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Roboto"/>
      <p:regular r:id="rId24"/>
      <p:bold r:id="rId25"/>
      <p:italic r:id="rId26"/>
      <p:boldItalic r:id="rId27"/>
    </p:embeddedFon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h0VOKxsB1Z0jQXTQt2Z76pi9I7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18ca122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18ca122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a:t>Identificamos cuatro zonas de tratamiento de los datos que eventualmente se transformarán en información.</a:t>
            </a:r>
            <a:endParaRPr/>
          </a:p>
          <a:p>
            <a:pPr indent="0" lvl="0" marL="0" rtl="0" algn="l">
              <a:spcBef>
                <a:spcPts val="0"/>
              </a:spcBef>
              <a:spcAft>
                <a:spcPts val="0"/>
              </a:spcAft>
              <a:buNone/>
            </a:pPr>
            <a:r>
              <a:rPr b="1" lang="es-MX"/>
              <a:t>Zona de ingesta de datos:</a:t>
            </a:r>
            <a:r>
              <a:rPr lang="es-MX"/>
              <a:t> La primera zona es la de ingesta de datos, los datos crudos vienen en formato json, por eso se require de una fase o etapa donde estos datos crudos pasen a tener una estructura que permita su manejo, a esta zona la llamamos zona de ingesta.</a:t>
            </a:r>
            <a:endParaRPr/>
          </a:p>
          <a:p>
            <a:pPr indent="0" lvl="0" marL="0" rtl="0" algn="l">
              <a:spcBef>
                <a:spcPts val="0"/>
              </a:spcBef>
              <a:spcAft>
                <a:spcPts val="0"/>
              </a:spcAft>
              <a:buNone/>
            </a:pPr>
            <a:r>
              <a:rPr b="1" lang="es-MX"/>
              <a:t>Zona de procesamiento</a:t>
            </a:r>
            <a:r>
              <a:rPr lang="es-MX"/>
              <a:t>: Luego que los datos son tratados en la zona de ingesta le damos una estructura tabular y pasan a una zona de procesamiento donde se ejecutan dos procesos bien diferenciados: el proceso de limpieza de información y el proceso de recomendación que son el núcleo de la solución de esta arquitectura, en esta zona se genera la información que constituye la solución al problema planteado. </a:t>
            </a:r>
            <a:endParaRPr/>
          </a:p>
          <a:p>
            <a:pPr indent="0" lvl="0" marL="0" rtl="0" algn="l">
              <a:spcBef>
                <a:spcPts val="0"/>
              </a:spcBef>
              <a:spcAft>
                <a:spcPts val="0"/>
              </a:spcAft>
              <a:buNone/>
            </a:pPr>
            <a:r>
              <a:rPr b="1" lang="es-MX"/>
              <a:t>Zona de Persistencia:</a:t>
            </a:r>
            <a:r>
              <a:rPr lang="es-MX"/>
              <a:t> observamos que los datos al salir de esta zona de procesamiento se convierten en información la cual pasa a una zona de persistencia donde la información es almacenada para ser tratadas posteriormente en otras zonas y procesos.</a:t>
            </a:r>
            <a:endParaRPr/>
          </a:p>
          <a:p>
            <a:pPr indent="0" lvl="0" marL="0" rtl="0" algn="l">
              <a:spcBef>
                <a:spcPts val="0"/>
              </a:spcBef>
              <a:spcAft>
                <a:spcPts val="0"/>
              </a:spcAft>
              <a:buNone/>
            </a:pPr>
            <a:r>
              <a:rPr lang="es-MX"/>
              <a:t>Servicio de consulta: Representa los procesos que le permiten al Analista de datos analizar y verificar la validez de la información generada en la zona de procesamientos para hacer los ajustes necesarios en la implementación de la solución.</a:t>
            </a:r>
            <a:endParaRPr/>
          </a:p>
          <a:p>
            <a:pPr indent="0" lvl="0" marL="0" rtl="0" algn="l">
              <a:spcBef>
                <a:spcPts val="0"/>
              </a:spcBef>
              <a:spcAft>
                <a:spcPts val="0"/>
              </a:spcAft>
              <a:buNone/>
            </a:pPr>
            <a:r>
              <a:rPr lang="es-MX"/>
              <a:t>Datos productivos: Esta area de la arquitectura representa los componentes que se alimentan de la información generada en la zona de procesamiento y la  muestran en forma de conocimiento para que el cliente pueda consultarla.</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18ca122a0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18ca122a0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a:t>¿Que proveedor de servicios en la nube debemos contratar?</a:t>
            </a:r>
            <a:endParaRPr/>
          </a:p>
          <a:p>
            <a:pPr indent="0" lvl="0" marL="0" rtl="0" algn="l">
              <a:spcBef>
                <a:spcPts val="0"/>
              </a:spcBef>
              <a:spcAft>
                <a:spcPts val="0"/>
              </a:spcAft>
              <a:buNone/>
            </a:pPr>
            <a:r>
              <a:rPr lang="es-MX"/>
              <a:t>Los tres principales proveedores ofrecen las mismas características en cuanto a Elasticidad de almacenamiento, Elasticidad de procesamientos y servicios de consultas pero en cuanto al precio observamos que el servicio de Google Cloud ofrece más beneficios al permitir un pago por uso mas escalable que el resto de los proveedores de servicio.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18ca122a0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18ca122a0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18ca122a04_7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18ca122a04_7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sz="1200">
                <a:solidFill>
                  <a:schemeClr val="dk1"/>
                </a:solidFill>
              </a:rPr>
              <a:t>1- Este es el origen, mediante un usuario “intake” se cargan los datos </a:t>
            </a:r>
            <a:endParaRPr sz="1200">
              <a:solidFill>
                <a:schemeClr val="dk1"/>
              </a:solidFill>
            </a:endParaRPr>
          </a:p>
          <a:p>
            <a:pPr indent="0" lvl="0" marL="0" rtl="0" algn="l">
              <a:spcBef>
                <a:spcPts val="0"/>
              </a:spcBef>
              <a:spcAft>
                <a:spcPts val="0"/>
              </a:spcAft>
              <a:buNone/>
            </a:pPr>
            <a:r>
              <a:rPr lang="es-MX" sz="1200">
                <a:solidFill>
                  <a:schemeClr val="dk1"/>
                </a:solidFill>
              </a:rPr>
              <a:t>2- La zona Intake almacena los datos crudos para poder ser tratados por la siguiente capa o zona de procesamientos.</a:t>
            </a:r>
            <a:endParaRPr sz="1200">
              <a:solidFill>
                <a:schemeClr val="dk1"/>
              </a:solidFill>
            </a:endParaRPr>
          </a:p>
          <a:p>
            <a:pPr indent="0" lvl="0" marL="0" rtl="0" algn="l">
              <a:spcBef>
                <a:spcPts val="0"/>
              </a:spcBef>
              <a:spcAft>
                <a:spcPts val="0"/>
              </a:spcAft>
              <a:buNone/>
            </a:pPr>
            <a:r>
              <a:rPr lang="es-MX" sz="1200">
                <a:solidFill>
                  <a:schemeClr val="dk1"/>
                </a:solidFill>
              </a:rPr>
              <a:t>3- El proceso en Spark consume los datos crudos, los estructura y almacena en formato columnar y comprimido, listos para las consultas.</a:t>
            </a:r>
            <a:endParaRPr sz="1200">
              <a:solidFill>
                <a:schemeClr val="dk1"/>
              </a:solidFill>
            </a:endParaRPr>
          </a:p>
          <a:p>
            <a:pPr indent="0" lvl="0" marL="0" rtl="0" algn="l">
              <a:spcBef>
                <a:spcPts val="0"/>
              </a:spcBef>
              <a:spcAft>
                <a:spcPts val="0"/>
              </a:spcAft>
              <a:buNone/>
            </a:pPr>
            <a:r>
              <a:rPr lang="es-MX" sz="1200">
                <a:solidFill>
                  <a:schemeClr val="dk1"/>
                </a:solidFill>
              </a:rPr>
              <a:t>4-en la zona persistente se almacena la información lista para ser exportada a BigQuery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18ca122a04_7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18ca122a04_7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sz="1400">
                <a:solidFill>
                  <a:schemeClr val="dk1"/>
                </a:solidFill>
              </a:rPr>
              <a:t>1- Los procesos pueden generar información de valor y almacenarla en la zona de persistencia.</a:t>
            </a:r>
            <a:endParaRPr sz="1400">
              <a:solidFill>
                <a:schemeClr val="dk1"/>
              </a:solidFill>
            </a:endParaRPr>
          </a:p>
          <a:p>
            <a:pPr indent="0" lvl="0" marL="0" rtl="0" algn="l">
              <a:spcBef>
                <a:spcPts val="0"/>
              </a:spcBef>
              <a:spcAft>
                <a:spcPts val="0"/>
              </a:spcAft>
              <a:buNone/>
            </a:pPr>
            <a:r>
              <a:rPr lang="es-MX" sz="1400">
                <a:solidFill>
                  <a:schemeClr val="dk1"/>
                </a:solidFill>
              </a:rPr>
              <a:t>2- La zona de persistencia almacena la información optimizada para el proceso de recomendación y lista para ser exportada al BigQuery.</a:t>
            </a:r>
            <a:endParaRPr sz="1400">
              <a:solidFill>
                <a:schemeClr val="dk1"/>
              </a:solidFill>
            </a:endParaRPr>
          </a:p>
          <a:p>
            <a:pPr indent="0" lvl="0" marL="0" rtl="0" algn="l">
              <a:spcBef>
                <a:spcPts val="0"/>
              </a:spcBef>
              <a:spcAft>
                <a:spcPts val="0"/>
              </a:spcAft>
              <a:buNone/>
            </a:pPr>
            <a:r>
              <a:rPr lang="es-MX" sz="1400">
                <a:solidFill>
                  <a:schemeClr val="dk1"/>
                </a:solidFill>
              </a:rPr>
              <a:t>3- El servicio de consulta disponibiliza la consulta de información mediante SQL a los analistas.</a:t>
            </a:r>
            <a:endParaRPr sz="1400">
              <a:solidFill>
                <a:schemeClr val="dk1"/>
              </a:solidFill>
            </a:endParaRPr>
          </a:p>
          <a:p>
            <a:pPr indent="0" lvl="0" marL="0" rtl="0" algn="l">
              <a:spcBef>
                <a:spcPts val="0"/>
              </a:spcBef>
              <a:spcAft>
                <a:spcPts val="0"/>
              </a:spcAft>
              <a:buNone/>
            </a:pPr>
            <a:r>
              <a:rPr lang="es-MX" sz="1400">
                <a:solidFill>
                  <a:schemeClr val="dk1"/>
                </a:solidFill>
              </a:rPr>
              <a:t>4- Los analistas pueden generar información de valor y almacenarla en el servicio de consultas.</a:t>
            </a:r>
            <a:endParaRPr sz="14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18ca122a04_7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18ca122a04_7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sz="1400">
                <a:solidFill>
                  <a:schemeClr val="dk1"/>
                </a:solidFill>
              </a:rPr>
              <a:t>1- El proceso “recomendaciones” se alimenta de los datos limpios para realizar recomendaciones acorde a las necesidades del negocio.</a:t>
            </a:r>
            <a:endParaRPr sz="1400">
              <a:solidFill>
                <a:schemeClr val="dk1"/>
              </a:solidFill>
            </a:endParaRPr>
          </a:p>
          <a:p>
            <a:pPr indent="0" lvl="0" marL="0" rtl="0" algn="l">
              <a:spcBef>
                <a:spcPts val="0"/>
              </a:spcBef>
              <a:spcAft>
                <a:spcPts val="0"/>
              </a:spcAft>
              <a:buNone/>
            </a:pPr>
            <a:r>
              <a:rPr lang="es-MX" sz="1400">
                <a:solidFill>
                  <a:schemeClr val="dk1"/>
                </a:solidFill>
              </a:rPr>
              <a:t>2- La zona de persistencia almacena la información optimizada para el proceso de recomendación y lista para ser exportada al BigQuery.</a:t>
            </a:r>
            <a:endParaRPr sz="1400">
              <a:solidFill>
                <a:schemeClr val="dk1"/>
              </a:solidFill>
            </a:endParaRPr>
          </a:p>
          <a:p>
            <a:pPr indent="0" lvl="0" marL="0" rtl="0" algn="l">
              <a:spcBef>
                <a:spcPts val="0"/>
              </a:spcBef>
              <a:spcAft>
                <a:spcPts val="0"/>
              </a:spcAft>
              <a:buNone/>
            </a:pPr>
            <a:r>
              <a:rPr lang="es-MX" sz="1400">
                <a:solidFill>
                  <a:schemeClr val="dk1"/>
                </a:solidFill>
              </a:rPr>
              <a:t>3- La capa Datos productivos almacena los datos listos para ser consumidos por los servicios de recomendaciones.</a:t>
            </a:r>
            <a:endParaRPr sz="1400">
              <a:solidFill>
                <a:schemeClr val="dk1"/>
              </a:solidFill>
            </a:endParaRPr>
          </a:p>
          <a:p>
            <a:pPr indent="0" lvl="0" marL="0" rtl="0" algn="l">
              <a:spcBef>
                <a:spcPts val="0"/>
              </a:spcBef>
              <a:spcAft>
                <a:spcPts val="0"/>
              </a:spcAft>
              <a:buClr>
                <a:schemeClr val="dk1"/>
              </a:buClr>
              <a:buSzPts val="1100"/>
              <a:buFont typeface="Arial"/>
              <a:buNone/>
            </a:pPr>
            <a:r>
              <a:rPr lang="es-MX" sz="1400">
                <a:solidFill>
                  <a:schemeClr val="dk1"/>
                </a:solidFill>
              </a:rPr>
              <a:t>4- El cliente consume la información de los servicios de recomendación y así obtiene conocimientos del negocio.</a:t>
            </a:r>
            <a:endParaRPr sz="14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18ca122a04_7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218ca122a04_7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sz="1200">
                <a:solidFill>
                  <a:schemeClr val="dk1"/>
                </a:solidFill>
              </a:rPr>
              <a:t>1-abrir la consola GCP</a:t>
            </a:r>
            <a:endParaRPr sz="1200">
              <a:solidFill>
                <a:schemeClr val="dk1"/>
              </a:solidFill>
            </a:endParaRPr>
          </a:p>
          <a:p>
            <a:pPr indent="0" lvl="0" marL="0" rtl="0" algn="l">
              <a:spcBef>
                <a:spcPts val="0"/>
              </a:spcBef>
              <a:spcAft>
                <a:spcPts val="0"/>
              </a:spcAft>
              <a:buNone/>
            </a:pPr>
            <a:r>
              <a:rPr lang="es-MX"/>
              <a:t>2- Seleccionamos el proyecto asociado</a:t>
            </a:r>
            <a:endParaRPr/>
          </a:p>
          <a:p>
            <a:pPr indent="0" lvl="0" marL="0" rtl="0" algn="l">
              <a:spcBef>
                <a:spcPts val="0"/>
              </a:spcBef>
              <a:spcAft>
                <a:spcPts val="0"/>
              </a:spcAft>
              <a:buNone/>
            </a:pPr>
            <a:r>
              <a:rPr lang="es-MX"/>
              <a:t>3- Buscamos “Dataproc” en la barra de búsqueda</a:t>
            </a:r>
            <a:endParaRPr/>
          </a:p>
          <a:p>
            <a:pPr indent="0" lvl="0" marL="0" rtl="0" algn="l">
              <a:spcBef>
                <a:spcPts val="0"/>
              </a:spcBef>
              <a:spcAft>
                <a:spcPts val="0"/>
              </a:spcAft>
              <a:buNone/>
            </a:pPr>
            <a:r>
              <a:rPr lang="es-MX"/>
              <a:t>4- Configuramos el tamaño del cluster según las necesidades</a:t>
            </a:r>
            <a:endParaRPr/>
          </a:p>
          <a:p>
            <a:pPr indent="0" lvl="0" marL="0" rtl="0" algn="l">
              <a:spcBef>
                <a:spcPts val="0"/>
              </a:spcBef>
              <a:spcAft>
                <a:spcPts val="0"/>
              </a:spcAft>
              <a:buNone/>
            </a:pPr>
            <a:r>
              <a:rPr lang="es-MX"/>
              <a:t>5- Usamos el cluster.</a:t>
            </a:r>
            <a:endParaRPr/>
          </a:p>
          <a:p>
            <a:pPr indent="0" lvl="0" marL="0" rtl="0" algn="l">
              <a:spcBef>
                <a:spcPts val="0"/>
              </a:spcBef>
              <a:spcAft>
                <a:spcPts val="0"/>
              </a:spcAft>
              <a:buNone/>
            </a:pPr>
            <a:r>
              <a:rPr lang="es-MX"/>
              <a:t>6- Luego de usar el cluster lo eliminamos para evitar cobro extra por consumo de recursos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18ca122a04_7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18ca122a04_7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MX" sz="1200">
                <a:solidFill>
                  <a:schemeClr val="dk1"/>
                </a:solidFill>
              </a:rPr>
              <a:t>Nota: </a:t>
            </a:r>
            <a:r>
              <a:rPr lang="es-MX" sz="1000">
                <a:solidFill>
                  <a:schemeClr val="dk1"/>
                </a:solidFill>
                <a:highlight>
                  <a:srgbClr val="FFFFFF"/>
                </a:highlight>
                <a:latin typeface="Roboto"/>
                <a:ea typeface="Roboto"/>
                <a:cs typeface="Roboto"/>
                <a:sym typeface="Roboto"/>
              </a:rPr>
              <a:t>Cloud Storage usa un espacio de nombres plano, por lo que subir objetos a una carpeta simplemente agrega un prefijo de ruta de acceso a los nombres de objetos</a:t>
            </a:r>
            <a:endParaRPr sz="12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8ca122a04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8ca122a0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2" name="Shape 12"/>
        <p:cNvGrpSpPr/>
        <p:nvPr/>
      </p:nvGrpSpPr>
      <p:grpSpPr>
        <a:xfrm>
          <a:off x="0" y="0"/>
          <a:ext cx="0" cy="0"/>
          <a:chOff x="0" y="0"/>
          <a:chExt cx="0" cy="0"/>
        </a:xfrm>
      </p:grpSpPr>
      <p:pic>
        <p:nvPicPr>
          <p:cNvPr descr="HD-ShadowLong.png" id="13" name="Google Shape;13;p12"/>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4" name="Google Shape;14;p12"/>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5" name="Google Shape;15;p12"/>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2"/>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2"/>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p1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103" name="Shape 103"/>
        <p:cNvGrpSpPr/>
        <p:nvPr/>
      </p:nvGrpSpPr>
      <p:grpSpPr>
        <a:xfrm>
          <a:off x="0" y="0"/>
          <a:ext cx="0" cy="0"/>
          <a:chOff x="0" y="0"/>
          <a:chExt cx="0" cy="0"/>
        </a:xfrm>
      </p:grpSpPr>
      <p:pic>
        <p:nvPicPr>
          <p:cNvPr descr="HD-ShadowLong.png" id="104" name="Google Shape;104;p21"/>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5" name="Google Shape;105;p21"/>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06" name="Google Shape;106;p21"/>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1"/>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1"/>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sp>
      <p:sp>
        <p:nvSpPr>
          <p:cNvPr id="110" name="Google Shape;110;p21"/>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1" name="Google Shape;111;p2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1"/>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114" name="Shape 114"/>
        <p:cNvGrpSpPr/>
        <p:nvPr/>
      </p:nvGrpSpPr>
      <p:grpSpPr>
        <a:xfrm>
          <a:off x="0" y="0"/>
          <a:ext cx="0" cy="0"/>
          <a:chOff x="0" y="0"/>
          <a:chExt cx="0" cy="0"/>
        </a:xfrm>
      </p:grpSpPr>
      <p:pic>
        <p:nvPicPr>
          <p:cNvPr descr="HD-ShadowLong.png" id="115" name="Google Shape;115;p22"/>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16" name="Google Shape;116;p22"/>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7" name="Google Shape;117;p22"/>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2"/>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2"/>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1" name="Google Shape;121;p2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2"/>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124" name="Shape 124"/>
        <p:cNvGrpSpPr/>
        <p:nvPr/>
      </p:nvGrpSpPr>
      <p:grpSpPr>
        <a:xfrm>
          <a:off x="0" y="0"/>
          <a:ext cx="0" cy="0"/>
          <a:chOff x="0" y="0"/>
          <a:chExt cx="0" cy="0"/>
        </a:xfrm>
      </p:grpSpPr>
      <p:pic>
        <p:nvPicPr>
          <p:cNvPr descr="HD-ShadowLong.png" id="125" name="Google Shape;125;p23"/>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6" name="Google Shape;126;p23"/>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7" name="Google Shape;127;p23"/>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3"/>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3"/>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3"/>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1" name="Google Shape;131;p23"/>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2" name="Google Shape;132;p2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3"/>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
        <p:nvSpPr>
          <p:cNvPr id="135" name="Google Shape;135;p23"/>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lang="es-MX" sz="7200" cap="none">
                <a:solidFill>
                  <a:schemeClr val="lt1"/>
                </a:solidFill>
                <a:latin typeface="Trebuchet MS"/>
                <a:ea typeface="Trebuchet MS"/>
                <a:cs typeface="Trebuchet MS"/>
                <a:sym typeface="Trebuchet MS"/>
              </a:rPr>
              <a:t>“</a:t>
            </a:r>
            <a:endParaRPr/>
          </a:p>
        </p:txBody>
      </p:sp>
      <p:sp>
        <p:nvSpPr>
          <p:cNvPr id="136" name="Google Shape;136;p23"/>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lang="es-MX" sz="720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37" name="Shape 137"/>
        <p:cNvGrpSpPr/>
        <p:nvPr/>
      </p:nvGrpSpPr>
      <p:grpSpPr>
        <a:xfrm>
          <a:off x="0" y="0"/>
          <a:ext cx="0" cy="0"/>
          <a:chOff x="0" y="0"/>
          <a:chExt cx="0" cy="0"/>
        </a:xfrm>
      </p:grpSpPr>
      <p:pic>
        <p:nvPicPr>
          <p:cNvPr descr="HD-ShadowLong.png" id="138" name="Google Shape;138;p24"/>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9" name="Google Shape;139;p24"/>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0" name="Google Shape;140;p24"/>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4"/>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4" name="Google Shape;144;p2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4"/>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3">
  <p:cSld name="Columna 3">
    <p:spTree>
      <p:nvGrpSpPr>
        <p:cNvPr id="147" name="Shape 147"/>
        <p:cNvGrpSpPr/>
        <p:nvPr/>
      </p:nvGrpSpPr>
      <p:grpSpPr>
        <a:xfrm>
          <a:off x="0" y="0"/>
          <a:ext cx="0" cy="0"/>
          <a:chOff x="0" y="0"/>
          <a:chExt cx="0" cy="0"/>
        </a:xfrm>
      </p:grpSpPr>
      <p:pic>
        <p:nvPicPr>
          <p:cNvPr descr="HD-ShadowLong.png" id="148" name="Google Shape;148;p2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49" name="Google Shape;149;p2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0" name="Google Shape;150;p2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25"/>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4" name="Google Shape;154;p25"/>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5" name="Google Shape;155;p25"/>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p25"/>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p25"/>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25"/>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2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a de imagen 3">
  <p:cSld name="Columna de imagen 3">
    <p:spTree>
      <p:nvGrpSpPr>
        <p:cNvPr id="162" name="Shape 162"/>
        <p:cNvGrpSpPr/>
        <p:nvPr/>
      </p:nvGrpSpPr>
      <p:grpSpPr>
        <a:xfrm>
          <a:off x="0" y="0"/>
          <a:ext cx="0" cy="0"/>
          <a:chOff x="0" y="0"/>
          <a:chExt cx="0" cy="0"/>
        </a:xfrm>
      </p:grpSpPr>
      <p:pic>
        <p:nvPicPr>
          <p:cNvPr descr="HD-ShadowLong.png" id="163" name="Google Shape;163;p2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4" name="Google Shape;164;p2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5" name="Google Shape;165;p2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26"/>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9" name="Google Shape;169;p26"/>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0" name="Google Shape;170;p26"/>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1" name="Google Shape;171;p26"/>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p26"/>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3" name="Google Shape;173;p26"/>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p26"/>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p26"/>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6" name="Google Shape;176;p26"/>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p2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2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80" name="Shape 180"/>
        <p:cNvGrpSpPr/>
        <p:nvPr/>
      </p:nvGrpSpPr>
      <p:grpSpPr>
        <a:xfrm>
          <a:off x="0" y="0"/>
          <a:ext cx="0" cy="0"/>
          <a:chOff x="0" y="0"/>
          <a:chExt cx="0" cy="0"/>
        </a:xfrm>
      </p:grpSpPr>
      <p:pic>
        <p:nvPicPr>
          <p:cNvPr descr="HD-ShadowLong.png" id="181" name="Google Shape;181;p2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2" name="Google Shape;182;p2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3" name="Google Shape;183;p2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7"/>
          <p:cNvSpPr txBox="1"/>
          <p:nvPr>
            <p:ph idx="1" type="body"/>
          </p:nvPr>
        </p:nvSpPr>
        <p:spPr>
          <a:xfrm rot="5400000">
            <a:off x="3687594" y="-670400"/>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p2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90" name="Shape 190"/>
        <p:cNvGrpSpPr/>
        <p:nvPr/>
      </p:nvGrpSpPr>
      <p:grpSpPr>
        <a:xfrm>
          <a:off x="0" y="0"/>
          <a:ext cx="0" cy="0"/>
          <a:chOff x="0" y="0"/>
          <a:chExt cx="0" cy="0"/>
        </a:xfrm>
      </p:grpSpPr>
      <p:sp>
        <p:nvSpPr>
          <p:cNvPr id="191" name="Google Shape;191;p28"/>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28"/>
          <p:cNvSpPr txBox="1"/>
          <p:nvPr>
            <p:ph idx="1" type="body"/>
          </p:nvPr>
        </p:nvSpPr>
        <p:spPr>
          <a:xfrm rot="5400000">
            <a:off x="2452030"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p28"/>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8"/>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28"/>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sz="3600">
                <a:solidFill>
                  <a:schemeClr val="lt1"/>
                </a:solidFill>
                <a:latin typeface="Trebuchet MS"/>
                <a:ea typeface="Trebuchet MS"/>
                <a:cs typeface="Trebuchet MS"/>
                <a:sym typeface="Trebuchet MS"/>
              </a:defRPr>
            </a:lvl1pPr>
            <a:lvl2pPr indent="0" lvl="1" marL="0" algn="ctr">
              <a:spcBef>
                <a:spcPts val="0"/>
              </a:spcBef>
              <a:buNone/>
              <a:defRPr sz="3600">
                <a:solidFill>
                  <a:schemeClr val="lt1"/>
                </a:solidFill>
                <a:latin typeface="Trebuchet MS"/>
                <a:ea typeface="Trebuchet MS"/>
                <a:cs typeface="Trebuchet MS"/>
                <a:sym typeface="Trebuchet MS"/>
              </a:defRPr>
            </a:lvl2pPr>
            <a:lvl3pPr indent="0" lvl="2" marL="0" algn="ctr">
              <a:spcBef>
                <a:spcPts val="0"/>
              </a:spcBef>
              <a:buNone/>
              <a:defRPr sz="3600">
                <a:solidFill>
                  <a:schemeClr val="lt1"/>
                </a:solidFill>
                <a:latin typeface="Trebuchet MS"/>
                <a:ea typeface="Trebuchet MS"/>
                <a:cs typeface="Trebuchet MS"/>
                <a:sym typeface="Trebuchet MS"/>
              </a:defRPr>
            </a:lvl3pPr>
            <a:lvl4pPr indent="0" lvl="3" marL="0" algn="ctr">
              <a:spcBef>
                <a:spcPts val="0"/>
              </a:spcBef>
              <a:buNone/>
              <a:defRPr sz="3600">
                <a:solidFill>
                  <a:schemeClr val="lt1"/>
                </a:solidFill>
                <a:latin typeface="Trebuchet MS"/>
                <a:ea typeface="Trebuchet MS"/>
                <a:cs typeface="Trebuchet MS"/>
                <a:sym typeface="Trebuchet MS"/>
              </a:defRPr>
            </a:lvl4pPr>
            <a:lvl5pPr indent="0" lvl="4" marL="0" algn="ctr">
              <a:spcBef>
                <a:spcPts val="0"/>
              </a:spcBef>
              <a:buNone/>
              <a:defRPr sz="3600">
                <a:solidFill>
                  <a:schemeClr val="lt1"/>
                </a:solidFill>
                <a:latin typeface="Trebuchet MS"/>
                <a:ea typeface="Trebuchet MS"/>
                <a:cs typeface="Trebuchet MS"/>
                <a:sym typeface="Trebuchet MS"/>
              </a:defRPr>
            </a:lvl5pPr>
            <a:lvl6pPr indent="0" lvl="5" marL="0" algn="ctr">
              <a:spcBef>
                <a:spcPts val="0"/>
              </a:spcBef>
              <a:buNone/>
              <a:defRPr sz="3600">
                <a:solidFill>
                  <a:schemeClr val="lt1"/>
                </a:solidFill>
                <a:latin typeface="Trebuchet MS"/>
                <a:ea typeface="Trebuchet MS"/>
                <a:cs typeface="Trebuchet MS"/>
                <a:sym typeface="Trebuchet MS"/>
              </a:defRPr>
            </a:lvl6pPr>
            <a:lvl7pPr indent="0" lvl="6" marL="0" algn="ctr">
              <a:spcBef>
                <a:spcPts val="0"/>
              </a:spcBef>
              <a:buNone/>
              <a:defRPr sz="3600">
                <a:solidFill>
                  <a:schemeClr val="lt1"/>
                </a:solidFill>
                <a:latin typeface="Trebuchet MS"/>
                <a:ea typeface="Trebuchet MS"/>
                <a:cs typeface="Trebuchet MS"/>
                <a:sym typeface="Trebuchet MS"/>
              </a:defRPr>
            </a:lvl7pPr>
            <a:lvl8pPr indent="0" lvl="7" marL="0" algn="ctr">
              <a:spcBef>
                <a:spcPts val="0"/>
              </a:spcBef>
              <a:buNone/>
              <a:defRPr sz="3600">
                <a:solidFill>
                  <a:schemeClr val="lt1"/>
                </a:solidFill>
                <a:latin typeface="Trebuchet MS"/>
                <a:ea typeface="Trebuchet MS"/>
                <a:cs typeface="Trebuchet MS"/>
                <a:sym typeface="Trebuchet MS"/>
              </a:defRPr>
            </a:lvl8pPr>
            <a:lvl9pPr indent="0" lvl="8" marL="0" algn="ctr">
              <a:spcBef>
                <a:spcPts val="0"/>
              </a:spcBef>
              <a:buNone/>
              <a:defRPr sz="3600">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2" name="Shape 22"/>
        <p:cNvGrpSpPr/>
        <p:nvPr/>
      </p:nvGrpSpPr>
      <p:grpSpPr>
        <a:xfrm>
          <a:off x="0" y="0"/>
          <a:ext cx="0" cy="0"/>
          <a:chOff x="0" y="0"/>
          <a:chExt cx="0" cy="0"/>
        </a:xfrm>
      </p:grpSpPr>
      <p:pic>
        <p:nvPicPr>
          <p:cNvPr descr="HD-ShadowLong.png" id="23" name="Google Shape;23;p1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4" name="Google Shape;24;p1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5" name="Google Shape;25;p1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2" name="Shape 32"/>
        <p:cNvGrpSpPr/>
        <p:nvPr/>
      </p:nvGrpSpPr>
      <p:grpSpPr>
        <a:xfrm>
          <a:off x="0" y="0"/>
          <a:ext cx="0" cy="0"/>
          <a:chOff x="0" y="0"/>
          <a:chExt cx="0" cy="0"/>
        </a:xfrm>
      </p:grpSpPr>
      <p:pic>
        <p:nvPicPr>
          <p:cNvPr descr="HD-ShadowLong.png" id="33" name="Google Shape;33;p14"/>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34" name="Google Shape;34;p14"/>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35" name="Google Shape;35;p14"/>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4"/>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4"/>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9" name="Google Shape;39;p14"/>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14"/>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1" name="Google Shape;41;p14"/>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5" name="Shape 45"/>
        <p:cNvGrpSpPr/>
        <p:nvPr/>
      </p:nvGrpSpPr>
      <p:grpSpPr>
        <a:xfrm>
          <a:off x="0" y="0"/>
          <a:ext cx="0" cy="0"/>
          <a:chOff x="0" y="0"/>
          <a:chExt cx="0" cy="0"/>
        </a:xfrm>
      </p:grpSpPr>
      <p:pic>
        <p:nvPicPr>
          <p:cNvPr descr="HD-ShadowLong.png" id="46" name="Google Shape;46;p15"/>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47" name="Google Shape;47;p15"/>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48" name="Google Shape;48;p15"/>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5"/>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5"/>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52" name="Google Shape;52;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5"/>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55" name="Shape 55"/>
        <p:cNvGrpSpPr/>
        <p:nvPr/>
      </p:nvGrpSpPr>
      <p:grpSpPr>
        <a:xfrm>
          <a:off x="0" y="0"/>
          <a:ext cx="0" cy="0"/>
          <a:chOff x="0" y="0"/>
          <a:chExt cx="0" cy="0"/>
        </a:xfrm>
      </p:grpSpPr>
      <p:pic>
        <p:nvPicPr>
          <p:cNvPr descr="HD-ShadowLong.png" id="56" name="Google Shape;56;p1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7" name="Google Shape;57;p1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58" name="Google Shape;58;p1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6"/>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6"/>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2" name="Google Shape;62;p16"/>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6" name="Shape 66"/>
        <p:cNvGrpSpPr/>
        <p:nvPr/>
      </p:nvGrpSpPr>
      <p:grpSpPr>
        <a:xfrm>
          <a:off x="0" y="0"/>
          <a:ext cx="0" cy="0"/>
          <a:chOff x="0" y="0"/>
          <a:chExt cx="0" cy="0"/>
        </a:xfrm>
      </p:grpSpPr>
      <p:pic>
        <p:nvPicPr>
          <p:cNvPr descr="HD-ShadowLong.png" id="67" name="Google Shape;67;p1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68" name="Google Shape;68;p1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9" name="Google Shape;69;p1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5" name="Shape 75"/>
        <p:cNvGrpSpPr/>
        <p:nvPr/>
      </p:nvGrpSpPr>
      <p:grpSpPr>
        <a:xfrm>
          <a:off x="0" y="0"/>
          <a:ext cx="0" cy="0"/>
          <a:chOff x="0" y="0"/>
          <a:chExt cx="0" cy="0"/>
        </a:xfrm>
      </p:grpSpPr>
      <p:pic>
        <p:nvPicPr>
          <p:cNvPr descr="HD-ShadowShort.png" id="76" name="Google Shape;76;p18"/>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77" name="Google Shape;77;p1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1" name="Shape 81"/>
        <p:cNvGrpSpPr/>
        <p:nvPr/>
      </p:nvGrpSpPr>
      <p:grpSpPr>
        <a:xfrm>
          <a:off x="0" y="0"/>
          <a:ext cx="0" cy="0"/>
          <a:chOff x="0" y="0"/>
          <a:chExt cx="0" cy="0"/>
        </a:xfrm>
      </p:grpSpPr>
      <p:pic>
        <p:nvPicPr>
          <p:cNvPr descr="HD-ShadowLong.png" id="82" name="Google Shape;82;p1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3" name="Google Shape;83;p1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4" name="Google Shape;84;p1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9"/>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9"/>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p19"/>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2" name="Shape 92"/>
        <p:cNvGrpSpPr/>
        <p:nvPr/>
      </p:nvGrpSpPr>
      <p:grpSpPr>
        <a:xfrm>
          <a:off x="0" y="0"/>
          <a:ext cx="0" cy="0"/>
          <a:chOff x="0" y="0"/>
          <a:chExt cx="0" cy="0"/>
        </a:xfrm>
      </p:grpSpPr>
      <p:pic>
        <p:nvPicPr>
          <p:cNvPr descr="HD-ShadowLong.png" id="93" name="Google Shape;93;p2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4" name="Google Shape;94;p2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5" name="Google Shape;95;p2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0"/>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sp>
      <p:sp>
        <p:nvSpPr>
          <p:cNvPr id="99" name="Google Shape;99;p20"/>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0" name="Google Shape;100;p2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5" name="Shape 5"/>
        <p:cNvGrpSpPr/>
        <p:nvPr/>
      </p:nvGrpSpPr>
      <p:grpSpPr>
        <a:xfrm>
          <a:off x="0" y="0"/>
          <a:ext cx="0" cy="0"/>
          <a:chOff x="0" y="0"/>
          <a:chExt cx="0" cy="0"/>
        </a:xfrm>
      </p:grpSpPr>
      <p:pic>
        <p:nvPicPr>
          <p:cNvPr descr="hashOverlay-FullResolve.png" id="6" name="Google Shape;6;p11"/>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p1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p1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p1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p1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notion.so/acb8a036474249bb99b8a35523633658?v=b88dbab532a14580a8e2ba5e4e4547b4" TargetMode="Externa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s-MX"/>
              <a:t>Proyecto preliminar</a:t>
            </a:r>
            <a:br>
              <a:rPr lang="es-MX"/>
            </a:br>
            <a:r>
              <a:rPr lang="es-MX" sz="3200"/>
              <a:t>Recomendación de inversión</a:t>
            </a:r>
            <a:r>
              <a:rPr lang="es-MX"/>
              <a:t> </a:t>
            </a:r>
            <a:endParaRPr/>
          </a:p>
        </p:txBody>
      </p:sp>
      <p:sp>
        <p:nvSpPr>
          <p:cNvPr id="203" name="Google Shape;203;p1"/>
          <p:cNvSpPr txBox="1"/>
          <p:nvPr>
            <p:ph idx="1" type="subTitle"/>
          </p:nvPr>
        </p:nvSpPr>
        <p:spPr>
          <a:xfrm>
            <a:off x="680322" y="4394039"/>
            <a:ext cx="8144134" cy="2101354"/>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s-MX"/>
              <a:t>Yelp + Google Maps</a:t>
            </a:r>
            <a:endParaRPr/>
          </a:p>
          <a:p>
            <a:pPr indent="0" lvl="0" marL="0" rtl="0" algn="r">
              <a:lnSpc>
                <a:spcPct val="90000"/>
              </a:lnSpc>
              <a:spcBef>
                <a:spcPts val="1000"/>
              </a:spcBef>
              <a:spcAft>
                <a:spcPts val="0"/>
              </a:spcAft>
              <a:buClr>
                <a:schemeClr val="lt1"/>
              </a:buClr>
              <a:buSzPts val="2000"/>
              <a:buNone/>
            </a:pPr>
            <a:r>
              <a:rPr lang="es-MX"/>
              <a:t>Integrantes:</a:t>
            </a:r>
            <a:endParaRPr/>
          </a:p>
          <a:p>
            <a:pPr indent="0" lvl="0" marL="0" rtl="0" algn="l">
              <a:lnSpc>
                <a:spcPct val="90000"/>
              </a:lnSpc>
              <a:spcBef>
                <a:spcPts val="1000"/>
              </a:spcBef>
              <a:spcAft>
                <a:spcPts val="0"/>
              </a:spcAft>
              <a:buClr>
                <a:schemeClr val="lt1"/>
              </a:buClr>
              <a:buSzPts val="2000"/>
              <a:buNone/>
            </a:pPr>
            <a:r>
              <a:rPr lang="es-MX"/>
              <a:t>Juan José Perez</a:t>
            </a:r>
            <a:endParaRPr/>
          </a:p>
          <a:p>
            <a:pPr indent="0" lvl="0" marL="0" rtl="0" algn="l">
              <a:lnSpc>
                <a:spcPct val="90000"/>
              </a:lnSpc>
              <a:spcBef>
                <a:spcPts val="1000"/>
              </a:spcBef>
              <a:spcAft>
                <a:spcPts val="0"/>
              </a:spcAft>
              <a:buClr>
                <a:schemeClr val="lt1"/>
              </a:buClr>
              <a:buSzPts val="2000"/>
              <a:buNone/>
            </a:pPr>
            <a:r>
              <a:rPr lang="es-MX"/>
              <a:t>Eduardo Gamal Gazziro</a:t>
            </a:r>
            <a:endParaRPr/>
          </a:p>
          <a:p>
            <a:pPr indent="0" lvl="0" marL="0" rtl="0" algn="l">
              <a:lnSpc>
                <a:spcPct val="90000"/>
              </a:lnSpc>
              <a:spcBef>
                <a:spcPts val="1000"/>
              </a:spcBef>
              <a:spcAft>
                <a:spcPts val="0"/>
              </a:spcAft>
              <a:buClr>
                <a:schemeClr val="lt1"/>
              </a:buClr>
              <a:buSzPts val="2000"/>
              <a:buNone/>
            </a:pPr>
            <a:r>
              <a:rPr lang="es-MX"/>
              <a:t>Martin Rodrigo Morales </a:t>
            </a:r>
            <a:endParaRPr/>
          </a:p>
        </p:txBody>
      </p:sp>
      <p:sp>
        <p:nvSpPr>
          <p:cNvPr id="204" name="Google Shape;204;p1"/>
          <p:cNvSpPr txBox="1"/>
          <p:nvPr/>
        </p:nvSpPr>
        <p:spPr>
          <a:xfrm>
            <a:off x="9380483" y="2979683"/>
            <a:ext cx="25540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1800" u="none" cap="none" strike="noStrike">
                <a:solidFill>
                  <a:schemeClr val="lt1"/>
                </a:solidFill>
                <a:latin typeface="Trebuchet MS"/>
                <a:ea typeface="Trebuchet MS"/>
                <a:cs typeface="Trebuchet MS"/>
                <a:sym typeface="Trebuchet MS"/>
              </a:rPr>
              <a:t>DEMO 1</a:t>
            </a:r>
            <a:endParaRPr sz="1800">
              <a:solidFill>
                <a:schemeClr val="lt1"/>
              </a:solidFill>
              <a:latin typeface="Trebuchet MS"/>
              <a:ea typeface="Trebuchet MS"/>
              <a:cs typeface="Trebuchet MS"/>
              <a:sym typeface="Trebuchet MS"/>
            </a:endParaRPr>
          </a:p>
        </p:txBody>
      </p:sp>
      <p:pic>
        <p:nvPicPr>
          <p:cNvPr id="205" name="Google Shape;205;p1"/>
          <p:cNvPicPr preferRelativeResize="0"/>
          <p:nvPr/>
        </p:nvPicPr>
        <p:blipFill>
          <a:blip r:embed="rId3">
            <a:alphaModFix/>
          </a:blip>
          <a:stretch>
            <a:fillRect/>
          </a:stretch>
        </p:blipFill>
        <p:spPr>
          <a:xfrm>
            <a:off x="501725" y="327075"/>
            <a:ext cx="4202598" cy="1699100"/>
          </a:xfrm>
          <a:prstGeom prst="rect">
            <a:avLst/>
          </a:prstGeom>
          <a:noFill/>
          <a:ln>
            <a:noFill/>
          </a:ln>
        </p:spPr>
      </p:pic>
      <p:pic>
        <p:nvPicPr>
          <p:cNvPr id="206" name="Google Shape;206;p1"/>
          <p:cNvPicPr preferRelativeResize="0"/>
          <p:nvPr/>
        </p:nvPicPr>
        <p:blipFill>
          <a:blip r:embed="rId4">
            <a:alphaModFix/>
          </a:blip>
          <a:stretch>
            <a:fillRect/>
          </a:stretch>
        </p:blipFill>
        <p:spPr>
          <a:xfrm>
            <a:off x="5201876" y="764724"/>
            <a:ext cx="5888151" cy="1086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9"/>
          <p:cNvSpPr txBox="1"/>
          <p:nvPr>
            <p:ph type="title"/>
          </p:nvPr>
        </p:nvSpPr>
        <p:spPr>
          <a:xfrm>
            <a:off x="500094" y="742254"/>
            <a:ext cx="9613800" cy="1080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a:t>Material Trabajado </a:t>
            </a:r>
            <a:r>
              <a:rPr lang="es-MX" sz="3200"/>
              <a:t>(Esquema entidad </a:t>
            </a:r>
            <a:r>
              <a:rPr lang="es-MX" sz="3200"/>
              <a:t>relación</a:t>
            </a:r>
            <a:r>
              <a:rPr lang="es-MX" sz="3200"/>
              <a:t>) </a:t>
            </a:r>
            <a:endParaRPr sz="3200"/>
          </a:p>
        </p:txBody>
      </p:sp>
      <p:sp>
        <p:nvSpPr>
          <p:cNvPr id="280" name="Google Shape;280;p9"/>
          <p:cNvSpPr/>
          <p:nvPr/>
        </p:nvSpPr>
        <p:spPr>
          <a:xfrm>
            <a:off x="1203875" y="5989450"/>
            <a:ext cx="1719900" cy="46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MX" sz="1600"/>
              <a:t>user.parquet</a:t>
            </a:r>
            <a:endParaRPr sz="1600"/>
          </a:p>
        </p:txBody>
      </p:sp>
      <p:sp>
        <p:nvSpPr>
          <p:cNvPr id="281" name="Google Shape;281;p9"/>
          <p:cNvSpPr/>
          <p:nvPr/>
        </p:nvSpPr>
        <p:spPr>
          <a:xfrm>
            <a:off x="1511825" y="5342800"/>
            <a:ext cx="11040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MX" sz="1600"/>
              <a:t>tip.json</a:t>
            </a:r>
            <a:endParaRPr sz="1600"/>
          </a:p>
        </p:txBody>
      </p:sp>
      <p:sp>
        <p:nvSpPr>
          <p:cNvPr id="282" name="Google Shape;282;p9"/>
          <p:cNvSpPr/>
          <p:nvPr/>
        </p:nvSpPr>
        <p:spPr>
          <a:xfrm>
            <a:off x="1123775" y="4753238"/>
            <a:ext cx="1880100" cy="46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MX" sz="1600"/>
              <a:t>review.json</a:t>
            </a:r>
            <a:endParaRPr sz="1600"/>
          </a:p>
        </p:txBody>
      </p:sp>
      <p:sp>
        <p:nvSpPr>
          <p:cNvPr id="283" name="Google Shape;283;p9"/>
          <p:cNvSpPr/>
          <p:nvPr/>
        </p:nvSpPr>
        <p:spPr>
          <a:xfrm>
            <a:off x="1364075" y="4134650"/>
            <a:ext cx="13995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MX" sz="1600"/>
              <a:t>checkin.json</a:t>
            </a:r>
            <a:endParaRPr sz="1600"/>
          </a:p>
        </p:txBody>
      </p:sp>
      <p:sp>
        <p:nvSpPr>
          <p:cNvPr id="284" name="Google Shape;284;p9"/>
          <p:cNvSpPr/>
          <p:nvPr/>
        </p:nvSpPr>
        <p:spPr>
          <a:xfrm>
            <a:off x="1309625" y="3450675"/>
            <a:ext cx="15084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MX" sz="1600"/>
              <a:t>business.plk</a:t>
            </a:r>
            <a:endParaRPr sz="1600"/>
          </a:p>
        </p:txBody>
      </p:sp>
      <p:sp>
        <p:nvSpPr>
          <p:cNvPr id="285" name="Google Shape;285;p9"/>
          <p:cNvSpPr/>
          <p:nvPr/>
        </p:nvSpPr>
        <p:spPr>
          <a:xfrm>
            <a:off x="9300675" y="4333650"/>
            <a:ext cx="1719900" cy="73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a:off x="6833075" y="4390350"/>
            <a:ext cx="1719900" cy="6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a:off x="7014675" y="2182750"/>
            <a:ext cx="2649300" cy="82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a:off x="1697775" y="2182750"/>
            <a:ext cx="1193700" cy="82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9"/>
          <p:cNvSpPr txBox="1"/>
          <p:nvPr/>
        </p:nvSpPr>
        <p:spPr>
          <a:xfrm>
            <a:off x="1909275" y="2332450"/>
            <a:ext cx="982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2200">
                <a:latin typeface="Trebuchet MS"/>
                <a:ea typeface="Trebuchet MS"/>
                <a:cs typeface="Trebuchet MS"/>
                <a:sym typeface="Trebuchet MS"/>
              </a:rPr>
              <a:t>YELP</a:t>
            </a:r>
            <a:endParaRPr sz="2800">
              <a:latin typeface="Trebuchet MS"/>
              <a:ea typeface="Trebuchet MS"/>
              <a:cs typeface="Trebuchet MS"/>
              <a:sym typeface="Trebuchet MS"/>
            </a:endParaRPr>
          </a:p>
        </p:txBody>
      </p:sp>
      <p:sp>
        <p:nvSpPr>
          <p:cNvPr id="290" name="Google Shape;290;p9"/>
          <p:cNvSpPr txBox="1"/>
          <p:nvPr/>
        </p:nvSpPr>
        <p:spPr>
          <a:xfrm>
            <a:off x="7335125" y="2332450"/>
            <a:ext cx="2125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2200">
                <a:latin typeface="Trebuchet MS"/>
                <a:ea typeface="Trebuchet MS"/>
                <a:cs typeface="Trebuchet MS"/>
                <a:sym typeface="Trebuchet MS"/>
              </a:rPr>
              <a:t>GOOGLE MAPS</a:t>
            </a:r>
            <a:endParaRPr sz="2200">
              <a:latin typeface="Trebuchet MS"/>
              <a:ea typeface="Trebuchet MS"/>
              <a:cs typeface="Trebuchet MS"/>
              <a:sym typeface="Trebuchet MS"/>
            </a:endParaRPr>
          </a:p>
        </p:txBody>
      </p:sp>
      <p:sp>
        <p:nvSpPr>
          <p:cNvPr id="291" name="Google Shape;291;p9"/>
          <p:cNvSpPr/>
          <p:nvPr/>
        </p:nvSpPr>
        <p:spPr>
          <a:xfrm>
            <a:off x="3003875" y="2236150"/>
            <a:ext cx="3925200" cy="8760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MX" sz="1800">
                <a:solidFill>
                  <a:schemeClr val="dk1"/>
                </a:solidFill>
                <a:latin typeface="Trebuchet MS"/>
                <a:ea typeface="Trebuchet MS"/>
                <a:cs typeface="Trebuchet MS"/>
                <a:sym typeface="Trebuchet MS"/>
              </a:rPr>
              <a:t>Lat    Long   Name</a:t>
            </a:r>
            <a:endParaRPr/>
          </a:p>
        </p:txBody>
      </p:sp>
      <p:sp>
        <p:nvSpPr>
          <p:cNvPr id="292" name="Google Shape;292;p9"/>
          <p:cNvSpPr txBox="1"/>
          <p:nvPr/>
        </p:nvSpPr>
        <p:spPr>
          <a:xfrm>
            <a:off x="6929225" y="4483500"/>
            <a:ext cx="1880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600">
                <a:latin typeface="Trebuchet MS"/>
                <a:ea typeface="Trebuchet MS"/>
                <a:cs typeface="Trebuchet MS"/>
                <a:sym typeface="Trebuchet MS"/>
              </a:rPr>
              <a:t>metadata-sitios</a:t>
            </a:r>
            <a:endParaRPr sz="1600">
              <a:latin typeface="Trebuchet MS"/>
              <a:ea typeface="Trebuchet MS"/>
              <a:cs typeface="Trebuchet MS"/>
              <a:sym typeface="Trebuchet MS"/>
            </a:endParaRPr>
          </a:p>
        </p:txBody>
      </p:sp>
      <p:sp>
        <p:nvSpPr>
          <p:cNvPr id="293" name="Google Shape;293;p9"/>
          <p:cNvSpPr txBox="1"/>
          <p:nvPr/>
        </p:nvSpPr>
        <p:spPr>
          <a:xfrm>
            <a:off x="9460925" y="4483500"/>
            <a:ext cx="1613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600">
                <a:latin typeface="Trebuchet MS"/>
                <a:ea typeface="Trebuchet MS"/>
                <a:cs typeface="Trebuchet MS"/>
                <a:sym typeface="Trebuchet MS"/>
              </a:rPr>
              <a:t>review-estados</a:t>
            </a:r>
            <a:endParaRPr sz="1600">
              <a:latin typeface="Trebuchet MS"/>
              <a:ea typeface="Trebuchet MS"/>
              <a:cs typeface="Trebuchet MS"/>
              <a:sym typeface="Trebuchet MS"/>
            </a:endParaRPr>
          </a:p>
        </p:txBody>
      </p:sp>
      <p:sp>
        <p:nvSpPr>
          <p:cNvPr id="294" name="Google Shape;294;p9"/>
          <p:cNvSpPr/>
          <p:nvPr/>
        </p:nvSpPr>
        <p:spPr>
          <a:xfrm>
            <a:off x="8270075" y="5558350"/>
            <a:ext cx="1399500" cy="4311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txBox="1"/>
          <p:nvPr/>
        </p:nvSpPr>
        <p:spPr>
          <a:xfrm>
            <a:off x="8478725" y="5512500"/>
            <a:ext cx="982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sz="1600">
                <a:latin typeface="Trebuchet MS"/>
                <a:ea typeface="Trebuchet MS"/>
                <a:cs typeface="Trebuchet MS"/>
                <a:sym typeface="Trebuchet MS"/>
              </a:rPr>
              <a:t>gmap-id</a:t>
            </a:r>
            <a:endParaRPr sz="1600">
              <a:latin typeface="Trebuchet MS"/>
              <a:ea typeface="Trebuchet MS"/>
              <a:cs typeface="Trebuchet MS"/>
              <a:sym typeface="Trebuchet MS"/>
            </a:endParaRPr>
          </a:p>
        </p:txBody>
      </p:sp>
      <p:cxnSp>
        <p:nvCxnSpPr>
          <p:cNvPr id="296" name="Google Shape;296;p9"/>
          <p:cNvCxnSpPr>
            <a:endCxn id="294" idx="2"/>
          </p:cNvCxnSpPr>
          <p:nvPr/>
        </p:nvCxnSpPr>
        <p:spPr>
          <a:xfrm flipH="1" rot="-5400000">
            <a:off x="7579775" y="5083600"/>
            <a:ext cx="766200" cy="614400"/>
          </a:xfrm>
          <a:prstGeom prst="curvedConnector2">
            <a:avLst/>
          </a:prstGeom>
          <a:noFill/>
          <a:ln cap="flat" cmpd="sng" w="9525">
            <a:solidFill>
              <a:srgbClr val="4A86E8"/>
            </a:solidFill>
            <a:prstDash val="solid"/>
            <a:round/>
            <a:headEnd len="med" w="med" type="none"/>
            <a:tailEnd len="med" w="med" type="none"/>
          </a:ln>
        </p:spPr>
      </p:cxnSp>
      <p:cxnSp>
        <p:nvCxnSpPr>
          <p:cNvPr id="297" name="Google Shape;297;p9"/>
          <p:cNvCxnSpPr>
            <a:endCxn id="294" idx="0"/>
          </p:cNvCxnSpPr>
          <p:nvPr/>
        </p:nvCxnSpPr>
        <p:spPr>
          <a:xfrm rot="5400000">
            <a:off x="9596225" y="5172250"/>
            <a:ext cx="675000" cy="528300"/>
          </a:xfrm>
          <a:prstGeom prst="curvedConnector2">
            <a:avLst/>
          </a:prstGeom>
          <a:noFill/>
          <a:ln cap="flat" cmpd="sng" w="9525">
            <a:solidFill>
              <a:srgbClr val="4A86E8"/>
            </a:solidFill>
            <a:prstDash val="solid"/>
            <a:round/>
            <a:headEnd len="med" w="med" type="none"/>
            <a:tailEnd len="med" w="med" type="none"/>
          </a:ln>
        </p:spPr>
      </p:cxnSp>
      <p:cxnSp>
        <p:nvCxnSpPr>
          <p:cNvPr id="298" name="Google Shape;298;p9"/>
          <p:cNvCxnSpPr>
            <a:endCxn id="286" idx="0"/>
          </p:cNvCxnSpPr>
          <p:nvPr/>
        </p:nvCxnSpPr>
        <p:spPr>
          <a:xfrm flipH="1">
            <a:off x="7693025" y="3037350"/>
            <a:ext cx="667500" cy="1353000"/>
          </a:xfrm>
          <a:prstGeom prst="straightConnector1">
            <a:avLst/>
          </a:prstGeom>
          <a:noFill/>
          <a:ln cap="flat" cmpd="sng" w="9525">
            <a:solidFill>
              <a:srgbClr val="FF9900"/>
            </a:solidFill>
            <a:prstDash val="solid"/>
            <a:round/>
            <a:headEnd len="med" w="med" type="none"/>
            <a:tailEnd len="med" w="med" type="triangle"/>
          </a:ln>
        </p:spPr>
      </p:cxnSp>
      <p:cxnSp>
        <p:nvCxnSpPr>
          <p:cNvPr id="299" name="Google Shape;299;p9"/>
          <p:cNvCxnSpPr>
            <a:endCxn id="285" idx="0"/>
          </p:cNvCxnSpPr>
          <p:nvPr/>
        </p:nvCxnSpPr>
        <p:spPr>
          <a:xfrm>
            <a:off x="8339325" y="3047850"/>
            <a:ext cx="1821300" cy="1285800"/>
          </a:xfrm>
          <a:prstGeom prst="straightConnector1">
            <a:avLst/>
          </a:prstGeom>
          <a:noFill/>
          <a:ln cap="flat" cmpd="sng" w="9525">
            <a:solidFill>
              <a:srgbClr val="FF9900"/>
            </a:solidFill>
            <a:prstDash val="solid"/>
            <a:round/>
            <a:headEnd len="med" w="med" type="none"/>
            <a:tailEnd len="med" w="med" type="triangle"/>
          </a:ln>
        </p:spPr>
      </p:cxnSp>
      <p:sp>
        <p:nvSpPr>
          <p:cNvPr id="300" name="Google Shape;300;p9"/>
          <p:cNvSpPr/>
          <p:nvPr/>
        </p:nvSpPr>
        <p:spPr>
          <a:xfrm>
            <a:off x="4178825" y="4333650"/>
            <a:ext cx="1239000" cy="3738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MX"/>
              <a:t>business-id</a:t>
            </a:r>
            <a:endParaRPr/>
          </a:p>
        </p:txBody>
      </p:sp>
      <p:sp>
        <p:nvSpPr>
          <p:cNvPr id="301" name="Google Shape;301;p9"/>
          <p:cNvSpPr/>
          <p:nvPr/>
        </p:nvSpPr>
        <p:spPr>
          <a:xfrm>
            <a:off x="4223675" y="5587000"/>
            <a:ext cx="1193700" cy="373800"/>
          </a:xfrm>
          <a:prstGeom prst="round2Diag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MX"/>
              <a:t>user-id</a:t>
            </a:r>
            <a:endParaRPr/>
          </a:p>
        </p:txBody>
      </p:sp>
      <p:cxnSp>
        <p:nvCxnSpPr>
          <p:cNvPr id="302" name="Google Shape;302;p9"/>
          <p:cNvCxnSpPr>
            <a:endCxn id="284" idx="1"/>
          </p:cNvCxnSpPr>
          <p:nvPr/>
        </p:nvCxnSpPr>
        <p:spPr>
          <a:xfrm rot="5400000">
            <a:off x="963575" y="2924175"/>
            <a:ext cx="1088100" cy="396000"/>
          </a:xfrm>
          <a:prstGeom prst="curvedConnector4">
            <a:avLst>
              <a:gd fmla="val 14714" name="adj1"/>
              <a:gd fmla="val 160133" name="adj2"/>
            </a:avLst>
          </a:prstGeom>
          <a:noFill/>
          <a:ln cap="flat" cmpd="sng" w="9525">
            <a:solidFill>
              <a:schemeClr val="dk2"/>
            </a:solidFill>
            <a:prstDash val="solid"/>
            <a:round/>
            <a:headEnd len="med" w="med" type="none"/>
            <a:tailEnd len="med" w="med" type="triangle"/>
          </a:ln>
        </p:spPr>
      </p:cxnSp>
      <p:cxnSp>
        <p:nvCxnSpPr>
          <p:cNvPr id="303" name="Google Shape;303;p9"/>
          <p:cNvCxnSpPr>
            <a:endCxn id="282" idx="1"/>
          </p:cNvCxnSpPr>
          <p:nvPr/>
        </p:nvCxnSpPr>
        <p:spPr>
          <a:xfrm rot="5400000">
            <a:off x="254375" y="3490088"/>
            <a:ext cx="2363400" cy="624600"/>
          </a:xfrm>
          <a:prstGeom prst="curvedConnector4">
            <a:avLst>
              <a:gd fmla="val 2713" name="adj1"/>
              <a:gd fmla="val 159062" name="adj2"/>
            </a:avLst>
          </a:prstGeom>
          <a:noFill/>
          <a:ln cap="flat" cmpd="sng" w="9525">
            <a:solidFill>
              <a:schemeClr val="dk2"/>
            </a:solidFill>
            <a:prstDash val="solid"/>
            <a:round/>
            <a:headEnd len="med" w="med" type="none"/>
            <a:tailEnd len="med" w="med" type="triangle"/>
          </a:ln>
        </p:spPr>
      </p:cxnSp>
      <p:cxnSp>
        <p:nvCxnSpPr>
          <p:cNvPr id="304" name="Google Shape;304;p9"/>
          <p:cNvCxnSpPr>
            <a:endCxn id="283" idx="1"/>
          </p:cNvCxnSpPr>
          <p:nvPr/>
        </p:nvCxnSpPr>
        <p:spPr>
          <a:xfrm rot="5400000">
            <a:off x="680825" y="3282650"/>
            <a:ext cx="1750800" cy="384300"/>
          </a:xfrm>
          <a:prstGeom prst="curvedConnector4">
            <a:avLst>
              <a:gd fmla="val 17690" name="adj1"/>
              <a:gd fmla="val 161963" name="adj2"/>
            </a:avLst>
          </a:prstGeom>
          <a:noFill/>
          <a:ln cap="flat" cmpd="sng" w="9525">
            <a:solidFill>
              <a:schemeClr val="dk2"/>
            </a:solidFill>
            <a:prstDash val="solid"/>
            <a:round/>
            <a:headEnd len="med" w="med" type="none"/>
            <a:tailEnd len="med" w="med" type="triangle"/>
          </a:ln>
        </p:spPr>
      </p:cxnSp>
      <p:cxnSp>
        <p:nvCxnSpPr>
          <p:cNvPr id="305" name="Google Shape;305;p9"/>
          <p:cNvCxnSpPr>
            <a:endCxn id="281" idx="1"/>
          </p:cNvCxnSpPr>
          <p:nvPr/>
        </p:nvCxnSpPr>
        <p:spPr>
          <a:xfrm rot="5400000">
            <a:off x="153725" y="4069750"/>
            <a:ext cx="2846700" cy="130500"/>
          </a:xfrm>
          <a:prstGeom prst="curvedConnector4">
            <a:avLst>
              <a:gd fmla="val 11815" name="adj1"/>
              <a:gd fmla="val 516322" name="adj2"/>
            </a:avLst>
          </a:prstGeom>
          <a:noFill/>
          <a:ln cap="flat" cmpd="sng" w="9525">
            <a:solidFill>
              <a:schemeClr val="dk2"/>
            </a:solidFill>
            <a:prstDash val="solid"/>
            <a:round/>
            <a:headEnd len="med" w="med" type="none"/>
            <a:tailEnd len="med" w="med" type="triangle"/>
          </a:ln>
        </p:spPr>
      </p:cxnSp>
      <p:cxnSp>
        <p:nvCxnSpPr>
          <p:cNvPr id="306" name="Google Shape;306;p9"/>
          <p:cNvCxnSpPr>
            <a:endCxn id="280" idx="1"/>
          </p:cNvCxnSpPr>
          <p:nvPr/>
        </p:nvCxnSpPr>
        <p:spPr>
          <a:xfrm rot="5400000">
            <a:off x="-334375" y="4180450"/>
            <a:ext cx="3578100" cy="501600"/>
          </a:xfrm>
          <a:prstGeom prst="curvedConnector4">
            <a:avLst>
              <a:gd fmla="val 7759" name="adj1"/>
              <a:gd fmla="val 147473" name="adj2"/>
            </a:avLst>
          </a:prstGeom>
          <a:noFill/>
          <a:ln cap="flat" cmpd="sng" w="9525">
            <a:solidFill>
              <a:schemeClr val="dk2"/>
            </a:solidFill>
            <a:prstDash val="solid"/>
            <a:round/>
            <a:headEnd len="med" w="med" type="none"/>
            <a:tailEnd len="med" w="med" type="triangle"/>
          </a:ln>
        </p:spPr>
      </p:cxnSp>
      <p:cxnSp>
        <p:nvCxnSpPr>
          <p:cNvPr id="307" name="Google Shape;307;p9"/>
          <p:cNvCxnSpPr>
            <a:stCxn id="284" idx="3"/>
            <a:endCxn id="300" idx="2"/>
          </p:cNvCxnSpPr>
          <p:nvPr/>
        </p:nvCxnSpPr>
        <p:spPr>
          <a:xfrm>
            <a:off x="2818025" y="3666225"/>
            <a:ext cx="1360800" cy="854400"/>
          </a:xfrm>
          <a:prstGeom prst="curvedConnector3">
            <a:avLst>
              <a:gd fmla="val 50000" name="adj1"/>
            </a:avLst>
          </a:prstGeom>
          <a:noFill/>
          <a:ln cap="flat" cmpd="sng" w="9525">
            <a:solidFill>
              <a:srgbClr val="4A86E8"/>
            </a:solidFill>
            <a:prstDash val="solid"/>
            <a:round/>
            <a:headEnd len="med" w="med" type="none"/>
            <a:tailEnd len="med" w="med" type="none"/>
          </a:ln>
        </p:spPr>
      </p:cxnSp>
      <p:cxnSp>
        <p:nvCxnSpPr>
          <p:cNvPr id="308" name="Google Shape;308;p9"/>
          <p:cNvCxnSpPr>
            <a:stCxn id="283" idx="3"/>
            <a:endCxn id="300" idx="2"/>
          </p:cNvCxnSpPr>
          <p:nvPr/>
        </p:nvCxnSpPr>
        <p:spPr>
          <a:xfrm>
            <a:off x="2763575" y="4350200"/>
            <a:ext cx="1415400" cy="170400"/>
          </a:xfrm>
          <a:prstGeom prst="curvedConnector3">
            <a:avLst>
              <a:gd fmla="val 49994" name="adj1"/>
            </a:avLst>
          </a:prstGeom>
          <a:noFill/>
          <a:ln cap="flat" cmpd="sng" w="9525">
            <a:solidFill>
              <a:srgbClr val="4A86E8"/>
            </a:solidFill>
            <a:prstDash val="solid"/>
            <a:round/>
            <a:headEnd len="med" w="med" type="none"/>
            <a:tailEnd len="med" w="med" type="none"/>
          </a:ln>
        </p:spPr>
      </p:cxnSp>
      <p:cxnSp>
        <p:nvCxnSpPr>
          <p:cNvPr id="309" name="Google Shape;309;p9"/>
          <p:cNvCxnSpPr>
            <a:stCxn id="282" idx="3"/>
            <a:endCxn id="300" idx="2"/>
          </p:cNvCxnSpPr>
          <p:nvPr/>
        </p:nvCxnSpPr>
        <p:spPr>
          <a:xfrm flipH="1" rot="10800000">
            <a:off x="3003875" y="4520588"/>
            <a:ext cx="1175100" cy="463500"/>
          </a:xfrm>
          <a:prstGeom prst="curvedConnector3">
            <a:avLst>
              <a:gd fmla="val 49993" name="adj1"/>
            </a:avLst>
          </a:prstGeom>
          <a:noFill/>
          <a:ln cap="flat" cmpd="sng" w="9525">
            <a:solidFill>
              <a:srgbClr val="4A86E8"/>
            </a:solidFill>
            <a:prstDash val="solid"/>
            <a:round/>
            <a:headEnd len="med" w="med" type="none"/>
            <a:tailEnd len="med" w="med" type="none"/>
          </a:ln>
        </p:spPr>
      </p:cxnSp>
      <p:cxnSp>
        <p:nvCxnSpPr>
          <p:cNvPr id="310" name="Google Shape;310;p9"/>
          <p:cNvCxnSpPr>
            <a:stCxn id="281" idx="3"/>
            <a:endCxn id="300" idx="2"/>
          </p:cNvCxnSpPr>
          <p:nvPr/>
        </p:nvCxnSpPr>
        <p:spPr>
          <a:xfrm flipH="1" rot="10800000">
            <a:off x="2615825" y="4520650"/>
            <a:ext cx="1563000" cy="1037700"/>
          </a:xfrm>
          <a:prstGeom prst="curvedConnector3">
            <a:avLst>
              <a:gd fmla="val 50000" name="adj1"/>
            </a:avLst>
          </a:prstGeom>
          <a:noFill/>
          <a:ln cap="flat" cmpd="sng" w="9525">
            <a:solidFill>
              <a:srgbClr val="4A86E8"/>
            </a:solidFill>
            <a:prstDash val="solid"/>
            <a:round/>
            <a:headEnd len="med" w="med" type="none"/>
            <a:tailEnd len="med" w="med" type="none"/>
          </a:ln>
        </p:spPr>
      </p:cxnSp>
      <p:cxnSp>
        <p:nvCxnSpPr>
          <p:cNvPr id="311" name="Google Shape;311;p9"/>
          <p:cNvCxnSpPr>
            <a:stCxn id="281" idx="3"/>
            <a:endCxn id="301" idx="2"/>
          </p:cNvCxnSpPr>
          <p:nvPr/>
        </p:nvCxnSpPr>
        <p:spPr>
          <a:xfrm>
            <a:off x="2615825" y="5558350"/>
            <a:ext cx="1608000" cy="215700"/>
          </a:xfrm>
          <a:prstGeom prst="curvedConnector3">
            <a:avLst>
              <a:gd fmla="val 49995" name="adj1"/>
            </a:avLst>
          </a:prstGeom>
          <a:noFill/>
          <a:ln cap="flat" cmpd="sng" w="9525">
            <a:solidFill>
              <a:srgbClr val="4A86E8"/>
            </a:solidFill>
            <a:prstDash val="solid"/>
            <a:round/>
            <a:headEnd len="med" w="med" type="none"/>
            <a:tailEnd len="med" w="med" type="none"/>
          </a:ln>
        </p:spPr>
      </p:cxnSp>
      <p:cxnSp>
        <p:nvCxnSpPr>
          <p:cNvPr id="312" name="Google Shape;312;p9"/>
          <p:cNvCxnSpPr>
            <a:stCxn id="280" idx="3"/>
            <a:endCxn id="301" idx="2"/>
          </p:cNvCxnSpPr>
          <p:nvPr/>
        </p:nvCxnSpPr>
        <p:spPr>
          <a:xfrm flipH="1" rot="10800000">
            <a:off x="2923775" y="5773900"/>
            <a:ext cx="1299900" cy="446400"/>
          </a:xfrm>
          <a:prstGeom prst="curvedConnector3">
            <a:avLst>
              <a:gd fmla="val 50000" name="adj1"/>
            </a:avLst>
          </a:prstGeom>
          <a:noFill/>
          <a:ln cap="flat" cmpd="sng" w="9525">
            <a:solidFill>
              <a:srgbClr val="4A86E8"/>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18ca122a04_0_0"/>
          <p:cNvSpPr/>
          <p:nvPr/>
        </p:nvSpPr>
        <p:spPr>
          <a:xfrm>
            <a:off x="10918600" y="2525533"/>
            <a:ext cx="1232700" cy="864300"/>
          </a:xfrm>
          <a:prstGeom prst="rect">
            <a:avLst/>
          </a:prstGeom>
          <a:no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s-MX" sz="1900">
                <a:solidFill>
                  <a:schemeClr val="lt1"/>
                </a:solidFill>
              </a:rPr>
              <a:t>Analyst</a:t>
            </a:r>
            <a:endParaRPr b="1" sz="1900">
              <a:solidFill>
                <a:schemeClr val="lt1"/>
              </a:solidFill>
            </a:endParaRPr>
          </a:p>
        </p:txBody>
      </p:sp>
      <p:sp>
        <p:nvSpPr>
          <p:cNvPr id="318" name="Google Shape;318;g218ca122a04_0_0"/>
          <p:cNvSpPr/>
          <p:nvPr/>
        </p:nvSpPr>
        <p:spPr>
          <a:xfrm>
            <a:off x="3668008" y="2926000"/>
            <a:ext cx="2431200" cy="284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9" name="Google Shape;319;g218ca122a04_0_0"/>
          <p:cNvSpPr/>
          <p:nvPr/>
        </p:nvSpPr>
        <p:spPr>
          <a:xfrm>
            <a:off x="1862500" y="2201633"/>
            <a:ext cx="15084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Intake Zone</a:t>
            </a:r>
            <a:endParaRPr b="1" sz="2100">
              <a:solidFill>
                <a:schemeClr val="lt1"/>
              </a:solidFill>
            </a:endParaRPr>
          </a:p>
        </p:txBody>
      </p:sp>
      <p:sp>
        <p:nvSpPr>
          <p:cNvPr id="320" name="Google Shape;320;g218ca122a04_0_0"/>
          <p:cNvSpPr/>
          <p:nvPr/>
        </p:nvSpPr>
        <p:spPr>
          <a:xfrm>
            <a:off x="3649700" y="2201633"/>
            <a:ext cx="24312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Processing Zone</a:t>
            </a:r>
            <a:endParaRPr b="1" sz="2100">
              <a:solidFill>
                <a:schemeClr val="lt1"/>
              </a:solidFill>
            </a:endParaRPr>
          </a:p>
        </p:txBody>
      </p:sp>
      <p:sp>
        <p:nvSpPr>
          <p:cNvPr id="321" name="Google Shape;321;g218ca122a04_0_0"/>
          <p:cNvSpPr/>
          <p:nvPr/>
        </p:nvSpPr>
        <p:spPr>
          <a:xfrm>
            <a:off x="8646500" y="2201633"/>
            <a:ext cx="19299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Consultation Service</a:t>
            </a:r>
            <a:endParaRPr b="1" sz="2100">
              <a:solidFill>
                <a:schemeClr val="lt1"/>
              </a:solidFill>
            </a:endParaRPr>
          </a:p>
        </p:txBody>
      </p:sp>
      <p:sp>
        <p:nvSpPr>
          <p:cNvPr id="322" name="Google Shape;322;g218ca122a04_0_0"/>
          <p:cNvSpPr/>
          <p:nvPr/>
        </p:nvSpPr>
        <p:spPr>
          <a:xfrm>
            <a:off x="249967" y="2838767"/>
            <a:ext cx="1320000" cy="864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s-MX" sz="1900">
                <a:solidFill>
                  <a:schemeClr val="dk2"/>
                </a:solidFill>
              </a:rPr>
              <a:t>Row Data</a:t>
            </a:r>
            <a:endParaRPr b="1" sz="1900">
              <a:solidFill>
                <a:schemeClr val="dk2"/>
              </a:solidFill>
            </a:endParaRPr>
          </a:p>
        </p:txBody>
      </p:sp>
      <p:sp>
        <p:nvSpPr>
          <p:cNvPr id="323" name="Google Shape;323;g218ca122a04_0_0"/>
          <p:cNvSpPr/>
          <p:nvPr/>
        </p:nvSpPr>
        <p:spPr>
          <a:xfrm>
            <a:off x="3986667" y="3258067"/>
            <a:ext cx="1735200" cy="713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1900">
                <a:solidFill>
                  <a:schemeClr val="lt1"/>
                </a:solidFill>
              </a:rPr>
              <a:t>Clean Process</a:t>
            </a:r>
            <a:endParaRPr b="1" sz="1900">
              <a:solidFill>
                <a:schemeClr val="lt1"/>
              </a:solidFill>
            </a:endParaRPr>
          </a:p>
        </p:txBody>
      </p:sp>
      <p:sp>
        <p:nvSpPr>
          <p:cNvPr id="324" name="Google Shape;324;g218ca122a04_0_0"/>
          <p:cNvSpPr/>
          <p:nvPr/>
        </p:nvSpPr>
        <p:spPr>
          <a:xfrm>
            <a:off x="6461467" y="2201633"/>
            <a:ext cx="19299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Persistence zone</a:t>
            </a:r>
            <a:endParaRPr b="1" sz="2100">
              <a:solidFill>
                <a:schemeClr val="lt1"/>
              </a:solidFill>
            </a:endParaRPr>
          </a:p>
        </p:txBody>
      </p:sp>
      <p:sp>
        <p:nvSpPr>
          <p:cNvPr id="325" name="Google Shape;325;g218ca122a04_0_0"/>
          <p:cNvSpPr/>
          <p:nvPr/>
        </p:nvSpPr>
        <p:spPr>
          <a:xfrm>
            <a:off x="3668000" y="4314500"/>
            <a:ext cx="2338800" cy="713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1900">
                <a:solidFill>
                  <a:schemeClr val="lt1"/>
                </a:solidFill>
              </a:rPr>
              <a:t>Recommendation Process</a:t>
            </a:r>
            <a:endParaRPr b="1" sz="1900">
              <a:solidFill>
                <a:schemeClr val="lt1"/>
              </a:solidFill>
            </a:endParaRPr>
          </a:p>
        </p:txBody>
      </p:sp>
      <p:sp>
        <p:nvSpPr>
          <p:cNvPr id="326" name="Google Shape;326;g218ca122a04_0_0"/>
          <p:cNvSpPr txBox="1"/>
          <p:nvPr/>
        </p:nvSpPr>
        <p:spPr>
          <a:xfrm>
            <a:off x="148367" y="1310433"/>
            <a:ext cx="3709200" cy="6156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s-MX" sz="2400">
                <a:solidFill>
                  <a:srgbClr val="FF9900"/>
                </a:solidFill>
                <a:latin typeface="Roboto"/>
                <a:ea typeface="Roboto"/>
                <a:cs typeface="Roboto"/>
                <a:sym typeface="Roboto"/>
              </a:rPr>
              <a:t>[Big Picture of process]</a:t>
            </a:r>
            <a:endParaRPr b="1" sz="2400">
              <a:solidFill>
                <a:srgbClr val="FF9900"/>
              </a:solidFill>
              <a:latin typeface="Roboto"/>
              <a:ea typeface="Roboto"/>
              <a:cs typeface="Roboto"/>
              <a:sym typeface="Roboto"/>
            </a:endParaRPr>
          </a:p>
        </p:txBody>
      </p:sp>
      <p:sp>
        <p:nvSpPr>
          <p:cNvPr id="327" name="Google Shape;327;g218ca122a04_0_0"/>
          <p:cNvSpPr/>
          <p:nvPr/>
        </p:nvSpPr>
        <p:spPr>
          <a:xfrm>
            <a:off x="636183" y="3715200"/>
            <a:ext cx="610470" cy="615600"/>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8" name="Google Shape;328;g218ca122a04_0_0"/>
          <p:cNvSpPr/>
          <p:nvPr/>
        </p:nvSpPr>
        <p:spPr>
          <a:xfrm>
            <a:off x="11360867" y="3161900"/>
            <a:ext cx="508500" cy="513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9" name="Google Shape;329;g218ca122a04_0_0"/>
          <p:cNvSpPr/>
          <p:nvPr/>
        </p:nvSpPr>
        <p:spPr>
          <a:xfrm>
            <a:off x="11207133" y="3730200"/>
            <a:ext cx="774900" cy="615600"/>
          </a:xfrm>
          <a:prstGeom prst="round2SameRect">
            <a:avLst>
              <a:gd fmla="val 500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0" name="Google Shape;330;g218ca122a04_0_0"/>
          <p:cNvSpPr/>
          <p:nvPr/>
        </p:nvSpPr>
        <p:spPr>
          <a:xfrm>
            <a:off x="1890467" y="2926000"/>
            <a:ext cx="1440900" cy="284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1" name="Google Shape;331;g218ca122a04_0_0"/>
          <p:cNvSpPr/>
          <p:nvPr/>
        </p:nvSpPr>
        <p:spPr>
          <a:xfrm>
            <a:off x="2337217" y="3685483"/>
            <a:ext cx="610470" cy="615600"/>
          </a:xfrm>
          <a:prstGeom prst="flowChartMultidocument">
            <a:avLst/>
          </a:prstGeom>
          <a:solidFill>
            <a:schemeClr val="l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2" name="Google Shape;332;g218ca122a04_0_0"/>
          <p:cNvSpPr/>
          <p:nvPr/>
        </p:nvSpPr>
        <p:spPr>
          <a:xfrm>
            <a:off x="6461533" y="2926000"/>
            <a:ext cx="1929900" cy="284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3" name="Google Shape;333;g218ca122a04_0_0"/>
          <p:cNvSpPr/>
          <p:nvPr/>
        </p:nvSpPr>
        <p:spPr>
          <a:xfrm>
            <a:off x="8665067" y="2926000"/>
            <a:ext cx="1911600" cy="138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4" name="Google Shape;334;g218ca122a04_0_0"/>
          <p:cNvSpPr/>
          <p:nvPr/>
        </p:nvSpPr>
        <p:spPr>
          <a:xfrm>
            <a:off x="8969167" y="3684333"/>
            <a:ext cx="1508400" cy="5139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rPr b="1" lang="es-MX" sz="1900">
                <a:solidFill>
                  <a:schemeClr val="lt1"/>
                </a:solidFill>
              </a:rPr>
              <a:t>Result</a:t>
            </a:r>
            <a:endParaRPr b="1" sz="1900">
              <a:solidFill>
                <a:schemeClr val="lt1"/>
              </a:solidFill>
            </a:endParaRPr>
          </a:p>
        </p:txBody>
      </p:sp>
      <p:sp>
        <p:nvSpPr>
          <p:cNvPr id="335" name="Google Shape;335;g218ca122a04_0_0"/>
          <p:cNvSpPr/>
          <p:nvPr/>
        </p:nvSpPr>
        <p:spPr>
          <a:xfrm flipH="1">
            <a:off x="8855367" y="3042783"/>
            <a:ext cx="1599300" cy="5139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b="1" lang="es-MX" sz="1900">
                <a:solidFill>
                  <a:schemeClr val="lt1"/>
                </a:solidFill>
              </a:rPr>
              <a:t>Query</a:t>
            </a:r>
            <a:endParaRPr b="1" sz="1900">
              <a:solidFill>
                <a:schemeClr val="lt1"/>
              </a:solidFill>
            </a:endParaRPr>
          </a:p>
        </p:txBody>
      </p:sp>
      <p:sp>
        <p:nvSpPr>
          <p:cNvPr id="336" name="Google Shape;336;g218ca122a04_0_0"/>
          <p:cNvSpPr/>
          <p:nvPr/>
        </p:nvSpPr>
        <p:spPr>
          <a:xfrm>
            <a:off x="8689983" y="4432400"/>
            <a:ext cx="19299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Productive Data</a:t>
            </a:r>
            <a:endParaRPr b="1" sz="2100">
              <a:solidFill>
                <a:schemeClr val="lt1"/>
              </a:solidFill>
            </a:endParaRPr>
          </a:p>
        </p:txBody>
      </p:sp>
      <p:sp>
        <p:nvSpPr>
          <p:cNvPr id="337" name="Google Shape;337;g218ca122a04_0_0"/>
          <p:cNvSpPr/>
          <p:nvPr/>
        </p:nvSpPr>
        <p:spPr>
          <a:xfrm>
            <a:off x="8708550" y="5156767"/>
            <a:ext cx="1911600" cy="138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8" name="Google Shape;338;g218ca122a04_0_0"/>
          <p:cNvSpPr/>
          <p:nvPr/>
        </p:nvSpPr>
        <p:spPr>
          <a:xfrm>
            <a:off x="9050567" y="5398833"/>
            <a:ext cx="1137533" cy="791333"/>
          </a:xfrm>
          <a:prstGeom prst="flowChartInternalStorage">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339" name="Google Shape;339;g218ca122a04_0_0"/>
          <p:cNvCxnSpPr>
            <a:stCxn id="327" idx="3"/>
            <a:endCxn id="331" idx="1"/>
          </p:cNvCxnSpPr>
          <p:nvPr/>
        </p:nvCxnSpPr>
        <p:spPr>
          <a:xfrm flipH="1" rot="10800000">
            <a:off x="1246653" y="3993300"/>
            <a:ext cx="1090500" cy="29700"/>
          </a:xfrm>
          <a:prstGeom prst="straightConnector1">
            <a:avLst/>
          </a:prstGeom>
          <a:noFill/>
          <a:ln cap="flat" cmpd="sng" w="28575">
            <a:solidFill>
              <a:schemeClr val="accent1"/>
            </a:solidFill>
            <a:prstDash val="solid"/>
            <a:round/>
            <a:headEnd len="med" w="med" type="none"/>
            <a:tailEnd len="med" w="med" type="triangle"/>
          </a:ln>
        </p:spPr>
      </p:cxnSp>
      <p:cxnSp>
        <p:nvCxnSpPr>
          <p:cNvPr id="340" name="Google Shape;340;g218ca122a04_0_0"/>
          <p:cNvCxnSpPr>
            <a:endCxn id="323" idx="1"/>
          </p:cNvCxnSpPr>
          <p:nvPr/>
        </p:nvCxnSpPr>
        <p:spPr>
          <a:xfrm>
            <a:off x="3181767" y="3602017"/>
            <a:ext cx="804900" cy="12900"/>
          </a:xfrm>
          <a:prstGeom prst="straightConnector1">
            <a:avLst/>
          </a:prstGeom>
          <a:noFill/>
          <a:ln cap="flat" cmpd="sng" w="28575">
            <a:solidFill>
              <a:schemeClr val="accent1"/>
            </a:solidFill>
            <a:prstDash val="solid"/>
            <a:round/>
            <a:headEnd len="med" w="med" type="none"/>
            <a:tailEnd len="med" w="med" type="triangle"/>
          </a:ln>
        </p:spPr>
      </p:cxnSp>
      <p:sp>
        <p:nvSpPr>
          <p:cNvPr id="341" name="Google Shape;341;g218ca122a04_0_0"/>
          <p:cNvSpPr/>
          <p:nvPr/>
        </p:nvSpPr>
        <p:spPr>
          <a:xfrm>
            <a:off x="7088800" y="3253033"/>
            <a:ext cx="610500" cy="791100"/>
          </a:xfrm>
          <a:prstGeom prst="can">
            <a:avLst>
              <a:gd fmla="val 25000" name="adj"/>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2" name="Google Shape;342;g218ca122a04_0_0"/>
          <p:cNvSpPr/>
          <p:nvPr/>
        </p:nvSpPr>
        <p:spPr>
          <a:xfrm>
            <a:off x="7098683" y="4737200"/>
            <a:ext cx="610500" cy="791100"/>
          </a:xfrm>
          <a:prstGeom prst="can">
            <a:avLst>
              <a:gd fmla="val 25000" name="adj"/>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343" name="Google Shape;343;g218ca122a04_0_0"/>
          <p:cNvCxnSpPr/>
          <p:nvPr/>
        </p:nvCxnSpPr>
        <p:spPr>
          <a:xfrm>
            <a:off x="5721867" y="3411667"/>
            <a:ext cx="1366800" cy="33600"/>
          </a:xfrm>
          <a:prstGeom prst="straightConnector1">
            <a:avLst/>
          </a:prstGeom>
          <a:noFill/>
          <a:ln cap="flat" cmpd="sng" w="28575">
            <a:solidFill>
              <a:schemeClr val="accent1"/>
            </a:solidFill>
            <a:prstDash val="solid"/>
            <a:round/>
            <a:headEnd len="med" w="med" type="none"/>
            <a:tailEnd len="med" w="med" type="triangle"/>
          </a:ln>
        </p:spPr>
      </p:cxnSp>
      <p:cxnSp>
        <p:nvCxnSpPr>
          <p:cNvPr id="344" name="Google Shape;344;g218ca122a04_0_0"/>
          <p:cNvCxnSpPr/>
          <p:nvPr/>
        </p:nvCxnSpPr>
        <p:spPr>
          <a:xfrm rot="10800000">
            <a:off x="6006833" y="4569600"/>
            <a:ext cx="554100" cy="2100"/>
          </a:xfrm>
          <a:prstGeom prst="straightConnector1">
            <a:avLst/>
          </a:prstGeom>
          <a:noFill/>
          <a:ln cap="flat" cmpd="sng" w="28575">
            <a:solidFill>
              <a:schemeClr val="accent1"/>
            </a:solidFill>
            <a:prstDash val="solid"/>
            <a:round/>
            <a:headEnd len="med" w="med" type="none"/>
            <a:tailEnd len="med" w="med" type="triangle"/>
          </a:ln>
        </p:spPr>
      </p:cxnSp>
      <p:cxnSp>
        <p:nvCxnSpPr>
          <p:cNvPr id="345" name="Google Shape;345;g218ca122a04_0_0"/>
          <p:cNvCxnSpPr/>
          <p:nvPr/>
        </p:nvCxnSpPr>
        <p:spPr>
          <a:xfrm flipH="1" rot="10800000">
            <a:off x="6399100" y="5331967"/>
            <a:ext cx="677100" cy="20100"/>
          </a:xfrm>
          <a:prstGeom prst="straightConnector1">
            <a:avLst/>
          </a:prstGeom>
          <a:noFill/>
          <a:ln cap="flat" cmpd="sng" w="28575">
            <a:solidFill>
              <a:schemeClr val="accent1"/>
            </a:solidFill>
            <a:prstDash val="solid"/>
            <a:round/>
            <a:headEnd len="med" w="med" type="none"/>
            <a:tailEnd len="med" w="med" type="triangle"/>
          </a:ln>
        </p:spPr>
      </p:cxnSp>
      <p:cxnSp>
        <p:nvCxnSpPr>
          <p:cNvPr id="346" name="Google Shape;346;g218ca122a04_0_0"/>
          <p:cNvCxnSpPr/>
          <p:nvPr/>
        </p:nvCxnSpPr>
        <p:spPr>
          <a:xfrm>
            <a:off x="6099767" y="5981300"/>
            <a:ext cx="2950800" cy="16500"/>
          </a:xfrm>
          <a:prstGeom prst="straightConnector1">
            <a:avLst/>
          </a:prstGeom>
          <a:noFill/>
          <a:ln cap="flat" cmpd="sng" w="28575">
            <a:solidFill>
              <a:schemeClr val="accent1"/>
            </a:solidFill>
            <a:prstDash val="solid"/>
            <a:round/>
            <a:headEnd len="med" w="med" type="none"/>
            <a:tailEnd len="med" w="med" type="triangle"/>
          </a:ln>
        </p:spPr>
      </p:cxnSp>
      <p:sp>
        <p:nvSpPr>
          <p:cNvPr id="347" name="Google Shape;347;g218ca122a04_0_0"/>
          <p:cNvSpPr txBox="1"/>
          <p:nvPr/>
        </p:nvSpPr>
        <p:spPr>
          <a:xfrm>
            <a:off x="6811667" y="2867900"/>
            <a:ext cx="1137600" cy="492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600">
                <a:solidFill>
                  <a:srgbClr val="666666"/>
                </a:solidFill>
              </a:rPr>
              <a:t>Journal</a:t>
            </a:r>
            <a:endParaRPr b="1" sz="1600">
              <a:solidFill>
                <a:srgbClr val="666666"/>
              </a:solidFill>
            </a:endParaRPr>
          </a:p>
        </p:txBody>
      </p:sp>
      <p:sp>
        <p:nvSpPr>
          <p:cNvPr id="348" name="Google Shape;348;g218ca122a04_0_0"/>
          <p:cNvSpPr txBox="1"/>
          <p:nvPr/>
        </p:nvSpPr>
        <p:spPr>
          <a:xfrm>
            <a:off x="6563133" y="4314767"/>
            <a:ext cx="1860300" cy="492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s-MX" sz="1600">
                <a:solidFill>
                  <a:srgbClr val="666666"/>
                </a:solidFill>
              </a:rPr>
              <a:t>Recommendation</a:t>
            </a:r>
            <a:endParaRPr sz="1600">
              <a:solidFill>
                <a:srgbClr val="666666"/>
              </a:solidFill>
            </a:endParaRPr>
          </a:p>
        </p:txBody>
      </p:sp>
      <p:cxnSp>
        <p:nvCxnSpPr>
          <p:cNvPr id="349" name="Google Shape;349;g218ca122a04_0_0"/>
          <p:cNvCxnSpPr/>
          <p:nvPr/>
        </p:nvCxnSpPr>
        <p:spPr>
          <a:xfrm flipH="1">
            <a:off x="8333867" y="3297183"/>
            <a:ext cx="414900" cy="5100"/>
          </a:xfrm>
          <a:prstGeom prst="straightConnector1">
            <a:avLst/>
          </a:prstGeom>
          <a:noFill/>
          <a:ln cap="flat" cmpd="sng" w="28575">
            <a:solidFill>
              <a:schemeClr val="accent1"/>
            </a:solidFill>
            <a:prstDash val="solid"/>
            <a:round/>
            <a:headEnd len="med" w="med" type="none"/>
            <a:tailEnd len="med" w="med" type="triangle"/>
          </a:ln>
        </p:spPr>
      </p:cxnSp>
      <p:cxnSp>
        <p:nvCxnSpPr>
          <p:cNvPr id="350" name="Google Shape;350;g218ca122a04_0_0"/>
          <p:cNvCxnSpPr/>
          <p:nvPr/>
        </p:nvCxnSpPr>
        <p:spPr>
          <a:xfrm flipH="1" rot="10800000">
            <a:off x="8391300" y="3914933"/>
            <a:ext cx="477900" cy="16500"/>
          </a:xfrm>
          <a:prstGeom prst="straightConnector1">
            <a:avLst/>
          </a:prstGeom>
          <a:noFill/>
          <a:ln cap="flat" cmpd="sng" w="28575">
            <a:solidFill>
              <a:schemeClr val="accent1"/>
            </a:solidFill>
            <a:prstDash val="solid"/>
            <a:round/>
            <a:headEnd len="med" w="med" type="none"/>
            <a:tailEnd len="med" w="med" type="triangle"/>
          </a:ln>
        </p:spPr>
      </p:cxnSp>
      <p:cxnSp>
        <p:nvCxnSpPr>
          <p:cNvPr id="351" name="Google Shape;351;g218ca122a04_0_0"/>
          <p:cNvCxnSpPr/>
          <p:nvPr/>
        </p:nvCxnSpPr>
        <p:spPr>
          <a:xfrm rot="10800000">
            <a:off x="10583267" y="3385400"/>
            <a:ext cx="648900" cy="15600"/>
          </a:xfrm>
          <a:prstGeom prst="straightConnector1">
            <a:avLst/>
          </a:prstGeom>
          <a:noFill/>
          <a:ln cap="flat" cmpd="sng" w="28575">
            <a:solidFill>
              <a:schemeClr val="accent1"/>
            </a:solidFill>
            <a:prstDash val="solid"/>
            <a:round/>
            <a:headEnd len="med" w="med" type="none"/>
            <a:tailEnd len="med" w="med" type="triangle"/>
          </a:ln>
        </p:spPr>
      </p:cxnSp>
      <p:cxnSp>
        <p:nvCxnSpPr>
          <p:cNvPr id="352" name="Google Shape;352;g218ca122a04_0_0"/>
          <p:cNvCxnSpPr/>
          <p:nvPr/>
        </p:nvCxnSpPr>
        <p:spPr>
          <a:xfrm flipH="1" rot="10800000">
            <a:off x="10569133" y="4038100"/>
            <a:ext cx="536400" cy="20700"/>
          </a:xfrm>
          <a:prstGeom prst="straightConnector1">
            <a:avLst/>
          </a:prstGeom>
          <a:noFill/>
          <a:ln cap="flat" cmpd="sng" w="28575">
            <a:solidFill>
              <a:schemeClr val="accent1"/>
            </a:solidFill>
            <a:prstDash val="solid"/>
            <a:round/>
            <a:headEnd len="med" w="med" type="none"/>
            <a:tailEnd len="med" w="med" type="triangle"/>
          </a:ln>
        </p:spPr>
      </p:cxnSp>
      <p:cxnSp>
        <p:nvCxnSpPr>
          <p:cNvPr id="353" name="Google Shape;353;g218ca122a04_0_0"/>
          <p:cNvCxnSpPr>
            <a:stCxn id="331" idx="3"/>
          </p:cNvCxnSpPr>
          <p:nvPr/>
        </p:nvCxnSpPr>
        <p:spPr>
          <a:xfrm flipH="1" rot="10800000">
            <a:off x="2947687" y="3618583"/>
            <a:ext cx="217500" cy="374700"/>
          </a:xfrm>
          <a:prstGeom prst="bentConnector2">
            <a:avLst/>
          </a:prstGeom>
          <a:noFill/>
          <a:ln cap="flat" cmpd="sng" w="28575">
            <a:solidFill>
              <a:schemeClr val="accent1"/>
            </a:solidFill>
            <a:prstDash val="solid"/>
            <a:round/>
            <a:headEnd len="med" w="med" type="none"/>
            <a:tailEnd len="med" w="med" type="none"/>
          </a:ln>
        </p:spPr>
      </p:cxnSp>
      <p:cxnSp>
        <p:nvCxnSpPr>
          <p:cNvPr id="354" name="Google Shape;354;g218ca122a04_0_0"/>
          <p:cNvCxnSpPr>
            <a:stCxn id="348" idx="1"/>
            <a:endCxn id="341" idx="2"/>
          </p:cNvCxnSpPr>
          <p:nvPr/>
        </p:nvCxnSpPr>
        <p:spPr>
          <a:xfrm flipH="1" rot="10800000">
            <a:off x="6563133" y="3648467"/>
            <a:ext cx="525600" cy="912600"/>
          </a:xfrm>
          <a:prstGeom prst="bentConnector3">
            <a:avLst>
              <a:gd fmla="val -9924" name="adj1"/>
            </a:avLst>
          </a:prstGeom>
          <a:noFill/>
          <a:ln cap="flat" cmpd="sng" w="28575">
            <a:solidFill>
              <a:schemeClr val="accent1"/>
            </a:solidFill>
            <a:prstDash val="solid"/>
            <a:round/>
            <a:headEnd len="med" w="med" type="none"/>
            <a:tailEnd len="med" w="med" type="triangle"/>
          </a:ln>
        </p:spPr>
      </p:cxnSp>
      <p:cxnSp>
        <p:nvCxnSpPr>
          <p:cNvPr id="355" name="Google Shape;355;g218ca122a04_0_0"/>
          <p:cNvCxnSpPr>
            <a:stCxn id="325" idx="2"/>
          </p:cNvCxnSpPr>
          <p:nvPr/>
        </p:nvCxnSpPr>
        <p:spPr>
          <a:xfrm flipH="1" rot="-5400000">
            <a:off x="5003300" y="4862300"/>
            <a:ext cx="964500" cy="1296300"/>
          </a:xfrm>
          <a:prstGeom prst="bentConnector2">
            <a:avLst/>
          </a:prstGeom>
          <a:noFill/>
          <a:ln cap="flat" cmpd="sng" w="28575">
            <a:solidFill>
              <a:srgbClr val="F78121"/>
            </a:solidFill>
            <a:prstDash val="solid"/>
            <a:round/>
            <a:headEnd len="med" w="med" type="none"/>
            <a:tailEnd len="med" w="med" type="none"/>
          </a:ln>
        </p:spPr>
      </p:cxnSp>
      <p:cxnSp>
        <p:nvCxnSpPr>
          <p:cNvPr id="356" name="Google Shape;356;g218ca122a04_0_0"/>
          <p:cNvCxnSpPr>
            <a:stCxn id="325" idx="2"/>
          </p:cNvCxnSpPr>
          <p:nvPr/>
        </p:nvCxnSpPr>
        <p:spPr>
          <a:xfrm flipH="1" rot="-5400000">
            <a:off x="5456900" y="4408700"/>
            <a:ext cx="321300" cy="1560300"/>
          </a:xfrm>
          <a:prstGeom prst="bentConnector2">
            <a:avLst/>
          </a:prstGeom>
          <a:noFill/>
          <a:ln cap="flat" cmpd="sng" w="28575">
            <a:solidFill>
              <a:srgbClr val="F78121"/>
            </a:solidFill>
            <a:prstDash val="solid"/>
            <a:round/>
            <a:headEnd len="med" w="med" type="none"/>
            <a:tailEnd len="med" w="med" type="none"/>
          </a:ln>
        </p:spPr>
      </p:cxnSp>
      <p:sp>
        <p:nvSpPr>
          <p:cNvPr id="357" name="Google Shape;357;g218ca122a04_0_0"/>
          <p:cNvSpPr/>
          <p:nvPr/>
        </p:nvSpPr>
        <p:spPr>
          <a:xfrm>
            <a:off x="10969633" y="4782767"/>
            <a:ext cx="1232700" cy="864300"/>
          </a:xfrm>
          <a:prstGeom prst="rect">
            <a:avLst/>
          </a:prstGeom>
          <a:no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1900">
                <a:solidFill>
                  <a:schemeClr val="lt1"/>
                </a:solidFill>
              </a:rPr>
              <a:t>User/</a:t>
            </a:r>
            <a:endParaRPr b="1" sz="1900">
              <a:solidFill>
                <a:schemeClr val="lt1"/>
              </a:solidFill>
            </a:endParaRPr>
          </a:p>
          <a:p>
            <a:pPr indent="0" lvl="0" marL="0" marR="0" rtl="0" algn="ctr">
              <a:lnSpc>
                <a:spcPct val="100000"/>
              </a:lnSpc>
              <a:spcBef>
                <a:spcPts val="0"/>
              </a:spcBef>
              <a:spcAft>
                <a:spcPts val="0"/>
              </a:spcAft>
              <a:buNone/>
            </a:pPr>
            <a:r>
              <a:rPr b="1" lang="es-MX" sz="1900">
                <a:solidFill>
                  <a:schemeClr val="lt1"/>
                </a:solidFill>
              </a:rPr>
              <a:t>Client</a:t>
            </a:r>
            <a:endParaRPr b="1" sz="1900">
              <a:solidFill>
                <a:schemeClr val="lt1"/>
              </a:solidFill>
            </a:endParaRPr>
          </a:p>
        </p:txBody>
      </p:sp>
      <p:sp>
        <p:nvSpPr>
          <p:cNvPr id="358" name="Google Shape;358;g218ca122a04_0_0"/>
          <p:cNvSpPr/>
          <p:nvPr/>
        </p:nvSpPr>
        <p:spPr>
          <a:xfrm>
            <a:off x="11411900" y="5520733"/>
            <a:ext cx="508500" cy="513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9" name="Google Shape;359;g218ca122a04_0_0"/>
          <p:cNvSpPr/>
          <p:nvPr/>
        </p:nvSpPr>
        <p:spPr>
          <a:xfrm>
            <a:off x="11258167" y="6089033"/>
            <a:ext cx="774900" cy="615600"/>
          </a:xfrm>
          <a:prstGeom prst="round2SameRect">
            <a:avLst>
              <a:gd fmla="val 500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360" name="Google Shape;360;g218ca122a04_0_0"/>
          <p:cNvCxnSpPr/>
          <p:nvPr/>
        </p:nvCxnSpPr>
        <p:spPr>
          <a:xfrm rot="10800000">
            <a:off x="10634300" y="5744233"/>
            <a:ext cx="648900" cy="15600"/>
          </a:xfrm>
          <a:prstGeom prst="straightConnector1">
            <a:avLst/>
          </a:prstGeom>
          <a:noFill/>
          <a:ln cap="flat" cmpd="sng" w="28575">
            <a:solidFill>
              <a:schemeClr val="accent1"/>
            </a:solidFill>
            <a:prstDash val="solid"/>
            <a:round/>
            <a:headEnd len="med" w="med" type="none"/>
            <a:tailEnd len="med" w="med" type="triangle"/>
          </a:ln>
        </p:spPr>
      </p:cxnSp>
      <p:cxnSp>
        <p:nvCxnSpPr>
          <p:cNvPr id="361" name="Google Shape;361;g218ca122a04_0_0"/>
          <p:cNvCxnSpPr/>
          <p:nvPr/>
        </p:nvCxnSpPr>
        <p:spPr>
          <a:xfrm flipH="1" rot="10800000">
            <a:off x="10620167" y="6396933"/>
            <a:ext cx="536400" cy="20700"/>
          </a:xfrm>
          <a:prstGeom prst="straightConnector1">
            <a:avLst/>
          </a:prstGeom>
          <a:noFill/>
          <a:ln cap="flat" cmpd="sng" w="28575">
            <a:solidFill>
              <a:schemeClr val="accent1"/>
            </a:solidFill>
            <a:prstDash val="solid"/>
            <a:round/>
            <a:headEnd len="med" w="med" type="none"/>
            <a:tailEnd len="med" w="med" type="triangle"/>
          </a:ln>
        </p:spPr>
      </p:cxnSp>
      <p:sp>
        <p:nvSpPr>
          <p:cNvPr id="362" name="Google Shape;362;g218ca122a04_0_0"/>
          <p:cNvSpPr/>
          <p:nvPr/>
        </p:nvSpPr>
        <p:spPr>
          <a:xfrm rot="-5400000">
            <a:off x="4947867" y="-1082267"/>
            <a:ext cx="132300" cy="6265500"/>
          </a:xfrm>
          <a:prstGeom prst="rightBrace">
            <a:avLst>
              <a:gd fmla="val 50000" name="adj1"/>
              <a:gd fmla="val 50000" name="adj2"/>
            </a:avLst>
          </a:prstGeom>
          <a:noFill/>
          <a:ln cap="flat" cmpd="sng" w="28575">
            <a:solidFill>
              <a:schemeClr val="accen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3" name="Google Shape;363;g218ca122a04_0_0"/>
          <p:cNvSpPr txBox="1"/>
          <p:nvPr/>
        </p:nvSpPr>
        <p:spPr>
          <a:xfrm>
            <a:off x="4475333" y="1268933"/>
            <a:ext cx="1232700" cy="615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2400">
                <a:solidFill>
                  <a:schemeClr val="lt1"/>
                </a:solidFill>
              </a:rPr>
              <a:t>ETL</a:t>
            </a:r>
            <a:endParaRPr b="1" sz="2400">
              <a:solidFill>
                <a:schemeClr val="lt1"/>
              </a:solidFill>
            </a:endParaRPr>
          </a:p>
        </p:txBody>
      </p:sp>
      <p:sp>
        <p:nvSpPr>
          <p:cNvPr id="364" name="Google Shape;364;g218ca122a04_0_0"/>
          <p:cNvSpPr/>
          <p:nvPr/>
        </p:nvSpPr>
        <p:spPr>
          <a:xfrm rot="5400000">
            <a:off x="7171633" y="5082800"/>
            <a:ext cx="132300" cy="2461500"/>
          </a:xfrm>
          <a:prstGeom prst="rightBrace">
            <a:avLst>
              <a:gd fmla="val 50000" name="adj1"/>
              <a:gd fmla="val 50000" name="adj2"/>
            </a:avLst>
          </a:prstGeom>
          <a:noFill/>
          <a:ln cap="flat" cmpd="sng" w="28575">
            <a:solidFill>
              <a:schemeClr val="accen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5" name="Google Shape;365;g218ca122a04_0_0"/>
          <p:cNvSpPr txBox="1"/>
          <p:nvPr/>
        </p:nvSpPr>
        <p:spPr>
          <a:xfrm>
            <a:off x="5821867" y="6310600"/>
            <a:ext cx="2950800" cy="615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2400">
                <a:solidFill>
                  <a:schemeClr val="lt1"/>
                </a:solidFill>
              </a:rPr>
              <a:t>Data Warehouse</a:t>
            </a:r>
            <a:endParaRPr b="1" sz="2400">
              <a:solidFill>
                <a:schemeClr val="lt1"/>
              </a:solidFill>
            </a:endParaRPr>
          </a:p>
        </p:txBody>
      </p:sp>
      <p:sp>
        <p:nvSpPr>
          <p:cNvPr id="366" name="Google Shape;366;g218ca122a04_0_0"/>
          <p:cNvSpPr txBox="1"/>
          <p:nvPr/>
        </p:nvSpPr>
        <p:spPr>
          <a:xfrm>
            <a:off x="194625" y="610525"/>
            <a:ext cx="58347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500"/>
              <a:buFont typeface="Arial"/>
              <a:buNone/>
            </a:pPr>
            <a:r>
              <a:rPr b="1" lang="es-MX" sz="3700">
                <a:solidFill>
                  <a:schemeClr val="lt1"/>
                </a:solidFill>
              </a:rPr>
              <a:t>Arquitecture definition</a:t>
            </a:r>
            <a:endParaRPr>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18ca122a04_0_99"/>
          <p:cNvSpPr/>
          <p:nvPr/>
        </p:nvSpPr>
        <p:spPr>
          <a:xfrm>
            <a:off x="441567" y="3751200"/>
            <a:ext cx="2552400" cy="516000"/>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None/>
            </a:pPr>
            <a:r>
              <a:rPr b="1" lang="es-MX" sz="2100">
                <a:solidFill>
                  <a:schemeClr val="lt1"/>
                </a:solidFill>
              </a:rPr>
              <a:t>Elastic Storage</a:t>
            </a:r>
            <a:endParaRPr b="1" sz="2100">
              <a:solidFill>
                <a:schemeClr val="lt1"/>
              </a:solidFill>
            </a:endParaRPr>
          </a:p>
        </p:txBody>
      </p:sp>
      <p:sp>
        <p:nvSpPr>
          <p:cNvPr id="372" name="Google Shape;372;g218ca122a04_0_99"/>
          <p:cNvSpPr/>
          <p:nvPr/>
        </p:nvSpPr>
        <p:spPr>
          <a:xfrm>
            <a:off x="-33" y="48"/>
            <a:ext cx="12192000" cy="864300"/>
          </a:xfrm>
          <a:prstGeom prst="rect">
            <a:avLst/>
          </a:prstGeom>
          <a:solidFill>
            <a:srgbClr val="6D9EEB"/>
          </a:solidFill>
          <a:ln cap="flat" cmpd="sng" w="9525">
            <a:solidFill>
              <a:srgbClr val="DBD8D3"/>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b="1" lang="es-MX" sz="3700">
                <a:solidFill>
                  <a:schemeClr val="lt1"/>
                </a:solidFill>
              </a:rPr>
              <a:t>Arquitecture definition</a:t>
            </a:r>
            <a:endParaRPr b="1" sz="1900">
              <a:solidFill>
                <a:schemeClr val="lt1"/>
              </a:solidFill>
            </a:endParaRPr>
          </a:p>
        </p:txBody>
      </p:sp>
      <p:sp>
        <p:nvSpPr>
          <p:cNvPr id="373" name="Google Shape;373;g218ca122a04_0_99"/>
          <p:cNvSpPr txBox="1"/>
          <p:nvPr/>
        </p:nvSpPr>
        <p:spPr>
          <a:xfrm>
            <a:off x="72167" y="929433"/>
            <a:ext cx="5077500" cy="6156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s-MX" sz="2400">
                <a:solidFill>
                  <a:srgbClr val="FF9900"/>
                </a:solidFill>
                <a:latin typeface="Roboto"/>
                <a:ea typeface="Roboto"/>
                <a:cs typeface="Roboto"/>
                <a:sym typeface="Roboto"/>
              </a:rPr>
              <a:t>[What cloud vendor do we hire?]</a:t>
            </a:r>
            <a:endParaRPr b="1" sz="2400">
              <a:solidFill>
                <a:srgbClr val="FF9900"/>
              </a:solidFill>
              <a:latin typeface="Roboto"/>
              <a:ea typeface="Roboto"/>
              <a:cs typeface="Roboto"/>
              <a:sym typeface="Roboto"/>
            </a:endParaRPr>
          </a:p>
        </p:txBody>
      </p:sp>
      <p:sp>
        <p:nvSpPr>
          <p:cNvPr id="374" name="Google Shape;374;g218ca122a04_0_99"/>
          <p:cNvSpPr/>
          <p:nvPr/>
        </p:nvSpPr>
        <p:spPr>
          <a:xfrm>
            <a:off x="224567" y="4583533"/>
            <a:ext cx="2786100" cy="516000"/>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None/>
            </a:pPr>
            <a:r>
              <a:rPr b="1" lang="es-MX" sz="2100">
                <a:solidFill>
                  <a:schemeClr val="lt1"/>
                </a:solidFill>
              </a:rPr>
              <a:t>Elastic Processing</a:t>
            </a:r>
            <a:endParaRPr b="1" sz="2100">
              <a:solidFill>
                <a:schemeClr val="lt1"/>
              </a:solidFill>
            </a:endParaRPr>
          </a:p>
        </p:txBody>
      </p:sp>
      <p:sp>
        <p:nvSpPr>
          <p:cNvPr id="375" name="Google Shape;375;g218ca122a04_0_99"/>
          <p:cNvSpPr/>
          <p:nvPr/>
        </p:nvSpPr>
        <p:spPr>
          <a:xfrm>
            <a:off x="356467" y="5415867"/>
            <a:ext cx="2654100" cy="516000"/>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None/>
            </a:pPr>
            <a:r>
              <a:rPr b="1" lang="es-MX" sz="2100">
                <a:solidFill>
                  <a:schemeClr val="lt1"/>
                </a:solidFill>
              </a:rPr>
              <a:t>data query service</a:t>
            </a:r>
            <a:endParaRPr b="1" sz="2100">
              <a:solidFill>
                <a:schemeClr val="lt1"/>
              </a:solidFill>
            </a:endParaRPr>
          </a:p>
        </p:txBody>
      </p:sp>
      <p:sp>
        <p:nvSpPr>
          <p:cNvPr id="376" name="Google Shape;376;g218ca122a04_0_99"/>
          <p:cNvSpPr/>
          <p:nvPr/>
        </p:nvSpPr>
        <p:spPr>
          <a:xfrm>
            <a:off x="746367" y="6250867"/>
            <a:ext cx="2140500" cy="516000"/>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None/>
            </a:pPr>
            <a:r>
              <a:rPr b="1" lang="es-MX" sz="2100">
                <a:solidFill>
                  <a:schemeClr val="lt1"/>
                </a:solidFill>
              </a:rPr>
              <a:t>Price</a:t>
            </a:r>
            <a:endParaRPr b="1" sz="2100">
              <a:solidFill>
                <a:schemeClr val="lt1"/>
              </a:solidFill>
            </a:endParaRPr>
          </a:p>
        </p:txBody>
      </p:sp>
      <p:pic>
        <p:nvPicPr>
          <p:cNvPr id="377" name="Google Shape;377;g218ca122a04_0_99"/>
          <p:cNvPicPr preferRelativeResize="0"/>
          <p:nvPr/>
        </p:nvPicPr>
        <p:blipFill>
          <a:blip r:embed="rId3">
            <a:alphaModFix/>
          </a:blip>
          <a:stretch>
            <a:fillRect/>
          </a:stretch>
        </p:blipFill>
        <p:spPr>
          <a:xfrm>
            <a:off x="3741300" y="2486367"/>
            <a:ext cx="1709198" cy="1026266"/>
          </a:xfrm>
          <a:prstGeom prst="rect">
            <a:avLst/>
          </a:prstGeom>
          <a:noFill/>
          <a:ln>
            <a:noFill/>
          </a:ln>
        </p:spPr>
      </p:pic>
      <p:pic>
        <p:nvPicPr>
          <p:cNvPr id="378" name="Google Shape;378;g218ca122a04_0_99"/>
          <p:cNvPicPr preferRelativeResize="0"/>
          <p:nvPr/>
        </p:nvPicPr>
        <p:blipFill>
          <a:blip r:embed="rId4">
            <a:alphaModFix/>
          </a:blip>
          <a:stretch>
            <a:fillRect/>
          </a:stretch>
        </p:blipFill>
        <p:spPr>
          <a:xfrm>
            <a:off x="6807433" y="2384767"/>
            <a:ext cx="1906834" cy="1188400"/>
          </a:xfrm>
          <a:prstGeom prst="rect">
            <a:avLst/>
          </a:prstGeom>
          <a:noFill/>
          <a:ln>
            <a:noFill/>
          </a:ln>
        </p:spPr>
      </p:pic>
      <p:pic>
        <p:nvPicPr>
          <p:cNvPr id="379" name="Google Shape;379;g218ca122a04_0_99"/>
          <p:cNvPicPr preferRelativeResize="0"/>
          <p:nvPr/>
        </p:nvPicPr>
        <p:blipFill>
          <a:blip r:embed="rId5">
            <a:alphaModFix/>
          </a:blip>
          <a:stretch>
            <a:fillRect/>
          </a:stretch>
        </p:blipFill>
        <p:spPr>
          <a:xfrm>
            <a:off x="9748833" y="2500883"/>
            <a:ext cx="1597734" cy="956167"/>
          </a:xfrm>
          <a:prstGeom prst="rect">
            <a:avLst/>
          </a:prstGeom>
          <a:noFill/>
          <a:ln>
            <a:noFill/>
          </a:ln>
        </p:spPr>
      </p:pic>
      <p:sp>
        <p:nvSpPr>
          <p:cNvPr id="380" name="Google Shape;380;g218ca122a04_0_99"/>
          <p:cNvSpPr txBox="1"/>
          <p:nvPr/>
        </p:nvSpPr>
        <p:spPr>
          <a:xfrm>
            <a:off x="4422667" y="6086367"/>
            <a:ext cx="626400" cy="7233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s-MX" sz="3100">
                <a:solidFill>
                  <a:srgbClr val="FFFF00"/>
                </a:solidFill>
              </a:rPr>
              <a:t>$</a:t>
            </a:r>
            <a:endParaRPr b="1" sz="3100">
              <a:solidFill>
                <a:srgbClr val="FFFF00"/>
              </a:solidFill>
            </a:endParaRPr>
          </a:p>
        </p:txBody>
      </p:sp>
      <p:sp>
        <p:nvSpPr>
          <p:cNvPr id="381" name="Google Shape;381;g218ca122a04_0_99"/>
          <p:cNvSpPr txBox="1"/>
          <p:nvPr/>
        </p:nvSpPr>
        <p:spPr>
          <a:xfrm>
            <a:off x="7346072" y="6048067"/>
            <a:ext cx="864300" cy="7233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b="1" lang="es-MX" sz="3100">
                <a:solidFill>
                  <a:srgbClr val="FFFF00"/>
                </a:solidFill>
              </a:rPr>
              <a:t>$$</a:t>
            </a:r>
            <a:endParaRPr b="1" sz="3100">
              <a:solidFill>
                <a:srgbClr val="FFFF00"/>
              </a:solidFill>
            </a:endParaRPr>
          </a:p>
        </p:txBody>
      </p:sp>
      <p:sp>
        <p:nvSpPr>
          <p:cNvPr id="382" name="Google Shape;382;g218ca122a04_0_99"/>
          <p:cNvSpPr txBox="1"/>
          <p:nvPr/>
        </p:nvSpPr>
        <p:spPr>
          <a:xfrm>
            <a:off x="10123699" y="6048067"/>
            <a:ext cx="1099500" cy="7233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b="1" lang="es-MX" sz="3100">
                <a:solidFill>
                  <a:srgbClr val="FFFF00"/>
                </a:solidFill>
              </a:rPr>
              <a:t>$$$</a:t>
            </a:r>
            <a:endParaRPr b="1" sz="3100">
              <a:solidFill>
                <a:srgbClr val="FFFF00"/>
              </a:solidFill>
            </a:endParaRPr>
          </a:p>
        </p:txBody>
      </p:sp>
      <p:sp>
        <p:nvSpPr>
          <p:cNvPr id="383" name="Google Shape;383;g218ca122a04_0_99"/>
          <p:cNvSpPr txBox="1"/>
          <p:nvPr/>
        </p:nvSpPr>
        <p:spPr>
          <a:xfrm>
            <a:off x="6056700" y="1050100"/>
            <a:ext cx="3090300" cy="615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2400">
                <a:solidFill>
                  <a:schemeClr val="accent1"/>
                </a:solidFill>
              </a:rPr>
              <a:t>Cloud Platforms</a:t>
            </a:r>
            <a:endParaRPr b="1" sz="2400">
              <a:solidFill>
                <a:schemeClr val="accent1"/>
              </a:solidFill>
            </a:endParaRPr>
          </a:p>
        </p:txBody>
      </p:sp>
      <p:sp>
        <p:nvSpPr>
          <p:cNvPr id="384" name="Google Shape;384;g218ca122a04_0_99"/>
          <p:cNvSpPr/>
          <p:nvPr/>
        </p:nvSpPr>
        <p:spPr>
          <a:xfrm rot="-5400000">
            <a:off x="7479483" y="-1285517"/>
            <a:ext cx="132300" cy="5946000"/>
          </a:xfrm>
          <a:prstGeom prst="rightBrace">
            <a:avLst>
              <a:gd fmla="val 50000" name="adj1"/>
              <a:gd fmla="val 50000" name="adj2"/>
            </a:avLst>
          </a:prstGeom>
          <a:noFill/>
          <a:ln cap="flat" cmpd="sng" w="28575">
            <a:solidFill>
              <a:schemeClr val="accen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5" name="Google Shape;385;g218ca122a04_0_99"/>
          <p:cNvSpPr/>
          <p:nvPr/>
        </p:nvSpPr>
        <p:spPr>
          <a:xfrm>
            <a:off x="4352000" y="3662000"/>
            <a:ext cx="487800" cy="516000"/>
          </a:xfrm>
          <a:prstGeom prst="star5">
            <a:avLst>
              <a:gd fmla="val 19098" name="adj"/>
              <a:gd fmla="val 105146" name="hf"/>
              <a:gd fmla="val 110557" name="vf"/>
            </a:avLst>
          </a:prstGeom>
          <a:solidFill>
            <a:srgbClr val="FF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218ca122a04_0_99"/>
          <p:cNvSpPr/>
          <p:nvPr/>
        </p:nvSpPr>
        <p:spPr>
          <a:xfrm>
            <a:off x="4352000" y="4583525"/>
            <a:ext cx="487800" cy="516000"/>
          </a:xfrm>
          <a:prstGeom prst="star5">
            <a:avLst>
              <a:gd fmla="val 19098" name="adj"/>
              <a:gd fmla="val 105146" name="hf"/>
              <a:gd fmla="val 110557" name="vf"/>
            </a:avLst>
          </a:prstGeom>
          <a:solidFill>
            <a:srgbClr val="FF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218ca122a04_0_99"/>
          <p:cNvSpPr/>
          <p:nvPr/>
        </p:nvSpPr>
        <p:spPr>
          <a:xfrm>
            <a:off x="4352000" y="5334950"/>
            <a:ext cx="487800" cy="516000"/>
          </a:xfrm>
          <a:prstGeom prst="star5">
            <a:avLst>
              <a:gd fmla="val 19098" name="adj"/>
              <a:gd fmla="val 105146" name="hf"/>
              <a:gd fmla="val 110557" name="vf"/>
            </a:avLst>
          </a:prstGeom>
          <a:solidFill>
            <a:srgbClr val="FF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218ca122a04_0_99"/>
          <p:cNvSpPr/>
          <p:nvPr/>
        </p:nvSpPr>
        <p:spPr>
          <a:xfrm>
            <a:off x="7445900" y="3716150"/>
            <a:ext cx="487800" cy="516000"/>
          </a:xfrm>
          <a:prstGeom prst="star5">
            <a:avLst>
              <a:gd fmla="val 19098" name="adj"/>
              <a:gd fmla="val 105146" name="hf"/>
              <a:gd fmla="val 110557" name="vf"/>
            </a:avLst>
          </a:prstGeom>
          <a:solidFill>
            <a:srgbClr val="FF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218ca122a04_0_99"/>
          <p:cNvSpPr/>
          <p:nvPr/>
        </p:nvSpPr>
        <p:spPr>
          <a:xfrm>
            <a:off x="7445900" y="4637675"/>
            <a:ext cx="487800" cy="516000"/>
          </a:xfrm>
          <a:prstGeom prst="star5">
            <a:avLst>
              <a:gd fmla="val 19098" name="adj"/>
              <a:gd fmla="val 105146" name="hf"/>
              <a:gd fmla="val 110557" name="vf"/>
            </a:avLst>
          </a:prstGeom>
          <a:solidFill>
            <a:srgbClr val="FF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218ca122a04_0_99"/>
          <p:cNvSpPr/>
          <p:nvPr/>
        </p:nvSpPr>
        <p:spPr>
          <a:xfrm>
            <a:off x="7445900" y="5389100"/>
            <a:ext cx="487800" cy="516000"/>
          </a:xfrm>
          <a:prstGeom prst="star5">
            <a:avLst>
              <a:gd fmla="val 19098" name="adj"/>
              <a:gd fmla="val 105146" name="hf"/>
              <a:gd fmla="val 110557" name="vf"/>
            </a:avLst>
          </a:prstGeom>
          <a:solidFill>
            <a:srgbClr val="FF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218ca122a04_0_99"/>
          <p:cNvSpPr/>
          <p:nvPr/>
        </p:nvSpPr>
        <p:spPr>
          <a:xfrm>
            <a:off x="10303800" y="3725000"/>
            <a:ext cx="487800" cy="516000"/>
          </a:xfrm>
          <a:prstGeom prst="star5">
            <a:avLst>
              <a:gd fmla="val 19098" name="adj"/>
              <a:gd fmla="val 105146" name="hf"/>
              <a:gd fmla="val 110557" name="vf"/>
            </a:avLst>
          </a:prstGeom>
          <a:solidFill>
            <a:srgbClr val="FF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218ca122a04_0_99"/>
          <p:cNvSpPr/>
          <p:nvPr/>
        </p:nvSpPr>
        <p:spPr>
          <a:xfrm>
            <a:off x="10303800" y="4646525"/>
            <a:ext cx="487800" cy="516000"/>
          </a:xfrm>
          <a:prstGeom prst="star5">
            <a:avLst>
              <a:gd fmla="val 19098" name="adj"/>
              <a:gd fmla="val 105146" name="hf"/>
              <a:gd fmla="val 110557" name="vf"/>
            </a:avLst>
          </a:prstGeom>
          <a:solidFill>
            <a:srgbClr val="FF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218ca122a04_0_99"/>
          <p:cNvSpPr/>
          <p:nvPr/>
        </p:nvSpPr>
        <p:spPr>
          <a:xfrm>
            <a:off x="10303800" y="5397950"/>
            <a:ext cx="487800" cy="516000"/>
          </a:xfrm>
          <a:prstGeom prst="star5">
            <a:avLst>
              <a:gd fmla="val 19098" name="adj"/>
              <a:gd fmla="val 105146" name="hf"/>
              <a:gd fmla="val 110557" name="vf"/>
            </a:avLst>
          </a:prstGeom>
          <a:solidFill>
            <a:srgbClr val="FFFF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18ca122a04_7_0"/>
          <p:cNvSpPr/>
          <p:nvPr/>
        </p:nvSpPr>
        <p:spPr>
          <a:xfrm>
            <a:off x="10715400" y="2830333"/>
            <a:ext cx="1232700" cy="615600"/>
          </a:xfrm>
          <a:prstGeom prst="rect">
            <a:avLst/>
          </a:prstGeom>
          <a:no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1900">
                <a:solidFill>
                  <a:schemeClr val="lt1"/>
                </a:solidFill>
              </a:rPr>
              <a:t>Analyst</a:t>
            </a:r>
            <a:endParaRPr b="1" sz="1900">
              <a:solidFill>
                <a:schemeClr val="lt1"/>
              </a:solidFill>
            </a:endParaRPr>
          </a:p>
        </p:txBody>
      </p:sp>
      <p:sp>
        <p:nvSpPr>
          <p:cNvPr id="399" name="Google Shape;399;g218ca122a04_7_0"/>
          <p:cNvSpPr/>
          <p:nvPr/>
        </p:nvSpPr>
        <p:spPr>
          <a:xfrm>
            <a:off x="3464808" y="3230800"/>
            <a:ext cx="2431200" cy="284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0" name="Google Shape;400;g218ca122a04_7_0"/>
          <p:cNvSpPr/>
          <p:nvPr/>
        </p:nvSpPr>
        <p:spPr>
          <a:xfrm>
            <a:off x="1659300" y="2506433"/>
            <a:ext cx="15084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Intake Zone</a:t>
            </a:r>
            <a:endParaRPr b="1" sz="2100">
              <a:solidFill>
                <a:schemeClr val="lt1"/>
              </a:solidFill>
            </a:endParaRPr>
          </a:p>
        </p:txBody>
      </p:sp>
      <p:sp>
        <p:nvSpPr>
          <p:cNvPr id="401" name="Google Shape;401;g218ca122a04_7_0"/>
          <p:cNvSpPr/>
          <p:nvPr/>
        </p:nvSpPr>
        <p:spPr>
          <a:xfrm>
            <a:off x="3446500" y="2506433"/>
            <a:ext cx="24312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Processing Zone</a:t>
            </a:r>
            <a:endParaRPr b="1" sz="2100">
              <a:solidFill>
                <a:schemeClr val="lt1"/>
              </a:solidFill>
            </a:endParaRPr>
          </a:p>
        </p:txBody>
      </p:sp>
      <p:sp>
        <p:nvSpPr>
          <p:cNvPr id="402" name="Google Shape;402;g218ca122a04_7_0"/>
          <p:cNvSpPr/>
          <p:nvPr/>
        </p:nvSpPr>
        <p:spPr>
          <a:xfrm>
            <a:off x="8443300" y="2506433"/>
            <a:ext cx="19299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Consultation Service</a:t>
            </a:r>
            <a:endParaRPr b="1" sz="2100">
              <a:solidFill>
                <a:schemeClr val="lt1"/>
              </a:solidFill>
            </a:endParaRPr>
          </a:p>
        </p:txBody>
      </p:sp>
      <p:sp>
        <p:nvSpPr>
          <p:cNvPr id="403" name="Google Shape;403;g218ca122a04_7_0"/>
          <p:cNvSpPr/>
          <p:nvPr/>
        </p:nvSpPr>
        <p:spPr>
          <a:xfrm>
            <a:off x="46767" y="3143567"/>
            <a:ext cx="1320000" cy="864300"/>
          </a:xfrm>
          <a:prstGeom prst="rect">
            <a:avLst/>
          </a:prstGeom>
          <a:no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1900">
                <a:solidFill>
                  <a:schemeClr val="lt1"/>
                </a:solidFill>
              </a:rPr>
              <a:t>Row Data</a:t>
            </a:r>
            <a:endParaRPr b="1" sz="1900">
              <a:solidFill>
                <a:schemeClr val="lt1"/>
              </a:solidFill>
            </a:endParaRPr>
          </a:p>
        </p:txBody>
      </p:sp>
      <p:sp>
        <p:nvSpPr>
          <p:cNvPr id="404" name="Google Shape;404;g218ca122a04_7_0"/>
          <p:cNvSpPr/>
          <p:nvPr/>
        </p:nvSpPr>
        <p:spPr>
          <a:xfrm>
            <a:off x="3783467" y="3562867"/>
            <a:ext cx="1735200" cy="713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1900">
                <a:solidFill>
                  <a:schemeClr val="lt1"/>
                </a:solidFill>
              </a:rPr>
              <a:t>Clean Process</a:t>
            </a:r>
            <a:endParaRPr b="1" sz="1900">
              <a:solidFill>
                <a:schemeClr val="lt1"/>
              </a:solidFill>
            </a:endParaRPr>
          </a:p>
        </p:txBody>
      </p:sp>
      <p:sp>
        <p:nvSpPr>
          <p:cNvPr id="405" name="Google Shape;405;g218ca122a04_7_0"/>
          <p:cNvSpPr/>
          <p:nvPr/>
        </p:nvSpPr>
        <p:spPr>
          <a:xfrm>
            <a:off x="6258267" y="2506433"/>
            <a:ext cx="19299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Persistence zone</a:t>
            </a:r>
            <a:endParaRPr b="1" sz="2100">
              <a:solidFill>
                <a:schemeClr val="lt1"/>
              </a:solidFill>
            </a:endParaRPr>
          </a:p>
        </p:txBody>
      </p:sp>
      <p:sp>
        <p:nvSpPr>
          <p:cNvPr id="406" name="Google Shape;406;g218ca122a04_7_0"/>
          <p:cNvSpPr/>
          <p:nvPr/>
        </p:nvSpPr>
        <p:spPr>
          <a:xfrm>
            <a:off x="3865333" y="4822500"/>
            <a:ext cx="1735200" cy="713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b="1" sz="1900">
              <a:solidFill>
                <a:schemeClr val="lt1"/>
              </a:solidFill>
            </a:endParaRPr>
          </a:p>
          <a:p>
            <a:pPr indent="0" lvl="0" marL="0" marR="0" rtl="0" algn="ctr">
              <a:lnSpc>
                <a:spcPct val="100000"/>
              </a:lnSpc>
              <a:spcBef>
                <a:spcPts val="0"/>
              </a:spcBef>
              <a:spcAft>
                <a:spcPts val="0"/>
              </a:spcAft>
              <a:buNone/>
            </a:pPr>
            <a:r>
              <a:t/>
            </a:r>
            <a:endParaRPr b="1" sz="1900">
              <a:solidFill>
                <a:schemeClr val="lt1"/>
              </a:solidFill>
            </a:endParaRPr>
          </a:p>
        </p:txBody>
      </p:sp>
      <p:sp>
        <p:nvSpPr>
          <p:cNvPr id="407" name="Google Shape;407;g218ca122a04_7_0"/>
          <p:cNvSpPr/>
          <p:nvPr/>
        </p:nvSpPr>
        <p:spPr>
          <a:xfrm>
            <a:off x="432983" y="4020000"/>
            <a:ext cx="610470" cy="615600"/>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8" name="Google Shape;408;g218ca122a04_7_0"/>
          <p:cNvSpPr/>
          <p:nvPr/>
        </p:nvSpPr>
        <p:spPr>
          <a:xfrm>
            <a:off x="11157667" y="3466700"/>
            <a:ext cx="508500" cy="513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9" name="Google Shape;409;g218ca122a04_7_0"/>
          <p:cNvSpPr/>
          <p:nvPr/>
        </p:nvSpPr>
        <p:spPr>
          <a:xfrm>
            <a:off x="11003933" y="4035000"/>
            <a:ext cx="774900" cy="615600"/>
          </a:xfrm>
          <a:prstGeom prst="round2SameRect">
            <a:avLst>
              <a:gd fmla="val 500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0" name="Google Shape;410;g218ca122a04_7_0"/>
          <p:cNvSpPr/>
          <p:nvPr/>
        </p:nvSpPr>
        <p:spPr>
          <a:xfrm>
            <a:off x="1687267" y="3230800"/>
            <a:ext cx="1440900" cy="284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1" name="Google Shape;411;g218ca122a04_7_0"/>
          <p:cNvSpPr/>
          <p:nvPr/>
        </p:nvSpPr>
        <p:spPr>
          <a:xfrm>
            <a:off x="2134017" y="3990283"/>
            <a:ext cx="610470" cy="615600"/>
          </a:xfrm>
          <a:prstGeom prst="flowChartMultidocument">
            <a:avLst/>
          </a:prstGeom>
          <a:solidFill>
            <a:schemeClr val="l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2" name="Google Shape;412;g218ca122a04_7_0"/>
          <p:cNvSpPr/>
          <p:nvPr/>
        </p:nvSpPr>
        <p:spPr>
          <a:xfrm>
            <a:off x="6258333" y="3230800"/>
            <a:ext cx="1929900" cy="284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3" name="Google Shape;413;g218ca122a04_7_0"/>
          <p:cNvSpPr/>
          <p:nvPr/>
        </p:nvSpPr>
        <p:spPr>
          <a:xfrm>
            <a:off x="8461867" y="3230800"/>
            <a:ext cx="1911600" cy="138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4" name="Google Shape;414;g218ca122a04_7_0"/>
          <p:cNvSpPr/>
          <p:nvPr/>
        </p:nvSpPr>
        <p:spPr>
          <a:xfrm>
            <a:off x="8765967" y="3989133"/>
            <a:ext cx="1508400" cy="5139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rPr b="1" lang="es-MX" sz="1900">
                <a:solidFill>
                  <a:schemeClr val="lt1"/>
                </a:solidFill>
              </a:rPr>
              <a:t>Result</a:t>
            </a:r>
            <a:endParaRPr b="1" sz="1900">
              <a:solidFill>
                <a:schemeClr val="lt1"/>
              </a:solidFill>
            </a:endParaRPr>
          </a:p>
        </p:txBody>
      </p:sp>
      <p:sp>
        <p:nvSpPr>
          <p:cNvPr id="415" name="Google Shape;415;g218ca122a04_7_0"/>
          <p:cNvSpPr/>
          <p:nvPr/>
        </p:nvSpPr>
        <p:spPr>
          <a:xfrm flipH="1">
            <a:off x="8652167" y="3347583"/>
            <a:ext cx="1599300" cy="5139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b="1" lang="es-MX" sz="1900">
                <a:solidFill>
                  <a:schemeClr val="lt1"/>
                </a:solidFill>
              </a:rPr>
              <a:t>Query</a:t>
            </a:r>
            <a:endParaRPr b="1" sz="1900">
              <a:solidFill>
                <a:schemeClr val="lt1"/>
              </a:solidFill>
            </a:endParaRPr>
          </a:p>
        </p:txBody>
      </p:sp>
      <p:sp>
        <p:nvSpPr>
          <p:cNvPr id="416" name="Google Shape;416;g218ca122a04_7_0"/>
          <p:cNvSpPr/>
          <p:nvPr/>
        </p:nvSpPr>
        <p:spPr>
          <a:xfrm>
            <a:off x="8486783" y="4737200"/>
            <a:ext cx="19299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Productive Data</a:t>
            </a:r>
            <a:endParaRPr b="1" sz="2100">
              <a:solidFill>
                <a:schemeClr val="lt1"/>
              </a:solidFill>
            </a:endParaRPr>
          </a:p>
        </p:txBody>
      </p:sp>
      <p:sp>
        <p:nvSpPr>
          <p:cNvPr id="417" name="Google Shape;417;g218ca122a04_7_0"/>
          <p:cNvSpPr/>
          <p:nvPr/>
        </p:nvSpPr>
        <p:spPr>
          <a:xfrm>
            <a:off x="8505367" y="5461567"/>
            <a:ext cx="1911600" cy="126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8" name="Google Shape;418;g218ca122a04_7_0"/>
          <p:cNvSpPr/>
          <p:nvPr/>
        </p:nvSpPr>
        <p:spPr>
          <a:xfrm>
            <a:off x="8847367" y="5805233"/>
            <a:ext cx="1137533" cy="791333"/>
          </a:xfrm>
          <a:prstGeom prst="flowChartInternalStorage">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19" name="Google Shape;419;g218ca122a04_7_0"/>
          <p:cNvCxnSpPr>
            <a:stCxn id="407" idx="3"/>
            <a:endCxn id="411" idx="1"/>
          </p:cNvCxnSpPr>
          <p:nvPr/>
        </p:nvCxnSpPr>
        <p:spPr>
          <a:xfrm flipH="1" rot="10800000">
            <a:off x="1043453" y="4298100"/>
            <a:ext cx="1090500" cy="29700"/>
          </a:xfrm>
          <a:prstGeom prst="straightConnector1">
            <a:avLst/>
          </a:prstGeom>
          <a:noFill/>
          <a:ln cap="flat" cmpd="sng" w="28575">
            <a:solidFill>
              <a:schemeClr val="dk2"/>
            </a:solidFill>
            <a:prstDash val="solid"/>
            <a:round/>
            <a:headEnd len="med" w="med" type="none"/>
            <a:tailEnd len="med" w="med" type="triangle"/>
          </a:ln>
        </p:spPr>
      </p:cxnSp>
      <p:cxnSp>
        <p:nvCxnSpPr>
          <p:cNvPr id="420" name="Google Shape;420;g218ca122a04_7_0"/>
          <p:cNvCxnSpPr>
            <a:endCxn id="404" idx="1"/>
          </p:cNvCxnSpPr>
          <p:nvPr/>
        </p:nvCxnSpPr>
        <p:spPr>
          <a:xfrm>
            <a:off x="2978567" y="3906817"/>
            <a:ext cx="804900" cy="12900"/>
          </a:xfrm>
          <a:prstGeom prst="straightConnector1">
            <a:avLst/>
          </a:prstGeom>
          <a:noFill/>
          <a:ln cap="flat" cmpd="sng" w="28575">
            <a:solidFill>
              <a:schemeClr val="dk2"/>
            </a:solidFill>
            <a:prstDash val="solid"/>
            <a:round/>
            <a:headEnd len="med" w="med" type="none"/>
            <a:tailEnd len="med" w="med" type="triangle"/>
          </a:ln>
        </p:spPr>
      </p:cxnSp>
      <p:sp>
        <p:nvSpPr>
          <p:cNvPr id="421" name="Google Shape;421;g218ca122a04_7_0"/>
          <p:cNvSpPr/>
          <p:nvPr/>
        </p:nvSpPr>
        <p:spPr>
          <a:xfrm>
            <a:off x="6885600" y="3557833"/>
            <a:ext cx="610500" cy="791100"/>
          </a:xfrm>
          <a:prstGeom prst="can">
            <a:avLst>
              <a:gd fmla="val 25000" name="adj"/>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2" name="Google Shape;422;g218ca122a04_7_0"/>
          <p:cNvSpPr/>
          <p:nvPr/>
        </p:nvSpPr>
        <p:spPr>
          <a:xfrm>
            <a:off x="6895483" y="5245200"/>
            <a:ext cx="610500" cy="791100"/>
          </a:xfrm>
          <a:prstGeom prst="can">
            <a:avLst>
              <a:gd fmla="val 25000" name="adj"/>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23" name="Google Shape;423;g218ca122a04_7_0"/>
          <p:cNvCxnSpPr/>
          <p:nvPr/>
        </p:nvCxnSpPr>
        <p:spPr>
          <a:xfrm>
            <a:off x="5518667" y="3716467"/>
            <a:ext cx="1366800" cy="33600"/>
          </a:xfrm>
          <a:prstGeom prst="straightConnector1">
            <a:avLst/>
          </a:prstGeom>
          <a:noFill/>
          <a:ln cap="flat" cmpd="sng" w="28575">
            <a:solidFill>
              <a:schemeClr val="dk2"/>
            </a:solidFill>
            <a:prstDash val="solid"/>
            <a:round/>
            <a:headEnd len="med" w="med" type="none"/>
            <a:tailEnd len="med" w="med" type="triangle"/>
          </a:ln>
        </p:spPr>
      </p:cxnSp>
      <p:cxnSp>
        <p:nvCxnSpPr>
          <p:cNvPr id="424" name="Google Shape;424;g218ca122a04_7_0"/>
          <p:cNvCxnSpPr/>
          <p:nvPr/>
        </p:nvCxnSpPr>
        <p:spPr>
          <a:xfrm rot="10800000">
            <a:off x="5803633" y="4874400"/>
            <a:ext cx="554100" cy="2100"/>
          </a:xfrm>
          <a:prstGeom prst="straightConnector1">
            <a:avLst/>
          </a:prstGeom>
          <a:noFill/>
          <a:ln cap="flat" cmpd="sng" w="28575">
            <a:solidFill>
              <a:schemeClr val="dk2"/>
            </a:solidFill>
            <a:prstDash val="solid"/>
            <a:round/>
            <a:headEnd len="med" w="med" type="none"/>
            <a:tailEnd len="med" w="med" type="triangle"/>
          </a:ln>
        </p:spPr>
      </p:cxnSp>
      <p:cxnSp>
        <p:nvCxnSpPr>
          <p:cNvPr id="425" name="Google Shape;425;g218ca122a04_7_0"/>
          <p:cNvCxnSpPr/>
          <p:nvPr/>
        </p:nvCxnSpPr>
        <p:spPr>
          <a:xfrm flipH="1" rot="10800000">
            <a:off x="6195900" y="5839967"/>
            <a:ext cx="677100" cy="20100"/>
          </a:xfrm>
          <a:prstGeom prst="straightConnector1">
            <a:avLst/>
          </a:prstGeom>
          <a:noFill/>
          <a:ln cap="flat" cmpd="sng" w="28575">
            <a:solidFill>
              <a:schemeClr val="dk2"/>
            </a:solidFill>
            <a:prstDash val="solid"/>
            <a:round/>
            <a:headEnd len="med" w="med" type="none"/>
            <a:tailEnd len="med" w="med" type="triangle"/>
          </a:ln>
        </p:spPr>
      </p:cxnSp>
      <p:cxnSp>
        <p:nvCxnSpPr>
          <p:cNvPr id="426" name="Google Shape;426;g218ca122a04_7_0"/>
          <p:cNvCxnSpPr/>
          <p:nvPr/>
        </p:nvCxnSpPr>
        <p:spPr>
          <a:xfrm>
            <a:off x="5896567" y="6489300"/>
            <a:ext cx="2950800" cy="16500"/>
          </a:xfrm>
          <a:prstGeom prst="straightConnector1">
            <a:avLst/>
          </a:prstGeom>
          <a:noFill/>
          <a:ln cap="flat" cmpd="sng" w="28575">
            <a:solidFill>
              <a:schemeClr val="lt1"/>
            </a:solidFill>
            <a:prstDash val="solid"/>
            <a:round/>
            <a:headEnd len="med" w="med" type="none"/>
            <a:tailEnd len="med" w="med" type="triangle"/>
          </a:ln>
        </p:spPr>
      </p:cxnSp>
      <p:sp>
        <p:nvSpPr>
          <p:cNvPr id="427" name="Google Shape;427;g218ca122a04_7_0"/>
          <p:cNvSpPr txBox="1"/>
          <p:nvPr/>
        </p:nvSpPr>
        <p:spPr>
          <a:xfrm>
            <a:off x="6608467" y="3172700"/>
            <a:ext cx="1137600" cy="492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600">
                <a:solidFill>
                  <a:srgbClr val="666666"/>
                </a:solidFill>
              </a:rPr>
              <a:t>Journal</a:t>
            </a:r>
            <a:endParaRPr b="1" sz="1600">
              <a:solidFill>
                <a:srgbClr val="666666"/>
              </a:solidFill>
            </a:endParaRPr>
          </a:p>
        </p:txBody>
      </p:sp>
      <p:sp>
        <p:nvSpPr>
          <p:cNvPr id="428" name="Google Shape;428;g218ca122a04_7_0"/>
          <p:cNvSpPr txBox="1"/>
          <p:nvPr/>
        </p:nvSpPr>
        <p:spPr>
          <a:xfrm>
            <a:off x="6359933" y="4619567"/>
            <a:ext cx="1860300" cy="492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s-MX" sz="1600">
                <a:solidFill>
                  <a:srgbClr val="666666"/>
                </a:solidFill>
              </a:rPr>
              <a:t>Recommendation</a:t>
            </a:r>
            <a:endParaRPr sz="1600">
              <a:solidFill>
                <a:srgbClr val="666666"/>
              </a:solidFill>
            </a:endParaRPr>
          </a:p>
        </p:txBody>
      </p:sp>
      <p:cxnSp>
        <p:nvCxnSpPr>
          <p:cNvPr id="429" name="Google Shape;429;g218ca122a04_7_0"/>
          <p:cNvCxnSpPr/>
          <p:nvPr/>
        </p:nvCxnSpPr>
        <p:spPr>
          <a:xfrm flipH="1">
            <a:off x="8130667" y="3601983"/>
            <a:ext cx="414900" cy="5100"/>
          </a:xfrm>
          <a:prstGeom prst="straightConnector1">
            <a:avLst/>
          </a:prstGeom>
          <a:noFill/>
          <a:ln cap="flat" cmpd="sng" w="28575">
            <a:solidFill>
              <a:schemeClr val="lt1"/>
            </a:solidFill>
            <a:prstDash val="solid"/>
            <a:round/>
            <a:headEnd len="med" w="med" type="none"/>
            <a:tailEnd len="med" w="med" type="triangle"/>
          </a:ln>
        </p:spPr>
      </p:cxnSp>
      <p:cxnSp>
        <p:nvCxnSpPr>
          <p:cNvPr id="430" name="Google Shape;430;g218ca122a04_7_0"/>
          <p:cNvCxnSpPr/>
          <p:nvPr/>
        </p:nvCxnSpPr>
        <p:spPr>
          <a:xfrm flipH="1" rot="10800000">
            <a:off x="8188100" y="4219733"/>
            <a:ext cx="477900" cy="16500"/>
          </a:xfrm>
          <a:prstGeom prst="straightConnector1">
            <a:avLst/>
          </a:prstGeom>
          <a:noFill/>
          <a:ln cap="flat" cmpd="sng" w="28575">
            <a:solidFill>
              <a:schemeClr val="lt1"/>
            </a:solidFill>
            <a:prstDash val="solid"/>
            <a:round/>
            <a:headEnd len="med" w="med" type="none"/>
            <a:tailEnd len="med" w="med" type="triangle"/>
          </a:ln>
        </p:spPr>
      </p:cxnSp>
      <p:cxnSp>
        <p:nvCxnSpPr>
          <p:cNvPr id="431" name="Google Shape;431;g218ca122a04_7_0"/>
          <p:cNvCxnSpPr/>
          <p:nvPr/>
        </p:nvCxnSpPr>
        <p:spPr>
          <a:xfrm rot="10800000">
            <a:off x="10481667" y="3995000"/>
            <a:ext cx="648900" cy="15600"/>
          </a:xfrm>
          <a:prstGeom prst="straightConnector1">
            <a:avLst/>
          </a:prstGeom>
          <a:noFill/>
          <a:ln cap="flat" cmpd="sng" w="28575">
            <a:solidFill>
              <a:schemeClr val="lt1"/>
            </a:solidFill>
            <a:prstDash val="solid"/>
            <a:round/>
            <a:headEnd len="med" w="med" type="none"/>
            <a:tailEnd len="med" w="med" type="triangle"/>
          </a:ln>
        </p:spPr>
      </p:cxnSp>
      <p:cxnSp>
        <p:nvCxnSpPr>
          <p:cNvPr id="432" name="Google Shape;432;g218ca122a04_7_0"/>
          <p:cNvCxnSpPr/>
          <p:nvPr/>
        </p:nvCxnSpPr>
        <p:spPr>
          <a:xfrm flipH="1" rot="10800000">
            <a:off x="10467533" y="4342900"/>
            <a:ext cx="536400" cy="20700"/>
          </a:xfrm>
          <a:prstGeom prst="straightConnector1">
            <a:avLst/>
          </a:prstGeom>
          <a:noFill/>
          <a:ln cap="flat" cmpd="sng" w="28575">
            <a:solidFill>
              <a:schemeClr val="lt1"/>
            </a:solidFill>
            <a:prstDash val="solid"/>
            <a:round/>
            <a:headEnd len="med" w="med" type="none"/>
            <a:tailEnd len="med" w="med" type="triangle"/>
          </a:ln>
        </p:spPr>
      </p:cxnSp>
      <p:cxnSp>
        <p:nvCxnSpPr>
          <p:cNvPr id="433" name="Google Shape;433;g218ca122a04_7_0"/>
          <p:cNvCxnSpPr>
            <a:stCxn id="411" idx="3"/>
          </p:cNvCxnSpPr>
          <p:nvPr/>
        </p:nvCxnSpPr>
        <p:spPr>
          <a:xfrm flipH="1" rot="10800000">
            <a:off x="2744487" y="3923383"/>
            <a:ext cx="217500" cy="374700"/>
          </a:xfrm>
          <a:prstGeom prst="bentConnector2">
            <a:avLst/>
          </a:prstGeom>
          <a:noFill/>
          <a:ln cap="flat" cmpd="sng" w="28575">
            <a:solidFill>
              <a:schemeClr val="dk2"/>
            </a:solidFill>
            <a:prstDash val="solid"/>
            <a:round/>
            <a:headEnd len="med" w="med" type="none"/>
            <a:tailEnd len="med" w="med" type="none"/>
          </a:ln>
        </p:spPr>
      </p:cxnSp>
      <p:cxnSp>
        <p:nvCxnSpPr>
          <p:cNvPr id="434" name="Google Shape;434;g218ca122a04_7_0"/>
          <p:cNvCxnSpPr>
            <a:stCxn id="428" idx="1"/>
            <a:endCxn id="421" idx="2"/>
          </p:cNvCxnSpPr>
          <p:nvPr/>
        </p:nvCxnSpPr>
        <p:spPr>
          <a:xfrm flipH="1" rot="10800000">
            <a:off x="6359933" y="3953267"/>
            <a:ext cx="525600" cy="912600"/>
          </a:xfrm>
          <a:prstGeom prst="bentConnector3">
            <a:avLst>
              <a:gd fmla="val -45305" name="adj1"/>
            </a:avLst>
          </a:prstGeom>
          <a:noFill/>
          <a:ln cap="flat" cmpd="sng" w="28575">
            <a:solidFill>
              <a:schemeClr val="dk2"/>
            </a:solidFill>
            <a:prstDash val="solid"/>
            <a:round/>
            <a:headEnd len="med" w="med" type="none"/>
            <a:tailEnd len="med" w="med" type="none"/>
          </a:ln>
        </p:spPr>
      </p:cxnSp>
      <p:cxnSp>
        <p:nvCxnSpPr>
          <p:cNvPr id="435" name="Google Shape;435;g218ca122a04_7_0"/>
          <p:cNvCxnSpPr>
            <a:stCxn id="406" idx="2"/>
          </p:cNvCxnSpPr>
          <p:nvPr/>
        </p:nvCxnSpPr>
        <p:spPr>
          <a:xfrm flipH="1" rot="-5400000">
            <a:off x="4898833" y="5370300"/>
            <a:ext cx="964500" cy="1296300"/>
          </a:xfrm>
          <a:prstGeom prst="bentConnector2">
            <a:avLst/>
          </a:prstGeom>
          <a:noFill/>
          <a:ln cap="flat" cmpd="sng" w="28575">
            <a:solidFill>
              <a:schemeClr val="lt1"/>
            </a:solidFill>
            <a:prstDash val="solid"/>
            <a:round/>
            <a:headEnd len="med" w="med" type="none"/>
            <a:tailEnd len="med" w="med" type="none"/>
          </a:ln>
        </p:spPr>
      </p:cxnSp>
      <p:cxnSp>
        <p:nvCxnSpPr>
          <p:cNvPr id="436" name="Google Shape;436;g218ca122a04_7_0"/>
          <p:cNvCxnSpPr>
            <a:stCxn id="406" idx="2"/>
          </p:cNvCxnSpPr>
          <p:nvPr/>
        </p:nvCxnSpPr>
        <p:spPr>
          <a:xfrm flipH="1" rot="-5400000">
            <a:off x="5352433" y="4916700"/>
            <a:ext cx="321300" cy="1560300"/>
          </a:xfrm>
          <a:prstGeom prst="bentConnector2">
            <a:avLst/>
          </a:prstGeom>
          <a:noFill/>
          <a:ln cap="flat" cmpd="sng" w="28575">
            <a:solidFill>
              <a:schemeClr val="dk2"/>
            </a:solidFill>
            <a:prstDash val="solid"/>
            <a:round/>
            <a:headEnd len="med" w="med" type="none"/>
            <a:tailEnd len="med" w="med" type="none"/>
          </a:ln>
        </p:spPr>
      </p:cxnSp>
      <p:pic>
        <p:nvPicPr>
          <p:cNvPr id="437" name="Google Shape;437;g218ca122a04_7_0"/>
          <p:cNvPicPr preferRelativeResize="0"/>
          <p:nvPr/>
        </p:nvPicPr>
        <p:blipFill>
          <a:blip r:embed="rId3">
            <a:alphaModFix/>
          </a:blip>
          <a:stretch>
            <a:fillRect/>
          </a:stretch>
        </p:blipFill>
        <p:spPr>
          <a:xfrm>
            <a:off x="4259656" y="1575039"/>
            <a:ext cx="845334" cy="778043"/>
          </a:xfrm>
          <a:prstGeom prst="rect">
            <a:avLst/>
          </a:prstGeom>
          <a:noFill/>
          <a:ln>
            <a:noFill/>
          </a:ln>
        </p:spPr>
      </p:pic>
      <p:sp>
        <p:nvSpPr>
          <p:cNvPr id="438" name="Google Shape;438;g218ca122a04_7_0"/>
          <p:cNvSpPr txBox="1"/>
          <p:nvPr/>
        </p:nvSpPr>
        <p:spPr>
          <a:xfrm>
            <a:off x="3928133" y="1067633"/>
            <a:ext cx="15084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900">
                <a:solidFill>
                  <a:schemeClr val="lt1"/>
                </a:solidFill>
              </a:rPr>
              <a:t>Dataproc</a:t>
            </a:r>
            <a:endParaRPr b="1" sz="1900">
              <a:solidFill>
                <a:schemeClr val="lt1"/>
              </a:solidFill>
            </a:endParaRPr>
          </a:p>
        </p:txBody>
      </p:sp>
      <p:pic>
        <p:nvPicPr>
          <p:cNvPr id="439" name="Google Shape;439;g218ca122a04_7_0"/>
          <p:cNvPicPr preferRelativeResize="0"/>
          <p:nvPr/>
        </p:nvPicPr>
        <p:blipFill>
          <a:blip r:embed="rId4">
            <a:alphaModFix/>
          </a:blip>
          <a:stretch>
            <a:fillRect/>
          </a:stretch>
        </p:blipFill>
        <p:spPr>
          <a:xfrm>
            <a:off x="1829234" y="1528767"/>
            <a:ext cx="958749" cy="912400"/>
          </a:xfrm>
          <a:prstGeom prst="rect">
            <a:avLst/>
          </a:prstGeom>
          <a:noFill/>
          <a:ln>
            <a:noFill/>
          </a:ln>
        </p:spPr>
      </p:pic>
      <p:sp>
        <p:nvSpPr>
          <p:cNvPr id="440" name="Google Shape;440;g218ca122a04_7_0"/>
          <p:cNvSpPr txBox="1"/>
          <p:nvPr/>
        </p:nvSpPr>
        <p:spPr>
          <a:xfrm>
            <a:off x="1143600" y="1041433"/>
            <a:ext cx="23301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900">
                <a:solidFill>
                  <a:schemeClr val="lt1"/>
                </a:solidFill>
              </a:rPr>
              <a:t>cloud storage</a:t>
            </a:r>
            <a:endParaRPr b="1" sz="1900">
              <a:solidFill>
                <a:schemeClr val="lt1"/>
              </a:solidFill>
            </a:endParaRPr>
          </a:p>
        </p:txBody>
      </p:sp>
      <p:pic>
        <p:nvPicPr>
          <p:cNvPr id="441" name="Google Shape;441;g218ca122a04_7_0"/>
          <p:cNvPicPr preferRelativeResize="0"/>
          <p:nvPr/>
        </p:nvPicPr>
        <p:blipFill>
          <a:blip r:embed="rId5">
            <a:alphaModFix/>
          </a:blip>
          <a:stretch>
            <a:fillRect/>
          </a:stretch>
        </p:blipFill>
        <p:spPr>
          <a:xfrm>
            <a:off x="9032131" y="1523966"/>
            <a:ext cx="958733" cy="844267"/>
          </a:xfrm>
          <a:prstGeom prst="rect">
            <a:avLst/>
          </a:prstGeom>
          <a:noFill/>
          <a:ln>
            <a:noFill/>
          </a:ln>
        </p:spPr>
      </p:pic>
      <p:sp>
        <p:nvSpPr>
          <p:cNvPr id="442" name="Google Shape;442;g218ca122a04_7_0"/>
          <p:cNvSpPr txBox="1"/>
          <p:nvPr/>
        </p:nvSpPr>
        <p:spPr>
          <a:xfrm>
            <a:off x="8645333" y="1035900"/>
            <a:ext cx="1560300" cy="5388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1" lang="es-MX" sz="1900">
                <a:solidFill>
                  <a:schemeClr val="lt1"/>
                </a:solidFill>
              </a:rPr>
              <a:t>Big Query</a:t>
            </a:r>
            <a:endParaRPr sz="1900">
              <a:solidFill>
                <a:schemeClr val="lt1"/>
              </a:solidFill>
            </a:endParaRPr>
          </a:p>
        </p:txBody>
      </p:sp>
      <p:pic>
        <p:nvPicPr>
          <p:cNvPr id="443" name="Google Shape;443;g218ca122a04_7_0"/>
          <p:cNvPicPr preferRelativeResize="0"/>
          <p:nvPr/>
        </p:nvPicPr>
        <p:blipFill>
          <a:blip r:embed="rId4">
            <a:alphaModFix/>
          </a:blip>
          <a:stretch>
            <a:fillRect/>
          </a:stretch>
        </p:blipFill>
        <p:spPr>
          <a:xfrm>
            <a:off x="6754967" y="1476734"/>
            <a:ext cx="958749" cy="912400"/>
          </a:xfrm>
          <a:prstGeom prst="rect">
            <a:avLst/>
          </a:prstGeom>
          <a:noFill/>
          <a:ln>
            <a:noFill/>
          </a:ln>
        </p:spPr>
      </p:pic>
      <p:pic>
        <p:nvPicPr>
          <p:cNvPr id="444" name="Google Shape;444;g218ca122a04_7_0"/>
          <p:cNvPicPr preferRelativeResize="0"/>
          <p:nvPr/>
        </p:nvPicPr>
        <p:blipFill>
          <a:blip r:embed="rId6">
            <a:alphaModFix/>
          </a:blip>
          <a:stretch>
            <a:fillRect/>
          </a:stretch>
        </p:blipFill>
        <p:spPr>
          <a:xfrm>
            <a:off x="3719033" y="3353667"/>
            <a:ext cx="1860399" cy="928768"/>
          </a:xfrm>
          <a:prstGeom prst="rect">
            <a:avLst/>
          </a:prstGeom>
          <a:noFill/>
          <a:ln>
            <a:noFill/>
          </a:ln>
        </p:spPr>
      </p:pic>
      <p:sp>
        <p:nvSpPr>
          <p:cNvPr id="445" name="Google Shape;445;g218ca122a04_7_0"/>
          <p:cNvSpPr txBox="1"/>
          <p:nvPr/>
        </p:nvSpPr>
        <p:spPr>
          <a:xfrm>
            <a:off x="3689817" y="4212867"/>
            <a:ext cx="20901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s-MX" sz="1900"/>
              <a:t>Clean Process</a:t>
            </a:r>
            <a:endParaRPr sz="1900"/>
          </a:p>
        </p:txBody>
      </p:sp>
      <p:pic>
        <p:nvPicPr>
          <p:cNvPr id="446" name="Google Shape;446;g218ca122a04_7_0"/>
          <p:cNvPicPr preferRelativeResize="0"/>
          <p:nvPr/>
        </p:nvPicPr>
        <p:blipFill>
          <a:blip r:embed="rId6">
            <a:alphaModFix/>
          </a:blip>
          <a:stretch>
            <a:fillRect/>
          </a:stretch>
        </p:blipFill>
        <p:spPr>
          <a:xfrm>
            <a:off x="3813800" y="4714917"/>
            <a:ext cx="1860399" cy="928768"/>
          </a:xfrm>
          <a:prstGeom prst="rect">
            <a:avLst/>
          </a:prstGeom>
          <a:noFill/>
          <a:ln>
            <a:noFill/>
          </a:ln>
        </p:spPr>
      </p:pic>
      <p:sp>
        <p:nvSpPr>
          <p:cNvPr id="447" name="Google Shape;447;g218ca122a04_7_0"/>
          <p:cNvSpPr txBox="1"/>
          <p:nvPr/>
        </p:nvSpPr>
        <p:spPr>
          <a:xfrm>
            <a:off x="3295967" y="5452683"/>
            <a:ext cx="33375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s-MX" sz="1900"/>
              <a:t>Recommendation Process</a:t>
            </a:r>
            <a:endParaRPr sz="1900"/>
          </a:p>
        </p:txBody>
      </p:sp>
      <p:sp>
        <p:nvSpPr>
          <p:cNvPr id="448" name="Google Shape;448;g218ca122a04_7_0"/>
          <p:cNvSpPr/>
          <p:nvPr/>
        </p:nvSpPr>
        <p:spPr>
          <a:xfrm>
            <a:off x="10784867" y="4910733"/>
            <a:ext cx="1440900" cy="615600"/>
          </a:xfrm>
          <a:prstGeom prst="rect">
            <a:avLst/>
          </a:prstGeom>
          <a:no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1900">
                <a:solidFill>
                  <a:schemeClr val="lt1"/>
                </a:solidFill>
              </a:rPr>
              <a:t>Client</a:t>
            </a:r>
            <a:endParaRPr b="1" sz="1900">
              <a:solidFill>
                <a:schemeClr val="lt1"/>
              </a:solidFill>
            </a:endParaRPr>
          </a:p>
        </p:txBody>
      </p:sp>
      <p:sp>
        <p:nvSpPr>
          <p:cNvPr id="449" name="Google Shape;449;g218ca122a04_7_0"/>
          <p:cNvSpPr/>
          <p:nvPr/>
        </p:nvSpPr>
        <p:spPr>
          <a:xfrm>
            <a:off x="11332400" y="5445733"/>
            <a:ext cx="508500" cy="513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0" name="Google Shape;450;g218ca122a04_7_0"/>
          <p:cNvSpPr/>
          <p:nvPr/>
        </p:nvSpPr>
        <p:spPr>
          <a:xfrm>
            <a:off x="11178667" y="6014033"/>
            <a:ext cx="774900" cy="615600"/>
          </a:xfrm>
          <a:prstGeom prst="round2SameRect">
            <a:avLst>
              <a:gd fmla="val 500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51" name="Google Shape;451;g218ca122a04_7_0"/>
          <p:cNvCxnSpPr/>
          <p:nvPr/>
        </p:nvCxnSpPr>
        <p:spPr>
          <a:xfrm flipH="1">
            <a:off x="10531800" y="5989633"/>
            <a:ext cx="570300" cy="35700"/>
          </a:xfrm>
          <a:prstGeom prst="straightConnector1">
            <a:avLst/>
          </a:prstGeom>
          <a:noFill/>
          <a:ln cap="flat" cmpd="sng" w="28575">
            <a:solidFill>
              <a:schemeClr val="lt1"/>
            </a:solidFill>
            <a:prstDash val="solid"/>
            <a:round/>
            <a:headEnd len="med" w="med" type="none"/>
            <a:tailEnd len="med" w="med" type="triangle"/>
          </a:ln>
        </p:spPr>
      </p:cxnSp>
      <p:cxnSp>
        <p:nvCxnSpPr>
          <p:cNvPr id="452" name="Google Shape;452;g218ca122a04_7_0"/>
          <p:cNvCxnSpPr/>
          <p:nvPr/>
        </p:nvCxnSpPr>
        <p:spPr>
          <a:xfrm flipH="1" rot="10800000">
            <a:off x="10540667" y="6321933"/>
            <a:ext cx="536400" cy="20700"/>
          </a:xfrm>
          <a:prstGeom prst="straightConnector1">
            <a:avLst/>
          </a:prstGeom>
          <a:noFill/>
          <a:ln cap="flat" cmpd="sng" w="28575">
            <a:solidFill>
              <a:schemeClr val="lt1"/>
            </a:solidFill>
            <a:prstDash val="solid"/>
            <a:round/>
            <a:headEnd len="med" w="med" type="none"/>
            <a:tailEnd len="med" w="med" type="triangle"/>
          </a:ln>
        </p:spPr>
      </p:cxnSp>
      <p:sp>
        <p:nvSpPr>
          <p:cNvPr id="453" name="Google Shape;453;g218ca122a04_7_0"/>
          <p:cNvSpPr txBox="1"/>
          <p:nvPr/>
        </p:nvSpPr>
        <p:spPr>
          <a:xfrm>
            <a:off x="8855467" y="5453217"/>
            <a:ext cx="1137600" cy="492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600">
                <a:solidFill>
                  <a:srgbClr val="666666"/>
                </a:solidFill>
              </a:rPr>
              <a:t>Power Bi</a:t>
            </a:r>
            <a:endParaRPr b="1" sz="1600">
              <a:solidFill>
                <a:srgbClr val="666666"/>
              </a:solidFill>
            </a:endParaRPr>
          </a:p>
        </p:txBody>
      </p:sp>
      <p:sp>
        <p:nvSpPr>
          <p:cNvPr id="454" name="Google Shape;454;g218ca122a04_7_0"/>
          <p:cNvSpPr txBox="1"/>
          <p:nvPr/>
        </p:nvSpPr>
        <p:spPr>
          <a:xfrm>
            <a:off x="6069333" y="1005383"/>
            <a:ext cx="23301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900">
                <a:solidFill>
                  <a:schemeClr val="lt1"/>
                </a:solidFill>
              </a:rPr>
              <a:t>cloud storage</a:t>
            </a:r>
            <a:endParaRPr b="1" sz="1900">
              <a:solidFill>
                <a:schemeClr val="lt1"/>
              </a:solidFill>
            </a:endParaRPr>
          </a:p>
        </p:txBody>
      </p:sp>
      <p:sp>
        <p:nvSpPr>
          <p:cNvPr id="455" name="Google Shape;455;g218ca122a04_7_0"/>
          <p:cNvSpPr txBox="1"/>
          <p:nvPr/>
        </p:nvSpPr>
        <p:spPr>
          <a:xfrm>
            <a:off x="167700" y="0"/>
            <a:ext cx="113175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sz="3700">
                <a:solidFill>
                  <a:schemeClr val="lt1"/>
                </a:solidFill>
              </a:rPr>
              <a:t>Architecture</a:t>
            </a:r>
            <a:r>
              <a:rPr b="1" lang="es-MX" sz="3700">
                <a:solidFill>
                  <a:schemeClr val="lt1"/>
                </a:solidFill>
              </a:rPr>
              <a:t> definition: Google Cloud Platform</a:t>
            </a:r>
            <a:endParaRPr b="1" sz="19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218ca122a04_7_61"/>
          <p:cNvSpPr/>
          <p:nvPr/>
        </p:nvSpPr>
        <p:spPr>
          <a:xfrm>
            <a:off x="4480800" y="3230800"/>
            <a:ext cx="2431200" cy="15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1" name="Google Shape;461;g218ca122a04_7_61"/>
          <p:cNvSpPr/>
          <p:nvPr/>
        </p:nvSpPr>
        <p:spPr>
          <a:xfrm>
            <a:off x="2370500" y="2506433"/>
            <a:ext cx="15084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Intake Zone</a:t>
            </a:r>
            <a:endParaRPr b="1" sz="2100">
              <a:solidFill>
                <a:schemeClr val="lt1"/>
              </a:solidFill>
            </a:endParaRPr>
          </a:p>
        </p:txBody>
      </p:sp>
      <p:sp>
        <p:nvSpPr>
          <p:cNvPr id="462" name="Google Shape;462;g218ca122a04_7_61"/>
          <p:cNvSpPr/>
          <p:nvPr/>
        </p:nvSpPr>
        <p:spPr>
          <a:xfrm>
            <a:off x="4462500" y="2506433"/>
            <a:ext cx="24312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Processing Zone</a:t>
            </a:r>
            <a:endParaRPr b="1" sz="2100">
              <a:solidFill>
                <a:schemeClr val="lt1"/>
              </a:solidFill>
            </a:endParaRPr>
          </a:p>
        </p:txBody>
      </p:sp>
      <p:sp>
        <p:nvSpPr>
          <p:cNvPr id="463" name="Google Shape;463;g218ca122a04_7_61"/>
          <p:cNvSpPr/>
          <p:nvPr/>
        </p:nvSpPr>
        <p:spPr>
          <a:xfrm>
            <a:off x="757967" y="2635567"/>
            <a:ext cx="1320000" cy="864300"/>
          </a:xfrm>
          <a:prstGeom prst="rect">
            <a:avLst/>
          </a:prstGeom>
          <a:no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1900">
                <a:solidFill>
                  <a:schemeClr val="lt1"/>
                </a:solidFill>
              </a:rPr>
              <a:t>Row Data</a:t>
            </a:r>
            <a:endParaRPr b="1" sz="1900">
              <a:solidFill>
                <a:schemeClr val="lt1"/>
              </a:solidFill>
            </a:endParaRPr>
          </a:p>
        </p:txBody>
      </p:sp>
      <p:sp>
        <p:nvSpPr>
          <p:cNvPr id="464" name="Google Shape;464;g218ca122a04_7_61"/>
          <p:cNvSpPr/>
          <p:nvPr/>
        </p:nvSpPr>
        <p:spPr>
          <a:xfrm>
            <a:off x="4799467" y="3562867"/>
            <a:ext cx="1735200" cy="713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1900">
                <a:solidFill>
                  <a:schemeClr val="lt1"/>
                </a:solidFill>
              </a:rPr>
              <a:t>Clean Process</a:t>
            </a:r>
            <a:endParaRPr b="1" sz="1900">
              <a:solidFill>
                <a:schemeClr val="lt1"/>
              </a:solidFill>
            </a:endParaRPr>
          </a:p>
        </p:txBody>
      </p:sp>
      <p:sp>
        <p:nvSpPr>
          <p:cNvPr id="465" name="Google Shape;465;g218ca122a04_7_61"/>
          <p:cNvSpPr/>
          <p:nvPr/>
        </p:nvSpPr>
        <p:spPr>
          <a:xfrm>
            <a:off x="7579067" y="2506433"/>
            <a:ext cx="19299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Persistence zone</a:t>
            </a:r>
            <a:endParaRPr b="1" sz="2100">
              <a:solidFill>
                <a:schemeClr val="lt1"/>
              </a:solidFill>
            </a:endParaRPr>
          </a:p>
        </p:txBody>
      </p:sp>
      <p:sp>
        <p:nvSpPr>
          <p:cNvPr id="466" name="Google Shape;466;g218ca122a04_7_61"/>
          <p:cNvSpPr/>
          <p:nvPr/>
        </p:nvSpPr>
        <p:spPr>
          <a:xfrm>
            <a:off x="1144183" y="3613600"/>
            <a:ext cx="610470" cy="615600"/>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7" name="Google Shape;467;g218ca122a04_7_61"/>
          <p:cNvSpPr/>
          <p:nvPr/>
        </p:nvSpPr>
        <p:spPr>
          <a:xfrm>
            <a:off x="2398467" y="3230800"/>
            <a:ext cx="1440900" cy="15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8" name="Google Shape;468;g218ca122a04_7_61"/>
          <p:cNvSpPr/>
          <p:nvPr/>
        </p:nvSpPr>
        <p:spPr>
          <a:xfrm>
            <a:off x="2845217" y="3583883"/>
            <a:ext cx="610470" cy="615600"/>
          </a:xfrm>
          <a:prstGeom prst="flowChartMultidocument">
            <a:avLst/>
          </a:prstGeom>
          <a:solidFill>
            <a:schemeClr val="l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9" name="Google Shape;469;g218ca122a04_7_61"/>
          <p:cNvSpPr/>
          <p:nvPr/>
        </p:nvSpPr>
        <p:spPr>
          <a:xfrm>
            <a:off x="7579133" y="3230800"/>
            <a:ext cx="1929900" cy="15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70" name="Google Shape;470;g218ca122a04_7_61"/>
          <p:cNvCxnSpPr>
            <a:stCxn id="466" idx="3"/>
            <a:endCxn id="468" idx="1"/>
          </p:cNvCxnSpPr>
          <p:nvPr/>
        </p:nvCxnSpPr>
        <p:spPr>
          <a:xfrm flipH="1" rot="10800000">
            <a:off x="1754653" y="3891700"/>
            <a:ext cx="1090500" cy="29700"/>
          </a:xfrm>
          <a:prstGeom prst="straightConnector1">
            <a:avLst/>
          </a:prstGeom>
          <a:noFill/>
          <a:ln cap="flat" cmpd="sng" w="28575">
            <a:solidFill>
              <a:schemeClr val="dk2"/>
            </a:solidFill>
            <a:prstDash val="solid"/>
            <a:round/>
            <a:headEnd len="med" w="med" type="none"/>
            <a:tailEnd len="med" w="med" type="triangle"/>
          </a:ln>
        </p:spPr>
      </p:cxnSp>
      <p:sp>
        <p:nvSpPr>
          <p:cNvPr id="471" name="Google Shape;471;g218ca122a04_7_61"/>
          <p:cNvSpPr/>
          <p:nvPr/>
        </p:nvSpPr>
        <p:spPr>
          <a:xfrm>
            <a:off x="8206400" y="3659433"/>
            <a:ext cx="610500" cy="791100"/>
          </a:xfrm>
          <a:prstGeom prst="can">
            <a:avLst>
              <a:gd fmla="val 25000" name="adj"/>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72" name="Google Shape;472;g218ca122a04_7_61"/>
          <p:cNvCxnSpPr>
            <a:stCxn id="473" idx="3"/>
            <a:endCxn id="471" idx="2"/>
          </p:cNvCxnSpPr>
          <p:nvPr/>
        </p:nvCxnSpPr>
        <p:spPr>
          <a:xfrm>
            <a:off x="6595432" y="4021250"/>
            <a:ext cx="1611000" cy="33600"/>
          </a:xfrm>
          <a:prstGeom prst="straightConnector1">
            <a:avLst/>
          </a:prstGeom>
          <a:noFill/>
          <a:ln cap="flat" cmpd="sng" w="28575">
            <a:solidFill>
              <a:schemeClr val="dk2"/>
            </a:solidFill>
            <a:prstDash val="solid"/>
            <a:round/>
            <a:headEnd len="med" w="med" type="none"/>
            <a:tailEnd len="med" w="med" type="triangle"/>
          </a:ln>
        </p:spPr>
      </p:cxnSp>
      <p:sp>
        <p:nvSpPr>
          <p:cNvPr id="474" name="Google Shape;474;g218ca122a04_7_61"/>
          <p:cNvSpPr txBox="1"/>
          <p:nvPr/>
        </p:nvSpPr>
        <p:spPr>
          <a:xfrm>
            <a:off x="7929267" y="3172700"/>
            <a:ext cx="1137600" cy="492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600">
                <a:solidFill>
                  <a:srgbClr val="666666"/>
                </a:solidFill>
              </a:rPr>
              <a:t>Journal</a:t>
            </a:r>
            <a:endParaRPr b="1" sz="1600">
              <a:solidFill>
                <a:srgbClr val="666666"/>
              </a:solidFill>
            </a:endParaRPr>
          </a:p>
        </p:txBody>
      </p:sp>
      <p:pic>
        <p:nvPicPr>
          <p:cNvPr id="475" name="Google Shape;475;g218ca122a04_7_61"/>
          <p:cNvPicPr preferRelativeResize="0"/>
          <p:nvPr/>
        </p:nvPicPr>
        <p:blipFill>
          <a:blip r:embed="rId3">
            <a:alphaModFix/>
          </a:blip>
          <a:stretch>
            <a:fillRect/>
          </a:stretch>
        </p:blipFill>
        <p:spPr>
          <a:xfrm>
            <a:off x="5275656" y="1575039"/>
            <a:ext cx="845334" cy="778043"/>
          </a:xfrm>
          <a:prstGeom prst="rect">
            <a:avLst/>
          </a:prstGeom>
          <a:noFill/>
          <a:ln>
            <a:noFill/>
          </a:ln>
        </p:spPr>
      </p:pic>
      <p:sp>
        <p:nvSpPr>
          <p:cNvPr id="476" name="Google Shape;476;g218ca122a04_7_61"/>
          <p:cNvSpPr txBox="1"/>
          <p:nvPr/>
        </p:nvSpPr>
        <p:spPr>
          <a:xfrm>
            <a:off x="4944133" y="1067633"/>
            <a:ext cx="15084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900">
                <a:solidFill>
                  <a:schemeClr val="lt1"/>
                </a:solidFill>
              </a:rPr>
              <a:t>Dataproc</a:t>
            </a:r>
            <a:endParaRPr b="1" sz="1900">
              <a:solidFill>
                <a:schemeClr val="lt1"/>
              </a:solidFill>
            </a:endParaRPr>
          </a:p>
        </p:txBody>
      </p:sp>
      <p:pic>
        <p:nvPicPr>
          <p:cNvPr id="477" name="Google Shape;477;g218ca122a04_7_61"/>
          <p:cNvPicPr preferRelativeResize="0"/>
          <p:nvPr/>
        </p:nvPicPr>
        <p:blipFill>
          <a:blip r:embed="rId4">
            <a:alphaModFix/>
          </a:blip>
          <a:stretch>
            <a:fillRect/>
          </a:stretch>
        </p:blipFill>
        <p:spPr>
          <a:xfrm>
            <a:off x="2540434" y="1528767"/>
            <a:ext cx="958749" cy="912400"/>
          </a:xfrm>
          <a:prstGeom prst="rect">
            <a:avLst/>
          </a:prstGeom>
          <a:noFill/>
          <a:ln>
            <a:noFill/>
          </a:ln>
        </p:spPr>
      </p:pic>
      <p:sp>
        <p:nvSpPr>
          <p:cNvPr id="478" name="Google Shape;478;g218ca122a04_7_61"/>
          <p:cNvSpPr txBox="1"/>
          <p:nvPr/>
        </p:nvSpPr>
        <p:spPr>
          <a:xfrm>
            <a:off x="1854800" y="1041433"/>
            <a:ext cx="23301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900">
                <a:solidFill>
                  <a:schemeClr val="lt1"/>
                </a:solidFill>
              </a:rPr>
              <a:t>cloud storage</a:t>
            </a:r>
            <a:endParaRPr b="1" sz="1900">
              <a:solidFill>
                <a:schemeClr val="lt1"/>
              </a:solidFill>
            </a:endParaRPr>
          </a:p>
        </p:txBody>
      </p:sp>
      <p:pic>
        <p:nvPicPr>
          <p:cNvPr id="479" name="Google Shape;479;g218ca122a04_7_61"/>
          <p:cNvPicPr preferRelativeResize="0"/>
          <p:nvPr/>
        </p:nvPicPr>
        <p:blipFill>
          <a:blip r:embed="rId4">
            <a:alphaModFix/>
          </a:blip>
          <a:stretch>
            <a:fillRect/>
          </a:stretch>
        </p:blipFill>
        <p:spPr>
          <a:xfrm>
            <a:off x="8075767" y="1476734"/>
            <a:ext cx="958749" cy="912400"/>
          </a:xfrm>
          <a:prstGeom prst="rect">
            <a:avLst/>
          </a:prstGeom>
          <a:noFill/>
          <a:ln>
            <a:noFill/>
          </a:ln>
        </p:spPr>
      </p:pic>
      <p:pic>
        <p:nvPicPr>
          <p:cNvPr id="473" name="Google Shape;473;g218ca122a04_7_61"/>
          <p:cNvPicPr preferRelativeResize="0"/>
          <p:nvPr/>
        </p:nvPicPr>
        <p:blipFill>
          <a:blip r:embed="rId5">
            <a:alphaModFix/>
          </a:blip>
          <a:stretch>
            <a:fillRect/>
          </a:stretch>
        </p:blipFill>
        <p:spPr>
          <a:xfrm>
            <a:off x="4735033" y="3556867"/>
            <a:ext cx="1860399" cy="928768"/>
          </a:xfrm>
          <a:prstGeom prst="rect">
            <a:avLst/>
          </a:prstGeom>
          <a:noFill/>
          <a:ln>
            <a:noFill/>
          </a:ln>
        </p:spPr>
      </p:pic>
      <p:sp>
        <p:nvSpPr>
          <p:cNvPr id="480" name="Google Shape;480;g218ca122a04_7_61"/>
          <p:cNvSpPr txBox="1"/>
          <p:nvPr/>
        </p:nvSpPr>
        <p:spPr>
          <a:xfrm>
            <a:off x="4705833" y="4450633"/>
            <a:ext cx="20901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s-MX" sz="1900"/>
              <a:t>Clean Process</a:t>
            </a:r>
            <a:endParaRPr sz="1900"/>
          </a:p>
        </p:txBody>
      </p:sp>
      <p:sp>
        <p:nvSpPr>
          <p:cNvPr id="481" name="Google Shape;481;g218ca122a04_7_61"/>
          <p:cNvSpPr txBox="1"/>
          <p:nvPr/>
        </p:nvSpPr>
        <p:spPr>
          <a:xfrm>
            <a:off x="7390133" y="1005383"/>
            <a:ext cx="23301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900">
                <a:solidFill>
                  <a:schemeClr val="lt1"/>
                </a:solidFill>
              </a:rPr>
              <a:t>cloud storage</a:t>
            </a:r>
            <a:endParaRPr b="1" sz="1900">
              <a:solidFill>
                <a:schemeClr val="lt1"/>
              </a:solidFill>
            </a:endParaRPr>
          </a:p>
        </p:txBody>
      </p:sp>
      <p:cxnSp>
        <p:nvCxnSpPr>
          <p:cNvPr id="482" name="Google Shape;482;g218ca122a04_7_61"/>
          <p:cNvCxnSpPr>
            <a:stCxn id="468" idx="3"/>
            <a:endCxn id="464" idx="1"/>
          </p:cNvCxnSpPr>
          <p:nvPr/>
        </p:nvCxnSpPr>
        <p:spPr>
          <a:xfrm>
            <a:off x="3455687" y="3891683"/>
            <a:ext cx="1343700" cy="27900"/>
          </a:xfrm>
          <a:prstGeom prst="straightConnector1">
            <a:avLst/>
          </a:prstGeom>
          <a:noFill/>
          <a:ln cap="flat" cmpd="sng" w="28575">
            <a:solidFill>
              <a:schemeClr val="dk2"/>
            </a:solidFill>
            <a:prstDash val="solid"/>
            <a:round/>
            <a:headEnd len="med" w="med" type="none"/>
            <a:tailEnd len="med" w="med" type="triangle"/>
          </a:ln>
        </p:spPr>
      </p:cxnSp>
      <p:sp>
        <p:nvSpPr>
          <p:cNvPr id="483" name="Google Shape;483;g218ca122a04_7_61"/>
          <p:cNvSpPr txBox="1"/>
          <p:nvPr/>
        </p:nvSpPr>
        <p:spPr>
          <a:xfrm>
            <a:off x="115967" y="4917200"/>
            <a:ext cx="2090100" cy="1708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lang="es-MX" sz="1900">
                <a:solidFill>
                  <a:schemeClr val="lt1"/>
                </a:solidFill>
              </a:rPr>
              <a:t>1- This is the origin, through an "intake" user the data is loaded</a:t>
            </a:r>
            <a:endParaRPr sz="1900">
              <a:solidFill>
                <a:schemeClr val="lt1"/>
              </a:solidFill>
            </a:endParaRPr>
          </a:p>
        </p:txBody>
      </p:sp>
      <p:sp>
        <p:nvSpPr>
          <p:cNvPr id="484" name="Google Shape;484;g218ca122a04_7_61"/>
          <p:cNvSpPr txBox="1"/>
          <p:nvPr/>
        </p:nvSpPr>
        <p:spPr>
          <a:xfrm>
            <a:off x="2129700" y="4867633"/>
            <a:ext cx="2431200" cy="14160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lang="es-MX" sz="1900">
                <a:solidFill>
                  <a:schemeClr val="lt1"/>
                </a:solidFill>
              </a:rPr>
              <a:t>2- The Intake zone stores the raw data to be able to be processed</a:t>
            </a:r>
            <a:endParaRPr sz="1900">
              <a:solidFill>
                <a:schemeClr val="lt1"/>
              </a:solidFill>
            </a:endParaRPr>
          </a:p>
        </p:txBody>
      </p:sp>
      <p:sp>
        <p:nvSpPr>
          <p:cNvPr id="485" name="Google Shape;485;g218ca122a04_7_61"/>
          <p:cNvSpPr txBox="1"/>
          <p:nvPr/>
        </p:nvSpPr>
        <p:spPr>
          <a:xfrm>
            <a:off x="4480800" y="4867625"/>
            <a:ext cx="2909400" cy="20010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lang="es-MX" sz="1900">
                <a:solidFill>
                  <a:schemeClr val="lt1"/>
                </a:solidFill>
              </a:rPr>
              <a:t>3- The Spark process consumes the raw data, structures it and stores it in columnar and compressed format, ready for queries</a:t>
            </a:r>
            <a:endParaRPr sz="1900">
              <a:solidFill>
                <a:schemeClr val="lt1"/>
              </a:solidFill>
            </a:endParaRPr>
          </a:p>
        </p:txBody>
      </p:sp>
      <p:sp>
        <p:nvSpPr>
          <p:cNvPr id="486" name="Google Shape;486;g218ca122a04_7_61"/>
          <p:cNvSpPr txBox="1"/>
          <p:nvPr/>
        </p:nvSpPr>
        <p:spPr>
          <a:xfrm>
            <a:off x="7533067" y="4867633"/>
            <a:ext cx="2514300" cy="14160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lang="es-MX" sz="1900">
                <a:solidFill>
                  <a:schemeClr val="lt1"/>
                </a:solidFill>
              </a:rPr>
              <a:t>4-in the persistent zone the information ready to be exported to BigQuery is stored</a:t>
            </a:r>
            <a:endParaRPr sz="1900">
              <a:solidFill>
                <a:schemeClr val="lt1"/>
              </a:solidFill>
            </a:endParaRPr>
          </a:p>
        </p:txBody>
      </p:sp>
      <p:sp>
        <p:nvSpPr>
          <p:cNvPr id="487" name="Google Shape;487;g218ca122a04_7_61"/>
          <p:cNvSpPr txBox="1"/>
          <p:nvPr/>
        </p:nvSpPr>
        <p:spPr>
          <a:xfrm>
            <a:off x="115975" y="-15050"/>
            <a:ext cx="74172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sz="3700">
                <a:solidFill>
                  <a:schemeClr val="lt1"/>
                </a:solidFill>
              </a:rPr>
              <a:t>Intake and Clean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g218ca122a04_7_92"/>
          <p:cNvSpPr/>
          <p:nvPr/>
        </p:nvSpPr>
        <p:spPr>
          <a:xfrm>
            <a:off x="10410600" y="2830333"/>
            <a:ext cx="1232700" cy="615600"/>
          </a:xfrm>
          <a:prstGeom prst="rect">
            <a:avLst/>
          </a:prstGeom>
          <a:no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1900">
                <a:solidFill>
                  <a:schemeClr val="lt1"/>
                </a:solidFill>
              </a:rPr>
              <a:t>Analyst</a:t>
            </a:r>
            <a:endParaRPr b="1" sz="1900">
              <a:solidFill>
                <a:schemeClr val="lt1"/>
              </a:solidFill>
            </a:endParaRPr>
          </a:p>
        </p:txBody>
      </p:sp>
      <p:sp>
        <p:nvSpPr>
          <p:cNvPr id="493" name="Google Shape;493;g218ca122a04_7_92"/>
          <p:cNvSpPr/>
          <p:nvPr/>
        </p:nvSpPr>
        <p:spPr>
          <a:xfrm>
            <a:off x="518400" y="3230800"/>
            <a:ext cx="2431200" cy="209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4" name="Google Shape;494;g218ca122a04_7_92"/>
          <p:cNvSpPr/>
          <p:nvPr/>
        </p:nvSpPr>
        <p:spPr>
          <a:xfrm>
            <a:off x="500100" y="2506433"/>
            <a:ext cx="24312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Processing Zone</a:t>
            </a:r>
            <a:endParaRPr b="1" sz="2100">
              <a:solidFill>
                <a:schemeClr val="lt1"/>
              </a:solidFill>
            </a:endParaRPr>
          </a:p>
        </p:txBody>
      </p:sp>
      <p:sp>
        <p:nvSpPr>
          <p:cNvPr id="495" name="Google Shape;495;g218ca122a04_7_92"/>
          <p:cNvSpPr/>
          <p:nvPr/>
        </p:nvSpPr>
        <p:spPr>
          <a:xfrm>
            <a:off x="7224100" y="2506433"/>
            <a:ext cx="19299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Consultation Service</a:t>
            </a:r>
            <a:endParaRPr b="1" sz="2100">
              <a:solidFill>
                <a:schemeClr val="lt1"/>
              </a:solidFill>
            </a:endParaRPr>
          </a:p>
        </p:txBody>
      </p:sp>
      <p:sp>
        <p:nvSpPr>
          <p:cNvPr id="496" name="Google Shape;496;g218ca122a04_7_92"/>
          <p:cNvSpPr/>
          <p:nvPr/>
        </p:nvSpPr>
        <p:spPr>
          <a:xfrm>
            <a:off x="4124667" y="2506433"/>
            <a:ext cx="19299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Persistence zone</a:t>
            </a:r>
            <a:endParaRPr b="1" sz="2100">
              <a:solidFill>
                <a:schemeClr val="lt1"/>
              </a:solidFill>
            </a:endParaRPr>
          </a:p>
        </p:txBody>
      </p:sp>
      <p:sp>
        <p:nvSpPr>
          <p:cNvPr id="497" name="Google Shape;497;g218ca122a04_7_92"/>
          <p:cNvSpPr/>
          <p:nvPr/>
        </p:nvSpPr>
        <p:spPr>
          <a:xfrm>
            <a:off x="10852867" y="3466700"/>
            <a:ext cx="508500" cy="513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8" name="Google Shape;498;g218ca122a04_7_92"/>
          <p:cNvSpPr/>
          <p:nvPr/>
        </p:nvSpPr>
        <p:spPr>
          <a:xfrm>
            <a:off x="10699133" y="4035000"/>
            <a:ext cx="774900" cy="615600"/>
          </a:xfrm>
          <a:prstGeom prst="round2SameRect">
            <a:avLst>
              <a:gd fmla="val 500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9" name="Google Shape;499;g218ca122a04_7_92"/>
          <p:cNvSpPr/>
          <p:nvPr/>
        </p:nvSpPr>
        <p:spPr>
          <a:xfrm>
            <a:off x="4124733" y="3230800"/>
            <a:ext cx="1929900" cy="209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0" name="Google Shape;500;g218ca122a04_7_92"/>
          <p:cNvSpPr/>
          <p:nvPr/>
        </p:nvSpPr>
        <p:spPr>
          <a:xfrm>
            <a:off x="7242667" y="3230800"/>
            <a:ext cx="1911600" cy="138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1" name="Google Shape;501;g218ca122a04_7_92"/>
          <p:cNvSpPr/>
          <p:nvPr/>
        </p:nvSpPr>
        <p:spPr>
          <a:xfrm>
            <a:off x="7546767" y="3989133"/>
            <a:ext cx="1508400" cy="5139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rPr b="1" lang="es-MX" sz="1900">
                <a:solidFill>
                  <a:schemeClr val="lt1"/>
                </a:solidFill>
              </a:rPr>
              <a:t>Result</a:t>
            </a:r>
            <a:endParaRPr b="1" sz="1900">
              <a:solidFill>
                <a:schemeClr val="lt1"/>
              </a:solidFill>
            </a:endParaRPr>
          </a:p>
        </p:txBody>
      </p:sp>
      <p:sp>
        <p:nvSpPr>
          <p:cNvPr id="502" name="Google Shape;502;g218ca122a04_7_92"/>
          <p:cNvSpPr/>
          <p:nvPr/>
        </p:nvSpPr>
        <p:spPr>
          <a:xfrm flipH="1">
            <a:off x="7432967" y="3347583"/>
            <a:ext cx="1599300" cy="5139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rPr b="1" lang="es-MX" sz="1900">
                <a:solidFill>
                  <a:schemeClr val="lt1"/>
                </a:solidFill>
              </a:rPr>
              <a:t>Query</a:t>
            </a:r>
            <a:endParaRPr b="1" sz="1900">
              <a:solidFill>
                <a:schemeClr val="lt1"/>
              </a:solidFill>
            </a:endParaRPr>
          </a:p>
        </p:txBody>
      </p:sp>
      <p:sp>
        <p:nvSpPr>
          <p:cNvPr id="503" name="Google Shape;503;g218ca122a04_7_92"/>
          <p:cNvSpPr/>
          <p:nvPr/>
        </p:nvSpPr>
        <p:spPr>
          <a:xfrm>
            <a:off x="4752000" y="3456233"/>
            <a:ext cx="610500" cy="791100"/>
          </a:xfrm>
          <a:prstGeom prst="can">
            <a:avLst>
              <a:gd fmla="val 25000" name="adj"/>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4" name="Google Shape;504;g218ca122a04_7_92"/>
          <p:cNvSpPr/>
          <p:nvPr/>
        </p:nvSpPr>
        <p:spPr>
          <a:xfrm>
            <a:off x="4761883" y="4432400"/>
            <a:ext cx="610500" cy="791100"/>
          </a:xfrm>
          <a:prstGeom prst="can">
            <a:avLst>
              <a:gd fmla="val 25000" name="adj"/>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05" name="Google Shape;505;g218ca122a04_7_92"/>
          <p:cNvCxnSpPr/>
          <p:nvPr/>
        </p:nvCxnSpPr>
        <p:spPr>
          <a:xfrm flipH="1" rot="10800000">
            <a:off x="4062300" y="5027167"/>
            <a:ext cx="677100" cy="20100"/>
          </a:xfrm>
          <a:prstGeom prst="straightConnector1">
            <a:avLst/>
          </a:prstGeom>
          <a:noFill/>
          <a:ln cap="flat" cmpd="sng" w="28575">
            <a:solidFill>
              <a:schemeClr val="dk2"/>
            </a:solidFill>
            <a:prstDash val="solid"/>
            <a:round/>
            <a:headEnd len="med" w="med" type="none"/>
            <a:tailEnd len="med" w="med" type="triangle"/>
          </a:ln>
        </p:spPr>
      </p:cxnSp>
      <p:sp>
        <p:nvSpPr>
          <p:cNvPr id="506" name="Google Shape;506;g218ca122a04_7_92"/>
          <p:cNvSpPr txBox="1"/>
          <p:nvPr/>
        </p:nvSpPr>
        <p:spPr>
          <a:xfrm>
            <a:off x="4474867" y="3172700"/>
            <a:ext cx="1137600" cy="492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600">
                <a:solidFill>
                  <a:srgbClr val="666666"/>
                </a:solidFill>
              </a:rPr>
              <a:t>Journal</a:t>
            </a:r>
            <a:endParaRPr b="1" sz="1600">
              <a:solidFill>
                <a:srgbClr val="666666"/>
              </a:solidFill>
            </a:endParaRPr>
          </a:p>
        </p:txBody>
      </p:sp>
      <p:sp>
        <p:nvSpPr>
          <p:cNvPr id="507" name="Google Shape;507;g218ca122a04_7_92"/>
          <p:cNvSpPr txBox="1"/>
          <p:nvPr/>
        </p:nvSpPr>
        <p:spPr>
          <a:xfrm>
            <a:off x="4226333" y="4111567"/>
            <a:ext cx="1860300" cy="492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s-MX" sz="1600">
                <a:solidFill>
                  <a:srgbClr val="666666"/>
                </a:solidFill>
              </a:rPr>
              <a:t>Recommendation</a:t>
            </a:r>
            <a:endParaRPr sz="1600">
              <a:solidFill>
                <a:srgbClr val="666666"/>
              </a:solidFill>
            </a:endParaRPr>
          </a:p>
        </p:txBody>
      </p:sp>
      <p:cxnSp>
        <p:nvCxnSpPr>
          <p:cNvPr id="508" name="Google Shape;508;g218ca122a04_7_92"/>
          <p:cNvCxnSpPr>
            <a:stCxn id="502" idx="3"/>
          </p:cNvCxnSpPr>
          <p:nvPr/>
        </p:nvCxnSpPr>
        <p:spPr>
          <a:xfrm flipH="1">
            <a:off x="5996867" y="3604533"/>
            <a:ext cx="1436100" cy="2700"/>
          </a:xfrm>
          <a:prstGeom prst="straightConnector1">
            <a:avLst/>
          </a:prstGeom>
          <a:noFill/>
          <a:ln cap="flat" cmpd="sng" w="28575">
            <a:solidFill>
              <a:schemeClr val="lt1"/>
            </a:solidFill>
            <a:prstDash val="solid"/>
            <a:round/>
            <a:headEnd len="med" w="med" type="none"/>
            <a:tailEnd len="med" w="med" type="triangle"/>
          </a:ln>
        </p:spPr>
      </p:cxnSp>
      <p:cxnSp>
        <p:nvCxnSpPr>
          <p:cNvPr id="509" name="Google Shape;509;g218ca122a04_7_92"/>
          <p:cNvCxnSpPr/>
          <p:nvPr/>
        </p:nvCxnSpPr>
        <p:spPr>
          <a:xfrm>
            <a:off x="6054500" y="4236233"/>
            <a:ext cx="1203600" cy="27300"/>
          </a:xfrm>
          <a:prstGeom prst="straightConnector1">
            <a:avLst/>
          </a:prstGeom>
          <a:noFill/>
          <a:ln cap="flat" cmpd="sng" w="28575">
            <a:solidFill>
              <a:schemeClr val="lt1"/>
            </a:solidFill>
            <a:prstDash val="solid"/>
            <a:round/>
            <a:headEnd len="med" w="med" type="none"/>
            <a:tailEnd len="med" w="med" type="triangle"/>
          </a:ln>
        </p:spPr>
      </p:cxnSp>
      <p:cxnSp>
        <p:nvCxnSpPr>
          <p:cNvPr id="510" name="Google Shape;510;g218ca122a04_7_92"/>
          <p:cNvCxnSpPr/>
          <p:nvPr/>
        </p:nvCxnSpPr>
        <p:spPr>
          <a:xfrm flipH="1">
            <a:off x="9452667" y="4010600"/>
            <a:ext cx="1373100" cy="21600"/>
          </a:xfrm>
          <a:prstGeom prst="straightConnector1">
            <a:avLst/>
          </a:prstGeom>
          <a:noFill/>
          <a:ln cap="flat" cmpd="sng" w="28575">
            <a:solidFill>
              <a:schemeClr val="lt1"/>
            </a:solidFill>
            <a:prstDash val="solid"/>
            <a:round/>
            <a:headEnd len="med" w="med" type="none"/>
            <a:tailEnd len="med" w="med" type="triangle"/>
          </a:ln>
        </p:spPr>
      </p:cxnSp>
      <p:cxnSp>
        <p:nvCxnSpPr>
          <p:cNvPr id="511" name="Google Shape;511;g218ca122a04_7_92"/>
          <p:cNvCxnSpPr/>
          <p:nvPr/>
        </p:nvCxnSpPr>
        <p:spPr>
          <a:xfrm flipH="1" rot="10800000">
            <a:off x="9303733" y="4342933"/>
            <a:ext cx="1395600" cy="52800"/>
          </a:xfrm>
          <a:prstGeom prst="straightConnector1">
            <a:avLst/>
          </a:prstGeom>
          <a:noFill/>
          <a:ln cap="flat" cmpd="sng" w="28575">
            <a:solidFill>
              <a:schemeClr val="lt1"/>
            </a:solidFill>
            <a:prstDash val="solid"/>
            <a:round/>
            <a:headEnd len="med" w="med" type="none"/>
            <a:tailEnd len="med" w="med" type="triangle"/>
          </a:ln>
        </p:spPr>
      </p:cxnSp>
      <p:cxnSp>
        <p:nvCxnSpPr>
          <p:cNvPr id="512" name="Google Shape;512;g218ca122a04_7_92"/>
          <p:cNvCxnSpPr>
            <a:stCxn id="513" idx="2"/>
          </p:cNvCxnSpPr>
          <p:nvPr/>
        </p:nvCxnSpPr>
        <p:spPr>
          <a:xfrm flipH="1" rot="-5400000">
            <a:off x="2590950" y="3529534"/>
            <a:ext cx="734100" cy="2320800"/>
          </a:xfrm>
          <a:prstGeom prst="bentConnector2">
            <a:avLst/>
          </a:prstGeom>
          <a:noFill/>
          <a:ln cap="flat" cmpd="sng" w="28575">
            <a:solidFill>
              <a:schemeClr val="dk2"/>
            </a:solidFill>
            <a:prstDash val="solid"/>
            <a:round/>
            <a:headEnd len="med" w="med" type="none"/>
            <a:tailEnd len="med" w="med" type="none"/>
          </a:ln>
        </p:spPr>
      </p:cxnSp>
      <p:pic>
        <p:nvPicPr>
          <p:cNvPr id="514" name="Google Shape;514;g218ca122a04_7_92"/>
          <p:cNvPicPr preferRelativeResize="0"/>
          <p:nvPr/>
        </p:nvPicPr>
        <p:blipFill>
          <a:blip r:embed="rId3">
            <a:alphaModFix/>
          </a:blip>
          <a:stretch>
            <a:fillRect/>
          </a:stretch>
        </p:blipFill>
        <p:spPr>
          <a:xfrm>
            <a:off x="1313256" y="1676639"/>
            <a:ext cx="845334" cy="778043"/>
          </a:xfrm>
          <a:prstGeom prst="rect">
            <a:avLst/>
          </a:prstGeom>
          <a:noFill/>
          <a:ln>
            <a:noFill/>
          </a:ln>
        </p:spPr>
      </p:pic>
      <p:sp>
        <p:nvSpPr>
          <p:cNvPr id="515" name="Google Shape;515;g218ca122a04_7_92"/>
          <p:cNvSpPr txBox="1"/>
          <p:nvPr/>
        </p:nvSpPr>
        <p:spPr>
          <a:xfrm>
            <a:off x="981733" y="1169233"/>
            <a:ext cx="15084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900">
                <a:solidFill>
                  <a:schemeClr val="lt1"/>
                </a:solidFill>
              </a:rPr>
              <a:t>Dataproc</a:t>
            </a:r>
            <a:endParaRPr b="1" sz="1900">
              <a:solidFill>
                <a:schemeClr val="lt1"/>
              </a:solidFill>
            </a:endParaRPr>
          </a:p>
        </p:txBody>
      </p:sp>
      <p:pic>
        <p:nvPicPr>
          <p:cNvPr id="516" name="Google Shape;516;g218ca122a04_7_92"/>
          <p:cNvPicPr preferRelativeResize="0"/>
          <p:nvPr/>
        </p:nvPicPr>
        <p:blipFill>
          <a:blip r:embed="rId4">
            <a:alphaModFix/>
          </a:blip>
          <a:stretch>
            <a:fillRect/>
          </a:stretch>
        </p:blipFill>
        <p:spPr>
          <a:xfrm>
            <a:off x="7812931" y="1625566"/>
            <a:ext cx="958733" cy="844267"/>
          </a:xfrm>
          <a:prstGeom prst="rect">
            <a:avLst/>
          </a:prstGeom>
          <a:noFill/>
          <a:ln>
            <a:noFill/>
          </a:ln>
        </p:spPr>
      </p:pic>
      <p:sp>
        <p:nvSpPr>
          <p:cNvPr id="517" name="Google Shape;517;g218ca122a04_7_92"/>
          <p:cNvSpPr txBox="1"/>
          <p:nvPr/>
        </p:nvSpPr>
        <p:spPr>
          <a:xfrm>
            <a:off x="7426133" y="1137500"/>
            <a:ext cx="1560300" cy="5388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1" lang="es-MX" sz="1900">
                <a:solidFill>
                  <a:schemeClr val="lt1"/>
                </a:solidFill>
              </a:rPr>
              <a:t>Big Query</a:t>
            </a:r>
            <a:endParaRPr sz="1900">
              <a:solidFill>
                <a:schemeClr val="lt1"/>
              </a:solidFill>
            </a:endParaRPr>
          </a:p>
        </p:txBody>
      </p:sp>
      <p:pic>
        <p:nvPicPr>
          <p:cNvPr id="518" name="Google Shape;518;g218ca122a04_7_92"/>
          <p:cNvPicPr preferRelativeResize="0"/>
          <p:nvPr/>
        </p:nvPicPr>
        <p:blipFill>
          <a:blip r:embed="rId5">
            <a:alphaModFix/>
          </a:blip>
          <a:stretch>
            <a:fillRect/>
          </a:stretch>
        </p:blipFill>
        <p:spPr>
          <a:xfrm>
            <a:off x="4621367" y="1578334"/>
            <a:ext cx="958749" cy="912400"/>
          </a:xfrm>
          <a:prstGeom prst="rect">
            <a:avLst/>
          </a:prstGeom>
          <a:noFill/>
          <a:ln>
            <a:noFill/>
          </a:ln>
        </p:spPr>
      </p:pic>
      <p:pic>
        <p:nvPicPr>
          <p:cNvPr id="513" name="Google Shape;513;g218ca122a04_7_92"/>
          <p:cNvPicPr preferRelativeResize="0"/>
          <p:nvPr/>
        </p:nvPicPr>
        <p:blipFill>
          <a:blip r:embed="rId6">
            <a:alphaModFix/>
          </a:blip>
          <a:stretch>
            <a:fillRect/>
          </a:stretch>
        </p:blipFill>
        <p:spPr>
          <a:xfrm>
            <a:off x="867400" y="3394117"/>
            <a:ext cx="1860399" cy="928768"/>
          </a:xfrm>
          <a:prstGeom prst="rect">
            <a:avLst/>
          </a:prstGeom>
          <a:noFill/>
          <a:ln>
            <a:noFill/>
          </a:ln>
        </p:spPr>
      </p:pic>
      <p:sp>
        <p:nvSpPr>
          <p:cNvPr id="519" name="Google Shape;519;g218ca122a04_7_92"/>
          <p:cNvSpPr txBox="1"/>
          <p:nvPr/>
        </p:nvSpPr>
        <p:spPr>
          <a:xfrm>
            <a:off x="3834133" y="1132383"/>
            <a:ext cx="23301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900">
                <a:solidFill>
                  <a:schemeClr val="lt1"/>
                </a:solidFill>
              </a:rPr>
              <a:t>Cloud storage</a:t>
            </a:r>
            <a:endParaRPr b="1" sz="1900">
              <a:solidFill>
                <a:schemeClr val="lt1"/>
              </a:solidFill>
            </a:endParaRPr>
          </a:p>
        </p:txBody>
      </p:sp>
      <p:sp>
        <p:nvSpPr>
          <p:cNvPr id="520" name="Google Shape;520;g218ca122a04_7_92"/>
          <p:cNvSpPr txBox="1"/>
          <p:nvPr/>
        </p:nvSpPr>
        <p:spPr>
          <a:xfrm>
            <a:off x="23267" y="590333"/>
            <a:ext cx="5393700" cy="6156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b="1" lang="es-MX" sz="2400">
                <a:solidFill>
                  <a:srgbClr val="FF9900"/>
                </a:solidFill>
                <a:latin typeface="Roboto"/>
                <a:ea typeface="Roboto"/>
                <a:cs typeface="Roboto"/>
                <a:sym typeface="Roboto"/>
              </a:rPr>
              <a:t>[How do we generate information?]</a:t>
            </a:r>
            <a:endParaRPr b="1" sz="2400">
              <a:solidFill>
                <a:srgbClr val="FF9900"/>
              </a:solidFill>
              <a:latin typeface="Roboto"/>
              <a:ea typeface="Roboto"/>
              <a:cs typeface="Roboto"/>
              <a:sym typeface="Roboto"/>
            </a:endParaRPr>
          </a:p>
        </p:txBody>
      </p:sp>
      <p:sp>
        <p:nvSpPr>
          <p:cNvPr id="521" name="Google Shape;521;g218ca122a04_7_92"/>
          <p:cNvSpPr txBox="1"/>
          <p:nvPr/>
        </p:nvSpPr>
        <p:spPr>
          <a:xfrm>
            <a:off x="350700" y="5299733"/>
            <a:ext cx="2892000" cy="14160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lang="es-MX" sz="1900">
                <a:solidFill>
                  <a:schemeClr val="lt1"/>
                </a:solidFill>
              </a:rPr>
              <a:t>1- Processes can generate valuable information and store it in the persistence zone</a:t>
            </a:r>
            <a:endParaRPr sz="1900">
              <a:solidFill>
                <a:schemeClr val="lt1"/>
              </a:solidFill>
            </a:endParaRPr>
          </a:p>
        </p:txBody>
      </p:sp>
      <p:sp>
        <p:nvSpPr>
          <p:cNvPr id="522" name="Google Shape;522;g218ca122a04_7_92"/>
          <p:cNvSpPr txBox="1"/>
          <p:nvPr/>
        </p:nvSpPr>
        <p:spPr>
          <a:xfrm>
            <a:off x="3453800" y="5267367"/>
            <a:ext cx="3172800" cy="1708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lang="es-MX" sz="1900">
                <a:solidFill>
                  <a:schemeClr val="lt1"/>
                </a:solidFill>
              </a:rPr>
              <a:t>2- The persistence zone stores the information optimized for the processes and for BigQuery.</a:t>
            </a:r>
            <a:endParaRPr sz="1900">
              <a:solidFill>
                <a:schemeClr val="lt1"/>
              </a:solidFill>
            </a:endParaRPr>
          </a:p>
        </p:txBody>
      </p:sp>
      <p:sp>
        <p:nvSpPr>
          <p:cNvPr id="523" name="Google Shape;523;g218ca122a04_7_92"/>
          <p:cNvSpPr txBox="1"/>
          <p:nvPr/>
        </p:nvSpPr>
        <p:spPr>
          <a:xfrm>
            <a:off x="6743033" y="5278567"/>
            <a:ext cx="3061200" cy="1708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lang="es-MX" sz="1900">
                <a:solidFill>
                  <a:schemeClr val="lt1"/>
                </a:solidFill>
              </a:rPr>
              <a:t>3- The consultation service makes available the query of information through SQL to the analysts.</a:t>
            </a:r>
            <a:endParaRPr sz="1900">
              <a:solidFill>
                <a:schemeClr val="lt1"/>
              </a:solidFill>
            </a:endParaRPr>
          </a:p>
        </p:txBody>
      </p:sp>
      <p:sp>
        <p:nvSpPr>
          <p:cNvPr id="524" name="Google Shape;524;g218ca122a04_7_92"/>
          <p:cNvSpPr txBox="1"/>
          <p:nvPr/>
        </p:nvSpPr>
        <p:spPr>
          <a:xfrm>
            <a:off x="9482000" y="5239667"/>
            <a:ext cx="2709900" cy="1708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lang="es-MX" sz="1900">
                <a:solidFill>
                  <a:schemeClr val="lt1"/>
                </a:solidFill>
              </a:rPr>
              <a:t>4- Analysts can generate valuable information and store it in the consultation service.</a:t>
            </a:r>
            <a:endParaRPr sz="1900">
              <a:solidFill>
                <a:schemeClr val="lt1"/>
              </a:solidFill>
            </a:endParaRPr>
          </a:p>
        </p:txBody>
      </p:sp>
      <p:sp>
        <p:nvSpPr>
          <p:cNvPr id="525" name="Google Shape;525;g218ca122a04_7_92"/>
          <p:cNvSpPr txBox="1"/>
          <p:nvPr/>
        </p:nvSpPr>
        <p:spPr>
          <a:xfrm>
            <a:off x="0" y="0"/>
            <a:ext cx="106992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sz="3700">
                <a:solidFill>
                  <a:schemeClr val="lt1"/>
                </a:solidFill>
              </a:rPr>
              <a:t>Information persistence for analytics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218ca122a04_7_129"/>
          <p:cNvSpPr/>
          <p:nvPr/>
        </p:nvSpPr>
        <p:spPr>
          <a:xfrm>
            <a:off x="10410600" y="2830333"/>
            <a:ext cx="1232700" cy="615600"/>
          </a:xfrm>
          <a:prstGeom prst="rect">
            <a:avLst/>
          </a:prstGeom>
          <a:no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1900">
                <a:solidFill>
                  <a:schemeClr val="lt1"/>
                </a:solidFill>
              </a:rPr>
              <a:t>Client</a:t>
            </a:r>
            <a:endParaRPr b="1" sz="1900">
              <a:solidFill>
                <a:schemeClr val="lt1"/>
              </a:solidFill>
            </a:endParaRPr>
          </a:p>
        </p:txBody>
      </p:sp>
      <p:sp>
        <p:nvSpPr>
          <p:cNvPr id="531" name="Google Shape;531;g218ca122a04_7_129"/>
          <p:cNvSpPr/>
          <p:nvPr/>
        </p:nvSpPr>
        <p:spPr>
          <a:xfrm>
            <a:off x="518400" y="3230800"/>
            <a:ext cx="2431200" cy="15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2" name="Google Shape;532;g218ca122a04_7_129"/>
          <p:cNvSpPr/>
          <p:nvPr/>
        </p:nvSpPr>
        <p:spPr>
          <a:xfrm>
            <a:off x="500100" y="2506433"/>
            <a:ext cx="24312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Processing Zone</a:t>
            </a:r>
            <a:endParaRPr b="1" sz="2100">
              <a:solidFill>
                <a:schemeClr val="lt1"/>
              </a:solidFill>
            </a:endParaRPr>
          </a:p>
        </p:txBody>
      </p:sp>
      <p:sp>
        <p:nvSpPr>
          <p:cNvPr id="533" name="Google Shape;533;g218ca122a04_7_129"/>
          <p:cNvSpPr/>
          <p:nvPr/>
        </p:nvSpPr>
        <p:spPr>
          <a:xfrm>
            <a:off x="7224100" y="2506433"/>
            <a:ext cx="19299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500"/>
              <a:buFont typeface="Arial"/>
              <a:buNone/>
            </a:pPr>
            <a:r>
              <a:rPr b="1" lang="es-MX" sz="2100">
                <a:solidFill>
                  <a:schemeClr val="lt1"/>
                </a:solidFill>
              </a:rPr>
              <a:t>Productive Data</a:t>
            </a:r>
            <a:endParaRPr b="1" sz="2100">
              <a:solidFill>
                <a:schemeClr val="lt1"/>
              </a:solidFill>
            </a:endParaRPr>
          </a:p>
        </p:txBody>
      </p:sp>
      <p:sp>
        <p:nvSpPr>
          <p:cNvPr id="534" name="Google Shape;534;g218ca122a04_7_129"/>
          <p:cNvSpPr/>
          <p:nvPr/>
        </p:nvSpPr>
        <p:spPr>
          <a:xfrm>
            <a:off x="4124667" y="2506433"/>
            <a:ext cx="19299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Persistence zone</a:t>
            </a:r>
            <a:endParaRPr b="1" sz="2100">
              <a:solidFill>
                <a:schemeClr val="lt1"/>
              </a:solidFill>
            </a:endParaRPr>
          </a:p>
        </p:txBody>
      </p:sp>
      <p:sp>
        <p:nvSpPr>
          <p:cNvPr id="535" name="Google Shape;535;g218ca122a04_7_129"/>
          <p:cNvSpPr/>
          <p:nvPr/>
        </p:nvSpPr>
        <p:spPr>
          <a:xfrm>
            <a:off x="10852867" y="3466700"/>
            <a:ext cx="508500" cy="5139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6" name="Google Shape;536;g218ca122a04_7_129"/>
          <p:cNvSpPr/>
          <p:nvPr/>
        </p:nvSpPr>
        <p:spPr>
          <a:xfrm>
            <a:off x="10699133" y="4035000"/>
            <a:ext cx="774900" cy="615600"/>
          </a:xfrm>
          <a:prstGeom prst="round2SameRect">
            <a:avLst>
              <a:gd fmla="val 50000"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7" name="Google Shape;537;g218ca122a04_7_129"/>
          <p:cNvSpPr/>
          <p:nvPr/>
        </p:nvSpPr>
        <p:spPr>
          <a:xfrm>
            <a:off x="4124733" y="3230800"/>
            <a:ext cx="1929900" cy="209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8" name="Google Shape;538;g218ca122a04_7_129"/>
          <p:cNvSpPr/>
          <p:nvPr/>
        </p:nvSpPr>
        <p:spPr>
          <a:xfrm>
            <a:off x="7242667" y="3230800"/>
            <a:ext cx="1911600" cy="138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9" name="Google Shape;539;g218ca122a04_7_129"/>
          <p:cNvSpPr/>
          <p:nvPr/>
        </p:nvSpPr>
        <p:spPr>
          <a:xfrm>
            <a:off x="4752000" y="3456233"/>
            <a:ext cx="610500" cy="791100"/>
          </a:xfrm>
          <a:prstGeom prst="can">
            <a:avLst>
              <a:gd fmla="val 25000" name="adj"/>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0" name="Google Shape;540;g218ca122a04_7_129"/>
          <p:cNvSpPr/>
          <p:nvPr/>
        </p:nvSpPr>
        <p:spPr>
          <a:xfrm>
            <a:off x="4761883" y="4432400"/>
            <a:ext cx="610500" cy="791100"/>
          </a:xfrm>
          <a:prstGeom prst="can">
            <a:avLst>
              <a:gd fmla="val 25000" name="adj"/>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541" name="Google Shape;541;g218ca122a04_7_129"/>
          <p:cNvCxnSpPr/>
          <p:nvPr/>
        </p:nvCxnSpPr>
        <p:spPr>
          <a:xfrm flipH="1" rot="10800000">
            <a:off x="4062300" y="5027167"/>
            <a:ext cx="677100" cy="20100"/>
          </a:xfrm>
          <a:prstGeom prst="straightConnector1">
            <a:avLst/>
          </a:prstGeom>
          <a:noFill/>
          <a:ln cap="flat" cmpd="sng" w="28575">
            <a:solidFill>
              <a:schemeClr val="dk2"/>
            </a:solidFill>
            <a:prstDash val="solid"/>
            <a:round/>
            <a:headEnd len="med" w="med" type="none"/>
            <a:tailEnd len="med" w="med" type="triangle"/>
          </a:ln>
        </p:spPr>
      </p:cxnSp>
      <p:sp>
        <p:nvSpPr>
          <p:cNvPr id="542" name="Google Shape;542;g218ca122a04_7_129"/>
          <p:cNvSpPr txBox="1"/>
          <p:nvPr/>
        </p:nvSpPr>
        <p:spPr>
          <a:xfrm>
            <a:off x="4474867" y="3172700"/>
            <a:ext cx="1137600" cy="492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600">
                <a:solidFill>
                  <a:srgbClr val="666666"/>
                </a:solidFill>
              </a:rPr>
              <a:t>Journal</a:t>
            </a:r>
            <a:endParaRPr b="1" sz="1600">
              <a:solidFill>
                <a:srgbClr val="666666"/>
              </a:solidFill>
            </a:endParaRPr>
          </a:p>
        </p:txBody>
      </p:sp>
      <p:sp>
        <p:nvSpPr>
          <p:cNvPr id="543" name="Google Shape;543;g218ca122a04_7_129"/>
          <p:cNvSpPr txBox="1"/>
          <p:nvPr/>
        </p:nvSpPr>
        <p:spPr>
          <a:xfrm>
            <a:off x="4226333" y="4111567"/>
            <a:ext cx="1860300" cy="492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s-MX" sz="1600">
                <a:solidFill>
                  <a:srgbClr val="666666"/>
                </a:solidFill>
              </a:rPr>
              <a:t>Recommendation</a:t>
            </a:r>
            <a:endParaRPr sz="1600">
              <a:solidFill>
                <a:srgbClr val="666666"/>
              </a:solidFill>
            </a:endParaRPr>
          </a:p>
        </p:txBody>
      </p:sp>
      <p:cxnSp>
        <p:nvCxnSpPr>
          <p:cNvPr id="544" name="Google Shape;544;g218ca122a04_7_129"/>
          <p:cNvCxnSpPr/>
          <p:nvPr/>
        </p:nvCxnSpPr>
        <p:spPr>
          <a:xfrm>
            <a:off x="6054500" y="4236233"/>
            <a:ext cx="1203600" cy="27300"/>
          </a:xfrm>
          <a:prstGeom prst="straightConnector1">
            <a:avLst/>
          </a:prstGeom>
          <a:noFill/>
          <a:ln cap="flat" cmpd="sng" w="28575">
            <a:solidFill>
              <a:schemeClr val="lt1"/>
            </a:solidFill>
            <a:prstDash val="solid"/>
            <a:round/>
            <a:headEnd len="med" w="med" type="none"/>
            <a:tailEnd len="med" w="med" type="triangle"/>
          </a:ln>
        </p:spPr>
      </p:cxnSp>
      <p:cxnSp>
        <p:nvCxnSpPr>
          <p:cNvPr id="545" name="Google Shape;545;g218ca122a04_7_129"/>
          <p:cNvCxnSpPr/>
          <p:nvPr/>
        </p:nvCxnSpPr>
        <p:spPr>
          <a:xfrm flipH="1">
            <a:off x="9452667" y="4010600"/>
            <a:ext cx="1373100" cy="21600"/>
          </a:xfrm>
          <a:prstGeom prst="straightConnector1">
            <a:avLst/>
          </a:prstGeom>
          <a:noFill/>
          <a:ln cap="flat" cmpd="sng" w="28575">
            <a:solidFill>
              <a:schemeClr val="lt1"/>
            </a:solidFill>
            <a:prstDash val="solid"/>
            <a:round/>
            <a:headEnd len="med" w="med" type="none"/>
            <a:tailEnd len="med" w="med" type="triangle"/>
          </a:ln>
        </p:spPr>
      </p:cxnSp>
      <p:cxnSp>
        <p:nvCxnSpPr>
          <p:cNvPr id="546" name="Google Shape;546;g218ca122a04_7_129"/>
          <p:cNvCxnSpPr/>
          <p:nvPr/>
        </p:nvCxnSpPr>
        <p:spPr>
          <a:xfrm flipH="1" rot="10800000">
            <a:off x="9303733" y="4342933"/>
            <a:ext cx="1395600" cy="52800"/>
          </a:xfrm>
          <a:prstGeom prst="straightConnector1">
            <a:avLst/>
          </a:prstGeom>
          <a:noFill/>
          <a:ln cap="flat" cmpd="sng" w="28575">
            <a:solidFill>
              <a:schemeClr val="lt1"/>
            </a:solidFill>
            <a:prstDash val="solid"/>
            <a:round/>
            <a:headEnd len="med" w="med" type="none"/>
            <a:tailEnd len="med" w="med" type="triangle"/>
          </a:ln>
        </p:spPr>
      </p:cxnSp>
      <p:cxnSp>
        <p:nvCxnSpPr>
          <p:cNvPr id="547" name="Google Shape;547;g218ca122a04_7_129"/>
          <p:cNvCxnSpPr>
            <a:stCxn id="548" idx="2"/>
          </p:cNvCxnSpPr>
          <p:nvPr/>
        </p:nvCxnSpPr>
        <p:spPr>
          <a:xfrm flipH="1" rot="-5400000">
            <a:off x="2590950" y="3529534"/>
            <a:ext cx="734100" cy="2320800"/>
          </a:xfrm>
          <a:prstGeom prst="bentConnector2">
            <a:avLst/>
          </a:prstGeom>
          <a:noFill/>
          <a:ln cap="flat" cmpd="sng" w="28575">
            <a:solidFill>
              <a:schemeClr val="lt1"/>
            </a:solidFill>
            <a:prstDash val="solid"/>
            <a:round/>
            <a:headEnd len="med" w="med" type="none"/>
            <a:tailEnd len="med" w="med" type="none"/>
          </a:ln>
        </p:spPr>
      </p:cxnSp>
      <p:pic>
        <p:nvPicPr>
          <p:cNvPr id="549" name="Google Shape;549;g218ca122a04_7_129"/>
          <p:cNvPicPr preferRelativeResize="0"/>
          <p:nvPr/>
        </p:nvPicPr>
        <p:blipFill>
          <a:blip r:embed="rId3">
            <a:alphaModFix/>
          </a:blip>
          <a:stretch>
            <a:fillRect/>
          </a:stretch>
        </p:blipFill>
        <p:spPr>
          <a:xfrm>
            <a:off x="1313256" y="1676639"/>
            <a:ext cx="845334" cy="778043"/>
          </a:xfrm>
          <a:prstGeom prst="rect">
            <a:avLst/>
          </a:prstGeom>
          <a:noFill/>
          <a:ln>
            <a:noFill/>
          </a:ln>
        </p:spPr>
      </p:pic>
      <p:sp>
        <p:nvSpPr>
          <p:cNvPr id="550" name="Google Shape;550;g218ca122a04_7_129"/>
          <p:cNvSpPr txBox="1"/>
          <p:nvPr/>
        </p:nvSpPr>
        <p:spPr>
          <a:xfrm>
            <a:off x="981733" y="1169233"/>
            <a:ext cx="15084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900">
                <a:solidFill>
                  <a:schemeClr val="lt1"/>
                </a:solidFill>
              </a:rPr>
              <a:t>Dataproc</a:t>
            </a:r>
            <a:endParaRPr b="1" sz="1900">
              <a:solidFill>
                <a:schemeClr val="lt1"/>
              </a:solidFill>
            </a:endParaRPr>
          </a:p>
        </p:txBody>
      </p:sp>
      <p:pic>
        <p:nvPicPr>
          <p:cNvPr id="551" name="Google Shape;551;g218ca122a04_7_129"/>
          <p:cNvPicPr preferRelativeResize="0"/>
          <p:nvPr/>
        </p:nvPicPr>
        <p:blipFill>
          <a:blip r:embed="rId4">
            <a:alphaModFix/>
          </a:blip>
          <a:stretch>
            <a:fillRect/>
          </a:stretch>
        </p:blipFill>
        <p:spPr>
          <a:xfrm>
            <a:off x="4621367" y="1578334"/>
            <a:ext cx="958749" cy="912400"/>
          </a:xfrm>
          <a:prstGeom prst="rect">
            <a:avLst/>
          </a:prstGeom>
          <a:noFill/>
          <a:ln>
            <a:noFill/>
          </a:ln>
        </p:spPr>
      </p:pic>
      <p:pic>
        <p:nvPicPr>
          <p:cNvPr id="548" name="Google Shape;548;g218ca122a04_7_129"/>
          <p:cNvPicPr preferRelativeResize="0"/>
          <p:nvPr/>
        </p:nvPicPr>
        <p:blipFill>
          <a:blip r:embed="rId5">
            <a:alphaModFix/>
          </a:blip>
          <a:stretch>
            <a:fillRect/>
          </a:stretch>
        </p:blipFill>
        <p:spPr>
          <a:xfrm>
            <a:off x="867400" y="3394117"/>
            <a:ext cx="1860399" cy="928768"/>
          </a:xfrm>
          <a:prstGeom prst="rect">
            <a:avLst/>
          </a:prstGeom>
          <a:noFill/>
          <a:ln>
            <a:noFill/>
          </a:ln>
        </p:spPr>
      </p:pic>
      <p:sp>
        <p:nvSpPr>
          <p:cNvPr id="552" name="Google Shape;552;g218ca122a04_7_129"/>
          <p:cNvSpPr txBox="1"/>
          <p:nvPr/>
        </p:nvSpPr>
        <p:spPr>
          <a:xfrm>
            <a:off x="3834133" y="1132383"/>
            <a:ext cx="23301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900">
                <a:solidFill>
                  <a:schemeClr val="lt1"/>
                </a:solidFill>
              </a:rPr>
              <a:t>Cloud storage</a:t>
            </a:r>
            <a:endParaRPr b="1" sz="1900">
              <a:solidFill>
                <a:schemeClr val="lt1"/>
              </a:solidFill>
            </a:endParaRPr>
          </a:p>
        </p:txBody>
      </p:sp>
      <p:sp>
        <p:nvSpPr>
          <p:cNvPr id="553" name="Google Shape;553;g218ca122a04_7_129"/>
          <p:cNvSpPr txBox="1"/>
          <p:nvPr/>
        </p:nvSpPr>
        <p:spPr>
          <a:xfrm>
            <a:off x="23267" y="590333"/>
            <a:ext cx="5393700" cy="6156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b="1" lang="es-MX" sz="2400">
                <a:solidFill>
                  <a:srgbClr val="FF9900"/>
                </a:solidFill>
                <a:latin typeface="Roboto"/>
                <a:ea typeface="Roboto"/>
                <a:cs typeface="Roboto"/>
                <a:sym typeface="Roboto"/>
              </a:rPr>
              <a:t>[How we export results?]</a:t>
            </a:r>
            <a:endParaRPr b="1" sz="2400">
              <a:solidFill>
                <a:srgbClr val="FF9900"/>
              </a:solidFill>
              <a:latin typeface="Roboto"/>
              <a:ea typeface="Roboto"/>
              <a:cs typeface="Roboto"/>
              <a:sym typeface="Roboto"/>
            </a:endParaRPr>
          </a:p>
        </p:txBody>
      </p:sp>
      <p:sp>
        <p:nvSpPr>
          <p:cNvPr id="554" name="Google Shape;554;g218ca122a04_7_129"/>
          <p:cNvSpPr txBox="1"/>
          <p:nvPr/>
        </p:nvSpPr>
        <p:spPr>
          <a:xfrm>
            <a:off x="350700" y="4994933"/>
            <a:ext cx="3172800" cy="20010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s-MX" sz="1900">
                <a:solidFill>
                  <a:schemeClr val="lt1"/>
                </a:solidFill>
              </a:rPr>
              <a:t>1- The "recommendations" process feeds on clean data to make recommendations according to business needs.</a:t>
            </a:r>
            <a:endParaRPr sz="1900">
              <a:solidFill>
                <a:schemeClr val="lt1"/>
              </a:solidFill>
            </a:endParaRPr>
          </a:p>
        </p:txBody>
      </p:sp>
      <p:sp>
        <p:nvSpPr>
          <p:cNvPr id="555" name="Google Shape;555;g218ca122a04_7_129"/>
          <p:cNvSpPr txBox="1"/>
          <p:nvPr/>
        </p:nvSpPr>
        <p:spPr>
          <a:xfrm>
            <a:off x="3453800" y="5267367"/>
            <a:ext cx="3172800" cy="1708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lang="es-MX" sz="1900">
                <a:solidFill>
                  <a:schemeClr val="lt1"/>
                </a:solidFill>
              </a:rPr>
              <a:t>2- The persistence zone stores the information optimized for the processes and for BigQuery.</a:t>
            </a:r>
            <a:endParaRPr sz="1900">
              <a:solidFill>
                <a:schemeClr val="lt1"/>
              </a:solidFill>
            </a:endParaRPr>
          </a:p>
        </p:txBody>
      </p:sp>
      <p:sp>
        <p:nvSpPr>
          <p:cNvPr id="556" name="Google Shape;556;g218ca122a04_7_129"/>
          <p:cNvSpPr txBox="1"/>
          <p:nvPr/>
        </p:nvSpPr>
        <p:spPr>
          <a:xfrm>
            <a:off x="6702067" y="5112867"/>
            <a:ext cx="2881500" cy="1708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lang="es-MX" sz="1900">
                <a:solidFill>
                  <a:schemeClr val="lt1"/>
                </a:solidFill>
              </a:rPr>
              <a:t>3- The Productive Data layer stores the data ready to be consumed by the recommendation services.</a:t>
            </a:r>
            <a:endParaRPr sz="1900">
              <a:solidFill>
                <a:schemeClr val="lt1"/>
              </a:solidFill>
            </a:endParaRPr>
          </a:p>
        </p:txBody>
      </p:sp>
      <p:sp>
        <p:nvSpPr>
          <p:cNvPr id="557" name="Google Shape;557;g218ca122a04_7_129"/>
          <p:cNvSpPr txBox="1"/>
          <p:nvPr/>
        </p:nvSpPr>
        <p:spPr>
          <a:xfrm>
            <a:off x="9583600" y="4731667"/>
            <a:ext cx="2709900" cy="2293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lang="es-MX" sz="1900">
                <a:solidFill>
                  <a:schemeClr val="lt1"/>
                </a:solidFill>
              </a:rPr>
              <a:t>4- The client consumes the information from the recommendation services and thus obtains knowledge of the business.</a:t>
            </a:r>
            <a:endParaRPr sz="1900">
              <a:solidFill>
                <a:schemeClr val="lt1"/>
              </a:solidFill>
            </a:endParaRPr>
          </a:p>
        </p:txBody>
      </p:sp>
      <p:sp>
        <p:nvSpPr>
          <p:cNvPr id="558" name="Google Shape;558;g218ca122a04_7_129"/>
          <p:cNvSpPr/>
          <p:nvPr/>
        </p:nvSpPr>
        <p:spPr>
          <a:xfrm>
            <a:off x="7663900" y="3478533"/>
            <a:ext cx="1137533" cy="791333"/>
          </a:xfrm>
          <a:prstGeom prst="flowChartInternalStorage">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9" name="Google Shape;559;g218ca122a04_7_129"/>
          <p:cNvSpPr txBox="1"/>
          <p:nvPr/>
        </p:nvSpPr>
        <p:spPr>
          <a:xfrm>
            <a:off x="7350717" y="4233000"/>
            <a:ext cx="1860300" cy="492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s-MX" sz="1600">
                <a:solidFill>
                  <a:srgbClr val="666666"/>
                </a:solidFill>
              </a:rPr>
              <a:t>Power Bi</a:t>
            </a:r>
            <a:endParaRPr sz="1600">
              <a:solidFill>
                <a:srgbClr val="666666"/>
              </a:solidFill>
            </a:endParaRPr>
          </a:p>
        </p:txBody>
      </p:sp>
      <p:sp>
        <p:nvSpPr>
          <p:cNvPr id="560" name="Google Shape;560;g218ca122a04_7_129"/>
          <p:cNvSpPr txBox="1"/>
          <p:nvPr/>
        </p:nvSpPr>
        <p:spPr>
          <a:xfrm>
            <a:off x="0" y="0"/>
            <a:ext cx="111381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sz="3700">
                <a:solidFill>
                  <a:schemeClr val="lt1"/>
                </a:solidFill>
              </a:rPr>
              <a:t>Data persistence for business process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218ca122a04_7_163"/>
          <p:cNvSpPr/>
          <p:nvPr/>
        </p:nvSpPr>
        <p:spPr>
          <a:xfrm>
            <a:off x="466967" y="1998600"/>
            <a:ext cx="8688000" cy="5160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rPr b="1" lang="es-MX" sz="2100">
                <a:solidFill>
                  <a:schemeClr val="lt1"/>
                </a:solidFill>
              </a:rPr>
              <a:t>1-open the GCP console: https://console.cloud.google.com/</a:t>
            </a:r>
            <a:endParaRPr b="1" sz="2100">
              <a:solidFill>
                <a:schemeClr val="lt1"/>
              </a:solidFill>
            </a:endParaRPr>
          </a:p>
        </p:txBody>
      </p:sp>
      <p:sp>
        <p:nvSpPr>
          <p:cNvPr id="566" name="Google Shape;566;g218ca122a04_7_163"/>
          <p:cNvSpPr txBox="1"/>
          <p:nvPr/>
        </p:nvSpPr>
        <p:spPr>
          <a:xfrm>
            <a:off x="148367" y="1005633"/>
            <a:ext cx="6164400" cy="6156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s-MX" sz="2400">
                <a:solidFill>
                  <a:srgbClr val="FF9900"/>
                </a:solidFill>
                <a:latin typeface="Roboto"/>
                <a:ea typeface="Roboto"/>
                <a:cs typeface="Roboto"/>
                <a:sym typeface="Roboto"/>
              </a:rPr>
              <a:t>[How to create a Hadoop Cluster on GCP?]</a:t>
            </a:r>
            <a:endParaRPr b="1" sz="2400">
              <a:solidFill>
                <a:srgbClr val="FF9900"/>
              </a:solidFill>
              <a:latin typeface="Roboto"/>
              <a:ea typeface="Roboto"/>
              <a:cs typeface="Roboto"/>
              <a:sym typeface="Roboto"/>
            </a:endParaRPr>
          </a:p>
        </p:txBody>
      </p:sp>
      <p:sp>
        <p:nvSpPr>
          <p:cNvPr id="567" name="Google Shape;567;g218ca122a04_7_163"/>
          <p:cNvSpPr/>
          <p:nvPr/>
        </p:nvSpPr>
        <p:spPr>
          <a:xfrm>
            <a:off x="466967" y="2598400"/>
            <a:ext cx="6591900" cy="5160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rPr b="1" lang="es-MX" sz="2100">
                <a:solidFill>
                  <a:schemeClr val="lt1"/>
                </a:solidFill>
              </a:rPr>
              <a:t>2- We select the associated project</a:t>
            </a:r>
            <a:endParaRPr b="1" sz="2100">
              <a:solidFill>
                <a:schemeClr val="lt1"/>
              </a:solidFill>
            </a:endParaRPr>
          </a:p>
        </p:txBody>
      </p:sp>
      <p:sp>
        <p:nvSpPr>
          <p:cNvPr id="568" name="Google Shape;568;g218ca122a04_7_163"/>
          <p:cNvSpPr/>
          <p:nvPr/>
        </p:nvSpPr>
        <p:spPr>
          <a:xfrm>
            <a:off x="507367" y="3198200"/>
            <a:ext cx="6747300" cy="5160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rPr b="1" lang="es-MX" sz="2100">
                <a:solidFill>
                  <a:schemeClr val="lt1"/>
                </a:solidFill>
              </a:rPr>
              <a:t>3- We look for "Dataproc" in the search bar </a:t>
            </a:r>
            <a:endParaRPr b="1" sz="2100">
              <a:solidFill>
                <a:schemeClr val="lt1"/>
              </a:solidFill>
            </a:endParaRPr>
          </a:p>
        </p:txBody>
      </p:sp>
      <p:sp>
        <p:nvSpPr>
          <p:cNvPr id="569" name="Google Shape;569;g218ca122a04_7_163"/>
          <p:cNvSpPr/>
          <p:nvPr/>
        </p:nvSpPr>
        <p:spPr>
          <a:xfrm>
            <a:off x="476775" y="3798000"/>
            <a:ext cx="7637100" cy="9813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rPr b="1" lang="es-MX" sz="2100">
                <a:solidFill>
                  <a:schemeClr val="lt1"/>
                </a:solidFill>
              </a:rPr>
              <a:t>4-We create the cluster with Compute Engine, we configure the size of the cluster according to the needs</a:t>
            </a:r>
            <a:endParaRPr b="1" sz="2100">
              <a:solidFill>
                <a:schemeClr val="lt1"/>
              </a:solidFill>
            </a:endParaRPr>
          </a:p>
        </p:txBody>
      </p:sp>
      <p:sp>
        <p:nvSpPr>
          <p:cNvPr id="570" name="Google Shape;570;g218ca122a04_7_163"/>
          <p:cNvSpPr/>
          <p:nvPr/>
        </p:nvSpPr>
        <p:spPr>
          <a:xfrm>
            <a:off x="476775" y="4866900"/>
            <a:ext cx="6591900" cy="6156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rPr b="1" lang="es-MX" sz="2100">
                <a:solidFill>
                  <a:schemeClr val="lt1"/>
                </a:solidFill>
              </a:rPr>
              <a:t>5- We use the cluster</a:t>
            </a:r>
            <a:endParaRPr b="1" sz="2100">
              <a:solidFill>
                <a:schemeClr val="lt1"/>
              </a:solidFill>
            </a:endParaRPr>
          </a:p>
        </p:txBody>
      </p:sp>
      <p:sp>
        <p:nvSpPr>
          <p:cNvPr id="571" name="Google Shape;571;g218ca122a04_7_163"/>
          <p:cNvSpPr/>
          <p:nvPr/>
        </p:nvSpPr>
        <p:spPr>
          <a:xfrm>
            <a:off x="476767" y="5546000"/>
            <a:ext cx="6591900" cy="8643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rPr b="1" lang="es-MX" sz="2100">
                <a:solidFill>
                  <a:schemeClr val="lt1"/>
                </a:solidFill>
              </a:rPr>
              <a:t>6- After using the cluster we eliminate it to avoid extra charge for resource consumption</a:t>
            </a:r>
            <a:endParaRPr b="1" sz="2100">
              <a:solidFill>
                <a:schemeClr val="lt1"/>
              </a:solidFill>
            </a:endParaRPr>
          </a:p>
        </p:txBody>
      </p:sp>
      <p:pic>
        <p:nvPicPr>
          <p:cNvPr id="572" name="Google Shape;572;g218ca122a04_7_163"/>
          <p:cNvPicPr preferRelativeResize="0"/>
          <p:nvPr/>
        </p:nvPicPr>
        <p:blipFill>
          <a:blip r:embed="rId3">
            <a:alphaModFix/>
          </a:blip>
          <a:stretch>
            <a:fillRect/>
          </a:stretch>
        </p:blipFill>
        <p:spPr>
          <a:xfrm>
            <a:off x="8113967" y="2466714"/>
            <a:ext cx="3302000" cy="647700"/>
          </a:xfrm>
          <a:prstGeom prst="rect">
            <a:avLst/>
          </a:prstGeom>
          <a:noFill/>
          <a:ln>
            <a:noFill/>
          </a:ln>
        </p:spPr>
      </p:pic>
      <p:pic>
        <p:nvPicPr>
          <p:cNvPr id="573" name="Google Shape;573;g218ca122a04_7_163"/>
          <p:cNvPicPr preferRelativeResize="0"/>
          <p:nvPr/>
        </p:nvPicPr>
        <p:blipFill>
          <a:blip r:embed="rId4">
            <a:alphaModFix/>
          </a:blip>
          <a:stretch>
            <a:fillRect/>
          </a:stretch>
        </p:blipFill>
        <p:spPr>
          <a:xfrm>
            <a:off x="6714267" y="3068864"/>
            <a:ext cx="5270500" cy="774700"/>
          </a:xfrm>
          <a:prstGeom prst="rect">
            <a:avLst/>
          </a:prstGeom>
          <a:noFill/>
          <a:ln>
            <a:noFill/>
          </a:ln>
        </p:spPr>
      </p:pic>
      <p:pic>
        <p:nvPicPr>
          <p:cNvPr id="574" name="Google Shape;574;g218ca122a04_7_163"/>
          <p:cNvPicPr preferRelativeResize="0"/>
          <p:nvPr/>
        </p:nvPicPr>
        <p:blipFill>
          <a:blip r:embed="rId5">
            <a:alphaModFix/>
          </a:blip>
          <a:stretch>
            <a:fillRect/>
          </a:stretch>
        </p:blipFill>
        <p:spPr>
          <a:xfrm>
            <a:off x="8113967" y="3962981"/>
            <a:ext cx="3626989" cy="2608035"/>
          </a:xfrm>
          <a:prstGeom prst="rect">
            <a:avLst/>
          </a:prstGeom>
          <a:noFill/>
          <a:ln>
            <a:noFill/>
          </a:ln>
        </p:spPr>
      </p:pic>
      <p:sp>
        <p:nvSpPr>
          <p:cNvPr id="575" name="Google Shape;575;g218ca122a04_7_163"/>
          <p:cNvSpPr txBox="1"/>
          <p:nvPr/>
        </p:nvSpPr>
        <p:spPr>
          <a:xfrm>
            <a:off x="0" y="0"/>
            <a:ext cx="104604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sz="3700">
                <a:solidFill>
                  <a:schemeClr val="lt1"/>
                </a:solidFill>
              </a:rPr>
              <a:t>Creation of volatile infrastructure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g218ca122a04_7_177"/>
          <p:cNvSpPr/>
          <p:nvPr/>
        </p:nvSpPr>
        <p:spPr>
          <a:xfrm>
            <a:off x="2627533" y="3230800"/>
            <a:ext cx="6378900" cy="1594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1" name="Google Shape;581;g218ca122a04_7_177"/>
          <p:cNvSpPr/>
          <p:nvPr/>
        </p:nvSpPr>
        <p:spPr>
          <a:xfrm>
            <a:off x="643300" y="2506433"/>
            <a:ext cx="15084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Intake Zone</a:t>
            </a:r>
            <a:endParaRPr b="1" sz="2100">
              <a:solidFill>
                <a:schemeClr val="lt1"/>
              </a:solidFill>
            </a:endParaRPr>
          </a:p>
        </p:txBody>
      </p:sp>
      <p:sp>
        <p:nvSpPr>
          <p:cNvPr id="582" name="Google Shape;582;g218ca122a04_7_177"/>
          <p:cNvSpPr/>
          <p:nvPr/>
        </p:nvSpPr>
        <p:spPr>
          <a:xfrm>
            <a:off x="2700900" y="3812100"/>
            <a:ext cx="1137600" cy="928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lang="es-MX" sz="1600">
                <a:solidFill>
                  <a:schemeClr val="lt1"/>
                </a:solidFill>
              </a:rPr>
              <a:t>RDD [STRING]</a:t>
            </a:r>
            <a:endParaRPr sz="1600">
              <a:solidFill>
                <a:schemeClr val="lt1"/>
              </a:solidFill>
            </a:endParaRPr>
          </a:p>
        </p:txBody>
      </p:sp>
      <p:sp>
        <p:nvSpPr>
          <p:cNvPr id="583" name="Google Shape;583;g218ca122a04_7_177"/>
          <p:cNvSpPr/>
          <p:nvPr/>
        </p:nvSpPr>
        <p:spPr>
          <a:xfrm>
            <a:off x="9915867" y="2506433"/>
            <a:ext cx="19299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Persistence zone</a:t>
            </a:r>
            <a:endParaRPr b="1" sz="2100">
              <a:solidFill>
                <a:schemeClr val="lt1"/>
              </a:solidFill>
            </a:endParaRPr>
          </a:p>
        </p:txBody>
      </p:sp>
      <p:sp>
        <p:nvSpPr>
          <p:cNvPr id="584" name="Google Shape;584;g218ca122a04_7_177"/>
          <p:cNvSpPr/>
          <p:nvPr/>
        </p:nvSpPr>
        <p:spPr>
          <a:xfrm>
            <a:off x="671267" y="3230800"/>
            <a:ext cx="1440900" cy="15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5" name="Google Shape;585;g218ca122a04_7_177"/>
          <p:cNvSpPr/>
          <p:nvPr/>
        </p:nvSpPr>
        <p:spPr>
          <a:xfrm>
            <a:off x="1118017" y="3990283"/>
            <a:ext cx="610470" cy="615600"/>
          </a:xfrm>
          <a:prstGeom prst="flowChartMultidocument">
            <a:avLst/>
          </a:prstGeom>
          <a:solidFill>
            <a:schemeClr val="l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6" name="Google Shape;586;g218ca122a04_7_177"/>
          <p:cNvSpPr/>
          <p:nvPr/>
        </p:nvSpPr>
        <p:spPr>
          <a:xfrm>
            <a:off x="9915933" y="3230800"/>
            <a:ext cx="1929900" cy="159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7" name="Google Shape;587;g218ca122a04_7_177"/>
          <p:cNvSpPr/>
          <p:nvPr/>
        </p:nvSpPr>
        <p:spPr>
          <a:xfrm>
            <a:off x="10543200" y="3862633"/>
            <a:ext cx="610500" cy="791100"/>
          </a:xfrm>
          <a:prstGeom prst="can">
            <a:avLst>
              <a:gd fmla="val 25000" name="adj"/>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8" name="Google Shape;588;g218ca122a04_7_177"/>
          <p:cNvSpPr txBox="1"/>
          <p:nvPr/>
        </p:nvSpPr>
        <p:spPr>
          <a:xfrm>
            <a:off x="10266067" y="3172700"/>
            <a:ext cx="1137600" cy="492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600">
                <a:solidFill>
                  <a:srgbClr val="666666"/>
                </a:solidFill>
              </a:rPr>
              <a:t>Journal</a:t>
            </a:r>
            <a:endParaRPr b="1" sz="1600">
              <a:solidFill>
                <a:srgbClr val="666666"/>
              </a:solidFill>
            </a:endParaRPr>
          </a:p>
        </p:txBody>
      </p:sp>
      <p:pic>
        <p:nvPicPr>
          <p:cNvPr id="589" name="Google Shape;589;g218ca122a04_7_177"/>
          <p:cNvPicPr preferRelativeResize="0"/>
          <p:nvPr/>
        </p:nvPicPr>
        <p:blipFill>
          <a:blip r:embed="rId3">
            <a:alphaModFix/>
          </a:blip>
          <a:stretch>
            <a:fillRect/>
          </a:stretch>
        </p:blipFill>
        <p:spPr>
          <a:xfrm>
            <a:off x="5275656" y="1575039"/>
            <a:ext cx="845334" cy="778043"/>
          </a:xfrm>
          <a:prstGeom prst="rect">
            <a:avLst/>
          </a:prstGeom>
          <a:noFill/>
          <a:ln>
            <a:noFill/>
          </a:ln>
        </p:spPr>
      </p:pic>
      <p:sp>
        <p:nvSpPr>
          <p:cNvPr id="590" name="Google Shape;590;g218ca122a04_7_177"/>
          <p:cNvSpPr txBox="1"/>
          <p:nvPr/>
        </p:nvSpPr>
        <p:spPr>
          <a:xfrm>
            <a:off x="3801133" y="1448633"/>
            <a:ext cx="15084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900">
                <a:solidFill>
                  <a:schemeClr val="lt1"/>
                </a:solidFill>
              </a:rPr>
              <a:t>Dataproc</a:t>
            </a:r>
            <a:endParaRPr b="1" sz="1900">
              <a:solidFill>
                <a:schemeClr val="lt1"/>
              </a:solidFill>
            </a:endParaRPr>
          </a:p>
        </p:txBody>
      </p:sp>
      <p:pic>
        <p:nvPicPr>
          <p:cNvPr id="591" name="Google Shape;591;g218ca122a04_7_177"/>
          <p:cNvPicPr preferRelativeResize="0"/>
          <p:nvPr/>
        </p:nvPicPr>
        <p:blipFill>
          <a:blip r:embed="rId4">
            <a:alphaModFix/>
          </a:blip>
          <a:stretch>
            <a:fillRect/>
          </a:stretch>
        </p:blipFill>
        <p:spPr>
          <a:xfrm>
            <a:off x="7100600" y="3086533"/>
            <a:ext cx="1860399" cy="928768"/>
          </a:xfrm>
          <a:prstGeom prst="rect">
            <a:avLst/>
          </a:prstGeom>
          <a:noFill/>
          <a:ln>
            <a:noFill/>
          </a:ln>
        </p:spPr>
      </p:pic>
      <p:pic>
        <p:nvPicPr>
          <p:cNvPr id="592" name="Google Shape;592;g218ca122a04_7_177"/>
          <p:cNvPicPr preferRelativeResize="0"/>
          <p:nvPr/>
        </p:nvPicPr>
        <p:blipFill>
          <a:blip r:embed="rId5">
            <a:alphaModFix/>
          </a:blip>
          <a:stretch>
            <a:fillRect/>
          </a:stretch>
        </p:blipFill>
        <p:spPr>
          <a:xfrm>
            <a:off x="813234" y="1528767"/>
            <a:ext cx="958749" cy="912400"/>
          </a:xfrm>
          <a:prstGeom prst="rect">
            <a:avLst/>
          </a:prstGeom>
          <a:noFill/>
          <a:ln>
            <a:noFill/>
          </a:ln>
        </p:spPr>
      </p:pic>
      <p:sp>
        <p:nvSpPr>
          <p:cNvPr id="593" name="Google Shape;593;g218ca122a04_7_177"/>
          <p:cNvSpPr txBox="1"/>
          <p:nvPr/>
        </p:nvSpPr>
        <p:spPr>
          <a:xfrm>
            <a:off x="1499200" y="1422433"/>
            <a:ext cx="23301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900">
                <a:solidFill>
                  <a:schemeClr val="lt1"/>
                </a:solidFill>
              </a:rPr>
              <a:t>cloud storage</a:t>
            </a:r>
            <a:endParaRPr b="1" sz="1900">
              <a:solidFill>
                <a:schemeClr val="lt1"/>
              </a:solidFill>
            </a:endParaRPr>
          </a:p>
        </p:txBody>
      </p:sp>
      <p:pic>
        <p:nvPicPr>
          <p:cNvPr id="594" name="Google Shape;594;g218ca122a04_7_177"/>
          <p:cNvPicPr preferRelativeResize="0"/>
          <p:nvPr/>
        </p:nvPicPr>
        <p:blipFill>
          <a:blip r:embed="rId5">
            <a:alphaModFix/>
          </a:blip>
          <a:stretch>
            <a:fillRect/>
          </a:stretch>
        </p:blipFill>
        <p:spPr>
          <a:xfrm>
            <a:off x="10412567" y="1476734"/>
            <a:ext cx="958749" cy="912400"/>
          </a:xfrm>
          <a:prstGeom prst="rect">
            <a:avLst/>
          </a:prstGeom>
          <a:noFill/>
          <a:ln>
            <a:noFill/>
          </a:ln>
        </p:spPr>
      </p:pic>
      <p:sp>
        <p:nvSpPr>
          <p:cNvPr id="595" name="Google Shape;595;g218ca122a04_7_177"/>
          <p:cNvSpPr txBox="1"/>
          <p:nvPr/>
        </p:nvSpPr>
        <p:spPr>
          <a:xfrm>
            <a:off x="4777217" y="3162200"/>
            <a:ext cx="20901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s-MX" sz="1900">
                <a:solidFill>
                  <a:srgbClr val="303134"/>
                </a:solidFill>
              </a:rPr>
              <a:t>Clean Process</a:t>
            </a:r>
            <a:endParaRPr b="1" sz="1900">
              <a:solidFill>
                <a:srgbClr val="303134"/>
              </a:solidFill>
            </a:endParaRPr>
          </a:p>
        </p:txBody>
      </p:sp>
      <p:sp>
        <p:nvSpPr>
          <p:cNvPr id="596" name="Google Shape;596;g218ca122a04_7_177"/>
          <p:cNvSpPr txBox="1"/>
          <p:nvPr/>
        </p:nvSpPr>
        <p:spPr>
          <a:xfrm>
            <a:off x="8355333" y="1462583"/>
            <a:ext cx="2330100" cy="5388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b="1" lang="es-MX" sz="1900">
                <a:solidFill>
                  <a:schemeClr val="lt1"/>
                </a:solidFill>
              </a:rPr>
              <a:t>cloud storage</a:t>
            </a:r>
            <a:endParaRPr b="1" sz="1900">
              <a:solidFill>
                <a:schemeClr val="lt1"/>
              </a:solidFill>
            </a:endParaRPr>
          </a:p>
        </p:txBody>
      </p:sp>
      <p:cxnSp>
        <p:nvCxnSpPr>
          <p:cNvPr id="597" name="Google Shape;597;g218ca122a04_7_177"/>
          <p:cNvCxnSpPr>
            <a:stCxn id="585" idx="3"/>
            <a:endCxn id="582" idx="1"/>
          </p:cNvCxnSpPr>
          <p:nvPr/>
        </p:nvCxnSpPr>
        <p:spPr>
          <a:xfrm flipH="1" rot="10800000">
            <a:off x="1728487" y="4276483"/>
            <a:ext cx="972300" cy="21600"/>
          </a:xfrm>
          <a:prstGeom prst="straightConnector1">
            <a:avLst/>
          </a:prstGeom>
          <a:noFill/>
          <a:ln cap="flat" cmpd="sng" w="28575">
            <a:solidFill>
              <a:schemeClr val="dk2"/>
            </a:solidFill>
            <a:prstDash val="solid"/>
            <a:round/>
            <a:headEnd len="med" w="med" type="none"/>
            <a:tailEnd len="med" w="med" type="triangle"/>
          </a:ln>
        </p:spPr>
      </p:cxnSp>
      <p:sp>
        <p:nvSpPr>
          <p:cNvPr id="598" name="Google Shape;598;g218ca122a04_7_177"/>
          <p:cNvSpPr txBox="1"/>
          <p:nvPr/>
        </p:nvSpPr>
        <p:spPr>
          <a:xfrm>
            <a:off x="415267" y="4984233"/>
            <a:ext cx="8227500" cy="1231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s-MX" sz="1600">
                <a:solidFill>
                  <a:schemeClr val="lt1"/>
                </a:solidFill>
                <a:latin typeface="Verdana"/>
                <a:ea typeface="Verdana"/>
                <a:cs typeface="Verdana"/>
                <a:sym typeface="Verdana"/>
              </a:rPr>
              <a:t>(1)</a:t>
            </a:r>
            <a:r>
              <a:rPr lang="es-MX" sz="1600">
                <a:solidFill>
                  <a:schemeClr val="lt1"/>
                </a:solidFill>
                <a:latin typeface="Verdana"/>
                <a:ea typeface="Verdana"/>
                <a:cs typeface="Verdana"/>
                <a:sym typeface="Verdana"/>
              </a:rPr>
              <a:t>- val rdd = sc.textFile(GC_intake_path)</a:t>
            </a:r>
            <a:endParaRPr sz="1600">
              <a:solidFill>
                <a:schemeClr val="lt1"/>
              </a:solidFill>
              <a:latin typeface="Verdana"/>
              <a:ea typeface="Verdana"/>
              <a:cs typeface="Verdana"/>
              <a:sym typeface="Verdana"/>
            </a:endParaRPr>
          </a:p>
          <a:p>
            <a:pPr indent="0" lvl="0" marL="0" rtl="0" algn="l">
              <a:spcBef>
                <a:spcPts val="0"/>
              </a:spcBef>
              <a:spcAft>
                <a:spcPts val="0"/>
              </a:spcAft>
              <a:buNone/>
            </a:pPr>
            <a:r>
              <a:rPr b="1" lang="es-MX" sz="1600">
                <a:solidFill>
                  <a:schemeClr val="lt1"/>
                </a:solidFill>
                <a:latin typeface="Verdana"/>
                <a:ea typeface="Verdana"/>
                <a:cs typeface="Verdana"/>
                <a:sym typeface="Verdana"/>
              </a:rPr>
              <a:t>(2)</a:t>
            </a:r>
            <a:r>
              <a:rPr lang="es-MX" sz="1600">
                <a:solidFill>
                  <a:schemeClr val="lt1"/>
                </a:solidFill>
                <a:latin typeface="Verdana"/>
                <a:ea typeface="Verdana"/>
                <a:cs typeface="Verdana"/>
                <a:sym typeface="Verdana"/>
              </a:rPr>
              <a:t>- val df = rdd.map(line=&gt;LogRegexParser(line)).toDF</a:t>
            </a:r>
            <a:endParaRPr sz="1600">
              <a:solidFill>
                <a:schemeClr val="lt1"/>
              </a:solidFill>
              <a:latin typeface="Verdana"/>
              <a:ea typeface="Verdana"/>
              <a:cs typeface="Verdana"/>
              <a:sym typeface="Verdana"/>
            </a:endParaRPr>
          </a:p>
          <a:p>
            <a:pPr indent="0" lvl="0" marL="0" rtl="0" algn="l">
              <a:spcBef>
                <a:spcPts val="0"/>
              </a:spcBef>
              <a:spcAft>
                <a:spcPts val="0"/>
              </a:spcAft>
              <a:buNone/>
            </a:pPr>
            <a:r>
              <a:rPr b="1" lang="es-MX" sz="1600">
                <a:solidFill>
                  <a:schemeClr val="lt1"/>
                </a:solidFill>
                <a:latin typeface="Verdana"/>
                <a:ea typeface="Verdana"/>
                <a:cs typeface="Verdana"/>
                <a:sym typeface="Verdana"/>
              </a:rPr>
              <a:t>(3)</a:t>
            </a:r>
            <a:r>
              <a:rPr lang="es-MX" sz="1600">
                <a:solidFill>
                  <a:schemeClr val="lt1"/>
                </a:solidFill>
                <a:latin typeface="Verdana"/>
                <a:ea typeface="Verdana"/>
                <a:cs typeface="Verdana"/>
                <a:sym typeface="Verdana"/>
              </a:rPr>
              <a:t>- val dfReady = df.filter(row=&gt;row != null)</a:t>
            </a:r>
            <a:endParaRPr sz="1600">
              <a:solidFill>
                <a:schemeClr val="lt1"/>
              </a:solidFill>
              <a:latin typeface="Verdana"/>
              <a:ea typeface="Verdana"/>
              <a:cs typeface="Verdana"/>
              <a:sym typeface="Verdana"/>
            </a:endParaRPr>
          </a:p>
          <a:p>
            <a:pPr indent="0" lvl="0" marL="0" rtl="0" algn="l">
              <a:spcBef>
                <a:spcPts val="0"/>
              </a:spcBef>
              <a:spcAft>
                <a:spcPts val="0"/>
              </a:spcAft>
              <a:buClr>
                <a:schemeClr val="dk1"/>
              </a:buClr>
              <a:buSzPts val="1500"/>
              <a:buFont typeface="Arial"/>
              <a:buNone/>
            </a:pPr>
            <a:r>
              <a:rPr b="1" lang="es-MX" sz="1600">
                <a:solidFill>
                  <a:schemeClr val="lt1"/>
                </a:solidFill>
                <a:latin typeface="Verdana"/>
                <a:ea typeface="Verdana"/>
                <a:cs typeface="Verdana"/>
                <a:sym typeface="Verdana"/>
              </a:rPr>
              <a:t>(4)</a:t>
            </a:r>
            <a:r>
              <a:rPr lang="es-MX" sz="1600">
                <a:solidFill>
                  <a:schemeClr val="lt1"/>
                </a:solidFill>
                <a:latin typeface="Verdana"/>
                <a:ea typeface="Verdana"/>
                <a:cs typeface="Verdana"/>
                <a:sym typeface="Verdana"/>
              </a:rPr>
              <a:t>- dfReady.write.mode(“append”).parquet(GS_persistence_path)</a:t>
            </a:r>
            <a:endParaRPr sz="1600">
              <a:solidFill>
                <a:schemeClr val="lt1"/>
              </a:solidFill>
              <a:latin typeface="Verdana"/>
              <a:ea typeface="Verdana"/>
              <a:cs typeface="Verdana"/>
              <a:sym typeface="Verdana"/>
            </a:endParaRPr>
          </a:p>
        </p:txBody>
      </p:sp>
      <p:sp>
        <p:nvSpPr>
          <p:cNvPr id="599" name="Google Shape;599;g218ca122a04_7_177"/>
          <p:cNvSpPr/>
          <p:nvPr/>
        </p:nvSpPr>
        <p:spPr>
          <a:xfrm>
            <a:off x="4179570" y="3812100"/>
            <a:ext cx="1337700" cy="928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lang="es-MX" sz="1600">
                <a:solidFill>
                  <a:schemeClr val="lt1"/>
                </a:solidFill>
              </a:rPr>
              <a:t>Dataframe</a:t>
            </a:r>
            <a:endParaRPr sz="1600">
              <a:solidFill>
                <a:schemeClr val="lt1"/>
              </a:solidFill>
            </a:endParaRPr>
          </a:p>
        </p:txBody>
      </p:sp>
      <p:sp>
        <p:nvSpPr>
          <p:cNvPr id="600" name="Google Shape;600;g218ca122a04_7_177"/>
          <p:cNvSpPr/>
          <p:nvPr/>
        </p:nvSpPr>
        <p:spPr>
          <a:xfrm>
            <a:off x="5924536" y="3812100"/>
            <a:ext cx="1337700" cy="9288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lang="es-MX" sz="1600">
                <a:solidFill>
                  <a:schemeClr val="lt1"/>
                </a:solidFill>
              </a:rPr>
              <a:t>Dataframe</a:t>
            </a:r>
            <a:endParaRPr sz="1600">
              <a:solidFill>
                <a:schemeClr val="lt1"/>
              </a:solidFill>
            </a:endParaRPr>
          </a:p>
        </p:txBody>
      </p:sp>
      <p:cxnSp>
        <p:nvCxnSpPr>
          <p:cNvPr id="601" name="Google Shape;601;g218ca122a04_7_177"/>
          <p:cNvCxnSpPr/>
          <p:nvPr/>
        </p:nvCxnSpPr>
        <p:spPr>
          <a:xfrm flipH="1" rot="10800000">
            <a:off x="3783067" y="4276367"/>
            <a:ext cx="441900" cy="15300"/>
          </a:xfrm>
          <a:prstGeom prst="straightConnector1">
            <a:avLst/>
          </a:prstGeom>
          <a:noFill/>
          <a:ln cap="flat" cmpd="sng" w="28575">
            <a:solidFill>
              <a:schemeClr val="dk2"/>
            </a:solidFill>
            <a:prstDash val="solid"/>
            <a:round/>
            <a:headEnd len="med" w="med" type="none"/>
            <a:tailEnd len="med" w="med" type="triangle"/>
          </a:ln>
        </p:spPr>
      </p:cxnSp>
      <p:cxnSp>
        <p:nvCxnSpPr>
          <p:cNvPr id="602" name="Google Shape;602;g218ca122a04_7_177"/>
          <p:cNvCxnSpPr/>
          <p:nvPr/>
        </p:nvCxnSpPr>
        <p:spPr>
          <a:xfrm flipH="1" rot="10800000">
            <a:off x="5510267" y="4276367"/>
            <a:ext cx="441900" cy="15300"/>
          </a:xfrm>
          <a:prstGeom prst="straightConnector1">
            <a:avLst/>
          </a:prstGeom>
          <a:noFill/>
          <a:ln cap="flat" cmpd="sng" w="28575">
            <a:solidFill>
              <a:schemeClr val="dk2"/>
            </a:solidFill>
            <a:prstDash val="solid"/>
            <a:round/>
            <a:headEnd len="med" w="med" type="none"/>
            <a:tailEnd len="med" w="med" type="triangle"/>
          </a:ln>
        </p:spPr>
      </p:cxnSp>
      <p:cxnSp>
        <p:nvCxnSpPr>
          <p:cNvPr id="603" name="Google Shape;603;g218ca122a04_7_177"/>
          <p:cNvCxnSpPr>
            <a:stCxn id="600" idx="3"/>
            <a:endCxn id="587" idx="2"/>
          </p:cNvCxnSpPr>
          <p:nvPr/>
        </p:nvCxnSpPr>
        <p:spPr>
          <a:xfrm flipH="1" rot="10800000">
            <a:off x="7262236" y="4258200"/>
            <a:ext cx="3281100" cy="18300"/>
          </a:xfrm>
          <a:prstGeom prst="straightConnector1">
            <a:avLst/>
          </a:prstGeom>
          <a:noFill/>
          <a:ln cap="flat" cmpd="sng" w="28575">
            <a:solidFill>
              <a:schemeClr val="dk2"/>
            </a:solidFill>
            <a:prstDash val="solid"/>
            <a:round/>
            <a:headEnd len="med" w="med" type="none"/>
            <a:tailEnd len="med" w="med" type="triangle"/>
          </a:ln>
        </p:spPr>
      </p:cxnSp>
      <p:sp>
        <p:nvSpPr>
          <p:cNvPr id="604" name="Google Shape;604;g218ca122a04_7_177"/>
          <p:cNvSpPr txBox="1"/>
          <p:nvPr/>
        </p:nvSpPr>
        <p:spPr>
          <a:xfrm>
            <a:off x="2112067" y="3687567"/>
            <a:ext cx="610500" cy="538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b="1" lang="es-MX" sz="1900">
                <a:solidFill>
                  <a:schemeClr val="lt1"/>
                </a:solidFill>
              </a:rPr>
              <a:t>(1)</a:t>
            </a:r>
            <a:endParaRPr b="1" sz="1900">
              <a:solidFill>
                <a:schemeClr val="lt1"/>
              </a:solidFill>
            </a:endParaRPr>
          </a:p>
        </p:txBody>
      </p:sp>
      <p:sp>
        <p:nvSpPr>
          <p:cNvPr id="605" name="Google Shape;605;g218ca122a04_7_177"/>
          <p:cNvSpPr txBox="1"/>
          <p:nvPr/>
        </p:nvSpPr>
        <p:spPr>
          <a:xfrm>
            <a:off x="3763900" y="3684650"/>
            <a:ext cx="610500" cy="5388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b="1" lang="es-MX" sz="1900">
                <a:solidFill>
                  <a:srgbClr val="FF0000"/>
                </a:solidFill>
              </a:rPr>
              <a:t>(2)</a:t>
            </a:r>
            <a:endParaRPr b="1" sz="1900">
              <a:solidFill>
                <a:srgbClr val="FF0000"/>
              </a:solidFill>
            </a:endParaRPr>
          </a:p>
        </p:txBody>
      </p:sp>
      <p:sp>
        <p:nvSpPr>
          <p:cNvPr id="606" name="Google Shape;606;g218ca122a04_7_177"/>
          <p:cNvSpPr txBox="1"/>
          <p:nvPr/>
        </p:nvSpPr>
        <p:spPr>
          <a:xfrm>
            <a:off x="5393133" y="3687567"/>
            <a:ext cx="610500" cy="5388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b="1" lang="es-MX" sz="1900">
                <a:solidFill>
                  <a:srgbClr val="FF0000"/>
                </a:solidFill>
              </a:rPr>
              <a:t>(3)</a:t>
            </a:r>
            <a:endParaRPr b="1" sz="1900">
              <a:solidFill>
                <a:srgbClr val="FF0000"/>
              </a:solidFill>
            </a:endParaRPr>
          </a:p>
        </p:txBody>
      </p:sp>
      <p:sp>
        <p:nvSpPr>
          <p:cNvPr id="607" name="Google Shape;607;g218ca122a04_7_177"/>
          <p:cNvSpPr txBox="1"/>
          <p:nvPr/>
        </p:nvSpPr>
        <p:spPr>
          <a:xfrm>
            <a:off x="9133267" y="3665100"/>
            <a:ext cx="610500" cy="5388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b="1" lang="es-MX" sz="1900">
                <a:solidFill>
                  <a:schemeClr val="lt1"/>
                </a:solidFill>
              </a:rPr>
              <a:t>(4)</a:t>
            </a:r>
            <a:endParaRPr b="1" sz="1900">
              <a:solidFill>
                <a:schemeClr val="lt1"/>
              </a:solidFill>
            </a:endParaRPr>
          </a:p>
        </p:txBody>
      </p:sp>
      <p:sp>
        <p:nvSpPr>
          <p:cNvPr id="608" name="Google Shape;608;g218ca122a04_7_177"/>
          <p:cNvSpPr/>
          <p:nvPr/>
        </p:nvSpPr>
        <p:spPr>
          <a:xfrm>
            <a:off x="2627533" y="2506433"/>
            <a:ext cx="6378900" cy="713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lang="es-MX" sz="2100">
                <a:solidFill>
                  <a:schemeClr val="lt1"/>
                </a:solidFill>
              </a:rPr>
              <a:t>Processing Zone</a:t>
            </a:r>
            <a:endParaRPr b="1" sz="2100">
              <a:solidFill>
                <a:schemeClr val="lt1"/>
              </a:solidFill>
            </a:endParaRPr>
          </a:p>
        </p:txBody>
      </p:sp>
      <p:sp>
        <p:nvSpPr>
          <p:cNvPr id="609" name="Google Shape;609;g218ca122a04_7_177"/>
          <p:cNvSpPr txBox="1"/>
          <p:nvPr/>
        </p:nvSpPr>
        <p:spPr>
          <a:xfrm>
            <a:off x="0" y="0"/>
            <a:ext cx="79818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MX" sz="3700">
                <a:solidFill>
                  <a:schemeClr val="lt1"/>
                </a:solidFill>
              </a:rPr>
              <a:t>Intake and Clean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0"/>
          <p:cNvSpPr txBox="1"/>
          <p:nvPr>
            <p:ph type="title"/>
          </p:nvPr>
        </p:nvSpPr>
        <p:spPr>
          <a:xfrm>
            <a:off x="680325" y="4711624"/>
            <a:ext cx="9613800" cy="1104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sz="4400">
                <a:solidFill>
                  <a:srgbClr val="FFFFFF"/>
                </a:solidFill>
              </a:rPr>
              <a:t>¡Gracias</a:t>
            </a:r>
            <a:r>
              <a:rPr lang="es-MX" sz="4400">
                <a:solidFill>
                  <a:srgbClr val="FFFFFF"/>
                </a:solidFill>
              </a:rPr>
              <a:t> por ser parte de esto!</a:t>
            </a:r>
            <a:endParaRPr/>
          </a:p>
        </p:txBody>
      </p:sp>
      <p:sp>
        <p:nvSpPr>
          <p:cNvPr id="615" name="Google Shape;615;p10"/>
          <p:cNvSpPr txBox="1"/>
          <p:nvPr>
            <p:ph idx="1" type="body"/>
          </p:nvPr>
        </p:nvSpPr>
        <p:spPr>
          <a:xfrm>
            <a:off x="6864550" y="461775"/>
            <a:ext cx="4792200" cy="1809000"/>
          </a:xfrm>
          <a:prstGeom prst="rect">
            <a:avLst/>
          </a:prstGeom>
          <a:noFill/>
          <a:ln>
            <a:noFill/>
          </a:ln>
        </p:spPr>
        <p:txBody>
          <a:bodyPr anchorCtr="0" anchor="b"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s-MX">
                <a:solidFill>
                  <a:srgbClr val="FFFFFF"/>
                </a:solidFill>
              </a:rPr>
              <a:t>Contactos</a:t>
            </a:r>
            <a:endParaRPr>
              <a:solidFill>
                <a:srgbClr val="FFFFFF"/>
              </a:solidFill>
            </a:endParaRPr>
          </a:p>
          <a:p>
            <a:pPr indent="0" lvl="0" marL="0" rtl="0" algn="l">
              <a:spcBef>
                <a:spcPts val="1000"/>
              </a:spcBef>
              <a:spcAft>
                <a:spcPts val="0"/>
              </a:spcAft>
              <a:buClr>
                <a:schemeClr val="dk1"/>
              </a:buClr>
              <a:buSzPts val="1100"/>
              <a:buFont typeface="Arial"/>
              <a:buNone/>
            </a:pPr>
            <a:r>
              <a:rPr lang="es-MX">
                <a:solidFill>
                  <a:srgbClr val="FFFFFF"/>
                </a:solidFill>
              </a:rPr>
              <a:t>Juan José Pérez:</a:t>
            </a:r>
            <a:endParaRPr>
              <a:solidFill>
                <a:srgbClr val="FFFFFF"/>
              </a:solidFill>
            </a:endParaRPr>
          </a:p>
          <a:p>
            <a:pPr indent="0" lvl="0" marL="0" rtl="0" algn="l">
              <a:spcBef>
                <a:spcPts val="1000"/>
              </a:spcBef>
              <a:spcAft>
                <a:spcPts val="0"/>
              </a:spcAft>
              <a:buClr>
                <a:schemeClr val="dk1"/>
              </a:buClr>
              <a:buSzPts val="1100"/>
              <a:buFont typeface="Arial"/>
              <a:buNone/>
            </a:pPr>
            <a:r>
              <a:rPr lang="es-MX">
                <a:solidFill>
                  <a:srgbClr val="FFFFFF"/>
                </a:solidFill>
              </a:rPr>
              <a:t>Eduardo Gamal Gazziro: gamlgazziro@gmail.com</a:t>
            </a:r>
            <a:endParaRPr>
              <a:solidFill>
                <a:srgbClr val="FFFFFF"/>
              </a:solidFill>
            </a:endParaRPr>
          </a:p>
          <a:p>
            <a:pPr indent="0" lvl="0" marL="0" rtl="0" algn="l">
              <a:spcBef>
                <a:spcPts val="1000"/>
              </a:spcBef>
              <a:spcAft>
                <a:spcPts val="0"/>
              </a:spcAft>
              <a:buClr>
                <a:schemeClr val="dk1"/>
              </a:buClr>
              <a:buSzPts val="1100"/>
              <a:buFont typeface="Arial"/>
              <a:buNone/>
            </a:pPr>
            <a:r>
              <a:rPr lang="es-MX">
                <a:solidFill>
                  <a:srgbClr val="FFFFFF"/>
                </a:solidFill>
              </a:rPr>
              <a:t>Martin Rodrigo Morales: mrdesautu@gmail.com</a:t>
            </a:r>
            <a:endParaRPr>
              <a:solidFill>
                <a:srgbClr val="FFFFFF"/>
              </a:solidFill>
            </a:endParaRPr>
          </a:p>
          <a:p>
            <a:pPr indent="0" lvl="0" marL="0" rtl="0" algn="l">
              <a:lnSpc>
                <a:spcPct val="90000"/>
              </a:lnSpc>
              <a:spcBef>
                <a:spcPts val="0"/>
              </a:spcBef>
              <a:spcAft>
                <a:spcPts val="0"/>
              </a:spcAft>
              <a:buClr>
                <a:schemeClr val="lt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a:t>Planteo del problema</a:t>
            </a:r>
            <a:endParaRPr/>
          </a:p>
        </p:txBody>
      </p:sp>
      <p:sp>
        <p:nvSpPr>
          <p:cNvPr id="212" name="Google Shape;212;p2"/>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3200"/>
              <a:buChar char="•"/>
            </a:pPr>
            <a:r>
              <a:rPr lang="es-MX" sz="3200"/>
              <a:t>Nuestro principal objetivo es poder transformar datos en</a:t>
            </a:r>
            <a:r>
              <a:rPr lang="es-MX" sz="3600"/>
              <a:t> información </a:t>
            </a:r>
            <a:r>
              <a:rPr lang="es-MX" sz="3200"/>
              <a:t>que sea de relevancia, para que nuestro cliente tome una decisión de inversión eficaz y eficiente. </a:t>
            </a:r>
            <a:endParaRPr/>
          </a:p>
          <a:p>
            <a:pPr indent="-228600" lvl="0" marL="228600" rtl="0" algn="l">
              <a:lnSpc>
                <a:spcPct val="90000"/>
              </a:lnSpc>
              <a:spcBef>
                <a:spcPts val="1000"/>
              </a:spcBef>
              <a:spcAft>
                <a:spcPts val="0"/>
              </a:spcAft>
              <a:buClr>
                <a:schemeClr val="lt1"/>
              </a:buClr>
              <a:buSzPts val="3200"/>
              <a:buChar char="•"/>
            </a:pPr>
            <a:r>
              <a:rPr lang="es-MX" sz="3200"/>
              <a:t>Así mismo se nos solicita crear un sistema de recomendación para usuarios. </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a:t>Objetivos </a:t>
            </a:r>
            <a:endParaRPr/>
          </a:p>
        </p:txBody>
      </p:sp>
      <p:sp>
        <p:nvSpPr>
          <p:cNvPr id="218" name="Google Shape;218;p3"/>
          <p:cNvSpPr txBox="1"/>
          <p:nvPr>
            <p:ph idx="1" type="body"/>
          </p:nvPr>
        </p:nvSpPr>
        <p:spPr>
          <a:xfrm>
            <a:off x="680322" y="2569779"/>
            <a:ext cx="9803748" cy="3279228"/>
          </a:xfrm>
          <a:prstGeom prst="rect">
            <a:avLst/>
          </a:prstGeom>
          <a:noFill/>
          <a:ln>
            <a:noFill/>
          </a:ln>
        </p:spPr>
        <p:txBody>
          <a:bodyPr anchorCtr="0" anchor="t" bIns="45700" lIns="91425" spcFirstLastPara="1" rIns="91425" wrap="square" tIns="45700">
            <a:normAutofit/>
          </a:bodyPr>
          <a:lstStyle/>
          <a:p>
            <a:pPr indent="-228600" lvl="0" marL="914400" rtl="0" algn="just">
              <a:lnSpc>
                <a:spcPct val="90000"/>
              </a:lnSpc>
              <a:spcBef>
                <a:spcPts val="0"/>
              </a:spcBef>
              <a:spcAft>
                <a:spcPts val="0"/>
              </a:spcAft>
              <a:buClr>
                <a:schemeClr val="lt1"/>
              </a:buClr>
              <a:buSzPts val="3200"/>
              <a:buChar char="•"/>
            </a:pPr>
            <a:r>
              <a:rPr lang="es-MX" sz="3200"/>
              <a:t>1.Identificar tendencias y patrones de consumo: </a:t>
            </a:r>
            <a:r>
              <a:rPr b="0" i="0" lang="es-MX" sz="1800" u="none" strike="noStrike">
                <a:solidFill>
                  <a:srgbClr val="000000"/>
                </a:solidFill>
                <a:latin typeface="Nunito"/>
                <a:ea typeface="Nunito"/>
                <a:cs typeface="Nunito"/>
                <a:sym typeface="Nunito"/>
              </a:rPr>
              <a:t>identificando variables relacionadas como distribución geográfica, categoría específica, rangos de precios, etc.</a:t>
            </a:r>
            <a:endParaRPr/>
          </a:p>
          <a:p>
            <a:pPr indent="-114300" lvl="0" marL="914400" rtl="0" algn="just">
              <a:lnSpc>
                <a:spcPct val="90000"/>
              </a:lnSpc>
              <a:spcBef>
                <a:spcPts val="0"/>
              </a:spcBef>
              <a:spcAft>
                <a:spcPts val="0"/>
              </a:spcAft>
              <a:buClr>
                <a:schemeClr val="lt1"/>
              </a:buClr>
              <a:buSzPts val="1800"/>
              <a:buNone/>
            </a:pPr>
            <a:r>
              <a:t/>
            </a:r>
            <a:endParaRPr sz="1800">
              <a:solidFill>
                <a:srgbClr val="000000"/>
              </a:solidFill>
              <a:latin typeface="Nunito"/>
              <a:ea typeface="Nunito"/>
              <a:cs typeface="Nunito"/>
              <a:sym typeface="Nunito"/>
            </a:endParaRPr>
          </a:p>
          <a:p>
            <a:pPr indent="0" lvl="0" marL="685800" rtl="0" algn="just">
              <a:lnSpc>
                <a:spcPct val="90000"/>
              </a:lnSpc>
              <a:spcBef>
                <a:spcPts val="0"/>
              </a:spcBef>
              <a:spcAft>
                <a:spcPts val="0"/>
              </a:spcAft>
              <a:buClr>
                <a:schemeClr val="lt1"/>
              </a:buClr>
              <a:buSzPts val="1800"/>
              <a:buNone/>
            </a:pPr>
            <a:r>
              <a:t/>
            </a:r>
            <a:endParaRPr b="0" i="0" sz="1800" u="none" strike="noStrike">
              <a:solidFill>
                <a:srgbClr val="000000"/>
              </a:solidFill>
              <a:latin typeface="Nunito"/>
              <a:ea typeface="Nunito"/>
              <a:cs typeface="Nunito"/>
              <a:sym typeface="Nunito"/>
            </a:endParaRPr>
          </a:p>
          <a:p>
            <a:pPr indent="0" lvl="0" marL="685800" rtl="0" algn="just">
              <a:lnSpc>
                <a:spcPct val="90000"/>
              </a:lnSpc>
              <a:spcBef>
                <a:spcPts val="0"/>
              </a:spcBef>
              <a:spcAft>
                <a:spcPts val="0"/>
              </a:spcAft>
              <a:buClr>
                <a:schemeClr val="lt1"/>
              </a:buClr>
              <a:buSzPts val="1800"/>
              <a:buNone/>
            </a:pPr>
            <a:r>
              <a:t/>
            </a:r>
            <a:endParaRPr b="0" i="0" sz="1800" u="none" strike="noStrike">
              <a:solidFill>
                <a:srgbClr val="000000"/>
              </a:solidFill>
              <a:latin typeface="Nunito"/>
              <a:ea typeface="Nunito"/>
              <a:cs typeface="Nunito"/>
              <a:sym typeface="Nunito"/>
            </a:endParaRPr>
          </a:p>
          <a:p>
            <a:pPr indent="-228600" lvl="0" marL="914400" rtl="0" algn="just">
              <a:lnSpc>
                <a:spcPct val="90000"/>
              </a:lnSpc>
              <a:spcBef>
                <a:spcPts val="0"/>
              </a:spcBef>
              <a:spcAft>
                <a:spcPts val="0"/>
              </a:spcAft>
              <a:buClr>
                <a:srgbClr val="FFFFFF"/>
              </a:buClr>
              <a:buSzPts val="3200"/>
              <a:buChar char="•"/>
            </a:pPr>
            <a:r>
              <a:rPr lang="es-MX" sz="3200">
                <a:solidFill>
                  <a:srgbClr val="FFFFFF"/>
                </a:solidFill>
                <a:latin typeface="Trebuchet MS"/>
                <a:ea typeface="Trebuchet MS"/>
                <a:cs typeface="Trebuchet MS"/>
                <a:sym typeface="Trebuchet MS"/>
              </a:rPr>
              <a:t>2.Desarrollar un sistema de recomendación para usuarios: </a:t>
            </a:r>
            <a:r>
              <a:rPr lang="es-MX" sz="1800">
                <a:solidFill>
                  <a:srgbClr val="000000"/>
                </a:solidFill>
                <a:latin typeface="Nunito"/>
                <a:ea typeface="Nunito"/>
                <a:cs typeface="Nunito"/>
                <a:sym typeface="Nunito"/>
              </a:rPr>
              <a:t>S</a:t>
            </a:r>
            <a:r>
              <a:rPr b="0" i="0" lang="es-MX" sz="1800" u="none" strike="noStrike">
                <a:solidFill>
                  <a:srgbClr val="000000"/>
                </a:solidFill>
                <a:latin typeface="Nunito"/>
                <a:ea typeface="Nunito"/>
                <a:cs typeface="Nunito"/>
                <a:sym typeface="Nunito"/>
              </a:rPr>
              <a:t>ugiriendo nuevos lugares para visitar en función de las elecciones, puntuaciones y reseñas realizadas.</a:t>
            </a:r>
            <a:endParaRPr b="0"/>
          </a:p>
        </p:txBody>
      </p:sp>
      <p:pic>
        <p:nvPicPr>
          <p:cNvPr id="219" name="Google Shape;219;p3"/>
          <p:cNvPicPr preferRelativeResize="0"/>
          <p:nvPr/>
        </p:nvPicPr>
        <p:blipFill>
          <a:blip r:embed="rId3">
            <a:alphaModFix/>
          </a:blip>
          <a:stretch>
            <a:fillRect/>
          </a:stretch>
        </p:blipFill>
        <p:spPr>
          <a:xfrm>
            <a:off x="10694425" y="794227"/>
            <a:ext cx="1497576" cy="998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a:t>KPIs por objetivos</a:t>
            </a:r>
            <a:endParaRPr/>
          </a:p>
        </p:txBody>
      </p:sp>
      <p:sp>
        <p:nvSpPr>
          <p:cNvPr id="225" name="Google Shape;225;p4"/>
          <p:cNvSpPr txBox="1"/>
          <p:nvPr>
            <p:ph idx="1" type="body"/>
          </p:nvPr>
        </p:nvSpPr>
        <p:spPr>
          <a:xfrm>
            <a:off x="680321" y="2336873"/>
            <a:ext cx="10450134" cy="3890506"/>
          </a:xfrm>
          <a:prstGeom prst="rect">
            <a:avLst/>
          </a:prstGeom>
          <a:noFill/>
          <a:ln>
            <a:noFill/>
          </a:ln>
        </p:spPr>
        <p:txBody>
          <a:bodyPr anchorCtr="0" anchor="t" bIns="45700" lIns="91425" spcFirstLastPara="1" rIns="91425" wrap="square" tIns="45700">
            <a:normAutofit lnSpcReduction="10000"/>
          </a:bodyPr>
          <a:lstStyle/>
          <a:p>
            <a:pPr indent="0" lvl="0" marL="685800" rtl="0" algn="l">
              <a:lnSpc>
                <a:spcPct val="90000"/>
              </a:lnSpc>
              <a:spcBef>
                <a:spcPts val="0"/>
              </a:spcBef>
              <a:spcAft>
                <a:spcPts val="0"/>
              </a:spcAft>
              <a:buClr>
                <a:srgbClr val="000000"/>
              </a:buClr>
              <a:buSzPts val="1800"/>
              <a:buNone/>
            </a:pPr>
            <a:r>
              <a:rPr b="0" i="0" lang="es-MX" sz="1800" u="none" strike="noStrike">
                <a:solidFill>
                  <a:srgbClr val="000000"/>
                </a:solidFill>
                <a:latin typeface="Nunito"/>
                <a:ea typeface="Nunito"/>
                <a:cs typeface="Nunito"/>
                <a:sym typeface="Nunito"/>
              </a:rPr>
              <a:t>1.</a:t>
            </a:r>
            <a:br>
              <a:rPr lang="es-MX" sz="1800"/>
            </a:br>
            <a:endParaRPr sz="1800"/>
          </a:p>
          <a:p>
            <a:pPr indent="-228600" lvl="0" marL="914400" rtl="0" algn="l">
              <a:lnSpc>
                <a:spcPct val="90000"/>
              </a:lnSpc>
              <a:spcBef>
                <a:spcPts val="0"/>
              </a:spcBef>
              <a:spcAft>
                <a:spcPts val="0"/>
              </a:spcAft>
              <a:buClr>
                <a:schemeClr val="lt1"/>
              </a:buClr>
              <a:buSzPts val="2800"/>
              <a:buChar char="•"/>
            </a:pPr>
            <a:r>
              <a:rPr b="0" i="0" lang="es-MX" sz="2800" u="none" strike="noStrike">
                <a:latin typeface="Nunito"/>
                <a:ea typeface="Nunito"/>
                <a:cs typeface="Nunito"/>
                <a:sym typeface="Nunito"/>
              </a:rPr>
              <a:t> Aumentar la cantidad de reseñas positivas. </a:t>
            </a:r>
            <a:r>
              <a:rPr b="0" i="0" lang="es-MX" sz="1800" u="none" strike="noStrike">
                <a:solidFill>
                  <a:srgbClr val="000000"/>
                </a:solidFill>
                <a:latin typeface="Nunito"/>
                <a:ea typeface="Nunito"/>
                <a:cs typeface="Nunito"/>
                <a:sym typeface="Nunito"/>
              </a:rPr>
              <a:t>tasa promedio de un 1% mensual </a:t>
            </a:r>
            <a:br>
              <a:rPr lang="es-MX" sz="1800"/>
            </a:br>
            <a:endParaRPr sz="1800"/>
          </a:p>
          <a:p>
            <a:pPr indent="-228600" lvl="0" marL="914400" rtl="0" algn="l">
              <a:lnSpc>
                <a:spcPct val="90000"/>
              </a:lnSpc>
              <a:spcBef>
                <a:spcPts val="0"/>
              </a:spcBef>
              <a:spcAft>
                <a:spcPts val="0"/>
              </a:spcAft>
              <a:buClr>
                <a:schemeClr val="lt1"/>
              </a:buClr>
              <a:buSzPts val="2800"/>
              <a:buChar char="•"/>
            </a:pPr>
            <a:r>
              <a:rPr b="0" i="0" lang="es-MX" sz="2800" u="none" strike="noStrike">
                <a:latin typeface="Nunito"/>
                <a:ea typeface="Nunito"/>
                <a:cs typeface="Nunito"/>
                <a:sym typeface="Nunito"/>
              </a:rPr>
              <a:t>Reducir el rating de estrellas faltantes a la mitad, </a:t>
            </a:r>
            <a:r>
              <a:rPr b="0" i="0" lang="es-MX" sz="1800" u="none" strike="noStrike">
                <a:solidFill>
                  <a:srgbClr val="000000"/>
                </a:solidFill>
                <a:latin typeface="Nunito"/>
                <a:ea typeface="Nunito"/>
                <a:cs typeface="Nunito"/>
                <a:sym typeface="Nunito"/>
              </a:rPr>
              <a:t>anualmente. </a:t>
            </a:r>
            <a:endParaRPr/>
          </a:p>
          <a:p>
            <a:pPr indent="0" lvl="0" marL="685800" rtl="0" algn="l">
              <a:lnSpc>
                <a:spcPct val="90000"/>
              </a:lnSpc>
              <a:spcBef>
                <a:spcPts val="0"/>
              </a:spcBef>
              <a:spcAft>
                <a:spcPts val="0"/>
              </a:spcAft>
              <a:buClr>
                <a:schemeClr val="lt1"/>
              </a:buClr>
              <a:buSzPts val="1800"/>
              <a:buNone/>
            </a:pPr>
            <a:r>
              <a:t/>
            </a:r>
            <a:endParaRPr b="0" i="0" sz="1800" u="none" strike="noStrike">
              <a:solidFill>
                <a:srgbClr val="000000"/>
              </a:solidFill>
              <a:latin typeface="Nunito"/>
              <a:ea typeface="Nunito"/>
              <a:cs typeface="Nunito"/>
              <a:sym typeface="Nunito"/>
            </a:endParaRPr>
          </a:p>
          <a:p>
            <a:pPr indent="0" lvl="0" marL="685800" rtl="0" algn="l">
              <a:lnSpc>
                <a:spcPct val="90000"/>
              </a:lnSpc>
              <a:spcBef>
                <a:spcPts val="0"/>
              </a:spcBef>
              <a:spcAft>
                <a:spcPts val="0"/>
              </a:spcAft>
              <a:buClr>
                <a:srgbClr val="000000"/>
              </a:buClr>
              <a:buSzPts val="1800"/>
              <a:buNone/>
            </a:pPr>
            <a:r>
              <a:rPr lang="es-MX" sz="1800">
                <a:solidFill>
                  <a:srgbClr val="000000"/>
                </a:solidFill>
                <a:latin typeface="Nunito"/>
                <a:ea typeface="Nunito"/>
                <a:cs typeface="Nunito"/>
                <a:sym typeface="Nunito"/>
              </a:rPr>
              <a:t>2.</a:t>
            </a:r>
            <a:endParaRPr/>
          </a:p>
          <a:p>
            <a:pPr indent="-228600" lvl="0" marL="914400" rtl="0" algn="l">
              <a:lnSpc>
                <a:spcPct val="90000"/>
              </a:lnSpc>
              <a:spcBef>
                <a:spcPts val="0"/>
              </a:spcBef>
              <a:spcAft>
                <a:spcPts val="0"/>
              </a:spcAft>
              <a:buClr>
                <a:schemeClr val="lt1"/>
              </a:buClr>
              <a:buSzPts val="3000"/>
              <a:buChar char="•"/>
            </a:pPr>
            <a:r>
              <a:rPr lang="es-MX" sz="3000">
                <a:latin typeface="Nunito"/>
                <a:ea typeface="Nunito"/>
                <a:cs typeface="Nunito"/>
                <a:sym typeface="Nunito"/>
              </a:rPr>
              <a:t>T</a:t>
            </a:r>
            <a:r>
              <a:rPr b="0" i="0" lang="es-MX" sz="3000" u="none" strike="noStrike">
                <a:latin typeface="Nunito"/>
                <a:ea typeface="Nunito"/>
                <a:cs typeface="Nunito"/>
                <a:sym typeface="Nunito"/>
              </a:rPr>
              <a:t>asa de conversión de recomendaciones en visitas reales</a:t>
            </a:r>
            <a:r>
              <a:rPr b="0" i="0" lang="es-MX" sz="1800" u="none" strike="noStrike">
                <a:solidFill>
                  <a:srgbClr val="000000"/>
                </a:solidFill>
                <a:latin typeface="Nunito"/>
                <a:ea typeface="Nunito"/>
                <a:cs typeface="Nunito"/>
                <a:sym typeface="Nunito"/>
              </a:rPr>
              <a:t> a los restaurantes. 10% .	</a:t>
            </a:r>
            <a:br>
              <a:rPr lang="es-MX" sz="1800"/>
            </a:br>
            <a:endParaRPr sz="1800"/>
          </a:p>
          <a:p>
            <a:pPr indent="-228600" lvl="0" marL="914400" rtl="0" algn="l">
              <a:lnSpc>
                <a:spcPct val="90000"/>
              </a:lnSpc>
              <a:spcBef>
                <a:spcPts val="0"/>
              </a:spcBef>
              <a:spcAft>
                <a:spcPts val="0"/>
              </a:spcAft>
              <a:buClr>
                <a:schemeClr val="lt1"/>
              </a:buClr>
              <a:buSzPts val="3000"/>
              <a:buChar char="•"/>
            </a:pPr>
            <a:r>
              <a:rPr lang="es-MX" sz="3000">
                <a:latin typeface="Nunito"/>
                <a:ea typeface="Nunito"/>
                <a:cs typeface="Nunito"/>
                <a:sym typeface="Nunito"/>
              </a:rPr>
              <a:t>F</a:t>
            </a:r>
            <a:r>
              <a:rPr b="0" i="0" lang="es-MX" sz="3000" u="none" strike="noStrike">
                <a:latin typeface="Nunito"/>
                <a:ea typeface="Nunito"/>
                <a:cs typeface="Nunito"/>
                <a:sym typeface="Nunito"/>
              </a:rPr>
              <a:t>recuencia con la que vuelven a utilizar el sistema de recomendación </a:t>
            </a:r>
            <a:r>
              <a:rPr b="0" i="0" lang="es-MX" sz="1800" u="none" strike="noStrike">
                <a:solidFill>
                  <a:srgbClr val="000000"/>
                </a:solidFill>
                <a:latin typeface="Nunito"/>
                <a:ea typeface="Nunito"/>
                <a:cs typeface="Nunito"/>
                <a:sym typeface="Nunito"/>
              </a:rPr>
              <a:t>1 vez por mes, en promedio. </a:t>
            </a:r>
            <a:endParaRPr b="0"/>
          </a:p>
        </p:txBody>
      </p:sp>
      <p:pic>
        <p:nvPicPr>
          <p:cNvPr id="226" name="Google Shape;226;p4"/>
          <p:cNvPicPr preferRelativeResize="0"/>
          <p:nvPr/>
        </p:nvPicPr>
        <p:blipFill>
          <a:blip r:embed="rId3">
            <a:alphaModFix/>
          </a:blip>
          <a:stretch>
            <a:fillRect/>
          </a:stretch>
        </p:blipFill>
        <p:spPr>
          <a:xfrm>
            <a:off x="10976450" y="813350"/>
            <a:ext cx="960700" cy="96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18ca122a04_1_5"/>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MX"/>
              <a:t>Alcance del proyecto </a:t>
            </a:r>
            <a:endParaRPr/>
          </a:p>
        </p:txBody>
      </p:sp>
      <p:sp>
        <p:nvSpPr>
          <p:cNvPr id="232" name="Google Shape;232;g218ca122a04_1_5"/>
          <p:cNvSpPr txBox="1"/>
          <p:nvPr>
            <p:ph idx="1" type="body"/>
          </p:nvPr>
        </p:nvSpPr>
        <p:spPr>
          <a:xfrm>
            <a:off x="680320" y="2336873"/>
            <a:ext cx="4698300" cy="359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MX" sz="3200"/>
              <a:t>1.</a:t>
            </a:r>
            <a:r>
              <a:rPr lang="es-MX" sz="3200"/>
              <a:t>Se decidió hacer una </a:t>
            </a:r>
            <a:r>
              <a:rPr lang="es-MX" sz="3200"/>
              <a:t>reducción</a:t>
            </a:r>
            <a:r>
              <a:rPr lang="es-MX" sz="3200"/>
              <a:t> del objeto de </a:t>
            </a:r>
            <a:r>
              <a:rPr lang="es-MX" sz="3200"/>
              <a:t>análisis</a:t>
            </a:r>
            <a:r>
              <a:rPr lang="es-MX" sz="3200"/>
              <a:t>. </a:t>
            </a:r>
            <a:endParaRPr sz="3200"/>
          </a:p>
          <a:p>
            <a:pPr indent="0" lvl="0" marL="0" rtl="0" algn="l">
              <a:spcBef>
                <a:spcPts val="1000"/>
              </a:spcBef>
              <a:spcAft>
                <a:spcPts val="0"/>
              </a:spcAft>
              <a:buNone/>
            </a:pPr>
            <a:r>
              <a:t/>
            </a:r>
            <a:endParaRPr/>
          </a:p>
          <a:p>
            <a:pPr indent="0" lvl="0" marL="0" rtl="0" algn="l">
              <a:spcBef>
                <a:spcPts val="1000"/>
              </a:spcBef>
              <a:spcAft>
                <a:spcPts val="0"/>
              </a:spcAft>
              <a:buNone/>
            </a:pPr>
            <a:r>
              <a:rPr lang="es-MX"/>
              <a:t>-Estado: Wyoming.</a:t>
            </a:r>
            <a:endParaRPr/>
          </a:p>
          <a:p>
            <a:pPr indent="0" lvl="0" marL="0" rtl="0" algn="l">
              <a:spcBef>
                <a:spcPts val="1000"/>
              </a:spcBef>
              <a:spcAft>
                <a:spcPts val="0"/>
              </a:spcAft>
              <a:buNone/>
            </a:pPr>
            <a:r>
              <a:rPr lang="es-MX"/>
              <a:t>-Categoría: Restaurantes. </a:t>
            </a:r>
            <a:endParaRPr/>
          </a:p>
          <a:p>
            <a:pPr indent="0" lvl="0" marL="0" rtl="0" algn="l">
              <a:spcBef>
                <a:spcPts val="1000"/>
              </a:spcBef>
              <a:spcAft>
                <a:spcPts val="0"/>
              </a:spcAft>
              <a:buNone/>
            </a:pPr>
            <a:r>
              <a:t/>
            </a:r>
            <a:endParaRPr/>
          </a:p>
        </p:txBody>
      </p:sp>
      <p:sp>
        <p:nvSpPr>
          <p:cNvPr id="233" name="Google Shape;233;g218ca122a04_1_5"/>
          <p:cNvSpPr txBox="1"/>
          <p:nvPr>
            <p:ph idx="2" type="body"/>
          </p:nvPr>
        </p:nvSpPr>
        <p:spPr>
          <a:xfrm>
            <a:off x="5594123" y="2336873"/>
            <a:ext cx="4700100" cy="3599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MX" sz="3200"/>
              <a:t>2.</a:t>
            </a:r>
            <a:r>
              <a:rPr lang="es-MX" sz="3200"/>
              <a:t>Sistema de recomendación:</a:t>
            </a:r>
            <a:endParaRPr sz="3200"/>
          </a:p>
          <a:p>
            <a:pPr indent="0" lvl="0" marL="0" rtl="0" algn="l">
              <a:spcBef>
                <a:spcPts val="1000"/>
              </a:spcBef>
              <a:spcAft>
                <a:spcPts val="0"/>
              </a:spcAft>
              <a:buNone/>
            </a:pPr>
            <a:r>
              <a:t/>
            </a:r>
            <a:endParaRPr sz="3200"/>
          </a:p>
          <a:p>
            <a:pPr indent="0" lvl="0" marL="0" rtl="0" algn="l">
              <a:spcBef>
                <a:spcPts val="1000"/>
              </a:spcBef>
              <a:spcAft>
                <a:spcPts val="0"/>
              </a:spcAft>
              <a:buNone/>
            </a:pPr>
            <a:r>
              <a:rPr lang="es-MX"/>
              <a:t>- S</a:t>
            </a:r>
            <a:r>
              <a:rPr lang="es-MX"/>
              <a:t>istema basado en usuarios.</a:t>
            </a:r>
            <a:endParaRPr/>
          </a:p>
          <a:p>
            <a:pPr indent="0" lvl="0" marL="0" rtl="0" algn="l">
              <a:spcBef>
                <a:spcPts val="1000"/>
              </a:spcBef>
              <a:spcAft>
                <a:spcPts val="0"/>
              </a:spcAft>
              <a:buNone/>
            </a:pPr>
            <a:r>
              <a:rPr lang="es-MX"/>
              <a:t>- Sirve para usuarios que hayan interactuado previamente con la </a:t>
            </a:r>
            <a:r>
              <a:rPr lang="es-MX"/>
              <a:t>aplicación</a:t>
            </a:r>
            <a:r>
              <a:rPr lang="es-MX"/>
              <a:t>. </a:t>
            </a:r>
            <a:endParaRPr/>
          </a:p>
        </p:txBody>
      </p:sp>
      <p:pic>
        <p:nvPicPr>
          <p:cNvPr id="234" name="Google Shape;234;g218ca122a04_1_5"/>
          <p:cNvPicPr preferRelativeResize="0"/>
          <p:nvPr/>
        </p:nvPicPr>
        <p:blipFill>
          <a:blip r:embed="rId3">
            <a:alphaModFix/>
          </a:blip>
          <a:stretch>
            <a:fillRect/>
          </a:stretch>
        </p:blipFill>
        <p:spPr>
          <a:xfrm>
            <a:off x="10893975" y="706413"/>
            <a:ext cx="1174525" cy="117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5"/>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a:t>Organización </a:t>
            </a:r>
            <a:endParaRPr/>
          </a:p>
        </p:txBody>
      </p:sp>
      <p:sp>
        <p:nvSpPr>
          <p:cNvPr id="240" name="Google Shape;240;p5"/>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200"/>
              <a:buNone/>
            </a:pPr>
            <a:r>
              <a:rPr lang="es-MX" sz="3200"/>
              <a:t>Desglose de tareas necesarias:</a:t>
            </a:r>
            <a:endParaRPr sz="3200"/>
          </a:p>
        </p:txBody>
      </p:sp>
      <p:sp>
        <p:nvSpPr>
          <p:cNvPr id="241" name="Google Shape;241;p5"/>
          <p:cNvSpPr txBox="1"/>
          <p:nvPr>
            <p:ph idx="2" type="body"/>
          </p:nvPr>
        </p:nvSpPr>
        <p:spPr>
          <a:xfrm>
            <a:off x="680322" y="3429000"/>
            <a:ext cx="4698355" cy="25071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MX"/>
              <a:t>Tareas y sub-tareas que las componen.</a:t>
            </a:r>
            <a:endParaRPr/>
          </a:p>
          <a:p>
            <a:pPr indent="-228600" lvl="0" marL="228600" rtl="0" algn="l">
              <a:lnSpc>
                <a:spcPct val="90000"/>
              </a:lnSpc>
              <a:spcBef>
                <a:spcPts val="1000"/>
              </a:spcBef>
              <a:spcAft>
                <a:spcPts val="0"/>
              </a:spcAft>
              <a:buClr>
                <a:schemeClr val="lt1"/>
              </a:buClr>
              <a:buSzPts val="2400"/>
              <a:buChar char="•"/>
            </a:pPr>
            <a:r>
              <a:rPr lang="es-MX"/>
              <a:t>Lograr una comprensión general por parte del equipo.</a:t>
            </a:r>
            <a:endParaRPr/>
          </a:p>
          <a:p>
            <a:pPr indent="-228600" lvl="0" marL="228600" rtl="0" algn="l">
              <a:lnSpc>
                <a:spcPct val="90000"/>
              </a:lnSpc>
              <a:spcBef>
                <a:spcPts val="1000"/>
              </a:spcBef>
              <a:spcAft>
                <a:spcPts val="0"/>
              </a:spcAft>
              <a:buClr>
                <a:schemeClr val="lt1"/>
              </a:buClr>
              <a:buSzPts val="2400"/>
              <a:buChar char="•"/>
            </a:pPr>
            <a:r>
              <a:rPr lang="es-MX"/>
              <a:t>Promover sinergia.</a:t>
            </a:r>
            <a:endParaRPr/>
          </a:p>
        </p:txBody>
      </p:sp>
      <p:sp>
        <p:nvSpPr>
          <p:cNvPr id="242" name="Google Shape;242;p5"/>
          <p:cNvSpPr txBox="1"/>
          <p:nvPr>
            <p:ph idx="3" type="body"/>
          </p:nvPr>
        </p:nvSpPr>
        <p:spPr>
          <a:xfrm>
            <a:off x="5820154" y="2191407"/>
            <a:ext cx="4474028" cy="69313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None/>
            </a:pPr>
            <a:r>
              <a:rPr lang="es-MX" sz="3200"/>
              <a:t>Diagrama de Gantt:</a:t>
            </a:r>
            <a:endParaRPr sz="3200"/>
          </a:p>
        </p:txBody>
      </p:sp>
      <p:sp>
        <p:nvSpPr>
          <p:cNvPr id="243" name="Google Shape;243;p5"/>
          <p:cNvSpPr txBox="1"/>
          <p:nvPr>
            <p:ph idx="4" type="body"/>
          </p:nvPr>
        </p:nvSpPr>
        <p:spPr>
          <a:xfrm>
            <a:off x="5594123" y="3429000"/>
            <a:ext cx="4700059" cy="25071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MX"/>
              <a:t>Tareas</a:t>
            </a:r>
            <a:endParaRPr/>
          </a:p>
          <a:p>
            <a:pPr indent="-228600" lvl="0" marL="228600" rtl="0" algn="l">
              <a:lnSpc>
                <a:spcPct val="90000"/>
              </a:lnSpc>
              <a:spcBef>
                <a:spcPts val="1000"/>
              </a:spcBef>
              <a:spcAft>
                <a:spcPts val="0"/>
              </a:spcAft>
              <a:buClr>
                <a:schemeClr val="lt1"/>
              </a:buClr>
              <a:buSzPts val="2400"/>
              <a:buChar char="•"/>
            </a:pPr>
            <a:r>
              <a:rPr lang="es-MX"/>
              <a:t>Dependencias</a:t>
            </a:r>
            <a:endParaRPr/>
          </a:p>
          <a:p>
            <a:pPr indent="-228600" lvl="0" marL="228600" rtl="0" algn="l">
              <a:lnSpc>
                <a:spcPct val="90000"/>
              </a:lnSpc>
              <a:spcBef>
                <a:spcPts val="1000"/>
              </a:spcBef>
              <a:spcAft>
                <a:spcPts val="0"/>
              </a:spcAft>
              <a:buClr>
                <a:schemeClr val="lt1"/>
              </a:buClr>
              <a:buSzPts val="2400"/>
              <a:buChar char="•"/>
            </a:pPr>
            <a:r>
              <a:rPr lang="es-MX"/>
              <a:t>Fechas </a:t>
            </a:r>
            <a:endParaRPr/>
          </a:p>
          <a:p>
            <a:pPr indent="-76200" lvl="0" marL="228600" rtl="0" algn="l">
              <a:lnSpc>
                <a:spcPct val="90000"/>
              </a:lnSpc>
              <a:spcBef>
                <a:spcPts val="1000"/>
              </a:spcBef>
              <a:spcAft>
                <a:spcPts val="0"/>
              </a:spcAft>
              <a:buClr>
                <a:schemeClr val="lt1"/>
              </a:buClr>
              <a:buSzPts val="2400"/>
              <a:buNone/>
            </a:pPr>
            <a:r>
              <a:rPr lang="es-MX" sz="800" u="sng">
                <a:solidFill>
                  <a:schemeClr val="hlink"/>
                </a:solidFill>
                <a:hlinkClick r:id="rId3"/>
              </a:rPr>
              <a:t>https://www.notion.so/acb8a036474249bb99b8a35523633658?v=b88dbab532a14580a8e2ba5e4e4547b4</a:t>
            </a:r>
            <a:r>
              <a:rPr lang="es-MX" sz="800"/>
              <a:t> </a:t>
            </a:r>
            <a:endParaRPr sz="800"/>
          </a:p>
        </p:txBody>
      </p:sp>
      <p:pic>
        <p:nvPicPr>
          <p:cNvPr id="244" name="Google Shape;244;p5"/>
          <p:cNvPicPr preferRelativeResize="0"/>
          <p:nvPr/>
        </p:nvPicPr>
        <p:blipFill>
          <a:blip r:embed="rId4">
            <a:alphaModFix/>
          </a:blip>
          <a:stretch>
            <a:fillRect/>
          </a:stretch>
        </p:blipFill>
        <p:spPr>
          <a:xfrm>
            <a:off x="10670675" y="826437"/>
            <a:ext cx="1521324" cy="93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6"/>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a:t>Organización </a:t>
            </a:r>
            <a:endParaRPr/>
          </a:p>
        </p:txBody>
      </p:sp>
      <p:sp>
        <p:nvSpPr>
          <p:cNvPr id="250" name="Google Shape;250;p6"/>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200"/>
              <a:buNone/>
            </a:pPr>
            <a:r>
              <a:rPr lang="es-MX" sz="3200"/>
              <a:t>Cuadro de tareas y Herramientas:</a:t>
            </a:r>
            <a:endParaRPr sz="3200"/>
          </a:p>
        </p:txBody>
      </p:sp>
      <p:sp>
        <p:nvSpPr>
          <p:cNvPr id="251" name="Google Shape;251;p6"/>
          <p:cNvSpPr txBox="1"/>
          <p:nvPr>
            <p:ph idx="2" type="body"/>
          </p:nvPr>
        </p:nvSpPr>
        <p:spPr>
          <a:xfrm>
            <a:off x="680322" y="3429000"/>
            <a:ext cx="4698355" cy="25071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MX"/>
              <a:t>Tarea</a:t>
            </a:r>
            <a:endParaRPr/>
          </a:p>
          <a:p>
            <a:pPr indent="-228600" lvl="0" marL="228600" rtl="0" algn="l">
              <a:lnSpc>
                <a:spcPct val="90000"/>
              </a:lnSpc>
              <a:spcBef>
                <a:spcPts val="1000"/>
              </a:spcBef>
              <a:spcAft>
                <a:spcPts val="0"/>
              </a:spcAft>
              <a:buClr>
                <a:schemeClr val="lt1"/>
              </a:buClr>
              <a:buSzPts val="2400"/>
              <a:buChar char="•"/>
            </a:pPr>
            <a:r>
              <a:rPr lang="es-MX"/>
              <a:t>Herramientas tecnológicas</a:t>
            </a:r>
            <a:endParaRPr/>
          </a:p>
          <a:p>
            <a:pPr indent="-228600" lvl="0" marL="228600" rtl="0" algn="l">
              <a:lnSpc>
                <a:spcPct val="90000"/>
              </a:lnSpc>
              <a:spcBef>
                <a:spcPts val="1000"/>
              </a:spcBef>
              <a:spcAft>
                <a:spcPts val="0"/>
              </a:spcAft>
              <a:buClr>
                <a:schemeClr val="lt1"/>
              </a:buClr>
              <a:buSzPts val="2400"/>
              <a:buChar char="•"/>
            </a:pPr>
            <a:r>
              <a:rPr lang="es-MX"/>
              <a:t>Tiempo estimado</a:t>
            </a:r>
            <a:endParaRPr/>
          </a:p>
          <a:p>
            <a:pPr indent="-228600" lvl="0" marL="228600" rtl="0" algn="l">
              <a:lnSpc>
                <a:spcPct val="90000"/>
              </a:lnSpc>
              <a:spcBef>
                <a:spcPts val="1000"/>
              </a:spcBef>
              <a:spcAft>
                <a:spcPts val="0"/>
              </a:spcAft>
              <a:buClr>
                <a:schemeClr val="lt1"/>
              </a:buClr>
              <a:buSzPts val="2400"/>
              <a:buChar char="•"/>
            </a:pPr>
            <a:r>
              <a:rPr lang="es-MX"/>
              <a:t>Responsable </a:t>
            </a:r>
            <a:endParaRPr/>
          </a:p>
        </p:txBody>
      </p:sp>
      <p:sp>
        <p:nvSpPr>
          <p:cNvPr id="252" name="Google Shape;252;p6"/>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200"/>
              <a:buNone/>
            </a:pPr>
            <a:r>
              <a:rPr lang="es-MX" sz="3200"/>
              <a:t>Roles y responsabilidades:</a:t>
            </a:r>
            <a:endParaRPr sz="3200"/>
          </a:p>
        </p:txBody>
      </p:sp>
      <p:sp>
        <p:nvSpPr>
          <p:cNvPr id="253" name="Google Shape;253;p6"/>
          <p:cNvSpPr txBox="1"/>
          <p:nvPr>
            <p:ph idx="4" type="body"/>
          </p:nvPr>
        </p:nvSpPr>
        <p:spPr>
          <a:xfrm>
            <a:off x="5594123" y="3429000"/>
            <a:ext cx="4700059" cy="25071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s-MX"/>
              <a:t>Auto conocimiento de de la función a desempeñar</a:t>
            </a:r>
            <a:endParaRPr/>
          </a:p>
          <a:p>
            <a:pPr indent="-228600" lvl="0" marL="228600" rtl="0" algn="l">
              <a:lnSpc>
                <a:spcPct val="90000"/>
              </a:lnSpc>
              <a:spcBef>
                <a:spcPts val="1000"/>
              </a:spcBef>
              <a:spcAft>
                <a:spcPts val="0"/>
              </a:spcAft>
              <a:buClr>
                <a:schemeClr val="lt1"/>
              </a:buClr>
              <a:buSzPts val="2400"/>
              <a:buChar char="•"/>
            </a:pPr>
            <a:r>
              <a:rPr lang="es-MX"/>
              <a:t>Parte del todo.</a:t>
            </a:r>
            <a:endParaRPr/>
          </a:p>
          <a:p>
            <a:pPr indent="-228600" lvl="0" marL="228600" rtl="0" algn="l">
              <a:lnSpc>
                <a:spcPct val="90000"/>
              </a:lnSpc>
              <a:spcBef>
                <a:spcPts val="1000"/>
              </a:spcBef>
              <a:spcAft>
                <a:spcPts val="0"/>
              </a:spcAft>
              <a:buClr>
                <a:schemeClr val="lt1"/>
              </a:buClr>
              <a:buSzPts val="2400"/>
              <a:buChar char="•"/>
            </a:pPr>
            <a:r>
              <a:rPr lang="es-MX"/>
              <a:t>Flexible a las necesidades </a:t>
            </a:r>
            <a:endParaRPr/>
          </a:p>
          <a:p>
            <a:pPr indent="-76200" lvl="0" marL="228600" rtl="0" algn="l">
              <a:lnSpc>
                <a:spcPct val="90000"/>
              </a:lnSpc>
              <a:spcBef>
                <a:spcPts val="1000"/>
              </a:spcBef>
              <a:spcAft>
                <a:spcPts val="0"/>
              </a:spcAft>
              <a:buClr>
                <a:schemeClr val="lt1"/>
              </a:buClr>
              <a:buSzPts val="2400"/>
              <a:buNone/>
            </a:pPr>
            <a:r>
              <a:t/>
            </a:r>
            <a:endParaRPr/>
          </a:p>
        </p:txBody>
      </p:sp>
      <p:pic>
        <p:nvPicPr>
          <p:cNvPr id="254" name="Google Shape;254;p6"/>
          <p:cNvPicPr preferRelativeResize="0"/>
          <p:nvPr/>
        </p:nvPicPr>
        <p:blipFill>
          <a:blip r:embed="rId3">
            <a:alphaModFix/>
          </a:blip>
          <a:stretch>
            <a:fillRect/>
          </a:stretch>
        </p:blipFill>
        <p:spPr>
          <a:xfrm>
            <a:off x="10670675" y="826437"/>
            <a:ext cx="1521324" cy="934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7"/>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a:t>Obtención y </a:t>
            </a:r>
            <a:r>
              <a:rPr lang="es-MX"/>
              <a:t>Exploración</a:t>
            </a:r>
            <a:endParaRPr/>
          </a:p>
        </p:txBody>
      </p:sp>
      <p:sp>
        <p:nvSpPr>
          <p:cNvPr id="260" name="Google Shape;260;p7"/>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lang="es-MX" sz="3200"/>
              <a:t>Obtención</a:t>
            </a:r>
            <a:r>
              <a:rPr lang="es-MX" sz="3200"/>
              <a:t> y Lectura</a:t>
            </a:r>
            <a:endParaRPr sz="3200"/>
          </a:p>
        </p:txBody>
      </p:sp>
      <p:sp>
        <p:nvSpPr>
          <p:cNvPr id="261" name="Google Shape;261;p7"/>
          <p:cNvSpPr txBox="1"/>
          <p:nvPr>
            <p:ph idx="2" type="body"/>
          </p:nvPr>
        </p:nvSpPr>
        <p:spPr>
          <a:xfrm>
            <a:off x="680325" y="3656203"/>
            <a:ext cx="4698300" cy="22800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s-MX"/>
              <a:t>Obtener Datos</a:t>
            </a:r>
            <a:endParaRPr/>
          </a:p>
          <a:p>
            <a:pPr indent="-342900" lvl="0" marL="457200" rtl="0" algn="l">
              <a:lnSpc>
                <a:spcPct val="90000"/>
              </a:lnSpc>
              <a:spcBef>
                <a:spcPts val="0"/>
              </a:spcBef>
              <a:spcAft>
                <a:spcPts val="0"/>
              </a:spcAft>
              <a:buSzPts val="1800"/>
              <a:buChar char="•"/>
            </a:pPr>
            <a:r>
              <a:rPr lang="es-MX"/>
              <a:t>Visualización</a:t>
            </a:r>
            <a:endParaRPr/>
          </a:p>
          <a:p>
            <a:pPr indent="-342900" lvl="0" marL="457200" rtl="0" algn="l">
              <a:lnSpc>
                <a:spcPct val="90000"/>
              </a:lnSpc>
              <a:spcBef>
                <a:spcPts val="0"/>
              </a:spcBef>
              <a:spcAft>
                <a:spcPts val="0"/>
              </a:spcAft>
              <a:buSzPts val="1800"/>
              <a:buChar char="•"/>
            </a:pPr>
            <a:r>
              <a:rPr lang="es-MX"/>
              <a:t>Reconocimiento del Estado</a:t>
            </a:r>
            <a:endParaRPr/>
          </a:p>
        </p:txBody>
      </p:sp>
      <p:sp>
        <p:nvSpPr>
          <p:cNvPr id="262" name="Google Shape;262;p7"/>
          <p:cNvSpPr txBox="1"/>
          <p:nvPr>
            <p:ph idx="3" type="body"/>
          </p:nvPr>
        </p:nvSpPr>
        <p:spPr>
          <a:xfrm>
            <a:off x="5655625" y="2337388"/>
            <a:ext cx="5877300" cy="692100"/>
          </a:xfrm>
          <a:prstGeom prst="rect">
            <a:avLst/>
          </a:prstGeom>
          <a:noFill/>
          <a:ln>
            <a:noFill/>
          </a:ln>
        </p:spPr>
        <p:txBody>
          <a:bodyPr anchorCtr="0" anchor="b" bIns="45700" lIns="91425" spcFirstLastPara="1" rIns="91425" wrap="square" tIns="45700">
            <a:noAutofit/>
          </a:bodyPr>
          <a:lstStyle/>
          <a:p>
            <a:pPr indent="0" lvl="0" marL="0" rtl="0" algn="l">
              <a:lnSpc>
                <a:spcPct val="70000"/>
              </a:lnSpc>
              <a:spcBef>
                <a:spcPts val="0"/>
              </a:spcBef>
              <a:spcAft>
                <a:spcPts val="0"/>
              </a:spcAft>
              <a:buClr>
                <a:schemeClr val="lt1"/>
              </a:buClr>
              <a:buSzPts val="2040"/>
              <a:buNone/>
            </a:pPr>
            <a:r>
              <a:rPr lang="es-MX" sz="3220"/>
              <a:t>Esquema de Entidad Relación</a:t>
            </a:r>
            <a:endParaRPr sz="3220"/>
          </a:p>
        </p:txBody>
      </p:sp>
      <p:sp>
        <p:nvSpPr>
          <p:cNvPr id="263" name="Google Shape;263;p7"/>
          <p:cNvSpPr txBox="1"/>
          <p:nvPr>
            <p:ph idx="4" type="body"/>
          </p:nvPr>
        </p:nvSpPr>
        <p:spPr>
          <a:xfrm>
            <a:off x="5594125" y="4075050"/>
            <a:ext cx="5547900" cy="10809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s-MX"/>
              <a:t>Identificar Columnas Relacionales</a:t>
            </a:r>
            <a:endParaRPr/>
          </a:p>
          <a:p>
            <a:pPr indent="-342900" lvl="0" marL="457200" rtl="0" algn="l">
              <a:lnSpc>
                <a:spcPct val="90000"/>
              </a:lnSpc>
              <a:spcBef>
                <a:spcPts val="0"/>
              </a:spcBef>
              <a:spcAft>
                <a:spcPts val="0"/>
              </a:spcAft>
              <a:buSzPts val="1800"/>
              <a:buChar char="•"/>
            </a:pPr>
            <a:r>
              <a:rPr lang="es-MX"/>
              <a:t>Relacionar Tablas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8"/>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s-MX"/>
              <a:t>Observación e Interpretación</a:t>
            </a:r>
            <a:endParaRPr/>
          </a:p>
        </p:txBody>
      </p:sp>
      <p:sp>
        <p:nvSpPr>
          <p:cNvPr id="269" name="Google Shape;269;p8"/>
          <p:cNvSpPr txBox="1"/>
          <p:nvPr>
            <p:ph idx="1" type="body"/>
          </p:nvPr>
        </p:nvSpPr>
        <p:spPr>
          <a:xfrm>
            <a:off x="1402125" y="2336348"/>
            <a:ext cx="4472400" cy="693000"/>
          </a:xfrm>
          <a:prstGeom prst="rect">
            <a:avLst/>
          </a:prstGeom>
          <a:noFill/>
          <a:ln>
            <a:noFill/>
          </a:ln>
        </p:spPr>
        <p:txBody>
          <a:bodyPr anchorCtr="0" anchor="b" bIns="45700" lIns="91425" spcFirstLastPara="1" rIns="91425" wrap="square" tIns="45700">
            <a:normAutofit fontScale="70000" lnSpcReduction="20000"/>
          </a:bodyPr>
          <a:lstStyle/>
          <a:p>
            <a:pPr indent="0" lvl="0" marL="0" rtl="0" algn="ctr">
              <a:lnSpc>
                <a:spcPct val="90000"/>
              </a:lnSpc>
              <a:spcBef>
                <a:spcPts val="0"/>
              </a:spcBef>
              <a:spcAft>
                <a:spcPts val="0"/>
              </a:spcAft>
              <a:buClr>
                <a:schemeClr val="lt1"/>
              </a:buClr>
              <a:buSzPct val="51873"/>
              <a:buNone/>
            </a:pPr>
            <a:r>
              <a:rPr lang="es-MX" sz="4626"/>
              <a:t>D</a:t>
            </a:r>
            <a:r>
              <a:rPr lang="es-MX" sz="4626"/>
              <a:t>iagrama de calor</a:t>
            </a:r>
            <a:endParaRPr sz="4626"/>
          </a:p>
          <a:p>
            <a:pPr indent="0" lvl="0" marL="0" rtl="0" algn="ctr">
              <a:lnSpc>
                <a:spcPct val="90000"/>
              </a:lnSpc>
              <a:spcBef>
                <a:spcPts val="0"/>
              </a:spcBef>
              <a:spcAft>
                <a:spcPts val="0"/>
              </a:spcAft>
              <a:buClr>
                <a:schemeClr val="lt1"/>
              </a:buClr>
              <a:buSzPct val="75000"/>
              <a:buNone/>
            </a:pPr>
            <a:r>
              <a:rPr lang="es-MX" sz="3200"/>
              <a:t>(detecta valores nulos)</a:t>
            </a:r>
            <a:endParaRPr sz="3200"/>
          </a:p>
        </p:txBody>
      </p:sp>
      <p:sp>
        <p:nvSpPr>
          <p:cNvPr id="270" name="Google Shape;270;p8"/>
          <p:cNvSpPr txBox="1"/>
          <p:nvPr>
            <p:ph idx="3" type="body"/>
          </p:nvPr>
        </p:nvSpPr>
        <p:spPr>
          <a:xfrm>
            <a:off x="7162825" y="2161300"/>
            <a:ext cx="4473900" cy="868200"/>
          </a:xfrm>
          <a:prstGeom prst="rect">
            <a:avLst/>
          </a:prstGeom>
          <a:noFill/>
          <a:ln>
            <a:noFill/>
          </a:ln>
        </p:spPr>
        <p:txBody>
          <a:bodyPr anchorCtr="0" anchor="b" bIns="45700" lIns="91425" spcFirstLastPara="1" rIns="91425" wrap="square" tIns="45700">
            <a:normAutofit fontScale="62500"/>
          </a:bodyPr>
          <a:lstStyle/>
          <a:p>
            <a:pPr indent="0" lvl="0" marL="0" rtl="0" algn="l">
              <a:lnSpc>
                <a:spcPct val="90000"/>
              </a:lnSpc>
              <a:spcBef>
                <a:spcPts val="0"/>
              </a:spcBef>
              <a:spcAft>
                <a:spcPts val="0"/>
              </a:spcAft>
              <a:buClr>
                <a:schemeClr val="lt1"/>
              </a:buClr>
              <a:buSzPct val="45688"/>
              <a:buNone/>
            </a:pPr>
            <a:r>
              <a:rPr lang="es-MX" sz="5252"/>
              <a:t>Utilidad de cada Dato</a:t>
            </a:r>
            <a:endParaRPr sz="5252"/>
          </a:p>
          <a:p>
            <a:pPr indent="0" lvl="0" marL="0" rtl="0" algn="ctr">
              <a:lnSpc>
                <a:spcPct val="90000"/>
              </a:lnSpc>
              <a:spcBef>
                <a:spcPts val="0"/>
              </a:spcBef>
              <a:spcAft>
                <a:spcPts val="0"/>
              </a:spcAft>
              <a:buClr>
                <a:schemeClr val="lt1"/>
              </a:buClr>
              <a:buSzPct val="68181"/>
              <a:buNone/>
            </a:pPr>
            <a:r>
              <a:rPr lang="es-MX" sz="3520"/>
              <a:t>(pandas para </a:t>
            </a:r>
            <a:r>
              <a:rPr lang="es-MX" sz="3520"/>
              <a:t>visualización</a:t>
            </a:r>
            <a:r>
              <a:rPr lang="es-MX" sz="3520"/>
              <a:t>)</a:t>
            </a:r>
            <a:endParaRPr sz="3520"/>
          </a:p>
        </p:txBody>
      </p:sp>
      <p:sp>
        <p:nvSpPr>
          <p:cNvPr id="271" name="Google Shape;271;p8"/>
          <p:cNvSpPr txBox="1"/>
          <p:nvPr>
            <p:ph idx="4" type="body"/>
          </p:nvPr>
        </p:nvSpPr>
        <p:spPr>
          <a:xfrm>
            <a:off x="6936675" y="3556000"/>
            <a:ext cx="4700100" cy="25308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s-MX"/>
              <a:t>Encontrar columnas </a:t>
            </a:r>
            <a:r>
              <a:rPr lang="es-MX"/>
              <a:t>útiles</a:t>
            </a:r>
            <a:endParaRPr/>
          </a:p>
          <a:p>
            <a:pPr indent="-342900" lvl="0" marL="457200" rtl="0" algn="l">
              <a:lnSpc>
                <a:spcPct val="90000"/>
              </a:lnSpc>
              <a:spcBef>
                <a:spcPts val="0"/>
              </a:spcBef>
              <a:spcAft>
                <a:spcPts val="0"/>
              </a:spcAft>
              <a:buSzPts val="1800"/>
              <a:buChar char="•"/>
            </a:pPr>
            <a:r>
              <a:rPr lang="es-MX"/>
              <a:t>D</a:t>
            </a:r>
            <a:r>
              <a:rPr lang="es-MX"/>
              <a:t>escartar</a:t>
            </a:r>
            <a:r>
              <a:rPr lang="es-MX"/>
              <a:t> columnas (-70%)</a:t>
            </a:r>
            <a:endParaRPr/>
          </a:p>
          <a:p>
            <a:pPr indent="-342900" lvl="0" marL="457200" rtl="0" algn="l">
              <a:lnSpc>
                <a:spcPct val="90000"/>
              </a:lnSpc>
              <a:spcBef>
                <a:spcPts val="0"/>
              </a:spcBef>
              <a:spcAft>
                <a:spcPts val="0"/>
              </a:spcAft>
              <a:buSzPts val="1800"/>
              <a:buChar char="•"/>
            </a:pPr>
            <a:r>
              <a:rPr lang="es-MX"/>
              <a:t>Relacionar datos</a:t>
            </a:r>
            <a:endParaRPr/>
          </a:p>
          <a:p>
            <a:pPr indent="-342900" lvl="0" marL="457200" rtl="0" algn="l">
              <a:lnSpc>
                <a:spcPct val="90000"/>
              </a:lnSpc>
              <a:spcBef>
                <a:spcPts val="0"/>
              </a:spcBef>
              <a:spcAft>
                <a:spcPts val="0"/>
              </a:spcAft>
              <a:buSzPts val="1800"/>
              <a:buChar char="•"/>
            </a:pPr>
            <a:r>
              <a:rPr lang="es-MX"/>
              <a:t>Filtrar datos relevantes</a:t>
            </a:r>
            <a:endParaRPr/>
          </a:p>
        </p:txBody>
      </p:sp>
      <p:pic>
        <p:nvPicPr>
          <p:cNvPr id="272" name="Google Shape;272;p8"/>
          <p:cNvPicPr preferRelativeResize="0"/>
          <p:nvPr/>
        </p:nvPicPr>
        <p:blipFill>
          <a:blip r:embed="rId3">
            <a:alphaModFix/>
          </a:blip>
          <a:stretch>
            <a:fillRect/>
          </a:stretch>
        </p:blipFill>
        <p:spPr>
          <a:xfrm>
            <a:off x="190326" y="3304799"/>
            <a:ext cx="3168424" cy="2906175"/>
          </a:xfrm>
          <a:prstGeom prst="rect">
            <a:avLst/>
          </a:prstGeom>
          <a:noFill/>
          <a:ln>
            <a:noFill/>
          </a:ln>
        </p:spPr>
      </p:pic>
      <p:pic>
        <p:nvPicPr>
          <p:cNvPr id="273" name="Google Shape;273;p8"/>
          <p:cNvPicPr preferRelativeResize="0"/>
          <p:nvPr/>
        </p:nvPicPr>
        <p:blipFill>
          <a:blip r:embed="rId4">
            <a:alphaModFix/>
          </a:blip>
          <a:stretch>
            <a:fillRect/>
          </a:stretch>
        </p:blipFill>
        <p:spPr>
          <a:xfrm>
            <a:off x="3400075" y="3304800"/>
            <a:ext cx="3114167" cy="2906175"/>
          </a:xfrm>
          <a:prstGeom prst="rect">
            <a:avLst/>
          </a:prstGeom>
          <a:noFill/>
          <a:ln>
            <a:noFill/>
          </a:ln>
        </p:spPr>
      </p:pic>
      <p:sp>
        <p:nvSpPr>
          <p:cNvPr id="274" name="Google Shape;274;p8"/>
          <p:cNvSpPr txBox="1"/>
          <p:nvPr/>
        </p:nvSpPr>
        <p:spPr>
          <a:xfrm>
            <a:off x="233400" y="6295075"/>
            <a:ext cx="628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MX">
                <a:latin typeface="Trebuchet MS"/>
                <a:ea typeface="Trebuchet MS"/>
                <a:cs typeface="Trebuchet MS"/>
                <a:sym typeface="Trebuchet MS"/>
              </a:rPr>
              <a:t>DataFrame completo                         DataFrame con valores Faltantes</a:t>
            </a:r>
            <a:endParaRPr>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Berlí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2023-03-09T21:49:37Z</dcterms:created>
  <dc:creator>Martin Morales</dc:creator>
</cp:coreProperties>
</file>