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2" r:id="rId3"/>
  </p:sldMasterIdLst>
  <p:notesMasterIdLst>
    <p:notesMasterId r:id="rId5"/>
  </p:notesMasterIdLst>
  <p:sldIdLst>
    <p:sldId id="292" r:id="rId4"/>
    <p:sldId id="1282" r:id="rId6"/>
    <p:sldId id="1290" r:id="rId7"/>
    <p:sldId id="1291" r:id="rId8"/>
    <p:sldId id="1292" r:id="rId9"/>
    <p:sldId id="1293" r:id="rId10"/>
    <p:sldId id="1294" r:id="rId11"/>
    <p:sldId id="1299"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70" userDrawn="1">
          <p15:clr>
            <a:srgbClr val="A4A3A4"/>
          </p15:clr>
        </p15:guide>
        <p15:guide id="2" pos="144" userDrawn="1">
          <p15:clr>
            <a:srgbClr val="A4A3A4"/>
          </p15:clr>
        </p15:guide>
        <p15:guide id="3" orient="horz" pos="8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9" d="100"/>
          <a:sy n="99" d="100"/>
        </p:scale>
        <p:origin x="922" y="58"/>
      </p:cViewPr>
      <p:guideLst>
        <p:guide orient="horz" pos="570"/>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matchingName="Title and body">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fld>
            <a:endParaRPr lang="en-IN"/>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2" Type="http://schemas.openxmlformats.org/officeDocument/2006/relationships/theme" Target="../theme/theme2.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4" name="Rectangle 3"/>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4"/>
          <a:srcRect/>
          <a:stretch>
            <a:fillRect/>
          </a:stretch>
        </p:blipFill>
        <p:spPr>
          <a:xfrm>
            <a:off x="7411959" y="234964"/>
            <a:ext cx="852410" cy="284955"/>
          </a:xfrm>
          <a:prstGeom prst="rect">
            <a:avLst/>
          </a:prstGeom>
          <a:noFill/>
          <a:ln>
            <a:noFill/>
          </a:ln>
        </p:spPr>
      </p:pic>
      <p:sp>
        <p:nvSpPr>
          <p:cNvPr id="5" name="TextBox 4"/>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a:solidFill>
                  <a:schemeClr val="bg1"/>
                </a:solidFill>
              </a:rPr>
              <a:t>Creating A Future-ready Workforce</a:t>
            </a:r>
            <a:endParaRPr lang="en-US" sz="1600" dirty="0">
              <a:solidFill>
                <a:schemeClr val="bg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9.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p:cNvPicPr>
            <a:picLocks noChangeAspect="1"/>
          </p:cNvPicPr>
          <p:nvPr/>
        </p:nvPicPr>
        <p:blipFill>
          <a:blip r:embed="rId1"/>
          <a:stretch>
            <a:fillRect/>
          </a:stretch>
        </p:blipFill>
        <p:spPr>
          <a:xfrm>
            <a:off x="15498" y="0"/>
            <a:ext cx="9144000" cy="5143500"/>
          </a:xfrm>
          <a:prstGeom prst="rect">
            <a:avLst/>
          </a:prstGeom>
        </p:spPr>
      </p:pic>
      <p:sp>
        <p:nvSpPr>
          <p:cNvPr id="2" name="TextBox 1"/>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endParaRPr lang="en-US" sz="2800" b="1" dirty="0">
              <a:solidFill>
                <a:srgbClr val="161D23"/>
              </a:solidFill>
            </a:endParaRPr>
          </a:p>
        </p:txBody>
      </p:sp>
      <p:sp>
        <p:nvSpPr>
          <p:cNvPr id="6" name="Rectangle 5"/>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endParaRPr lang="en-US" sz="2400" dirty="0">
              <a:solidFill>
                <a:srgbClr val="161D23"/>
              </a:solidFill>
            </a:endParaRPr>
          </a:p>
        </p:txBody>
      </p:sp>
      <p:sp>
        <p:nvSpPr>
          <p:cNvPr id="21" name="Rectangle 20"/>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p:cNvPicPr preferRelativeResize="0"/>
          <p:nvPr/>
        </p:nvPicPr>
        <p:blipFill rotWithShape="1">
          <a:blip r:embed="rId2"/>
          <a:srcRect/>
          <a:stretch>
            <a:fillRect/>
          </a:stretch>
        </p:blipFill>
        <p:spPr>
          <a:xfrm>
            <a:off x="7411959" y="234964"/>
            <a:ext cx="852410" cy="284955"/>
          </a:xfrm>
          <a:prstGeom prst="rect">
            <a:avLst/>
          </a:prstGeom>
          <a:noFill/>
          <a:ln>
            <a:noFill/>
          </a:ln>
        </p:spPr>
      </p:pic>
      <p:sp>
        <p:nvSpPr>
          <p:cNvPr id="23" name="TextBox 22"/>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endParaRPr lang="en-US" sz="1200" b="1" dirty="0">
              <a:solidFill>
                <a:srgbClr val="161D23"/>
              </a:solidFill>
            </a:endParaRPr>
          </a:p>
        </p:txBody>
      </p:sp>
      <p:sp>
        <p:nvSpPr>
          <p:cNvPr id="24" name="TextBox 23"/>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endParaRPr lang="en-US" sz="1200" b="1" dirty="0">
              <a:solidFill>
                <a:srgbClr val="161D23"/>
              </a:solidFill>
            </a:endParaRPr>
          </a:p>
        </p:txBody>
      </p:sp>
      <p:sp>
        <p:nvSpPr>
          <p:cNvPr id="25" name="TextBox 24"/>
          <p:cNvSpPr txBox="1"/>
          <p:nvPr/>
        </p:nvSpPr>
        <p:spPr>
          <a:xfrm>
            <a:off x="207099" y="4131990"/>
            <a:ext cx="1644951" cy="275590"/>
          </a:xfrm>
          <a:prstGeom prst="rect">
            <a:avLst/>
          </a:prstGeom>
          <a:noFill/>
        </p:spPr>
        <p:txBody>
          <a:bodyPr wrap="square" rtlCol="0" anchor="ctr">
            <a:spAutoFit/>
          </a:bodyPr>
          <a:lstStyle/>
          <a:p>
            <a:r>
              <a:rPr lang="en-US" sz="1200" dirty="0">
                <a:solidFill>
                  <a:srgbClr val="161D23"/>
                </a:solidFill>
              </a:rPr>
              <a:t>Gurugubelli Anil</a:t>
            </a:r>
            <a:endParaRPr lang="en-US" sz="1200" dirty="0">
              <a:solidFill>
                <a:srgbClr val="161D23"/>
              </a:solidFill>
            </a:endParaRPr>
          </a:p>
        </p:txBody>
      </p:sp>
      <p:sp>
        <p:nvSpPr>
          <p:cNvPr id="26" name="TextBox 25"/>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endParaRPr lang="en-US" sz="1200" b="1" dirty="0">
              <a:solidFill>
                <a:srgbClr val="161D23"/>
              </a:solidFill>
            </a:endParaRPr>
          </a:p>
        </p:txBody>
      </p:sp>
      <p:sp>
        <p:nvSpPr>
          <p:cNvPr id="27" name="TextBox 26"/>
          <p:cNvSpPr txBox="1"/>
          <p:nvPr/>
        </p:nvSpPr>
        <p:spPr>
          <a:xfrm>
            <a:off x="207099" y="4666259"/>
            <a:ext cx="2394277" cy="275590"/>
          </a:xfrm>
          <a:prstGeom prst="rect">
            <a:avLst/>
          </a:prstGeom>
          <a:noFill/>
        </p:spPr>
        <p:txBody>
          <a:bodyPr wrap="square" rtlCol="0" anchor="ctr">
            <a:spAutoFit/>
          </a:bodyPr>
          <a:lstStyle/>
          <a:p>
            <a:r>
              <a:rPr lang="en-US" altLang="en-US" sz="1200" dirty="0">
                <a:solidFill>
                  <a:srgbClr val="161D23"/>
                </a:solidFill>
              </a:rPr>
              <a:t>STU6410961fd9d0f1678808607</a:t>
            </a:r>
            <a:endParaRPr lang="en-US" altLang="en-US" sz="1200" dirty="0">
              <a:solidFill>
                <a:srgbClr val="161D23"/>
              </a:solidFill>
            </a:endParaRPr>
          </a:p>
        </p:txBody>
      </p:sp>
      <p:sp>
        <p:nvSpPr>
          <p:cNvPr id="28" name="TextBox 27"/>
          <p:cNvSpPr txBox="1"/>
          <p:nvPr/>
        </p:nvSpPr>
        <p:spPr>
          <a:xfrm>
            <a:off x="5468585" y="4625928"/>
            <a:ext cx="3006671" cy="275590"/>
          </a:xfrm>
          <a:prstGeom prst="rect">
            <a:avLst/>
          </a:prstGeom>
          <a:noFill/>
        </p:spPr>
        <p:txBody>
          <a:bodyPr wrap="square" rtlCol="0" anchor="ctr">
            <a:spAutoFit/>
          </a:bodyPr>
          <a:lstStyle/>
          <a:p>
            <a:r>
              <a:rPr lang="en-US" sz="1200" dirty="0">
                <a:solidFill>
                  <a:srgbClr val="161D23"/>
                </a:solidFill>
              </a:rPr>
              <a:t>GMR INSTITUTE OF TECHNOLOGY</a:t>
            </a:r>
            <a:endParaRPr lang="en-US" sz="1200" dirty="0">
              <a:solidFill>
                <a:srgbClr val="161D2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endParaRPr lang="en-IN" sz="1600" b="1" dirty="0">
              <a:solidFill>
                <a:srgbClr val="213163"/>
              </a:solidFill>
            </a:endParaRPr>
          </a:p>
        </p:txBody>
      </p:sp>
      <p:sp>
        <p:nvSpPr>
          <p:cNvPr id="6" name="Rectangle 5"/>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Screenshot 2025-03-09 231658"/>
          <p:cNvPicPr>
            <a:picLocks noChangeAspect="1"/>
          </p:cNvPicPr>
          <p:nvPr/>
        </p:nvPicPr>
        <p:blipFill>
          <a:blip r:embed="rId1"/>
          <a:stretch>
            <a:fillRect/>
          </a:stretch>
        </p:blipFill>
        <p:spPr>
          <a:xfrm>
            <a:off x="1321435" y="1022350"/>
            <a:ext cx="7751445" cy="37604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endParaRPr lang="en-IN" sz="1600" b="1" dirty="0">
              <a:solidFill>
                <a:srgbClr val="213163"/>
              </a:solidFill>
            </a:endParaRPr>
          </a:p>
        </p:txBody>
      </p:sp>
      <p:sp>
        <p:nvSpPr>
          <p:cNvPr id="6" name="Rectangle 5"/>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Screenshot 2025-03-09 231711"/>
          <p:cNvPicPr>
            <a:picLocks noChangeAspect="1"/>
          </p:cNvPicPr>
          <p:nvPr/>
        </p:nvPicPr>
        <p:blipFill>
          <a:blip r:embed="rId1"/>
          <a:stretch>
            <a:fillRect/>
          </a:stretch>
        </p:blipFill>
        <p:spPr>
          <a:xfrm>
            <a:off x="1049655" y="1022350"/>
            <a:ext cx="7974965" cy="3747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p:cNvSpPr txBox="1"/>
          <p:nvPr/>
        </p:nvSpPr>
        <p:spPr>
          <a:xfrm>
            <a:off x="142495" y="1149763"/>
            <a:ext cx="4445003" cy="3743325"/>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altLang="en-US" dirty="0">
                <a:latin typeface="+mn-lt"/>
              </a:rPr>
              <a:t>The MERN Stack Project Management Tool provides an efficient, scalable, and user-friendly solution for managing projects and tasks. By leveraging MongoDB, Express.js, React, and Node.js, this tool ensures secure authentication, seamless data handling, and a modern user interface for enhanced productivity.</a:t>
            </a:r>
            <a:endParaRPr lang="en-US" altLang="en-US" dirty="0">
              <a:latin typeface="+mn-lt"/>
            </a:endParaRPr>
          </a:p>
          <a:p>
            <a:pPr marL="285750" indent="-285750">
              <a:spcAft>
                <a:spcPts val="800"/>
              </a:spcAft>
              <a:buFont typeface="Arial" panose="020B0604020202020204" pitchFamily="34" charset="0"/>
              <a:buChar char="•"/>
            </a:pPr>
            <a:r>
              <a:rPr lang="en-US" altLang="en-US" dirty="0">
                <a:latin typeface="+mn-lt"/>
              </a:rPr>
              <a:t>With features like task tracking, project organization, and real-time collaboration, the system addresses common challenges in project management, offering a cost-effective and customizable alternative to existing tools.</a:t>
            </a:r>
            <a:endParaRPr lang="en-US" altLang="en-US" dirty="0">
              <a:latin typeface="+mn-lt"/>
            </a:endParaRPr>
          </a:p>
          <a:p>
            <a:pPr marL="285750" indent="-285750">
              <a:spcAft>
                <a:spcPts val="800"/>
              </a:spcAft>
              <a:buFont typeface="Arial" panose="020B0604020202020204" pitchFamily="34" charset="0"/>
              <a:buChar char="•"/>
            </a:pPr>
            <a:r>
              <a:rPr lang="en-US" altLang="en-US" dirty="0">
                <a:latin typeface="+mn-lt"/>
              </a:rPr>
              <a:t>This solution is ideal for teams and individuals looking for an intuitive platform to streamline their workflows, improve efficiency, and enhance collaboration in a structured environment.</a:t>
            </a:r>
            <a:endParaRPr lang="en-US" altLang="en-US" dirty="0">
              <a:latin typeface="+mn-lt"/>
            </a:endParaRPr>
          </a:p>
        </p:txBody>
      </p:sp>
      <p:pic>
        <p:nvPicPr>
          <p:cNvPr id="2" name="Picture 1" descr="A pen and papers with check marks&#10;&#10;Description automatically generated"/>
          <p:cNvPicPr>
            <a:picLocks noChangeAspect="1"/>
          </p:cNvPicPr>
          <p:nvPr/>
        </p:nvPicPr>
        <p:blipFill rotWithShape="1">
          <a:blip r:embed="rId1"/>
          <a:srcRect t="17" r="7" b="14"/>
          <a:stretch>
            <a:fillRect/>
          </a:stretch>
        </p:blipFill>
        <p:spPr>
          <a:xfrm>
            <a:off x="4798082" y="1398625"/>
            <a:ext cx="4104015" cy="28933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p:cNvPicPr>
            <a:picLocks noChangeAspect="1"/>
          </p:cNvPicPr>
          <p:nvPr/>
        </p:nvPicPr>
        <p:blipFill rotWithShape="1">
          <a:blip r:embed="rId1"/>
          <a:srcRect l="9710" t="21904" r="9339"/>
          <a:stretch>
            <a:fillRect/>
          </a:stretch>
        </p:blipFill>
        <p:spPr>
          <a:xfrm>
            <a:off x="575375" y="402956"/>
            <a:ext cx="7993251" cy="4337588"/>
          </a:xfrm>
          <a:prstGeom prst="rect">
            <a:avLst/>
          </a:prstGeom>
        </p:spPr>
      </p:pic>
      <p:grpSp>
        <p:nvGrpSpPr>
          <p:cNvPr id="2" name="Group 1"/>
          <p:cNvGrpSpPr/>
          <p:nvPr/>
        </p:nvGrpSpPr>
        <p:grpSpPr>
          <a:xfrm>
            <a:off x="3471621" y="3184902"/>
            <a:ext cx="2200759" cy="813661"/>
            <a:chOff x="3246895" y="3184902"/>
            <a:chExt cx="2200759" cy="813661"/>
          </a:xfrm>
        </p:grpSpPr>
        <p:sp>
          <p:nvSpPr>
            <p:cNvPr id="7" name="Rectangle: Rounded Corners 6"/>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p:cNvPicPr>
              <a:picLocks noChangeAspect="1"/>
            </p:cNvPicPr>
            <p:nvPr/>
          </p:nvPicPr>
          <p:blipFill>
            <a:blip r:embed="rId2"/>
            <a:stretch>
              <a:fillRect/>
            </a:stretch>
          </p:blipFill>
          <p:spPr>
            <a:xfrm>
              <a:off x="3551416" y="3332885"/>
              <a:ext cx="1591717" cy="51769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p:cNvGrpSpPr/>
          <p:nvPr/>
        </p:nvGrpSpPr>
        <p:grpSpPr>
          <a:xfrm>
            <a:off x="743919" y="1340601"/>
            <a:ext cx="7656162" cy="3161654"/>
            <a:chOff x="922150" y="1325103"/>
            <a:chExt cx="7656162" cy="3161654"/>
          </a:xfrm>
        </p:grpSpPr>
        <p:sp>
          <p:nvSpPr>
            <p:cNvPr id="3" name="Rectangle 2"/>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panose="020B0604020202020204"/>
                  <a:cs typeface="Arial" panose="020B0604020202020204"/>
                </a:rPr>
                <a:t>CAPSTONE PROJECT SHOWCASE</a:t>
              </a:r>
              <a:endParaRPr lang="en-US" sz="2000" b="1" dirty="0">
                <a:solidFill>
                  <a:srgbClr val="223366"/>
                </a:solidFill>
                <a:latin typeface="Arial" panose="020B0604020202020204"/>
                <a:cs typeface="Arial" panose="020B0604020202020204"/>
              </a:endParaRPr>
            </a:p>
          </p:txBody>
        </p:sp>
        <p:sp>
          <p:nvSpPr>
            <p:cNvPr id="9" name="TextBox 7"/>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p:cNvSpPr txBox="1"/>
            <p:nvPr/>
          </p:nvSpPr>
          <p:spPr>
            <a:xfrm>
              <a:off x="2402240" y="2534555"/>
              <a:ext cx="5323429" cy="51117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latin typeface="+mj-lt"/>
                </a:rPr>
                <a:t>Project Title</a:t>
              </a:r>
              <a:endParaRPr lang="en-US" sz="1600" dirty="0">
                <a:latin typeface="+mj-lt"/>
              </a:endParaRPr>
            </a:p>
            <a:p>
              <a:pPr algn="ctr">
                <a:lnSpc>
                  <a:spcPts val="1995"/>
                </a:lnSpc>
                <a:spcBef>
                  <a:spcPct val="0"/>
                </a:spcBef>
              </a:pPr>
              <a:r>
                <a:rPr lang="en-US" sz="1600" b="1" dirty="0">
                  <a:latin typeface="+mj-lt"/>
                </a:rPr>
                <a:t>Project Management Tool  </a:t>
              </a:r>
              <a:endParaRPr lang="en-US" sz="1600" b="1" dirty="0">
                <a:latin typeface="+mj-lt"/>
                <a:cs typeface="Poppi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p:cNvGrpSpPr/>
          <p:nvPr/>
        </p:nvGrpSpPr>
        <p:grpSpPr>
          <a:xfrm>
            <a:off x="735884" y="1338243"/>
            <a:ext cx="7719937" cy="3323608"/>
            <a:chOff x="712031" y="1234880"/>
            <a:chExt cx="7719937" cy="3323608"/>
          </a:xfrm>
        </p:grpSpPr>
        <p:grpSp>
          <p:nvGrpSpPr>
            <p:cNvPr id="28" name="Group 27"/>
            <p:cNvGrpSpPr/>
            <p:nvPr/>
          </p:nvGrpSpPr>
          <p:grpSpPr>
            <a:xfrm>
              <a:off x="712031" y="1234880"/>
              <a:ext cx="7719937" cy="643467"/>
              <a:chOff x="712031" y="1234880"/>
              <a:chExt cx="7719937" cy="643467"/>
            </a:xfrm>
          </p:grpSpPr>
          <p:sp>
            <p:nvSpPr>
              <p:cNvPr id="4" name="Rectangle 3"/>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Full-Stack Project Management System – A robust project management tool built using the MERN stack (MongoDB, Express.js, React, Node.js) to efficiently handle projects and tasks.</a:t>
                </a:r>
                <a:endParaRPr lang="en-US" sz="1400" dirty="0">
                  <a:solidFill>
                    <a:schemeClr val="tx1"/>
                  </a:solidFill>
                  <a:latin typeface="+mj-lt"/>
                  <a:cs typeface="Times New Roman" panose="02020603050405020304" pitchFamily="18" charset="0"/>
                </a:endParaRPr>
              </a:p>
            </p:txBody>
          </p:sp>
          <p:sp>
            <p:nvSpPr>
              <p:cNvPr id="5" name="Rectangle: Rounded Corners 4"/>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a:t>1</a:t>
                </a:r>
                <a:endParaRPr lang="en-US"/>
              </a:p>
            </p:txBody>
          </p:sp>
        </p:grpSp>
        <p:grpSp>
          <p:nvGrpSpPr>
            <p:cNvPr id="27" name="Group 26"/>
            <p:cNvGrpSpPr/>
            <p:nvPr/>
          </p:nvGrpSpPr>
          <p:grpSpPr>
            <a:xfrm>
              <a:off x="712031" y="2128260"/>
              <a:ext cx="7719937" cy="643467"/>
              <a:chOff x="712031" y="1974905"/>
              <a:chExt cx="7719937" cy="643467"/>
            </a:xfrm>
          </p:grpSpPr>
          <p:sp>
            <p:nvSpPr>
              <p:cNvPr id="17" name="Rectangle 16"/>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User Authentication &amp; Security – Secure JWT-based authentication ensures that only authorized users can access and manage their projects.</a:t>
                </a:r>
                <a:endParaRPr lang="en-US" sz="1400" dirty="0">
                  <a:solidFill>
                    <a:schemeClr val="tx1"/>
                  </a:solidFill>
                  <a:latin typeface="+mj-lt"/>
                  <a:cs typeface="Times New Roman" panose="02020603050405020304" pitchFamily="18" charset="0"/>
                </a:endParaRPr>
              </a:p>
            </p:txBody>
          </p:sp>
          <p:sp>
            <p:nvSpPr>
              <p:cNvPr id="18" name="Rectangle: Rounded Corners 17"/>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2</a:t>
                </a:r>
                <a:endParaRPr lang="en-US" dirty="0"/>
              </a:p>
            </p:txBody>
          </p:sp>
        </p:grpSp>
        <p:grpSp>
          <p:nvGrpSpPr>
            <p:cNvPr id="26" name="Group 25"/>
            <p:cNvGrpSpPr/>
            <p:nvPr/>
          </p:nvGrpSpPr>
          <p:grpSpPr>
            <a:xfrm>
              <a:off x="712031" y="3021640"/>
              <a:ext cx="7719937" cy="643467"/>
              <a:chOff x="712031" y="2737676"/>
              <a:chExt cx="7719937" cy="643467"/>
            </a:xfrm>
          </p:grpSpPr>
          <p:sp>
            <p:nvSpPr>
              <p:cNvPr id="20" name="Rectangle 19"/>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Project &amp; Task Management – Users can create, update, and track projects and tasks, with seamless data storage in MongoDB.</a:t>
                </a:r>
                <a:endParaRPr lang="en-US" sz="1400" dirty="0">
                  <a:solidFill>
                    <a:schemeClr val="tx1"/>
                  </a:solidFill>
                  <a:latin typeface="+mj-lt"/>
                  <a:cs typeface="Times New Roman" panose="02020603050405020304" pitchFamily="18" charset="0"/>
                </a:endParaRPr>
              </a:p>
            </p:txBody>
          </p:sp>
          <p:sp>
            <p:nvSpPr>
              <p:cNvPr id="21" name="Rectangle: Rounded Corners 20"/>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3</a:t>
                </a:r>
                <a:endParaRPr lang="en-US" dirty="0"/>
              </a:p>
            </p:txBody>
          </p:sp>
        </p:grpSp>
        <p:grpSp>
          <p:nvGrpSpPr>
            <p:cNvPr id="25" name="Group 24"/>
            <p:cNvGrpSpPr/>
            <p:nvPr/>
          </p:nvGrpSpPr>
          <p:grpSpPr>
            <a:xfrm>
              <a:off x="712031" y="3915021"/>
              <a:ext cx="7719937" cy="643467"/>
              <a:chOff x="712031" y="3477701"/>
              <a:chExt cx="7719937" cy="643467"/>
            </a:xfrm>
          </p:grpSpPr>
          <p:sp>
            <p:nvSpPr>
              <p:cNvPr id="23" name="Rectangle 22"/>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Responsive &amp; Scalable Architecture – The system is designed for scalability, flexibility, and performance, making it ideal for teams to collaborate efficiently.</a:t>
                </a:r>
                <a:endParaRPr lang="en-US" sz="1400" dirty="0">
                  <a:solidFill>
                    <a:schemeClr val="tx1"/>
                  </a:solidFill>
                  <a:latin typeface="+mj-lt"/>
                  <a:cs typeface="Times New Roman" panose="02020603050405020304" pitchFamily="18" charset="0"/>
                </a:endParaRPr>
              </a:p>
            </p:txBody>
          </p:sp>
          <p:sp>
            <p:nvSpPr>
              <p:cNvPr id="24" name="Rectangle: Rounded Corners 23"/>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4</a:t>
                </a:r>
                <a:endParaRPr lang="en-US" dirty="0"/>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p:cNvSpPr txBox="1"/>
          <p:nvPr/>
        </p:nvSpPr>
        <p:spPr>
          <a:xfrm>
            <a:off x="142495" y="1284891"/>
            <a:ext cx="5058525" cy="2563495"/>
          </a:xfrm>
          <a:prstGeom prst="rect">
            <a:avLst/>
          </a:prstGeom>
          <a:noFill/>
        </p:spPr>
        <p:txBody>
          <a:bodyPr wrap="square" rtlCol="0">
            <a:spAutoFit/>
          </a:bodyPr>
          <a:lstStyle/>
          <a:p>
            <a:pPr marL="0" indent="0">
              <a:spcAft>
                <a:spcPts val="800"/>
              </a:spcAft>
              <a:buFont typeface="Arial" panose="020B0604020202020204" pitchFamily="34" charset="0"/>
              <a:buNone/>
            </a:pPr>
            <a:r>
              <a:rPr lang="en-US" altLang="en-US" dirty="0">
                <a:latin typeface="+mn-lt"/>
              </a:rPr>
              <a:t>Project management is a critical aspect of any organization, yet many teams struggle with inefficient task tracking, poor collaboration, and lack of centralized project management tools. Existing solutions are often expensive, complex, or lack customization.</a:t>
            </a:r>
            <a:endParaRPr lang="en-US" altLang="en-US" dirty="0">
              <a:latin typeface="+mn-lt"/>
            </a:endParaRPr>
          </a:p>
          <a:p>
            <a:pPr marL="0" indent="0">
              <a:spcAft>
                <a:spcPts val="800"/>
              </a:spcAft>
              <a:buFont typeface="Arial" panose="020B0604020202020204" pitchFamily="34" charset="0"/>
              <a:buNone/>
            </a:pPr>
            <a:r>
              <a:rPr lang="en-US" altLang="en-US" dirty="0">
                <a:latin typeface="+mn-lt"/>
              </a:rPr>
              <a:t>This project aims to develop a full-stack project management tool using the MERN stack that enables users to efficiently create, assign, and track projects and tasks with a secure authentication system. The solution provides a scalable, user-friendly, and cost-effective alternative for teams to manage their workflows effectively. </a:t>
            </a:r>
            <a:endParaRPr lang="en-US" altLang="en-US" dirty="0">
              <a:latin typeface="+mn-lt"/>
            </a:endParaRPr>
          </a:p>
        </p:txBody>
      </p:sp>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p:cNvGrpSpPr/>
          <p:nvPr/>
        </p:nvGrpSpPr>
        <p:grpSpPr>
          <a:xfrm>
            <a:off x="5699883" y="1288468"/>
            <a:ext cx="3189304" cy="2766856"/>
            <a:chOff x="4578211" y="760307"/>
            <a:chExt cx="4510006" cy="3741355"/>
          </a:xfrm>
        </p:grpSpPr>
        <p:pic>
          <p:nvPicPr>
            <p:cNvPr id="4" name="Picture 3" descr="A purple question mark with gears&#10;&#10;Description automatically generated"/>
            <p:cNvPicPr>
              <a:picLocks noChangeAspect="1"/>
            </p:cNvPicPr>
            <p:nvPr/>
          </p:nvPicPr>
          <p:blipFill rotWithShape="1">
            <a:blip r:embed="rId1"/>
            <a:srcRect l="11111" t="10028" r="10940" b="11567"/>
            <a:stretch>
              <a:fillRect/>
            </a:stretch>
          </p:blipFill>
          <p:spPr>
            <a:xfrm>
              <a:off x="5486396" y="760307"/>
              <a:ext cx="3601821" cy="3622886"/>
            </a:xfrm>
            <a:prstGeom prst="rect">
              <a:avLst/>
            </a:prstGeom>
          </p:spPr>
        </p:pic>
        <p:pic>
          <p:nvPicPr>
            <p:cNvPr id="5" name="Picture 4" descr="Businessman with clipboard"/>
            <p:cNvPicPr>
              <a:picLocks noChangeAspect="1"/>
            </p:cNvPicPr>
            <p:nvPr/>
          </p:nvPicPr>
          <p:blipFill rotWithShape="1">
            <a:blip r:embed="rId2"/>
            <a:srcRect b="46"/>
            <a:stretch>
              <a:fillRect/>
            </a:stretch>
          </p:blipFill>
          <p:spPr>
            <a:xfrm>
              <a:off x="4578211" y="2188308"/>
              <a:ext cx="2340981" cy="231335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p:cNvSpPr txBox="1"/>
          <p:nvPr/>
        </p:nvSpPr>
        <p:spPr>
          <a:xfrm>
            <a:off x="144145" y="1021715"/>
            <a:ext cx="5055235" cy="4121785"/>
          </a:xfrm>
          <a:prstGeom prst="rect">
            <a:avLst/>
          </a:prstGeom>
          <a:noFill/>
        </p:spPr>
        <p:txBody>
          <a:bodyPr wrap="square" rtlCol="0">
            <a:noAutofit/>
          </a:bodyPr>
          <a:lstStyle/>
          <a:p>
            <a:pPr marL="0" indent="0">
              <a:spcAft>
                <a:spcPts val="800"/>
              </a:spcAft>
              <a:buFont typeface="Arial" panose="020B0604020202020204" pitchFamily="34" charset="0"/>
              <a:buNone/>
            </a:pPr>
            <a:r>
              <a:rPr lang="en-US" altLang="en-US" sz="1200" dirty="0">
                <a:latin typeface="+mn-lt"/>
              </a:rPr>
              <a:t>This project is a full-stack project management application built using the MERN stack (MongoDB, Express.js, React, Node.js) to streamline project and task management.</a:t>
            </a:r>
            <a:endParaRPr lang="en-US" altLang="en-US" sz="1200" dirty="0">
              <a:latin typeface="+mn-lt"/>
            </a:endParaRPr>
          </a:p>
          <a:p>
            <a:pPr marL="0" indent="0">
              <a:spcAft>
                <a:spcPts val="800"/>
              </a:spcAft>
              <a:buFont typeface="Arial" panose="020B0604020202020204" pitchFamily="34" charset="0"/>
              <a:buNone/>
            </a:pPr>
            <a:r>
              <a:rPr lang="en-US" altLang="en-US" sz="1200" b="1" dirty="0">
                <a:latin typeface="+mn-lt"/>
              </a:rPr>
              <a:t>Key Features:</a:t>
            </a:r>
            <a:endParaRPr lang="en-US" altLang="en-US" sz="1200" b="1" dirty="0">
              <a:latin typeface="+mn-lt"/>
            </a:endParaRPr>
          </a:p>
          <a:p>
            <a:pPr marL="0" indent="0">
              <a:spcAft>
                <a:spcPts val="800"/>
              </a:spcAft>
              <a:buFont typeface="Arial" panose="020B0604020202020204" pitchFamily="34" charset="0"/>
              <a:buNone/>
            </a:pPr>
            <a:r>
              <a:rPr lang="en-US" altLang="en-US" sz="1200" dirty="0">
                <a:latin typeface="+mn-lt"/>
              </a:rPr>
              <a:t>User Authentication – Secure login and registration using JWT authentication.</a:t>
            </a:r>
            <a:endParaRPr lang="en-US" altLang="en-US" sz="1200" dirty="0">
              <a:latin typeface="+mn-lt"/>
            </a:endParaRPr>
          </a:p>
          <a:p>
            <a:pPr marL="0" indent="0">
              <a:spcAft>
                <a:spcPts val="800"/>
              </a:spcAft>
              <a:buFont typeface="Arial" panose="020B0604020202020204" pitchFamily="34" charset="0"/>
              <a:buNone/>
            </a:pPr>
            <a:r>
              <a:rPr lang="en-US" altLang="en-US" sz="1200" dirty="0">
                <a:latin typeface="+mn-lt"/>
              </a:rPr>
              <a:t>Project Management – Create, update, and delete projects with a structured database.</a:t>
            </a:r>
            <a:endParaRPr lang="en-US" altLang="en-US" sz="1200" dirty="0">
              <a:latin typeface="+mn-lt"/>
            </a:endParaRPr>
          </a:p>
          <a:p>
            <a:pPr marL="0" indent="0">
              <a:spcAft>
                <a:spcPts val="800"/>
              </a:spcAft>
              <a:buFont typeface="Arial" panose="020B0604020202020204" pitchFamily="34" charset="0"/>
              <a:buNone/>
            </a:pPr>
            <a:r>
              <a:rPr lang="en-US" altLang="en-US" sz="1200" dirty="0">
                <a:latin typeface="+mn-lt"/>
              </a:rPr>
              <a:t>Task Tracking – Assign tasks to projects with status updates (To Do, In Progress, Done).</a:t>
            </a:r>
            <a:endParaRPr lang="en-US" altLang="en-US" sz="1200" dirty="0">
              <a:latin typeface="+mn-lt"/>
            </a:endParaRPr>
          </a:p>
          <a:p>
            <a:pPr marL="0" indent="0">
              <a:spcAft>
                <a:spcPts val="800"/>
              </a:spcAft>
              <a:buFont typeface="Arial" panose="020B0604020202020204" pitchFamily="34" charset="0"/>
              <a:buNone/>
            </a:pPr>
            <a:r>
              <a:rPr lang="en-US" altLang="en-US" sz="1200" dirty="0">
                <a:latin typeface="+mn-lt"/>
              </a:rPr>
              <a:t>MongoDB Integration – Stores and retrieves data efficiently for scalability.</a:t>
            </a:r>
            <a:endParaRPr lang="en-US" altLang="en-US" sz="1200" dirty="0">
              <a:latin typeface="+mn-lt"/>
            </a:endParaRPr>
          </a:p>
          <a:p>
            <a:pPr marL="0" indent="0">
              <a:spcAft>
                <a:spcPts val="800"/>
              </a:spcAft>
              <a:buFont typeface="Arial" panose="020B0604020202020204" pitchFamily="34" charset="0"/>
              <a:buNone/>
            </a:pPr>
            <a:r>
              <a:rPr lang="en-US" altLang="en-US" sz="1200" dirty="0">
                <a:latin typeface="+mn-lt"/>
              </a:rPr>
              <a:t>Responsive UI – A modern, interactive frontend built with React &amp; CSS.</a:t>
            </a:r>
            <a:endParaRPr lang="en-US" altLang="en-US" sz="1200" dirty="0">
              <a:latin typeface="+mn-lt"/>
            </a:endParaRPr>
          </a:p>
          <a:p>
            <a:pPr marL="0" indent="0">
              <a:spcAft>
                <a:spcPts val="800"/>
              </a:spcAft>
              <a:buFont typeface="Arial" panose="020B0604020202020204" pitchFamily="34" charset="0"/>
              <a:buNone/>
            </a:pPr>
            <a:r>
              <a:rPr lang="en-US" altLang="en-US" sz="1200" dirty="0">
                <a:latin typeface="+mn-lt"/>
              </a:rPr>
              <a:t>Purpose:</a:t>
            </a:r>
            <a:endParaRPr lang="en-US" altLang="en-US" sz="1200" dirty="0">
              <a:latin typeface="+mn-lt"/>
            </a:endParaRPr>
          </a:p>
          <a:p>
            <a:pPr marL="0" indent="0">
              <a:spcAft>
                <a:spcPts val="800"/>
              </a:spcAft>
              <a:buFont typeface="Arial" panose="020B0604020202020204" pitchFamily="34" charset="0"/>
              <a:buNone/>
            </a:pPr>
            <a:r>
              <a:rPr lang="en-US" altLang="en-US" sz="1200" dirty="0">
                <a:latin typeface="+mn-lt"/>
              </a:rPr>
              <a:t>To provide an efficient and scalable tool for teams to collaborate, track tasks, and manage projects effectively in a user-friendly environment.</a:t>
            </a:r>
            <a:endParaRPr lang="en-US" altLang="en-US" sz="1200" dirty="0">
              <a:latin typeface="+mn-lt"/>
            </a:endParaRPr>
          </a:p>
        </p:txBody>
      </p:sp>
      <p:pic>
        <p:nvPicPr>
          <p:cNvPr id="5" name="Picture 4" descr="Person writing on whiteboard"/>
          <p:cNvPicPr>
            <a:picLocks noChangeAspect="1"/>
          </p:cNvPicPr>
          <p:nvPr/>
        </p:nvPicPr>
        <p:blipFill rotWithShape="1">
          <a:blip r:embed="rId1"/>
          <a:srcRect r="18"/>
          <a:stretch>
            <a:fillRect/>
          </a:stretch>
        </p:blipFill>
        <p:spPr>
          <a:xfrm>
            <a:off x="5419077" y="1360299"/>
            <a:ext cx="3453703" cy="27471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p:cNvSpPr txBox="1"/>
          <p:nvPr/>
        </p:nvSpPr>
        <p:spPr>
          <a:xfrm>
            <a:off x="126996" y="1134562"/>
            <a:ext cx="8466813" cy="2646045"/>
          </a:xfrm>
          <a:prstGeom prst="rect">
            <a:avLst/>
          </a:prstGeom>
          <a:noFill/>
        </p:spPr>
        <p:txBody>
          <a:bodyPr wrap="square" rtlCol="0">
            <a:spAutoFit/>
          </a:bodyPr>
          <a:lstStyle/>
          <a:p>
            <a:pPr marL="0" indent="0">
              <a:spcAft>
                <a:spcPts val="800"/>
              </a:spcAft>
              <a:buFont typeface="Arial" panose="020B0604020202020204" pitchFamily="34" charset="0"/>
              <a:buNone/>
            </a:pPr>
            <a:r>
              <a:rPr lang="en-US" altLang="en-US" dirty="0">
                <a:latin typeface="+mn-lt"/>
              </a:rPr>
              <a:t>To address the challenges of inefficient project tracking, lack of collaboration, and scattered task management, we propose a scalable and user-friendly project management tool built with the MERN stack (MongoDB, Express.js, React, Node.js).</a:t>
            </a:r>
            <a:endParaRPr lang="en-US" altLang="en-US" dirty="0">
              <a:latin typeface="+mn-lt"/>
            </a:endParaRPr>
          </a:p>
          <a:p>
            <a:pPr marL="0" indent="0">
              <a:spcAft>
                <a:spcPts val="800"/>
              </a:spcAft>
              <a:buFont typeface="Arial" panose="020B0604020202020204" pitchFamily="34" charset="0"/>
              <a:buNone/>
            </a:pPr>
            <a:r>
              <a:rPr lang="en-US" altLang="en-US" b="1" dirty="0">
                <a:latin typeface="+mn-lt"/>
              </a:rPr>
              <a:t>Key Aspects of the Solution:</a:t>
            </a:r>
            <a:endParaRPr lang="en-US" altLang="en-US" b="1" dirty="0">
              <a:latin typeface="+mn-lt"/>
            </a:endParaRPr>
          </a:p>
          <a:p>
            <a:pPr marL="0" indent="0">
              <a:spcAft>
                <a:spcPts val="800"/>
              </a:spcAft>
              <a:buFont typeface="Arial" panose="020B0604020202020204" pitchFamily="34" charset="0"/>
              <a:buNone/>
            </a:pPr>
            <a:r>
              <a:rPr lang="en-US" altLang="en-US" dirty="0">
                <a:latin typeface="+mn-lt"/>
              </a:rPr>
              <a:t>Secure Authentication – Implements JWT-based authentication to protect user data.</a:t>
            </a:r>
            <a:endParaRPr lang="en-US" altLang="en-US" dirty="0">
              <a:latin typeface="+mn-lt"/>
            </a:endParaRPr>
          </a:p>
          <a:p>
            <a:pPr marL="0" indent="0">
              <a:spcAft>
                <a:spcPts val="800"/>
              </a:spcAft>
              <a:buFont typeface="Arial" panose="020B0604020202020204" pitchFamily="34" charset="0"/>
              <a:buNone/>
            </a:pPr>
            <a:r>
              <a:rPr lang="en-US" altLang="en-US" dirty="0">
                <a:latin typeface="+mn-lt"/>
              </a:rPr>
              <a:t>Project &amp; Task Management – Allows users to create, update, and track projects and tasks efficiently.</a:t>
            </a:r>
            <a:endParaRPr lang="en-US" altLang="en-US" dirty="0">
              <a:latin typeface="+mn-lt"/>
            </a:endParaRPr>
          </a:p>
          <a:p>
            <a:pPr marL="0" indent="0">
              <a:spcAft>
                <a:spcPts val="800"/>
              </a:spcAft>
              <a:buFont typeface="Arial" panose="020B0604020202020204" pitchFamily="34" charset="0"/>
              <a:buNone/>
            </a:pPr>
            <a:r>
              <a:rPr lang="en-US" altLang="en-US" dirty="0">
                <a:latin typeface="+mn-lt"/>
              </a:rPr>
              <a:t>Role-Based Access – Ensures that only authorized users can manage specific projects.</a:t>
            </a:r>
            <a:endParaRPr lang="en-US" altLang="en-US" dirty="0">
              <a:latin typeface="+mn-lt"/>
            </a:endParaRPr>
          </a:p>
          <a:p>
            <a:pPr marL="0" indent="0">
              <a:spcAft>
                <a:spcPts val="800"/>
              </a:spcAft>
              <a:buFont typeface="Arial" panose="020B0604020202020204" pitchFamily="34" charset="0"/>
              <a:buNone/>
            </a:pPr>
            <a:r>
              <a:rPr lang="en-US" altLang="en-US" dirty="0">
                <a:latin typeface="+mn-lt"/>
              </a:rPr>
              <a:t>Scalable &amp; Efficient Database – Uses MongoDB to store project and task data for fast retrieval.</a:t>
            </a:r>
            <a:endParaRPr lang="en-US" altLang="en-US" dirty="0">
              <a:latin typeface="+mn-lt"/>
            </a:endParaRPr>
          </a:p>
          <a:p>
            <a:pPr marL="0" indent="0">
              <a:spcAft>
                <a:spcPts val="800"/>
              </a:spcAft>
              <a:buFont typeface="Arial" panose="020B0604020202020204" pitchFamily="34" charset="0"/>
              <a:buNone/>
            </a:pPr>
            <a:r>
              <a:rPr lang="en-US" altLang="en-US" dirty="0">
                <a:latin typeface="+mn-lt"/>
              </a:rPr>
              <a:t>Modern, Responsive UI – Built with React &amp; CSS, ensuring an intuitive user experience.</a:t>
            </a:r>
            <a:endParaRPr lang="en-US" altLang="en-US"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p:cNvSpPr txBox="1"/>
          <p:nvPr/>
        </p:nvSpPr>
        <p:spPr>
          <a:xfrm>
            <a:off x="406400" y="1083310"/>
            <a:ext cx="8223885" cy="7556500"/>
          </a:xfrm>
          <a:prstGeom prst="rect">
            <a:avLst/>
          </a:prstGeom>
          <a:noFill/>
        </p:spPr>
        <p:txBody>
          <a:bodyPr wrap="square" rtlCol="0">
            <a:noAutofit/>
          </a:bodyPr>
          <a:lstStyle/>
          <a:p>
            <a:pPr marL="0" indent="0">
              <a:spcAft>
                <a:spcPts val="800"/>
              </a:spcAft>
              <a:buFont typeface="Arial" panose="020B0604020202020204" pitchFamily="34" charset="0"/>
              <a:buNone/>
            </a:pPr>
            <a:r>
              <a:rPr lang="en-US" altLang="en-US" sz="1200" b="1" dirty="0">
                <a:latin typeface="+mn-lt"/>
              </a:rPr>
              <a:t>Frontend (Client-Side)</a:t>
            </a:r>
            <a:endParaRPr lang="en-US" altLang="en-US" sz="1200" b="1" dirty="0">
              <a:latin typeface="+mn-lt"/>
            </a:endParaRPr>
          </a:p>
          <a:p>
            <a:pPr marL="0" indent="0">
              <a:spcAft>
                <a:spcPts val="800"/>
              </a:spcAft>
              <a:buFont typeface="Arial" panose="020B0604020202020204" pitchFamily="34" charset="0"/>
              <a:buNone/>
            </a:pPr>
            <a:r>
              <a:rPr lang="en-US" altLang="en-US" sz="1200" dirty="0">
                <a:latin typeface="+mn-lt"/>
              </a:rPr>
              <a:t>React.js – For building a dynamic and interactive user interface.</a:t>
            </a:r>
            <a:endParaRPr lang="en-US" altLang="en-US" sz="1200" dirty="0">
              <a:latin typeface="+mn-lt"/>
            </a:endParaRPr>
          </a:p>
          <a:p>
            <a:pPr marL="0" indent="0">
              <a:spcAft>
                <a:spcPts val="800"/>
              </a:spcAft>
              <a:buFont typeface="Arial" panose="020B0604020202020204" pitchFamily="34" charset="0"/>
              <a:buNone/>
            </a:pPr>
            <a:r>
              <a:rPr lang="en-US" altLang="en-US" sz="1200" dirty="0">
                <a:latin typeface="+mn-lt"/>
              </a:rPr>
              <a:t>React Router – For seamless navigation between pages.</a:t>
            </a:r>
            <a:endParaRPr lang="en-US" altLang="en-US" sz="1200" dirty="0">
              <a:latin typeface="+mn-lt"/>
            </a:endParaRPr>
          </a:p>
          <a:p>
            <a:pPr marL="0" indent="0">
              <a:spcAft>
                <a:spcPts val="800"/>
              </a:spcAft>
              <a:buFont typeface="Arial" panose="020B0604020202020204" pitchFamily="34" charset="0"/>
              <a:buNone/>
            </a:pPr>
            <a:r>
              <a:rPr lang="en-US" altLang="en-US" sz="1200" dirty="0">
                <a:latin typeface="+mn-lt"/>
              </a:rPr>
              <a:t>Redux (if used) – For efficient state management.</a:t>
            </a:r>
            <a:endParaRPr lang="en-US" altLang="en-US" sz="1200" dirty="0">
              <a:latin typeface="+mn-lt"/>
            </a:endParaRPr>
          </a:p>
          <a:p>
            <a:pPr marL="0" indent="0">
              <a:spcAft>
                <a:spcPts val="800"/>
              </a:spcAft>
              <a:buFont typeface="Arial" panose="020B0604020202020204" pitchFamily="34" charset="0"/>
              <a:buNone/>
            </a:pPr>
            <a:r>
              <a:rPr lang="en-US" altLang="en-US" sz="1200" dirty="0">
                <a:latin typeface="+mn-lt"/>
              </a:rPr>
              <a:t>CSS – For modern, responsive, and optimized UI styling.</a:t>
            </a:r>
            <a:endParaRPr lang="en-US" altLang="en-US" sz="1200" dirty="0">
              <a:latin typeface="+mn-lt"/>
            </a:endParaRPr>
          </a:p>
          <a:p>
            <a:pPr marL="0" indent="0">
              <a:spcAft>
                <a:spcPts val="800"/>
              </a:spcAft>
              <a:buFont typeface="Arial" panose="020B0604020202020204" pitchFamily="34" charset="0"/>
              <a:buNone/>
            </a:pPr>
            <a:endParaRPr lang="en-US" altLang="en-US" sz="1200" dirty="0">
              <a:latin typeface="+mn-lt"/>
            </a:endParaRPr>
          </a:p>
          <a:p>
            <a:pPr marL="0" indent="0">
              <a:spcAft>
                <a:spcPts val="800"/>
              </a:spcAft>
              <a:buFont typeface="Arial" panose="020B0604020202020204" pitchFamily="34" charset="0"/>
              <a:buNone/>
            </a:pPr>
            <a:r>
              <a:rPr lang="en-US" altLang="en-US" sz="1200" b="1" dirty="0">
                <a:latin typeface="+mn-lt"/>
              </a:rPr>
              <a:t>Backend (Server-Side)</a:t>
            </a:r>
            <a:endParaRPr lang="en-US" altLang="en-US" sz="1200" b="1" dirty="0">
              <a:latin typeface="+mn-lt"/>
            </a:endParaRPr>
          </a:p>
          <a:p>
            <a:pPr marL="0" indent="0">
              <a:spcAft>
                <a:spcPts val="800"/>
              </a:spcAft>
              <a:buFont typeface="Arial" panose="020B0604020202020204" pitchFamily="34" charset="0"/>
              <a:buNone/>
            </a:pPr>
            <a:r>
              <a:rPr lang="en-US" altLang="en-US" sz="1200" dirty="0">
                <a:latin typeface="+mn-lt"/>
              </a:rPr>
              <a:t>Node.js – For handling backend logic and API requests.</a:t>
            </a:r>
            <a:endParaRPr lang="en-US" altLang="en-US" sz="1200" dirty="0">
              <a:latin typeface="+mn-lt"/>
            </a:endParaRPr>
          </a:p>
          <a:p>
            <a:pPr marL="0" indent="0">
              <a:spcAft>
                <a:spcPts val="800"/>
              </a:spcAft>
              <a:buFont typeface="Arial" panose="020B0604020202020204" pitchFamily="34" charset="0"/>
              <a:buNone/>
            </a:pPr>
            <a:r>
              <a:rPr lang="en-US" altLang="en-US" sz="1200" dirty="0">
                <a:latin typeface="+mn-lt"/>
              </a:rPr>
              <a:t>Express.js – For building RESTful APIs and server-side routing.</a:t>
            </a:r>
            <a:endParaRPr lang="en-US" altLang="en-US" sz="1200" dirty="0">
              <a:latin typeface="+mn-lt"/>
            </a:endParaRPr>
          </a:p>
          <a:p>
            <a:pPr marL="0" indent="0">
              <a:spcAft>
                <a:spcPts val="800"/>
              </a:spcAft>
              <a:buFont typeface="Arial" panose="020B0604020202020204" pitchFamily="34" charset="0"/>
              <a:buNone/>
            </a:pPr>
            <a:endParaRPr lang="en-US" altLang="en-US" sz="1200" b="1" dirty="0">
              <a:latin typeface="+mn-lt"/>
            </a:endParaRPr>
          </a:p>
          <a:p>
            <a:pPr marL="0" indent="0">
              <a:spcAft>
                <a:spcPts val="800"/>
              </a:spcAft>
              <a:buFont typeface="Arial" panose="020B0604020202020204" pitchFamily="34" charset="0"/>
              <a:buNone/>
            </a:pPr>
            <a:r>
              <a:rPr lang="en-US" altLang="en-US" sz="1200" b="1" dirty="0">
                <a:latin typeface="+mn-lt"/>
              </a:rPr>
              <a:t>Database &amp; Storage</a:t>
            </a:r>
            <a:endParaRPr lang="en-US" altLang="en-US" sz="1200" b="1" dirty="0">
              <a:latin typeface="+mn-lt"/>
            </a:endParaRPr>
          </a:p>
          <a:p>
            <a:pPr marL="0" indent="0">
              <a:spcAft>
                <a:spcPts val="800"/>
              </a:spcAft>
              <a:buFont typeface="Arial" panose="020B0604020202020204" pitchFamily="34" charset="0"/>
              <a:buNone/>
            </a:pPr>
            <a:r>
              <a:rPr lang="en-US" altLang="en-US" sz="1200" dirty="0">
                <a:latin typeface="+mn-lt"/>
              </a:rPr>
              <a:t>MongoDB – A NoSQL database for storing users, projects, and tasks.</a:t>
            </a:r>
            <a:endParaRPr lang="en-US" altLang="en-US" sz="1200" dirty="0">
              <a:latin typeface="+mn-lt"/>
            </a:endParaRPr>
          </a:p>
          <a:p>
            <a:pPr marL="0" indent="0">
              <a:spcAft>
                <a:spcPts val="800"/>
              </a:spcAft>
              <a:buFont typeface="Arial" panose="020B0604020202020204" pitchFamily="34" charset="0"/>
              <a:buNone/>
            </a:pPr>
            <a:r>
              <a:rPr lang="en-US" altLang="en-US" sz="1200" dirty="0">
                <a:latin typeface="+mn-lt"/>
              </a:rPr>
              <a:t>Mongoose – For object modeling and interacting with MongoDB.</a:t>
            </a:r>
            <a:endParaRPr lang="en-US" sz="12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5770" y="905510"/>
            <a:ext cx="5331460" cy="3219450"/>
          </a:xfrm>
          <a:prstGeom prst="rect">
            <a:avLst/>
          </a:prstGeom>
          <a:noFill/>
        </p:spPr>
        <p:txBody>
          <a:bodyPr wrap="square" rtlCol="0">
            <a:noAutofit/>
          </a:bodyPr>
          <a:p>
            <a:pPr marL="0" indent="0">
              <a:spcAft>
                <a:spcPts val="800"/>
              </a:spcAft>
              <a:buFont typeface="Arial" panose="020B0604020202020204" pitchFamily="34" charset="0"/>
              <a:buNone/>
            </a:pPr>
            <a:r>
              <a:rPr lang="en-US" altLang="en-US" b="1" dirty="0">
                <a:latin typeface="+mn-lt"/>
                <a:sym typeface="+mn-ea"/>
              </a:rPr>
              <a:t>Authentication &amp; Security</a:t>
            </a:r>
            <a:endParaRPr lang="en-US" altLang="en-US" b="1" dirty="0">
              <a:latin typeface="+mn-lt"/>
            </a:endParaRPr>
          </a:p>
          <a:p>
            <a:pPr marL="0" indent="0">
              <a:spcAft>
                <a:spcPts val="800"/>
              </a:spcAft>
              <a:buFont typeface="Arial" panose="020B0604020202020204" pitchFamily="34" charset="0"/>
              <a:buNone/>
            </a:pPr>
            <a:r>
              <a:rPr lang="en-US" altLang="en-US" dirty="0">
                <a:latin typeface="+mn-lt"/>
                <a:sym typeface="+mn-ea"/>
              </a:rPr>
              <a:t>JWT (JSON Web Token) – For secure user authentication.</a:t>
            </a:r>
            <a:endParaRPr lang="en-US" altLang="en-US" dirty="0">
              <a:latin typeface="+mn-lt"/>
            </a:endParaRPr>
          </a:p>
          <a:p>
            <a:pPr marL="0" indent="0">
              <a:spcAft>
                <a:spcPts val="800"/>
              </a:spcAft>
              <a:buFont typeface="Arial" panose="020B0604020202020204" pitchFamily="34" charset="0"/>
              <a:buNone/>
            </a:pPr>
            <a:r>
              <a:rPr lang="en-US" altLang="en-US" dirty="0">
                <a:latin typeface="+mn-lt"/>
                <a:sym typeface="+mn-ea"/>
              </a:rPr>
              <a:t>bcrypt.js – For password hashing and security.</a:t>
            </a:r>
            <a:endParaRPr lang="en-US" altLang="en-US" dirty="0">
              <a:latin typeface="+mn-lt"/>
            </a:endParaRPr>
          </a:p>
          <a:p>
            <a:pPr marL="0" indent="0">
              <a:spcAft>
                <a:spcPts val="800"/>
              </a:spcAft>
              <a:buFont typeface="Arial" panose="020B0604020202020204" pitchFamily="34" charset="0"/>
              <a:buNone/>
            </a:pPr>
            <a:endParaRPr lang="en-US" altLang="en-US" dirty="0">
              <a:latin typeface="+mn-lt"/>
            </a:endParaRPr>
          </a:p>
          <a:p>
            <a:pPr marL="0" indent="0">
              <a:spcAft>
                <a:spcPts val="800"/>
              </a:spcAft>
              <a:buFont typeface="Arial" panose="020B0604020202020204" pitchFamily="34" charset="0"/>
              <a:buNone/>
            </a:pPr>
            <a:r>
              <a:rPr lang="en-US" altLang="en-US" b="1" dirty="0">
                <a:latin typeface="+mn-lt"/>
                <a:sym typeface="+mn-ea"/>
              </a:rPr>
              <a:t>Development &amp; Deployment Tools</a:t>
            </a:r>
            <a:endParaRPr lang="en-US" altLang="en-US" b="1" dirty="0">
              <a:latin typeface="+mn-lt"/>
            </a:endParaRPr>
          </a:p>
          <a:p>
            <a:pPr marL="0" indent="0">
              <a:spcAft>
                <a:spcPts val="800"/>
              </a:spcAft>
              <a:buFont typeface="Arial" panose="020B0604020202020204" pitchFamily="34" charset="0"/>
              <a:buNone/>
            </a:pPr>
            <a:r>
              <a:rPr lang="en-US" altLang="en-US" dirty="0">
                <a:latin typeface="+mn-lt"/>
                <a:sym typeface="+mn-ea"/>
              </a:rPr>
              <a:t>Postman – For API testing.</a:t>
            </a:r>
            <a:endParaRPr lang="en-US" altLang="en-US" dirty="0">
              <a:latin typeface="+mn-lt"/>
            </a:endParaRPr>
          </a:p>
          <a:p>
            <a:pPr marL="0" indent="0">
              <a:spcAft>
                <a:spcPts val="800"/>
              </a:spcAft>
              <a:buFont typeface="Arial" panose="020B0604020202020204" pitchFamily="34" charset="0"/>
              <a:buNone/>
            </a:pPr>
            <a:r>
              <a:rPr lang="en-US" altLang="en-US" dirty="0">
                <a:latin typeface="+mn-lt"/>
                <a:sym typeface="+mn-ea"/>
              </a:rPr>
              <a:t>Git &amp; GitHub – For version control and code management.</a:t>
            </a:r>
            <a:endParaRPr lang="en-US" altLang="en-US" dirty="0">
              <a:latin typeface="+mn-lt"/>
            </a:endParaRPr>
          </a:p>
          <a:p>
            <a:pPr marL="0" indent="0">
              <a:spcAft>
                <a:spcPts val="800"/>
              </a:spcAft>
              <a:buFont typeface="Arial" panose="020B0604020202020204" pitchFamily="34" charset="0"/>
              <a:buNone/>
            </a:pPr>
            <a:r>
              <a:rPr lang="en-US" altLang="en-US" dirty="0">
                <a:latin typeface="+mn-lt"/>
                <a:sym typeface="+mn-ea"/>
              </a:rPr>
              <a:t>Dotenv – For environment variable management.</a:t>
            </a:r>
            <a:endParaRPr lang="en-US" altLang="en-US" dirty="0">
              <a:latin typeface="+mn-lt"/>
            </a:endParaRPr>
          </a:p>
          <a:p>
            <a:pPr marL="0" indent="0">
              <a:spcAft>
                <a:spcPts val="800"/>
              </a:spcAft>
              <a:buFont typeface="Arial" panose="020B0604020202020204" pitchFamily="34" charset="0"/>
              <a:buNone/>
            </a:pPr>
            <a:r>
              <a:rPr lang="en-US" altLang="en-US" dirty="0">
                <a:latin typeface="+mn-lt"/>
                <a:sym typeface="+mn-ea"/>
              </a:rPr>
              <a:t>Cors – For enabling cross-origin requests in APIs.</a:t>
            </a:r>
            <a:r>
              <a:rPr lang="en-US" dirty="0">
                <a:latin typeface="+mn-lt"/>
                <a:sym typeface="+mn-ea"/>
              </a:rPr>
              <a:t>	</a:t>
            </a:r>
            <a:endParaRPr lang="en-US" dirty="0">
              <a:latin typeface="+mn-lt"/>
            </a:endParaRP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endParaRPr lang="en-IN" sz="1600" b="1" dirty="0">
              <a:solidFill>
                <a:srgbClr val="213163"/>
              </a:solidFill>
            </a:endParaRPr>
          </a:p>
        </p:txBody>
      </p:sp>
      <p:sp>
        <p:nvSpPr>
          <p:cNvPr id="6" name="Rectangle 5"/>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Screenshot 2025-03-09 231641"/>
          <p:cNvPicPr>
            <a:picLocks noChangeAspect="1"/>
          </p:cNvPicPr>
          <p:nvPr/>
        </p:nvPicPr>
        <p:blipFill>
          <a:blip r:embed="rId1"/>
          <a:stretch>
            <a:fillRect/>
          </a:stretch>
        </p:blipFill>
        <p:spPr>
          <a:xfrm>
            <a:off x="1137920" y="1118870"/>
            <a:ext cx="7871460" cy="355727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0</TotalTime>
  <Words>4704</Words>
  <Application>WPS Presentation</Application>
  <PresentationFormat>On-screen Show (16:9)</PresentationFormat>
  <Paragraphs>107</Paragraphs>
  <Slides>13</Slides>
  <Notes>12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13</vt:i4>
      </vt:variant>
    </vt:vector>
  </HeadingPairs>
  <TitlesOfParts>
    <vt:vector size="29" baseType="lpstr">
      <vt:lpstr>Arial</vt:lpstr>
      <vt:lpstr>SimSun</vt:lpstr>
      <vt:lpstr>Wingdings</vt:lpstr>
      <vt:lpstr>Arial</vt:lpstr>
      <vt:lpstr>Times New Roman</vt:lpstr>
      <vt:lpstr>Poppins</vt:lpstr>
      <vt:lpstr>Segoe Print</vt:lpstr>
      <vt:lpstr>Times New Roman</vt:lpstr>
      <vt:lpstr>Aptos</vt:lpstr>
      <vt:lpstr>Segoe UI</vt:lpstr>
      <vt:lpstr>Microsoft YaHei</vt:lpstr>
      <vt:lpstr>Arial Unicode MS</vt:lpstr>
      <vt:lpstr>Aptos Display</vt:lpstr>
      <vt:lpstr>Segoe UI Variable Display</vt:lpstr>
      <vt:lpstr>Simple Light</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PVR PC WORLD</cp:lastModifiedBy>
  <cp:revision>56</cp:revision>
  <dcterms:created xsi:type="dcterms:W3CDTF">2025-03-09T16:20:00Z</dcterms:created>
  <dcterms:modified xsi:type="dcterms:W3CDTF">2025-03-09T17:49:35Z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y fmtid="{D5CDD505-2E9C-101B-9397-08002B2CF9AE}" pid="6" name="ICV">
    <vt:lpwstr>09649937CB294D54AACF03DCD545E5BD_12</vt:lpwstr>
  </property>
  <property fmtid="{D5CDD505-2E9C-101B-9397-08002B2CF9AE}" pid="7" name="KSOProductBuildVer">
    <vt:lpwstr>1033-12.2.0.20326</vt:lpwstr>
  </property>
</Properties>
</file>