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bc5401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bc5401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bc5401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bc5401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bc5401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bc5401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bc5401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bc5401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bc5401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bc5401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bc5401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bc5401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bc5401a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bc5401a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bc5401a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bc5401a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bc5401a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bc5401a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bc5401a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bc5401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bc540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bc540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abc5401a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abc5401a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bc5401a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bc5401a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bc5401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bc5401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bc5401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bc5401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bc5401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bc5401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bc5401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bc5401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bc5401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bc5401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bc5401a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bc5401a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c5401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c5401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Project Regression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Markiewicz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085100" y="88275"/>
            <a:ext cx="7484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Finding features with greedy algorithm: 1st iteration</a:t>
            </a:r>
            <a:r>
              <a:rPr lang="pl" sz="2400"/>
              <a:t> </a:t>
            </a:r>
            <a:endParaRPr sz="24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662475"/>
            <a:ext cx="826770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085100" y="88275"/>
            <a:ext cx="7484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Finding features with greedy algorithm: 2nd iteration </a:t>
            </a:r>
            <a:endParaRPr sz="24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662475"/>
            <a:ext cx="826770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1085100" y="88275"/>
            <a:ext cx="7484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Finding features with greedy algorithm: 3rd iteration </a:t>
            </a:r>
            <a:endParaRPr sz="24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662475"/>
            <a:ext cx="826770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Non-p</a:t>
            </a:r>
            <a:r>
              <a:rPr lang="pl"/>
              <a:t>arametric regression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2998950" y="88275"/>
            <a:ext cx="5571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KNN: boxcar kernel</a:t>
            </a:r>
            <a:endParaRPr sz="2400"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62475"/>
            <a:ext cx="853440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2998950" y="88275"/>
            <a:ext cx="5571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KNN: boxcar kernel</a:t>
            </a:r>
            <a:endParaRPr sz="2400"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850"/>
            <a:ext cx="4572001" cy="282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0850"/>
            <a:ext cx="4572001" cy="28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195285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train data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647980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</a:t>
            </a:r>
            <a:r>
              <a:rPr lang="pl"/>
              <a:t>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2785350" y="88275"/>
            <a:ext cx="5784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KNN: gaussian kernel</a:t>
            </a:r>
            <a:endParaRPr sz="24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62475"/>
            <a:ext cx="853440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95285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train data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647980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 data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0850"/>
            <a:ext cx="4571999" cy="28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2785350" y="88275"/>
            <a:ext cx="5784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KNN: gaussian kernel</a:t>
            </a:r>
            <a:endParaRPr sz="2400"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0850"/>
            <a:ext cx="4572001" cy="282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195285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train data</a:t>
            </a:r>
            <a:endParaRPr/>
          </a:p>
        </p:txBody>
      </p:sp>
      <p:sp>
        <p:nvSpPr>
          <p:cNvPr id="162" name="Google Shape;162;p30"/>
          <p:cNvSpPr txBox="1"/>
          <p:nvPr/>
        </p:nvSpPr>
        <p:spPr>
          <a:xfrm>
            <a:off x="6479800" y="3967275"/>
            <a:ext cx="1046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 data</a:t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683175" y="88275"/>
            <a:ext cx="6886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Increasing neighbours count from 5 to 20</a:t>
            </a:r>
            <a:endParaRPr sz="24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850"/>
            <a:ext cx="4571999" cy="282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0850"/>
            <a:ext cx="4571999" cy="28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Models summary, accuracy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Linear regression model with 1 feature: 		</a:t>
            </a:r>
            <a:r>
              <a:rPr lang="pl"/>
              <a:t>33560755766.796795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Linear regression model with 3 feature: 		</a:t>
            </a:r>
            <a:r>
              <a:rPr lang="pl"/>
              <a:t>23336964981.238964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KNN with boxcar kernel for 5 neighbours:	37346229495.2342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KNN with gaussian kernel for 5 neighbours:	37343083875.81784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KNN with for 25 neighbours:				31548111783.813534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pl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49" y="693400"/>
            <a:ext cx="6233899" cy="42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982500" y="0"/>
            <a:ext cx="11790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Data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 highest houses above the sea level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/>
              <a:t>  sqft  elevation      price  np_prediction  p_prediction  </a:t>
            </a:r>
            <a:br>
              <a:rPr lang="pl" sz="1200"/>
            </a:br>
            <a:r>
              <a:rPr lang="pl" sz="1200"/>
              <a:t>0</a:t>
            </a:r>
            <a:r>
              <a:rPr lang="pl" sz="1200"/>
              <a:t> </a:t>
            </a:r>
            <a:r>
              <a:rPr lang="pl" sz="1200"/>
              <a:t> 4660        438  1280000.0   1.136111e+06  1.343920e+06   </a:t>
            </a:r>
            <a:br>
              <a:rPr lang="pl" sz="1200"/>
            </a:br>
            <a:r>
              <a:rPr lang="pl" sz="1200"/>
              <a:t>1  4700        438  1400000.0   1.171538e+06  1.349758e+06   </a:t>
            </a:r>
            <a:br>
              <a:rPr lang="pl" sz="1200"/>
            </a:br>
            <a:r>
              <a:rPr lang="pl" sz="1200"/>
              <a:t>2  7400        438  2983000.0   1.697588e+06  1.982083e+06   </a:t>
            </a:r>
            <a:br>
              <a:rPr lang="pl" sz="1200"/>
            </a:br>
            <a:r>
              <a:rPr lang="pl" sz="1200"/>
              <a:t>3  5080        438  1900000.0   1.367091e+06  1.405222e+06   </a:t>
            </a:r>
            <a:br>
              <a:rPr lang="pl" sz="1200"/>
            </a:br>
            <a:r>
              <a:rPr lang="pl" sz="1200"/>
              <a:t>4  4460        415   833450.0   1.139502e+06  1.063287e+06</a:t>
            </a:r>
            <a:r>
              <a:rPr lang="pl" sz="1200"/>
              <a:t>   </a:t>
            </a:r>
            <a:br>
              <a:rPr lang="pl" sz="1200"/>
            </a:br>
            <a:br>
              <a:rPr lang="pl" sz="1200"/>
            </a:br>
            <a:r>
              <a:rPr lang="pl" sz="1200"/>
              <a:t>  </a:t>
            </a:r>
            <a:r>
              <a:rPr lang="pl" sz="1200"/>
              <a:t> </a:t>
            </a:r>
            <a:r>
              <a:rPr lang="pl" sz="1200"/>
              <a:t>np_prediction_delta  p_prediction_delta  abs_delta_sum </a:t>
            </a:r>
            <a:r>
              <a:rPr lang="pl" sz="1200"/>
              <a:t> </a:t>
            </a:r>
            <a:br>
              <a:rPr lang="pl" sz="1200"/>
            </a:br>
            <a:r>
              <a:rPr lang="pl" sz="1200"/>
              <a:t>0        -1.438887e+05        6.391951e+04   2.078082e+05  </a:t>
            </a:r>
            <a:br>
              <a:rPr lang="pl" sz="1200"/>
            </a:br>
            <a:r>
              <a:rPr lang="pl" sz="1200"/>
              <a:t>1        -2.284622e+05       -5.024211e+04   2.787043e+05  </a:t>
            </a:r>
            <a:br>
              <a:rPr lang="pl" sz="1200"/>
            </a:br>
            <a:r>
              <a:rPr lang="pl" sz="1200"/>
              <a:t>2        -1.285412e+06       -1.000917e+06   2.286329e+06  </a:t>
            </a:r>
            <a:br>
              <a:rPr lang="pl" sz="1200"/>
            </a:br>
            <a:r>
              <a:rPr lang="pl" sz="1200"/>
              <a:t>3        -5.329092e+05       -4.947775e+05   1.027687e+06  </a:t>
            </a:r>
            <a:br>
              <a:rPr lang="pl" sz="1200"/>
            </a:br>
            <a:r>
              <a:rPr lang="pl" sz="1200"/>
              <a:t>4         3.060523e+05        2.298366e+05   5.358889e+05  </a:t>
            </a:r>
            <a:br>
              <a:rPr lang="pl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 highest houses above the sea level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  sqft  elevation      price  np_prediction  p_prediction  </a:t>
            </a:r>
            <a:br>
              <a:rPr lang="pl" sz="1200"/>
            </a:br>
            <a:r>
              <a:rPr lang="pl" sz="1200"/>
              <a:t>0  4660        438  1280000.0   1.136111e+06  1.343920e+06   </a:t>
            </a:r>
            <a:br>
              <a:rPr lang="pl" sz="1200"/>
            </a:br>
            <a:r>
              <a:rPr lang="pl" sz="1200"/>
              <a:t>1  4700        438  1400000.0   1.171538e+06  1.349758e+06   </a:t>
            </a:r>
            <a:br>
              <a:rPr lang="pl" sz="1200"/>
            </a:br>
            <a:r>
              <a:rPr lang="pl" sz="1200"/>
              <a:t>2  7400        438  2983000.0   1.697588e+06  1.982083e+06   </a:t>
            </a:r>
            <a:br>
              <a:rPr lang="pl" sz="1200"/>
            </a:br>
            <a:r>
              <a:rPr lang="pl" sz="1200"/>
              <a:t>3  5080        438  1900000.0   1.367091e+06  1.405222e+06   </a:t>
            </a:r>
            <a:br>
              <a:rPr lang="pl" sz="1200"/>
            </a:br>
            <a:r>
              <a:rPr lang="pl" sz="1200"/>
              <a:t>4  4460        415   833450.0   1.139502e+06  1.063287e+06   </a:t>
            </a:r>
            <a:br>
              <a:rPr lang="pl" sz="1200"/>
            </a:br>
            <a:br>
              <a:rPr lang="pl" sz="1200"/>
            </a:br>
            <a:r>
              <a:rPr lang="pl" sz="1200"/>
              <a:t>   np_prediction_delta  p_prediction_delta  abs_delta_sum  </a:t>
            </a:r>
            <a:br>
              <a:rPr lang="pl" sz="1200"/>
            </a:br>
            <a:r>
              <a:rPr lang="pl" sz="1200"/>
              <a:t>0        -1.438887e+05        6.391951e+04   2.078082e+05  </a:t>
            </a:r>
            <a:br>
              <a:rPr lang="pl" sz="1200"/>
            </a:br>
            <a:r>
              <a:rPr lang="pl" sz="1200"/>
              <a:t>1        -2.284622e+05       -5.024211e+04   2.787043e+05  </a:t>
            </a:r>
            <a:br>
              <a:rPr lang="pl" sz="1200"/>
            </a:br>
            <a:r>
              <a:rPr lang="pl" sz="1200"/>
              <a:t>2        -1.285412e+06       -1.000917e+06   2.286329e+06  </a:t>
            </a:r>
            <a:br>
              <a:rPr lang="pl" sz="1200"/>
            </a:br>
            <a:r>
              <a:rPr lang="pl" sz="1200"/>
              <a:t>3        -5.329092e+05       -4.947775e+05   1.027687e+06  </a:t>
            </a:r>
            <a:br>
              <a:rPr lang="pl" sz="1200"/>
            </a:br>
            <a:r>
              <a:rPr lang="pl" sz="1200"/>
              <a:t>4         3.060523e+05        2.298366e+05   5.358889e+05  </a:t>
            </a:r>
            <a:br>
              <a:rPr lang="pl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84" name="Google Shape;184;p33"/>
          <p:cNvCxnSpPr/>
          <p:nvPr/>
        </p:nvCxnSpPr>
        <p:spPr>
          <a:xfrm rot="10800000">
            <a:off x="4485600" y="3010525"/>
            <a:ext cx="1725900" cy="41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1" y="797450"/>
            <a:ext cx="3363800" cy="4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367800" y="0"/>
            <a:ext cx="2408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Data on map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25" y="720550"/>
            <a:ext cx="7077350" cy="4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752050" y="88275"/>
            <a:ext cx="363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Elevation to price relation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25" y="720550"/>
            <a:ext cx="7077350" cy="4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513000" y="146350"/>
            <a:ext cx="2118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Limit the data</a:t>
            </a:r>
            <a:endParaRPr sz="2400"/>
          </a:p>
        </p:txBody>
      </p:sp>
      <p:cxnSp>
        <p:nvCxnSpPr>
          <p:cNvPr id="80" name="Google Shape;80;p17"/>
          <p:cNvCxnSpPr/>
          <p:nvPr/>
        </p:nvCxnSpPr>
        <p:spPr>
          <a:xfrm rot="10800000">
            <a:off x="3084400" y="994125"/>
            <a:ext cx="0" cy="381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752050" y="88275"/>
            <a:ext cx="363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Elevation to price relation</a:t>
            </a:r>
            <a:endParaRPr sz="24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50" y="662475"/>
            <a:ext cx="7212701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572850" y="88275"/>
            <a:ext cx="1998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Filtered data</a:t>
            </a:r>
            <a:endParaRPr sz="24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225" y="662475"/>
            <a:ext cx="6587576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Parametric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486650" y="88275"/>
            <a:ext cx="7006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Linear regression model based on one feature </a:t>
            </a:r>
            <a:endParaRPr sz="24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25" y="662475"/>
            <a:ext cx="7927750" cy="4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