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69" r:id="rId4"/>
    <p:sldId id="270" r:id="rId5"/>
    <p:sldId id="280" r:id="rId6"/>
    <p:sldId id="281" r:id="rId7"/>
    <p:sldId id="271" r:id="rId8"/>
    <p:sldId id="272" r:id="rId9"/>
    <p:sldId id="282" r:id="rId10"/>
    <p:sldId id="283" r:id="rId11"/>
    <p:sldId id="292" r:id="rId12"/>
    <p:sldId id="284" r:id="rId13"/>
    <p:sldId id="285" r:id="rId14"/>
    <p:sldId id="291" r:id="rId15"/>
    <p:sldId id="286" r:id="rId16"/>
    <p:sldId id="306" r:id="rId17"/>
    <p:sldId id="304" r:id="rId18"/>
    <p:sldId id="307" r:id="rId19"/>
    <p:sldId id="305" r:id="rId20"/>
    <p:sldId id="303" r:id="rId21"/>
    <p:sldId id="293" r:id="rId22"/>
    <p:sldId id="294" r:id="rId23"/>
    <p:sldId id="302" r:id="rId24"/>
    <p:sldId id="295" r:id="rId25"/>
    <p:sldId id="296" r:id="rId26"/>
    <p:sldId id="297" r:id="rId27"/>
    <p:sldId id="298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2" d="100"/>
          <a:sy n="62" d="100"/>
        </p:scale>
        <p:origin x="-736" y="-6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DD831-79D9-46D4-9A22-80D7427D3A4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1E0DE-829C-437A-9F22-61F8FB34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45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64126" y="2490927"/>
            <a:ext cx="3063747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F3863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173204"/>
            <a:ext cx="12192000" cy="16847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1747" y="31191"/>
            <a:ext cx="46970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71C4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1575" y="3108451"/>
            <a:ext cx="6660515" cy="210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4536A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4560" y="6530213"/>
            <a:ext cx="25336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9685">
              <a:lnSpc>
                <a:spcPts val="1639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pPr marL="19685">
                <a:lnSpc>
                  <a:spcPts val="1639"/>
                </a:lnSpc>
              </a:p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66575" y="6426504"/>
            <a:ext cx="146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adea"/>
                <a:cs typeface="Caladea"/>
              </a:rPr>
              <a:t>1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1676400"/>
            <a:ext cx="77957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i="1" dirty="0">
                <a:latin typeface="Times New Roman" pitchFamily="18" charset="0"/>
                <a:cs typeface="Times New Roman" pitchFamily="18" charset="0"/>
              </a:rPr>
              <a:t>Introduction to Graph Theory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377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600" b="1" dirty="0"/>
              <a:t>Weighted Graph</a:t>
            </a:r>
          </a:p>
        </p:txBody>
      </p:sp>
      <p:pic>
        <p:nvPicPr>
          <p:cNvPr id="7170" name="Picture 2" descr="Graph-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572000" y="2961450"/>
            <a:ext cx="4038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1143000"/>
            <a:ext cx="1021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/>
              <a:t>A </a:t>
            </a:r>
            <a:r>
              <a:rPr lang="en-GB" sz="2800" dirty="0"/>
              <a:t>graph in which a number (the weight) is assigned to each </a:t>
            </a:r>
            <a:r>
              <a:rPr lang="en-GB" sz="2800" dirty="0" smtClean="0"/>
              <a:t>edge is called as weighted graph.</a:t>
            </a:r>
          </a:p>
          <a:p>
            <a:pPr algn="just"/>
            <a:r>
              <a:rPr lang="en-GB" sz="2800" dirty="0" smtClean="0"/>
              <a:t>Such </a:t>
            </a:r>
            <a:r>
              <a:rPr lang="en-GB" sz="2800" dirty="0"/>
              <a:t>weights might represent for example costs, lengths or capacities, depending on the problem at hand.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714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4360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600" b="1" dirty="0" err="1" smtClean="0"/>
              <a:t>Unweighted</a:t>
            </a:r>
            <a:r>
              <a:rPr lang="en-GB" sz="3600" b="1" dirty="0" smtClean="0"/>
              <a:t> Graph </a:t>
            </a:r>
            <a:endParaRPr lang="en-GB" sz="3600" b="1" dirty="0"/>
          </a:p>
        </p:txBody>
      </p:sp>
      <p:pic>
        <p:nvPicPr>
          <p:cNvPr id="7170" name="Picture 2" descr="Graph-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200400" y="2286000"/>
            <a:ext cx="4038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1143000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/>
              <a:t>A </a:t>
            </a:r>
            <a:r>
              <a:rPr lang="en-GB" sz="2800" dirty="0"/>
              <a:t>graph in </a:t>
            </a:r>
            <a:r>
              <a:rPr lang="en-GB" sz="2800" dirty="0" smtClean="0"/>
              <a:t>which no weight </a:t>
            </a:r>
            <a:r>
              <a:rPr lang="en-GB" sz="2800" dirty="0"/>
              <a:t>is assigned </a:t>
            </a:r>
            <a:r>
              <a:rPr lang="en-GB" sz="2800" dirty="0" smtClean="0"/>
              <a:t>to edges is called as </a:t>
            </a:r>
            <a:r>
              <a:rPr lang="en-GB" sz="2800" dirty="0" err="1" smtClean="0"/>
              <a:t>unweighted</a:t>
            </a:r>
            <a:r>
              <a:rPr lang="en-GB" sz="2800" dirty="0" smtClean="0"/>
              <a:t> graph.</a:t>
            </a:r>
          </a:p>
        </p:txBody>
      </p:sp>
    </p:spTree>
    <p:extLst>
      <p:ext uri="{BB962C8B-B14F-4D97-AF65-F5344CB8AC3E}">
        <p14:creationId xmlns:p14="http://schemas.microsoft.com/office/powerpoint/2010/main" val="73029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85800"/>
            <a:ext cx="3596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600" b="1" dirty="0"/>
              <a:t>Bipartite Graph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1082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In a simple graph G, if V can be partitioned into two disjoint sets V</a:t>
            </a:r>
            <a:r>
              <a:rPr lang="en-US" sz="2800" baseline="-25000" dirty="0"/>
              <a:t>1</a:t>
            </a:r>
            <a:r>
              <a:rPr lang="en-US" sz="2800" dirty="0"/>
              <a:t> and V</a:t>
            </a:r>
            <a:r>
              <a:rPr lang="en-US" sz="2800" baseline="-25000" dirty="0"/>
              <a:t>2</a:t>
            </a:r>
            <a:r>
              <a:rPr lang="en-US" sz="2800" dirty="0"/>
              <a:t> such that every edge in the graph connects a vertex in V</a:t>
            </a:r>
            <a:r>
              <a:rPr lang="en-US" sz="2800" baseline="-25000" dirty="0"/>
              <a:t>1</a:t>
            </a:r>
            <a:r>
              <a:rPr lang="en-US" sz="2800" dirty="0"/>
              <a:t> and a vertex V</a:t>
            </a:r>
            <a:r>
              <a:rPr lang="en-US" sz="2800" baseline="-25000" dirty="0"/>
              <a:t>2</a:t>
            </a:r>
            <a:r>
              <a:rPr lang="en-US" sz="2800" dirty="0"/>
              <a:t> (so that no edge in G connects either two vertices in V</a:t>
            </a:r>
            <a:r>
              <a:rPr lang="en-US" sz="2800" baseline="-25000" dirty="0"/>
              <a:t>1</a:t>
            </a:r>
            <a:r>
              <a:rPr lang="en-US" sz="2800" dirty="0"/>
              <a:t> or two vertices in V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</a:t>
            </a:r>
            <a:r>
              <a:rPr lang="en-US" sz="2800" dirty="0"/>
              <a:t>: V</a:t>
            </a:r>
            <a:r>
              <a:rPr lang="en-US" sz="2800" baseline="-25000" dirty="0"/>
              <a:t>1</a:t>
            </a:r>
            <a:r>
              <a:rPr lang="en-US" sz="2800" dirty="0"/>
              <a:t> = {v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, v</a:t>
            </a:r>
            <a:r>
              <a:rPr lang="en-US" sz="2800" baseline="-25000" dirty="0"/>
              <a:t>3</a:t>
            </a:r>
            <a:r>
              <a:rPr lang="en-US" sz="2800" dirty="0"/>
              <a:t>} and V</a:t>
            </a:r>
            <a:r>
              <a:rPr lang="en-US" sz="2800" baseline="-25000" dirty="0"/>
              <a:t>2</a:t>
            </a:r>
            <a:r>
              <a:rPr lang="en-US" sz="2800" dirty="0"/>
              <a:t> = {v</a:t>
            </a:r>
            <a:r>
              <a:rPr lang="en-US" sz="2800" baseline="-25000" dirty="0"/>
              <a:t>4</a:t>
            </a:r>
            <a:r>
              <a:rPr lang="en-US" sz="2800" dirty="0"/>
              <a:t>, v</a:t>
            </a:r>
            <a:r>
              <a:rPr lang="en-US" sz="2800" baseline="-25000" dirty="0"/>
              <a:t>5</a:t>
            </a:r>
            <a:r>
              <a:rPr lang="en-US" sz="2800" dirty="0"/>
              <a:t>, v</a:t>
            </a:r>
            <a:r>
              <a:rPr lang="en-US" sz="2800" baseline="-25000" dirty="0"/>
              <a:t>6</a:t>
            </a:r>
            <a:r>
              <a:rPr lang="en-US" sz="2800" dirty="0"/>
              <a:t>},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514636" y="3420198"/>
            <a:ext cx="3886200" cy="1905000"/>
            <a:chOff x="4152900" y="2476500"/>
            <a:chExt cx="3886200" cy="1905000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152900" y="2552700"/>
              <a:ext cx="1143000" cy="1828800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48500" y="2476500"/>
              <a:ext cx="990600" cy="1752600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610100" y="28575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v</a:t>
              </a:r>
              <a:r>
                <a:rPr lang="en-US" sz="1000" baseline="-25000"/>
                <a:t>1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610100" y="33147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v</a:t>
              </a:r>
              <a:r>
                <a:rPr lang="en-US" sz="1000" baseline="-25000"/>
                <a:t>2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610100" y="3771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v</a:t>
              </a:r>
              <a:r>
                <a:rPr lang="en-US" sz="1000" baseline="-25000"/>
                <a:t>3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7429500" y="27813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v</a:t>
              </a:r>
              <a:r>
                <a:rPr lang="en-US" sz="1000" baseline="-25000"/>
                <a:t>4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429500" y="32385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v</a:t>
              </a:r>
              <a:r>
                <a:rPr lang="en-US" sz="1000" baseline="-25000"/>
                <a:t>5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7429500" y="36957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r>
                <a:rPr lang="en-US" sz="1000"/>
                <a:t>v</a:t>
              </a:r>
              <a:r>
                <a:rPr lang="en-US" sz="1000" baseline="-25000"/>
                <a:t>6</a:t>
              </a: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4838700" y="2933700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4838700" y="3009900"/>
              <a:ext cx="2590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V="1">
              <a:off x="4838700" y="2933700"/>
              <a:ext cx="2667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4838700" y="3390900"/>
              <a:ext cx="2590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V="1">
              <a:off x="4838700" y="3390900"/>
              <a:ext cx="2590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V="1">
              <a:off x="4838700" y="3771900"/>
              <a:ext cx="2590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7438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304" y="1447800"/>
            <a:ext cx="10362896" cy="424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rgbClr val="44536A"/>
                </a:solidFill>
                <a:latin typeface="Caladea"/>
                <a:ea typeface="+mn-ea"/>
                <a:cs typeface="Calade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Loop:</a:t>
            </a:r>
            <a:r>
              <a:rPr lang="en-US" sz="3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A loop is an edge whose endpoints are equal i.e., an edge joining a vertex to it self is called a loop. Represented as {u, u} = {u}</a:t>
            </a:r>
          </a:p>
          <a:p>
            <a:pPr algn="just">
              <a:buFont typeface="Wingdings" pitchFamily="2" charset="2"/>
              <a:buNone/>
            </a:pPr>
            <a:endParaRPr lang="en-US" sz="3200" dirty="0" smtClean="0">
              <a:solidFill>
                <a:schemeClr val="tx1"/>
              </a:solidFill>
              <a:latin typeface="+mj-lt"/>
            </a:endParaRPr>
          </a:p>
          <a:p>
            <a:pPr algn="just">
              <a:buFont typeface="Wingdings" pitchFamily="2" charset="2"/>
              <a:buNone/>
            </a:pPr>
            <a:endParaRPr lang="en-US" sz="3200" dirty="0" smtClean="0">
              <a:solidFill>
                <a:schemeClr val="tx1"/>
              </a:solidFill>
              <a:latin typeface="+mj-lt"/>
            </a:endParaRPr>
          </a:p>
          <a:p>
            <a:pPr algn="just">
              <a:buFont typeface="Wingdings" pitchFamily="2" charset="2"/>
              <a:buNone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3200" b="1" dirty="0" smtClean="0">
                <a:solidFill>
                  <a:schemeClr val="tx1"/>
                </a:solidFill>
                <a:latin typeface="+mj-lt"/>
              </a:rPr>
              <a:t>Multiple Edges: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Two or more edges joining the same pair of vertices.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37424" y="2879540"/>
            <a:ext cx="1444376" cy="691918"/>
            <a:chOff x="4191000" y="3657600"/>
            <a:chExt cx="914400" cy="3810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4191000" y="3657600"/>
              <a:ext cx="4572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648200" y="3733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105400" y="3733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4648200" y="3962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85800" y="457199"/>
            <a:ext cx="255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Terminology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1239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" y="1078251"/>
            <a:ext cx="1074576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u and v are </a:t>
            </a:r>
            <a:r>
              <a:rPr lang="en-US" sz="2400" b="1" dirty="0"/>
              <a:t>adjacent</a:t>
            </a:r>
            <a:r>
              <a:rPr lang="en-US" sz="2400" dirty="0"/>
              <a:t> if {u, v} </a:t>
            </a:r>
            <a:r>
              <a:rPr lang="en-US" sz="2400" dirty="0" smtClean="0"/>
              <a:t>has </a:t>
            </a:r>
            <a:r>
              <a:rPr lang="en-US" sz="2400" dirty="0"/>
              <a:t>an </a:t>
            </a:r>
            <a:r>
              <a:rPr lang="en-US" sz="2400" dirty="0" smtClean="0"/>
              <a:t>edge. Then, e </a:t>
            </a:r>
            <a:r>
              <a:rPr lang="en-US" sz="2400" dirty="0"/>
              <a:t>is called </a:t>
            </a:r>
            <a:r>
              <a:rPr lang="en-US" sz="2400" b="1" dirty="0"/>
              <a:t>incident </a:t>
            </a:r>
            <a:r>
              <a:rPr lang="en-US" sz="2400" dirty="0"/>
              <a:t>with u and v. u and v are called </a:t>
            </a:r>
            <a:r>
              <a:rPr lang="en-US" sz="2400" b="1" dirty="0" smtClean="0"/>
              <a:t>endpoints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/>
              <a:t>Degree of Vertex (</a:t>
            </a:r>
            <a:r>
              <a:rPr lang="en-US" sz="2400" b="1" dirty="0" err="1"/>
              <a:t>deg</a:t>
            </a:r>
            <a:r>
              <a:rPr lang="en-US" sz="2400" b="1" dirty="0"/>
              <a:t> (v)): </a:t>
            </a:r>
            <a:r>
              <a:rPr lang="en-US" sz="2400" dirty="0" smtClean="0"/>
              <a:t>The </a:t>
            </a:r>
            <a:r>
              <a:rPr lang="en-US" sz="2400" dirty="0"/>
              <a:t>number of edges incident on a vertex. </a:t>
            </a:r>
            <a:endParaRPr lang="en-US" sz="2400" dirty="0" smtClean="0"/>
          </a:p>
          <a:p>
            <a:pPr algn="just">
              <a:lnSpc>
                <a:spcPct val="80000"/>
              </a:lnSpc>
            </a:pP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/>
              <a:t>Pendant Vertex:</a:t>
            </a:r>
            <a:r>
              <a:rPr lang="en-US" sz="2400" dirty="0"/>
              <a:t> </a:t>
            </a:r>
            <a:r>
              <a:rPr lang="en-US" sz="2400" dirty="0" err="1"/>
              <a:t>deg</a:t>
            </a:r>
            <a:r>
              <a:rPr lang="en-US" sz="2400" dirty="0"/>
              <a:t> (v) =1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/>
              <a:t>Isolated Vertex:</a:t>
            </a:r>
            <a:r>
              <a:rPr lang="en-US" sz="2400" dirty="0"/>
              <a:t> </a:t>
            </a:r>
            <a:r>
              <a:rPr lang="en-US" sz="2400" dirty="0" err="1"/>
              <a:t>deg</a:t>
            </a:r>
            <a:r>
              <a:rPr lang="en-US" sz="2400" dirty="0"/>
              <a:t> (k) = 0</a:t>
            </a:r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Example</a:t>
            </a:r>
            <a:r>
              <a:rPr lang="en-US" sz="2400" b="1" dirty="0"/>
              <a:t>: </a:t>
            </a:r>
            <a:r>
              <a:rPr lang="en-US" sz="2400" dirty="0"/>
              <a:t>For V = {u, v, w} , E = { {u, w}, {u, v} },</a:t>
            </a:r>
            <a:r>
              <a:rPr lang="en-US" sz="2400" b="1" i="1" dirty="0"/>
              <a:t> </a:t>
            </a:r>
            <a:r>
              <a:rPr lang="en-US" sz="2400" dirty="0" err="1"/>
              <a:t>deg</a:t>
            </a:r>
            <a:r>
              <a:rPr lang="en-US" sz="2400" dirty="0"/>
              <a:t> (u) = 2, </a:t>
            </a:r>
            <a:r>
              <a:rPr lang="en-US" sz="2400" dirty="0" err="1"/>
              <a:t>deg</a:t>
            </a:r>
            <a:r>
              <a:rPr lang="en-US" sz="2400" dirty="0"/>
              <a:t> (v) = 1, </a:t>
            </a:r>
            <a:r>
              <a:rPr lang="en-US" sz="2400" dirty="0" err="1"/>
              <a:t>deg</a:t>
            </a:r>
            <a:r>
              <a:rPr lang="en-US" sz="2400" dirty="0"/>
              <a:t> (w) = 1, </a:t>
            </a:r>
            <a:r>
              <a:rPr lang="en-US" sz="2400" dirty="0" err="1"/>
              <a:t>deg</a:t>
            </a:r>
            <a:r>
              <a:rPr lang="en-US" sz="2400" dirty="0"/>
              <a:t> (k) = 0, w and v are pendant , k is isolated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8085" y="324150"/>
            <a:ext cx="648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Terminology</a:t>
            </a:r>
            <a:r>
              <a:rPr lang="en-US" sz="4000" b="1" dirty="0"/>
              <a:t> – </a:t>
            </a:r>
            <a:r>
              <a:rPr lang="en-US" sz="3600" dirty="0"/>
              <a:t>Undirected graphs</a:t>
            </a:r>
            <a:endParaRPr lang="en-IN" sz="4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705600" y="4571144"/>
            <a:ext cx="3810000" cy="1295400"/>
            <a:chOff x="3124200" y="5181600"/>
            <a:chExt cx="3810000" cy="1295400"/>
          </a:xfrm>
        </p:grpSpPr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3124200" y="518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553200" y="5410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k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4038600" y="6096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4876800" y="518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505200" y="5334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429000" y="55626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3277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81000"/>
            <a:ext cx="5941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Terminology</a:t>
            </a:r>
            <a:r>
              <a:rPr lang="en-US" sz="3600" dirty="0"/>
              <a:t> – Directed graphs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685800" y="1066800"/>
            <a:ext cx="109728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For the edge (u, v),</a:t>
            </a:r>
            <a:r>
              <a:rPr lang="en-US" sz="2400" b="1" dirty="0"/>
              <a:t> </a:t>
            </a:r>
            <a:r>
              <a:rPr lang="en-US" sz="2400" dirty="0"/>
              <a:t>u is </a:t>
            </a:r>
            <a:r>
              <a:rPr lang="en-US" sz="2400" b="1" dirty="0"/>
              <a:t>adjacent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v OR v is </a:t>
            </a:r>
            <a:r>
              <a:rPr lang="en-US" sz="2400" b="1" dirty="0"/>
              <a:t>adjacent from</a:t>
            </a:r>
            <a:r>
              <a:rPr lang="en-US" sz="2400" dirty="0"/>
              <a:t> u, u – </a:t>
            </a:r>
            <a:r>
              <a:rPr lang="en-US" sz="2400" b="1" dirty="0"/>
              <a:t>Initial vertex</a:t>
            </a:r>
            <a:r>
              <a:rPr lang="en-US" sz="2400" dirty="0"/>
              <a:t>, v – </a:t>
            </a:r>
            <a:r>
              <a:rPr lang="en-US" sz="2400" b="1" dirty="0"/>
              <a:t>Terminal vertex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/>
              <a:t>In-degree (</a:t>
            </a:r>
            <a:r>
              <a:rPr lang="en-US" sz="2400" b="1" dirty="0" err="1"/>
              <a:t>deg</a:t>
            </a:r>
            <a:r>
              <a:rPr lang="en-US" sz="2400" baseline="30000" dirty="0"/>
              <a:t>-</a:t>
            </a:r>
            <a:r>
              <a:rPr lang="en-US" sz="2400" b="1" dirty="0"/>
              <a:t> (u)): </a:t>
            </a:r>
            <a:r>
              <a:rPr lang="en-US" sz="2400" dirty="0"/>
              <a:t>number of edges for which u is terminal vertex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/>
              <a:t>Out-degree (</a:t>
            </a:r>
            <a:r>
              <a:rPr lang="en-US" sz="2400" b="1" dirty="0" err="1"/>
              <a:t>deg</a:t>
            </a:r>
            <a:r>
              <a:rPr lang="en-US" sz="2400" baseline="30000" dirty="0"/>
              <a:t>+</a:t>
            </a:r>
            <a:r>
              <a:rPr lang="en-US" sz="2400" b="1" dirty="0"/>
              <a:t> (u)): </a:t>
            </a:r>
            <a:r>
              <a:rPr lang="en-US" sz="2400" dirty="0"/>
              <a:t>number of edges for which u is initial vertex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folHlink"/>
                </a:solidFill>
              </a:rPr>
              <a:t>Note: A loop contributes 1 to both in-degree and out-degree (why?)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i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Example</a:t>
            </a:r>
            <a:r>
              <a:rPr lang="en-US" sz="2400" b="1" dirty="0"/>
              <a:t>: </a:t>
            </a:r>
            <a:r>
              <a:rPr lang="en-US" sz="2400" dirty="0"/>
              <a:t>For V = {u, v, w} , E = { (u, w), ( v, w), (u, v) },</a:t>
            </a:r>
            <a:r>
              <a:rPr lang="en-US" sz="2400" i="1" dirty="0"/>
              <a:t> </a:t>
            </a:r>
            <a:r>
              <a:rPr lang="en-US" sz="2400" dirty="0" err="1"/>
              <a:t>deg</a:t>
            </a:r>
            <a:r>
              <a:rPr lang="en-US" sz="2400" baseline="30000" dirty="0"/>
              <a:t>-</a:t>
            </a:r>
            <a:r>
              <a:rPr lang="en-US" sz="2400" dirty="0"/>
              <a:t> (u) = 0, </a:t>
            </a:r>
            <a:r>
              <a:rPr lang="en-US" sz="2400" dirty="0" err="1"/>
              <a:t>deg</a:t>
            </a:r>
            <a:r>
              <a:rPr lang="en-US" sz="2400" baseline="30000" dirty="0"/>
              <a:t>+</a:t>
            </a:r>
            <a:r>
              <a:rPr lang="en-US" sz="2400" dirty="0"/>
              <a:t> (u) = 2, </a:t>
            </a:r>
            <a:r>
              <a:rPr lang="en-US" sz="2400" dirty="0" err="1"/>
              <a:t>deg</a:t>
            </a:r>
            <a:r>
              <a:rPr lang="en-US" sz="2400" baseline="30000" dirty="0"/>
              <a:t>-</a:t>
            </a:r>
            <a:r>
              <a:rPr lang="en-US" sz="2400" dirty="0"/>
              <a:t> (v) = 1, </a:t>
            </a:r>
            <a:r>
              <a:rPr lang="en-US" sz="2400" dirty="0" err="1" smtClean="0"/>
              <a:t>deg</a:t>
            </a:r>
            <a:r>
              <a:rPr lang="en-US" sz="2400" baseline="30000" dirty="0"/>
              <a:t>+ </a:t>
            </a:r>
            <a:r>
              <a:rPr lang="en-US" sz="2400" dirty="0"/>
              <a:t>(v) = 1, and </a:t>
            </a:r>
            <a:r>
              <a:rPr lang="en-US" sz="2400" dirty="0" err="1"/>
              <a:t>deg</a:t>
            </a:r>
            <a:r>
              <a:rPr lang="en-US" sz="2400" baseline="30000" dirty="0"/>
              <a:t>-</a:t>
            </a:r>
            <a:r>
              <a:rPr lang="en-US" sz="2400" dirty="0"/>
              <a:t> (w) = 2, </a:t>
            </a:r>
            <a:r>
              <a:rPr lang="en-US" sz="2400" dirty="0" err="1"/>
              <a:t>deg</a:t>
            </a:r>
            <a:r>
              <a:rPr lang="en-US" sz="2400" baseline="30000" dirty="0"/>
              <a:t>+</a:t>
            </a:r>
            <a:r>
              <a:rPr lang="en-US" sz="2400" dirty="0"/>
              <a:t> (u) = 0</a:t>
            </a:r>
            <a:endParaRPr lang="en-US" sz="2400" i="1" dirty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400" i="1" dirty="0">
              <a:solidFill>
                <a:srgbClr val="237AC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848600" y="4375935"/>
            <a:ext cx="2209800" cy="1600200"/>
            <a:chOff x="3124200" y="5105400"/>
            <a:chExt cx="2209800" cy="1600200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124200" y="5105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114800" y="632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4953000" y="5105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3505200" y="52578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429000" y="5486400"/>
              <a:ext cx="685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4343400" y="5410200"/>
              <a:ext cx="609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3277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3953" y="381000"/>
            <a:ext cx="255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Terminology</a:t>
            </a:r>
            <a:endParaRPr lang="en-IN" sz="3600" dirty="0"/>
          </a:p>
        </p:txBody>
      </p:sp>
      <p:sp>
        <p:nvSpPr>
          <p:cNvPr id="2" name="Rectangle 1"/>
          <p:cNvSpPr/>
          <p:nvPr/>
        </p:nvSpPr>
        <p:spPr>
          <a:xfrm>
            <a:off x="803953" y="1027331"/>
            <a:ext cx="110070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Path</a:t>
            </a:r>
            <a:r>
              <a:rPr lang="en-GB" sz="2800" dirty="0" smtClean="0"/>
              <a:t>: A </a:t>
            </a:r>
            <a:r>
              <a:rPr lang="en-GB" sz="2800" dirty="0"/>
              <a:t>path in a graph is a sequence of adjacent vertices. Simple path is a path with no repeated vertices. In the graph below, the dotted lines represent a path from G to E.</a:t>
            </a:r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12326"/>
            <a:ext cx="4267200" cy="116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03953" y="3635339"/>
            <a:ext cx="10896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Cycle:</a:t>
            </a:r>
            <a:r>
              <a:rPr lang="en-GB" sz="2800" dirty="0" smtClean="0"/>
              <a:t> A </a:t>
            </a:r>
            <a:r>
              <a:rPr lang="en-GB" sz="2800" dirty="0"/>
              <a:t>cycle is a path where the first and last vertices are the same. A simple cycle is a cycle with no repeated vertices or edges (except the first and last vertices).</a:t>
            </a:r>
            <a:endParaRPr lang="en-IN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0"/>
            <a:ext cx="426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3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81000"/>
            <a:ext cx="255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Terminology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533400" y="1042742"/>
            <a:ext cx="11514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Parallel Edges: </a:t>
            </a:r>
            <a:r>
              <a:rPr lang="en-GB" sz="2800" dirty="0" smtClean="0"/>
              <a:t>Two </a:t>
            </a:r>
            <a:r>
              <a:rPr lang="en-GB" sz="2800" dirty="0"/>
              <a:t>edges are parallel if they connect the same pair of vertices</a:t>
            </a:r>
            <a:endParaRPr lang="en-IN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65962"/>
            <a:ext cx="43910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2510" y="2895599"/>
            <a:ext cx="1127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/>
              <a:t>C</a:t>
            </a:r>
            <a:r>
              <a:rPr lang="en-GB" sz="2800" b="1" dirty="0" smtClean="0"/>
              <a:t>omplete graph: </a:t>
            </a:r>
            <a:r>
              <a:rPr lang="en-GB" sz="2800" dirty="0"/>
              <a:t>is an undirected graph in which every pair of distinct vertices is connected by a unique edge.</a:t>
            </a:r>
            <a:endParaRPr lang="en-IN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89" y="3815459"/>
            <a:ext cx="31337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26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81000"/>
            <a:ext cx="255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Terminology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914400" y="3439180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Directed </a:t>
            </a:r>
            <a:r>
              <a:rPr lang="en-GB" sz="2800" b="1" dirty="0"/>
              <a:t>acyclic graph [DAG</a:t>
            </a:r>
            <a:r>
              <a:rPr lang="en-GB" sz="2800" b="1" dirty="0" smtClean="0"/>
              <a:t>]: A</a:t>
            </a:r>
            <a:r>
              <a:rPr lang="en-GB" sz="2800" dirty="0" smtClean="0"/>
              <a:t> </a:t>
            </a:r>
            <a:r>
              <a:rPr lang="en-GB" sz="2800" dirty="0"/>
              <a:t>directed graph with no cycles.</a:t>
            </a:r>
            <a:endParaRPr lang="en-IN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2" y="3962400"/>
            <a:ext cx="2454275" cy="174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1027331"/>
            <a:ext cx="1074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Acyclic Graph </a:t>
            </a:r>
            <a:r>
              <a:rPr lang="en-GB" sz="2800" dirty="0" smtClean="0"/>
              <a:t>: A </a:t>
            </a:r>
            <a:r>
              <a:rPr lang="en-GB" sz="2800" dirty="0"/>
              <a:t>graph with no </a:t>
            </a:r>
            <a:r>
              <a:rPr lang="en-GB" sz="2800" dirty="0" smtClean="0"/>
              <a:t>cycles. </a:t>
            </a:r>
            <a:r>
              <a:rPr lang="en-GB" sz="2800" dirty="0"/>
              <a:t>A tree is an acyclic connected graph.</a:t>
            </a:r>
            <a:endParaRPr lang="en-IN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1" t="25319" r="15731" b="47566"/>
          <a:stretch/>
        </p:blipFill>
        <p:spPr bwMode="auto">
          <a:xfrm>
            <a:off x="3048000" y="1752601"/>
            <a:ext cx="480017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02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81000"/>
            <a:ext cx="255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Terminology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990600" y="1076805"/>
            <a:ext cx="1059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Connected Graph: </a:t>
            </a:r>
            <a:r>
              <a:rPr lang="en-GB" sz="2800" dirty="0" smtClean="0"/>
              <a:t>A </a:t>
            </a:r>
            <a:r>
              <a:rPr lang="en-GB" sz="2800" dirty="0"/>
              <a:t>graph is connected if there is a path from every vertex to every other vertex. </a:t>
            </a:r>
            <a:endParaRPr lang="en-GB" sz="2800" dirty="0" smtClean="0"/>
          </a:p>
          <a:p>
            <a:r>
              <a:rPr lang="en-GB" sz="2800" dirty="0" smtClean="0"/>
              <a:t>• </a:t>
            </a:r>
            <a:r>
              <a:rPr lang="en-GB" sz="2800" dirty="0"/>
              <a:t>If a graph is not connected then it consists of a set of connected components.</a:t>
            </a:r>
            <a:endParaRPr lang="en-IN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2687"/>
            <a:ext cx="68453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66575" y="6426504"/>
            <a:ext cx="146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adea"/>
                <a:cs typeface="Caladea"/>
              </a:rPr>
              <a:t>1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613976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dirty="0" smtClean="0"/>
              <a:t>A </a:t>
            </a:r>
            <a:r>
              <a:rPr lang="en-GB" sz="3200" dirty="0"/>
              <a:t>branch of mathematics that explores the relationships between various entities, represented as nodes, connected by edges.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685800" y="914400"/>
            <a:ext cx="2803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Graph Theory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263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371600"/>
            <a:ext cx="9982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</a:t>
            </a:r>
            <a:r>
              <a:rPr lang="en-GB" sz="2800" dirty="0" smtClean="0"/>
              <a:t>o </a:t>
            </a:r>
            <a:r>
              <a:rPr lang="en-GB" sz="2800" dirty="0"/>
              <a:t>manipulate graphs we need to represent them in some useful form. </a:t>
            </a:r>
            <a:endParaRPr lang="en-GB" sz="2800" dirty="0" smtClean="0"/>
          </a:p>
          <a:p>
            <a:r>
              <a:rPr lang="en-GB" sz="2800" dirty="0" smtClean="0"/>
              <a:t>There </a:t>
            </a:r>
            <a:r>
              <a:rPr lang="en-GB" sz="2800" dirty="0"/>
              <a:t>are three ways of doing this: </a:t>
            </a:r>
            <a:endParaRPr lang="en-GB" sz="2800" dirty="0" smtClean="0"/>
          </a:p>
          <a:p>
            <a:r>
              <a:rPr lang="en-GB" sz="2800" dirty="0" smtClean="0"/>
              <a:t>	• </a:t>
            </a:r>
            <a:r>
              <a:rPr lang="en-GB" sz="2800" dirty="0"/>
              <a:t>Adjacency Matrix </a:t>
            </a:r>
            <a:endParaRPr lang="en-GB" sz="2800" dirty="0" smtClean="0"/>
          </a:p>
          <a:p>
            <a:r>
              <a:rPr lang="en-GB" sz="2800" dirty="0" smtClean="0"/>
              <a:t>	• </a:t>
            </a:r>
            <a:r>
              <a:rPr lang="en-GB" sz="2800" dirty="0"/>
              <a:t>Adjacency List </a:t>
            </a:r>
            <a:endParaRPr lang="en-GB" sz="2800" dirty="0" smtClean="0"/>
          </a:p>
          <a:p>
            <a:r>
              <a:rPr lang="en-GB" sz="2800" dirty="0" smtClean="0"/>
              <a:t>	• </a:t>
            </a:r>
            <a:r>
              <a:rPr lang="en-GB" sz="2800" dirty="0"/>
              <a:t>Adjacency Set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914400" y="533400"/>
            <a:ext cx="4501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Graph Representation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9698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57199"/>
            <a:ext cx="3527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Adjacency </a:t>
            </a:r>
            <a:r>
              <a:rPr lang="en-US" sz="3600" b="1" dirty="0"/>
              <a:t>Matrix</a:t>
            </a:r>
            <a:endParaRPr lang="en-IN" sz="36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7811"/>
            <a:ext cx="10896600" cy="4825937"/>
          </a:xfrm>
        </p:spPr>
        <p:txBody>
          <a:bodyPr/>
          <a:lstStyle/>
          <a:p>
            <a:pPr algn="just">
              <a:lnSpc>
                <a:spcPct val="80000"/>
              </a:lnSpc>
              <a:buSzTx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An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N x N matrix, where |V| = N , the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Adjacenct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Matrix (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NxN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) A = [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a</a:t>
            </a:r>
            <a:r>
              <a:rPr lang="en-US" sz="2800" baseline="-25000" dirty="0" err="1">
                <a:solidFill>
                  <a:schemeClr val="tx1"/>
                </a:solidFill>
                <a:latin typeface="+mj-lt"/>
              </a:rPr>
              <a:t>ij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algn="just">
              <a:lnSpc>
                <a:spcPct val="80000"/>
              </a:lnSpc>
              <a:buSzTx/>
              <a:buFont typeface="Symbol" pitchFamily="18" charset="2"/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	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For undirected graph</a:t>
            </a:r>
          </a:p>
          <a:p>
            <a:pPr algn="just">
              <a:lnSpc>
                <a:spcPct val="80000"/>
              </a:lnSpc>
              <a:buSzTx/>
              <a:buFont typeface="Symbol" pitchFamily="18" charset="2"/>
              <a:buChar char=""/>
            </a:pPr>
            <a:endParaRPr lang="en-US" sz="28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80000"/>
              </a:lnSpc>
              <a:buSzTx/>
              <a:buFont typeface="Symbol" pitchFamily="18" charset="2"/>
              <a:buChar char=""/>
            </a:pPr>
            <a:endParaRPr lang="en-US" sz="28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80000"/>
              </a:lnSpc>
              <a:buSzTx/>
              <a:buFont typeface="Symbol" pitchFamily="18" charset="2"/>
              <a:buChar char=""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80000"/>
              </a:lnSpc>
              <a:buSzTx/>
            </a:pP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             For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directed graph</a:t>
            </a:r>
          </a:p>
          <a:p>
            <a:pPr algn="just">
              <a:lnSpc>
                <a:spcPct val="80000"/>
              </a:lnSpc>
              <a:buSzTx/>
              <a:buFont typeface="Symbol" pitchFamily="18" charset="2"/>
              <a:buChar char=""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80000"/>
              </a:lnSpc>
              <a:buSzTx/>
              <a:buFont typeface="Symbol" pitchFamily="18" charset="2"/>
              <a:buChar char=""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80000"/>
              </a:lnSpc>
              <a:buSzTx/>
              <a:buFont typeface="Symbol" pitchFamily="18" charset="2"/>
              <a:buChar char=""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80000"/>
              </a:lnSpc>
              <a:buSzTx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80000"/>
              </a:lnSpc>
              <a:buSzTx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This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makes it easier to find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subgraphs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, and to reverse graphs if needed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just">
              <a:lnSpc>
                <a:spcPct val="80000"/>
              </a:lnSpc>
              <a:buSzTx/>
            </a:pPr>
            <a:r>
              <a:rPr lang="en-GB" sz="2800" dirty="0" smtClean="0">
                <a:solidFill>
                  <a:schemeClr val="tx1"/>
                </a:solidFill>
                <a:latin typeface="+mj-lt"/>
              </a:rPr>
              <a:t>    The </a:t>
            </a:r>
            <a:r>
              <a:rPr lang="en-GB" sz="2800" dirty="0">
                <a:solidFill>
                  <a:schemeClr val="tx1"/>
                </a:solidFill>
                <a:latin typeface="+mj-lt"/>
              </a:rPr>
              <a:t>adjacency matrix representation is good if the graphs are </a:t>
            </a:r>
            <a:r>
              <a:rPr lang="en-GB" sz="2800" dirty="0" smtClean="0">
                <a:solidFill>
                  <a:schemeClr val="tx1"/>
                </a:solidFill>
                <a:latin typeface="+mj-lt"/>
              </a:rPr>
              <a:t>dense.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80000"/>
              </a:lnSpc>
              <a:buSzTx/>
              <a:buFont typeface="Symbol" pitchFamily="18" charset="2"/>
              <a:buChar char=""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43192"/>
              </p:ext>
            </p:extLst>
          </p:nvPr>
        </p:nvGraphicFramePr>
        <p:xfrm>
          <a:off x="2286000" y="1828800"/>
          <a:ext cx="480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480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9159"/>
              </p:ext>
            </p:extLst>
          </p:nvPr>
        </p:nvGraphicFramePr>
        <p:xfrm>
          <a:off x="2438400" y="3276600"/>
          <a:ext cx="502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2019300" imgH="457200" progId="Equation.3">
                  <p:embed/>
                </p:oleObj>
              </mc:Choice>
              <mc:Fallback>
                <p:oleObj name="Equation" r:id="rId5" imgW="2019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5029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69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57199"/>
            <a:ext cx="5306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Adjacency Matrix (Contd..)</a:t>
            </a:r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066800" y="1090956"/>
            <a:ext cx="532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Undirected Graph G (V, E)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2209800"/>
            <a:ext cx="2610200" cy="2133600"/>
            <a:chOff x="1752600" y="3124200"/>
            <a:chExt cx="1752600" cy="1447800"/>
          </a:xfrm>
        </p:grpSpPr>
        <p:sp>
          <p:nvSpPr>
            <p:cNvPr id="7" name="Oval 76"/>
            <p:cNvSpPr>
              <a:spLocks noChangeArrowheads="1"/>
            </p:cNvSpPr>
            <p:nvPr/>
          </p:nvSpPr>
          <p:spPr bwMode="auto">
            <a:xfrm>
              <a:off x="2438400" y="3124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8" name="Oval 77"/>
            <p:cNvSpPr>
              <a:spLocks noChangeArrowheads="1"/>
            </p:cNvSpPr>
            <p:nvPr/>
          </p:nvSpPr>
          <p:spPr bwMode="auto">
            <a:xfrm>
              <a:off x="1752600" y="419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9" name="Oval 78"/>
            <p:cNvSpPr>
              <a:spLocks noChangeArrowheads="1"/>
            </p:cNvSpPr>
            <p:nvPr/>
          </p:nvSpPr>
          <p:spPr bwMode="auto">
            <a:xfrm>
              <a:off x="3124200" y="419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10" name="Line 79"/>
            <p:cNvSpPr>
              <a:spLocks noChangeShapeType="1"/>
            </p:cNvSpPr>
            <p:nvPr/>
          </p:nvSpPr>
          <p:spPr bwMode="auto">
            <a:xfrm>
              <a:off x="2133600" y="4343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80"/>
            <p:cNvSpPr>
              <a:spLocks noChangeShapeType="1"/>
            </p:cNvSpPr>
            <p:nvPr/>
          </p:nvSpPr>
          <p:spPr bwMode="auto">
            <a:xfrm>
              <a:off x="2743200" y="35052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81"/>
            <p:cNvSpPr>
              <a:spLocks noChangeShapeType="1"/>
            </p:cNvSpPr>
            <p:nvPr/>
          </p:nvSpPr>
          <p:spPr bwMode="auto">
            <a:xfrm flipH="1">
              <a:off x="2057400" y="35052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4" name="Group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922105"/>
              </p:ext>
            </p:extLst>
          </p:nvPr>
        </p:nvGraphicFramePr>
        <p:xfrm>
          <a:off x="6858000" y="1940091"/>
          <a:ext cx="2779712" cy="2218374"/>
        </p:xfrm>
        <a:graphic>
          <a:graphicData uri="http://schemas.openxmlformats.org/drawingml/2006/table">
            <a:tbl>
              <a:tblPr/>
              <a:tblGrid>
                <a:gridCol w="539750"/>
                <a:gridCol w="736600"/>
                <a:gridCol w="738187"/>
                <a:gridCol w="7651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5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57199"/>
            <a:ext cx="53069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Adjacency Matrix </a:t>
            </a:r>
            <a:r>
              <a:rPr lang="en-US" sz="3600" b="1" dirty="0"/>
              <a:t>(Contd..)</a:t>
            </a:r>
            <a:endParaRPr lang="en-IN" sz="3600" b="1" dirty="0"/>
          </a:p>
          <a:p>
            <a:endParaRPr lang="en-I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066800" y="1090956"/>
            <a:ext cx="4934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Example: Directed </a:t>
            </a:r>
            <a:r>
              <a:rPr lang="en-US" sz="2800" dirty="0"/>
              <a:t>Graph G (V, E)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2438400" y="2286000"/>
            <a:ext cx="2743200" cy="1828800"/>
            <a:chOff x="1752600" y="3124200"/>
            <a:chExt cx="1752600" cy="1447800"/>
          </a:xfrm>
        </p:grpSpPr>
        <p:sp>
          <p:nvSpPr>
            <p:cNvPr id="5" name="Oval 31"/>
            <p:cNvSpPr>
              <a:spLocks noChangeArrowheads="1"/>
            </p:cNvSpPr>
            <p:nvPr/>
          </p:nvSpPr>
          <p:spPr bwMode="auto">
            <a:xfrm>
              <a:off x="2438400" y="3124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1752600" y="419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3124200" y="419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2743200" y="35052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 flipH="1">
              <a:off x="2133600" y="4343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 flipV="1">
              <a:off x="1981200" y="35052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1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84203"/>
              </p:ext>
            </p:extLst>
          </p:nvPr>
        </p:nvGraphicFramePr>
        <p:xfrm>
          <a:off x="7086600" y="1950365"/>
          <a:ext cx="2779712" cy="2218374"/>
        </p:xfrm>
        <a:graphic>
          <a:graphicData uri="http://schemas.openxmlformats.org/drawingml/2006/table">
            <a:tbl>
              <a:tblPr/>
              <a:tblGrid>
                <a:gridCol w="539750"/>
                <a:gridCol w="736600"/>
                <a:gridCol w="738187"/>
                <a:gridCol w="7651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851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93037" cy="55399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Adjacency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143000"/>
            <a:ext cx="10820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This </a:t>
            </a:r>
            <a:r>
              <a:rPr lang="en-GB" sz="2800" dirty="0"/>
              <a:t>representation </a:t>
            </a:r>
            <a:r>
              <a:rPr lang="en-GB" sz="2800" dirty="0" smtClean="0"/>
              <a:t>is implemented </a:t>
            </a:r>
            <a:r>
              <a:rPr lang="en-GB" sz="2800" dirty="0"/>
              <a:t>with linked lists</a:t>
            </a:r>
            <a:endParaRPr lang="en-GB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All </a:t>
            </a:r>
            <a:r>
              <a:rPr lang="en-GB" sz="2800" dirty="0"/>
              <a:t>the vertices connected to a vertex </a:t>
            </a:r>
            <a:r>
              <a:rPr lang="en-GB" sz="2800" dirty="0" smtClean="0"/>
              <a:t>u </a:t>
            </a:r>
            <a:r>
              <a:rPr lang="en-GB" sz="2800" dirty="0"/>
              <a:t>are listed on an adjacency list for that vertex </a:t>
            </a:r>
            <a:r>
              <a:rPr lang="en-GB" sz="2800" dirty="0" smtClean="0"/>
              <a:t>u.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For </a:t>
            </a:r>
            <a:r>
              <a:rPr lang="en-GB" sz="2800" dirty="0"/>
              <a:t>each vertex </a:t>
            </a:r>
            <a:r>
              <a:rPr lang="en-GB" sz="2800" dirty="0" smtClean="0"/>
              <a:t>u </a:t>
            </a:r>
            <a:r>
              <a:rPr lang="en-GB" sz="2800" dirty="0"/>
              <a:t>we use a linked list and list nodes represents the connections between </a:t>
            </a:r>
            <a:r>
              <a:rPr lang="en-GB" sz="2800" dirty="0" smtClean="0"/>
              <a:t>u </a:t>
            </a:r>
            <a:r>
              <a:rPr lang="en-GB" sz="2800" dirty="0"/>
              <a:t>and other vertices to which </a:t>
            </a:r>
            <a:r>
              <a:rPr lang="en-GB" sz="2800" dirty="0" smtClean="0"/>
              <a:t>u </a:t>
            </a:r>
            <a:r>
              <a:rPr lang="en-GB" sz="2800" dirty="0"/>
              <a:t>has an edge. </a:t>
            </a:r>
            <a:endParaRPr lang="en-GB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The </a:t>
            </a:r>
            <a:r>
              <a:rPr lang="en-GB" sz="2800" dirty="0"/>
              <a:t>total number of linked lists is equal to the number of vertices in the graph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395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3" t="39851" r="27191" b="30074"/>
          <a:stretch/>
        </p:blipFill>
        <p:spPr bwMode="auto">
          <a:xfrm>
            <a:off x="1455093" y="1371600"/>
            <a:ext cx="2661008" cy="2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9" t="27715" r="19438" b="31386"/>
          <a:stretch/>
        </p:blipFill>
        <p:spPr bwMode="auto">
          <a:xfrm>
            <a:off x="6096000" y="723471"/>
            <a:ext cx="4458984" cy="280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55399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Adjacency List(Contd..)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888" y="926924"/>
            <a:ext cx="1415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Example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058906" y="3505200"/>
            <a:ext cx="129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a. </a:t>
            </a:r>
            <a:r>
              <a:rPr lang="en-IN" sz="2400" dirty="0" smtClean="0"/>
              <a:t>Graph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93388" y="3552291"/>
            <a:ext cx="506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b. </a:t>
            </a:r>
            <a:r>
              <a:rPr lang="en-IN" sz="2400" dirty="0" smtClean="0"/>
              <a:t>Representation</a:t>
            </a:r>
            <a:r>
              <a:rPr lang="en-IN" sz="2800" dirty="0" smtClean="0"/>
              <a:t> </a:t>
            </a:r>
            <a:r>
              <a:rPr lang="en-IN" sz="2400" dirty="0" smtClean="0"/>
              <a:t>Using Adjacency List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10819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Using adjacency list representation we cannot perform some operations </a:t>
            </a:r>
            <a:r>
              <a:rPr lang="en-GB" sz="2800" dirty="0" smtClean="0"/>
              <a:t>efficiently.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395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50938" y="214313"/>
            <a:ext cx="779303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71C4"/>
                </a:solidFill>
                <a:latin typeface="Caladea"/>
                <a:ea typeface="+mj-ea"/>
                <a:cs typeface="Caladea"/>
              </a:defRPr>
            </a:lvl1pPr>
          </a:lstStyle>
          <a:p>
            <a:r>
              <a:rPr lang="en-IN" b="1" dirty="0" smtClean="0">
                <a:solidFill>
                  <a:schemeClr val="tx1"/>
                </a:solidFill>
                <a:latin typeface="+mj-lt"/>
              </a:rPr>
              <a:t>Adjacency 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Set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990600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It is very much similar to adjacency list but instead of using Linked lists, Disjoint </a:t>
            </a:r>
            <a:r>
              <a:rPr lang="en-GB" sz="2800" dirty="0" smtClean="0"/>
              <a:t>Sets </a:t>
            </a:r>
            <a:r>
              <a:rPr lang="en-GB" sz="2800" dirty="0"/>
              <a:t>are used.</a:t>
            </a:r>
            <a:endParaRPr lang="en-IN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3" t="39851" r="27191" b="30074"/>
          <a:stretch/>
        </p:blipFill>
        <p:spPr bwMode="auto">
          <a:xfrm>
            <a:off x="1447800" y="2580620"/>
            <a:ext cx="2661008" cy="2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5000" y="2057400"/>
            <a:ext cx="141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Example</a:t>
            </a:r>
            <a:endParaRPr lang="en-IN" sz="2800" dirty="0"/>
          </a:p>
        </p:txBody>
      </p:sp>
      <p:sp>
        <p:nvSpPr>
          <p:cNvPr id="9" name="Rectangle 8"/>
          <p:cNvSpPr/>
          <p:nvPr/>
        </p:nvSpPr>
        <p:spPr>
          <a:xfrm>
            <a:off x="6461589" y="2209800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1189" y="2208944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461589" y="3280024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080607" y="3280024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461589" y="2764604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063669" y="23310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089542" y="28466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89542" y="33620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116752" y="38134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95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533400"/>
            <a:ext cx="10668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b="1" dirty="0" smtClean="0"/>
              <a:t>Applications </a:t>
            </a:r>
            <a:r>
              <a:rPr lang="en-IN" sz="3600" b="1" dirty="0"/>
              <a:t>of </a:t>
            </a:r>
            <a:r>
              <a:rPr lang="en-IN" sz="3600" b="1" dirty="0" smtClean="0"/>
              <a:t>Graphs</a:t>
            </a:r>
          </a:p>
          <a:p>
            <a:pPr algn="just"/>
            <a:r>
              <a:rPr lang="en-IN" dirty="0" smtClean="0"/>
              <a:t> </a:t>
            </a:r>
          </a:p>
          <a:p>
            <a:pPr algn="just"/>
            <a:r>
              <a:rPr lang="en-IN" sz="2800" dirty="0" smtClean="0"/>
              <a:t>• </a:t>
            </a:r>
            <a:r>
              <a:rPr lang="en-IN" sz="2800" dirty="0"/>
              <a:t>Representing relationships between components in electronic circuits • Transportation networks: Highway network, Flight network </a:t>
            </a:r>
            <a:endParaRPr lang="en-IN" sz="2800" dirty="0" smtClean="0"/>
          </a:p>
          <a:p>
            <a:pPr algn="just"/>
            <a:r>
              <a:rPr lang="en-IN" sz="2800" dirty="0" smtClean="0"/>
              <a:t>• </a:t>
            </a:r>
            <a:r>
              <a:rPr lang="en-IN" sz="2800" dirty="0"/>
              <a:t>Computer networks: Local area network, Internet, Web </a:t>
            </a:r>
            <a:endParaRPr lang="en-IN" sz="2800" dirty="0" smtClean="0"/>
          </a:p>
          <a:p>
            <a:pPr algn="just"/>
            <a:r>
              <a:rPr lang="en-IN" sz="2800" dirty="0" smtClean="0"/>
              <a:t>• </a:t>
            </a:r>
            <a:r>
              <a:rPr lang="en-IN" sz="2800" dirty="0"/>
              <a:t>Databases: For representing ER (Entity Relationship) diagrams in databases, for representing dependency of tables in databases</a:t>
            </a:r>
          </a:p>
        </p:txBody>
      </p:sp>
    </p:spTree>
    <p:extLst>
      <p:ext uri="{BB962C8B-B14F-4D97-AF65-F5344CB8AC3E}">
        <p14:creationId xmlns:p14="http://schemas.microsoft.com/office/powerpoint/2010/main" val="55395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66575" y="6426504"/>
            <a:ext cx="146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adea"/>
                <a:cs typeface="Caladea"/>
              </a:rPr>
              <a:t>1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757" y="289620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Origin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755757" y="935951"/>
            <a:ext cx="10591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Euler's Problem (1736):</a:t>
            </a:r>
            <a:r>
              <a:rPr lang="en-GB" sz="3200" dirty="0"/>
              <a:t> </a:t>
            </a:r>
            <a:endParaRPr lang="en-GB" sz="3200" dirty="0" smtClean="0"/>
          </a:p>
          <a:p>
            <a:pPr algn="just"/>
            <a:r>
              <a:rPr lang="en-GB" sz="3200" dirty="0" smtClean="0"/>
              <a:t>Graph </a:t>
            </a:r>
            <a:r>
              <a:rPr lang="en-GB" sz="3200" dirty="0"/>
              <a:t>theory originated from Euler's Seven Bridges of </a:t>
            </a:r>
            <a:r>
              <a:rPr lang="en-GB" sz="3200" dirty="0" err="1"/>
              <a:t>Königsberg</a:t>
            </a:r>
            <a:r>
              <a:rPr lang="en-GB" sz="3200" dirty="0"/>
              <a:t> problem, where he aimed to find a walk through the city that would cross each of its seven bridges once and only once.</a:t>
            </a:r>
            <a:endParaRPr lang="en-IN" sz="3200" dirty="0"/>
          </a:p>
        </p:txBody>
      </p:sp>
      <p:sp>
        <p:nvSpPr>
          <p:cNvPr id="5" name="AutoShape 2" descr="Euler's theorem on polyhedrons | mathematics | Britann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Euler's theorem on polyhedrons | mathematics | Britanni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Euler's theorem on polyhedrons | mathematics | Britannic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3365501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graph theory - Euler's Solution of Seven Bridges of Königsberg in Layman  Terms - Mathematics Stack Ex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314325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66575" y="6426504"/>
            <a:ext cx="146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adea"/>
                <a:cs typeface="Caladea"/>
              </a:rPr>
              <a:t>1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297" y="1103531"/>
            <a:ext cx="1074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 smtClean="0"/>
              <a:t>Vertex </a:t>
            </a:r>
            <a:r>
              <a:rPr lang="en-GB" sz="3200" b="1" dirty="0"/>
              <a:t>(Node</a:t>
            </a:r>
            <a:r>
              <a:rPr lang="en-GB" sz="3200" b="1" dirty="0" smtClean="0"/>
              <a:t>):</a:t>
            </a:r>
            <a:r>
              <a:rPr lang="en-GB" sz="3200" dirty="0" smtClean="0"/>
              <a:t> </a:t>
            </a:r>
            <a:r>
              <a:rPr lang="en-GB" sz="3200" dirty="0"/>
              <a:t>Represents an object or entity.</a:t>
            </a:r>
          </a:p>
          <a:p>
            <a:pPr algn="just"/>
            <a:r>
              <a:rPr lang="en-GB" sz="3200" b="1" dirty="0" smtClean="0"/>
              <a:t>Edge:</a:t>
            </a:r>
            <a:r>
              <a:rPr lang="en-GB" sz="3200" dirty="0" smtClean="0"/>
              <a:t> </a:t>
            </a:r>
            <a:r>
              <a:rPr lang="en-GB" sz="3200" dirty="0"/>
              <a:t>Represents a </a:t>
            </a:r>
            <a:r>
              <a:rPr lang="en-GB" sz="3200" dirty="0" smtClean="0"/>
              <a:t>connection between vertices.</a:t>
            </a:r>
            <a:endParaRPr lang="en-GB" sz="3200" dirty="0"/>
          </a:p>
          <a:p>
            <a:pPr algn="just"/>
            <a:r>
              <a:rPr lang="en-GB" sz="3200" b="1" dirty="0"/>
              <a:t>Graph:</a:t>
            </a:r>
            <a:r>
              <a:rPr lang="en-GB" sz="3200" dirty="0"/>
              <a:t> A </a:t>
            </a:r>
            <a:r>
              <a:rPr lang="en-GB" sz="3200" dirty="0" smtClean="0"/>
              <a:t>graph G  is a pair (V, E). It is collection </a:t>
            </a:r>
            <a:r>
              <a:rPr lang="en-GB" sz="3200" dirty="0"/>
              <a:t>of vertices and edges</a:t>
            </a:r>
            <a:r>
              <a:rPr lang="en-GB" sz="3200" dirty="0" smtClean="0"/>
              <a:t>.</a:t>
            </a:r>
          </a:p>
          <a:p>
            <a:pPr algn="just"/>
            <a:r>
              <a:rPr lang="en-GB" sz="3200" dirty="0"/>
              <a:t> </a:t>
            </a:r>
            <a:r>
              <a:rPr lang="en-GB" sz="3200" dirty="0" smtClean="0"/>
              <a:t> V: set of vertices</a:t>
            </a:r>
          </a:p>
          <a:p>
            <a:pPr algn="just"/>
            <a:r>
              <a:rPr lang="en-GB" sz="3200" dirty="0"/>
              <a:t> </a:t>
            </a:r>
            <a:r>
              <a:rPr lang="en-GB" sz="3200" dirty="0" smtClean="0"/>
              <a:t> E: set of edges connecting the vertices in V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0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Basic Concepts</a:t>
            </a:r>
            <a:endParaRPr lang="en-GB" sz="3600" dirty="0"/>
          </a:p>
        </p:txBody>
      </p:sp>
      <p:pic>
        <p:nvPicPr>
          <p:cNvPr id="2050" name="Picture 2" descr="Introduction to Graph Theory | Baeldung on Computer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657600"/>
            <a:ext cx="316957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95800" y="377698"/>
            <a:ext cx="8686800" cy="5638800"/>
          </a:xfrm>
          <a:prstGeom prst="rect">
            <a:avLst/>
          </a:prstGeom>
        </p:spPr>
        <p:txBody>
          <a:bodyPr wrap="square" lIns="0" tIns="0" rIns="0" bIns="0" rtlCol="0">
            <a:normAutofit fontScale="47500" lnSpcReduction="20000"/>
          </a:bodyPr>
          <a:lstStyle>
            <a:lvl1pPr marL="0">
              <a:defRPr sz="2000" b="0" i="0">
                <a:solidFill>
                  <a:srgbClr val="44536A"/>
                </a:solidFill>
                <a:latin typeface="Caladea"/>
                <a:ea typeface="+mn-ea"/>
                <a:cs typeface="Calade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defTabSz="457207">
              <a:lnSpc>
                <a:spcPct val="170000"/>
              </a:lnSpc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 graph has 4 vertices namely v1, v2, v3, v4</a:t>
            </a:r>
          </a:p>
          <a:p>
            <a:pPr defTabSz="457207">
              <a:lnSpc>
                <a:spcPct val="170000"/>
              </a:lnSpc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&amp; 6 edges namely e1, e2, e3, e4, e5, e6 </a:t>
            </a:r>
          </a:p>
          <a:p>
            <a:pPr defTabSz="457207">
              <a:lnSpc>
                <a:spcPct val="170000"/>
              </a:lnSpc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Then e1=(v1, v2) </a:t>
            </a:r>
          </a:p>
          <a:p>
            <a:pPr defTabSz="457207">
              <a:lnSpc>
                <a:spcPct val="170000"/>
              </a:lnSpc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Similarly for other edges.</a:t>
            </a:r>
          </a:p>
          <a:p>
            <a:pPr defTabSz="457207">
              <a:lnSpc>
                <a:spcPct val="170000"/>
              </a:lnSpc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In short, we can represent G=(V,E) </a:t>
            </a:r>
          </a:p>
          <a:p>
            <a:pPr defTabSz="457207">
              <a:lnSpc>
                <a:spcPct val="170000"/>
              </a:lnSpc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where V=(v1, v2, v3, v4)   &amp; </a:t>
            </a:r>
          </a:p>
          <a:p>
            <a:pPr defTabSz="457207">
              <a:lnSpc>
                <a:spcPct val="170000"/>
              </a:lnSpc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E=(e1, e2, e3, e4, e5, e6 )</a:t>
            </a:r>
            <a:endParaRPr lang="en-US" sz="2800" b="1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defTabSz="457207"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endParaRPr lang="en-US" sz="2800" b="1" dirty="0" smtClean="0">
              <a:solidFill>
                <a:srgbClr val="00FFFF"/>
              </a:solidFill>
              <a:sym typeface="Symbol" pitchFamily="18" charset="2"/>
            </a:endParaRPr>
          </a:p>
          <a:p>
            <a:pPr defTabSz="457207">
              <a:spcAft>
                <a:spcPct val="20000"/>
              </a:spcAft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  </a:t>
            </a: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811612" y="669334"/>
            <a:ext cx="4025935" cy="3417002"/>
            <a:chOff x="3984" y="672"/>
            <a:chExt cx="1536" cy="1587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224" y="672"/>
              <a:ext cx="38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6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v1</a:t>
              </a:r>
              <a:endPara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50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4176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489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4464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cxnSp>
          <p:nvCxnSpPr>
            <p:cNvPr id="11" name="AutoShape 13"/>
            <p:cNvCxnSpPr>
              <a:cxnSpLocks noChangeShapeType="1"/>
              <a:stCxn id="9" idx="1"/>
              <a:endCxn id="10" idx="5"/>
            </p:cNvCxnSpPr>
            <p:nvPr/>
          </p:nvCxnSpPr>
          <p:spPr bwMode="auto">
            <a:xfrm flipH="1" flipV="1">
              <a:off x="4546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"/>
            <p:cNvCxnSpPr>
              <a:cxnSpLocks noChangeShapeType="1"/>
              <a:stCxn id="8" idx="7"/>
              <a:endCxn id="10" idx="3"/>
            </p:cNvCxnSpPr>
            <p:nvPr/>
          </p:nvCxnSpPr>
          <p:spPr bwMode="auto">
            <a:xfrm flipV="1">
              <a:off x="4258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5"/>
            <p:cNvCxnSpPr>
              <a:cxnSpLocks noChangeShapeType="1"/>
              <a:stCxn id="10" idx="4"/>
              <a:endCxn id="7" idx="1"/>
            </p:cNvCxnSpPr>
            <p:nvPr/>
          </p:nvCxnSpPr>
          <p:spPr bwMode="auto">
            <a:xfrm>
              <a:off x="4512" y="960"/>
              <a:ext cx="590" cy="92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6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 flipV="1">
              <a:off x="4272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"/>
            <p:cNvCxnSpPr>
              <a:cxnSpLocks noChangeShapeType="1"/>
              <a:stCxn id="8" idx="5"/>
              <a:endCxn id="7" idx="1"/>
            </p:cNvCxnSpPr>
            <p:nvPr/>
          </p:nvCxnSpPr>
          <p:spPr bwMode="auto">
            <a:xfrm>
              <a:off x="4258" y="1426"/>
              <a:ext cx="84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5040" y="1008"/>
              <a:ext cx="38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6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v2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5136" y="1632"/>
              <a:ext cx="38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6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v3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984" y="1304"/>
              <a:ext cx="38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6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v4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704" y="823"/>
              <a:ext cx="384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4157" y="1014"/>
              <a:ext cx="38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e2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377" y="1615"/>
              <a:ext cx="485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e4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893" y="1401"/>
              <a:ext cx="38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e5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4464" y="1248"/>
              <a:ext cx="384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e3</a:t>
              </a:r>
            </a:p>
          </p:txBody>
        </p:sp>
        <p:cxnSp>
          <p:nvCxnSpPr>
            <p:cNvPr id="24" name="AutoShape 26"/>
            <p:cNvCxnSpPr>
              <a:cxnSpLocks noChangeShapeType="1"/>
              <a:stCxn id="7" idx="2"/>
              <a:endCxn id="7" idx="4"/>
            </p:cNvCxnSpPr>
            <p:nvPr/>
          </p:nvCxnSpPr>
          <p:spPr bwMode="auto">
            <a:xfrm rot="10800000" flipH="1" flipV="1">
              <a:off x="5088" y="1920"/>
              <a:ext cx="48" cy="48"/>
            </a:xfrm>
            <a:prstGeom prst="curvedConnector4">
              <a:avLst>
                <a:gd name="adj1" fmla="val -300000"/>
                <a:gd name="adj2" fmla="val 40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843" y="2016"/>
              <a:ext cx="485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e6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5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2282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/>
              <a:t>Definitions</a:t>
            </a:r>
            <a:endParaRPr lang="en-GB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053016"/>
            <a:ext cx="1097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Directed edge</a:t>
            </a:r>
            <a:r>
              <a:rPr lang="en-IN" sz="3200" b="1" dirty="0" smtClean="0"/>
              <a:t>:</a:t>
            </a:r>
          </a:p>
          <a:p>
            <a:pPr algn="just"/>
            <a:r>
              <a:rPr lang="en-IN" sz="2400" dirty="0" smtClean="0"/>
              <a:t>The edge with arc / directions/ arrow is referred to directed edge.</a:t>
            </a:r>
          </a:p>
          <a:p>
            <a:pPr algn="just"/>
            <a:r>
              <a:rPr lang="en-GB" sz="2400" dirty="0"/>
              <a:t>Each directed edge connects an ordered pair of vertices, indicating a one-way relationship or connection from one vertex to another</a:t>
            </a:r>
            <a:r>
              <a:rPr lang="en-GB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914400" y="3404170"/>
            <a:ext cx="108204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Undirected edge</a:t>
            </a:r>
            <a:r>
              <a:rPr lang="en-IN" sz="3200" b="1" dirty="0" smtClean="0"/>
              <a:t>:</a:t>
            </a:r>
          </a:p>
          <a:p>
            <a:pPr algn="just"/>
            <a:r>
              <a:rPr lang="en-IN" sz="2400" dirty="0"/>
              <a:t>The </a:t>
            </a:r>
            <a:r>
              <a:rPr lang="en-IN" sz="2400" dirty="0" smtClean="0"/>
              <a:t>edge </a:t>
            </a:r>
            <a:r>
              <a:rPr lang="en-IN" sz="2400" dirty="0"/>
              <a:t>with </a:t>
            </a:r>
            <a:r>
              <a:rPr lang="en-IN" sz="2400" dirty="0" smtClean="0"/>
              <a:t>out </a:t>
            </a:r>
            <a:r>
              <a:rPr lang="en-IN" sz="2400" dirty="0"/>
              <a:t>arc / directions/ arrow </a:t>
            </a:r>
            <a:r>
              <a:rPr lang="en-IN" sz="2400" dirty="0" smtClean="0"/>
              <a:t>is </a:t>
            </a:r>
            <a:r>
              <a:rPr lang="en-IN" sz="2400" dirty="0"/>
              <a:t>referred to </a:t>
            </a:r>
            <a:r>
              <a:rPr lang="en-IN" sz="2400" dirty="0" smtClean="0"/>
              <a:t>undirected edge.</a:t>
            </a:r>
          </a:p>
          <a:p>
            <a:pPr algn="just"/>
            <a:r>
              <a:rPr lang="en-GB" sz="2400" dirty="0"/>
              <a:t>instead, they simply connect pairs of vertices, indicating a mutual connection or relationship.</a:t>
            </a:r>
            <a:endParaRPr lang="en-IN" sz="2400" dirty="0"/>
          </a:p>
          <a:p>
            <a:pPr algn="just"/>
            <a:endParaRPr lang="en-IN" dirty="0"/>
          </a:p>
        </p:txBody>
      </p:sp>
      <p:pic>
        <p:nvPicPr>
          <p:cNvPr id="3074" name="Picture 2" descr="Directed vs Undirected 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5" b="12217"/>
          <a:stretch/>
        </p:blipFill>
        <p:spPr bwMode="auto">
          <a:xfrm>
            <a:off x="3886200" y="2674705"/>
            <a:ext cx="4572000" cy="8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rected vs Undirected 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33"/>
          <a:stretch/>
        </p:blipFill>
        <p:spPr bwMode="auto">
          <a:xfrm>
            <a:off x="3962400" y="4876800"/>
            <a:ext cx="4495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0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66575" y="6426504"/>
            <a:ext cx="146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adea"/>
                <a:cs typeface="Caladea"/>
              </a:rPr>
              <a:t>1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144780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 smtClean="0"/>
              <a:t>Directed </a:t>
            </a:r>
            <a:r>
              <a:rPr lang="en-GB" sz="3200" dirty="0"/>
              <a:t>Graph (Digraph</a:t>
            </a:r>
            <a:r>
              <a:rPr lang="en-GB" sz="32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3200" dirty="0" smtClean="0"/>
              <a:t>Undirected Graph</a:t>
            </a:r>
            <a:endParaRPr lang="en-GB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Weighted </a:t>
            </a:r>
            <a:r>
              <a:rPr lang="en-GB" sz="3200" dirty="0" smtClean="0"/>
              <a:t>Graph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3200" dirty="0" err="1" smtClean="0"/>
              <a:t>Unweighted</a:t>
            </a:r>
            <a:r>
              <a:rPr lang="en-GB" sz="3200" dirty="0" smtClean="0"/>
              <a:t> Graph</a:t>
            </a:r>
            <a:endParaRPr lang="en-GB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3200" dirty="0" smtClean="0"/>
              <a:t>Bipartite Graph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143000" y="685800"/>
            <a:ext cx="3242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Types of Graphs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263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66575" y="6426504"/>
            <a:ext cx="146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adea"/>
                <a:cs typeface="Caladea"/>
              </a:rPr>
              <a:t>1</a:t>
            </a:r>
            <a:endParaRPr sz="1600">
              <a:latin typeface="Caladea"/>
              <a:cs typeface="Calad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457200"/>
            <a:ext cx="5445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600" b="1" dirty="0"/>
              <a:t>Directed Graph (Digraph)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0"/>
                <a:cs typeface="Arial" pitchFamily="34" charset="0"/>
              </a:rPr>
              <a:t>When the edges in a graph have no direction, thegraph is called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9"/>
                <a:cs typeface="Arial" pitchFamily="34" charset="0"/>
              </a:rPr>
              <a:t>undirected 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40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213008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GB" sz="2800" dirty="0"/>
              <a:t>A graph in which all the edges are directed is called as a directed graph.</a:t>
            </a:r>
          </a:p>
          <a:p>
            <a:pPr algn="just" fontAlgn="base"/>
            <a:r>
              <a:rPr lang="en-GB" sz="2800" dirty="0"/>
              <a:t>In other words, all the edges of a directed graph contain some direction.</a:t>
            </a:r>
          </a:p>
          <a:p>
            <a:pPr algn="just" fontAlgn="base"/>
            <a:r>
              <a:rPr lang="en-GB" sz="2800" dirty="0"/>
              <a:t>Directed graphs are also called as </a:t>
            </a:r>
            <a:r>
              <a:rPr lang="en-GB" sz="2800" b="1" dirty="0"/>
              <a:t>digraphs</a:t>
            </a:r>
            <a:r>
              <a:rPr lang="en-GB" sz="2800" dirty="0"/>
              <a:t>.</a:t>
            </a:r>
          </a:p>
        </p:txBody>
      </p:sp>
      <p:pic>
        <p:nvPicPr>
          <p:cNvPr id="5124" name="Picture 4" descr="Graph Theory « Insight into programming algorith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r="-9784" b="21081"/>
          <a:stretch/>
        </p:blipFill>
        <p:spPr bwMode="auto">
          <a:xfrm>
            <a:off x="4191000" y="3086100"/>
            <a:ext cx="4419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457200"/>
            <a:ext cx="7027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600" b="1" dirty="0" smtClean="0"/>
              <a:t>Undirected Graph (Simple Graph)</a:t>
            </a:r>
            <a:endParaRPr lang="en-GB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1117248"/>
            <a:ext cx="1005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GB" sz="2800" dirty="0"/>
              <a:t>A graph in which all the edges are undirected is called as a non-directed graph.</a:t>
            </a:r>
          </a:p>
          <a:p>
            <a:pPr algn="just" fontAlgn="base"/>
            <a:r>
              <a:rPr lang="en-GB" sz="2800" dirty="0"/>
              <a:t>In other words, edges of an undirected graph do not contain any direction.</a:t>
            </a:r>
          </a:p>
        </p:txBody>
      </p:sp>
      <p:pic>
        <p:nvPicPr>
          <p:cNvPr id="6146" name="Picture 2" descr="Graph Theory « Insight into programming algorith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0171"/>
          <a:stretch/>
        </p:blipFill>
        <p:spPr bwMode="auto">
          <a:xfrm>
            <a:off x="4343400" y="2743200"/>
            <a:ext cx="4495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5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39059</TotalTime>
  <Words>1324</Words>
  <Application>Microsoft Office PowerPoint</Application>
  <PresentationFormat>Custom</PresentationFormat>
  <Paragraphs>206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Adjacency List</vt:lpstr>
      <vt:lpstr>Adjacency List(Contd..)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Windows User</dc:creator>
  <cp:lastModifiedBy>admin</cp:lastModifiedBy>
  <cp:revision>224</cp:revision>
  <dcterms:created xsi:type="dcterms:W3CDTF">2021-08-18T06:33:19Z</dcterms:created>
  <dcterms:modified xsi:type="dcterms:W3CDTF">2023-11-21T04:49:23Z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2021-08-18T00:00:00Z</vt:filetime>
  </property>
</Properties>
</file>