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3" r:id="rId9"/>
    <p:sldId id="297" r:id="rId10"/>
    <p:sldId id="273" r:id="rId11"/>
    <p:sldId id="277" r:id="rId12"/>
    <p:sldId id="298" r:id="rId13"/>
    <p:sldId id="274" r:id="rId14"/>
    <p:sldId id="275" r:id="rId15"/>
    <p:sldId id="283" r:id="rId16"/>
    <p:sldId id="284" r:id="rId17"/>
    <p:sldId id="286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64" r:id="rId26"/>
    <p:sldId id="293" r:id="rId27"/>
    <p:sldId id="294" r:id="rId28"/>
    <p:sldId id="295" r:id="rId29"/>
    <p:sldId id="296" r:id="rId30"/>
    <p:sldId id="27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05D-6B38-45EB-9BD5-FA124F3B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6C09-003E-4531-A3AE-C06DB78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0340-39E0-4F07-A894-3D42629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99AB-2620-4380-A167-704F6AF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8F83-A878-4750-91E7-2675E0C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47A-60F8-4635-AFD4-8FF2621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C1BF4-E530-461D-9C10-C4C3DAC0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1647-4C2E-4A7F-AC56-19D5193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EBFC-559D-4F63-B150-4932636A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60E6-5441-4DE7-BF06-143CDD98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970A6-A83E-4E52-A86E-9E910899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1F1C-FAF1-47AC-9A1A-2A4B17AE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FFF1-5980-4C93-8107-802177A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FFBD-5165-4E33-9063-BBD7A47D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B88A-492C-4CFA-AA5A-3A58FF8C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F87B-5C5C-422B-AFFC-B3AF92B3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FBD4-5FDA-4923-86FC-24035611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A7A9-F8AE-459B-9A56-2CA7792E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085C-BE97-414C-B20A-7F485AA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CA70-43CD-44E8-BAE3-10994F27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D347-CFC1-4EA0-A76E-DB35351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B23F-C740-461D-A9D5-B6D4F1B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E2B2-DB1F-4662-AAA2-39320300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24B9-4F2D-4C56-9628-74E69A1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2F45-2CD8-4C5E-88DE-A5B35EE2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CE48-79AF-4460-B769-01456140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2AB-0089-42D0-BB14-8FB7DAFA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6E9A-0A3A-41E6-A97E-35E01716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2D31-6385-45F1-AAB6-EB0914C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BD5C-02B0-49A7-9508-DE863E2D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C799D-D7B9-4279-8C25-49B21891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35CF-D33D-486D-894A-B31A976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FC84-C17A-4C2D-B542-6E746BA7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0779-BB78-4D4F-B59C-FC45FDEA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6F098-538E-40A7-90E6-630CEE11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3E9E4-6956-4714-966D-6E63C600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090DD-BFAD-4DE1-8A7E-2C1A815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A6107-7B6A-43E7-910E-89E93550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E56F3-A787-4E8A-8B98-891A931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7037-5910-44E3-83A9-796693D8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A4275-FF36-42EE-9AD9-0AB27667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53D5-6FA3-4561-A510-CDB3DAD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1ED20-AFCD-499C-81D6-D032A17B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4690B-BB45-46D7-997C-46E1B49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15707-63E5-4DDB-8FAD-4A16EA9E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01EE-AE23-4E51-BC69-869EF92D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6B59-58CA-4788-9CB6-FC74AEE2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A5AA-2764-420B-996E-651BDD6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6AB62-9886-4EF3-BF13-5126EADC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F64B-70B8-4129-BD48-FCDF360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769AE-24D9-4E0B-A398-99643817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CFDF-EA54-4BB6-A810-3A7ABC0A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F131-2F4E-490A-9082-8CCBFB9A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79CBE-C496-4B21-A6E7-BAD880EAF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DC3E-05A8-4780-A66A-798C2D9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818D-A3F6-4762-9B2C-B68879FC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8CF8-88CA-4E59-8637-5A63973C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B325-6CE9-4043-83EE-CFC00766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8D330-C27B-4CC9-B7A1-3A092859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C939-9190-418C-A229-83630F94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7A80-B283-4BCB-9B6B-F746FBA6B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9D02-0254-44C2-A454-ED8365F8C32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51C8-2ACD-4260-AD34-2AF3958E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96E5-8C06-4873-B57B-5FCDAD10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eepfake-detection-challenge/data" TargetMode="External"/><Relationship Id="rId2" Type="http://schemas.openxmlformats.org/officeDocument/2006/relationships/hyperlink" Target="https://github.com/yuezunli/celeb-deepfakeforensic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917-6C00-4C24-8600-1F7FD25CD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DEEPFAKE DETECTION USING </a:t>
            </a:r>
            <a:br>
              <a:rPr lang="en-US" sz="4400" b="1" dirty="0"/>
            </a:br>
            <a:r>
              <a:rPr lang="en-US" sz="4400" b="1" dirty="0"/>
              <a:t>DEEP LEARNING</a:t>
            </a:r>
            <a:br>
              <a:rPr lang="en-US" sz="4400" b="1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09F80-187A-4E74-A3ED-79947A1B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127"/>
            <a:ext cx="9144000" cy="2740509"/>
          </a:xfrm>
        </p:spPr>
        <p:txBody>
          <a:bodyPr>
            <a:normAutofit fontScale="85000"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  </a:t>
            </a:r>
            <a:r>
              <a:rPr lang="en-US" sz="2600" dirty="0"/>
              <a:t>GUIDE                                                                           NAME : GURUNATHAN M</a:t>
            </a:r>
          </a:p>
          <a:p>
            <a:pPr algn="l"/>
            <a:r>
              <a:rPr lang="en-US" sz="2600" dirty="0"/>
              <a:t>DR.L.SAIRAMESH                                                                   ROLL NO : 2019202015</a:t>
            </a:r>
          </a:p>
          <a:p>
            <a:pPr algn="l"/>
            <a:r>
              <a:rPr lang="en-US" sz="2600" dirty="0"/>
              <a:t>                                                                                                        MCA(REGULAR)</a:t>
            </a:r>
          </a:p>
        </p:txBody>
      </p:sp>
    </p:spTree>
    <p:extLst>
      <p:ext uri="{BB962C8B-B14F-4D97-AF65-F5344CB8AC3E}">
        <p14:creationId xmlns:p14="http://schemas.microsoft.com/office/powerpoint/2010/main" val="30820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0A-A478-4290-88F6-74333CF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u="sng" dirty="0"/>
              <a:t>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93E-E4DE-4629-9052-AB6AA8EC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21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Convert the frame images to tensor based on RGB </a:t>
            </a:r>
            <a:r>
              <a:rPr lang="en-US" dirty="0" err="1"/>
              <a:t>Colour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ResNext</a:t>
            </a:r>
            <a:r>
              <a:rPr lang="en-US" dirty="0"/>
              <a:t> CNN classifier for accurately detecting the frame level features.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Following, we will be fine-tuning the network by adding extra required layers.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2048-dimensional feature vectors after the last pooling layers are then used as the sequential LSTM input.</a:t>
            </a:r>
          </a:p>
        </p:txBody>
      </p:sp>
    </p:spTree>
    <p:extLst>
      <p:ext uri="{BB962C8B-B14F-4D97-AF65-F5344CB8AC3E}">
        <p14:creationId xmlns:p14="http://schemas.microsoft.com/office/powerpoint/2010/main" val="281543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0130-5E3C-4F89-B0D1-AF21CC86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b="1" u="sng" dirty="0"/>
              <a:t>ResNext-50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3A3FD-3DCF-4568-B646-D6CA1A90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487" y="1164098"/>
            <a:ext cx="3502586" cy="515149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B5E05-5D81-4348-A795-3FD55EB26DDF}"/>
              </a:ext>
            </a:extLst>
          </p:cNvPr>
          <p:cNvSpPr txBox="1">
            <a:spLocks/>
          </p:cNvSpPr>
          <p:nvPr/>
        </p:nvSpPr>
        <p:spPr>
          <a:xfrm>
            <a:off x="838200" y="1688842"/>
            <a:ext cx="6066452" cy="489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ResNext50 is the Convolutional neural network which is 50 layers deep.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This will take the input image as 112*112 resolution.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Then the image will be processed in all 50 layers.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Output Vector size of the model is 2048.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18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A9A-1E56-BF20-EE42-C53E371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DROPOUT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CDC7-6FB6-030E-EF20-33822422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064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Dropout Layer with the value of 0.4 is used to avoid overfitting in the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 It will deactivate 40% of the neuron in the hidden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EEA3E-3B2A-D257-A0F3-4FBFF115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51" y="1690688"/>
            <a:ext cx="5458649" cy="40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5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D99-6892-4DAC-86F8-C6DA382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3. Sequence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B4C3-E9F3-4E87-AA1B-ABAFF29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ResNext</a:t>
            </a:r>
            <a:r>
              <a:rPr lang="en-US" dirty="0"/>
              <a:t> CNN feature vectors of frames as input for the 2048 LSTM unit, which is capable to do achieve our objective.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LSTM is used to process the frames in a sequential manner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 that the temporal analysis of the video can be made, by comparing the frame at ‘t’ second with the frame of ‘t-n’ seconds.</a:t>
            </a:r>
          </a:p>
        </p:txBody>
      </p:sp>
    </p:spTree>
    <p:extLst>
      <p:ext uri="{BB962C8B-B14F-4D97-AF65-F5344CB8AC3E}">
        <p14:creationId xmlns:p14="http://schemas.microsoft.com/office/powerpoint/2010/main" val="369102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A2D3-72FB-4B1E-9EFF-FD30A0F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17" y="180078"/>
            <a:ext cx="8869525" cy="8277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Feature Extraction &amp; Sequence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074A5-062A-49C0-A6EA-AD2D47BAA484}"/>
              </a:ext>
            </a:extLst>
          </p:cNvPr>
          <p:cNvSpPr/>
          <p:nvPr/>
        </p:nvSpPr>
        <p:spPr>
          <a:xfrm>
            <a:off x="2437763" y="2985611"/>
            <a:ext cx="1216166" cy="173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ResNeXt50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AA422-CE63-46EC-81C9-96FDCA91B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" y="3231448"/>
            <a:ext cx="1243661" cy="12436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5049B-AD34-4AA1-9843-E25A1632EB21}"/>
              </a:ext>
            </a:extLst>
          </p:cNvPr>
          <p:cNvSpPr/>
          <p:nvPr/>
        </p:nvSpPr>
        <p:spPr>
          <a:xfrm>
            <a:off x="5450632" y="2350739"/>
            <a:ext cx="914400" cy="362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5BBA77-E9B3-471B-8753-6BA4FCE78BAD}"/>
              </a:ext>
            </a:extLst>
          </p:cNvPr>
          <p:cNvSpPr/>
          <p:nvPr/>
        </p:nvSpPr>
        <p:spPr>
          <a:xfrm>
            <a:off x="5587481" y="2441114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10F73-67D5-441E-89C9-2B49AD33BE64}"/>
              </a:ext>
            </a:extLst>
          </p:cNvPr>
          <p:cNvSpPr/>
          <p:nvPr/>
        </p:nvSpPr>
        <p:spPr>
          <a:xfrm>
            <a:off x="5605366" y="3199609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A391-34F9-47DC-A639-AA817BE73C74}"/>
              </a:ext>
            </a:extLst>
          </p:cNvPr>
          <p:cNvSpPr/>
          <p:nvPr/>
        </p:nvSpPr>
        <p:spPr>
          <a:xfrm>
            <a:off x="5610805" y="3958104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3ACBD-ECBA-4CFC-94CD-3315CBE65A70}"/>
              </a:ext>
            </a:extLst>
          </p:cNvPr>
          <p:cNvSpPr/>
          <p:nvPr/>
        </p:nvSpPr>
        <p:spPr>
          <a:xfrm>
            <a:off x="5605366" y="4776877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28D18-31D2-43D0-821B-E83842D77D59}"/>
              </a:ext>
            </a:extLst>
          </p:cNvPr>
          <p:cNvSpPr/>
          <p:nvPr/>
        </p:nvSpPr>
        <p:spPr>
          <a:xfrm>
            <a:off x="7205804" y="2369422"/>
            <a:ext cx="914400" cy="357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0BC49-97A3-4A09-B0D4-4B7364570B97}"/>
              </a:ext>
            </a:extLst>
          </p:cNvPr>
          <p:cNvSpPr/>
          <p:nvPr/>
        </p:nvSpPr>
        <p:spPr>
          <a:xfrm>
            <a:off x="9112897" y="2388635"/>
            <a:ext cx="904646" cy="353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44A64-4104-4B60-809E-5A796620C79C}"/>
              </a:ext>
            </a:extLst>
          </p:cNvPr>
          <p:cNvSpPr/>
          <p:nvPr/>
        </p:nvSpPr>
        <p:spPr>
          <a:xfrm>
            <a:off x="9329053" y="3245233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69ADF-2ABF-4AEE-BF04-E4DCEB4BBB16}"/>
              </a:ext>
            </a:extLst>
          </p:cNvPr>
          <p:cNvSpPr/>
          <p:nvPr/>
        </p:nvSpPr>
        <p:spPr>
          <a:xfrm>
            <a:off x="9329052" y="4277175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BD7887-DAAA-479B-9279-A6BABE07F4D0}"/>
              </a:ext>
            </a:extLst>
          </p:cNvPr>
          <p:cNvSpPr/>
          <p:nvPr/>
        </p:nvSpPr>
        <p:spPr>
          <a:xfrm>
            <a:off x="7364961" y="2537530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827313-A203-4EB2-BDC9-E6423850FF14}"/>
              </a:ext>
            </a:extLst>
          </p:cNvPr>
          <p:cNvSpPr/>
          <p:nvPr/>
        </p:nvSpPr>
        <p:spPr>
          <a:xfrm>
            <a:off x="7364960" y="4670183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382063-278A-494D-8451-007214D68AC1}"/>
              </a:ext>
            </a:extLst>
          </p:cNvPr>
          <p:cNvSpPr/>
          <p:nvPr/>
        </p:nvSpPr>
        <p:spPr>
          <a:xfrm>
            <a:off x="7364960" y="3984435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0C9690-0B10-4C96-88CF-DA11BBD153B6}"/>
              </a:ext>
            </a:extLst>
          </p:cNvPr>
          <p:cNvSpPr/>
          <p:nvPr/>
        </p:nvSpPr>
        <p:spPr>
          <a:xfrm>
            <a:off x="7364960" y="3246262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61B38-9E50-455D-9FE5-904A1CBF674D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6119326" y="2702371"/>
            <a:ext cx="1245635" cy="9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8807B-57B9-4D7A-977F-79A45E4204D4}"/>
              </a:ext>
            </a:extLst>
          </p:cNvPr>
          <p:cNvCxnSpPr/>
          <p:nvPr/>
        </p:nvCxnSpPr>
        <p:spPr>
          <a:xfrm>
            <a:off x="6119326" y="2702371"/>
            <a:ext cx="10886" cy="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80925-2EF8-4335-9905-CD0813517802}"/>
              </a:ext>
            </a:extLst>
          </p:cNvPr>
          <p:cNvCxnSpPr>
            <a:stCxn id="9" idx="6"/>
          </p:cNvCxnSpPr>
          <p:nvPr/>
        </p:nvCxnSpPr>
        <p:spPr>
          <a:xfrm>
            <a:off x="6119326" y="2702371"/>
            <a:ext cx="1245634" cy="80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8D4E45-FB8B-423A-95EE-AEA5D4A1461E}"/>
              </a:ext>
            </a:extLst>
          </p:cNvPr>
          <p:cNvCxnSpPr>
            <a:stCxn id="9" idx="6"/>
          </p:cNvCxnSpPr>
          <p:nvPr/>
        </p:nvCxnSpPr>
        <p:spPr>
          <a:xfrm>
            <a:off x="6119326" y="2702371"/>
            <a:ext cx="1245634" cy="147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A26DC5-6926-4920-B2DA-E716BCED1E26}"/>
              </a:ext>
            </a:extLst>
          </p:cNvPr>
          <p:cNvCxnSpPr>
            <a:endCxn id="22" idx="2"/>
          </p:cNvCxnSpPr>
          <p:nvPr/>
        </p:nvCxnSpPr>
        <p:spPr>
          <a:xfrm>
            <a:off x="6130212" y="2750579"/>
            <a:ext cx="1234748" cy="21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27616E-A528-4474-84DC-1EE377D7DAD7}"/>
              </a:ext>
            </a:extLst>
          </p:cNvPr>
          <p:cNvCxnSpPr>
            <a:stCxn id="10" idx="6"/>
          </p:cNvCxnSpPr>
          <p:nvPr/>
        </p:nvCxnSpPr>
        <p:spPr>
          <a:xfrm flipV="1">
            <a:off x="6137211" y="2817686"/>
            <a:ext cx="1245634" cy="64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85934-BFB7-4814-B294-33925D847D7E}"/>
              </a:ext>
            </a:extLst>
          </p:cNvPr>
          <p:cNvCxnSpPr/>
          <p:nvPr/>
        </p:nvCxnSpPr>
        <p:spPr>
          <a:xfrm>
            <a:off x="6130212" y="3429000"/>
            <a:ext cx="1234748" cy="7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A92D7B-03C4-4258-BE17-D3090CAC34AA}"/>
              </a:ext>
            </a:extLst>
          </p:cNvPr>
          <p:cNvCxnSpPr>
            <a:endCxn id="23" idx="2"/>
          </p:cNvCxnSpPr>
          <p:nvPr/>
        </p:nvCxnSpPr>
        <p:spPr>
          <a:xfrm>
            <a:off x="6130212" y="3429000"/>
            <a:ext cx="1234748" cy="8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D662E-AFCC-4BF1-B014-E9496B996C72}"/>
              </a:ext>
            </a:extLst>
          </p:cNvPr>
          <p:cNvCxnSpPr>
            <a:endCxn id="22" idx="2"/>
          </p:cNvCxnSpPr>
          <p:nvPr/>
        </p:nvCxnSpPr>
        <p:spPr>
          <a:xfrm>
            <a:off x="6137211" y="3460866"/>
            <a:ext cx="1227749" cy="14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EB2F7C-7E74-41BD-AC3A-EEF847D34F23}"/>
              </a:ext>
            </a:extLst>
          </p:cNvPr>
          <p:cNvCxnSpPr>
            <a:endCxn id="11" idx="6"/>
          </p:cNvCxnSpPr>
          <p:nvPr/>
        </p:nvCxnSpPr>
        <p:spPr>
          <a:xfrm>
            <a:off x="6137211" y="4219361"/>
            <a:ext cx="5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64857F-5340-4996-B58A-A2BE02EFEBB0}"/>
              </a:ext>
            </a:extLst>
          </p:cNvPr>
          <p:cNvCxnSpPr>
            <a:stCxn id="11" idx="6"/>
            <a:endCxn id="11" idx="6"/>
          </p:cNvCxnSpPr>
          <p:nvPr/>
        </p:nvCxnSpPr>
        <p:spPr>
          <a:xfrm>
            <a:off x="6142650" y="42193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F78F2B-5E74-4431-A64B-F26CFF59BE24}"/>
              </a:ext>
            </a:extLst>
          </p:cNvPr>
          <p:cNvCxnSpPr>
            <a:stCxn id="11" idx="6"/>
          </p:cNvCxnSpPr>
          <p:nvPr/>
        </p:nvCxnSpPr>
        <p:spPr>
          <a:xfrm flipV="1">
            <a:off x="6142650" y="2817686"/>
            <a:ext cx="1204425" cy="140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0DC79B-553D-4086-B5AA-EA58DC189CBF}"/>
              </a:ext>
            </a:extLst>
          </p:cNvPr>
          <p:cNvCxnSpPr>
            <a:stCxn id="11" idx="6"/>
          </p:cNvCxnSpPr>
          <p:nvPr/>
        </p:nvCxnSpPr>
        <p:spPr>
          <a:xfrm flipV="1">
            <a:off x="6142650" y="3518523"/>
            <a:ext cx="1204425" cy="7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B87B08-1AAA-44CE-A247-4E2B6EE4822E}"/>
              </a:ext>
            </a:extLst>
          </p:cNvPr>
          <p:cNvCxnSpPr>
            <a:stCxn id="11" idx="6"/>
          </p:cNvCxnSpPr>
          <p:nvPr/>
        </p:nvCxnSpPr>
        <p:spPr>
          <a:xfrm>
            <a:off x="6142650" y="4219361"/>
            <a:ext cx="120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425750-49D9-48C8-8B69-D34DA7DB95BB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6142650" y="4219361"/>
            <a:ext cx="1222310" cy="71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4826F4-5398-4E60-A884-409EA15400DC}"/>
              </a:ext>
            </a:extLst>
          </p:cNvPr>
          <p:cNvCxnSpPr>
            <a:stCxn id="12" idx="6"/>
          </p:cNvCxnSpPr>
          <p:nvPr/>
        </p:nvCxnSpPr>
        <p:spPr>
          <a:xfrm flipV="1">
            <a:off x="6137211" y="2798787"/>
            <a:ext cx="1209864" cy="223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56D60-E454-450E-A566-23769C0A5D03}"/>
              </a:ext>
            </a:extLst>
          </p:cNvPr>
          <p:cNvCxnSpPr>
            <a:stCxn id="12" idx="6"/>
          </p:cNvCxnSpPr>
          <p:nvPr/>
        </p:nvCxnSpPr>
        <p:spPr>
          <a:xfrm flipV="1">
            <a:off x="6137211" y="3518523"/>
            <a:ext cx="1209864" cy="15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05A1DA-DC9D-4BBA-BC08-86665ED015FA}"/>
              </a:ext>
            </a:extLst>
          </p:cNvPr>
          <p:cNvCxnSpPr>
            <a:stCxn id="12" idx="6"/>
            <a:endCxn id="23" idx="2"/>
          </p:cNvCxnSpPr>
          <p:nvPr/>
        </p:nvCxnSpPr>
        <p:spPr>
          <a:xfrm flipV="1">
            <a:off x="6137211" y="4245692"/>
            <a:ext cx="1227749" cy="7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75FD3E-5BDA-45C4-BCEB-08AB30B3474C}"/>
              </a:ext>
            </a:extLst>
          </p:cNvPr>
          <p:cNvCxnSpPr>
            <a:endCxn id="22" idx="2"/>
          </p:cNvCxnSpPr>
          <p:nvPr/>
        </p:nvCxnSpPr>
        <p:spPr>
          <a:xfrm flipV="1">
            <a:off x="6137211" y="4931440"/>
            <a:ext cx="1227749" cy="10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69E407-6F42-4C2C-B914-42CE9F9AC954}"/>
              </a:ext>
            </a:extLst>
          </p:cNvPr>
          <p:cNvCxnSpPr>
            <a:stCxn id="20" idx="6"/>
            <a:endCxn id="16" idx="2"/>
          </p:cNvCxnSpPr>
          <p:nvPr/>
        </p:nvCxnSpPr>
        <p:spPr>
          <a:xfrm>
            <a:off x="7896806" y="2798787"/>
            <a:ext cx="1432247" cy="7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E38A70-5E96-436F-8EBD-7551C173ED35}"/>
              </a:ext>
            </a:extLst>
          </p:cNvPr>
          <p:cNvCxnSpPr>
            <a:stCxn id="24" idx="6"/>
            <a:endCxn id="17" idx="2"/>
          </p:cNvCxnSpPr>
          <p:nvPr/>
        </p:nvCxnSpPr>
        <p:spPr>
          <a:xfrm>
            <a:off x="7896805" y="3507519"/>
            <a:ext cx="1432247" cy="103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8AFB5F-3E11-408C-BF60-6B7D7EB7C480}"/>
              </a:ext>
            </a:extLst>
          </p:cNvPr>
          <p:cNvCxnSpPr>
            <a:stCxn id="23" idx="6"/>
            <a:endCxn id="17" idx="2"/>
          </p:cNvCxnSpPr>
          <p:nvPr/>
        </p:nvCxnSpPr>
        <p:spPr>
          <a:xfrm>
            <a:off x="7896805" y="4245692"/>
            <a:ext cx="1432247" cy="29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D72D5C-08E4-4438-917B-9AC8B069B01A}"/>
              </a:ext>
            </a:extLst>
          </p:cNvPr>
          <p:cNvCxnSpPr>
            <a:stCxn id="20" idx="6"/>
            <a:endCxn id="17" idx="2"/>
          </p:cNvCxnSpPr>
          <p:nvPr/>
        </p:nvCxnSpPr>
        <p:spPr>
          <a:xfrm>
            <a:off x="7896806" y="2798787"/>
            <a:ext cx="1432246" cy="17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5A94E2-3A98-4083-BCA0-7E25453C476A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 flipV="1">
            <a:off x="7896805" y="4538432"/>
            <a:ext cx="1432247" cy="39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5DBBCB-EBE1-43CD-9FA7-14AAC8DEA6BE}"/>
              </a:ext>
            </a:extLst>
          </p:cNvPr>
          <p:cNvCxnSpPr>
            <a:endCxn id="16" idx="2"/>
          </p:cNvCxnSpPr>
          <p:nvPr/>
        </p:nvCxnSpPr>
        <p:spPr>
          <a:xfrm flipV="1">
            <a:off x="7896805" y="3506490"/>
            <a:ext cx="1432248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C6CE264-73E8-4667-BB3A-7349AEB306FD}"/>
              </a:ext>
            </a:extLst>
          </p:cNvPr>
          <p:cNvCxnSpPr>
            <a:stCxn id="23" idx="6"/>
          </p:cNvCxnSpPr>
          <p:nvPr/>
        </p:nvCxnSpPr>
        <p:spPr>
          <a:xfrm flipV="1">
            <a:off x="7896805" y="3460866"/>
            <a:ext cx="1432247" cy="7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1CF0FC-DEF9-4C5C-8865-709B856EF156}"/>
              </a:ext>
            </a:extLst>
          </p:cNvPr>
          <p:cNvCxnSpPr>
            <a:endCxn id="16" idx="2"/>
          </p:cNvCxnSpPr>
          <p:nvPr/>
        </p:nvCxnSpPr>
        <p:spPr>
          <a:xfrm flipV="1">
            <a:off x="7896805" y="3506490"/>
            <a:ext cx="1432248" cy="14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F2BC32D-6017-4E80-833A-22255C72EE8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21933" y="3853278"/>
            <a:ext cx="615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06D9862E-36F4-42EF-A575-DC23928CAA41}"/>
              </a:ext>
            </a:extLst>
          </p:cNvPr>
          <p:cNvSpPr txBox="1">
            <a:spLocks/>
          </p:cNvSpPr>
          <p:nvPr/>
        </p:nvSpPr>
        <p:spPr>
          <a:xfrm>
            <a:off x="550251" y="4696483"/>
            <a:ext cx="1216166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112*112</a:t>
            </a:r>
          </a:p>
          <a:p>
            <a:pPr algn="ctr"/>
            <a:r>
              <a:rPr lang="en-US" sz="2400" b="1" dirty="0"/>
              <a:t>Image</a:t>
            </a:r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99A2C979-5B6D-4862-A6B5-AA7D4FFE407E}"/>
              </a:ext>
            </a:extLst>
          </p:cNvPr>
          <p:cNvSpPr txBox="1">
            <a:spLocks/>
          </p:cNvSpPr>
          <p:nvPr/>
        </p:nvSpPr>
        <p:spPr>
          <a:xfrm>
            <a:off x="9050737" y="1619881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Softmax</a:t>
            </a:r>
            <a:endParaRPr lang="en-US" sz="2400" b="1" dirty="0"/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7CD4D80E-9858-4CF2-9A62-91F32BB5E1DF}"/>
              </a:ext>
            </a:extLst>
          </p:cNvPr>
          <p:cNvSpPr txBox="1">
            <a:spLocks/>
          </p:cNvSpPr>
          <p:nvPr/>
        </p:nvSpPr>
        <p:spPr>
          <a:xfrm>
            <a:off x="5491065" y="1621333"/>
            <a:ext cx="988837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Linear layer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66119FCA-396E-447D-BD23-AD5B3CD8D5F7}"/>
              </a:ext>
            </a:extLst>
          </p:cNvPr>
          <p:cNvSpPr txBox="1">
            <a:spLocks/>
          </p:cNvSpPr>
          <p:nvPr/>
        </p:nvSpPr>
        <p:spPr>
          <a:xfrm>
            <a:off x="5551763" y="5398387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2048</a:t>
            </a:r>
          </a:p>
          <a:p>
            <a:r>
              <a:rPr lang="en-US" sz="1800" b="1" dirty="0"/>
              <a:t>Units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65A085DF-D388-4489-BE8D-1222A720E8C0}"/>
              </a:ext>
            </a:extLst>
          </p:cNvPr>
          <p:cNvSpPr txBox="1">
            <a:spLocks/>
          </p:cNvSpPr>
          <p:nvPr/>
        </p:nvSpPr>
        <p:spPr>
          <a:xfrm>
            <a:off x="10094522" y="3200949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Real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EA7543F8-E457-476B-B2CC-32B106DC85C5}"/>
              </a:ext>
            </a:extLst>
          </p:cNvPr>
          <p:cNvSpPr txBox="1">
            <a:spLocks/>
          </p:cNvSpPr>
          <p:nvPr/>
        </p:nvSpPr>
        <p:spPr>
          <a:xfrm>
            <a:off x="10094522" y="4342672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Fake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48EABD8C-D8DE-4CB9-8E3A-BC75354221FC}"/>
              </a:ext>
            </a:extLst>
          </p:cNvPr>
          <p:cNvSpPr txBox="1">
            <a:spLocks/>
          </p:cNvSpPr>
          <p:nvPr/>
        </p:nvSpPr>
        <p:spPr>
          <a:xfrm>
            <a:off x="7332330" y="5347260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2048</a:t>
            </a:r>
          </a:p>
          <a:p>
            <a:r>
              <a:rPr lang="en-US" sz="1800" b="1" dirty="0"/>
              <a:t>Units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C37D7381-DE69-49C2-90B2-D461B3704DED}"/>
              </a:ext>
            </a:extLst>
          </p:cNvPr>
          <p:cNvSpPr txBox="1">
            <a:spLocks/>
          </p:cNvSpPr>
          <p:nvPr/>
        </p:nvSpPr>
        <p:spPr>
          <a:xfrm>
            <a:off x="7174565" y="1531349"/>
            <a:ext cx="988837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Average Pooling 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6D3D40-9D2B-48E2-87CB-BFBA53CB31A3}"/>
              </a:ext>
            </a:extLst>
          </p:cNvPr>
          <p:cNvSpPr/>
          <p:nvPr/>
        </p:nvSpPr>
        <p:spPr>
          <a:xfrm>
            <a:off x="4133156" y="2369686"/>
            <a:ext cx="940364" cy="362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E4EA7-1E63-4A2C-8FEC-DD36343AB2D0}"/>
              </a:ext>
            </a:extLst>
          </p:cNvPr>
          <p:cNvCxnSpPr>
            <a:stCxn id="4" idx="3"/>
          </p:cNvCxnSpPr>
          <p:nvPr/>
        </p:nvCxnSpPr>
        <p:spPr>
          <a:xfrm>
            <a:off x="3653929" y="3853278"/>
            <a:ext cx="47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981C6-2EF5-4073-89BA-09A74B54251C}"/>
              </a:ext>
            </a:extLst>
          </p:cNvPr>
          <p:cNvCxnSpPr/>
          <p:nvPr/>
        </p:nvCxnSpPr>
        <p:spPr>
          <a:xfrm>
            <a:off x="5073520" y="3958104"/>
            <a:ext cx="37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D57C-EC66-AEC3-F443-86C1AB0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Upload a PDF file instead of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Output 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Only video files are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allowed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D8F78-7264-875A-1013-DF62FAE8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59611"/>
            <a:ext cx="7484706" cy="42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D57C-EC66-AEC3-F443-86C1AB0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Upload more than 100 MB Video file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B09D0-20D7-CEAC-DD63-2213560C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2314"/>
            <a:ext cx="7492709" cy="4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D57C-EC66-AEC3-F443-86C1AB0D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Upload more than 100 MB Video file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Output 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Maximum file size 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is 100 MB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2BBAB-8618-6482-A3C1-A87B3B74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463"/>
            <a:ext cx="7512000" cy="44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1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Press Upload button without selecting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Output 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Please select a file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B68DCB-81F1-B85A-8ACE-77CC69F1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782"/>
            <a:ext cx="7548766" cy="44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Upload a file without any faces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2222-5D76-3D5D-106A-B99119F2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7721"/>
            <a:ext cx="7358117" cy="46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CB8-75C9-4052-B327-95815E1B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MOTIVATION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31E2-066B-459D-88F7-3F53CA3B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03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Deepfakes are videos altered to look other than their original state with the help of Deep Learning.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Videos are the primary source of false media controversies, propagate misleading news, fake political videos.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goal of this project is to create a deep learning model with ResNext50 and LSTM to recognize deepfake videos.</a:t>
            </a:r>
          </a:p>
        </p:txBody>
      </p:sp>
    </p:spTree>
    <p:extLst>
      <p:ext uri="{BB962C8B-B14F-4D97-AF65-F5344CB8AC3E}">
        <p14:creationId xmlns:p14="http://schemas.microsoft.com/office/powerpoint/2010/main" val="226987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Upload a file without any faces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Output :                                                                            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No face detected.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A64A-E112-8323-C584-1FCCF32D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2314"/>
            <a:ext cx="7492709" cy="4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Upload a Fake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1A411-76DD-EA19-11E7-8170730B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486"/>
            <a:ext cx="8321566" cy="46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Upload a Fake Video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Output :                                                                            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Fake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81212-9C09-6616-EB25-4C4EBE95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8079"/>
            <a:ext cx="7464683" cy="41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51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Upload a Real Video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3797-086E-CE18-FD88-B417F3D5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15017"/>
            <a:ext cx="8221353" cy="46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Testcases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339D15-CE50-C231-E168-4C996A84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Upload a Real Video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Output :                                                                            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Real</a:t>
            </a:r>
          </a:p>
          <a:p>
            <a:pPr marL="514350" indent="-514350">
              <a:buAutoNum type="arabicPeriod"/>
            </a:pPr>
            <a:r>
              <a:rPr lang="en-US" dirty="0"/>
              <a:t>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684C0-F720-10C9-86D7-ED9EB8024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2314"/>
            <a:ext cx="7492709" cy="4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EXPERIMENTAL RESULTS</a:t>
            </a:r>
            <a:br>
              <a:rPr lang="en-US" b="1" u="sng" dirty="0"/>
            </a:br>
            <a:r>
              <a:rPr lang="en-US" b="1" u="sng" dirty="0"/>
              <a:t>Preprocessing Results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899436-E8E8-D9AF-BC3C-9FC48CB6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8022021" cy="4512387"/>
          </a:xfrm>
        </p:spPr>
      </p:pic>
    </p:spTree>
    <p:extLst>
      <p:ext uri="{BB962C8B-B14F-4D97-AF65-F5344CB8AC3E}">
        <p14:creationId xmlns:p14="http://schemas.microsoft.com/office/powerpoint/2010/main" val="213291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Testing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Training Accuracy of 20 frames is 98%.</a:t>
            </a:r>
          </a:p>
          <a:p>
            <a:pPr>
              <a:lnSpc>
                <a:spcPct val="150000"/>
              </a:lnSpc>
            </a:pPr>
            <a:r>
              <a:rPr lang="en-US" dirty="0"/>
              <a:t> Testing Accuracy is 94%.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consumes 4 hours for the training process and Results a checkpoint file.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023ED0-0900-8933-0AD9-2B869BA4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14727"/>
              </p:ext>
            </p:extLst>
          </p:nvPr>
        </p:nvGraphicFramePr>
        <p:xfrm>
          <a:off x="1202094" y="3630687"/>
          <a:ext cx="9266854" cy="1659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38589">
                  <a:extLst>
                    <a:ext uri="{9D8B030D-6E8A-4147-A177-3AD203B41FA5}">
                      <a16:colId xmlns:a16="http://schemas.microsoft.com/office/drawing/2014/main" val="893045798"/>
                    </a:ext>
                  </a:extLst>
                </a:gridCol>
                <a:gridCol w="1806969">
                  <a:extLst>
                    <a:ext uri="{9D8B030D-6E8A-4147-A177-3AD203B41FA5}">
                      <a16:colId xmlns:a16="http://schemas.microsoft.com/office/drawing/2014/main" val="462928046"/>
                    </a:ext>
                  </a:extLst>
                </a:gridCol>
                <a:gridCol w="1907357">
                  <a:extLst>
                    <a:ext uri="{9D8B030D-6E8A-4147-A177-3AD203B41FA5}">
                      <a16:colId xmlns:a16="http://schemas.microsoft.com/office/drawing/2014/main" val="693283552"/>
                    </a:ext>
                  </a:extLst>
                </a:gridCol>
                <a:gridCol w="1907357">
                  <a:extLst>
                    <a:ext uri="{9D8B030D-6E8A-4147-A177-3AD203B41FA5}">
                      <a16:colId xmlns:a16="http://schemas.microsoft.com/office/drawing/2014/main" val="66751305"/>
                    </a:ext>
                  </a:extLst>
                </a:gridCol>
                <a:gridCol w="1706582">
                  <a:extLst>
                    <a:ext uri="{9D8B030D-6E8A-4147-A177-3AD203B41FA5}">
                      <a16:colId xmlns:a16="http://schemas.microsoft.com/office/drawing/2014/main" val="2591755952"/>
                    </a:ext>
                  </a:extLst>
                </a:gridCol>
              </a:tblGrid>
              <a:tr h="995924"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Model</a:t>
                      </a:r>
                      <a:r>
                        <a:rPr lang="en-US" sz="2800" spc="-20" dirty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Total Frames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Training Time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Training Loss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Testing</a:t>
                      </a:r>
                      <a:r>
                        <a:rPr lang="en-US" sz="2800" spc="-60" dirty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loss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1420141"/>
                  </a:ext>
                </a:extLst>
              </a:tr>
              <a:tr h="663846"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ResNext 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 Hours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0.1964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0.1554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79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49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Testing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671A-6034-A6C3-DE33-9BA86BF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4115"/>
            <a:ext cx="7754007" cy="46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Validation loss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C4F30-778E-0ABC-918F-D8462659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1203"/>
            <a:ext cx="6981497" cy="47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Training and Validation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896E-B146-5FD2-98B9-4ACA3C8D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7CAD-FE0E-CEBC-C47A-D8E30D75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359870" cy="4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C7F2-CC15-4A00-98BE-F140F82D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E3ED-2D80-4D94-BCB6-07B2C340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Deep Learning is the subfield of Machine Learning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Concerned algorithms are inspired by the structure and function of brain.</a:t>
            </a:r>
          </a:p>
          <a:p>
            <a:pPr>
              <a:lnSpc>
                <a:spcPct val="150000"/>
              </a:lnSpc>
            </a:pPr>
            <a:r>
              <a:rPr lang="en-US" dirty="0"/>
              <a:t>It works with artificial neural networks, which are designed to how humans think and learn.</a:t>
            </a:r>
          </a:p>
        </p:txBody>
      </p:sp>
    </p:spTree>
    <p:extLst>
      <p:ext uri="{BB962C8B-B14F-4D97-AF65-F5344CB8AC3E}">
        <p14:creationId xmlns:p14="http://schemas.microsoft.com/office/powerpoint/2010/main" val="2690386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5A0A-43AE-440C-BB3D-70141B2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0D2-F6A2-45E9-AF55-E0590904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[1] </a:t>
            </a:r>
            <a:r>
              <a:rPr lang="en-US" dirty="0" err="1">
                <a:cs typeface="Times New Roman" pitchFamily="18" charset="0"/>
              </a:rPr>
              <a:t>Yuezun</a:t>
            </a:r>
            <a:r>
              <a:rPr lang="en-US" dirty="0">
                <a:cs typeface="Times New Roman" pitchFamily="18" charset="0"/>
              </a:rPr>
              <a:t> Li, Ming-Ching Chang and </a:t>
            </a:r>
            <a:r>
              <a:rPr lang="en-US" dirty="0" err="1">
                <a:cs typeface="Times New Roman" pitchFamily="18" charset="0"/>
              </a:rPr>
              <a:t>Siwei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Lyu</a:t>
            </a:r>
            <a:r>
              <a:rPr lang="en-US" dirty="0">
                <a:cs typeface="Times New Roman" pitchFamily="18" charset="0"/>
              </a:rPr>
              <a:t> “</a:t>
            </a:r>
            <a:r>
              <a:rPr lang="en-US" b="1" dirty="0">
                <a:cs typeface="Times New Roman" pitchFamily="18" charset="0"/>
              </a:rPr>
              <a:t>Exposing AI   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      Created Fake Videos by Detecting Eye Blinking</a:t>
            </a:r>
            <a:r>
              <a:rPr lang="en-US" dirty="0">
                <a:cs typeface="Times New Roman" pitchFamily="18" charset="0"/>
              </a:rPr>
              <a:t>” in </a:t>
            </a:r>
            <a:r>
              <a:rPr lang="en-US" dirty="0" err="1">
                <a:cs typeface="Times New Roman" pitchFamily="18" charset="0"/>
              </a:rPr>
              <a:t>arxiv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[2] Aarti </a:t>
            </a:r>
            <a:r>
              <a:rPr lang="en-US" dirty="0" err="1"/>
              <a:t>Karandikar</a:t>
            </a:r>
            <a:r>
              <a:rPr lang="en-US" dirty="0"/>
              <a:t>, </a:t>
            </a:r>
            <a:r>
              <a:rPr lang="en-US" dirty="0" err="1"/>
              <a:t>Vedita</a:t>
            </a:r>
            <a:r>
              <a:rPr lang="en-US" dirty="0"/>
              <a:t> Deshpande, Sanjana Singh, </a:t>
            </a:r>
            <a:r>
              <a:rPr lang="en-US" dirty="0" err="1"/>
              <a:t>Sayali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Nagbhidkar</a:t>
            </a:r>
            <a:r>
              <a:rPr lang="en-US" dirty="0"/>
              <a:t> and Saurabh Agrawal </a:t>
            </a:r>
            <a:r>
              <a:rPr lang="en-US" dirty="0">
                <a:cs typeface="Times New Roman" pitchFamily="18" charset="0"/>
              </a:rPr>
              <a:t>“</a:t>
            </a:r>
            <a:r>
              <a:rPr lang="en-US" b="1" dirty="0">
                <a:cs typeface="Times New Roman" pitchFamily="18" charset="0"/>
              </a:rPr>
              <a:t>Deepfake video detection using 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      Convolutional Neural Network</a:t>
            </a:r>
            <a:r>
              <a:rPr lang="en-US" dirty="0">
                <a:cs typeface="Times New Roman" pitchFamily="18" charset="0"/>
              </a:rPr>
              <a:t>” in IJATCSE, 2020.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[3] </a:t>
            </a:r>
            <a:r>
              <a:rPr lang="en-US" dirty="0" err="1"/>
              <a:t>EkraamSabir</a:t>
            </a:r>
            <a:r>
              <a:rPr lang="en-US" dirty="0"/>
              <a:t>, </a:t>
            </a:r>
            <a:r>
              <a:rPr lang="en-US" dirty="0" err="1"/>
              <a:t>Jiaxin</a:t>
            </a:r>
            <a:r>
              <a:rPr lang="en-US" dirty="0"/>
              <a:t> Cheng, </a:t>
            </a:r>
            <a:r>
              <a:rPr lang="en-US" dirty="0" err="1"/>
              <a:t>AyushJaiswal</a:t>
            </a:r>
            <a:r>
              <a:rPr lang="en-US" dirty="0"/>
              <a:t>, </a:t>
            </a:r>
            <a:r>
              <a:rPr lang="en-US" dirty="0" err="1"/>
              <a:t>WaelAbdAlmageed</a:t>
            </a:r>
            <a:r>
              <a:rPr lang="en-US" dirty="0"/>
              <a:t>,       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IacopoMasi</a:t>
            </a:r>
            <a:r>
              <a:rPr lang="en-US" dirty="0"/>
              <a:t>, Prem Natarajan , “</a:t>
            </a:r>
            <a:r>
              <a:rPr lang="en-US" b="1" dirty="0"/>
              <a:t>Recurrent Convolutional Strategies  </a:t>
            </a:r>
          </a:p>
          <a:p>
            <a:pPr marL="0" indent="0">
              <a:buNone/>
            </a:pPr>
            <a:r>
              <a:rPr lang="en-US" b="1" dirty="0"/>
              <a:t>      for Face Manipulation Detection in Videos</a:t>
            </a:r>
            <a:r>
              <a:rPr lang="en-US" dirty="0"/>
              <a:t>” in arXiv,2 May 2019.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[4] </a:t>
            </a:r>
            <a:r>
              <a:rPr lang="en-US" dirty="0">
                <a:hlinkClick r:id="rId2"/>
              </a:rPr>
              <a:t>https://github.com/yuezunli/celeb-deepfakeforensics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IN" dirty="0">
                <a:hlinkClick r:id="rId3"/>
              </a:rPr>
              <a:t>https://www.kaggle.com/c/deepfake-detection-challenge/data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D84C-A4F7-45DF-BB1D-65ACC4C4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79918"/>
            <a:ext cx="10775301" cy="5897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6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 algn="ctr">
              <a:buNone/>
            </a:pPr>
            <a:r>
              <a:rPr lang="en-US" sz="7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149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721C-1B21-4608-BBDD-430BFA3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FDD5-737C-4714-8741-25D9110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Celebrity Balanced dataset contains 50% real and 50% Fake Videos.</a:t>
            </a:r>
          </a:p>
          <a:p>
            <a:pPr>
              <a:lnSpc>
                <a:spcPct val="200000"/>
              </a:lnSpc>
            </a:pPr>
            <a:r>
              <a:rPr lang="en-US" dirty="0"/>
              <a:t>Totally 1600 videos present.</a:t>
            </a:r>
          </a:p>
          <a:p>
            <a:pPr>
              <a:lnSpc>
                <a:spcPct val="200000"/>
              </a:lnSpc>
            </a:pPr>
            <a:r>
              <a:rPr lang="en-US" dirty="0"/>
              <a:t>https://github.com/yuezunli/celeb-deepfakeforensics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6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2A56-3CB0-4B50-91A0-4A657879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IMPLEMENTATION PLATFORM /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5CC4-F1AD-4AB5-BDEE-18EA4E4E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u="sng" dirty="0"/>
              <a:t>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50000"/>
              </a:lnSpc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u="sng" dirty="0"/>
              <a:t>FRAMEWORK</a:t>
            </a:r>
          </a:p>
          <a:p>
            <a:pPr>
              <a:lnSpc>
                <a:spcPct val="150000"/>
              </a:lnSpc>
            </a:pPr>
            <a:r>
              <a:rPr lang="en-US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622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E836-BC9B-4883-A635-74A96486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8249"/>
            <a:ext cx="10515600" cy="1325563"/>
          </a:xfrm>
        </p:spPr>
        <p:txBody>
          <a:bodyPr/>
          <a:lstStyle/>
          <a:p>
            <a:r>
              <a:rPr lang="en-US" b="1" u="sng" dirty="0"/>
              <a:t>Architecture Diagram: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AE5CF6-BF61-7C82-B288-719FECAB2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4" y="1194319"/>
            <a:ext cx="10293221" cy="5383764"/>
          </a:xfrm>
        </p:spPr>
      </p:pic>
    </p:spTree>
    <p:extLst>
      <p:ext uri="{BB962C8B-B14F-4D97-AF65-F5344CB8AC3E}">
        <p14:creationId xmlns:p14="http://schemas.microsoft.com/office/powerpoint/2010/main" val="95921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EA7A-C982-42A1-B919-4C3DEC84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A3DA-4A47-42C0-9E9D-9F3E3C46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/>
              <a:t>Video Preprocessing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Splitting Videos into Frames</a:t>
            </a:r>
          </a:p>
          <a:p>
            <a:pPr>
              <a:lnSpc>
                <a:spcPct val="150000"/>
              </a:lnSpc>
            </a:pPr>
            <a:r>
              <a:rPr lang="en-US" dirty="0"/>
              <a:t>Face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Face Cropping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Face Cropped Video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3C45-939E-4BF9-A89C-3AA735D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271819"/>
            <a:ext cx="10495384" cy="1333046"/>
          </a:xfrm>
        </p:spPr>
        <p:txBody>
          <a:bodyPr/>
          <a:lstStyle/>
          <a:p>
            <a:r>
              <a:rPr lang="en-US" b="1" u="sng" dirty="0"/>
              <a:t>1. Video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3D483-1B1F-48D8-8D62-01ECE403F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927"/>
            <a:ext cx="1380642" cy="14974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93A33-3F4A-4110-8BD9-648518F4C19B}"/>
              </a:ext>
            </a:extLst>
          </p:cNvPr>
          <p:cNvSpPr/>
          <p:nvPr/>
        </p:nvSpPr>
        <p:spPr>
          <a:xfrm>
            <a:off x="2911152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video into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E094C-1B4A-4580-AB9A-D66DA9C6861A}"/>
              </a:ext>
            </a:extLst>
          </p:cNvPr>
          <p:cNvSpPr/>
          <p:nvPr/>
        </p:nvSpPr>
        <p:spPr>
          <a:xfrm>
            <a:off x="5254980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0EE18-DAA0-48D7-A4E9-DFAEEBBA07A2}"/>
              </a:ext>
            </a:extLst>
          </p:cNvPr>
          <p:cNvSpPr/>
          <p:nvPr/>
        </p:nvSpPr>
        <p:spPr>
          <a:xfrm>
            <a:off x="7598808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Cropping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1CFEB-8B43-47AC-AD5F-42D0BA81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57" y="2537927"/>
            <a:ext cx="1452563" cy="14525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8C6F2-69B5-40F5-A9D2-8DBFA35DF87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18842" y="3286659"/>
            <a:ext cx="69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BAD7F8-8382-4689-B313-A05B722D0BC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562670" y="3286659"/>
            <a:ext cx="69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D6B7F-4D17-4B47-83B8-30FBA16BBE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6498" y="3286659"/>
            <a:ext cx="69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43D4AA-6588-409D-9387-4A3A29365A3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9250326" y="3264209"/>
            <a:ext cx="764231" cy="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93C2D1-9ACC-48E1-A067-F43A4BD1DF5C}"/>
              </a:ext>
            </a:extLst>
          </p:cNvPr>
          <p:cNvSpPr txBox="1"/>
          <p:nvPr/>
        </p:nvSpPr>
        <p:spPr>
          <a:xfrm>
            <a:off x="921399" y="4307926"/>
            <a:ext cx="19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Video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649D7-9DFE-45F4-B393-DF49BBD85F6E}"/>
              </a:ext>
            </a:extLst>
          </p:cNvPr>
          <p:cNvSpPr txBox="1"/>
          <p:nvPr/>
        </p:nvSpPr>
        <p:spPr>
          <a:xfrm>
            <a:off x="10014557" y="4307926"/>
            <a:ext cx="19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Video</a:t>
            </a:r>
          </a:p>
        </p:txBody>
      </p:sp>
    </p:spTree>
    <p:extLst>
      <p:ext uri="{BB962C8B-B14F-4D97-AF65-F5344CB8AC3E}">
        <p14:creationId xmlns:p14="http://schemas.microsoft.com/office/powerpoint/2010/main" val="268768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3C45-939E-4BF9-A89C-3AA735D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271819"/>
            <a:ext cx="10495384" cy="1333046"/>
          </a:xfrm>
        </p:spPr>
        <p:txBody>
          <a:bodyPr/>
          <a:lstStyle/>
          <a:p>
            <a:r>
              <a:rPr lang="en-US" b="1" u="sng" dirty="0"/>
              <a:t>1. Video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34E6D-0A57-3D7C-8CC8-53030990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glob we can import all the videos from the directory.</a:t>
            </a:r>
          </a:p>
          <a:p>
            <a:pPr>
              <a:lnSpc>
                <a:spcPct val="100000"/>
              </a:lnSpc>
            </a:pPr>
            <a:r>
              <a:rPr lang="en-US" dirty="0"/>
              <a:t>Cv2.VideoCapture is used to read the video.</a:t>
            </a:r>
          </a:p>
          <a:p>
            <a:pPr>
              <a:lnSpc>
                <a:spcPct val="100000"/>
              </a:lnSpc>
            </a:pPr>
            <a:r>
              <a:rPr lang="en-US" dirty="0"/>
              <a:t>The video is split into frames and frames are cropped on face location.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The face cropped frames are again written to new video using </a:t>
            </a:r>
            <a:r>
              <a:rPr lang="en-US" dirty="0" err="1"/>
              <a:t>VideoWriter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new video is written at 30 frames per second and with the resolution of 112*112 pixels in the mp4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8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838</Words>
  <Application>Microsoft Office PowerPoint</Application>
  <PresentationFormat>Widescreen</PresentationFormat>
  <Paragraphs>162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Cascadia Mono</vt:lpstr>
      <vt:lpstr>Times New Roman</vt:lpstr>
      <vt:lpstr>Office Theme</vt:lpstr>
      <vt:lpstr>DEEPFAKE DETECTION USING  DEEP LEARNING  </vt:lpstr>
      <vt:lpstr>MOTIVATION &amp; OBJECTIVES </vt:lpstr>
      <vt:lpstr>INTRODUCTION</vt:lpstr>
      <vt:lpstr>Dataset Details</vt:lpstr>
      <vt:lpstr>IMPLEMENTATION PLATFORM / FRAMEWORK</vt:lpstr>
      <vt:lpstr>Architecture Diagram:</vt:lpstr>
      <vt:lpstr>LIST OF MODULES</vt:lpstr>
      <vt:lpstr>1. Video Preprocessing</vt:lpstr>
      <vt:lpstr>1. Video Preprocessing</vt:lpstr>
      <vt:lpstr>2. Feature Extraction</vt:lpstr>
      <vt:lpstr>ResNext-50 Architecture</vt:lpstr>
      <vt:lpstr>DROPOUT LAYER</vt:lpstr>
      <vt:lpstr>3. Sequence Processing</vt:lpstr>
      <vt:lpstr>Feature Extraction &amp; Sequence Processing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Testcases</vt:lpstr>
      <vt:lpstr>EXPERIMENTAL RESULTS Preprocessing Results</vt:lpstr>
      <vt:lpstr>Training and Testing Results</vt:lpstr>
      <vt:lpstr>Training and Testing Results</vt:lpstr>
      <vt:lpstr>Training and Validation loss</vt:lpstr>
      <vt:lpstr>Training and Validation Accuracy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 USING  DEEP LEARNING</dc:title>
  <dc:creator>Gurunathan M</dc:creator>
  <cp:lastModifiedBy>Gurunathan M</cp:lastModifiedBy>
  <cp:revision>26</cp:revision>
  <dcterms:created xsi:type="dcterms:W3CDTF">2022-04-24T10:35:15Z</dcterms:created>
  <dcterms:modified xsi:type="dcterms:W3CDTF">2022-05-30T06:09:31Z</dcterms:modified>
</cp:coreProperties>
</file>