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57" r:id="rId6"/>
    <p:sldId id="263" r:id="rId7"/>
    <p:sldId id="260" r:id="rId8"/>
    <p:sldId id="259" r:id="rId9"/>
    <p:sldId id="264" r:id="rId10"/>
    <p:sldId id="265" r:id="rId11"/>
    <p:sldId id="268" r:id="rId12"/>
    <p:sldId id="270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1A997-6FC3-4B9A-8DED-EC27322FE9EC}" v="958" dt="2024-06-18T06:26:32.442"/>
    <p1510:client id="{7492D7B5-1AA0-4F44-A373-131F33765962}" v="27" dt="2024-06-18T04:02:32.416"/>
    <p1510:client id="{8B89A4BB-B262-45CD-A98C-588EF5DBADA8}" v="710" dt="2024-06-18T06:28:50.487"/>
    <p1510:client id="{CDBEB41B-6721-4514-BD61-917C32F78E94}" v="1106" dt="2024-06-18T06:21:25.726"/>
    <p1510:client id="{E7D1E583-1419-4DAE-A649-93349CFD3774}" v="1" dt="2024-06-16T08:41:27.365"/>
    <p1510:client id="{F4305CD2-FAA7-4546-A7EA-78CF0C78CE69}" v="1297" dt="2024-06-16T08:30:01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9EFF0-AABF-4D25-A218-559AB30740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F5CC1B-8414-4E62-8D20-7513F8640C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/>
              <a:cs typeface="Times New Roman"/>
            </a:rPr>
            <a:t>To reduce computational complexity</a:t>
          </a:r>
        </a:p>
      </dgm:t>
    </dgm:pt>
    <dgm:pt modelId="{B5E53D6D-2D00-441F-AF1F-E30485A836F8}" type="parTrans" cxnId="{9739439C-0CD5-4D42-98E0-5AC4B8CF8871}">
      <dgm:prSet/>
      <dgm:spPr/>
      <dgm:t>
        <a:bodyPr/>
        <a:lstStyle/>
        <a:p>
          <a:endParaRPr lang="en-US"/>
        </a:p>
      </dgm:t>
    </dgm:pt>
    <dgm:pt modelId="{C53FA418-9A9C-4AA7-B716-6D0CAFC6D162}" type="sibTrans" cxnId="{9739439C-0CD5-4D42-98E0-5AC4B8CF8871}">
      <dgm:prSet/>
      <dgm:spPr/>
      <dgm:t>
        <a:bodyPr/>
        <a:lstStyle/>
        <a:p>
          <a:endParaRPr lang="en-US"/>
        </a:p>
      </dgm:t>
    </dgm:pt>
    <dgm:pt modelId="{A69AE810-8E55-4A72-A68C-50D23A1CA45D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Times New Roman"/>
              <a:cs typeface="Times New Roman"/>
            </a:rPr>
            <a:t>Unique approach to data processing accounting for hardware constraints</a:t>
          </a:r>
        </a:p>
      </dgm:t>
    </dgm:pt>
    <dgm:pt modelId="{5602A426-118A-490F-9FA7-3EAF43F29ED5}" type="parTrans" cxnId="{44674E49-FFA2-4BC8-83E8-E80D98413C9E}">
      <dgm:prSet/>
      <dgm:spPr/>
      <dgm:t>
        <a:bodyPr/>
        <a:lstStyle/>
        <a:p>
          <a:endParaRPr lang="en-US"/>
        </a:p>
      </dgm:t>
    </dgm:pt>
    <dgm:pt modelId="{0F6C06D6-0BA1-4C62-B49F-620F2F33C7AE}" type="sibTrans" cxnId="{44674E49-FFA2-4BC8-83E8-E80D98413C9E}">
      <dgm:prSet/>
      <dgm:spPr/>
      <dgm:t>
        <a:bodyPr/>
        <a:lstStyle/>
        <a:p>
          <a:endParaRPr lang="en-US"/>
        </a:p>
      </dgm:t>
    </dgm:pt>
    <dgm:pt modelId="{FFC50F54-6B0A-4621-9E1D-1058FC3119B9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Times New Roman"/>
              <a:cs typeface="Times New Roman"/>
            </a:rPr>
            <a:t>Give a compact output to reduce the size of dataset.</a:t>
          </a:r>
        </a:p>
      </dgm:t>
    </dgm:pt>
    <dgm:pt modelId="{6E5D25A9-4A57-433B-9A68-847885FB8D79}" type="parTrans" cxnId="{D4365D02-8D63-41DB-A49E-675BFD7F56CF}">
      <dgm:prSet/>
      <dgm:spPr/>
      <dgm:t>
        <a:bodyPr/>
        <a:lstStyle/>
        <a:p>
          <a:endParaRPr lang="en-US"/>
        </a:p>
      </dgm:t>
    </dgm:pt>
    <dgm:pt modelId="{7039DB45-D189-49A9-90CD-8204C95A4936}" type="sibTrans" cxnId="{D4365D02-8D63-41DB-A49E-675BFD7F56CF}">
      <dgm:prSet/>
      <dgm:spPr/>
      <dgm:t>
        <a:bodyPr/>
        <a:lstStyle/>
        <a:p>
          <a:endParaRPr lang="en-US"/>
        </a:p>
      </dgm:t>
    </dgm:pt>
    <dgm:pt modelId="{9800069E-63BA-4928-B113-3C3F86BB8218}" type="pres">
      <dgm:prSet presAssocID="{2EE9EFF0-AABF-4D25-A218-559AB307408F}" presName="root" presStyleCnt="0">
        <dgm:presLayoutVars>
          <dgm:dir/>
          <dgm:resizeHandles val="exact"/>
        </dgm:presLayoutVars>
      </dgm:prSet>
      <dgm:spPr/>
    </dgm:pt>
    <dgm:pt modelId="{FCFFB639-2208-408B-B0CE-458DB86A26F4}" type="pres">
      <dgm:prSet presAssocID="{9DF5CC1B-8414-4E62-8D20-7513F8640C0A}" presName="compNode" presStyleCnt="0"/>
      <dgm:spPr/>
    </dgm:pt>
    <dgm:pt modelId="{6252FDBA-43D4-4140-9451-14090DAACC44}" type="pres">
      <dgm:prSet presAssocID="{9DF5CC1B-8414-4E62-8D20-7513F8640C0A}" presName="iconBgRect" presStyleLbl="bgShp" presStyleIdx="0" presStyleCnt="3"/>
      <dgm:spPr/>
    </dgm:pt>
    <dgm:pt modelId="{D4FDA57F-1C6E-4518-95BA-E3283CDA729B}" type="pres">
      <dgm:prSet presAssocID="{9DF5CC1B-8414-4E62-8D20-7513F8640C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E51527-C320-4489-9BA2-02E737A0FB8B}" type="pres">
      <dgm:prSet presAssocID="{9DF5CC1B-8414-4E62-8D20-7513F8640C0A}" presName="spaceRect" presStyleCnt="0"/>
      <dgm:spPr/>
    </dgm:pt>
    <dgm:pt modelId="{4FC4A684-9120-4E2B-B3B9-B0D2FE23E57F}" type="pres">
      <dgm:prSet presAssocID="{9DF5CC1B-8414-4E62-8D20-7513F8640C0A}" presName="textRect" presStyleLbl="revTx" presStyleIdx="0" presStyleCnt="3">
        <dgm:presLayoutVars>
          <dgm:chMax val="1"/>
          <dgm:chPref val="1"/>
        </dgm:presLayoutVars>
      </dgm:prSet>
      <dgm:spPr/>
    </dgm:pt>
    <dgm:pt modelId="{89B907CD-F564-447C-90EA-E78BB49C3741}" type="pres">
      <dgm:prSet presAssocID="{C53FA418-9A9C-4AA7-B716-6D0CAFC6D162}" presName="sibTrans" presStyleCnt="0"/>
      <dgm:spPr/>
    </dgm:pt>
    <dgm:pt modelId="{A7F94773-8A7F-47D5-BA0C-39BDD59D9FFF}" type="pres">
      <dgm:prSet presAssocID="{A69AE810-8E55-4A72-A68C-50D23A1CA45D}" presName="compNode" presStyleCnt="0"/>
      <dgm:spPr/>
    </dgm:pt>
    <dgm:pt modelId="{F577B8DA-3FC2-4E72-8F75-19F59CD172F7}" type="pres">
      <dgm:prSet presAssocID="{A69AE810-8E55-4A72-A68C-50D23A1CA45D}" presName="iconBgRect" presStyleLbl="bgShp" presStyleIdx="1" presStyleCnt="3"/>
      <dgm:spPr/>
    </dgm:pt>
    <dgm:pt modelId="{E752845A-A0D9-4D39-9D72-E35FAE2D06DF}" type="pres">
      <dgm:prSet presAssocID="{A69AE810-8E55-4A72-A68C-50D23A1CA4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6E15C1D-3C81-440F-A31D-AC97B65E4EDB}" type="pres">
      <dgm:prSet presAssocID="{A69AE810-8E55-4A72-A68C-50D23A1CA45D}" presName="spaceRect" presStyleCnt="0"/>
      <dgm:spPr/>
    </dgm:pt>
    <dgm:pt modelId="{AE03724C-A292-4F34-9058-D2552D6C4680}" type="pres">
      <dgm:prSet presAssocID="{A69AE810-8E55-4A72-A68C-50D23A1CA45D}" presName="textRect" presStyleLbl="revTx" presStyleIdx="1" presStyleCnt="3">
        <dgm:presLayoutVars>
          <dgm:chMax val="1"/>
          <dgm:chPref val="1"/>
        </dgm:presLayoutVars>
      </dgm:prSet>
      <dgm:spPr/>
    </dgm:pt>
    <dgm:pt modelId="{6A78B917-0CF0-428F-BC74-FA8F4CD6F1D9}" type="pres">
      <dgm:prSet presAssocID="{0F6C06D6-0BA1-4C62-B49F-620F2F33C7AE}" presName="sibTrans" presStyleCnt="0"/>
      <dgm:spPr/>
    </dgm:pt>
    <dgm:pt modelId="{D15764FC-89E1-4500-96E3-EFEE3AE0E83E}" type="pres">
      <dgm:prSet presAssocID="{FFC50F54-6B0A-4621-9E1D-1058FC3119B9}" presName="compNode" presStyleCnt="0"/>
      <dgm:spPr/>
    </dgm:pt>
    <dgm:pt modelId="{5923ECCC-2346-474B-B99C-C3CCEB475949}" type="pres">
      <dgm:prSet presAssocID="{FFC50F54-6B0A-4621-9E1D-1058FC3119B9}" presName="iconBgRect" presStyleLbl="bgShp" presStyleIdx="2" presStyleCnt="3"/>
      <dgm:spPr/>
    </dgm:pt>
    <dgm:pt modelId="{AFF0A38B-AF78-4E74-B747-5B762B5EADA8}" type="pres">
      <dgm:prSet presAssocID="{FFC50F54-6B0A-4621-9E1D-1058FC311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79630D-43E1-44D2-802F-2BB4871B7F27}" type="pres">
      <dgm:prSet presAssocID="{FFC50F54-6B0A-4621-9E1D-1058FC3119B9}" presName="spaceRect" presStyleCnt="0"/>
      <dgm:spPr/>
    </dgm:pt>
    <dgm:pt modelId="{2437FC9D-7495-4467-B70B-F854A5E32ADA}" type="pres">
      <dgm:prSet presAssocID="{FFC50F54-6B0A-4621-9E1D-1058FC3119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365D02-8D63-41DB-A49E-675BFD7F56CF}" srcId="{2EE9EFF0-AABF-4D25-A218-559AB307408F}" destId="{FFC50F54-6B0A-4621-9E1D-1058FC3119B9}" srcOrd="2" destOrd="0" parTransId="{6E5D25A9-4A57-433B-9A68-847885FB8D79}" sibTransId="{7039DB45-D189-49A9-90CD-8204C95A4936}"/>
    <dgm:cxn modelId="{24460E2A-1E94-400C-B1D3-6D0816F79A0A}" type="presOf" srcId="{9DF5CC1B-8414-4E62-8D20-7513F8640C0A}" destId="{4FC4A684-9120-4E2B-B3B9-B0D2FE23E57F}" srcOrd="0" destOrd="0" presId="urn:microsoft.com/office/officeart/2018/5/layout/IconCircleLabelList"/>
    <dgm:cxn modelId="{1002DB64-FB4B-420E-91B4-9242E0BD4798}" type="presOf" srcId="{FFC50F54-6B0A-4621-9E1D-1058FC3119B9}" destId="{2437FC9D-7495-4467-B70B-F854A5E32ADA}" srcOrd="0" destOrd="0" presId="urn:microsoft.com/office/officeart/2018/5/layout/IconCircleLabelList"/>
    <dgm:cxn modelId="{44674E49-FFA2-4BC8-83E8-E80D98413C9E}" srcId="{2EE9EFF0-AABF-4D25-A218-559AB307408F}" destId="{A69AE810-8E55-4A72-A68C-50D23A1CA45D}" srcOrd="1" destOrd="0" parTransId="{5602A426-118A-490F-9FA7-3EAF43F29ED5}" sibTransId="{0F6C06D6-0BA1-4C62-B49F-620F2F33C7AE}"/>
    <dgm:cxn modelId="{9739439C-0CD5-4D42-98E0-5AC4B8CF8871}" srcId="{2EE9EFF0-AABF-4D25-A218-559AB307408F}" destId="{9DF5CC1B-8414-4E62-8D20-7513F8640C0A}" srcOrd="0" destOrd="0" parTransId="{B5E53D6D-2D00-441F-AF1F-E30485A836F8}" sibTransId="{C53FA418-9A9C-4AA7-B716-6D0CAFC6D162}"/>
    <dgm:cxn modelId="{2F8EC9F1-E584-4FE8-BA59-DA0823A8A13D}" type="presOf" srcId="{A69AE810-8E55-4A72-A68C-50D23A1CA45D}" destId="{AE03724C-A292-4F34-9058-D2552D6C4680}" srcOrd="0" destOrd="0" presId="urn:microsoft.com/office/officeart/2018/5/layout/IconCircleLabelList"/>
    <dgm:cxn modelId="{3E0CE7FB-8CEA-462E-B7D2-CAA36CF1906B}" type="presOf" srcId="{2EE9EFF0-AABF-4D25-A218-559AB307408F}" destId="{9800069E-63BA-4928-B113-3C3F86BB8218}" srcOrd="0" destOrd="0" presId="urn:microsoft.com/office/officeart/2018/5/layout/IconCircleLabelList"/>
    <dgm:cxn modelId="{041D9C9D-52E4-43A0-801C-3E8FD74260CB}" type="presParOf" srcId="{9800069E-63BA-4928-B113-3C3F86BB8218}" destId="{FCFFB639-2208-408B-B0CE-458DB86A26F4}" srcOrd="0" destOrd="0" presId="urn:microsoft.com/office/officeart/2018/5/layout/IconCircleLabelList"/>
    <dgm:cxn modelId="{DE275BE6-031E-49C1-B43C-F54750838069}" type="presParOf" srcId="{FCFFB639-2208-408B-B0CE-458DB86A26F4}" destId="{6252FDBA-43D4-4140-9451-14090DAACC44}" srcOrd="0" destOrd="0" presId="urn:microsoft.com/office/officeart/2018/5/layout/IconCircleLabelList"/>
    <dgm:cxn modelId="{E108593C-9A7A-48BC-8086-13DE5A1C4B16}" type="presParOf" srcId="{FCFFB639-2208-408B-B0CE-458DB86A26F4}" destId="{D4FDA57F-1C6E-4518-95BA-E3283CDA729B}" srcOrd="1" destOrd="0" presId="urn:microsoft.com/office/officeart/2018/5/layout/IconCircleLabelList"/>
    <dgm:cxn modelId="{4883E049-9B3A-4709-BACE-A88D45642170}" type="presParOf" srcId="{FCFFB639-2208-408B-B0CE-458DB86A26F4}" destId="{6DE51527-C320-4489-9BA2-02E737A0FB8B}" srcOrd="2" destOrd="0" presId="urn:microsoft.com/office/officeart/2018/5/layout/IconCircleLabelList"/>
    <dgm:cxn modelId="{6CEF68B9-85A4-4CA3-A580-BE00CBD80DBB}" type="presParOf" srcId="{FCFFB639-2208-408B-B0CE-458DB86A26F4}" destId="{4FC4A684-9120-4E2B-B3B9-B0D2FE23E57F}" srcOrd="3" destOrd="0" presId="urn:microsoft.com/office/officeart/2018/5/layout/IconCircleLabelList"/>
    <dgm:cxn modelId="{C6A09860-76A4-4C1D-BBB3-7944E4001BA8}" type="presParOf" srcId="{9800069E-63BA-4928-B113-3C3F86BB8218}" destId="{89B907CD-F564-447C-90EA-E78BB49C3741}" srcOrd="1" destOrd="0" presId="urn:microsoft.com/office/officeart/2018/5/layout/IconCircleLabelList"/>
    <dgm:cxn modelId="{72B880F7-7EF4-488E-B169-22EA159E37FF}" type="presParOf" srcId="{9800069E-63BA-4928-B113-3C3F86BB8218}" destId="{A7F94773-8A7F-47D5-BA0C-39BDD59D9FFF}" srcOrd="2" destOrd="0" presId="urn:microsoft.com/office/officeart/2018/5/layout/IconCircleLabelList"/>
    <dgm:cxn modelId="{06198079-5EA8-4173-9B87-8F37AF4B3376}" type="presParOf" srcId="{A7F94773-8A7F-47D5-BA0C-39BDD59D9FFF}" destId="{F577B8DA-3FC2-4E72-8F75-19F59CD172F7}" srcOrd="0" destOrd="0" presId="urn:microsoft.com/office/officeart/2018/5/layout/IconCircleLabelList"/>
    <dgm:cxn modelId="{404AE477-D906-451C-AA67-F07E9E3DF115}" type="presParOf" srcId="{A7F94773-8A7F-47D5-BA0C-39BDD59D9FFF}" destId="{E752845A-A0D9-4D39-9D72-E35FAE2D06DF}" srcOrd="1" destOrd="0" presId="urn:microsoft.com/office/officeart/2018/5/layout/IconCircleLabelList"/>
    <dgm:cxn modelId="{4A13A28F-CFBB-4FCD-8304-8A7EFAA2E0BB}" type="presParOf" srcId="{A7F94773-8A7F-47D5-BA0C-39BDD59D9FFF}" destId="{26E15C1D-3C81-440F-A31D-AC97B65E4EDB}" srcOrd="2" destOrd="0" presId="urn:microsoft.com/office/officeart/2018/5/layout/IconCircleLabelList"/>
    <dgm:cxn modelId="{76C607DE-ED84-46FD-97EF-521E34A55D1F}" type="presParOf" srcId="{A7F94773-8A7F-47D5-BA0C-39BDD59D9FFF}" destId="{AE03724C-A292-4F34-9058-D2552D6C4680}" srcOrd="3" destOrd="0" presId="urn:microsoft.com/office/officeart/2018/5/layout/IconCircleLabelList"/>
    <dgm:cxn modelId="{E11AD035-54C7-4F8F-8BB4-5EFD37E3FADD}" type="presParOf" srcId="{9800069E-63BA-4928-B113-3C3F86BB8218}" destId="{6A78B917-0CF0-428F-BC74-FA8F4CD6F1D9}" srcOrd="3" destOrd="0" presId="urn:microsoft.com/office/officeart/2018/5/layout/IconCircleLabelList"/>
    <dgm:cxn modelId="{B1698A3A-D3CD-43D0-B441-1F1E746D0C84}" type="presParOf" srcId="{9800069E-63BA-4928-B113-3C3F86BB8218}" destId="{D15764FC-89E1-4500-96E3-EFEE3AE0E83E}" srcOrd="4" destOrd="0" presId="urn:microsoft.com/office/officeart/2018/5/layout/IconCircleLabelList"/>
    <dgm:cxn modelId="{CB48AE83-6819-4475-AA12-5EBE662CCD2E}" type="presParOf" srcId="{D15764FC-89E1-4500-96E3-EFEE3AE0E83E}" destId="{5923ECCC-2346-474B-B99C-C3CCEB475949}" srcOrd="0" destOrd="0" presId="urn:microsoft.com/office/officeart/2018/5/layout/IconCircleLabelList"/>
    <dgm:cxn modelId="{21585424-748D-47CF-8AF2-47DE8FCEF0CB}" type="presParOf" srcId="{D15764FC-89E1-4500-96E3-EFEE3AE0E83E}" destId="{AFF0A38B-AF78-4E74-B747-5B762B5EADA8}" srcOrd="1" destOrd="0" presId="urn:microsoft.com/office/officeart/2018/5/layout/IconCircleLabelList"/>
    <dgm:cxn modelId="{FA2DB460-0123-4FE5-B836-D31371439166}" type="presParOf" srcId="{D15764FC-89E1-4500-96E3-EFEE3AE0E83E}" destId="{6179630D-43E1-44D2-802F-2BB4871B7F27}" srcOrd="2" destOrd="0" presId="urn:microsoft.com/office/officeart/2018/5/layout/IconCircleLabelList"/>
    <dgm:cxn modelId="{1F978A1D-AF14-41E8-BFF3-E9328422B1A6}" type="presParOf" srcId="{D15764FC-89E1-4500-96E3-EFEE3AE0E83E}" destId="{2437FC9D-7495-4467-B70B-F854A5E32A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2FDBA-43D4-4140-9451-14090DAACC44}">
      <dsp:nvSpPr>
        <dsp:cNvPr id="0" name=""/>
        <dsp:cNvSpPr/>
      </dsp:nvSpPr>
      <dsp:spPr>
        <a:xfrm>
          <a:off x="482286" y="1546181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DA57F-1C6E-4518-95BA-E3283CDA729B}">
      <dsp:nvSpPr>
        <dsp:cNvPr id="0" name=""/>
        <dsp:cNvSpPr/>
      </dsp:nvSpPr>
      <dsp:spPr>
        <a:xfrm>
          <a:off x="767474" y="1831369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4A684-9120-4E2B-B3B9-B0D2FE23E57F}">
      <dsp:nvSpPr>
        <dsp:cNvPr id="0" name=""/>
        <dsp:cNvSpPr/>
      </dsp:nvSpPr>
      <dsp:spPr>
        <a:xfrm>
          <a:off x="54505" y="33011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/>
              <a:cs typeface="Times New Roman"/>
            </a:rPr>
            <a:t>To reduce computational complexity</a:t>
          </a:r>
        </a:p>
      </dsp:txBody>
      <dsp:txXfrm>
        <a:off x="54505" y="3301181"/>
        <a:ext cx="2193750" cy="720000"/>
      </dsp:txXfrm>
    </dsp:sp>
    <dsp:sp modelId="{F577B8DA-3FC2-4E72-8F75-19F59CD172F7}">
      <dsp:nvSpPr>
        <dsp:cNvPr id="0" name=""/>
        <dsp:cNvSpPr/>
      </dsp:nvSpPr>
      <dsp:spPr>
        <a:xfrm>
          <a:off x="3059943" y="1546181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2845A-A0D9-4D39-9D72-E35FAE2D06DF}">
      <dsp:nvSpPr>
        <dsp:cNvPr id="0" name=""/>
        <dsp:cNvSpPr/>
      </dsp:nvSpPr>
      <dsp:spPr>
        <a:xfrm>
          <a:off x="3345130" y="183136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3724C-A292-4F34-9058-D2552D6C4680}">
      <dsp:nvSpPr>
        <dsp:cNvPr id="0" name=""/>
        <dsp:cNvSpPr/>
      </dsp:nvSpPr>
      <dsp:spPr>
        <a:xfrm>
          <a:off x="2632162" y="33011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/>
              <a:cs typeface="Times New Roman"/>
            </a:rPr>
            <a:t>Unique approach to data processing accounting for hardware constraints</a:t>
          </a:r>
        </a:p>
      </dsp:txBody>
      <dsp:txXfrm>
        <a:off x="2632162" y="3301181"/>
        <a:ext cx="2193750" cy="720000"/>
      </dsp:txXfrm>
    </dsp:sp>
    <dsp:sp modelId="{5923ECCC-2346-474B-B99C-C3CCEB475949}">
      <dsp:nvSpPr>
        <dsp:cNvPr id="0" name=""/>
        <dsp:cNvSpPr/>
      </dsp:nvSpPr>
      <dsp:spPr>
        <a:xfrm>
          <a:off x="5637599" y="1546181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0A38B-AF78-4E74-B747-5B762B5EADA8}">
      <dsp:nvSpPr>
        <dsp:cNvPr id="0" name=""/>
        <dsp:cNvSpPr/>
      </dsp:nvSpPr>
      <dsp:spPr>
        <a:xfrm>
          <a:off x="5922786" y="1831369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7FC9D-7495-4467-B70B-F854A5E32ADA}">
      <dsp:nvSpPr>
        <dsp:cNvPr id="0" name=""/>
        <dsp:cNvSpPr/>
      </dsp:nvSpPr>
      <dsp:spPr>
        <a:xfrm>
          <a:off x="5209818" y="33011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/>
              <a:cs typeface="Times New Roman"/>
            </a:rPr>
            <a:t>Give a compact output to reduce the size of dataset.</a:t>
          </a:r>
        </a:p>
      </dsp:txBody>
      <dsp:txXfrm>
        <a:off x="5209818" y="330118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B8EA2-B820-4464-98B6-6BC0FC39BD06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71C9C-A46C-41B4-882E-143E228F4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1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cjlin/libsvm/" TargetMode="External"/><Relationship Id="rId7" Type="http://schemas.openxmlformats.org/officeDocument/2006/relationships/hyperlink" Target="https://www.youtube.com/watch?v=BMCNaLFcxxE&amp;ab_channel=IITKANPUR-NPTEL" TargetMode="External"/><Relationship Id="rId2" Type="http://schemas.openxmlformats.org/officeDocument/2006/relationships/hyperlink" Target="http://lmb.informatik.unifreiburg.de/pap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gsl/" TargetMode="External"/><Relationship Id="rId5" Type="http://schemas.openxmlformats.org/officeDocument/2006/relationships/hyperlink" Target="http://www.cs.dartmouth.edu/" TargetMode="External"/><Relationship Id="rId4" Type="http://schemas.openxmlformats.org/officeDocument/2006/relationships/hyperlink" Target="http://www.fftw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ame 3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B3E6-C904-B42C-99EF-10B2E6E64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77" y="857251"/>
            <a:ext cx="1023485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Times New Roman"/>
                <a:cs typeface="Times New Roman"/>
              </a:rPr>
              <a:t>Rotational invariance of image using MUSIC algorithm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Times New Roman"/>
                <a:cs typeface="Times New Roman"/>
              </a:rPr>
              <a:t>           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2C179-7D50-6080-9A6B-F95F8C2158C5}"/>
              </a:ext>
            </a:extLst>
          </p:cNvPr>
          <p:cNvSpPr txBox="1"/>
          <p:nvPr/>
        </p:nvSpPr>
        <p:spPr>
          <a:xfrm>
            <a:off x="5564270" y="3426265"/>
            <a:ext cx="6259815" cy="297004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700" b="1" dirty="0">
                <a:latin typeface="Times New Roman"/>
                <a:cs typeface="Times New Roman"/>
              </a:rPr>
              <a:t>BATCH 1- Group 1: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700" dirty="0">
                <a:latin typeface="Times New Roman"/>
                <a:cs typeface="Times New Roman"/>
              </a:rPr>
              <a:t>GURUKUMAR K C (CB.EN.U4ECE22118)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700" dirty="0">
                <a:latin typeface="Times New Roman"/>
                <a:cs typeface="Times New Roman"/>
              </a:rPr>
              <a:t>GURUKARTHI K C (CB.EN.U4ECE22119)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700" dirty="0">
                <a:latin typeface="Times New Roman"/>
                <a:cs typeface="Times New Roman"/>
              </a:rPr>
              <a:t>KORADA BALAJI HARSHAVARTHAN (CB.EN.U4ECE22128)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700" dirty="0">
                <a:latin typeface="Times New Roman"/>
                <a:cs typeface="Times New Roman"/>
              </a:rPr>
              <a:t>KOUSHIK B (CB.EN.U4ECE22130)</a:t>
            </a:r>
          </a:p>
          <a:p>
            <a:r>
              <a:rPr lang="en-US" sz="1700" dirty="0">
                <a:latin typeface="Times New Roman"/>
                <a:cs typeface="Times New Roman"/>
              </a:rPr>
              <a:t>  </a:t>
            </a:r>
          </a:p>
        </p:txBody>
      </p:sp>
    </p:spTree>
    <p:extLst>
      <p:ext uri="{BB962C8B-B14F-4D97-AF65-F5344CB8AC3E}">
        <p14:creationId xmlns:p14="http://schemas.microsoft.com/office/powerpoint/2010/main" val="319546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02B52-1214-992B-F94F-3CB5B452E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224" y="11317"/>
            <a:ext cx="5438503" cy="9108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Times New Roman"/>
                <a:cs typeface="Times New Roman"/>
              </a:rPr>
              <a:t>Data pre-processing:</a:t>
            </a:r>
            <a:endParaRPr lang="en-IN" sz="4400" dirty="0">
              <a:gradFill flip="none">
                <a:gsLst>
                  <a:gs pos="0">
                    <a:srgbClr val="FA6B00">
                      <a:alpha val="70000"/>
                    </a:srgbClr>
                  </a:gs>
                  <a:gs pos="100000">
                    <a:srgbClr val="4E67C8">
                      <a:alpha val="70000"/>
                    </a:srgbClr>
                  </a:gs>
                </a:gsLst>
                <a:lin ang="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white car parked on a road with leaves and trees&#10;&#10;Description automatically generated">
            <a:extLst>
              <a:ext uri="{FF2B5EF4-FFF2-40B4-BE49-F238E27FC236}">
                <a16:creationId xmlns:a16="http://schemas.microsoft.com/office/drawing/2014/main" id="{E91E2BC0-D829-3175-3A83-5FBE3288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406331"/>
            <a:ext cx="3165231" cy="21346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FA1E83-ADB7-9778-4E95-390709E9E737}"/>
              </a:ext>
            </a:extLst>
          </p:cNvPr>
          <p:cNvCxnSpPr/>
          <p:nvPr/>
        </p:nvCxnSpPr>
        <p:spPr>
          <a:xfrm flipV="1">
            <a:off x="3847514" y="2697480"/>
            <a:ext cx="106680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A6ADEF0D-D107-FB49-19EA-1E9EA5560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77" y="1303044"/>
            <a:ext cx="6862445" cy="2348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D02EA-117B-2298-F8D6-39F4CFCE7704}"/>
              </a:ext>
            </a:extLst>
          </p:cNvPr>
          <p:cNvSpPr txBox="1"/>
          <p:nvPr/>
        </p:nvSpPr>
        <p:spPr>
          <a:xfrm>
            <a:off x="1293161" y="3584483"/>
            <a:ext cx="17232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Sample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FC742-33BB-6CE0-7C96-A66BC291611A}"/>
              </a:ext>
            </a:extLst>
          </p:cNvPr>
          <p:cNvSpPr txBox="1"/>
          <p:nvPr/>
        </p:nvSpPr>
        <p:spPr>
          <a:xfrm>
            <a:off x="5684478" y="3646082"/>
            <a:ext cx="5340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Down sampled image and it's Fourier transform</a:t>
            </a:r>
          </a:p>
        </p:txBody>
      </p:sp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93AEE0A-68C5-4A0B-9E00-11DC8CB8B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228" y="4011318"/>
            <a:ext cx="7657395" cy="2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886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5A1CC4-0B05-0993-9C87-59820AF4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45" y="2259255"/>
            <a:ext cx="6568588" cy="24420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3B6F43-DD81-4369-8E9C-38B6EDFF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388328"/>
            <a:ext cx="11465169" cy="872302"/>
          </a:xfrm>
        </p:spPr>
        <p:txBody>
          <a:bodyPr anchor="b">
            <a:noAutofit/>
          </a:bodyPr>
          <a:lstStyle/>
          <a:p>
            <a:pPr algn="ctr"/>
            <a:r>
              <a:rPr lang="en-US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Covariance and eigen value decomposition</a:t>
            </a:r>
            <a:endParaRPr lang="en-US" sz="4400" dirty="0">
              <a:gradFill flip="none">
                <a:gsLst>
                  <a:gs pos="0">
                    <a:srgbClr val="FA6B00">
                      <a:alpha val="70000"/>
                    </a:srgbClr>
                  </a:gs>
                  <a:gs pos="100000">
                    <a:srgbClr val="4E67C8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B82A3C0-BC88-9340-5E67-5652E994A2E4}"/>
              </a:ext>
            </a:extLst>
          </p:cNvPr>
          <p:cNvCxnSpPr/>
          <p:nvPr/>
        </p:nvCxnSpPr>
        <p:spPr>
          <a:xfrm flipH="1">
            <a:off x="3476626" y="2263287"/>
            <a:ext cx="4079628" cy="69166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EC3F8C-1BB4-AB20-6131-E0F89461DB37}"/>
              </a:ext>
            </a:extLst>
          </p:cNvPr>
          <p:cNvSpPr txBox="1"/>
          <p:nvPr/>
        </p:nvSpPr>
        <p:spPr>
          <a:xfrm>
            <a:off x="7559109" y="2068140"/>
            <a:ext cx="29760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Finding normalized matrix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9E4B0A3-06AD-061F-6DE3-6C73E6C79578}"/>
              </a:ext>
            </a:extLst>
          </p:cNvPr>
          <p:cNvCxnSpPr>
            <a:cxnSpLocks/>
          </p:cNvCxnSpPr>
          <p:nvPr/>
        </p:nvCxnSpPr>
        <p:spPr>
          <a:xfrm flipH="1">
            <a:off x="4379301" y="2825994"/>
            <a:ext cx="3188674" cy="59787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3BF746-69D4-3F80-FDA7-AB19015E4A1C}"/>
              </a:ext>
            </a:extLst>
          </p:cNvPr>
          <p:cNvSpPr txBox="1"/>
          <p:nvPr/>
        </p:nvSpPr>
        <p:spPr>
          <a:xfrm>
            <a:off x="7562844" y="2637903"/>
            <a:ext cx="32401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Calculating covariance matrix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20C00A7-60BE-0D75-9DC3-19C1677F940D}"/>
              </a:ext>
            </a:extLst>
          </p:cNvPr>
          <p:cNvCxnSpPr>
            <a:cxnSpLocks/>
          </p:cNvCxnSpPr>
          <p:nvPr/>
        </p:nvCxnSpPr>
        <p:spPr>
          <a:xfrm flipH="1">
            <a:off x="4086223" y="3482485"/>
            <a:ext cx="3481750" cy="53926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1E5A31-CE6C-94A9-5B19-AFFCF7F9B973}"/>
              </a:ext>
            </a:extLst>
          </p:cNvPr>
          <p:cNvSpPr txBox="1"/>
          <p:nvPr/>
        </p:nvSpPr>
        <p:spPr>
          <a:xfrm>
            <a:off x="7572857" y="3294180"/>
            <a:ext cx="372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Eigen value decomposition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3CD9562-7122-12F9-25D5-8CFAA4107374}"/>
              </a:ext>
            </a:extLst>
          </p:cNvPr>
          <p:cNvCxnSpPr>
            <a:cxnSpLocks/>
          </p:cNvCxnSpPr>
          <p:nvPr/>
        </p:nvCxnSpPr>
        <p:spPr>
          <a:xfrm flipH="1">
            <a:off x="3042868" y="4162422"/>
            <a:ext cx="4513380" cy="39858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6DB938-0AA3-5280-60CC-E732E7F79F5A}"/>
              </a:ext>
            </a:extLst>
          </p:cNvPr>
          <p:cNvSpPr txBox="1"/>
          <p:nvPr/>
        </p:nvSpPr>
        <p:spPr>
          <a:xfrm>
            <a:off x="7569560" y="4018508"/>
            <a:ext cx="2860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Splitting noise subspace</a:t>
            </a:r>
          </a:p>
        </p:txBody>
      </p:sp>
    </p:spTree>
    <p:extLst>
      <p:ext uri="{BB962C8B-B14F-4D97-AF65-F5344CB8AC3E}">
        <p14:creationId xmlns:p14="http://schemas.microsoft.com/office/powerpoint/2010/main" val="35362559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6A829-B653-443C-C282-EB8F3E3F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713" y="531446"/>
            <a:ext cx="7778985" cy="780283"/>
          </a:xfrm>
        </p:spPr>
        <p:txBody>
          <a:bodyPr anchor="t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MUSIC spectrum prediction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C4FEB85E-DD5B-C092-DB91-D52B9534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1" y="2517776"/>
            <a:ext cx="7193726" cy="2847857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F0FA95A-E869-EA65-D1F0-CC1D28AD9684}"/>
              </a:ext>
            </a:extLst>
          </p:cNvPr>
          <p:cNvCxnSpPr/>
          <p:nvPr/>
        </p:nvCxnSpPr>
        <p:spPr>
          <a:xfrm flipH="1">
            <a:off x="3043885" y="2310325"/>
            <a:ext cx="4916887" cy="8986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7D0F22-4F03-CB58-F121-F4075625D5CA}"/>
              </a:ext>
            </a:extLst>
          </p:cNvPr>
          <p:cNvSpPr txBox="1"/>
          <p:nvPr/>
        </p:nvSpPr>
        <p:spPr>
          <a:xfrm>
            <a:off x="7975108" y="2136162"/>
            <a:ext cx="2992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Defining x axis for the plot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61D51DA-AF26-4B34-93DB-6C8438A2D6B0}"/>
              </a:ext>
            </a:extLst>
          </p:cNvPr>
          <p:cNvCxnSpPr>
            <a:cxnSpLocks/>
          </p:cNvCxnSpPr>
          <p:nvPr/>
        </p:nvCxnSpPr>
        <p:spPr>
          <a:xfrm flipH="1">
            <a:off x="7032625" y="3617954"/>
            <a:ext cx="928148" cy="324772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53E5A-3E31-FCBA-B9B4-FBDFFD22D6B1}"/>
              </a:ext>
            </a:extLst>
          </p:cNvPr>
          <p:cNvSpPr txBox="1"/>
          <p:nvPr/>
        </p:nvSpPr>
        <p:spPr>
          <a:xfrm>
            <a:off x="7978131" y="3436742"/>
            <a:ext cx="2763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Finding steering vector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AD60EEA-5356-1173-C3A4-69FD956D30F2}"/>
              </a:ext>
            </a:extLst>
          </p:cNvPr>
          <p:cNvCxnSpPr>
            <a:cxnSpLocks/>
          </p:cNvCxnSpPr>
          <p:nvPr/>
        </p:nvCxnSpPr>
        <p:spPr>
          <a:xfrm flipH="1">
            <a:off x="3636551" y="4803287"/>
            <a:ext cx="4343036" cy="44706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10E3DA-DC86-0B49-83A6-87C0BC463803}"/>
              </a:ext>
            </a:extLst>
          </p:cNvPr>
          <p:cNvSpPr txBox="1"/>
          <p:nvPr/>
        </p:nvSpPr>
        <p:spPr>
          <a:xfrm>
            <a:off x="7980260" y="4638824"/>
            <a:ext cx="3184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Calculating MUSIC spectrum</a:t>
            </a:r>
          </a:p>
        </p:txBody>
      </p:sp>
    </p:spTree>
    <p:extLst>
      <p:ext uri="{BB962C8B-B14F-4D97-AF65-F5344CB8AC3E}">
        <p14:creationId xmlns:p14="http://schemas.microsoft.com/office/powerpoint/2010/main" val="2490201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8562-0239-3BDC-C3A9-187892A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13" y="207682"/>
            <a:ext cx="1920690" cy="755278"/>
          </a:xfrm>
        </p:spPr>
        <p:txBody>
          <a:bodyPr anchor="ctr">
            <a:normAutofit fontScale="90000"/>
          </a:bodyPr>
          <a:lstStyle/>
          <a:p>
            <a:r>
              <a:rPr lang="en-IN" sz="49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Result</a:t>
            </a:r>
            <a:r>
              <a:rPr lang="en-IN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:</a:t>
            </a:r>
            <a:endParaRPr lang="en-IN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Content Placeholder 6" descr="A yellow sports car parked on a tarmac&#10;&#10;Description automatically generated">
            <a:extLst>
              <a:ext uri="{FF2B5EF4-FFF2-40B4-BE49-F238E27FC236}">
                <a16:creationId xmlns:a16="http://schemas.microsoft.com/office/drawing/2014/main" id="{7E31B8B9-E13E-76B9-39A7-BCD394DE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90" y="1079130"/>
            <a:ext cx="3557406" cy="2001989"/>
          </a:xfrm>
          <a:prstGeom prst="rect">
            <a:avLst/>
          </a:prstGeom>
        </p:spPr>
      </p:pic>
      <p:pic>
        <p:nvPicPr>
          <p:cNvPr id="8" name="Picture 7" descr="A graph of a music algorithm&#10;&#10;Description automatically generated">
            <a:extLst>
              <a:ext uri="{FF2B5EF4-FFF2-40B4-BE49-F238E27FC236}">
                <a16:creationId xmlns:a16="http://schemas.microsoft.com/office/drawing/2014/main" id="{A4A5CF37-1DA2-8FB3-D527-D3FB0FBC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37" y="1059069"/>
            <a:ext cx="3055874" cy="2018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00BC8-400B-BFC1-9964-C93DA4F7EEF9}"/>
              </a:ext>
            </a:extLst>
          </p:cNvPr>
          <p:cNvSpPr txBox="1"/>
          <p:nvPr/>
        </p:nvSpPr>
        <p:spPr>
          <a:xfrm>
            <a:off x="2562736" y="3427725"/>
            <a:ext cx="70131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400" kern="1200" dirty="0">
                <a:latin typeface="Times New Roman"/>
                <a:cs typeface="Times New Roman"/>
              </a:rPr>
              <a:t>The spectrum for the above image is rotationally invariant </a:t>
            </a:r>
            <a:r>
              <a:rPr lang="en-US" sz="1400" dirty="0">
                <a:latin typeface="Times New Roman"/>
                <a:cs typeface="Times New Roman"/>
              </a:rPr>
              <a:t>up to</a:t>
            </a:r>
            <a:r>
              <a:rPr lang="en-US" sz="1400" kern="1200" dirty="0">
                <a:latin typeface="Times New Roman"/>
                <a:cs typeface="Times New Roman"/>
              </a:rPr>
              <a:t> a maximum of 8 degrees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F0CD2-2693-AE16-1DC3-13970CA56CD9}"/>
              </a:ext>
            </a:extLst>
          </p:cNvPr>
          <p:cNvSpPr txBox="1"/>
          <p:nvPr/>
        </p:nvSpPr>
        <p:spPr>
          <a:xfrm>
            <a:off x="3271672" y="3197644"/>
            <a:ext cx="2029087" cy="2271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8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 R1: A multichromatic image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DD798-8336-F819-B1E0-8452539F4B34}"/>
              </a:ext>
            </a:extLst>
          </p:cNvPr>
          <p:cNvSpPr txBox="1"/>
          <p:nvPr/>
        </p:nvSpPr>
        <p:spPr>
          <a:xfrm>
            <a:off x="7051142" y="3083793"/>
            <a:ext cx="2029087" cy="2271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8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 R2: MUSIC spectrum for Fig R1</a:t>
            </a:r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4F961EC-BC3F-F301-292C-F0FE8F5B0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07" y="3999430"/>
            <a:ext cx="3522606" cy="1985800"/>
          </a:xfrm>
          <a:prstGeom prst="rect">
            <a:avLst/>
          </a:prstGeom>
        </p:spPr>
      </p:pic>
      <p:pic>
        <p:nvPicPr>
          <p:cNvPr id="12" name="Picture 11" descr="A graph of a line&#10;&#10;Description automatically generated">
            <a:extLst>
              <a:ext uri="{FF2B5EF4-FFF2-40B4-BE49-F238E27FC236}">
                <a16:creationId xmlns:a16="http://schemas.microsoft.com/office/drawing/2014/main" id="{6DD48598-F709-8415-459F-C9FB2FAD2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529" y="3998539"/>
            <a:ext cx="3409341" cy="20042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4F7386-EC5C-01F3-5BDD-187BAABC46D6}"/>
              </a:ext>
            </a:extLst>
          </p:cNvPr>
          <p:cNvSpPr txBox="1"/>
          <p:nvPr/>
        </p:nvSpPr>
        <p:spPr>
          <a:xfrm>
            <a:off x="3270210" y="6004599"/>
            <a:ext cx="2032574" cy="236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9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 R3: A monochrome image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E14F4-2C0B-4A76-FE0B-A69ED03FAF14}"/>
              </a:ext>
            </a:extLst>
          </p:cNvPr>
          <p:cNvSpPr txBox="1"/>
          <p:nvPr/>
        </p:nvSpPr>
        <p:spPr>
          <a:xfrm>
            <a:off x="7034931" y="5988682"/>
            <a:ext cx="2140749" cy="236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9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 R4: MUSIC spectrum of Fig R3 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E6592-35BE-F45F-E8CD-8946EE8DEA36}"/>
              </a:ext>
            </a:extLst>
          </p:cNvPr>
          <p:cNvSpPr txBox="1"/>
          <p:nvPr/>
        </p:nvSpPr>
        <p:spPr>
          <a:xfrm>
            <a:off x="2070486" y="6239865"/>
            <a:ext cx="826531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US" sz="1400" kern="1200" dirty="0">
                <a:latin typeface="Times New Roman"/>
                <a:cs typeface="Times New Roman"/>
              </a:rPr>
              <a:t>For a </a:t>
            </a:r>
            <a:r>
              <a:rPr lang="en-US" sz="1400" dirty="0">
                <a:latin typeface="Times New Roman"/>
                <a:cs typeface="Times New Roman"/>
              </a:rPr>
              <a:t>binary image</a:t>
            </a:r>
            <a:r>
              <a:rPr lang="en-US" sz="1400" kern="1200" dirty="0">
                <a:latin typeface="Times New Roman"/>
                <a:cs typeface="Times New Roman"/>
              </a:rPr>
              <a:t> (as shown in the figure) the spectrum is rotationally invariant up to </a:t>
            </a:r>
            <a:r>
              <a:rPr lang="en-US" sz="1400" dirty="0">
                <a:latin typeface="Times New Roman"/>
                <a:cs typeface="Times New Roman"/>
              </a:rPr>
              <a:t>40</a:t>
            </a:r>
            <a:r>
              <a:rPr lang="en-US" sz="1400" kern="1200" dirty="0">
                <a:latin typeface="Times New Roman"/>
                <a:cs typeface="Times New Roman"/>
              </a:rPr>
              <a:t> degrees</a:t>
            </a:r>
            <a:endParaRPr lang="en-US" sz="1400" dirty="0">
              <a:latin typeface="Times New Roman"/>
              <a:cs typeface="Times New Roman"/>
            </a:endParaRPr>
          </a:p>
          <a:p>
            <a:pPr defTabSz="713232">
              <a:spcAft>
                <a:spcPts val="600"/>
              </a:spcAft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877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C18D8-5081-6BE7-97A0-5D54792C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347" y="296956"/>
            <a:ext cx="3108512" cy="619686"/>
          </a:xfrm>
        </p:spPr>
        <p:txBody>
          <a:bodyPr anchor="b">
            <a:normAutofit fontScale="90000"/>
          </a:bodyPr>
          <a:lstStyle/>
          <a:p>
            <a:r>
              <a:rPr lang="en-US" sz="49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cs typeface="Angsana New"/>
              </a:rPr>
              <a:t>Discussion</a:t>
            </a:r>
            <a:r>
              <a:rPr lang="en-US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cs typeface="Angsana New"/>
              </a:rPr>
              <a:t>: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035BB-CFD0-01B6-958A-F23BBA06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051" y="1711699"/>
            <a:ext cx="9252136" cy="4879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We got higher rotational invariance for binary images (similar to those used in security cameras) with less computational process than other methods used.</a:t>
            </a:r>
          </a:p>
          <a:p>
            <a:pPr>
              <a:buClr>
                <a:srgbClr val="E3E6F2"/>
              </a:buClr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 MUSIC spectrum is unique for each image.</a:t>
            </a:r>
          </a:p>
          <a:p>
            <a:pPr>
              <a:buClr>
                <a:srgbClr val="E3E6F2"/>
              </a:buClr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 data obtained is compact – image had a maximum of 5-8 data points for identification.</a:t>
            </a:r>
          </a:p>
          <a:p>
            <a:pPr>
              <a:buClr>
                <a:srgbClr val="E3E6F2"/>
              </a:buClr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 algorithm had a maximum computation time is 26ms.</a:t>
            </a:r>
          </a:p>
          <a:p>
            <a:pPr marL="228600" indent="0">
              <a:buClr>
                <a:srgbClr val="E3E6F2"/>
              </a:buClr>
              <a:buNone/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8113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9CCFB-68A3-3395-873E-CB08B323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4804611" cy="130475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7FFD0F-26F2-94B4-0468-62DB3460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28957"/>
              </p:ext>
            </p:extLst>
          </p:nvPr>
        </p:nvGraphicFramePr>
        <p:xfrm>
          <a:off x="513347" y="1122947"/>
          <a:ext cx="10793216" cy="8062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3216">
                  <a:extLst>
                    <a:ext uri="{9D8B030D-6E8A-4147-A177-3AD203B41FA5}">
                      <a16:colId xmlns:a16="http://schemas.microsoft.com/office/drawing/2014/main" val="2308192891"/>
                    </a:ext>
                  </a:extLst>
                </a:gridCol>
              </a:tblGrid>
              <a:tr h="2486169"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O. R. Qing Wang, "Rotational Invariance Based on Fourier," </a:t>
                      </a:r>
                      <a:r>
                        <a:rPr lang="en-US" sz="1050" b="0" i="1" dirty="0">
                          <a:solidFill>
                            <a:schemeClr val="tx1"/>
                          </a:solidFill>
                          <a:effectLst/>
                        </a:rPr>
                        <a:t>IEEE,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2009. </a:t>
                      </a: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K. Fu and E.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Persoon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"Shape discrimination using Fourier descriptors," IEEE Trans. Pattern Anal. Mach.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Intell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., vol. PAMI-8, no.3, pp.388-397, 1986.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W.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Kosmala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"Advanced calculus: A friendly approach," Prentice- Hall, 1999.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Z. Yang and S.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Kamata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"Fast polar and spherical Fourier descriptors for feature extraction," IEICE Trans. Inf. &amp; Syst., vol.E93-D, no.7, pp.1708-1715, 2010.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C.S. Burrus and T.W. Parks, DFT/FFT and Convolution Algorithms and Implementation, John Wiley &amp; Sons, 1985.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J.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Dence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and T.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Dence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Elements of the Theory of Numbers, Har- court Academic Press, 1999.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R. Guy, Unsolved Problems in Number Theory, 3rd ed., Springer Press, 2004.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G. Hardy and E. Wright, An Introduction to the Theory of Numbers, 6th ed., Oxford University Press, 2008.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S. Winograd, "On computing the discrete Fourier transform," Math-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matics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of Computation, vol.32, no. 141, pp.175-199, 1978.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Shilane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P. Min, M.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Kazhdan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 and T. Funkhouser, The Princeton Shape Benchmark, Shape Modeling International, 2004.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Ronneberger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E. Schultz, and H. Burkhardt, “Automated Pollen Recognition Using 3D Volume Images from Fluorescence Microscopy,”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Aerobiologia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vol. 18, pp. 107-115, 2002.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H. Burkhardt,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Transformationen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zur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lageinvarianten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Merkmalgewinnung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Ersch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als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Fortschrittbericht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(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Reihe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10, Nr. 7) der VDI-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Zeitschriften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 VDI-Verlag, 1979.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Ronneberger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J. Fehr, and H. Burkhardt, “Voxel-Wise Gray Scale Invariants for Simultaneous Segmentation and Classification,” Proc. 27th DAGM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Symp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., pp. 85-92, 2005.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Q. Wang, O.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Ronneberger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and H. Burkhardt, “Fourier Analysis in Polar and Spherical Coordinates,” internal report, 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hlinkClick r:id="rId2"/>
                        </a:rPr>
                        <a:t>http://lmb.informatik.unifreiburg.de/papers/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2008.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C.C. Chang and C.J. Lin, “LIBSVM—A Library for Support Vector Machines,” 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hlinkClick r:id="rId3"/>
                        </a:rPr>
                        <a:t>http://www.csie.ntu.edu.tw/cjlin/libsvm/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2009.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FFTW Home Page, 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hlinkClick r:id="rId4"/>
                        </a:rPr>
                        <a:t>http://www.fftw.org/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2009. 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Fast Spherical Harmonic Transforms, 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hlinkClick r:id="rId5"/>
                        </a:rPr>
                        <a:t>http://www.cs.dartmouth.edu/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geelong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/sphere/, 2009.  The Gnu Scientific Library, 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hlinkClick r:id="rId6"/>
                        </a:rPr>
                        <a:t>http://www.gnu.org/software/gsl/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2009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(Comparative Study of High-Resolution Direction-of-Arrival Estimation Algorithms for Array Antenna System, 2012)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 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  <a:hlinkClick r:id="rId7"/>
                        </a:rPr>
                        <a:t>https://www.youtube.com/watch?v=BMCNaLFcxxE&amp;ab_channel=IITKANPUR-NPTEL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050" b="0" i="0" u="none" strike="noStrike" noProof="0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r>
                        <a:rPr lang="en-US" sz="105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R.Roy</a:t>
                      </a:r>
                      <a:r>
                        <a:rPr lang="en-US" sz="105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,A.PAULRAJ,T.KAILATH ,"Estimation of Signal Parameters via Rotational Invariance Techniques –ESPIRIT"</a:t>
                      </a:r>
                    </a:p>
                    <a:p>
                      <a:pPr marL="228600" lvl="0" indent="-228600" algn="l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endParaRPr lang="en-US" sz="105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52588"/>
                  </a:ext>
                </a:extLst>
              </a:tr>
              <a:tr h="131579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endParaRPr 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95558"/>
                  </a:ext>
                </a:extLst>
              </a:tr>
              <a:tr h="131579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endParaRPr 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4" marR="9524" marT="9524" marB="9524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972912"/>
                  </a:ext>
                </a:extLst>
              </a:tr>
              <a:tr h="238920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228600" lvl="0" indent="-228600">
                        <a:lnSpc>
                          <a:spcPct val="150000"/>
                        </a:lnSpc>
                        <a:buClrTx/>
                        <a:buFont typeface="+mj-lt"/>
                        <a:buAutoNum type="arabicPeriod"/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4" marB="9524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50804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79BDFED-5C66-CE99-83FA-463D27BA4AAA}"/>
              </a:ext>
            </a:extLst>
          </p:cNvPr>
          <p:cNvSpPr txBox="1">
            <a:spLocks/>
          </p:cNvSpPr>
          <p:nvPr/>
        </p:nvSpPr>
        <p:spPr>
          <a:xfrm>
            <a:off x="2204983" y="170748"/>
            <a:ext cx="7778985" cy="78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IN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References</a:t>
            </a:r>
            <a:endParaRPr lang="en-IN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377833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88F355-D5C5-19DA-4A5D-F36812E79B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009667-E233-ABA6-6784-6FF26AAAF456}"/>
              </a:ext>
            </a:extLst>
          </p:cNvPr>
          <p:cNvSpPr/>
          <p:nvPr/>
        </p:nvSpPr>
        <p:spPr>
          <a:xfrm rot="3774007">
            <a:off x="4235826" y="-1145312"/>
            <a:ext cx="3276208" cy="8541064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814C5-B03E-1824-28FB-DDD53E1C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13" y="702129"/>
            <a:ext cx="1600200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A0D70A-2C33-BA1F-29BA-723166BA6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9" y="4188542"/>
            <a:ext cx="2101985" cy="2101985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420F16-BB0F-10EE-2BC5-F0598118BF74}"/>
              </a:ext>
            </a:extLst>
          </p:cNvPr>
          <p:cNvSpPr txBox="1"/>
          <p:nvPr/>
        </p:nvSpPr>
        <p:spPr>
          <a:xfrm>
            <a:off x="325120" y="329105"/>
            <a:ext cx="679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IN" sz="44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67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88F355-D5C5-19DA-4A5D-F36812E79B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814C5-B03E-1824-28FB-DDD53E1C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45" y="1879707"/>
            <a:ext cx="1600200" cy="16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EA9F62-1A2E-90D1-E781-8C7DD535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12" y="2245842"/>
            <a:ext cx="905001" cy="10097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533A6C-2632-E18F-161F-7D403B09DEF7}"/>
              </a:ext>
            </a:extLst>
          </p:cNvPr>
          <p:cNvCxnSpPr>
            <a:cxnSpLocks/>
          </p:cNvCxnSpPr>
          <p:nvPr/>
        </p:nvCxnSpPr>
        <p:spPr>
          <a:xfrm>
            <a:off x="1263913" y="2750738"/>
            <a:ext cx="1137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0AC935-4B7A-51A9-58F4-7F46AD6DBC76}"/>
              </a:ext>
            </a:extLst>
          </p:cNvPr>
          <p:cNvGrpSpPr/>
          <p:nvPr/>
        </p:nvGrpSpPr>
        <p:grpSpPr>
          <a:xfrm>
            <a:off x="7386320" y="3479907"/>
            <a:ext cx="2352041" cy="1386733"/>
            <a:chOff x="5172360" y="3259392"/>
            <a:chExt cx="2107181" cy="12049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B208D1-50EF-AACD-C145-EDDA639A689E}"/>
                </a:ext>
              </a:extLst>
            </p:cNvPr>
            <p:cNvGrpSpPr/>
            <p:nvPr/>
          </p:nvGrpSpPr>
          <p:grpSpPr>
            <a:xfrm>
              <a:off x="5172360" y="3259392"/>
              <a:ext cx="304800" cy="1174632"/>
              <a:chOff x="5378245" y="3231362"/>
              <a:chExt cx="304800" cy="1174632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094746DD-08C5-F486-D5F3-0BC12A730B9B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0B4C90E-F7B0-30E2-82FE-57BCFE7BF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853C14-518F-DEB4-5D1D-526413812350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860C19-6C13-FAF7-3C9F-0029BEBD1349}"/>
                </a:ext>
              </a:extLst>
            </p:cNvPr>
            <p:cNvGrpSpPr/>
            <p:nvPr/>
          </p:nvGrpSpPr>
          <p:grpSpPr>
            <a:xfrm>
              <a:off x="5643527" y="3269552"/>
              <a:ext cx="304800" cy="1174632"/>
              <a:chOff x="5378245" y="3231362"/>
              <a:chExt cx="304800" cy="1174632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F86E564-B759-CB03-6B54-A813C78C4F22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C9B6C9-80D7-22D4-93B7-DB1B66930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C92C0D-3AF1-7343-0241-BAB620B7DE6D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16EAF6-D431-1C73-9A55-C63B606E01B9}"/>
                </a:ext>
              </a:extLst>
            </p:cNvPr>
            <p:cNvGrpSpPr/>
            <p:nvPr/>
          </p:nvGrpSpPr>
          <p:grpSpPr>
            <a:xfrm>
              <a:off x="6099042" y="3282514"/>
              <a:ext cx="304800" cy="1174632"/>
              <a:chOff x="5378245" y="3231362"/>
              <a:chExt cx="304800" cy="1174632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B25464B9-FA51-1D78-4B0A-B9E65FE6DAD0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DE00AE1-52A1-8F2C-B41B-0EDD334F4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B38B93-650F-9CFE-EE3D-E25EE34C2D1F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9351E2-5E5E-A2A3-F328-FE0ED34C1C2F}"/>
                </a:ext>
              </a:extLst>
            </p:cNvPr>
            <p:cNvGrpSpPr/>
            <p:nvPr/>
          </p:nvGrpSpPr>
          <p:grpSpPr>
            <a:xfrm>
              <a:off x="6974741" y="3289699"/>
              <a:ext cx="304800" cy="1174632"/>
              <a:chOff x="5378245" y="3231362"/>
              <a:chExt cx="304800" cy="1174632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A13D86D-49FE-486F-ABFB-51235BE6005A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52A93F5-4218-8411-C1B0-22A5FC634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37F338-53E6-28BA-2DAA-B5F5BBF0BFCE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57BBF94-7D28-268B-1033-CCC3CFEA0DB8}"/>
                </a:ext>
              </a:extLst>
            </p:cNvPr>
            <p:cNvGrpSpPr/>
            <p:nvPr/>
          </p:nvGrpSpPr>
          <p:grpSpPr>
            <a:xfrm>
              <a:off x="6553702" y="3276761"/>
              <a:ext cx="304800" cy="1174632"/>
              <a:chOff x="5378245" y="3231362"/>
              <a:chExt cx="304800" cy="1174632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A34D5CCE-DE8C-E880-74DE-4494F65E5569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EECA4AB-05D8-A994-4897-866E93FC3F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68F61F-6E0C-65D6-38D8-43EBC31B4797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8783C36-BCA7-962F-E2CD-FD8C9ED63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891" y="2062394"/>
            <a:ext cx="1848921" cy="116783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70DCDD-DCE4-9AFB-8115-6E8273635C89}"/>
              </a:ext>
            </a:extLst>
          </p:cNvPr>
          <p:cNvCxnSpPr>
            <a:cxnSpLocks/>
          </p:cNvCxnSpPr>
          <p:nvPr/>
        </p:nvCxnSpPr>
        <p:spPr>
          <a:xfrm>
            <a:off x="3641353" y="2760898"/>
            <a:ext cx="1137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66AFBD97-F13C-9BB8-2853-A78AE6B314A7}"/>
              </a:ext>
            </a:extLst>
          </p:cNvPr>
          <p:cNvSpPr/>
          <p:nvPr/>
        </p:nvSpPr>
        <p:spPr>
          <a:xfrm>
            <a:off x="5478978" y="2398242"/>
            <a:ext cx="2520322" cy="2025817"/>
          </a:xfrm>
          <a:prstGeom prst="arc">
            <a:avLst>
              <a:gd name="adj1" fmla="val 16200000"/>
              <a:gd name="adj2" fmla="val 21488169"/>
            </a:avLst>
          </a:prstGeom>
          <a:solidFill>
            <a:srgbClr val="13223D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92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88F355-D5C5-19DA-4A5D-F36812E79B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0AC935-4B7A-51A9-58F4-7F46AD6DBC76}"/>
              </a:ext>
            </a:extLst>
          </p:cNvPr>
          <p:cNvGrpSpPr/>
          <p:nvPr/>
        </p:nvGrpSpPr>
        <p:grpSpPr>
          <a:xfrm>
            <a:off x="2875280" y="2992227"/>
            <a:ext cx="2352041" cy="1386733"/>
            <a:chOff x="5172360" y="3259392"/>
            <a:chExt cx="2107181" cy="12049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B208D1-50EF-AACD-C145-EDDA639A689E}"/>
                </a:ext>
              </a:extLst>
            </p:cNvPr>
            <p:cNvGrpSpPr/>
            <p:nvPr/>
          </p:nvGrpSpPr>
          <p:grpSpPr>
            <a:xfrm>
              <a:off x="5172360" y="3259392"/>
              <a:ext cx="304800" cy="1174632"/>
              <a:chOff x="5378245" y="3231362"/>
              <a:chExt cx="304800" cy="1174632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094746DD-08C5-F486-D5F3-0BC12A730B9B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0B4C90E-F7B0-30E2-82FE-57BCFE7BF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853C14-518F-DEB4-5D1D-526413812350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860C19-6C13-FAF7-3C9F-0029BEBD1349}"/>
                </a:ext>
              </a:extLst>
            </p:cNvPr>
            <p:cNvGrpSpPr/>
            <p:nvPr/>
          </p:nvGrpSpPr>
          <p:grpSpPr>
            <a:xfrm>
              <a:off x="5643527" y="3269552"/>
              <a:ext cx="304800" cy="1174632"/>
              <a:chOff x="5378245" y="3231362"/>
              <a:chExt cx="304800" cy="1174632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F86E564-B759-CB03-6B54-A813C78C4F22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C9B6C9-80D7-22D4-93B7-DB1B66930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C92C0D-3AF1-7343-0241-BAB620B7DE6D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16EAF6-D431-1C73-9A55-C63B606E01B9}"/>
                </a:ext>
              </a:extLst>
            </p:cNvPr>
            <p:cNvGrpSpPr/>
            <p:nvPr/>
          </p:nvGrpSpPr>
          <p:grpSpPr>
            <a:xfrm>
              <a:off x="6099042" y="3282514"/>
              <a:ext cx="304800" cy="1174632"/>
              <a:chOff x="5378245" y="3231362"/>
              <a:chExt cx="304800" cy="1174632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B25464B9-FA51-1D78-4B0A-B9E65FE6DAD0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DE00AE1-52A1-8F2C-B41B-0EDD334F4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B38B93-650F-9CFE-EE3D-E25EE34C2D1F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9351E2-5E5E-A2A3-F328-FE0ED34C1C2F}"/>
                </a:ext>
              </a:extLst>
            </p:cNvPr>
            <p:cNvGrpSpPr/>
            <p:nvPr/>
          </p:nvGrpSpPr>
          <p:grpSpPr>
            <a:xfrm>
              <a:off x="6974741" y="3289699"/>
              <a:ext cx="304800" cy="1174632"/>
              <a:chOff x="5378245" y="3231362"/>
              <a:chExt cx="304800" cy="1174632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A13D86D-49FE-486F-ABFB-51235BE6005A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52A93F5-4218-8411-C1B0-22A5FC634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37F338-53E6-28BA-2DAA-B5F5BBF0BFCE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57BBF94-7D28-268B-1033-CCC3CFEA0DB8}"/>
                </a:ext>
              </a:extLst>
            </p:cNvPr>
            <p:cNvGrpSpPr/>
            <p:nvPr/>
          </p:nvGrpSpPr>
          <p:grpSpPr>
            <a:xfrm>
              <a:off x="6553702" y="3276761"/>
              <a:ext cx="304800" cy="1174632"/>
              <a:chOff x="5378245" y="3231362"/>
              <a:chExt cx="304800" cy="1174632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A34D5CCE-DE8C-E880-74DE-4494F65E5569}"/>
                  </a:ext>
                </a:extLst>
              </p:cNvPr>
              <p:cNvSpPr/>
              <p:nvPr/>
            </p:nvSpPr>
            <p:spPr>
              <a:xfrm rot="10800000">
                <a:off x="5378245" y="3231362"/>
                <a:ext cx="304800" cy="32791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EECA4AB-05D8-A994-4897-866E93FC3F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645" y="3502750"/>
                <a:ext cx="3810" cy="57153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68F61F-6E0C-65D6-38D8-43EBC31B4797}"/>
                  </a:ext>
                </a:extLst>
              </p:cNvPr>
              <p:cNvSpPr/>
              <p:nvPr/>
            </p:nvSpPr>
            <p:spPr>
              <a:xfrm>
                <a:off x="5378245" y="4078078"/>
                <a:ext cx="304800" cy="3279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8783C36-BCA7-962F-E2CD-FD8C9ED6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1" y="1574714"/>
            <a:ext cx="1848921" cy="1167839"/>
          </a:xfrm>
          <a:prstGeom prst="rect">
            <a:avLst/>
          </a:prstGeom>
        </p:spPr>
      </p:pic>
      <p:sp>
        <p:nvSpPr>
          <p:cNvPr id="56" name="Arc 55">
            <a:extLst>
              <a:ext uri="{FF2B5EF4-FFF2-40B4-BE49-F238E27FC236}">
                <a16:creationId xmlns:a16="http://schemas.microsoft.com/office/drawing/2014/main" id="{66AFBD97-F13C-9BB8-2853-A78AE6B314A7}"/>
              </a:ext>
            </a:extLst>
          </p:cNvPr>
          <p:cNvSpPr/>
          <p:nvPr/>
        </p:nvSpPr>
        <p:spPr>
          <a:xfrm>
            <a:off x="967938" y="1910562"/>
            <a:ext cx="2520322" cy="2025817"/>
          </a:xfrm>
          <a:prstGeom prst="arc">
            <a:avLst>
              <a:gd name="adj1" fmla="val 16200000"/>
              <a:gd name="adj2" fmla="val 21488169"/>
            </a:avLst>
          </a:prstGeom>
          <a:solidFill>
            <a:srgbClr val="13223D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E7D788-EF33-0EA6-D2FF-313932E0463A}"/>
              </a:ext>
            </a:extLst>
          </p:cNvPr>
          <p:cNvSpPr/>
          <p:nvPr/>
        </p:nvSpPr>
        <p:spPr>
          <a:xfrm>
            <a:off x="5653581" y="3675295"/>
            <a:ext cx="2121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MUSIC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ALGORITHM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2334EF-E0DF-DA0D-50A1-C2F0354759A2}"/>
              </a:ext>
            </a:extLst>
          </p:cNvPr>
          <p:cNvCxnSpPr>
            <a:cxnSpLocks/>
          </p:cNvCxnSpPr>
          <p:nvPr/>
        </p:nvCxnSpPr>
        <p:spPr>
          <a:xfrm flipV="1">
            <a:off x="5319035" y="4175375"/>
            <a:ext cx="2737845" cy="1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47EF2C2-3063-46D8-997A-9A929E1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25" y="2742553"/>
            <a:ext cx="2560202" cy="19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3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563F-4D66-FCE5-4BB6-0CA284F5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53961"/>
            <a:ext cx="10515600" cy="894582"/>
          </a:xfrm>
        </p:spPr>
        <p:txBody>
          <a:bodyPr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A77DD-8F00-8515-ECE2-8D720B73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12103"/>
            <a:ext cx="10515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To use MUSIC algorithm on images to see if it can pick out rotational invariant property of the image. 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207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F86FE-E5AE-DD95-628E-869C1142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01" y="361336"/>
            <a:ext cx="2952750" cy="1093335"/>
          </a:xfrm>
        </p:spPr>
        <p:txBody>
          <a:bodyPr anchor="ctr">
            <a:normAutofit/>
          </a:bodyPr>
          <a:lstStyle/>
          <a:p>
            <a:r>
              <a:rPr lang="en-IN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32BB-7DCA-75AB-2714-E330D7547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07558"/>
              </p:ext>
            </p:extLst>
          </p:nvPr>
        </p:nvGraphicFramePr>
        <p:xfrm>
          <a:off x="1870983" y="12954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4227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99FDC-163E-00B4-6CE4-92965EF4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609600"/>
            <a:ext cx="3653299" cy="5567363"/>
          </a:xfrm>
        </p:spPr>
        <p:txBody>
          <a:bodyPr anchor="ctr">
            <a:normAutofit/>
          </a:bodyPr>
          <a:lstStyle/>
          <a:p>
            <a:r>
              <a:rPr lang="en-IN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Times New Roman"/>
                <a:cs typeface="Times New Roman"/>
              </a:rPr>
              <a:t>LITERATURE SURVEY: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62D53DC-DFD6-700E-C9A2-11241BF28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841406"/>
              </p:ext>
            </p:extLst>
          </p:nvPr>
        </p:nvGraphicFramePr>
        <p:xfrm>
          <a:off x="4105922" y="1198485"/>
          <a:ext cx="7604296" cy="4378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351">
                  <a:extLst>
                    <a:ext uri="{9D8B030D-6E8A-4147-A177-3AD203B41FA5}">
                      <a16:colId xmlns:a16="http://schemas.microsoft.com/office/drawing/2014/main" val="3800742570"/>
                    </a:ext>
                  </a:extLst>
                </a:gridCol>
                <a:gridCol w="823215">
                  <a:extLst>
                    <a:ext uri="{9D8B030D-6E8A-4147-A177-3AD203B41FA5}">
                      <a16:colId xmlns:a16="http://schemas.microsoft.com/office/drawing/2014/main" val="69291731"/>
                    </a:ext>
                  </a:extLst>
                </a:gridCol>
                <a:gridCol w="1266609">
                  <a:extLst>
                    <a:ext uri="{9D8B030D-6E8A-4147-A177-3AD203B41FA5}">
                      <a16:colId xmlns:a16="http://schemas.microsoft.com/office/drawing/2014/main" val="627273105"/>
                    </a:ext>
                  </a:extLst>
                </a:gridCol>
                <a:gridCol w="2323316">
                  <a:extLst>
                    <a:ext uri="{9D8B030D-6E8A-4147-A177-3AD203B41FA5}">
                      <a16:colId xmlns:a16="http://schemas.microsoft.com/office/drawing/2014/main" val="3436413313"/>
                    </a:ext>
                  </a:extLst>
                </a:gridCol>
                <a:gridCol w="1769805">
                  <a:extLst>
                    <a:ext uri="{9D8B030D-6E8A-4147-A177-3AD203B41FA5}">
                      <a16:colId xmlns:a16="http://schemas.microsoft.com/office/drawing/2014/main" val="421615191"/>
                    </a:ext>
                  </a:extLst>
                </a:gridCol>
              </a:tblGrid>
              <a:tr h="63819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/>
                          <a:cs typeface="Times New Roman"/>
                        </a:rPr>
                        <a:t>Author </a:t>
                      </a: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/>
                          <a:cs typeface="Times New Roman"/>
                        </a:rPr>
                        <a:t>   DOA </a:t>
                      </a: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/>
                          <a:cs typeface="Times New Roman"/>
                        </a:rPr>
                        <a:t>Algorithm </a:t>
                      </a: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/>
                          <a:cs typeface="Times New Roman"/>
                        </a:rPr>
                        <a:t>Computational efficiency </a:t>
                      </a:r>
                    </a:p>
                  </a:txBody>
                  <a:tcPr marL="110234" marR="110234" marT="55118" marB="55118"/>
                </a:tc>
                <a:extLst>
                  <a:ext uri="{0D108BD9-81ED-4DB2-BD59-A6C34878D82A}">
                    <a16:rowId xmlns:a16="http://schemas.microsoft.com/office/drawing/2014/main" val="1881007306"/>
                  </a:ext>
                </a:extLst>
              </a:tr>
              <a:tr h="878173">
                <a:tc>
                  <a:txBody>
                    <a:bodyPr/>
                    <a:lstStyle/>
                    <a:p>
                      <a:pPr algn="ctr"/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Barabell, A. J.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1983</a:t>
                      </a:r>
                      <a:endParaRPr lang="en-IN" sz="1600" kern="15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6040" marR="26040" marT="17359" marB="17359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1.21%</a:t>
                      </a:r>
                      <a:endParaRPr lang="en-IN" sz="1600" kern="15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6040" marR="26040" marT="17359" marB="17359" anchor="b"/>
                </a:tc>
                <a:tc>
                  <a:txBody>
                    <a:bodyPr/>
                    <a:lstStyle/>
                    <a:p>
                      <a:pPr algn="ctr"/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Eigenvalue Decomposition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192ms</a:t>
                      </a:r>
                    </a:p>
                  </a:txBody>
                  <a:tcPr marL="110234" marR="110234" marT="55118" marB="55118"/>
                </a:tc>
                <a:extLst>
                  <a:ext uri="{0D108BD9-81ED-4DB2-BD59-A6C34878D82A}">
                    <a16:rowId xmlns:a16="http://schemas.microsoft.com/office/drawing/2014/main" val="1618079011"/>
                  </a:ext>
                </a:extLst>
              </a:tr>
              <a:tr h="638193"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J. Shi, C. Tomasi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1994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/>
                        <a:cs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3.86%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LBP with Local Fourier Transform.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145ms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34" marR="110234" marT="55118" marB="55118"/>
                </a:tc>
                <a:extLst>
                  <a:ext uri="{0D108BD9-81ED-4DB2-BD59-A6C34878D82A}">
                    <a16:rowId xmlns:a16="http://schemas.microsoft.com/office/drawing/2014/main" val="3423062025"/>
                  </a:ext>
                </a:extLst>
              </a:tr>
              <a:tr h="1070810"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Zoltowski, M. D. &amp; Mathews, M. E.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1993</a:t>
                      </a:r>
                      <a:endParaRPr lang="en-IN" sz="1600" kern="15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6040" marR="26040" marT="17359" marB="1735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5%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ESPRIT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92ms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34" marR="110234" marT="55118" marB="55118"/>
                </a:tc>
                <a:extLst>
                  <a:ext uri="{0D108BD9-81ED-4DB2-BD59-A6C34878D82A}">
                    <a16:rowId xmlns:a16="http://schemas.microsoft.com/office/drawing/2014/main" val="2028023156"/>
                  </a:ext>
                </a:extLst>
              </a:tr>
              <a:tr h="1118154"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J. Yang, W. Hu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2008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2%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Local Binary Patterns with Local Fourier Transform for Face Recognition</a:t>
                      </a:r>
                      <a:endParaRPr lang="en-IN" sz="1600" dirty="0">
                        <a:latin typeface="Times New Roman"/>
                        <a:cs typeface="Times New Roman"/>
                      </a:endParaRPr>
                    </a:p>
                  </a:txBody>
                  <a:tcPr marL="110234" marR="110234" marT="55118" marB="55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/>
                          <a:cs typeface="Times New Roman"/>
                        </a:rPr>
                        <a:t>351ms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34" marR="110234" marT="55118" marB="55118"/>
                </a:tc>
                <a:extLst>
                  <a:ext uri="{0D108BD9-81ED-4DB2-BD59-A6C34878D82A}">
                    <a16:rowId xmlns:a16="http://schemas.microsoft.com/office/drawing/2014/main" val="367150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99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99FDC-163E-00B4-6CE4-92965EF4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609600"/>
            <a:ext cx="3613970" cy="5567363"/>
          </a:xfrm>
        </p:spPr>
        <p:txBody>
          <a:bodyPr anchor="ctr">
            <a:normAutofit/>
          </a:bodyPr>
          <a:lstStyle/>
          <a:p>
            <a:r>
              <a:rPr lang="en-IN" sz="4400" dirty="0">
                <a:gradFill flip="none">
                  <a:gsLst>
                    <a:gs pos="0">
                      <a:srgbClr val="FA6B00">
                        <a:alpha val="70000"/>
                      </a:srgbClr>
                    </a:gs>
                    <a:gs pos="100000">
                      <a:srgbClr val="4E67C8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Times New Roman"/>
                <a:cs typeface="Times New Roman"/>
              </a:rPr>
              <a:t>LITERATURE SURVEY: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62D53DC-DFD6-700E-C9A2-11241BF28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12014"/>
              </p:ext>
            </p:extLst>
          </p:nvPr>
        </p:nvGraphicFramePr>
        <p:xfrm>
          <a:off x="4120718" y="1329184"/>
          <a:ext cx="7458076" cy="4189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360">
                  <a:extLst>
                    <a:ext uri="{9D8B030D-6E8A-4147-A177-3AD203B41FA5}">
                      <a16:colId xmlns:a16="http://schemas.microsoft.com/office/drawing/2014/main" val="3800742570"/>
                    </a:ext>
                  </a:extLst>
                </a:gridCol>
                <a:gridCol w="815208">
                  <a:extLst>
                    <a:ext uri="{9D8B030D-6E8A-4147-A177-3AD203B41FA5}">
                      <a16:colId xmlns:a16="http://schemas.microsoft.com/office/drawing/2014/main" val="69291731"/>
                    </a:ext>
                  </a:extLst>
                </a:gridCol>
                <a:gridCol w="1315224">
                  <a:extLst>
                    <a:ext uri="{9D8B030D-6E8A-4147-A177-3AD203B41FA5}">
                      <a16:colId xmlns:a16="http://schemas.microsoft.com/office/drawing/2014/main" val="627273105"/>
                    </a:ext>
                  </a:extLst>
                </a:gridCol>
                <a:gridCol w="1341731">
                  <a:extLst>
                    <a:ext uri="{9D8B030D-6E8A-4147-A177-3AD203B41FA5}">
                      <a16:colId xmlns:a16="http://schemas.microsoft.com/office/drawing/2014/main" val="3436413313"/>
                    </a:ext>
                  </a:extLst>
                </a:gridCol>
                <a:gridCol w="1793553">
                  <a:extLst>
                    <a:ext uri="{9D8B030D-6E8A-4147-A177-3AD203B41FA5}">
                      <a16:colId xmlns:a16="http://schemas.microsoft.com/office/drawing/2014/main" val="421615191"/>
                    </a:ext>
                  </a:extLst>
                </a:gridCol>
              </a:tblGrid>
              <a:tr h="902368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/>
                          <a:cs typeface="Times New Roman"/>
                        </a:rPr>
                        <a:t>Author 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/>
                          <a:cs typeface="Times New Roman"/>
                        </a:rPr>
                        <a:t>DOA 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/>
                          <a:cs typeface="Times New Roman"/>
                        </a:rPr>
                        <a:t>Algorithm 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Times New Roman"/>
                          <a:cs typeface="Times New Roman"/>
                        </a:rPr>
                        <a:t>Computational efficiency </a:t>
                      </a:r>
                    </a:p>
                  </a:txBody>
                  <a:tcPr marL="91811" marR="91811" marT="45905" marB="45905"/>
                </a:tc>
                <a:extLst>
                  <a:ext uri="{0D108BD9-81ED-4DB2-BD59-A6C34878D82A}">
                    <a16:rowId xmlns:a16="http://schemas.microsoft.com/office/drawing/2014/main" val="1881007306"/>
                  </a:ext>
                </a:extLst>
              </a:tr>
              <a:tr h="517357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David Lowe 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1999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4.71%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SIFT</a:t>
                      </a:r>
                      <a:endParaRPr lang="en-IN" sz="1800">
                        <a:latin typeface="Times New Roman"/>
                        <a:cs typeface="Times New Roman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83.72ms 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11" marR="91811" marT="45905" marB="45905"/>
                </a:tc>
                <a:extLst>
                  <a:ext uri="{0D108BD9-81ED-4DB2-BD59-A6C34878D82A}">
                    <a16:rowId xmlns:a16="http://schemas.microsoft.com/office/drawing/2014/main" val="1618079011"/>
                  </a:ext>
                </a:extLst>
              </a:tr>
              <a:tr h="601578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Flora Dellinger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2013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2.02%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SAR-SIFT</a:t>
                      </a:r>
                      <a:endParaRPr lang="en-IN" sz="1800">
                        <a:latin typeface="Times New Roman"/>
                        <a:cs typeface="Times New Roman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352.48ms</a:t>
                      </a:r>
                    </a:p>
                  </a:txBody>
                  <a:tcPr marL="91811" marR="91811" marT="45905" marB="45905"/>
                </a:tc>
                <a:extLst>
                  <a:ext uri="{0D108BD9-81ED-4DB2-BD59-A6C34878D82A}">
                    <a16:rowId xmlns:a16="http://schemas.microsoft.com/office/drawing/2014/main" val="3423062025"/>
                  </a:ext>
                </a:extLst>
              </a:tr>
              <a:tr h="974557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Henrik Skibbe and Marco Reisert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2012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2.39%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Fourier HOG</a:t>
                      </a:r>
                      <a:endParaRPr lang="en-IN" sz="1800">
                        <a:latin typeface="Times New Roman"/>
                        <a:cs typeface="Times New Roman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246.15ms</a:t>
                      </a:r>
                    </a:p>
                  </a:txBody>
                  <a:tcPr marL="91811" marR="91811" marT="45905" marB="45905"/>
                </a:tc>
                <a:extLst>
                  <a:ext uri="{0D108BD9-81ED-4DB2-BD59-A6C34878D82A}">
                    <a16:rowId xmlns:a16="http://schemas.microsoft.com/office/drawing/2014/main" val="2028023156"/>
                  </a:ext>
                </a:extLst>
              </a:tr>
              <a:tr h="553452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Yunhao Chang</a:t>
                      </a:r>
                      <a:endParaRPr lang="en-IN" sz="1600">
                        <a:latin typeface="Times New Roman"/>
                        <a:cs typeface="Times New Roman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2015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1.91%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Fourier HORG</a:t>
                      </a:r>
                      <a:endParaRPr lang="en-IN" sz="1800">
                        <a:latin typeface="Times New Roman"/>
                        <a:cs typeface="Times New Roman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437ms</a:t>
                      </a:r>
                    </a:p>
                  </a:txBody>
                  <a:tcPr marL="91811" marR="91811" marT="45905" marB="45905"/>
                </a:tc>
                <a:extLst>
                  <a:ext uri="{0D108BD9-81ED-4DB2-BD59-A6C34878D82A}">
                    <a16:rowId xmlns:a16="http://schemas.microsoft.com/office/drawing/2014/main" val="3671508830"/>
                  </a:ext>
                </a:extLst>
              </a:tr>
              <a:tr h="39717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Xu, G. &amp; Hong, M</a:t>
                      </a:r>
                      <a:endParaRPr lang="en-IN" sz="1800">
                        <a:latin typeface="Times New Roman"/>
                        <a:cs typeface="Times New Roman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2012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5.37%</a:t>
                      </a: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Improved ESPRIT 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11" marR="91811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Times New Roman"/>
                          <a:cs typeface="Times New Roman"/>
                        </a:rPr>
                        <a:t>97ms</a:t>
                      </a:r>
                    </a:p>
                  </a:txBody>
                  <a:tcPr marL="91811" marR="91811" marT="45905" marB="45905"/>
                </a:tc>
                <a:extLst>
                  <a:ext uri="{0D108BD9-81ED-4DB2-BD59-A6C34878D82A}">
                    <a16:rowId xmlns:a16="http://schemas.microsoft.com/office/drawing/2014/main" val="418717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6411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D96A8-6C45-C8EA-A5C8-DC149B56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369" y="358718"/>
            <a:ext cx="2934214" cy="785504"/>
          </a:xfrm>
        </p:spPr>
        <p:txBody>
          <a:bodyPr anchor="t">
            <a:normAutofit/>
          </a:bodyPr>
          <a:lstStyle/>
          <a:p>
            <a:pPr algn="l"/>
            <a:r>
              <a:rPr lang="en-IN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06D29-AAC8-E734-A97F-4FF1D4023C8A}"/>
              </a:ext>
            </a:extLst>
          </p:cNvPr>
          <p:cNvSpPr txBox="1"/>
          <p:nvPr/>
        </p:nvSpPr>
        <p:spPr>
          <a:xfrm>
            <a:off x="4345859" y="1144222"/>
            <a:ext cx="2841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CC7B32-F0B4-F3F8-1387-734F7C425B5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66620" y="1513554"/>
            <a:ext cx="0" cy="2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505F4-AF72-5864-EFC3-D84081AC7702}"/>
              </a:ext>
            </a:extLst>
          </p:cNvPr>
          <p:cNvSpPr txBox="1"/>
          <p:nvPr/>
        </p:nvSpPr>
        <p:spPr>
          <a:xfrm>
            <a:off x="4345859" y="1745060"/>
            <a:ext cx="2841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30D805-B969-FD04-4D71-5E5963079F1B}"/>
              </a:ext>
            </a:extLst>
          </p:cNvPr>
          <p:cNvCxnSpPr>
            <a:cxnSpLocks/>
          </p:cNvCxnSpPr>
          <p:nvPr/>
        </p:nvCxnSpPr>
        <p:spPr>
          <a:xfrm>
            <a:off x="5766620" y="2124224"/>
            <a:ext cx="0" cy="2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2A5D4A-36DC-BB40-E90E-2A64501D023D}"/>
              </a:ext>
            </a:extLst>
          </p:cNvPr>
          <p:cNvSpPr txBox="1"/>
          <p:nvPr/>
        </p:nvSpPr>
        <p:spPr>
          <a:xfrm>
            <a:off x="4158760" y="2370949"/>
            <a:ext cx="3215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array response vector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5C589-69E1-9EFB-8382-6CBCE008A46C}"/>
              </a:ext>
            </a:extLst>
          </p:cNvPr>
          <p:cNvSpPr txBox="1"/>
          <p:nvPr/>
        </p:nvSpPr>
        <p:spPr>
          <a:xfrm>
            <a:off x="4193461" y="2984395"/>
            <a:ext cx="3126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response array points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050BF4-45BF-AA59-013A-FB28686B586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56788" y="3353727"/>
            <a:ext cx="0" cy="2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F325A-E1E9-E93A-49D6-72B6C14D6D2B}"/>
              </a:ext>
            </a:extLst>
          </p:cNvPr>
          <p:cNvCxnSpPr>
            <a:cxnSpLocks/>
          </p:cNvCxnSpPr>
          <p:nvPr/>
        </p:nvCxnSpPr>
        <p:spPr>
          <a:xfrm>
            <a:off x="5756788" y="2750113"/>
            <a:ext cx="0" cy="2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DE1C32-29B7-1CB7-6DE7-B8AF47945CD4}"/>
              </a:ext>
            </a:extLst>
          </p:cNvPr>
          <p:cNvSpPr txBox="1"/>
          <p:nvPr/>
        </p:nvSpPr>
        <p:spPr>
          <a:xfrm>
            <a:off x="3667436" y="3585690"/>
            <a:ext cx="4198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detection using MUSIC spectrum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D31F60-66E7-FC62-4E4A-2440CDEFB84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766619" y="3955022"/>
            <a:ext cx="1" cy="2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90AAF7-E4E2-7636-F511-4FC7028BBA1B}"/>
              </a:ext>
            </a:extLst>
          </p:cNvPr>
          <p:cNvSpPr txBox="1"/>
          <p:nvPr/>
        </p:nvSpPr>
        <p:spPr>
          <a:xfrm>
            <a:off x="3254479" y="4175596"/>
            <a:ext cx="5004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image and array range (-90 to 90 degree)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B07-FE1B-16B9-1032-D3BBA46AF7AE}"/>
              </a:ext>
            </a:extLst>
          </p:cNvPr>
          <p:cNvCxnSpPr>
            <a:cxnSpLocks/>
          </p:cNvCxnSpPr>
          <p:nvPr/>
        </p:nvCxnSpPr>
        <p:spPr>
          <a:xfrm>
            <a:off x="5756787" y="4544928"/>
            <a:ext cx="0" cy="22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72BBA-C9A6-DFBD-4566-00334DB5B6B0}"/>
              </a:ext>
            </a:extLst>
          </p:cNvPr>
          <p:cNvSpPr txBox="1"/>
          <p:nvPr/>
        </p:nvSpPr>
        <p:spPr>
          <a:xfrm>
            <a:off x="4336026" y="4771129"/>
            <a:ext cx="2841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function and plot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420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uminousVTI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16A1D2"/>
      </a:accent2>
      <a:accent3>
        <a:srgbClr val="76A53A"/>
      </a:accent3>
      <a:accent4>
        <a:srgbClr val="4BA68D"/>
      </a:accent4>
      <a:accent5>
        <a:srgbClr val="FA6B00"/>
      </a:accent5>
      <a:accent6>
        <a:srgbClr val="F14124"/>
      </a:accent6>
      <a:hlink>
        <a:srgbClr val="398470"/>
      </a:hlink>
      <a:folHlink>
        <a:srgbClr val="347FA7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1013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Angsana New</vt:lpstr>
      <vt:lpstr>Aptos</vt:lpstr>
      <vt:lpstr>Arial</vt:lpstr>
      <vt:lpstr>Avenir Next LT Pro</vt:lpstr>
      <vt:lpstr>Sabon Next LT</vt:lpstr>
      <vt:lpstr>Times New Roman</vt:lpstr>
      <vt:lpstr>Wingdings</vt:lpstr>
      <vt:lpstr>LuminousVTI</vt:lpstr>
      <vt:lpstr>Rotational invariance of image using MUSIC algorithm            </vt:lpstr>
      <vt:lpstr>PowerPoint Presentation</vt:lpstr>
      <vt:lpstr>PowerPoint Presentation</vt:lpstr>
      <vt:lpstr>PowerPoint Presentation</vt:lpstr>
      <vt:lpstr>Problem statement</vt:lpstr>
      <vt:lpstr>Objective:</vt:lpstr>
      <vt:lpstr>LITERATURE SURVEY:</vt:lpstr>
      <vt:lpstr>LITERATURE SURVEY:</vt:lpstr>
      <vt:lpstr>Workflow:</vt:lpstr>
      <vt:lpstr>Data pre-processing:</vt:lpstr>
      <vt:lpstr>Covariance and eigen value decomposition</vt:lpstr>
      <vt:lpstr>MUSIC spectrum prediction</vt:lpstr>
      <vt:lpstr>Result:</vt:lpstr>
      <vt:lpstr>Discussion: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Rotational invariance of image using MUSIC algorithm              Batch-01 </dc:title>
  <dc:creator>Team members</dc:creator>
  <cp:lastModifiedBy>K.C. Gurukarthi</cp:lastModifiedBy>
  <cp:revision>923</cp:revision>
  <dcterms:created xsi:type="dcterms:W3CDTF">2024-06-16T06:04:53Z</dcterms:created>
  <dcterms:modified xsi:type="dcterms:W3CDTF">2024-06-18T07:36:50Z</dcterms:modified>
</cp:coreProperties>
</file>