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5.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8" r:id="rId1"/>
  </p:sldMasterIdLst>
  <p:notesMasterIdLst>
    <p:notesMasterId r:id="rId32"/>
  </p:notesMasterIdLst>
  <p:sldIdLst>
    <p:sldId id="257" r:id="rId2"/>
    <p:sldId id="259" r:id="rId3"/>
    <p:sldId id="379" r:id="rId4"/>
    <p:sldId id="350" r:id="rId5"/>
    <p:sldId id="281" r:id="rId6"/>
    <p:sldId id="354" r:id="rId7"/>
    <p:sldId id="355" r:id="rId8"/>
    <p:sldId id="362" r:id="rId9"/>
    <p:sldId id="339" r:id="rId10"/>
    <p:sldId id="300" r:id="rId11"/>
    <p:sldId id="371" r:id="rId12"/>
    <p:sldId id="298" r:id="rId13"/>
    <p:sldId id="299" r:id="rId14"/>
    <p:sldId id="374" r:id="rId15"/>
    <p:sldId id="372" r:id="rId16"/>
    <p:sldId id="307" r:id="rId17"/>
    <p:sldId id="258" r:id="rId18"/>
    <p:sldId id="375" r:id="rId19"/>
    <p:sldId id="376" r:id="rId20"/>
    <p:sldId id="377" r:id="rId21"/>
    <p:sldId id="378" r:id="rId22"/>
    <p:sldId id="380" r:id="rId23"/>
    <p:sldId id="382" r:id="rId24"/>
    <p:sldId id="383" r:id="rId25"/>
    <p:sldId id="386" r:id="rId26"/>
    <p:sldId id="389" r:id="rId27"/>
    <p:sldId id="388" r:id="rId28"/>
    <p:sldId id="390" r:id="rId29"/>
    <p:sldId id="391" r:id="rId30"/>
    <p:sldId id="387"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000"/>
    <a:srgbClr val="D3FAFE"/>
    <a:srgbClr val="CBE879"/>
    <a:srgbClr val="FDFF8D"/>
    <a:srgbClr val="D4ECF4"/>
    <a:srgbClr val="EA87E3"/>
    <a:srgbClr val="09B0F8"/>
    <a:srgbClr val="E9CD50"/>
    <a:srgbClr val="C3EDAC"/>
    <a:srgbClr val="42CBE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6711"/>
    <p:restoredTop sz="94583"/>
  </p:normalViewPr>
  <p:slideViewPr>
    <p:cSldViewPr snapToGrid="0">
      <p:cViewPr varScale="1">
        <p:scale>
          <a:sx n="85" d="100"/>
          <a:sy n="85" d="100"/>
        </p:scale>
        <p:origin x="200" y="7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51EFF61-BA48-8A4A-AB24-EBD6EAE18801}" type="doc">
      <dgm:prSet loTypeId="urn:microsoft.com/office/officeart/2005/8/layout/hProcess4" loCatId="" qsTypeId="urn:microsoft.com/office/officeart/2005/8/quickstyle/simple1" qsCatId="simple" csTypeId="urn:microsoft.com/office/officeart/2005/8/colors/colorful2" csCatId="colorful" phldr="1"/>
      <dgm:spPr/>
      <dgm:t>
        <a:bodyPr/>
        <a:lstStyle/>
        <a:p>
          <a:endParaRPr lang="en-US"/>
        </a:p>
      </dgm:t>
    </dgm:pt>
    <dgm:pt modelId="{33B1B2E0-3F28-884D-BBB1-697642661450}">
      <dgm:prSet phldrT="[Text]"/>
      <dgm:spPr/>
      <dgm:t>
        <a:bodyPr/>
        <a:lstStyle/>
        <a:p>
          <a:r>
            <a:rPr lang="en-US" dirty="0"/>
            <a:t>Certain sociocultural contexts </a:t>
          </a:r>
        </a:p>
      </dgm:t>
    </dgm:pt>
    <dgm:pt modelId="{94C4C9E2-9CE0-8541-9D6C-EF24575AF7D9}" type="parTrans" cxnId="{4202955C-A46F-E846-84DC-FE8F0FAF7B4C}">
      <dgm:prSet/>
      <dgm:spPr/>
      <dgm:t>
        <a:bodyPr/>
        <a:lstStyle/>
        <a:p>
          <a:endParaRPr lang="en-US"/>
        </a:p>
      </dgm:t>
    </dgm:pt>
    <dgm:pt modelId="{DC434D5F-3871-4D4C-A845-06CB0B98F76B}" type="sibTrans" cxnId="{4202955C-A46F-E846-84DC-FE8F0FAF7B4C}">
      <dgm:prSet/>
      <dgm:spPr/>
      <dgm:t>
        <a:bodyPr/>
        <a:lstStyle/>
        <a:p>
          <a:endParaRPr lang="en-US"/>
        </a:p>
      </dgm:t>
    </dgm:pt>
    <dgm:pt modelId="{D04D539D-F67B-0343-A0F4-FCD9A18144FB}">
      <dgm:prSet phldrT="[Text]"/>
      <dgm:spPr/>
      <dgm:t>
        <a:bodyPr/>
        <a:lstStyle/>
        <a:p>
          <a:r>
            <a:rPr lang="en-US" dirty="0"/>
            <a:t>Early autism constructs emerged within sociocultural contexts characterized by pathologization of difference, white supremacy, and eugenic thought (Pearson &amp; Rose, 2023; Green &amp; Shaughnessy, 2023) </a:t>
          </a:r>
        </a:p>
      </dgm:t>
    </dgm:pt>
    <dgm:pt modelId="{1738D3AA-5567-274F-A4B1-C46EFC59D685}" type="parTrans" cxnId="{5574AF1F-00E4-2E40-8632-55EE9679E2A9}">
      <dgm:prSet/>
      <dgm:spPr/>
      <dgm:t>
        <a:bodyPr/>
        <a:lstStyle/>
        <a:p>
          <a:endParaRPr lang="en-US"/>
        </a:p>
      </dgm:t>
    </dgm:pt>
    <dgm:pt modelId="{EE0CDD41-5507-2B41-B192-3C45DE20D055}" type="sibTrans" cxnId="{5574AF1F-00E4-2E40-8632-55EE9679E2A9}">
      <dgm:prSet/>
      <dgm:spPr/>
      <dgm:t>
        <a:bodyPr/>
        <a:lstStyle/>
        <a:p>
          <a:endParaRPr lang="en-US"/>
        </a:p>
      </dgm:t>
    </dgm:pt>
    <dgm:pt modelId="{770A52B8-2589-804C-9DC9-7151311CA94C}">
      <dgm:prSet phldrT="[Text]"/>
      <dgm:spPr/>
      <dgm:t>
        <a:bodyPr/>
        <a:lstStyle/>
        <a:p>
          <a:r>
            <a:rPr lang="en-US" b="1" i="1" dirty="0"/>
            <a:t>Epistemic injustice</a:t>
          </a:r>
          <a:endParaRPr lang="en-US" dirty="0"/>
        </a:p>
      </dgm:t>
    </dgm:pt>
    <dgm:pt modelId="{F734902C-0C47-394F-9C44-ED98AE07A71F}" type="parTrans" cxnId="{9F12016D-F5C1-E547-83D5-3752DB066284}">
      <dgm:prSet/>
      <dgm:spPr/>
      <dgm:t>
        <a:bodyPr/>
        <a:lstStyle/>
        <a:p>
          <a:endParaRPr lang="en-US"/>
        </a:p>
      </dgm:t>
    </dgm:pt>
    <dgm:pt modelId="{B42D1CF2-38B7-6F42-8196-0A321F8A98B7}" type="sibTrans" cxnId="{9F12016D-F5C1-E547-83D5-3752DB066284}">
      <dgm:prSet/>
      <dgm:spPr/>
      <dgm:t>
        <a:bodyPr/>
        <a:lstStyle/>
        <a:p>
          <a:endParaRPr lang="en-US"/>
        </a:p>
      </dgm:t>
    </dgm:pt>
    <dgm:pt modelId="{D9DDB6E6-8E2E-4248-BB0A-FF701DCC5DC3}">
      <dgm:prSet phldrT="[Text]"/>
      <dgm:spPr/>
      <dgm:t>
        <a:bodyPr/>
        <a:lstStyle/>
        <a:p>
          <a:r>
            <a:rPr lang="en-US" dirty="0"/>
            <a:t>Pathologization of human diversity and difference: improper application of the medical model, erroneous assumptions (Pearson &amp; Rose, 2023; Green &amp; Shaughnessy, 2023; Botha, 2021)</a:t>
          </a:r>
        </a:p>
      </dgm:t>
    </dgm:pt>
    <dgm:pt modelId="{A9C93EB5-1D73-F14F-99B0-B43257A55F4D}" type="parTrans" cxnId="{54709311-6884-5146-8A60-EF18ECFA7023}">
      <dgm:prSet/>
      <dgm:spPr/>
      <dgm:t>
        <a:bodyPr/>
        <a:lstStyle/>
        <a:p>
          <a:endParaRPr lang="en-US"/>
        </a:p>
      </dgm:t>
    </dgm:pt>
    <dgm:pt modelId="{B6F784C1-BEC2-3E4F-B624-D726646F5B1B}" type="sibTrans" cxnId="{54709311-6884-5146-8A60-EF18ECFA7023}">
      <dgm:prSet/>
      <dgm:spPr/>
      <dgm:t>
        <a:bodyPr/>
        <a:lstStyle/>
        <a:p>
          <a:endParaRPr lang="en-US"/>
        </a:p>
      </dgm:t>
    </dgm:pt>
    <dgm:pt modelId="{66D8689C-EBB5-0147-BE1E-1474DA669E20}">
      <dgm:prSet phldrT="[Text]"/>
      <dgm:spPr/>
      <dgm:t>
        <a:bodyPr/>
        <a:lstStyle/>
        <a:p>
          <a:r>
            <a:rPr lang="en-US" dirty="0"/>
            <a:t>Exclusion of autistic voices/experience (Pearson &amp; Rose, 2023; Green &amp; Shaughnessy, 2023; Botha, 2021) </a:t>
          </a:r>
        </a:p>
      </dgm:t>
    </dgm:pt>
    <dgm:pt modelId="{A411F501-3EF1-AD4A-AF22-03F306C64173}" type="parTrans" cxnId="{DC5FA75C-0FAB-524B-9D39-8E7F99CF56F7}">
      <dgm:prSet/>
      <dgm:spPr/>
      <dgm:t>
        <a:bodyPr/>
        <a:lstStyle/>
        <a:p>
          <a:endParaRPr lang="en-US"/>
        </a:p>
      </dgm:t>
    </dgm:pt>
    <dgm:pt modelId="{87A3E0BE-78F5-7240-8561-77F6141130DE}" type="sibTrans" cxnId="{DC5FA75C-0FAB-524B-9D39-8E7F99CF56F7}">
      <dgm:prSet/>
      <dgm:spPr/>
      <dgm:t>
        <a:bodyPr/>
        <a:lstStyle/>
        <a:p>
          <a:endParaRPr lang="en-US"/>
        </a:p>
      </dgm:t>
    </dgm:pt>
    <dgm:pt modelId="{58431984-7BE8-174D-9DB5-D9469125C164}">
      <dgm:prSet phldrT="[Text]"/>
      <dgm:spPr/>
      <dgm:t>
        <a:bodyPr/>
        <a:lstStyle/>
        <a:p>
          <a:r>
            <a:rPr lang="en-US" dirty="0"/>
            <a:t>Ongoing oppression…&amp; hope</a:t>
          </a:r>
        </a:p>
      </dgm:t>
    </dgm:pt>
    <dgm:pt modelId="{113617B1-8658-7548-B371-3CC11ABD2407}" type="parTrans" cxnId="{CE4AA57C-F1DD-B946-8AAF-8CC313316B22}">
      <dgm:prSet/>
      <dgm:spPr/>
      <dgm:t>
        <a:bodyPr/>
        <a:lstStyle/>
        <a:p>
          <a:endParaRPr lang="en-US"/>
        </a:p>
      </dgm:t>
    </dgm:pt>
    <dgm:pt modelId="{20FFE05D-DF9F-CA42-9FC2-8BF6F244161D}" type="sibTrans" cxnId="{CE4AA57C-F1DD-B946-8AAF-8CC313316B22}">
      <dgm:prSet/>
      <dgm:spPr/>
      <dgm:t>
        <a:bodyPr/>
        <a:lstStyle/>
        <a:p>
          <a:endParaRPr lang="en-US"/>
        </a:p>
      </dgm:t>
    </dgm:pt>
    <dgm:pt modelId="{4D402BFD-0CEE-9A41-84ED-A87743533D14}">
      <dgm:prSet phldrT="[Text]"/>
      <dgm:spPr/>
      <dgm:t>
        <a:bodyPr/>
        <a:lstStyle/>
        <a:p>
          <a:r>
            <a:rPr lang="en-US">
              <a:sym typeface="Wingdings" pitchFamily="2" charset="2"/>
            </a:rPr>
            <a:t>The medicalization of autism &amp; oppression of autistic people continue (Pearson &amp; Rose, 2023; Green &amp; Shaughnessy, 2023; Yergeau, 2018; Walker, 2021; Price, 2022; Nerenberg, 2020) </a:t>
          </a:r>
          <a:endParaRPr lang="en-US"/>
        </a:p>
      </dgm:t>
    </dgm:pt>
    <dgm:pt modelId="{EA217B69-5100-704E-A996-48751A740235}" type="parTrans" cxnId="{C7253E13-5228-9E46-9C53-8BB64C1849F8}">
      <dgm:prSet/>
      <dgm:spPr/>
      <dgm:t>
        <a:bodyPr/>
        <a:lstStyle/>
        <a:p>
          <a:endParaRPr lang="en-US"/>
        </a:p>
      </dgm:t>
    </dgm:pt>
    <dgm:pt modelId="{91BFE50A-9E44-304C-9458-31386DE40C1F}" type="sibTrans" cxnId="{C7253E13-5228-9E46-9C53-8BB64C1849F8}">
      <dgm:prSet/>
      <dgm:spPr/>
      <dgm:t>
        <a:bodyPr/>
        <a:lstStyle/>
        <a:p>
          <a:endParaRPr lang="en-US"/>
        </a:p>
      </dgm:t>
    </dgm:pt>
    <dgm:pt modelId="{CB0D593A-90B0-2C4B-BF7B-BCE22BD9271E}">
      <dgm:prSet phldrT="[Text]"/>
      <dgm:spPr/>
      <dgm:t>
        <a:bodyPr/>
        <a:lstStyle/>
        <a:p>
          <a:r>
            <a:rPr lang="en-US" b="1" dirty="0">
              <a:sym typeface="Wingdings" pitchFamily="2" charset="2"/>
            </a:rPr>
            <a:t> i</a:t>
          </a:r>
          <a:r>
            <a:rPr lang="en-US" b="1" dirty="0"/>
            <a:t>naccurate, dehumanizing, &amp; self-reifying constructs </a:t>
          </a:r>
          <a:r>
            <a:rPr lang="en-US" dirty="0"/>
            <a:t>(Pearson &amp; Rose, 2023; Green &amp; Shaughnessy, 2023; Botha, 2021) </a:t>
          </a:r>
        </a:p>
      </dgm:t>
    </dgm:pt>
    <dgm:pt modelId="{8027E17D-5F07-B043-AC45-32644164F6F8}" type="parTrans" cxnId="{DE51F67B-D09B-374A-BFA4-209FF57584FF}">
      <dgm:prSet/>
      <dgm:spPr/>
      <dgm:t>
        <a:bodyPr/>
        <a:lstStyle/>
        <a:p>
          <a:endParaRPr lang="en-US"/>
        </a:p>
      </dgm:t>
    </dgm:pt>
    <dgm:pt modelId="{B1E31513-7F1D-4C43-94DF-8D53BCF09463}" type="sibTrans" cxnId="{DE51F67B-D09B-374A-BFA4-209FF57584FF}">
      <dgm:prSet/>
      <dgm:spPr/>
      <dgm:t>
        <a:bodyPr/>
        <a:lstStyle/>
        <a:p>
          <a:endParaRPr lang="en-US"/>
        </a:p>
      </dgm:t>
    </dgm:pt>
    <dgm:pt modelId="{9C32DAA8-B140-C744-AF5D-73BD11F73F5C}">
      <dgm:prSet phldrT="[Text]"/>
      <dgm:spPr/>
      <dgm:t>
        <a:bodyPr/>
        <a:lstStyle/>
        <a:p>
          <a:r>
            <a:rPr lang="en-US">
              <a:sym typeface="Wingdings" pitchFamily="2" charset="2"/>
            </a:rPr>
            <a:t>Building evidence indicates that constructs are flawed (Pearson &amp; Rose, 2023; Green &amp; Shaughnessy, 2023; Yergeau, 2018; Walker, 2021; Price, 2022; Nerenberg, 2020) </a:t>
          </a:r>
          <a:endParaRPr lang="en-US"/>
        </a:p>
      </dgm:t>
    </dgm:pt>
    <dgm:pt modelId="{499F2B37-987C-3C48-8EF5-3C6F9C2CFE1D}" type="parTrans" cxnId="{9C04D7E7-336C-9E44-9D67-E8ADE0B39D4F}">
      <dgm:prSet/>
      <dgm:spPr/>
      <dgm:t>
        <a:bodyPr/>
        <a:lstStyle/>
        <a:p>
          <a:endParaRPr lang="en-US"/>
        </a:p>
      </dgm:t>
    </dgm:pt>
    <dgm:pt modelId="{F21F0193-A813-0049-B17D-BFFC361014D1}" type="sibTrans" cxnId="{9C04D7E7-336C-9E44-9D67-E8ADE0B39D4F}">
      <dgm:prSet/>
      <dgm:spPr/>
      <dgm:t>
        <a:bodyPr/>
        <a:lstStyle/>
        <a:p>
          <a:endParaRPr lang="en-US"/>
        </a:p>
      </dgm:t>
    </dgm:pt>
    <dgm:pt modelId="{16959775-D86C-D24D-94EB-5606D7E30C13}" type="pres">
      <dgm:prSet presAssocID="{951EFF61-BA48-8A4A-AB24-EBD6EAE18801}" presName="Name0" presStyleCnt="0">
        <dgm:presLayoutVars>
          <dgm:dir/>
          <dgm:animLvl val="lvl"/>
          <dgm:resizeHandles val="exact"/>
        </dgm:presLayoutVars>
      </dgm:prSet>
      <dgm:spPr/>
    </dgm:pt>
    <dgm:pt modelId="{7699F667-4A1F-FC49-BEEF-C4092033A5B4}" type="pres">
      <dgm:prSet presAssocID="{951EFF61-BA48-8A4A-AB24-EBD6EAE18801}" presName="tSp" presStyleCnt="0"/>
      <dgm:spPr/>
    </dgm:pt>
    <dgm:pt modelId="{70C02783-BE96-1245-84DB-5EA57CA1B9E6}" type="pres">
      <dgm:prSet presAssocID="{951EFF61-BA48-8A4A-AB24-EBD6EAE18801}" presName="bSp" presStyleCnt="0"/>
      <dgm:spPr/>
    </dgm:pt>
    <dgm:pt modelId="{F2F3AC6F-5DA2-944F-8DFE-B466C9CEA8BC}" type="pres">
      <dgm:prSet presAssocID="{951EFF61-BA48-8A4A-AB24-EBD6EAE18801}" presName="process" presStyleCnt="0"/>
      <dgm:spPr/>
    </dgm:pt>
    <dgm:pt modelId="{D7F2CE92-8148-9944-BEF9-9F53EACFBE0B}" type="pres">
      <dgm:prSet presAssocID="{33B1B2E0-3F28-884D-BBB1-697642661450}" presName="composite1" presStyleCnt="0"/>
      <dgm:spPr/>
    </dgm:pt>
    <dgm:pt modelId="{433B940D-2BDF-D64E-984F-216497BFA18C}" type="pres">
      <dgm:prSet presAssocID="{33B1B2E0-3F28-884D-BBB1-697642661450}" presName="dummyNode1" presStyleLbl="node1" presStyleIdx="0" presStyleCnt="3"/>
      <dgm:spPr/>
    </dgm:pt>
    <dgm:pt modelId="{DE104775-5B8D-154E-9A8D-199E499135E1}" type="pres">
      <dgm:prSet presAssocID="{33B1B2E0-3F28-884D-BBB1-697642661450}" presName="childNode1" presStyleLbl="bgAcc1" presStyleIdx="0" presStyleCnt="3">
        <dgm:presLayoutVars>
          <dgm:bulletEnabled val="1"/>
        </dgm:presLayoutVars>
      </dgm:prSet>
      <dgm:spPr/>
    </dgm:pt>
    <dgm:pt modelId="{BEBD5708-4A49-0B46-AE5F-5366A8C92457}" type="pres">
      <dgm:prSet presAssocID="{33B1B2E0-3F28-884D-BBB1-697642661450}" presName="childNode1tx" presStyleLbl="bgAcc1" presStyleIdx="0" presStyleCnt="3">
        <dgm:presLayoutVars>
          <dgm:bulletEnabled val="1"/>
        </dgm:presLayoutVars>
      </dgm:prSet>
      <dgm:spPr/>
    </dgm:pt>
    <dgm:pt modelId="{F813B8A7-9C48-9746-8089-3E7D5377C6D4}" type="pres">
      <dgm:prSet presAssocID="{33B1B2E0-3F28-884D-BBB1-697642661450}" presName="parentNode1" presStyleLbl="node1" presStyleIdx="0" presStyleCnt="3">
        <dgm:presLayoutVars>
          <dgm:chMax val="1"/>
          <dgm:bulletEnabled val="1"/>
        </dgm:presLayoutVars>
      </dgm:prSet>
      <dgm:spPr/>
    </dgm:pt>
    <dgm:pt modelId="{4C6FFF2D-CC90-5642-87D5-218EE6708796}" type="pres">
      <dgm:prSet presAssocID="{33B1B2E0-3F28-884D-BBB1-697642661450}" presName="connSite1" presStyleCnt="0"/>
      <dgm:spPr/>
    </dgm:pt>
    <dgm:pt modelId="{F9A98A9E-4B42-AB44-89D7-E3DE044F23D7}" type="pres">
      <dgm:prSet presAssocID="{DC434D5F-3871-4D4C-A845-06CB0B98F76B}" presName="Name9" presStyleLbl="sibTrans2D1" presStyleIdx="0" presStyleCnt="2"/>
      <dgm:spPr/>
    </dgm:pt>
    <dgm:pt modelId="{FFCFC054-6BA2-3547-A019-A0C2336B3CB1}" type="pres">
      <dgm:prSet presAssocID="{770A52B8-2589-804C-9DC9-7151311CA94C}" presName="composite2" presStyleCnt="0"/>
      <dgm:spPr/>
    </dgm:pt>
    <dgm:pt modelId="{517BDFC3-82CD-0646-A268-F3087A132328}" type="pres">
      <dgm:prSet presAssocID="{770A52B8-2589-804C-9DC9-7151311CA94C}" presName="dummyNode2" presStyleLbl="node1" presStyleIdx="0" presStyleCnt="3"/>
      <dgm:spPr/>
    </dgm:pt>
    <dgm:pt modelId="{24AE45CA-03C1-0041-95AA-05A748B6E60A}" type="pres">
      <dgm:prSet presAssocID="{770A52B8-2589-804C-9DC9-7151311CA94C}" presName="childNode2" presStyleLbl="bgAcc1" presStyleIdx="1" presStyleCnt="3">
        <dgm:presLayoutVars>
          <dgm:bulletEnabled val="1"/>
        </dgm:presLayoutVars>
      </dgm:prSet>
      <dgm:spPr/>
    </dgm:pt>
    <dgm:pt modelId="{E12C6BB9-3D25-AF4F-B38C-92D187C04B00}" type="pres">
      <dgm:prSet presAssocID="{770A52B8-2589-804C-9DC9-7151311CA94C}" presName="childNode2tx" presStyleLbl="bgAcc1" presStyleIdx="1" presStyleCnt="3">
        <dgm:presLayoutVars>
          <dgm:bulletEnabled val="1"/>
        </dgm:presLayoutVars>
      </dgm:prSet>
      <dgm:spPr/>
    </dgm:pt>
    <dgm:pt modelId="{13F5E17C-AA92-2346-94AF-065B0B17E88A}" type="pres">
      <dgm:prSet presAssocID="{770A52B8-2589-804C-9DC9-7151311CA94C}" presName="parentNode2" presStyleLbl="node1" presStyleIdx="1" presStyleCnt="3">
        <dgm:presLayoutVars>
          <dgm:chMax val="0"/>
          <dgm:bulletEnabled val="1"/>
        </dgm:presLayoutVars>
      </dgm:prSet>
      <dgm:spPr/>
    </dgm:pt>
    <dgm:pt modelId="{D57A2398-9F51-B14B-ADB6-CDEDB0EA679B}" type="pres">
      <dgm:prSet presAssocID="{770A52B8-2589-804C-9DC9-7151311CA94C}" presName="connSite2" presStyleCnt="0"/>
      <dgm:spPr/>
    </dgm:pt>
    <dgm:pt modelId="{8327AD58-ABBA-F246-9F91-87854988EB18}" type="pres">
      <dgm:prSet presAssocID="{B42D1CF2-38B7-6F42-8196-0A321F8A98B7}" presName="Name18" presStyleLbl="sibTrans2D1" presStyleIdx="1" presStyleCnt="2"/>
      <dgm:spPr/>
    </dgm:pt>
    <dgm:pt modelId="{E9BC16FA-C079-B849-ADA7-D12DF61B9AAB}" type="pres">
      <dgm:prSet presAssocID="{58431984-7BE8-174D-9DB5-D9469125C164}" presName="composite1" presStyleCnt="0"/>
      <dgm:spPr/>
    </dgm:pt>
    <dgm:pt modelId="{964526C3-03A7-C04B-9A80-FBF76C27419B}" type="pres">
      <dgm:prSet presAssocID="{58431984-7BE8-174D-9DB5-D9469125C164}" presName="dummyNode1" presStyleLbl="node1" presStyleIdx="1" presStyleCnt="3"/>
      <dgm:spPr/>
    </dgm:pt>
    <dgm:pt modelId="{B33510C1-8F99-1342-8C70-705A5E1B02EF}" type="pres">
      <dgm:prSet presAssocID="{58431984-7BE8-174D-9DB5-D9469125C164}" presName="childNode1" presStyleLbl="bgAcc1" presStyleIdx="2" presStyleCnt="3">
        <dgm:presLayoutVars>
          <dgm:bulletEnabled val="1"/>
        </dgm:presLayoutVars>
      </dgm:prSet>
      <dgm:spPr/>
    </dgm:pt>
    <dgm:pt modelId="{C38144A6-A030-DF40-B462-0AA1C37C9EF0}" type="pres">
      <dgm:prSet presAssocID="{58431984-7BE8-174D-9DB5-D9469125C164}" presName="childNode1tx" presStyleLbl="bgAcc1" presStyleIdx="2" presStyleCnt="3">
        <dgm:presLayoutVars>
          <dgm:bulletEnabled val="1"/>
        </dgm:presLayoutVars>
      </dgm:prSet>
      <dgm:spPr/>
    </dgm:pt>
    <dgm:pt modelId="{3DD585A0-816A-7140-A26D-C8153ADFB404}" type="pres">
      <dgm:prSet presAssocID="{58431984-7BE8-174D-9DB5-D9469125C164}" presName="parentNode1" presStyleLbl="node1" presStyleIdx="2" presStyleCnt="3">
        <dgm:presLayoutVars>
          <dgm:chMax val="1"/>
          <dgm:bulletEnabled val="1"/>
        </dgm:presLayoutVars>
      </dgm:prSet>
      <dgm:spPr/>
    </dgm:pt>
    <dgm:pt modelId="{A77D62E3-EB3E-6E41-81A1-C676F36BB018}" type="pres">
      <dgm:prSet presAssocID="{58431984-7BE8-174D-9DB5-D9469125C164}" presName="connSite1" presStyleCnt="0"/>
      <dgm:spPr/>
    </dgm:pt>
  </dgm:ptLst>
  <dgm:cxnLst>
    <dgm:cxn modelId="{54709311-6884-5146-8A60-EF18ECFA7023}" srcId="{770A52B8-2589-804C-9DC9-7151311CA94C}" destId="{D9DDB6E6-8E2E-4248-BB0A-FF701DCC5DC3}" srcOrd="0" destOrd="0" parTransId="{A9C93EB5-1D73-F14F-99B0-B43257A55F4D}" sibTransId="{B6F784C1-BEC2-3E4F-B624-D726646F5B1B}"/>
    <dgm:cxn modelId="{C7253E13-5228-9E46-9C53-8BB64C1849F8}" srcId="{58431984-7BE8-174D-9DB5-D9469125C164}" destId="{4D402BFD-0CEE-9A41-84ED-A87743533D14}" srcOrd="0" destOrd="0" parTransId="{EA217B69-5100-704E-A996-48751A740235}" sibTransId="{91BFE50A-9E44-304C-9458-31386DE40C1F}"/>
    <dgm:cxn modelId="{AFF9161C-C7E2-FC4D-9643-5F77A22235B9}" type="presOf" srcId="{D04D539D-F67B-0343-A0F4-FCD9A18144FB}" destId="{DE104775-5B8D-154E-9A8D-199E499135E1}" srcOrd="0" destOrd="0" presId="urn:microsoft.com/office/officeart/2005/8/layout/hProcess4"/>
    <dgm:cxn modelId="{5574AF1F-00E4-2E40-8632-55EE9679E2A9}" srcId="{33B1B2E0-3F28-884D-BBB1-697642661450}" destId="{D04D539D-F67B-0343-A0F4-FCD9A18144FB}" srcOrd="0" destOrd="0" parTransId="{1738D3AA-5567-274F-A4B1-C46EFC59D685}" sibTransId="{EE0CDD41-5507-2B41-B192-3C45DE20D055}"/>
    <dgm:cxn modelId="{B55D1022-ABC2-2043-8467-F8CD290EF0F5}" type="presOf" srcId="{4D402BFD-0CEE-9A41-84ED-A87743533D14}" destId="{B33510C1-8F99-1342-8C70-705A5E1B02EF}" srcOrd="0" destOrd="0" presId="urn:microsoft.com/office/officeart/2005/8/layout/hProcess4"/>
    <dgm:cxn modelId="{4AC76F2C-D14C-CE4E-8F6B-7F0F3F710B64}" type="presOf" srcId="{770A52B8-2589-804C-9DC9-7151311CA94C}" destId="{13F5E17C-AA92-2346-94AF-065B0B17E88A}" srcOrd="0" destOrd="0" presId="urn:microsoft.com/office/officeart/2005/8/layout/hProcess4"/>
    <dgm:cxn modelId="{CD9C922C-1E88-924F-9170-125B44E02398}" type="presOf" srcId="{4D402BFD-0CEE-9A41-84ED-A87743533D14}" destId="{C38144A6-A030-DF40-B462-0AA1C37C9EF0}" srcOrd="1" destOrd="0" presId="urn:microsoft.com/office/officeart/2005/8/layout/hProcess4"/>
    <dgm:cxn modelId="{7E4A7D3B-A3DE-2B45-A122-4C3994531E0D}" type="presOf" srcId="{B42D1CF2-38B7-6F42-8196-0A321F8A98B7}" destId="{8327AD58-ABBA-F246-9F91-87854988EB18}" srcOrd="0" destOrd="0" presId="urn:microsoft.com/office/officeart/2005/8/layout/hProcess4"/>
    <dgm:cxn modelId="{7CD2D03B-EA35-804D-8369-17F5E6896CCC}" type="presOf" srcId="{D9DDB6E6-8E2E-4248-BB0A-FF701DCC5DC3}" destId="{24AE45CA-03C1-0041-95AA-05A748B6E60A}" srcOrd="0" destOrd="0" presId="urn:microsoft.com/office/officeart/2005/8/layout/hProcess4"/>
    <dgm:cxn modelId="{D9E36F45-7137-7745-AA67-F05B6AE703B9}" type="presOf" srcId="{9C32DAA8-B140-C744-AF5D-73BD11F73F5C}" destId="{C38144A6-A030-DF40-B462-0AA1C37C9EF0}" srcOrd="1" destOrd="1" presId="urn:microsoft.com/office/officeart/2005/8/layout/hProcess4"/>
    <dgm:cxn modelId="{964CFE4D-3639-0F46-9C17-C79C235B5E93}" type="presOf" srcId="{D9DDB6E6-8E2E-4248-BB0A-FF701DCC5DC3}" destId="{E12C6BB9-3D25-AF4F-B38C-92D187C04B00}" srcOrd="1" destOrd="0" presId="urn:microsoft.com/office/officeart/2005/8/layout/hProcess4"/>
    <dgm:cxn modelId="{4202955C-A46F-E846-84DC-FE8F0FAF7B4C}" srcId="{951EFF61-BA48-8A4A-AB24-EBD6EAE18801}" destId="{33B1B2E0-3F28-884D-BBB1-697642661450}" srcOrd="0" destOrd="0" parTransId="{94C4C9E2-9CE0-8541-9D6C-EF24575AF7D9}" sibTransId="{DC434D5F-3871-4D4C-A845-06CB0B98F76B}"/>
    <dgm:cxn modelId="{DC5FA75C-0FAB-524B-9D39-8E7F99CF56F7}" srcId="{770A52B8-2589-804C-9DC9-7151311CA94C}" destId="{66D8689C-EBB5-0147-BE1E-1474DA669E20}" srcOrd="1" destOrd="0" parTransId="{A411F501-3EF1-AD4A-AF22-03F306C64173}" sibTransId="{87A3E0BE-78F5-7240-8561-77F6141130DE}"/>
    <dgm:cxn modelId="{2147F16B-5377-DE44-95F0-DF017FDB5E3A}" type="presOf" srcId="{9C32DAA8-B140-C744-AF5D-73BD11F73F5C}" destId="{B33510C1-8F99-1342-8C70-705A5E1B02EF}" srcOrd="0" destOrd="1" presId="urn:microsoft.com/office/officeart/2005/8/layout/hProcess4"/>
    <dgm:cxn modelId="{9F12016D-F5C1-E547-83D5-3752DB066284}" srcId="{951EFF61-BA48-8A4A-AB24-EBD6EAE18801}" destId="{770A52B8-2589-804C-9DC9-7151311CA94C}" srcOrd="1" destOrd="0" parTransId="{F734902C-0C47-394F-9C44-ED98AE07A71F}" sibTransId="{B42D1CF2-38B7-6F42-8196-0A321F8A98B7}"/>
    <dgm:cxn modelId="{9685626D-6006-E344-8C99-75E68DFB9843}" type="presOf" srcId="{33B1B2E0-3F28-884D-BBB1-697642661450}" destId="{F813B8A7-9C48-9746-8089-3E7D5377C6D4}" srcOrd="0" destOrd="0" presId="urn:microsoft.com/office/officeart/2005/8/layout/hProcess4"/>
    <dgm:cxn modelId="{DE51F67B-D09B-374A-BFA4-209FF57584FF}" srcId="{770A52B8-2589-804C-9DC9-7151311CA94C}" destId="{CB0D593A-90B0-2C4B-BF7B-BCE22BD9271E}" srcOrd="2" destOrd="0" parTransId="{8027E17D-5F07-B043-AC45-32644164F6F8}" sibTransId="{B1E31513-7F1D-4C43-94DF-8D53BCF09463}"/>
    <dgm:cxn modelId="{CE4AA57C-F1DD-B946-8AAF-8CC313316B22}" srcId="{951EFF61-BA48-8A4A-AB24-EBD6EAE18801}" destId="{58431984-7BE8-174D-9DB5-D9469125C164}" srcOrd="2" destOrd="0" parTransId="{113617B1-8658-7548-B371-3CC11ABD2407}" sibTransId="{20FFE05D-DF9F-CA42-9FC2-8BF6F244161D}"/>
    <dgm:cxn modelId="{537F9284-1322-5F49-95D2-11C51992BDDA}" type="presOf" srcId="{58431984-7BE8-174D-9DB5-D9469125C164}" destId="{3DD585A0-816A-7140-A26D-C8153ADFB404}" srcOrd="0" destOrd="0" presId="urn:microsoft.com/office/officeart/2005/8/layout/hProcess4"/>
    <dgm:cxn modelId="{99605B91-4EE6-364A-95BC-C1D330FC7BB9}" type="presOf" srcId="{66D8689C-EBB5-0147-BE1E-1474DA669E20}" destId="{E12C6BB9-3D25-AF4F-B38C-92D187C04B00}" srcOrd="1" destOrd="1" presId="urn:microsoft.com/office/officeart/2005/8/layout/hProcess4"/>
    <dgm:cxn modelId="{6531879B-80D1-E54A-869E-1D20895792C8}" type="presOf" srcId="{CB0D593A-90B0-2C4B-BF7B-BCE22BD9271E}" destId="{24AE45CA-03C1-0041-95AA-05A748B6E60A}" srcOrd="0" destOrd="2" presId="urn:microsoft.com/office/officeart/2005/8/layout/hProcess4"/>
    <dgm:cxn modelId="{936D679D-6C5D-2D41-98D5-69B4A5F3584E}" type="presOf" srcId="{951EFF61-BA48-8A4A-AB24-EBD6EAE18801}" destId="{16959775-D86C-D24D-94EB-5606D7E30C13}" srcOrd="0" destOrd="0" presId="urn:microsoft.com/office/officeart/2005/8/layout/hProcess4"/>
    <dgm:cxn modelId="{7181AD9F-B3D8-0748-968A-80809C61B03F}" type="presOf" srcId="{D04D539D-F67B-0343-A0F4-FCD9A18144FB}" destId="{BEBD5708-4A49-0B46-AE5F-5366A8C92457}" srcOrd="1" destOrd="0" presId="urn:microsoft.com/office/officeart/2005/8/layout/hProcess4"/>
    <dgm:cxn modelId="{354CCAAA-F1A3-6B47-9E9E-E961A98E50BF}" type="presOf" srcId="{DC434D5F-3871-4D4C-A845-06CB0B98F76B}" destId="{F9A98A9E-4B42-AB44-89D7-E3DE044F23D7}" srcOrd="0" destOrd="0" presId="urn:microsoft.com/office/officeart/2005/8/layout/hProcess4"/>
    <dgm:cxn modelId="{9C04D7E7-336C-9E44-9D67-E8ADE0B39D4F}" srcId="{58431984-7BE8-174D-9DB5-D9469125C164}" destId="{9C32DAA8-B140-C744-AF5D-73BD11F73F5C}" srcOrd="1" destOrd="0" parTransId="{499F2B37-987C-3C48-8EF5-3C6F9C2CFE1D}" sibTransId="{F21F0193-A813-0049-B17D-BFFC361014D1}"/>
    <dgm:cxn modelId="{16F1B3F5-AFA5-814C-BC4A-26FF824A15E7}" type="presOf" srcId="{66D8689C-EBB5-0147-BE1E-1474DA669E20}" destId="{24AE45CA-03C1-0041-95AA-05A748B6E60A}" srcOrd="0" destOrd="1" presId="urn:microsoft.com/office/officeart/2005/8/layout/hProcess4"/>
    <dgm:cxn modelId="{F11467FE-93A4-FA40-8FBC-1E64E7C9940E}" type="presOf" srcId="{CB0D593A-90B0-2C4B-BF7B-BCE22BD9271E}" destId="{E12C6BB9-3D25-AF4F-B38C-92D187C04B00}" srcOrd="1" destOrd="2" presId="urn:microsoft.com/office/officeart/2005/8/layout/hProcess4"/>
    <dgm:cxn modelId="{97BA58EC-553C-F74B-81CA-528D61A84AD1}" type="presParOf" srcId="{16959775-D86C-D24D-94EB-5606D7E30C13}" destId="{7699F667-4A1F-FC49-BEEF-C4092033A5B4}" srcOrd="0" destOrd="0" presId="urn:microsoft.com/office/officeart/2005/8/layout/hProcess4"/>
    <dgm:cxn modelId="{22868A26-8992-714B-8100-04B7D1D2FEBE}" type="presParOf" srcId="{16959775-D86C-D24D-94EB-5606D7E30C13}" destId="{70C02783-BE96-1245-84DB-5EA57CA1B9E6}" srcOrd="1" destOrd="0" presId="urn:microsoft.com/office/officeart/2005/8/layout/hProcess4"/>
    <dgm:cxn modelId="{24DB1D49-C508-2649-85DA-C6EF7450E90C}" type="presParOf" srcId="{16959775-D86C-D24D-94EB-5606D7E30C13}" destId="{F2F3AC6F-5DA2-944F-8DFE-B466C9CEA8BC}" srcOrd="2" destOrd="0" presId="urn:microsoft.com/office/officeart/2005/8/layout/hProcess4"/>
    <dgm:cxn modelId="{7E4C5C2E-36F2-CA4A-82D3-B7E1C31D5854}" type="presParOf" srcId="{F2F3AC6F-5DA2-944F-8DFE-B466C9CEA8BC}" destId="{D7F2CE92-8148-9944-BEF9-9F53EACFBE0B}" srcOrd="0" destOrd="0" presId="urn:microsoft.com/office/officeart/2005/8/layout/hProcess4"/>
    <dgm:cxn modelId="{3FF154A4-EFB0-5A44-A5D5-151B2BF52F24}" type="presParOf" srcId="{D7F2CE92-8148-9944-BEF9-9F53EACFBE0B}" destId="{433B940D-2BDF-D64E-984F-216497BFA18C}" srcOrd="0" destOrd="0" presId="urn:microsoft.com/office/officeart/2005/8/layout/hProcess4"/>
    <dgm:cxn modelId="{5F4BD4BF-A8E3-3840-BE34-878D6F1B54C5}" type="presParOf" srcId="{D7F2CE92-8148-9944-BEF9-9F53EACFBE0B}" destId="{DE104775-5B8D-154E-9A8D-199E499135E1}" srcOrd="1" destOrd="0" presId="urn:microsoft.com/office/officeart/2005/8/layout/hProcess4"/>
    <dgm:cxn modelId="{BAE24C84-5F7D-084A-929F-A8DFCD5B26EA}" type="presParOf" srcId="{D7F2CE92-8148-9944-BEF9-9F53EACFBE0B}" destId="{BEBD5708-4A49-0B46-AE5F-5366A8C92457}" srcOrd="2" destOrd="0" presId="urn:microsoft.com/office/officeart/2005/8/layout/hProcess4"/>
    <dgm:cxn modelId="{2E49C37D-4E9A-894D-ACA9-19AAD6EBE365}" type="presParOf" srcId="{D7F2CE92-8148-9944-BEF9-9F53EACFBE0B}" destId="{F813B8A7-9C48-9746-8089-3E7D5377C6D4}" srcOrd="3" destOrd="0" presId="urn:microsoft.com/office/officeart/2005/8/layout/hProcess4"/>
    <dgm:cxn modelId="{1DCB7507-5312-F441-B235-4CF6F495D161}" type="presParOf" srcId="{D7F2CE92-8148-9944-BEF9-9F53EACFBE0B}" destId="{4C6FFF2D-CC90-5642-87D5-218EE6708796}" srcOrd="4" destOrd="0" presId="urn:microsoft.com/office/officeart/2005/8/layout/hProcess4"/>
    <dgm:cxn modelId="{9003E957-4C17-2D48-A302-4B651AE72B5B}" type="presParOf" srcId="{F2F3AC6F-5DA2-944F-8DFE-B466C9CEA8BC}" destId="{F9A98A9E-4B42-AB44-89D7-E3DE044F23D7}" srcOrd="1" destOrd="0" presId="urn:microsoft.com/office/officeart/2005/8/layout/hProcess4"/>
    <dgm:cxn modelId="{79748C48-477D-4F48-B4DA-7ACBD434E86C}" type="presParOf" srcId="{F2F3AC6F-5DA2-944F-8DFE-B466C9CEA8BC}" destId="{FFCFC054-6BA2-3547-A019-A0C2336B3CB1}" srcOrd="2" destOrd="0" presId="urn:microsoft.com/office/officeart/2005/8/layout/hProcess4"/>
    <dgm:cxn modelId="{F63DEC24-9BAB-304D-B301-DB6648F17970}" type="presParOf" srcId="{FFCFC054-6BA2-3547-A019-A0C2336B3CB1}" destId="{517BDFC3-82CD-0646-A268-F3087A132328}" srcOrd="0" destOrd="0" presId="urn:microsoft.com/office/officeart/2005/8/layout/hProcess4"/>
    <dgm:cxn modelId="{FBF8D4B9-6C38-684C-823E-921174CB99FF}" type="presParOf" srcId="{FFCFC054-6BA2-3547-A019-A0C2336B3CB1}" destId="{24AE45CA-03C1-0041-95AA-05A748B6E60A}" srcOrd="1" destOrd="0" presId="urn:microsoft.com/office/officeart/2005/8/layout/hProcess4"/>
    <dgm:cxn modelId="{1785E85B-3670-DB42-BF1C-F6799DC1FE7B}" type="presParOf" srcId="{FFCFC054-6BA2-3547-A019-A0C2336B3CB1}" destId="{E12C6BB9-3D25-AF4F-B38C-92D187C04B00}" srcOrd="2" destOrd="0" presId="urn:microsoft.com/office/officeart/2005/8/layout/hProcess4"/>
    <dgm:cxn modelId="{37FD3441-EA2B-254C-A727-08F22DD53EE2}" type="presParOf" srcId="{FFCFC054-6BA2-3547-A019-A0C2336B3CB1}" destId="{13F5E17C-AA92-2346-94AF-065B0B17E88A}" srcOrd="3" destOrd="0" presId="urn:microsoft.com/office/officeart/2005/8/layout/hProcess4"/>
    <dgm:cxn modelId="{574174EA-12AF-0148-8EC9-AFDFF8619D25}" type="presParOf" srcId="{FFCFC054-6BA2-3547-A019-A0C2336B3CB1}" destId="{D57A2398-9F51-B14B-ADB6-CDEDB0EA679B}" srcOrd="4" destOrd="0" presId="urn:microsoft.com/office/officeart/2005/8/layout/hProcess4"/>
    <dgm:cxn modelId="{FCCC9A20-1EC1-DD4E-B447-F4F1C9C845DA}" type="presParOf" srcId="{F2F3AC6F-5DA2-944F-8DFE-B466C9CEA8BC}" destId="{8327AD58-ABBA-F246-9F91-87854988EB18}" srcOrd="3" destOrd="0" presId="urn:microsoft.com/office/officeart/2005/8/layout/hProcess4"/>
    <dgm:cxn modelId="{C5A63C7A-3C0E-754F-817F-0C8CCE77F1A8}" type="presParOf" srcId="{F2F3AC6F-5DA2-944F-8DFE-B466C9CEA8BC}" destId="{E9BC16FA-C079-B849-ADA7-D12DF61B9AAB}" srcOrd="4" destOrd="0" presId="urn:microsoft.com/office/officeart/2005/8/layout/hProcess4"/>
    <dgm:cxn modelId="{6029F5F2-5B0A-6B41-ABD3-7E527C71BF81}" type="presParOf" srcId="{E9BC16FA-C079-B849-ADA7-D12DF61B9AAB}" destId="{964526C3-03A7-C04B-9A80-FBF76C27419B}" srcOrd="0" destOrd="0" presId="urn:microsoft.com/office/officeart/2005/8/layout/hProcess4"/>
    <dgm:cxn modelId="{38B1073E-EAA8-2144-A716-13EC6433220C}" type="presParOf" srcId="{E9BC16FA-C079-B849-ADA7-D12DF61B9AAB}" destId="{B33510C1-8F99-1342-8C70-705A5E1B02EF}" srcOrd="1" destOrd="0" presId="urn:microsoft.com/office/officeart/2005/8/layout/hProcess4"/>
    <dgm:cxn modelId="{8D4ECFC2-D0BF-BB44-ACE5-3BAAE4B76CCE}" type="presParOf" srcId="{E9BC16FA-C079-B849-ADA7-D12DF61B9AAB}" destId="{C38144A6-A030-DF40-B462-0AA1C37C9EF0}" srcOrd="2" destOrd="0" presId="urn:microsoft.com/office/officeart/2005/8/layout/hProcess4"/>
    <dgm:cxn modelId="{08CC60E3-3940-DF49-ACE1-D190E62FED5C}" type="presParOf" srcId="{E9BC16FA-C079-B849-ADA7-D12DF61B9AAB}" destId="{3DD585A0-816A-7140-A26D-C8153ADFB404}" srcOrd="3" destOrd="0" presId="urn:microsoft.com/office/officeart/2005/8/layout/hProcess4"/>
    <dgm:cxn modelId="{F415A95C-3F75-A644-B5BB-B3421A7BB6E1}" type="presParOf" srcId="{E9BC16FA-C079-B849-ADA7-D12DF61B9AAB}" destId="{A77D62E3-EB3E-6E41-81A1-C676F36BB018}" srcOrd="4" destOrd="0" presId="urn:microsoft.com/office/officeart/2005/8/layout/h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1F8B8D1E-E687-2D4A-B524-D59778913900}" type="doc">
      <dgm:prSet loTypeId="urn:microsoft.com/office/officeart/2009/3/layout/CircleRelationship" loCatId="" qsTypeId="urn:microsoft.com/office/officeart/2005/8/quickstyle/simple1" qsCatId="simple" csTypeId="urn:microsoft.com/office/officeart/2005/8/colors/accent1_2" csCatId="accent1" phldr="1"/>
      <dgm:spPr/>
      <dgm:t>
        <a:bodyPr/>
        <a:lstStyle/>
        <a:p>
          <a:endParaRPr lang="en-US"/>
        </a:p>
      </dgm:t>
    </dgm:pt>
    <dgm:pt modelId="{6FEA172A-63EF-5646-8C89-1FF940ADF9EC}">
      <dgm:prSet phldrT="[Text]" custT="1"/>
      <dgm:spPr/>
      <dgm:t>
        <a:bodyPr/>
        <a:lstStyle/>
        <a:p>
          <a:pPr algn="ctr">
            <a:buFont typeface="Arial" panose="020B0604020202020204" pitchFamily="34" charset="0"/>
            <a:buChar char="•"/>
          </a:pPr>
          <a:r>
            <a:rPr lang="en-US" sz="1600" u="sng" dirty="0"/>
            <a:t>Neurodiversity Lens</a:t>
          </a:r>
          <a:r>
            <a:rPr lang="en-US" sz="1600" dirty="0"/>
            <a:t> </a:t>
          </a:r>
        </a:p>
        <a:p>
          <a:pPr algn="l">
            <a:buFont typeface="Arial" panose="020B0604020202020204" pitchFamily="34" charset="0"/>
            <a:buChar char="•"/>
          </a:pPr>
          <a:r>
            <a:rPr lang="en-US" sz="1400" b="1" i="1" dirty="0"/>
            <a:t>Monotropism</a:t>
          </a:r>
        </a:p>
        <a:p>
          <a:pPr algn="l">
            <a:buFont typeface="Arial" panose="020B0604020202020204" pitchFamily="34" charset="0"/>
            <a:buChar char="•"/>
          </a:pPr>
          <a:r>
            <a:rPr lang="en-US" sz="1400" i="1" dirty="0"/>
            <a:t>      </a:t>
          </a:r>
          <a:r>
            <a:rPr lang="en-US" sz="1100" dirty="0"/>
            <a:t>Conceptualized by Dinah Murray, Wenn Lawson, &amp; Mike Lesser, 3 autistic scholars, as a fundamental component of autistic experience</a:t>
          </a:r>
        </a:p>
        <a:p>
          <a:pPr algn="l">
            <a:buFont typeface="Arial" panose="020B0604020202020204" pitchFamily="34" charset="0"/>
            <a:buChar char="•"/>
          </a:pPr>
          <a:r>
            <a:rPr lang="en-US" sz="1100" dirty="0"/>
            <a:t>      Monotropic styles/modes are not bad and can be an immense asset for developing strengths…</a:t>
          </a:r>
        </a:p>
        <a:p>
          <a:pPr algn="l">
            <a:buFont typeface="Arial" panose="020B0604020202020204" pitchFamily="34" charset="0"/>
            <a:buChar char="•"/>
          </a:pPr>
          <a:r>
            <a:rPr lang="en-US" sz="1400" i="0" dirty="0"/>
            <a:t>“Spiky Profiles”</a:t>
          </a:r>
        </a:p>
        <a:p>
          <a:pPr algn="l">
            <a:buFont typeface="Arial" panose="020B0604020202020204" pitchFamily="34" charset="0"/>
            <a:buChar char="•"/>
          </a:pPr>
          <a:r>
            <a:rPr lang="en-US" sz="1100" dirty="0"/>
            <a:t>         Autistic experience generally involves more “spiky profiles” of strengths &amp; vulnerabilities </a:t>
          </a:r>
          <a:r>
            <a:rPr lang="en-US" sz="1000" dirty="0"/>
            <a:t>(Pearson &amp; Rose, 2023)</a:t>
          </a:r>
        </a:p>
        <a:p>
          <a:pPr algn="l">
            <a:buFont typeface="Arial" panose="020B0604020202020204" pitchFamily="34" charset="0"/>
            <a:buChar char="•"/>
          </a:pPr>
          <a:r>
            <a:rPr lang="en-US" sz="1100" dirty="0"/>
            <a:t>       These profiles change over time &amp; are inherently influenced by environment</a:t>
          </a:r>
        </a:p>
        <a:p>
          <a:pPr algn="l">
            <a:buFont typeface="Arial" panose="020B0604020202020204" pitchFamily="34" charset="0"/>
            <a:buChar char="•"/>
          </a:pPr>
          <a:r>
            <a:rPr lang="en-US" sz="1100" dirty="0"/>
            <a:t>	Enactivist approach to 	neurodiversity </a:t>
          </a:r>
          <a:r>
            <a:rPr lang="en-US" sz="1000" dirty="0"/>
            <a:t>(Jurgens, 2020)</a:t>
          </a:r>
        </a:p>
      </dgm:t>
    </dgm:pt>
    <dgm:pt modelId="{D39594F5-1485-F44E-8D42-992C7F391FB1}" type="parTrans" cxnId="{038432D5-C682-FE44-BCB6-5A519730783D}">
      <dgm:prSet/>
      <dgm:spPr/>
      <dgm:t>
        <a:bodyPr/>
        <a:lstStyle/>
        <a:p>
          <a:endParaRPr lang="en-US"/>
        </a:p>
      </dgm:t>
    </dgm:pt>
    <dgm:pt modelId="{BB0A4297-7D2F-F54D-813E-0FE3ADAFC0F8}" type="sibTrans" cxnId="{038432D5-C682-FE44-BCB6-5A519730783D}">
      <dgm:prSet/>
      <dgm:spPr/>
      <dgm:t>
        <a:bodyPr/>
        <a:lstStyle/>
        <a:p>
          <a:endParaRPr lang="en-US"/>
        </a:p>
      </dgm:t>
    </dgm:pt>
    <dgm:pt modelId="{7AD1C0C9-1C4D-CC4F-8A07-68805838A33E}">
      <dgm:prSet phldrT="[Text]" phldr="1"/>
      <dgm:spPr/>
      <dgm:t>
        <a:bodyPr/>
        <a:lstStyle/>
        <a:p>
          <a:endParaRPr lang="en-US"/>
        </a:p>
      </dgm:t>
    </dgm:pt>
    <dgm:pt modelId="{F168722C-76E1-7B49-8F57-011FCF1C54AB}" type="parTrans" cxnId="{1962BEE0-B7B9-284A-B85F-61BC3CC0FEE8}">
      <dgm:prSet/>
      <dgm:spPr/>
      <dgm:t>
        <a:bodyPr/>
        <a:lstStyle/>
        <a:p>
          <a:endParaRPr lang="en-US"/>
        </a:p>
      </dgm:t>
    </dgm:pt>
    <dgm:pt modelId="{862B7C25-930A-2D4F-AC72-0AE9D0CA53F9}" type="sibTrans" cxnId="{1962BEE0-B7B9-284A-B85F-61BC3CC0FEE8}">
      <dgm:prSet/>
      <dgm:spPr/>
      <dgm:t>
        <a:bodyPr/>
        <a:lstStyle/>
        <a:p>
          <a:endParaRPr lang="en-US"/>
        </a:p>
      </dgm:t>
    </dgm:pt>
    <dgm:pt modelId="{277527BA-73A5-6B42-981A-4628D2F3F261}">
      <dgm:prSet phldrT="[Text]" phldr="1"/>
      <dgm:spPr/>
      <dgm:t>
        <a:bodyPr/>
        <a:lstStyle/>
        <a:p>
          <a:endParaRPr lang="en-US"/>
        </a:p>
      </dgm:t>
    </dgm:pt>
    <dgm:pt modelId="{FAA47AEA-E9A9-FA4F-9714-8C216A2FCE9B}" type="parTrans" cxnId="{82D62347-B379-F04D-A1BD-BD38853D2A78}">
      <dgm:prSet/>
      <dgm:spPr/>
      <dgm:t>
        <a:bodyPr/>
        <a:lstStyle/>
        <a:p>
          <a:endParaRPr lang="en-US"/>
        </a:p>
      </dgm:t>
    </dgm:pt>
    <dgm:pt modelId="{BA652BD8-382A-664A-AFDD-EEB44A213721}" type="sibTrans" cxnId="{82D62347-B379-F04D-A1BD-BD38853D2A78}">
      <dgm:prSet/>
      <dgm:spPr/>
      <dgm:t>
        <a:bodyPr/>
        <a:lstStyle/>
        <a:p>
          <a:endParaRPr lang="en-US"/>
        </a:p>
      </dgm:t>
    </dgm:pt>
    <dgm:pt modelId="{3509E51E-D7EF-4E44-853D-B78941DA9FC3}">
      <dgm:prSet phldrT="[Text]" custT="1"/>
      <dgm:spPr/>
      <dgm:t>
        <a:bodyPr/>
        <a:lstStyle/>
        <a:p>
          <a:pPr>
            <a:buFont typeface="Arial" panose="020B0604020202020204" pitchFamily="34" charset="0"/>
            <a:buNone/>
          </a:pPr>
          <a:r>
            <a:rPr lang="en-US" sz="1100" u="sng" dirty="0"/>
            <a:t>Therapeutic Aim:</a:t>
          </a:r>
          <a:r>
            <a:rPr lang="en-US" sz="1100" u="none" dirty="0"/>
            <a:t> S</a:t>
          </a:r>
          <a:r>
            <a:rPr lang="en-US" sz="1100" dirty="0"/>
            <a:t>upporting our clients in acting in alignment with their values</a:t>
          </a:r>
        </a:p>
      </dgm:t>
    </dgm:pt>
    <dgm:pt modelId="{B4944B65-C64B-E844-95B4-68AD571FCD9A}" type="parTrans" cxnId="{B6EDA40B-C128-B844-8977-9600EAB64B18}">
      <dgm:prSet/>
      <dgm:spPr/>
      <dgm:t>
        <a:bodyPr/>
        <a:lstStyle/>
        <a:p>
          <a:endParaRPr lang="en-US"/>
        </a:p>
      </dgm:t>
    </dgm:pt>
    <dgm:pt modelId="{E1B9C007-1B1B-B84F-8224-77CBFF0C5CC2}" type="sibTrans" cxnId="{B6EDA40B-C128-B844-8977-9600EAB64B18}">
      <dgm:prSet/>
      <dgm:spPr/>
      <dgm:t>
        <a:bodyPr/>
        <a:lstStyle/>
        <a:p>
          <a:endParaRPr lang="en-US"/>
        </a:p>
      </dgm:t>
    </dgm:pt>
    <dgm:pt modelId="{AF376CF3-2217-BF4C-AD76-F790FCD44ED3}">
      <dgm:prSet phldrT="[Text]"/>
      <dgm:spPr/>
      <dgm:t>
        <a:bodyPr/>
        <a:lstStyle/>
        <a:p>
          <a:endParaRPr lang="en-US"/>
        </a:p>
      </dgm:t>
    </dgm:pt>
    <dgm:pt modelId="{3F04F41E-DBEF-D640-BB44-2D24EB23FEFE}" type="parTrans" cxnId="{7E51BF3A-DBA2-3949-AA3C-C110F7ED2CA5}">
      <dgm:prSet/>
      <dgm:spPr/>
      <dgm:t>
        <a:bodyPr/>
        <a:lstStyle/>
        <a:p>
          <a:endParaRPr lang="en-US"/>
        </a:p>
      </dgm:t>
    </dgm:pt>
    <dgm:pt modelId="{D104B2AF-2B96-8B47-9C15-70545E20E1FB}" type="sibTrans" cxnId="{7E51BF3A-DBA2-3949-AA3C-C110F7ED2CA5}">
      <dgm:prSet/>
      <dgm:spPr/>
      <dgm:t>
        <a:bodyPr/>
        <a:lstStyle/>
        <a:p>
          <a:endParaRPr lang="en-US"/>
        </a:p>
      </dgm:t>
    </dgm:pt>
    <dgm:pt modelId="{7E93FA45-FA53-6943-9499-C489F340A62C}">
      <dgm:prSet phldrT="[Text]" custT="1"/>
      <dgm:spPr/>
      <dgm:t>
        <a:bodyPr/>
        <a:lstStyle/>
        <a:p>
          <a:pPr>
            <a:buFont typeface="Arial" panose="020B0604020202020204" pitchFamily="34" charset="0"/>
            <a:buChar char="•"/>
          </a:pPr>
          <a:r>
            <a:rPr lang="en-US" sz="1100" dirty="0"/>
            <a:t> When humans act out of alignment with values, it causes distress.</a:t>
          </a:r>
        </a:p>
      </dgm:t>
    </dgm:pt>
    <dgm:pt modelId="{C45D4F71-8DC6-9547-AD8E-7C679A437A18}" type="sibTrans" cxnId="{57A1F621-CB81-3643-B710-7EA0FF41D3D3}">
      <dgm:prSet/>
      <dgm:spPr/>
      <dgm:t>
        <a:bodyPr/>
        <a:lstStyle/>
        <a:p>
          <a:endParaRPr lang="en-US"/>
        </a:p>
      </dgm:t>
    </dgm:pt>
    <dgm:pt modelId="{79848943-AC6D-1D43-A0B2-0396416EDB2B}" type="parTrans" cxnId="{57A1F621-CB81-3643-B710-7EA0FF41D3D3}">
      <dgm:prSet/>
      <dgm:spPr/>
      <dgm:t>
        <a:bodyPr/>
        <a:lstStyle/>
        <a:p>
          <a:endParaRPr lang="en-US"/>
        </a:p>
      </dgm:t>
    </dgm:pt>
    <dgm:pt modelId="{B1C0EC7E-AD05-5A42-8114-7C0E60BC08B7}">
      <dgm:prSet custT="1"/>
      <dgm:spPr/>
      <dgm:t>
        <a:bodyPr/>
        <a:lstStyle/>
        <a:p>
          <a:pPr>
            <a:buFont typeface="Arial" panose="020B0604020202020204" pitchFamily="34" charset="0"/>
            <a:buChar char="•"/>
          </a:pPr>
          <a:r>
            <a:rPr lang="en-US" sz="1400" u="sng" dirty="0"/>
            <a:t>SPT Lens</a:t>
          </a:r>
        </a:p>
        <a:p>
          <a:pPr>
            <a:buFont typeface="Arial" panose="020B0604020202020204" pitchFamily="34" charset="0"/>
            <a:buChar char="•"/>
          </a:pPr>
          <a:r>
            <a:rPr lang="en-US" sz="1100" dirty="0"/>
            <a:t> No such thing as resistance; consider mismatches in values </a:t>
          </a:r>
          <a:r>
            <a:rPr lang="en-US" sz="1000" dirty="0"/>
            <a:t>(Dion, 2018)</a:t>
          </a:r>
        </a:p>
      </dgm:t>
    </dgm:pt>
    <dgm:pt modelId="{BF3023FA-6F36-1D49-A0EB-B58E99327F00}" type="parTrans" cxnId="{0DC31B7E-E971-5141-8CF8-C23183FAECE8}">
      <dgm:prSet/>
      <dgm:spPr/>
      <dgm:t>
        <a:bodyPr/>
        <a:lstStyle/>
        <a:p>
          <a:endParaRPr lang="en-US"/>
        </a:p>
      </dgm:t>
    </dgm:pt>
    <dgm:pt modelId="{9C3E1633-59A4-EE4B-835C-34B0791FC669}" type="sibTrans" cxnId="{0DC31B7E-E971-5141-8CF8-C23183FAECE8}">
      <dgm:prSet/>
      <dgm:spPr/>
      <dgm:t>
        <a:bodyPr/>
        <a:lstStyle/>
        <a:p>
          <a:endParaRPr lang="en-US"/>
        </a:p>
      </dgm:t>
    </dgm:pt>
    <dgm:pt modelId="{6B7AA912-C078-BA4B-A3F3-E3BBC807C2A7}" type="pres">
      <dgm:prSet presAssocID="{1F8B8D1E-E687-2D4A-B524-D59778913900}" presName="Name0" presStyleCnt="0">
        <dgm:presLayoutVars>
          <dgm:chMax val="1"/>
          <dgm:chPref val="1"/>
        </dgm:presLayoutVars>
      </dgm:prSet>
      <dgm:spPr/>
    </dgm:pt>
    <dgm:pt modelId="{1FADC126-4472-E848-A763-9635FE2E0821}" type="pres">
      <dgm:prSet presAssocID="{6FEA172A-63EF-5646-8C89-1FF940ADF9EC}" presName="Parent" presStyleLbl="node0" presStyleIdx="0" presStyleCnt="1" custScaleX="106266" custScaleY="105774" custLinFactNeighborX="-18414" custLinFactNeighborY="-5645">
        <dgm:presLayoutVars>
          <dgm:chMax val="5"/>
          <dgm:chPref val="5"/>
        </dgm:presLayoutVars>
      </dgm:prSet>
      <dgm:spPr/>
    </dgm:pt>
    <dgm:pt modelId="{C7B65062-971F-534A-A888-82D0CC2DF77F}" type="pres">
      <dgm:prSet presAssocID="{6FEA172A-63EF-5646-8C89-1FF940ADF9EC}" presName="Accent1" presStyleLbl="node1" presStyleIdx="0" presStyleCnt="15" custScaleX="63021" custScaleY="62411" custLinFactNeighborX="-24917" custLinFactNeighborY="29512"/>
      <dgm:spPr/>
    </dgm:pt>
    <dgm:pt modelId="{5344F828-382D-5940-986E-14C6AD926276}" type="pres">
      <dgm:prSet presAssocID="{6FEA172A-63EF-5646-8C89-1FF940ADF9EC}" presName="Accent2" presStyleLbl="node1" presStyleIdx="1" presStyleCnt="15" custLinFactX="-200000" custLinFactNeighborX="-231338" custLinFactNeighborY="-55785"/>
      <dgm:spPr/>
    </dgm:pt>
    <dgm:pt modelId="{A1386D83-3D99-A348-969A-F4BDD13129EB}" type="pres">
      <dgm:prSet presAssocID="{6FEA172A-63EF-5646-8C89-1FF940ADF9EC}" presName="Accent3" presStyleLbl="node1" presStyleIdx="2" presStyleCnt="15" custFlipVert="1" custScaleX="162220" custScaleY="154868" custLinFactX="-44539" custLinFactY="199531" custLinFactNeighborX="-100000" custLinFactNeighborY="200000"/>
      <dgm:spPr/>
    </dgm:pt>
    <dgm:pt modelId="{2FE03DD5-9FDF-584D-825F-C507A3DB99BF}" type="pres">
      <dgm:prSet presAssocID="{6FEA172A-63EF-5646-8C89-1FF940ADF9EC}" presName="Accent4" presStyleLbl="node1" presStyleIdx="3" presStyleCnt="15" custFlipVert="1" custScaleX="115623" custScaleY="120199" custLinFactX="-500000" custLinFactNeighborX="-597096" custLinFactNeighborY="-82626"/>
      <dgm:spPr/>
    </dgm:pt>
    <dgm:pt modelId="{779C38C8-A671-0049-8FD7-6F73EF1BD001}" type="pres">
      <dgm:prSet presAssocID="{6FEA172A-63EF-5646-8C89-1FF940ADF9EC}" presName="Accent5" presStyleLbl="node1" presStyleIdx="4" presStyleCnt="15" custScaleX="123022" custScaleY="126446" custLinFactX="-300000" custLinFactY="525163" custLinFactNeighborX="-353596" custLinFactNeighborY="600000"/>
      <dgm:spPr/>
    </dgm:pt>
    <dgm:pt modelId="{C96886FC-6CAE-8943-A525-B792AC1E8E95}" type="pres">
      <dgm:prSet presAssocID="{6FEA172A-63EF-5646-8C89-1FF940ADF9EC}" presName="Accent6" presStyleLbl="node1" presStyleIdx="5" presStyleCnt="15" custScaleX="114021" custScaleY="114020" custLinFactX="500000" custLinFactNeighborX="524336" custLinFactNeighborY="91052"/>
      <dgm:spPr/>
    </dgm:pt>
    <dgm:pt modelId="{CECE66CA-80FE-9C46-9DB7-D012439E7D1D}" type="pres">
      <dgm:prSet presAssocID="{7E93FA45-FA53-6943-9499-C489F340A62C}" presName="Child1" presStyleLbl="node1" presStyleIdx="6" presStyleCnt="15" custScaleX="86076" custScaleY="84332" custLinFactNeighborX="-49880" custLinFactNeighborY="-32410">
        <dgm:presLayoutVars>
          <dgm:chMax val="0"/>
          <dgm:chPref val="0"/>
        </dgm:presLayoutVars>
      </dgm:prSet>
      <dgm:spPr/>
    </dgm:pt>
    <dgm:pt modelId="{C06741AE-1718-CF49-9BE8-A1B262D9B9FB}" type="pres">
      <dgm:prSet presAssocID="{7E93FA45-FA53-6943-9499-C489F340A62C}" presName="Accent7" presStyleCnt="0"/>
      <dgm:spPr/>
    </dgm:pt>
    <dgm:pt modelId="{01C939C4-781F-BC49-99A5-7EA8FF466FDE}" type="pres">
      <dgm:prSet presAssocID="{7E93FA45-FA53-6943-9499-C489F340A62C}" presName="AccentHold1" presStyleLbl="node1" presStyleIdx="7" presStyleCnt="15" custScaleX="57587" custScaleY="58430" custLinFactX="-263932" custLinFactNeighborX="-300000" custLinFactNeighborY="-2921"/>
      <dgm:spPr/>
    </dgm:pt>
    <dgm:pt modelId="{1ED1B43C-2BF4-9F4C-AFD8-AE1D4BA3CBE1}" type="pres">
      <dgm:prSet presAssocID="{7E93FA45-FA53-6943-9499-C489F340A62C}" presName="Accent8" presStyleCnt="0"/>
      <dgm:spPr/>
    </dgm:pt>
    <dgm:pt modelId="{AAA17151-7B71-D54B-B678-C2A86B509623}" type="pres">
      <dgm:prSet presAssocID="{7E93FA45-FA53-6943-9499-C489F340A62C}" presName="AccentHold2" presStyleLbl="node1" presStyleIdx="8" presStyleCnt="15" custScaleX="36324" custScaleY="33883" custLinFactX="100000" custLinFactY="3700" custLinFactNeighborX="109974" custLinFactNeighborY="100000"/>
      <dgm:spPr/>
    </dgm:pt>
    <dgm:pt modelId="{BBADDB3B-9166-DD4B-B3DE-329BB31065FD}" type="pres">
      <dgm:prSet presAssocID="{B1C0EC7E-AD05-5A42-8114-7C0E60BC08B7}" presName="Child2" presStyleLbl="node1" presStyleIdx="9" presStyleCnt="15" custScaleX="116438" custScaleY="115799" custLinFactNeighborX="-93156" custLinFactNeighborY="12854">
        <dgm:presLayoutVars>
          <dgm:chMax val="0"/>
          <dgm:chPref val="0"/>
        </dgm:presLayoutVars>
      </dgm:prSet>
      <dgm:spPr/>
    </dgm:pt>
    <dgm:pt modelId="{6CF68430-B6E7-254E-82F7-79225CC3487C}" type="pres">
      <dgm:prSet presAssocID="{B1C0EC7E-AD05-5A42-8114-7C0E60BC08B7}" presName="Accent9" presStyleCnt="0"/>
      <dgm:spPr/>
    </dgm:pt>
    <dgm:pt modelId="{E21ADCEB-2F16-744F-9443-7E29BB813255}" type="pres">
      <dgm:prSet presAssocID="{B1C0EC7E-AD05-5A42-8114-7C0E60BC08B7}" presName="AccentHold1" presStyleLbl="node1" presStyleIdx="10" presStyleCnt="15" custScaleX="74213" custScaleY="73468" custLinFactX="-85931" custLinFactY="200000" custLinFactNeighborX="-100000" custLinFactNeighborY="207314"/>
      <dgm:spPr/>
    </dgm:pt>
    <dgm:pt modelId="{32EE1EEE-CD5A-8A4D-A85F-E949FF30F76F}" type="pres">
      <dgm:prSet presAssocID="{B1C0EC7E-AD05-5A42-8114-7C0E60BC08B7}" presName="Accent10" presStyleCnt="0"/>
      <dgm:spPr/>
    </dgm:pt>
    <dgm:pt modelId="{C41D9C19-E443-C74C-8F4F-C4C7D9C4FC22}" type="pres">
      <dgm:prSet presAssocID="{B1C0EC7E-AD05-5A42-8114-7C0E60BC08B7}" presName="AccentHold2" presStyleLbl="node1" presStyleIdx="11" presStyleCnt="15" custScaleX="136420" custScaleY="140565" custLinFactX="655046" custLinFactNeighborX="700000" custLinFactNeighborY="17204"/>
      <dgm:spPr/>
    </dgm:pt>
    <dgm:pt modelId="{E9A71F4E-F47A-2145-A211-DD81B7F9E0C2}" type="pres">
      <dgm:prSet presAssocID="{B1C0EC7E-AD05-5A42-8114-7C0E60BC08B7}" presName="Accent11" presStyleCnt="0"/>
      <dgm:spPr/>
    </dgm:pt>
    <dgm:pt modelId="{E5FA13D2-AB77-1446-B74F-891E4986A97C}" type="pres">
      <dgm:prSet presAssocID="{B1C0EC7E-AD05-5A42-8114-7C0E60BC08B7}" presName="AccentHold3" presStyleLbl="node1" presStyleIdx="12" presStyleCnt="15" custScaleX="78060" custScaleY="78654" custLinFactX="323584" custLinFactY="-144228" custLinFactNeighborX="400000" custLinFactNeighborY="-200000"/>
      <dgm:spPr/>
    </dgm:pt>
    <dgm:pt modelId="{8F58DAE4-B6C6-FD47-80A6-6E862E07ABB1}" type="pres">
      <dgm:prSet presAssocID="{3509E51E-D7EF-4E44-853D-B78941DA9FC3}" presName="Child3" presStyleLbl="node1" presStyleIdx="13" presStyleCnt="15" custScaleX="88113" custScaleY="86812" custLinFactX="-200000" custLinFactNeighborX="-265179" custLinFactNeighborY="-64921">
        <dgm:presLayoutVars>
          <dgm:chMax val="0"/>
          <dgm:chPref val="0"/>
        </dgm:presLayoutVars>
      </dgm:prSet>
      <dgm:spPr/>
    </dgm:pt>
    <dgm:pt modelId="{3A698558-060B-5849-AAF8-0D4D7A6BE1AD}" type="pres">
      <dgm:prSet presAssocID="{3509E51E-D7EF-4E44-853D-B78941DA9FC3}" presName="Accent12" presStyleCnt="0"/>
      <dgm:spPr/>
    </dgm:pt>
    <dgm:pt modelId="{0E122F6B-BED8-C441-889F-DC9739128705}" type="pres">
      <dgm:prSet presAssocID="{3509E51E-D7EF-4E44-853D-B78941DA9FC3}" presName="AccentHold1" presStyleLbl="node1" presStyleIdx="14" presStyleCnt="15" custScaleX="132474" custScaleY="136096" custLinFactX="-300000" custLinFactY="-370268" custLinFactNeighborX="-337521" custLinFactNeighborY="-400000"/>
      <dgm:spPr/>
    </dgm:pt>
  </dgm:ptLst>
  <dgm:cxnLst>
    <dgm:cxn modelId="{B6EDA40B-C128-B844-8977-9600EAB64B18}" srcId="{6FEA172A-63EF-5646-8C89-1FF940ADF9EC}" destId="{3509E51E-D7EF-4E44-853D-B78941DA9FC3}" srcOrd="2" destOrd="0" parTransId="{B4944B65-C64B-E844-95B4-68AD571FCD9A}" sibTransId="{E1B9C007-1B1B-B84F-8224-77CBFF0C5CC2}"/>
    <dgm:cxn modelId="{57A1F621-CB81-3643-B710-7EA0FF41D3D3}" srcId="{6FEA172A-63EF-5646-8C89-1FF940ADF9EC}" destId="{7E93FA45-FA53-6943-9499-C489F340A62C}" srcOrd="0" destOrd="0" parTransId="{79848943-AC6D-1D43-A0B2-0396416EDB2B}" sibTransId="{C45D4F71-8DC6-9547-AD8E-7C679A437A18}"/>
    <dgm:cxn modelId="{7E51BF3A-DBA2-3949-AA3C-C110F7ED2CA5}" srcId="{3509E51E-D7EF-4E44-853D-B78941DA9FC3}" destId="{AF376CF3-2217-BF4C-AD76-F790FCD44ED3}" srcOrd="0" destOrd="0" parTransId="{3F04F41E-DBEF-D640-BB44-2D24EB23FEFE}" sibTransId="{D104B2AF-2B96-8B47-9C15-70545E20E1FB}"/>
    <dgm:cxn modelId="{82D62347-B379-F04D-A1BD-BD38853D2A78}" srcId="{7E93FA45-FA53-6943-9499-C489F340A62C}" destId="{277527BA-73A5-6B42-981A-4628D2F3F261}" srcOrd="1" destOrd="0" parTransId="{FAA47AEA-E9A9-FA4F-9714-8C216A2FCE9B}" sibTransId="{BA652BD8-382A-664A-AFDD-EEB44A213721}"/>
    <dgm:cxn modelId="{AA020858-B4FE-3949-9EE4-2A2C2C9A63E1}" type="presOf" srcId="{3509E51E-D7EF-4E44-853D-B78941DA9FC3}" destId="{8F58DAE4-B6C6-FD47-80A6-6E862E07ABB1}" srcOrd="0" destOrd="0" presId="urn:microsoft.com/office/officeart/2009/3/layout/CircleRelationship"/>
    <dgm:cxn modelId="{CEF0765F-7C6D-0D4A-9DA1-13C943CFAB34}" type="presOf" srcId="{1F8B8D1E-E687-2D4A-B524-D59778913900}" destId="{6B7AA912-C078-BA4B-A3F3-E3BBC807C2A7}" srcOrd="0" destOrd="0" presId="urn:microsoft.com/office/officeart/2009/3/layout/CircleRelationship"/>
    <dgm:cxn modelId="{0DC31B7E-E971-5141-8CF8-C23183FAECE8}" srcId="{6FEA172A-63EF-5646-8C89-1FF940ADF9EC}" destId="{B1C0EC7E-AD05-5A42-8114-7C0E60BC08B7}" srcOrd="1" destOrd="0" parTransId="{BF3023FA-6F36-1D49-A0EB-B58E99327F00}" sibTransId="{9C3E1633-59A4-EE4B-835C-34B0791FC669}"/>
    <dgm:cxn modelId="{213B86A2-7AE3-0545-8A53-2348E15ADC2B}" type="presOf" srcId="{6FEA172A-63EF-5646-8C89-1FF940ADF9EC}" destId="{1FADC126-4472-E848-A763-9635FE2E0821}" srcOrd="0" destOrd="0" presId="urn:microsoft.com/office/officeart/2009/3/layout/CircleRelationship"/>
    <dgm:cxn modelId="{ACF4B4BF-023A-6A4A-9069-BF12C1A9E993}" type="presOf" srcId="{B1C0EC7E-AD05-5A42-8114-7C0E60BC08B7}" destId="{BBADDB3B-9166-DD4B-B3DE-329BB31065FD}" srcOrd="0" destOrd="0" presId="urn:microsoft.com/office/officeart/2009/3/layout/CircleRelationship"/>
    <dgm:cxn modelId="{FFD01DC8-094B-7946-9004-29E2DC4A22CB}" type="presOf" srcId="{7E93FA45-FA53-6943-9499-C489F340A62C}" destId="{CECE66CA-80FE-9C46-9DB7-D012439E7D1D}" srcOrd="0" destOrd="0" presId="urn:microsoft.com/office/officeart/2009/3/layout/CircleRelationship"/>
    <dgm:cxn modelId="{038432D5-C682-FE44-BCB6-5A519730783D}" srcId="{1F8B8D1E-E687-2D4A-B524-D59778913900}" destId="{6FEA172A-63EF-5646-8C89-1FF940ADF9EC}" srcOrd="0" destOrd="0" parTransId="{D39594F5-1485-F44E-8D42-992C7F391FB1}" sibTransId="{BB0A4297-7D2F-F54D-813E-0FE3ADAFC0F8}"/>
    <dgm:cxn modelId="{1962BEE0-B7B9-284A-B85F-61BC3CC0FEE8}" srcId="{7E93FA45-FA53-6943-9499-C489F340A62C}" destId="{7AD1C0C9-1C4D-CC4F-8A07-68805838A33E}" srcOrd="0" destOrd="0" parTransId="{F168722C-76E1-7B49-8F57-011FCF1C54AB}" sibTransId="{862B7C25-930A-2D4F-AC72-0AE9D0CA53F9}"/>
    <dgm:cxn modelId="{61A2256E-1013-6542-99BE-1C667C2E19CF}" type="presParOf" srcId="{6B7AA912-C078-BA4B-A3F3-E3BBC807C2A7}" destId="{1FADC126-4472-E848-A763-9635FE2E0821}" srcOrd="0" destOrd="0" presId="urn:microsoft.com/office/officeart/2009/3/layout/CircleRelationship"/>
    <dgm:cxn modelId="{31567D9D-126C-9E4C-936C-C8080A3BCE23}" type="presParOf" srcId="{6B7AA912-C078-BA4B-A3F3-E3BBC807C2A7}" destId="{C7B65062-971F-534A-A888-82D0CC2DF77F}" srcOrd="1" destOrd="0" presId="urn:microsoft.com/office/officeart/2009/3/layout/CircleRelationship"/>
    <dgm:cxn modelId="{B189BC0E-207B-3844-9DA7-27BF4D9A1F63}" type="presParOf" srcId="{6B7AA912-C078-BA4B-A3F3-E3BBC807C2A7}" destId="{5344F828-382D-5940-986E-14C6AD926276}" srcOrd="2" destOrd="0" presId="urn:microsoft.com/office/officeart/2009/3/layout/CircleRelationship"/>
    <dgm:cxn modelId="{907B295E-F559-F64F-94A7-04A8B39DF296}" type="presParOf" srcId="{6B7AA912-C078-BA4B-A3F3-E3BBC807C2A7}" destId="{A1386D83-3D99-A348-969A-F4BDD13129EB}" srcOrd="3" destOrd="0" presId="urn:microsoft.com/office/officeart/2009/3/layout/CircleRelationship"/>
    <dgm:cxn modelId="{B5A57669-722C-6143-A2F0-38081C171986}" type="presParOf" srcId="{6B7AA912-C078-BA4B-A3F3-E3BBC807C2A7}" destId="{2FE03DD5-9FDF-584D-825F-C507A3DB99BF}" srcOrd="4" destOrd="0" presId="urn:microsoft.com/office/officeart/2009/3/layout/CircleRelationship"/>
    <dgm:cxn modelId="{1ED070AB-4FFF-DE46-92C4-285FC58D561D}" type="presParOf" srcId="{6B7AA912-C078-BA4B-A3F3-E3BBC807C2A7}" destId="{779C38C8-A671-0049-8FD7-6F73EF1BD001}" srcOrd="5" destOrd="0" presId="urn:microsoft.com/office/officeart/2009/3/layout/CircleRelationship"/>
    <dgm:cxn modelId="{DA76E91C-3FC7-E34E-8C49-42DF55995F3C}" type="presParOf" srcId="{6B7AA912-C078-BA4B-A3F3-E3BBC807C2A7}" destId="{C96886FC-6CAE-8943-A525-B792AC1E8E95}" srcOrd="6" destOrd="0" presId="urn:microsoft.com/office/officeart/2009/3/layout/CircleRelationship"/>
    <dgm:cxn modelId="{09D3FC6D-2428-9F42-BA99-CB93879E5C6F}" type="presParOf" srcId="{6B7AA912-C078-BA4B-A3F3-E3BBC807C2A7}" destId="{CECE66CA-80FE-9C46-9DB7-D012439E7D1D}" srcOrd="7" destOrd="0" presId="urn:microsoft.com/office/officeart/2009/3/layout/CircleRelationship"/>
    <dgm:cxn modelId="{99083192-C45E-BB48-ABE9-0F92B8CD18B3}" type="presParOf" srcId="{6B7AA912-C078-BA4B-A3F3-E3BBC807C2A7}" destId="{C06741AE-1718-CF49-9BE8-A1B262D9B9FB}" srcOrd="8" destOrd="0" presId="urn:microsoft.com/office/officeart/2009/3/layout/CircleRelationship"/>
    <dgm:cxn modelId="{00F9B8E8-4822-0E4A-B4AA-4E7249462506}" type="presParOf" srcId="{C06741AE-1718-CF49-9BE8-A1B262D9B9FB}" destId="{01C939C4-781F-BC49-99A5-7EA8FF466FDE}" srcOrd="0" destOrd="0" presId="urn:microsoft.com/office/officeart/2009/3/layout/CircleRelationship"/>
    <dgm:cxn modelId="{02279593-DC1B-0747-BD1D-74FA619BDE5D}" type="presParOf" srcId="{6B7AA912-C078-BA4B-A3F3-E3BBC807C2A7}" destId="{1ED1B43C-2BF4-9F4C-AFD8-AE1D4BA3CBE1}" srcOrd="9" destOrd="0" presId="urn:microsoft.com/office/officeart/2009/3/layout/CircleRelationship"/>
    <dgm:cxn modelId="{C53AC87B-3F69-1647-A316-7D1D112B601B}" type="presParOf" srcId="{1ED1B43C-2BF4-9F4C-AFD8-AE1D4BA3CBE1}" destId="{AAA17151-7B71-D54B-B678-C2A86B509623}" srcOrd="0" destOrd="0" presId="urn:microsoft.com/office/officeart/2009/3/layout/CircleRelationship"/>
    <dgm:cxn modelId="{D8E22601-889B-8745-B749-9A37A2EC0C81}" type="presParOf" srcId="{6B7AA912-C078-BA4B-A3F3-E3BBC807C2A7}" destId="{BBADDB3B-9166-DD4B-B3DE-329BB31065FD}" srcOrd="10" destOrd="0" presId="urn:microsoft.com/office/officeart/2009/3/layout/CircleRelationship"/>
    <dgm:cxn modelId="{C08C0AE7-A7A3-BE42-BA81-705B73D8730F}" type="presParOf" srcId="{6B7AA912-C078-BA4B-A3F3-E3BBC807C2A7}" destId="{6CF68430-B6E7-254E-82F7-79225CC3487C}" srcOrd="11" destOrd="0" presId="urn:microsoft.com/office/officeart/2009/3/layout/CircleRelationship"/>
    <dgm:cxn modelId="{5080A315-A291-B641-BB37-CF698BB176A0}" type="presParOf" srcId="{6CF68430-B6E7-254E-82F7-79225CC3487C}" destId="{E21ADCEB-2F16-744F-9443-7E29BB813255}" srcOrd="0" destOrd="0" presId="urn:microsoft.com/office/officeart/2009/3/layout/CircleRelationship"/>
    <dgm:cxn modelId="{A7255A8E-EAFA-EC47-AD6C-837003BD1B72}" type="presParOf" srcId="{6B7AA912-C078-BA4B-A3F3-E3BBC807C2A7}" destId="{32EE1EEE-CD5A-8A4D-A85F-E949FF30F76F}" srcOrd="12" destOrd="0" presId="urn:microsoft.com/office/officeart/2009/3/layout/CircleRelationship"/>
    <dgm:cxn modelId="{987F6EAB-D456-CB4D-BE9C-BEA92384245A}" type="presParOf" srcId="{32EE1EEE-CD5A-8A4D-A85F-E949FF30F76F}" destId="{C41D9C19-E443-C74C-8F4F-C4C7D9C4FC22}" srcOrd="0" destOrd="0" presId="urn:microsoft.com/office/officeart/2009/3/layout/CircleRelationship"/>
    <dgm:cxn modelId="{854B0491-2104-B948-A399-4A9B4F797224}" type="presParOf" srcId="{6B7AA912-C078-BA4B-A3F3-E3BBC807C2A7}" destId="{E9A71F4E-F47A-2145-A211-DD81B7F9E0C2}" srcOrd="13" destOrd="0" presId="urn:microsoft.com/office/officeart/2009/3/layout/CircleRelationship"/>
    <dgm:cxn modelId="{C1C79EFA-5986-B940-8BC7-0254E3711235}" type="presParOf" srcId="{E9A71F4E-F47A-2145-A211-DD81B7F9E0C2}" destId="{E5FA13D2-AB77-1446-B74F-891E4986A97C}" srcOrd="0" destOrd="0" presId="urn:microsoft.com/office/officeart/2009/3/layout/CircleRelationship"/>
    <dgm:cxn modelId="{70842DA1-8F9B-4F47-8968-289822DF5C3A}" type="presParOf" srcId="{6B7AA912-C078-BA4B-A3F3-E3BBC807C2A7}" destId="{8F58DAE4-B6C6-FD47-80A6-6E862E07ABB1}" srcOrd="14" destOrd="0" presId="urn:microsoft.com/office/officeart/2009/3/layout/CircleRelationship"/>
    <dgm:cxn modelId="{097C2277-E074-AB48-AE15-6B6F2D1D8073}" type="presParOf" srcId="{6B7AA912-C078-BA4B-A3F3-E3BBC807C2A7}" destId="{3A698558-060B-5849-AAF8-0D4D7A6BE1AD}" srcOrd="15" destOrd="0" presId="urn:microsoft.com/office/officeart/2009/3/layout/CircleRelationship"/>
    <dgm:cxn modelId="{A6C0D996-CE42-0846-B08B-E7D2F168B627}" type="presParOf" srcId="{3A698558-060B-5849-AAF8-0D4D7A6BE1AD}" destId="{0E122F6B-BED8-C441-889F-DC9739128705}" srcOrd="0" destOrd="0" presId="urn:microsoft.com/office/officeart/2009/3/layout/CircleRelationship"/>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9948F8E1-8A79-1F47-8CFA-1E41CCF192D0}" type="doc">
      <dgm:prSet loTypeId="urn:microsoft.com/office/officeart/2005/8/layout/chevron2" loCatId="" qsTypeId="urn:microsoft.com/office/officeart/2005/8/quickstyle/simple1" qsCatId="simple" csTypeId="urn:microsoft.com/office/officeart/2005/8/colors/accent1_2" csCatId="accent1" phldr="1"/>
      <dgm:spPr/>
      <dgm:t>
        <a:bodyPr/>
        <a:lstStyle/>
        <a:p>
          <a:endParaRPr lang="en-US"/>
        </a:p>
      </dgm:t>
    </dgm:pt>
    <dgm:pt modelId="{54EF8602-B830-794F-BAD8-47314D10079E}">
      <dgm:prSet phldrT="[Text]" custT="1"/>
      <dgm:spPr/>
      <dgm:t>
        <a:bodyPr/>
        <a:lstStyle/>
        <a:p>
          <a:r>
            <a:rPr lang="en-US" sz="1800" dirty="0"/>
            <a:t>ACA Ethics</a:t>
          </a:r>
        </a:p>
      </dgm:t>
    </dgm:pt>
    <dgm:pt modelId="{C7693A93-0A92-924D-B678-D74B88DCE810}" type="parTrans" cxnId="{301201DB-DCC3-6F45-8ED7-45D6FCAA4004}">
      <dgm:prSet/>
      <dgm:spPr/>
      <dgm:t>
        <a:bodyPr/>
        <a:lstStyle/>
        <a:p>
          <a:endParaRPr lang="en-US"/>
        </a:p>
      </dgm:t>
    </dgm:pt>
    <dgm:pt modelId="{315C5218-6D18-FE44-BEA4-B782B437186C}" type="sibTrans" cxnId="{301201DB-DCC3-6F45-8ED7-45D6FCAA4004}">
      <dgm:prSet/>
      <dgm:spPr/>
      <dgm:t>
        <a:bodyPr/>
        <a:lstStyle/>
        <a:p>
          <a:endParaRPr lang="en-US"/>
        </a:p>
      </dgm:t>
    </dgm:pt>
    <dgm:pt modelId="{1AF28E99-3D4C-CD4E-909E-78F82FF076A0}">
      <dgm:prSet phldrT="[Text]" custT="1"/>
      <dgm:spPr/>
      <dgm:t>
        <a:bodyPr/>
        <a:lstStyle/>
        <a:p>
          <a:r>
            <a:rPr lang="en-US" sz="1800" dirty="0"/>
            <a:t>Client advocacy is an important part of our role &amp; our </a:t>
          </a:r>
          <a:r>
            <a:rPr lang="en-US" sz="1800" i="1" dirty="0"/>
            <a:t>ethical responsibility.</a:t>
          </a:r>
        </a:p>
      </dgm:t>
    </dgm:pt>
    <dgm:pt modelId="{BFA3430C-A4CE-5342-987F-18CDCA6BF0C6}" type="parTrans" cxnId="{CE6E14A8-3ADD-6F4C-89EA-64F33503C7F9}">
      <dgm:prSet/>
      <dgm:spPr/>
      <dgm:t>
        <a:bodyPr/>
        <a:lstStyle/>
        <a:p>
          <a:endParaRPr lang="en-US"/>
        </a:p>
      </dgm:t>
    </dgm:pt>
    <dgm:pt modelId="{5182F5CB-633F-2046-B43A-44A11720EBE5}" type="sibTrans" cxnId="{CE6E14A8-3ADD-6F4C-89EA-64F33503C7F9}">
      <dgm:prSet/>
      <dgm:spPr/>
      <dgm:t>
        <a:bodyPr/>
        <a:lstStyle/>
        <a:p>
          <a:endParaRPr lang="en-US"/>
        </a:p>
      </dgm:t>
    </dgm:pt>
    <dgm:pt modelId="{431F35E3-5520-9A40-AC36-2412EB14E673}">
      <dgm:prSet phldrT="[Text]" custT="1"/>
      <dgm:spPr/>
      <dgm:t>
        <a:bodyPr/>
        <a:lstStyle/>
        <a:p>
          <a:r>
            <a:rPr lang="en-US" sz="1800" dirty="0"/>
            <a:t>NIT Lens</a:t>
          </a:r>
        </a:p>
      </dgm:t>
    </dgm:pt>
    <dgm:pt modelId="{B7D29821-E86A-E345-9506-71E920A21407}" type="parTrans" cxnId="{6C74ED62-3388-C44F-9962-350DCBD90FD4}">
      <dgm:prSet/>
      <dgm:spPr/>
      <dgm:t>
        <a:bodyPr/>
        <a:lstStyle/>
        <a:p>
          <a:endParaRPr lang="en-US"/>
        </a:p>
      </dgm:t>
    </dgm:pt>
    <dgm:pt modelId="{DBE6CFE7-C6FF-7D4D-926B-AE162B42ACE5}" type="sibTrans" cxnId="{6C74ED62-3388-C44F-9962-350DCBD90FD4}">
      <dgm:prSet/>
      <dgm:spPr/>
      <dgm:t>
        <a:bodyPr/>
        <a:lstStyle/>
        <a:p>
          <a:endParaRPr lang="en-US"/>
        </a:p>
      </dgm:t>
    </dgm:pt>
    <dgm:pt modelId="{4B8C4C12-3429-B841-87D1-C22CF114AE1D}">
      <dgm:prSet phldrT="[Text]" custT="1"/>
      <dgm:spPr/>
      <dgm:t>
        <a:bodyPr/>
        <a:lstStyle/>
        <a:p>
          <a:pPr>
            <a:buFont typeface="Arial" panose="020B0604020202020204" pitchFamily="34" charset="0"/>
            <a:buChar char="•"/>
          </a:pPr>
          <a:r>
            <a:rPr lang="en-US" sz="1800" dirty="0"/>
            <a:t>Embracing ND identity </a:t>
          </a:r>
          <a:r>
            <a:rPr lang="en-US" sz="1800" i="1" dirty="0"/>
            <a:t>is </a:t>
          </a:r>
          <a:r>
            <a:rPr lang="en-US" sz="1800" dirty="0"/>
            <a:t>the path of healing.</a:t>
          </a:r>
        </a:p>
      </dgm:t>
    </dgm:pt>
    <dgm:pt modelId="{164D5022-C9D1-824D-8556-9DDF0385DAD6}" type="parTrans" cxnId="{E9D07921-C925-3A43-AEA7-80D65AE09C11}">
      <dgm:prSet/>
      <dgm:spPr/>
      <dgm:t>
        <a:bodyPr/>
        <a:lstStyle/>
        <a:p>
          <a:endParaRPr lang="en-US"/>
        </a:p>
      </dgm:t>
    </dgm:pt>
    <dgm:pt modelId="{28E290FD-B25A-964F-9A63-83F2DFCFC9AA}" type="sibTrans" cxnId="{E9D07921-C925-3A43-AEA7-80D65AE09C11}">
      <dgm:prSet/>
      <dgm:spPr/>
      <dgm:t>
        <a:bodyPr/>
        <a:lstStyle/>
        <a:p>
          <a:endParaRPr lang="en-US"/>
        </a:p>
      </dgm:t>
    </dgm:pt>
    <dgm:pt modelId="{4B7C1E9E-7532-9E4E-9ADF-8C7BCFBE8130}">
      <dgm:prSet phldrT="[Text]" custT="1"/>
      <dgm:spPr/>
      <dgm:t>
        <a:bodyPr/>
        <a:lstStyle/>
        <a:p>
          <a:r>
            <a:rPr lang="en-US" sz="1800" dirty="0"/>
            <a:t>Our</a:t>
          </a:r>
          <a:r>
            <a:rPr lang="en-US" sz="1800" baseline="0" dirty="0"/>
            <a:t> Role</a:t>
          </a:r>
          <a:endParaRPr lang="en-US" sz="1800" dirty="0"/>
        </a:p>
      </dgm:t>
    </dgm:pt>
    <dgm:pt modelId="{9F5C2DEB-F57B-004D-B319-94AD4BAE1B92}" type="parTrans" cxnId="{CCF045BC-2B51-124C-BBF8-3B08F4D4C17A}">
      <dgm:prSet/>
      <dgm:spPr/>
      <dgm:t>
        <a:bodyPr/>
        <a:lstStyle/>
        <a:p>
          <a:endParaRPr lang="en-US"/>
        </a:p>
      </dgm:t>
    </dgm:pt>
    <dgm:pt modelId="{2B6CFB46-E2E4-644E-B9D5-DE10861B043A}" type="sibTrans" cxnId="{CCF045BC-2B51-124C-BBF8-3B08F4D4C17A}">
      <dgm:prSet/>
      <dgm:spPr/>
      <dgm:t>
        <a:bodyPr/>
        <a:lstStyle/>
        <a:p>
          <a:endParaRPr lang="en-US"/>
        </a:p>
      </dgm:t>
    </dgm:pt>
    <dgm:pt modelId="{448012EE-70D3-ED46-9F65-B170168C0C9E}">
      <dgm:prSet phldrT="[Text]" custT="1"/>
      <dgm:spPr/>
      <dgm:t>
        <a:bodyPr/>
        <a:lstStyle/>
        <a:p>
          <a:r>
            <a:rPr lang="en-US" sz="1800" dirty="0"/>
            <a:t>Helping shift a “fix the client” stance to an “accept the client” stance</a:t>
          </a:r>
        </a:p>
      </dgm:t>
    </dgm:pt>
    <dgm:pt modelId="{0894326F-95E7-F04D-A67C-BD91575F512A}" type="parTrans" cxnId="{FEE84E9B-8177-8343-B3BC-19339A426894}">
      <dgm:prSet/>
      <dgm:spPr/>
      <dgm:t>
        <a:bodyPr/>
        <a:lstStyle/>
        <a:p>
          <a:endParaRPr lang="en-US"/>
        </a:p>
      </dgm:t>
    </dgm:pt>
    <dgm:pt modelId="{42AED596-B43D-CB49-AD41-5BA4C5F660FE}" type="sibTrans" cxnId="{FEE84E9B-8177-8343-B3BC-19339A426894}">
      <dgm:prSet/>
      <dgm:spPr/>
      <dgm:t>
        <a:bodyPr/>
        <a:lstStyle/>
        <a:p>
          <a:endParaRPr lang="en-US"/>
        </a:p>
      </dgm:t>
    </dgm:pt>
    <dgm:pt modelId="{1F81DE38-3355-1D47-9231-891FD7AC536E}">
      <dgm:prSet custT="1"/>
      <dgm:spPr/>
      <dgm:t>
        <a:bodyPr/>
        <a:lstStyle/>
        <a:p>
          <a:r>
            <a:rPr lang="en-US" sz="1800" u="none" baseline="0" dirty="0"/>
            <a:t>Case Study 1</a:t>
          </a:r>
          <a:endParaRPr lang="en-US" sz="1800" u="none" dirty="0"/>
        </a:p>
      </dgm:t>
    </dgm:pt>
    <dgm:pt modelId="{72A33F02-1D0A-FB49-85B3-29D0A32038C0}" type="parTrans" cxnId="{DD84AF94-CFBE-E14D-836F-808636590E4F}">
      <dgm:prSet/>
      <dgm:spPr/>
      <dgm:t>
        <a:bodyPr/>
        <a:lstStyle/>
        <a:p>
          <a:endParaRPr lang="en-US"/>
        </a:p>
      </dgm:t>
    </dgm:pt>
    <dgm:pt modelId="{06543821-2E7B-2941-A7F7-AC162490317F}" type="sibTrans" cxnId="{DD84AF94-CFBE-E14D-836F-808636590E4F}">
      <dgm:prSet/>
      <dgm:spPr/>
      <dgm:t>
        <a:bodyPr/>
        <a:lstStyle/>
        <a:p>
          <a:endParaRPr lang="en-US"/>
        </a:p>
      </dgm:t>
    </dgm:pt>
    <dgm:pt modelId="{157AA6A9-BD50-FF48-A537-10B0500EA97B}">
      <dgm:prSet/>
      <dgm:spPr/>
      <dgm:t>
        <a:bodyPr/>
        <a:lstStyle/>
        <a:p>
          <a:pPr>
            <a:buFont typeface="Arial" panose="020B0604020202020204" pitchFamily="34" charset="0"/>
            <a:buChar char="•"/>
          </a:pPr>
          <a:r>
            <a:rPr lang="en-US" u="sng" dirty="0"/>
            <a:t>Examples</a:t>
          </a:r>
          <a:r>
            <a:rPr lang="en-US" dirty="0"/>
            <a:t>: </a:t>
          </a:r>
          <a:r>
            <a:rPr lang="en-US" i="1" dirty="0"/>
            <a:t>This school environment isn’t a good fit because___. Doing chores at home might not happen right now. Prompts for getting out the door might be necessary right now.</a:t>
          </a:r>
        </a:p>
      </dgm:t>
    </dgm:pt>
    <dgm:pt modelId="{C3358B68-DC5D-3849-A6CB-2CCDFE585542}" type="parTrans" cxnId="{3CF54D2E-6CC8-6A4B-9B68-A32985BA490D}">
      <dgm:prSet/>
      <dgm:spPr/>
      <dgm:t>
        <a:bodyPr/>
        <a:lstStyle/>
        <a:p>
          <a:endParaRPr lang="en-US"/>
        </a:p>
      </dgm:t>
    </dgm:pt>
    <dgm:pt modelId="{6A06DB99-B5DD-3C47-9192-4F9878523B88}" type="sibTrans" cxnId="{3CF54D2E-6CC8-6A4B-9B68-A32985BA490D}">
      <dgm:prSet/>
      <dgm:spPr/>
      <dgm:t>
        <a:bodyPr/>
        <a:lstStyle/>
        <a:p>
          <a:endParaRPr lang="en-US"/>
        </a:p>
      </dgm:t>
    </dgm:pt>
    <dgm:pt modelId="{324FAFD4-15DE-0142-A3F9-A38E83513E83}">
      <dgm:prSet phldrT="[Text]" custT="1"/>
      <dgm:spPr/>
      <dgm:t>
        <a:bodyPr/>
        <a:lstStyle/>
        <a:p>
          <a:pPr>
            <a:buFont typeface="Arial" panose="020B0604020202020204" pitchFamily="34" charset="0"/>
            <a:buChar char="•"/>
          </a:pPr>
          <a:r>
            <a:rPr lang="en-US" sz="1800" dirty="0"/>
            <a:t>Aim: supporting clients’ emancipation from neuronormativity</a:t>
          </a:r>
        </a:p>
      </dgm:t>
    </dgm:pt>
    <dgm:pt modelId="{FC90270D-E198-CC45-8F8A-4FE24F14C586}" type="parTrans" cxnId="{00819108-6CFB-BB47-8BF2-A7F4AACE515D}">
      <dgm:prSet/>
      <dgm:spPr/>
      <dgm:t>
        <a:bodyPr/>
        <a:lstStyle/>
        <a:p>
          <a:endParaRPr lang="en-US"/>
        </a:p>
      </dgm:t>
    </dgm:pt>
    <dgm:pt modelId="{126BEC1B-98AE-ED4E-88BD-3E4A7E730CE1}" type="sibTrans" cxnId="{00819108-6CFB-BB47-8BF2-A7F4AACE515D}">
      <dgm:prSet/>
      <dgm:spPr/>
      <dgm:t>
        <a:bodyPr/>
        <a:lstStyle/>
        <a:p>
          <a:endParaRPr lang="en-US"/>
        </a:p>
      </dgm:t>
    </dgm:pt>
    <dgm:pt modelId="{DE87E0FF-6342-DF46-9960-78B84E3E7404}">
      <dgm:prSet/>
      <dgm:spPr/>
      <dgm:t>
        <a:bodyPr/>
        <a:lstStyle/>
        <a:p>
          <a:pPr>
            <a:buFont typeface="Arial" panose="020B0604020202020204" pitchFamily="34" charset="0"/>
            <a:buChar char="•"/>
          </a:pPr>
          <a:r>
            <a:rPr lang="en-US" dirty="0"/>
            <a:t>…</a:t>
          </a:r>
          <a:r>
            <a:rPr lang="en-US" i="1" dirty="0"/>
            <a:t>AND</a:t>
          </a:r>
          <a:r>
            <a:rPr lang="en-US" dirty="0"/>
            <a:t> recommending an important shift to the treatment approach.</a:t>
          </a:r>
          <a:endParaRPr lang="en-US" i="1" dirty="0"/>
        </a:p>
      </dgm:t>
    </dgm:pt>
    <dgm:pt modelId="{3F09BC3B-9A3A-9B48-9477-D056DE1DEF26}" type="parTrans" cxnId="{59145757-E7F4-0C4F-AC43-DD1350D0CF6E}">
      <dgm:prSet/>
      <dgm:spPr/>
    </dgm:pt>
    <dgm:pt modelId="{E61D0195-BF33-2D40-AA93-4A9E5EECFDDC}" type="sibTrans" cxnId="{59145757-E7F4-0C4F-AC43-DD1350D0CF6E}">
      <dgm:prSet/>
      <dgm:spPr/>
    </dgm:pt>
    <dgm:pt modelId="{E558CEEE-6DAE-1A4E-B815-18312B7DFCB7}" type="pres">
      <dgm:prSet presAssocID="{9948F8E1-8A79-1F47-8CFA-1E41CCF192D0}" presName="linearFlow" presStyleCnt="0">
        <dgm:presLayoutVars>
          <dgm:dir/>
          <dgm:animLvl val="lvl"/>
          <dgm:resizeHandles val="exact"/>
        </dgm:presLayoutVars>
      </dgm:prSet>
      <dgm:spPr/>
    </dgm:pt>
    <dgm:pt modelId="{4F599131-3030-C646-88FE-8298903064F3}" type="pres">
      <dgm:prSet presAssocID="{54EF8602-B830-794F-BAD8-47314D10079E}" presName="composite" presStyleCnt="0"/>
      <dgm:spPr/>
    </dgm:pt>
    <dgm:pt modelId="{C552C409-8605-3E47-B8BA-83BC6379D0C9}" type="pres">
      <dgm:prSet presAssocID="{54EF8602-B830-794F-BAD8-47314D10079E}" presName="parentText" presStyleLbl="alignNode1" presStyleIdx="0" presStyleCnt="4">
        <dgm:presLayoutVars>
          <dgm:chMax val="1"/>
          <dgm:bulletEnabled val="1"/>
        </dgm:presLayoutVars>
      </dgm:prSet>
      <dgm:spPr/>
    </dgm:pt>
    <dgm:pt modelId="{42387839-CCD8-8547-9837-80156AB5486C}" type="pres">
      <dgm:prSet presAssocID="{54EF8602-B830-794F-BAD8-47314D10079E}" presName="descendantText" presStyleLbl="alignAcc1" presStyleIdx="0" presStyleCnt="4">
        <dgm:presLayoutVars>
          <dgm:bulletEnabled val="1"/>
        </dgm:presLayoutVars>
      </dgm:prSet>
      <dgm:spPr/>
    </dgm:pt>
    <dgm:pt modelId="{C3B5BA13-4CF8-2143-AFC9-6F3A85528EE7}" type="pres">
      <dgm:prSet presAssocID="{315C5218-6D18-FE44-BEA4-B782B437186C}" presName="sp" presStyleCnt="0"/>
      <dgm:spPr/>
    </dgm:pt>
    <dgm:pt modelId="{6AEA9113-EC42-AE49-B44A-1C27EECD6993}" type="pres">
      <dgm:prSet presAssocID="{431F35E3-5520-9A40-AC36-2412EB14E673}" presName="composite" presStyleCnt="0"/>
      <dgm:spPr/>
    </dgm:pt>
    <dgm:pt modelId="{20E69F88-A9B4-9D49-9F90-4A3914245580}" type="pres">
      <dgm:prSet presAssocID="{431F35E3-5520-9A40-AC36-2412EB14E673}" presName="parentText" presStyleLbl="alignNode1" presStyleIdx="1" presStyleCnt="4">
        <dgm:presLayoutVars>
          <dgm:chMax val="1"/>
          <dgm:bulletEnabled val="1"/>
        </dgm:presLayoutVars>
      </dgm:prSet>
      <dgm:spPr/>
    </dgm:pt>
    <dgm:pt modelId="{F42D8E06-5655-4248-A718-302525D5FCAC}" type="pres">
      <dgm:prSet presAssocID="{431F35E3-5520-9A40-AC36-2412EB14E673}" presName="descendantText" presStyleLbl="alignAcc1" presStyleIdx="1" presStyleCnt="4">
        <dgm:presLayoutVars>
          <dgm:bulletEnabled val="1"/>
        </dgm:presLayoutVars>
      </dgm:prSet>
      <dgm:spPr/>
    </dgm:pt>
    <dgm:pt modelId="{645FA70F-D99D-924E-B6DE-E77D88FAC06B}" type="pres">
      <dgm:prSet presAssocID="{DBE6CFE7-C6FF-7D4D-926B-AE162B42ACE5}" presName="sp" presStyleCnt="0"/>
      <dgm:spPr/>
    </dgm:pt>
    <dgm:pt modelId="{9F1DB95A-A533-EB49-A10C-1E5798D19F2C}" type="pres">
      <dgm:prSet presAssocID="{4B7C1E9E-7532-9E4E-9ADF-8C7BCFBE8130}" presName="composite" presStyleCnt="0"/>
      <dgm:spPr/>
    </dgm:pt>
    <dgm:pt modelId="{E52C761C-4E3A-C74B-A9BF-22661421A9AF}" type="pres">
      <dgm:prSet presAssocID="{4B7C1E9E-7532-9E4E-9ADF-8C7BCFBE8130}" presName="parentText" presStyleLbl="alignNode1" presStyleIdx="2" presStyleCnt="4">
        <dgm:presLayoutVars>
          <dgm:chMax val="1"/>
          <dgm:bulletEnabled val="1"/>
        </dgm:presLayoutVars>
      </dgm:prSet>
      <dgm:spPr/>
    </dgm:pt>
    <dgm:pt modelId="{539D30BA-1658-1943-9D0A-9428888F17FD}" type="pres">
      <dgm:prSet presAssocID="{4B7C1E9E-7532-9E4E-9ADF-8C7BCFBE8130}" presName="descendantText" presStyleLbl="alignAcc1" presStyleIdx="2" presStyleCnt="4">
        <dgm:presLayoutVars>
          <dgm:bulletEnabled val="1"/>
        </dgm:presLayoutVars>
      </dgm:prSet>
      <dgm:spPr/>
    </dgm:pt>
    <dgm:pt modelId="{349E39F0-6330-2145-82F6-5BE1CC70C9F4}" type="pres">
      <dgm:prSet presAssocID="{2B6CFB46-E2E4-644E-B9D5-DE10861B043A}" presName="sp" presStyleCnt="0"/>
      <dgm:spPr/>
    </dgm:pt>
    <dgm:pt modelId="{6C491147-2C2F-3D4C-BEC5-68314AB4E012}" type="pres">
      <dgm:prSet presAssocID="{1F81DE38-3355-1D47-9231-891FD7AC536E}" presName="composite" presStyleCnt="0"/>
      <dgm:spPr/>
    </dgm:pt>
    <dgm:pt modelId="{139B117B-50BA-764C-8954-49987B70B05C}" type="pres">
      <dgm:prSet presAssocID="{1F81DE38-3355-1D47-9231-891FD7AC536E}" presName="parentText" presStyleLbl="alignNode1" presStyleIdx="3" presStyleCnt="4">
        <dgm:presLayoutVars>
          <dgm:chMax val="1"/>
          <dgm:bulletEnabled val="1"/>
        </dgm:presLayoutVars>
      </dgm:prSet>
      <dgm:spPr/>
    </dgm:pt>
    <dgm:pt modelId="{50DCB923-69A5-8249-B4A1-FC0A8D431A3F}" type="pres">
      <dgm:prSet presAssocID="{1F81DE38-3355-1D47-9231-891FD7AC536E}" presName="descendantText" presStyleLbl="alignAcc1" presStyleIdx="3" presStyleCnt="4">
        <dgm:presLayoutVars>
          <dgm:bulletEnabled val="1"/>
        </dgm:presLayoutVars>
      </dgm:prSet>
      <dgm:spPr/>
    </dgm:pt>
  </dgm:ptLst>
  <dgm:cxnLst>
    <dgm:cxn modelId="{00819108-6CFB-BB47-8BF2-A7F4AACE515D}" srcId="{431F35E3-5520-9A40-AC36-2412EB14E673}" destId="{324FAFD4-15DE-0142-A3F9-A38E83513E83}" srcOrd="1" destOrd="0" parTransId="{FC90270D-E198-CC45-8F8A-4FE24F14C586}" sibTransId="{126BEC1B-98AE-ED4E-88BD-3E4A7E730CE1}"/>
    <dgm:cxn modelId="{00AE0609-7E5C-034F-9F01-E5239A8E378F}" type="presOf" srcId="{431F35E3-5520-9A40-AC36-2412EB14E673}" destId="{20E69F88-A9B4-9D49-9F90-4A3914245580}" srcOrd="0" destOrd="0" presId="urn:microsoft.com/office/officeart/2005/8/layout/chevron2"/>
    <dgm:cxn modelId="{6E506915-7070-7343-92AD-5BE27A535F63}" type="presOf" srcId="{DE87E0FF-6342-DF46-9960-78B84E3E7404}" destId="{50DCB923-69A5-8249-B4A1-FC0A8D431A3F}" srcOrd="0" destOrd="1" presId="urn:microsoft.com/office/officeart/2005/8/layout/chevron2"/>
    <dgm:cxn modelId="{E9D07921-C925-3A43-AEA7-80D65AE09C11}" srcId="{431F35E3-5520-9A40-AC36-2412EB14E673}" destId="{4B8C4C12-3429-B841-87D1-C22CF114AE1D}" srcOrd="0" destOrd="0" parTransId="{164D5022-C9D1-824D-8556-9DDF0385DAD6}" sibTransId="{28E290FD-B25A-964F-9A63-83F2DFCFC9AA}"/>
    <dgm:cxn modelId="{3CF54D2E-6CC8-6A4B-9B68-A32985BA490D}" srcId="{1F81DE38-3355-1D47-9231-891FD7AC536E}" destId="{157AA6A9-BD50-FF48-A537-10B0500EA97B}" srcOrd="0" destOrd="0" parTransId="{C3358B68-DC5D-3849-A6CB-2CCDFE585542}" sibTransId="{6A06DB99-B5DD-3C47-9192-4F9878523B88}"/>
    <dgm:cxn modelId="{EAE61632-2E9B-FA43-AB77-B07FAEA1FC9D}" type="presOf" srcId="{448012EE-70D3-ED46-9F65-B170168C0C9E}" destId="{539D30BA-1658-1943-9D0A-9428888F17FD}" srcOrd="0" destOrd="0" presId="urn:microsoft.com/office/officeart/2005/8/layout/chevron2"/>
    <dgm:cxn modelId="{4C099154-91BC-6A42-A2B7-20998C777141}" type="presOf" srcId="{54EF8602-B830-794F-BAD8-47314D10079E}" destId="{C552C409-8605-3E47-B8BA-83BC6379D0C9}" srcOrd="0" destOrd="0" presId="urn:microsoft.com/office/officeart/2005/8/layout/chevron2"/>
    <dgm:cxn modelId="{59145757-E7F4-0C4F-AC43-DD1350D0CF6E}" srcId="{1F81DE38-3355-1D47-9231-891FD7AC536E}" destId="{DE87E0FF-6342-DF46-9960-78B84E3E7404}" srcOrd="1" destOrd="0" parTransId="{3F09BC3B-9A3A-9B48-9477-D056DE1DEF26}" sibTransId="{E61D0195-BF33-2D40-AA93-4A9E5EECFDDC}"/>
    <dgm:cxn modelId="{6C74ED62-3388-C44F-9962-350DCBD90FD4}" srcId="{9948F8E1-8A79-1F47-8CFA-1E41CCF192D0}" destId="{431F35E3-5520-9A40-AC36-2412EB14E673}" srcOrd="1" destOrd="0" parTransId="{B7D29821-E86A-E345-9506-71E920A21407}" sibTransId="{DBE6CFE7-C6FF-7D4D-926B-AE162B42ACE5}"/>
    <dgm:cxn modelId="{CDEE2169-B546-4B4D-83B3-E2AC6640A8D0}" type="presOf" srcId="{4B7C1E9E-7532-9E4E-9ADF-8C7BCFBE8130}" destId="{E52C761C-4E3A-C74B-A9BF-22661421A9AF}" srcOrd="0" destOrd="0" presId="urn:microsoft.com/office/officeart/2005/8/layout/chevron2"/>
    <dgm:cxn modelId="{01517D8C-548F-EC45-A7EA-1FE9C3B5A6B9}" type="presOf" srcId="{1F81DE38-3355-1D47-9231-891FD7AC536E}" destId="{139B117B-50BA-764C-8954-49987B70B05C}" srcOrd="0" destOrd="0" presId="urn:microsoft.com/office/officeart/2005/8/layout/chevron2"/>
    <dgm:cxn modelId="{DD84AF94-CFBE-E14D-836F-808636590E4F}" srcId="{9948F8E1-8A79-1F47-8CFA-1E41CCF192D0}" destId="{1F81DE38-3355-1D47-9231-891FD7AC536E}" srcOrd="3" destOrd="0" parTransId="{72A33F02-1D0A-FB49-85B3-29D0A32038C0}" sibTransId="{06543821-2E7B-2941-A7F7-AC162490317F}"/>
    <dgm:cxn modelId="{6D0B7896-674C-9B42-B70A-2C2E17631071}" type="presOf" srcId="{4B8C4C12-3429-B841-87D1-C22CF114AE1D}" destId="{F42D8E06-5655-4248-A718-302525D5FCAC}" srcOrd="0" destOrd="0" presId="urn:microsoft.com/office/officeart/2005/8/layout/chevron2"/>
    <dgm:cxn modelId="{FEE84E9B-8177-8343-B3BC-19339A426894}" srcId="{4B7C1E9E-7532-9E4E-9ADF-8C7BCFBE8130}" destId="{448012EE-70D3-ED46-9F65-B170168C0C9E}" srcOrd="0" destOrd="0" parTransId="{0894326F-95E7-F04D-A67C-BD91575F512A}" sibTransId="{42AED596-B43D-CB49-AD41-5BA4C5F660FE}"/>
    <dgm:cxn modelId="{371A239E-DCC8-1546-A46E-0FE880A57C57}" type="presOf" srcId="{9948F8E1-8A79-1F47-8CFA-1E41CCF192D0}" destId="{E558CEEE-6DAE-1A4E-B815-18312B7DFCB7}" srcOrd="0" destOrd="0" presId="urn:microsoft.com/office/officeart/2005/8/layout/chevron2"/>
    <dgm:cxn modelId="{CE6E14A8-3ADD-6F4C-89EA-64F33503C7F9}" srcId="{54EF8602-B830-794F-BAD8-47314D10079E}" destId="{1AF28E99-3D4C-CD4E-909E-78F82FF076A0}" srcOrd="0" destOrd="0" parTransId="{BFA3430C-A4CE-5342-987F-18CDCA6BF0C6}" sibTransId="{5182F5CB-633F-2046-B43A-44A11720EBE5}"/>
    <dgm:cxn modelId="{7A6F6FB0-3BB9-D749-9B19-5A9DA6E6456A}" type="presOf" srcId="{324FAFD4-15DE-0142-A3F9-A38E83513E83}" destId="{F42D8E06-5655-4248-A718-302525D5FCAC}" srcOrd="0" destOrd="1" presId="urn:microsoft.com/office/officeart/2005/8/layout/chevron2"/>
    <dgm:cxn modelId="{CCF045BC-2B51-124C-BBF8-3B08F4D4C17A}" srcId="{9948F8E1-8A79-1F47-8CFA-1E41CCF192D0}" destId="{4B7C1E9E-7532-9E4E-9ADF-8C7BCFBE8130}" srcOrd="2" destOrd="0" parTransId="{9F5C2DEB-F57B-004D-B319-94AD4BAE1B92}" sibTransId="{2B6CFB46-E2E4-644E-B9D5-DE10861B043A}"/>
    <dgm:cxn modelId="{301201DB-DCC3-6F45-8ED7-45D6FCAA4004}" srcId="{9948F8E1-8A79-1F47-8CFA-1E41CCF192D0}" destId="{54EF8602-B830-794F-BAD8-47314D10079E}" srcOrd="0" destOrd="0" parTransId="{C7693A93-0A92-924D-B678-D74B88DCE810}" sibTransId="{315C5218-6D18-FE44-BEA4-B782B437186C}"/>
    <dgm:cxn modelId="{38899EEB-6A94-8F40-9FF2-CB7B3A53E420}" type="presOf" srcId="{157AA6A9-BD50-FF48-A537-10B0500EA97B}" destId="{50DCB923-69A5-8249-B4A1-FC0A8D431A3F}" srcOrd="0" destOrd="0" presId="urn:microsoft.com/office/officeart/2005/8/layout/chevron2"/>
    <dgm:cxn modelId="{3E737CFE-291D-4147-8540-736574192DF7}" type="presOf" srcId="{1AF28E99-3D4C-CD4E-909E-78F82FF076A0}" destId="{42387839-CCD8-8547-9837-80156AB5486C}" srcOrd="0" destOrd="0" presId="urn:microsoft.com/office/officeart/2005/8/layout/chevron2"/>
    <dgm:cxn modelId="{446AB1B7-BF23-174C-B1C3-FC5DA462D842}" type="presParOf" srcId="{E558CEEE-6DAE-1A4E-B815-18312B7DFCB7}" destId="{4F599131-3030-C646-88FE-8298903064F3}" srcOrd="0" destOrd="0" presId="urn:microsoft.com/office/officeart/2005/8/layout/chevron2"/>
    <dgm:cxn modelId="{B67E5217-E378-1847-9732-C1B28EEE5F62}" type="presParOf" srcId="{4F599131-3030-C646-88FE-8298903064F3}" destId="{C552C409-8605-3E47-B8BA-83BC6379D0C9}" srcOrd="0" destOrd="0" presId="urn:microsoft.com/office/officeart/2005/8/layout/chevron2"/>
    <dgm:cxn modelId="{CA6CBE1D-49E8-F744-B8B6-6F2FC2408CD9}" type="presParOf" srcId="{4F599131-3030-C646-88FE-8298903064F3}" destId="{42387839-CCD8-8547-9837-80156AB5486C}" srcOrd="1" destOrd="0" presId="urn:microsoft.com/office/officeart/2005/8/layout/chevron2"/>
    <dgm:cxn modelId="{C41F05DA-C706-6043-84BD-7D0D618B1614}" type="presParOf" srcId="{E558CEEE-6DAE-1A4E-B815-18312B7DFCB7}" destId="{C3B5BA13-4CF8-2143-AFC9-6F3A85528EE7}" srcOrd="1" destOrd="0" presId="urn:microsoft.com/office/officeart/2005/8/layout/chevron2"/>
    <dgm:cxn modelId="{58FA9E95-18F5-594C-9210-D1C9FC4AAAE9}" type="presParOf" srcId="{E558CEEE-6DAE-1A4E-B815-18312B7DFCB7}" destId="{6AEA9113-EC42-AE49-B44A-1C27EECD6993}" srcOrd="2" destOrd="0" presId="urn:microsoft.com/office/officeart/2005/8/layout/chevron2"/>
    <dgm:cxn modelId="{89FA3292-7041-424D-85C1-0A3FAC12A042}" type="presParOf" srcId="{6AEA9113-EC42-AE49-B44A-1C27EECD6993}" destId="{20E69F88-A9B4-9D49-9F90-4A3914245580}" srcOrd="0" destOrd="0" presId="urn:microsoft.com/office/officeart/2005/8/layout/chevron2"/>
    <dgm:cxn modelId="{B737A6C7-DA03-5E48-997A-1232E598C727}" type="presParOf" srcId="{6AEA9113-EC42-AE49-B44A-1C27EECD6993}" destId="{F42D8E06-5655-4248-A718-302525D5FCAC}" srcOrd="1" destOrd="0" presId="urn:microsoft.com/office/officeart/2005/8/layout/chevron2"/>
    <dgm:cxn modelId="{0DD71F56-5BF6-744B-B3D3-4272669BA7F7}" type="presParOf" srcId="{E558CEEE-6DAE-1A4E-B815-18312B7DFCB7}" destId="{645FA70F-D99D-924E-B6DE-E77D88FAC06B}" srcOrd="3" destOrd="0" presId="urn:microsoft.com/office/officeart/2005/8/layout/chevron2"/>
    <dgm:cxn modelId="{1D0CAC7F-A5E8-7A41-8BA0-3D7AB8A9BB9F}" type="presParOf" srcId="{E558CEEE-6DAE-1A4E-B815-18312B7DFCB7}" destId="{9F1DB95A-A533-EB49-A10C-1E5798D19F2C}" srcOrd="4" destOrd="0" presId="urn:microsoft.com/office/officeart/2005/8/layout/chevron2"/>
    <dgm:cxn modelId="{3DDCC0BA-4273-AA43-8939-D6BE9BF6EDC3}" type="presParOf" srcId="{9F1DB95A-A533-EB49-A10C-1E5798D19F2C}" destId="{E52C761C-4E3A-C74B-A9BF-22661421A9AF}" srcOrd="0" destOrd="0" presId="urn:microsoft.com/office/officeart/2005/8/layout/chevron2"/>
    <dgm:cxn modelId="{411F7C95-A80F-8E43-A5F1-2647FCE5750F}" type="presParOf" srcId="{9F1DB95A-A533-EB49-A10C-1E5798D19F2C}" destId="{539D30BA-1658-1943-9D0A-9428888F17FD}" srcOrd="1" destOrd="0" presId="urn:microsoft.com/office/officeart/2005/8/layout/chevron2"/>
    <dgm:cxn modelId="{143F0E3E-4E40-B246-8E21-73EC8119FCDA}" type="presParOf" srcId="{E558CEEE-6DAE-1A4E-B815-18312B7DFCB7}" destId="{349E39F0-6330-2145-82F6-5BE1CC70C9F4}" srcOrd="5" destOrd="0" presId="urn:microsoft.com/office/officeart/2005/8/layout/chevron2"/>
    <dgm:cxn modelId="{76C05A3A-9AB7-6948-B465-18FDFC2177DC}" type="presParOf" srcId="{E558CEEE-6DAE-1A4E-B815-18312B7DFCB7}" destId="{6C491147-2C2F-3D4C-BEC5-68314AB4E012}" srcOrd="6" destOrd="0" presId="urn:microsoft.com/office/officeart/2005/8/layout/chevron2"/>
    <dgm:cxn modelId="{6869C492-55C7-6C42-9394-51B9BB33E31B}" type="presParOf" srcId="{6C491147-2C2F-3D4C-BEC5-68314AB4E012}" destId="{139B117B-50BA-764C-8954-49987B70B05C}" srcOrd="0" destOrd="0" presId="urn:microsoft.com/office/officeart/2005/8/layout/chevron2"/>
    <dgm:cxn modelId="{C8FD2ED7-C553-7B4F-88EC-C74BF91288C6}" type="presParOf" srcId="{6C491147-2C2F-3D4C-BEC5-68314AB4E012}" destId="{50DCB923-69A5-8249-B4A1-FC0A8D431A3F}"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A0A09E3E-79BB-894A-A915-4A44F3065690}" type="doc">
      <dgm:prSet loTypeId="urn:microsoft.com/office/officeart/2005/8/layout/vList2" loCatId="" qsTypeId="urn:microsoft.com/office/officeart/2005/8/quickstyle/simple1" qsCatId="simple" csTypeId="urn:microsoft.com/office/officeart/2005/8/colors/accent1_2" csCatId="accent1" phldr="1"/>
      <dgm:spPr/>
      <dgm:t>
        <a:bodyPr/>
        <a:lstStyle/>
        <a:p>
          <a:endParaRPr lang="en-US"/>
        </a:p>
      </dgm:t>
    </dgm:pt>
    <dgm:pt modelId="{B26E827A-0F7E-9A43-B337-C98230CEFEAE}">
      <dgm:prSet phldrT="[Text]"/>
      <dgm:spPr/>
      <dgm:t>
        <a:bodyPr/>
        <a:lstStyle/>
        <a:p>
          <a:r>
            <a:rPr lang="en-US" b="1" u="sng" dirty="0"/>
            <a:t>Maybe </a:t>
          </a:r>
          <a:r>
            <a:rPr lang="en-US" b="1" i="1" u="sng" dirty="0"/>
            <a:t>this </a:t>
          </a:r>
          <a:r>
            <a:rPr lang="en-US" b="1" u="sng" dirty="0"/>
            <a:t>therapy </a:t>
          </a:r>
          <a:r>
            <a:rPr lang="en-US" b="1" i="1" u="sng" dirty="0"/>
            <a:t>right now </a:t>
          </a:r>
          <a:r>
            <a:rPr lang="en-US" b="1" u="sng" dirty="0"/>
            <a:t>isn’t “the answer”. </a:t>
          </a:r>
          <a:endParaRPr lang="en-US" b="1" dirty="0"/>
        </a:p>
      </dgm:t>
    </dgm:pt>
    <dgm:pt modelId="{28C290E4-E16C-BC44-A3F8-037B52641092}" type="parTrans" cxnId="{1783D05B-5C4C-014D-9021-9ABEE1F2A90F}">
      <dgm:prSet/>
      <dgm:spPr/>
      <dgm:t>
        <a:bodyPr/>
        <a:lstStyle/>
        <a:p>
          <a:endParaRPr lang="en-US"/>
        </a:p>
      </dgm:t>
    </dgm:pt>
    <dgm:pt modelId="{33FDF57E-43E0-6B49-A046-40A2FF8957ED}" type="sibTrans" cxnId="{1783D05B-5C4C-014D-9021-9ABEE1F2A90F}">
      <dgm:prSet/>
      <dgm:spPr/>
      <dgm:t>
        <a:bodyPr/>
        <a:lstStyle/>
        <a:p>
          <a:endParaRPr lang="en-US"/>
        </a:p>
      </dgm:t>
    </dgm:pt>
    <dgm:pt modelId="{B3250C07-1AE1-EB4E-AFF4-0E4537AD812E}">
      <dgm:prSet phldrT="[Text]"/>
      <dgm:spPr/>
      <dgm:t>
        <a:bodyPr/>
        <a:lstStyle/>
        <a:p>
          <a:pPr>
            <a:buFont typeface="Arial" panose="020B0604020202020204" pitchFamily="34" charset="0"/>
            <a:buChar char="•"/>
          </a:pPr>
          <a:r>
            <a:rPr lang="en-US" sz="1900" dirty="0"/>
            <a:t>Therapy may, in and of itself, contribute to burnout.</a:t>
          </a:r>
        </a:p>
      </dgm:t>
    </dgm:pt>
    <dgm:pt modelId="{68D876CE-C443-F646-A5C8-45BFB59A6ACE}" type="parTrans" cxnId="{D3168505-6118-5247-AC93-C4C0E6356441}">
      <dgm:prSet/>
      <dgm:spPr/>
      <dgm:t>
        <a:bodyPr/>
        <a:lstStyle/>
        <a:p>
          <a:endParaRPr lang="en-US"/>
        </a:p>
      </dgm:t>
    </dgm:pt>
    <dgm:pt modelId="{CA04DFDE-69DE-EE4D-B83F-A6E134EC9CF8}" type="sibTrans" cxnId="{D3168505-6118-5247-AC93-C4C0E6356441}">
      <dgm:prSet/>
      <dgm:spPr/>
      <dgm:t>
        <a:bodyPr/>
        <a:lstStyle/>
        <a:p>
          <a:endParaRPr lang="en-US"/>
        </a:p>
      </dgm:t>
    </dgm:pt>
    <dgm:pt modelId="{2A59CD35-13DF-2B4D-B219-05677732FDDE}">
      <dgm:prSet phldrT="[Text]"/>
      <dgm:spPr/>
      <dgm:t>
        <a:bodyPr/>
        <a:lstStyle/>
        <a:p>
          <a:pPr>
            <a:buNone/>
          </a:pPr>
          <a:r>
            <a:rPr lang="en-US" u="sng" dirty="0"/>
            <a:t>Options to consider:</a:t>
          </a:r>
          <a:endParaRPr lang="en-US" dirty="0"/>
        </a:p>
      </dgm:t>
    </dgm:pt>
    <dgm:pt modelId="{87D2712D-30C0-D444-93CB-D5F65D2BEF26}" type="parTrans" cxnId="{81DBF142-DD4D-C64A-8217-A123D7170C95}">
      <dgm:prSet/>
      <dgm:spPr/>
      <dgm:t>
        <a:bodyPr/>
        <a:lstStyle/>
        <a:p>
          <a:endParaRPr lang="en-US"/>
        </a:p>
      </dgm:t>
    </dgm:pt>
    <dgm:pt modelId="{481FDA96-70AE-D34B-881A-A9731A66BE7A}" type="sibTrans" cxnId="{81DBF142-DD4D-C64A-8217-A123D7170C95}">
      <dgm:prSet/>
      <dgm:spPr/>
      <dgm:t>
        <a:bodyPr/>
        <a:lstStyle/>
        <a:p>
          <a:endParaRPr lang="en-US"/>
        </a:p>
      </dgm:t>
    </dgm:pt>
    <dgm:pt modelId="{04E2E340-4640-134C-B7C2-8C178650EB4F}">
      <dgm:prSet phldrT="[Text]"/>
      <dgm:spPr/>
      <dgm:t>
        <a:bodyPr/>
        <a:lstStyle/>
        <a:p>
          <a:pPr>
            <a:buFont typeface="Arial" panose="020B0604020202020204" pitchFamily="34" charset="0"/>
            <a:buChar char="•"/>
          </a:pPr>
          <a:r>
            <a:rPr lang="en-US" sz="1900" dirty="0"/>
            <a:t>Switching from child therapy to parent support sessions</a:t>
          </a:r>
        </a:p>
      </dgm:t>
    </dgm:pt>
    <dgm:pt modelId="{E3055CA4-1962-6847-B826-26B49CCC51C7}" type="parTrans" cxnId="{EA8144D8-C0DC-0940-8259-95A0CFF274F4}">
      <dgm:prSet/>
      <dgm:spPr/>
      <dgm:t>
        <a:bodyPr/>
        <a:lstStyle/>
        <a:p>
          <a:endParaRPr lang="en-US"/>
        </a:p>
      </dgm:t>
    </dgm:pt>
    <dgm:pt modelId="{2B691D55-07EF-3B48-B9AB-481CDC8B4C7D}" type="sibTrans" cxnId="{EA8144D8-C0DC-0940-8259-95A0CFF274F4}">
      <dgm:prSet/>
      <dgm:spPr/>
      <dgm:t>
        <a:bodyPr/>
        <a:lstStyle/>
        <a:p>
          <a:endParaRPr lang="en-US"/>
        </a:p>
      </dgm:t>
    </dgm:pt>
    <dgm:pt modelId="{5240C718-7EB6-B342-A4A8-226415F276EC}">
      <dgm:prSet/>
      <dgm:spPr/>
      <dgm:t>
        <a:bodyPr/>
        <a:lstStyle/>
        <a:p>
          <a:pPr>
            <a:buFont typeface="Arial" panose="020B0604020202020204" pitchFamily="34" charset="0"/>
            <a:buChar char="•"/>
          </a:pPr>
          <a:r>
            <a:rPr lang="en-US" sz="1900" dirty="0"/>
            <a:t>Ethical concerns related to scope: therapist may lack expertise/experience necessary for supporting client </a:t>
          </a:r>
        </a:p>
      </dgm:t>
    </dgm:pt>
    <dgm:pt modelId="{4D11BDF6-8AA5-0A45-AB22-DC5C9DAEBE46}" type="parTrans" cxnId="{32611047-BB68-444E-83A6-907BD9B5AA42}">
      <dgm:prSet/>
      <dgm:spPr/>
      <dgm:t>
        <a:bodyPr/>
        <a:lstStyle/>
        <a:p>
          <a:endParaRPr lang="en-US"/>
        </a:p>
      </dgm:t>
    </dgm:pt>
    <dgm:pt modelId="{54125E81-9689-6141-A61C-C5BE19C6AB34}" type="sibTrans" cxnId="{32611047-BB68-444E-83A6-907BD9B5AA42}">
      <dgm:prSet/>
      <dgm:spPr/>
      <dgm:t>
        <a:bodyPr/>
        <a:lstStyle/>
        <a:p>
          <a:endParaRPr lang="en-US"/>
        </a:p>
      </dgm:t>
    </dgm:pt>
    <dgm:pt modelId="{BACFF9E6-DE32-1B41-B0FB-FBD0D9BC800A}">
      <dgm:prSet custT="1"/>
      <dgm:spPr/>
      <dgm:t>
        <a:bodyPr/>
        <a:lstStyle/>
        <a:p>
          <a:pPr>
            <a:buFont typeface="Arial" panose="020B0604020202020204" pitchFamily="34" charset="0"/>
            <a:buChar char="•"/>
          </a:pPr>
          <a:r>
            <a:rPr lang="en-US" sz="1900" dirty="0"/>
            <a:t>Perhaps there’s a greater need for acceptance than change </a:t>
          </a:r>
          <a:r>
            <a:rPr lang="en-US" sz="1400" dirty="0"/>
            <a:t>(and there are factors that hinder the therapist’s/therapeutic context’s ability to convey emphasis on acceptance over change to the child client)</a:t>
          </a:r>
        </a:p>
      </dgm:t>
    </dgm:pt>
    <dgm:pt modelId="{7F875C42-0C5F-1A4B-8C01-433AD6502593}" type="parTrans" cxnId="{8619AA49-D05F-4145-845F-37CD7A05B541}">
      <dgm:prSet/>
      <dgm:spPr/>
      <dgm:t>
        <a:bodyPr/>
        <a:lstStyle/>
        <a:p>
          <a:endParaRPr lang="en-US"/>
        </a:p>
      </dgm:t>
    </dgm:pt>
    <dgm:pt modelId="{DAD9268A-F1A6-8241-A193-2A465EC9CBFA}" type="sibTrans" cxnId="{8619AA49-D05F-4145-845F-37CD7A05B541}">
      <dgm:prSet/>
      <dgm:spPr/>
      <dgm:t>
        <a:bodyPr/>
        <a:lstStyle/>
        <a:p>
          <a:endParaRPr lang="en-US"/>
        </a:p>
      </dgm:t>
    </dgm:pt>
    <dgm:pt modelId="{2D54D0AE-233D-1940-B616-5EB8BDDAE5C0}">
      <dgm:prSet/>
      <dgm:spPr/>
      <dgm:t>
        <a:bodyPr/>
        <a:lstStyle/>
        <a:p>
          <a:pPr>
            <a:buFont typeface="Arial" panose="020B0604020202020204" pitchFamily="34" charset="0"/>
            <a:buChar char="•"/>
          </a:pPr>
          <a:r>
            <a:rPr lang="en-US" sz="1900" dirty="0"/>
            <a:t>Referral to another clinician</a:t>
          </a:r>
        </a:p>
      </dgm:t>
    </dgm:pt>
    <dgm:pt modelId="{A7D7002F-EC71-B347-AF81-70FD6FE98F31}" type="parTrans" cxnId="{1F70F413-CF8D-AE4E-B417-378907C30906}">
      <dgm:prSet/>
      <dgm:spPr/>
      <dgm:t>
        <a:bodyPr/>
        <a:lstStyle/>
        <a:p>
          <a:endParaRPr lang="en-US"/>
        </a:p>
      </dgm:t>
    </dgm:pt>
    <dgm:pt modelId="{BA8AB7EE-9116-1041-8927-38BDDE227ABD}" type="sibTrans" cxnId="{1F70F413-CF8D-AE4E-B417-378907C30906}">
      <dgm:prSet/>
      <dgm:spPr/>
      <dgm:t>
        <a:bodyPr/>
        <a:lstStyle/>
        <a:p>
          <a:endParaRPr lang="en-US"/>
        </a:p>
      </dgm:t>
    </dgm:pt>
    <dgm:pt modelId="{DCC8A6FE-065D-7040-9813-8C315F652FB3}">
      <dgm:prSet/>
      <dgm:spPr/>
      <dgm:t>
        <a:bodyPr/>
        <a:lstStyle/>
        <a:p>
          <a:pPr>
            <a:buFont typeface="Arial" panose="020B0604020202020204" pitchFamily="34" charset="0"/>
            <a:buChar char="•"/>
          </a:pPr>
          <a:r>
            <a:rPr lang="en-US" sz="1900" dirty="0"/>
            <a:t>Termination—has therapeutic potential if handled with congruence, compassion, &amp; consent</a:t>
          </a:r>
        </a:p>
      </dgm:t>
    </dgm:pt>
    <dgm:pt modelId="{41F2187E-6849-764F-8B4C-41F8322B81B4}" type="parTrans" cxnId="{B435A493-0E96-7E4C-887A-117100C93928}">
      <dgm:prSet/>
      <dgm:spPr/>
      <dgm:t>
        <a:bodyPr/>
        <a:lstStyle/>
        <a:p>
          <a:endParaRPr lang="en-US"/>
        </a:p>
      </dgm:t>
    </dgm:pt>
    <dgm:pt modelId="{5F235466-7BE3-104F-A067-38A256AD8A15}" type="sibTrans" cxnId="{B435A493-0E96-7E4C-887A-117100C93928}">
      <dgm:prSet/>
      <dgm:spPr/>
      <dgm:t>
        <a:bodyPr/>
        <a:lstStyle/>
        <a:p>
          <a:endParaRPr lang="en-US"/>
        </a:p>
      </dgm:t>
    </dgm:pt>
    <dgm:pt modelId="{8C440CEC-5B68-4F4E-91B3-276791C43768}">
      <dgm:prSet custT="1"/>
      <dgm:spPr/>
      <dgm:t>
        <a:bodyPr/>
        <a:lstStyle/>
        <a:p>
          <a:pPr>
            <a:buFont typeface="Arial" panose="020B0604020202020204" pitchFamily="34" charset="0"/>
            <a:buChar char="•"/>
          </a:pPr>
          <a:r>
            <a:rPr lang="en-US" sz="1600" dirty="0"/>
            <a:t>Can convey/model/support: prioritizing rest &amp; regulation, honoring capacity, respecting boundaries, accepting limitations, conveys trust in client’s inherent wisdom &amp; resources</a:t>
          </a:r>
        </a:p>
      </dgm:t>
    </dgm:pt>
    <dgm:pt modelId="{DEF69CCD-FA99-124B-9DF1-DAD5668DECB6}" type="parTrans" cxnId="{5EC109DA-C657-3040-BF88-86B438A6D288}">
      <dgm:prSet/>
      <dgm:spPr/>
    </dgm:pt>
    <dgm:pt modelId="{4F8390A7-8951-2F42-8F82-69A219D2574D}" type="sibTrans" cxnId="{5EC109DA-C657-3040-BF88-86B438A6D288}">
      <dgm:prSet/>
      <dgm:spPr/>
    </dgm:pt>
    <dgm:pt modelId="{DDA1F001-741B-5D41-8ECC-344D3E6778CF}" type="pres">
      <dgm:prSet presAssocID="{A0A09E3E-79BB-894A-A915-4A44F3065690}" presName="linear" presStyleCnt="0">
        <dgm:presLayoutVars>
          <dgm:animLvl val="lvl"/>
          <dgm:resizeHandles val="exact"/>
        </dgm:presLayoutVars>
      </dgm:prSet>
      <dgm:spPr/>
    </dgm:pt>
    <dgm:pt modelId="{8DFEAA64-7803-914D-B875-06DE3460ACD5}" type="pres">
      <dgm:prSet presAssocID="{B26E827A-0F7E-9A43-B337-C98230CEFEAE}" presName="parentText" presStyleLbl="node1" presStyleIdx="0" presStyleCnt="2">
        <dgm:presLayoutVars>
          <dgm:chMax val="0"/>
          <dgm:bulletEnabled val="1"/>
        </dgm:presLayoutVars>
      </dgm:prSet>
      <dgm:spPr/>
    </dgm:pt>
    <dgm:pt modelId="{04D97E99-6B8B-134E-8F45-FCE7C9D1B750}" type="pres">
      <dgm:prSet presAssocID="{B26E827A-0F7E-9A43-B337-C98230CEFEAE}" presName="childText" presStyleLbl="revTx" presStyleIdx="0" presStyleCnt="2">
        <dgm:presLayoutVars>
          <dgm:bulletEnabled val="1"/>
        </dgm:presLayoutVars>
      </dgm:prSet>
      <dgm:spPr/>
    </dgm:pt>
    <dgm:pt modelId="{029BC497-7D4C-C140-8660-E3F18EE22DE2}" type="pres">
      <dgm:prSet presAssocID="{2A59CD35-13DF-2B4D-B219-05677732FDDE}" presName="parentText" presStyleLbl="node1" presStyleIdx="1" presStyleCnt="2">
        <dgm:presLayoutVars>
          <dgm:chMax val="0"/>
          <dgm:bulletEnabled val="1"/>
        </dgm:presLayoutVars>
      </dgm:prSet>
      <dgm:spPr/>
    </dgm:pt>
    <dgm:pt modelId="{E130AE25-C5B1-CC43-9F0F-9311A556FDFA}" type="pres">
      <dgm:prSet presAssocID="{2A59CD35-13DF-2B4D-B219-05677732FDDE}" presName="childText" presStyleLbl="revTx" presStyleIdx="1" presStyleCnt="2">
        <dgm:presLayoutVars>
          <dgm:bulletEnabled val="1"/>
        </dgm:presLayoutVars>
      </dgm:prSet>
      <dgm:spPr/>
    </dgm:pt>
  </dgm:ptLst>
  <dgm:cxnLst>
    <dgm:cxn modelId="{D3168505-6118-5247-AC93-C4C0E6356441}" srcId="{B26E827A-0F7E-9A43-B337-C98230CEFEAE}" destId="{B3250C07-1AE1-EB4E-AFF4-0E4537AD812E}" srcOrd="0" destOrd="0" parTransId="{68D876CE-C443-F646-A5C8-45BFB59A6ACE}" sibTransId="{CA04DFDE-69DE-EE4D-B83F-A6E134EC9CF8}"/>
    <dgm:cxn modelId="{1F70F413-CF8D-AE4E-B417-378907C30906}" srcId="{2A59CD35-13DF-2B4D-B219-05677732FDDE}" destId="{2D54D0AE-233D-1940-B616-5EB8BDDAE5C0}" srcOrd="1" destOrd="0" parTransId="{A7D7002F-EC71-B347-AF81-70FD6FE98F31}" sibTransId="{BA8AB7EE-9116-1041-8927-38BDDE227ABD}"/>
    <dgm:cxn modelId="{F8F8D418-C960-F540-B48D-3B981F5FAF8C}" type="presOf" srcId="{5240C718-7EB6-B342-A4A8-226415F276EC}" destId="{04D97E99-6B8B-134E-8F45-FCE7C9D1B750}" srcOrd="0" destOrd="1" presId="urn:microsoft.com/office/officeart/2005/8/layout/vList2"/>
    <dgm:cxn modelId="{A4C3791D-BCA3-C54B-BB17-FD0089C804DB}" type="presOf" srcId="{2D54D0AE-233D-1940-B616-5EB8BDDAE5C0}" destId="{E130AE25-C5B1-CC43-9F0F-9311A556FDFA}" srcOrd="0" destOrd="1" presId="urn:microsoft.com/office/officeart/2005/8/layout/vList2"/>
    <dgm:cxn modelId="{81DBF142-DD4D-C64A-8217-A123D7170C95}" srcId="{A0A09E3E-79BB-894A-A915-4A44F3065690}" destId="{2A59CD35-13DF-2B4D-B219-05677732FDDE}" srcOrd="1" destOrd="0" parTransId="{87D2712D-30C0-D444-93CB-D5F65D2BEF26}" sibTransId="{481FDA96-70AE-D34B-881A-A9731A66BE7A}"/>
    <dgm:cxn modelId="{32611047-BB68-444E-83A6-907BD9B5AA42}" srcId="{B26E827A-0F7E-9A43-B337-C98230CEFEAE}" destId="{5240C718-7EB6-B342-A4A8-226415F276EC}" srcOrd="1" destOrd="0" parTransId="{4D11BDF6-8AA5-0A45-AB22-DC5C9DAEBE46}" sibTransId="{54125E81-9689-6141-A61C-C5BE19C6AB34}"/>
    <dgm:cxn modelId="{8619AA49-D05F-4145-845F-37CD7A05B541}" srcId="{B26E827A-0F7E-9A43-B337-C98230CEFEAE}" destId="{BACFF9E6-DE32-1B41-B0FB-FBD0D9BC800A}" srcOrd="2" destOrd="0" parTransId="{7F875C42-0C5F-1A4B-8C01-433AD6502593}" sibTransId="{DAD9268A-F1A6-8241-A193-2A465EC9CBFA}"/>
    <dgm:cxn modelId="{EC987357-CF40-BB42-928F-8BD74C76538D}" type="presOf" srcId="{DCC8A6FE-065D-7040-9813-8C315F652FB3}" destId="{E130AE25-C5B1-CC43-9F0F-9311A556FDFA}" srcOrd="0" destOrd="2" presId="urn:microsoft.com/office/officeart/2005/8/layout/vList2"/>
    <dgm:cxn modelId="{1783D05B-5C4C-014D-9021-9ABEE1F2A90F}" srcId="{A0A09E3E-79BB-894A-A915-4A44F3065690}" destId="{B26E827A-0F7E-9A43-B337-C98230CEFEAE}" srcOrd="0" destOrd="0" parTransId="{28C290E4-E16C-BC44-A3F8-037B52641092}" sibTransId="{33FDF57E-43E0-6B49-A046-40A2FF8957ED}"/>
    <dgm:cxn modelId="{06719F62-9ED0-9646-8C6E-F251686C57D2}" type="presOf" srcId="{04E2E340-4640-134C-B7C2-8C178650EB4F}" destId="{E130AE25-C5B1-CC43-9F0F-9311A556FDFA}" srcOrd="0" destOrd="0" presId="urn:microsoft.com/office/officeart/2005/8/layout/vList2"/>
    <dgm:cxn modelId="{B435A493-0E96-7E4C-887A-117100C93928}" srcId="{2A59CD35-13DF-2B4D-B219-05677732FDDE}" destId="{DCC8A6FE-065D-7040-9813-8C315F652FB3}" srcOrd="2" destOrd="0" parTransId="{41F2187E-6849-764F-8B4C-41F8322B81B4}" sibTransId="{5F235466-7BE3-104F-A067-38A256AD8A15}"/>
    <dgm:cxn modelId="{ADD484A6-1D13-2341-8EBC-BB7D4D9690F3}" type="presOf" srcId="{BACFF9E6-DE32-1B41-B0FB-FBD0D9BC800A}" destId="{04D97E99-6B8B-134E-8F45-FCE7C9D1B750}" srcOrd="0" destOrd="2" presId="urn:microsoft.com/office/officeart/2005/8/layout/vList2"/>
    <dgm:cxn modelId="{164F69B6-D28D-9C49-A91B-71538E5300F8}" type="presOf" srcId="{8C440CEC-5B68-4F4E-91B3-276791C43768}" destId="{E130AE25-C5B1-CC43-9F0F-9311A556FDFA}" srcOrd="0" destOrd="3" presId="urn:microsoft.com/office/officeart/2005/8/layout/vList2"/>
    <dgm:cxn modelId="{34123CC3-9C0A-374C-AFC8-43566535097B}" type="presOf" srcId="{B3250C07-1AE1-EB4E-AFF4-0E4537AD812E}" destId="{04D97E99-6B8B-134E-8F45-FCE7C9D1B750}" srcOrd="0" destOrd="0" presId="urn:microsoft.com/office/officeart/2005/8/layout/vList2"/>
    <dgm:cxn modelId="{B0DE9CCF-906F-5542-8C53-792D3E9F9542}" type="presOf" srcId="{B26E827A-0F7E-9A43-B337-C98230CEFEAE}" destId="{8DFEAA64-7803-914D-B875-06DE3460ACD5}" srcOrd="0" destOrd="0" presId="urn:microsoft.com/office/officeart/2005/8/layout/vList2"/>
    <dgm:cxn modelId="{ABD568D1-471E-8C4C-8681-70E95FB06716}" type="presOf" srcId="{2A59CD35-13DF-2B4D-B219-05677732FDDE}" destId="{029BC497-7D4C-C140-8660-E3F18EE22DE2}" srcOrd="0" destOrd="0" presId="urn:microsoft.com/office/officeart/2005/8/layout/vList2"/>
    <dgm:cxn modelId="{EA8144D8-C0DC-0940-8259-95A0CFF274F4}" srcId="{2A59CD35-13DF-2B4D-B219-05677732FDDE}" destId="{04E2E340-4640-134C-B7C2-8C178650EB4F}" srcOrd="0" destOrd="0" parTransId="{E3055CA4-1962-6847-B826-26B49CCC51C7}" sibTransId="{2B691D55-07EF-3B48-B9AB-481CDC8B4C7D}"/>
    <dgm:cxn modelId="{5EC109DA-C657-3040-BF88-86B438A6D288}" srcId="{DCC8A6FE-065D-7040-9813-8C315F652FB3}" destId="{8C440CEC-5B68-4F4E-91B3-276791C43768}" srcOrd="0" destOrd="0" parTransId="{DEF69CCD-FA99-124B-9DF1-DAD5668DECB6}" sibTransId="{4F8390A7-8951-2F42-8F82-69A219D2574D}"/>
    <dgm:cxn modelId="{8132FBDC-E342-D344-88F7-0E4FC0631725}" type="presOf" srcId="{A0A09E3E-79BB-894A-A915-4A44F3065690}" destId="{DDA1F001-741B-5D41-8ECC-344D3E6778CF}" srcOrd="0" destOrd="0" presId="urn:microsoft.com/office/officeart/2005/8/layout/vList2"/>
    <dgm:cxn modelId="{12327E51-737F-4640-9663-5530FBBE810F}" type="presParOf" srcId="{DDA1F001-741B-5D41-8ECC-344D3E6778CF}" destId="{8DFEAA64-7803-914D-B875-06DE3460ACD5}" srcOrd="0" destOrd="0" presId="urn:microsoft.com/office/officeart/2005/8/layout/vList2"/>
    <dgm:cxn modelId="{9E0AC549-2FB2-DC45-A59D-6C2443F4A024}" type="presParOf" srcId="{DDA1F001-741B-5D41-8ECC-344D3E6778CF}" destId="{04D97E99-6B8B-134E-8F45-FCE7C9D1B750}" srcOrd="1" destOrd="0" presId="urn:microsoft.com/office/officeart/2005/8/layout/vList2"/>
    <dgm:cxn modelId="{9EB17A4D-E76A-9543-8575-3287D239834B}" type="presParOf" srcId="{DDA1F001-741B-5D41-8ECC-344D3E6778CF}" destId="{029BC497-7D4C-C140-8660-E3F18EE22DE2}" srcOrd="2" destOrd="0" presId="urn:microsoft.com/office/officeart/2005/8/layout/vList2"/>
    <dgm:cxn modelId="{87AD066D-846B-A34F-97C8-770AEA63FC1E}" type="presParOf" srcId="{DDA1F001-741B-5D41-8ECC-344D3E6778CF}" destId="{E130AE25-C5B1-CC43-9F0F-9311A556FDFA}"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E7A7B208-F236-DA4E-B8ED-91A31E94BDC0}" type="doc">
      <dgm:prSet loTypeId="urn:microsoft.com/office/officeart/2005/8/layout/target3" loCatId="" qsTypeId="urn:microsoft.com/office/officeart/2005/8/quickstyle/simple1" qsCatId="simple" csTypeId="urn:microsoft.com/office/officeart/2005/8/colors/colorful2" csCatId="colorful" phldr="1"/>
      <dgm:spPr/>
      <dgm:t>
        <a:bodyPr/>
        <a:lstStyle/>
        <a:p>
          <a:endParaRPr lang="en-US"/>
        </a:p>
      </dgm:t>
    </dgm:pt>
    <dgm:pt modelId="{73515FC3-ABB8-F445-AF6D-3C1C31963F9D}">
      <dgm:prSet phldrT="[Text]" custT="1"/>
      <dgm:spPr>
        <a:solidFill>
          <a:schemeClr val="bg2">
            <a:alpha val="90000"/>
          </a:schemeClr>
        </a:solidFill>
      </dgm:spPr>
      <dgm:t>
        <a:bodyPr/>
        <a:lstStyle/>
        <a:p>
          <a:r>
            <a:rPr lang="en-US" sz="3200" u="sng" dirty="0"/>
            <a:t>SPT</a:t>
          </a:r>
          <a:r>
            <a:rPr lang="en-US" sz="3600" dirty="0"/>
            <a:t> </a:t>
          </a:r>
        </a:p>
      </dgm:t>
    </dgm:pt>
    <dgm:pt modelId="{5A8CC95C-A1B9-A642-8006-23AED685BCA7}" type="parTrans" cxnId="{E0B09E1E-5D4C-9B46-A2D5-2AAE4A9B4A5D}">
      <dgm:prSet/>
      <dgm:spPr/>
      <dgm:t>
        <a:bodyPr/>
        <a:lstStyle/>
        <a:p>
          <a:endParaRPr lang="en-US"/>
        </a:p>
      </dgm:t>
    </dgm:pt>
    <dgm:pt modelId="{F5025130-8CE3-D94A-9F00-C4F6E554F264}" type="sibTrans" cxnId="{E0B09E1E-5D4C-9B46-A2D5-2AAE4A9B4A5D}">
      <dgm:prSet/>
      <dgm:spPr/>
      <dgm:t>
        <a:bodyPr/>
        <a:lstStyle/>
        <a:p>
          <a:endParaRPr lang="en-US"/>
        </a:p>
      </dgm:t>
    </dgm:pt>
    <dgm:pt modelId="{AEF9E4DC-6DAE-D241-98BE-11C16AECC57D}">
      <dgm:prSet phldrT="[Text]" custT="1"/>
      <dgm:spPr/>
      <dgm:t>
        <a:bodyPr/>
        <a:lstStyle/>
        <a:p>
          <a:r>
            <a:rPr lang="en-US" sz="1500" dirty="0"/>
            <a:t>We can’t do this work without being changed through it.</a:t>
          </a:r>
          <a:endParaRPr lang="en-US" sz="1500" i="1" dirty="0"/>
        </a:p>
      </dgm:t>
    </dgm:pt>
    <dgm:pt modelId="{6A0E6B24-B037-CF41-8548-7CA34D44E27A}" type="parTrans" cxnId="{691FF247-4224-F04D-958D-1322C51BD17E}">
      <dgm:prSet/>
      <dgm:spPr/>
      <dgm:t>
        <a:bodyPr/>
        <a:lstStyle/>
        <a:p>
          <a:endParaRPr lang="en-US"/>
        </a:p>
      </dgm:t>
    </dgm:pt>
    <dgm:pt modelId="{AA55F9F4-8CC1-8D41-BB21-68A19FF73A3A}" type="sibTrans" cxnId="{691FF247-4224-F04D-958D-1322C51BD17E}">
      <dgm:prSet/>
      <dgm:spPr/>
      <dgm:t>
        <a:bodyPr/>
        <a:lstStyle/>
        <a:p>
          <a:endParaRPr lang="en-US"/>
        </a:p>
      </dgm:t>
    </dgm:pt>
    <dgm:pt modelId="{64A5FFF4-5935-5848-83E6-CE1F0AF6E01D}">
      <dgm:prSet phldrT="[Text]" custT="1"/>
      <dgm:spPr>
        <a:solidFill>
          <a:schemeClr val="bg2">
            <a:lumMod val="90000"/>
          </a:schemeClr>
        </a:solidFill>
      </dgm:spPr>
      <dgm:t>
        <a:bodyPr/>
        <a:lstStyle/>
        <a:p>
          <a:r>
            <a:rPr lang="en-US" sz="3200" u="sng" dirty="0"/>
            <a:t>NIT</a:t>
          </a:r>
          <a:r>
            <a:rPr lang="en-US" sz="3600" dirty="0"/>
            <a:t> </a:t>
          </a:r>
          <a:endParaRPr lang="en-US" sz="3600" u="sng" dirty="0"/>
        </a:p>
      </dgm:t>
    </dgm:pt>
    <dgm:pt modelId="{192F9B45-ABBB-D346-9656-204820930ADA}" type="parTrans" cxnId="{203E7037-B9CE-8145-B0E2-65BC2F5ECC40}">
      <dgm:prSet/>
      <dgm:spPr/>
      <dgm:t>
        <a:bodyPr/>
        <a:lstStyle/>
        <a:p>
          <a:endParaRPr lang="en-US"/>
        </a:p>
      </dgm:t>
    </dgm:pt>
    <dgm:pt modelId="{14B1A803-F829-B54C-8448-88A2391C55D3}" type="sibTrans" cxnId="{203E7037-B9CE-8145-B0E2-65BC2F5ECC40}">
      <dgm:prSet/>
      <dgm:spPr/>
      <dgm:t>
        <a:bodyPr/>
        <a:lstStyle/>
        <a:p>
          <a:endParaRPr lang="en-US"/>
        </a:p>
      </dgm:t>
    </dgm:pt>
    <dgm:pt modelId="{7F097A0A-0489-184E-8179-F07AABA65C0A}">
      <dgm:prSet phldrT="[Text]" custT="1"/>
      <dgm:spPr/>
      <dgm:t>
        <a:bodyPr/>
        <a:lstStyle/>
        <a:p>
          <a:r>
            <a:rPr lang="en-US" sz="1600" dirty="0"/>
            <a:t>Chapman &amp; Botha (2022) underscore the need more neurodivergent therapists.</a:t>
          </a:r>
        </a:p>
      </dgm:t>
    </dgm:pt>
    <dgm:pt modelId="{249A52DF-C70C-6146-A23E-38D5EE18F963}" type="parTrans" cxnId="{8CC460FD-9183-E64B-BB68-328DD05BBA72}">
      <dgm:prSet/>
      <dgm:spPr/>
      <dgm:t>
        <a:bodyPr/>
        <a:lstStyle/>
        <a:p>
          <a:endParaRPr lang="en-US"/>
        </a:p>
      </dgm:t>
    </dgm:pt>
    <dgm:pt modelId="{BAB03EBA-EE39-264D-9015-2FF8DF315A96}" type="sibTrans" cxnId="{8CC460FD-9183-E64B-BB68-328DD05BBA72}">
      <dgm:prSet/>
      <dgm:spPr/>
      <dgm:t>
        <a:bodyPr/>
        <a:lstStyle/>
        <a:p>
          <a:endParaRPr lang="en-US"/>
        </a:p>
      </dgm:t>
    </dgm:pt>
    <dgm:pt modelId="{2995362F-819A-2A4A-8BDF-0DD8B6D78993}">
      <dgm:prSet phldrT="[Text]" custT="1"/>
      <dgm:spPr>
        <a:solidFill>
          <a:schemeClr val="bg1">
            <a:lumMod val="85000"/>
            <a:alpha val="90000"/>
          </a:schemeClr>
        </a:solidFill>
      </dgm:spPr>
      <dgm:t>
        <a:bodyPr/>
        <a:lstStyle/>
        <a:p>
          <a:r>
            <a:rPr lang="en-US" sz="3200" u="sng" dirty="0"/>
            <a:t>Experiences</a:t>
          </a:r>
        </a:p>
      </dgm:t>
    </dgm:pt>
    <dgm:pt modelId="{0AB829C2-FECA-504A-8C29-9CD6AFED180F}" type="parTrans" cxnId="{42B90DB4-A1B6-3F40-9168-4CA93038A792}">
      <dgm:prSet/>
      <dgm:spPr/>
      <dgm:t>
        <a:bodyPr/>
        <a:lstStyle/>
        <a:p>
          <a:endParaRPr lang="en-US"/>
        </a:p>
      </dgm:t>
    </dgm:pt>
    <dgm:pt modelId="{5CD5EF5E-1E03-204C-921F-66F356D80B6C}" type="sibTrans" cxnId="{42B90DB4-A1B6-3F40-9168-4CA93038A792}">
      <dgm:prSet/>
      <dgm:spPr/>
      <dgm:t>
        <a:bodyPr/>
        <a:lstStyle/>
        <a:p>
          <a:endParaRPr lang="en-US"/>
        </a:p>
      </dgm:t>
    </dgm:pt>
    <dgm:pt modelId="{0F853F29-4376-D945-BD3D-A50F2F5A3990}">
      <dgm:prSet phldrT="[Text]" custT="1"/>
      <dgm:spPr/>
      <dgm:t>
        <a:bodyPr/>
        <a:lstStyle/>
        <a:p>
          <a:r>
            <a:rPr lang="en-US" sz="1600" dirty="0"/>
            <a:t>Countless moments of “getting it”, understanding through shared process &amp; similar styles, being “on the same wavelength” in a way I can’t really put into words</a:t>
          </a:r>
        </a:p>
      </dgm:t>
    </dgm:pt>
    <dgm:pt modelId="{D524C8CB-6C3F-6D4C-9BA4-921112B50ABF}" type="parTrans" cxnId="{C7414795-598C-D64C-AFBA-78B7688B7A5B}">
      <dgm:prSet/>
      <dgm:spPr/>
      <dgm:t>
        <a:bodyPr/>
        <a:lstStyle/>
        <a:p>
          <a:endParaRPr lang="en-US"/>
        </a:p>
      </dgm:t>
    </dgm:pt>
    <dgm:pt modelId="{E3E22FD9-9E44-C54B-9216-55A8F36A785E}" type="sibTrans" cxnId="{C7414795-598C-D64C-AFBA-78B7688B7A5B}">
      <dgm:prSet/>
      <dgm:spPr/>
      <dgm:t>
        <a:bodyPr/>
        <a:lstStyle/>
        <a:p>
          <a:endParaRPr lang="en-US"/>
        </a:p>
      </dgm:t>
    </dgm:pt>
    <dgm:pt modelId="{D03C9558-52BE-894A-B8B3-D4D38553D7F5}">
      <dgm:prSet phldrT="[Text]" custT="1"/>
      <dgm:spPr/>
      <dgm:t>
        <a:bodyPr/>
        <a:lstStyle/>
        <a:p>
          <a:r>
            <a:rPr lang="en-US" sz="1500" b="1" i="1" dirty="0" err="1"/>
            <a:t>Synergetics</a:t>
          </a:r>
          <a:r>
            <a:rPr lang="en-US" sz="1500" dirty="0"/>
            <a:t>: the study of systems in transformation             	</a:t>
          </a:r>
          <a:r>
            <a:rPr lang="en-US" sz="1200" dirty="0"/>
            <a:t>Coined by physicist Buckminster Fuller</a:t>
          </a:r>
          <a:endParaRPr lang="en-US" sz="1700" i="1" dirty="0"/>
        </a:p>
      </dgm:t>
    </dgm:pt>
    <dgm:pt modelId="{AEE99155-38FC-CA42-AED4-432650647D4C}" type="parTrans" cxnId="{D532EF6F-5C92-A542-86F2-4F87192BFA1E}">
      <dgm:prSet/>
      <dgm:spPr/>
      <dgm:t>
        <a:bodyPr/>
        <a:lstStyle/>
        <a:p>
          <a:endParaRPr lang="en-US"/>
        </a:p>
      </dgm:t>
    </dgm:pt>
    <dgm:pt modelId="{F971223D-F07C-7340-8E47-4342B2338D73}" type="sibTrans" cxnId="{D532EF6F-5C92-A542-86F2-4F87192BFA1E}">
      <dgm:prSet/>
      <dgm:spPr/>
      <dgm:t>
        <a:bodyPr/>
        <a:lstStyle/>
        <a:p>
          <a:endParaRPr lang="en-US"/>
        </a:p>
      </dgm:t>
    </dgm:pt>
    <dgm:pt modelId="{A2B6CB07-D84C-214B-A98C-EB017E4EAF0C}" type="pres">
      <dgm:prSet presAssocID="{E7A7B208-F236-DA4E-B8ED-91A31E94BDC0}" presName="Name0" presStyleCnt="0">
        <dgm:presLayoutVars>
          <dgm:chMax val="7"/>
          <dgm:dir/>
          <dgm:animLvl val="lvl"/>
          <dgm:resizeHandles val="exact"/>
        </dgm:presLayoutVars>
      </dgm:prSet>
      <dgm:spPr/>
    </dgm:pt>
    <dgm:pt modelId="{40B18A68-7E99-2141-B3E4-9398EAB1DCF5}" type="pres">
      <dgm:prSet presAssocID="{73515FC3-ABB8-F445-AF6D-3C1C31963F9D}" presName="circle1" presStyleLbl="node1" presStyleIdx="0" presStyleCnt="3"/>
      <dgm:spPr/>
    </dgm:pt>
    <dgm:pt modelId="{E36417B0-0B0F-A44B-94E4-E3045471A508}" type="pres">
      <dgm:prSet presAssocID="{73515FC3-ABB8-F445-AF6D-3C1C31963F9D}" presName="space" presStyleCnt="0"/>
      <dgm:spPr/>
    </dgm:pt>
    <dgm:pt modelId="{4A1BA7B1-BBF5-C34D-9AAE-D3415967903C}" type="pres">
      <dgm:prSet presAssocID="{73515FC3-ABB8-F445-AF6D-3C1C31963F9D}" presName="rect1" presStyleLbl="alignAcc1" presStyleIdx="0" presStyleCnt="3"/>
      <dgm:spPr/>
    </dgm:pt>
    <dgm:pt modelId="{75CC4848-A926-9B48-8E6A-FAFF3F02A989}" type="pres">
      <dgm:prSet presAssocID="{64A5FFF4-5935-5848-83E6-CE1F0AF6E01D}" presName="vertSpace2" presStyleLbl="node1" presStyleIdx="0" presStyleCnt="3"/>
      <dgm:spPr/>
    </dgm:pt>
    <dgm:pt modelId="{36CE1291-8DC4-6A47-A864-160E80B6AF38}" type="pres">
      <dgm:prSet presAssocID="{64A5FFF4-5935-5848-83E6-CE1F0AF6E01D}" presName="circle2" presStyleLbl="node1" presStyleIdx="1" presStyleCnt="3"/>
      <dgm:spPr/>
    </dgm:pt>
    <dgm:pt modelId="{88ACCCB7-6FEE-444F-835B-08F45684C5D6}" type="pres">
      <dgm:prSet presAssocID="{64A5FFF4-5935-5848-83E6-CE1F0AF6E01D}" presName="rect2" presStyleLbl="alignAcc1" presStyleIdx="1" presStyleCnt="3"/>
      <dgm:spPr/>
    </dgm:pt>
    <dgm:pt modelId="{DF4537AB-8DB9-7A4B-BC71-C6C61C17C58E}" type="pres">
      <dgm:prSet presAssocID="{2995362F-819A-2A4A-8BDF-0DD8B6D78993}" presName="vertSpace3" presStyleLbl="node1" presStyleIdx="1" presStyleCnt="3"/>
      <dgm:spPr/>
    </dgm:pt>
    <dgm:pt modelId="{8ADFCABE-10BC-D44C-99FF-77D2D00CEF71}" type="pres">
      <dgm:prSet presAssocID="{2995362F-819A-2A4A-8BDF-0DD8B6D78993}" presName="circle3" presStyleLbl="node1" presStyleIdx="2" presStyleCnt="3"/>
      <dgm:spPr/>
    </dgm:pt>
    <dgm:pt modelId="{DA02015E-182E-B045-BCCC-2685D2065E3C}" type="pres">
      <dgm:prSet presAssocID="{2995362F-819A-2A4A-8BDF-0DD8B6D78993}" presName="rect3" presStyleLbl="alignAcc1" presStyleIdx="2" presStyleCnt="3"/>
      <dgm:spPr/>
    </dgm:pt>
    <dgm:pt modelId="{1A9AC435-EFAF-B746-A99A-CD5D8FFC47E9}" type="pres">
      <dgm:prSet presAssocID="{73515FC3-ABB8-F445-AF6D-3C1C31963F9D}" presName="rect1ParTx" presStyleLbl="alignAcc1" presStyleIdx="2" presStyleCnt="3">
        <dgm:presLayoutVars>
          <dgm:chMax val="1"/>
          <dgm:bulletEnabled val="1"/>
        </dgm:presLayoutVars>
      </dgm:prSet>
      <dgm:spPr/>
    </dgm:pt>
    <dgm:pt modelId="{9B2B93F7-1A42-B44E-9F79-10E28A30A1DD}" type="pres">
      <dgm:prSet presAssocID="{73515FC3-ABB8-F445-AF6D-3C1C31963F9D}" presName="rect1ChTx" presStyleLbl="alignAcc1" presStyleIdx="2" presStyleCnt="3" custScaleX="122619">
        <dgm:presLayoutVars>
          <dgm:bulletEnabled val="1"/>
        </dgm:presLayoutVars>
      </dgm:prSet>
      <dgm:spPr/>
    </dgm:pt>
    <dgm:pt modelId="{D9421D87-A430-334F-93E2-C808400AAA02}" type="pres">
      <dgm:prSet presAssocID="{64A5FFF4-5935-5848-83E6-CE1F0AF6E01D}" presName="rect2ParTx" presStyleLbl="alignAcc1" presStyleIdx="2" presStyleCnt="3">
        <dgm:presLayoutVars>
          <dgm:chMax val="1"/>
          <dgm:bulletEnabled val="1"/>
        </dgm:presLayoutVars>
      </dgm:prSet>
      <dgm:spPr/>
    </dgm:pt>
    <dgm:pt modelId="{91A292DC-DF62-2E4C-BB35-D9F10007C191}" type="pres">
      <dgm:prSet presAssocID="{64A5FFF4-5935-5848-83E6-CE1F0AF6E01D}" presName="rect2ChTx" presStyleLbl="alignAcc1" presStyleIdx="2" presStyleCnt="3" custScaleX="116625">
        <dgm:presLayoutVars>
          <dgm:bulletEnabled val="1"/>
        </dgm:presLayoutVars>
      </dgm:prSet>
      <dgm:spPr/>
    </dgm:pt>
    <dgm:pt modelId="{FC644C35-FA13-3A4C-B3CF-0CC3755CBE5D}" type="pres">
      <dgm:prSet presAssocID="{2995362F-819A-2A4A-8BDF-0DD8B6D78993}" presName="rect3ParTx" presStyleLbl="alignAcc1" presStyleIdx="2" presStyleCnt="3">
        <dgm:presLayoutVars>
          <dgm:chMax val="1"/>
          <dgm:bulletEnabled val="1"/>
        </dgm:presLayoutVars>
      </dgm:prSet>
      <dgm:spPr/>
    </dgm:pt>
    <dgm:pt modelId="{6E7A79FC-8AA7-594E-AFE5-F0A9574EC22E}" type="pres">
      <dgm:prSet presAssocID="{2995362F-819A-2A4A-8BDF-0DD8B6D78993}" presName="rect3ChTx" presStyleLbl="alignAcc1" presStyleIdx="2" presStyleCnt="3" custScaleX="107338">
        <dgm:presLayoutVars>
          <dgm:bulletEnabled val="1"/>
        </dgm:presLayoutVars>
      </dgm:prSet>
      <dgm:spPr/>
    </dgm:pt>
  </dgm:ptLst>
  <dgm:cxnLst>
    <dgm:cxn modelId="{E3D9FB02-ACC9-334C-B01A-0FC480ABF744}" type="presOf" srcId="{AEF9E4DC-6DAE-D241-98BE-11C16AECC57D}" destId="{9B2B93F7-1A42-B44E-9F79-10E28A30A1DD}" srcOrd="0" destOrd="0" presId="urn:microsoft.com/office/officeart/2005/8/layout/target3"/>
    <dgm:cxn modelId="{BB58900E-789E-C14B-B1D2-F36D94E1AC40}" type="presOf" srcId="{0F853F29-4376-D945-BD3D-A50F2F5A3990}" destId="{6E7A79FC-8AA7-594E-AFE5-F0A9574EC22E}" srcOrd="0" destOrd="0" presId="urn:microsoft.com/office/officeart/2005/8/layout/target3"/>
    <dgm:cxn modelId="{E0B09E1E-5D4C-9B46-A2D5-2AAE4A9B4A5D}" srcId="{E7A7B208-F236-DA4E-B8ED-91A31E94BDC0}" destId="{73515FC3-ABB8-F445-AF6D-3C1C31963F9D}" srcOrd="0" destOrd="0" parTransId="{5A8CC95C-A1B9-A642-8006-23AED685BCA7}" sibTransId="{F5025130-8CE3-D94A-9F00-C4F6E554F264}"/>
    <dgm:cxn modelId="{203E7037-B9CE-8145-B0E2-65BC2F5ECC40}" srcId="{E7A7B208-F236-DA4E-B8ED-91A31E94BDC0}" destId="{64A5FFF4-5935-5848-83E6-CE1F0AF6E01D}" srcOrd="1" destOrd="0" parTransId="{192F9B45-ABBB-D346-9656-204820930ADA}" sibTransId="{14B1A803-F829-B54C-8448-88A2391C55D3}"/>
    <dgm:cxn modelId="{691FF247-4224-F04D-958D-1322C51BD17E}" srcId="{73515FC3-ABB8-F445-AF6D-3C1C31963F9D}" destId="{AEF9E4DC-6DAE-D241-98BE-11C16AECC57D}" srcOrd="0" destOrd="0" parTransId="{6A0E6B24-B037-CF41-8548-7CA34D44E27A}" sibTransId="{AA55F9F4-8CC1-8D41-BB21-68A19FF73A3A}"/>
    <dgm:cxn modelId="{110A8269-05FB-4C4C-B961-06FD442D10B3}" type="presOf" srcId="{64A5FFF4-5935-5848-83E6-CE1F0AF6E01D}" destId="{D9421D87-A430-334F-93E2-C808400AAA02}" srcOrd="1" destOrd="0" presId="urn:microsoft.com/office/officeart/2005/8/layout/target3"/>
    <dgm:cxn modelId="{D532EF6F-5C92-A542-86F2-4F87192BFA1E}" srcId="{73515FC3-ABB8-F445-AF6D-3C1C31963F9D}" destId="{D03C9558-52BE-894A-B8B3-D4D38553D7F5}" srcOrd="1" destOrd="0" parTransId="{AEE99155-38FC-CA42-AED4-432650647D4C}" sibTransId="{F971223D-F07C-7340-8E47-4342B2338D73}"/>
    <dgm:cxn modelId="{E46B0995-3204-F149-9B05-EF2305C58476}" type="presOf" srcId="{64A5FFF4-5935-5848-83E6-CE1F0AF6E01D}" destId="{88ACCCB7-6FEE-444F-835B-08F45684C5D6}" srcOrd="0" destOrd="0" presId="urn:microsoft.com/office/officeart/2005/8/layout/target3"/>
    <dgm:cxn modelId="{C7414795-598C-D64C-AFBA-78B7688B7A5B}" srcId="{2995362F-819A-2A4A-8BDF-0DD8B6D78993}" destId="{0F853F29-4376-D945-BD3D-A50F2F5A3990}" srcOrd="0" destOrd="0" parTransId="{D524C8CB-6C3F-6D4C-9BA4-921112B50ABF}" sibTransId="{E3E22FD9-9E44-C54B-9216-55A8F36A785E}"/>
    <dgm:cxn modelId="{045F909B-51AA-8E43-8672-CD61C59043D1}" type="presOf" srcId="{D03C9558-52BE-894A-B8B3-D4D38553D7F5}" destId="{9B2B93F7-1A42-B44E-9F79-10E28A30A1DD}" srcOrd="0" destOrd="1" presId="urn:microsoft.com/office/officeart/2005/8/layout/target3"/>
    <dgm:cxn modelId="{25BB83A4-6E43-E247-88E0-D543DD376053}" type="presOf" srcId="{73515FC3-ABB8-F445-AF6D-3C1C31963F9D}" destId="{4A1BA7B1-BBF5-C34D-9AAE-D3415967903C}" srcOrd="0" destOrd="0" presId="urn:microsoft.com/office/officeart/2005/8/layout/target3"/>
    <dgm:cxn modelId="{27F62FB1-BE4A-E64B-BE12-8049ED56310E}" type="presOf" srcId="{73515FC3-ABB8-F445-AF6D-3C1C31963F9D}" destId="{1A9AC435-EFAF-B746-A99A-CD5D8FFC47E9}" srcOrd="1" destOrd="0" presId="urn:microsoft.com/office/officeart/2005/8/layout/target3"/>
    <dgm:cxn modelId="{42B90DB4-A1B6-3F40-9168-4CA93038A792}" srcId="{E7A7B208-F236-DA4E-B8ED-91A31E94BDC0}" destId="{2995362F-819A-2A4A-8BDF-0DD8B6D78993}" srcOrd="2" destOrd="0" parTransId="{0AB829C2-FECA-504A-8C29-9CD6AFED180F}" sibTransId="{5CD5EF5E-1E03-204C-921F-66F356D80B6C}"/>
    <dgm:cxn modelId="{2C5026B9-51A3-2C4A-877A-AFE64E894E80}" type="presOf" srcId="{7F097A0A-0489-184E-8179-F07AABA65C0A}" destId="{91A292DC-DF62-2E4C-BB35-D9F10007C191}" srcOrd="0" destOrd="0" presId="urn:microsoft.com/office/officeart/2005/8/layout/target3"/>
    <dgm:cxn modelId="{3EF9D3DB-CE76-1647-AF78-289822CFD4F7}" type="presOf" srcId="{E7A7B208-F236-DA4E-B8ED-91A31E94BDC0}" destId="{A2B6CB07-D84C-214B-A98C-EB017E4EAF0C}" srcOrd="0" destOrd="0" presId="urn:microsoft.com/office/officeart/2005/8/layout/target3"/>
    <dgm:cxn modelId="{F8EE0EFB-C6FB-614C-9B4B-FA033EEC6DEF}" type="presOf" srcId="{2995362F-819A-2A4A-8BDF-0DD8B6D78993}" destId="{FC644C35-FA13-3A4C-B3CF-0CC3755CBE5D}" srcOrd="1" destOrd="0" presId="urn:microsoft.com/office/officeart/2005/8/layout/target3"/>
    <dgm:cxn modelId="{8CC460FD-9183-E64B-BB68-328DD05BBA72}" srcId="{64A5FFF4-5935-5848-83E6-CE1F0AF6E01D}" destId="{7F097A0A-0489-184E-8179-F07AABA65C0A}" srcOrd="0" destOrd="0" parTransId="{249A52DF-C70C-6146-A23E-38D5EE18F963}" sibTransId="{BAB03EBA-EE39-264D-9015-2FF8DF315A96}"/>
    <dgm:cxn modelId="{593523FF-DE18-EE4A-86CE-A19B47303EFD}" type="presOf" srcId="{2995362F-819A-2A4A-8BDF-0DD8B6D78993}" destId="{DA02015E-182E-B045-BCCC-2685D2065E3C}" srcOrd="0" destOrd="0" presId="urn:microsoft.com/office/officeart/2005/8/layout/target3"/>
    <dgm:cxn modelId="{8335A5FF-2B82-3349-9C3A-467DF8411A0C}" type="presParOf" srcId="{A2B6CB07-D84C-214B-A98C-EB017E4EAF0C}" destId="{40B18A68-7E99-2141-B3E4-9398EAB1DCF5}" srcOrd="0" destOrd="0" presId="urn:microsoft.com/office/officeart/2005/8/layout/target3"/>
    <dgm:cxn modelId="{A54E3E80-2533-134F-99BD-5493E14EE052}" type="presParOf" srcId="{A2B6CB07-D84C-214B-A98C-EB017E4EAF0C}" destId="{E36417B0-0B0F-A44B-94E4-E3045471A508}" srcOrd="1" destOrd="0" presId="urn:microsoft.com/office/officeart/2005/8/layout/target3"/>
    <dgm:cxn modelId="{B49C5042-CE7A-8F41-8B59-F1B9A1CD792C}" type="presParOf" srcId="{A2B6CB07-D84C-214B-A98C-EB017E4EAF0C}" destId="{4A1BA7B1-BBF5-C34D-9AAE-D3415967903C}" srcOrd="2" destOrd="0" presId="urn:microsoft.com/office/officeart/2005/8/layout/target3"/>
    <dgm:cxn modelId="{DC1C3AA0-9BFC-C644-80B8-23D9CBA73475}" type="presParOf" srcId="{A2B6CB07-D84C-214B-A98C-EB017E4EAF0C}" destId="{75CC4848-A926-9B48-8E6A-FAFF3F02A989}" srcOrd="3" destOrd="0" presId="urn:microsoft.com/office/officeart/2005/8/layout/target3"/>
    <dgm:cxn modelId="{A989C770-6910-5646-8629-A958A9F4D3AA}" type="presParOf" srcId="{A2B6CB07-D84C-214B-A98C-EB017E4EAF0C}" destId="{36CE1291-8DC4-6A47-A864-160E80B6AF38}" srcOrd="4" destOrd="0" presId="urn:microsoft.com/office/officeart/2005/8/layout/target3"/>
    <dgm:cxn modelId="{4AFA1B66-D6DD-B34F-AA87-F5267C2250A7}" type="presParOf" srcId="{A2B6CB07-D84C-214B-A98C-EB017E4EAF0C}" destId="{88ACCCB7-6FEE-444F-835B-08F45684C5D6}" srcOrd="5" destOrd="0" presId="urn:microsoft.com/office/officeart/2005/8/layout/target3"/>
    <dgm:cxn modelId="{F79A24F5-3950-BF44-9652-FD57848F5F5B}" type="presParOf" srcId="{A2B6CB07-D84C-214B-A98C-EB017E4EAF0C}" destId="{DF4537AB-8DB9-7A4B-BC71-C6C61C17C58E}" srcOrd="6" destOrd="0" presId="urn:microsoft.com/office/officeart/2005/8/layout/target3"/>
    <dgm:cxn modelId="{611186E7-09DE-C548-8F0F-91F4E8C34ADB}" type="presParOf" srcId="{A2B6CB07-D84C-214B-A98C-EB017E4EAF0C}" destId="{8ADFCABE-10BC-D44C-99FF-77D2D00CEF71}" srcOrd="7" destOrd="0" presId="urn:microsoft.com/office/officeart/2005/8/layout/target3"/>
    <dgm:cxn modelId="{1EE36B32-2CC7-2042-AD4F-2F7091391B55}" type="presParOf" srcId="{A2B6CB07-D84C-214B-A98C-EB017E4EAF0C}" destId="{DA02015E-182E-B045-BCCC-2685D2065E3C}" srcOrd="8" destOrd="0" presId="urn:microsoft.com/office/officeart/2005/8/layout/target3"/>
    <dgm:cxn modelId="{8E077AEF-60CA-7E4E-9428-F2120E1735F2}" type="presParOf" srcId="{A2B6CB07-D84C-214B-A98C-EB017E4EAF0C}" destId="{1A9AC435-EFAF-B746-A99A-CD5D8FFC47E9}" srcOrd="9" destOrd="0" presId="urn:microsoft.com/office/officeart/2005/8/layout/target3"/>
    <dgm:cxn modelId="{A635B644-804B-B641-9C20-3E16280ED252}" type="presParOf" srcId="{A2B6CB07-D84C-214B-A98C-EB017E4EAF0C}" destId="{9B2B93F7-1A42-B44E-9F79-10E28A30A1DD}" srcOrd="10" destOrd="0" presId="urn:microsoft.com/office/officeart/2005/8/layout/target3"/>
    <dgm:cxn modelId="{11C4C1E1-3FDD-614D-BEDF-95EC7AB7889C}" type="presParOf" srcId="{A2B6CB07-D84C-214B-A98C-EB017E4EAF0C}" destId="{D9421D87-A430-334F-93E2-C808400AAA02}" srcOrd="11" destOrd="0" presId="urn:microsoft.com/office/officeart/2005/8/layout/target3"/>
    <dgm:cxn modelId="{7008985A-61A6-9C49-80B5-504F38543FA6}" type="presParOf" srcId="{A2B6CB07-D84C-214B-A98C-EB017E4EAF0C}" destId="{91A292DC-DF62-2E4C-BB35-D9F10007C191}" srcOrd="12" destOrd="0" presId="urn:microsoft.com/office/officeart/2005/8/layout/target3"/>
    <dgm:cxn modelId="{2462B582-995B-4649-90B0-DAB4422F09AF}" type="presParOf" srcId="{A2B6CB07-D84C-214B-A98C-EB017E4EAF0C}" destId="{FC644C35-FA13-3A4C-B3CF-0CC3755CBE5D}" srcOrd="13" destOrd="0" presId="urn:microsoft.com/office/officeart/2005/8/layout/target3"/>
    <dgm:cxn modelId="{279E8E27-777E-4F4D-8D3E-379D559A9EA3}" type="presParOf" srcId="{A2B6CB07-D84C-214B-A98C-EB017E4EAF0C}" destId="{6E7A79FC-8AA7-594E-AFE5-F0A9574EC22E}" srcOrd="14" destOrd="0" presId="urn:microsoft.com/office/officeart/2005/8/layout/targe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8492499-F567-4816-95E3-1CA5F68AE467}"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C84E22AE-4E55-4FA2-A2D5-576AB42564A4}">
      <dgm:prSet/>
      <dgm:spPr>
        <a:solidFill>
          <a:srgbClr val="CBE879"/>
        </a:solidFill>
      </dgm:spPr>
      <dgm:t>
        <a:bodyPr/>
        <a:lstStyle/>
        <a:p>
          <a:r>
            <a:rPr lang="en-US" dirty="0">
              <a:solidFill>
                <a:schemeClr val="tx1"/>
              </a:solidFill>
            </a:rPr>
            <a:t>Aims to end the default pathologization of neurodivergence and advocate for acceptance and accommodation of neurodiversity</a:t>
          </a:r>
        </a:p>
      </dgm:t>
    </dgm:pt>
    <dgm:pt modelId="{B61593C7-593E-495B-81E1-61B42908F17B}" type="parTrans" cxnId="{034DE2A8-110D-4157-A78B-44B57C258498}">
      <dgm:prSet/>
      <dgm:spPr/>
      <dgm:t>
        <a:bodyPr/>
        <a:lstStyle/>
        <a:p>
          <a:endParaRPr lang="en-US"/>
        </a:p>
      </dgm:t>
    </dgm:pt>
    <dgm:pt modelId="{82C46C23-9CB6-4EC9-8A58-7EC2016BDE95}" type="sibTrans" cxnId="{034DE2A8-110D-4157-A78B-44B57C258498}">
      <dgm:prSet/>
      <dgm:spPr/>
      <dgm:t>
        <a:bodyPr/>
        <a:lstStyle/>
        <a:p>
          <a:endParaRPr lang="en-US"/>
        </a:p>
      </dgm:t>
    </dgm:pt>
    <dgm:pt modelId="{C1204C31-FF9E-4FBA-859E-0F25B88904DA}">
      <dgm:prSet/>
      <dgm:spPr>
        <a:solidFill>
          <a:srgbClr val="CBE879"/>
        </a:solidFill>
      </dgm:spPr>
      <dgm:t>
        <a:bodyPr/>
        <a:lstStyle/>
        <a:p>
          <a:r>
            <a:rPr lang="en-US" dirty="0">
              <a:solidFill>
                <a:schemeClr val="tx1"/>
              </a:solidFill>
            </a:rPr>
            <a:t>An identity-based movement modeled after similar social justice movements, particularly those of the queer and deaf communities</a:t>
          </a:r>
        </a:p>
      </dgm:t>
    </dgm:pt>
    <dgm:pt modelId="{3F897905-3BF2-4BC4-AAA6-28A3BD254A2F}" type="parTrans" cxnId="{C983CE57-5782-4126-9553-5B6A09E6A1CB}">
      <dgm:prSet/>
      <dgm:spPr/>
      <dgm:t>
        <a:bodyPr/>
        <a:lstStyle/>
        <a:p>
          <a:endParaRPr lang="en-US"/>
        </a:p>
      </dgm:t>
    </dgm:pt>
    <dgm:pt modelId="{BB5EF165-6E25-44D6-AE65-EE521E7D1787}" type="sibTrans" cxnId="{C983CE57-5782-4126-9553-5B6A09E6A1CB}">
      <dgm:prSet/>
      <dgm:spPr/>
      <dgm:t>
        <a:bodyPr/>
        <a:lstStyle/>
        <a:p>
          <a:endParaRPr lang="en-US"/>
        </a:p>
      </dgm:t>
    </dgm:pt>
    <dgm:pt modelId="{6CD0F773-0E63-4A32-A837-CABA978843B9}">
      <dgm:prSet/>
      <dgm:spPr>
        <a:solidFill>
          <a:srgbClr val="CBE879"/>
        </a:solidFill>
      </dgm:spPr>
      <dgm:t>
        <a:bodyPr/>
        <a:lstStyle/>
        <a:p>
          <a:r>
            <a:rPr lang="en-US" dirty="0">
              <a:solidFill>
                <a:schemeClr val="tx1"/>
              </a:solidFill>
            </a:rPr>
            <a:t>Started within the autism rights movement but does not equate to it</a:t>
          </a:r>
        </a:p>
      </dgm:t>
    </dgm:pt>
    <dgm:pt modelId="{26C37087-4E2F-4AA6-BDA1-2EEC38C43FA5}" type="parTrans" cxnId="{75BB36F7-29D2-4815-A65D-58554BA42F3A}">
      <dgm:prSet/>
      <dgm:spPr/>
      <dgm:t>
        <a:bodyPr/>
        <a:lstStyle/>
        <a:p>
          <a:endParaRPr lang="en-US"/>
        </a:p>
      </dgm:t>
    </dgm:pt>
    <dgm:pt modelId="{8B2C7AF9-EC97-4549-BE69-66208BC6E392}" type="sibTrans" cxnId="{75BB36F7-29D2-4815-A65D-58554BA42F3A}">
      <dgm:prSet/>
      <dgm:spPr/>
      <dgm:t>
        <a:bodyPr/>
        <a:lstStyle/>
        <a:p>
          <a:endParaRPr lang="en-US"/>
        </a:p>
      </dgm:t>
    </dgm:pt>
    <dgm:pt modelId="{A20FB279-DBE8-49F0-BA05-32A01E36BD8D}">
      <dgm:prSet/>
      <dgm:spPr>
        <a:solidFill>
          <a:srgbClr val="CBE879"/>
        </a:solidFill>
      </dgm:spPr>
      <dgm:t>
        <a:bodyPr/>
        <a:lstStyle/>
        <a:p>
          <a:r>
            <a:rPr lang="en-US" dirty="0">
              <a:solidFill>
                <a:schemeClr val="tx1"/>
              </a:solidFill>
            </a:rPr>
            <a:t>Adopted by other neurominority groups and neurodivergent activists, including people diagnosed with ADHD, developmental coordination disorder, and dyslexia</a:t>
          </a:r>
        </a:p>
      </dgm:t>
    </dgm:pt>
    <dgm:pt modelId="{A0FC3034-FF08-4245-A83A-23847A2A4568}" type="parTrans" cxnId="{9CCFF4ED-9B49-4AE2-AF70-7D69D23C83A5}">
      <dgm:prSet/>
      <dgm:spPr/>
      <dgm:t>
        <a:bodyPr/>
        <a:lstStyle/>
        <a:p>
          <a:endParaRPr lang="en-US"/>
        </a:p>
      </dgm:t>
    </dgm:pt>
    <dgm:pt modelId="{FFAF4BB4-2163-498A-A910-1B59D46696EC}" type="sibTrans" cxnId="{9CCFF4ED-9B49-4AE2-AF70-7D69D23C83A5}">
      <dgm:prSet/>
      <dgm:spPr/>
      <dgm:t>
        <a:bodyPr/>
        <a:lstStyle/>
        <a:p>
          <a:endParaRPr lang="en-US"/>
        </a:p>
      </dgm:t>
    </dgm:pt>
    <dgm:pt modelId="{9675E09D-C8C7-EF4A-A8DD-942B37FE1696}" type="pres">
      <dgm:prSet presAssocID="{B8492499-F567-4816-95E3-1CA5F68AE467}" presName="linear" presStyleCnt="0">
        <dgm:presLayoutVars>
          <dgm:animLvl val="lvl"/>
          <dgm:resizeHandles val="exact"/>
        </dgm:presLayoutVars>
      </dgm:prSet>
      <dgm:spPr/>
    </dgm:pt>
    <dgm:pt modelId="{FD67F88F-A2A8-5444-9B77-BC35941793CC}" type="pres">
      <dgm:prSet presAssocID="{C84E22AE-4E55-4FA2-A2D5-576AB42564A4}" presName="parentText" presStyleLbl="node1" presStyleIdx="0" presStyleCnt="4">
        <dgm:presLayoutVars>
          <dgm:chMax val="0"/>
          <dgm:bulletEnabled val="1"/>
        </dgm:presLayoutVars>
      </dgm:prSet>
      <dgm:spPr/>
    </dgm:pt>
    <dgm:pt modelId="{B7479FE9-7386-0145-8C32-35A5B729FC2A}" type="pres">
      <dgm:prSet presAssocID="{82C46C23-9CB6-4EC9-8A58-7EC2016BDE95}" presName="spacer" presStyleCnt="0"/>
      <dgm:spPr/>
    </dgm:pt>
    <dgm:pt modelId="{37189887-E47A-C140-8932-CE6F9310515C}" type="pres">
      <dgm:prSet presAssocID="{C1204C31-FF9E-4FBA-859E-0F25B88904DA}" presName="parentText" presStyleLbl="node1" presStyleIdx="1" presStyleCnt="4">
        <dgm:presLayoutVars>
          <dgm:chMax val="0"/>
          <dgm:bulletEnabled val="1"/>
        </dgm:presLayoutVars>
      </dgm:prSet>
      <dgm:spPr/>
    </dgm:pt>
    <dgm:pt modelId="{C21CCC10-AE21-E947-AE41-0C7C1C214D04}" type="pres">
      <dgm:prSet presAssocID="{BB5EF165-6E25-44D6-AE65-EE521E7D1787}" presName="spacer" presStyleCnt="0"/>
      <dgm:spPr/>
    </dgm:pt>
    <dgm:pt modelId="{FBB761C4-5C42-7442-B9DA-FC79156E5941}" type="pres">
      <dgm:prSet presAssocID="{6CD0F773-0E63-4A32-A837-CABA978843B9}" presName="parentText" presStyleLbl="node1" presStyleIdx="2" presStyleCnt="4">
        <dgm:presLayoutVars>
          <dgm:chMax val="0"/>
          <dgm:bulletEnabled val="1"/>
        </dgm:presLayoutVars>
      </dgm:prSet>
      <dgm:spPr/>
    </dgm:pt>
    <dgm:pt modelId="{B0F7A817-C446-2244-BD78-BCFA55DCF71E}" type="pres">
      <dgm:prSet presAssocID="{8B2C7AF9-EC97-4549-BE69-66208BC6E392}" presName="spacer" presStyleCnt="0"/>
      <dgm:spPr/>
    </dgm:pt>
    <dgm:pt modelId="{E51EB534-4F92-E845-8809-EECD6E562D07}" type="pres">
      <dgm:prSet presAssocID="{A20FB279-DBE8-49F0-BA05-32A01E36BD8D}" presName="parentText" presStyleLbl="node1" presStyleIdx="3" presStyleCnt="4">
        <dgm:presLayoutVars>
          <dgm:chMax val="0"/>
          <dgm:bulletEnabled val="1"/>
        </dgm:presLayoutVars>
      </dgm:prSet>
      <dgm:spPr/>
    </dgm:pt>
  </dgm:ptLst>
  <dgm:cxnLst>
    <dgm:cxn modelId="{B1F57F18-DCBA-AD42-A73F-3DF19ED8CFD1}" type="presOf" srcId="{A20FB279-DBE8-49F0-BA05-32A01E36BD8D}" destId="{E51EB534-4F92-E845-8809-EECD6E562D07}" srcOrd="0" destOrd="0" presId="urn:microsoft.com/office/officeart/2005/8/layout/vList2"/>
    <dgm:cxn modelId="{64AC6131-6B76-7245-BF21-82364003B345}" type="presOf" srcId="{C84E22AE-4E55-4FA2-A2D5-576AB42564A4}" destId="{FD67F88F-A2A8-5444-9B77-BC35941793CC}" srcOrd="0" destOrd="0" presId="urn:microsoft.com/office/officeart/2005/8/layout/vList2"/>
    <dgm:cxn modelId="{C983CE57-5782-4126-9553-5B6A09E6A1CB}" srcId="{B8492499-F567-4816-95E3-1CA5F68AE467}" destId="{C1204C31-FF9E-4FBA-859E-0F25B88904DA}" srcOrd="1" destOrd="0" parTransId="{3F897905-3BF2-4BC4-AAA6-28A3BD254A2F}" sibTransId="{BB5EF165-6E25-44D6-AE65-EE521E7D1787}"/>
    <dgm:cxn modelId="{53E88264-0613-954D-B3FD-78323A98E468}" type="presOf" srcId="{B8492499-F567-4816-95E3-1CA5F68AE467}" destId="{9675E09D-C8C7-EF4A-A8DD-942B37FE1696}" srcOrd="0" destOrd="0" presId="urn:microsoft.com/office/officeart/2005/8/layout/vList2"/>
    <dgm:cxn modelId="{83F12168-A37B-5B45-8DCD-018F321531BE}" type="presOf" srcId="{C1204C31-FF9E-4FBA-859E-0F25B88904DA}" destId="{37189887-E47A-C140-8932-CE6F9310515C}" srcOrd="0" destOrd="0" presId="urn:microsoft.com/office/officeart/2005/8/layout/vList2"/>
    <dgm:cxn modelId="{60D18695-7177-0643-B38D-8D2FD9DA8C11}" type="presOf" srcId="{6CD0F773-0E63-4A32-A837-CABA978843B9}" destId="{FBB761C4-5C42-7442-B9DA-FC79156E5941}" srcOrd="0" destOrd="0" presId="urn:microsoft.com/office/officeart/2005/8/layout/vList2"/>
    <dgm:cxn modelId="{034DE2A8-110D-4157-A78B-44B57C258498}" srcId="{B8492499-F567-4816-95E3-1CA5F68AE467}" destId="{C84E22AE-4E55-4FA2-A2D5-576AB42564A4}" srcOrd="0" destOrd="0" parTransId="{B61593C7-593E-495B-81E1-61B42908F17B}" sibTransId="{82C46C23-9CB6-4EC9-8A58-7EC2016BDE95}"/>
    <dgm:cxn modelId="{9CCFF4ED-9B49-4AE2-AF70-7D69D23C83A5}" srcId="{B8492499-F567-4816-95E3-1CA5F68AE467}" destId="{A20FB279-DBE8-49F0-BA05-32A01E36BD8D}" srcOrd="3" destOrd="0" parTransId="{A0FC3034-FF08-4245-A83A-23847A2A4568}" sibTransId="{FFAF4BB4-2163-498A-A910-1B59D46696EC}"/>
    <dgm:cxn modelId="{75BB36F7-29D2-4815-A65D-58554BA42F3A}" srcId="{B8492499-F567-4816-95E3-1CA5F68AE467}" destId="{6CD0F773-0E63-4A32-A837-CABA978843B9}" srcOrd="2" destOrd="0" parTransId="{26C37087-4E2F-4AA6-BDA1-2EEC38C43FA5}" sibTransId="{8B2C7AF9-EC97-4549-BE69-66208BC6E392}"/>
    <dgm:cxn modelId="{AC440865-7683-8144-82E9-FF933CB0AC03}" type="presParOf" srcId="{9675E09D-C8C7-EF4A-A8DD-942B37FE1696}" destId="{FD67F88F-A2A8-5444-9B77-BC35941793CC}" srcOrd="0" destOrd="0" presId="urn:microsoft.com/office/officeart/2005/8/layout/vList2"/>
    <dgm:cxn modelId="{91A8C0BC-1270-5F46-BBDE-3AEA9F8A55D4}" type="presParOf" srcId="{9675E09D-C8C7-EF4A-A8DD-942B37FE1696}" destId="{B7479FE9-7386-0145-8C32-35A5B729FC2A}" srcOrd="1" destOrd="0" presId="urn:microsoft.com/office/officeart/2005/8/layout/vList2"/>
    <dgm:cxn modelId="{BDC84C57-5EF3-7B4A-8F1C-9FE1E5CC0943}" type="presParOf" srcId="{9675E09D-C8C7-EF4A-A8DD-942B37FE1696}" destId="{37189887-E47A-C140-8932-CE6F9310515C}" srcOrd="2" destOrd="0" presId="urn:microsoft.com/office/officeart/2005/8/layout/vList2"/>
    <dgm:cxn modelId="{F0DA50BA-9AF3-3E4F-B0E1-CEFFDAFF773E}" type="presParOf" srcId="{9675E09D-C8C7-EF4A-A8DD-942B37FE1696}" destId="{C21CCC10-AE21-E947-AE41-0C7C1C214D04}" srcOrd="3" destOrd="0" presId="urn:microsoft.com/office/officeart/2005/8/layout/vList2"/>
    <dgm:cxn modelId="{09AD6C0D-99C1-3E40-B1D6-F5FB0232AE39}" type="presParOf" srcId="{9675E09D-C8C7-EF4A-A8DD-942B37FE1696}" destId="{FBB761C4-5C42-7442-B9DA-FC79156E5941}" srcOrd="4" destOrd="0" presId="urn:microsoft.com/office/officeart/2005/8/layout/vList2"/>
    <dgm:cxn modelId="{4FD068D8-A7B9-C042-B623-38777C3F7D9C}" type="presParOf" srcId="{9675E09D-C8C7-EF4A-A8DD-942B37FE1696}" destId="{B0F7A817-C446-2244-BD78-BCFA55DCF71E}" srcOrd="5" destOrd="0" presId="urn:microsoft.com/office/officeart/2005/8/layout/vList2"/>
    <dgm:cxn modelId="{F6246811-C4F1-FD45-83A5-83863F04A3D7}" type="presParOf" srcId="{9675E09D-C8C7-EF4A-A8DD-942B37FE1696}" destId="{E51EB534-4F92-E845-8809-EECD6E562D07}"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B98C617-2DF6-AD4B-9AC3-BBFA06EFC586}" type="doc">
      <dgm:prSet loTypeId="urn:microsoft.com/office/officeart/2005/8/layout/venn1" loCatId="" qsTypeId="urn:microsoft.com/office/officeart/2005/8/quickstyle/simple1" qsCatId="simple" csTypeId="urn:microsoft.com/office/officeart/2005/8/colors/accent1_2" csCatId="accent1" phldr="1"/>
      <dgm:spPr/>
    </dgm:pt>
    <dgm:pt modelId="{AE283228-27CE-454D-9397-285B8240ACEE}">
      <dgm:prSet phldrT="[Text]"/>
      <dgm:spPr/>
      <dgm:t>
        <a:bodyPr/>
        <a:lstStyle/>
        <a:p>
          <a:endParaRPr lang="en-US" dirty="0"/>
        </a:p>
      </dgm:t>
    </dgm:pt>
    <dgm:pt modelId="{81BF4864-362B-5245-9D62-C071A4F7A878}" type="parTrans" cxnId="{CE39E707-BC92-D246-B7F5-6ADA613BCDE3}">
      <dgm:prSet/>
      <dgm:spPr/>
      <dgm:t>
        <a:bodyPr/>
        <a:lstStyle/>
        <a:p>
          <a:endParaRPr lang="en-US"/>
        </a:p>
      </dgm:t>
    </dgm:pt>
    <dgm:pt modelId="{8C040E28-CDA5-D14A-B37E-70A5B4E56269}" type="sibTrans" cxnId="{CE39E707-BC92-D246-B7F5-6ADA613BCDE3}">
      <dgm:prSet/>
      <dgm:spPr/>
      <dgm:t>
        <a:bodyPr/>
        <a:lstStyle/>
        <a:p>
          <a:endParaRPr lang="en-US"/>
        </a:p>
      </dgm:t>
    </dgm:pt>
    <dgm:pt modelId="{34A703FE-C434-7241-A9E5-2FF35B040912}">
      <dgm:prSet phldrT="[Text]"/>
      <dgm:spPr/>
      <dgm:t>
        <a:bodyPr/>
        <a:lstStyle/>
        <a:p>
          <a:r>
            <a:rPr lang="en-US"/>
            <a:t> </a:t>
          </a:r>
          <a:endParaRPr lang="en-US" dirty="0"/>
        </a:p>
      </dgm:t>
    </dgm:pt>
    <dgm:pt modelId="{1C4AD9AF-FF74-8E4A-B9EC-9EB20A73B970}" type="sibTrans" cxnId="{C9A5E13C-4B67-FB4B-AB5A-B3D15CDFB6A3}">
      <dgm:prSet/>
      <dgm:spPr/>
      <dgm:t>
        <a:bodyPr/>
        <a:lstStyle/>
        <a:p>
          <a:endParaRPr lang="en-US"/>
        </a:p>
      </dgm:t>
    </dgm:pt>
    <dgm:pt modelId="{D989B9BE-A5A3-9D49-BF48-EBD808004560}" type="parTrans" cxnId="{C9A5E13C-4B67-FB4B-AB5A-B3D15CDFB6A3}">
      <dgm:prSet/>
      <dgm:spPr/>
      <dgm:t>
        <a:bodyPr/>
        <a:lstStyle/>
        <a:p>
          <a:endParaRPr lang="en-US"/>
        </a:p>
      </dgm:t>
    </dgm:pt>
    <dgm:pt modelId="{88B4AA99-A441-9749-A233-BF1718DEAF4F}" type="pres">
      <dgm:prSet presAssocID="{EB98C617-2DF6-AD4B-9AC3-BBFA06EFC586}" presName="compositeShape" presStyleCnt="0">
        <dgm:presLayoutVars>
          <dgm:chMax val="7"/>
          <dgm:dir/>
          <dgm:resizeHandles val="exact"/>
        </dgm:presLayoutVars>
      </dgm:prSet>
      <dgm:spPr/>
    </dgm:pt>
    <dgm:pt modelId="{AC45617A-79B1-474F-B8A7-22C61AA067E2}" type="pres">
      <dgm:prSet presAssocID="{AE283228-27CE-454D-9397-285B8240ACEE}" presName="circ1" presStyleLbl="vennNode1" presStyleIdx="0" presStyleCnt="2" custScaleX="99354" custLinFactNeighborX="11187" custLinFactNeighborY="311"/>
      <dgm:spPr/>
    </dgm:pt>
    <dgm:pt modelId="{7F98B853-335D-474D-9F9E-63556B8A0242}" type="pres">
      <dgm:prSet presAssocID="{AE283228-27CE-454D-9397-285B8240ACEE}" presName="circ1Tx" presStyleLbl="revTx" presStyleIdx="0" presStyleCnt="0">
        <dgm:presLayoutVars>
          <dgm:chMax val="0"/>
          <dgm:chPref val="0"/>
          <dgm:bulletEnabled val="1"/>
        </dgm:presLayoutVars>
      </dgm:prSet>
      <dgm:spPr/>
    </dgm:pt>
    <dgm:pt modelId="{96E5CF82-9897-0D43-B01D-F9DFA185FEF7}" type="pres">
      <dgm:prSet presAssocID="{34A703FE-C434-7241-A9E5-2FF35B040912}" presName="circ2" presStyleLbl="vennNode1" presStyleIdx="1" presStyleCnt="2" custLinFactNeighborX="-20728" custLinFactNeighborY="17143"/>
      <dgm:spPr/>
    </dgm:pt>
    <dgm:pt modelId="{CE4343AB-1919-DC47-B4B6-FCC6CC0ACDCE}" type="pres">
      <dgm:prSet presAssocID="{34A703FE-C434-7241-A9E5-2FF35B040912}" presName="circ2Tx" presStyleLbl="revTx" presStyleIdx="0" presStyleCnt="0">
        <dgm:presLayoutVars>
          <dgm:chMax val="0"/>
          <dgm:chPref val="0"/>
          <dgm:bulletEnabled val="1"/>
        </dgm:presLayoutVars>
      </dgm:prSet>
      <dgm:spPr/>
    </dgm:pt>
  </dgm:ptLst>
  <dgm:cxnLst>
    <dgm:cxn modelId="{CE39E707-BC92-D246-B7F5-6ADA613BCDE3}" srcId="{EB98C617-2DF6-AD4B-9AC3-BBFA06EFC586}" destId="{AE283228-27CE-454D-9397-285B8240ACEE}" srcOrd="0" destOrd="0" parTransId="{81BF4864-362B-5245-9D62-C071A4F7A878}" sibTransId="{8C040E28-CDA5-D14A-B37E-70A5B4E56269}"/>
    <dgm:cxn modelId="{6370CE3B-5B61-0F40-953A-711A9D53AB60}" type="presOf" srcId="{AE283228-27CE-454D-9397-285B8240ACEE}" destId="{AC45617A-79B1-474F-B8A7-22C61AA067E2}" srcOrd="0" destOrd="0" presId="urn:microsoft.com/office/officeart/2005/8/layout/venn1"/>
    <dgm:cxn modelId="{C9A5E13C-4B67-FB4B-AB5A-B3D15CDFB6A3}" srcId="{EB98C617-2DF6-AD4B-9AC3-BBFA06EFC586}" destId="{34A703FE-C434-7241-A9E5-2FF35B040912}" srcOrd="1" destOrd="0" parTransId="{D989B9BE-A5A3-9D49-BF48-EBD808004560}" sibTransId="{1C4AD9AF-FF74-8E4A-B9EC-9EB20A73B970}"/>
    <dgm:cxn modelId="{2FA11B61-808F-254E-BA7B-90161673969B}" type="presOf" srcId="{EB98C617-2DF6-AD4B-9AC3-BBFA06EFC586}" destId="{88B4AA99-A441-9749-A233-BF1718DEAF4F}" srcOrd="0" destOrd="0" presId="urn:microsoft.com/office/officeart/2005/8/layout/venn1"/>
    <dgm:cxn modelId="{B0A18364-8E0C-C24D-BB18-7083C8803164}" type="presOf" srcId="{34A703FE-C434-7241-A9E5-2FF35B040912}" destId="{96E5CF82-9897-0D43-B01D-F9DFA185FEF7}" srcOrd="0" destOrd="0" presId="urn:microsoft.com/office/officeart/2005/8/layout/venn1"/>
    <dgm:cxn modelId="{A3D1A767-BAE5-774B-B85C-FF7E349E4D6C}" type="presOf" srcId="{34A703FE-C434-7241-A9E5-2FF35B040912}" destId="{CE4343AB-1919-DC47-B4B6-FCC6CC0ACDCE}" srcOrd="1" destOrd="0" presId="urn:microsoft.com/office/officeart/2005/8/layout/venn1"/>
    <dgm:cxn modelId="{CA98BCA1-7AEE-F247-9B80-733A0CB56746}" type="presOf" srcId="{AE283228-27CE-454D-9397-285B8240ACEE}" destId="{7F98B853-335D-474D-9F9E-63556B8A0242}" srcOrd="1" destOrd="0" presId="urn:microsoft.com/office/officeart/2005/8/layout/venn1"/>
    <dgm:cxn modelId="{9BDE7CD3-D032-1749-B6B9-30CB80FF88E3}" type="presParOf" srcId="{88B4AA99-A441-9749-A233-BF1718DEAF4F}" destId="{AC45617A-79B1-474F-B8A7-22C61AA067E2}" srcOrd="0" destOrd="0" presId="urn:microsoft.com/office/officeart/2005/8/layout/venn1"/>
    <dgm:cxn modelId="{F9F85A2C-E56C-4F43-A162-B284CA92BE76}" type="presParOf" srcId="{88B4AA99-A441-9749-A233-BF1718DEAF4F}" destId="{7F98B853-335D-474D-9F9E-63556B8A0242}" srcOrd="1" destOrd="0" presId="urn:microsoft.com/office/officeart/2005/8/layout/venn1"/>
    <dgm:cxn modelId="{BEFFF7A3-5AB1-3B4F-8904-E0882B71A780}" type="presParOf" srcId="{88B4AA99-A441-9749-A233-BF1718DEAF4F}" destId="{96E5CF82-9897-0D43-B01D-F9DFA185FEF7}" srcOrd="2" destOrd="0" presId="urn:microsoft.com/office/officeart/2005/8/layout/venn1"/>
    <dgm:cxn modelId="{13AE2C9A-168A-D544-B612-E8641AFA2FA1}" type="presParOf" srcId="{88B4AA99-A441-9749-A233-BF1718DEAF4F}" destId="{CE4343AB-1919-DC47-B4B6-FCC6CC0ACDCE}" srcOrd="3" destOrd="0" presId="urn:microsoft.com/office/officeart/2005/8/layout/ven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FF13633-717E-F34E-9990-4AA809637A18}" type="doc">
      <dgm:prSet loTypeId="urn:microsoft.com/office/officeart/2005/8/layout/cycle7" loCatId="" qsTypeId="urn:microsoft.com/office/officeart/2005/8/quickstyle/simple1" qsCatId="simple" csTypeId="urn:microsoft.com/office/officeart/2005/8/colors/accent1_2" csCatId="accent1" phldr="1"/>
      <dgm:spPr/>
    </dgm:pt>
    <dgm:pt modelId="{977AE1D1-A5C3-3548-AC5C-26A0A7491D3B}" type="pres">
      <dgm:prSet presAssocID="{3FF13633-717E-F34E-9990-4AA809637A18}" presName="Name0" presStyleCnt="0">
        <dgm:presLayoutVars>
          <dgm:dir/>
          <dgm:resizeHandles val="exact"/>
        </dgm:presLayoutVars>
      </dgm:prSet>
      <dgm:spPr/>
    </dgm:pt>
  </dgm:ptLst>
  <dgm:cxnLst>
    <dgm:cxn modelId="{98D9EF46-773E-3245-B981-F39488C554E9}" type="presOf" srcId="{3FF13633-717E-F34E-9990-4AA809637A18}" destId="{977AE1D1-A5C3-3548-AC5C-26A0A7491D3B}" srcOrd="0" destOrd="0" presId="urn:microsoft.com/office/officeart/2005/8/layout/cycle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EE36156-3D39-604C-86F1-8A0E581EB458}" type="doc">
      <dgm:prSet loTypeId="urn:microsoft.com/office/officeart/2005/8/layout/lProcess3" loCatId="" qsTypeId="urn:microsoft.com/office/officeart/2005/8/quickstyle/simple1" qsCatId="simple" csTypeId="urn:microsoft.com/office/officeart/2005/8/colors/accent1_2" csCatId="accent1" phldr="1"/>
      <dgm:spPr/>
      <dgm:t>
        <a:bodyPr/>
        <a:lstStyle/>
        <a:p>
          <a:endParaRPr lang="en-US"/>
        </a:p>
      </dgm:t>
    </dgm:pt>
    <dgm:pt modelId="{96870586-592F-EF4B-9E77-A7F33AE959FE}">
      <dgm:prSet phldrT="[Text]"/>
      <dgm:spPr/>
      <dgm:t>
        <a:bodyPr/>
        <a:lstStyle/>
        <a:p>
          <a:pPr>
            <a:buNone/>
          </a:pPr>
          <a:r>
            <a:rPr lang="en-US" u="sng" dirty="0"/>
            <a:t>SPT Lens</a:t>
          </a:r>
          <a:endParaRPr lang="en-US" dirty="0"/>
        </a:p>
      </dgm:t>
    </dgm:pt>
    <dgm:pt modelId="{83161918-B7EF-FC4C-95E2-8F13DBFF6B16}" type="parTrans" cxnId="{B786B8F7-7E71-4541-9A56-2C30B05C1227}">
      <dgm:prSet/>
      <dgm:spPr/>
      <dgm:t>
        <a:bodyPr/>
        <a:lstStyle/>
        <a:p>
          <a:endParaRPr lang="en-US"/>
        </a:p>
      </dgm:t>
    </dgm:pt>
    <dgm:pt modelId="{3218BC3B-0DDC-094F-9E2E-C270D9C975B3}" type="sibTrans" cxnId="{B786B8F7-7E71-4541-9A56-2C30B05C1227}">
      <dgm:prSet/>
      <dgm:spPr/>
      <dgm:t>
        <a:bodyPr/>
        <a:lstStyle/>
        <a:p>
          <a:endParaRPr lang="en-US"/>
        </a:p>
      </dgm:t>
    </dgm:pt>
    <dgm:pt modelId="{667CDD38-FE17-3142-9D20-F8B919D1341C}">
      <dgm:prSet phldrT="[Text]"/>
      <dgm:spPr/>
      <dgm:t>
        <a:bodyPr/>
        <a:lstStyle/>
        <a:p>
          <a:pPr>
            <a:buFont typeface="Arial" panose="020B0604020202020204" pitchFamily="34" charset="0"/>
            <a:buChar char="•"/>
          </a:pPr>
          <a:r>
            <a:rPr lang="en-US" b="1" dirty="0"/>
            <a:t>No such thing as resistance</a:t>
          </a:r>
          <a:r>
            <a:rPr lang="en-US" dirty="0"/>
            <a:t>. </a:t>
          </a:r>
          <a:r>
            <a:rPr lang="en-US" u="none" dirty="0"/>
            <a:t>Instead</a:t>
          </a:r>
          <a:r>
            <a:rPr lang="en-US" dirty="0"/>
            <a:t>: What we’ve offered hasn’t landed</a:t>
          </a:r>
        </a:p>
      </dgm:t>
    </dgm:pt>
    <dgm:pt modelId="{5E663A06-4F48-FD40-8822-65210C000D54}" type="parTrans" cxnId="{DA5F2876-7081-B04C-90AA-2F992E4BC298}">
      <dgm:prSet/>
      <dgm:spPr/>
      <dgm:t>
        <a:bodyPr/>
        <a:lstStyle/>
        <a:p>
          <a:endParaRPr lang="en-US"/>
        </a:p>
      </dgm:t>
    </dgm:pt>
    <dgm:pt modelId="{CF4931A7-015B-944D-8E9B-454D622495B7}" type="sibTrans" cxnId="{DA5F2876-7081-B04C-90AA-2F992E4BC298}">
      <dgm:prSet/>
      <dgm:spPr/>
      <dgm:t>
        <a:bodyPr/>
        <a:lstStyle/>
        <a:p>
          <a:endParaRPr lang="en-US"/>
        </a:p>
      </dgm:t>
    </dgm:pt>
    <dgm:pt modelId="{C89CD7EA-3D29-8F42-BC78-FF345A403B48}">
      <dgm:prSet phldrT="[Text]"/>
      <dgm:spPr/>
      <dgm:t>
        <a:bodyPr/>
        <a:lstStyle/>
        <a:p>
          <a:pPr>
            <a:buFont typeface="Arial" panose="020B0604020202020204" pitchFamily="34" charset="0"/>
            <a:buChar char="•"/>
          </a:pPr>
          <a:r>
            <a:rPr lang="en-US" i="0" u="none" dirty="0"/>
            <a:t>Consider</a:t>
          </a:r>
          <a:r>
            <a:rPr lang="en-US" dirty="0"/>
            <a:t>: mismatch between what we’ve offered &amp; the client’s values?</a:t>
          </a:r>
        </a:p>
      </dgm:t>
    </dgm:pt>
    <dgm:pt modelId="{CD6759AD-C0F5-F74F-8FF8-5325B0FE7BC1}" type="parTrans" cxnId="{93348405-6301-C248-8C84-414D7A9912C0}">
      <dgm:prSet/>
      <dgm:spPr/>
      <dgm:t>
        <a:bodyPr/>
        <a:lstStyle/>
        <a:p>
          <a:endParaRPr lang="en-US"/>
        </a:p>
      </dgm:t>
    </dgm:pt>
    <dgm:pt modelId="{9FF4ED21-54E4-6B4D-B8C9-C63319200245}" type="sibTrans" cxnId="{93348405-6301-C248-8C84-414D7A9912C0}">
      <dgm:prSet/>
      <dgm:spPr/>
      <dgm:t>
        <a:bodyPr/>
        <a:lstStyle/>
        <a:p>
          <a:endParaRPr lang="en-US"/>
        </a:p>
      </dgm:t>
    </dgm:pt>
    <dgm:pt modelId="{08ABB88E-2793-434F-806F-5D20EAF5D37E}">
      <dgm:prSet phldrT="[Text]"/>
      <dgm:spPr/>
      <dgm:t>
        <a:bodyPr/>
        <a:lstStyle/>
        <a:p>
          <a:pPr>
            <a:buFont typeface="Arial" panose="020B0604020202020204" pitchFamily="34" charset="0"/>
            <a:buChar char="•"/>
          </a:pPr>
          <a:r>
            <a:rPr lang="en-US" u="sng" dirty="0"/>
            <a:t>Neurodiversity /NIT Lens</a:t>
          </a:r>
          <a:endParaRPr lang="en-US" dirty="0"/>
        </a:p>
      </dgm:t>
    </dgm:pt>
    <dgm:pt modelId="{C214365E-B8D9-7448-A2B3-DC6636DE910F}" type="parTrans" cxnId="{19DD9F20-AC19-D44E-A014-31BFBE65BF99}">
      <dgm:prSet/>
      <dgm:spPr/>
      <dgm:t>
        <a:bodyPr/>
        <a:lstStyle/>
        <a:p>
          <a:endParaRPr lang="en-US"/>
        </a:p>
      </dgm:t>
    </dgm:pt>
    <dgm:pt modelId="{281689F4-4306-8844-BA5D-B5C93A7192AB}" type="sibTrans" cxnId="{19DD9F20-AC19-D44E-A014-31BFBE65BF99}">
      <dgm:prSet/>
      <dgm:spPr/>
      <dgm:t>
        <a:bodyPr/>
        <a:lstStyle/>
        <a:p>
          <a:endParaRPr lang="en-US"/>
        </a:p>
      </dgm:t>
    </dgm:pt>
    <dgm:pt modelId="{A85B5B0C-B297-1A44-807E-B4BE489797FF}">
      <dgm:prSet phldrT="[Text]"/>
      <dgm:spPr/>
      <dgm:t>
        <a:bodyPr/>
        <a:lstStyle/>
        <a:p>
          <a:pPr>
            <a:buFont typeface="Arial" panose="020B0604020202020204" pitchFamily="34" charset="0"/>
            <a:buChar char="•"/>
          </a:pPr>
          <a:r>
            <a:rPr lang="en-US" dirty="0"/>
            <a:t>Relational models of disability: mismatch between neurotype and environment</a:t>
          </a:r>
          <a:r>
            <a:rPr lang="en-US" dirty="0">
              <a:sym typeface="Wingdings" pitchFamily="2" charset="2"/>
            </a:rPr>
            <a:t></a:t>
          </a:r>
          <a:r>
            <a:rPr lang="en-US" dirty="0"/>
            <a:t> hindered ability to satisfy essential needs </a:t>
          </a:r>
          <a:r>
            <a:rPr lang="en-US" dirty="0">
              <a:sym typeface="Wingdings" pitchFamily="2" charset="2"/>
            </a:rPr>
            <a:t> </a:t>
          </a:r>
          <a:r>
            <a:rPr lang="en-US" dirty="0"/>
            <a:t>threatened wellbeing </a:t>
          </a:r>
          <a:r>
            <a:rPr lang="en-US" dirty="0">
              <a:sym typeface="Wingdings" pitchFamily="2" charset="2"/>
            </a:rPr>
            <a:t></a:t>
          </a:r>
          <a:r>
            <a:rPr lang="en-US" dirty="0"/>
            <a:t>threat responses (i.e., “resistance”)</a:t>
          </a:r>
        </a:p>
      </dgm:t>
    </dgm:pt>
    <dgm:pt modelId="{8D93E7E2-085B-C749-97E2-010B5C3AEA45}" type="parTrans" cxnId="{0E0D1910-B3B2-DE4A-A36D-1B9BEA857E75}">
      <dgm:prSet/>
      <dgm:spPr/>
      <dgm:t>
        <a:bodyPr/>
        <a:lstStyle/>
        <a:p>
          <a:endParaRPr lang="en-US"/>
        </a:p>
      </dgm:t>
    </dgm:pt>
    <dgm:pt modelId="{545D7095-74AB-C54A-9F14-6EE4BBE4BE71}" type="sibTrans" cxnId="{0E0D1910-B3B2-DE4A-A36D-1B9BEA857E75}">
      <dgm:prSet/>
      <dgm:spPr/>
      <dgm:t>
        <a:bodyPr/>
        <a:lstStyle/>
        <a:p>
          <a:endParaRPr lang="en-US"/>
        </a:p>
      </dgm:t>
    </dgm:pt>
    <dgm:pt modelId="{00835808-9A46-8949-9D65-291A61B9B0C4}">
      <dgm:prSet phldrT="[Text]" custT="1"/>
      <dgm:spPr/>
      <dgm:t>
        <a:bodyPr/>
        <a:lstStyle/>
        <a:p>
          <a:pPr>
            <a:buNone/>
          </a:pPr>
          <a:r>
            <a:rPr lang="en-US" sz="1000" u="sng" dirty="0"/>
            <a:t>NIT</a:t>
          </a:r>
          <a:r>
            <a:rPr lang="en-US" sz="1000" dirty="0"/>
            <a:t>: “Resistance to normalization is a core feature of neurodiversity advocacy” </a:t>
          </a:r>
          <a:r>
            <a:rPr lang="en-US" sz="900" dirty="0"/>
            <a:t>(Chapman &amp; Botha, 2022, p. 314).</a:t>
          </a:r>
        </a:p>
      </dgm:t>
    </dgm:pt>
    <dgm:pt modelId="{5A7C7AA8-7967-5A4B-87AF-2F292C6F5080}" type="parTrans" cxnId="{1CE025C1-A947-6D4D-A954-7F3F427888F4}">
      <dgm:prSet/>
      <dgm:spPr/>
      <dgm:t>
        <a:bodyPr/>
        <a:lstStyle/>
        <a:p>
          <a:endParaRPr lang="en-US"/>
        </a:p>
      </dgm:t>
    </dgm:pt>
    <dgm:pt modelId="{DD6356ED-3F3D-7241-A00E-D69EB3CA766B}" type="sibTrans" cxnId="{1CE025C1-A947-6D4D-A954-7F3F427888F4}">
      <dgm:prSet/>
      <dgm:spPr/>
      <dgm:t>
        <a:bodyPr/>
        <a:lstStyle/>
        <a:p>
          <a:endParaRPr lang="en-US"/>
        </a:p>
      </dgm:t>
    </dgm:pt>
    <dgm:pt modelId="{78A93B54-099B-1743-A3DD-DC2C745A35F9}">
      <dgm:prSet phldrT="[Text]"/>
      <dgm:spPr/>
      <dgm:t>
        <a:bodyPr/>
        <a:lstStyle/>
        <a:p>
          <a:pPr>
            <a:buFont typeface="Arial" panose="020B0604020202020204" pitchFamily="34" charset="0"/>
            <a:buChar char="•"/>
          </a:pPr>
          <a:r>
            <a:rPr lang="en-US" u="sng" dirty="0"/>
            <a:t>Key Takeaway</a:t>
          </a:r>
          <a:r>
            <a:rPr lang="en-US" dirty="0"/>
            <a:t>: We need to accept &amp; honor clients’ resistance and meet it with curiosity. </a:t>
          </a:r>
        </a:p>
      </dgm:t>
    </dgm:pt>
    <dgm:pt modelId="{8B496012-3AA0-324B-BBE0-826D9C969370}" type="parTrans" cxnId="{25BA9220-D620-4641-AAE4-53F17B81DFAD}">
      <dgm:prSet/>
      <dgm:spPr/>
      <dgm:t>
        <a:bodyPr/>
        <a:lstStyle/>
        <a:p>
          <a:endParaRPr lang="en-US"/>
        </a:p>
      </dgm:t>
    </dgm:pt>
    <dgm:pt modelId="{908932DB-DFB1-C14F-A119-3B0A1DB7F7B3}" type="sibTrans" cxnId="{25BA9220-D620-4641-AAE4-53F17B81DFAD}">
      <dgm:prSet/>
      <dgm:spPr/>
      <dgm:t>
        <a:bodyPr/>
        <a:lstStyle/>
        <a:p>
          <a:endParaRPr lang="en-US"/>
        </a:p>
      </dgm:t>
    </dgm:pt>
    <dgm:pt modelId="{DCF3AE66-48DF-0541-B9CF-CE709270A53C}">
      <dgm:prSet phldrT="[Text]"/>
      <dgm:spPr/>
      <dgm:t>
        <a:bodyPr/>
        <a:lstStyle/>
        <a:p>
          <a:pPr>
            <a:buFont typeface="Arial" panose="020B0604020202020204" pitchFamily="34" charset="0"/>
            <a:buChar char="•"/>
          </a:pPr>
          <a:r>
            <a:rPr lang="en-US" dirty="0"/>
            <a:t>By doing so, we can glean valuable information about contextually relevant relationships &amp; systems </a:t>
          </a:r>
        </a:p>
      </dgm:t>
    </dgm:pt>
    <dgm:pt modelId="{0827E81B-0301-7D49-9A62-2E18F5B26D79}" type="parTrans" cxnId="{05CF2313-FD8C-AD42-B2AD-DFEABC3EFE38}">
      <dgm:prSet/>
      <dgm:spPr/>
      <dgm:t>
        <a:bodyPr/>
        <a:lstStyle/>
        <a:p>
          <a:endParaRPr lang="en-US"/>
        </a:p>
      </dgm:t>
    </dgm:pt>
    <dgm:pt modelId="{ECA68D9C-83BF-4945-BB00-0778B5530881}" type="sibTrans" cxnId="{05CF2313-FD8C-AD42-B2AD-DFEABC3EFE38}">
      <dgm:prSet/>
      <dgm:spPr/>
      <dgm:t>
        <a:bodyPr/>
        <a:lstStyle/>
        <a:p>
          <a:endParaRPr lang="en-US"/>
        </a:p>
      </dgm:t>
    </dgm:pt>
    <dgm:pt modelId="{A3278775-D352-334F-BFB8-968A3EDAE9CB}">
      <dgm:prSet phldrT="[Text]"/>
      <dgm:spPr/>
      <dgm:t>
        <a:bodyPr/>
        <a:lstStyle/>
        <a:p>
          <a:pPr>
            <a:buNone/>
          </a:pPr>
          <a:r>
            <a:rPr lang="en-US" dirty="0"/>
            <a:t>Responding to clients’ resistance as if it were an oppositional force/trying to override it</a:t>
          </a:r>
          <a:r>
            <a:rPr lang="en-US" dirty="0">
              <a:sym typeface="Wingdings" pitchFamily="2" charset="2"/>
            </a:rPr>
            <a:t></a:t>
          </a:r>
          <a:r>
            <a:rPr lang="en-US" dirty="0"/>
            <a:t> “misses” + detracts from clients’ sense of safety/trust + potential for agency violation (harmful!)</a:t>
          </a:r>
        </a:p>
      </dgm:t>
    </dgm:pt>
    <dgm:pt modelId="{AED7AE08-5F2C-0240-AAED-612961A02EED}" type="parTrans" cxnId="{CE1363BD-456B-8344-B02A-0D2B116A7FFF}">
      <dgm:prSet/>
      <dgm:spPr/>
      <dgm:t>
        <a:bodyPr/>
        <a:lstStyle/>
        <a:p>
          <a:endParaRPr lang="en-US"/>
        </a:p>
      </dgm:t>
    </dgm:pt>
    <dgm:pt modelId="{1FB80CD8-6799-D34F-B3E9-8ECC382872FA}" type="sibTrans" cxnId="{CE1363BD-456B-8344-B02A-0D2B116A7FFF}">
      <dgm:prSet/>
      <dgm:spPr/>
      <dgm:t>
        <a:bodyPr/>
        <a:lstStyle/>
        <a:p>
          <a:endParaRPr lang="en-US"/>
        </a:p>
      </dgm:t>
    </dgm:pt>
    <dgm:pt modelId="{738A7F0A-1FBB-4E4E-8750-E41E09DA2BB6}" type="pres">
      <dgm:prSet presAssocID="{BEE36156-3D39-604C-86F1-8A0E581EB458}" presName="Name0" presStyleCnt="0">
        <dgm:presLayoutVars>
          <dgm:chPref val="3"/>
          <dgm:dir/>
          <dgm:animLvl val="lvl"/>
          <dgm:resizeHandles/>
        </dgm:presLayoutVars>
      </dgm:prSet>
      <dgm:spPr/>
    </dgm:pt>
    <dgm:pt modelId="{AE1B3F66-D2F8-2E41-881A-2885DAAB6AD5}" type="pres">
      <dgm:prSet presAssocID="{96870586-592F-EF4B-9E77-A7F33AE959FE}" presName="horFlow" presStyleCnt="0"/>
      <dgm:spPr/>
    </dgm:pt>
    <dgm:pt modelId="{5BE54C46-8AAD-344B-8505-5DB2DB42B85B}" type="pres">
      <dgm:prSet presAssocID="{96870586-592F-EF4B-9E77-A7F33AE959FE}" presName="bigChev" presStyleLbl="node1" presStyleIdx="0" presStyleCnt="3"/>
      <dgm:spPr/>
    </dgm:pt>
    <dgm:pt modelId="{FC9A51D4-9F89-7948-B79D-743A24A98E23}" type="pres">
      <dgm:prSet presAssocID="{5E663A06-4F48-FD40-8822-65210C000D54}" presName="parTrans" presStyleCnt="0"/>
      <dgm:spPr/>
    </dgm:pt>
    <dgm:pt modelId="{03158F6D-7DB6-0A4E-A04A-966E8A27F82C}" type="pres">
      <dgm:prSet presAssocID="{667CDD38-FE17-3142-9D20-F8B919D1341C}" presName="node" presStyleLbl="alignAccFollowNode1" presStyleIdx="0" presStyleCnt="6">
        <dgm:presLayoutVars>
          <dgm:bulletEnabled val="1"/>
        </dgm:presLayoutVars>
      </dgm:prSet>
      <dgm:spPr/>
    </dgm:pt>
    <dgm:pt modelId="{62958173-AAC6-6C40-84BC-3A1354BDE2C5}" type="pres">
      <dgm:prSet presAssocID="{CF4931A7-015B-944D-8E9B-454D622495B7}" presName="sibTrans" presStyleCnt="0"/>
      <dgm:spPr/>
    </dgm:pt>
    <dgm:pt modelId="{DB190470-9578-4E49-9760-B88334CBE072}" type="pres">
      <dgm:prSet presAssocID="{C89CD7EA-3D29-8F42-BC78-FF345A403B48}" presName="node" presStyleLbl="alignAccFollowNode1" presStyleIdx="1" presStyleCnt="6">
        <dgm:presLayoutVars>
          <dgm:bulletEnabled val="1"/>
        </dgm:presLayoutVars>
      </dgm:prSet>
      <dgm:spPr/>
    </dgm:pt>
    <dgm:pt modelId="{ADB2503D-638F-714E-93A7-76C85E1B5D40}" type="pres">
      <dgm:prSet presAssocID="{96870586-592F-EF4B-9E77-A7F33AE959FE}" presName="vSp" presStyleCnt="0"/>
      <dgm:spPr/>
    </dgm:pt>
    <dgm:pt modelId="{83820EBC-E71E-4744-9180-1DDCAD4E3C0B}" type="pres">
      <dgm:prSet presAssocID="{08ABB88E-2793-434F-806F-5D20EAF5D37E}" presName="horFlow" presStyleCnt="0"/>
      <dgm:spPr/>
    </dgm:pt>
    <dgm:pt modelId="{F7215F6C-2412-214C-8CBF-3F52D2E64A4E}" type="pres">
      <dgm:prSet presAssocID="{08ABB88E-2793-434F-806F-5D20EAF5D37E}" presName="bigChev" presStyleLbl="node1" presStyleIdx="1" presStyleCnt="3"/>
      <dgm:spPr/>
    </dgm:pt>
    <dgm:pt modelId="{13DAD461-33D2-714A-B100-87814176406E}" type="pres">
      <dgm:prSet presAssocID="{8D93E7E2-085B-C749-97E2-010B5C3AEA45}" presName="parTrans" presStyleCnt="0"/>
      <dgm:spPr/>
    </dgm:pt>
    <dgm:pt modelId="{DE4D1E4A-D0AC-7645-9E38-0A04204672CA}" type="pres">
      <dgm:prSet presAssocID="{A85B5B0C-B297-1A44-807E-B4BE489797FF}" presName="node" presStyleLbl="alignAccFollowNode1" presStyleIdx="2" presStyleCnt="6">
        <dgm:presLayoutVars>
          <dgm:bulletEnabled val="1"/>
        </dgm:presLayoutVars>
      </dgm:prSet>
      <dgm:spPr/>
    </dgm:pt>
    <dgm:pt modelId="{9E61E5DD-BD85-5D4C-BEB6-C3B3B3DA5C0F}" type="pres">
      <dgm:prSet presAssocID="{545D7095-74AB-C54A-9F14-6EE4BBE4BE71}" presName="sibTrans" presStyleCnt="0"/>
      <dgm:spPr/>
    </dgm:pt>
    <dgm:pt modelId="{5D314BB6-1B7A-FB46-84EF-6DEF2DB3FA3E}" type="pres">
      <dgm:prSet presAssocID="{00835808-9A46-8949-9D65-291A61B9B0C4}" presName="node" presStyleLbl="alignAccFollowNode1" presStyleIdx="3" presStyleCnt="6">
        <dgm:presLayoutVars>
          <dgm:bulletEnabled val="1"/>
        </dgm:presLayoutVars>
      </dgm:prSet>
      <dgm:spPr/>
    </dgm:pt>
    <dgm:pt modelId="{8F48587E-D831-0343-8C8E-2E5FC40B0F69}" type="pres">
      <dgm:prSet presAssocID="{08ABB88E-2793-434F-806F-5D20EAF5D37E}" presName="vSp" presStyleCnt="0"/>
      <dgm:spPr/>
    </dgm:pt>
    <dgm:pt modelId="{8E70E365-9D1D-154C-AAB7-E29E0534E75F}" type="pres">
      <dgm:prSet presAssocID="{78A93B54-099B-1743-A3DD-DC2C745A35F9}" presName="horFlow" presStyleCnt="0"/>
      <dgm:spPr/>
    </dgm:pt>
    <dgm:pt modelId="{88C90A6F-A815-3F4E-9687-C737E01C5E8A}" type="pres">
      <dgm:prSet presAssocID="{78A93B54-099B-1743-A3DD-DC2C745A35F9}" presName="bigChev" presStyleLbl="node1" presStyleIdx="2" presStyleCnt="3"/>
      <dgm:spPr/>
    </dgm:pt>
    <dgm:pt modelId="{F468D0C2-6C9C-E54A-97A9-7C33AEFB67FD}" type="pres">
      <dgm:prSet presAssocID="{0827E81B-0301-7D49-9A62-2E18F5B26D79}" presName="parTrans" presStyleCnt="0"/>
      <dgm:spPr/>
    </dgm:pt>
    <dgm:pt modelId="{5A46C311-2CB2-2242-9FAE-B7BE4B9537E4}" type="pres">
      <dgm:prSet presAssocID="{DCF3AE66-48DF-0541-B9CF-CE709270A53C}" presName="node" presStyleLbl="alignAccFollowNode1" presStyleIdx="4" presStyleCnt="6">
        <dgm:presLayoutVars>
          <dgm:bulletEnabled val="1"/>
        </dgm:presLayoutVars>
      </dgm:prSet>
      <dgm:spPr/>
    </dgm:pt>
    <dgm:pt modelId="{A9FB2905-E012-7643-88B6-8BAE6F29786E}" type="pres">
      <dgm:prSet presAssocID="{ECA68D9C-83BF-4945-BB00-0778B5530881}" presName="sibTrans" presStyleCnt="0"/>
      <dgm:spPr/>
    </dgm:pt>
    <dgm:pt modelId="{83995BDA-C717-DA4C-A857-F2064304222B}" type="pres">
      <dgm:prSet presAssocID="{A3278775-D352-334F-BFB8-968A3EDAE9CB}" presName="node" presStyleLbl="alignAccFollowNode1" presStyleIdx="5" presStyleCnt="6">
        <dgm:presLayoutVars>
          <dgm:bulletEnabled val="1"/>
        </dgm:presLayoutVars>
      </dgm:prSet>
      <dgm:spPr/>
    </dgm:pt>
  </dgm:ptLst>
  <dgm:cxnLst>
    <dgm:cxn modelId="{93348405-6301-C248-8C84-414D7A9912C0}" srcId="{96870586-592F-EF4B-9E77-A7F33AE959FE}" destId="{C89CD7EA-3D29-8F42-BC78-FF345A403B48}" srcOrd="1" destOrd="0" parTransId="{CD6759AD-C0F5-F74F-8FF8-5325B0FE7BC1}" sibTransId="{9FF4ED21-54E4-6B4D-B8C9-C63319200245}"/>
    <dgm:cxn modelId="{0E0D1910-B3B2-DE4A-A36D-1B9BEA857E75}" srcId="{08ABB88E-2793-434F-806F-5D20EAF5D37E}" destId="{A85B5B0C-B297-1A44-807E-B4BE489797FF}" srcOrd="0" destOrd="0" parTransId="{8D93E7E2-085B-C749-97E2-010B5C3AEA45}" sibTransId="{545D7095-74AB-C54A-9F14-6EE4BBE4BE71}"/>
    <dgm:cxn modelId="{CD40C710-E152-2245-A561-787348159C93}" type="presOf" srcId="{00835808-9A46-8949-9D65-291A61B9B0C4}" destId="{5D314BB6-1B7A-FB46-84EF-6DEF2DB3FA3E}" srcOrd="0" destOrd="0" presId="urn:microsoft.com/office/officeart/2005/8/layout/lProcess3"/>
    <dgm:cxn modelId="{05CF2313-FD8C-AD42-B2AD-DFEABC3EFE38}" srcId="{78A93B54-099B-1743-A3DD-DC2C745A35F9}" destId="{DCF3AE66-48DF-0541-B9CF-CE709270A53C}" srcOrd="0" destOrd="0" parTransId="{0827E81B-0301-7D49-9A62-2E18F5B26D79}" sibTransId="{ECA68D9C-83BF-4945-BB00-0778B5530881}"/>
    <dgm:cxn modelId="{25BA9220-D620-4641-AAE4-53F17B81DFAD}" srcId="{BEE36156-3D39-604C-86F1-8A0E581EB458}" destId="{78A93B54-099B-1743-A3DD-DC2C745A35F9}" srcOrd="2" destOrd="0" parTransId="{8B496012-3AA0-324B-BBE0-826D9C969370}" sibTransId="{908932DB-DFB1-C14F-A119-3B0A1DB7F7B3}"/>
    <dgm:cxn modelId="{19DD9F20-AC19-D44E-A014-31BFBE65BF99}" srcId="{BEE36156-3D39-604C-86F1-8A0E581EB458}" destId="{08ABB88E-2793-434F-806F-5D20EAF5D37E}" srcOrd="1" destOrd="0" parTransId="{C214365E-B8D9-7448-A2B3-DC6636DE910F}" sibTransId="{281689F4-4306-8844-BA5D-B5C93A7192AB}"/>
    <dgm:cxn modelId="{70336B5D-792C-A94E-B330-A3834ACE7C4A}" type="presOf" srcId="{667CDD38-FE17-3142-9D20-F8B919D1341C}" destId="{03158F6D-7DB6-0A4E-A04A-966E8A27F82C}" srcOrd="0" destOrd="0" presId="urn:microsoft.com/office/officeart/2005/8/layout/lProcess3"/>
    <dgm:cxn modelId="{651DD26F-DEF7-1C41-A40B-A9073D8F670C}" type="presOf" srcId="{A3278775-D352-334F-BFB8-968A3EDAE9CB}" destId="{83995BDA-C717-DA4C-A857-F2064304222B}" srcOrd="0" destOrd="0" presId="urn:microsoft.com/office/officeart/2005/8/layout/lProcess3"/>
    <dgm:cxn modelId="{DA5F2876-7081-B04C-90AA-2F992E4BC298}" srcId="{96870586-592F-EF4B-9E77-A7F33AE959FE}" destId="{667CDD38-FE17-3142-9D20-F8B919D1341C}" srcOrd="0" destOrd="0" parTransId="{5E663A06-4F48-FD40-8822-65210C000D54}" sibTransId="{CF4931A7-015B-944D-8E9B-454D622495B7}"/>
    <dgm:cxn modelId="{82FEDF8A-EC25-1C41-894B-1F49370638E4}" type="presOf" srcId="{BEE36156-3D39-604C-86F1-8A0E581EB458}" destId="{738A7F0A-1FBB-4E4E-8750-E41E09DA2BB6}" srcOrd="0" destOrd="0" presId="urn:microsoft.com/office/officeart/2005/8/layout/lProcess3"/>
    <dgm:cxn modelId="{8B33DF8B-58B1-BB47-872B-FD0D9D7FD9F6}" type="presOf" srcId="{C89CD7EA-3D29-8F42-BC78-FF345A403B48}" destId="{DB190470-9578-4E49-9760-B88334CBE072}" srcOrd="0" destOrd="0" presId="urn:microsoft.com/office/officeart/2005/8/layout/lProcess3"/>
    <dgm:cxn modelId="{E6D30FAF-A662-A142-9C0B-214B31A03150}" type="presOf" srcId="{08ABB88E-2793-434F-806F-5D20EAF5D37E}" destId="{F7215F6C-2412-214C-8CBF-3F52D2E64A4E}" srcOrd="0" destOrd="0" presId="urn:microsoft.com/office/officeart/2005/8/layout/lProcess3"/>
    <dgm:cxn modelId="{CE1363BD-456B-8344-B02A-0D2B116A7FFF}" srcId="{78A93B54-099B-1743-A3DD-DC2C745A35F9}" destId="{A3278775-D352-334F-BFB8-968A3EDAE9CB}" srcOrd="1" destOrd="0" parTransId="{AED7AE08-5F2C-0240-AAED-612961A02EED}" sibTransId="{1FB80CD8-6799-D34F-B3E9-8ECC382872FA}"/>
    <dgm:cxn modelId="{1CE025C1-A947-6D4D-A954-7F3F427888F4}" srcId="{08ABB88E-2793-434F-806F-5D20EAF5D37E}" destId="{00835808-9A46-8949-9D65-291A61B9B0C4}" srcOrd="1" destOrd="0" parTransId="{5A7C7AA8-7967-5A4B-87AF-2F292C6F5080}" sibTransId="{DD6356ED-3F3D-7241-A00E-D69EB3CA766B}"/>
    <dgm:cxn modelId="{223ABBC5-F879-0F44-A412-50E5535D9424}" type="presOf" srcId="{96870586-592F-EF4B-9E77-A7F33AE959FE}" destId="{5BE54C46-8AAD-344B-8505-5DB2DB42B85B}" srcOrd="0" destOrd="0" presId="urn:microsoft.com/office/officeart/2005/8/layout/lProcess3"/>
    <dgm:cxn modelId="{B786B8F7-7E71-4541-9A56-2C30B05C1227}" srcId="{BEE36156-3D39-604C-86F1-8A0E581EB458}" destId="{96870586-592F-EF4B-9E77-A7F33AE959FE}" srcOrd="0" destOrd="0" parTransId="{83161918-B7EF-FC4C-95E2-8F13DBFF6B16}" sibTransId="{3218BC3B-0DDC-094F-9E2E-C270D9C975B3}"/>
    <dgm:cxn modelId="{6DB614F9-0DCF-4C41-9605-05DA1247B7D1}" type="presOf" srcId="{DCF3AE66-48DF-0541-B9CF-CE709270A53C}" destId="{5A46C311-2CB2-2242-9FAE-B7BE4B9537E4}" srcOrd="0" destOrd="0" presId="urn:microsoft.com/office/officeart/2005/8/layout/lProcess3"/>
    <dgm:cxn modelId="{34FCBDF9-C470-7E44-B795-A9BD8C106E2C}" type="presOf" srcId="{78A93B54-099B-1743-A3DD-DC2C745A35F9}" destId="{88C90A6F-A815-3F4E-9687-C737E01C5E8A}" srcOrd="0" destOrd="0" presId="urn:microsoft.com/office/officeart/2005/8/layout/lProcess3"/>
    <dgm:cxn modelId="{DD9E29FA-05AF-F242-AE6E-CFA478BD1388}" type="presOf" srcId="{A85B5B0C-B297-1A44-807E-B4BE489797FF}" destId="{DE4D1E4A-D0AC-7645-9E38-0A04204672CA}" srcOrd="0" destOrd="0" presId="urn:microsoft.com/office/officeart/2005/8/layout/lProcess3"/>
    <dgm:cxn modelId="{8A0FE13F-112E-2840-BD51-F138ED35B1D4}" type="presParOf" srcId="{738A7F0A-1FBB-4E4E-8750-E41E09DA2BB6}" destId="{AE1B3F66-D2F8-2E41-881A-2885DAAB6AD5}" srcOrd="0" destOrd="0" presId="urn:microsoft.com/office/officeart/2005/8/layout/lProcess3"/>
    <dgm:cxn modelId="{7E3736B2-EBB3-C341-B123-A8B7D9F80A92}" type="presParOf" srcId="{AE1B3F66-D2F8-2E41-881A-2885DAAB6AD5}" destId="{5BE54C46-8AAD-344B-8505-5DB2DB42B85B}" srcOrd="0" destOrd="0" presId="urn:microsoft.com/office/officeart/2005/8/layout/lProcess3"/>
    <dgm:cxn modelId="{E632E29F-945B-6649-9768-37544EFB1759}" type="presParOf" srcId="{AE1B3F66-D2F8-2E41-881A-2885DAAB6AD5}" destId="{FC9A51D4-9F89-7948-B79D-743A24A98E23}" srcOrd="1" destOrd="0" presId="urn:microsoft.com/office/officeart/2005/8/layout/lProcess3"/>
    <dgm:cxn modelId="{8AADD12A-5AC8-CA49-87F7-470A2359AE26}" type="presParOf" srcId="{AE1B3F66-D2F8-2E41-881A-2885DAAB6AD5}" destId="{03158F6D-7DB6-0A4E-A04A-966E8A27F82C}" srcOrd="2" destOrd="0" presId="urn:microsoft.com/office/officeart/2005/8/layout/lProcess3"/>
    <dgm:cxn modelId="{028EEF6D-6697-E441-AE08-9ED48186F4CA}" type="presParOf" srcId="{AE1B3F66-D2F8-2E41-881A-2885DAAB6AD5}" destId="{62958173-AAC6-6C40-84BC-3A1354BDE2C5}" srcOrd="3" destOrd="0" presId="urn:microsoft.com/office/officeart/2005/8/layout/lProcess3"/>
    <dgm:cxn modelId="{1F0C4E9F-3B2C-5541-B0BE-7C5E17A88873}" type="presParOf" srcId="{AE1B3F66-D2F8-2E41-881A-2885DAAB6AD5}" destId="{DB190470-9578-4E49-9760-B88334CBE072}" srcOrd="4" destOrd="0" presId="urn:microsoft.com/office/officeart/2005/8/layout/lProcess3"/>
    <dgm:cxn modelId="{0803F487-6CC6-E143-886A-81DDAF9129B0}" type="presParOf" srcId="{738A7F0A-1FBB-4E4E-8750-E41E09DA2BB6}" destId="{ADB2503D-638F-714E-93A7-76C85E1B5D40}" srcOrd="1" destOrd="0" presId="urn:microsoft.com/office/officeart/2005/8/layout/lProcess3"/>
    <dgm:cxn modelId="{68AAC06F-59A2-3F46-9924-749B4623BBF1}" type="presParOf" srcId="{738A7F0A-1FBB-4E4E-8750-E41E09DA2BB6}" destId="{83820EBC-E71E-4744-9180-1DDCAD4E3C0B}" srcOrd="2" destOrd="0" presId="urn:microsoft.com/office/officeart/2005/8/layout/lProcess3"/>
    <dgm:cxn modelId="{435FDBEC-9087-DD46-B98E-C8B6938D769E}" type="presParOf" srcId="{83820EBC-E71E-4744-9180-1DDCAD4E3C0B}" destId="{F7215F6C-2412-214C-8CBF-3F52D2E64A4E}" srcOrd="0" destOrd="0" presId="urn:microsoft.com/office/officeart/2005/8/layout/lProcess3"/>
    <dgm:cxn modelId="{D5342368-B9EF-7D44-B0C2-12EC2231C5B1}" type="presParOf" srcId="{83820EBC-E71E-4744-9180-1DDCAD4E3C0B}" destId="{13DAD461-33D2-714A-B100-87814176406E}" srcOrd="1" destOrd="0" presId="urn:microsoft.com/office/officeart/2005/8/layout/lProcess3"/>
    <dgm:cxn modelId="{7301D0EE-BC62-E44B-B33A-4E4B42647CA5}" type="presParOf" srcId="{83820EBC-E71E-4744-9180-1DDCAD4E3C0B}" destId="{DE4D1E4A-D0AC-7645-9E38-0A04204672CA}" srcOrd="2" destOrd="0" presId="urn:microsoft.com/office/officeart/2005/8/layout/lProcess3"/>
    <dgm:cxn modelId="{141925E9-9EBB-BC4E-B530-76805C212847}" type="presParOf" srcId="{83820EBC-E71E-4744-9180-1DDCAD4E3C0B}" destId="{9E61E5DD-BD85-5D4C-BEB6-C3B3B3DA5C0F}" srcOrd="3" destOrd="0" presId="urn:microsoft.com/office/officeart/2005/8/layout/lProcess3"/>
    <dgm:cxn modelId="{36B01415-C678-9743-A0AA-9C3D13FEECEE}" type="presParOf" srcId="{83820EBC-E71E-4744-9180-1DDCAD4E3C0B}" destId="{5D314BB6-1B7A-FB46-84EF-6DEF2DB3FA3E}" srcOrd="4" destOrd="0" presId="urn:microsoft.com/office/officeart/2005/8/layout/lProcess3"/>
    <dgm:cxn modelId="{ADB0B8F0-E8EF-114B-B68F-A6B41B4009BB}" type="presParOf" srcId="{738A7F0A-1FBB-4E4E-8750-E41E09DA2BB6}" destId="{8F48587E-D831-0343-8C8E-2E5FC40B0F69}" srcOrd="3" destOrd="0" presId="urn:microsoft.com/office/officeart/2005/8/layout/lProcess3"/>
    <dgm:cxn modelId="{7A97E181-8378-054B-A5AC-FE0FDC8D80D7}" type="presParOf" srcId="{738A7F0A-1FBB-4E4E-8750-E41E09DA2BB6}" destId="{8E70E365-9D1D-154C-AAB7-E29E0534E75F}" srcOrd="4" destOrd="0" presId="urn:microsoft.com/office/officeart/2005/8/layout/lProcess3"/>
    <dgm:cxn modelId="{6BF8D7DD-5C3C-1B4A-BCBB-42AEE098F699}" type="presParOf" srcId="{8E70E365-9D1D-154C-AAB7-E29E0534E75F}" destId="{88C90A6F-A815-3F4E-9687-C737E01C5E8A}" srcOrd="0" destOrd="0" presId="urn:microsoft.com/office/officeart/2005/8/layout/lProcess3"/>
    <dgm:cxn modelId="{CBA45F17-9068-394C-8A4E-E0E7B317B438}" type="presParOf" srcId="{8E70E365-9D1D-154C-AAB7-E29E0534E75F}" destId="{F468D0C2-6C9C-E54A-97A9-7C33AEFB67FD}" srcOrd="1" destOrd="0" presId="urn:microsoft.com/office/officeart/2005/8/layout/lProcess3"/>
    <dgm:cxn modelId="{66493F12-C097-4449-AB4E-E15477C2C19C}" type="presParOf" srcId="{8E70E365-9D1D-154C-AAB7-E29E0534E75F}" destId="{5A46C311-2CB2-2242-9FAE-B7BE4B9537E4}" srcOrd="2" destOrd="0" presId="urn:microsoft.com/office/officeart/2005/8/layout/lProcess3"/>
    <dgm:cxn modelId="{F6FC28B0-43B2-7140-AA89-6D82690C8BE3}" type="presParOf" srcId="{8E70E365-9D1D-154C-AAB7-E29E0534E75F}" destId="{A9FB2905-E012-7643-88B6-8BAE6F29786E}" srcOrd="3" destOrd="0" presId="urn:microsoft.com/office/officeart/2005/8/layout/lProcess3"/>
    <dgm:cxn modelId="{2B95253C-1FC3-7647-830A-9C245839B218}" type="presParOf" srcId="{8E70E365-9D1D-154C-AAB7-E29E0534E75F}" destId="{83995BDA-C717-DA4C-A857-F2064304222B}" srcOrd="4" destOrd="0" presId="urn:microsoft.com/office/officeart/2005/8/layout/lProcess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38D9E7EE-026F-3845-BA53-345E73862668}" type="doc">
      <dgm:prSet loTypeId="urn:microsoft.com/office/officeart/2008/layout/VerticalCurvedList" loCatId="" qsTypeId="urn:microsoft.com/office/officeart/2005/8/quickstyle/simple1" qsCatId="simple" csTypeId="urn:microsoft.com/office/officeart/2005/8/colors/accent1_2" csCatId="accent1" phldr="1"/>
      <dgm:spPr/>
      <dgm:t>
        <a:bodyPr/>
        <a:lstStyle/>
        <a:p>
          <a:endParaRPr lang="en-US"/>
        </a:p>
      </dgm:t>
    </dgm:pt>
    <dgm:pt modelId="{C7628422-A0AD-C948-B1FE-26EE0CA66D2A}">
      <dgm:prSet phldrT="[Text]" custT="1"/>
      <dgm:spPr/>
      <dgm:t>
        <a:bodyPr/>
        <a:lstStyle/>
        <a:p>
          <a:pPr>
            <a:buNone/>
          </a:pPr>
          <a:r>
            <a:rPr lang="en-US" sz="1900" u="sng" dirty="0"/>
            <a:t>SPT Lens:</a:t>
          </a:r>
          <a:r>
            <a:rPr lang="en-US" sz="1900" dirty="0"/>
            <a:t> Aggressive play isn’t bad; it can actually be a  key part of integrating emotional intensity.</a:t>
          </a:r>
        </a:p>
        <a:p>
          <a:pPr>
            <a:buNone/>
          </a:pPr>
          <a:r>
            <a:rPr lang="en-US" sz="1900" dirty="0"/>
            <a:t>Tuning into our own embodied experience is an essential avenue for gaining understanding of our clients’ experiences/worlds.</a:t>
          </a:r>
          <a:endParaRPr lang="en-US" sz="1000" dirty="0"/>
        </a:p>
      </dgm:t>
    </dgm:pt>
    <dgm:pt modelId="{5F41E2DD-58DF-8342-85B1-5F2F88CD9B7B}" type="parTrans" cxnId="{223DAC6F-04C4-204E-B148-0557031EB8F9}">
      <dgm:prSet/>
      <dgm:spPr/>
      <dgm:t>
        <a:bodyPr/>
        <a:lstStyle/>
        <a:p>
          <a:endParaRPr lang="en-US"/>
        </a:p>
      </dgm:t>
    </dgm:pt>
    <dgm:pt modelId="{CB34004C-7C93-7D44-97FA-FA6A6AAD61C9}" type="sibTrans" cxnId="{223DAC6F-04C4-204E-B148-0557031EB8F9}">
      <dgm:prSet/>
      <dgm:spPr/>
      <dgm:t>
        <a:bodyPr/>
        <a:lstStyle/>
        <a:p>
          <a:endParaRPr lang="en-US"/>
        </a:p>
      </dgm:t>
    </dgm:pt>
    <dgm:pt modelId="{C41FB788-1520-6B49-A285-96CD7DD517D6}">
      <dgm:prSet phldrT="[Text]" custT="1"/>
      <dgm:spPr/>
      <dgm:t>
        <a:bodyPr/>
        <a:lstStyle/>
        <a:p>
          <a:pPr>
            <a:buNone/>
          </a:pPr>
          <a:r>
            <a:rPr lang="en-US" sz="1500" u="sng" dirty="0"/>
            <a:t>Neurodiversity/NIT Lens</a:t>
          </a:r>
          <a:r>
            <a:rPr lang="en-US" sz="1500" dirty="0"/>
            <a:t> </a:t>
          </a:r>
        </a:p>
        <a:p>
          <a:pPr>
            <a:buNone/>
          </a:pPr>
          <a:r>
            <a:rPr lang="en-US" sz="1500" dirty="0"/>
            <a:t>Pathology paradigm </a:t>
          </a:r>
          <a:r>
            <a:rPr lang="en-US" sz="1500" dirty="0">
              <a:sym typeface="Wingdings" pitchFamily="2" charset="2"/>
            </a:rPr>
            <a:t> </a:t>
          </a:r>
          <a:r>
            <a:rPr lang="en-US" sz="1500" dirty="0"/>
            <a:t>medical model of disability </a:t>
          </a:r>
          <a:r>
            <a:rPr lang="en-US" sz="1500" dirty="0">
              <a:sym typeface="Wingdings" pitchFamily="2" charset="2"/>
            </a:rPr>
            <a:t> </a:t>
          </a:r>
          <a:r>
            <a:rPr lang="en-US" sz="1500" dirty="0"/>
            <a:t>devaluing &amp; pathologizing ND’s people’s differences &amp; “justified” prevention, remediation, &amp; cure of such differences (</a:t>
          </a:r>
          <a:r>
            <a:rPr lang="en-US" sz="1000" dirty="0"/>
            <a:t>Walker, 2021; Chapman &amp; Botha, 2022; Pearson &amp; Rose, 2023)</a:t>
          </a:r>
        </a:p>
        <a:p>
          <a:pPr>
            <a:buNone/>
          </a:pPr>
          <a:r>
            <a:rPr lang="en-US" sz="1500" dirty="0"/>
            <a:t>Behaviorist approaches like ABA </a:t>
          </a:r>
          <a:r>
            <a:rPr lang="en-US" sz="1500" b="1" dirty="0"/>
            <a:t>violate clients’ agency </a:t>
          </a:r>
          <a:r>
            <a:rPr lang="en-US" sz="1500" dirty="0"/>
            <a:t>(</a:t>
          </a:r>
          <a:r>
            <a:rPr lang="en-US" sz="1000" dirty="0"/>
            <a:t>Pearson &amp; Rose, 2023; Chapman &amp; Botha, 2022; Price, 2020)</a:t>
          </a:r>
        </a:p>
        <a:p>
          <a:pPr>
            <a:buNone/>
          </a:pPr>
          <a:r>
            <a:rPr lang="en-US" sz="1500" u="sng" dirty="0"/>
            <a:t>NIT</a:t>
          </a:r>
          <a:r>
            <a:rPr lang="en-US" sz="1500" dirty="0"/>
            <a:t>: Respecting our clients’ agency is paramount!; We need to  bring awareness to matters of agency &amp; trauma  </a:t>
          </a:r>
          <a:r>
            <a:rPr lang="en-US" sz="1000" dirty="0"/>
            <a:t>(Chapman &amp; Botha, 2022)</a:t>
          </a:r>
        </a:p>
      </dgm:t>
    </dgm:pt>
    <dgm:pt modelId="{AF3764E3-D27C-B54E-AD26-8DBCA5F9EDAA}" type="parTrans" cxnId="{A46B1E9D-8F43-4247-B24F-5010A17FEA12}">
      <dgm:prSet/>
      <dgm:spPr/>
      <dgm:t>
        <a:bodyPr/>
        <a:lstStyle/>
        <a:p>
          <a:endParaRPr lang="en-US"/>
        </a:p>
      </dgm:t>
    </dgm:pt>
    <dgm:pt modelId="{0AB687BF-F70D-EA43-8D09-DA7E180AC5EC}" type="sibTrans" cxnId="{A46B1E9D-8F43-4247-B24F-5010A17FEA12}">
      <dgm:prSet/>
      <dgm:spPr/>
      <dgm:t>
        <a:bodyPr/>
        <a:lstStyle/>
        <a:p>
          <a:endParaRPr lang="en-US"/>
        </a:p>
      </dgm:t>
    </dgm:pt>
    <dgm:pt modelId="{CE1F26B3-D127-6B40-9065-938B63DD8CF8}">
      <dgm:prSet phldrT="[Text]" custT="1"/>
      <dgm:spPr/>
      <dgm:t>
        <a:bodyPr/>
        <a:lstStyle/>
        <a:p>
          <a:pPr>
            <a:buFont typeface="Arial" panose="020B0604020202020204" pitchFamily="34" charset="0"/>
            <a:buChar char="•"/>
          </a:pPr>
          <a:r>
            <a:rPr lang="en-US" sz="1700" u="sng" dirty="0"/>
            <a:t>Key Takeaways</a:t>
          </a:r>
          <a:r>
            <a:rPr lang="en-US" sz="1700" dirty="0"/>
            <a:t>: Autonomy is an essential human need.</a:t>
          </a:r>
        </a:p>
        <a:p>
          <a:pPr>
            <a:buFont typeface="Arial" panose="020B0604020202020204" pitchFamily="34" charset="0"/>
            <a:buChar char="•"/>
          </a:pPr>
          <a:r>
            <a:rPr lang="en-US" sz="1700" dirty="0"/>
            <a:t>Threats to autonomy (including therapy itself) can evoke life threat responses in our clients.  </a:t>
          </a:r>
        </a:p>
        <a:p>
          <a:pPr>
            <a:buFont typeface="Arial" panose="020B0604020202020204" pitchFamily="34" charset="0"/>
            <a:buChar char="•"/>
          </a:pPr>
          <a:r>
            <a:rPr lang="en-US" sz="1700" dirty="0"/>
            <a:t>“Figuring out why” is not our priority—supporting return to a neuroception of safety is </a:t>
          </a:r>
        </a:p>
      </dgm:t>
    </dgm:pt>
    <dgm:pt modelId="{0E53AF1B-CF3A-AC46-AE12-A530FF6E2029}" type="parTrans" cxnId="{30CFA268-C539-7A49-96A5-07B266BC78C1}">
      <dgm:prSet/>
      <dgm:spPr/>
      <dgm:t>
        <a:bodyPr/>
        <a:lstStyle/>
        <a:p>
          <a:endParaRPr lang="en-US"/>
        </a:p>
      </dgm:t>
    </dgm:pt>
    <dgm:pt modelId="{9437D416-A2DF-7B4E-89CC-C49B3426D649}" type="sibTrans" cxnId="{30CFA268-C539-7A49-96A5-07B266BC78C1}">
      <dgm:prSet/>
      <dgm:spPr/>
      <dgm:t>
        <a:bodyPr/>
        <a:lstStyle/>
        <a:p>
          <a:endParaRPr lang="en-US"/>
        </a:p>
      </dgm:t>
    </dgm:pt>
    <dgm:pt modelId="{A468F41A-C6F3-3541-AAC0-6BDA89AEF324}" type="pres">
      <dgm:prSet presAssocID="{38D9E7EE-026F-3845-BA53-345E73862668}" presName="Name0" presStyleCnt="0">
        <dgm:presLayoutVars>
          <dgm:chMax val="7"/>
          <dgm:chPref val="7"/>
          <dgm:dir/>
        </dgm:presLayoutVars>
      </dgm:prSet>
      <dgm:spPr/>
    </dgm:pt>
    <dgm:pt modelId="{2B6D993F-C549-EF4B-8816-385498581640}" type="pres">
      <dgm:prSet presAssocID="{38D9E7EE-026F-3845-BA53-345E73862668}" presName="Name1" presStyleCnt="0"/>
      <dgm:spPr/>
    </dgm:pt>
    <dgm:pt modelId="{057925A5-7A24-FE48-9E2C-4F51C611B0D3}" type="pres">
      <dgm:prSet presAssocID="{38D9E7EE-026F-3845-BA53-345E73862668}" presName="cycle" presStyleCnt="0"/>
      <dgm:spPr/>
    </dgm:pt>
    <dgm:pt modelId="{FC3DDDF5-5673-C043-BB3D-3C1ED5914A9A}" type="pres">
      <dgm:prSet presAssocID="{38D9E7EE-026F-3845-BA53-345E73862668}" presName="srcNode" presStyleLbl="node1" presStyleIdx="0" presStyleCnt="3"/>
      <dgm:spPr/>
    </dgm:pt>
    <dgm:pt modelId="{D2CBA3D4-3165-7B49-A4DE-644D80FF328D}" type="pres">
      <dgm:prSet presAssocID="{38D9E7EE-026F-3845-BA53-345E73862668}" presName="conn" presStyleLbl="parChTrans1D2" presStyleIdx="0" presStyleCnt="1"/>
      <dgm:spPr/>
    </dgm:pt>
    <dgm:pt modelId="{AF97E685-454D-924A-8A8F-C24E509CD9B6}" type="pres">
      <dgm:prSet presAssocID="{38D9E7EE-026F-3845-BA53-345E73862668}" presName="extraNode" presStyleLbl="node1" presStyleIdx="0" presStyleCnt="3"/>
      <dgm:spPr/>
    </dgm:pt>
    <dgm:pt modelId="{34346358-0615-1941-BEA6-CB7CB9877BC9}" type="pres">
      <dgm:prSet presAssocID="{38D9E7EE-026F-3845-BA53-345E73862668}" presName="dstNode" presStyleLbl="node1" presStyleIdx="0" presStyleCnt="3"/>
      <dgm:spPr/>
    </dgm:pt>
    <dgm:pt modelId="{F76A1033-D4AA-4B4F-8894-F65E2867AB5A}" type="pres">
      <dgm:prSet presAssocID="{C7628422-A0AD-C948-B1FE-26EE0CA66D2A}" presName="text_1" presStyleLbl="node1" presStyleIdx="0" presStyleCnt="3">
        <dgm:presLayoutVars>
          <dgm:bulletEnabled val="1"/>
        </dgm:presLayoutVars>
      </dgm:prSet>
      <dgm:spPr/>
    </dgm:pt>
    <dgm:pt modelId="{B5395197-E21B-8647-9344-0A2A721E1BF1}" type="pres">
      <dgm:prSet presAssocID="{C7628422-A0AD-C948-B1FE-26EE0CA66D2A}" presName="accent_1" presStyleCnt="0"/>
      <dgm:spPr/>
    </dgm:pt>
    <dgm:pt modelId="{83E52A71-2D4A-3742-A271-2040AC3D82D8}" type="pres">
      <dgm:prSet presAssocID="{C7628422-A0AD-C948-B1FE-26EE0CA66D2A}" presName="accentRepeatNode" presStyleLbl="solidFgAcc1" presStyleIdx="0" presStyleCnt="3"/>
      <dgm:spPr/>
    </dgm:pt>
    <dgm:pt modelId="{00D81D09-5294-3543-8FB4-0A66F7B0FFF2}" type="pres">
      <dgm:prSet presAssocID="{C41FB788-1520-6B49-A285-96CD7DD517D6}" presName="text_2" presStyleLbl="node1" presStyleIdx="1" presStyleCnt="3" custScaleY="181771">
        <dgm:presLayoutVars>
          <dgm:bulletEnabled val="1"/>
        </dgm:presLayoutVars>
      </dgm:prSet>
      <dgm:spPr/>
    </dgm:pt>
    <dgm:pt modelId="{2DBB17AB-C0DC-1A48-97EA-16668DB16937}" type="pres">
      <dgm:prSet presAssocID="{C41FB788-1520-6B49-A285-96CD7DD517D6}" presName="accent_2" presStyleCnt="0"/>
      <dgm:spPr/>
    </dgm:pt>
    <dgm:pt modelId="{0D20429E-CB27-4E48-989C-69ABC464B7B3}" type="pres">
      <dgm:prSet presAssocID="{C41FB788-1520-6B49-A285-96CD7DD517D6}" presName="accentRepeatNode" presStyleLbl="solidFgAcc1" presStyleIdx="1" presStyleCnt="3"/>
      <dgm:spPr/>
    </dgm:pt>
    <dgm:pt modelId="{5ABE2983-C9F2-C54E-93D2-8D051A3C80FD}" type="pres">
      <dgm:prSet presAssocID="{CE1F26B3-D127-6B40-9065-938B63DD8CF8}" presName="text_3" presStyleLbl="node1" presStyleIdx="2" presStyleCnt="3">
        <dgm:presLayoutVars>
          <dgm:bulletEnabled val="1"/>
        </dgm:presLayoutVars>
      </dgm:prSet>
      <dgm:spPr/>
    </dgm:pt>
    <dgm:pt modelId="{FBF832F2-F945-D043-8F02-9004FDE21C13}" type="pres">
      <dgm:prSet presAssocID="{CE1F26B3-D127-6B40-9065-938B63DD8CF8}" presName="accent_3" presStyleCnt="0"/>
      <dgm:spPr/>
    </dgm:pt>
    <dgm:pt modelId="{42D3C217-D5AF-104D-A17B-5BF95372826F}" type="pres">
      <dgm:prSet presAssocID="{CE1F26B3-D127-6B40-9065-938B63DD8CF8}" presName="accentRepeatNode" presStyleLbl="solidFgAcc1" presStyleIdx="2" presStyleCnt="3"/>
      <dgm:spPr/>
    </dgm:pt>
  </dgm:ptLst>
  <dgm:cxnLst>
    <dgm:cxn modelId="{7AA5F607-4534-554E-9DE0-9541C32EA405}" type="presOf" srcId="{CE1F26B3-D127-6B40-9065-938B63DD8CF8}" destId="{5ABE2983-C9F2-C54E-93D2-8D051A3C80FD}" srcOrd="0" destOrd="0" presId="urn:microsoft.com/office/officeart/2008/layout/VerticalCurvedList"/>
    <dgm:cxn modelId="{F09DCC10-78EA-2D4C-90E2-371FD3144ACF}" type="presOf" srcId="{CB34004C-7C93-7D44-97FA-FA6A6AAD61C9}" destId="{D2CBA3D4-3165-7B49-A4DE-644D80FF328D}" srcOrd="0" destOrd="0" presId="urn:microsoft.com/office/officeart/2008/layout/VerticalCurvedList"/>
    <dgm:cxn modelId="{30CFA268-C539-7A49-96A5-07B266BC78C1}" srcId="{38D9E7EE-026F-3845-BA53-345E73862668}" destId="{CE1F26B3-D127-6B40-9065-938B63DD8CF8}" srcOrd="2" destOrd="0" parTransId="{0E53AF1B-CF3A-AC46-AE12-A530FF6E2029}" sibTransId="{9437D416-A2DF-7B4E-89CC-C49B3426D649}"/>
    <dgm:cxn modelId="{223DAC6F-04C4-204E-B148-0557031EB8F9}" srcId="{38D9E7EE-026F-3845-BA53-345E73862668}" destId="{C7628422-A0AD-C948-B1FE-26EE0CA66D2A}" srcOrd="0" destOrd="0" parTransId="{5F41E2DD-58DF-8342-85B1-5F2F88CD9B7B}" sibTransId="{CB34004C-7C93-7D44-97FA-FA6A6AAD61C9}"/>
    <dgm:cxn modelId="{77A8247E-C0AE-4044-90C8-4FCDEBF9421C}" type="presOf" srcId="{C7628422-A0AD-C948-B1FE-26EE0CA66D2A}" destId="{F76A1033-D4AA-4B4F-8894-F65E2867AB5A}" srcOrd="0" destOrd="0" presId="urn:microsoft.com/office/officeart/2008/layout/VerticalCurvedList"/>
    <dgm:cxn modelId="{A46B1E9D-8F43-4247-B24F-5010A17FEA12}" srcId="{38D9E7EE-026F-3845-BA53-345E73862668}" destId="{C41FB788-1520-6B49-A285-96CD7DD517D6}" srcOrd="1" destOrd="0" parTransId="{AF3764E3-D27C-B54E-AD26-8DBCA5F9EDAA}" sibTransId="{0AB687BF-F70D-EA43-8D09-DA7E180AC5EC}"/>
    <dgm:cxn modelId="{02C761C0-67B9-184A-998F-A37B79943637}" type="presOf" srcId="{C41FB788-1520-6B49-A285-96CD7DD517D6}" destId="{00D81D09-5294-3543-8FB4-0A66F7B0FFF2}" srcOrd="0" destOrd="0" presId="urn:microsoft.com/office/officeart/2008/layout/VerticalCurvedList"/>
    <dgm:cxn modelId="{FC1727DC-4667-3441-9DE7-AE65B4E31577}" type="presOf" srcId="{38D9E7EE-026F-3845-BA53-345E73862668}" destId="{A468F41A-C6F3-3541-AAC0-6BDA89AEF324}" srcOrd="0" destOrd="0" presId="urn:microsoft.com/office/officeart/2008/layout/VerticalCurvedList"/>
    <dgm:cxn modelId="{8AC5A8EE-FE4E-5842-83BD-649AAD1278D1}" type="presParOf" srcId="{A468F41A-C6F3-3541-AAC0-6BDA89AEF324}" destId="{2B6D993F-C549-EF4B-8816-385498581640}" srcOrd="0" destOrd="0" presId="urn:microsoft.com/office/officeart/2008/layout/VerticalCurvedList"/>
    <dgm:cxn modelId="{431B8F11-511D-E145-8910-BDCF9260864F}" type="presParOf" srcId="{2B6D993F-C549-EF4B-8816-385498581640}" destId="{057925A5-7A24-FE48-9E2C-4F51C611B0D3}" srcOrd="0" destOrd="0" presId="urn:microsoft.com/office/officeart/2008/layout/VerticalCurvedList"/>
    <dgm:cxn modelId="{7C94C9B9-E103-0743-85BB-5F6C49124D31}" type="presParOf" srcId="{057925A5-7A24-FE48-9E2C-4F51C611B0D3}" destId="{FC3DDDF5-5673-C043-BB3D-3C1ED5914A9A}" srcOrd="0" destOrd="0" presId="urn:microsoft.com/office/officeart/2008/layout/VerticalCurvedList"/>
    <dgm:cxn modelId="{7EF64611-E4A0-5A4E-8FCC-8F57D61FEFD9}" type="presParOf" srcId="{057925A5-7A24-FE48-9E2C-4F51C611B0D3}" destId="{D2CBA3D4-3165-7B49-A4DE-644D80FF328D}" srcOrd="1" destOrd="0" presId="urn:microsoft.com/office/officeart/2008/layout/VerticalCurvedList"/>
    <dgm:cxn modelId="{C60408E9-A86C-554F-B487-619C0D3AB7F6}" type="presParOf" srcId="{057925A5-7A24-FE48-9E2C-4F51C611B0D3}" destId="{AF97E685-454D-924A-8A8F-C24E509CD9B6}" srcOrd="2" destOrd="0" presId="urn:microsoft.com/office/officeart/2008/layout/VerticalCurvedList"/>
    <dgm:cxn modelId="{69804749-27AE-1E45-AABD-C3517E4175F5}" type="presParOf" srcId="{057925A5-7A24-FE48-9E2C-4F51C611B0D3}" destId="{34346358-0615-1941-BEA6-CB7CB9877BC9}" srcOrd="3" destOrd="0" presId="urn:microsoft.com/office/officeart/2008/layout/VerticalCurvedList"/>
    <dgm:cxn modelId="{F9DB72EE-A0AD-5749-A2E9-D3EC32598B82}" type="presParOf" srcId="{2B6D993F-C549-EF4B-8816-385498581640}" destId="{F76A1033-D4AA-4B4F-8894-F65E2867AB5A}" srcOrd="1" destOrd="0" presId="urn:microsoft.com/office/officeart/2008/layout/VerticalCurvedList"/>
    <dgm:cxn modelId="{FE4F4AB1-3035-504D-BA4D-C7F9AFD7706C}" type="presParOf" srcId="{2B6D993F-C549-EF4B-8816-385498581640}" destId="{B5395197-E21B-8647-9344-0A2A721E1BF1}" srcOrd="2" destOrd="0" presId="urn:microsoft.com/office/officeart/2008/layout/VerticalCurvedList"/>
    <dgm:cxn modelId="{4C815819-3E46-BF40-BF88-07865CE5CC4F}" type="presParOf" srcId="{B5395197-E21B-8647-9344-0A2A721E1BF1}" destId="{83E52A71-2D4A-3742-A271-2040AC3D82D8}" srcOrd="0" destOrd="0" presId="urn:microsoft.com/office/officeart/2008/layout/VerticalCurvedList"/>
    <dgm:cxn modelId="{ECCBBB37-DAAA-604A-B981-B23DDC172E41}" type="presParOf" srcId="{2B6D993F-C549-EF4B-8816-385498581640}" destId="{00D81D09-5294-3543-8FB4-0A66F7B0FFF2}" srcOrd="3" destOrd="0" presId="urn:microsoft.com/office/officeart/2008/layout/VerticalCurvedList"/>
    <dgm:cxn modelId="{372B49A6-8D4C-B345-9919-2E452B983447}" type="presParOf" srcId="{2B6D993F-C549-EF4B-8816-385498581640}" destId="{2DBB17AB-C0DC-1A48-97EA-16668DB16937}" srcOrd="4" destOrd="0" presId="urn:microsoft.com/office/officeart/2008/layout/VerticalCurvedList"/>
    <dgm:cxn modelId="{4662EDEB-BFC1-6C46-ACF5-241EBB5E6D71}" type="presParOf" srcId="{2DBB17AB-C0DC-1A48-97EA-16668DB16937}" destId="{0D20429E-CB27-4E48-989C-69ABC464B7B3}" srcOrd="0" destOrd="0" presId="urn:microsoft.com/office/officeart/2008/layout/VerticalCurvedList"/>
    <dgm:cxn modelId="{0C7A17FA-13EC-6C4A-9B29-AA9093C63BC3}" type="presParOf" srcId="{2B6D993F-C549-EF4B-8816-385498581640}" destId="{5ABE2983-C9F2-C54E-93D2-8D051A3C80FD}" srcOrd="5" destOrd="0" presId="urn:microsoft.com/office/officeart/2008/layout/VerticalCurvedList"/>
    <dgm:cxn modelId="{038DE59F-A30A-034B-862F-C3C808194733}" type="presParOf" srcId="{2B6D993F-C549-EF4B-8816-385498581640}" destId="{FBF832F2-F945-D043-8F02-9004FDE21C13}" srcOrd="6" destOrd="0" presId="urn:microsoft.com/office/officeart/2008/layout/VerticalCurvedList"/>
    <dgm:cxn modelId="{186D141D-18F1-C24C-A702-F3643E98E9A9}" type="presParOf" srcId="{FBF832F2-F945-D043-8F02-9004FDE21C13}" destId="{42D3C217-D5AF-104D-A17B-5BF95372826F}"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ED516E8C-737A-7840-81A0-1F7AAFA57605}" type="doc">
      <dgm:prSet loTypeId="urn:microsoft.com/office/officeart/2005/8/layout/gear1" loCatId="" qsTypeId="urn:microsoft.com/office/officeart/2005/8/quickstyle/simple1" qsCatId="simple" csTypeId="urn:microsoft.com/office/officeart/2005/8/colors/accent1_2" csCatId="accent1" phldr="1"/>
      <dgm:spPr/>
    </dgm:pt>
    <dgm:pt modelId="{97C0D57E-F36D-4F46-BA1D-59ADA2AE1B2F}">
      <dgm:prSet phldrT="[Text]" custT="1"/>
      <dgm:spPr/>
      <dgm:t>
        <a:bodyPr/>
        <a:lstStyle/>
        <a:p>
          <a:pPr>
            <a:buFont typeface="Arial" panose="020B0604020202020204" pitchFamily="34" charset="0"/>
            <a:buChar char="•"/>
          </a:pPr>
          <a:r>
            <a:rPr lang="en-US" sz="1000" u="sng" dirty="0"/>
            <a:t>Neurodiversity/NIT Lens</a:t>
          </a:r>
          <a:r>
            <a:rPr lang="en-US" sz="1000" dirty="0"/>
            <a:t> </a:t>
          </a:r>
        </a:p>
        <a:p>
          <a:pPr>
            <a:buFont typeface="Arial" panose="020B0604020202020204" pitchFamily="34" charset="0"/>
            <a:buChar char="•"/>
          </a:pPr>
          <a:r>
            <a:rPr lang="en-US" sz="1000" dirty="0"/>
            <a:t>Our experiences are as unique as our neurotypes.</a:t>
          </a:r>
        </a:p>
        <a:p>
          <a:pPr>
            <a:buFont typeface="Arial" panose="020B0604020202020204" pitchFamily="34" charset="0"/>
            <a:buChar char="•"/>
          </a:pPr>
          <a:r>
            <a:rPr lang="en-US" sz="1000" dirty="0"/>
            <a:t>Differences in sensory processing, sensitivity, and/or integration are fundamental to many kinds of ND experience.</a:t>
          </a:r>
        </a:p>
        <a:p>
          <a:pPr>
            <a:buFont typeface="Arial" panose="020B0604020202020204" pitchFamily="34" charset="0"/>
            <a:buChar char="•"/>
          </a:pPr>
          <a:r>
            <a:rPr lang="en-US" sz="1000" u="sng" dirty="0"/>
            <a:t>NIT</a:t>
          </a:r>
          <a:r>
            <a:rPr lang="en-US" sz="1000" dirty="0"/>
            <a:t>:  </a:t>
          </a:r>
          <a:r>
            <a:rPr lang="en-US" sz="1000" b="1" dirty="0"/>
            <a:t>Reframe dysfunction as relational. </a:t>
          </a:r>
        </a:p>
      </dgm:t>
    </dgm:pt>
    <dgm:pt modelId="{14F87276-6341-CE48-8FD0-E9A1ECD667F6}" type="parTrans" cxnId="{074DB92D-F15B-A643-9DEE-75135864DE3F}">
      <dgm:prSet/>
      <dgm:spPr/>
      <dgm:t>
        <a:bodyPr/>
        <a:lstStyle/>
        <a:p>
          <a:endParaRPr lang="en-US"/>
        </a:p>
      </dgm:t>
    </dgm:pt>
    <dgm:pt modelId="{7768D408-0569-E049-84D4-B966CD2652C3}" type="sibTrans" cxnId="{074DB92D-F15B-A643-9DEE-75135864DE3F}">
      <dgm:prSet/>
      <dgm:spPr/>
      <dgm:t>
        <a:bodyPr/>
        <a:lstStyle/>
        <a:p>
          <a:endParaRPr lang="en-US"/>
        </a:p>
      </dgm:t>
    </dgm:pt>
    <dgm:pt modelId="{6A4273C9-9DE1-3640-8C87-59F05942A12A}">
      <dgm:prSet phldrT="[Text]" custT="1"/>
      <dgm:spPr/>
      <dgm:t>
        <a:bodyPr/>
        <a:lstStyle/>
        <a:p>
          <a:pPr>
            <a:buFont typeface="Arial" panose="020B0604020202020204" pitchFamily="34" charset="0"/>
            <a:buChar char="•"/>
          </a:pPr>
          <a:r>
            <a:rPr lang="en-US" sz="1000" u="sng" dirty="0"/>
            <a:t>Key Takeaways</a:t>
          </a:r>
          <a:r>
            <a:rPr lang="en-US" sz="1000" dirty="0"/>
            <a:t>: Clients </a:t>
          </a:r>
          <a:r>
            <a:rPr lang="en-US" sz="1000" i="1" dirty="0"/>
            <a:t>already have </a:t>
          </a:r>
          <a:r>
            <a:rPr lang="en-US" sz="1000" dirty="0"/>
            <a:t>a vast array of skills &amp; strategies, which reflect their unique neurotype &amp; experiences.</a:t>
          </a:r>
        </a:p>
      </dgm:t>
    </dgm:pt>
    <dgm:pt modelId="{06A77DD1-BCE3-0342-B5E1-D95BA08D0F54}" type="parTrans" cxnId="{5CE76C8A-56DB-B04F-BDBA-07A8EAED5EE8}">
      <dgm:prSet/>
      <dgm:spPr/>
      <dgm:t>
        <a:bodyPr/>
        <a:lstStyle/>
        <a:p>
          <a:endParaRPr lang="en-US"/>
        </a:p>
      </dgm:t>
    </dgm:pt>
    <dgm:pt modelId="{2AF92797-8047-8243-988B-91F8AA371E73}" type="sibTrans" cxnId="{5CE76C8A-56DB-B04F-BDBA-07A8EAED5EE8}">
      <dgm:prSet/>
      <dgm:spPr/>
      <dgm:t>
        <a:bodyPr/>
        <a:lstStyle/>
        <a:p>
          <a:endParaRPr lang="en-US"/>
        </a:p>
      </dgm:t>
    </dgm:pt>
    <dgm:pt modelId="{0B4E15B0-29F7-6F4D-BBC9-89AF613CB04B}">
      <dgm:prSet phldrT="[Text]"/>
      <dgm:spPr/>
      <dgm:t>
        <a:bodyPr/>
        <a:lstStyle/>
        <a:p>
          <a:endParaRPr lang="en-US"/>
        </a:p>
      </dgm:t>
    </dgm:pt>
    <dgm:pt modelId="{8D4B8DE0-1B60-7740-A12E-ADFD991A3E58}" type="parTrans" cxnId="{41DA00CA-1F6F-7246-A2B5-EF3A93ED08C0}">
      <dgm:prSet/>
      <dgm:spPr/>
      <dgm:t>
        <a:bodyPr/>
        <a:lstStyle/>
        <a:p>
          <a:endParaRPr lang="en-US"/>
        </a:p>
      </dgm:t>
    </dgm:pt>
    <dgm:pt modelId="{3DB16107-CE07-C94B-9D22-ECFF2FA6D694}" type="sibTrans" cxnId="{41DA00CA-1F6F-7246-A2B5-EF3A93ED08C0}">
      <dgm:prSet/>
      <dgm:spPr/>
      <dgm:t>
        <a:bodyPr/>
        <a:lstStyle/>
        <a:p>
          <a:endParaRPr lang="en-US"/>
        </a:p>
      </dgm:t>
    </dgm:pt>
    <dgm:pt modelId="{AE64275A-3F8A-414C-910E-265543956C71}">
      <dgm:prSet custT="1"/>
      <dgm:spPr/>
      <dgm:t>
        <a:bodyPr/>
        <a:lstStyle/>
        <a:p>
          <a:pPr>
            <a:buFont typeface="Arial" panose="020B0604020202020204" pitchFamily="34" charset="0"/>
            <a:buChar char="•"/>
          </a:pPr>
          <a:r>
            <a:rPr lang="en-US" sz="1000" u="sng" dirty="0"/>
            <a:t>SPT Lens  </a:t>
          </a:r>
          <a:r>
            <a:rPr lang="en-US" sz="1000" dirty="0"/>
            <a:t>Therapists apply regulation skills to support neuroception of safety and for </a:t>
          </a:r>
          <a:r>
            <a:rPr lang="en-US" sz="1000" i="1" dirty="0"/>
            <a:t>modeling</a:t>
          </a:r>
          <a:r>
            <a:rPr lang="en-US" sz="1000" dirty="0"/>
            <a:t> (not </a:t>
          </a:r>
          <a:r>
            <a:rPr lang="en-US" sz="1000" i="1" dirty="0"/>
            <a:t>teaching</a:t>
          </a:r>
          <a:r>
            <a:rPr lang="en-US" sz="1000" dirty="0"/>
            <a:t>) regulation skills.</a:t>
          </a:r>
        </a:p>
      </dgm:t>
    </dgm:pt>
    <dgm:pt modelId="{9DFEFCDA-4645-E448-8EDD-FE64E12F8EFB}" type="parTrans" cxnId="{55864077-FC47-9F48-B5AB-4A554F4CBF37}">
      <dgm:prSet/>
      <dgm:spPr/>
      <dgm:t>
        <a:bodyPr/>
        <a:lstStyle/>
        <a:p>
          <a:endParaRPr lang="en-US"/>
        </a:p>
      </dgm:t>
    </dgm:pt>
    <dgm:pt modelId="{E1547BE3-C5E9-3340-8123-9EBB66988536}" type="sibTrans" cxnId="{55864077-FC47-9F48-B5AB-4A554F4CBF37}">
      <dgm:prSet/>
      <dgm:spPr/>
      <dgm:t>
        <a:bodyPr/>
        <a:lstStyle/>
        <a:p>
          <a:endParaRPr lang="en-US"/>
        </a:p>
      </dgm:t>
    </dgm:pt>
    <dgm:pt modelId="{AF099846-635A-BB4D-BC62-2F0C935081AA}" type="pres">
      <dgm:prSet presAssocID="{ED516E8C-737A-7840-81A0-1F7AAFA57605}" presName="composite" presStyleCnt="0">
        <dgm:presLayoutVars>
          <dgm:chMax val="3"/>
          <dgm:animLvl val="lvl"/>
          <dgm:resizeHandles val="exact"/>
        </dgm:presLayoutVars>
      </dgm:prSet>
      <dgm:spPr/>
    </dgm:pt>
    <dgm:pt modelId="{04FA79C8-5C48-5C45-BB9F-43BCD3D87041}" type="pres">
      <dgm:prSet presAssocID="{97C0D57E-F36D-4F46-BA1D-59ADA2AE1B2F}" presName="gear1" presStyleLbl="node1" presStyleIdx="0" presStyleCnt="3">
        <dgm:presLayoutVars>
          <dgm:chMax val="1"/>
          <dgm:bulletEnabled val="1"/>
        </dgm:presLayoutVars>
      </dgm:prSet>
      <dgm:spPr/>
    </dgm:pt>
    <dgm:pt modelId="{7EDAA9F8-6ECE-1041-AD90-5855D1D36CFE}" type="pres">
      <dgm:prSet presAssocID="{97C0D57E-F36D-4F46-BA1D-59ADA2AE1B2F}" presName="gear1srcNode" presStyleLbl="node1" presStyleIdx="0" presStyleCnt="3"/>
      <dgm:spPr/>
    </dgm:pt>
    <dgm:pt modelId="{7DECFD60-70CF-0B4D-9522-5ADC49CB7441}" type="pres">
      <dgm:prSet presAssocID="{97C0D57E-F36D-4F46-BA1D-59ADA2AE1B2F}" presName="gear1dstNode" presStyleLbl="node1" presStyleIdx="0" presStyleCnt="3"/>
      <dgm:spPr/>
    </dgm:pt>
    <dgm:pt modelId="{E35CA258-6CFA-BB48-AA52-95C2A578C9DB}" type="pres">
      <dgm:prSet presAssocID="{6A4273C9-9DE1-3640-8C87-59F05942A12A}" presName="gear2" presStyleLbl="node1" presStyleIdx="1" presStyleCnt="3">
        <dgm:presLayoutVars>
          <dgm:chMax val="1"/>
          <dgm:bulletEnabled val="1"/>
        </dgm:presLayoutVars>
      </dgm:prSet>
      <dgm:spPr/>
    </dgm:pt>
    <dgm:pt modelId="{BB83B8E9-BB85-694F-940E-D3067274F96A}" type="pres">
      <dgm:prSet presAssocID="{6A4273C9-9DE1-3640-8C87-59F05942A12A}" presName="gear2srcNode" presStyleLbl="node1" presStyleIdx="1" presStyleCnt="3"/>
      <dgm:spPr/>
    </dgm:pt>
    <dgm:pt modelId="{F7743FA8-9DCF-AB4B-AB8F-ECD568D9B0F9}" type="pres">
      <dgm:prSet presAssocID="{6A4273C9-9DE1-3640-8C87-59F05942A12A}" presName="gear2dstNode" presStyleLbl="node1" presStyleIdx="1" presStyleCnt="3"/>
      <dgm:spPr/>
    </dgm:pt>
    <dgm:pt modelId="{099DE54A-D1E9-FF40-B756-F3911A7E40C5}" type="pres">
      <dgm:prSet presAssocID="{AE64275A-3F8A-414C-910E-265543956C71}" presName="gear3" presStyleLbl="node1" presStyleIdx="2" presStyleCnt="3"/>
      <dgm:spPr/>
    </dgm:pt>
    <dgm:pt modelId="{5A77C1B6-A329-9A4C-95DB-984BEAD5B0A4}" type="pres">
      <dgm:prSet presAssocID="{AE64275A-3F8A-414C-910E-265543956C71}" presName="gear3tx" presStyleLbl="node1" presStyleIdx="2" presStyleCnt="3">
        <dgm:presLayoutVars>
          <dgm:chMax val="1"/>
          <dgm:bulletEnabled val="1"/>
        </dgm:presLayoutVars>
      </dgm:prSet>
      <dgm:spPr/>
    </dgm:pt>
    <dgm:pt modelId="{3F99FD13-ADB9-4446-9483-F546A2CDDF82}" type="pres">
      <dgm:prSet presAssocID="{AE64275A-3F8A-414C-910E-265543956C71}" presName="gear3srcNode" presStyleLbl="node1" presStyleIdx="2" presStyleCnt="3"/>
      <dgm:spPr/>
    </dgm:pt>
    <dgm:pt modelId="{3370336A-E965-6F46-A524-203496043DCA}" type="pres">
      <dgm:prSet presAssocID="{AE64275A-3F8A-414C-910E-265543956C71}" presName="gear3dstNode" presStyleLbl="node1" presStyleIdx="2" presStyleCnt="3"/>
      <dgm:spPr/>
    </dgm:pt>
    <dgm:pt modelId="{DBCA6713-CE75-EE4A-8DE3-F84B3138704A}" type="pres">
      <dgm:prSet presAssocID="{7768D408-0569-E049-84D4-B966CD2652C3}" presName="connector1" presStyleLbl="sibTrans2D1" presStyleIdx="0" presStyleCnt="3"/>
      <dgm:spPr/>
    </dgm:pt>
    <dgm:pt modelId="{41F1D2E6-E7C5-D646-AABF-8F20EAA92737}" type="pres">
      <dgm:prSet presAssocID="{2AF92797-8047-8243-988B-91F8AA371E73}" presName="connector2" presStyleLbl="sibTrans2D1" presStyleIdx="1" presStyleCnt="3"/>
      <dgm:spPr/>
    </dgm:pt>
    <dgm:pt modelId="{83C6225B-8938-854A-A198-CC915E1F819F}" type="pres">
      <dgm:prSet presAssocID="{E1547BE3-C5E9-3340-8123-9EBB66988536}" presName="connector3" presStyleLbl="sibTrans2D1" presStyleIdx="2" presStyleCnt="3"/>
      <dgm:spPr/>
    </dgm:pt>
  </dgm:ptLst>
  <dgm:cxnLst>
    <dgm:cxn modelId="{C9A7DF03-5042-474C-8A3A-10CC9D3A9FAD}" type="presOf" srcId="{E1547BE3-C5E9-3340-8123-9EBB66988536}" destId="{83C6225B-8938-854A-A198-CC915E1F819F}" srcOrd="0" destOrd="0" presId="urn:microsoft.com/office/officeart/2005/8/layout/gear1"/>
    <dgm:cxn modelId="{51D9D81A-C7EC-EA4D-98AB-64109E103170}" type="presOf" srcId="{AE64275A-3F8A-414C-910E-265543956C71}" destId="{5A77C1B6-A329-9A4C-95DB-984BEAD5B0A4}" srcOrd="1" destOrd="0" presId="urn:microsoft.com/office/officeart/2005/8/layout/gear1"/>
    <dgm:cxn modelId="{6280A92C-5754-0B41-A465-DFBD37C6CE00}" type="presOf" srcId="{6A4273C9-9DE1-3640-8C87-59F05942A12A}" destId="{F7743FA8-9DCF-AB4B-AB8F-ECD568D9B0F9}" srcOrd="2" destOrd="0" presId="urn:microsoft.com/office/officeart/2005/8/layout/gear1"/>
    <dgm:cxn modelId="{074DB92D-F15B-A643-9DEE-75135864DE3F}" srcId="{ED516E8C-737A-7840-81A0-1F7AAFA57605}" destId="{97C0D57E-F36D-4F46-BA1D-59ADA2AE1B2F}" srcOrd="0" destOrd="0" parTransId="{14F87276-6341-CE48-8FD0-E9A1ECD667F6}" sibTransId="{7768D408-0569-E049-84D4-B966CD2652C3}"/>
    <dgm:cxn modelId="{06EA2348-C167-1F4E-8B9E-30F2138C1EE1}" type="presOf" srcId="{AE64275A-3F8A-414C-910E-265543956C71}" destId="{099DE54A-D1E9-FF40-B756-F3911A7E40C5}" srcOrd="0" destOrd="0" presId="urn:microsoft.com/office/officeart/2005/8/layout/gear1"/>
    <dgm:cxn modelId="{1F33FE5C-4678-2F4B-B7DE-4A7E1385A022}" type="presOf" srcId="{97C0D57E-F36D-4F46-BA1D-59ADA2AE1B2F}" destId="{04FA79C8-5C48-5C45-BB9F-43BCD3D87041}" srcOrd="0" destOrd="0" presId="urn:microsoft.com/office/officeart/2005/8/layout/gear1"/>
    <dgm:cxn modelId="{55864077-FC47-9F48-B5AB-4A554F4CBF37}" srcId="{ED516E8C-737A-7840-81A0-1F7AAFA57605}" destId="{AE64275A-3F8A-414C-910E-265543956C71}" srcOrd="2" destOrd="0" parTransId="{9DFEFCDA-4645-E448-8EDD-FE64E12F8EFB}" sibTransId="{E1547BE3-C5E9-3340-8123-9EBB66988536}"/>
    <dgm:cxn modelId="{72518888-301A-E340-BFCC-0CA579D532A7}" type="presOf" srcId="{6A4273C9-9DE1-3640-8C87-59F05942A12A}" destId="{E35CA258-6CFA-BB48-AA52-95C2A578C9DB}" srcOrd="0" destOrd="0" presId="urn:microsoft.com/office/officeart/2005/8/layout/gear1"/>
    <dgm:cxn modelId="{5CE76C8A-56DB-B04F-BDBA-07A8EAED5EE8}" srcId="{ED516E8C-737A-7840-81A0-1F7AAFA57605}" destId="{6A4273C9-9DE1-3640-8C87-59F05942A12A}" srcOrd="1" destOrd="0" parTransId="{06A77DD1-BCE3-0342-B5E1-D95BA08D0F54}" sibTransId="{2AF92797-8047-8243-988B-91F8AA371E73}"/>
    <dgm:cxn modelId="{2E5C64A3-0334-A249-BB5A-B294A6A48588}" type="presOf" srcId="{97C0D57E-F36D-4F46-BA1D-59ADA2AE1B2F}" destId="{7EDAA9F8-6ECE-1041-AD90-5855D1D36CFE}" srcOrd="1" destOrd="0" presId="urn:microsoft.com/office/officeart/2005/8/layout/gear1"/>
    <dgm:cxn modelId="{141A6AA7-1209-9B4E-BBCC-706F151E9985}" type="presOf" srcId="{2AF92797-8047-8243-988B-91F8AA371E73}" destId="{41F1D2E6-E7C5-D646-AABF-8F20EAA92737}" srcOrd="0" destOrd="0" presId="urn:microsoft.com/office/officeart/2005/8/layout/gear1"/>
    <dgm:cxn modelId="{2C717DBE-E76F-1946-B53F-81C840D59F65}" type="presOf" srcId="{6A4273C9-9DE1-3640-8C87-59F05942A12A}" destId="{BB83B8E9-BB85-694F-940E-D3067274F96A}" srcOrd="1" destOrd="0" presId="urn:microsoft.com/office/officeart/2005/8/layout/gear1"/>
    <dgm:cxn modelId="{41DA00CA-1F6F-7246-A2B5-EF3A93ED08C0}" srcId="{ED516E8C-737A-7840-81A0-1F7AAFA57605}" destId="{0B4E15B0-29F7-6F4D-BBC9-89AF613CB04B}" srcOrd="3" destOrd="0" parTransId="{8D4B8DE0-1B60-7740-A12E-ADFD991A3E58}" sibTransId="{3DB16107-CE07-C94B-9D22-ECFF2FA6D694}"/>
    <dgm:cxn modelId="{0ED085CF-BE03-9248-B1F3-1ACC74F1A7AA}" type="presOf" srcId="{AE64275A-3F8A-414C-910E-265543956C71}" destId="{3F99FD13-ADB9-4446-9483-F546A2CDDF82}" srcOrd="2" destOrd="0" presId="urn:microsoft.com/office/officeart/2005/8/layout/gear1"/>
    <dgm:cxn modelId="{98C9C9D0-1660-CA4F-9F9A-4E718DFDFDF5}" type="presOf" srcId="{97C0D57E-F36D-4F46-BA1D-59ADA2AE1B2F}" destId="{7DECFD60-70CF-0B4D-9522-5ADC49CB7441}" srcOrd="2" destOrd="0" presId="urn:microsoft.com/office/officeart/2005/8/layout/gear1"/>
    <dgm:cxn modelId="{57F87CD4-DCBA-1540-8231-09C81D28DEC0}" type="presOf" srcId="{7768D408-0569-E049-84D4-B966CD2652C3}" destId="{DBCA6713-CE75-EE4A-8DE3-F84B3138704A}" srcOrd="0" destOrd="0" presId="urn:microsoft.com/office/officeart/2005/8/layout/gear1"/>
    <dgm:cxn modelId="{EAF5D1D7-89D8-4442-AC3E-8BDC5478D52F}" type="presOf" srcId="{ED516E8C-737A-7840-81A0-1F7AAFA57605}" destId="{AF099846-635A-BB4D-BC62-2F0C935081AA}" srcOrd="0" destOrd="0" presId="urn:microsoft.com/office/officeart/2005/8/layout/gear1"/>
    <dgm:cxn modelId="{AA1495DD-45AD-2C4B-8D9E-77D46C24C67E}" type="presOf" srcId="{AE64275A-3F8A-414C-910E-265543956C71}" destId="{3370336A-E965-6F46-A524-203496043DCA}" srcOrd="3" destOrd="0" presId="urn:microsoft.com/office/officeart/2005/8/layout/gear1"/>
    <dgm:cxn modelId="{9BDFFC01-EBDD-A543-A50E-D62DC9C8A618}" type="presParOf" srcId="{AF099846-635A-BB4D-BC62-2F0C935081AA}" destId="{04FA79C8-5C48-5C45-BB9F-43BCD3D87041}" srcOrd="0" destOrd="0" presId="urn:microsoft.com/office/officeart/2005/8/layout/gear1"/>
    <dgm:cxn modelId="{AC654478-E135-2842-9F46-1949D7D47B68}" type="presParOf" srcId="{AF099846-635A-BB4D-BC62-2F0C935081AA}" destId="{7EDAA9F8-6ECE-1041-AD90-5855D1D36CFE}" srcOrd="1" destOrd="0" presId="urn:microsoft.com/office/officeart/2005/8/layout/gear1"/>
    <dgm:cxn modelId="{64AF1AE7-6189-1941-8149-6EE3E7B47285}" type="presParOf" srcId="{AF099846-635A-BB4D-BC62-2F0C935081AA}" destId="{7DECFD60-70CF-0B4D-9522-5ADC49CB7441}" srcOrd="2" destOrd="0" presId="urn:microsoft.com/office/officeart/2005/8/layout/gear1"/>
    <dgm:cxn modelId="{16F17835-850C-EC43-BBE7-488E553BCD9F}" type="presParOf" srcId="{AF099846-635A-BB4D-BC62-2F0C935081AA}" destId="{E35CA258-6CFA-BB48-AA52-95C2A578C9DB}" srcOrd="3" destOrd="0" presId="urn:microsoft.com/office/officeart/2005/8/layout/gear1"/>
    <dgm:cxn modelId="{4B3F9D61-4814-1443-8193-9C1088BBEA3D}" type="presParOf" srcId="{AF099846-635A-BB4D-BC62-2F0C935081AA}" destId="{BB83B8E9-BB85-694F-940E-D3067274F96A}" srcOrd="4" destOrd="0" presId="urn:microsoft.com/office/officeart/2005/8/layout/gear1"/>
    <dgm:cxn modelId="{8A648B38-BC4C-6D49-82D6-299D2239FF99}" type="presParOf" srcId="{AF099846-635A-BB4D-BC62-2F0C935081AA}" destId="{F7743FA8-9DCF-AB4B-AB8F-ECD568D9B0F9}" srcOrd="5" destOrd="0" presId="urn:microsoft.com/office/officeart/2005/8/layout/gear1"/>
    <dgm:cxn modelId="{4B44B081-FF7C-0C45-9A77-125CEE7B827D}" type="presParOf" srcId="{AF099846-635A-BB4D-BC62-2F0C935081AA}" destId="{099DE54A-D1E9-FF40-B756-F3911A7E40C5}" srcOrd="6" destOrd="0" presId="urn:microsoft.com/office/officeart/2005/8/layout/gear1"/>
    <dgm:cxn modelId="{03452D0B-39E3-214F-A454-30367322EC64}" type="presParOf" srcId="{AF099846-635A-BB4D-BC62-2F0C935081AA}" destId="{5A77C1B6-A329-9A4C-95DB-984BEAD5B0A4}" srcOrd="7" destOrd="0" presId="urn:microsoft.com/office/officeart/2005/8/layout/gear1"/>
    <dgm:cxn modelId="{1126C44F-514A-CE49-B53F-01613BCAFE53}" type="presParOf" srcId="{AF099846-635A-BB4D-BC62-2F0C935081AA}" destId="{3F99FD13-ADB9-4446-9483-F546A2CDDF82}" srcOrd="8" destOrd="0" presId="urn:microsoft.com/office/officeart/2005/8/layout/gear1"/>
    <dgm:cxn modelId="{115C2AC1-267E-3F47-8E90-1A00E391B191}" type="presParOf" srcId="{AF099846-635A-BB4D-BC62-2F0C935081AA}" destId="{3370336A-E965-6F46-A524-203496043DCA}" srcOrd="9" destOrd="0" presId="urn:microsoft.com/office/officeart/2005/8/layout/gear1"/>
    <dgm:cxn modelId="{FEAA0166-A89F-C445-B74D-50514561EB41}" type="presParOf" srcId="{AF099846-635A-BB4D-BC62-2F0C935081AA}" destId="{DBCA6713-CE75-EE4A-8DE3-F84B3138704A}" srcOrd="10" destOrd="0" presId="urn:microsoft.com/office/officeart/2005/8/layout/gear1"/>
    <dgm:cxn modelId="{DB11F8AD-4CD3-8549-8C05-E6D6761AA198}" type="presParOf" srcId="{AF099846-635A-BB4D-BC62-2F0C935081AA}" destId="{41F1D2E6-E7C5-D646-AABF-8F20EAA92737}" srcOrd="11" destOrd="0" presId="urn:microsoft.com/office/officeart/2005/8/layout/gear1"/>
    <dgm:cxn modelId="{7DEEE8CE-7768-E74D-81AC-F565A023F85F}" type="presParOf" srcId="{AF099846-635A-BB4D-BC62-2F0C935081AA}" destId="{83C6225B-8938-854A-A198-CC915E1F819F}" srcOrd="12" destOrd="0" presId="urn:microsoft.com/office/officeart/2005/8/layout/gear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E509EE61-A781-EF4A-ACE4-54A14EC28954}" type="doc">
      <dgm:prSet loTypeId="urn:microsoft.com/office/officeart/2005/8/layout/radial4" loCatId="" qsTypeId="urn:microsoft.com/office/officeart/2005/8/quickstyle/simple1" qsCatId="simple" csTypeId="urn:microsoft.com/office/officeart/2005/8/colors/accent1_2" csCatId="accent1" phldr="1"/>
      <dgm:spPr/>
      <dgm:t>
        <a:bodyPr/>
        <a:lstStyle/>
        <a:p>
          <a:endParaRPr lang="en-US"/>
        </a:p>
      </dgm:t>
    </dgm:pt>
    <dgm:pt modelId="{ED10D4CC-89F2-0A4C-B639-3035FDA75961}">
      <dgm:prSet phldrT="[Text]"/>
      <dgm:spPr/>
      <dgm:t>
        <a:bodyPr/>
        <a:lstStyle/>
        <a:p>
          <a:r>
            <a:rPr lang="en-US" u="sng" dirty="0"/>
            <a:t>Reframe:</a:t>
          </a:r>
          <a:r>
            <a:rPr lang="en-US" u="none" dirty="0"/>
            <a:t> facilitating </a:t>
          </a:r>
          <a:r>
            <a:rPr lang="en-US" dirty="0"/>
            <a:t>communication between all parties, which can look more  like a translator role</a:t>
          </a:r>
        </a:p>
      </dgm:t>
    </dgm:pt>
    <dgm:pt modelId="{6EC6DC9B-0AB8-5B44-B526-C47515028695}" type="parTrans" cxnId="{15701398-276A-994C-8F52-F4605897C56C}">
      <dgm:prSet/>
      <dgm:spPr/>
      <dgm:t>
        <a:bodyPr/>
        <a:lstStyle/>
        <a:p>
          <a:endParaRPr lang="en-US"/>
        </a:p>
      </dgm:t>
    </dgm:pt>
    <dgm:pt modelId="{25E52F26-AC64-C74B-B558-1B440491F0D8}" type="sibTrans" cxnId="{15701398-276A-994C-8F52-F4605897C56C}">
      <dgm:prSet/>
      <dgm:spPr/>
      <dgm:t>
        <a:bodyPr/>
        <a:lstStyle/>
        <a:p>
          <a:endParaRPr lang="en-US"/>
        </a:p>
      </dgm:t>
    </dgm:pt>
    <dgm:pt modelId="{FA0020DF-AF13-F94D-B3FC-6D3DE7B145A7}">
      <dgm:prSet phldrT="[Text]"/>
      <dgm:spPr/>
      <dgm:t>
        <a:bodyPr/>
        <a:lstStyle/>
        <a:p>
          <a:pPr>
            <a:buFont typeface="Arial" panose="020B0604020202020204" pitchFamily="34" charset="0"/>
            <a:buChar char="•"/>
          </a:pPr>
          <a:r>
            <a:rPr lang="en-US" u="sng" dirty="0"/>
            <a:t>SPT Lens</a:t>
          </a:r>
          <a:r>
            <a:rPr lang="en-US" dirty="0"/>
            <a:t>: Play is an important, natural, &amp; primary mode of communication for kids.</a:t>
          </a:r>
        </a:p>
        <a:p>
          <a:pPr>
            <a:buFont typeface="Arial" panose="020B0604020202020204" pitchFamily="34" charset="0"/>
            <a:buChar char="•"/>
          </a:pPr>
          <a:r>
            <a:rPr lang="en-US" dirty="0"/>
            <a:t>—Also emphasizes other kinds of nonverbal communication</a:t>
          </a:r>
        </a:p>
      </dgm:t>
    </dgm:pt>
    <dgm:pt modelId="{E8FCC44E-B143-AB47-86C7-AD14990E575E}" type="parTrans" cxnId="{A0B1D2E3-58E7-F849-B532-1BE0745415D7}">
      <dgm:prSet/>
      <dgm:spPr/>
      <dgm:t>
        <a:bodyPr/>
        <a:lstStyle/>
        <a:p>
          <a:endParaRPr lang="en-US"/>
        </a:p>
      </dgm:t>
    </dgm:pt>
    <dgm:pt modelId="{CCDB438E-DEF2-8042-94D4-A8318CA3F2E6}" type="sibTrans" cxnId="{A0B1D2E3-58E7-F849-B532-1BE0745415D7}">
      <dgm:prSet/>
      <dgm:spPr/>
      <dgm:t>
        <a:bodyPr/>
        <a:lstStyle/>
        <a:p>
          <a:endParaRPr lang="en-US"/>
        </a:p>
      </dgm:t>
    </dgm:pt>
    <dgm:pt modelId="{7AEFAE0B-A7EA-A842-91B9-3F49B0848B55}">
      <dgm:prSet phldrT="[Text]" custT="1"/>
      <dgm:spPr/>
      <dgm:t>
        <a:bodyPr/>
        <a:lstStyle/>
        <a:p>
          <a:pPr>
            <a:buFont typeface="Arial" panose="020B0604020202020204" pitchFamily="34" charset="0"/>
            <a:buChar char="•"/>
          </a:pPr>
          <a:r>
            <a:rPr lang="en-US" sz="1400" u="sng" dirty="0"/>
            <a:t>Neurodiversity Lens:</a:t>
          </a:r>
          <a:r>
            <a:rPr lang="en-US" sz="1400" dirty="0"/>
            <a:t> </a:t>
          </a:r>
          <a:r>
            <a:rPr lang="en-US" sz="1400" i="1" dirty="0"/>
            <a:t>Differences</a:t>
          </a:r>
          <a:r>
            <a:rPr lang="en-US" sz="1400" dirty="0"/>
            <a:t> not deficits (Milton, 2012; Walker, 2021)</a:t>
          </a:r>
        </a:p>
        <a:p>
          <a:pPr>
            <a:buFont typeface="Arial" panose="020B0604020202020204" pitchFamily="34" charset="0"/>
            <a:buChar char="•"/>
          </a:pPr>
          <a:r>
            <a:rPr lang="en-US" sz="1400" u="sng" dirty="0"/>
            <a:t>NIT:</a:t>
          </a:r>
          <a:r>
            <a:rPr lang="en-US" sz="1400" dirty="0"/>
            <a:t> Emphasizes  the importance of cultivating a relational epistemic humility </a:t>
          </a:r>
          <a:endParaRPr lang="en-US" sz="1200" dirty="0"/>
        </a:p>
      </dgm:t>
    </dgm:pt>
    <dgm:pt modelId="{EAF7D33D-D349-6848-BCA1-C7DB818A317F}" type="parTrans" cxnId="{64E0C95E-FD98-E344-BCD4-C260A1859A96}">
      <dgm:prSet/>
      <dgm:spPr/>
      <dgm:t>
        <a:bodyPr/>
        <a:lstStyle/>
        <a:p>
          <a:endParaRPr lang="en-US"/>
        </a:p>
      </dgm:t>
    </dgm:pt>
    <dgm:pt modelId="{C93B0324-D42F-704C-A349-20A57DAAFDCC}" type="sibTrans" cxnId="{64E0C95E-FD98-E344-BCD4-C260A1859A96}">
      <dgm:prSet/>
      <dgm:spPr/>
      <dgm:t>
        <a:bodyPr/>
        <a:lstStyle/>
        <a:p>
          <a:endParaRPr lang="en-US"/>
        </a:p>
      </dgm:t>
    </dgm:pt>
    <dgm:pt modelId="{02DA3B16-B531-2142-8452-D9213BC597A2}">
      <dgm:prSet phldrT="[Text]"/>
      <dgm:spPr/>
      <dgm:t>
        <a:bodyPr/>
        <a:lstStyle/>
        <a:p>
          <a:pPr>
            <a:buFont typeface="Arial" panose="020B0604020202020204" pitchFamily="34" charset="0"/>
            <a:buChar char="•"/>
          </a:pPr>
          <a:r>
            <a:rPr lang="en-US" u="sng" dirty="0"/>
            <a:t>Key Takeaway</a:t>
          </a:r>
          <a:r>
            <a:rPr lang="en-US" dirty="0"/>
            <a:t>: I’ve internalized neuronormative communication biases, </a:t>
          </a:r>
          <a:r>
            <a:rPr lang="en-US" i="1" dirty="0"/>
            <a:t>and </a:t>
          </a:r>
          <a:r>
            <a:rPr lang="en-US" dirty="0"/>
            <a:t>I can expand beyond them.</a:t>
          </a:r>
        </a:p>
        <a:p>
          <a:pPr>
            <a:buFont typeface="Arial" panose="020B0604020202020204" pitchFamily="34" charset="0"/>
            <a:buChar char="•"/>
          </a:pPr>
          <a:r>
            <a:rPr lang="en-US" u="sng" dirty="0"/>
            <a:t>Examples</a:t>
          </a:r>
          <a:r>
            <a:rPr lang="en-US" dirty="0"/>
            <a:t>: using Chat feature and/or Whiteboard feature during online sessions; sessions with &lt;15 verbal exchanges; creative/abstract interactive exchanges within (&amp; between) parallel play processes; co-creating games without verbally defining the aims or “rules” (&amp; indications of mutual understanding of those aims/“rules”); tuning in to </a:t>
          </a:r>
          <a:r>
            <a:rPr lang="en-US" u="sng" dirty="0"/>
            <a:t>some incredible metaphors</a:t>
          </a:r>
        </a:p>
      </dgm:t>
    </dgm:pt>
    <dgm:pt modelId="{3F320835-F3E4-4548-8B63-8C2F328DFCDB}" type="parTrans" cxnId="{8786F2B8-A7BA-2E4B-935D-DC021F306043}">
      <dgm:prSet/>
      <dgm:spPr/>
      <dgm:t>
        <a:bodyPr/>
        <a:lstStyle/>
        <a:p>
          <a:endParaRPr lang="en-US"/>
        </a:p>
      </dgm:t>
    </dgm:pt>
    <dgm:pt modelId="{9769686B-884A-AF45-A33D-DC8E78021A9B}" type="sibTrans" cxnId="{8786F2B8-A7BA-2E4B-935D-DC021F306043}">
      <dgm:prSet/>
      <dgm:spPr/>
      <dgm:t>
        <a:bodyPr/>
        <a:lstStyle/>
        <a:p>
          <a:endParaRPr lang="en-US"/>
        </a:p>
      </dgm:t>
    </dgm:pt>
    <dgm:pt modelId="{50E98725-F0FA-8A4E-84CD-D33607DE71A5}" type="pres">
      <dgm:prSet presAssocID="{E509EE61-A781-EF4A-ACE4-54A14EC28954}" presName="cycle" presStyleCnt="0">
        <dgm:presLayoutVars>
          <dgm:chMax val="1"/>
          <dgm:dir/>
          <dgm:animLvl val="ctr"/>
          <dgm:resizeHandles val="exact"/>
        </dgm:presLayoutVars>
      </dgm:prSet>
      <dgm:spPr/>
    </dgm:pt>
    <dgm:pt modelId="{A779A4A2-51FA-5C49-893B-79B20BB786F5}" type="pres">
      <dgm:prSet presAssocID="{ED10D4CC-89F2-0A4C-B639-3035FDA75961}" presName="centerShape" presStyleLbl="node0" presStyleIdx="0" presStyleCnt="1" custLinFactNeighborX="-24884" custLinFactNeighborY="1848"/>
      <dgm:spPr/>
    </dgm:pt>
    <dgm:pt modelId="{E3349CF5-EDB4-5F4A-9441-32D8B7B5F995}" type="pres">
      <dgm:prSet presAssocID="{E8FCC44E-B143-AB47-86C7-AD14990E575E}" presName="parTrans" presStyleLbl="bgSibTrans2D1" presStyleIdx="0" presStyleCnt="3"/>
      <dgm:spPr/>
    </dgm:pt>
    <dgm:pt modelId="{E7FA9CDE-C5E0-354D-80F5-6C0955166AAD}" type="pres">
      <dgm:prSet presAssocID="{FA0020DF-AF13-F94D-B3FC-6D3DE7B145A7}" presName="node" presStyleLbl="node1" presStyleIdx="0" presStyleCnt="3" custScaleX="133419" custRadScaleRad="169516" custRadScaleInc="-4633">
        <dgm:presLayoutVars>
          <dgm:bulletEnabled val="1"/>
        </dgm:presLayoutVars>
      </dgm:prSet>
      <dgm:spPr/>
    </dgm:pt>
    <dgm:pt modelId="{B75B9A1D-5E3F-C446-8A11-B056BE46CAD8}" type="pres">
      <dgm:prSet presAssocID="{EAF7D33D-D349-6848-BCA1-C7DB818A317F}" presName="parTrans" presStyleLbl="bgSibTrans2D1" presStyleIdx="1" presStyleCnt="3"/>
      <dgm:spPr/>
    </dgm:pt>
    <dgm:pt modelId="{25B49A83-C969-854E-B585-76A2B0374851}" type="pres">
      <dgm:prSet presAssocID="{7AEFAE0B-A7EA-A842-91B9-3F49B0848B55}" presName="node" presStyleLbl="node1" presStyleIdx="1" presStyleCnt="3" custScaleX="174161" custScaleY="78623" custRadScaleRad="99501" custRadScaleInc="-17660">
        <dgm:presLayoutVars>
          <dgm:bulletEnabled val="1"/>
        </dgm:presLayoutVars>
      </dgm:prSet>
      <dgm:spPr/>
    </dgm:pt>
    <dgm:pt modelId="{D868BE8B-196B-CB44-ABF3-90DFAF18D2D3}" type="pres">
      <dgm:prSet presAssocID="{3F320835-F3E4-4548-8B63-8C2F328DFCDB}" presName="parTrans" presStyleLbl="bgSibTrans2D1" presStyleIdx="2" presStyleCnt="3" custLinFactNeighborX="-8123" custLinFactNeighborY="-6349"/>
      <dgm:spPr/>
    </dgm:pt>
    <dgm:pt modelId="{7541EB67-ED92-9B47-95E1-2471D284EF31}" type="pres">
      <dgm:prSet presAssocID="{02DA3B16-B531-2142-8452-D9213BC597A2}" presName="node" presStyleLbl="node1" presStyleIdx="2" presStyleCnt="3" custScaleX="224322" custScaleY="200813" custRadScaleRad="164998" custRadScaleInc="11823">
        <dgm:presLayoutVars>
          <dgm:bulletEnabled val="1"/>
        </dgm:presLayoutVars>
      </dgm:prSet>
      <dgm:spPr/>
    </dgm:pt>
  </dgm:ptLst>
  <dgm:cxnLst>
    <dgm:cxn modelId="{7AC31600-C53F-A344-9E0D-06F134B5BA46}" type="presOf" srcId="{ED10D4CC-89F2-0A4C-B639-3035FDA75961}" destId="{A779A4A2-51FA-5C49-893B-79B20BB786F5}" srcOrd="0" destOrd="0" presId="urn:microsoft.com/office/officeart/2005/8/layout/radial4"/>
    <dgm:cxn modelId="{8C645504-927F-CD4A-A640-3BF5CCA66387}" type="presOf" srcId="{E509EE61-A781-EF4A-ACE4-54A14EC28954}" destId="{50E98725-F0FA-8A4E-84CD-D33607DE71A5}" srcOrd="0" destOrd="0" presId="urn:microsoft.com/office/officeart/2005/8/layout/radial4"/>
    <dgm:cxn modelId="{82F3764A-BF04-1246-9DC3-F7A0E8144274}" type="presOf" srcId="{EAF7D33D-D349-6848-BCA1-C7DB818A317F}" destId="{B75B9A1D-5E3F-C446-8A11-B056BE46CAD8}" srcOrd="0" destOrd="0" presId="urn:microsoft.com/office/officeart/2005/8/layout/radial4"/>
    <dgm:cxn modelId="{64E0C95E-FD98-E344-BCD4-C260A1859A96}" srcId="{ED10D4CC-89F2-0A4C-B639-3035FDA75961}" destId="{7AEFAE0B-A7EA-A842-91B9-3F49B0848B55}" srcOrd="1" destOrd="0" parTransId="{EAF7D33D-D349-6848-BCA1-C7DB818A317F}" sibTransId="{C93B0324-D42F-704C-A349-20A57DAAFDCC}"/>
    <dgm:cxn modelId="{9DEC1969-3C91-E748-BEEF-654CD1E0FBE5}" type="presOf" srcId="{E8FCC44E-B143-AB47-86C7-AD14990E575E}" destId="{E3349CF5-EDB4-5F4A-9441-32D8B7B5F995}" srcOrd="0" destOrd="0" presId="urn:microsoft.com/office/officeart/2005/8/layout/radial4"/>
    <dgm:cxn modelId="{2D3F2F90-7FA0-894A-AD4E-AA139C4F9075}" type="presOf" srcId="{FA0020DF-AF13-F94D-B3FC-6D3DE7B145A7}" destId="{E7FA9CDE-C5E0-354D-80F5-6C0955166AAD}" srcOrd="0" destOrd="0" presId="urn:microsoft.com/office/officeart/2005/8/layout/radial4"/>
    <dgm:cxn modelId="{15701398-276A-994C-8F52-F4605897C56C}" srcId="{E509EE61-A781-EF4A-ACE4-54A14EC28954}" destId="{ED10D4CC-89F2-0A4C-B639-3035FDA75961}" srcOrd="0" destOrd="0" parTransId="{6EC6DC9B-0AB8-5B44-B526-C47515028695}" sibTransId="{25E52F26-AC64-C74B-B558-1B440491F0D8}"/>
    <dgm:cxn modelId="{8421D2A7-D4FF-3E44-99F8-ACDF818796E7}" type="presOf" srcId="{7AEFAE0B-A7EA-A842-91B9-3F49B0848B55}" destId="{25B49A83-C969-854E-B585-76A2B0374851}" srcOrd="0" destOrd="0" presId="urn:microsoft.com/office/officeart/2005/8/layout/radial4"/>
    <dgm:cxn modelId="{8786F2B8-A7BA-2E4B-935D-DC021F306043}" srcId="{ED10D4CC-89F2-0A4C-B639-3035FDA75961}" destId="{02DA3B16-B531-2142-8452-D9213BC597A2}" srcOrd="2" destOrd="0" parTransId="{3F320835-F3E4-4548-8B63-8C2F328DFCDB}" sibTransId="{9769686B-884A-AF45-A33D-DC8E78021A9B}"/>
    <dgm:cxn modelId="{63F85FD2-6312-FB4C-B237-C7F3D323D386}" type="presOf" srcId="{3F320835-F3E4-4548-8B63-8C2F328DFCDB}" destId="{D868BE8B-196B-CB44-ABF3-90DFAF18D2D3}" srcOrd="0" destOrd="0" presId="urn:microsoft.com/office/officeart/2005/8/layout/radial4"/>
    <dgm:cxn modelId="{A0B1D2E3-58E7-F849-B532-1BE0745415D7}" srcId="{ED10D4CC-89F2-0A4C-B639-3035FDA75961}" destId="{FA0020DF-AF13-F94D-B3FC-6D3DE7B145A7}" srcOrd="0" destOrd="0" parTransId="{E8FCC44E-B143-AB47-86C7-AD14990E575E}" sibTransId="{CCDB438E-DEF2-8042-94D4-A8318CA3F2E6}"/>
    <dgm:cxn modelId="{3BAB0AEB-A944-9E4F-868D-690F8C90F662}" type="presOf" srcId="{02DA3B16-B531-2142-8452-D9213BC597A2}" destId="{7541EB67-ED92-9B47-95E1-2471D284EF31}" srcOrd="0" destOrd="0" presId="urn:microsoft.com/office/officeart/2005/8/layout/radial4"/>
    <dgm:cxn modelId="{41799D3C-FFF8-604C-9A5A-AB8CD416DE05}" type="presParOf" srcId="{50E98725-F0FA-8A4E-84CD-D33607DE71A5}" destId="{A779A4A2-51FA-5C49-893B-79B20BB786F5}" srcOrd="0" destOrd="0" presId="urn:microsoft.com/office/officeart/2005/8/layout/radial4"/>
    <dgm:cxn modelId="{9AEFFA7F-9260-A14D-B00A-5A598CAFAB82}" type="presParOf" srcId="{50E98725-F0FA-8A4E-84CD-D33607DE71A5}" destId="{E3349CF5-EDB4-5F4A-9441-32D8B7B5F995}" srcOrd="1" destOrd="0" presId="urn:microsoft.com/office/officeart/2005/8/layout/radial4"/>
    <dgm:cxn modelId="{E3058308-8DB3-C943-8240-FC077667C449}" type="presParOf" srcId="{50E98725-F0FA-8A4E-84CD-D33607DE71A5}" destId="{E7FA9CDE-C5E0-354D-80F5-6C0955166AAD}" srcOrd="2" destOrd="0" presId="urn:microsoft.com/office/officeart/2005/8/layout/radial4"/>
    <dgm:cxn modelId="{F46DF087-E7AC-7643-A1C4-D3212431C35E}" type="presParOf" srcId="{50E98725-F0FA-8A4E-84CD-D33607DE71A5}" destId="{B75B9A1D-5E3F-C446-8A11-B056BE46CAD8}" srcOrd="3" destOrd="0" presId="urn:microsoft.com/office/officeart/2005/8/layout/radial4"/>
    <dgm:cxn modelId="{EBDA8EE8-D7DC-9541-BC74-08C718F65075}" type="presParOf" srcId="{50E98725-F0FA-8A4E-84CD-D33607DE71A5}" destId="{25B49A83-C969-854E-B585-76A2B0374851}" srcOrd="4" destOrd="0" presId="urn:microsoft.com/office/officeart/2005/8/layout/radial4"/>
    <dgm:cxn modelId="{6E26E448-B6C3-2A44-9037-99699ED9BD2E}" type="presParOf" srcId="{50E98725-F0FA-8A4E-84CD-D33607DE71A5}" destId="{D868BE8B-196B-CB44-ABF3-90DFAF18D2D3}" srcOrd="5" destOrd="0" presId="urn:microsoft.com/office/officeart/2005/8/layout/radial4"/>
    <dgm:cxn modelId="{D8DE4FB3-4760-7F44-9F3F-3FF2CDB02626}" type="presParOf" srcId="{50E98725-F0FA-8A4E-84CD-D33607DE71A5}" destId="{7541EB67-ED92-9B47-95E1-2471D284EF31}" srcOrd="6" destOrd="0" presId="urn:microsoft.com/office/officeart/2005/8/layout/radial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3DE10FBC-5084-934A-A9EB-744333DE5536}" type="doc">
      <dgm:prSet loTypeId="urn:microsoft.com/office/officeart/2005/8/layout/chart3" loCatId="" qsTypeId="urn:microsoft.com/office/officeart/2005/8/quickstyle/simple1" qsCatId="simple" csTypeId="urn:microsoft.com/office/officeart/2005/8/colors/accent1_2" csCatId="accent1" phldr="1"/>
      <dgm:spPr/>
      <dgm:t>
        <a:bodyPr/>
        <a:lstStyle/>
        <a:p>
          <a:endParaRPr lang="en-US"/>
        </a:p>
      </dgm:t>
    </dgm:pt>
    <dgm:pt modelId="{097B883D-AE88-1241-BF54-FDFF43A6BBB7}">
      <dgm:prSet phldrT="[Text]" custT="1"/>
      <dgm:spPr/>
      <dgm:t>
        <a:bodyPr/>
        <a:lstStyle/>
        <a:p>
          <a:pPr>
            <a:buFont typeface="Arial" panose="020B0604020202020204" pitchFamily="34" charset="0"/>
            <a:buChar char="•"/>
          </a:pPr>
          <a:r>
            <a:rPr lang="en-US" sz="1400" u="sng" dirty="0"/>
            <a:t>Key Takeaways</a:t>
          </a:r>
        </a:p>
        <a:p>
          <a:pPr>
            <a:buFont typeface="Arial" panose="020B0604020202020204" pitchFamily="34" charset="0"/>
            <a:buChar char="•"/>
          </a:pPr>
          <a:r>
            <a:rPr lang="en-US" sz="1050" u="none" dirty="0"/>
            <a:t>Example: </a:t>
          </a:r>
          <a:r>
            <a:rPr lang="en-US" sz="1050" dirty="0"/>
            <a:t>recall 6-year-old flinging sand</a:t>
          </a:r>
        </a:p>
        <a:p>
          <a:pPr>
            <a:buFont typeface="Arial" panose="020B0604020202020204" pitchFamily="34" charset="0"/>
            <a:buChar char="•"/>
          </a:pPr>
          <a:r>
            <a:rPr lang="en-US" sz="1050" dirty="0"/>
            <a:t> Neuroception of safety is foundational for integrating emotional intensity </a:t>
          </a:r>
          <a:r>
            <a:rPr lang="en-US" sz="900" dirty="0"/>
            <a:t>(Dion, 2018)</a:t>
          </a:r>
        </a:p>
        <a:p>
          <a:pPr>
            <a:buFont typeface="Arial" panose="020B0604020202020204" pitchFamily="34" charset="0"/>
            <a:buChar char="•"/>
          </a:pPr>
          <a:r>
            <a:rPr lang="en-US" sz="1050" dirty="0"/>
            <a:t>…AND “feelings” words </a:t>
          </a:r>
          <a:r>
            <a:rPr lang="en-US" sz="1050" i="1" dirty="0"/>
            <a:t>might not actually be necessary</a:t>
          </a:r>
          <a:r>
            <a:rPr lang="en-US" sz="1050" dirty="0"/>
            <a:t>*</a:t>
          </a:r>
        </a:p>
        <a:p>
          <a:pPr>
            <a:buFont typeface="Arial" panose="020B0604020202020204" pitchFamily="34" charset="0"/>
            <a:buChar char="•"/>
          </a:pPr>
          <a:r>
            <a:rPr lang="en-US" sz="1000" dirty="0"/>
            <a:t>*for building trust within self to be with all states/aspects of experience</a:t>
          </a:r>
        </a:p>
      </dgm:t>
    </dgm:pt>
    <dgm:pt modelId="{CE660574-C86F-7E44-8BB0-6995C2559888}" type="parTrans" cxnId="{5C4626F0-90C7-5A4C-86AD-4B9EC45C3878}">
      <dgm:prSet/>
      <dgm:spPr/>
      <dgm:t>
        <a:bodyPr/>
        <a:lstStyle/>
        <a:p>
          <a:endParaRPr lang="en-US"/>
        </a:p>
      </dgm:t>
    </dgm:pt>
    <dgm:pt modelId="{48AF0709-6C92-554B-8BAF-867B167A516D}" type="sibTrans" cxnId="{5C4626F0-90C7-5A4C-86AD-4B9EC45C3878}">
      <dgm:prSet/>
      <dgm:spPr/>
      <dgm:t>
        <a:bodyPr/>
        <a:lstStyle/>
        <a:p>
          <a:endParaRPr lang="en-US"/>
        </a:p>
      </dgm:t>
    </dgm:pt>
    <dgm:pt modelId="{764ECAE2-BDF1-A44D-8D13-90E2A84A0989}">
      <dgm:prSet phldrT="[Text]" custT="1"/>
      <dgm:spPr/>
      <dgm:t>
        <a:bodyPr/>
        <a:lstStyle/>
        <a:p>
          <a:pPr>
            <a:buFont typeface="Arial" panose="020B0604020202020204" pitchFamily="34" charset="0"/>
            <a:buChar char="•"/>
          </a:pPr>
          <a:r>
            <a:rPr lang="en-US" sz="1400" u="sng" dirty="0"/>
            <a:t>Neurodiversity Lens</a:t>
          </a:r>
          <a:r>
            <a:rPr lang="en-US" sz="1400" dirty="0"/>
            <a:t> </a:t>
          </a:r>
        </a:p>
        <a:p>
          <a:pPr>
            <a:buFont typeface="Arial" panose="020B0604020202020204" pitchFamily="34" charset="0"/>
            <a:buChar char="•"/>
          </a:pPr>
          <a:r>
            <a:rPr lang="en-US" sz="1200" dirty="0"/>
            <a:t>Different neurotypes implicate different ways of experiencing, processing, relating to, and expressing emotions </a:t>
          </a:r>
          <a:r>
            <a:rPr lang="en-US" sz="1000" dirty="0"/>
            <a:t>(Milton, 2012) </a:t>
          </a:r>
        </a:p>
        <a:p>
          <a:pPr>
            <a:buFont typeface="Arial" panose="020B0604020202020204" pitchFamily="34" charset="0"/>
            <a:buChar char="•"/>
          </a:pPr>
          <a:r>
            <a:rPr lang="en-US" sz="1200" u="sng" dirty="0"/>
            <a:t>NIT</a:t>
          </a:r>
          <a:r>
            <a:rPr lang="en-US" sz="1200" dirty="0"/>
            <a:t>: Emphasizes the importance of relational epistemic humility</a:t>
          </a:r>
        </a:p>
      </dgm:t>
    </dgm:pt>
    <dgm:pt modelId="{694F069D-CB00-0646-9417-DAA2CA3C4587}" type="parTrans" cxnId="{DC9C57A5-DD48-AA43-9A6E-30DBC878CCF6}">
      <dgm:prSet/>
      <dgm:spPr/>
      <dgm:t>
        <a:bodyPr/>
        <a:lstStyle/>
        <a:p>
          <a:endParaRPr lang="en-US"/>
        </a:p>
      </dgm:t>
    </dgm:pt>
    <dgm:pt modelId="{E4EA2383-2E0A-5645-8328-4FB22E84F073}" type="sibTrans" cxnId="{DC9C57A5-DD48-AA43-9A6E-30DBC878CCF6}">
      <dgm:prSet/>
      <dgm:spPr/>
      <dgm:t>
        <a:bodyPr/>
        <a:lstStyle/>
        <a:p>
          <a:endParaRPr lang="en-US"/>
        </a:p>
      </dgm:t>
    </dgm:pt>
    <dgm:pt modelId="{0AAE5AAB-2EE0-4C4A-B3EF-F9246045FF71}">
      <dgm:prSet phldrT="[Text]" custT="1"/>
      <dgm:spPr/>
      <dgm:t>
        <a:bodyPr/>
        <a:lstStyle/>
        <a:p>
          <a:pPr>
            <a:buFont typeface="Arial" panose="020B0604020202020204" pitchFamily="34" charset="0"/>
            <a:buChar char="•"/>
          </a:pPr>
          <a:r>
            <a:rPr lang="en-US" sz="1400" u="sng" dirty="0"/>
            <a:t>SPT Lens</a:t>
          </a:r>
          <a:endParaRPr lang="en-US" sz="1400" dirty="0"/>
        </a:p>
        <a:p>
          <a:pPr>
            <a:buFont typeface="Arial" panose="020B0604020202020204" pitchFamily="34" charset="0"/>
            <a:buChar char="•"/>
          </a:pPr>
          <a:r>
            <a:rPr lang="en-US" sz="1200" dirty="0"/>
            <a:t>Emphasizes focusing on nervous system states &amp; supporting neuroception of safety</a:t>
          </a:r>
        </a:p>
        <a:p>
          <a:pPr>
            <a:buFont typeface="Arial" panose="020B0604020202020204" pitchFamily="34" charset="0"/>
            <a:buChar char="•"/>
          </a:pPr>
          <a:r>
            <a:rPr lang="en-US" sz="1200" dirty="0"/>
            <a:t>Creating a neuroception of safety is a prerequisite for “feelings” words to be of any use.</a:t>
          </a:r>
        </a:p>
      </dgm:t>
    </dgm:pt>
    <dgm:pt modelId="{415D6C90-5AF2-4B4A-977A-994A7764D4D8}" type="parTrans" cxnId="{A6689A85-BC9A-C542-93C2-C21123C99D9B}">
      <dgm:prSet/>
      <dgm:spPr/>
      <dgm:t>
        <a:bodyPr/>
        <a:lstStyle/>
        <a:p>
          <a:endParaRPr lang="en-US"/>
        </a:p>
      </dgm:t>
    </dgm:pt>
    <dgm:pt modelId="{6634D0F1-B0FF-0E4A-B98F-A874BEC25335}" type="sibTrans" cxnId="{A6689A85-BC9A-C542-93C2-C21123C99D9B}">
      <dgm:prSet/>
      <dgm:spPr/>
      <dgm:t>
        <a:bodyPr/>
        <a:lstStyle/>
        <a:p>
          <a:endParaRPr lang="en-US"/>
        </a:p>
      </dgm:t>
    </dgm:pt>
    <dgm:pt modelId="{EFBC293A-0745-D24D-973E-BE5E3317DA08}" type="pres">
      <dgm:prSet presAssocID="{3DE10FBC-5084-934A-A9EB-744333DE5536}" presName="compositeShape" presStyleCnt="0">
        <dgm:presLayoutVars>
          <dgm:chMax val="7"/>
          <dgm:dir/>
          <dgm:resizeHandles val="exact"/>
        </dgm:presLayoutVars>
      </dgm:prSet>
      <dgm:spPr/>
    </dgm:pt>
    <dgm:pt modelId="{CBB82DEE-62B0-C040-AE5D-0BEA08565743}" type="pres">
      <dgm:prSet presAssocID="{3DE10FBC-5084-934A-A9EB-744333DE5536}" presName="wedge1" presStyleLbl="node1" presStyleIdx="0" presStyleCnt="3"/>
      <dgm:spPr/>
    </dgm:pt>
    <dgm:pt modelId="{D8F4BC49-FFE2-9740-8774-AFF694E84AF3}" type="pres">
      <dgm:prSet presAssocID="{3DE10FBC-5084-934A-A9EB-744333DE5536}" presName="wedge1Tx" presStyleLbl="node1" presStyleIdx="0" presStyleCnt="3">
        <dgm:presLayoutVars>
          <dgm:chMax val="0"/>
          <dgm:chPref val="0"/>
          <dgm:bulletEnabled val="1"/>
        </dgm:presLayoutVars>
      </dgm:prSet>
      <dgm:spPr/>
    </dgm:pt>
    <dgm:pt modelId="{1870AB46-CF7B-724A-BD27-2C60F530D393}" type="pres">
      <dgm:prSet presAssocID="{3DE10FBC-5084-934A-A9EB-744333DE5536}" presName="wedge2" presStyleLbl="node1" presStyleIdx="1" presStyleCnt="3"/>
      <dgm:spPr/>
    </dgm:pt>
    <dgm:pt modelId="{E688A0C4-ABD9-8E40-8922-3A2B84DA7B98}" type="pres">
      <dgm:prSet presAssocID="{3DE10FBC-5084-934A-A9EB-744333DE5536}" presName="wedge2Tx" presStyleLbl="node1" presStyleIdx="1" presStyleCnt="3">
        <dgm:presLayoutVars>
          <dgm:chMax val="0"/>
          <dgm:chPref val="0"/>
          <dgm:bulletEnabled val="1"/>
        </dgm:presLayoutVars>
      </dgm:prSet>
      <dgm:spPr/>
    </dgm:pt>
    <dgm:pt modelId="{FCA22909-2E42-B045-B4A4-C1551BDA0FC7}" type="pres">
      <dgm:prSet presAssocID="{3DE10FBC-5084-934A-A9EB-744333DE5536}" presName="wedge3" presStyleLbl="node1" presStyleIdx="2" presStyleCnt="3"/>
      <dgm:spPr/>
    </dgm:pt>
    <dgm:pt modelId="{68A5EFE4-2D8B-1C46-AB14-8C85CB8133D4}" type="pres">
      <dgm:prSet presAssocID="{3DE10FBC-5084-934A-A9EB-744333DE5536}" presName="wedge3Tx" presStyleLbl="node1" presStyleIdx="2" presStyleCnt="3">
        <dgm:presLayoutVars>
          <dgm:chMax val="0"/>
          <dgm:chPref val="0"/>
          <dgm:bulletEnabled val="1"/>
        </dgm:presLayoutVars>
      </dgm:prSet>
      <dgm:spPr/>
    </dgm:pt>
  </dgm:ptLst>
  <dgm:cxnLst>
    <dgm:cxn modelId="{CF24B815-553A-B949-B1D3-1668907FA0D9}" type="presOf" srcId="{764ECAE2-BDF1-A44D-8D13-90E2A84A0989}" destId="{E688A0C4-ABD9-8E40-8922-3A2B84DA7B98}" srcOrd="1" destOrd="0" presId="urn:microsoft.com/office/officeart/2005/8/layout/chart3"/>
    <dgm:cxn modelId="{31343034-481F-5A4A-BB28-EFC673A6EC71}" type="presOf" srcId="{097B883D-AE88-1241-BF54-FDFF43A6BBB7}" destId="{D8F4BC49-FFE2-9740-8774-AFF694E84AF3}" srcOrd="1" destOrd="0" presId="urn:microsoft.com/office/officeart/2005/8/layout/chart3"/>
    <dgm:cxn modelId="{5BF5945E-F935-2742-9CCE-6AB448A4A178}" type="presOf" srcId="{097B883D-AE88-1241-BF54-FDFF43A6BBB7}" destId="{CBB82DEE-62B0-C040-AE5D-0BEA08565743}" srcOrd="0" destOrd="0" presId="urn:microsoft.com/office/officeart/2005/8/layout/chart3"/>
    <dgm:cxn modelId="{B2F72D6D-5D1E-714A-A32E-CAECCDF5936B}" type="presOf" srcId="{764ECAE2-BDF1-A44D-8D13-90E2A84A0989}" destId="{1870AB46-CF7B-724A-BD27-2C60F530D393}" srcOrd="0" destOrd="0" presId="urn:microsoft.com/office/officeart/2005/8/layout/chart3"/>
    <dgm:cxn modelId="{A6689A85-BC9A-C542-93C2-C21123C99D9B}" srcId="{3DE10FBC-5084-934A-A9EB-744333DE5536}" destId="{0AAE5AAB-2EE0-4C4A-B3EF-F9246045FF71}" srcOrd="2" destOrd="0" parTransId="{415D6C90-5AF2-4B4A-977A-994A7764D4D8}" sibTransId="{6634D0F1-B0FF-0E4A-B98F-A874BEC25335}"/>
    <dgm:cxn modelId="{99D1AD93-3CDA-8C43-BE3F-D11C914B6A96}" type="presOf" srcId="{0AAE5AAB-2EE0-4C4A-B3EF-F9246045FF71}" destId="{68A5EFE4-2D8B-1C46-AB14-8C85CB8133D4}" srcOrd="1" destOrd="0" presId="urn:microsoft.com/office/officeart/2005/8/layout/chart3"/>
    <dgm:cxn modelId="{DC9C57A5-DD48-AA43-9A6E-30DBC878CCF6}" srcId="{3DE10FBC-5084-934A-A9EB-744333DE5536}" destId="{764ECAE2-BDF1-A44D-8D13-90E2A84A0989}" srcOrd="1" destOrd="0" parTransId="{694F069D-CB00-0646-9417-DAA2CA3C4587}" sibTransId="{E4EA2383-2E0A-5645-8328-4FB22E84F073}"/>
    <dgm:cxn modelId="{907DD5A9-42A7-9140-9B1F-63C5725F3691}" type="presOf" srcId="{0AAE5AAB-2EE0-4C4A-B3EF-F9246045FF71}" destId="{FCA22909-2E42-B045-B4A4-C1551BDA0FC7}" srcOrd="0" destOrd="0" presId="urn:microsoft.com/office/officeart/2005/8/layout/chart3"/>
    <dgm:cxn modelId="{EBB478EB-AD91-AD4A-963C-8D07B566C106}" type="presOf" srcId="{3DE10FBC-5084-934A-A9EB-744333DE5536}" destId="{EFBC293A-0745-D24D-973E-BE5E3317DA08}" srcOrd="0" destOrd="0" presId="urn:microsoft.com/office/officeart/2005/8/layout/chart3"/>
    <dgm:cxn modelId="{5C4626F0-90C7-5A4C-86AD-4B9EC45C3878}" srcId="{3DE10FBC-5084-934A-A9EB-744333DE5536}" destId="{097B883D-AE88-1241-BF54-FDFF43A6BBB7}" srcOrd="0" destOrd="0" parTransId="{CE660574-C86F-7E44-8BB0-6995C2559888}" sibTransId="{48AF0709-6C92-554B-8BAF-867B167A516D}"/>
    <dgm:cxn modelId="{7D15FA12-D1E1-364E-B878-D6288C0FA6C5}" type="presParOf" srcId="{EFBC293A-0745-D24D-973E-BE5E3317DA08}" destId="{CBB82DEE-62B0-C040-AE5D-0BEA08565743}" srcOrd="0" destOrd="0" presId="urn:microsoft.com/office/officeart/2005/8/layout/chart3"/>
    <dgm:cxn modelId="{FDFAA892-FAA9-6441-973B-85AF40959271}" type="presParOf" srcId="{EFBC293A-0745-D24D-973E-BE5E3317DA08}" destId="{D8F4BC49-FFE2-9740-8774-AFF694E84AF3}" srcOrd="1" destOrd="0" presId="urn:microsoft.com/office/officeart/2005/8/layout/chart3"/>
    <dgm:cxn modelId="{85002CF9-D329-F847-B089-1E925F08A774}" type="presParOf" srcId="{EFBC293A-0745-D24D-973E-BE5E3317DA08}" destId="{1870AB46-CF7B-724A-BD27-2C60F530D393}" srcOrd="2" destOrd="0" presId="urn:microsoft.com/office/officeart/2005/8/layout/chart3"/>
    <dgm:cxn modelId="{B785425A-D096-804A-9031-B42CB678F645}" type="presParOf" srcId="{EFBC293A-0745-D24D-973E-BE5E3317DA08}" destId="{E688A0C4-ABD9-8E40-8922-3A2B84DA7B98}" srcOrd="3" destOrd="0" presId="urn:microsoft.com/office/officeart/2005/8/layout/chart3"/>
    <dgm:cxn modelId="{2B7091F9-70FE-A244-B0BC-F6D59D8B9FBE}" type="presParOf" srcId="{EFBC293A-0745-D24D-973E-BE5E3317DA08}" destId="{FCA22909-2E42-B045-B4A4-C1551BDA0FC7}" srcOrd="4" destOrd="0" presId="urn:microsoft.com/office/officeart/2005/8/layout/chart3"/>
    <dgm:cxn modelId="{3E972856-4520-6746-A2F7-3131046FC3C2}" type="presParOf" srcId="{EFBC293A-0745-D24D-973E-BE5E3317DA08}" destId="{68A5EFE4-2D8B-1C46-AB14-8C85CB8133D4}" srcOrd="5" destOrd="0" presId="urn:microsoft.com/office/officeart/2005/8/layout/char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104775-5B8D-154E-9A8D-199E499135E1}">
      <dsp:nvSpPr>
        <dsp:cNvPr id="0" name=""/>
        <dsp:cNvSpPr/>
      </dsp:nvSpPr>
      <dsp:spPr>
        <a:xfrm>
          <a:off x="423542" y="1109591"/>
          <a:ext cx="2585086" cy="2132155"/>
        </a:xfrm>
        <a:prstGeom prst="roundRect">
          <a:avLst>
            <a:gd name="adj" fmla="val 10000"/>
          </a:avLst>
        </a:prstGeom>
        <a:solidFill>
          <a:schemeClr val="lt1">
            <a:alpha val="90000"/>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145" tIns="17145" rIns="17145" bIns="17145" numCol="1" spcCol="1270" anchor="t" anchorCtr="0">
          <a:noAutofit/>
        </a:bodyPr>
        <a:lstStyle/>
        <a:p>
          <a:pPr marL="57150" lvl="1" indent="-57150" algn="l" defTabSz="400050">
            <a:lnSpc>
              <a:spcPct val="90000"/>
            </a:lnSpc>
            <a:spcBef>
              <a:spcPct val="0"/>
            </a:spcBef>
            <a:spcAft>
              <a:spcPct val="15000"/>
            </a:spcAft>
            <a:buChar char="•"/>
          </a:pPr>
          <a:r>
            <a:rPr lang="en-US" sz="900" kern="1200" dirty="0"/>
            <a:t>Early autism constructs emerged within sociocultural contexts characterized by pathologization of difference, white supremacy, and eugenic thought (Pearson &amp; Rose, 2023; Green &amp; Shaughnessy, 2023) </a:t>
          </a:r>
        </a:p>
      </dsp:txBody>
      <dsp:txXfrm>
        <a:off x="472609" y="1158658"/>
        <a:ext cx="2486952" cy="1577131"/>
      </dsp:txXfrm>
    </dsp:sp>
    <dsp:sp modelId="{F9A98A9E-4B42-AB44-89D7-E3DE044F23D7}">
      <dsp:nvSpPr>
        <dsp:cNvPr id="0" name=""/>
        <dsp:cNvSpPr/>
      </dsp:nvSpPr>
      <dsp:spPr>
        <a:xfrm>
          <a:off x="1846782" y="1511413"/>
          <a:ext cx="3007450" cy="3007450"/>
        </a:xfrm>
        <a:prstGeom prst="leftCircularArrow">
          <a:avLst>
            <a:gd name="adj1" fmla="val 3671"/>
            <a:gd name="adj2" fmla="val 457399"/>
            <a:gd name="adj3" fmla="val 2232910"/>
            <a:gd name="adj4" fmla="val 9024489"/>
            <a:gd name="adj5" fmla="val 4283"/>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F813B8A7-9C48-9746-8089-3E7D5377C6D4}">
      <dsp:nvSpPr>
        <dsp:cNvPr id="0" name=""/>
        <dsp:cNvSpPr/>
      </dsp:nvSpPr>
      <dsp:spPr>
        <a:xfrm>
          <a:off x="998006" y="2784856"/>
          <a:ext cx="2297854" cy="913780"/>
        </a:xfrm>
        <a:prstGeom prst="roundRect">
          <a:avLst>
            <a:gd name="adj" fmla="val 10000"/>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6195" tIns="24130" rIns="36195" bIns="24130" numCol="1" spcCol="1270" anchor="ctr" anchorCtr="0">
          <a:noAutofit/>
        </a:bodyPr>
        <a:lstStyle/>
        <a:p>
          <a:pPr marL="0" lvl="0" indent="0" algn="ctr" defTabSz="844550">
            <a:lnSpc>
              <a:spcPct val="90000"/>
            </a:lnSpc>
            <a:spcBef>
              <a:spcPct val="0"/>
            </a:spcBef>
            <a:spcAft>
              <a:spcPct val="35000"/>
            </a:spcAft>
            <a:buNone/>
          </a:pPr>
          <a:r>
            <a:rPr lang="en-US" sz="1900" kern="1200" dirty="0"/>
            <a:t>Certain sociocultural contexts </a:t>
          </a:r>
        </a:p>
      </dsp:txBody>
      <dsp:txXfrm>
        <a:off x="1024770" y="2811620"/>
        <a:ext cx="2244326" cy="860252"/>
      </dsp:txXfrm>
    </dsp:sp>
    <dsp:sp modelId="{24AE45CA-03C1-0041-95AA-05A748B6E60A}">
      <dsp:nvSpPr>
        <dsp:cNvPr id="0" name=""/>
        <dsp:cNvSpPr/>
      </dsp:nvSpPr>
      <dsp:spPr>
        <a:xfrm>
          <a:off x="3821640" y="1109591"/>
          <a:ext cx="2585086" cy="2132155"/>
        </a:xfrm>
        <a:prstGeom prst="roundRect">
          <a:avLst>
            <a:gd name="adj" fmla="val 10000"/>
          </a:avLst>
        </a:prstGeom>
        <a:solidFill>
          <a:schemeClr val="lt1">
            <a:alpha val="90000"/>
            <a:hueOff val="0"/>
            <a:satOff val="0"/>
            <a:lumOff val="0"/>
            <a:alphaOff val="0"/>
          </a:schemeClr>
        </a:solidFill>
        <a:ln w="19050" cap="flat" cmpd="sng" algn="ctr">
          <a:solidFill>
            <a:schemeClr val="accent2">
              <a:hueOff val="3221806"/>
              <a:satOff val="-9246"/>
              <a:lumOff val="-1480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145" tIns="17145" rIns="17145" bIns="17145" numCol="1" spcCol="1270" anchor="t" anchorCtr="0">
          <a:noAutofit/>
        </a:bodyPr>
        <a:lstStyle/>
        <a:p>
          <a:pPr marL="57150" lvl="1" indent="-57150" algn="l" defTabSz="400050">
            <a:lnSpc>
              <a:spcPct val="90000"/>
            </a:lnSpc>
            <a:spcBef>
              <a:spcPct val="0"/>
            </a:spcBef>
            <a:spcAft>
              <a:spcPct val="15000"/>
            </a:spcAft>
            <a:buChar char="•"/>
          </a:pPr>
          <a:r>
            <a:rPr lang="en-US" sz="900" kern="1200" dirty="0"/>
            <a:t>Pathologization of human diversity and difference: improper application of the medical model, erroneous assumptions (Pearson &amp; Rose, 2023; Green &amp; Shaughnessy, 2023; Botha, 2021)</a:t>
          </a:r>
        </a:p>
        <a:p>
          <a:pPr marL="57150" lvl="1" indent="-57150" algn="l" defTabSz="400050">
            <a:lnSpc>
              <a:spcPct val="90000"/>
            </a:lnSpc>
            <a:spcBef>
              <a:spcPct val="0"/>
            </a:spcBef>
            <a:spcAft>
              <a:spcPct val="15000"/>
            </a:spcAft>
            <a:buChar char="•"/>
          </a:pPr>
          <a:r>
            <a:rPr lang="en-US" sz="900" kern="1200" dirty="0"/>
            <a:t>Exclusion of autistic voices/experience (Pearson &amp; Rose, 2023; Green &amp; Shaughnessy, 2023; Botha, 2021) </a:t>
          </a:r>
        </a:p>
        <a:p>
          <a:pPr marL="57150" lvl="1" indent="-57150" algn="l" defTabSz="400050">
            <a:lnSpc>
              <a:spcPct val="90000"/>
            </a:lnSpc>
            <a:spcBef>
              <a:spcPct val="0"/>
            </a:spcBef>
            <a:spcAft>
              <a:spcPct val="15000"/>
            </a:spcAft>
            <a:buChar char="•"/>
          </a:pPr>
          <a:r>
            <a:rPr lang="en-US" sz="900" b="1" kern="1200" dirty="0">
              <a:sym typeface="Wingdings" pitchFamily="2" charset="2"/>
            </a:rPr>
            <a:t> i</a:t>
          </a:r>
          <a:r>
            <a:rPr lang="en-US" sz="900" b="1" kern="1200" dirty="0"/>
            <a:t>naccurate, dehumanizing, &amp; self-reifying constructs </a:t>
          </a:r>
          <a:r>
            <a:rPr lang="en-US" sz="900" kern="1200" dirty="0"/>
            <a:t>(Pearson &amp; Rose, 2023; Green &amp; Shaughnessy, 2023; Botha, 2021) </a:t>
          </a:r>
        </a:p>
      </dsp:txBody>
      <dsp:txXfrm>
        <a:off x="3870707" y="1615548"/>
        <a:ext cx="2486952" cy="1577131"/>
      </dsp:txXfrm>
    </dsp:sp>
    <dsp:sp modelId="{8327AD58-ABBA-F246-9F91-87854988EB18}">
      <dsp:nvSpPr>
        <dsp:cNvPr id="0" name=""/>
        <dsp:cNvSpPr/>
      </dsp:nvSpPr>
      <dsp:spPr>
        <a:xfrm>
          <a:off x="5223338" y="-251125"/>
          <a:ext cx="3337767" cy="3337767"/>
        </a:xfrm>
        <a:prstGeom prst="circularArrow">
          <a:avLst>
            <a:gd name="adj1" fmla="val 3308"/>
            <a:gd name="adj2" fmla="val 408578"/>
            <a:gd name="adj3" fmla="val 19415911"/>
            <a:gd name="adj4" fmla="val 12575511"/>
            <a:gd name="adj5" fmla="val 3859"/>
          </a:avLst>
        </a:prstGeom>
        <a:solidFill>
          <a:schemeClr val="accent2">
            <a:hueOff val="6443612"/>
            <a:satOff val="-18493"/>
            <a:lumOff val="-29609"/>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13F5E17C-AA92-2346-94AF-065B0B17E88A}">
      <dsp:nvSpPr>
        <dsp:cNvPr id="0" name=""/>
        <dsp:cNvSpPr/>
      </dsp:nvSpPr>
      <dsp:spPr>
        <a:xfrm>
          <a:off x="4396104" y="652700"/>
          <a:ext cx="2297854" cy="913780"/>
        </a:xfrm>
        <a:prstGeom prst="roundRect">
          <a:avLst>
            <a:gd name="adj" fmla="val 10000"/>
          </a:avLst>
        </a:prstGeom>
        <a:solidFill>
          <a:schemeClr val="accent2">
            <a:hueOff val="3221806"/>
            <a:satOff val="-9246"/>
            <a:lumOff val="-14805"/>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6195" tIns="24130" rIns="36195" bIns="24130" numCol="1" spcCol="1270" anchor="ctr" anchorCtr="0">
          <a:noAutofit/>
        </a:bodyPr>
        <a:lstStyle/>
        <a:p>
          <a:pPr marL="0" lvl="0" indent="0" algn="ctr" defTabSz="844550">
            <a:lnSpc>
              <a:spcPct val="90000"/>
            </a:lnSpc>
            <a:spcBef>
              <a:spcPct val="0"/>
            </a:spcBef>
            <a:spcAft>
              <a:spcPct val="35000"/>
            </a:spcAft>
            <a:buNone/>
          </a:pPr>
          <a:r>
            <a:rPr lang="en-US" sz="1900" b="1" i="1" kern="1200" dirty="0"/>
            <a:t>Epistemic injustice</a:t>
          </a:r>
          <a:endParaRPr lang="en-US" sz="1900" kern="1200" dirty="0"/>
        </a:p>
      </dsp:txBody>
      <dsp:txXfrm>
        <a:off x="4422868" y="679464"/>
        <a:ext cx="2244326" cy="860252"/>
      </dsp:txXfrm>
    </dsp:sp>
    <dsp:sp modelId="{B33510C1-8F99-1342-8C70-705A5E1B02EF}">
      <dsp:nvSpPr>
        <dsp:cNvPr id="0" name=""/>
        <dsp:cNvSpPr/>
      </dsp:nvSpPr>
      <dsp:spPr>
        <a:xfrm>
          <a:off x="7219739" y="1109591"/>
          <a:ext cx="2585086" cy="2132155"/>
        </a:xfrm>
        <a:prstGeom prst="roundRect">
          <a:avLst>
            <a:gd name="adj" fmla="val 10000"/>
          </a:avLst>
        </a:prstGeom>
        <a:solidFill>
          <a:schemeClr val="lt1">
            <a:alpha val="90000"/>
            <a:hueOff val="0"/>
            <a:satOff val="0"/>
            <a:lumOff val="0"/>
            <a:alphaOff val="0"/>
          </a:schemeClr>
        </a:solidFill>
        <a:ln w="19050" cap="flat" cmpd="sng" algn="ctr">
          <a:solidFill>
            <a:schemeClr val="accent2">
              <a:hueOff val="6443612"/>
              <a:satOff val="-18493"/>
              <a:lumOff val="-2960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145" tIns="17145" rIns="17145" bIns="17145" numCol="1" spcCol="1270" anchor="t" anchorCtr="0">
          <a:noAutofit/>
        </a:bodyPr>
        <a:lstStyle/>
        <a:p>
          <a:pPr marL="57150" lvl="1" indent="-57150" algn="l" defTabSz="400050">
            <a:lnSpc>
              <a:spcPct val="90000"/>
            </a:lnSpc>
            <a:spcBef>
              <a:spcPct val="0"/>
            </a:spcBef>
            <a:spcAft>
              <a:spcPct val="15000"/>
            </a:spcAft>
            <a:buChar char="•"/>
          </a:pPr>
          <a:r>
            <a:rPr lang="en-US" sz="900" kern="1200">
              <a:sym typeface="Wingdings" pitchFamily="2" charset="2"/>
            </a:rPr>
            <a:t>The medicalization of autism &amp; oppression of autistic people continue (Pearson &amp; Rose, 2023; Green &amp; Shaughnessy, 2023; Yergeau, 2018; Walker, 2021; Price, 2022; Nerenberg, 2020) </a:t>
          </a:r>
          <a:endParaRPr lang="en-US" sz="900" kern="1200"/>
        </a:p>
        <a:p>
          <a:pPr marL="57150" lvl="1" indent="-57150" algn="l" defTabSz="400050">
            <a:lnSpc>
              <a:spcPct val="90000"/>
            </a:lnSpc>
            <a:spcBef>
              <a:spcPct val="0"/>
            </a:spcBef>
            <a:spcAft>
              <a:spcPct val="15000"/>
            </a:spcAft>
            <a:buChar char="•"/>
          </a:pPr>
          <a:r>
            <a:rPr lang="en-US" sz="900" kern="1200">
              <a:sym typeface="Wingdings" pitchFamily="2" charset="2"/>
            </a:rPr>
            <a:t>Building evidence indicates that constructs are flawed (Pearson &amp; Rose, 2023; Green &amp; Shaughnessy, 2023; Yergeau, 2018; Walker, 2021; Price, 2022; Nerenberg, 2020) </a:t>
          </a:r>
          <a:endParaRPr lang="en-US" sz="900" kern="1200"/>
        </a:p>
      </dsp:txBody>
      <dsp:txXfrm>
        <a:off x="7268806" y="1158658"/>
        <a:ext cx="2486952" cy="1577131"/>
      </dsp:txXfrm>
    </dsp:sp>
    <dsp:sp modelId="{3DD585A0-816A-7140-A26D-C8153ADFB404}">
      <dsp:nvSpPr>
        <dsp:cNvPr id="0" name=""/>
        <dsp:cNvSpPr/>
      </dsp:nvSpPr>
      <dsp:spPr>
        <a:xfrm>
          <a:off x="7794202" y="2784856"/>
          <a:ext cx="2297854" cy="913780"/>
        </a:xfrm>
        <a:prstGeom prst="roundRect">
          <a:avLst>
            <a:gd name="adj" fmla="val 10000"/>
          </a:avLst>
        </a:prstGeom>
        <a:solidFill>
          <a:schemeClr val="accent2">
            <a:hueOff val="6443612"/>
            <a:satOff val="-18493"/>
            <a:lumOff val="-29609"/>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6195" tIns="24130" rIns="36195" bIns="24130" numCol="1" spcCol="1270" anchor="ctr" anchorCtr="0">
          <a:noAutofit/>
        </a:bodyPr>
        <a:lstStyle/>
        <a:p>
          <a:pPr marL="0" lvl="0" indent="0" algn="ctr" defTabSz="844550">
            <a:lnSpc>
              <a:spcPct val="90000"/>
            </a:lnSpc>
            <a:spcBef>
              <a:spcPct val="0"/>
            </a:spcBef>
            <a:spcAft>
              <a:spcPct val="35000"/>
            </a:spcAft>
            <a:buNone/>
          </a:pPr>
          <a:r>
            <a:rPr lang="en-US" sz="1900" kern="1200" dirty="0"/>
            <a:t>Ongoing oppression…&amp; hope</a:t>
          </a:r>
        </a:p>
      </dsp:txBody>
      <dsp:txXfrm>
        <a:off x="7820966" y="2811620"/>
        <a:ext cx="2244326" cy="860252"/>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FADC126-4472-E848-A763-9635FE2E0821}">
      <dsp:nvSpPr>
        <dsp:cNvPr id="0" name=""/>
        <dsp:cNvSpPr/>
      </dsp:nvSpPr>
      <dsp:spPr>
        <a:xfrm>
          <a:off x="1368790" y="0"/>
          <a:ext cx="4228504" cy="4209399"/>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Font typeface="Arial" panose="020B0604020202020204" pitchFamily="34" charset="0"/>
            <a:buNone/>
          </a:pPr>
          <a:r>
            <a:rPr lang="en-US" sz="1600" u="sng" kern="1200" dirty="0"/>
            <a:t>Neurodiversity Lens</a:t>
          </a:r>
          <a:r>
            <a:rPr lang="en-US" sz="1600" kern="1200" dirty="0"/>
            <a:t> </a:t>
          </a:r>
        </a:p>
        <a:p>
          <a:pPr marL="0" lvl="0" indent="0" algn="l" defTabSz="711200">
            <a:lnSpc>
              <a:spcPct val="90000"/>
            </a:lnSpc>
            <a:spcBef>
              <a:spcPct val="0"/>
            </a:spcBef>
            <a:spcAft>
              <a:spcPct val="35000"/>
            </a:spcAft>
            <a:buFont typeface="Arial" panose="020B0604020202020204" pitchFamily="34" charset="0"/>
            <a:buNone/>
          </a:pPr>
          <a:r>
            <a:rPr lang="en-US" sz="1400" b="1" i="1" kern="1200" dirty="0"/>
            <a:t>Monotropism</a:t>
          </a:r>
        </a:p>
        <a:p>
          <a:pPr marL="0" lvl="0" indent="0" algn="l" defTabSz="711200">
            <a:lnSpc>
              <a:spcPct val="90000"/>
            </a:lnSpc>
            <a:spcBef>
              <a:spcPct val="0"/>
            </a:spcBef>
            <a:spcAft>
              <a:spcPct val="35000"/>
            </a:spcAft>
            <a:buFont typeface="Arial" panose="020B0604020202020204" pitchFamily="34" charset="0"/>
            <a:buNone/>
          </a:pPr>
          <a:r>
            <a:rPr lang="en-US" sz="1400" i="1" kern="1200" dirty="0"/>
            <a:t>      </a:t>
          </a:r>
          <a:r>
            <a:rPr lang="en-US" sz="1100" kern="1200" dirty="0"/>
            <a:t>Conceptualized by Dinah Murray, Wenn Lawson, &amp; Mike Lesser, 3 autistic scholars, as a fundamental component of autistic experience</a:t>
          </a:r>
        </a:p>
        <a:p>
          <a:pPr marL="0" lvl="0" indent="0" algn="l" defTabSz="711200">
            <a:lnSpc>
              <a:spcPct val="90000"/>
            </a:lnSpc>
            <a:spcBef>
              <a:spcPct val="0"/>
            </a:spcBef>
            <a:spcAft>
              <a:spcPct val="35000"/>
            </a:spcAft>
            <a:buFont typeface="Arial" panose="020B0604020202020204" pitchFamily="34" charset="0"/>
            <a:buNone/>
          </a:pPr>
          <a:r>
            <a:rPr lang="en-US" sz="1100" kern="1200" dirty="0"/>
            <a:t>      Monotropic styles/modes are not bad and can be an immense asset for developing strengths…</a:t>
          </a:r>
        </a:p>
        <a:p>
          <a:pPr marL="0" lvl="0" indent="0" algn="l" defTabSz="711200">
            <a:lnSpc>
              <a:spcPct val="90000"/>
            </a:lnSpc>
            <a:spcBef>
              <a:spcPct val="0"/>
            </a:spcBef>
            <a:spcAft>
              <a:spcPct val="35000"/>
            </a:spcAft>
            <a:buFont typeface="Arial" panose="020B0604020202020204" pitchFamily="34" charset="0"/>
            <a:buNone/>
          </a:pPr>
          <a:r>
            <a:rPr lang="en-US" sz="1400" i="0" kern="1200" dirty="0"/>
            <a:t>“Spiky Profiles”</a:t>
          </a:r>
        </a:p>
        <a:p>
          <a:pPr marL="0" lvl="0" indent="0" algn="l" defTabSz="711200">
            <a:lnSpc>
              <a:spcPct val="90000"/>
            </a:lnSpc>
            <a:spcBef>
              <a:spcPct val="0"/>
            </a:spcBef>
            <a:spcAft>
              <a:spcPct val="35000"/>
            </a:spcAft>
            <a:buFont typeface="Arial" panose="020B0604020202020204" pitchFamily="34" charset="0"/>
            <a:buNone/>
          </a:pPr>
          <a:r>
            <a:rPr lang="en-US" sz="1100" kern="1200" dirty="0"/>
            <a:t>         Autistic experience generally involves more “spiky profiles” of strengths &amp; vulnerabilities </a:t>
          </a:r>
          <a:r>
            <a:rPr lang="en-US" sz="1000" kern="1200" dirty="0"/>
            <a:t>(Pearson &amp; Rose, 2023)</a:t>
          </a:r>
        </a:p>
        <a:p>
          <a:pPr marL="0" lvl="0" indent="0" algn="l" defTabSz="711200">
            <a:lnSpc>
              <a:spcPct val="90000"/>
            </a:lnSpc>
            <a:spcBef>
              <a:spcPct val="0"/>
            </a:spcBef>
            <a:spcAft>
              <a:spcPct val="35000"/>
            </a:spcAft>
            <a:buFont typeface="Arial" panose="020B0604020202020204" pitchFamily="34" charset="0"/>
            <a:buNone/>
          </a:pPr>
          <a:r>
            <a:rPr lang="en-US" sz="1100" kern="1200" dirty="0"/>
            <a:t>       These profiles change over time &amp; are inherently influenced by environment</a:t>
          </a:r>
        </a:p>
        <a:p>
          <a:pPr marL="0" lvl="0" indent="0" algn="l" defTabSz="711200">
            <a:lnSpc>
              <a:spcPct val="90000"/>
            </a:lnSpc>
            <a:spcBef>
              <a:spcPct val="0"/>
            </a:spcBef>
            <a:spcAft>
              <a:spcPct val="35000"/>
            </a:spcAft>
            <a:buFont typeface="Arial" panose="020B0604020202020204" pitchFamily="34" charset="0"/>
            <a:buNone/>
          </a:pPr>
          <a:r>
            <a:rPr lang="en-US" sz="1100" kern="1200" dirty="0"/>
            <a:t>	Enactivist approach to 	neurodiversity </a:t>
          </a:r>
          <a:r>
            <a:rPr lang="en-US" sz="1000" kern="1200" dirty="0"/>
            <a:t>(Jurgens, 2020)</a:t>
          </a:r>
        </a:p>
      </dsp:txBody>
      <dsp:txXfrm>
        <a:off x="1988040" y="616452"/>
        <a:ext cx="2990004" cy="2976495"/>
      </dsp:txXfrm>
    </dsp:sp>
    <dsp:sp modelId="{C7B65062-971F-534A-A888-82D0CC2DF77F}">
      <dsp:nvSpPr>
        <dsp:cNvPr id="0" name=""/>
        <dsp:cNvSpPr/>
      </dsp:nvSpPr>
      <dsp:spPr>
        <a:xfrm>
          <a:off x="4468526" y="186063"/>
          <a:ext cx="278806" cy="276226"/>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344F828-382D-5940-986E-14C6AD926276}">
      <dsp:nvSpPr>
        <dsp:cNvPr id="0" name=""/>
        <dsp:cNvSpPr/>
      </dsp:nvSpPr>
      <dsp:spPr>
        <a:xfrm>
          <a:off x="2066069" y="3658561"/>
          <a:ext cx="320782" cy="320786"/>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1386D83-3D99-A348-969A-F4BDD13129EB}">
      <dsp:nvSpPr>
        <dsp:cNvPr id="0" name=""/>
        <dsp:cNvSpPr/>
      </dsp:nvSpPr>
      <dsp:spPr>
        <a:xfrm flipV="1">
          <a:off x="5898199" y="2962307"/>
          <a:ext cx="520372" cy="496796"/>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FE03DD5-9FDF-584D-825F-C507A3DB99BF}">
      <dsp:nvSpPr>
        <dsp:cNvPr id="0" name=""/>
        <dsp:cNvSpPr/>
      </dsp:nvSpPr>
      <dsp:spPr>
        <a:xfrm flipV="1">
          <a:off x="40619" y="3768358"/>
          <a:ext cx="511518" cy="531992"/>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79C38C8-A671-0049-8FD7-6F73EF1BD001}">
      <dsp:nvSpPr>
        <dsp:cNvPr id="0" name=""/>
        <dsp:cNvSpPr/>
      </dsp:nvSpPr>
      <dsp:spPr>
        <a:xfrm>
          <a:off x="1405966" y="4168241"/>
          <a:ext cx="394632" cy="405622"/>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96886FC-6CAE-8943-A525-B792AC1E8E95}">
      <dsp:nvSpPr>
        <dsp:cNvPr id="0" name=""/>
        <dsp:cNvSpPr/>
      </dsp:nvSpPr>
      <dsp:spPr>
        <a:xfrm>
          <a:off x="5793223" y="2705873"/>
          <a:ext cx="365759" cy="365761"/>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ECE66CA-80FE-9C46-9DB7-D012439E7D1D}">
      <dsp:nvSpPr>
        <dsp:cNvPr id="0" name=""/>
        <dsp:cNvSpPr/>
      </dsp:nvSpPr>
      <dsp:spPr>
        <a:xfrm>
          <a:off x="287910" y="474364"/>
          <a:ext cx="1392526" cy="1363999"/>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Font typeface="Arial" panose="020B0604020202020204" pitchFamily="34" charset="0"/>
            <a:buNone/>
          </a:pPr>
          <a:r>
            <a:rPr lang="en-US" sz="1100" kern="1200" dirty="0"/>
            <a:t> When humans act out of alignment with values, it causes distress.</a:t>
          </a:r>
        </a:p>
      </dsp:txBody>
      <dsp:txXfrm>
        <a:off x="491841" y="674117"/>
        <a:ext cx="984664" cy="964493"/>
      </dsp:txXfrm>
    </dsp:sp>
    <dsp:sp modelId="{01C939C4-781F-BC49-99A5-7EA8FF466FDE}">
      <dsp:nvSpPr>
        <dsp:cNvPr id="0" name=""/>
        <dsp:cNvSpPr/>
      </dsp:nvSpPr>
      <dsp:spPr>
        <a:xfrm>
          <a:off x="1648633" y="694295"/>
          <a:ext cx="254766" cy="258607"/>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AA17151-7B71-D54B-B678-C2A86B509623}">
      <dsp:nvSpPr>
        <dsp:cNvPr id="0" name=""/>
        <dsp:cNvSpPr/>
      </dsp:nvSpPr>
      <dsp:spPr>
        <a:xfrm>
          <a:off x="3069160" y="4057699"/>
          <a:ext cx="290561" cy="271100"/>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BADDB3B-9166-DD4B-B3DE-329BB31065FD}">
      <dsp:nvSpPr>
        <dsp:cNvPr id="0" name=""/>
        <dsp:cNvSpPr/>
      </dsp:nvSpPr>
      <dsp:spPr>
        <a:xfrm>
          <a:off x="4974255" y="190940"/>
          <a:ext cx="1883719" cy="1872952"/>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Font typeface="Arial" panose="020B0604020202020204" pitchFamily="34" charset="0"/>
            <a:buNone/>
          </a:pPr>
          <a:r>
            <a:rPr lang="en-US" sz="1400" u="sng" kern="1200" dirty="0"/>
            <a:t>SPT Lens</a:t>
          </a:r>
        </a:p>
        <a:p>
          <a:pPr marL="0" lvl="0" indent="0" algn="ctr" defTabSz="622300">
            <a:lnSpc>
              <a:spcPct val="90000"/>
            </a:lnSpc>
            <a:spcBef>
              <a:spcPct val="0"/>
            </a:spcBef>
            <a:spcAft>
              <a:spcPct val="35000"/>
            </a:spcAft>
            <a:buFont typeface="Arial" panose="020B0604020202020204" pitchFamily="34" charset="0"/>
            <a:buNone/>
          </a:pPr>
          <a:r>
            <a:rPr lang="en-US" sz="1100" kern="1200" dirty="0"/>
            <a:t> No such thing as resistance; consider mismatches in values </a:t>
          </a:r>
          <a:r>
            <a:rPr lang="en-US" sz="1000" kern="1200" dirty="0"/>
            <a:t>(Dion, 2018)</a:t>
          </a:r>
        </a:p>
      </dsp:txBody>
      <dsp:txXfrm>
        <a:off x="5250119" y="465227"/>
        <a:ext cx="1331991" cy="1324378"/>
      </dsp:txXfrm>
    </dsp:sp>
    <dsp:sp modelId="{E21ADCEB-2F16-744F-9443-7E29BB813255}">
      <dsp:nvSpPr>
        <dsp:cNvPr id="0" name=""/>
        <dsp:cNvSpPr/>
      </dsp:nvSpPr>
      <dsp:spPr>
        <a:xfrm>
          <a:off x="5126394" y="3088972"/>
          <a:ext cx="328319" cy="325164"/>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41D9C19-E443-C74C-8F4F-C4C7D9C4FC22}">
      <dsp:nvSpPr>
        <dsp:cNvPr id="0" name=""/>
        <dsp:cNvSpPr/>
      </dsp:nvSpPr>
      <dsp:spPr>
        <a:xfrm>
          <a:off x="5118744" y="3905741"/>
          <a:ext cx="437611" cy="450914"/>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5FA13D2-AB77-1446-B74F-891E4986A97C}">
      <dsp:nvSpPr>
        <dsp:cNvPr id="0" name=""/>
        <dsp:cNvSpPr/>
      </dsp:nvSpPr>
      <dsp:spPr>
        <a:xfrm>
          <a:off x="6383126" y="2389075"/>
          <a:ext cx="250402" cy="252311"/>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F58DAE4-B6C6-FD47-80A6-6E862E07ABB1}">
      <dsp:nvSpPr>
        <dsp:cNvPr id="0" name=""/>
        <dsp:cNvSpPr/>
      </dsp:nvSpPr>
      <dsp:spPr>
        <a:xfrm>
          <a:off x="0" y="1963374"/>
          <a:ext cx="1425481" cy="1404111"/>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Font typeface="Arial" panose="020B0604020202020204" pitchFamily="34" charset="0"/>
            <a:buNone/>
          </a:pPr>
          <a:r>
            <a:rPr lang="en-US" sz="1100" u="sng" kern="1200" dirty="0"/>
            <a:t>Therapeutic Aim:</a:t>
          </a:r>
          <a:r>
            <a:rPr lang="en-US" sz="1100" u="none" kern="1200" dirty="0"/>
            <a:t> S</a:t>
          </a:r>
          <a:r>
            <a:rPr lang="en-US" sz="1100" kern="1200" dirty="0"/>
            <a:t>upporting our clients in acting in alignment with their values</a:t>
          </a:r>
        </a:p>
      </dsp:txBody>
      <dsp:txXfrm>
        <a:off x="208757" y="2169001"/>
        <a:ext cx="1007967" cy="992857"/>
      </dsp:txXfrm>
    </dsp:sp>
    <dsp:sp modelId="{0E122F6B-BED8-C441-889F-DC9739128705}">
      <dsp:nvSpPr>
        <dsp:cNvPr id="0" name=""/>
        <dsp:cNvSpPr/>
      </dsp:nvSpPr>
      <dsp:spPr>
        <a:xfrm>
          <a:off x="4821605" y="321232"/>
          <a:ext cx="424953" cy="436578"/>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52C409-8605-3E47-B8BA-83BC6379D0C9}">
      <dsp:nvSpPr>
        <dsp:cNvPr id="0" name=""/>
        <dsp:cNvSpPr/>
      </dsp:nvSpPr>
      <dsp:spPr>
        <a:xfrm rot="5400000">
          <a:off x="-179572" y="182011"/>
          <a:ext cx="1197147" cy="838003"/>
        </a:xfrm>
        <a:prstGeom prst="chevron">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ACA Ethics</a:t>
          </a:r>
        </a:p>
      </dsp:txBody>
      <dsp:txXfrm rot="-5400000">
        <a:off x="1" y="421441"/>
        <a:ext cx="838003" cy="359144"/>
      </dsp:txXfrm>
    </dsp:sp>
    <dsp:sp modelId="{42387839-CCD8-8547-9837-80156AB5486C}">
      <dsp:nvSpPr>
        <dsp:cNvPr id="0" name=""/>
        <dsp:cNvSpPr/>
      </dsp:nvSpPr>
      <dsp:spPr>
        <a:xfrm rot="5400000">
          <a:off x="5287524" y="-4447081"/>
          <a:ext cx="778555" cy="9677596"/>
        </a:xfrm>
        <a:prstGeom prst="round2Same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n-US" sz="1800" kern="1200" dirty="0"/>
            <a:t>Client advocacy is an important part of our role &amp; our </a:t>
          </a:r>
          <a:r>
            <a:rPr lang="en-US" sz="1800" i="1" kern="1200" dirty="0"/>
            <a:t>ethical responsibility.</a:t>
          </a:r>
        </a:p>
      </dsp:txBody>
      <dsp:txXfrm rot="-5400000">
        <a:off x="838004" y="40445"/>
        <a:ext cx="9639590" cy="702543"/>
      </dsp:txXfrm>
    </dsp:sp>
    <dsp:sp modelId="{20E69F88-A9B4-9D49-9F90-4A3914245580}">
      <dsp:nvSpPr>
        <dsp:cNvPr id="0" name=""/>
        <dsp:cNvSpPr/>
      </dsp:nvSpPr>
      <dsp:spPr>
        <a:xfrm rot="5400000">
          <a:off x="-179572" y="1231782"/>
          <a:ext cx="1197147" cy="838003"/>
        </a:xfrm>
        <a:prstGeom prst="chevron">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NIT Lens</a:t>
          </a:r>
        </a:p>
      </dsp:txBody>
      <dsp:txXfrm rot="-5400000">
        <a:off x="1" y="1471212"/>
        <a:ext cx="838003" cy="359144"/>
      </dsp:txXfrm>
    </dsp:sp>
    <dsp:sp modelId="{F42D8E06-5655-4248-A718-302525D5FCAC}">
      <dsp:nvSpPr>
        <dsp:cNvPr id="0" name=""/>
        <dsp:cNvSpPr/>
      </dsp:nvSpPr>
      <dsp:spPr>
        <a:xfrm rot="5400000">
          <a:off x="5287728" y="-3397515"/>
          <a:ext cx="778145" cy="9677596"/>
        </a:xfrm>
        <a:prstGeom prst="round2Same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Font typeface="Arial" panose="020B0604020202020204" pitchFamily="34" charset="0"/>
            <a:buChar char="•"/>
          </a:pPr>
          <a:r>
            <a:rPr lang="en-US" sz="1800" kern="1200" dirty="0"/>
            <a:t>Embracing ND identity </a:t>
          </a:r>
          <a:r>
            <a:rPr lang="en-US" sz="1800" i="1" kern="1200" dirty="0"/>
            <a:t>is </a:t>
          </a:r>
          <a:r>
            <a:rPr lang="en-US" sz="1800" kern="1200" dirty="0"/>
            <a:t>the path of healing.</a:t>
          </a:r>
        </a:p>
        <a:p>
          <a:pPr marL="171450" lvl="1" indent="-171450" algn="l" defTabSz="800100">
            <a:lnSpc>
              <a:spcPct val="90000"/>
            </a:lnSpc>
            <a:spcBef>
              <a:spcPct val="0"/>
            </a:spcBef>
            <a:spcAft>
              <a:spcPct val="15000"/>
            </a:spcAft>
            <a:buFont typeface="Arial" panose="020B0604020202020204" pitchFamily="34" charset="0"/>
            <a:buChar char="•"/>
          </a:pPr>
          <a:r>
            <a:rPr lang="en-US" sz="1800" kern="1200" dirty="0"/>
            <a:t>Aim: supporting clients’ emancipation from neuronormativity</a:t>
          </a:r>
        </a:p>
      </dsp:txBody>
      <dsp:txXfrm rot="-5400000">
        <a:off x="838003" y="1090196"/>
        <a:ext cx="9639610" cy="702173"/>
      </dsp:txXfrm>
    </dsp:sp>
    <dsp:sp modelId="{E52C761C-4E3A-C74B-A9BF-22661421A9AF}">
      <dsp:nvSpPr>
        <dsp:cNvPr id="0" name=""/>
        <dsp:cNvSpPr/>
      </dsp:nvSpPr>
      <dsp:spPr>
        <a:xfrm rot="5400000">
          <a:off x="-179572" y="2281552"/>
          <a:ext cx="1197147" cy="838003"/>
        </a:xfrm>
        <a:prstGeom prst="chevron">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Our</a:t>
          </a:r>
          <a:r>
            <a:rPr lang="en-US" sz="1800" kern="1200" baseline="0" dirty="0"/>
            <a:t> Role</a:t>
          </a:r>
          <a:endParaRPr lang="en-US" sz="1800" kern="1200" dirty="0"/>
        </a:p>
      </dsp:txBody>
      <dsp:txXfrm rot="-5400000">
        <a:off x="1" y="2520982"/>
        <a:ext cx="838003" cy="359144"/>
      </dsp:txXfrm>
    </dsp:sp>
    <dsp:sp modelId="{539D30BA-1658-1943-9D0A-9428888F17FD}">
      <dsp:nvSpPr>
        <dsp:cNvPr id="0" name=""/>
        <dsp:cNvSpPr/>
      </dsp:nvSpPr>
      <dsp:spPr>
        <a:xfrm rot="5400000">
          <a:off x="5287728" y="-2347745"/>
          <a:ext cx="778145" cy="9677596"/>
        </a:xfrm>
        <a:prstGeom prst="round2Same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n-US" sz="1800" kern="1200" dirty="0"/>
            <a:t>Helping shift a “fix the client” stance to an “accept the client” stance</a:t>
          </a:r>
        </a:p>
      </dsp:txBody>
      <dsp:txXfrm rot="-5400000">
        <a:off x="838003" y="2139966"/>
        <a:ext cx="9639610" cy="702173"/>
      </dsp:txXfrm>
    </dsp:sp>
    <dsp:sp modelId="{139B117B-50BA-764C-8954-49987B70B05C}">
      <dsp:nvSpPr>
        <dsp:cNvPr id="0" name=""/>
        <dsp:cNvSpPr/>
      </dsp:nvSpPr>
      <dsp:spPr>
        <a:xfrm rot="5400000">
          <a:off x="-179572" y="3331322"/>
          <a:ext cx="1197147" cy="838003"/>
        </a:xfrm>
        <a:prstGeom prst="chevron">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u="none" kern="1200" baseline="0" dirty="0"/>
            <a:t>Case Study 1</a:t>
          </a:r>
          <a:endParaRPr lang="en-US" sz="1800" u="none" kern="1200" dirty="0"/>
        </a:p>
      </dsp:txBody>
      <dsp:txXfrm rot="-5400000">
        <a:off x="1" y="3570752"/>
        <a:ext cx="838003" cy="359144"/>
      </dsp:txXfrm>
    </dsp:sp>
    <dsp:sp modelId="{50DCB923-69A5-8249-B4A1-FC0A8D431A3F}">
      <dsp:nvSpPr>
        <dsp:cNvPr id="0" name=""/>
        <dsp:cNvSpPr/>
      </dsp:nvSpPr>
      <dsp:spPr>
        <a:xfrm rot="5400000">
          <a:off x="5287728" y="-1297974"/>
          <a:ext cx="778145" cy="9677596"/>
        </a:xfrm>
        <a:prstGeom prst="round2Same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9525" rIns="9525" bIns="9525" numCol="1" spcCol="1270" anchor="ctr" anchorCtr="0">
          <a:noAutofit/>
        </a:bodyPr>
        <a:lstStyle/>
        <a:p>
          <a:pPr marL="114300" lvl="1" indent="-114300" algn="l" defTabSz="666750">
            <a:lnSpc>
              <a:spcPct val="90000"/>
            </a:lnSpc>
            <a:spcBef>
              <a:spcPct val="0"/>
            </a:spcBef>
            <a:spcAft>
              <a:spcPct val="15000"/>
            </a:spcAft>
            <a:buFont typeface="Arial" panose="020B0604020202020204" pitchFamily="34" charset="0"/>
            <a:buChar char="•"/>
          </a:pPr>
          <a:r>
            <a:rPr lang="en-US" sz="1500" u="sng" kern="1200" dirty="0"/>
            <a:t>Examples</a:t>
          </a:r>
          <a:r>
            <a:rPr lang="en-US" sz="1500" kern="1200" dirty="0"/>
            <a:t>: </a:t>
          </a:r>
          <a:r>
            <a:rPr lang="en-US" sz="1500" i="1" kern="1200" dirty="0"/>
            <a:t>This school environment isn’t a good fit because___. Doing chores at home might not happen right now. Prompts for getting out the door might be necessary right now.</a:t>
          </a:r>
        </a:p>
        <a:p>
          <a:pPr marL="114300" lvl="1" indent="-114300" algn="l" defTabSz="666750">
            <a:lnSpc>
              <a:spcPct val="90000"/>
            </a:lnSpc>
            <a:spcBef>
              <a:spcPct val="0"/>
            </a:spcBef>
            <a:spcAft>
              <a:spcPct val="15000"/>
            </a:spcAft>
            <a:buFont typeface="Arial" panose="020B0604020202020204" pitchFamily="34" charset="0"/>
            <a:buChar char="•"/>
          </a:pPr>
          <a:r>
            <a:rPr lang="en-US" sz="1500" kern="1200" dirty="0"/>
            <a:t>…</a:t>
          </a:r>
          <a:r>
            <a:rPr lang="en-US" sz="1500" i="1" kern="1200" dirty="0"/>
            <a:t>AND</a:t>
          </a:r>
          <a:r>
            <a:rPr lang="en-US" sz="1500" kern="1200" dirty="0"/>
            <a:t> recommending an important shift to the treatment approach.</a:t>
          </a:r>
          <a:endParaRPr lang="en-US" sz="1500" i="1" kern="1200" dirty="0"/>
        </a:p>
      </dsp:txBody>
      <dsp:txXfrm rot="-5400000">
        <a:off x="838003" y="3189737"/>
        <a:ext cx="9639610" cy="702173"/>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FEAA64-7803-914D-B875-06DE3460ACD5}">
      <dsp:nvSpPr>
        <dsp:cNvPr id="0" name=""/>
        <dsp:cNvSpPr/>
      </dsp:nvSpPr>
      <dsp:spPr>
        <a:xfrm>
          <a:off x="0" y="26911"/>
          <a:ext cx="10515600" cy="859949"/>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b="1" u="sng" kern="1200" dirty="0"/>
            <a:t>Maybe </a:t>
          </a:r>
          <a:r>
            <a:rPr lang="en-US" sz="3500" b="1" i="1" u="sng" kern="1200" dirty="0"/>
            <a:t>this </a:t>
          </a:r>
          <a:r>
            <a:rPr lang="en-US" sz="3500" b="1" u="sng" kern="1200" dirty="0"/>
            <a:t>therapy </a:t>
          </a:r>
          <a:r>
            <a:rPr lang="en-US" sz="3500" b="1" i="1" u="sng" kern="1200" dirty="0"/>
            <a:t>right now </a:t>
          </a:r>
          <a:r>
            <a:rPr lang="en-US" sz="3500" b="1" u="sng" kern="1200" dirty="0"/>
            <a:t>isn’t “the answer”. </a:t>
          </a:r>
          <a:endParaRPr lang="en-US" sz="3500" b="1" kern="1200" dirty="0"/>
        </a:p>
      </dsp:txBody>
      <dsp:txXfrm>
        <a:off x="41979" y="68890"/>
        <a:ext cx="10431642" cy="775991"/>
      </dsp:txXfrm>
    </dsp:sp>
    <dsp:sp modelId="{04D97E99-6B8B-134E-8F45-FCE7C9D1B750}">
      <dsp:nvSpPr>
        <dsp:cNvPr id="0" name=""/>
        <dsp:cNvSpPr/>
      </dsp:nvSpPr>
      <dsp:spPr>
        <a:xfrm>
          <a:off x="0" y="886861"/>
          <a:ext cx="10515600" cy="1449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24130" rIns="135128" bIns="24130" numCol="1" spcCol="1270" anchor="t" anchorCtr="0">
          <a:noAutofit/>
        </a:bodyPr>
        <a:lstStyle/>
        <a:p>
          <a:pPr marL="171450" lvl="1" indent="-171450" algn="l" defTabSz="844550">
            <a:lnSpc>
              <a:spcPct val="90000"/>
            </a:lnSpc>
            <a:spcBef>
              <a:spcPct val="0"/>
            </a:spcBef>
            <a:spcAft>
              <a:spcPct val="20000"/>
            </a:spcAft>
            <a:buFont typeface="Arial" panose="020B0604020202020204" pitchFamily="34" charset="0"/>
            <a:buChar char="•"/>
          </a:pPr>
          <a:r>
            <a:rPr lang="en-US" sz="1900" kern="1200" dirty="0"/>
            <a:t>Therapy may, in and of itself, contribute to burnout.</a:t>
          </a:r>
        </a:p>
        <a:p>
          <a:pPr marL="171450" lvl="1" indent="-171450" algn="l" defTabSz="844550">
            <a:lnSpc>
              <a:spcPct val="90000"/>
            </a:lnSpc>
            <a:spcBef>
              <a:spcPct val="0"/>
            </a:spcBef>
            <a:spcAft>
              <a:spcPct val="20000"/>
            </a:spcAft>
            <a:buFont typeface="Arial" panose="020B0604020202020204" pitchFamily="34" charset="0"/>
            <a:buChar char="•"/>
          </a:pPr>
          <a:r>
            <a:rPr lang="en-US" sz="1900" kern="1200" dirty="0"/>
            <a:t>Ethical concerns related to scope: therapist may lack expertise/experience necessary for supporting client </a:t>
          </a:r>
        </a:p>
        <a:p>
          <a:pPr marL="171450" lvl="1" indent="-171450" algn="l" defTabSz="844550">
            <a:lnSpc>
              <a:spcPct val="90000"/>
            </a:lnSpc>
            <a:spcBef>
              <a:spcPct val="0"/>
            </a:spcBef>
            <a:spcAft>
              <a:spcPct val="20000"/>
            </a:spcAft>
            <a:buFont typeface="Arial" panose="020B0604020202020204" pitchFamily="34" charset="0"/>
            <a:buChar char="•"/>
          </a:pPr>
          <a:r>
            <a:rPr lang="en-US" sz="1900" kern="1200" dirty="0"/>
            <a:t>Perhaps there’s a greater need for acceptance than change </a:t>
          </a:r>
          <a:r>
            <a:rPr lang="en-US" sz="1400" kern="1200" dirty="0"/>
            <a:t>(and there are factors that hinder the therapist’s/therapeutic context’s ability to convey emphasis on acceptance over change to the child client)</a:t>
          </a:r>
        </a:p>
      </dsp:txBody>
      <dsp:txXfrm>
        <a:off x="0" y="886861"/>
        <a:ext cx="10515600" cy="1449000"/>
      </dsp:txXfrm>
    </dsp:sp>
    <dsp:sp modelId="{029BC497-7D4C-C140-8660-E3F18EE22DE2}">
      <dsp:nvSpPr>
        <dsp:cNvPr id="0" name=""/>
        <dsp:cNvSpPr/>
      </dsp:nvSpPr>
      <dsp:spPr>
        <a:xfrm>
          <a:off x="0" y="2335861"/>
          <a:ext cx="10515600" cy="859949"/>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u="sng" kern="1200" dirty="0"/>
            <a:t>Options to consider:</a:t>
          </a:r>
          <a:endParaRPr lang="en-US" sz="3500" kern="1200" dirty="0"/>
        </a:p>
      </dsp:txBody>
      <dsp:txXfrm>
        <a:off x="41979" y="2377840"/>
        <a:ext cx="10431642" cy="775991"/>
      </dsp:txXfrm>
    </dsp:sp>
    <dsp:sp modelId="{E130AE25-C5B1-CC43-9F0F-9311A556FDFA}">
      <dsp:nvSpPr>
        <dsp:cNvPr id="0" name=""/>
        <dsp:cNvSpPr/>
      </dsp:nvSpPr>
      <dsp:spPr>
        <a:xfrm>
          <a:off x="0" y="3195811"/>
          <a:ext cx="10515600" cy="14852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20320" rIns="113792" bIns="20320" numCol="1" spcCol="1270" anchor="t" anchorCtr="0">
          <a:noAutofit/>
        </a:bodyPr>
        <a:lstStyle/>
        <a:p>
          <a:pPr marL="171450" lvl="1" indent="-171450" algn="l" defTabSz="844550">
            <a:lnSpc>
              <a:spcPct val="90000"/>
            </a:lnSpc>
            <a:spcBef>
              <a:spcPct val="0"/>
            </a:spcBef>
            <a:spcAft>
              <a:spcPct val="20000"/>
            </a:spcAft>
            <a:buFont typeface="Arial" panose="020B0604020202020204" pitchFamily="34" charset="0"/>
            <a:buChar char="•"/>
          </a:pPr>
          <a:r>
            <a:rPr lang="en-US" sz="1900" kern="1200" dirty="0"/>
            <a:t>Switching from child therapy to parent support sessions</a:t>
          </a:r>
        </a:p>
        <a:p>
          <a:pPr marL="171450" lvl="1" indent="-171450" algn="l" defTabSz="844550">
            <a:lnSpc>
              <a:spcPct val="90000"/>
            </a:lnSpc>
            <a:spcBef>
              <a:spcPct val="0"/>
            </a:spcBef>
            <a:spcAft>
              <a:spcPct val="20000"/>
            </a:spcAft>
            <a:buFont typeface="Arial" panose="020B0604020202020204" pitchFamily="34" charset="0"/>
            <a:buChar char="•"/>
          </a:pPr>
          <a:r>
            <a:rPr lang="en-US" sz="1900" kern="1200" dirty="0"/>
            <a:t>Referral to another clinician</a:t>
          </a:r>
        </a:p>
        <a:p>
          <a:pPr marL="171450" lvl="1" indent="-171450" algn="l" defTabSz="844550">
            <a:lnSpc>
              <a:spcPct val="90000"/>
            </a:lnSpc>
            <a:spcBef>
              <a:spcPct val="0"/>
            </a:spcBef>
            <a:spcAft>
              <a:spcPct val="20000"/>
            </a:spcAft>
            <a:buFont typeface="Arial" panose="020B0604020202020204" pitchFamily="34" charset="0"/>
            <a:buChar char="•"/>
          </a:pPr>
          <a:r>
            <a:rPr lang="en-US" sz="1900" kern="1200" dirty="0"/>
            <a:t>Termination—has therapeutic potential if handled with congruence, compassion, &amp; consent</a:t>
          </a:r>
        </a:p>
        <a:p>
          <a:pPr marL="342900" lvl="2" indent="-171450" algn="l" defTabSz="711200">
            <a:lnSpc>
              <a:spcPct val="90000"/>
            </a:lnSpc>
            <a:spcBef>
              <a:spcPct val="0"/>
            </a:spcBef>
            <a:spcAft>
              <a:spcPct val="20000"/>
            </a:spcAft>
            <a:buFont typeface="Arial" panose="020B0604020202020204" pitchFamily="34" charset="0"/>
            <a:buChar char="•"/>
          </a:pPr>
          <a:r>
            <a:rPr lang="en-US" sz="1600" kern="1200" dirty="0"/>
            <a:t>Can convey/model/support: prioritizing rest &amp; regulation, honoring capacity, respecting boundaries, accepting limitations, conveys trust in client’s inherent wisdom &amp; resources</a:t>
          </a:r>
        </a:p>
      </dsp:txBody>
      <dsp:txXfrm>
        <a:off x="0" y="3195811"/>
        <a:ext cx="10515600" cy="1485224"/>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B18A68-7E99-2141-B3E4-9398EAB1DCF5}">
      <dsp:nvSpPr>
        <dsp:cNvPr id="0" name=""/>
        <dsp:cNvSpPr/>
      </dsp:nvSpPr>
      <dsp:spPr>
        <a:xfrm>
          <a:off x="-252744" y="0"/>
          <a:ext cx="3726611" cy="3726611"/>
        </a:xfrm>
        <a:prstGeom prst="pie">
          <a:avLst>
            <a:gd name="adj1" fmla="val 5400000"/>
            <a:gd name="adj2" fmla="val 16200000"/>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A1BA7B1-BBF5-C34D-9AAE-D3415967903C}">
      <dsp:nvSpPr>
        <dsp:cNvPr id="0" name=""/>
        <dsp:cNvSpPr/>
      </dsp:nvSpPr>
      <dsp:spPr>
        <a:xfrm>
          <a:off x="1610560" y="0"/>
          <a:ext cx="8939208" cy="3726611"/>
        </a:xfrm>
        <a:prstGeom prst="rect">
          <a:avLst/>
        </a:prstGeom>
        <a:solidFill>
          <a:schemeClr val="bg2">
            <a:alpha val="9000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u="sng" kern="1200" dirty="0"/>
            <a:t>SPT</a:t>
          </a:r>
          <a:r>
            <a:rPr lang="en-US" sz="3600" kern="1200" dirty="0"/>
            <a:t> </a:t>
          </a:r>
        </a:p>
      </dsp:txBody>
      <dsp:txXfrm>
        <a:off x="1610560" y="0"/>
        <a:ext cx="4469604" cy="1117985"/>
      </dsp:txXfrm>
    </dsp:sp>
    <dsp:sp modelId="{36CE1291-8DC4-6A47-A864-160E80B6AF38}">
      <dsp:nvSpPr>
        <dsp:cNvPr id="0" name=""/>
        <dsp:cNvSpPr/>
      </dsp:nvSpPr>
      <dsp:spPr>
        <a:xfrm>
          <a:off x="399413" y="1117985"/>
          <a:ext cx="2422294" cy="2422294"/>
        </a:xfrm>
        <a:prstGeom prst="pie">
          <a:avLst>
            <a:gd name="adj1" fmla="val 5400000"/>
            <a:gd name="adj2" fmla="val 16200000"/>
          </a:avLst>
        </a:prstGeom>
        <a:solidFill>
          <a:schemeClr val="accent2">
            <a:hueOff val="3221806"/>
            <a:satOff val="-9246"/>
            <a:lumOff val="-14805"/>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8ACCCB7-6FEE-444F-835B-08F45684C5D6}">
      <dsp:nvSpPr>
        <dsp:cNvPr id="0" name=""/>
        <dsp:cNvSpPr/>
      </dsp:nvSpPr>
      <dsp:spPr>
        <a:xfrm>
          <a:off x="1610560" y="1117985"/>
          <a:ext cx="8939208" cy="2422294"/>
        </a:xfrm>
        <a:prstGeom prst="rect">
          <a:avLst/>
        </a:prstGeom>
        <a:solidFill>
          <a:schemeClr val="bg2">
            <a:lumMod val="90000"/>
          </a:schemeClr>
        </a:solidFill>
        <a:ln w="19050" cap="flat" cmpd="sng" algn="ctr">
          <a:solidFill>
            <a:schemeClr val="accent2">
              <a:hueOff val="3221806"/>
              <a:satOff val="-9246"/>
              <a:lumOff val="-1480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u="sng" kern="1200" dirty="0"/>
            <a:t>NIT</a:t>
          </a:r>
          <a:r>
            <a:rPr lang="en-US" sz="3600" kern="1200" dirty="0"/>
            <a:t> </a:t>
          </a:r>
          <a:endParaRPr lang="en-US" sz="3600" u="sng" kern="1200" dirty="0"/>
        </a:p>
      </dsp:txBody>
      <dsp:txXfrm>
        <a:off x="1610560" y="1117985"/>
        <a:ext cx="4469604" cy="1117981"/>
      </dsp:txXfrm>
    </dsp:sp>
    <dsp:sp modelId="{8ADFCABE-10BC-D44C-99FF-77D2D00CEF71}">
      <dsp:nvSpPr>
        <dsp:cNvPr id="0" name=""/>
        <dsp:cNvSpPr/>
      </dsp:nvSpPr>
      <dsp:spPr>
        <a:xfrm>
          <a:off x="1051569" y="2235967"/>
          <a:ext cx="1117982" cy="1117982"/>
        </a:xfrm>
        <a:prstGeom prst="pie">
          <a:avLst>
            <a:gd name="adj1" fmla="val 5400000"/>
            <a:gd name="adj2" fmla="val 16200000"/>
          </a:avLst>
        </a:prstGeom>
        <a:solidFill>
          <a:schemeClr val="accent2">
            <a:hueOff val="6443612"/>
            <a:satOff val="-18493"/>
            <a:lumOff val="-29609"/>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A02015E-182E-B045-BCCC-2685D2065E3C}">
      <dsp:nvSpPr>
        <dsp:cNvPr id="0" name=""/>
        <dsp:cNvSpPr/>
      </dsp:nvSpPr>
      <dsp:spPr>
        <a:xfrm>
          <a:off x="1610560" y="2235967"/>
          <a:ext cx="8939208" cy="1117982"/>
        </a:xfrm>
        <a:prstGeom prst="rect">
          <a:avLst/>
        </a:prstGeom>
        <a:solidFill>
          <a:schemeClr val="bg1">
            <a:lumMod val="85000"/>
            <a:alpha val="90000"/>
          </a:schemeClr>
        </a:solidFill>
        <a:ln w="19050" cap="flat" cmpd="sng" algn="ctr">
          <a:solidFill>
            <a:schemeClr val="accent2">
              <a:hueOff val="6443612"/>
              <a:satOff val="-18493"/>
              <a:lumOff val="-2960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u="sng" kern="1200" dirty="0"/>
            <a:t>Experiences</a:t>
          </a:r>
        </a:p>
      </dsp:txBody>
      <dsp:txXfrm>
        <a:off x="1610560" y="2235967"/>
        <a:ext cx="4469604" cy="1117982"/>
      </dsp:txXfrm>
    </dsp:sp>
    <dsp:sp modelId="{9B2B93F7-1A42-B44E-9F79-10E28A30A1DD}">
      <dsp:nvSpPr>
        <dsp:cNvPr id="0" name=""/>
        <dsp:cNvSpPr/>
      </dsp:nvSpPr>
      <dsp:spPr>
        <a:xfrm>
          <a:off x="5574674" y="0"/>
          <a:ext cx="5480584" cy="1117985"/>
        </a:xfrm>
        <a:prstGeom prst="rect">
          <a:avLst/>
        </a:prstGeom>
        <a:noFill/>
        <a:ln w="1905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247650" tIns="247650" rIns="247650" bIns="247650" numCol="1" spcCol="1270" anchor="ctr" anchorCtr="0">
          <a:noAutofit/>
        </a:bodyPr>
        <a:lstStyle/>
        <a:p>
          <a:pPr marL="114300" lvl="1" indent="-114300" algn="l" defTabSz="666750">
            <a:lnSpc>
              <a:spcPct val="90000"/>
            </a:lnSpc>
            <a:spcBef>
              <a:spcPct val="0"/>
            </a:spcBef>
            <a:spcAft>
              <a:spcPct val="15000"/>
            </a:spcAft>
            <a:buChar char="•"/>
          </a:pPr>
          <a:r>
            <a:rPr lang="en-US" sz="1500" kern="1200" dirty="0"/>
            <a:t>We can’t do this work without being changed through it.</a:t>
          </a:r>
          <a:endParaRPr lang="en-US" sz="1500" i="1" kern="1200" dirty="0"/>
        </a:p>
        <a:p>
          <a:pPr marL="114300" lvl="1" indent="-114300" algn="l" defTabSz="666750">
            <a:lnSpc>
              <a:spcPct val="90000"/>
            </a:lnSpc>
            <a:spcBef>
              <a:spcPct val="0"/>
            </a:spcBef>
            <a:spcAft>
              <a:spcPct val="15000"/>
            </a:spcAft>
            <a:buChar char="•"/>
          </a:pPr>
          <a:r>
            <a:rPr lang="en-US" sz="1500" b="1" i="1" kern="1200" dirty="0" err="1"/>
            <a:t>Synergetics</a:t>
          </a:r>
          <a:r>
            <a:rPr lang="en-US" sz="1500" kern="1200" dirty="0"/>
            <a:t>: the study of systems in transformation             	</a:t>
          </a:r>
          <a:r>
            <a:rPr lang="en-US" sz="1200" kern="1200" dirty="0"/>
            <a:t>Coined by physicist Buckminster Fuller</a:t>
          </a:r>
          <a:endParaRPr lang="en-US" sz="1700" i="1" kern="1200" dirty="0"/>
        </a:p>
      </dsp:txBody>
      <dsp:txXfrm>
        <a:off x="5574674" y="0"/>
        <a:ext cx="5480584" cy="1117985"/>
      </dsp:txXfrm>
    </dsp:sp>
    <dsp:sp modelId="{91A292DC-DF62-2E4C-BB35-D9F10007C191}">
      <dsp:nvSpPr>
        <dsp:cNvPr id="0" name=""/>
        <dsp:cNvSpPr/>
      </dsp:nvSpPr>
      <dsp:spPr>
        <a:xfrm>
          <a:off x="5708628" y="1117985"/>
          <a:ext cx="5212675" cy="1117981"/>
        </a:xfrm>
        <a:prstGeom prst="rect">
          <a:avLst/>
        </a:prstGeom>
        <a:noFill/>
        <a:ln w="1905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247650" tIns="247650" rIns="247650" bIns="247650" numCol="1" spcCol="1270" anchor="ctr" anchorCtr="0">
          <a:noAutofit/>
        </a:bodyPr>
        <a:lstStyle/>
        <a:p>
          <a:pPr marL="171450" lvl="1" indent="-171450" algn="l" defTabSz="711200">
            <a:lnSpc>
              <a:spcPct val="90000"/>
            </a:lnSpc>
            <a:spcBef>
              <a:spcPct val="0"/>
            </a:spcBef>
            <a:spcAft>
              <a:spcPct val="15000"/>
            </a:spcAft>
            <a:buChar char="•"/>
          </a:pPr>
          <a:r>
            <a:rPr lang="en-US" sz="1600" kern="1200" dirty="0"/>
            <a:t>Chapman &amp; Botha (2022) underscore the need more neurodivergent therapists.</a:t>
          </a:r>
        </a:p>
      </dsp:txBody>
      <dsp:txXfrm>
        <a:off x="5708628" y="1117985"/>
        <a:ext cx="5212675" cy="1117981"/>
      </dsp:txXfrm>
    </dsp:sp>
    <dsp:sp modelId="{6E7A79FC-8AA7-594E-AFE5-F0A9574EC22E}">
      <dsp:nvSpPr>
        <dsp:cNvPr id="0" name=""/>
        <dsp:cNvSpPr/>
      </dsp:nvSpPr>
      <dsp:spPr>
        <a:xfrm>
          <a:off x="5916175" y="2235967"/>
          <a:ext cx="4797583" cy="1117982"/>
        </a:xfrm>
        <a:prstGeom prst="rect">
          <a:avLst/>
        </a:prstGeom>
        <a:noFill/>
        <a:ln w="1905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247650" tIns="247650" rIns="247650" bIns="247650" numCol="1" spcCol="1270" anchor="ctr" anchorCtr="0">
          <a:noAutofit/>
        </a:bodyPr>
        <a:lstStyle/>
        <a:p>
          <a:pPr marL="171450" lvl="1" indent="-171450" algn="l" defTabSz="711200">
            <a:lnSpc>
              <a:spcPct val="90000"/>
            </a:lnSpc>
            <a:spcBef>
              <a:spcPct val="0"/>
            </a:spcBef>
            <a:spcAft>
              <a:spcPct val="15000"/>
            </a:spcAft>
            <a:buChar char="•"/>
          </a:pPr>
          <a:r>
            <a:rPr lang="en-US" sz="1600" kern="1200" dirty="0"/>
            <a:t>Countless moments of “getting it”, understanding through shared process &amp; similar styles, being “on the same wavelength” in a way I can’t really put into words</a:t>
          </a:r>
        </a:p>
      </dsp:txBody>
      <dsp:txXfrm>
        <a:off x="5916175" y="2235967"/>
        <a:ext cx="4797583" cy="111798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67F88F-A2A8-5444-9B77-BC35941793CC}">
      <dsp:nvSpPr>
        <dsp:cNvPr id="0" name=""/>
        <dsp:cNvSpPr/>
      </dsp:nvSpPr>
      <dsp:spPr>
        <a:xfrm>
          <a:off x="0" y="35423"/>
          <a:ext cx="10146102" cy="875160"/>
        </a:xfrm>
        <a:prstGeom prst="roundRect">
          <a:avLst/>
        </a:prstGeom>
        <a:solidFill>
          <a:srgbClr val="CBE879"/>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solidFill>
                <a:schemeClr val="tx1"/>
              </a:solidFill>
            </a:rPr>
            <a:t>Aims to end the default pathologization of neurodivergence and advocate for acceptance and accommodation of neurodiversity</a:t>
          </a:r>
        </a:p>
      </dsp:txBody>
      <dsp:txXfrm>
        <a:off x="42722" y="78145"/>
        <a:ext cx="10060658" cy="789716"/>
      </dsp:txXfrm>
    </dsp:sp>
    <dsp:sp modelId="{37189887-E47A-C140-8932-CE6F9310515C}">
      <dsp:nvSpPr>
        <dsp:cNvPr id="0" name=""/>
        <dsp:cNvSpPr/>
      </dsp:nvSpPr>
      <dsp:spPr>
        <a:xfrm>
          <a:off x="0" y="973943"/>
          <a:ext cx="10146102" cy="875160"/>
        </a:xfrm>
        <a:prstGeom prst="roundRect">
          <a:avLst/>
        </a:prstGeom>
        <a:solidFill>
          <a:srgbClr val="CBE879"/>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solidFill>
                <a:schemeClr val="tx1"/>
              </a:solidFill>
            </a:rPr>
            <a:t>An identity-based movement modeled after similar social justice movements, particularly those of the queer and deaf communities</a:t>
          </a:r>
        </a:p>
      </dsp:txBody>
      <dsp:txXfrm>
        <a:off x="42722" y="1016665"/>
        <a:ext cx="10060658" cy="789716"/>
      </dsp:txXfrm>
    </dsp:sp>
    <dsp:sp modelId="{FBB761C4-5C42-7442-B9DA-FC79156E5941}">
      <dsp:nvSpPr>
        <dsp:cNvPr id="0" name=""/>
        <dsp:cNvSpPr/>
      </dsp:nvSpPr>
      <dsp:spPr>
        <a:xfrm>
          <a:off x="0" y="1912463"/>
          <a:ext cx="10146102" cy="875160"/>
        </a:xfrm>
        <a:prstGeom prst="roundRect">
          <a:avLst/>
        </a:prstGeom>
        <a:solidFill>
          <a:srgbClr val="CBE879"/>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solidFill>
                <a:schemeClr val="tx1"/>
              </a:solidFill>
            </a:rPr>
            <a:t>Started within the autism rights movement but does not equate to it</a:t>
          </a:r>
        </a:p>
      </dsp:txBody>
      <dsp:txXfrm>
        <a:off x="42722" y="1955185"/>
        <a:ext cx="10060658" cy="789716"/>
      </dsp:txXfrm>
    </dsp:sp>
    <dsp:sp modelId="{E51EB534-4F92-E845-8809-EECD6E562D07}">
      <dsp:nvSpPr>
        <dsp:cNvPr id="0" name=""/>
        <dsp:cNvSpPr/>
      </dsp:nvSpPr>
      <dsp:spPr>
        <a:xfrm>
          <a:off x="0" y="2850983"/>
          <a:ext cx="10146102" cy="875160"/>
        </a:xfrm>
        <a:prstGeom prst="roundRect">
          <a:avLst/>
        </a:prstGeom>
        <a:solidFill>
          <a:srgbClr val="CBE879"/>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solidFill>
                <a:schemeClr val="tx1"/>
              </a:solidFill>
            </a:rPr>
            <a:t>Adopted by other neurominority groups and neurodivergent activists, including people diagnosed with ADHD, developmental coordination disorder, and dyslexia</a:t>
          </a:r>
        </a:p>
      </dsp:txBody>
      <dsp:txXfrm>
        <a:off x="42722" y="2893705"/>
        <a:ext cx="10060658" cy="78971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C45617A-79B1-474F-B8A7-22C61AA067E2}">
      <dsp:nvSpPr>
        <dsp:cNvPr id="0" name=""/>
        <dsp:cNvSpPr/>
      </dsp:nvSpPr>
      <dsp:spPr>
        <a:xfrm>
          <a:off x="1025999" y="41462"/>
          <a:ext cx="6618199" cy="6661231"/>
        </a:xfrm>
        <a:prstGeom prst="ellipse">
          <a:avLst/>
        </a:prstGeom>
        <a:solidFill>
          <a:schemeClr val="accent1">
            <a:alpha val="50000"/>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2889250">
            <a:lnSpc>
              <a:spcPct val="90000"/>
            </a:lnSpc>
            <a:spcBef>
              <a:spcPct val="0"/>
            </a:spcBef>
            <a:spcAft>
              <a:spcPct val="35000"/>
            </a:spcAft>
            <a:buNone/>
          </a:pPr>
          <a:endParaRPr lang="en-US" sz="6500" kern="1200" dirty="0"/>
        </a:p>
      </dsp:txBody>
      <dsp:txXfrm>
        <a:off x="1950162" y="826965"/>
        <a:ext cx="3815899" cy="5090226"/>
      </dsp:txXfrm>
    </dsp:sp>
    <dsp:sp modelId="{96E5CF82-9897-0D43-B01D-F9DFA185FEF7}">
      <dsp:nvSpPr>
        <dsp:cNvPr id="0" name=""/>
        <dsp:cNvSpPr/>
      </dsp:nvSpPr>
      <dsp:spPr>
        <a:xfrm>
          <a:off x="3679439" y="41492"/>
          <a:ext cx="6661231" cy="6661231"/>
        </a:xfrm>
        <a:prstGeom prst="ellipse">
          <a:avLst/>
        </a:prstGeom>
        <a:solidFill>
          <a:schemeClr val="accent1">
            <a:alpha val="50000"/>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2889250">
            <a:lnSpc>
              <a:spcPct val="90000"/>
            </a:lnSpc>
            <a:spcBef>
              <a:spcPct val="0"/>
            </a:spcBef>
            <a:spcAft>
              <a:spcPct val="35000"/>
            </a:spcAft>
            <a:buNone/>
          </a:pPr>
          <a:r>
            <a:rPr lang="en-US" sz="6500" kern="1200"/>
            <a:t> </a:t>
          </a:r>
          <a:endParaRPr lang="en-US" sz="6500" kern="1200" dirty="0"/>
        </a:p>
      </dsp:txBody>
      <dsp:txXfrm>
        <a:off x="5569789" y="826994"/>
        <a:ext cx="3840710" cy="509022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E54C46-8AAD-344B-8505-5DB2DB42B85B}">
      <dsp:nvSpPr>
        <dsp:cNvPr id="0" name=""/>
        <dsp:cNvSpPr/>
      </dsp:nvSpPr>
      <dsp:spPr>
        <a:xfrm>
          <a:off x="2178" y="294868"/>
          <a:ext cx="3365499" cy="1346199"/>
        </a:xfrm>
        <a:prstGeom prst="chevron">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10795" rIns="0" bIns="10795" numCol="1" spcCol="1270" anchor="ctr" anchorCtr="0">
          <a:noAutofit/>
        </a:bodyPr>
        <a:lstStyle/>
        <a:p>
          <a:pPr marL="0" lvl="0" indent="0" algn="ctr" defTabSz="755650">
            <a:lnSpc>
              <a:spcPct val="90000"/>
            </a:lnSpc>
            <a:spcBef>
              <a:spcPct val="0"/>
            </a:spcBef>
            <a:spcAft>
              <a:spcPct val="35000"/>
            </a:spcAft>
            <a:buNone/>
          </a:pPr>
          <a:r>
            <a:rPr lang="en-US" sz="1700" u="sng" kern="1200" dirty="0"/>
            <a:t>SPT Lens</a:t>
          </a:r>
          <a:endParaRPr lang="en-US" sz="1700" kern="1200" dirty="0"/>
        </a:p>
      </dsp:txBody>
      <dsp:txXfrm>
        <a:off x="675278" y="294868"/>
        <a:ext cx="2019300" cy="1346199"/>
      </dsp:txXfrm>
    </dsp:sp>
    <dsp:sp modelId="{03158F6D-7DB6-0A4E-A04A-966E8A27F82C}">
      <dsp:nvSpPr>
        <dsp:cNvPr id="0" name=""/>
        <dsp:cNvSpPr/>
      </dsp:nvSpPr>
      <dsp:spPr>
        <a:xfrm>
          <a:off x="2930163" y="409295"/>
          <a:ext cx="2793364" cy="1117345"/>
        </a:xfrm>
        <a:prstGeom prst="chevron">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700" tIns="6350" rIns="0" bIns="6350" numCol="1" spcCol="1270" anchor="ctr" anchorCtr="0">
          <a:noAutofit/>
        </a:bodyPr>
        <a:lstStyle/>
        <a:p>
          <a:pPr marL="0" lvl="0" indent="0" algn="ctr" defTabSz="444500">
            <a:lnSpc>
              <a:spcPct val="90000"/>
            </a:lnSpc>
            <a:spcBef>
              <a:spcPct val="0"/>
            </a:spcBef>
            <a:spcAft>
              <a:spcPct val="35000"/>
            </a:spcAft>
            <a:buFont typeface="Arial" panose="020B0604020202020204" pitchFamily="34" charset="0"/>
            <a:buNone/>
          </a:pPr>
          <a:r>
            <a:rPr lang="en-US" sz="1000" b="1" kern="1200" dirty="0"/>
            <a:t>No such thing as resistance</a:t>
          </a:r>
          <a:r>
            <a:rPr lang="en-US" sz="1000" kern="1200" dirty="0"/>
            <a:t>. </a:t>
          </a:r>
          <a:r>
            <a:rPr lang="en-US" sz="1000" u="none" kern="1200" dirty="0"/>
            <a:t>Instead</a:t>
          </a:r>
          <a:r>
            <a:rPr lang="en-US" sz="1000" kern="1200" dirty="0"/>
            <a:t>: What we’ve offered hasn’t landed</a:t>
          </a:r>
        </a:p>
      </dsp:txBody>
      <dsp:txXfrm>
        <a:off x="3488836" y="409295"/>
        <a:ext cx="1676019" cy="1117345"/>
      </dsp:txXfrm>
    </dsp:sp>
    <dsp:sp modelId="{DB190470-9578-4E49-9760-B88334CBE072}">
      <dsp:nvSpPr>
        <dsp:cNvPr id="0" name=""/>
        <dsp:cNvSpPr/>
      </dsp:nvSpPr>
      <dsp:spPr>
        <a:xfrm>
          <a:off x="5332456" y="409295"/>
          <a:ext cx="2793364" cy="1117345"/>
        </a:xfrm>
        <a:prstGeom prst="chevron">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700" tIns="6350" rIns="0" bIns="6350" numCol="1" spcCol="1270" anchor="ctr" anchorCtr="0">
          <a:noAutofit/>
        </a:bodyPr>
        <a:lstStyle/>
        <a:p>
          <a:pPr marL="0" lvl="0" indent="0" algn="ctr" defTabSz="444500">
            <a:lnSpc>
              <a:spcPct val="90000"/>
            </a:lnSpc>
            <a:spcBef>
              <a:spcPct val="0"/>
            </a:spcBef>
            <a:spcAft>
              <a:spcPct val="35000"/>
            </a:spcAft>
            <a:buFont typeface="Arial" panose="020B0604020202020204" pitchFamily="34" charset="0"/>
            <a:buNone/>
          </a:pPr>
          <a:r>
            <a:rPr lang="en-US" sz="1000" i="0" u="none" kern="1200" dirty="0"/>
            <a:t>Consider</a:t>
          </a:r>
          <a:r>
            <a:rPr lang="en-US" sz="1000" kern="1200" dirty="0"/>
            <a:t>: mismatch between what we’ve offered &amp; the client’s values?</a:t>
          </a:r>
        </a:p>
      </dsp:txBody>
      <dsp:txXfrm>
        <a:off x="5891129" y="409295"/>
        <a:ext cx="1676019" cy="1117345"/>
      </dsp:txXfrm>
    </dsp:sp>
    <dsp:sp modelId="{F7215F6C-2412-214C-8CBF-3F52D2E64A4E}">
      <dsp:nvSpPr>
        <dsp:cNvPr id="0" name=""/>
        <dsp:cNvSpPr/>
      </dsp:nvSpPr>
      <dsp:spPr>
        <a:xfrm>
          <a:off x="2178" y="1829536"/>
          <a:ext cx="3365499" cy="1346199"/>
        </a:xfrm>
        <a:prstGeom prst="chevron">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10795" rIns="0" bIns="10795" numCol="1" spcCol="1270" anchor="ctr" anchorCtr="0">
          <a:noAutofit/>
        </a:bodyPr>
        <a:lstStyle/>
        <a:p>
          <a:pPr marL="0" lvl="0" indent="0" algn="ctr" defTabSz="755650">
            <a:lnSpc>
              <a:spcPct val="90000"/>
            </a:lnSpc>
            <a:spcBef>
              <a:spcPct val="0"/>
            </a:spcBef>
            <a:spcAft>
              <a:spcPct val="35000"/>
            </a:spcAft>
            <a:buFont typeface="Arial" panose="020B0604020202020204" pitchFamily="34" charset="0"/>
            <a:buNone/>
          </a:pPr>
          <a:r>
            <a:rPr lang="en-US" sz="1700" u="sng" kern="1200" dirty="0"/>
            <a:t>Neurodiversity /NIT Lens</a:t>
          </a:r>
          <a:endParaRPr lang="en-US" sz="1700" kern="1200" dirty="0"/>
        </a:p>
      </dsp:txBody>
      <dsp:txXfrm>
        <a:off x="675278" y="1829536"/>
        <a:ext cx="2019300" cy="1346199"/>
      </dsp:txXfrm>
    </dsp:sp>
    <dsp:sp modelId="{DE4D1E4A-D0AC-7645-9E38-0A04204672CA}">
      <dsp:nvSpPr>
        <dsp:cNvPr id="0" name=""/>
        <dsp:cNvSpPr/>
      </dsp:nvSpPr>
      <dsp:spPr>
        <a:xfrm>
          <a:off x="2930163" y="1943963"/>
          <a:ext cx="2793364" cy="1117345"/>
        </a:xfrm>
        <a:prstGeom prst="chevron">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700" tIns="6350" rIns="0" bIns="6350" numCol="1" spcCol="1270" anchor="ctr" anchorCtr="0">
          <a:noAutofit/>
        </a:bodyPr>
        <a:lstStyle/>
        <a:p>
          <a:pPr marL="0" lvl="0" indent="0" algn="ctr" defTabSz="444500">
            <a:lnSpc>
              <a:spcPct val="90000"/>
            </a:lnSpc>
            <a:spcBef>
              <a:spcPct val="0"/>
            </a:spcBef>
            <a:spcAft>
              <a:spcPct val="35000"/>
            </a:spcAft>
            <a:buFont typeface="Arial" panose="020B0604020202020204" pitchFamily="34" charset="0"/>
            <a:buNone/>
          </a:pPr>
          <a:r>
            <a:rPr lang="en-US" sz="1000" kern="1200" dirty="0"/>
            <a:t>Relational models of disability: mismatch between neurotype and environment</a:t>
          </a:r>
          <a:r>
            <a:rPr lang="en-US" sz="1000" kern="1200" dirty="0">
              <a:sym typeface="Wingdings" pitchFamily="2" charset="2"/>
            </a:rPr>
            <a:t></a:t>
          </a:r>
          <a:r>
            <a:rPr lang="en-US" sz="1000" kern="1200" dirty="0"/>
            <a:t> hindered ability to satisfy essential needs </a:t>
          </a:r>
          <a:r>
            <a:rPr lang="en-US" sz="1000" kern="1200" dirty="0">
              <a:sym typeface="Wingdings" pitchFamily="2" charset="2"/>
            </a:rPr>
            <a:t> </a:t>
          </a:r>
          <a:r>
            <a:rPr lang="en-US" sz="1000" kern="1200" dirty="0"/>
            <a:t>threatened wellbeing </a:t>
          </a:r>
          <a:r>
            <a:rPr lang="en-US" sz="1000" kern="1200" dirty="0">
              <a:sym typeface="Wingdings" pitchFamily="2" charset="2"/>
            </a:rPr>
            <a:t></a:t>
          </a:r>
          <a:r>
            <a:rPr lang="en-US" sz="1000" kern="1200" dirty="0"/>
            <a:t>threat responses (i.e., “resistance”)</a:t>
          </a:r>
        </a:p>
      </dsp:txBody>
      <dsp:txXfrm>
        <a:off x="3488836" y="1943963"/>
        <a:ext cx="1676019" cy="1117345"/>
      </dsp:txXfrm>
    </dsp:sp>
    <dsp:sp modelId="{5D314BB6-1B7A-FB46-84EF-6DEF2DB3FA3E}">
      <dsp:nvSpPr>
        <dsp:cNvPr id="0" name=""/>
        <dsp:cNvSpPr/>
      </dsp:nvSpPr>
      <dsp:spPr>
        <a:xfrm>
          <a:off x="5332456" y="1943963"/>
          <a:ext cx="2793364" cy="1117345"/>
        </a:xfrm>
        <a:prstGeom prst="chevron">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700" tIns="6350" rIns="0" bIns="6350" numCol="1" spcCol="1270" anchor="ctr" anchorCtr="0">
          <a:noAutofit/>
        </a:bodyPr>
        <a:lstStyle/>
        <a:p>
          <a:pPr marL="0" lvl="0" indent="0" algn="ctr" defTabSz="444500">
            <a:lnSpc>
              <a:spcPct val="90000"/>
            </a:lnSpc>
            <a:spcBef>
              <a:spcPct val="0"/>
            </a:spcBef>
            <a:spcAft>
              <a:spcPct val="35000"/>
            </a:spcAft>
            <a:buNone/>
          </a:pPr>
          <a:r>
            <a:rPr lang="en-US" sz="1000" u="sng" kern="1200" dirty="0"/>
            <a:t>NIT</a:t>
          </a:r>
          <a:r>
            <a:rPr lang="en-US" sz="1000" kern="1200" dirty="0"/>
            <a:t>: “Resistance to normalization is a core feature of neurodiversity advocacy” </a:t>
          </a:r>
          <a:r>
            <a:rPr lang="en-US" sz="900" kern="1200" dirty="0"/>
            <a:t>(Chapman &amp; Botha, 2022, p. 314).</a:t>
          </a:r>
        </a:p>
      </dsp:txBody>
      <dsp:txXfrm>
        <a:off x="5891129" y="1943963"/>
        <a:ext cx="1676019" cy="1117345"/>
      </dsp:txXfrm>
    </dsp:sp>
    <dsp:sp modelId="{88C90A6F-A815-3F4E-9687-C737E01C5E8A}">
      <dsp:nvSpPr>
        <dsp:cNvPr id="0" name=""/>
        <dsp:cNvSpPr/>
      </dsp:nvSpPr>
      <dsp:spPr>
        <a:xfrm>
          <a:off x="2178" y="3364204"/>
          <a:ext cx="3365499" cy="1346199"/>
        </a:xfrm>
        <a:prstGeom prst="chevron">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10795" rIns="0" bIns="10795" numCol="1" spcCol="1270" anchor="ctr" anchorCtr="0">
          <a:noAutofit/>
        </a:bodyPr>
        <a:lstStyle/>
        <a:p>
          <a:pPr marL="0" lvl="0" indent="0" algn="ctr" defTabSz="755650">
            <a:lnSpc>
              <a:spcPct val="90000"/>
            </a:lnSpc>
            <a:spcBef>
              <a:spcPct val="0"/>
            </a:spcBef>
            <a:spcAft>
              <a:spcPct val="35000"/>
            </a:spcAft>
            <a:buFont typeface="Arial" panose="020B0604020202020204" pitchFamily="34" charset="0"/>
            <a:buNone/>
          </a:pPr>
          <a:r>
            <a:rPr lang="en-US" sz="1700" u="sng" kern="1200" dirty="0"/>
            <a:t>Key Takeaway</a:t>
          </a:r>
          <a:r>
            <a:rPr lang="en-US" sz="1700" kern="1200" dirty="0"/>
            <a:t>: We need to accept &amp; honor clients’ resistance and meet it with curiosity. </a:t>
          </a:r>
        </a:p>
      </dsp:txBody>
      <dsp:txXfrm>
        <a:off x="675278" y="3364204"/>
        <a:ext cx="2019300" cy="1346199"/>
      </dsp:txXfrm>
    </dsp:sp>
    <dsp:sp modelId="{5A46C311-2CB2-2242-9FAE-B7BE4B9537E4}">
      <dsp:nvSpPr>
        <dsp:cNvPr id="0" name=""/>
        <dsp:cNvSpPr/>
      </dsp:nvSpPr>
      <dsp:spPr>
        <a:xfrm>
          <a:off x="2930163" y="3478630"/>
          <a:ext cx="2793364" cy="1117345"/>
        </a:xfrm>
        <a:prstGeom prst="chevron">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700" tIns="6350" rIns="0" bIns="6350" numCol="1" spcCol="1270" anchor="ctr" anchorCtr="0">
          <a:noAutofit/>
        </a:bodyPr>
        <a:lstStyle/>
        <a:p>
          <a:pPr marL="0" lvl="0" indent="0" algn="ctr" defTabSz="444500">
            <a:lnSpc>
              <a:spcPct val="90000"/>
            </a:lnSpc>
            <a:spcBef>
              <a:spcPct val="0"/>
            </a:spcBef>
            <a:spcAft>
              <a:spcPct val="35000"/>
            </a:spcAft>
            <a:buFont typeface="Arial" panose="020B0604020202020204" pitchFamily="34" charset="0"/>
            <a:buNone/>
          </a:pPr>
          <a:r>
            <a:rPr lang="en-US" sz="1000" kern="1200" dirty="0"/>
            <a:t>By doing so, we can glean valuable information about contextually relevant relationships &amp; systems </a:t>
          </a:r>
        </a:p>
      </dsp:txBody>
      <dsp:txXfrm>
        <a:off x="3488836" y="3478630"/>
        <a:ext cx="1676019" cy="1117345"/>
      </dsp:txXfrm>
    </dsp:sp>
    <dsp:sp modelId="{83995BDA-C717-DA4C-A857-F2064304222B}">
      <dsp:nvSpPr>
        <dsp:cNvPr id="0" name=""/>
        <dsp:cNvSpPr/>
      </dsp:nvSpPr>
      <dsp:spPr>
        <a:xfrm>
          <a:off x="5332456" y="3478630"/>
          <a:ext cx="2793364" cy="1117345"/>
        </a:xfrm>
        <a:prstGeom prst="chevron">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700" tIns="6350" rIns="0" bIns="6350" numCol="1" spcCol="1270" anchor="ctr" anchorCtr="0">
          <a:noAutofit/>
        </a:bodyPr>
        <a:lstStyle/>
        <a:p>
          <a:pPr marL="0" lvl="0" indent="0" algn="ctr" defTabSz="444500">
            <a:lnSpc>
              <a:spcPct val="90000"/>
            </a:lnSpc>
            <a:spcBef>
              <a:spcPct val="0"/>
            </a:spcBef>
            <a:spcAft>
              <a:spcPct val="35000"/>
            </a:spcAft>
            <a:buNone/>
          </a:pPr>
          <a:r>
            <a:rPr lang="en-US" sz="1000" kern="1200" dirty="0"/>
            <a:t>Responding to clients’ resistance as if it were an oppositional force/trying to override it</a:t>
          </a:r>
          <a:r>
            <a:rPr lang="en-US" sz="1000" kern="1200" dirty="0">
              <a:sym typeface="Wingdings" pitchFamily="2" charset="2"/>
            </a:rPr>
            <a:t></a:t>
          </a:r>
          <a:r>
            <a:rPr lang="en-US" sz="1000" kern="1200" dirty="0"/>
            <a:t> “misses” + detracts from clients’ sense of safety/trust + potential for agency violation (harmful!)</a:t>
          </a:r>
        </a:p>
      </dsp:txBody>
      <dsp:txXfrm>
        <a:off x="5891129" y="3478630"/>
        <a:ext cx="1676019" cy="111734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CBA3D4-3165-7B49-A4DE-644D80FF328D}">
      <dsp:nvSpPr>
        <dsp:cNvPr id="0" name=""/>
        <dsp:cNvSpPr/>
      </dsp:nvSpPr>
      <dsp:spPr>
        <a:xfrm>
          <a:off x="-5701847" y="-872939"/>
          <a:ext cx="6789715" cy="6789715"/>
        </a:xfrm>
        <a:prstGeom prst="blockArc">
          <a:avLst>
            <a:gd name="adj1" fmla="val 18900000"/>
            <a:gd name="adj2" fmla="val 2700000"/>
            <a:gd name="adj3" fmla="val 318"/>
          </a:avLst>
        </a:prstGeom>
        <a:noFill/>
        <a:ln w="1905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76A1033-D4AA-4B4F-8894-F65E2867AB5A}">
      <dsp:nvSpPr>
        <dsp:cNvPr id="0" name=""/>
        <dsp:cNvSpPr/>
      </dsp:nvSpPr>
      <dsp:spPr>
        <a:xfrm>
          <a:off x="700084" y="504383"/>
          <a:ext cx="10984986" cy="1008767"/>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709" tIns="48260" rIns="48260" bIns="48260" numCol="1" spcCol="1270" anchor="ctr" anchorCtr="0">
          <a:noAutofit/>
        </a:bodyPr>
        <a:lstStyle/>
        <a:p>
          <a:pPr marL="0" lvl="0" indent="0" algn="l" defTabSz="844550">
            <a:lnSpc>
              <a:spcPct val="90000"/>
            </a:lnSpc>
            <a:spcBef>
              <a:spcPct val="0"/>
            </a:spcBef>
            <a:spcAft>
              <a:spcPct val="35000"/>
            </a:spcAft>
            <a:buNone/>
          </a:pPr>
          <a:r>
            <a:rPr lang="en-US" sz="1900" u="sng" kern="1200" dirty="0"/>
            <a:t>SPT Lens:</a:t>
          </a:r>
          <a:r>
            <a:rPr lang="en-US" sz="1900" kern="1200" dirty="0"/>
            <a:t> Aggressive play isn’t bad; it can actually be a  key part of integrating emotional intensity.</a:t>
          </a:r>
        </a:p>
        <a:p>
          <a:pPr marL="0" lvl="0" indent="0" algn="l" defTabSz="844550">
            <a:lnSpc>
              <a:spcPct val="90000"/>
            </a:lnSpc>
            <a:spcBef>
              <a:spcPct val="0"/>
            </a:spcBef>
            <a:spcAft>
              <a:spcPct val="35000"/>
            </a:spcAft>
            <a:buNone/>
          </a:pPr>
          <a:r>
            <a:rPr lang="en-US" sz="1900" kern="1200" dirty="0"/>
            <a:t>Tuning into our own embodied experience is an essential avenue for gaining understanding of our clients’ experiences/worlds.</a:t>
          </a:r>
          <a:endParaRPr lang="en-US" sz="1000" kern="1200" dirty="0"/>
        </a:p>
      </dsp:txBody>
      <dsp:txXfrm>
        <a:off x="700084" y="504383"/>
        <a:ext cx="10984986" cy="1008767"/>
      </dsp:txXfrm>
    </dsp:sp>
    <dsp:sp modelId="{83E52A71-2D4A-3742-A271-2040AC3D82D8}">
      <dsp:nvSpPr>
        <dsp:cNvPr id="0" name=""/>
        <dsp:cNvSpPr/>
      </dsp:nvSpPr>
      <dsp:spPr>
        <a:xfrm>
          <a:off x="69604" y="378287"/>
          <a:ext cx="1260959" cy="1260959"/>
        </a:xfrm>
        <a:prstGeom prst="ellipse">
          <a:avLst/>
        </a:prstGeom>
        <a:solidFill>
          <a:schemeClr val="l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0D81D09-5294-3543-8FB4-0A66F7B0FFF2}">
      <dsp:nvSpPr>
        <dsp:cNvPr id="0" name=""/>
        <dsp:cNvSpPr/>
      </dsp:nvSpPr>
      <dsp:spPr>
        <a:xfrm>
          <a:off x="1066771" y="1605094"/>
          <a:ext cx="10618299" cy="1833646"/>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709" tIns="38100" rIns="38100" bIns="38100" numCol="1" spcCol="1270" anchor="ctr" anchorCtr="0">
          <a:noAutofit/>
        </a:bodyPr>
        <a:lstStyle/>
        <a:p>
          <a:pPr marL="0" lvl="0" indent="0" algn="l" defTabSz="666750">
            <a:lnSpc>
              <a:spcPct val="90000"/>
            </a:lnSpc>
            <a:spcBef>
              <a:spcPct val="0"/>
            </a:spcBef>
            <a:spcAft>
              <a:spcPct val="35000"/>
            </a:spcAft>
            <a:buNone/>
          </a:pPr>
          <a:r>
            <a:rPr lang="en-US" sz="1500" u="sng" kern="1200" dirty="0"/>
            <a:t>Neurodiversity/NIT Lens</a:t>
          </a:r>
          <a:r>
            <a:rPr lang="en-US" sz="1500" kern="1200" dirty="0"/>
            <a:t> </a:t>
          </a:r>
        </a:p>
        <a:p>
          <a:pPr marL="0" lvl="0" indent="0" algn="l" defTabSz="666750">
            <a:lnSpc>
              <a:spcPct val="90000"/>
            </a:lnSpc>
            <a:spcBef>
              <a:spcPct val="0"/>
            </a:spcBef>
            <a:spcAft>
              <a:spcPct val="35000"/>
            </a:spcAft>
            <a:buNone/>
          </a:pPr>
          <a:r>
            <a:rPr lang="en-US" sz="1500" kern="1200" dirty="0"/>
            <a:t>Pathology paradigm </a:t>
          </a:r>
          <a:r>
            <a:rPr lang="en-US" sz="1500" kern="1200" dirty="0">
              <a:sym typeface="Wingdings" pitchFamily="2" charset="2"/>
            </a:rPr>
            <a:t> </a:t>
          </a:r>
          <a:r>
            <a:rPr lang="en-US" sz="1500" kern="1200" dirty="0"/>
            <a:t>medical model of disability </a:t>
          </a:r>
          <a:r>
            <a:rPr lang="en-US" sz="1500" kern="1200" dirty="0">
              <a:sym typeface="Wingdings" pitchFamily="2" charset="2"/>
            </a:rPr>
            <a:t> </a:t>
          </a:r>
          <a:r>
            <a:rPr lang="en-US" sz="1500" kern="1200" dirty="0"/>
            <a:t>devaluing &amp; pathologizing ND’s people’s differences &amp; “justified” prevention, remediation, &amp; cure of such differences (</a:t>
          </a:r>
          <a:r>
            <a:rPr lang="en-US" sz="1000" kern="1200" dirty="0"/>
            <a:t>Walker, 2021; Chapman &amp; Botha, 2022; Pearson &amp; Rose, 2023)</a:t>
          </a:r>
        </a:p>
        <a:p>
          <a:pPr marL="0" lvl="0" indent="0" algn="l" defTabSz="666750">
            <a:lnSpc>
              <a:spcPct val="90000"/>
            </a:lnSpc>
            <a:spcBef>
              <a:spcPct val="0"/>
            </a:spcBef>
            <a:spcAft>
              <a:spcPct val="35000"/>
            </a:spcAft>
            <a:buNone/>
          </a:pPr>
          <a:r>
            <a:rPr lang="en-US" sz="1500" kern="1200" dirty="0"/>
            <a:t>Behaviorist approaches like ABA </a:t>
          </a:r>
          <a:r>
            <a:rPr lang="en-US" sz="1500" b="1" kern="1200" dirty="0"/>
            <a:t>violate clients’ agency </a:t>
          </a:r>
          <a:r>
            <a:rPr lang="en-US" sz="1500" kern="1200" dirty="0"/>
            <a:t>(</a:t>
          </a:r>
          <a:r>
            <a:rPr lang="en-US" sz="1000" kern="1200" dirty="0"/>
            <a:t>Pearson &amp; Rose, 2023; Chapman &amp; Botha, 2022; Price, 2020)</a:t>
          </a:r>
        </a:p>
        <a:p>
          <a:pPr marL="0" lvl="0" indent="0" algn="l" defTabSz="666750">
            <a:lnSpc>
              <a:spcPct val="90000"/>
            </a:lnSpc>
            <a:spcBef>
              <a:spcPct val="0"/>
            </a:spcBef>
            <a:spcAft>
              <a:spcPct val="35000"/>
            </a:spcAft>
            <a:buNone/>
          </a:pPr>
          <a:r>
            <a:rPr lang="en-US" sz="1500" u="sng" kern="1200" dirty="0"/>
            <a:t>NIT</a:t>
          </a:r>
          <a:r>
            <a:rPr lang="en-US" sz="1500" kern="1200" dirty="0"/>
            <a:t>: Respecting our clients’ agency is paramount!; We need to  bring awareness to matters of agency &amp; trauma  </a:t>
          </a:r>
          <a:r>
            <a:rPr lang="en-US" sz="1000" kern="1200" dirty="0"/>
            <a:t>(Chapman &amp; Botha, 2022)</a:t>
          </a:r>
        </a:p>
      </dsp:txBody>
      <dsp:txXfrm>
        <a:off x="1066771" y="1605094"/>
        <a:ext cx="10618299" cy="1833646"/>
      </dsp:txXfrm>
    </dsp:sp>
    <dsp:sp modelId="{0D20429E-CB27-4E48-989C-69ABC464B7B3}">
      <dsp:nvSpPr>
        <dsp:cNvPr id="0" name=""/>
        <dsp:cNvSpPr/>
      </dsp:nvSpPr>
      <dsp:spPr>
        <a:xfrm>
          <a:off x="436291" y="1891438"/>
          <a:ext cx="1260959" cy="1260959"/>
        </a:xfrm>
        <a:prstGeom prst="ellipse">
          <a:avLst/>
        </a:prstGeom>
        <a:solidFill>
          <a:schemeClr val="l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ABE2983-C9F2-C54E-93D2-8D051A3C80FD}">
      <dsp:nvSpPr>
        <dsp:cNvPr id="0" name=""/>
        <dsp:cNvSpPr/>
      </dsp:nvSpPr>
      <dsp:spPr>
        <a:xfrm>
          <a:off x="700084" y="3530685"/>
          <a:ext cx="10984986" cy="1008767"/>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709" tIns="43180" rIns="43180" bIns="43180" numCol="1" spcCol="1270" anchor="ctr" anchorCtr="0">
          <a:noAutofit/>
        </a:bodyPr>
        <a:lstStyle/>
        <a:p>
          <a:pPr marL="0" lvl="0" indent="0" algn="l" defTabSz="755650">
            <a:lnSpc>
              <a:spcPct val="90000"/>
            </a:lnSpc>
            <a:spcBef>
              <a:spcPct val="0"/>
            </a:spcBef>
            <a:spcAft>
              <a:spcPct val="35000"/>
            </a:spcAft>
            <a:buFont typeface="Arial" panose="020B0604020202020204" pitchFamily="34" charset="0"/>
            <a:buNone/>
          </a:pPr>
          <a:r>
            <a:rPr lang="en-US" sz="1700" u="sng" kern="1200" dirty="0"/>
            <a:t>Key Takeaways</a:t>
          </a:r>
          <a:r>
            <a:rPr lang="en-US" sz="1700" kern="1200" dirty="0"/>
            <a:t>: Autonomy is an essential human need.</a:t>
          </a:r>
        </a:p>
        <a:p>
          <a:pPr marL="0" lvl="0" indent="0" algn="l" defTabSz="755650">
            <a:lnSpc>
              <a:spcPct val="90000"/>
            </a:lnSpc>
            <a:spcBef>
              <a:spcPct val="0"/>
            </a:spcBef>
            <a:spcAft>
              <a:spcPct val="35000"/>
            </a:spcAft>
            <a:buFont typeface="Arial" panose="020B0604020202020204" pitchFamily="34" charset="0"/>
            <a:buNone/>
          </a:pPr>
          <a:r>
            <a:rPr lang="en-US" sz="1700" kern="1200" dirty="0"/>
            <a:t>Threats to autonomy (including therapy itself) can evoke life threat responses in our clients.  </a:t>
          </a:r>
        </a:p>
        <a:p>
          <a:pPr marL="0" lvl="0" indent="0" algn="l" defTabSz="755650">
            <a:lnSpc>
              <a:spcPct val="90000"/>
            </a:lnSpc>
            <a:spcBef>
              <a:spcPct val="0"/>
            </a:spcBef>
            <a:spcAft>
              <a:spcPct val="35000"/>
            </a:spcAft>
            <a:buFont typeface="Arial" panose="020B0604020202020204" pitchFamily="34" charset="0"/>
            <a:buNone/>
          </a:pPr>
          <a:r>
            <a:rPr lang="en-US" sz="1700" kern="1200" dirty="0"/>
            <a:t>“Figuring out why” is not our priority—supporting return to a neuroception of safety is </a:t>
          </a:r>
        </a:p>
      </dsp:txBody>
      <dsp:txXfrm>
        <a:off x="700084" y="3530685"/>
        <a:ext cx="10984986" cy="1008767"/>
      </dsp:txXfrm>
    </dsp:sp>
    <dsp:sp modelId="{42D3C217-D5AF-104D-A17B-5BF95372826F}">
      <dsp:nvSpPr>
        <dsp:cNvPr id="0" name=""/>
        <dsp:cNvSpPr/>
      </dsp:nvSpPr>
      <dsp:spPr>
        <a:xfrm>
          <a:off x="69604" y="3404589"/>
          <a:ext cx="1260959" cy="1260959"/>
        </a:xfrm>
        <a:prstGeom prst="ellipse">
          <a:avLst/>
        </a:prstGeom>
        <a:solidFill>
          <a:schemeClr val="l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FA79C8-5C48-5C45-BB9F-43BCD3D87041}">
      <dsp:nvSpPr>
        <dsp:cNvPr id="0" name=""/>
        <dsp:cNvSpPr/>
      </dsp:nvSpPr>
      <dsp:spPr>
        <a:xfrm>
          <a:off x="5001564" y="2306121"/>
          <a:ext cx="2818593" cy="2818593"/>
        </a:xfrm>
        <a:prstGeom prst="gear9">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Font typeface="Arial" panose="020B0604020202020204" pitchFamily="34" charset="0"/>
            <a:buNone/>
          </a:pPr>
          <a:r>
            <a:rPr lang="en-US" sz="1000" u="sng" kern="1200" dirty="0"/>
            <a:t>Neurodiversity/NIT Lens</a:t>
          </a:r>
          <a:r>
            <a:rPr lang="en-US" sz="1000" kern="1200" dirty="0"/>
            <a:t> </a:t>
          </a:r>
        </a:p>
        <a:p>
          <a:pPr marL="0" lvl="0" indent="0" algn="ctr" defTabSz="444500">
            <a:lnSpc>
              <a:spcPct val="90000"/>
            </a:lnSpc>
            <a:spcBef>
              <a:spcPct val="0"/>
            </a:spcBef>
            <a:spcAft>
              <a:spcPct val="35000"/>
            </a:spcAft>
            <a:buFont typeface="Arial" panose="020B0604020202020204" pitchFamily="34" charset="0"/>
            <a:buNone/>
          </a:pPr>
          <a:r>
            <a:rPr lang="en-US" sz="1000" kern="1200" dirty="0"/>
            <a:t>Our experiences are as unique as our neurotypes.</a:t>
          </a:r>
        </a:p>
        <a:p>
          <a:pPr marL="0" lvl="0" indent="0" algn="ctr" defTabSz="444500">
            <a:lnSpc>
              <a:spcPct val="90000"/>
            </a:lnSpc>
            <a:spcBef>
              <a:spcPct val="0"/>
            </a:spcBef>
            <a:spcAft>
              <a:spcPct val="35000"/>
            </a:spcAft>
            <a:buFont typeface="Arial" panose="020B0604020202020204" pitchFamily="34" charset="0"/>
            <a:buNone/>
          </a:pPr>
          <a:r>
            <a:rPr lang="en-US" sz="1000" kern="1200" dirty="0"/>
            <a:t>Differences in sensory processing, sensitivity, and/or integration are fundamental to many kinds of ND experience.</a:t>
          </a:r>
        </a:p>
        <a:p>
          <a:pPr marL="0" lvl="0" indent="0" algn="ctr" defTabSz="444500">
            <a:lnSpc>
              <a:spcPct val="90000"/>
            </a:lnSpc>
            <a:spcBef>
              <a:spcPct val="0"/>
            </a:spcBef>
            <a:spcAft>
              <a:spcPct val="35000"/>
            </a:spcAft>
            <a:buFont typeface="Arial" panose="020B0604020202020204" pitchFamily="34" charset="0"/>
            <a:buNone/>
          </a:pPr>
          <a:r>
            <a:rPr lang="en-US" sz="1000" u="sng" kern="1200" dirty="0"/>
            <a:t>NIT</a:t>
          </a:r>
          <a:r>
            <a:rPr lang="en-US" sz="1000" kern="1200" dirty="0"/>
            <a:t>:  </a:t>
          </a:r>
          <a:r>
            <a:rPr lang="en-US" sz="1000" b="1" kern="1200" dirty="0"/>
            <a:t>Reframe dysfunction as relational. </a:t>
          </a:r>
        </a:p>
      </dsp:txBody>
      <dsp:txXfrm>
        <a:off x="5568227" y="2966363"/>
        <a:ext cx="1685267" cy="1448815"/>
      </dsp:txXfrm>
    </dsp:sp>
    <dsp:sp modelId="{E35CA258-6CFA-BB48-AA52-95C2A578C9DB}">
      <dsp:nvSpPr>
        <dsp:cNvPr id="0" name=""/>
        <dsp:cNvSpPr/>
      </dsp:nvSpPr>
      <dsp:spPr>
        <a:xfrm>
          <a:off x="3361655" y="1639908"/>
          <a:ext cx="2049886" cy="2049886"/>
        </a:xfrm>
        <a:prstGeom prst="gear6">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Font typeface="Arial" panose="020B0604020202020204" pitchFamily="34" charset="0"/>
            <a:buNone/>
          </a:pPr>
          <a:r>
            <a:rPr lang="en-US" sz="1000" u="sng" kern="1200" dirty="0"/>
            <a:t>Key Takeaways</a:t>
          </a:r>
          <a:r>
            <a:rPr lang="en-US" sz="1000" kern="1200" dirty="0"/>
            <a:t>: Clients </a:t>
          </a:r>
          <a:r>
            <a:rPr lang="en-US" sz="1000" i="1" kern="1200" dirty="0"/>
            <a:t>already have </a:t>
          </a:r>
          <a:r>
            <a:rPr lang="en-US" sz="1000" kern="1200" dirty="0"/>
            <a:t>a vast array of skills &amp; strategies, which reflect their unique neurotype &amp; experiences.</a:t>
          </a:r>
        </a:p>
      </dsp:txBody>
      <dsp:txXfrm>
        <a:off x="3877720" y="2159092"/>
        <a:ext cx="1017756" cy="1011518"/>
      </dsp:txXfrm>
    </dsp:sp>
    <dsp:sp modelId="{099DE54A-D1E9-FF40-B756-F3911A7E40C5}">
      <dsp:nvSpPr>
        <dsp:cNvPr id="0" name=""/>
        <dsp:cNvSpPr/>
      </dsp:nvSpPr>
      <dsp:spPr>
        <a:xfrm rot="20700000">
          <a:off x="4509800" y="225696"/>
          <a:ext cx="2008469" cy="2008469"/>
        </a:xfrm>
        <a:prstGeom prst="gear6">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Font typeface="Arial" panose="020B0604020202020204" pitchFamily="34" charset="0"/>
            <a:buNone/>
          </a:pPr>
          <a:r>
            <a:rPr lang="en-US" sz="1000" u="sng" kern="1200" dirty="0"/>
            <a:t>SPT Lens  </a:t>
          </a:r>
          <a:r>
            <a:rPr lang="en-US" sz="1000" kern="1200" dirty="0"/>
            <a:t>Therapists apply regulation skills to support neuroception of safety and for </a:t>
          </a:r>
          <a:r>
            <a:rPr lang="en-US" sz="1000" i="1" kern="1200" dirty="0"/>
            <a:t>modeling</a:t>
          </a:r>
          <a:r>
            <a:rPr lang="en-US" sz="1000" kern="1200" dirty="0"/>
            <a:t> (not </a:t>
          </a:r>
          <a:r>
            <a:rPr lang="en-US" sz="1000" i="1" kern="1200" dirty="0"/>
            <a:t>teaching</a:t>
          </a:r>
          <a:r>
            <a:rPr lang="en-US" sz="1000" kern="1200" dirty="0"/>
            <a:t>) regulation skills.</a:t>
          </a:r>
        </a:p>
      </dsp:txBody>
      <dsp:txXfrm rot="-20700000">
        <a:off x="4950317" y="666212"/>
        <a:ext cx="1127437" cy="1127437"/>
      </dsp:txXfrm>
    </dsp:sp>
    <dsp:sp modelId="{DBCA6713-CE75-EE4A-8DE3-F84B3138704A}">
      <dsp:nvSpPr>
        <dsp:cNvPr id="0" name=""/>
        <dsp:cNvSpPr/>
      </dsp:nvSpPr>
      <dsp:spPr>
        <a:xfrm>
          <a:off x="4795182" y="1874890"/>
          <a:ext cx="3607799" cy="3607799"/>
        </a:xfrm>
        <a:prstGeom prst="circularArrow">
          <a:avLst>
            <a:gd name="adj1" fmla="val 4688"/>
            <a:gd name="adj2" fmla="val 299029"/>
            <a:gd name="adj3" fmla="val 2534658"/>
            <a:gd name="adj4" fmla="val 15822001"/>
            <a:gd name="adj5" fmla="val 5469"/>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1F1D2E6-E7C5-D646-AABF-8F20EAA92737}">
      <dsp:nvSpPr>
        <dsp:cNvPr id="0" name=""/>
        <dsp:cNvSpPr/>
      </dsp:nvSpPr>
      <dsp:spPr>
        <a:xfrm>
          <a:off x="2998624" y="1182353"/>
          <a:ext cx="2621291" cy="2621291"/>
        </a:xfrm>
        <a:prstGeom prst="leftCircularArrow">
          <a:avLst>
            <a:gd name="adj1" fmla="val 6452"/>
            <a:gd name="adj2" fmla="val 429999"/>
            <a:gd name="adj3" fmla="val 10489124"/>
            <a:gd name="adj4" fmla="val 14837806"/>
            <a:gd name="adj5" fmla="val 7527"/>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83C6225B-8938-854A-A198-CC915E1F819F}">
      <dsp:nvSpPr>
        <dsp:cNvPr id="0" name=""/>
        <dsp:cNvSpPr/>
      </dsp:nvSpPr>
      <dsp:spPr>
        <a:xfrm>
          <a:off x="4045221" y="-218226"/>
          <a:ext cx="2826280" cy="2826280"/>
        </a:xfrm>
        <a:prstGeom prst="circularArrow">
          <a:avLst>
            <a:gd name="adj1" fmla="val 5984"/>
            <a:gd name="adj2" fmla="val 394124"/>
            <a:gd name="adj3" fmla="val 13313824"/>
            <a:gd name="adj4" fmla="val 10508221"/>
            <a:gd name="adj5" fmla="val 6981"/>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79A4A2-51FA-5C49-893B-79B20BB786F5}">
      <dsp:nvSpPr>
        <dsp:cNvPr id="0" name=""/>
        <dsp:cNvSpPr/>
      </dsp:nvSpPr>
      <dsp:spPr>
        <a:xfrm>
          <a:off x="2770123" y="2366589"/>
          <a:ext cx="1984748" cy="1984748"/>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u="sng" kern="1200" dirty="0"/>
            <a:t>Reframe:</a:t>
          </a:r>
          <a:r>
            <a:rPr lang="en-US" sz="1300" u="none" kern="1200" dirty="0"/>
            <a:t> facilitating </a:t>
          </a:r>
          <a:r>
            <a:rPr lang="en-US" sz="1300" kern="1200" dirty="0"/>
            <a:t>communication between all parties, which can look more  like a translator role</a:t>
          </a:r>
        </a:p>
      </dsp:txBody>
      <dsp:txXfrm>
        <a:off x="3060783" y="2657249"/>
        <a:ext cx="1403428" cy="1403428"/>
      </dsp:txXfrm>
    </dsp:sp>
    <dsp:sp modelId="{E3349CF5-EDB4-5F4A-9441-32D8B7B5F995}">
      <dsp:nvSpPr>
        <dsp:cNvPr id="0" name=""/>
        <dsp:cNvSpPr/>
      </dsp:nvSpPr>
      <dsp:spPr>
        <a:xfrm rot="13497634">
          <a:off x="986245" y="1460827"/>
          <a:ext cx="2317432" cy="565653"/>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E7FA9CDE-C5E0-354D-80F5-6C0955166AAD}">
      <dsp:nvSpPr>
        <dsp:cNvPr id="0" name=""/>
        <dsp:cNvSpPr/>
      </dsp:nvSpPr>
      <dsp:spPr>
        <a:xfrm>
          <a:off x="67246" y="170677"/>
          <a:ext cx="2515629" cy="1508408"/>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622300">
            <a:lnSpc>
              <a:spcPct val="90000"/>
            </a:lnSpc>
            <a:spcBef>
              <a:spcPct val="0"/>
            </a:spcBef>
            <a:spcAft>
              <a:spcPct val="35000"/>
            </a:spcAft>
            <a:buFont typeface="Arial" panose="020B0604020202020204" pitchFamily="34" charset="0"/>
            <a:buNone/>
          </a:pPr>
          <a:r>
            <a:rPr lang="en-US" sz="1400" u="sng" kern="1200" dirty="0"/>
            <a:t>SPT Lens</a:t>
          </a:r>
          <a:r>
            <a:rPr lang="en-US" sz="1400" kern="1200" dirty="0"/>
            <a:t>: Play is an important, natural, &amp; primary mode of communication for kids.</a:t>
          </a:r>
        </a:p>
        <a:p>
          <a:pPr marL="0" lvl="0" indent="0" algn="ctr" defTabSz="622300">
            <a:lnSpc>
              <a:spcPct val="90000"/>
            </a:lnSpc>
            <a:spcBef>
              <a:spcPct val="0"/>
            </a:spcBef>
            <a:spcAft>
              <a:spcPct val="35000"/>
            </a:spcAft>
            <a:buFont typeface="Arial" panose="020B0604020202020204" pitchFamily="34" charset="0"/>
            <a:buNone/>
          </a:pPr>
          <a:r>
            <a:rPr lang="en-US" sz="1400" kern="1200" dirty="0"/>
            <a:t>—Also emphasizes other kinds of nonverbal communication</a:t>
          </a:r>
        </a:p>
      </dsp:txBody>
      <dsp:txXfrm>
        <a:off x="111426" y="214857"/>
        <a:ext cx="2427269" cy="1420048"/>
      </dsp:txXfrm>
    </dsp:sp>
    <dsp:sp modelId="{B75B9A1D-5E3F-C446-8A11-B056BE46CAD8}">
      <dsp:nvSpPr>
        <dsp:cNvPr id="0" name=""/>
        <dsp:cNvSpPr/>
      </dsp:nvSpPr>
      <dsp:spPr>
        <a:xfrm rot="17239025">
          <a:off x="3502742" y="1242600"/>
          <a:ext cx="1662875" cy="565653"/>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25B49A83-C969-854E-B585-76A2B0374851}">
      <dsp:nvSpPr>
        <dsp:cNvPr id="0" name=""/>
        <dsp:cNvSpPr/>
      </dsp:nvSpPr>
      <dsp:spPr>
        <a:xfrm>
          <a:off x="2939753" y="138698"/>
          <a:ext cx="3283824" cy="1185956"/>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622300">
            <a:lnSpc>
              <a:spcPct val="90000"/>
            </a:lnSpc>
            <a:spcBef>
              <a:spcPct val="0"/>
            </a:spcBef>
            <a:spcAft>
              <a:spcPct val="35000"/>
            </a:spcAft>
            <a:buFont typeface="Arial" panose="020B0604020202020204" pitchFamily="34" charset="0"/>
            <a:buNone/>
          </a:pPr>
          <a:r>
            <a:rPr lang="en-US" sz="1400" u="sng" kern="1200" dirty="0"/>
            <a:t>Neurodiversity Lens:</a:t>
          </a:r>
          <a:r>
            <a:rPr lang="en-US" sz="1400" kern="1200" dirty="0"/>
            <a:t> </a:t>
          </a:r>
          <a:r>
            <a:rPr lang="en-US" sz="1400" i="1" kern="1200" dirty="0"/>
            <a:t>Differences</a:t>
          </a:r>
          <a:r>
            <a:rPr lang="en-US" sz="1400" kern="1200" dirty="0"/>
            <a:t> not deficits (Milton, 2012; Walker, 2021)</a:t>
          </a:r>
        </a:p>
        <a:p>
          <a:pPr marL="0" lvl="0" indent="0" algn="ctr" defTabSz="622300">
            <a:lnSpc>
              <a:spcPct val="90000"/>
            </a:lnSpc>
            <a:spcBef>
              <a:spcPct val="0"/>
            </a:spcBef>
            <a:spcAft>
              <a:spcPct val="35000"/>
            </a:spcAft>
            <a:buFont typeface="Arial" panose="020B0604020202020204" pitchFamily="34" charset="0"/>
            <a:buNone/>
          </a:pPr>
          <a:r>
            <a:rPr lang="en-US" sz="1400" u="sng" kern="1200" dirty="0"/>
            <a:t>NIT:</a:t>
          </a:r>
          <a:r>
            <a:rPr lang="en-US" sz="1400" kern="1200" dirty="0"/>
            <a:t> Emphasizes  the importance of cultivating a relational epistemic humility </a:t>
          </a:r>
          <a:endParaRPr lang="en-US" sz="1200" kern="1200" dirty="0"/>
        </a:p>
      </dsp:txBody>
      <dsp:txXfrm>
        <a:off x="2974488" y="173433"/>
        <a:ext cx="3214354" cy="1116486"/>
      </dsp:txXfrm>
    </dsp:sp>
    <dsp:sp modelId="{D868BE8B-196B-CB44-ABF3-90DFAF18D2D3}">
      <dsp:nvSpPr>
        <dsp:cNvPr id="0" name=""/>
        <dsp:cNvSpPr/>
      </dsp:nvSpPr>
      <dsp:spPr>
        <a:xfrm rot="20405038">
          <a:off x="4459771" y="1907564"/>
          <a:ext cx="4178947" cy="565653"/>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541EB67-ED92-9B47-95E1-2471D284EF31}">
      <dsp:nvSpPr>
        <dsp:cNvPr id="0" name=""/>
        <dsp:cNvSpPr/>
      </dsp:nvSpPr>
      <dsp:spPr>
        <a:xfrm>
          <a:off x="6738401" y="0"/>
          <a:ext cx="4229615" cy="3029080"/>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622300">
            <a:lnSpc>
              <a:spcPct val="90000"/>
            </a:lnSpc>
            <a:spcBef>
              <a:spcPct val="0"/>
            </a:spcBef>
            <a:spcAft>
              <a:spcPct val="35000"/>
            </a:spcAft>
            <a:buFont typeface="Arial" panose="020B0604020202020204" pitchFamily="34" charset="0"/>
            <a:buNone/>
          </a:pPr>
          <a:r>
            <a:rPr lang="en-US" sz="1400" u="sng" kern="1200" dirty="0"/>
            <a:t>Key Takeaway</a:t>
          </a:r>
          <a:r>
            <a:rPr lang="en-US" sz="1400" kern="1200" dirty="0"/>
            <a:t>: I’ve internalized neuronormative communication biases, </a:t>
          </a:r>
          <a:r>
            <a:rPr lang="en-US" sz="1400" i="1" kern="1200" dirty="0"/>
            <a:t>and </a:t>
          </a:r>
          <a:r>
            <a:rPr lang="en-US" sz="1400" kern="1200" dirty="0"/>
            <a:t>I can expand beyond them.</a:t>
          </a:r>
        </a:p>
        <a:p>
          <a:pPr marL="0" lvl="0" indent="0" algn="ctr" defTabSz="622300">
            <a:lnSpc>
              <a:spcPct val="90000"/>
            </a:lnSpc>
            <a:spcBef>
              <a:spcPct val="0"/>
            </a:spcBef>
            <a:spcAft>
              <a:spcPct val="35000"/>
            </a:spcAft>
            <a:buFont typeface="Arial" panose="020B0604020202020204" pitchFamily="34" charset="0"/>
            <a:buNone/>
          </a:pPr>
          <a:r>
            <a:rPr lang="en-US" sz="1400" u="sng" kern="1200" dirty="0"/>
            <a:t>Examples</a:t>
          </a:r>
          <a:r>
            <a:rPr lang="en-US" sz="1400" kern="1200" dirty="0"/>
            <a:t>: using Chat feature and/or Whiteboard feature during online sessions; sessions with &lt;15 verbal exchanges; creative/abstract interactive exchanges within (&amp; between) parallel play processes; co-creating games without verbally defining the aims or “rules” (&amp; indications of mutual understanding of those aims/“rules”); tuning in to </a:t>
          </a:r>
          <a:r>
            <a:rPr lang="en-US" sz="1400" u="sng" kern="1200" dirty="0"/>
            <a:t>some incredible metaphors</a:t>
          </a:r>
        </a:p>
      </dsp:txBody>
      <dsp:txXfrm>
        <a:off x="6827120" y="88719"/>
        <a:ext cx="4052177" cy="2851642"/>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B82DEE-62B0-C040-AE5D-0BEA08565743}">
      <dsp:nvSpPr>
        <dsp:cNvPr id="0" name=""/>
        <dsp:cNvSpPr/>
      </dsp:nvSpPr>
      <dsp:spPr>
        <a:xfrm>
          <a:off x="3209449" y="443551"/>
          <a:ext cx="5519748" cy="5519748"/>
        </a:xfrm>
        <a:prstGeom prst="pie">
          <a:avLst>
            <a:gd name="adj1" fmla="val 16200000"/>
            <a:gd name="adj2" fmla="val 180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Font typeface="Arial" panose="020B0604020202020204" pitchFamily="34" charset="0"/>
            <a:buNone/>
          </a:pPr>
          <a:r>
            <a:rPr lang="en-US" sz="1400" u="sng" kern="1200" dirty="0"/>
            <a:t>Key Takeaways</a:t>
          </a:r>
        </a:p>
        <a:p>
          <a:pPr marL="0" lvl="0" indent="0" algn="ctr" defTabSz="622300">
            <a:lnSpc>
              <a:spcPct val="90000"/>
            </a:lnSpc>
            <a:spcBef>
              <a:spcPct val="0"/>
            </a:spcBef>
            <a:spcAft>
              <a:spcPct val="35000"/>
            </a:spcAft>
            <a:buFont typeface="Arial" panose="020B0604020202020204" pitchFamily="34" charset="0"/>
            <a:buNone/>
          </a:pPr>
          <a:r>
            <a:rPr lang="en-US" sz="1050" u="none" kern="1200" dirty="0"/>
            <a:t>Example: </a:t>
          </a:r>
          <a:r>
            <a:rPr lang="en-US" sz="1050" kern="1200" dirty="0"/>
            <a:t>recall 6-year-old flinging sand</a:t>
          </a:r>
        </a:p>
        <a:p>
          <a:pPr marL="0" lvl="0" indent="0" algn="ctr" defTabSz="622300">
            <a:lnSpc>
              <a:spcPct val="90000"/>
            </a:lnSpc>
            <a:spcBef>
              <a:spcPct val="0"/>
            </a:spcBef>
            <a:spcAft>
              <a:spcPct val="35000"/>
            </a:spcAft>
            <a:buFont typeface="Arial" panose="020B0604020202020204" pitchFamily="34" charset="0"/>
            <a:buNone/>
          </a:pPr>
          <a:r>
            <a:rPr lang="en-US" sz="1050" kern="1200" dirty="0"/>
            <a:t> Neuroception of safety is foundational for integrating emotional intensity </a:t>
          </a:r>
          <a:r>
            <a:rPr lang="en-US" sz="900" kern="1200" dirty="0"/>
            <a:t>(Dion, 2018)</a:t>
          </a:r>
        </a:p>
        <a:p>
          <a:pPr marL="0" lvl="0" indent="0" algn="ctr" defTabSz="622300">
            <a:lnSpc>
              <a:spcPct val="90000"/>
            </a:lnSpc>
            <a:spcBef>
              <a:spcPct val="0"/>
            </a:spcBef>
            <a:spcAft>
              <a:spcPct val="35000"/>
            </a:spcAft>
            <a:buFont typeface="Arial" panose="020B0604020202020204" pitchFamily="34" charset="0"/>
            <a:buNone/>
          </a:pPr>
          <a:r>
            <a:rPr lang="en-US" sz="1050" kern="1200" dirty="0"/>
            <a:t>…AND “feelings” words </a:t>
          </a:r>
          <a:r>
            <a:rPr lang="en-US" sz="1050" i="1" kern="1200" dirty="0"/>
            <a:t>might not actually be necessary</a:t>
          </a:r>
          <a:r>
            <a:rPr lang="en-US" sz="1050" kern="1200" dirty="0"/>
            <a:t>*</a:t>
          </a:r>
        </a:p>
        <a:p>
          <a:pPr marL="0" lvl="0" indent="0" algn="ctr" defTabSz="622300">
            <a:lnSpc>
              <a:spcPct val="90000"/>
            </a:lnSpc>
            <a:spcBef>
              <a:spcPct val="0"/>
            </a:spcBef>
            <a:spcAft>
              <a:spcPct val="35000"/>
            </a:spcAft>
            <a:buFont typeface="Arial" panose="020B0604020202020204" pitchFamily="34" charset="0"/>
            <a:buNone/>
          </a:pPr>
          <a:r>
            <a:rPr lang="en-US" sz="1000" kern="1200" dirty="0"/>
            <a:t>*for building trust within self to be with all states/aspects of experience</a:t>
          </a:r>
        </a:p>
      </dsp:txBody>
      <dsp:txXfrm>
        <a:off x="6210484" y="1462076"/>
        <a:ext cx="1872771" cy="1839916"/>
      </dsp:txXfrm>
    </dsp:sp>
    <dsp:sp modelId="{1870AB46-CF7B-724A-BD27-2C60F530D393}">
      <dsp:nvSpPr>
        <dsp:cNvPr id="0" name=""/>
        <dsp:cNvSpPr/>
      </dsp:nvSpPr>
      <dsp:spPr>
        <a:xfrm>
          <a:off x="2924919" y="607829"/>
          <a:ext cx="5519748" cy="5519748"/>
        </a:xfrm>
        <a:prstGeom prst="pie">
          <a:avLst>
            <a:gd name="adj1" fmla="val 1800000"/>
            <a:gd name="adj2" fmla="val 900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Font typeface="Arial" panose="020B0604020202020204" pitchFamily="34" charset="0"/>
            <a:buNone/>
          </a:pPr>
          <a:r>
            <a:rPr lang="en-US" sz="1400" u="sng" kern="1200" dirty="0"/>
            <a:t>Neurodiversity Lens</a:t>
          </a:r>
          <a:r>
            <a:rPr lang="en-US" sz="1400" kern="1200" dirty="0"/>
            <a:t> </a:t>
          </a:r>
        </a:p>
        <a:p>
          <a:pPr marL="0" lvl="0" indent="0" algn="ctr" defTabSz="622300">
            <a:lnSpc>
              <a:spcPct val="90000"/>
            </a:lnSpc>
            <a:spcBef>
              <a:spcPct val="0"/>
            </a:spcBef>
            <a:spcAft>
              <a:spcPct val="35000"/>
            </a:spcAft>
            <a:buFont typeface="Arial" panose="020B0604020202020204" pitchFamily="34" charset="0"/>
            <a:buNone/>
          </a:pPr>
          <a:r>
            <a:rPr lang="en-US" sz="1200" kern="1200" dirty="0"/>
            <a:t>Different neurotypes implicate different ways of experiencing, processing, relating to, and expressing emotions </a:t>
          </a:r>
          <a:r>
            <a:rPr lang="en-US" sz="1000" kern="1200" dirty="0"/>
            <a:t>(Milton, 2012) </a:t>
          </a:r>
        </a:p>
        <a:p>
          <a:pPr marL="0" lvl="0" indent="0" algn="ctr" defTabSz="622300">
            <a:lnSpc>
              <a:spcPct val="90000"/>
            </a:lnSpc>
            <a:spcBef>
              <a:spcPct val="0"/>
            </a:spcBef>
            <a:spcAft>
              <a:spcPct val="35000"/>
            </a:spcAft>
            <a:buFont typeface="Arial" panose="020B0604020202020204" pitchFamily="34" charset="0"/>
            <a:buNone/>
          </a:pPr>
          <a:r>
            <a:rPr lang="en-US" sz="1200" u="sng" kern="1200" dirty="0"/>
            <a:t>NIT</a:t>
          </a:r>
          <a:r>
            <a:rPr lang="en-US" sz="1200" kern="1200" dirty="0"/>
            <a:t>: Emphasizes the importance of relational epistemic humility</a:t>
          </a:r>
        </a:p>
      </dsp:txBody>
      <dsp:txXfrm>
        <a:off x="4436279" y="4090527"/>
        <a:ext cx="2497029" cy="1708493"/>
      </dsp:txXfrm>
    </dsp:sp>
    <dsp:sp modelId="{FCA22909-2E42-B045-B4A4-C1551BDA0FC7}">
      <dsp:nvSpPr>
        <dsp:cNvPr id="0" name=""/>
        <dsp:cNvSpPr/>
      </dsp:nvSpPr>
      <dsp:spPr>
        <a:xfrm>
          <a:off x="2924919" y="607829"/>
          <a:ext cx="5519748" cy="5519748"/>
        </a:xfrm>
        <a:prstGeom prst="pie">
          <a:avLst>
            <a:gd name="adj1" fmla="val 9000000"/>
            <a:gd name="adj2" fmla="val 1620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Font typeface="Arial" panose="020B0604020202020204" pitchFamily="34" charset="0"/>
            <a:buNone/>
          </a:pPr>
          <a:r>
            <a:rPr lang="en-US" sz="1400" u="sng" kern="1200" dirty="0"/>
            <a:t>SPT Lens</a:t>
          </a:r>
          <a:endParaRPr lang="en-US" sz="1400" kern="1200" dirty="0"/>
        </a:p>
        <a:p>
          <a:pPr marL="0" lvl="0" indent="0" algn="ctr" defTabSz="622300">
            <a:lnSpc>
              <a:spcPct val="90000"/>
            </a:lnSpc>
            <a:spcBef>
              <a:spcPct val="0"/>
            </a:spcBef>
            <a:spcAft>
              <a:spcPct val="35000"/>
            </a:spcAft>
            <a:buFont typeface="Arial" panose="020B0604020202020204" pitchFamily="34" charset="0"/>
            <a:buNone/>
          </a:pPr>
          <a:r>
            <a:rPr lang="en-US" sz="1200" kern="1200" dirty="0"/>
            <a:t>Emphasizes focusing on nervous system states &amp; supporting neuroception of safety</a:t>
          </a:r>
        </a:p>
        <a:p>
          <a:pPr marL="0" lvl="0" indent="0" algn="ctr" defTabSz="622300">
            <a:lnSpc>
              <a:spcPct val="90000"/>
            </a:lnSpc>
            <a:spcBef>
              <a:spcPct val="0"/>
            </a:spcBef>
            <a:spcAft>
              <a:spcPct val="35000"/>
            </a:spcAft>
            <a:buFont typeface="Arial" panose="020B0604020202020204" pitchFamily="34" charset="0"/>
            <a:buNone/>
          </a:pPr>
          <a:r>
            <a:rPr lang="en-US" sz="1200" kern="1200" dirty="0"/>
            <a:t>Creating a neuroception of safety is a prerequisite for “feelings” words to be of any use.</a:t>
          </a:r>
        </a:p>
      </dsp:txBody>
      <dsp:txXfrm>
        <a:off x="3516321" y="1692065"/>
        <a:ext cx="1872771" cy="1839916"/>
      </dsp:txXfrm>
    </dsp:sp>
  </dsp:spTree>
</dsp:drawing>
</file>

<file path=ppt/diagrams/layout1.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layout10.xml><?xml version="1.0" encoding="utf-8"?>
<dgm:layoutDef xmlns:dgm="http://schemas.openxmlformats.org/drawingml/2006/diagram" xmlns:a="http://schemas.openxmlformats.org/drawingml/2006/main" uniqueId="urn:microsoft.com/office/officeart/2009/3/layout/CircleRelationship">
  <dgm:title val=""/>
  <dgm:desc val=""/>
  <dgm:catLst>
    <dgm:cat type="relationship" pri="1500"/>
  </dgm:catLst>
  <dgm:sampData>
    <dgm:dataModel>
      <dgm:ptLst>
        <dgm:pt modelId="0" type="doc"/>
        <dgm:pt modelId="10">
          <dgm:prSet phldr="1"/>
        </dgm:pt>
        <dgm:pt modelId="11">
          <dgm:prSet phldr="1"/>
        </dgm:pt>
        <dgm:pt modelId="12">
          <dgm:prSet phldr="1"/>
        </dgm:pt>
      </dgm:ptLst>
      <dgm:cxnLst>
        <dgm:cxn modelId="20" srcId="0" destId="10" srcOrd="0" destOrd="0"/>
        <dgm:cxn modelId="21" srcId="10" destId="11" srcOrd="0" destOrd="0"/>
        <dgm:cxn modelId="22" srcId="10" destId="12" srcOrd="0" destOrd="0"/>
      </dgm:cxnLst>
      <dgm:bg/>
      <dgm:whole/>
    </dgm:dataModel>
  </dgm:sampData>
  <dgm:styleData>
    <dgm:dataModel>
      <dgm:ptLst>
        <dgm:pt modelId="0" type="doc"/>
        <dgm:pt modelId="10">
          <dgm:prSet phldr="1"/>
        </dgm:pt>
        <dgm:pt modelId="11">
          <dgm:prSet phldr="1"/>
        </dgm:pt>
        <dgm:pt modelId="12">
          <dgm:prSet phldr="1"/>
        </dgm:pt>
      </dgm:ptLst>
      <dgm:cxnLst>
        <dgm:cxn modelId="20" srcId="0" destId="10" srcOrd="0" destOrd="0"/>
        <dgm:cxn modelId="21" srcId="10" destId="11" srcOrd="0" destOrd="0"/>
        <dgm:cxn modelId="22" srcId="10" destId="12" srcOrd="0" destOrd="0"/>
      </dgm:cxnLst>
      <dgm:bg/>
      <dgm:whole/>
    </dgm:dataModel>
  </dgm:styleData>
  <dgm:clrData>
    <dgm:dataModel>
      <dgm:ptLst>
        <dgm:pt modelId="0" type="doc"/>
        <dgm:pt modelId="10">
          <dgm:prSet phldr="1"/>
        </dgm:pt>
        <dgm:pt modelId="11">
          <dgm:prSet phldr="1"/>
        </dgm:pt>
        <dgm:pt modelId="12">
          <dgm:prSet phldr="1"/>
        </dgm:pt>
      </dgm:ptLst>
      <dgm:cxnLst>
        <dgm:cxn modelId="20" srcId="0" destId="10" srcOrd="0" destOrd="0"/>
        <dgm:cxn modelId="21" srcId="10" destId="11" srcOrd="0" destOrd="0"/>
        <dgm:cxn modelId="22" srcId="10" destId="12" srcOrd="0" destOrd="0"/>
      </dgm:cxnLst>
      <dgm:bg/>
      <dgm:whole/>
    </dgm:dataModel>
  </dgm:clrData>
  <dgm:layoutNode name="Name0">
    <dgm:varLst>
      <dgm:chMax val="1"/>
      <dgm:chPref val="1"/>
    </dgm:varLst>
    <dgm:shape xmlns:r="http://schemas.openxmlformats.org/officeDocument/2006/relationships" r:blip="">
      <dgm:adjLst/>
    </dgm:shape>
    <dgm:choose name="Name1">
      <dgm:if name="Name2" axis="ch ch" ptType="node node" func="cnt" op="equ" val="0">
        <dgm:alg type="composite">
          <dgm:param type="ar" val="0.98"/>
        </dgm:alg>
        <dgm:constrLst>
          <dgm:constr type="primFontSz" for="des" ptType="node" op="equ" val="65"/>
          <dgm:constr type="l" for="ch" forName="Parent" refType="w" fact="0"/>
          <dgm:constr type="t" for="ch" forName="Parent" refType="h" fact="0.039"/>
          <dgm:constr type="w" for="ch" forName="Parent" refType="w" fact="0.8734"/>
          <dgm:constr type="h" for="ch" forName="Parent" refType="h" fact="0.856"/>
          <dgm:constr type="l" for="ch" forName="Accent1" refType="w" fact="0.4984"/>
          <dgm:constr type="t" for="ch" forName="Accent1" refType="h" fact="0"/>
          <dgm:constr type="w" for="ch" forName="Accent1" refType="w" fact="0.0972"/>
          <dgm:constr type="h" for="ch" forName="Accent1" refType="h" fact="0.0952"/>
          <dgm:constr type="l" for="ch" forName="Accent2" refType="w" fact="0.2684"/>
          <dgm:constr type="t" for="ch" forName="Accent2" refType="h" fact="0.8314"/>
          <dgm:constr type="w" for="ch" forName="Accent2" refType="w" fact="0.0704"/>
          <dgm:constr type="h" for="ch" forName="Accent2" refType="h" fact="0.069"/>
          <dgm:constr type="l" for="ch" forName="Accent3" refType="w" fact="0.9296"/>
          <dgm:constr type="t" for="ch" forName="Accent3" refType="h" fact="0.3864"/>
          <dgm:constr type="w" for="ch" forName="Accent3" refType="w" fact="0.0704"/>
          <dgm:constr type="h" for="ch" forName="Accent3" refType="h" fact="0.069"/>
          <dgm:constr type="l" for="ch" forName="Accent4" refType="w" fact="0.5931"/>
          <dgm:constr type="t" for="ch" forName="Accent4" refType="h" fact="0.9048"/>
          <dgm:constr type="w" for="ch" forName="Accent4" refType="w" fact="0.0972"/>
          <dgm:constr type="h" for="ch" forName="Accent4" refType="h" fact="0.0952"/>
          <dgm:constr type="l" for="ch" forName="Accent5" refType="w" fact="0.2883"/>
          <dgm:constr type="t" for="ch" forName="Accent5" refType="h" fact="0.1353"/>
          <dgm:constr type="w" for="ch" forName="Accent5" refType="w" fact="0.0704"/>
          <dgm:constr type="h" for="ch" forName="Accent5" refType="h" fact="0.069"/>
          <dgm:constr type="l" for="ch" forName="Accent6" refType="w" fact="0.0666"/>
          <dgm:constr type="t" for="ch" forName="Accent6" refType="h" fact="0.53"/>
          <dgm:constr type="w" for="ch" forName="Accent6" refType="w" fact="0.0704"/>
          <dgm:constr type="h" for="ch" forName="Accent6" refType="h" fact="0.069"/>
        </dgm:constrLst>
      </dgm:if>
      <dgm:if name="Name3" axis="ch ch" ptType="node node" func="cnt" op="equ" val="1">
        <dgm:alg type="composite">
          <dgm:param type="ar" val="1.2476"/>
        </dgm:alg>
        <dgm:constrLst>
          <dgm:constr type="primFontSz" for="des" ptType="node" op="equ" val="65"/>
          <dgm:constr type="l" for="ch" forName="Parent" refType="w" fact="0.2145"/>
          <dgm:constr type="t" for="ch" forName="Parent" refType="h" fact="0.039"/>
          <dgm:constr type="w" for="ch" forName="Parent" refType="w" fact="0.6861"/>
          <dgm:constr type="h" for="ch" forName="Parent" refType="h" fact="0.856"/>
          <dgm:constr type="l" for="ch" forName="Accent8" refType="w" fact="0.0262"/>
          <dgm:constr type="t" for="ch" forName="Accent8" refType="h" fact="0.6434"/>
          <dgm:constr type="w" for="ch" forName="Accent8" refType="w" fact="0.138"/>
          <dgm:constr type="h" for="ch" forName="Accent8" refType="h" fact="0.1721"/>
          <dgm:constr type="l" for="ch" forName="Accent1" refType="w" fact="0.6059"/>
          <dgm:constr type="t" for="ch" forName="Accent1" refType="h" fact="0"/>
          <dgm:constr type="w" for="ch" forName="Accent1" refType="w" fact="0.0763"/>
          <dgm:constr type="h" for="ch" forName="Accent1" refType="h" fact="0.0952"/>
          <dgm:constr type="l" for="ch" forName="Accent2" refType="w" fact="0.4253"/>
          <dgm:constr type="t" for="ch" forName="Accent2" refType="h" fact="0.8314"/>
          <dgm:constr type="w" for="ch" forName="Accent2" refType="w" fact="0.0553"/>
          <dgm:constr type="h" for="ch" forName="Accent2" refType="h" fact="0.069"/>
          <dgm:constr type="l" for="ch" forName="Accent3" refType="w" fact="0.9447"/>
          <dgm:constr type="t" for="ch" forName="Accent3" refType="h" fact="0.3864"/>
          <dgm:constr type="w" for="ch" forName="Accent3" refType="w" fact="0.0553"/>
          <dgm:constr type="h" for="ch" forName="Accent3" refType="h" fact="0.069"/>
          <dgm:constr type="l" for="ch" forName="Child1" refType="w" fact="0"/>
          <dgm:constr type="t" for="ch" forName="Child1" refType="h" fact="0.1935"/>
          <dgm:constr type="w" for="ch" forName="Child1" refType="w" fact="0.2789"/>
          <dgm:constr type="h" for="ch" forName="Child1" refType="h" fact="0.3479"/>
          <dgm:constr type="l" for="ch" forName="Accent4" refType="w" fact="0.6803"/>
          <dgm:constr type="t" for="ch" forName="Accent4" refType="h" fact="0.9048"/>
          <dgm:constr type="w" for="ch" forName="Accent4" refType="w" fact="0.0763"/>
          <dgm:constr type="h" for="ch" forName="Accent4" refType="h" fact="0.0952"/>
          <dgm:constr type="l" for="ch" forName="Accent7" refType="w" fact="0.5287"/>
          <dgm:constr type="t" for="ch" forName="Accent7" refType="h" fact="0.1383"/>
          <dgm:constr type="w" for="ch" forName="Accent7" refType="w" fact="0.0763"/>
          <dgm:constr type="h" for="ch" forName="Accent7" refType="h" fact="0.0952"/>
          <dgm:constr type="l" for="ch" forName="Accent5" refType="w" fact="0.4409"/>
          <dgm:constr type="t" for="ch" forName="Accent5" refType="h" fact="0.1353"/>
          <dgm:constr type="w" for="ch" forName="Accent5" refType="w" fact="0.0553"/>
          <dgm:constr type="h" for="ch" forName="Accent5" refType="h" fact="0.069"/>
          <dgm:constr type="l" for="ch" forName="Accent6" refType="w" fact="0.2668"/>
          <dgm:constr type="t" for="ch" forName="Accent6" refType="h" fact="0.53"/>
          <dgm:constr type="w" for="ch" forName="Accent6" refType="w" fact="0.0553"/>
          <dgm:constr type="h" for="ch" forName="Accent6" refType="h" fact="0.069"/>
        </dgm:constrLst>
      </dgm:if>
      <dgm:if name="Name4" axis="ch ch" ptType="node node" func="cnt" op="equ" val="2">
        <dgm:alg type="composite">
          <dgm:param type="ar" val="1.592"/>
        </dgm:alg>
        <dgm:constrLst>
          <dgm:constr type="primFontSz" for="des" ptType="node" op="equ" val="65"/>
          <dgm:constr type="l" for="ch" forName="Parent" refType="w" fact="0.1886"/>
          <dgm:constr type="t" for="ch" forName="Parent" refType="h" fact="0.039"/>
          <dgm:constr type="w" for="ch" forName="Parent" refType="w" fact="0.5377"/>
          <dgm:constr type="h" for="ch" forName="Parent" refType="h" fact="0.856"/>
          <dgm:constr type="l" for="ch" forName="Accent8" refType="w" fact="0.0411"/>
          <dgm:constr type="t" for="ch" forName="Accent8" refType="h" fact="0.6434"/>
          <dgm:constr type="w" for="ch" forName="Accent8" refType="w" fact="0.1081"/>
          <dgm:constr type="h" for="ch" forName="Accent8" refType="h" fact="0.1721"/>
          <dgm:constr type="l" for="ch" forName="Accent1" refType="w" fact="0.4954"/>
          <dgm:constr type="t" for="ch" forName="Accent1" refType="h" fact="0"/>
          <dgm:constr type="w" for="ch" forName="Accent1" refType="w" fact="0.0598"/>
          <dgm:constr type="h" for="ch" forName="Accent1" refType="h" fact="0.0952"/>
          <dgm:constr type="l" for="ch" forName="Accent2" refType="w" fact="0.3538"/>
          <dgm:constr type="t" for="ch" forName="Accent2" refType="h" fact="0.8314"/>
          <dgm:constr type="w" for="ch" forName="Accent2" refType="w" fact="0.0433"/>
          <dgm:constr type="h" for="ch" forName="Accent2" refType="h" fact="0.069"/>
          <dgm:constr type="l" for="ch" forName="Accent3" refType="w" fact="0.7609"/>
          <dgm:constr type="t" for="ch" forName="Accent3" refType="h" fact="0.3864"/>
          <dgm:constr type="w" for="ch" forName="Accent3" refType="w" fact="0.0433"/>
          <dgm:constr type="h" for="ch" forName="Accent3" refType="h" fact="0.069"/>
          <dgm:constr type="l" for="ch" forName="Accent9" refType="w" fact="0.6839"/>
          <dgm:constr type="t" for="ch" forName="Accent9" refType="h" fact="0.27"/>
          <dgm:constr type="w" for="ch" forName="Accent9" refType="w" fact="0.0598"/>
          <dgm:constr type="h" for="ch" forName="Accent9" refType="h" fact="0.0952"/>
          <dgm:constr type="l" for="ch" forName="Child1" refType="w" fact="0.0206"/>
          <dgm:constr type="t" for="ch" forName="Child1" refType="h" fact="0.1935"/>
          <dgm:constr type="w" for="ch" forName="Child1" refType="w" fact="0.2186"/>
          <dgm:constr type="h" for="ch" forName="Child1" refType="h" fact="0.3479"/>
          <dgm:constr type="l" for="ch" forName="Child2" refType="w" fact="0.7814"/>
          <dgm:constr type="t" for="ch" forName="Child2" refType="h" fact="0.0298"/>
          <dgm:constr type="w" for="ch" forName="Child2" refType="w" fact="0.2186"/>
          <dgm:constr type="h" for="ch" forName="Child2" refType="h" fact="0.3479"/>
          <dgm:constr type="l" for="ch" forName="Accent10" refType="w" fact="0"/>
          <dgm:constr type="t" for="ch" forName="Accent10" refType="h" fact="0.8482"/>
          <dgm:constr type="w" for="ch" forName="Accent10" refType="w" fact="0.0433"/>
          <dgm:constr type="h" for="ch" forName="Accent10" refType="h" fact="0.069"/>
          <dgm:constr type="l" for="ch" forName="Accent11" refType="w" fact="0.4318"/>
          <dgm:constr type="t" for="ch" forName="Accent11" refType="h" fact="0.75"/>
          <dgm:constr type="w" for="ch" forName="Accent11" refType="w" fact="0.0433"/>
          <dgm:constr type="h" for="ch" forName="Accent11" refType="h" fact="0.069"/>
          <dgm:constr type="l" for="ch" forName="Accent7" refType="w" fact="0.4349"/>
          <dgm:constr type="t" for="ch" forName="Accent7" refType="h" fact="0.1383"/>
          <dgm:constr type="w" for="ch" forName="Accent7" refType="w" fact="0.0598"/>
          <dgm:constr type="h" for="ch" forName="Accent7" refType="h" fact="0.0952"/>
          <dgm:constr type="l" for="ch" forName="Accent5" refType="w" fact="0.3661"/>
          <dgm:constr type="t" for="ch" forName="Accent5" refType="h" fact="0.1353"/>
          <dgm:constr type="w" for="ch" forName="Accent5" refType="w" fact="0.0433"/>
          <dgm:constr type="h" for="ch" forName="Accent5" refType="h" fact="0.069"/>
          <dgm:constr type="l" for="ch" forName="Accent6" refType="w" fact="0.2296"/>
          <dgm:constr type="t" for="ch" forName="Accent6" refType="h" fact="0.53"/>
          <dgm:constr type="w" for="ch" forName="Accent6" refType="w" fact="0.0433"/>
          <dgm:constr type="h" for="ch" forName="Accent6" refType="h" fact="0.069"/>
          <dgm:constr type="l" for="ch" forName="Accent4" refType="w" fact="0.5537"/>
          <dgm:constr type="t" for="ch" forName="Accent4" refType="h" fact="0.9048"/>
          <dgm:constr type="w" for="ch" forName="Accent4" refType="w" fact="0.0598"/>
          <dgm:constr type="h" for="ch" forName="Accent4" refType="h" fact="0.0952"/>
        </dgm:constrLst>
      </dgm:if>
      <dgm:if name="Name5" axis="ch ch" ptType="node node" func="cnt" op="equ" val="3">
        <dgm:alg type="composite">
          <dgm:param type="ar" val="1.7557"/>
        </dgm:alg>
        <dgm:constrLst>
          <dgm:constr type="primFontSz" for="des" ptType="node" op="equ" val="65"/>
          <dgm:constr type="l" for="ch" forName="Parent" refType="w" fact="0.171"/>
          <dgm:constr type="t" for="ch" forName="Parent" refType="h" fact="0.039"/>
          <dgm:constr type="w" for="ch" forName="Parent" refType="w" fact="0.4875"/>
          <dgm:constr type="h" for="ch" forName="Parent" refType="h" fact="0.856"/>
          <dgm:constr type="l" for="ch" forName="Accent8" refType="w" fact="0.0373"/>
          <dgm:constr type="t" for="ch" forName="Accent8" refType="h" fact="0.6434"/>
          <dgm:constr type="w" for="ch" forName="Accent8" refType="w" fact="0.098"/>
          <dgm:constr type="h" for="ch" forName="Accent8" refType="h" fact="0.1721"/>
          <dgm:constr type="l" for="ch" forName="Accent1" refType="w" fact="0.4492"/>
          <dgm:constr type="t" for="ch" forName="Accent1" refType="h" fact="0"/>
          <dgm:constr type="w" for="ch" forName="Accent1" refType="w" fact="0.0542"/>
          <dgm:constr type="h" for="ch" forName="Accent1" refType="h" fact="0.0952"/>
          <dgm:constr type="l" for="ch" forName="Accent2" refType="w" fact="0.3209"/>
          <dgm:constr type="t" for="ch" forName="Accent2" refType="h" fact="0.8314"/>
          <dgm:constr type="w" for="ch" forName="Accent2" refType="w" fact="0.0393"/>
          <dgm:constr type="h" for="ch" forName="Accent2" refType="h" fact="0.069"/>
          <dgm:constr type="l" for="ch" forName="Accent3" refType="w" fact="0.6899"/>
          <dgm:constr type="t" for="ch" forName="Accent3" refType="h" fact="0.3864"/>
          <dgm:constr type="w" for="ch" forName="Accent3" refType="w" fact="0.0393"/>
          <dgm:constr type="h" for="ch" forName="Accent3" refType="h" fact="0.069"/>
          <dgm:constr type="l" for="ch" forName="Accent9" refType="w" fact="0.6201"/>
          <dgm:constr type="t" for="ch" forName="Accent9" refType="h" fact="0.27"/>
          <dgm:constr type="w" for="ch" forName="Accent9" refType="w" fact="0.0542"/>
          <dgm:constr type="h" for="ch" forName="Accent9" refType="h" fact="0.0952"/>
          <dgm:constr type="l" for="ch" forName="Child1" refType="w" fact="0.0186"/>
          <dgm:constr type="t" for="ch" forName="Child1" refType="h" fact="0.1935"/>
          <dgm:constr type="w" for="ch" forName="Child1" refType="w" fact="0.1982"/>
          <dgm:constr type="h" for="ch" forName="Child1" refType="h" fact="0.3479"/>
          <dgm:constr type="l" for="ch" forName="Child2" refType="w" fact="0.7086"/>
          <dgm:constr type="t" for="ch" forName="Child2" refType="h" fact="0.0298"/>
          <dgm:constr type="w" for="ch" forName="Child2" refType="w" fact="0.1982"/>
          <dgm:constr type="h" for="ch" forName="Child2" refType="h" fact="0.3479"/>
          <dgm:constr type="l" for="ch" forName="Child3" refType="w" fact="0.8018"/>
          <dgm:constr type="t" for="ch" forName="Child3" refType="h" fact="0.6312"/>
          <dgm:constr type="w" for="ch" forName="Child3" refType="w" fact="0.1982"/>
          <dgm:constr type="h" for="ch" forName="Child3" refType="h" fact="0.3479"/>
          <dgm:constr type="l" for="ch" forName="Accent12" refType="w" fact="0.7459"/>
          <dgm:constr type="t" for="ch" forName="Accent12" refType="h" fact="0.619"/>
          <dgm:constr type="w" for="ch" forName="Accent12" refType="w" fact="0.0393"/>
          <dgm:constr type="h" for="ch" forName="Accent12" refType="h" fact="0.069"/>
          <dgm:constr type="l" for="ch" forName="Accent4" refType="w" fact="0.5021"/>
          <dgm:constr type="t" for="ch" forName="Accent4" refType="h" fact="0.9048"/>
          <dgm:constr type="w" for="ch" forName="Accent4" refType="w" fact="0.0542"/>
          <dgm:constr type="h" for="ch" forName="Accent4" refType="h" fact="0.0952"/>
          <dgm:constr type="l" for="ch" forName="Accent10" refType="w" fact="0"/>
          <dgm:constr type="t" for="ch" forName="Accent10" refType="h" fact="0.8482"/>
          <dgm:constr type="w" for="ch" forName="Accent10" refType="w" fact="0.0393"/>
          <dgm:constr type="h" for="ch" forName="Accent10" refType="h" fact="0.069"/>
          <dgm:constr type="l" for="ch" forName="Accent11" refType="w" fact="0.3916"/>
          <dgm:constr type="t" for="ch" forName="Accent11" refType="h" fact="0.75"/>
          <dgm:constr type="w" for="ch" forName="Accent11" refType="w" fact="0.0393"/>
          <dgm:constr type="h" for="ch" forName="Accent11" refType="h" fact="0.069"/>
          <dgm:constr type="l" for="ch" forName="Accent7" refType="w" fact="0.3944"/>
          <dgm:constr type="t" for="ch" forName="Accent7" refType="h" fact="0.1383"/>
          <dgm:constr type="w" for="ch" forName="Accent7" refType="w" fact="0.0542"/>
          <dgm:constr type="h" for="ch" forName="Accent7" refType="h" fact="0.0952"/>
          <dgm:constr type="l" for="ch" forName="Accent5" refType="w" fact="0.3319"/>
          <dgm:constr type="t" for="ch" forName="Accent5" refType="h" fact="0.1353"/>
          <dgm:constr type="w" for="ch" forName="Accent5" refType="w" fact="0.0393"/>
          <dgm:constr type="h" for="ch" forName="Accent5" refType="h" fact="0.069"/>
          <dgm:constr type="l" for="ch" forName="Accent6" refType="w" fact="0.2082"/>
          <dgm:constr type="t" for="ch" forName="Accent6" refType="h" fact="0.53"/>
          <dgm:constr type="w" for="ch" forName="Accent6" refType="w" fact="0.0393"/>
          <dgm:constr type="h" for="ch" forName="Accent6" refType="h" fact="0.069"/>
        </dgm:constrLst>
      </dgm:if>
      <dgm:if name="Name6" axis="ch ch" ptType="node node" func="cnt" op="equ" val="4">
        <dgm:alg type="composite">
          <dgm:param type="ar" val="1.3749"/>
        </dgm:alg>
        <dgm:constrLst>
          <dgm:constr type="primFontSz" for="des" ptType="node" op="equ" val="65"/>
          <dgm:constr type="l" for="ch" forName="Parent" refType="w" fact="0.171"/>
          <dgm:constr type="t" for="ch" forName="Parent" refType="h" fact="0.0306"/>
          <dgm:constr type="w" for="ch" forName="Parent" refType="w" fact="0.4875"/>
          <dgm:constr type="h" for="ch" forName="Parent" refType="h" fact="0.6703"/>
          <dgm:constr type="l" for="ch" forName="Accent8" refType="w" fact="0.0373"/>
          <dgm:constr type="t" for="ch" forName="Accent8" refType="h" fact="0.5038"/>
          <dgm:constr type="w" for="ch" forName="Accent8" refType="w" fact="0.098"/>
          <dgm:constr type="h" for="ch" forName="Accent8" refType="h" fact="0.1348"/>
          <dgm:constr type="l" for="ch" forName="Accent1" refType="w" fact="0.4492"/>
          <dgm:constr type="t" for="ch" forName="Accent1" refType="h" fact="0"/>
          <dgm:constr type="w" for="ch" forName="Accent1" refType="w" fact="0.0542"/>
          <dgm:constr type="h" for="ch" forName="Accent1" refType="h" fact="0.0746"/>
          <dgm:constr type="l" for="ch" forName="Accent2" refType="w" fact="0.3209"/>
          <dgm:constr type="t" for="ch" forName="Accent2" refType="h" fact="0.6511"/>
          <dgm:constr type="w" for="ch" forName="Accent2" refType="w" fact="0.0393"/>
          <dgm:constr type="h" for="ch" forName="Accent2" refType="h" fact="0.054"/>
          <dgm:constr type="l" for="ch" forName="Accent3" refType="w" fact="0.6899"/>
          <dgm:constr type="t" for="ch" forName="Accent3" refType="h" fact="0.3026"/>
          <dgm:constr type="w" for="ch" forName="Accent3" refType="w" fact="0.0393"/>
          <dgm:constr type="h" for="ch" forName="Accent3" refType="h" fact="0.054"/>
          <dgm:constr type="l" for="ch" forName="Accent9" refType="w" fact="0.6201"/>
          <dgm:constr type="t" for="ch" forName="Accent9" refType="h" fact="0.2115"/>
          <dgm:constr type="w" for="ch" forName="Accent9" refType="w" fact="0.0542"/>
          <dgm:constr type="h" for="ch" forName="Accent9" refType="h" fact="0.0746"/>
          <dgm:constr type="l" for="ch" forName="Child1" refType="w" fact="0.0186"/>
          <dgm:constr type="t" for="ch" forName="Child1" refType="h" fact="0.1515"/>
          <dgm:constr type="w" for="ch" forName="Child1" refType="w" fact="0.1982"/>
          <dgm:constr type="h" for="ch" forName="Child1" refType="h" fact="0.2725"/>
          <dgm:constr type="l" for="ch" forName="Child2" refType="w" fact="0.7086"/>
          <dgm:constr type="t" for="ch" forName="Child2" refType="h" fact="0.0233"/>
          <dgm:constr type="w" for="ch" forName="Child2" refType="w" fact="0.1982"/>
          <dgm:constr type="h" for="ch" forName="Child2" refType="h" fact="0.2725"/>
          <dgm:constr type="l" for="ch" forName="Child3" refType="w" fact="0.8018"/>
          <dgm:constr type="t" for="ch" forName="Child3" refType="h" fact="0.4943"/>
          <dgm:constr type="w" for="ch" forName="Child3" refType="w" fact="0.1982"/>
          <dgm:constr type="h" for="ch" forName="Child3" refType="h" fact="0.2725"/>
          <dgm:constr type="l" for="ch" forName="Accent12" refType="w" fact="0.7459"/>
          <dgm:constr type="t" for="ch" forName="Accent12" refType="h" fact="0.4848"/>
          <dgm:constr type="w" for="ch" forName="Accent12" refType="w" fact="0.0393"/>
          <dgm:constr type="h" for="ch" forName="Accent12" refType="h" fact="0.054"/>
          <dgm:constr type="l" for="ch" forName="Accent4" refType="w" fact="0.5021"/>
          <dgm:constr type="t" for="ch" forName="Accent4" refType="h" fact="0.7085"/>
          <dgm:constr type="w" for="ch" forName="Accent4" refType="w" fact="0.0542"/>
          <dgm:constr type="h" for="ch" forName="Accent4" refType="h" fact="0.0746"/>
          <dgm:constr type="l" for="ch" forName="Accent10" refType="w" fact="0"/>
          <dgm:constr type="t" for="ch" forName="Accent10" refType="h" fact="0.6642"/>
          <dgm:constr type="w" for="ch" forName="Accent10" refType="w" fact="0.0393"/>
          <dgm:constr type="h" for="ch" forName="Accent10" refType="h" fact="0.054"/>
          <dgm:constr type="l" for="ch" forName="Accent11" refType="w" fact="0.3916"/>
          <dgm:constr type="t" for="ch" forName="Accent11" refType="h" fact="0.5873"/>
          <dgm:constr type="w" for="ch" forName="Accent11" refType="w" fact="0.0393"/>
          <dgm:constr type="h" for="ch" forName="Accent11" refType="h" fact="0.054"/>
          <dgm:constr type="l" for="ch" forName="Accent7" refType="w" fact="0.3944"/>
          <dgm:constr type="t" for="ch" forName="Accent7" refType="h" fact="0.1083"/>
          <dgm:constr type="w" for="ch" forName="Accent7" refType="w" fact="0.0542"/>
          <dgm:constr type="h" for="ch" forName="Accent7" refType="h" fact="0.0746"/>
          <dgm:constr type="l" for="ch" forName="Accent5" refType="w" fact="0.3319"/>
          <dgm:constr type="t" for="ch" forName="Accent5" refType="h" fact="0.1059"/>
          <dgm:constr type="w" for="ch" forName="Accent5" refType="w" fact="0.0393"/>
          <dgm:constr type="h" for="ch" forName="Accent5" refType="h" fact="0.054"/>
          <dgm:constr type="l" for="ch" forName="Accent6" refType="w" fact="0.2082"/>
          <dgm:constr type="t" for="ch" forName="Accent6" refType="h" fact="0.4151"/>
          <dgm:constr type="w" for="ch" forName="Accent6" refType="w" fact="0.0393"/>
          <dgm:constr type="h" for="ch" forName="Accent6" refType="h" fact="0.054"/>
          <dgm:constr type="l" for="ch" forName="Child4" refType="w" fact="0.2329"/>
          <dgm:constr type="t" for="ch" forName="Child4" refType="h" fact="0.7275"/>
          <dgm:constr type="w" for="ch" forName="Child4" refType="w" fact="0.1982"/>
          <dgm:constr type="h" for="ch" forName="Child4" refType="h" fact="0.2725"/>
          <dgm:constr type="l" for="ch" forName="Accent13" refType="w" fact="0.4099"/>
          <dgm:constr type="t" for="ch" forName="Accent13" refType="h" fact="0.7183"/>
          <dgm:constr type="w" for="ch" forName="Accent13" refType="w" fact="0.0393"/>
          <dgm:constr type="h" for="ch" forName="Accent13" refType="h" fact="0.054"/>
        </dgm:constrLst>
      </dgm:if>
      <dgm:else name="Name7">
        <dgm:alg type="composite">
          <dgm:param type="ar" val="1.1477"/>
        </dgm:alg>
        <dgm:constrLst>
          <dgm:constr type="primFontSz" for="des" ptType="node" op="equ" val="65"/>
          <dgm:constr type="l" for="ch" forName="Parent" refType="w" fact="0.171"/>
          <dgm:constr type="t" for="ch" forName="Parent" refType="h" fact="0.1907"/>
          <dgm:constr type="w" for="ch" forName="Parent" refType="w" fact="0.4875"/>
          <dgm:constr type="h" for="ch" forName="Parent" refType="h" fact="0.5596"/>
          <dgm:constr type="l" for="ch" forName="Accent8" refType="w" fact="0.0373"/>
          <dgm:constr type="t" for="ch" forName="Accent8" refType="h" fact="0.5858"/>
          <dgm:constr type="w" for="ch" forName="Accent8" refType="w" fact="0.098"/>
          <dgm:constr type="h" for="ch" forName="Accent8" refType="h" fact="0.1125"/>
          <dgm:constr type="l" for="ch" forName="Accent1" refType="w" fact="0.4492"/>
          <dgm:constr type="t" for="ch" forName="Accent1" refType="h" fact="0.1652"/>
          <dgm:constr type="w" for="ch" forName="Accent1" refType="w" fact="0.0542"/>
          <dgm:constr type="h" for="ch" forName="Accent1" refType="h" fact="0.0623"/>
          <dgm:constr type="l" for="ch" forName="Accent2" refType="w" fact="0.3209"/>
          <dgm:constr type="t" for="ch" forName="Accent2" refType="h" fact="0.7087"/>
          <dgm:constr type="w" for="ch" forName="Accent2" refType="w" fact="0.0393"/>
          <dgm:constr type="h" for="ch" forName="Accent2" refType="h" fact="0.0451"/>
          <dgm:constr type="l" for="ch" forName="Accent3" refType="w" fact="0.6899"/>
          <dgm:constr type="t" for="ch" forName="Accent3" refType="h" fact="0.4178"/>
          <dgm:constr type="w" for="ch" forName="Accent3" refType="w" fact="0.0393"/>
          <dgm:constr type="h" for="ch" forName="Accent3" refType="h" fact="0.0451"/>
          <dgm:constr type="l" for="ch" forName="Accent9" refType="w" fact="0.6201"/>
          <dgm:constr type="t" for="ch" forName="Accent9" refType="h" fact="0.3417"/>
          <dgm:constr type="w" for="ch" forName="Accent9" refType="w" fact="0.0542"/>
          <dgm:constr type="h" for="ch" forName="Accent9" refType="h" fact="0.0623"/>
          <dgm:constr type="l" for="ch" forName="Child1" refType="w" fact="0.0186"/>
          <dgm:constr type="t" for="ch" forName="Child1" refType="h" fact="0.2917"/>
          <dgm:constr type="w" for="ch" forName="Child1" refType="w" fact="0.1982"/>
          <dgm:constr type="h" for="ch" forName="Child1" refType="h" fact="0.2275"/>
          <dgm:constr type="l" for="ch" forName="Child2" refType="w" fact="0.7086"/>
          <dgm:constr type="t" for="ch" forName="Child2" refType="h" fact="0.1847"/>
          <dgm:constr type="w" for="ch" forName="Child2" refType="w" fact="0.1982"/>
          <dgm:constr type="h" for="ch" forName="Child2" refType="h" fact="0.2275"/>
          <dgm:constr type="l" for="ch" forName="Child3" refType="w" fact="0.8018"/>
          <dgm:constr type="t" for="ch" forName="Child3" refType="h" fact="0.5778"/>
          <dgm:constr type="w" for="ch" forName="Child3" refType="w" fact="0.1982"/>
          <dgm:constr type="h" for="ch" forName="Child3" refType="h" fact="0.2275"/>
          <dgm:constr type="l" for="ch" forName="Accent12" refType="w" fact="0.7459"/>
          <dgm:constr type="t" for="ch" forName="Accent12" refType="h" fact="0.5699"/>
          <dgm:constr type="w" for="ch" forName="Accent12" refType="w" fact="0.0393"/>
          <dgm:constr type="h" for="ch" forName="Accent12" refType="h" fact="0.0451"/>
          <dgm:constr type="l" for="ch" forName="Accent4" refType="w" fact="0.5021"/>
          <dgm:constr type="t" for="ch" forName="Accent4" refType="h" fact="0.7567"/>
          <dgm:constr type="w" for="ch" forName="Accent4" refType="w" fact="0.0542"/>
          <dgm:constr type="h" for="ch" forName="Accent4" refType="h" fact="0.0623"/>
          <dgm:constr type="l" for="ch" forName="Accent10" refType="w" fact="0"/>
          <dgm:constr type="t" for="ch" forName="Accent10" refType="h" fact="0.7197"/>
          <dgm:constr type="w" for="ch" forName="Accent10" refType="w" fact="0.0393"/>
          <dgm:constr type="h" for="ch" forName="Accent10" refType="h" fact="0.0451"/>
          <dgm:constr type="l" for="ch" forName="Accent11" refType="w" fact="0.3916"/>
          <dgm:constr type="t" for="ch" forName="Accent11" refType="h" fact="0.6555"/>
          <dgm:constr type="w" for="ch" forName="Accent11" refType="w" fact="0.0393"/>
          <dgm:constr type="h" for="ch" forName="Accent11" refType="h" fact="0.0451"/>
          <dgm:constr type="l" for="ch" forName="Accent7" refType="w" fact="0.3944"/>
          <dgm:constr type="t" for="ch" forName="Accent7" refType="h" fact="0.2556"/>
          <dgm:constr type="w" for="ch" forName="Accent7" refType="w" fact="0.0542"/>
          <dgm:constr type="h" for="ch" forName="Accent7" refType="h" fact="0.0623"/>
          <dgm:constr type="l" for="ch" forName="Accent5" refType="w" fact="0.3319"/>
          <dgm:constr type="t" for="ch" forName="Accent5" refType="h" fact="0.2536"/>
          <dgm:constr type="w" for="ch" forName="Accent5" refType="w" fact="0.0393"/>
          <dgm:constr type="h" for="ch" forName="Accent5" refType="h" fact="0.0451"/>
          <dgm:constr type="l" for="ch" forName="Accent6" refType="w" fact="0.2082"/>
          <dgm:constr type="t" for="ch" forName="Accent6" refType="h" fact="0.5117"/>
          <dgm:constr type="w" for="ch" forName="Accent6" refType="w" fact="0.0393"/>
          <dgm:constr type="h" for="ch" forName="Accent6" refType="h" fact="0.0451"/>
          <dgm:constr type="l" for="ch" forName="Child5" refType="w" fact="0.4219"/>
          <dgm:constr type="t" for="ch" forName="Child5" refType="h" fact="0"/>
          <dgm:constr type="w" for="ch" forName="Child5" refType="w" fact="0.1982"/>
          <dgm:constr type="h" for="ch" forName="Child5" refType="h" fact="0.2275"/>
          <dgm:constr type="l" for="ch" forName="Child4" refType="w" fact="0.2329"/>
          <dgm:constr type="t" for="ch" forName="Child4" refType="h" fact="0.7725"/>
          <dgm:constr type="w" for="ch" forName="Child4" refType="w" fact="0.1982"/>
          <dgm:constr type="h" for="ch" forName="Child4" refType="h" fact="0.2275"/>
          <dgm:constr type="l" for="ch" forName="Accent15" refType="w" fact="0.1775"/>
          <dgm:constr type="t" for="ch" forName="Accent15" refType="h" fact="0.2466"/>
          <dgm:constr type="w" for="ch" forName="Accent15" refType="w" fact="0.0393"/>
          <dgm:constr type="h" for="ch" forName="Accent15" refType="h" fact="0.0451"/>
          <dgm:constr type="l" for="ch" forName="Accent16" refType="w" fact="0.6351"/>
          <dgm:constr type="t" for="ch" forName="Accent16" refType="h" fact="0.056"/>
          <dgm:constr type="w" for="ch" forName="Accent16" refType="w" fact="0.0393"/>
          <dgm:constr type="h" for="ch" forName="Accent16" refType="h" fact="0.0451"/>
          <dgm:constr type="l" for="ch" forName="Accent13" refType="w" fact="0.4099"/>
          <dgm:constr type="t" for="ch" forName="Accent13" refType="h" fact="0.7648"/>
          <dgm:constr type="w" for="ch" forName="Accent13" refType="w" fact="0.0393"/>
          <dgm:constr type="h" for="ch" forName="Accent13" refType="h" fact="0.0451"/>
        </dgm:constrLst>
      </dgm:else>
    </dgm:choose>
    <dgm:forEach name="wrapper" axis="self" ptType="parTrans">
      <dgm:forEach name="accentRepeat1" axis="self">
        <dgm:layoutNode name="AccentHold1" styleLbl="node1">
          <dgm:alg type="sp"/>
          <dgm:shape xmlns:r="http://schemas.openxmlformats.org/officeDocument/2006/relationships" type="ellipse" r:blip="">
            <dgm:adjLst/>
          </dgm:shape>
          <dgm:presOf/>
        </dgm:layoutNode>
      </dgm:forEach>
      <dgm:forEach name="accentRepeat2" axis="self">
        <dgm:layoutNode name="AccentHold2" styleLbl="node1">
          <dgm:alg type="sp"/>
          <dgm:shape xmlns:r="http://schemas.openxmlformats.org/officeDocument/2006/relationships" type="ellipse" r:blip="">
            <dgm:adjLst/>
          </dgm:shape>
          <dgm:presOf/>
        </dgm:layoutNode>
      </dgm:forEach>
      <dgm:forEach name="accentRepeat3" axis="self">
        <dgm:layoutNode name="AccentHold3" styleLbl="node1">
          <dgm:alg type="sp"/>
          <dgm:shape xmlns:r="http://schemas.openxmlformats.org/officeDocument/2006/relationships" type="ellipse" r:blip="">
            <dgm:adjLst/>
          </dgm:shape>
          <dgm:presOf/>
        </dgm:layoutNode>
      </dgm:forEach>
    </dgm:forEach>
    <dgm:forEach name="Name8" axis="ch" ptType="node" cnt="1">
      <dgm:layoutNode name="Parent" styleLbl="node0">
        <dgm:varLst>
          <dgm:chMax val="5"/>
          <dgm:chPref val="5"/>
        </dgm:varLst>
        <dgm:alg type="tx"/>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ch" ptType="node" func="cnt" op="lte" val="4">
          <dgm:layoutNode name="Accent1" styleLbl="node1">
            <dgm:alg type="sp"/>
            <dgm:shape xmlns:r="http://schemas.openxmlformats.org/officeDocument/2006/relationships" type="ellipse" r:blip="">
              <dgm:adjLst/>
            </dgm:shape>
            <dgm:presOf/>
            <dgm:constrLst/>
          </dgm:layoutNode>
        </dgm:if>
        <dgm:else name="Name11"/>
      </dgm:choose>
      <dgm:layoutNode name="Accent2" styleLbl="node1">
        <dgm:alg type="sp"/>
        <dgm:shape xmlns:r="http://schemas.openxmlformats.org/officeDocument/2006/relationships" type="ellipse" r:blip="">
          <dgm:adjLst/>
        </dgm:shape>
        <dgm:presOf/>
        <dgm:constrLst/>
      </dgm:layoutNode>
      <dgm:layoutNode name="Accent3" styleLbl="node1">
        <dgm:alg type="sp"/>
        <dgm:shape xmlns:r="http://schemas.openxmlformats.org/officeDocument/2006/relationships" type="ellipse" r:blip="">
          <dgm:adjLst/>
        </dgm:shape>
        <dgm:presOf/>
        <dgm:constrLst/>
      </dgm:layoutNode>
      <dgm:layoutNode name="Accent4" styleLbl="node1">
        <dgm:alg type="sp"/>
        <dgm:shape xmlns:r="http://schemas.openxmlformats.org/officeDocument/2006/relationships" type="ellipse" r:blip="">
          <dgm:adjLst/>
        </dgm:shape>
        <dgm:presOf/>
        <dgm:constrLst/>
      </dgm:layoutNode>
      <dgm:layoutNode name="Accent5" styleLbl="node1">
        <dgm:alg type="sp"/>
        <dgm:shape xmlns:r="http://schemas.openxmlformats.org/officeDocument/2006/relationships" type="ellipse" r:blip="">
          <dgm:adjLst/>
        </dgm:shape>
        <dgm:presOf/>
        <dgm:constrLst/>
      </dgm:layoutNode>
      <dgm:layoutNode name="Accent6" styleLbl="node1">
        <dgm:alg type="sp"/>
        <dgm:shape xmlns:r="http://schemas.openxmlformats.org/officeDocument/2006/relationships" type="ellipse" r:blip="">
          <dgm:adjLst/>
        </dgm:shape>
        <dgm:presOf/>
        <dgm:constrLst/>
      </dgm:layoutNode>
    </dgm:forEach>
    <dgm:forEach name="Name12" axis="ch ch" ptType="node node" st="1 1" cnt="1 1">
      <dgm:layoutNode name="Child1"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7">
        <dgm:alg type="sp"/>
        <dgm:shape xmlns:r="http://schemas.openxmlformats.org/officeDocument/2006/relationships" r:blip="">
          <dgm:adjLst/>
        </dgm:shape>
        <dgm:presOf/>
        <dgm:constrLst/>
        <dgm:forEach name="Name13" ref="accentRepeat1"/>
      </dgm:layoutNode>
      <dgm:layoutNode name="Accent8">
        <dgm:alg type="sp"/>
        <dgm:shape xmlns:r="http://schemas.openxmlformats.org/officeDocument/2006/relationships" r:blip="">
          <dgm:adjLst/>
        </dgm:shape>
        <dgm:presOf/>
        <dgm:constrLst/>
        <dgm:forEach name="Name14" ref="accentRepeat2"/>
      </dgm:layoutNode>
    </dgm:forEach>
    <dgm:forEach name="Name15" axis="ch ch" ptType="node node" st="1 2" cnt="1 1">
      <dgm:layoutNode name="Child2"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9">
        <dgm:alg type="sp"/>
        <dgm:shape xmlns:r="http://schemas.openxmlformats.org/officeDocument/2006/relationships" r:blip="">
          <dgm:adjLst/>
        </dgm:shape>
        <dgm:presOf/>
        <dgm:constrLst/>
        <dgm:forEach name="Name16" ref="accentRepeat1"/>
      </dgm:layoutNode>
      <dgm:layoutNode name="Accent10">
        <dgm:alg type="sp"/>
        <dgm:shape xmlns:r="http://schemas.openxmlformats.org/officeDocument/2006/relationships" r:blip="">
          <dgm:adjLst/>
        </dgm:shape>
        <dgm:presOf/>
        <dgm:constrLst/>
        <dgm:forEach name="Name17" ref="accentRepeat2"/>
      </dgm:layoutNode>
      <dgm:layoutNode name="Accent11">
        <dgm:alg type="sp"/>
        <dgm:shape xmlns:r="http://schemas.openxmlformats.org/officeDocument/2006/relationships" r:blip="">
          <dgm:adjLst/>
        </dgm:shape>
        <dgm:presOf/>
        <dgm:constrLst/>
        <dgm:forEach name="Name18" ref="accentRepeat3"/>
      </dgm:layoutNode>
    </dgm:forEach>
    <dgm:forEach name="Name19" axis="ch ch" ptType="node node" st="1 3" cnt="1 1">
      <dgm:layoutNode name="Child3"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12">
        <dgm:alg type="sp"/>
        <dgm:shape xmlns:r="http://schemas.openxmlformats.org/officeDocument/2006/relationships" r:blip="">
          <dgm:adjLst/>
        </dgm:shape>
        <dgm:presOf/>
        <dgm:constrLst/>
        <dgm:forEach name="Name20" ref="accentRepeat1"/>
      </dgm:layoutNode>
    </dgm:forEach>
    <dgm:forEach name="Name21" axis="ch ch" ptType="node node" st="1 4" cnt="1 1">
      <dgm:layoutNode name="Child4"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13">
        <dgm:alg type="sp"/>
        <dgm:shape xmlns:r="http://schemas.openxmlformats.org/officeDocument/2006/relationships" r:blip="">
          <dgm:adjLst/>
        </dgm:shape>
        <dgm:presOf/>
        <dgm:constrLst/>
        <dgm:forEach name="Name22" ref="accentRepeat1"/>
      </dgm:layoutNode>
    </dgm:forEach>
    <dgm:forEach name="Name23" axis="ch ch" ptType="node node" st="1 5" cnt="1 1">
      <dgm:layoutNode name="Child5"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15">
        <dgm:alg type="sp"/>
        <dgm:shape xmlns:r="http://schemas.openxmlformats.org/officeDocument/2006/relationships" r:blip="">
          <dgm:adjLst/>
        </dgm:shape>
        <dgm:presOf/>
        <dgm:constrLst/>
        <dgm:forEach name="Name24" ref="accentRepeat2"/>
      </dgm:layoutNode>
      <dgm:layoutNode name="Accent16">
        <dgm:alg type="sp"/>
        <dgm:shape xmlns:r="http://schemas.openxmlformats.org/officeDocument/2006/relationships" r:blip="">
          <dgm:adjLst/>
        </dgm:shape>
        <dgm:presOf/>
        <dgm:constrLst/>
        <dgm:forEach name="Name25" ref="accentRepeat3"/>
      </dgm:layoutNode>
    </dgm:forEach>
  </dgm:layoutNode>
</dgm:layoutDef>
</file>

<file path=ppt/diagrams/layout1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3.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4.xml><?xml version="1.0" encoding="utf-8"?>
<dgm:layoutDef xmlns:dgm="http://schemas.openxmlformats.org/drawingml/2006/diagram" xmlns:a="http://schemas.openxmlformats.org/drawingml/2006/main" uniqueId="urn:microsoft.com/office/officeart/2005/8/layout/cycle7">
  <dgm:title val=""/>
  <dgm:desc val=""/>
  <dgm:catLst>
    <dgm:cat type="cycle" pri="6000"/>
  </dgm:catLst>
  <dgm:sampData>
    <dgm:dataModel>
      <dgm:ptLst>
        <dgm:pt modelId="0" type="doc"/>
        <dgm:pt modelId="1">
          <dgm:prSet phldr="1"/>
        </dgm:pt>
        <dgm:pt modelId="2">
          <dgm:prSet phldr="1"/>
        </dgm:pt>
        <dgm:pt modelId="3">
          <dgm:prSet phldr="1"/>
        </dgm:pt>
      </dgm:ptLst>
      <dgm:cxnLst>
        <dgm:cxn modelId="6" srcId="0" destId="1" srcOrd="0" destOrd="0"/>
        <dgm:cxn modelId="7" srcId="0" destId="2" srcOrd="1" destOrd="0"/>
        <dgm:cxn modelId="8" srcId="0" destId="3" srcOrd="2"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func="var" arg="dir" op="equ" val="norm">
        <dgm:alg type="cycle">
          <dgm:param type="stAng" val="0"/>
          <dgm:param type="spanAng" val="360"/>
        </dgm:alg>
      </dgm:if>
      <dgm:else name="Name3">
        <dgm:alg type="cycle">
          <dgm:param type="stAng" val="0"/>
          <dgm:param type="spanAng" val="-360"/>
        </dgm:alg>
      </dgm:else>
    </dgm:choose>
    <dgm:shape xmlns:r="http://schemas.openxmlformats.org/officeDocument/2006/relationships" r:blip="">
      <dgm:adjLst/>
    </dgm:shape>
    <dgm:presOf/>
    <dgm:constrLst>
      <dgm:constr type="diam" refType="w"/>
      <dgm:constr type="w" for="ch" ptType="node" refType="w"/>
      <dgm:constr type="primFontSz" for="ch" ptType="node" op="equ" val="65"/>
      <dgm:constr type="w" for="ch" forName="sibTrans" refType="w" refFor="ch" refPtType="node" op="equ" fact="0.35"/>
      <dgm:constr type="connDist" for="ch" forName="sibTrans" op="equ"/>
      <dgm:constr type="primFontSz" for="des" forName="connectorText" op="equ" val="55"/>
      <dgm:constr type="primFontSz" for="des" forName="connectorText" refType="primFontSz" refFor="ch" refPtType="node" op="lte" fact="0.8"/>
      <dgm:constr type="sibSp" refType="w" refFor="ch" refPtType="node" op="equ" fact="0.65"/>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4">
        <dgm:if name="Name5" axis="par ch" ptType="doc node" func="cnt" op="gt" val="1">
          <dgm:forEach name="sibTransForEach" axis="followSib" ptType="sibTrans" hideLastTrans="0" cnt="1">
            <dgm:layoutNode name="sibTrans">
              <dgm:choose name="Name6">
                <dgm:if name="Name7" axis="par ch" ptType="doc node" func="posEven" op="equ" val="1">
                  <dgm:alg type="conn">
                    <dgm:param type="begPts" val="radial"/>
                    <dgm:param type="endPts" val="radial"/>
                    <dgm:param type="begSty" val="arr"/>
                    <dgm:param type="endSty" val="arr"/>
                  </dgm:alg>
                </dgm:if>
                <dgm:else name="Name8">
                  <dgm:alg type="conn">
                    <dgm:param type="begPts" val="auto"/>
                    <dgm:param type="endPts" val="auto"/>
                    <dgm:param type="begSty" val="arr"/>
                    <dgm:param type="endSty" val="arr"/>
                  </dgm:alg>
                </dgm:else>
              </dgm:choose>
              <dgm:shape xmlns:r="http://schemas.openxmlformats.org/officeDocument/2006/relationships" type="conn" r:blip="">
                <dgm:adjLst/>
              </dgm:shape>
              <dgm:presOf axis="self"/>
              <dgm:constrLst>
                <dgm:constr type="h" refType="w" fact="0.5"/>
                <dgm:constr type="connDist"/>
                <dgm:constr type="begPad" refType="connDist" fact="0.1"/>
                <dgm:constr type="endPad" refType="connDist" fact="0.1"/>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9"/>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6.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7.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layout8.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chart3">
  <dgm:title val=""/>
  <dgm:desc val=""/>
  <dgm:catLst>
    <dgm:cat type="relationship" pri="27000"/>
    <dgm:cat type="cycle" pri="8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ompositeShape">
    <dgm:varLst>
      <dgm:chMax val="7"/>
      <dgm:dir/>
      <dgm:resizeHandles val="exact"/>
    </dgm:varLst>
    <dgm:alg type="composite">
      <dgm:param type="horzAlign" val="ctr"/>
      <dgm:param type="vertAlign" val="mid"/>
      <dgm:param type="ar" val="1"/>
    </dgm:alg>
    <dgm:presOf/>
    <dgm:shape xmlns:r="http://schemas.openxmlformats.org/officeDocument/2006/relationships" r:blip="">
      <dgm:adjLst/>
    </dgm:shape>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wedge1Tx" refType="w" fact="0.205"/>
          <dgm:constr type="t" for="ch" forName="wedge1Tx" refType="h" fact="0.205"/>
          <dgm:constr type="w" for="ch" forName="wedge1Tx" refType="w" fact="0.59"/>
          <dgm:constr type="h" for="ch" forName="wedge1Tx" refType="h" fact="0.59"/>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wedge1Tx" refType="w" fact="0.52"/>
          <dgm:constr type="t" for="ch" forName="wedge1Tx" refType="h" fact="0.205"/>
          <dgm:constr type="w" for="ch" forName="wedge1Tx" refType="w" fact="0.295"/>
          <dgm:constr type="h" for="ch" forName="wedge1Tx" refType="h" fact="0.59"/>
          <dgm:constr type="l" for="ch" forName="wedge2" refType="w" fact="0.08"/>
          <dgm:constr type="t" for="ch" forName="wedge2" refType="w" fact="0.08"/>
          <dgm:constr type="w" for="ch" forName="wedge2" refType="w" fact="0.84"/>
          <dgm:constr type="h" for="ch" forName="wedge2" refType="h" fact="0.84"/>
          <dgm:constr type="l" for="ch" forName="wedge2Tx" refType="w" fact="0.2"/>
          <dgm:constr type="t" for="ch" forName="wedge2Tx" refType="h" fact="0.205"/>
          <dgm:constr type="w" for="ch" forName="wedge2Tx" refType="w" fact="0.295"/>
          <dgm:constr type="h" for="ch" forName="wedge2Tx" refType="h" fact="0.59"/>
          <dgm:constr type="primFontSz" for="ch" ptType="node" op="equ"/>
        </dgm:constrLst>
      </dgm:if>
      <dgm:if name="Name3" axis="ch" ptType="node" func="cnt" op="equ" val="3">
        <dgm:choose name="Name4">
          <dgm:if name="Name5" func="var" arg="dir" op="equ" val="norm">
            <dgm:constrLst>
              <dgm:constr type="l" for="ch" forName="wedge1" refType="w" fact="0.1233"/>
              <dgm:constr type="t" for="ch" forName="wedge1" refType="w" fact="0.055"/>
              <dgm:constr type="w" for="ch" forName="wedge1" refType="w" fact="0.84"/>
              <dgm:constr type="h" for="ch" forName="wedge1" refType="h" fact="0.84"/>
              <dgm:constr type="l" for="ch" forName="wedge1Tx" refType="w" fact="0.58"/>
              <dgm:constr type="t" for="ch" forName="wedge1Tx" refType="h" fact="0.21"/>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8"/>
              <dgm:constr type="t" for="ch" forName="wedge3" refType="w" fact="0.08"/>
              <dgm:constr type="w" for="ch" forName="wedge3" refType="w" fact="0.84"/>
              <dgm:constr type="h" for="ch" forName="wedge3" refType="h" fact="0.84"/>
              <dgm:constr type="l" for="ch" forName="wedge3Tx" refType="w" fact="0.17"/>
              <dgm:constr type="t" for="ch" forName="wedge3Tx" refType="h" fact="0.245"/>
              <dgm:constr type="w" for="ch" forName="wedge3Tx" refType="w" fact="0.285"/>
              <dgm:constr type="h" for="ch" forName="wedge3Tx" refType="h" fact="0.28"/>
              <dgm:constr type="primFontSz" for="ch" ptType="node" op="equ"/>
            </dgm:constrLst>
          </dgm:if>
          <dgm:else name="Name6">
            <dgm:constrLst>
              <dgm:constr type="l" for="ch" forName="wedge1" refType="w" fact="0.08"/>
              <dgm:constr type="t" for="ch" forName="wedge1" refType="w" fact="0.08"/>
              <dgm:constr type="w" for="ch" forName="wedge1" refType="w" fact="0.84"/>
              <dgm:constr type="h" for="ch" forName="wedge1" refType="h" fact="0.84"/>
              <dgm:constr type="l" for="ch" forName="wedge1Tx" refType="w" fact="0.545"/>
              <dgm:constr type="t" for="ch" forName="wedge1Tx" refType="h" fact="0.245"/>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367"/>
              <dgm:constr type="t" for="ch" forName="wedge3" refType="w" fact="0.055"/>
              <dgm:constr type="w" for="ch" forName="wedge3" refType="w" fact="0.84"/>
              <dgm:constr type="h" for="ch" forName="wedge3" refType="h" fact="0.84"/>
              <dgm:constr type="l" for="ch" forName="wedge3Tx" refType="w" fact="0.14"/>
              <dgm:constr type="t" for="ch" forName="wedge3Tx" refType="h" fact="0.21"/>
              <dgm:constr type="w" for="ch" forName="wedge3Tx" refType="w" fact="0.285"/>
              <dgm:constr type="h" for="ch" forName="wedge3Tx" refType="h" fact="0.28"/>
              <dgm:constr type="primFontSz" for="ch" ptType="node" op="equ"/>
            </dgm:constrLst>
          </dgm:else>
        </dgm:choose>
      </dgm:if>
      <dgm:if name="Name7" axis="ch" ptType="node" func="cnt" op="equ" val="4">
        <dgm:choose name="Name8">
          <dgm:if name="Name9" func="var" arg="dir" op="equ" val="norm">
            <dgm:constrLst>
              <dgm:constr type="l" for="ch" forName="wedge1" refType="w" fact="0.1154"/>
              <dgm:constr type="t" for="ch" forName="wedge1" refType="w" fact="0.0446"/>
              <dgm:constr type="w" for="ch" forName="wedge1" refType="w" fact="0.84"/>
              <dgm:constr type="h" for="ch" forName="wedge1" refType="h" fact="0.84"/>
              <dgm:constr type="l" for="ch" forName="wedge1Tx" refType="w" fact="0.545"/>
              <dgm:constr type="t" for="ch" forName="wedge1Tx" refType="h" fact="0.2"/>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8"/>
              <dgm:constr type="t" for="ch" forName="wedge4" refType="h" fact="0.08"/>
              <dgm:constr type="w" for="ch" forName="wedge4" refType="w" fact="0.84"/>
              <dgm:constr type="h" for="ch" forName="wedge4" refType="h" fact="0.84"/>
              <dgm:constr type="l" for="ch" forName="wedge4Tx" refType="w" fact="0.175"/>
              <dgm:constr type="t" for="ch" forName="wedge4Tx" refType="h" fact="0.235"/>
              <dgm:constr type="w" for="ch" forName="wedge4Tx" refType="w" fact="0.31"/>
              <dgm:constr type="h" for="ch" forName="wedge4Tx" refType="h" fact="0.25"/>
              <dgm:constr type="primFontSz" for="ch" ptType="node" op="equ"/>
            </dgm:constrLst>
          </dgm:if>
          <dgm:else name="Name10">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5"/>
              <dgm:constr type="t" for="ch" forName="wedge1Tx" refType="h" fact="0.235"/>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446"/>
              <dgm:constr type="t" for="ch" forName="wedge4" refType="h" fact="0.0446"/>
              <dgm:constr type="w" for="ch" forName="wedge4" refType="w" fact="0.84"/>
              <dgm:constr type="h" for="ch" forName="wedge4" refType="h" fact="0.84"/>
              <dgm:constr type="l" for="ch" forName="wedge4Tx" refType="w" fact="0.145"/>
              <dgm:constr type="t" for="ch" forName="wedge4Tx" refType="h" fact="0.2"/>
              <dgm:constr type="w" for="ch" forName="wedge4Tx" refType="w" fact="0.31"/>
              <dgm:constr type="h" for="ch" forName="wedge4Tx" refType="h" fact="0.25"/>
              <dgm:constr type="primFontSz" for="ch" ptType="node" op="equ"/>
            </dgm:constrLst>
          </dgm:else>
        </dgm:choose>
      </dgm:if>
      <dgm:if name="Name11" axis="ch" ptType="node" func="cnt" op="equ" val="5">
        <dgm:choose name="Name12">
          <dgm:if name="Name13" func="var" arg="dir" op="equ" val="norm">
            <dgm:constrLst>
              <dgm:constr type="l" for="ch" forName="wedge1" refType="w" fact="0.1094"/>
              <dgm:constr type="t" for="ch" forName="wedge1" refType="w" fact="0.0395"/>
              <dgm:constr type="w" for="ch" forName="wedge1" refType="w" fact="0.84"/>
              <dgm:constr type="h" for="ch" forName="wedge1" refType="h" fact="0.84"/>
              <dgm:constr type="l" for="ch" forName="wedge1Tx" refType="w" fact="0.54"/>
              <dgm:constr type="t" for="ch" forName="wedge1Tx" refType="h" fact="0.165"/>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8"/>
              <dgm:constr type="t" for="ch" forName="wedge5" refType="h" fact="0.08"/>
              <dgm:constr type="w" for="ch" forName="wedge5" refType="w" fact="0.84"/>
              <dgm:constr type="h" for="ch" forName="wedge5" refType="h" fact="0.84"/>
              <dgm:constr type="l" for="ch" forName="wedge5Tx" refType="w" fact="0.2025"/>
              <dgm:constr type="t" for="ch" forName="wedge5Tx" refType="h" fact="0.208"/>
              <dgm:constr type="w" for="ch" forName="wedge5Tx" refType="w" fact="0.285"/>
              <dgm:constr type="h" for="ch" forName="wedge5Tx" refType="h" fact="0.195"/>
              <dgm:constr type="primFontSz" for="ch" ptType="node" op="equ"/>
            </dgm:constrLst>
          </dgm:if>
          <dgm:else name="Name14">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
              <dgm:constr type="t" for="ch" forName="wedge1Tx" refType="h" fact="0.208"/>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506"/>
              <dgm:constr type="t" for="ch" forName="wedge5" refType="h" fact="0.0395"/>
              <dgm:constr type="w" for="ch" forName="wedge5" refType="w" fact="0.84"/>
              <dgm:constr type="h" for="ch" forName="wedge5" refType="h" fact="0.84"/>
              <dgm:constr type="l" for="ch" forName="wedge5Tx" refType="w" fact="0.18"/>
              <dgm:constr type="t" for="ch" forName="wedge5Tx" refType="h" fact="0.165"/>
              <dgm:constr type="w" for="ch" forName="wedge5Tx" refType="w" fact="0.285"/>
              <dgm:constr type="h" for="ch" forName="wedge5Tx" refType="h" fact="0.195"/>
              <dgm:constr type="primFontSz" for="ch" ptType="node" op="equ"/>
            </dgm:constrLst>
          </dgm:else>
        </dgm:choose>
      </dgm:if>
      <dgm:if name="Name15" axis="ch" ptType="node" func="cnt" op="equ" val="6">
        <dgm:choose name="Name16">
          <dgm:if name="Name17" func="var" arg="dir" op="equ" val="norm">
            <dgm:constrLst>
              <dgm:constr type="l" for="ch" forName="wedge1" refType="w" fact="0.105"/>
              <dgm:constr type="t" for="ch" forName="wedge1" refType="w" fact="0.0367"/>
              <dgm:constr type="w" for="ch" forName="wedge1" refType="w" fact="0.84"/>
              <dgm:constr type="h" for="ch" forName="wedge1" refType="h" fact="0.84"/>
              <dgm:constr type="l" for="ch" forName="wedge1Tx" refType="w" fact="0.534"/>
              <dgm:constr type="t" for="ch" forName="wedge1Tx" refType="h" fact="0.126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8"/>
              <dgm:constr type="t" for="ch" forName="wedge6" refType="h" fact="0.08"/>
              <dgm:constr type="w" for="ch" forName="wedge6" refType="w" fact="0.84"/>
              <dgm:constr type="h" for="ch" forName="wedge6" refType="h" fact="0.84"/>
              <dgm:constr type="l" for="ch" forName="wedge6Tx" refType="w" fact="0.246"/>
              <dgm:constr type="t" for="ch" forName="wedge6Tx" refType="h" fact="0.17"/>
              <dgm:constr type="w" for="ch" forName="wedge6Tx" refType="w" fact="0.245"/>
              <dgm:constr type="h" for="ch" forName="wedge6Tx" refType="h" fact="0.18"/>
              <dgm:constr type="primFontSz" for="ch" ptType="node" op="equ"/>
            </dgm:constrLst>
          </dgm:if>
          <dgm:else name="Name18">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9"/>
              <dgm:constr type="t" for="ch" forName="wedge1Tx" refType="h" fact="0.1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55"/>
              <dgm:constr type="t" for="ch" forName="wedge6" refType="h" fact="0.0367"/>
              <dgm:constr type="w" for="ch" forName="wedge6" refType="w" fact="0.84"/>
              <dgm:constr type="h" for="ch" forName="wedge6" refType="h" fact="0.84"/>
              <dgm:constr type="l" for="ch" forName="wedge6Tx" refType="w" fact="0.221"/>
              <dgm:constr type="t" for="ch" forName="wedge6Tx" refType="h" fact="0.1267"/>
              <dgm:constr type="w" for="ch" forName="wedge6Tx" refType="w" fact="0.245"/>
              <dgm:constr type="h" for="ch" forName="wedge6Tx" refType="h" fact="0.18"/>
              <dgm:constr type="primFontSz" for="ch" ptType="node" op="equ"/>
            </dgm:constrLst>
          </dgm:else>
        </dgm:choose>
      </dgm:if>
      <dgm:else name="Name19">
        <dgm:choose name="Name20">
          <dgm:if name="Name21" func="var" arg="dir" op="equ" val="norm">
            <dgm:constrLst>
              <dgm:constr type="l" for="ch" forName="wedge1" refType="w" fact="0.1017"/>
              <dgm:constr type="t" for="ch" forName="wedge1" refType="w" fact="0.035"/>
              <dgm:constr type="w" for="ch" forName="wedge1" refType="w" fact="0.84"/>
              <dgm:constr type="h" for="ch" forName="wedge1" refType="h" fact="0.84"/>
              <dgm:constr type="l" for="ch" forName="wedge1Tx" refType="w" fact="0.53"/>
              <dgm:constr type="t" for="ch" forName="wedge1Tx" refType="h" fact="0.115"/>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8"/>
              <dgm:constr type="t" for="ch" forName="wedge7" refType="h" fact="0.08"/>
              <dgm:constr type="w" for="ch" forName="wedge7" refType="w" fact="0.84"/>
              <dgm:constr type="h" for="ch" forName="wedge7" refType="h" fact="0.84"/>
              <dgm:constr type="l" for="ch" forName="wedge7Tx" refType="w" fact="0.262"/>
              <dgm:constr type="t" for="ch" forName="wedge7Tx" refType="h" fact="0.16"/>
              <dgm:constr type="w" for="ch" forName="wedge7Tx" refType="w" fact="0.23"/>
              <dgm:constr type="h" for="ch" forName="wedge7Tx" refType="h" fact="0.145"/>
              <dgm:constr type="primFontSz" for="ch" ptType="node" op="equ"/>
            </dgm:constrLst>
          </dgm:if>
          <dgm:else name="Name22">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8"/>
              <dgm:constr type="t" for="ch" forName="wedge1Tx" refType="h" fact="0.16"/>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583"/>
              <dgm:constr type="t" for="ch" forName="wedge7" refType="h" fact="0.035"/>
              <dgm:constr type="w" for="ch" forName="wedge7" refType="w" fact="0.84"/>
              <dgm:constr type="h" for="ch" forName="wedge7" refType="h" fact="0.84"/>
              <dgm:constr type="l" for="ch" forName="wedge7Tx" refType="w" fact="0.2403"/>
              <dgm:constr type="t" for="ch" forName="wedge7Tx" refType="h" fact="0.115"/>
              <dgm:constr type="w" for="ch" forName="wedge7Tx" refType="w" fact="0.23"/>
              <dgm:constr type="h" for="ch" forName="wedge7Tx" refType="h" fact="0.145"/>
              <dgm:constr type="primFontSz" for="ch" ptType="node" op="equ"/>
            </dgm:constrLst>
          </dgm:else>
        </dgm:choose>
      </dgm:else>
    </dgm:choose>
    <dgm:ruleLst/>
    <dgm:choose name="Name23">
      <dgm:if name="Name24" axis="ch" ptType="node" func="cnt" op="gte" val="1">
        <dgm:layoutNode name="wedge1">
          <dgm:alg type="sp"/>
          <dgm:choose name="Name25">
            <dgm:if name="Name26" axis="ch" ptType="node" func="cnt" op="equ" val="1">
              <dgm:shape xmlns:r="http://schemas.openxmlformats.org/officeDocument/2006/relationships" type="ellipse" r:blip="">
                <dgm:adjLst/>
              </dgm:shape>
            </dgm:if>
            <dgm:if name="Name27" axis="ch" ptType="node" func="cnt" op="equ" val="2">
              <dgm:shape xmlns:r="http://schemas.openxmlformats.org/officeDocument/2006/relationships" type="pie" r:blip="">
                <dgm:adjLst>
                  <dgm:adj idx="1" val="270"/>
                  <dgm:adj idx="2" val="90"/>
                </dgm:adjLst>
              </dgm:shape>
            </dgm:if>
            <dgm:if name="Name28" axis="ch" ptType="node" func="cnt" op="equ" val="3">
              <dgm:shape xmlns:r="http://schemas.openxmlformats.org/officeDocument/2006/relationships" type="pie" r:blip="">
                <dgm:adjLst>
                  <dgm:adj idx="1" val="270"/>
                  <dgm:adj idx="2" val="30"/>
                </dgm:adjLst>
              </dgm:shape>
            </dgm:if>
            <dgm:if name="Name29" axis="ch" ptType="node" func="cnt" op="equ" val="4">
              <dgm:shape xmlns:r="http://schemas.openxmlformats.org/officeDocument/2006/relationships" type="pie" r:blip="">
                <dgm:adjLst>
                  <dgm:adj idx="1" val="270"/>
                  <dgm:adj idx="2" val="0"/>
                </dgm:adjLst>
              </dgm:shape>
            </dgm:if>
            <dgm:if name="Name30" axis="ch" ptType="node" func="cnt" op="equ" val="5">
              <dgm:shape xmlns:r="http://schemas.openxmlformats.org/officeDocument/2006/relationships" type="pie" r:blip="">
                <dgm:adjLst>
                  <dgm:adj idx="1" val="270"/>
                  <dgm:adj idx="2" val="342"/>
                </dgm:adjLst>
              </dgm:shape>
            </dgm:if>
            <dgm:if name="Name31" axis="ch" ptType="node" func="cnt" op="equ" val="6">
              <dgm:shape xmlns:r="http://schemas.openxmlformats.org/officeDocument/2006/relationships" type="pie" r:blip="">
                <dgm:adjLst>
                  <dgm:adj idx="1" val="270"/>
                  <dgm:adj idx="2" val="330"/>
                </dgm:adjLst>
              </dgm:shape>
            </dgm:if>
            <dgm:else name="Name32">
              <dgm:shape xmlns:r="http://schemas.openxmlformats.org/officeDocument/2006/relationships" type="pie" r:blip="">
                <dgm:adjLst>
                  <dgm:adj idx="1" val="270"/>
                  <dgm:adj idx="2" val="321.4286"/>
                </dgm:adjLst>
              </dgm:shape>
            </dgm:else>
          </dgm:choose>
          <dgm:choose name="Name33">
            <dgm:if name="Name34" func="var" arg="dir" op="equ" val="norm">
              <dgm:presOf axis="ch desOrSelf" ptType="node node" st="1 1" cnt="1 0"/>
            </dgm:if>
            <dgm:else name="Name35">
              <dgm:choose name="Name36">
                <dgm:if name="Name37" axis="ch" ptType="node" func="cnt" op="equ" val="1">
                  <dgm:presOf axis="ch desOrSelf" ptType="node node" st="1 1" cnt="1 0"/>
                </dgm:if>
                <dgm:if name="Name38" axis="ch" ptType="node" func="cnt" op="equ" val="2">
                  <dgm:presOf axis="ch desOrSelf" ptType="node node" st="2 1" cnt="1 0"/>
                </dgm:if>
                <dgm:if name="Name39" axis="ch" ptType="node" func="cnt" op="equ" val="3">
                  <dgm:presOf axis="ch desOrSelf" ptType="node node" st="3 1" cnt="1 0"/>
                </dgm:if>
                <dgm:if name="Name40" axis="ch" ptType="node" func="cnt" op="equ" val="4">
                  <dgm:presOf axis="ch desOrSelf" ptType="node node" st="4 1" cnt="1 0"/>
                </dgm:if>
                <dgm:if name="Name41" axis="ch" ptType="node" func="cnt" op="equ" val="5">
                  <dgm:presOf axis="ch desOrSelf" ptType="node node" st="5 1" cnt="1 0"/>
                </dgm:if>
                <dgm:if name="Name42" axis="ch" ptType="node" func="cnt" op="equ" val="6">
                  <dgm:presOf axis="ch desOrSelf" ptType="node node" st="6 1" cnt="1 0"/>
                </dgm:if>
                <dgm:else name="Name43">
                  <dgm:presOf axis="ch desOrSelf" ptType="node node" st="7 1" cnt="1 0"/>
                </dgm:else>
              </dgm:choose>
            </dgm:else>
          </dgm:choose>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44">
            <dgm:if name="Name45" func="var" arg="dir" op="equ" val="norm">
              <dgm:presOf axis="ch desOrSelf" ptType="node node" st="1 1" cnt="1 0"/>
            </dgm:if>
            <dgm:else name="Name46">
              <dgm:choose name="Name47">
                <dgm:if name="Name48" axis="ch" ptType="node" func="cnt" op="equ" val="1">
                  <dgm:presOf axis="ch desOrSelf" ptType="node node" st="1 1" cnt="1 0"/>
                </dgm:if>
                <dgm:if name="Name49" axis="ch" ptType="node" func="cnt" op="equ" val="2">
                  <dgm:presOf axis="ch desOrSelf" ptType="node node" st="2 1" cnt="1 0"/>
                </dgm:if>
                <dgm:if name="Name50" axis="ch" ptType="node" func="cnt" op="equ" val="3">
                  <dgm:presOf axis="ch desOrSelf" ptType="node node" st="3 1" cnt="1 0"/>
                </dgm:if>
                <dgm:if name="Name51" axis="ch" ptType="node" func="cnt" op="equ" val="4">
                  <dgm:presOf axis="ch desOrSelf" ptType="node node" st="4 1" cnt="1 0"/>
                </dgm:if>
                <dgm:if name="Name52" axis="ch" ptType="node" func="cnt" op="equ" val="5">
                  <dgm:presOf axis="ch desOrSelf" ptType="node node" st="5 1" cnt="1 0"/>
                </dgm:if>
                <dgm:if name="Name53" axis="ch" ptType="node" func="cnt" op="equ" val="6">
                  <dgm:presOf axis="ch desOrSelf" ptType="node node" st="6 1" cnt="1 0"/>
                </dgm:if>
                <dgm:else name="Name54">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55"/>
    </dgm:choose>
    <dgm:choose name="Name56">
      <dgm:if name="Name57" axis="ch" ptType="node" func="cnt" op="gte" val="2">
        <dgm:layoutNode name="wedge2">
          <dgm:alg type="sp"/>
          <dgm:choose name="Name58">
            <dgm:if name="Name59" axis="ch" ptType="node" func="cnt" op="equ" val="2">
              <dgm:shape xmlns:r="http://schemas.openxmlformats.org/officeDocument/2006/relationships" type="pie" r:blip="">
                <dgm:adjLst>
                  <dgm:adj idx="1" val="90"/>
                  <dgm:adj idx="2" val="270"/>
                </dgm:adjLst>
              </dgm:shape>
            </dgm:if>
            <dgm:if name="Name60" axis="ch" ptType="node" func="cnt" op="equ" val="3">
              <dgm:shape xmlns:r="http://schemas.openxmlformats.org/officeDocument/2006/relationships" type="pie" r:blip="">
                <dgm:adjLst>
                  <dgm:adj idx="1" val="30"/>
                  <dgm:adj idx="2" val="150"/>
                </dgm:adjLst>
              </dgm:shape>
            </dgm:if>
            <dgm:if name="Name61" axis="ch" ptType="node" func="cnt" op="equ" val="4">
              <dgm:shape xmlns:r="http://schemas.openxmlformats.org/officeDocument/2006/relationships" type="pie" r:blip="">
                <dgm:adjLst>
                  <dgm:adj idx="1" val="0"/>
                  <dgm:adj idx="2" val="90"/>
                </dgm:adjLst>
              </dgm:shape>
            </dgm:if>
            <dgm:if name="Name62" axis="ch" ptType="node" func="cnt" op="equ" val="5">
              <dgm:shape xmlns:r="http://schemas.openxmlformats.org/officeDocument/2006/relationships" type="pie" r:blip="">
                <dgm:adjLst>
                  <dgm:adj idx="1" val="342"/>
                  <dgm:adj idx="2" val="54"/>
                </dgm:adjLst>
              </dgm:shape>
            </dgm:if>
            <dgm:if name="Name63" axis="ch" ptType="node" func="cnt" op="equ" val="6">
              <dgm:shape xmlns:r="http://schemas.openxmlformats.org/officeDocument/2006/relationships" type="pie" r:blip="">
                <dgm:adjLst>
                  <dgm:adj idx="1" val="330"/>
                  <dgm:adj idx="2" val="30"/>
                </dgm:adjLst>
              </dgm:shape>
            </dgm:if>
            <dgm:else name="Name64">
              <dgm:shape xmlns:r="http://schemas.openxmlformats.org/officeDocument/2006/relationships" type="pie" r:blip="">
                <dgm:adjLst>
                  <dgm:adj idx="1" val="321.4286"/>
                  <dgm:adj idx="2" val="12.85714"/>
                </dgm:adjLst>
              </dgm:shape>
            </dgm:else>
          </dgm:choose>
          <dgm:choose name="Name65">
            <dgm:if name="Name66" func="var" arg="dir" op="equ" val="norm">
              <dgm:presOf axis="ch desOrSelf" ptType="node node" st="2 1" cnt="1 0"/>
            </dgm:if>
            <dgm:else name="Name67">
              <dgm:choose name="Name68">
                <dgm:if name="Name69" axis="ch" ptType="node" func="cnt" op="equ" val="2">
                  <dgm:presOf axis="ch desOrSelf" ptType="node node" st="1 1" cnt="1 0"/>
                </dgm:if>
                <dgm:if name="Name70" axis="ch" ptType="node" func="cnt" op="equ" val="3">
                  <dgm:presOf axis="ch desOrSelf" ptType="node node" st="2 1" cnt="1 0"/>
                </dgm:if>
                <dgm:if name="Name71" axis="ch" ptType="node" func="cnt" op="equ" val="4">
                  <dgm:presOf axis="ch desOrSelf" ptType="node node" st="3 1" cnt="1 0"/>
                </dgm:if>
                <dgm:if name="Name72" axis="ch" ptType="node" func="cnt" op="equ" val="5">
                  <dgm:presOf axis="ch desOrSelf" ptType="node node" st="4 1" cnt="1 0"/>
                </dgm:if>
                <dgm:if name="Name73" axis="ch" ptType="node" func="cnt" op="equ" val="6">
                  <dgm:presOf axis="ch desOrSelf" ptType="node node" st="5 1" cnt="1 0"/>
                </dgm:if>
                <dgm:else name="Name74">
                  <dgm:presOf axis="ch desOrSelf" ptType="node node" st="6 1" cnt="1 0"/>
                </dgm:else>
              </dgm:choose>
            </dgm:else>
          </dgm:choose>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75">
            <dgm:if name="Name76" func="var" arg="dir" op="equ" val="norm">
              <dgm:presOf axis="ch desOrSelf" ptType="node node" st="2 1" cnt="1 0"/>
            </dgm:if>
            <dgm:else name="Name77">
              <dgm:choose name="Name78">
                <dgm:if name="Name79" axis="ch" ptType="node" func="cnt" op="equ" val="2">
                  <dgm:presOf axis="ch desOrSelf" ptType="node node" st="1 1" cnt="1 0"/>
                </dgm:if>
                <dgm:if name="Name80" axis="ch" ptType="node" func="cnt" op="equ" val="3">
                  <dgm:presOf axis="ch desOrSelf" ptType="node node" st="2 1" cnt="1 0"/>
                </dgm:if>
                <dgm:if name="Name81" axis="ch" ptType="node" func="cnt" op="equ" val="4">
                  <dgm:presOf axis="ch desOrSelf" ptType="node node" st="3 1" cnt="1 0"/>
                </dgm:if>
                <dgm:if name="Name82" axis="ch" ptType="node" func="cnt" op="equ" val="5">
                  <dgm:presOf axis="ch desOrSelf" ptType="node node" st="4 1" cnt="1 0"/>
                </dgm:if>
                <dgm:if name="Name83" axis="ch" ptType="node" func="cnt" op="equ" val="6">
                  <dgm:presOf axis="ch desOrSelf" ptType="node node" st="5 1" cnt="1 0"/>
                </dgm:if>
                <dgm:else name="Name84">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85"/>
    </dgm:choose>
    <dgm:choose name="Name86">
      <dgm:if name="Name87" axis="ch" ptType="node" func="cnt" op="gte" val="3">
        <dgm:layoutNode name="wedge3">
          <dgm:alg type="sp"/>
          <dgm:choose name="Name88">
            <dgm:if name="Name89" axis="ch" ptType="node" func="cnt" op="equ" val="3">
              <dgm:shape xmlns:r="http://schemas.openxmlformats.org/officeDocument/2006/relationships" type="pie" r:blip="">
                <dgm:adjLst>
                  <dgm:adj idx="1" val="150"/>
                  <dgm:adj idx="2" val="270"/>
                </dgm:adjLst>
              </dgm:shape>
            </dgm:if>
            <dgm:if name="Name90" axis="ch" ptType="node" func="cnt" op="equ" val="4">
              <dgm:shape xmlns:r="http://schemas.openxmlformats.org/officeDocument/2006/relationships" type="pie" r:blip="">
                <dgm:adjLst>
                  <dgm:adj idx="1" val="90"/>
                  <dgm:adj idx="2" val="180"/>
                </dgm:adjLst>
              </dgm:shape>
            </dgm:if>
            <dgm:if name="Name91" axis="ch" ptType="node" func="cnt" op="equ" val="5">
              <dgm:shape xmlns:r="http://schemas.openxmlformats.org/officeDocument/2006/relationships" type="pie" r:blip="">
                <dgm:adjLst>
                  <dgm:adj idx="1" val="54"/>
                  <dgm:adj idx="2" val="126"/>
                </dgm:adjLst>
              </dgm:shape>
            </dgm:if>
            <dgm:if name="Name92" axis="ch" ptType="node" func="cnt" op="equ" val="6">
              <dgm:shape xmlns:r="http://schemas.openxmlformats.org/officeDocument/2006/relationships" type="pie" r:blip="">
                <dgm:adjLst>
                  <dgm:adj idx="1" val="30"/>
                  <dgm:adj idx="2" val="90"/>
                </dgm:adjLst>
              </dgm:shape>
            </dgm:if>
            <dgm:else name="Name93">
              <dgm:shape xmlns:r="http://schemas.openxmlformats.org/officeDocument/2006/relationships" type="pie" r:blip="">
                <dgm:adjLst>
                  <dgm:adj idx="1" val="12.85714"/>
                  <dgm:adj idx="2" val="64.28571"/>
                </dgm:adjLst>
              </dgm:shape>
            </dgm:else>
          </dgm:choose>
          <dgm:choose name="Name94">
            <dgm:if name="Name95" func="var" arg="dir" op="equ" val="norm">
              <dgm:presOf axis="ch desOrSelf" ptType="node node" st="3 1" cnt="1 0"/>
            </dgm:if>
            <dgm:else name="Name96">
              <dgm:choose name="Name97">
                <dgm:if name="Name98" axis="ch" ptType="node" func="cnt" op="equ" val="3">
                  <dgm:presOf axis="ch desOrSelf" ptType="node node" st="1 1" cnt="1 0"/>
                </dgm:if>
                <dgm:if name="Name99" axis="ch" ptType="node" func="cnt" op="equ" val="4">
                  <dgm:presOf axis="ch desOrSelf" ptType="node node" st="2 1" cnt="1 0"/>
                </dgm:if>
                <dgm:if name="Name100" axis="ch" ptType="node" func="cnt" op="equ" val="5">
                  <dgm:presOf axis="ch desOrSelf" ptType="node node" st="3 1" cnt="1 0"/>
                </dgm:if>
                <dgm:if name="Name101" axis="ch" ptType="node" func="cnt" op="equ" val="6">
                  <dgm:presOf axis="ch desOrSelf" ptType="node node" st="4 1" cnt="1 0"/>
                </dgm:if>
                <dgm:else name="Name102">
                  <dgm:presOf axis="ch desOrSelf" ptType="node node" st="5 1" cnt="1 0"/>
                </dgm:else>
              </dgm:choose>
            </dgm:else>
          </dgm:choose>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103">
            <dgm:if name="Name104" func="var" arg="dir" op="equ" val="norm">
              <dgm:presOf axis="ch desOrSelf" ptType="node node" st="3 1" cnt="1 0"/>
            </dgm:if>
            <dgm:else name="Name105">
              <dgm:choose name="Name106">
                <dgm:if name="Name107" axis="ch" ptType="node" func="cnt" op="equ" val="3">
                  <dgm:presOf axis="ch desOrSelf" ptType="node node" st="1 1" cnt="1 0"/>
                </dgm:if>
                <dgm:if name="Name108" axis="ch" ptType="node" func="cnt" op="equ" val="4">
                  <dgm:presOf axis="ch desOrSelf" ptType="node node" st="2 1" cnt="1 0"/>
                </dgm:if>
                <dgm:if name="Name109" axis="ch" ptType="node" func="cnt" op="equ" val="5">
                  <dgm:presOf axis="ch desOrSelf" ptType="node node" st="3 1" cnt="1 0"/>
                </dgm:if>
                <dgm:if name="Name110" axis="ch" ptType="node" func="cnt" op="equ" val="6">
                  <dgm:presOf axis="ch desOrSelf" ptType="node node" st="4 1" cnt="1 0"/>
                </dgm:if>
                <dgm:else name="Name111">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12"/>
    </dgm:choose>
    <dgm:choose name="Name113">
      <dgm:if name="Name114" axis="ch" ptType="node" func="cnt" op="gte" val="4">
        <dgm:layoutNode name="wedge4">
          <dgm:alg type="sp"/>
          <dgm:choose name="Name115">
            <dgm:if name="Name116" axis="ch" ptType="node" func="cnt" op="equ" val="4">
              <dgm:shape xmlns:r="http://schemas.openxmlformats.org/officeDocument/2006/relationships" type="pie" r:blip="">
                <dgm:adjLst>
                  <dgm:adj idx="1" val="180"/>
                  <dgm:adj idx="2" val="270"/>
                </dgm:adjLst>
              </dgm:shape>
            </dgm:if>
            <dgm:if name="Name117" axis="ch" ptType="node" func="cnt" op="equ" val="5">
              <dgm:shape xmlns:r="http://schemas.openxmlformats.org/officeDocument/2006/relationships" type="pie" r:blip="">
                <dgm:adjLst>
                  <dgm:adj idx="1" val="126"/>
                  <dgm:adj idx="2" val="198"/>
                </dgm:adjLst>
              </dgm:shape>
            </dgm:if>
            <dgm:if name="Name118" axis="ch" ptType="node" func="cnt" op="equ" val="6">
              <dgm:shape xmlns:r="http://schemas.openxmlformats.org/officeDocument/2006/relationships" type="pie" r:blip="">
                <dgm:adjLst>
                  <dgm:adj idx="1" val="90"/>
                  <dgm:adj idx="2" val="150"/>
                </dgm:adjLst>
              </dgm:shape>
            </dgm:if>
            <dgm:else name="Name119">
              <dgm:shape xmlns:r="http://schemas.openxmlformats.org/officeDocument/2006/relationships" type="pie" r:blip="">
                <dgm:adjLst>
                  <dgm:adj idx="1" val="64.2871"/>
                  <dgm:adj idx="2" val="115.7143"/>
                </dgm:adjLst>
              </dgm:shape>
            </dgm:else>
          </dgm:choose>
          <dgm:choose name="Name120">
            <dgm:if name="Name121" func="var" arg="dir" op="equ" val="norm">
              <dgm:presOf axis="ch desOrSelf" ptType="node node" st="4 1" cnt="1 0"/>
            </dgm:if>
            <dgm:else name="Name122">
              <dgm:choose name="Name123">
                <dgm:if name="Name124" axis="ch" ptType="node" func="cnt" op="equ" val="4">
                  <dgm:presOf axis="ch desOrSelf" ptType="node node" st="1 1" cnt="1 0"/>
                </dgm:if>
                <dgm:if name="Name125" axis="ch" ptType="node" func="cnt" op="equ" val="5">
                  <dgm:presOf axis="ch desOrSelf" ptType="node node" st="2 1" cnt="1 0"/>
                </dgm:if>
                <dgm:if name="Name126" axis="ch" ptType="node" func="cnt" op="equ" val="6">
                  <dgm:presOf axis="ch desOrSelf" ptType="node node" st="3 1" cnt="1 0"/>
                </dgm:if>
                <dgm:else name="Name127">
                  <dgm:presOf axis="ch desOrSelf" ptType="node node" st="4 1" cnt="1 0"/>
                </dgm:else>
              </dgm:choose>
            </dgm:else>
          </dgm:choose>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28">
            <dgm:if name="Name129" func="var" arg="dir" op="equ" val="norm">
              <dgm:presOf axis="ch desOrSelf" ptType="node node" st="4 1" cnt="1 0"/>
            </dgm:if>
            <dgm:else name="Name130">
              <dgm:choose name="Name131">
                <dgm:if name="Name132" axis="ch" ptType="node" func="cnt" op="equ" val="4">
                  <dgm:presOf axis="ch desOrSelf" ptType="node node" st="1 1" cnt="1 0"/>
                </dgm:if>
                <dgm:if name="Name133" axis="ch" ptType="node" func="cnt" op="equ" val="5">
                  <dgm:presOf axis="ch desOrSelf" ptType="node node" st="2 1" cnt="1 0"/>
                </dgm:if>
                <dgm:if name="Name134" axis="ch" ptType="node" func="cnt" op="equ" val="6">
                  <dgm:presOf axis="ch desOrSelf" ptType="node node" st="3 1" cnt="1 0"/>
                </dgm:if>
                <dgm:else name="Name135">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36"/>
    </dgm:choose>
    <dgm:choose name="Name137">
      <dgm:if name="Name138" axis="ch" ptType="node" func="cnt" op="gte" val="5">
        <dgm:layoutNode name="wedge5">
          <dgm:alg type="sp"/>
          <dgm:choose name="Name139">
            <dgm:if name="Name140" axis="ch" ptType="node" func="cnt" op="equ" val="5">
              <dgm:shape xmlns:r="http://schemas.openxmlformats.org/officeDocument/2006/relationships" type="pie" r:blip="">
                <dgm:adjLst>
                  <dgm:adj idx="1" val="198"/>
                  <dgm:adj idx="2" val="270"/>
                </dgm:adjLst>
              </dgm:shape>
            </dgm:if>
            <dgm:if name="Name141" axis="ch" ptType="node" func="cnt" op="equ" val="6">
              <dgm:shape xmlns:r="http://schemas.openxmlformats.org/officeDocument/2006/relationships" type="pie" r:blip="">
                <dgm:adjLst>
                  <dgm:adj idx="1" val="150"/>
                  <dgm:adj idx="2" val="210"/>
                </dgm:adjLst>
              </dgm:shape>
            </dgm:if>
            <dgm:else name="Name142">
              <dgm:shape xmlns:r="http://schemas.openxmlformats.org/officeDocument/2006/relationships" type="pie" r:blip="">
                <dgm:adjLst>
                  <dgm:adj idx="1" val="115.7143"/>
                  <dgm:adj idx="2" val="167.1429"/>
                </dgm:adjLst>
              </dgm:shape>
            </dgm:else>
          </dgm:choose>
          <dgm:choose name="Name143">
            <dgm:if name="Name144" func="var" arg="dir" op="equ" val="norm">
              <dgm:presOf axis="ch desOrSelf" ptType="node node" st="5 1" cnt="1 0"/>
            </dgm:if>
            <dgm:else name="Name145">
              <dgm:choose name="Name146">
                <dgm:if name="Name147" axis="ch" ptType="node" func="cnt" op="equ" val="5">
                  <dgm:presOf axis="ch desOrSelf" ptType="node node" st="1 1" cnt="1 0"/>
                </dgm:if>
                <dgm:if name="Name148" axis="ch" ptType="node" func="cnt" op="equ" val="6">
                  <dgm:presOf axis="ch desOrSelf" ptType="node node" st="2 1" cnt="1 0"/>
                </dgm:if>
                <dgm:else name="Name149">
                  <dgm:presOf axis="ch desOrSelf" ptType="node node" st="3 1" cnt="1 0"/>
                </dgm:else>
              </dgm:choose>
            </dgm:else>
          </dgm:choose>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50">
            <dgm:if name="Name151" func="var" arg="dir" op="equ" val="norm">
              <dgm:presOf axis="ch desOrSelf" ptType="node node" st="5 1" cnt="1 0"/>
            </dgm:if>
            <dgm:else name="Name152">
              <dgm:choose name="Name153">
                <dgm:if name="Name154" axis="ch" ptType="node" func="cnt" op="equ" val="5">
                  <dgm:presOf axis="ch desOrSelf" ptType="node node" st="1 1" cnt="1 0"/>
                </dgm:if>
                <dgm:if name="Name155" axis="ch" ptType="node" func="cnt" op="equ" val="6">
                  <dgm:presOf axis="ch desOrSelf" ptType="node node" st="2 1" cnt="1 0"/>
                </dgm:if>
                <dgm:else name="Name156">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57"/>
    </dgm:choose>
    <dgm:choose name="Name158">
      <dgm:if name="Name159" axis="ch" ptType="node" func="cnt" op="gte" val="6">
        <dgm:layoutNode name="wedge6">
          <dgm:alg type="sp"/>
          <dgm:choose name="Name160">
            <dgm:if name="Name161" axis="ch" ptType="node" func="cnt" op="equ" val="6">
              <dgm:shape xmlns:r="http://schemas.openxmlformats.org/officeDocument/2006/relationships" type="pie" r:blip="">
                <dgm:adjLst>
                  <dgm:adj idx="1" val="210"/>
                  <dgm:adj idx="2" val="270"/>
                </dgm:adjLst>
              </dgm:shape>
            </dgm:if>
            <dgm:else name="Name162">
              <dgm:shape xmlns:r="http://schemas.openxmlformats.org/officeDocument/2006/relationships" type="pie" r:blip="">
                <dgm:adjLst>
                  <dgm:adj idx="1" val="167.1429"/>
                  <dgm:adj idx="2" val="218.5714"/>
                </dgm:adjLst>
              </dgm:shape>
            </dgm:else>
          </dgm:choose>
          <dgm:choose name="Name163">
            <dgm:if name="Name164" func="var" arg="dir" op="equ" val="norm">
              <dgm:presOf axis="ch desOrSelf" ptType="node node" st="6 1" cnt="1 0"/>
            </dgm:if>
            <dgm:else name="Name165">
              <dgm:choose name="Name166">
                <dgm:if name="Name167" axis="ch" ptType="node" func="cnt" op="equ" val="6">
                  <dgm:presOf axis="ch desOrSelf" ptType="node node" st="1 1" cnt="1 0"/>
                </dgm:if>
                <dgm:else name="Name168">
                  <dgm:presOf axis="ch desOrSelf" ptType="node node" st="2 1" cnt="1 0"/>
                </dgm:else>
              </dgm:choose>
            </dgm:else>
          </dgm:choose>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69">
            <dgm:if name="Name170" func="var" arg="dir" op="equ" val="norm">
              <dgm:presOf axis="ch desOrSelf" ptType="node node" st="6 1" cnt="1 0"/>
            </dgm:if>
            <dgm:else name="Name171">
              <dgm:choose name="Name172">
                <dgm:if name="Name173" axis="ch" ptType="node" func="cnt" op="equ" val="6">
                  <dgm:presOf axis="ch desOrSelf" ptType="node node" st="1 1" cnt="1 0"/>
                </dgm:if>
                <dgm:else name="Name174">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75"/>
    </dgm:choose>
    <dgm:choose name="Name176">
      <dgm:if name="Name177" axis="ch" ptType="node" func="cnt" op="gte" val="7">
        <dgm:layoutNode name="wedge7">
          <dgm:alg type="sp"/>
          <dgm:shape xmlns:r="http://schemas.openxmlformats.org/officeDocument/2006/relationships" type="pie" r:blip="">
            <dgm:adjLst>
              <dgm:adj idx="1" val="218.5714"/>
              <dgm:adj idx="2" val="270"/>
            </dgm:adjLst>
          </dgm:shape>
          <dgm:choose name="Name178">
            <dgm:if name="Name179" func="var" arg="dir" op="equ" val="norm">
              <dgm:presOf axis="ch desOrSelf" ptType="node node" st="7 1" cnt="1 0"/>
            </dgm:if>
            <dgm:else name="Name180">
              <dgm:presOf axis="ch desOrSelf" ptType="node node" st="1 1" cnt="1 0"/>
            </dgm:else>
          </dgm:choose>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81">
            <dgm:if name="Name182" func="var" arg="dir" op="equ" val="norm">
              <dgm:presOf axis="ch desOrSelf" ptType="node node" st="7 1" cnt="1 0"/>
            </dgm:if>
            <dgm:else name="Name183">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84"/>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058F014-7C06-EF49-805E-34CDAB4EF04B}" type="datetimeFigureOut">
              <a:rPr lang="en-US" smtClean="0"/>
              <a:t>5/4/25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7B67599-F331-C949-B1F5-00528068FD57}" type="slidenum">
              <a:rPr lang="en-US" smtClean="0"/>
              <a:t>‹#›</a:t>
            </a:fld>
            <a:endParaRPr lang="en-US"/>
          </a:p>
        </p:txBody>
      </p:sp>
    </p:spTree>
    <p:extLst>
      <p:ext uri="{BB962C8B-B14F-4D97-AF65-F5344CB8AC3E}">
        <p14:creationId xmlns:p14="http://schemas.microsoft.com/office/powerpoint/2010/main" val="18167576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onlinelibrary.wiley.com/doi/full/10.1111/dmcn.15384#dmcn15384-bib-0002" TargetMode="External"/><Relationship Id="rId2" Type="http://schemas.openxmlformats.org/officeDocument/2006/relationships/slide" Target="../slides/slide4.xml"/><Relationship Id="rId1" Type="http://schemas.openxmlformats.org/officeDocument/2006/relationships/notesMaster" Target="../notesMasters/notesMaster1.xml"/><Relationship Id="rId5" Type="http://schemas.openxmlformats.org/officeDocument/2006/relationships/hyperlink" Target="https://onlinelibrary.wiley.com/doi/full/10.1111/dmcn.15384#dmcn15384-bib-0019" TargetMode="External"/><Relationship Id="rId4" Type="http://schemas.openxmlformats.org/officeDocument/2006/relationships/hyperlink" Target="https://onlinelibrary.wiley.com/doi/full/10.1111/dmcn.15384#dmcn15384-bib-0018" TargetMode="Externa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onlinelibrary.wiley.com/doi/full/10.1111/dmcn.15384#dmcn15384-bib-0020" TargetMode="External"/><Relationship Id="rId2" Type="http://schemas.openxmlformats.org/officeDocument/2006/relationships/slide" Target="../slides/slide5.xml"/><Relationship Id="rId1" Type="http://schemas.openxmlformats.org/officeDocument/2006/relationships/notesMaster" Target="../notesMasters/notesMaster1.xml"/><Relationship Id="rId5" Type="http://schemas.openxmlformats.org/officeDocument/2006/relationships/hyperlink" Target="https://onlinelibrary.wiley.com/doi/full/10.1111/dmcn.15384#dmcn15384-bib-0002" TargetMode="External"/><Relationship Id="rId4" Type="http://schemas.openxmlformats.org/officeDocument/2006/relationships/hyperlink" Target="https://onlinelibrary.wiley.com/doi/full/10.1111/dmcn.15384#dmcn15384-bib-0001"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2EDF8A-03F8-DB45-AFF1-D34FBDFED7DD}" type="slidenum">
              <a:rPr lang="en-US" smtClean="0"/>
              <a:t>1</a:t>
            </a:fld>
            <a:endParaRPr lang="en-US"/>
          </a:p>
        </p:txBody>
      </p:sp>
    </p:spTree>
    <p:extLst>
      <p:ext uri="{BB962C8B-B14F-4D97-AF65-F5344CB8AC3E}">
        <p14:creationId xmlns:p14="http://schemas.microsoft.com/office/powerpoint/2010/main" val="37550863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2EDF8A-03F8-DB45-AFF1-D34FBDFED7DD}" type="slidenum">
              <a:rPr lang="en-US" smtClean="0"/>
              <a:t>12</a:t>
            </a:fld>
            <a:endParaRPr lang="en-US"/>
          </a:p>
        </p:txBody>
      </p:sp>
    </p:spTree>
    <p:extLst>
      <p:ext uri="{BB962C8B-B14F-4D97-AF65-F5344CB8AC3E}">
        <p14:creationId xmlns:p14="http://schemas.microsoft.com/office/powerpoint/2010/main" val="35988516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7183F61-B8D3-6047-856E-92BCA68AC187}" type="slidenum">
              <a:rPr lang="en-US" smtClean="0"/>
              <a:t>13</a:t>
            </a:fld>
            <a:endParaRPr lang="en-US"/>
          </a:p>
        </p:txBody>
      </p:sp>
    </p:spTree>
    <p:extLst>
      <p:ext uri="{BB962C8B-B14F-4D97-AF65-F5344CB8AC3E}">
        <p14:creationId xmlns:p14="http://schemas.microsoft.com/office/powerpoint/2010/main" val="33165224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7183F61-B8D3-6047-856E-92BCA68AC187}" type="slidenum">
              <a:rPr lang="en-US" smtClean="0"/>
              <a:t>14</a:t>
            </a:fld>
            <a:endParaRPr lang="en-US"/>
          </a:p>
        </p:txBody>
      </p:sp>
    </p:spTree>
    <p:extLst>
      <p:ext uri="{BB962C8B-B14F-4D97-AF65-F5344CB8AC3E}">
        <p14:creationId xmlns:p14="http://schemas.microsoft.com/office/powerpoint/2010/main" val="28534082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7183F61-B8D3-6047-856E-92BCA68AC187}" type="slidenum">
              <a:rPr lang="en-US" smtClean="0"/>
              <a:t>15</a:t>
            </a:fld>
            <a:endParaRPr lang="en-US"/>
          </a:p>
        </p:txBody>
      </p:sp>
    </p:spTree>
    <p:extLst>
      <p:ext uri="{BB962C8B-B14F-4D97-AF65-F5344CB8AC3E}">
        <p14:creationId xmlns:p14="http://schemas.microsoft.com/office/powerpoint/2010/main" val="4032218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7183F61-B8D3-6047-856E-92BCA68AC187}" type="slidenum">
              <a:rPr lang="en-US" smtClean="0"/>
              <a:t>16</a:t>
            </a:fld>
            <a:endParaRPr lang="en-US"/>
          </a:p>
        </p:txBody>
      </p:sp>
    </p:spTree>
    <p:extLst>
      <p:ext uri="{BB962C8B-B14F-4D97-AF65-F5344CB8AC3E}">
        <p14:creationId xmlns:p14="http://schemas.microsoft.com/office/powerpoint/2010/main" val="33205985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7B67599-F331-C949-B1F5-00528068FD57}" type="slidenum">
              <a:rPr lang="en-US" smtClean="0"/>
              <a:t>22</a:t>
            </a:fld>
            <a:endParaRPr lang="en-US"/>
          </a:p>
        </p:txBody>
      </p:sp>
    </p:spTree>
    <p:extLst>
      <p:ext uri="{BB962C8B-B14F-4D97-AF65-F5344CB8AC3E}">
        <p14:creationId xmlns:p14="http://schemas.microsoft.com/office/powerpoint/2010/main" val="24852932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7183F61-B8D3-6047-856E-92BCA68AC187}" type="slidenum">
              <a:rPr lang="en-US" smtClean="0"/>
              <a:t>29</a:t>
            </a:fld>
            <a:endParaRPr lang="en-US"/>
          </a:p>
        </p:txBody>
      </p:sp>
    </p:spTree>
    <p:extLst>
      <p:ext uri="{BB962C8B-B14F-4D97-AF65-F5344CB8AC3E}">
        <p14:creationId xmlns:p14="http://schemas.microsoft.com/office/powerpoint/2010/main" val="13437889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7183F61-B8D3-6047-856E-92BCA68AC187}" type="slidenum">
              <a:rPr lang="en-US" smtClean="0"/>
              <a:t>30</a:t>
            </a:fld>
            <a:endParaRPr lang="en-US"/>
          </a:p>
        </p:txBody>
      </p:sp>
    </p:spTree>
    <p:extLst>
      <p:ext uri="{BB962C8B-B14F-4D97-AF65-F5344CB8AC3E}">
        <p14:creationId xmlns:p14="http://schemas.microsoft.com/office/powerpoint/2010/main" val="27128612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dirty="0"/>
          </a:p>
        </p:txBody>
      </p:sp>
      <p:sp>
        <p:nvSpPr>
          <p:cNvPr id="4" name="Slide Number Placeholder 3"/>
          <p:cNvSpPr>
            <a:spLocks noGrp="1"/>
          </p:cNvSpPr>
          <p:nvPr>
            <p:ph type="sldNum" sz="quarter" idx="5"/>
          </p:nvPr>
        </p:nvSpPr>
        <p:spPr/>
        <p:txBody>
          <a:bodyPr/>
          <a:lstStyle/>
          <a:p>
            <a:fld id="{37183F61-B8D3-6047-856E-92BCA68AC187}" type="slidenum">
              <a:rPr lang="en-US" smtClean="0"/>
              <a:t>2</a:t>
            </a:fld>
            <a:endParaRPr lang="en-US"/>
          </a:p>
        </p:txBody>
      </p:sp>
    </p:spTree>
    <p:extLst>
      <p:ext uri="{BB962C8B-B14F-4D97-AF65-F5344CB8AC3E}">
        <p14:creationId xmlns:p14="http://schemas.microsoft.com/office/powerpoint/2010/main" val="31383268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Draw upon Walker &amp; Raymaker, 2021!! Maybe also Pearson &amp; Rose, Walker, 2021, Chapman &amp; Botha</a:t>
            </a:r>
          </a:p>
          <a:p>
            <a:endParaRPr lang="en-US" dirty="0"/>
          </a:p>
          <a:p>
            <a:pPr algn="l">
              <a:spcAft>
                <a:spcPts val="1200"/>
              </a:spcAft>
              <a:buNone/>
            </a:pPr>
            <a:r>
              <a:rPr lang="en-US" dirty="0"/>
              <a:t>EXCERPT FROM CHAPMAN &amp; BOTHA: </a:t>
            </a:r>
            <a:r>
              <a:rPr lang="en-US" b="0" i="0" dirty="0">
                <a:effectLst/>
                <a:latin typeface="Open Sans" panose="020B0606030504020204" pitchFamily="34" charset="0"/>
              </a:rPr>
              <a:t>n 2012, Walker distinguished between the pathology paradigm and the neurodiversity paradigm.</a:t>
            </a:r>
            <a:r>
              <a:rPr lang="en-US" b="0" i="0" u="none" strike="noStrike" baseline="30000" dirty="0">
                <a:effectLst/>
                <a:latin typeface="Open Sans" panose="020B0606030504020204" pitchFamily="34" charset="0"/>
                <a:hlinkClick r:id="rId3"/>
              </a:rPr>
              <a:t>2</a:t>
            </a:r>
            <a:r>
              <a:rPr lang="en-US" b="0" i="0" dirty="0">
                <a:effectLst/>
                <a:latin typeface="Open Sans" panose="020B0606030504020204" pitchFamily="34" charset="0"/>
              </a:rPr>
              <a:t> The pathology paradigm is the dominant paradigm encompassing medicalized approaches to cognitive, learning, and developmental disabilities across the psychological sciences. It is defined by the reliance on a relatively restricted norm when it comes to cognitive functioning. Under the medicalized model, deviation from the norm is considered as disorder, disease, or dysfunction and there is a focus on remediation, prevention, and cure.</a:t>
            </a:r>
            <a:r>
              <a:rPr lang="en-US" b="0" i="0" u="none" strike="noStrike" baseline="30000" dirty="0">
                <a:effectLst/>
                <a:latin typeface="Open Sans" panose="020B0606030504020204" pitchFamily="34" charset="0"/>
                <a:hlinkClick r:id="rId4"/>
              </a:rPr>
              <a:t>18</a:t>
            </a:r>
            <a:r>
              <a:rPr lang="en-US" b="0" i="0" baseline="30000" dirty="0">
                <a:effectLst/>
                <a:latin typeface="Open Sans" panose="020B0606030504020204" pitchFamily="34" charset="0"/>
              </a:rPr>
              <a:t>, </a:t>
            </a:r>
            <a:r>
              <a:rPr lang="en-US" b="0" i="0" u="none" strike="noStrike" baseline="30000" dirty="0">
                <a:effectLst/>
                <a:latin typeface="Open Sans" panose="020B0606030504020204" pitchFamily="34" charset="0"/>
                <a:hlinkClick r:id="rId5"/>
              </a:rPr>
              <a:t>19</a:t>
            </a:r>
            <a:r>
              <a:rPr lang="en-US" b="0" i="0" dirty="0">
                <a:effectLst/>
                <a:latin typeface="Open Sans" panose="020B0606030504020204" pitchFamily="34" charset="0"/>
              </a:rPr>
              <a:t> By contrast, the neurodiversity paradigm conceptually frames cognitive diversity itself as normal, rather than viewing it from the assumption that there is enough uniformity across the species to justify the use of a species-norm.</a:t>
            </a:r>
          </a:p>
          <a:p>
            <a:pPr algn="l">
              <a:spcAft>
                <a:spcPts val="1200"/>
              </a:spcAft>
              <a:buNone/>
            </a:pPr>
            <a:r>
              <a:rPr lang="en-US" b="0" i="0" dirty="0">
                <a:effectLst/>
                <a:latin typeface="Open Sans" panose="020B0606030504020204" pitchFamily="34" charset="0"/>
              </a:rPr>
              <a:t>Walker also summarized neurodiversity paradigm terminology that has been widely (but not universally) adopted by neurodiversity proponents. On the neurodiversity paradigm, people are either closer, albeit in an endless variety of ways, to being more ‘neurotypical’ or more ‘neurodivergent’, depending on how well they conform to normative expectations of a given society. Some neurodivergent groups form ‘neurominorities’, which refers to minority neurocognitive groups who are disadvantaged in a particular society. This reconceptualizes disabilities such as autism, ADHD, and developmental coordination disorder in line with how cultural, ethnic, and sexual minorities are conceptualized. Walker's framework helped develop the philosophical basis of the movement and allow the neurodiversity concept to be utilized beyond the autistic community for those with other diagnoses.</a:t>
            </a:r>
            <a:endParaRPr lang="en-US" dirty="0"/>
          </a:p>
        </p:txBody>
      </p:sp>
      <p:sp>
        <p:nvSpPr>
          <p:cNvPr id="4" name="Slide Number Placeholder 3"/>
          <p:cNvSpPr>
            <a:spLocks noGrp="1"/>
          </p:cNvSpPr>
          <p:nvPr>
            <p:ph type="sldNum" sz="quarter" idx="5"/>
          </p:nvPr>
        </p:nvSpPr>
        <p:spPr/>
        <p:txBody>
          <a:bodyPr/>
          <a:lstStyle/>
          <a:p>
            <a:fld id="{9E2EDF8A-03F8-DB45-AFF1-D34FBDFED7DD}" type="slidenum">
              <a:rPr lang="en-US" smtClean="0"/>
              <a:t>4</a:t>
            </a:fld>
            <a:endParaRPr lang="en-US"/>
          </a:p>
        </p:txBody>
      </p:sp>
    </p:spTree>
    <p:extLst>
      <p:ext uri="{BB962C8B-B14F-4D97-AF65-F5344CB8AC3E}">
        <p14:creationId xmlns:p14="http://schemas.microsoft.com/office/powerpoint/2010/main" val="31058820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KEEP THIS AS BRIEF AS POSSIBLE</a:t>
            </a:r>
          </a:p>
          <a:p>
            <a:r>
              <a:rPr lang="en-US" dirty="0"/>
              <a:t>Draw upon Walker &amp; Raymaker, Walker, Chapman &amp; Botha, Green &amp; Shaughnessy, etc. </a:t>
            </a:r>
          </a:p>
          <a:p>
            <a:pPr algn="l">
              <a:spcAft>
                <a:spcPts val="1200"/>
              </a:spcAft>
              <a:buNone/>
            </a:pPr>
            <a:r>
              <a:rPr lang="en-US" b="0" i="0" u="none" strike="noStrike" baseline="30000" dirty="0">
                <a:effectLst/>
                <a:latin typeface="Open Sans" panose="020B0606030504020204" pitchFamily="34" charset="0"/>
                <a:hlinkClick r:id="rId3"/>
              </a:rPr>
              <a:t>20</a:t>
            </a:r>
            <a:r>
              <a:rPr lang="en-US" b="0" i="0" dirty="0">
                <a:effectLst/>
                <a:latin typeface="Open Sans" panose="020B0606030504020204" pitchFamily="34" charset="0"/>
              </a:rPr>
              <a:t>The neurodiversity movement is a social justice and civil rights movement led by and for people with neurocognitive, developmental, and psychological disabilities.</a:t>
            </a:r>
            <a:r>
              <a:rPr lang="en-US" b="0" i="0" u="none" strike="noStrike" baseline="30000" dirty="0">
                <a:effectLst/>
                <a:latin typeface="Open Sans" panose="020B0606030504020204" pitchFamily="34" charset="0"/>
                <a:hlinkClick r:id="rId4"/>
              </a:rPr>
              <a:t>1</a:t>
            </a:r>
            <a:r>
              <a:rPr lang="en-US" b="0" i="0" dirty="0">
                <a:effectLst/>
                <a:latin typeface="Open Sans" panose="020B0606030504020204" pitchFamily="34" charset="0"/>
              </a:rPr>
              <a:t> Neurodiversity theory proposes that divergence from expected functioning (such as autism, attention-deficit/hyperactivity disorder [ADHD], developmental coordination disorder, or dyslexia) are natural variations of human minds, and those who diverge from the norm (neurominorities) are equally deserving of dignity, respect, and accommodation. Views among neurodiversity proponents are varied and the theory underlying the neurodiversity paradigm is still emerging. Neurodiversity started as an identity-based movement which </a:t>
            </a:r>
            <a:r>
              <a:rPr lang="en-US" b="0" i="0" dirty="0" err="1">
                <a:effectLst/>
                <a:latin typeface="Open Sans" panose="020B0606030504020204" pitchFamily="34" charset="0"/>
              </a:rPr>
              <a:t>centred</a:t>
            </a:r>
            <a:r>
              <a:rPr lang="en-US" b="0" i="0" dirty="0">
                <a:effectLst/>
                <a:latin typeface="Open Sans" panose="020B0606030504020204" pitchFamily="34" charset="0"/>
              </a:rPr>
              <a:t> neurodivergence at the core of a person's identity. The concept of neurodiversity initially arose among autistic communities in the late 1990s but has since been adopted by many activists and advocates with other diagnoses, including ADHD, developmental coordination disorder, and dyslexia. In general, though, neurodiversity proponents tend to promote moving towards a non-pathologizing perspective regarding neurocognitive disability that begins with the acknowledgement of neurocognitive diversity as natural, valuable, and in need of support. Proponents also tend to embrace the identity of ‘disability’ even while moving away from notions of ‘illness’ or ‘disorder’. Alongside this, social models of disability tend to be </a:t>
            </a:r>
            <a:r>
              <a:rPr lang="en-US" b="0" i="0" dirty="0" err="1">
                <a:effectLst/>
                <a:latin typeface="Open Sans" panose="020B0606030504020204" pitchFamily="34" charset="0"/>
              </a:rPr>
              <a:t>favoured</a:t>
            </a:r>
            <a:r>
              <a:rPr lang="en-US" b="0" i="0" dirty="0">
                <a:effectLst/>
                <a:latin typeface="Open Sans" panose="020B0606030504020204" pitchFamily="34" charset="0"/>
              </a:rPr>
              <a:t> to explain neurodivergent disablement and distress in terms of societal barriers rather than as individual medical problems. The term ‘neurodiversity paradigm’</a:t>
            </a:r>
            <a:r>
              <a:rPr lang="en-US" b="0" i="0" u="none" strike="noStrike" baseline="30000" dirty="0">
                <a:effectLst/>
                <a:latin typeface="Open Sans" panose="020B0606030504020204" pitchFamily="34" charset="0"/>
                <a:hlinkClick r:id="rId5"/>
              </a:rPr>
              <a:t>2</a:t>
            </a:r>
            <a:r>
              <a:rPr lang="en-US" b="0" i="0" dirty="0">
                <a:effectLst/>
                <a:latin typeface="Open Sans" panose="020B0606030504020204" pitchFamily="34" charset="0"/>
              </a:rPr>
              <a:t> refers to the emerging framework for understanding human mental variation, ability, and disability that the neurodiversity movement is based on. Overall, the shift is away from a medicalized approach that associates recovery with functional normalcy, and towards a disability justice paradigm that takes neurocognitive diversity itself to be normal.</a:t>
            </a:r>
          </a:p>
          <a:p>
            <a:pPr>
              <a:buNone/>
            </a:pPr>
            <a:br>
              <a:rPr lang="en-US" dirty="0"/>
            </a:br>
            <a:endParaRPr lang="en-US" b="0" i="0" dirty="0">
              <a:effectLst/>
              <a:latin typeface="Open Sans" panose="020B0606030504020204" pitchFamily="34" charset="0"/>
            </a:endParaRPr>
          </a:p>
          <a:p>
            <a:endParaRPr lang="en-US" dirty="0"/>
          </a:p>
        </p:txBody>
      </p:sp>
      <p:sp>
        <p:nvSpPr>
          <p:cNvPr id="4" name="Slide Number Placeholder 3"/>
          <p:cNvSpPr>
            <a:spLocks noGrp="1"/>
          </p:cNvSpPr>
          <p:nvPr>
            <p:ph type="sldNum" sz="quarter" idx="5"/>
          </p:nvPr>
        </p:nvSpPr>
        <p:spPr/>
        <p:txBody>
          <a:bodyPr/>
          <a:lstStyle/>
          <a:p>
            <a:fld id="{9E2EDF8A-03F8-DB45-AFF1-D34FBDFED7DD}" type="slidenum">
              <a:rPr lang="en-US" smtClean="0"/>
              <a:t>5</a:t>
            </a:fld>
            <a:endParaRPr lang="en-US"/>
          </a:p>
        </p:txBody>
      </p:sp>
    </p:spTree>
    <p:extLst>
      <p:ext uri="{BB962C8B-B14F-4D97-AF65-F5344CB8AC3E}">
        <p14:creationId xmlns:p14="http://schemas.microsoft.com/office/powerpoint/2010/main" val="9063422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F2EAE29-89BC-8649-B3AD-83A11E3A8A5E}" type="slidenum">
              <a:rPr lang="en-US" smtClean="0"/>
              <a:t>6</a:t>
            </a:fld>
            <a:endParaRPr lang="en-US"/>
          </a:p>
        </p:txBody>
      </p:sp>
    </p:spTree>
    <p:extLst>
      <p:ext uri="{BB962C8B-B14F-4D97-AF65-F5344CB8AC3E}">
        <p14:creationId xmlns:p14="http://schemas.microsoft.com/office/powerpoint/2010/main" val="2990701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F2EAE29-89BC-8649-B3AD-83A11E3A8A5E}" type="slidenum">
              <a:rPr lang="en-US" smtClean="0"/>
              <a:t>7</a:t>
            </a:fld>
            <a:endParaRPr lang="en-US"/>
          </a:p>
        </p:txBody>
      </p:sp>
    </p:spTree>
    <p:extLst>
      <p:ext uri="{BB962C8B-B14F-4D97-AF65-F5344CB8AC3E}">
        <p14:creationId xmlns:p14="http://schemas.microsoft.com/office/powerpoint/2010/main" val="16374976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F2EAE29-89BC-8649-B3AD-83A11E3A8A5E}" type="slidenum">
              <a:rPr lang="en-US" smtClean="0"/>
              <a:t>8</a:t>
            </a:fld>
            <a:endParaRPr lang="en-US"/>
          </a:p>
        </p:txBody>
      </p:sp>
    </p:spTree>
    <p:extLst>
      <p:ext uri="{BB962C8B-B14F-4D97-AF65-F5344CB8AC3E}">
        <p14:creationId xmlns:p14="http://schemas.microsoft.com/office/powerpoint/2010/main" val="22578576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Draw upon Aggression in Play Therapy</a:t>
            </a:r>
          </a:p>
          <a:p>
            <a:r>
              <a:rPr lang="en-US" dirty="0"/>
              <a:t>CONDENSE THIS A BUNCH!</a:t>
            </a:r>
          </a:p>
        </p:txBody>
      </p:sp>
      <p:sp>
        <p:nvSpPr>
          <p:cNvPr id="4" name="Slide Number Placeholder 3"/>
          <p:cNvSpPr>
            <a:spLocks noGrp="1"/>
          </p:cNvSpPr>
          <p:nvPr>
            <p:ph type="sldNum" sz="quarter" idx="5"/>
          </p:nvPr>
        </p:nvSpPr>
        <p:spPr/>
        <p:txBody>
          <a:bodyPr/>
          <a:lstStyle/>
          <a:p>
            <a:fld id="{9E2EDF8A-03F8-DB45-AFF1-D34FBDFED7DD}" type="slidenum">
              <a:rPr lang="en-US" smtClean="0"/>
              <a:t>10</a:t>
            </a:fld>
            <a:endParaRPr lang="en-US"/>
          </a:p>
        </p:txBody>
      </p:sp>
    </p:spTree>
    <p:extLst>
      <p:ext uri="{BB962C8B-B14F-4D97-AF65-F5344CB8AC3E}">
        <p14:creationId xmlns:p14="http://schemas.microsoft.com/office/powerpoint/2010/main" val="4527477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SPT/NIT Venn Diagram</a:t>
            </a:r>
          </a:p>
        </p:txBody>
      </p:sp>
      <p:sp>
        <p:nvSpPr>
          <p:cNvPr id="4" name="Slide Number Placeholder 3"/>
          <p:cNvSpPr>
            <a:spLocks noGrp="1"/>
          </p:cNvSpPr>
          <p:nvPr>
            <p:ph type="sldNum" sz="quarter" idx="5"/>
          </p:nvPr>
        </p:nvSpPr>
        <p:spPr/>
        <p:txBody>
          <a:bodyPr/>
          <a:lstStyle/>
          <a:p>
            <a:fld id="{BF2EAE29-89BC-8649-B3AD-83A11E3A8A5E}" type="slidenum">
              <a:rPr lang="en-US" smtClean="0"/>
              <a:t>11</a:t>
            </a:fld>
            <a:endParaRPr lang="en-US"/>
          </a:p>
        </p:txBody>
      </p:sp>
    </p:spTree>
    <p:extLst>
      <p:ext uri="{BB962C8B-B14F-4D97-AF65-F5344CB8AC3E}">
        <p14:creationId xmlns:p14="http://schemas.microsoft.com/office/powerpoint/2010/main" val="1524796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559E8-ACC5-E8BE-04BC-B33DA14023C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668F869-6F0B-CAC3-7E27-1AEF7B9F5DF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E5D83C4-7DDE-B6D9-F711-86E95E966AE2}"/>
              </a:ext>
            </a:extLst>
          </p:cNvPr>
          <p:cNvSpPr>
            <a:spLocks noGrp="1"/>
          </p:cNvSpPr>
          <p:nvPr>
            <p:ph type="dt" sz="half" idx="10"/>
          </p:nvPr>
        </p:nvSpPr>
        <p:spPr/>
        <p:txBody>
          <a:bodyPr/>
          <a:lstStyle/>
          <a:p>
            <a:fld id="{DD8C3B3A-DEBF-E94A-BD73-0134F868CDD8}" type="datetimeFigureOut">
              <a:rPr lang="en-US" smtClean="0"/>
              <a:t>5/4/25</a:t>
            </a:fld>
            <a:endParaRPr lang="en-US"/>
          </a:p>
        </p:txBody>
      </p:sp>
      <p:sp>
        <p:nvSpPr>
          <p:cNvPr id="5" name="Footer Placeholder 4">
            <a:extLst>
              <a:ext uri="{FF2B5EF4-FFF2-40B4-BE49-F238E27FC236}">
                <a16:creationId xmlns:a16="http://schemas.microsoft.com/office/drawing/2014/main" id="{B4071D31-8A0D-01EE-F3E1-9E8B92F316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78CE32-7945-0369-6388-015B31D54DE4}"/>
              </a:ext>
            </a:extLst>
          </p:cNvPr>
          <p:cNvSpPr>
            <a:spLocks noGrp="1"/>
          </p:cNvSpPr>
          <p:nvPr>
            <p:ph type="sldNum" sz="quarter" idx="12"/>
          </p:nvPr>
        </p:nvSpPr>
        <p:spPr/>
        <p:txBody>
          <a:bodyPr/>
          <a:lstStyle/>
          <a:p>
            <a:fld id="{C2FB2EAE-C1C0-0040-A05C-AA0798A86409}" type="slidenum">
              <a:rPr lang="en-US" smtClean="0"/>
              <a:t>‹#›</a:t>
            </a:fld>
            <a:endParaRPr lang="en-US"/>
          </a:p>
        </p:txBody>
      </p:sp>
    </p:spTree>
    <p:extLst>
      <p:ext uri="{BB962C8B-B14F-4D97-AF65-F5344CB8AC3E}">
        <p14:creationId xmlns:p14="http://schemas.microsoft.com/office/powerpoint/2010/main" val="31638157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4A4E0-953D-3088-D61A-C80AB9DC680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5A9C2CE-95CA-8F7C-C010-71221A392E9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1729F07-E20D-CCD1-835E-6761F2A4938B}"/>
              </a:ext>
            </a:extLst>
          </p:cNvPr>
          <p:cNvSpPr>
            <a:spLocks noGrp="1"/>
          </p:cNvSpPr>
          <p:nvPr>
            <p:ph type="dt" sz="half" idx="10"/>
          </p:nvPr>
        </p:nvSpPr>
        <p:spPr/>
        <p:txBody>
          <a:bodyPr/>
          <a:lstStyle/>
          <a:p>
            <a:fld id="{DD8C3B3A-DEBF-E94A-BD73-0134F868CDD8}" type="datetimeFigureOut">
              <a:rPr lang="en-US" smtClean="0"/>
              <a:t>5/4/25</a:t>
            </a:fld>
            <a:endParaRPr lang="en-US"/>
          </a:p>
        </p:txBody>
      </p:sp>
      <p:sp>
        <p:nvSpPr>
          <p:cNvPr id="5" name="Footer Placeholder 4">
            <a:extLst>
              <a:ext uri="{FF2B5EF4-FFF2-40B4-BE49-F238E27FC236}">
                <a16:creationId xmlns:a16="http://schemas.microsoft.com/office/drawing/2014/main" id="{10DBD855-C897-DA3E-8742-C3718C1E35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B445EB-BC7C-2243-1A7E-678E2BCE8A15}"/>
              </a:ext>
            </a:extLst>
          </p:cNvPr>
          <p:cNvSpPr>
            <a:spLocks noGrp="1"/>
          </p:cNvSpPr>
          <p:nvPr>
            <p:ph type="sldNum" sz="quarter" idx="12"/>
          </p:nvPr>
        </p:nvSpPr>
        <p:spPr/>
        <p:txBody>
          <a:bodyPr/>
          <a:lstStyle/>
          <a:p>
            <a:fld id="{C2FB2EAE-C1C0-0040-A05C-AA0798A86409}" type="slidenum">
              <a:rPr lang="en-US" smtClean="0"/>
              <a:t>‹#›</a:t>
            </a:fld>
            <a:endParaRPr lang="en-US"/>
          </a:p>
        </p:txBody>
      </p:sp>
    </p:spTree>
    <p:extLst>
      <p:ext uri="{BB962C8B-B14F-4D97-AF65-F5344CB8AC3E}">
        <p14:creationId xmlns:p14="http://schemas.microsoft.com/office/powerpoint/2010/main" val="12053624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7EDBE33-826A-73B2-3D98-FD38E076E44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A8A80FF-F3DB-27F0-31CC-40EB96D55D7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DEC481-7CA9-27FA-96D3-C9AA392FD806}"/>
              </a:ext>
            </a:extLst>
          </p:cNvPr>
          <p:cNvSpPr>
            <a:spLocks noGrp="1"/>
          </p:cNvSpPr>
          <p:nvPr>
            <p:ph type="dt" sz="half" idx="10"/>
          </p:nvPr>
        </p:nvSpPr>
        <p:spPr/>
        <p:txBody>
          <a:bodyPr/>
          <a:lstStyle/>
          <a:p>
            <a:fld id="{DD8C3B3A-DEBF-E94A-BD73-0134F868CDD8}" type="datetimeFigureOut">
              <a:rPr lang="en-US" smtClean="0"/>
              <a:t>5/4/25</a:t>
            </a:fld>
            <a:endParaRPr lang="en-US"/>
          </a:p>
        </p:txBody>
      </p:sp>
      <p:sp>
        <p:nvSpPr>
          <p:cNvPr id="5" name="Footer Placeholder 4">
            <a:extLst>
              <a:ext uri="{FF2B5EF4-FFF2-40B4-BE49-F238E27FC236}">
                <a16:creationId xmlns:a16="http://schemas.microsoft.com/office/drawing/2014/main" id="{E2854395-BDA0-421F-8DB7-74B655189D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ADCA9A-2530-C8F0-D3CE-8C3526C3672E}"/>
              </a:ext>
            </a:extLst>
          </p:cNvPr>
          <p:cNvSpPr>
            <a:spLocks noGrp="1"/>
          </p:cNvSpPr>
          <p:nvPr>
            <p:ph type="sldNum" sz="quarter" idx="12"/>
          </p:nvPr>
        </p:nvSpPr>
        <p:spPr/>
        <p:txBody>
          <a:bodyPr/>
          <a:lstStyle/>
          <a:p>
            <a:fld id="{C2FB2EAE-C1C0-0040-A05C-AA0798A86409}" type="slidenum">
              <a:rPr lang="en-US" smtClean="0"/>
              <a:t>‹#›</a:t>
            </a:fld>
            <a:endParaRPr lang="en-US"/>
          </a:p>
        </p:txBody>
      </p:sp>
    </p:spTree>
    <p:extLst>
      <p:ext uri="{BB962C8B-B14F-4D97-AF65-F5344CB8AC3E}">
        <p14:creationId xmlns:p14="http://schemas.microsoft.com/office/powerpoint/2010/main" val="14270423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D64204-4838-701C-39F2-70BE82BE596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5BFDAB9-CA42-F0DA-5630-6887B169816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9CD6A3F-39F5-878F-3101-D090499A21B3}"/>
              </a:ext>
            </a:extLst>
          </p:cNvPr>
          <p:cNvSpPr>
            <a:spLocks noGrp="1"/>
          </p:cNvSpPr>
          <p:nvPr>
            <p:ph type="dt" sz="half" idx="10"/>
          </p:nvPr>
        </p:nvSpPr>
        <p:spPr/>
        <p:txBody>
          <a:bodyPr/>
          <a:lstStyle/>
          <a:p>
            <a:fld id="{DD8C3B3A-DEBF-E94A-BD73-0134F868CDD8}" type="datetimeFigureOut">
              <a:rPr lang="en-US" smtClean="0"/>
              <a:t>5/4/25</a:t>
            </a:fld>
            <a:endParaRPr lang="en-US"/>
          </a:p>
        </p:txBody>
      </p:sp>
      <p:sp>
        <p:nvSpPr>
          <p:cNvPr id="5" name="Footer Placeholder 4">
            <a:extLst>
              <a:ext uri="{FF2B5EF4-FFF2-40B4-BE49-F238E27FC236}">
                <a16:creationId xmlns:a16="http://schemas.microsoft.com/office/drawing/2014/main" id="{96881171-6FF8-1457-D07A-3B80D933E4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57C7FE-D731-D703-A273-DABFDBEFA6D6}"/>
              </a:ext>
            </a:extLst>
          </p:cNvPr>
          <p:cNvSpPr>
            <a:spLocks noGrp="1"/>
          </p:cNvSpPr>
          <p:nvPr>
            <p:ph type="sldNum" sz="quarter" idx="12"/>
          </p:nvPr>
        </p:nvSpPr>
        <p:spPr/>
        <p:txBody>
          <a:bodyPr/>
          <a:lstStyle/>
          <a:p>
            <a:fld id="{C2FB2EAE-C1C0-0040-A05C-AA0798A86409}" type="slidenum">
              <a:rPr lang="en-US" smtClean="0"/>
              <a:t>‹#›</a:t>
            </a:fld>
            <a:endParaRPr lang="en-US"/>
          </a:p>
        </p:txBody>
      </p:sp>
    </p:spTree>
    <p:extLst>
      <p:ext uri="{BB962C8B-B14F-4D97-AF65-F5344CB8AC3E}">
        <p14:creationId xmlns:p14="http://schemas.microsoft.com/office/powerpoint/2010/main" val="1804928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FE0CF1-5ECE-2E4A-24D0-134D65DA42F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A8DA397-6B52-3143-8453-184C354CA73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43D403C-4E2D-8D09-DCB5-3AC3EAE1DE78}"/>
              </a:ext>
            </a:extLst>
          </p:cNvPr>
          <p:cNvSpPr>
            <a:spLocks noGrp="1"/>
          </p:cNvSpPr>
          <p:nvPr>
            <p:ph type="dt" sz="half" idx="10"/>
          </p:nvPr>
        </p:nvSpPr>
        <p:spPr/>
        <p:txBody>
          <a:bodyPr/>
          <a:lstStyle/>
          <a:p>
            <a:fld id="{DD8C3B3A-DEBF-E94A-BD73-0134F868CDD8}" type="datetimeFigureOut">
              <a:rPr lang="en-US" smtClean="0"/>
              <a:t>5/4/25</a:t>
            </a:fld>
            <a:endParaRPr lang="en-US"/>
          </a:p>
        </p:txBody>
      </p:sp>
      <p:sp>
        <p:nvSpPr>
          <p:cNvPr id="5" name="Footer Placeholder 4">
            <a:extLst>
              <a:ext uri="{FF2B5EF4-FFF2-40B4-BE49-F238E27FC236}">
                <a16:creationId xmlns:a16="http://schemas.microsoft.com/office/drawing/2014/main" id="{1855F492-F305-6676-3364-3EB5FC4F0C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9AF7BD-E85D-08D2-E4B2-458D71E75C4B}"/>
              </a:ext>
            </a:extLst>
          </p:cNvPr>
          <p:cNvSpPr>
            <a:spLocks noGrp="1"/>
          </p:cNvSpPr>
          <p:nvPr>
            <p:ph type="sldNum" sz="quarter" idx="12"/>
          </p:nvPr>
        </p:nvSpPr>
        <p:spPr/>
        <p:txBody>
          <a:bodyPr/>
          <a:lstStyle/>
          <a:p>
            <a:fld id="{C2FB2EAE-C1C0-0040-A05C-AA0798A86409}" type="slidenum">
              <a:rPr lang="en-US" smtClean="0"/>
              <a:t>‹#›</a:t>
            </a:fld>
            <a:endParaRPr lang="en-US"/>
          </a:p>
        </p:txBody>
      </p:sp>
    </p:spTree>
    <p:extLst>
      <p:ext uri="{BB962C8B-B14F-4D97-AF65-F5344CB8AC3E}">
        <p14:creationId xmlns:p14="http://schemas.microsoft.com/office/powerpoint/2010/main" val="541264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648AC-3231-02E9-6B4E-816B6C4C510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288A01D-EB97-3A75-6D0A-9FF9C5B7914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73D6478-FE57-228A-88C7-6F9412E9D51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2679451-5A5E-E74B-1F32-6614D33F534F}"/>
              </a:ext>
            </a:extLst>
          </p:cNvPr>
          <p:cNvSpPr>
            <a:spLocks noGrp="1"/>
          </p:cNvSpPr>
          <p:nvPr>
            <p:ph type="dt" sz="half" idx="10"/>
          </p:nvPr>
        </p:nvSpPr>
        <p:spPr/>
        <p:txBody>
          <a:bodyPr/>
          <a:lstStyle/>
          <a:p>
            <a:fld id="{DD8C3B3A-DEBF-E94A-BD73-0134F868CDD8}" type="datetimeFigureOut">
              <a:rPr lang="en-US" smtClean="0"/>
              <a:t>5/4/25</a:t>
            </a:fld>
            <a:endParaRPr lang="en-US"/>
          </a:p>
        </p:txBody>
      </p:sp>
      <p:sp>
        <p:nvSpPr>
          <p:cNvPr id="6" name="Footer Placeholder 5">
            <a:extLst>
              <a:ext uri="{FF2B5EF4-FFF2-40B4-BE49-F238E27FC236}">
                <a16:creationId xmlns:a16="http://schemas.microsoft.com/office/drawing/2014/main" id="{80B04052-510E-4236-A249-E4092316FA2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38595E-4730-5EF4-11F7-8D3718F3EFD8}"/>
              </a:ext>
            </a:extLst>
          </p:cNvPr>
          <p:cNvSpPr>
            <a:spLocks noGrp="1"/>
          </p:cNvSpPr>
          <p:nvPr>
            <p:ph type="sldNum" sz="quarter" idx="12"/>
          </p:nvPr>
        </p:nvSpPr>
        <p:spPr/>
        <p:txBody>
          <a:bodyPr/>
          <a:lstStyle/>
          <a:p>
            <a:fld id="{C2FB2EAE-C1C0-0040-A05C-AA0798A86409}" type="slidenum">
              <a:rPr lang="en-US" smtClean="0"/>
              <a:t>‹#›</a:t>
            </a:fld>
            <a:endParaRPr lang="en-US"/>
          </a:p>
        </p:txBody>
      </p:sp>
    </p:spTree>
    <p:extLst>
      <p:ext uri="{BB962C8B-B14F-4D97-AF65-F5344CB8AC3E}">
        <p14:creationId xmlns:p14="http://schemas.microsoft.com/office/powerpoint/2010/main" val="349846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68687C-7CA9-87C1-5DE8-EDE036A3CEA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CFECD70-EF13-9312-8EF0-61C6596CD11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07D0568-0462-BA41-F523-1C78F8B1543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74F3CBB-FB43-6502-AE84-B5D7A47A331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6D9CA35-7DF6-9AF1-04CD-571BC9B4F5D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D834811-930E-F80D-9178-E6A06E607AAF}"/>
              </a:ext>
            </a:extLst>
          </p:cNvPr>
          <p:cNvSpPr>
            <a:spLocks noGrp="1"/>
          </p:cNvSpPr>
          <p:nvPr>
            <p:ph type="dt" sz="half" idx="10"/>
          </p:nvPr>
        </p:nvSpPr>
        <p:spPr/>
        <p:txBody>
          <a:bodyPr/>
          <a:lstStyle/>
          <a:p>
            <a:fld id="{DD8C3B3A-DEBF-E94A-BD73-0134F868CDD8}" type="datetimeFigureOut">
              <a:rPr lang="en-US" smtClean="0"/>
              <a:t>5/4/25</a:t>
            </a:fld>
            <a:endParaRPr lang="en-US"/>
          </a:p>
        </p:txBody>
      </p:sp>
      <p:sp>
        <p:nvSpPr>
          <p:cNvPr id="8" name="Footer Placeholder 7">
            <a:extLst>
              <a:ext uri="{FF2B5EF4-FFF2-40B4-BE49-F238E27FC236}">
                <a16:creationId xmlns:a16="http://schemas.microsoft.com/office/drawing/2014/main" id="{0D98C0F8-7D9B-A6D1-9465-F4DD3C6C23A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B668448-1907-0E96-530F-1E40E464161F}"/>
              </a:ext>
            </a:extLst>
          </p:cNvPr>
          <p:cNvSpPr>
            <a:spLocks noGrp="1"/>
          </p:cNvSpPr>
          <p:nvPr>
            <p:ph type="sldNum" sz="quarter" idx="12"/>
          </p:nvPr>
        </p:nvSpPr>
        <p:spPr/>
        <p:txBody>
          <a:bodyPr/>
          <a:lstStyle/>
          <a:p>
            <a:fld id="{C2FB2EAE-C1C0-0040-A05C-AA0798A86409}" type="slidenum">
              <a:rPr lang="en-US" smtClean="0"/>
              <a:t>‹#›</a:t>
            </a:fld>
            <a:endParaRPr lang="en-US"/>
          </a:p>
        </p:txBody>
      </p:sp>
    </p:spTree>
    <p:extLst>
      <p:ext uri="{BB962C8B-B14F-4D97-AF65-F5344CB8AC3E}">
        <p14:creationId xmlns:p14="http://schemas.microsoft.com/office/powerpoint/2010/main" val="30361361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E03D2-61E6-036C-D612-70386AC8799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FFEC94D-5DB2-2D46-7188-4AE465622292}"/>
              </a:ext>
            </a:extLst>
          </p:cNvPr>
          <p:cNvSpPr>
            <a:spLocks noGrp="1"/>
          </p:cNvSpPr>
          <p:nvPr>
            <p:ph type="dt" sz="half" idx="10"/>
          </p:nvPr>
        </p:nvSpPr>
        <p:spPr/>
        <p:txBody>
          <a:bodyPr/>
          <a:lstStyle/>
          <a:p>
            <a:fld id="{DD8C3B3A-DEBF-E94A-BD73-0134F868CDD8}" type="datetimeFigureOut">
              <a:rPr lang="en-US" smtClean="0"/>
              <a:t>5/4/25</a:t>
            </a:fld>
            <a:endParaRPr lang="en-US"/>
          </a:p>
        </p:txBody>
      </p:sp>
      <p:sp>
        <p:nvSpPr>
          <p:cNvPr id="4" name="Footer Placeholder 3">
            <a:extLst>
              <a:ext uri="{FF2B5EF4-FFF2-40B4-BE49-F238E27FC236}">
                <a16:creationId xmlns:a16="http://schemas.microsoft.com/office/drawing/2014/main" id="{7CB15FAF-4A6F-7BDB-C315-AE86B363F55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822B05F-902E-56D0-F87A-75BCB6066CF2}"/>
              </a:ext>
            </a:extLst>
          </p:cNvPr>
          <p:cNvSpPr>
            <a:spLocks noGrp="1"/>
          </p:cNvSpPr>
          <p:nvPr>
            <p:ph type="sldNum" sz="quarter" idx="12"/>
          </p:nvPr>
        </p:nvSpPr>
        <p:spPr/>
        <p:txBody>
          <a:bodyPr/>
          <a:lstStyle/>
          <a:p>
            <a:fld id="{C2FB2EAE-C1C0-0040-A05C-AA0798A86409}" type="slidenum">
              <a:rPr lang="en-US" smtClean="0"/>
              <a:t>‹#›</a:t>
            </a:fld>
            <a:endParaRPr lang="en-US"/>
          </a:p>
        </p:txBody>
      </p:sp>
    </p:spTree>
    <p:extLst>
      <p:ext uri="{BB962C8B-B14F-4D97-AF65-F5344CB8AC3E}">
        <p14:creationId xmlns:p14="http://schemas.microsoft.com/office/powerpoint/2010/main" val="29131070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2759F27-9044-5F95-6F78-C87D338DD9B7}"/>
              </a:ext>
            </a:extLst>
          </p:cNvPr>
          <p:cNvSpPr>
            <a:spLocks noGrp="1"/>
          </p:cNvSpPr>
          <p:nvPr>
            <p:ph type="dt" sz="half" idx="10"/>
          </p:nvPr>
        </p:nvSpPr>
        <p:spPr/>
        <p:txBody>
          <a:bodyPr/>
          <a:lstStyle/>
          <a:p>
            <a:fld id="{DD8C3B3A-DEBF-E94A-BD73-0134F868CDD8}" type="datetimeFigureOut">
              <a:rPr lang="en-US" smtClean="0"/>
              <a:t>5/4/25</a:t>
            </a:fld>
            <a:endParaRPr lang="en-US"/>
          </a:p>
        </p:txBody>
      </p:sp>
      <p:sp>
        <p:nvSpPr>
          <p:cNvPr id="3" name="Footer Placeholder 2">
            <a:extLst>
              <a:ext uri="{FF2B5EF4-FFF2-40B4-BE49-F238E27FC236}">
                <a16:creationId xmlns:a16="http://schemas.microsoft.com/office/drawing/2014/main" id="{E1E812C2-293B-34D8-7974-F781F908C51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EB910A4-8556-7CC2-F6E0-4ED69E4B8DB5}"/>
              </a:ext>
            </a:extLst>
          </p:cNvPr>
          <p:cNvSpPr>
            <a:spLocks noGrp="1"/>
          </p:cNvSpPr>
          <p:nvPr>
            <p:ph type="sldNum" sz="quarter" idx="12"/>
          </p:nvPr>
        </p:nvSpPr>
        <p:spPr/>
        <p:txBody>
          <a:bodyPr/>
          <a:lstStyle/>
          <a:p>
            <a:fld id="{C2FB2EAE-C1C0-0040-A05C-AA0798A86409}" type="slidenum">
              <a:rPr lang="en-US" smtClean="0"/>
              <a:t>‹#›</a:t>
            </a:fld>
            <a:endParaRPr lang="en-US"/>
          </a:p>
        </p:txBody>
      </p:sp>
    </p:spTree>
    <p:extLst>
      <p:ext uri="{BB962C8B-B14F-4D97-AF65-F5344CB8AC3E}">
        <p14:creationId xmlns:p14="http://schemas.microsoft.com/office/powerpoint/2010/main" val="108816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84D6BE-A56D-3854-4D38-059D3FC1ED1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1679FF7-2C6F-46AF-67F9-F3218FC5C73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3D9529F-924B-A511-DE81-CA3E8ABF8BE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78E03C3-1BA3-A7F8-8B0D-2FC775E059BF}"/>
              </a:ext>
            </a:extLst>
          </p:cNvPr>
          <p:cNvSpPr>
            <a:spLocks noGrp="1"/>
          </p:cNvSpPr>
          <p:nvPr>
            <p:ph type="dt" sz="half" idx="10"/>
          </p:nvPr>
        </p:nvSpPr>
        <p:spPr/>
        <p:txBody>
          <a:bodyPr/>
          <a:lstStyle/>
          <a:p>
            <a:fld id="{DD8C3B3A-DEBF-E94A-BD73-0134F868CDD8}" type="datetimeFigureOut">
              <a:rPr lang="en-US" smtClean="0"/>
              <a:t>5/4/25</a:t>
            </a:fld>
            <a:endParaRPr lang="en-US"/>
          </a:p>
        </p:txBody>
      </p:sp>
      <p:sp>
        <p:nvSpPr>
          <p:cNvPr id="6" name="Footer Placeholder 5">
            <a:extLst>
              <a:ext uri="{FF2B5EF4-FFF2-40B4-BE49-F238E27FC236}">
                <a16:creationId xmlns:a16="http://schemas.microsoft.com/office/drawing/2014/main" id="{6BB19542-2F42-3F7B-2042-E3E4079BE8F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A8356F2-7F07-BD5C-B280-BE14A526BE20}"/>
              </a:ext>
            </a:extLst>
          </p:cNvPr>
          <p:cNvSpPr>
            <a:spLocks noGrp="1"/>
          </p:cNvSpPr>
          <p:nvPr>
            <p:ph type="sldNum" sz="quarter" idx="12"/>
          </p:nvPr>
        </p:nvSpPr>
        <p:spPr/>
        <p:txBody>
          <a:bodyPr/>
          <a:lstStyle/>
          <a:p>
            <a:fld id="{C2FB2EAE-C1C0-0040-A05C-AA0798A86409}" type="slidenum">
              <a:rPr lang="en-US" smtClean="0"/>
              <a:t>‹#›</a:t>
            </a:fld>
            <a:endParaRPr lang="en-US"/>
          </a:p>
        </p:txBody>
      </p:sp>
    </p:spTree>
    <p:extLst>
      <p:ext uri="{BB962C8B-B14F-4D97-AF65-F5344CB8AC3E}">
        <p14:creationId xmlns:p14="http://schemas.microsoft.com/office/powerpoint/2010/main" val="16372602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AFDF27-E758-93BE-54AB-75C3D121F23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CEDC808-9465-24EF-5066-C15C196F611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6F1C52D-45A6-8C20-F36B-377A761AA0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6F6B6D5-1A89-F78E-C5B3-CCE3C9411FA9}"/>
              </a:ext>
            </a:extLst>
          </p:cNvPr>
          <p:cNvSpPr>
            <a:spLocks noGrp="1"/>
          </p:cNvSpPr>
          <p:nvPr>
            <p:ph type="dt" sz="half" idx="10"/>
          </p:nvPr>
        </p:nvSpPr>
        <p:spPr/>
        <p:txBody>
          <a:bodyPr/>
          <a:lstStyle/>
          <a:p>
            <a:fld id="{DD8C3B3A-DEBF-E94A-BD73-0134F868CDD8}" type="datetimeFigureOut">
              <a:rPr lang="en-US" smtClean="0"/>
              <a:t>5/4/25</a:t>
            </a:fld>
            <a:endParaRPr lang="en-US"/>
          </a:p>
        </p:txBody>
      </p:sp>
      <p:sp>
        <p:nvSpPr>
          <p:cNvPr id="6" name="Footer Placeholder 5">
            <a:extLst>
              <a:ext uri="{FF2B5EF4-FFF2-40B4-BE49-F238E27FC236}">
                <a16:creationId xmlns:a16="http://schemas.microsoft.com/office/drawing/2014/main" id="{754A51D2-B215-D901-4650-DD8C633F05D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3F4207B-D4A3-863A-88DA-77F0E3BC7532}"/>
              </a:ext>
            </a:extLst>
          </p:cNvPr>
          <p:cNvSpPr>
            <a:spLocks noGrp="1"/>
          </p:cNvSpPr>
          <p:nvPr>
            <p:ph type="sldNum" sz="quarter" idx="12"/>
          </p:nvPr>
        </p:nvSpPr>
        <p:spPr/>
        <p:txBody>
          <a:bodyPr/>
          <a:lstStyle/>
          <a:p>
            <a:fld id="{C2FB2EAE-C1C0-0040-A05C-AA0798A86409}" type="slidenum">
              <a:rPr lang="en-US" smtClean="0"/>
              <a:t>‹#›</a:t>
            </a:fld>
            <a:endParaRPr lang="en-US"/>
          </a:p>
        </p:txBody>
      </p:sp>
    </p:spTree>
    <p:extLst>
      <p:ext uri="{BB962C8B-B14F-4D97-AF65-F5344CB8AC3E}">
        <p14:creationId xmlns:p14="http://schemas.microsoft.com/office/powerpoint/2010/main" val="36930520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97B4AAF-9C0F-7518-B7F4-A7CBA6786A8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5B4A15E-F018-5006-1315-10AE7F96D6E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AFB40D2-9FD1-C10B-20C8-22D3AEEF4A4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DD8C3B3A-DEBF-E94A-BD73-0134F868CDD8}" type="datetimeFigureOut">
              <a:rPr lang="en-US" smtClean="0"/>
              <a:t>5/4/25</a:t>
            </a:fld>
            <a:endParaRPr lang="en-US"/>
          </a:p>
        </p:txBody>
      </p:sp>
      <p:sp>
        <p:nvSpPr>
          <p:cNvPr id="5" name="Footer Placeholder 4">
            <a:extLst>
              <a:ext uri="{FF2B5EF4-FFF2-40B4-BE49-F238E27FC236}">
                <a16:creationId xmlns:a16="http://schemas.microsoft.com/office/drawing/2014/main" id="{F6065E60-2F35-4D6A-1997-BDD382B26E4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634EB5D4-D96C-0F56-27DD-C41D37500E7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2FB2EAE-C1C0-0040-A05C-AA0798A86409}" type="slidenum">
              <a:rPr lang="en-US" smtClean="0"/>
              <a:t>‹#›</a:t>
            </a:fld>
            <a:endParaRPr lang="en-US"/>
          </a:p>
        </p:txBody>
      </p:sp>
    </p:spTree>
    <p:extLst>
      <p:ext uri="{BB962C8B-B14F-4D97-AF65-F5344CB8AC3E}">
        <p14:creationId xmlns:p14="http://schemas.microsoft.com/office/powerpoint/2010/main" val="2119615811"/>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 Id="rId9"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3.sv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8" Type="http://schemas.openxmlformats.org/officeDocument/2006/relationships/diagramLayout" Target="../diagrams/layout5.xml"/><Relationship Id="rId3" Type="http://schemas.openxmlformats.org/officeDocument/2006/relationships/diagramLayout" Target="../diagrams/layout4.xml"/><Relationship Id="rId7" Type="http://schemas.openxmlformats.org/officeDocument/2006/relationships/diagramData" Target="../diagrams/data5.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11" Type="http://schemas.microsoft.com/office/2007/relationships/diagramDrawing" Target="../diagrams/drawing5.xml"/><Relationship Id="rId5" Type="http://schemas.openxmlformats.org/officeDocument/2006/relationships/diagramColors" Target="../diagrams/colors4.xml"/><Relationship Id="rId10" Type="http://schemas.openxmlformats.org/officeDocument/2006/relationships/diagramColors" Target="../diagrams/colors5.xml"/><Relationship Id="rId4" Type="http://schemas.openxmlformats.org/officeDocument/2006/relationships/diagramQuickStyle" Target="../diagrams/quickStyle4.xml"/><Relationship Id="rId9" Type="http://schemas.openxmlformats.org/officeDocument/2006/relationships/diagramQuickStyle" Target="../diagrams/quickStyle5.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2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8" Type="http://schemas.openxmlformats.org/officeDocument/2006/relationships/hyperlink" Target="https://doi.org/10.1215/9780822372189" TargetMode="External"/><Relationship Id="rId13" Type="http://schemas.openxmlformats.org/officeDocument/2006/relationships/hyperlink" Target="https://doi.org/10.1080/09687599.2012.710008" TargetMode="External"/><Relationship Id="rId3" Type="http://schemas.openxmlformats.org/officeDocument/2006/relationships/hyperlink" Target="https://doi.org/10.1177/1362361305051398" TargetMode="External"/><Relationship Id="rId7" Type="http://schemas.openxmlformats.org/officeDocument/2006/relationships/hyperlink" Target="https://doi.org/10.1089/aut.2020.29014.njw" TargetMode="External"/><Relationship Id="rId12" Type="http://schemas.openxmlformats.org/officeDocument/2006/relationships/hyperlink" Target="https://doi.org/10.3389/fpsyg.2023.1287209"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hyperlink" Target="https://doi.org/10.1089/aut.2019.0079" TargetMode="External"/><Relationship Id="rId11" Type="http://schemas.openxmlformats.org/officeDocument/2006/relationships/hyperlink" Target="https://doi.org/10.1111/dmcn.15384" TargetMode="External"/><Relationship Id="rId5" Type="http://schemas.openxmlformats.org/officeDocument/2006/relationships/hyperlink" Target="https://en.wikipedia.org/wiki/Paradigm_shift" TargetMode="External"/><Relationship Id="rId10" Type="http://schemas.openxmlformats.org/officeDocument/2006/relationships/hyperlink" Target="https://doi.org/10.2307/jj.8501594" TargetMode="External"/><Relationship Id="rId4" Type="http://schemas.openxmlformats.org/officeDocument/2006/relationships/hyperlink" Target="https://en.wikipedia.org/wiki/Neuroqueer_theory" TargetMode="External"/><Relationship Id="rId9" Type="http://schemas.openxmlformats.org/officeDocument/2006/relationships/hyperlink" Target="https://doi.org/10.3389/fpsyg.2021.727542" TargetMode="External"/><Relationship Id="rId14" Type="http://schemas.openxmlformats.org/officeDocument/2006/relationships/hyperlink" Target="https://doi.org/10.1007/978-1-4614-6435-8_102269-1"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C000">
            <a:alpha val="78824"/>
          </a:srgbClr>
        </a:solidFill>
        <a:effectLst/>
      </p:bgPr>
    </p:bg>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ight Triangle 5">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D1205CB-17AB-1F3F-0413-282957852B63}"/>
              </a:ext>
            </a:extLst>
          </p:cNvPr>
          <p:cNvSpPr>
            <a:spLocks noGrp="1"/>
          </p:cNvSpPr>
          <p:nvPr>
            <p:ph type="ctrTitle"/>
          </p:nvPr>
        </p:nvSpPr>
        <p:spPr>
          <a:xfrm>
            <a:off x="1075767" y="1188637"/>
            <a:ext cx="2988234" cy="4480726"/>
          </a:xfrm>
        </p:spPr>
        <p:txBody>
          <a:bodyPr vert="horz" lIns="91440" tIns="45720" rIns="91440" bIns="45720" rtlCol="0" anchor="ctr">
            <a:normAutofit/>
          </a:bodyPr>
          <a:lstStyle/>
          <a:p>
            <a:pPr algn="r"/>
            <a:r>
              <a:rPr lang="en-US" sz="3600" kern="1200" dirty="0">
                <a:solidFill>
                  <a:schemeClr val="tx1"/>
                </a:solidFill>
                <a:latin typeface="+mj-lt"/>
                <a:ea typeface="+mj-ea"/>
                <a:cs typeface="+mj-cs"/>
              </a:rPr>
              <a:t>Neuroqueering Play Therapy: What My Clients Have Helped Me Understand</a:t>
            </a:r>
          </a:p>
        </p:txBody>
      </p:sp>
      <p:cxnSp>
        <p:nvCxnSpPr>
          <p:cNvPr id="14" name="Straight Connector 13">
            <a:extLst>
              <a:ext uri="{FF2B5EF4-FFF2-40B4-BE49-F238E27FC236}">
                <a16:creationId xmlns:a16="http://schemas.microsoft.com/office/drawing/2014/main" id="{23AAC9B5-8015-485C-ACF9-A750390E9A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52863"/>
            <a:ext cx="0" cy="3236495"/>
          </a:xfrm>
          <a:prstGeom prst="line">
            <a:avLst/>
          </a:prstGeom>
          <a:ln w="1905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79034F50-857D-04E4-F6CC-D10555FEEDFE}"/>
              </a:ext>
            </a:extLst>
          </p:cNvPr>
          <p:cNvSpPr>
            <a:spLocks noGrp="1"/>
          </p:cNvSpPr>
          <p:nvPr>
            <p:ph type="subTitle" idx="1"/>
          </p:nvPr>
        </p:nvSpPr>
        <p:spPr>
          <a:xfrm>
            <a:off x="5255260" y="1648870"/>
            <a:ext cx="4702848" cy="3560260"/>
          </a:xfrm>
        </p:spPr>
        <p:txBody>
          <a:bodyPr vert="horz" lIns="91440" tIns="45720" rIns="91440" bIns="45720" rtlCol="0" anchor="ctr">
            <a:normAutofit/>
          </a:bodyPr>
          <a:lstStyle/>
          <a:p>
            <a:pPr indent="-228600" algn="l">
              <a:buFont typeface="Arial" panose="020B0604020202020204" pitchFamily="34" charset="0"/>
              <a:buChar char="•"/>
            </a:pPr>
            <a:r>
              <a:rPr lang="en-US" dirty="0"/>
              <a:t>Kelly Bishop </a:t>
            </a:r>
            <a:r>
              <a:rPr lang="en-US" sz="1600" dirty="0"/>
              <a:t>(she/her)</a:t>
            </a:r>
          </a:p>
          <a:p>
            <a:pPr indent="-228600" algn="l">
              <a:buFont typeface="Arial" panose="020B0604020202020204" pitchFamily="34" charset="0"/>
              <a:buChar char="•"/>
            </a:pPr>
            <a:r>
              <a:rPr lang="en-US" dirty="0"/>
              <a:t>Master of Arts in Clinical Mental Health Counseling Candidate</a:t>
            </a:r>
          </a:p>
          <a:p>
            <a:pPr indent="-228600" algn="l">
              <a:buFont typeface="Arial" panose="020B0604020202020204" pitchFamily="34" charset="0"/>
              <a:buChar char="•"/>
            </a:pPr>
            <a:r>
              <a:rPr lang="en-US" dirty="0"/>
              <a:t>Transpersonal Wilderness Therapy Program</a:t>
            </a:r>
          </a:p>
          <a:p>
            <a:pPr indent="-228600" algn="l">
              <a:buFont typeface="Arial" panose="020B0604020202020204" pitchFamily="34" charset="0"/>
              <a:buChar char="•"/>
            </a:pPr>
            <a:r>
              <a:rPr lang="en-US" dirty="0" err="1"/>
              <a:t>Naropa</a:t>
            </a:r>
            <a:r>
              <a:rPr lang="en-US" dirty="0"/>
              <a:t> University</a:t>
            </a:r>
          </a:p>
          <a:p>
            <a:pPr indent="-228600" algn="l">
              <a:buFont typeface="Arial" panose="020B0604020202020204" pitchFamily="34" charset="0"/>
              <a:buChar char="•"/>
            </a:pPr>
            <a:r>
              <a:rPr lang="en-US" dirty="0"/>
              <a:t>May 8</a:t>
            </a:r>
            <a:r>
              <a:rPr lang="en-US" baseline="30000" dirty="0"/>
              <a:t>th</a:t>
            </a:r>
            <a:r>
              <a:rPr lang="en-US" dirty="0"/>
              <a:t>, 2025</a:t>
            </a:r>
          </a:p>
        </p:txBody>
      </p:sp>
    </p:spTree>
    <p:extLst>
      <p:ext uri="{BB962C8B-B14F-4D97-AF65-F5344CB8AC3E}">
        <p14:creationId xmlns:p14="http://schemas.microsoft.com/office/powerpoint/2010/main" val="41136119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0F24D38-B79E-44B4-830E-043F45D96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65077D2-FD2B-A17A-8EE3-10CF81FFF420}"/>
              </a:ext>
            </a:extLst>
          </p:cNvPr>
          <p:cNvSpPr>
            <a:spLocks noGrp="1"/>
          </p:cNvSpPr>
          <p:nvPr>
            <p:ph type="title"/>
          </p:nvPr>
        </p:nvSpPr>
        <p:spPr>
          <a:xfrm>
            <a:off x="838200" y="620742"/>
            <a:ext cx="10515600" cy="1325563"/>
          </a:xfrm>
        </p:spPr>
        <p:txBody>
          <a:bodyPr vert="horz" lIns="91440" tIns="45720" rIns="91440" bIns="45720" rtlCol="0" anchor="ctr">
            <a:normAutofit/>
          </a:bodyPr>
          <a:lstStyle/>
          <a:p>
            <a:r>
              <a:rPr lang="en-US" kern="1200">
                <a:solidFill>
                  <a:srgbClr val="FFFFFF"/>
                </a:solidFill>
                <a:latin typeface="+mj-lt"/>
                <a:ea typeface="+mj-ea"/>
                <a:cs typeface="+mj-cs"/>
              </a:rPr>
              <a:t>Synergetic Play Therapy (SPT)</a:t>
            </a:r>
          </a:p>
        </p:txBody>
      </p:sp>
      <p:cxnSp>
        <p:nvCxnSpPr>
          <p:cNvPr id="11" name="Straight Connector 10">
            <a:extLst>
              <a:ext uri="{FF2B5EF4-FFF2-40B4-BE49-F238E27FC236}">
                <a16:creationId xmlns:a16="http://schemas.microsoft.com/office/drawing/2014/main" id="{FC469874-256B-45B3-A79C-7591B4BA1EC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5D88BDB-1237-0DA6-05FB-F5DBA424167C}"/>
              </a:ext>
            </a:extLst>
          </p:cNvPr>
          <p:cNvSpPr>
            <a:spLocks noGrp="1"/>
          </p:cNvSpPr>
          <p:nvPr>
            <p:ph idx="1"/>
          </p:nvPr>
        </p:nvSpPr>
        <p:spPr>
          <a:xfrm>
            <a:off x="838199" y="2266345"/>
            <a:ext cx="10515600" cy="3910617"/>
          </a:xfrm>
        </p:spPr>
        <p:txBody>
          <a:bodyPr vert="horz" lIns="91440" tIns="45720" rIns="91440" bIns="45720" rtlCol="0">
            <a:normAutofit/>
          </a:bodyPr>
          <a:lstStyle/>
          <a:p>
            <a:r>
              <a:rPr lang="en-US" sz="1400" dirty="0">
                <a:solidFill>
                  <a:srgbClr val="FFFFFF"/>
                </a:solidFill>
              </a:rPr>
              <a:t>Created by Lisa Dion</a:t>
            </a:r>
          </a:p>
          <a:p>
            <a:pPr lvl="1"/>
            <a:r>
              <a:rPr lang="en-US" sz="1400" dirty="0" err="1">
                <a:solidFill>
                  <a:srgbClr val="FFFFFF"/>
                </a:solidFill>
              </a:rPr>
              <a:t>Naropa</a:t>
            </a:r>
            <a:r>
              <a:rPr lang="en-US" sz="1400" dirty="0">
                <a:solidFill>
                  <a:srgbClr val="FFFFFF"/>
                </a:solidFill>
              </a:rPr>
              <a:t> alum, founder/President of the Synergetic Play Therapy Institute, teacher, author, coach, and mother</a:t>
            </a:r>
          </a:p>
          <a:p>
            <a:r>
              <a:rPr lang="en-US" sz="1400" dirty="0">
                <a:solidFill>
                  <a:srgbClr val="FFFFFF"/>
                </a:solidFill>
              </a:rPr>
              <a:t>Draws upon interpersonal neurobiology, physics, attachment, &amp; mindfulness; emphasizes authenticity of the therapist</a:t>
            </a:r>
          </a:p>
          <a:p>
            <a:r>
              <a:rPr lang="en-US" sz="1400" dirty="0">
                <a:solidFill>
                  <a:srgbClr val="FFFFFF"/>
                </a:solidFill>
              </a:rPr>
              <a:t>Neuroception of safety (that is, a sense of being safe </a:t>
            </a:r>
            <a:r>
              <a:rPr lang="en-US" sz="1400" i="1" dirty="0">
                <a:solidFill>
                  <a:srgbClr val="FFFFFF"/>
                </a:solidFill>
              </a:rPr>
              <a:t>enough</a:t>
            </a:r>
            <a:r>
              <a:rPr lang="en-US" sz="1400" dirty="0">
                <a:solidFill>
                  <a:srgbClr val="FFFFFF"/>
                </a:solidFill>
              </a:rPr>
              <a:t>) is foundational to therapeutic process</a:t>
            </a:r>
          </a:p>
          <a:p>
            <a:r>
              <a:rPr lang="en-US" sz="1400" u="sng" dirty="0">
                <a:solidFill>
                  <a:srgbClr val="FFFFFF"/>
                </a:solidFill>
              </a:rPr>
              <a:t>Therapeutic Process</a:t>
            </a:r>
            <a:endParaRPr lang="en-US" sz="1400" dirty="0">
              <a:solidFill>
                <a:srgbClr val="FFFFFF"/>
              </a:solidFill>
            </a:endParaRPr>
          </a:p>
          <a:p>
            <a:pPr lvl="1"/>
            <a:r>
              <a:rPr lang="en-US" sz="1400" dirty="0">
                <a:solidFill>
                  <a:srgbClr val="FFFFFF"/>
                </a:solidFill>
              </a:rPr>
              <a:t>“The test” </a:t>
            </a:r>
          </a:p>
          <a:p>
            <a:pPr lvl="1"/>
            <a:r>
              <a:rPr lang="en-US" sz="1400" dirty="0">
                <a:solidFill>
                  <a:srgbClr val="FFFFFF"/>
                </a:solidFill>
              </a:rPr>
              <a:t>Building awareness of “the challenge” </a:t>
            </a:r>
          </a:p>
          <a:p>
            <a:pPr lvl="1"/>
            <a:r>
              <a:rPr lang="en-US" sz="1400" dirty="0">
                <a:solidFill>
                  <a:srgbClr val="FFFFFF"/>
                </a:solidFill>
              </a:rPr>
              <a:t>Gradually moving toward  “the challenge” while supporting regulation</a:t>
            </a:r>
            <a:r>
              <a:rPr lang="en-US" sz="1400" dirty="0">
                <a:solidFill>
                  <a:srgbClr val="FFFFFF"/>
                </a:solidFill>
                <a:sym typeface="Wingdings" pitchFamily="2" charset="2"/>
              </a:rPr>
              <a:t> opportunities for </a:t>
            </a:r>
            <a:r>
              <a:rPr lang="en-US" sz="1400" dirty="0">
                <a:solidFill>
                  <a:srgbClr val="FFFFFF"/>
                </a:solidFill>
              </a:rPr>
              <a:t>new experiences </a:t>
            </a:r>
            <a:r>
              <a:rPr lang="en-US" sz="1400" dirty="0">
                <a:solidFill>
                  <a:srgbClr val="FFFFFF"/>
                </a:solidFill>
                <a:sym typeface="Wingdings" pitchFamily="2" charset="2"/>
              </a:rPr>
              <a:t> shifting </a:t>
            </a:r>
            <a:r>
              <a:rPr lang="en-US" sz="1400" dirty="0">
                <a:solidFill>
                  <a:srgbClr val="FFFFFF"/>
                </a:solidFill>
              </a:rPr>
              <a:t>perceptions, empowerment, &amp; client’s rewiring of threat response patterns</a:t>
            </a:r>
          </a:p>
          <a:p>
            <a:r>
              <a:rPr lang="en-US" sz="1400" u="sng" dirty="0">
                <a:solidFill>
                  <a:srgbClr val="FFFFFF"/>
                </a:solidFill>
              </a:rPr>
              <a:t>4 Types of Threats</a:t>
            </a:r>
          </a:p>
          <a:p>
            <a:pPr lvl="1"/>
            <a:r>
              <a:rPr lang="en-US" sz="1400" dirty="0">
                <a:solidFill>
                  <a:srgbClr val="FFFFFF"/>
                </a:solidFill>
              </a:rPr>
              <a:t>3 out of 4 of these are non-physical in nature—that is,  “challenges of the brain” (e.g., “</a:t>
            </a:r>
            <a:r>
              <a:rPr lang="en-US" sz="1400" dirty="0" err="1">
                <a:solidFill>
                  <a:srgbClr val="FFFFFF"/>
                </a:solidFill>
              </a:rPr>
              <a:t>should”s</a:t>
            </a:r>
            <a:r>
              <a:rPr lang="en-US" sz="1400" dirty="0">
                <a:solidFill>
                  <a:srgbClr val="FFFFFF"/>
                </a:solidFill>
              </a:rPr>
              <a:t>)</a:t>
            </a:r>
          </a:p>
          <a:p>
            <a:r>
              <a:rPr lang="en-US" sz="1400" u="sng" dirty="0">
                <a:solidFill>
                  <a:srgbClr val="FFFFFF"/>
                </a:solidFill>
              </a:rPr>
              <a:t>Regulation Strategies</a:t>
            </a:r>
            <a:r>
              <a:rPr lang="en-US" sz="1400" dirty="0">
                <a:solidFill>
                  <a:srgbClr val="FFFFFF"/>
                </a:solidFill>
              </a:rPr>
              <a:t>: mindful awareness, breath, movement, naming experience (i.e., aspects of </a:t>
            </a:r>
            <a:r>
              <a:rPr lang="en-US" sz="1400" i="1" dirty="0">
                <a:solidFill>
                  <a:srgbClr val="FFFFFF"/>
                </a:solidFill>
              </a:rPr>
              <a:t>our own embodied </a:t>
            </a:r>
            <a:r>
              <a:rPr lang="en-US" sz="1400" dirty="0">
                <a:solidFill>
                  <a:srgbClr val="FFFFFF"/>
                </a:solidFill>
              </a:rPr>
              <a:t>experience)</a:t>
            </a:r>
          </a:p>
          <a:p>
            <a:r>
              <a:rPr lang="en-US" sz="1400" u="sng" dirty="0">
                <a:solidFill>
                  <a:srgbClr val="FFFFFF"/>
                </a:solidFill>
              </a:rPr>
              <a:t>Key Processes</a:t>
            </a:r>
            <a:r>
              <a:rPr lang="en-US" sz="1400" dirty="0">
                <a:solidFill>
                  <a:srgbClr val="FFFFFF"/>
                </a:solidFill>
              </a:rPr>
              <a:t>: co-regulation, limbic resonance, modeling, bringing awareness to the client’s “offering” (aka “the set-up”)</a:t>
            </a:r>
          </a:p>
        </p:txBody>
      </p:sp>
      <p:sp>
        <p:nvSpPr>
          <p:cNvPr id="4" name="TextBox 3">
            <a:extLst>
              <a:ext uri="{FF2B5EF4-FFF2-40B4-BE49-F238E27FC236}">
                <a16:creationId xmlns:a16="http://schemas.microsoft.com/office/drawing/2014/main" id="{745766B4-096D-389F-53CA-0059DC494F07}"/>
              </a:ext>
            </a:extLst>
          </p:cNvPr>
          <p:cNvSpPr txBox="1"/>
          <p:nvPr/>
        </p:nvSpPr>
        <p:spPr>
          <a:xfrm>
            <a:off x="6603492" y="1522947"/>
            <a:ext cx="2065020" cy="458567"/>
          </a:xfrm>
          <a:prstGeom prst="rect">
            <a:avLst/>
          </a:prstGeom>
        </p:spPr>
        <p:txBody>
          <a:bodyPr vert="horz" lIns="91440" tIns="45720" rIns="91440" bIns="45720" rtlCol="0">
            <a:normAutofit/>
          </a:bodyPr>
          <a:lstStyle/>
          <a:p>
            <a:pPr>
              <a:lnSpc>
                <a:spcPct val="90000"/>
              </a:lnSpc>
              <a:spcAft>
                <a:spcPts val="600"/>
              </a:spcAft>
            </a:pPr>
            <a:r>
              <a:rPr lang="en-US" sz="2400" dirty="0">
                <a:solidFill>
                  <a:srgbClr val="FFFFFF"/>
                </a:solidFill>
              </a:rPr>
              <a:t>(Dion, 2018)</a:t>
            </a:r>
          </a:p>
        </p:txBody>
      </p:sp>
    </p:spTree>
    <p:extLst>
      <p:ext uri="{BB962C8B-B14F-4D97-AF65-F5344CB8AC3E}">
        <p14:creationId xmlns:p14="http://schemas.microsoft.com/office/powerpoint/2010/main" val="17923194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250">
        <p:split orient="vert"/>
      </p:transition>
    </mc:Choice>
    <mc:Fallback xmlns="">
      <p:transition spd="slow">
        <p:split orient="vert"/>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B7BDB36C-9662-97DC-E2EA-35DAA7936C8A}"/>
              </a:ext>
            </a:extLst>
          </p:cNvPr>
          <p:cNvGraphicFramePr/>
          <p:nvPr>
            <p:extLst>
              <p:ext uri="{D42A27DB-BD31-4B8C-83A1-F6EECF244321}">
                <p14:modId xmlns:p14="http://schemas.microsoft.com/office/powerpoint/2010/main" val="3297260947"/>
              </p:ext>
            </p:extLst>
          </p:nvPr>
        </p:nvGraphicFramePr>
        <p:xfrm>
          <a:off x="189781" y="155276"/>
          <a:ext cx="12002219" cy="67027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extBox 2">
            <a:extLst>
              <a:ext uri="{FF2B5EF4-FFF2-40B4-BE49-F238E27FC236}">
                <a16:creationId xmlns:a16="http://schemas.microsoft.com/office/drawing/2014/main" id="{2938F0CF-B210-7D2C-429C-626A7ECA7F11}"/>
              </a:ext>
            </a:extLst>
          </p:cNvPr>
          <p:cNvSpPr txBox="1"/>
          <p:nvPr/>
        </p:nvSpPr>
        <p:spPr>
          <a:xfrm>
            <a:off x="7913390" y="179939"/>
            <a:ext cx="3556000" cy="461665"/>
          </a:xfrm>
          <a:prstGeom prst="rect">
            <a:avLst/>
          </a:prstGeom>
          <a:noFill/>
        </p:spPr>
        <p:txBody>
          <a:bodyPr wrap="square" rtlCol="0">
            <a:spAutoFit/>
          </a:bodyPr>
          <a:lstStyle/>
          <a:p>
            <a:r>
              <a:rPr lang="en-US" sz="2400" b="1" u="sng" dirty="0"/>
              <a:t>SPT</a:t>
            </a:r>
            <a:r>
              <a:rPr lang="en-US" b="1" u="sng" dirty="0"/>
              <a:t>: Refining Play Therapy </a:t>
            </a:r>
          </a:p>
        </p:txBody>
      </p:sp>
      <p:sp>
        <p:nvSpPr>
          <p:cNvPr id="4" name="TextBox 3">
            <a:extLst>
              <a:ext uri="{FF2B5EF4-FFF2-40B4-BE49-F238E27FC236}">
                <a16:creationId xmlns:a16="http://schemas.microsoft.com/office/drawing/2014/main" id="{326C3A67-0725-C72B-93DE-86A874871E00}"/>
              </a:ext>
            </a:extLst>
          </p:cNvPr>
          <p:cNvSpPr txBox="1"/>
          <p:nvPr/>
        </p:nvSpPr>
        <p:spPr>
          <a:xfrm>
            <a:off x="229544" y="246537"/>
            <a:ext cx="4160040" cy="769441"/>
          </a:xfrm>
          <a:prstGeom prst="rect">
            <a:avLst/>
          </a:prstGeom>
          <a:noFill/>
        </p:spPr>
        <p:txBody>
          <a:bodyPr wrap="square" rtlCol="0">
            <a:spAutoFit/>
          </a:bodyPr>
          <a:lstStyle/>
          <a:p>
            <a:r>
              <a:rPr lang="en-US" sz="2400" b="1" u="sng" dirty="0"/>
              <a:t>NIT</a:t>
            </a:r>
            <a:r>
              <a:rPr lang="en-US" b="1" u="sng" dirty="0"/>
              <a:t>: Improving Therapy for ND People</a:t>
            </a:r>
          </a:p>
          <a:p>
            <a:endParaRPr lang="en-US" sz="2000" b="1" u="sng" dirty="0"/>
          </a:p>
        </p:txBody>
      </p:sp>
      <p:sp>
        <p:nvSpPr>
          <p:cNvPr id="6" name="TextBox 5">
            <a:extLst>
              <a:ext uri="{FF2B5EF4-FFF2-40B4-BE49-F238E27FC236}">
                <a16:creationId xmlns:a16="http://schemas.microsoft.com/office/drawing/2014/main" id="{854756D8-46AA-21C2-B5DF-A091E5F034E3}"/>
              </a:ext>
            </a:extLst>
          </p:cNvPr>
          <p:cNvSpPr txBox="1"/>
          <p:nvPr/>
        </p:nvSpPr>
        <p:spPr>
          <a:xfrm>
            <a:off x="4444063" y="571411"/>
            <a:ext cx="3332019" cy="646331"/>
          </a:xfrm>
          <a:prstGeom prst="rect">
            <a:avLst/>
          </a:prstGeom>
          <a:noFill/>
        </p:spPr>
        <p:txBody>
          <a:bodyPr wrap="square" rtlCol="0">
            <a:spAutoFit/>
          </a:bodyPr>
          <a:lstStyle/>
          <a:p>
            <a:r>
              <a:rPr lang="en-US" dirty="0"/>
              <a:t>—Intersubjective lens &amp; systems-oriented awareness</a:t>
            </a:r>
          </a:p>
        </p:txBody>
      </p:sp>
      <p:sp>
        <p:nvSpPr>
          <p:cNvPr id="7" name="TextBox 6">
            <a:extLst>
              <a:ext uri="{FF2B5EF4-FFF2-40B4-BE49-F238E27FC236}">
                <a16:creationId xmlns:a16="http://schemas.microsoft.com/office/drawing/2014/main" id="{1C9773C9-4CE8-8423-48A7-DD9804B44EB2}"/>
              </a:ext>
            </a:extLst>
          </p:cNvPr>
          <p:cNvSpPr txBox="1"/>
          <p:nvPr/>
        </p:nvSpPr>
        <p:spPr>
          <a:xfrm>
            <a:off x="4389584" y="1404897"/>
            <a:ext cx="3115307" cy="646331"/>
          </a:xfrm>
          <a:prstGeom prst="rect">
            <a:avLst/>
          </a:prstGeom>
          <a:noFill/>
        </p:spPr>
        <p:txBody>
          <a:bodyPr wrap="square" rtlCol="0">
            <a:spAutoFit/>
          </a:bodyPr>
          <a:lstStyle/>
          <a:p>
            <a:r>
              <a:rPr lang="en-US" dirty="0"/>
              <a:t>—Client as expert; client-led; non-pathologizing</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F9957012-AFEC-2D12-06BA-482739D14584}"/>
                  </a:ext>
                </a:extLst>
              </p:cNvPr>
              <p:cNvSpPr txBox="1"/>
              <p:nvPr/>
            </p:nvSpPr>
            <p:spPr>
              <a:xfrm>
                <a:off x="4111013" y="2928550"/>
                <a:ext cx="3605899" cy="646331"/>
              </a:xfrm>
              <a:prstGeom prst="rect">
                <a:avLst/>
              </a:prstGeom>
              <a:noFill/>
            </p:spPr>
            <p:txBody>
              <a:bodyPr wrap="square" rtlCol="0">
                <a:spAutoFit/>
              </a:bodyPr>
              <a:lstStyle/>
              <a:p>
                <a:r>
                  <a:rPr lang="en-US" dirty="0"/>
                  <a:t>—Therapist </a:t>
                </a:r>
                <a14:m>
                  <m:oMath xmlns:m="http://schemas.openxmlformats.org/officeDocument/2006/math">
                    <m:r>
                      <a:rPr lang="en-US" i="1" smtClean="0">
                        <a:latin typeface="Cambria Math" panose="02040503050406030204" pitchFamily="18" charset="0"/>
                        <a:ea typeface="Cambria Math" panose="02040503050406030204" pitchFamily="18" charset="0"/>
                      </a:rPr>
                      <m:t>≠</m:t>
                    </m:r>
                  </m:oMath>
                </a14:m>
                <a:r>
                  <a:rPr lang="en-US" dirty="0"/>
                  <a:t> blank state; personness of therapist matters!</a:t>
                </a:r>
              </a:p>
            </p:txBody>
          </p:sp>
        </mc:Choice>
        <mc:Fallback xmlns="">
          <p:sp>
            <p:nvSpPr>
              <p:cNvPr id="8" name="TextBox 7">
                <a:extLst>
                  <a:ext uri="{FF2B5EF4-FFF2-40B4-BE49-F238E27FC236}">
                    <a16:creationId xmlns:a16="http://schemas.microsoft.com/office/drawing/2014/main" id="{F9957012-AFEC-2D12-06BA-482739D14584}"/>
                  </a:ext>
                </a:extLst>
              </p:cNvPr>
              <p:cNvSpPr txBox="1">
                <a:spLocks noRot="1" noChangeAspect="1" noMove="1" noResize="1" noEditPoints="1" noAdjustHandles="1" noChangeArrowheads="1" noChangeShapeType="1" noTextEdit="1"/>
              </p:cNvSpPr>
              <p:nvPr/>
            </p:nvSpPr>
            <p:spPr>
              <a:xfrm>
                <a:off x="4111013" y="2928550"/>
                <a:ext cx="3605899" cy="646331"/>
              </a:xfrm>
              <a:prstGeom prst="rect">
                <a:avLst/>
              </a:prstGeom>
              <a:blipFill>
                <a:blip r:embed="rId9"/>
                <a:stretch>
                  <a:fillRect l="-1404" t="-3846" b="-13462"/>
                </a:stretch>
              </a:blipFill>
            </p:spPr>
            <p:txBody>
              <a:bodyPr/>
              <a:lstStyle/>
              <a:p>
                <a:r>
                  <a:rPr lang="en-US">
                    <a:noFill/>
                  </a:rPr>
                  <a:t> </a:t>
                </a:r>
              </a:p>
            </p:txBody>
          </p:sp>
        </mc:Fallback>
      </mc:AlternateContent>
      <p:sp>
        <p:nvSpPr>
          <p:cNvPr id="9" name="TextBox 8">
            <a:extLst>
              <a:ext uri="{FF2B5EF4-FFF2-40B4-BE49-F238E27FC236}">
                <a16:creationId xmlns:a16="http://schemas.microsoft.com/office/drawing/2014/main" id="{B41CC3E7-0602-E77F-3732-C7F0CB00ED3B}"/>
              </a:ext>
            </a:extLst>
          </p:cNvPr>
          <p:cNvSpPr txBox="1"/>
          <p:nvPr/>
        </p:nvSpPr>
        <p:spPr>
          <a:xfrm>
            <a:off x="4869437" y="6129469"/>
            <a:ext cx="2481269" cy="645525"/>
          </a:xfrm>
          <a:prstGeom prst="rect">
            <a:avLst/>
          </a:prstGeom>
          <a:noFill/>
        </p:spPr>
        <p:txBody>
          <a:bodyPr wrap="square" rtlCol="0">
            <a:spAutoFit/>
          </a:bodyPr>
          <a:lstStyle/>
          <a:p>
            <a:r>
              <a:rPr lang="en-US" dirty="0"/>
              <a:t>—Extends far beyond the therapy room</a:t>
            </a:r>
          </a:p>
        </p:txBody>
      </p:sp>
      <p:sp>
        <p:nvSpPr>
          <p:cNvPr id="10" name="TextBox 9">
            <a:extLst>
              <a:ext uri="{FF2B5EF4-FFF2-40B4-BE49-F238E27FC236}">
                <a16:creationId xmlns:a16="http://schemas.microsoft.com/office/drawing/2014/main" id="{CC2AD92D-2ACA-FE6F-CEE8-7A0E1C26B41C}"/>
              </a:ext>
            </a:extLst>
          </p:cNvPr>
          <p:cNvSpPr txBox="1"/>
          <p:nvPr/>
        </p:nvSpPr>
        <p:spPr>
          <a:xfrm>
            <a:off x="4321652" y="11376"/>
            <a:ext cx="3314963"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b="1" u="sng" dirty="0"/>
              <a:t>Improving Therapeutic Services for ND Kids</a:t>
            </a:r>
          </a:p>
        </p:txBody>
      </p:sp>
      <p:sp>
        <p:nvSpPr>
          <p:cNvPr id="11" name="TextBox 10">
            <a:extLst>
              <a:ext uri="{FF2B5EF4-FFF2-40B4-BE49-F238E27FC236}">
                <a16:creationId xmlns:a16="http://schemas.microsoft.com/office/drawing/2014/main" id="{62660CD1-B5DD-4817-45E5-5EA51D00E9BF}"/>
              </a:ext>
            </a:extLst>
          </p:cNvPr>
          <p:cNvSpPr txBox="1"/>
          <p:nvPr/>
        </p:nvSpPr>
        <p:spPr>
          <a:xfrm>
            <a:off x="4346145" y="3698304"/>
            <a:ext cx="3771421" cy="369332"/>
          </a:xfrm>
          <a:prstGeom prst="rect">
            <a:avLst/>
          </a:prstGeom>
          <a:noFill/>
        </p:spPr>
        <p:txBody>
          <a:bodyPr wrap="square" rtlCol="0">
            <a:spAutoFit/>
          </a:bodyPr>
          <a:lstStyle/>
          <a:p>
            <a:r>
              <a:rPr lang="en-US" dirty="0"/>
              <a:t>—Trauma-informed</a:t>
            </a:r>
          </a:p>
        </p:txBody>
      </p:sp>
      <p:sp>
        <p:nvSpPr>
          <p:cNvPr id="13" name="TextBox 12">
            <a:extLst>
              <a:ext uri="{FF2B5EF4-FFF2-40B4-BE49-F238E27FC236}">
                <a16:creationId xmlns:a16="http://schemas.microsoft.com/office/drawing/2014/main" id="{DFFA4FEF-81E3-12F2-4F2F-A1BAF3BBA628}"/>
              </a:ext>
            </a:extLst>
          </p:cNvPr>
          <p:cNvSpPr txBox="1"/>
          <p:nvPr/>
        </p:nvSpPr>
        <p:spPr>
          <a:xfrm>
            <a:off x="7455982" y="573900"/>
            <a:ext cx="4702378" cy="923330"/>
          </a:xfrm>
          <a:prstGeom prst="rect">
            <a:avLst/>
          </a:prstGeom>
          <a:noFill/>
        </p:spPr>
        <p:txBody>
          <a:bodyPr wrap="square" rtlCol="0">
            <a:spAutoFit/>
          </a:bodyPr>
          <a:lstStyle/>
          <a:p>
            <a:r>
              <a:rPr lang="en-US" dirty="0"/>
              <a:t>—Emphasizes </a:t>
            </a:r>
            <a:r>
              <a:rPr lang="en-US" i="1" dirty="0"/>
              <a:t>commonality</a:t>
            </a:r>
            <a:r>
              <a:rPr lang="en-US" dirty="0"/>
              <a:t> of experience (such as through limbic resonance) and </a:t>
            </a:r>
            <a:r>
              <a:rPr lang="en-US" i="1" dirty="0"/>
              <a:t>interpersonal</a:t>
            </a:r>
            <a:r>
              <a:rPr lang="en-US" dirty="0"/>
              <a:t> relationality/systems (e.g. IPNB)</a:t>
            </a:r>
          </a:p>
        </p:txBody>
      </p:sp>
      <p:sp>
        <p:nvSpPr>
          <p:cNvPr id="14" name="TextBox 13">
            <a:extLst>
              <a:ext uri="{FF2B5EF4-FFF2-40B4-BE49-F238E27FC236}">
                <a16:creationId xmlns:a16="http://schemas.microsoft.com/office/drawing/2014/main" id="{817AD38B-F0F2-3C39-5F5D-60785634EA9E}"/>
              </a:ext>
            </a:extLst>
          </p:cNvPr>
          <p:cNvSpPr txBox="1"/>
          <p:nvPr/>
        </p:nvSpPr>
        <p:spPr>
          <a:xfrm>
            <a:off x="13960" y="663251"/>
            <a:ext cx="4488324" cy="923330"/>
          </a:xfrm>
          <a:prstGeom prst="rect">
            <a:avLst/>
          </a:prstGeom>
          <a:noFill/>
        </p:spPr>
        <p:txBody>
          <a:bodyPr wrap="square" rtlCol="0">
            <a:spAutoFit/>
          </a:bodyPr>
          <a:lstStyle/>
          <a:p>
            <a:r>
              <a:rPr lang="en-US" dirty="0"/>
              <a:t>—Emphasizes </a:t>
            </a:r>
            <a:r>
              <a:rPr lang="en-US" i="1" dirty="0"/>
              <a:t>difference </a:t>
            </a:r>
            <a:r>
              <a:rPr lang="en-US" dirty="0"/>
              <a:t>of experience (relational epistemic humility, minority identity pride/community) &amp; </a:t>
            </a:r>
            <a:r>
              <a:rPr lang="en-US" i="1" dirty="0"/>
              <a:t>social</a:t>
            </a:r>
            <a:r>
              <a:rPr lang="en-US" dirty="0"/>
              <a:t> systems</a:t>
            </a:r>
          </a:p>
        </p:txBody>
      </p:sp>
      <p:sp>
        <p:nvSpPr>
          <p:cNvPr id="15" name="TextBox 14">
            <a:extLst>
              <a:ext uri="{FF2B5EF4-FFF2-40B4-BE49-F238E27FC236}">
                <a16:creationId xmlns:a16="http://schemas.microsoft.com/office/drawing/2014/main" id="{3B89C2A2-9B0F-B23F-B711-9FE0FA382BFE}"/>
              </a:ext>
            </a:extLst>
          </p:cNvPr>
          <p:cNvSpPr txBox="1"/>
          <p:nvPr/>
        </p:nvSpPr>
        <p:spPr>
          <a:xfrm>
            <a:off x="121498" y="2981407"/>
            <a:ext cx="3771421" cy="646331"/>
          </a:xfrm>
          <a:prstGeom prst="rect">
            <a:avLst/>
          </a:prstGeom>
          <a:noFill/>
        </p:spPr>
        <p:txBody>
          <a:bodyPr wrap="square" rtlCol="0">
            <a:spAutoFit/>
          </a:bodyPr>
          <a:lstStyle/>
          <a:p>
            <a:r>
              <a:rPr lang="en-US" dirty="0"/>
              <a:t>—Emphasizes relevance of Th’s identities, esp. ND &amp; disability </a:t>
            </a:r>
          </a:p>
        </p:txBody>
      </p:sp>
      <p:sp>
        <p:nvSpPr>
          <p:cNvPr id="16" name="TextBox 15">
            <a:extLst>
              <a:ext uri="{FF2B5EF4-FFF2-40B4-BE49-F238E27FC236}">
                <a16:creationId xmlns:a16="http://schemas.microsoft.com/office/drawing/2014/main" id="{99692ED9-B119-7170-7E28-3A5E4FECF836}"/>
              </a:ext>
            </a:extLst>
          </p:cNvPr>
          <p:cNvSpPr txBox="1"/>
          <p:nvPr/>
        </p:nvSpPr>
        <p:spPr>
          <a:xfrm>
            <a:off x="7678164" y="2946143"/>
            <a:ext cx="4531240" cy="646331"/>
          </a:xfrm>
          <a:prstGeom prst="rect">
            <a:avLst/>
          </a:prstGeom>
          <a:noFill/>
        </p:spPr>
        <p:txBody>
          <a:bodyPr wrap="square" rtlCol="0">
            <a:spAutoFit/>
          </a:bodyPr>
          <a:lstStyle/>
          <a:p>
            <a:r>
              <a:rPr lang="en-US" dirty="0"/>
              <a:t>—Emphasizes relevance of Th’s embodied experience; authenticity essential to safety</a:t>
            </a:r>
          </a:p>
        </p:txBody>
      </p:sp>
      <p:sp>
        <p:nvSpPr>
          <p:cNvPr id="17" name="TextBox 16">
            <a:extLst>
              <a:ext uri="{FF2B5EF4-FFF2-40B4-BE49-F238E27FC236}">
                <a16:creationId xmlns:a16="http://schemas.microsoft.com/office/drawing/2014/main" id="{E9406319-8162-59BD-6DEE-358CAD477F7E}"/>
              </a:ext>
            </a:extLst>
          </p:cNvPr>
          <p:cNvSpPr txBox="1"/>
          <p:nvPr/>
        </p:nvSpPr>
        <p:spPr>
          <a:xfrm>
            <a:off x="-10742" y="3661293"/>
            <a:ext cx="4650919" cy="923330"/>
          </a:xfrm>
          <a:prstGeom prst="rect">
            <a:avLst/>
          </a:prstGeom>
          <a:noFill/>
        </p:spPr>
        <p:txBody>
          <a:bodyPr wrap="square" rtlCol="0">
            <a:spAutoFit/>
          </a:bodyPr>
          <a:lstStyle/>
          <a:p>
            <a:r>
              <a:rPr lang="en-US" dirty="0"/>
              <a:t>—Brings awareness to common trauma within ND pop., such as inaccessibility, violations of agency, &amp; relational trauma</a:t>
            </a:r>
          </a:p>
        </p:txBody>
      </p:sp>
      <p:sp>
        <p:nvSpPr>
          <p:cNvPr id="18" name="TextBox 17">
            <a:extLst>
              <a:ext uri="{FF2B5EF4-FFF2-40B4-BE49-F238E27FC236}">
                <a16:creationId xmlns:a16="http://schemas.microsoft.com/office/drawing/2014/main" id="{1BB78DF1-3F57-19FD-1491-AFB2BF167845}"/>
              </a:ext>
            </a:extLst>
          </p:cNvPr>
          <p:cNvSpPr txBox="1"/>
          <p:nvPr/>
        </p:nvSpPr>
        <p:spPr>
          <a:xfrm>
            <a:off x="7774880" y="2055419"/>
            <a:ext cx="4601993" cy="923330"/>
          </a:xfrm>
          <a:prstGeom prst="rect">
            <a:avLst/>
          </a:prstGeom>
          <a:noFill/>
        </p:spPr>
        <p:txBody>
          <a:bodyPr wrap="square" rtlCol="0">
            <a:spAutoFit/>
          </a:bodyPr>
          <a:lstStyle/>
          <a:p>
            <a:r>
              <a:rPr lang="en-US" dirty="0"/>
              <a:t>—By providing opportunities for new experiences of “the challenge” &amp; trusting client’s process/timeline/inherent wisdom</a:t>
            </a:r>
          </a:p>
        </p:txBody>
      </p:sp>
      <p:sp>
        <p:nvSpPr>
          <p:cNvPr id="19" name="TextBox 18">
            <a:extLst>
              <a:ext uri="{FF2B5EF4-FFF2-40B4-BE49-F238E27FC236}">
                <a16:creationId xmlns:a16="http://schemas.microsoft.com/office/drawing/2014/main" id="{BF42075A-0FEE-F4D9-7364-92CFD25AB1D3}"/>
              </a:ext>
            </a:extLst>
          </p:cNvPr>
          <p:cNvSpPr txBox="1"/>
          <p:nvPr/>
        </p:nvSpPr>
        <p:spPr>
          <a:xfrm>
            <a:off x="4144594" y="2116151"/>
            <a:ext cx="3607909" cy="646331"/>
          </a:xfrm>
          <a:prstGeom prst="rect">
            <a:avLst/>
          </a:prstGeom>
          <a:noFill/>
        </p:spPr>
        <p:txBody>
          <a:bodyPr wrap="square" rtlCol="0">
            <a:spAutoFit/>
          </a:bodyPr>
          <a:lstStyle/>
          <a:p>
            <a:r>
              <a:rPr lang="en-US" dirty="0"/>
              <a:t>—Aims to promote empowerment &amp; respects client’s autonomy</a:t>
            </a:r>
          </a:p>
        </p:txBody>
      </p:sp>
      <p:sp>
        <p:nvSpPr>
          <p:cNvPr id="20" name="TextBox 19">
            <a:extLst>
              <a:ext uri="{FF2B5EF4-FFF2-40B4-BE49-F238E27FC236}">
                <a16:creationId xmlns:a16="http://schemas.microsoft.com/office/drawing/2014/main" id="{E40CD59D-356E-93BD-657B-1AC039538297}"/>
              </a:ext>
            </a:extLst>
          </p:cNvPr>
          <p:cNvSpPr txBox="1"/>
          <p:nvPr/>
        </p:nvSpPr>
        <p:spPr>
          <a:xfrm>
            <a:off x="99121" y="2126476"/>
            <a:ext cx="4318001" cy="923330"/>
          </a:xfrm>
          <a:prstGeom prst="rect">
            <a:avLst/>
          </a:prstGeom>
          <a:noFill/>
        </p:spPr>
        <p:txBody>
          <a:bodyPr wrap="square" rtlCol="0">
            <a:spAutoFit/>
          </a:bodyPr>
          <a:lstStyle/>
          <a:p>
            <a:r>
              <a:rPr lang="en-US" dirty="0"/>
              <a:t>—Through embracing ND identity and disability community/culture; emancipation from neuro-normativity</a:t>
            </a:r>
          </a:p>
        </p:txBody>
      </p:sp>
      <p:sp>
        <p:nvSpPr>
          <p:cNvPr id="23" name="TextBox 22">
            <a:extLst>
              <a:ext uri="{FF2B5EF4-FFF2-40B4-BE49-F238E27FC236}">
                <a16:creationId xmlns:a16="http://schemas.microsoft.com/office/drawing/2014/main" id="{B0F3C473-0956-77E4-CEDC-1C459CF4C09E}"/>
              </a:ext>
            </a:extLst>
          </p:cNvPr>
          <p:cNvSpPr txBox="1"/>
          <p:nvPr/>
        </p:nvSpPr>
        <p:spPr>
          <a:xfrm>
            <a:off x="200520" y="6138613"/>
            <a:ext cx="4360176" cy="646331"/>
          </a:xfrm>
          <a:prstGeom prst="rect">
            <a:avLst/>
          </a:prstGeom>
          <a:noFill/>
        </p:spPr>
        <p:txBody>
          <a:bodyPr wrap="square" rtlCol="0">
            <a:spAutoFit/>
          </a:bodyPr>
          <a:lstStyle/>
          <a:p>
            <a:r>
              <a:rPr lang="en-US" dirty="0"/>
              <a:t>—Esp. as related to social justice, civil rights, resistance to neuronormativity</a:t>
            </a:r>
          </a:p>
        </p:txBody>
      </p:sp>
      <p:sp>
        <p:nvSpPr>
          <p:cNvPr id="25" name="TextBox 24">
            <a:extLst>
              <a:ext uri="{FF2B5EF4-FFF2-40B4-BE49-F238E27FC236}">
                <a16:creationId xmlns:a16="http://schemas.microsoft.com/office/drawing/2014/main" id="{62AF7A45-F35D-AB42-952E-E8A6D2C8C94C}"/>
              </a:ext>
            </a:extLst>
          </p:cNvPr>
          <p:cNvSpPr txBox="1"/>
          <p:nvPr/>
        </p:nvSpPr>
        <p:spPr>
          <a:xfrm>
            <a:off x="6988629" y="6138537"/>
            <a:ext cx="5030994" cy="646331"/>
          </a:xfrm>
          <a:prstGeom prst="rect">
            <a:avLst/>
          </a:prstGeom>
          <a:noFill/>
        </p:spPr>
        <p:txBody>
          <a:bodyPr wrap="square" rtlCol="0">
            <a:spAutoFit/>
          </a:bodyPr>
          <a:lstStyle/>
          <a:p>
            <a:r>
              <a:rPr lang="en-US" dirty="0"/>
              <a:t>—Esp. as a way of being in relationship (with others &amp; oneself), relational insights, regulation</a:t>
            </a:r>
          </a:p>
        </p:txBody>
      </p:sp>
      <p:sp>
        <p:nvSpPr>
          <p:cNvPr id="26" name="TextBox 25">
            <a:extLst>
              <a:ext uri="{FF2B5EF4-FFF2-40B4-BE49-F238E27FC236}">
                <a16:creationId xmlns:a16="http://schemas.microsoft.com/office/drawing/2014/main" id="{5D82E835-2681-0C6F-0042-F25BA9D69C55}"/>
              </a:ext>
            </a:extLst>
          </p:cNvPr>
          <p:cNvSpPr txBox="1"/>
          <p:nvPr/>
        </p:nvSpPr>
        <p:spPr>
          <a:xfrm>
            <a:off x="7336634" y="3670607"/>
            <a:ext cx="5107035" cy="646331"/>
          </a:xfrm>
          <a:prstGeom prst="rect">
            <a:avLst/>
          </a:prstGeom>
          <a:noFill/>
        </p:spPr>
        <p:txBody>
          <a:bodyPr wrap="square" rtlCol="0">
            <a:spAutoFit/>
          </a:bodyPr>
          <a:lstStyle/>
          <a:p>
            <a:r>
              <a:rPr lang="en-US" dirty="0"/>
              <a:t>—Brings awareness to 4 types of threats; emphasizes  neuroception of safety &amp; NS states </a:t>
            </a:r>
          </a:p>
        </p:txBody>
      </p:sp>
      <p:sp>
        <p:nvSpPr>
          <p:cNvPr id="28" name="TextBox 27">
            <a:extLst>
              <a:ext uri="{FF2B5EF4-FFF2-40B4-BE49-F238E27FC236}">
                <a16:creationId xmlns:a16="http://schemas.microsoft.com/office/drawing/2014/main" id="{6D2C2500-030E-28C8-EC35-5B77E278F148}"/>
              </a:ext>
            </a:extLst>
          </p:cNvPr>
          <p:cNvSpPr txBox="1"/>
          <p:nvPr/>
        </p:nvSpPr>
        <p:spPr>
          <a:xfrm>
            <a:off x="52473" y="4532821"/>
            <a:ext cx="4038993" cy="646331"/>
          </a:xfrm>
          <a:prstGeom prst="rect">
            <a:avLst/>
          </a:prstGeom>
          <a:noFill/>
        </p:spPr>
        <p:txBody>
          <a:bodyPr wrap="square" rtlCol="0">
            <a:spAutoFit/>
          </a:bodyPr>
          <a:lstStyle/>
          <a:p>
            <a:r>
              <a:rPr lang="en-US" dirty="0"/>
              <a:t>—Emphasizes identity  </a:t>
            </a:r>
            <a:r>
              <a:rPr lang="en-US" i="1" dirty="0"/>
              <a:t>pride</a:t>
            </a:r>
            <a:r>
              <a:rPr lang="en-US" dirty="0"/>
              <a:t>, </a:t>
            </a:r>
            <a:r>
              <a:rPr lang="en-US" i="1" dirty="0"/>
              <a:t>reclaiming identity </a:t>
            </a:r>
            <a:r>
              <a:rPr lang="en-US" dirty="0"/>
              <a:t>labels, etc.</a:t>
            </a:r>
          </a:p>
        </p:txBody>
      </p:sp>
      <p:sp>
        <p:nvSpPr>
          <p:cNvPr id="29" name="TextBox 28">
            <a:extLst>
              <a:ext uri="{FF2B5EF4-FFF2-40B4-BE49-F238E27FC236}">
                <a16:creationId xmlns:a16="http://schemas.microsoft.com/office/drawing/2014/main" id="{07F61D25-25D2-0343-A9AD-D37A726A7369}"/>
              </a:ext>
            </a:extLst>
          </p:cNvPr>
          <p:cNvSpPr txBox="1"/>
          <p:nvPr/>
        </p:nvSpPr>
        <p:spPr>
          <a:xfrm>
            <a:off x="4070255" y="4331558"/>
            <a:ext cx="3590853" cy="646331"/>
          </a:xfrm>
          <a:prstGeom prst="rect">
            <a:avLst/>
          </a:prstGeom>
          <a:noFill/>
        </p:spPr>
        <p:txBody>
          <a:bodyPr wrap="square" rtlCol="0">
            <a:spAutoFit/>
          </a:bodyPr>
          <a:lstStyle/>
          <a:p>
            <a:r>
              <a:rPr lang="en-US" dirty="0"/>
              <a:t>—Aims to support  acceptance/integration of all parts</a:t>
            </a:r>
          </a:p>
        </p:txBody>
      </p:sp>
      <p:sp>
        <p:nvSpPr>
          <p:cNvPr id="31" name="TextBox 30">
            <a:extLst>
              <a:ext uri="{FF2B5EF4-FFF2-40B4-BE49-F238E27FC236}">
                <a16:creationId xmlns:a16="http://schemas.microsoft.com/office/drawing/2014/main" id="{83168397-82D4-6745-45E7-325603B60B4F}"/>
              </a:ext>
            </a:extLst>
          </p:cNvPr>
          <p:cNvSpPr txBox="1"/>
          <p:nvPr/>
        </p:nvSpPr>
        <p:spPr>
          <a:xfrm>
            <a:off x="7455982" y="4341196"/>
            <a:ext cx="4686565" cy="923330"/>
          </a:xfrm>
          <a:prstGeom prst="rect">
            <a:avLst/>
          </a:prstGeom>
          <a:noFill/>
        </p:spPr>
        <p:txBody>
          <a:bodyPr wrap="square" rtlCol="0">
            <a:spAutoFit/>
          </a:bodyPr>
          <a:lstStyle/>
          <a:p>
            <a:r>
              <a:rPr lang="en-US" dirty="0"/>
              <a:t>—Emphasizes the importance of </a:t>
            </a:r>
            <a:r>
              <a:rPr lang="en-US" i="1" dirty="0"/>
              <a:t>not shaming </a:t>
            </a:r>
            <a:r>
              <a:rPr lang="en-US" dirty="0"/>
              <a:t>(e.g., ideas for redirecting play w/o shaming; only redirecting when necessary, etc.)</a:t>
            </a:r>
          </a:p>
        </p:txBody>
      </p:sp>
      <p:sp>
        <p:nvSpPr>
          <p:cNvPr id="5" name="TextBox 4">
            <a:extLst>
              <a:ext uri="{FF2B5EF4-FFF2-40B4-BE49-F238E27FC236}">
                <a16:creationId xmlns:a16="http://schemas.microsoft.com/office/drawing/2014/main" id="{91CD70EA-E02C-99E4-991F-465B3E057478}"/>
              </a:ext>
            </a:extLst>
          </p:cNvPr>
          <p:cNvSpPr txBox="1"/>
          <p:nvPr/>
        </p:nvSpPr>
        <p:spPr>
          <a:xfrm>
            <a:off x="4228774" y="5032271"/>
            <a:ext cx="3701157" cy="923330"/>
          </a:xfrm>
          <a:prstGeom prst="rect">
            <a:avLst/>
          </a:prstGeom>
          <a:noFill/>
        </p:spPr>
        <p:txBody>
          <a:bodyPr wrap="square" rtlCol="0">
            <a:spAutoFit/>
          </a:bodyPr>
          <a:lstStyle/>
          <a:p>
            <a:r>
              <a:rPr lang="en-US" dirty="0"/>
              <a:t>—Challenges unhelpful assumptions of prior/prominent theories; offers vial reframes </a:t>
            </a:r>
          </a:p>
        </p:txBody>
      </p:sp>
      <p:sp>
        <p:nvSpPr>
          <p:cNvPr id="32" name="TextBox 31">
            <a:extLst>
              <a:ext uri="{FF2B5EF4-FFF2-40B4-BE49-F238E27FC236}">
                <a16:creationId xmlns:a16="http://schemas.microsoft.com/office/drawing/2014/main" id="{C38ACE41-9D66-9889-F0C8-5D5B65BD57E6}"/>
              </a:ext>
            </a:extLst>
          </p:cNvPr>
          <p:cNvSpPr txBox="1"/>
          <p:nvPr/>
        </p:nvSpPr>
        <p:spPr>
          <a:xfrm>
            <a:off x="7455982" y="5204120"/>
            <a:ext cx="4473179" cy="923330"/>
          </a:xfrm>
          <a:prstGeom prst="rect">
            <a:avLst/>
          </a:prstGeom>
          <a:noFill/>
        </p:spPr>
        <p:txBody>
          <a:bodyPr wrap="square" rtlCol="0">
            <a:spAutoFit/>
          </a:bodyPr>
          <a:lstStyle/>
          <a:p>
            <a:r>
              <a:rPr lang="en-US" dirty="0"/>
              <a:t>—Reframes: countertransference, the purpose of boundaries, the nature of resistance &amp; more</a:t>
            </a:r>
          </a:p>
        </p:txBody>
      </p:sp>
      <p:sp>
        <p:nvSpPr>
          <p:cNvPr id="33" name="TextBox 32">
            <a:extLst>
              <a:ext uri="{FF2B5EF4-FFF2-40B4-BE49-F238E27FC236}">
                <a16:creationId xmlns:a16="http://schemas.microsoft.com/office/drawing/2014/main" id="{B6067CF4-5C96-71D0-D8BC-5EE7A82C34BA}"/>
              </a:ext>
            </a:extLst>
          </p:cNvPr>
          <p:cNvSpPr txBox="1"/>
          <p:nvPr/>
        </p:nvSpPr>
        <p:spPr>
          <a:xfrm>
            <a:off x="229544" y="5206139"/>
            <a:ext cx="4116601" cy="923330"/>
          </a:xfrm>
          <a:prstGeom prst="rect">
            <a:avLst/>
          </a:prstGeom>
          <a:noFill/>
        </p:spPr>
        <p:txBody>
          <a:bodyPr wrap="square" rtlCol="0">
            <a:spAutoFit/>
          </a:bodyPr>
          <a:lstStyle/>
          <a:p>
            <a:r>
              <a:rPr lang="en-US" dirty="0"/>
              <a:t>—Reframes: “therapeutic” aim of normalization, dysfunction as relational, &amp; more</a:t>
            </a:r>
          </a:p>
        </p:txBody>
      </p:sp>
      <p:sp>
        <p:nvSpPr>
          <p:cNvPr id="34" name="TextBox 33">
            <a:extLst>
              <a:ext uri="{FF2B5EF4-FFF2-40B4-BE49-F238E27FC236}">
                <a16:creationId xmlns:a16="http://schemas.microsoft.com/office/drawing/2014/main" id="{8B04A0DA-FCC1-360E-DEB5-E34978165FE8}"/>
              </a:ext>
            </a:extLst>
          </p:cNvPr>
          <p:cNvSpPr txBox="1"/>
          <p:nvPr/>
        </p:nvSpPr>
        <p:spPr>
          <a:xfrm>
            <a:off x="7336633" y="1496727"/>
            <a:ext cx="4704713" cy="646331"/>
          </a:xfrm>
          <a:prstGeom prst="rect">
            <a:avLst/>
          </a:prstGeom>
          <a:noFill/>
        </p:spPr>
        <p:txBody>
          <a:bodyPr wrap="square" rtlCol="0">
            <a:spAutoFit/>
          </a:bodyPr>
          <a:lstStyle/>
          <a:p>
            <a:r>
              <a:rPr lang="en-US" dirty="0"/>
              <a:t>—Proposes that we all want to be seen/known &amp; that modeling is part of the therapist’s role</a:t>
            </a:r>
          </a:p>
        </p:txBody>
      </p:sp>
      <p:sp>
        <p:nvSpPr>
          <p:cNvPr id="35" name="TextBox 34">
            <a:extLst>
              <a:ext uri="{FF2B5EF4-FFF2-40B4-BE49-F238E27FC236}">
                <a16:creationId xmlns:a16="http://schemas.microsoft.com/office/drawing/2014/main" id="{7E253373-597A-BEA2-C51D-B22D2BF2DEB5}"/>
              </a:ext>
            </a:extLst>
          </p:cNvPr>
          <p:cNvSpPr txBox="1"/>
          <p:nvPr/>
        </p:nvSpPr>
        <p:spPr>
          <a:xfrm>
            <a:off x="158172" y="1543310"/>
            <a:ext cx="3869735" cy="646331"/>
          </a:xfrm>
          <a:prstGeom prst="rect">
            <a:avLst/>
          </a:prstGeom>
          <a:noFill/>
        </p:spPr>
        <p:txBody>
          <a:bodyPr wrap="square" rtlCol="0">
            <a:spAutoFit/>
          </a:bodyPr>
          <a:lstStyle/>
          <a:p>
            <a:r>
              <a:rPr lang="en-US" dirty="0"/>
              <a:t>—Incorporates epistemology; </a:t>
            </a:r>
            <a:r>
              <a:rPr lang="en-US" strike="sngStrike" dirty="0"/>
              <a:t>Dx</a:t>
            </a:r>
            <a:r>
              <a:rPr lang="en-US" strike="sngStrike" dirty="0">
                <a:sym typeface="Wingdings" pitchFamily="2" charset="2"/>
              </a:rPr>
              <a:t> </a:t>
            </a:r>
            <a:r>
              <a:rPr lang="en-US" strike="sngStrike" dirty="0"/>
              <a:t> </a:t>
            </a:r>
            <a:r>
              <a:rPr lang="en-US" dirty="0"/>
              <a:t>identity; dysfunction as relational</a:t>
            </a:r>
            <a:endParaRPr lang="en-US" strike="sngStrike" dirty="0"/>
          </a:p>
        </p:txBody>
      </p:sp>
    </p:spTree>
    <p:extLst>
      <p:ext uri="{BB962C8B-B14F-4D97-AF65-F5344CB8AC3E}">
        <p14:creationId xmlns:p14="http://schemas.microsoft.com/office/powerpoint/2010/main" val="3250705838"/>
      </p:ext>
    </p:extLst>
  </p:cSld>
  <p:clrMapOvr>
    <a:masterClrMapping/>
  </p:clrMapOvr>
  <mc:AlternateContent xmlns:mc="http://schemas.openxmlformats.org/markup-compatibility/2006" xmlns:p14="http://schemas.microsoft.com/office/powerpoint/2010/main">
    <mc:Choice Requires="p14">
      <p:transition spd="slow" p14:dur="1250">
        <p14:ripple/>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3301E07F-4F79-4B58-8698-EF24DC1ECD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Arc 18">
            <a:extLst>
              <a:ext uri="{FF2B5EF4-FFF2-40B4-BE49-F238E27FC236}">
                <a16:creationId xmlns:a16="http://schemas.microsoft.com/office/drawing/2014/main" id="{E58B2195-5055-402F-A3E7-53FF0E4980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91583" y="775849"/>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21" name="Oval 20">
            <a:extLst>
              <a:ext uri="{FF2B5EF4-FFF2-40B4-BE49-F238E27FC236}">
                <a16:creationId xmlns:a16="http://schemas.microsoft.com/office/drawing/2014/main" id="{9EE6F773-742A-491A-9A00-A2A150DF50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9419" y="366810"/>
            <a:ext cx="6124381" cy="612438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69A4375-9100-D786-04CB-7423374C9786}"/>
              </a:ext>
            </a:extLst>
          </p:cNvPr>
          <p:cNvSpPr>
            <a:spLocks noGrp="1"/>
          </p:cNvSpPr>
          <p:nvPr>
            <p:ph type="title"/>
          </p:nvPr>
        </p:nvSpPr>
        <p:spPr>
          <a:xfrm>
            <a:off x="838200" y="647593"/>
            <a:ext cx="4467792" cy="3060541"/>
          </a:xfrm>
        </p:spPr>
        <p:txBody>
          <a:bodyPr vert="horz" lIns="91440" tIns="45720" rIns="91440" bIns="45720" rtlCol="0" anchor="b">
            <a:normAutofit/>
          </a:bodyPr>
          <a:lstStyle/>
          <a:p>
            <a:pPr algn="ctr"/>
            <a:r>
              <a:rPr lang="en-US" sz="5600" kern="1200" dirty="0">
                <a:solidFill>
                  <a:srgbClr val="FFFFFF"/>
                </a:solidFill>
                <a:latin typeface="+mj-lt"/>
                <a:ea typeface="+mj-ea"/>
                <a:cs typeface="+mj-cs"/>
              </a:rPr>
              <a:t>Neuroqueering Play Therapy: A Case Study</a:t>
            </a:r>
          </a:p>
        </p:txBody>
      </p:sp>
      <p:sp>
        <p:nvSpPr>
          <p:cNvPr id="3" name="Text Placeholder 2">
            <a:extLst>
              <a:ext uri="{FF2B5EF4-FFF2-40B4-BE49-F238E27FC236}">
                <a16:creationId xmlns:a16="http://schemas.microsoft.com/office/drawing/2014/main" id="{E95CA834-2086-4E0E-0EC9-0613B5200928}"/>
              </a:ext>
            </a:extLst>
          </p:cNvPr>
          <p:cNvSpPr>
            <a:spLocks noGrp="1"/>
          </p:cNvSpPr>
          <p:nvPr>
            <p:ph type="body" idx="1"/>
          </p:nvPr>
        </p:nvSpPr>
        <p:spPr>
          <a:xfrm>
            <a:off x="838200" y="3800209"/>
            <a:ext cx="4467792" cy="2410198"/>
          </a:xfrm>
        </p:spPr>
        <p:txBody>
          <a:bodyPr vert="horz" lIns="91440" tIns="45720" rIns="91440" bIns="45720" rtlCol="0">
            <a:normAutofit/>
          </a:bodyPr>
          <a:lstStyle/>
          <a:p>
            <a:pPr algn="ctr"/>
            <a:r>
              <a:rPr lang="en-US" kern="1200" dirty="0">
                <a:solidFill>
                  <a:srgbClr val="FFFFFF"/>
                </a:solidFill>
                <a:latin typeface="+mn-lt"/>
                <a:ea typeface="+mn-ea"/>
                <a:cs typeface="+mn-cs"/>
              </a:rPr>
              <a:t>What My Clients Have Helped Me Understand</a:t>
            </a:r>
          </a:p>
        </p:txBody>
      </p:sp>
      <p:pic>
        <p:nvPicPr>
          <p:cNvPr id="7" name="Graphic 6" descr="Head with Gears">
            <a:extLst>
              <a:ext uri="{FF2B5EF4-FFF2-40B4-BE49-F238E27FC236}">
                <a16:creationId xmlns:a16="http://schemas.microsoft.com/office/drawing/2014/main" id="{26CE2A71-814B-EE7D-6E96-6F3AC976148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223623" y="1374798"/>
            <a:ext cx="4108404" cy="4108404"/>
          </a:xfrm>
          <a:custGeom>
            <a:avLst/>
            <a:gdLst/>
            <a:ahLst/>
            <a:cxnLst/>
            <a:rect l="l" t="t" r="r" b="b"/>
            <a:pathLst>
              <a:path w="4273177" h="4470400">
                <a:moveTo>
                  <a:pt x="75080" y="0"/>
                </a:moveTo>
                <a:lnTo>
                  <a:pt x="4198097" y="0"/>
                </a:lnTo>
                <a:cubicBezTo>
                  <a:pt x="4239563" y="0"/>
                  <a:pt x="4273177" y="33614"/>
                  <a:pt x="4273177" y="75080"/>
                </a:cubicBezTo>
                <a:lnTo>
                  <a:pt x="4273177" y="4395320"/>
                </a:lnTo>
                <a:cubicBezTo>
                  <a:pt x="4273177" y="4436786"/>
                  <a:pt x="4239563" y="4470400"/>
                  <a:pt x="4198097" y="4470400"/>
                </a:cubicBezTo>
                <a:lnTo>
                  <a:pt x="75080" y="4470400"/>
                </a:lnTo>
                <a:cubicBezTo>
                  <a:pt x="33614" y="4470400"/>
                  <a:pt x="0" y="4436786"/>
                  <a:pt x="0" y="4395320"/>
                </a:cubicBezTo>
                <a:lnTo>
                  <a:pt x="0" y="75080"/>
                </a:lnTo>
                <a:cubicBezTo>
                  <a:pt x="0" y="33614"/>
                  <a:pt x="33614" y="0"/>
                  <a:pt x="75080" y="0"/>
                </a:cubicBezTo>
                <a:close/>
              </a:path>
            </a:pathLst>
          </a:custGeom>
        </p:spPr>
      </p:pic>
    </p:spTree>
    <p:extLst>
      <p:ext uri="{BB962C8B-B14F-4D97-AF65-F5344CB8AC3E}">
        <p14:creationId xmlns:p14="http://schemas.microsoft.com/office/powerpoint/2010/main" val="2785849970"/>
      </p:ext>
    </p:extLst>
  </p:cSld>
  <p:clrMapOvr>
    <a:masterClrMapping/>
  </p:clrMapOvr>
  <p:transition spd="slow">
    <p:wheel spokes="1"/>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CBE879"/>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75EA6-970C-1C38-00E6-774B02D02545}"/>
              </a:ext>
            </a:extLst>
          </p:cNvPr>
          <p:cNvSpPr>
            <a:spLocks noGrp="1"/>
          </p:cNvSpPr>
          <p:nvPr>
            <p:ph type="title"/>
          </p:nvPr>
        </p:nvSpPr>
        <p:spPr>
          <a:xfrm>
            <a:off x="0" y="0"/>
            <a:ext cx="10515600" cy="1325563"/>
          </a:xfrm>
        </p:spPr>
        <p:txBody>
          <a:bodyPr/>
          <a:lstStyle/>
          <a:p>
            <a:r>
              <a:rPr lang="en-US" dirty="0"/>
              <a:t>Case Study: Background Information</a:t>
            </a:r>
          </a:p>
        </p:txBody>
      </p:sp>
      <p:sp>
        <p:nvSpPr>
          <p:cNvPr id="3" name="Content Placeholder 2">
            <a:extLst>
              <a:ext uri="{FF2B5EF4-FFF2-40B4-BE49-F238E27FC236}">
                <a16:creationId xmlns:a16="http://schemas.microsoft.com/office/drawing/2014/main" id="{95F7C4B2-D61E-563C-3BFB-44451DA280E1}"/>
              </a:ext>
            </a:extLst>
          </p:cNvPr>
          <p:cNvSpPr>
            <a:spLocks noGrp="1"/>
          </p:cNvSpPr>
          <p:nvPr>
            <p:ph idx="1"/>
          </p:nvPr>
        </p:nvSpPr>
        <p:spPr>
          <a:xfrm>
            <a:off x="342900" y="1438552"/>
            <a:ext cx="6000393" cy="5139725"/>
          </a:xfrm>
          <a:ln>
            <a:noFill/>
          </a:ln>
        </p:spPr>
        <p:style>
          <a:lnRef idx="2">
            <a:schemeClr val="dk1"/>
          </a:lnRef>
          <a:fillRef idx="1">
            <a:schemeClr val="lt1"/>
          </a:fillRef>
          <a:effectRef idx="0">
            <a:schemeClr val="dk1"/>
          </a:effectRef>
          <a:fontRef idx="minor">
            <a:schemeClr val="dk1"/>
          </a:fontRef>
        </p:style>
        <p:txBody>
          <a:bodyPr>
            <a:normAutofit fontScale="92500" lnSpcReduction="10000"/>
          </a:bodyPr>
          <a:lstStyle/>
          <a:p>
            <a:r>
              <a:rPr lang="en-US" u="sng" dirty="0"/>
              <a:t>Internship Site</a:t>
            </a:r>
            <a:r>
              <a:rPr lang="en-US" dirty="0"/>
              <a:t>: Louisville Family Center</a:t>
            </a:r>
          </a:p>
          <a:p>
            <a:r>
              <a:rPr lang="en-US" u="sng" dirty="0"/>
              <a:t>Primary Clinical Population</a:t>
            </a:r>
            <a:r>
              <a:rPr lang="en-US" dirty="0"/>
              <a:t>: ND kids </a:t>
            </a:r>
          </a:p>
          <a:p>
            <a:r>
              <a:rPr lang="en-US" u="sng" dirty="0"/>
              <a:t>Case Study</a:t>
            </a:r>
            <a:r>
              <a:rPr lang="en-US" dirty="0"/>
              <a:t>: I drew upon my clinical experiences with 7 neurodivergent kids/young adolescents (ages 2-13). </a:t>
            </a:r>
          </a:p>
          <a:p>
            <a:pPr lvl="1"/>
            <a:r>
              <a:rPr lang="en-US" dirty="0"/>
              <a:t>Based upon a plethora of examples of what I’d perceived as </a:t>
            </a:r>
            <a:r>
              <a:rPr lang="en-US" b="1" dirty="0"/>
              <a:t>clients’ brilliant subversion of neuronormative expectations </a:t>
            </a:r>
            <a:r>
              <a:rPr lang="en-US" dirty="0"/>
              <a:t>in the therapy room, and which have </a:t>
            </a:r>
            <a:r>
              <a:rPr lang="en-US" b="1" dirty="0"/>
              <a:t>meaningfully</a:t>
            </a:r>
            <a:r>
              <a:rPr lang="en-US" dirty="0"/>
              <a:t> </a:t>
            </a:r>
            <a:r>
              <a:rPr lang="en-US" b="1" dirty="0"/>
              <a:t>contributed to my understanding </a:t>
            </a:r>
            <a:r>
              <a:rPr lang="en-US" dirty="0"/>
              <a:t>of neuroaffirming care</a:t>
            </a:r>
            <a:endParaRPr lang="en-US" b="1" dirty="0"/>
          </a:p>
          <a:p>
            <a:r>
              <a:rPr lang="en-US" u="sng" dirty="0"/>
              <a:t>Today</a:t>
            </a:r>
            <a:r>
              <a:rPr lang="en-US" dirty="0"/>
              <a:t>: We’ll focus on 2 case examples instead for the sake of providing adequate depth.</a:t>
            </a:r>
          </a:p>
        </p:txBody>
      </p:sp>
      <p:graphicFrame>
        <p:nvGraphicFramePr>
          <p:cNvPr id="4" name="Table 3">
            <a:extLst>
              <a:ext uri="{FF2B5EF4-FFF2-40B4-BE49-F238E27FC236}">
                <a16:creationId xmlns:a16="http://schemas.microsoft.com/office/drawing/2014/main" id="{0BB4EF0E-CA60-E401-65F8-DDE4185F7656}"/>
              </a:ext>
            </a:extLst>
          </p:cNvPr>
          <p:cNvGraphicFramePr>
            <a:graphicFrameLocks noGrp="1"/>
          </p:cNvGraphicFramePr>
          <p:nvPr/>
        </p:nvGraphicFramePr>
        <p:xfrm>
          <a:off x="6343293" y="1424722"/>
          <a:ext cx="5733691" cy="5308600"/>
        </p:xfrm>
        <a:graphic>
          <a:graphicData uri="http://schemas.openxmlformats.org/drawingml/2006/table">
            <a:tbl>
              <a:tblPr firstRow="1" bandRow="1">
                <a:tableStyleId>{5C22544A-7EE6-4342-B048-85BDC9FD1C3A}</a:tableStyleId>
              </a:tblPr>
              <a:tblGrid>
                <a:gridCol w="2706673">
                  <a:extLst>
                    <a:ext uri="{9D8B030D-6E8A-4147-A177-3AD203B41FA5}">
                      <a16:colId xmlns:a16="http://schemas.microsoft.com/office/drawing/2014/main" val="918147932"/>
                    </a:ext>
                  </a:extLst>
                </a:gridCol>
                <a:gridCol w="3027018">
                  <a:extLst>
                    <a:ext uri="{9D8B030D-6E8A-4147-A177-3AD203B41FA5}">
                      <a16:colId xmlns:a16="http://schemas.microsoft.com/office/drawing/2014/main" val="1613318046"/>
                    </a:ext>
                  </a:extLst>
                </a:gridCol>
              </a:tblGrid>
              <a:tr h="370840">
                <a:tc>
                  <a:txBody>
                    <a:bodyPr/>
                    <a:lstStyle/>
                    <a:p>
                      <a:r>
                        <a:rPr lang="en-US" dirty="0"/>
                        <a:t>Components</a:t>
                      </a:r>
                    </a:p>
                  </a:txBody>
                  <a:tcPr/>
                </a:tc>
                <a:tc>
                  <a:txBody>
                    <a:bodyPr/>
                    <a:lstStyle/>
                    <a:p>
                      <a:r>
                        <a:rPr lang="en-US" dirty="0"/>
                        <a:t>Dimensions</a:t>
                      </a:r>
                    </a:p>
                  </a:txBody>
                  <a:tcPr/>
                </a:tc>
                <a:extLst>
                  <a:ext uri="{0D108BD9-81ED-4DB2-BD59-A6C34878D82A}">
                    <a16:rowId xmlns:a16="http://schemas.microsoft.com/office/drawing/2014/main" val="1710302329"/>
                  </a:ext>
                </a:extLst>
              </a:tr>
              <a:tr h="370840">
                <a:tc>
                  <a:txBody>
                    <a:bodyPr/>
                    <a:lstStyle/>
                    <a:p>
                      <a:r>
                        <a:rPr lang="en-US" dirty="0"/>
                        <a:t>Play</a:t>
                      </a:r>
                    </a:p>
                  </a:txBody>
                  <a:tcPr/>
                </a:tc>
                <a:tc>
                  <a:txBody>
                    <a:bodyPr/>
                    <a:lstStyle/>
                    <a:p>
                      <a:r>
                        <a:rPr lang="en-US" dirty="0"/>
                        <a:t>—Essence/Social Dynamics</a:t>
                      </a:r>
                    </a:p>
                    <a:p>
                      <a:r>
                        <a:rPr lang="en-US" dirty="0"/>
                        <a:t>—Toys</a:t>
                      </a:r>
                    </a:p>
                    <a:p>
                      <a:r>
                        <a:rPr lang="en-US" dirty="0"/>
                        <a:t>—“The Rules”</a:t>
                      </a:r>
                    </a:p>
                  </a:txBody>
                  <a:tcPr/>
                </a:tc>
                <a:extLst>
                  <a:ext uri="{0D108BD9-81ED-4DB2-BD59-A6C34878D82A}">
                    <a16:rowId xmlns:a16="http://schemas.microsoft.com/office/drawing/2014/main" val="1773351896"/>
                  </a:ext>
                </a:extLst>
              </a:tr>
              <a:tr h="370840">
                <a:tc>
                  <a:txBody>
                    <a:bodyPr/>
                    <a:lstStyle/>
                    <a:p>
                      <a:r>
                        <a:rPr lang="en-US" dirty="0"/>
                        <a:t>Interpersonal Connection</a:t>
                      </a:r>
                    </a:p>
                  </a:txBody>
                  <a:tcPr/>
                </a:tc>
                <a:tc>
                  <a:txBody>
                    <a:bodyPr/>
                    <a:lstStyle/>
                    <a:p>
                      <a:r>
                        <a:rPr lang="en-US" dirty="0"/>
                        <a:t>—Continuity/Intensity</a:t>
                      </a:r>
                    </a:p>
                    <a:p>
                      <a:r>
                        <a:rPr lang="en-US" dirty="0"/>
                        <a:t>—Connection</a:t>
                      </a:r>
                    </a:p>
                    <a:p>
                      <a:r>
                        <a:rPr lang="en-US" dirty="0"/>
                        <a:t>—Modes/Avenues</a:t>
                      </a:r>
                    </a:p>
                  </a:txBody>
                  <a:tcPr/>
                </a:tc>
                <a:extLst>
                  <a:ext uri="{0D108BD9-81ED-4DB2-BD59-A6C34878D82A}">
                    <a16:rowId xmlns:a16="http://schemas.microsoft.com/office/drawing/2014/main" val="1754247493"/>
                  </a:ext>
                </a:extLst>
              </a:tr>
              <a:tr h="370840">
                <a:tc>
                  <a:txBody>
                    <a:bodyPr/>
                    <a:lstStyle/>
                    <a:p>
                      <a:r>
                        <a:rPr lang="en-US" dirty="0"/>
                        <a:t>Therapeutic Relationship</a:t>
                      </a:r>
                    </a:p>
                  </a:txBody>
                  <a:tcPr/>
                </a:tc>
                <a:tc>
                  <a:txBody>
                    <a:bodyPr/>
                    <a:lstStyle/>
                    <a:p>
                      <a:r>
                        <a:rPr lang="en-US" dirty="0"/>
                        <a:t>—Roles/Power Dynamics</a:t>
                      </a:r>
                    </a:p>
                    <a:p>
                      <a:r>
                        <a:rPr lang="en-US" dirty="0"/>
                        <a:t>—Self-Disclosure</a:t>
                      </a:r>
                    </a:p>
                  </a:txBody>
                  <a:tcPr/>
                </a:tc>
                <a:extLst>
                  <a:ext uri="{0D108BD9-81ED-4DB2-BD59-A6C34878D82A}">
                    <a16:rowId xmlns:a16="http://schemas.microsoft.com/office/drawing/2014/main" val="4011914423"/>
                  </a:ext>
                </a:extLst>
              </a:tr>
              <a:tr h="370840">
                <a:tc>
                  <a:txBody>
                    <a:bodyPr/>
                    <a:lstStyle/>
                    <a:p>
                      <a:r>
                        <a:rPr lang="en-US" dirty="0"/>
                        <a:t>Therapeutic Process</a:t>
                      </a:r>
                    </a:p>
                  </a:txBody>
                  <a:tcPr/>
                </a:tc>
                <a:tc>
                  <a:txBody>
                    <a:bodyPr/>
                    <a:lstStyle/>
                    <a:p>
                      <a:r>
                        <a:rPr lang="en-US" dirty="0"/>
                        <a:t>—Self-Reflective Processes</a:t>
                      </a:r>
                    </a:p>
                    <a:p>
                      <a:r>
                        <a:rPr lang="en-US" dirty="0"/>
                        <a:t>—Regulation Strategies</a:t>
                      </a:r>
                    </a:p>
                    <a:p>
                      <a:r>
                        <a:rPr lang="en-US" dirty="0"/>
                        <a:t>—The Heart of the Matter</a:t>
                      </a:r>
                    </a:p>
                  </a:txBody>
                  <a:tcPr/>
                </a:tc>
                <a:extLst>
                  <a:ext uri="{0D108BD9-81ED-4DB2-BD59-A6C34878D82A}">
                    <a16:rowId xmlns:a16="http://schemas.microsoft.com/office/drawing/2014/main" val="534845194"/>
                  </a:ext>
                </a:extLst>
              </a:tr>
              <a:tr h="370840">
                <a:tc>
                  <a:txBody>
                    <a:bodyPr/>
                    <a:lstStyle/>
                    <a:p>
                      <a:r>
                        <a:rPr lang="en-US" dirty="0"/>
                        <a:t>The Structure of Therapy</a:t>
                      </a:r>
                    </a:p>
                  </a:txBody>
                  <a:tcPr/>
                </a:tc>
                <a:tc>
                  <a:txBody>
                    <a:bodyPr/>
                    <a:lstStyle/>
                    <a:p>
                      <a:r>
                        <a:rPr lang="en-US" dirty="0"/>
                        <a:t>—Time and Place</a:t>
                      </a:r>
                    </a:p>
                    <a:p>
                      <a:r>
                        <a:rPr lang="en-US" dirty="0"/>
                        <a:t>—Online Etiquette</a:t>
                      </a:r>
                    </a:p>
                    <a:p>
                      <a:r>
                        <a:rPr lang="en-US" dirty="0"/>
                        <a:t>—Aims/What We’re Doing</a:t>
                      </a:r>
                    </a:p>
                  </a:txBody>
                  <a:tcPr/>
                </a:tc>
                <a:extLst>
                  <a:ext uri="{0D108BD9-81ED-4DB2-BD59-A6C34878D82A}">
                    <a16:rowId xmlns:a16="http://schemas.microsoft.com/office/drawing/2014/main" val="3969613555"/>
                  </a:ext>
                </a:extLst>
              </a:tr>
              <a:tr h="370840">
                <a:tc>
                  <a:txBody>
                    <a:bodyPr/>
                    <a:lstStyle/>
                    <a:p>
                      <a:r>
                        <a:rPr lang="en-US" dirty="0"/>
                        <a:t>Other Conventions</a:t>
                      </a:r>
                    </a:p>
                  </a:txBody>
                  <a:tcPr/>
                </a:tc>
                <a:tc>
                  <a:txBody>
                    <a:bodyPr/>
                    <a:lstStyle/>
                    <a:p>
                      <a:r>
                        <a:rPr lang="en-US" dirty="0"/>
                        <a:t>—Sand Tray Play</a:t>
                      </a:r>
                    </a:p>
                    <a:p>
                      <a:r>
                        <a:rPr lang="en-US" dirty="0"/>
                        <a:t>—Shoes</a:t>
                      </a:r>
                    </a:p>
                  </a:txBody>
                  <a:tcPr/>
                </a:tc>
                <a:extLst>
                  <a:ext uri="{0D108BD9-81ED-4DB2-BD59-A6C34878D82A}">
                    <a16:rowId xmlns:a16="http://schemas.microsoft.com/office/drawing/2014/main" val="3913738391"/>
                  </a:ext>
                </a:extLst>
              </a:tr>
            </a:tbl>
          </a:graphicData>
        </a:graphic>
      </p:graphicFrame>
      <p:sp>
        <p:nvSpPr>
          <p:cNvPr id="5" name="TextBox 4">
            <a:extLst>
              <a:ext uri="{FF2B5EF4-FFF2-40B4-BE49-F238E27FC236}">
                <a16:creationId xmlns:a16="http://schemas.microsoft.com/office/drawing/2014/main" id="{AD2A9D0A-FDB1-7515-B818-DFBDD08F66D7}"/>
              </a:ext>
            </a:extLst>
          </p:cNvPr>
          <p:cNvSpPr txBox="1"/>
          <p:nvPr/>
        </p:nvSpPr>
        <p:spPr>
          <a:xfrm>
            <a:off x="6343293" y="1055390"/>
            <a:ext cx="5543907" cy="353943"/>
          </a:xfrm>
          <a:prstGeom prst="rect">
            <a:avLst/>
          </a:prstGeom>
          <a:noFill/>
        </p:spPr>
        <p:txBody>
          <a:bodyPr wrap="square" rtlCol="0">
            <a:spAutoFit/>
          </a:bodyPr>
          <a:lstStyle/>
          <a:p>
            <a:r>
              <a:rPr lang="en-US" sz="1700" b="1" dirty="0"/>
              <a:t> My Process: Mapping Out Examples of Neuroqueering</a:t>
            </a:r>
          </a:p>
        </p:txBody>
      </p:sp>
    </p:spTree>
    <p:extLst>
      <p:ext uri="{BB962C8B-B14F-4D97-AF65-F5344CB8AC3E}">
        <p14:creationId xmlns:p14="http://schemas.microsoft.com/office/powerpoint/2010/main" val="178359913"/>
      </p:ext>
    </p:extLst>
  </p:cSld>
  <p:clrMapOvr>
    <a:masterClrMapping/>
  </p:clrMapOvr>
  <mc:AlternateContent xmlns:mc="http://schemas.openxmlformats.org/markup-compatibility/2006" xmlns:p14="http://schemas.microsoft.com/office/powerpoint/2010/main">
    <mc:Choice Requires="p14">
      <p:transition spd="slow" p14:dur="2250">
        <p14:honeycomb/>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B716C-6F9A-2DD9-4A10-183717EF67EB}"/>
              </a:ext>
            </a:extLst>
          </p:cNvPr>
          <p:cNvSpPr>
            <a:spLocks noGrp="1"/>
          </p:cNvSpPr>
          <p:nvPr>
            <p:ph type="title"/>
          </p:nvPr>
        </p:nvSpPr>
        <p:spPr>
          <a:xfrm>
            <a:off x="152400" y="304799"/>
            <a:ext cx="11887200" cy="1325563"/>
          </a:xfrm>
        </p:spPr>
        <p:txBody>
          <a:bodyPr>
            <a:normAutofit/>
          </a:bodyPr>
          <a:lstStyle/>
          <a:p>
            <a:r>
              <a:rPr lang="en-US" dirty="0">
                <a:solidFill>
                  <a:schemeClr val="bg1"/>
                </a:solidFill>
              </a:rPr>
              <a:t>Case Example 1: self-Disclosure via Process</a:t>
            </a:r>
          </a:p>
        </p:txBody>
      </p:sp>
      <p:sp>
        <p:nvSpPr>
          <p:cNvPr id="3" name="Content Placeholder 2">
            <a:extLst>
              <a:ext uri="{FF2B5EF4-FFF2-40B4-BE49-F238E27FC236}">
                <a16:creationId xmlns:a16="http://schemas.microsoft.com/office/drawing/2014/main" id="{0C9DCDF3-7BC8-C29B-4B9D-F3429AF4F18E}"/>
              </a:ext>
            </a:extLst>
          </p:cNvPr>
          <p:cNvSpPr>
            <a:spLocks noGrp="1"/>
          </p:cNvSpPr>
          <p:nvPr>
            <p:ph idx="1"/>
          </p:nvPr>
        </p:nvSpPr>
        <p:spPr>
          <a:xfrm>
            <a:off x="0" y="1763715"/>
            <a:ext cx="12192000" cy="4789486"/>
          </a:xfrm>
        </p:spPr>
        <p:txBody>
          <a:bodyPr>
            <a:normAutofit fontScale="70000" lnSpcReduction="20000"/>
          </a:bodyPr>
          <a:lstStyle/>
          <a:p>
            <a:r>
              <a:rPr lang="en-US" u="sng" dirty="0">
                <a:solidFill>
                  <a:schemeClr val="bg1"/>
                </a:solidFill>
              </a:rPr>
              <a:t>The Client:</a:t>
            </a:r>
            <a:r>
              <a:rPr lang="en-US" dirty="0">
                <a:solidFill>
                  <a:schemeClr val="bg1"/>
                </a:solidFill>
              </a:rPr>
              <a:t> 11-year-old, White-passing* autistic cisgender female </a:t>
            </a:r>
          </a:p>
          <a:p>
            <a:pPr lvl="1"/>
            <a:r>
              <a:rPr lang="en-US" dirty="0">
                <a:solidFill>
                  <a:schemeClr val="bg1"/>
                </a:solidFill>
              </a:rPr>
              <a:t>*race &amp; ethnicity not disclosed</a:t>
            </a:r>
          </a:p>
          <a:p>
            <a:pPr lvl="1"/>
            <a:r>
              <a:rPr lang="en-US" u="sng" dirty="0">
                <a:solidFill>
                  <a:schemeClr val="bg1"/>
                </a:solidFill>
              </a:rPr>
              <a:t>Neurocognitive Identity/Profile</a:t>
            </a:r>
            <a:r>
              <a:rPr lang="en-US" dirty="0">
                <a:solidFill>
                  <a:schemeClr val="bg1"/>
                </a:solidFill>
              </a:rPr>
              <a:t>: autistic, sensory sensitivities, PDA characteristics</a:t>
            </a:r>
          </a:p>
          <a:p>
            <a:r>
              <a:rPr lang="en-US" u="sng" dirty="0">
                <a:solidFill>
                  <a:schemeClr val="bg1"/>
                </a:solidFill>
              </a:rPr>
              <a:t>Relevant Context:</a:t>
            </a:r>
            <a:r>
              <a:rPr lang="en-US" dirty="0">
                <a:solidFill>
                  <a:schemeClr val="bg1"/>
                </a:solidFill>
              </a:rPr>
              <a:t> autistic burnout, applying to art school, my difficulty gathering info for reference letter</a:t>
            </a:r>
            <a:endParaRPr lang="en-US" u="sng" dirty="0">
              <a:solidFill>
                <a:schemeClr val="bg1"/>
              </a:solidFill>
            </a:endParaRPr>
          </a:p>
          <a:p>
            <a:r>
              <a:rPr lang="en-US" u="sng" dirty="0">
                <a:solidFill>
                  <a:schemeClr val="bg1"/>
                </a:solidFill>
              </a:rPr>
              <a:t>The Experience</a:t>
            </a:r>
            <a:r>
              <a:rPr lang="en-US" dirty="0">
                <a:solidFill>
                  <a:schemeClr val="bg1"/>
                </a:solidFill>
              </a:rPr>
              <a:t>: inspired show-and-tell self-disclosure process about her passion; monotropic style </a:t>
            </a:r>
          </a:p>
          <a:p>
            <a:r>
              <a:rPr lang="en-US" u="sng" dirty="0">
                <a:solidFill>
                  <a:schemeClr val="bg1"/>
                </a:solidFill>
              </a:rPr>
              <a:t>Neuronormative Expectations:</a:t>
            </a:r>
            <a:r>
              <a:rPr lang="en-US" dirty="0">
                <a:solidFill>
                  <a:schemeClr val="bg1"/>
                </a:solidFill>
              </a:rPr>
              <a:t> self-disclosure involves talking about oneself; the therapeutic process is primarily interpersonal…</a:t>
            </a:r>
            <a:r>
              <a:rPr lang="en-US" i="1" dirty="0">
                <a:solidFill>
                  <a:schemeClr val="bg1"/>
                </a:solidFill>
              </a:rPr>
              <a:t>AND</a:t>
            </a:r>
            <a:r>
              <a:rPr lang="en-US" dirty="0">
                <a:solidFill>
                  <a:schemeClr val="bg1"/>
                </a:solidFill>
              </a:rPr>
              <a:t> this should look a certain way </a:t>
            </a:r>
            <a:r>
              <a:rPr lang="en-US" sz="2600" dirty="0">
                <a:solidFill>
                  <a:schemeClr val="bg1"/>
                </a:solidFill>
              </a:rPr>
              <a:t>(e.g., monotropic style is not interpersonal/okay)</a:t>
            </a:r>
          </a:p>
          <a:p>
            <a:r>
              <a:rPr lang="en-US" u="sng" dirty="0">
                <a:solidFill>
                  <a:schemeClr val="bg1"/>
                </a:solidFill>
              </a:rPr>
              <a:t>Pathology Lens:</a:t>
            </a:r>
            <a:r>
              <a:rPr lang="en-US" dirty="0">
                <a:solidFill>
                  <a:schemeClr val="bg1"/>
                </a:solidFill>
              </a:rPr>
              <a:t> She’s talking about her “special interest” and not letting anyone else talk. She needs help developing “social skills”/interrupting hyperfocus. She’s distracting from the important issues at hand.</a:t>
            </a:r>
          </a:p>
          <a:p>
            <a:r>
              <a:rPr lang="en-US" u="sng" dirty="0">
                <a:solidFill>
                  <a:schemeClr val="bg1"/>
                </a:solidFill>
              </a:rPr>
              <a:t>What Client Helped Me Understand (Neurodiversity Lens):</a:t>
            </a:r>
            <a:r>
              <a:rPr lang="en-US" dirty="0">
                <a:solidFill>
                  <a:schemeClr val="bg1"/>
                </a:solidFill>
              </a:rPr>
              <a:t> self-disclosure </a:t>
            </a:r>
            <a:r>
              <a:rPr lang="en-US" i="1" dirty="0">
                <a:solidFill>
                  <a:schemeClr val="bg1"/>
                </a:solidFill>
              </a:rPr>
              <a:t>process </a:t>
            </a:r>
            <a:r>
              <a:rPr lang="en-US" dirty="0">
                <a:solidFill>
                  <a:schemeClr val="bg1"/>
                </a:solidFill>
              </a:rPr>
              <a:t>(showing&gt;telling);words are an abstraction; passions are immensely valuable &amp; full of potential; interpersonal connection needn’t be </a:t>
            </a:r>
            <a:r>
              <a:rPr lang="en-US" i="1" dirty="0">
                <a:solidFill>
                  <a:schemeClr val="bg1"/>
                </a:solidFill>
              </a:rPr>
              <a:t>the</a:t>
            </a:r>
            <a:r>
              <a:rPr lang="en-US" dirty="0">
                <a:solidFill>
                  <a:schemeClr val="bg1"/>
                </a:solidFill>
              </a:rPr>
              <a:t> primary focus—</a:t>
            </a:r>
            <a:r>
              <a:rPr lang="en-US" i="1" dirty="0">
                <a:solidFill>
                  <a:schemeClr val="bg1"/>
                </a:solidFill>
              </a:rPr>
              <a:t>and </a:t>
            </a:r>
            <a:r>
              <a:rPr lang="en-US" dirty="0">
                <a:solidFill>
                  <a:schemeClr val="bg1"/>
                </a:solidFill>
              </a:rPr>
              <a:t>interpersonal connection can transcend neuronormative rules</a:t>
            </a:r>
          </a:p>
          <a:p>
            <a:r>
              <a:rPr lang="en-US" u="sng" dirty="0">
                <a:solidFill>
                  <a:schemeClr val="bg1"/>
                </a:solidFill>
              </a:rPr>
              <a:t>Transpersonal Components:</a:t>
            </a:r>
            <a:r>
              <a:rPr lang="en-US" dirty="0">
                <a:solidFill>
                  <a:schemeClr val="bg1"/>
                </a:solidFill>
              </a:rPr>
              <a:t> shared present-moment state &amp; shared understanding of the state of engaging with passions; witnessing aspects of client’s essence; focus on showing (i.e., </a:t>
            </a:r>
            <a:r>
              <a:rPr lang="en-US" i="1" dirty="0">
                <a:solidFill>
                  <a:schemeClr val="bg1"/>
                </a:solidFill>
              </a:rPr>
              <a:t>experiencing</a:t>
            </a:r>
            <a:r>
              <a:rPr lang="en-US" dirty="0">
                <a:solidFill>
                  <a:schemeClr val="bg1"/>
                </a:solidFill>
              </a:rPr>
              <a:t>) rather than talking about/conceptualizing/abstracting; connecting with/from “</a:t>
            </a:r>
            <a:r>
              <a:rPr lang="en-US" dirty="0" err="1">
                <a:solidFill>
                  <a:schemeClr val="bg1"/>
                </a:solidFill>
              </a:rPr>
              <a:t>i</a:t>
            </a:r>
            <a:r>
              <a:rPr lang="en-US" dirty="0">
                <a:solidFill>
                  <a:schemeClr val="bg1"/>
                </a:solidFill>
              </a:rPr>
              <a:t>” rather than “I”; self as verb; locating self within self-environment interface (i.e., her artistic process/engagement with her passion)</a:t>
            </a:r>
          </a:p>
        </p:txBody>
      </p:sp>
    </p:spTree>
    <p:extLst>
      <p:ext uri="{BB962C8B-B14F-4D97-AF65-F5344CB8AC3E}">
        <p14:creationId xmlns:p14="http://schemas.microsoft.com/office/powerpoint/2010/main" val="130661066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CBE879"/>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E1564-D3B0-34D9-E369-F4AE2A812601}"/>
              </a:ext>
            </a:extLst>
          </p:cNvPr>
          <p:cNvSpPr>
            <a:spLocks noGrp="1"/>
          </p:cNvSpPr>
          <p:nvPr>
            <p:ph type="title"/>
          </p:nvPr>
        </p:nvSpPr>
        <p:spPr/>
        <p:txBody>
          <a:bodyPr/>
          <a:lstStyle/>
          <a:p>
            <a:r>
              <a:rPr lang="en-US" dirty="0"/>
              <a:t>Case Example 2: Liberation via Sand</a:t>
            </a:r>
          </a:p>
        </p:txBody>
      </p:sp>
      <p:sp>
        <p:nvSpPr>
          <p:cNvPr id="3" name="Content Placeholder 2">
            <a:extLst>
              <a:ext uri="{FF2B5EF4-FFF2-40B4-BE49-F238E27FC236}">
                <a16:creationId xmlns:a16="http://schemas.microsoft.com/office/drawing/2014/main" id="{BF2B81A0-A2F0-A5A3-E568-6CD400B29E46}"/>
              </a:ext>
            </a:extLst>
          </p:cNvPr>
          <p:cNvSpPr>
            <a:spLocks noGrp="1"/>
          </p:cNvSpPr>
          <p:nvPr>
            <p:ph idx="1"/>
          </p:nvPr>
        </p:nvSpPr>
        <p:spPr>
          <a:xfrm>
            <a:off x="208549" y="1567180"/>
            <a:ext cx="11774904" cy="4925695"/>
          </a:xfrm>
        </p:spPr>
        <p:txBody>
          <a:bodyPr>
            <a:normAutofit fontScale="70000" lnSpcReduction="20000"/>
          </a:bodyPr>
          <a:lstStyle/>
          <a:p>
            <a:r>
              <a:rPr lang="en-US" u="sng" dirty="0"/>
              <a:t>The Client:</a:t>
            </a:r>
            <a:r>
              <a:rPr lang="en-US" dirty="0"/>
              <a:t> 6-year-old, White cisgender female </a:t>
            </a:r>
          </a:p>
          <a:p>
            <a:pPr lvl="1"/>
            <a:r>
              <a:rPr lang="en-US" u="sng" dirty="0"/>
              <a:t>Neurocognitive Identity/Profile:</a:t>
            </a:r>
            <a:r>
              <a:rPr lang="en-US" dirty="0"/>
              <a:t> monotropic style, autistic and ADHD characteristics, </a:t>
            </a:r>
            <a:r>
              <a:rPr lang="en-US" dirty="0" err="1"/>
              <a:t>alexithymic</a:t>
            </a:r>
            <a:r>
              <a:rPr lang="en-US" dirty="0"/>
              <a:t> </a:t>
            </a:r>
          </a:p>
          <a:p>
            <a:r>
              <a:rPr lang="en-US" u="sng" dirty="0"/>
              <a:t>Relevant Context:</a:t>
            </a:r>
            <a:r>
              <a:rPr lang="en-US" dirty="0"/>
              <a:t> treatment goal of naming her “pent-up frustration”;  client’s ongoing demonstration of a process characterized by containment, building pressure, underlying tension, intense effort, perfectionism, heavy silence, &amp; unavailability for (neuronormative) interpersonal connection</a:t>
            </a:r>
          </a:p>
          <a:p>
            <a:r>
              <a:rPr lang="en-US" u="sng" dirty="0"/>
              <a:t>SPT Developmental Themes</a:t>
            </a:r>
            <a:r>
              <a:rPr lang="en-US" dirty="0"/>
              <a:t>: </a:t>
            </a:r>
            <a:r>
              <a:rPr lang="en-US" i="1" dirty="0"/>
              <a:t>Do I exist? </a:t>
            </a:r>
            <a:r>
              <a:rPr lang="en-US" dirty="0"/>
              <a:t>&amp; </a:t>
            </a:r>
            <a:r>
              <a:rPr lang="en-US" i="1" dirty="0"/>
              <a:t>Am I okay?  </a:t>
            </a:r>
          </a:p>
          <a:p>
            <a:r>
              <a:rPr lang="en-US" u="sng" dirty="0"/>
              <a:t>The Experience</a:t>
            </a:r>
            <a:r>
              <a:rPr lang="en-US" dirty="0"/>
              <a:t>: letting go, relief, messiness, laughter, silliness, mirroring, attunement, rebellion, empowerment, liberation</a:t>
            </a:r>
          </a:p>
          <a:p>
            <a:r>
              <a:rPr lang="en-US" u="sng" dirty="0"/>
              <a:t>Neuronormative Expectations:</a:t>
            </a:r>
            <a:r>
              <a:rPr lang="en-US" dirty="0"/>
              <a:t> It’s important to learn how to name feelings (</a:t>
            </a:r>
            <a:r>
              <a:rPr lang="en-US" dirty="0" err="1"/>
              <a:t>i</a:t>
            </a:r>
            <a:r>
              <a:rPr lang="en-US" dirty="0"/>
              <a:t>..e, spoken verbal communication should be the primary mode of communication). “Good behavior” is very important. </a:t>
            </a:r>
          </a:p>
          <a:p>
            <a:r>
              <a:rPr lang="en-US" u="sng" dirty="0"/>
              <a:t>Pathology Lens</a:t>
            </a:r>
            <a:r>
              <a:rPr lang="en-US" dirty="0"/>
              <a:t>: She’s containing her “frustration” and refusing to talk about it</a:t>
            </a:r>
            <a:r>
              <a:rPr lang="en-US" dirty="0">
                <a:sym typeface="Wingdings" pitchFamily="2" charset="2"/>
              </a:rPr>
              <a:t>. She’s </a:t>
            </a:r>
            <a:r>
              <a:rPr lang="en-US" dirty="0"/>
              <a:t>being “resistant”/“defiant”. She doesn’t know how to connect with her feelings/others. …</a:t>
            </a:r>
            <a:r>
              <a:rPr lang="en-US" b="1" i="1" dirty="0"/>
              <a:t>What unacceptable behavior with the sand!!!!!!</a:t>
            </a:r>
            <a:endParaRPr lang="en-US" b="1" dirty="0"/>
          </a:p>
          <a:p>
            <a:r>
              <a:rPr lang="en-US" u="sng" dirty="0"/>
              <a:t>What Client Helped Me Understand (Neurodiversity Lens)</a:t>
            </a:r>
            <a:r>
              <a:rPr lang="en-US" dirty="0"/>
              <a:t>: “Frustrated” didn’t cut it. We didn’t need to name feelings; we needed an experience instead.  Patience, acceptance, &amp; trust (in the client &amp; in the </a:t>
            </a:r>
            <a:r>
              <a:rPr lang="en-US" i="1" dirty="0"/>
              <a:t>client’s</a:t>
            </a:r>
            <a:r>
              <a:rPr lang="en-US" dirty="0"/>
              <a:t> process) are super duper important. I needed to </a:t>
            </a:r>
            <a:r>
              <a:rPr lang="en-US" i="1" dirty="0"/>
              <a:t>support</a:t>
            </a:r>
            <a:r>
              <a:rPr lang="en-US" dirty="0"/>
              <a:t> organic state shift (</a:t>
            </a:r>
            <a:r>
              <a:rPr lang="en-US" i="1" dirty="0"/>
              <a:t>not</a:t>
            </a:r>
            <a:r>
              <a:rPr lang="en-US" dirty="0"/>
              <a:t> guide/direct it).</a:t>
            </a:r>
          </a:p>
          <a:p>
            <a:r>
              <a:rPr lang="en-US" u="sng" dirty="0"/>
              <a:t>Transpersonal (TP) Components:</a:t>
            </a:r>
            <a:r>
              <a:rPr lang="en-US" dirty="0"/>
              <a:t> This was essentially a TP experience—so impactful! Also: </a:t>
            </a:r>
            <a:r>
              <a:rPr lang="en-US" b="1" dirty="0"/>
              <a:t>cycles</a:t>
            </a:r>
            <a:r>
              <a:rPr lang="en-US" dirty="0"/>
              <a:t> rather than linearity; </a:t>
            </a:r>
            <a:r>
              <a:rPr lang="en-US" b="1" dirty="0"/>
              <a:t>states</a:t>
            </a:r>
            <a:r>
              <a:rPr lang="en-US" dirty="0"/>
              <a:t> rather than “feelings”; </a:t>
            </a:r>
            <a:r>
              <a:rPr lang="en-US" b="1" dirty="0"/>
              <a:t>some states/aspects of experience are beyond words</a:t>
            </a:r>
          </a:p>
        </p:txBody>
      </p:sp>
      <p:sp>
        <p:nvSpPr>
          <p:cNvPr id="4" name="TextBox 3">
            <a:extLst>
              <a:ext uri="{FF2B5EF4-FFF2-40B4-BE49-F238E27FC236}">
                <a16:creationId xmlns:a16="http://schemas.microsoft.com/office/drawing/2014/main" id="{63EEF89D-193E-C2A7-0883-001FD68B8599}"/>
              </a:ext>
            </a:extLst>
          </p:cNvPr>
          <p:cNvSpPr txBox="1"/>
          <p:nvPr/>
        </p:nvSpPr>
        <p:spPr>
          <a:xfrm>
            <a:off x="10257783" y="1567180"/>
            <a:ext cx="1874346" cy="523220"/>
          </a:xfrm>
          <a:prstGeom prst="rect">
            <a:avLst/>
          </a:prstGeom>
          <a:solidFill>
            <a:schemeClr val="bg2"/>
          </a:solidFill>
        </p:spPr>
        <p:style>
          <a:lnRef idx="2">
            <a:schemeClr val="dk1"/>
          </a:lnRef>
          <a:fillRef idx="1">
            <a:schemeClr val="lt1"/>
          </a:fillRef>
          <a:effectRef idx="0">
            <a:schemeClr val="dk1"/>
          </a:effectRef>
          <a:fontRef idx="minor">
            <a:schemeClr val="dk1"/>
          </a:fontRef>
        </p:style>
        <p:txBody>
          <a:bodyPr wrap="square" rtlCol="0">
            <a:spAutoFit/>
          </a:bodyPr>
          <a:lstStyle/>
          <a:p>
            <a:r>
              <a:rPr lang="en-US" sz="1400" b="1" i="1" dirty="0"/>
              <a:t>Alexithymia</a:t>
            </a:r>
            <a:r>
              <a:rPr lang="en-US" sz="1400" dirty="0"/>
              <a:t>: without </a:t>
            </a:r>
            <a:r>
              <a:rPr lang="en-US" sz="1400" u="sng" dirty="0"/>
              <a:t>words</a:t>
            </a:r>
            <a:r>
              <a:rPr lang="en-US" sz="1400" dirty="0"/>
              <a:t> for emotions</a:t>
            </a:r>
          </a:p>
        </p:txBody>
      </p:sp>
    </p:spTree>
    <p:extLst>
      <p:ext uri="{BB962C8B-B14F-4D97-AF65-F5344CB8AC3E}">
        <p14:creationId xmlns:p14="http://schemas.microsoft.com/office/powerpoint/2010/main" val="1791328213"/>
      </p:ext>
    </p:extLst>
  </p:cSld>
  <p:clrMapOvr>
    <a:masterClrMapping/>
  </p:clrMapOvr>
  <mc:AlternateContent xmlns:mc="http://schemas.openxmlformats.org/markup-compatibility/2006" xmlns:p14="http://schemas.microsoft.com/office/powerpoint/2010/main">
    <mc:Choice Requires="p14">
      <p:transition spd="slow" p14:dur="1250">
        <p:randomBar dir="vert"/>
      </p:transition>
    </mc:Choice>
    <mc:Fallback xmlns="">
      <p:transition spd="slow">
        <p:randomBar dir="vert"/>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278ADA9-6383-4BDD-80D2-8899A40268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484B7147-B0F6-40ED-B5A2-FF72BC8198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Rectangle 11">
            <a:extLst>
              <a:ext uri="{FF2B5EF4-FFF2-40B4-BE49-F238E27FC236}">
                <a16:creationId xmlns:a16="http://schemas.microsoft.com/office/drawing/2014/main" id="{B36D2DE0-0628-4A9A-A59D-7BA8B5EB3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48E405C9-94BE-41DA-928C-DEC9A8550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15929" y="148929"/>
            <a:ext cx="6560142" cy="656014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a:extLst>
              <a:ext uri="{FF2B5EF4-FFF2-40B4-BE49-F238E27FC236}">
                <a16:creationId xmlns:a16="http://schemas.microsoft.com/office/drawing/2014/main" id="{0B2BC8E4-9909-E05A-8826-65C1ECDA8BDD}"/>
              </a:ext>
            </a:extLst>
          </p:cNvPr>
          <p:cNvSpPr>
            <a:spLocks noGrp="1"/>
          </p:cNvSpPr>
          <p:nvPr>
            <p:ph type="title"/>
          </p:nvPr>
        </p:nvSpPr>
        <p:spPr>
          <a:xfrm>
            <a:off x="3315031" y="1380754"/>
            <a:ext cx="5561938" cy="2513516"/>
          </a:xfrm>
        </p:spPr>
        <p:txBody>
          <a:bodyPr vert="horz" lIns="91440" tIns="45720" rIns="91440" bIns="45720" rtlCol="0" anchor="b">
            <a:normAutofit/>
          </a:bodyPr>
          <a:lstStyle/>
          <a:p>
            <a:pPr algn="ctr"/>
            <a:r>
              <a:rPr lang="en-US" sz="5600" kern="1200">
                <a:solidFill>
                  <a:schemeClr val="tx1"/>
                </a:solidFill>
                <a:latin typeface="+mj-lt"/>
                <a:ea typeface="+mj-ea"/>
                <a:cs typeface="+mj-cs"/>
              </a:rPr>
              <a:t>What My Clients Have Helped Me Understand</a:t>
            </a:r>
          </a:p>
        </p:txBody>
      </p:sp>
      <p:sp>
        <p:nvSpPr>
          <p:cNvPr id="3" name="Text Placeholder 2">
            <a:extLst>
              <a:ext uri="{FF2B5EF4-FFF2-40B4-BE49-F238E27FC236}">
                <a16:creationId xmlns:a16="http://schemas.microsoft.com/office/drawing/2014/main" id="{05D8D387-1587-3E3D-7871-04BFC2FFE110}"/>
              </a:ext>
            </a:extLst>
          </p:cNvPr>
          <p:cNvSpPr>
            <a:spLocks noGrp="1"/>
          </p:cNvSpPr>
          <p:nvPr>
            <p:ph type="body" idx="1"/>
          </p:nvPr>
        </p:nvSpPr>
        <p:spPr>
          <a:xfrm>
            <a:off x="3315031" y="4076802"/>
            <a:ext cx="5561938" cy="1534587"/>
          </a:xfrm>
        </p:spPr>
        <p:txBody>
          <a:bodyPr vert="horz" lIns="91440" tIns="45720" rIns="91440" bIns="45720" rtlCol="0">
            <a:normAutofit/>
          </a:bodyPr>
          <a:lstStyle/>
          <a:p>
            <a:pPr algn="ctr"/>
            <a:r>
              <a:rPr lang="en-US" kern="1200">
                <a:solidFill>
                  <a:schemeClr val="tx1"/>
                </a:solidFill>
                <a:latin typeface="+mn-lt"/>
                <a:ea typeface="+mn-ea"/>
                <a:cs typeface="+mn-cs"/>
              </a:rPr>
              <a:t>Ten Takeaways from My Internship Experiences</a:t>
            </a:r>
            <a:endParaRPr lang="en-US" b="1" kern="1200">
              <a:solidFill>
                <a:schemeClr val="tx1"/>
              </a:solidFill>
              <a:latin typeface="+mn-lt"/>
              <a:ea typeface="+mn-ea"/>
              <a:cs typeface="+mn-cs"/>
            </a:endParaRPr>
          </a:p>
        </p:txBody>
      </p:sp>
      <p:sp>
        <p:nvSpPr>
          <p:cNvPr id="16" name="Arc 15">
            <a:extLst>
              <a:ext uri="{FF2B5EF4-FFF2-40B4-BE49-F238E27FC236}">
                <a16:creationId xmlns:a16="http://schemas.microsoft.com/office/drawing/2014/main" id="{D2091A72-D5BB-42AC-8FD3-F7747D9086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9222429" flipV="1">
            <a:off x="2494119" y="6170"/>
            <a:ext cx="6816262" cy="6816262"/>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8" name="Oval 17">
            <a:extLst>
              <a:ext uri="{FF2B5EF4-FFF2-40B4-BE49-F238E27FC236}">
                <a16:creationId xmlns:a16="http://schemas.microsoft.com/office/drawing/2014/main" id="{6ED12BFC-A737-46AF-8411-481112D54B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00995" y="5310973"/>
            <a:ext cx="705948" cy="686798"/>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3721056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500">
        <p15:prstTrans prst="airplane"/>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CBE879"/>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650887-2453-AFE2-FC55-52188280F9A0}"/>
              </a:ext>
            </a:extLst>
          </p:cNvPr>
          <p:cNvSpPr>
            <a:spLocks noGrp="1"/>
          </p:cNvSpPr>
          <p:nvPr>
            <p:ph type="title"/>
          </p:nvPr>
        </p:nvSpPr>
        <p:spPr>
          <a:xfrm>
            <a:off x="171773" y="1"/>
            <a:ext cx="10515600" cy="888392"/>
          </a:xfrm>
        </p:spPr>
        <p:txBody>
          <a:bodyPr>
            <a:normAutofit/>
          </a:bodyPr>
          <a:lstStyle/>
          <a:p>
            <a:r>
              <a:rPr lang="en-US" dirty="0"/>
              <a:t>1. Reframe “resistance”.</a:t>
            </a:r>
          </a:p>
        </p:txBody>
      </p:sp>
      <p:graphicFrame>
        <p:nvGraphicFramePr>
          <p:cNvPr id="5" name="Content Placeholder 4">
            <a:extLst>
              <a:ext uri="{FF2B5EF4-FFF2-40B4-BE49-F238E27FC236}">
                <a16:creationId xmlns:a16="http://schemas.microsoft.com/office/drawing/2014/main" id="{492CBEF2-CDAB-40CF-53E4-E2EA51589268}"/>
              </a:ext>
            </a:extLst>
          </p:cNvPr>
          <p:cNvGraphicFramePr>
            <a:graphicFrameLocks noGrp="1"/>
          </p:cNvGraphicFramePr>
          <p:nvPr>
            <p:ph idx="1"/>
            <p:extLst>
              <p:ext uri="{D42A27DB-BD31-4B8C-83A1-F6EECF244321}">
                <p14:modId xmlns:p14="http://schemas.microsoft.com/office/powerpoint/2010/main" val="4161496115"/>
              </p:ext>
            </p:extLst>
          </p:nvPr>
        </p:nvGraphicFramePr>
        <p:xfrm>
          <a:off x="-713158" y="1630166"/>
          <a:ext cx="12222671" cy="389613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a:extLst>
              <a:ext uri="{FF2B5EF4-FFF2-40B4-BE49-F238E27FC236}">
                <a16:creationId xmlns:a16="http://schemas.microsoft.com/office/drawing/2014/main" id="{21A08DCD-C622-624B-90CD-5CE91296C864}"/>
              </a:ext>
            </a:extLst>
          </p:cNvPr>
          <p:cNvSpPr txBox="1"/>
          <p:nvPr/>
        </p:nvSpPr>
        <p:spPr>
          <a:xfrm>
            <a:off x="171773" y="2317935"/>
            <a:ext cx="1662043" cy="3262111"/>
          </a:xfrm>
          <a:prstGeom prst="rect">
            <a:avLst/>
          </a:prstGeom>
          <a:solidFill>
            <a:schemeClr val="bg2"/>
          </a:solidFill>
          <a:ln>
            <a:solidFill>
              <a:schemeClr val="tx1"/>
            </a:solidFill>
          </a:ln>
        </p:spPr>
        <p:txBody>
          <a:bodyPr wrap="square" rtlCol="0">
            <a:spAutoFit/>
          </a:bodyPr>
          <a:lstStyle/>
          <a:p>
            <a:pPr marR="0" lvl="0">
              <a:lnSpc>
                <a:spcPct val="115000"/>
              </a:lnSpc>
              <a:tabLst>
                <a:tab pos="228600" algn="l"/>
              </a:tabLst>
            </a:pPr>
            <a:r>
              <a:rPr lang="en-US" u="sng" kern="100" dirty="0">
                <a:effectLst/>
                <a:latin typeface="Aptos" panose="020B0004020202020204" pitchFamily="34" charset="0"/>
                <a:ea typeface="Aptos" panose="020B0004020202020204" pitchFamily="34" charset="0"/>
                <a:cs typeface="Times New Roman" panose="02020603050405020304" pitchFamily="18" charset="0"/>
              </a:rPr>
              <a:t>Traditional /Pathology Lens</a:t>
            </a:r>
            <a:r>
              <a:rPr lang="en-US" kern="100" dirty="0">
                <a:effectLst/>
                <a:latin typeface="Aptos" panose="020B0004020202020204" pitchFamily="34" charset="0"/>
                <a:ea typeface="Aptos" panose="020B0004020202020204" pitchFamily="34" charset="0"/>
                <a:cs typeface="Times New Roman" panose="02020603050405020304" pitchFamily="18" charset="0"/>
              </a:rPr>
              <a:t>: Resistance is bad. It arises from within individuals, &amp; we need to “help” clients get past it.</a:t>
            </a:r>
          </a:p>
        </p:txBody>
      </p:sp>
      <p:sp>
        <p:nvSpPr>
          <p:cNvPr id="9" name="TextBox 8">
            <a:extLst>
              <a:ext uri="{FF2B5EF4-FFF2-40B4-BE49-F238E27FC236}">
                <a16:creationId xmlns:a16="http://schemas.microsoft.com/office/drawing/2014/main" id="{0F9300E3-72B9-5C87-F5D9-0CAA3F50369E}"/>
              </a:ext>
            </a:extLst>
          </p:cNvPr>
          <p:cNvSpPr txBox="1"/>
          <p:nvPr/>
        </p:nvSpPr>
        <p:spPr>
          <a:xfrm>
            <a:off x="10358184" y="2506696"/>
            <a:ext cx="1662043" cy="2687915"/>
          </a:xfrm>
          <a:prstGeom prst="rect">
            <a:avLst/>
          </a:prstGeom>
          <a:solidFill>
            <a:schemeClr val="bg2"/>
          </a:solidFill>
          <a:ln>
            <a:solidFill>
              <a:schemeClr val="tx1"/>
            </a:solidFill>
          </a:ln>
        </p:spPr>
        <p:txBody>
          <a:bodyPr wrap="square" rtlCol="0">
            <a:spAutoFit/>
          </a:bodyPr>
          <a:lstStyle/>
          <a:p>
            <a:pPr marR="0" lvl="0">
              <a:spcAft>
                <a:spcPts val="800"/>
              </a:spcAft>
              <a:tabLst>
                <a:tab pos="228600" algn="l"/>
              </a:tabLst>
            </a:pPr>
            <a:r>
              <a:rPr lang="en-US" u="sng" kern="100" dirty="0">
                <a:effectLst/>
                <a:latin typeface="Aptos" panose="020B0004020202020204" pitchFamily="34" charset="0"/>
                <a:ea typeface="Aptos" panose="020B0004020202020204" pitchFamily="34" charset="0"/>
                <a:cs typeface="Times New Roman" panose="02020603050405020304" pitchFamily="18" charset="0"/>
              </a:rPr>
              <a:t>Reframe</a:t>
            </a:r>
            <a:r>
              <a:rPr lang="en-US" kern="100" dirty="0">
                <a:effectLst/>
                <a:latin typeface="Aptos" panose="020B0004020202020204" pitchFamily="34" charset="0"/>
                <a:ea typeface="Aptos" panose="020B0004020202020204" pitchFamily="34" charset="0"/>
                <a:cs typeface="Times New Roman" panose="02020603050405020304" pitchFamily="18" charset="0"/>
              </a:rPr>
              <a:t>: Resistance is inherently a form of social justice. </a:t>
            </a:r>
          </a:p>
          <a:p>
            <a:pPr marR="0" lvl="0">
              <a:spcAft>
                <a:spcPts val="800"/>
              </a:spcAft>
              <a:tabLst>
                <a:tab pos="228600" algn="l"/>
              </a:tabLst>
            </a:pPr>
            <a:r>
              <a:rPr lang="en-US" kern="100" dirty="0">
                <a:effectLst/>
                <a:latin typeface="Aptos" panose="020B0004020202020204" pitchFamily="34" charset="0"/>
                <a:ea typeface="Aptos" panose="020B0004020202020204" pitchFamily="34" charset="0"/>
                <a:cs typeface="Times New Roman" panose="02020603050405020304" pitchFamily="18" charset="0"/>
              </a:rPr>
              <a:t>Yes, even </a:t>
            </a:r>
            <a:r>
              <a:rPr lang="en-US" kern="100" dirty="0">
                <a:latin typeface="Aptos" panose="020B0004020202020204" pitchFamily="34" charset="0"/>
                <a:ea typeface="Aptos" panose="020B0004020202020204" pitchFamily="34" charset="0"/>
                <a:cs typeface="Times New Roman" panose="02020603050405020304" pitchFamily="18" charset="0"/>
              </a:rPr>
              <a:t>resistance in</a:t>
            </a:r>
            <a:r>
              <a:rPr lang="en-US" kern="100" dirty="0">
                <a:effectLst/>
                <a:latin typeface="Aptos" panose="020B0004020202020204" pitchFamily="34" charset="0"/>
                <a:ea typeface="Aptos" panose="020B0004020202020204" pitchFamily="34" charset="0"/>
                <a:cs typeface="Times New Roman" panose="02020603050405020304" pitchFamily="18" charset="0"/>
              </a:rPr>
              <a:t> the therapy room.</a:t>
            </a:r>
          </a:p>
        </p:txBody>
      </p:sp>
      <p:graphicFrame>
        <p:nvGraphicFramePr>
          <p:cNvPr id="10" name="Diagram 9">
            <a:extLst>
              <a:ext uri="{FF2B5EF4-FFF2-40B4-BE49-F238E27FC236}">
                <a16:creationId xmlns:a16="http://schemas.microsoft.com/office/drawing/2014/main" id="{7AB29428-5CAF-7AF7-5035-854A973C633D}"/>
              </a:ext>
            </a:extLst>
          </p:cNvPr>
          <p:cNvGraphicFramePr/>
          <p:nvPr>
            <p:extLst>
              <p:ext uri="{D42A27DB-BD31-4B8C-83A1-F6EECF244321}">
                <p14:modId xmlns:p14="http://schemas.microsoft.com/office/powerpoint/2010/main" val="513407430"/>
              </p:ext>
            </p:extLst>
          </p:nvPr>
        </p:nvGraphicFramePr>
        <p:xfrm>
          <a:off x="2032000" y="1133061"/>
          <a:ext cx="8128000" cy="500527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320433066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FC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0A1D9-1382-5F5E-1ADD-62AC9F71C324}"/>
              </a:ext>
            </a:extLst>
          </p:cNvPr>
          <p:cNvSpPr>
            <a:spLocks noGrp="1"/>
          </p:cNvSpPr>
          <p:nvPr>
            <p:ph type="title"/>
          </p:nvPr>
        </p:nvSpPr>
        <p:spPr>
          <a:xfrm>
            <a:off x="0" y="-192436"/>
            <a:ext cx="10515600" cy="1325563"/>
          </a:xfrm>
        </p:spPr>
        <p:txBody>
          <a:bodyPr/>
          <a:lstStyle/>
          <a:p>
            <a:r>
              <a:rPr lang="en-US" dirty="0"/>
              <a:t>2. Autonomy is of the human essence.</a:t>
            </a:r>
          </a:p>
        </p:txBody>
      </p:sp>
      <p:graphicFrame>
        <p:nvGraphicFramePr>
          <p:cNvPr id="4" name="Content Placeholder 3">
            <a:extLst>
              <a:ext uri="{FF2B5EF4-FFF2-40B4-BE49-F238E27FC236}">
                <a16:creationId xmlns:a16="http://schemas.microsoft.com/office/drawing/2014/main" id="{F28993E0-3181-7E78-0AE2-525727F17668}"/>
              </a:ext>
            </a:extLst>
          </p:cNvPr>
          <p:cNvGraphicFramePr>
            <a:graphicFrameLocks noGrp="1"/>
          </p:cNvGraphicFramePr>
          <p:nvPr>
            <p:ph idx="1"/>
            <p:extLst>
              <p:ext uri="{D42A27DB-BD31-4B8C-83A1-F6EECF244321}">
                <p14:modId xmlns:p14="http://schemas.microsoft.com/office/powerpoint/2010/main" val="486369673"/>
              </p:ext>
            </p:extLst>
          </p:nvPr>
        </p:nvGraphicFramePr>
        <p:xfrm>
          <a:off x="437324" y="1327368"/>
          <a:ext cx="11754676" cy="50438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a:extLst>
              <a:ext uri="{FF2B5EF4-FFF2-40B4-BE49-F238E27FC236}">
                <a16:creationId xmlns:a16="http://schemas.microsoft.com/office/drawing/2014/main" id="{2DE174D8-94A9-ED48-66BC-63D2E4A12A96}"/>
              </a:ext>
            </a:extLst>
          </p:cNvPr>
          <p:cNvSpPr txBox="1"/>
          <p:nvPr/>
        </p:nvSpPr>
        <p:spPr>
          <a:xfrm>
            <a:off x="865414" y="809961"/>
            <a:ext cx="11119757"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800" u="sng" kern="100" dirty="0">
                <a:effectLst/>
                <a:latin typeface="Aptos" panose="020B0004020202020204" pitchFamily="34" charset="0"/>
                <a:ea typeface="Aptos" panose="020B0004020202020204" pitchFamily="34" charset="0"/>
                <a:cs typeface="Times New Roman" panose="02020603050405020304" pitchFamily="18" charset="0"/>
              </a:rPr>
              <a:t>Traditional/Neuronormative/Pathology Lens:</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Learning how to get along, share, and be liked by others is </a:t>
            </a:r>
            <a:r>
              <a:rPr lang="en-US" sz="1800" i="1" kern="100" dirty="0">
                <a:effectLst/>
                <a:latin typeface="Aptos" panose="020B0004020202020204" pitchFamily="34" charset="0"/>
                <a:ea typeface="Aptos" panose="020B0004020202020204" pitchFamily="34" charset="0"/>
                <a:cs typeface="Times New Roman" panose="02020603050405020304" pitchFamily="18" charset="0"/>
              </a:rPr>
              <a:t>very</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important. </a:t>
            </a:r>
            <a:r>
              <a:rPr lang="en-US" dirty="0"/>
              <a:t>ND people need to adapt to these standards—that is, learn how to be more “likable”/“cooperative”.</a:t>
            </a:r>
          </a:p>
        </p:txBody>
      </p:sp>
      <p:sp>
        <p:nvSpPr>
          <p:cNvPr id="6" name="TextBox 5">
            <a:extLst>
              <a:ext uri="{FF2B5EF4-FFF2-40B4-BE49-F238E27FC236}">
                <a16:creationId xmlns:a16="http://schemas.microsoft.com/office/drawing/2014/main" id="{43F5B4D5-AD72-5A83-8781-77B45A02A81B}"/>
              </a:ext>
            </a:extLst>
          </p:cNvPr>
          <p:cNvSpPr txBox="1"/>
          <p:nvPr/>
        </p:nvSpPr>
        <p:spPr>
          <a:xfrm>
            <a:off x="1192697" y="6048039"/>
            <a:ext cx="10243929"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800" u="sng" dirty="0">
                <a:effectLst/>
                <a:latin typeface="Aptos" panose="020B0004020202020204" pitchFamily="34" charset="0"/>
                <a:ea typeface="Aptos" panose="020B0004020202020204" pitchFamily="34" charset="0"/>
                <a:cs typeface="Times New Roman" panose="02020603050405020304" pitchFamily="18" charset="0"/>
              </a:rPr>
              <a:t>Reframe</a:t>
            </a:r>
            <a:r>
              <a:rPr lang="en-US" sz="1800" dirty="0">
                <a:effectLst/>
                <a:latin typeface="Aptos" panose="020B0004020202020204" pitchFamily="34" charset="0"/>
                <a:ea typeface="Aptos" panose="020B0004020202020204" pitchFamily="34" charset="0"/>
                <a:cs typeface="Times New Roman" panose="02020603050405020304" pitchFamily="18" charset="0"/>
              </a:rPr>
              <a:t>: Respecting clients’ agency is paramount, and this needs to be reflected throughout our approach</a:t>
            </a:r>
            <a:r>
              <a:rPr lang="en-US" dirty="0">
                <a:effectLst/>
              </a:rPr>
              <a:t> </a:t>
            </a:r>
            <a:endParaRPr lang="en-US" dirty="0"/>
          </a:p>
        </p:txBody>
      </p:sp>
    </p:spTree>
    <p:extLst>
      <p:ext uri="{BB962C8B-B14F-4D97-AF65-F5344CB8AC3E}">
        <p14:creationId xmlns:p14="http://schemas.microsoft.com/office/powerpoint/2010/main" val="399699465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CBE879"/>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515363-6332-9B7E-2265-29C8F56E17D5}"/>
              </a:ext>
            </a:extLst>
          </p:cNvPr>
          <p:cNvSpPr>
            <a:spLocks noGrp="1"/>
          </p:cNvSpPr>
          <p:nvPr>
            <p:ph type="title"/>
          </p:nvPr>
        </p:nvSpPr>
        <p:spPr>
          <a:xfrm>
            <a:off x="0" y="18255"/>
            <a:ext cx="10515600" cy="1325563"/>
          </a:xfrm>
        </p:spPr>
        <p:txBody>
          <a:bodyPr>
            <a:normAutofit/>
          </a:bodyPr>
          <a:lstStyle/>
          <a:p>
            <a:r>
              <a:rPr lang="en-US" dirty="0"/>
              <a:t>3. Honoring sensory sensitivities and meeting sensory needs are not optional.</a:t>
            </a:r>
          </a:p>
        </p:txBody>
      </p:sp>
      <p:graphicFrame>
        <p:nvGraphicFramePr>
          <p:cNvPr id="4" name="Content Placeholder 3">
            <a:extLst>
              <a:ext uri="{FF2B5EF4-FFF2-40B4-BE49-F238E27FC236}">
                <a16:creationId xmlns:a16="http://schemas.microsoft.com/office/drawing/2014/main" id="{A3EC1A0E-7FBC-0631-D9B3-1556FC53294A}"/>
              </a:ext>
            </a:extLst>
          </p:cNvPr>
          <p:cNvGraphicFramePr>
            <a:graphicFrameLocks noGrp="1"/>
          </p:cNvGraphicFramePr>
          <p:nvPr>
            <p:ph idx="1"/>
            <p:extLst>
              <p:ext uri="{D42A27DB-BD31-4B8C-83A1-F6EECF244321}">
                <p14:modId xmlns:p14="http://schemas.microsoft.com/office/powerpoint/2010/main" val="2594747858"/>
              </p:ext>
            </p:extLst>
          </p:nvPr>
        </p:nvGraphicFramePr>
        <p:xfrm>
          <a:off x="838200" y="1343818"/>
          <a:ext cx="10515600" cy="512471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a:extLst>
              <a:ext uri="{FF2B5EF4-FFF2-40B4-BE49-F238E27FC236}">
                <a16:creationId xmlns:a16="http://schemas.microsoft.com/office/drawing/2014/main" id="{EC4AB6AE-F20B-4994-A5BF-027E2C06CB90}"/>
              </a:ext>
            </a:extLst>
          </p:cNvPr>
          <p:cNvSpPr txBox="1"/>
          <p:nvPr/>
        </p:nvSpPr>
        <p:spPr>
          <a:xfrm>
            <a:off x="238539" y="1538770"/>
            <a:ext cx="3859932" cy="2876237"/>
          </a:xfrm>
          <a:prstGeom prst="rect">
            <a:avLst/>
          </a:prstGeom>
          <a:noFill/>
        </p:spPr>
        <p:txBody>
          <a:bodyPr wrap="square" rtlCol="0">
            <a:spAutoFit/>
          </a:bodyPr>
          <a:lstStyle/>
          <a:p>
            <a:pPr marR="0" lvl="0">
              <a:lnSpc>
                <a:spcPct val="115000"/>
              </a:lnSpc>
              <a:tabLst>
                <a:tab pos="228600" algn="l"/>
              </a:tabLst>
            </a:pPr>
            <a:r>
              <a:rPr lang="en-US" sz="1600" u="sng" kern="100" dirty="0">
                <a:effectLst/>
                <a:latin typeface="Aptos" panose="020B0004020202020204" pitchFamily="34" charset="0"/>
                <a:ea typeface="Aptos" panose="020B0004020202020204" pitchFamily="34" charset="0"/>
                <a:cs typeface="Times New Roman" panose="02020603050405020304" pitchFamily="18" charset="0"/>
              </a:rPr>
              <a:t>Traditional/Neuronormative/Pathology Lens:</a:t>
            </a:r>
            <a:r>
              <a:rPr lang="en-US" sz="1600" kern="100" dirty="0">
                <a:effectLst/>
                <a:latin typeface="Aptos" panose="020B0004020202020204" pitchFamily="34" charset="0"/>
                <a:ea typeface="Aptos" panose="020B0004020202020204" pitchFamily="34" charset="0"/>
                <a:cs typeface="Times New Roman" panose="02020603050405020304" pitchFamily="18" charset="0"/>
              </a:rPr>
              <a:t> </a:t>
            </a:r>
          </a:p>
          <a:p>
            <a:pPr marL="285750" indent="-285750">
              <a:lnSpc>
                <a:spcPct val="115000"/>
              </a:lnSpc>
              <a:buFont typeface="Arial" panose="020B0604020202020204" pitchFamily="34" charset="0"/>
              <a:buChar char="•"/>
              <a:tabLst>
                <a:tab pos="685800" algn="l"/>
              </a:tabLst>
            </a:pPr>
            <a:r>
              <a:rPr lang="en-US" sz="1400" kern="100" dirty="0">
                <a:effectLst/>
                <a:latin typeface="Aptos" panose="020B0004020202020204" pitchFamily="34" charset="0"/>
                <a:ea typeface="Aptos" panose="020B0004020202020204" pitchFamily="34" charset="0"/>
                <a:cs typeface="Times New Roman" panose="02020603050405020304" pitchFamily="18" charset="0"/>
              </a:rPr>
              <a:t>“Self-stimulatory behavior” isn’t okay, and therapy can/should be used to redirect it. </a:t>
            </a:r>
          </a:p>
          <a:p>
            <a:pPr marL="285750" indent="-285750">
              <a:lnSpc>
                <a:spcPct val="115000"/>
              </a:lnSpc>
              <a:buFont typeface="Arial" panose="020B0604020202020204" pitchFamily="34" charset="0"/>
              <a:buChar char="•"/>
              <a:tabLst>
                <a:tab pos="685800" algn="l"/>
              </a:tabLst>
            </a:pPr>
            <a:r>
              <a:rPr lang="en-US" sz="1400" kern="100" dirty="0">
                <a:effectLst/>
                <a:latin typeface="Aptos" panose="020B0004020202020204" pitchFamily="34" charset="0"/>
                <a:ea typeface="Aptos" panose="020B0004020202020204" pitchFamily="34" charset="0"/>
                <a:cs typeface="Times New Roman" panose="02020603050405020304" pitchFamily="18" charset="0"/>
              </a:rPr>
              <a:t>The increased dysregulation that many ND people experience primarily indicates a lack of regulation skills, which they need to learn. </a:t>
            </a:r>
          </a:p>
          <a:p>
            <a:pPr marL="285750" indent="-285750">
              <a:lnSpc>
                <a:spcPct val="115000"/>
              </a:lnSpc>
              <a:spcAft>
                <a:spcPts val="800"/>
              </a:spcAft>
              <a:buFont typeface="Arial" panose="020B0604020202020204" pitchFamily="34" charset="0"/>
              <a:buChar char="•"/>
              <a:tabLst>
                <a:tab pos="685800" algn="l"/>
              </a:tabLst>
            </a:pPr>
            <a:r>
              <a:rPr lang="en-US" sz="1400" kern="100" dirty="0">
                <a:effectLst/>
                <a:latin typeface="Aptos" panose="020B0004020202020204" pitchFamily="34" charset="0"/>
                <a:ea typeface="Aptos" panose="020B0004020202020204" pitchFamily="34" charset="0"/>
                <a:cs typeface="Times New Roman" panose="02020603050405020304" pitchFamily="18" charset="0"/>
              </a:rPr>
              <a:t>It’s our job (as therapists) to </a:t>
            </a:r>
            <a:r>
              <a:rPr lang="en-US" sz="1400" i="1" kern="100" dirty="0">
                <a:effectLst/>
                <a:latin typeface="Aptos" panose="020B0004020202020204" pitchFamily="34" charset="0"/>
                <a:ea typeface="Aptos" panose="020B0004020202020204" pitchFamily="34" charset="0"/>
                <a:cs typeface="Times New Roman" panose="02020603050405020304" pitchFamily="18" charset="0"/>
              </a:rPr>
              <a:t>teach</a:t>
            </a:r>
            <a:r>
              <a:rPr lang="en-US" sz="1400" kern="100" dirty="0">
                <a:effectLst/>
                <a:latin typeface="Aptos" panose="020B0004020202020204" pitchFamily="34" charset="0"/>
                <a:ea typeface="Aptos" panose="020B0004020202020204" pitchFamily="34" charset="0"/>
                <a:cs typeface="Times New Roman" panose="02020603050405020304" pitchFamily="18" charset="0"/>
              </a:rPr>
              <a:t> regulation skills, and a one-size-fits-all approach </a:t>
            </a:r>
            <a:r>
              <a:rPr lang="en-US" sz="1400" kern="100" dirty="0">
                <a:latin typeface="Aptos" panose="020B0004020202020204" pitchFamily="34" charset="0"/>
                <a:ea typeface="Aptos" panose="020B0004020202020204" pitchFamily="34" charset="0"/>
                <a:cs typeface="Times New Roman" panose="02020603050405020304" pitchFamily="18" charset="0"/>
              </a:rPr>
              <a:t>can work for this.</a:t>
            </a:r>
            <a:endParaRPr lang="en-US" sz="1400"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id="{45A995DD-5B16-CBCB-217C-B35A85A320A7}"/>
              </a:ext>
            </a:extLst>
          </p:cNvPr>
          <p:cNvSpPr txBox="1"/>
          <p:nvPr/>
        </p:nvSpPr>
        <p:spPr>
          <a:xfrm>
            <a:off x="8663608" y="3127692"/>
            <a:ext cx="3528392" cy="2903359"/>
          </a:xfrm>
          <a:prstGeom prst="rect">
            <a:avLst/>
          </a:prstGeom>
          <a:noFill/>
        </p:spPr>
        <p:txBody>
          <a:bodyPr wrap="square" rtlCol="0">
            <a:spAutoFit/>
          </a:bodyPr>
          <a:lstStyle/>
          <a:p>
            <a:pPr marR="0" lvl="0">
              <a:lnSpc>
                <a:spcPct val="115000"/>
              </a:lnSpc>
              <a:spcAft>
                <a:spcPts val="800"/>
              </a:spcAft>
              <a:tabLst>
                <a:tab pos="228600" algn="l"/>
              </a:tabLst>
            </a:pPr>
            <a:r>
              <a:rPr lang="en-US" sz="1200" u="sng" kern="100" dirty="0">
                <a:effectLst/>
                <a:latin typeface="Aptos" panose="020B0004020202020204" pitchFamily="34" charset="0"/>
                <a:ea typeface="Aptos" panose="020B0004020202020204" pitchFamily="34" charset="0"/>
                <a:cs typeface="Times New Roman" panose="02020603050405020304" pitchFamily="18" charset="0"/>
              </a:rPr>
              <a:t>Reframe</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 Rather than pathologizing stimming, framing dysregulation as a skill deficit, and/or </a:t>
            </a:r>
            <a:r>
              <a:rPr lang="en-US" sz="1200" kern="100" dirty="0">
                <a:latin typeface="Aptos" panose="020B0004020202020204" pitchFamily="34" charset="0"/>
                <a:ea typeface="Aptos" panose="020B0004020202020204" pitchFamily="34" charset="0"/>
                <a:cs typeface="Times New Roman" panose="02020603050405020304" pitchFamily="18" charset="0"/>
              </a:rPr>
              <a:t>assuming the role of </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“teacher”/“expert”, let’s:</a:t>
            </a:r>
          </a:p>
          <a:p>
            <a:pPr marL="742950" marR="0" lvl="1" indent="-285750">
              <a:lnSpc>
                <a:spcPct val="115000"/>
              </a:lnSpc>
              <a:spcAft>
                <a:spcPts val="800"/>
              </a:spcAft>
              <a:buFont typeface="Arial" panose="020B0604020202020204" pitchFamily="34" charset="0"/>
              <a:buChar char="•"/>
              <a:tabLst>
                <a:tab pos="685800" algn="l"/>
              </a:tabLst>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(1) acknowledge sensory differences and integrate this awareness into practice (essential to accessibility!)</a:t>
            </a:r>
          </a:p>
          <a:p>
            <a:pPr marL="742950" marR="0" lvl="1" indent="-285750">
              <a:lnSpc>
                <a:spcPct val="115000"/>
              </a:lnSpc>
              <a:spcAft>
                <a:spcPts val="800"/>
              </a:spcAft>
              <a:buFont typeface="Arial" panose="020B0604020202020204" pitchFamily="34" charset="0"/>
              <a:buChar char="•"/>
              <a:tabLst>
                <a:tab pos="685800" algn="l"/>
              </a:tabLst>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(2) recognize, reflect, &amp; </a:t>
            </a:r>
            <a:r>
              <a:rPr lang="en-US" sz="1200" i="1" kern="100" dirty="0">
                <a:effectLst/>
                <a:latin typeface="Aptos" panose="020B0004020202020204" pitchFamily="34" charset="0"/>
                <a:ea typeface="Aptos" panose="020B0004020202020204" pitchFamily="34" charset="0"/>
                <a:cs typeface="Times New Roman" panose="02020603050405020304" pitchFamily="18" charset="0"/>
              </a:rPr>
              <a:t>support </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the skills that our clients already have</a:t>
            </a:r>
          </a:p>
          <a:p>
            <a:pPr marL="742950" marR="0" lvl="1" indent="-285750">
              <a:lnSpc>
                <a:spcPct val="115000"/>
              </a:lnSpc>
              <a:spcAft>
                <a:spcPts val="800"/>
              </a:spcAft>
              <a:buFont typeface="Arial" panose="020B0604020202020204" pitchFamily="34" charset="0"/>
              <a:buChar char="•"/>
              <a:tabLst>
                <a:tab pos="685800" algn="l"/>
              </a:tabLst>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(3) consider regulation/dysregulation &amp; adaptiveness through a relational lens</a:t>
            </a:r>
          </a:p>
          <a:p>
            <a:endParaRPr lang="en-US" dirty="0"/>
          </a:p>
        </p:txBody>
      </p:sp>
    </p:spTree>
    <p:extLst>
      <p:ext uri="{BB962C8B-B14F-4D97-AF65-F5344CB8AC3E}">
        <p14:creationId xmlns:p14="http://schemas.microsoft.com/office/powerpoint/2010/main" val="2540401384"/>
      </p:ext>
    </p:extLst>
  </p:cSld>
  <p:clrMapOvr>
    <a:masterClrMapping/>
  </p:clrMapOvr>
  <mc:AlternateContent xmlns:mc="http://schemas.openxmlformats.org/markup-compatibility/2006" xmlns:p14="http://schemas.microsoft.com/office/powerpoint/2010/main">
    <mc:Choice Requires="p14">
      <p:transition spd="slow" p14:dur="1500">
        <p14:prism isInverted="1"/>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CBE879"/>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C2554CA6-288E-4202-BC52-2E5A8F0C0A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48BAC04-D67F-972F-9042-842C865CAF21}"/>
              </a:ext>
            </a:extLst>
          </p:cNvPr>
          <p:cNvSpPr>
            <a:spLocks noGrp="1"/>
          </p:cNvSpPr>
          <p:nvPr>
            <p:ph type="title"/>
          </p:nvPr>
        </p:nvSpPr>
        <p:spPr>
          <a:xfrm>
            <a:off x="1171074" y="1396686"/>
            <a:ext cx="3240506" cy="4064628"/>
          </a:xfrm>
        </p:spPr>
        <p:txBody>
          <a:bodyPr>
            <a:normAutofit/>
          </a:bodyPr>
          <a:lstStyle/>
          <a:p>
            <a:r>
              <a:rPr lang="en-US" sz="4100" i="1">
                <a:solidFill>
                  <a:srgbClr val="FFFFFF"/>
                </a:solidFill>
              </a:rPr>
              <a:t>Neurodiversity</a:t>
            </a:r>
          </a:p>
        </p:txBody>
      </p:sp>
      <p:sp>
        <p:nvSpPr>
          <p:cNvPr id="30" name="Arc 29">
            <a:extLst>
              <a:ext uri="{FF2B5EF4-FFF2-40B4-BE49-F238E27FC236}">
                <a16:creationId xmlns:a16="http://schemas.microsoft.com/office/drawing/2014/main" id="{5B7778FC-632E-4DCA-A7CB-0D7731CC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32" name="Oval 31">
            <a:extLst>
              <a:ext uri="{FF2B5EF4-FFF2-40B4-BE49-F238E27FC236}">
                <a16:creationId xmlns:a16="http://schemas.microsoft.com/office/drawing/2014/main" id="{FA23A907-97FB-4A8F-880A-DD77401C4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D8D20380-8235-61DE-8BD1-97CCBCAA7B4F}"/>
              </a:ext>
            </a:extLst>
          </p:cNvPr>
          <p:cNvSpPr>
            <a:spLocks noGrp="1"/>
          </p:cNvSpPr>
          <p:nvPr>
            <p:ph idx="1"/>
          </p:nvPr>
        </p:nvSpPr>
        <p:spPr>
          <a:xfrm>
            <a:off x="5370153" y="1526033"/>
            <a:ext cx="5536397" cy="3935281"/>
          </a:xfrm>
        </p:spPr>
        <p:txBody>
          <a:bodyPr>
            <a:normAutofit/>
          </a:bodyPr>
          <a:lstStyle/>
          <a:p>
            <a:pPr marL="0" indent="0">
              <a:buNone/>
            </a:pPr>
            <a:r>
              <a:rPr lang="en-US" sz="1500" b="1" i="1"/>
              <a:t>Neurodiversity</a:t>
            </a:r>
            <a:r>
              <a:rPr lang="en-US" sz="1500"/>
              <a:t>: the natural and valuable variation of human neurocognitive functioning; the biological reality that no two human brains/nervous systems/minds are exactly alike (Walker, 2021; Walker &amp; Raymaker, 2021)</a:t>
            </a:r>
          </a:p>
          <a:p>
            <a:pPr marL="0" indent="0">
              <a:buNone/>
            </a:pPr>
            <a:r>
              <a:rPr lang="en-US" sz="1500" u="sng"/>
              <a:t>Origin &amp; History</a:t>
            </a:r>
          </a:p>
          <a:p>
            <a:r>
              <a:rPr lang="en-US" sz="1500"/>
              <a:t>Emerged in the 1990s within the discourse of early online autistic communities (Chapman &amp; Botha, 2022)</a:t>
            </a:r>
          </a:p>
          <a:p>
            <a:r>
              <a:rPr lang="en-US" sz="1500"/>
              <a:t>Conceptualized variation of human neurocognitive functioning as a dimension of biological diversity; emphasized the importance of preserving it by applying an ecological lens (Dekker, 2022) </a:t>
            </a:r>
          </a:p>
          <a:p>
            <a:r>
              <a:rPr lang="en-US" sz="1500"/>
              <a:t>Developing terminology helps correct </a:t>
            </a:r>
            <a:r>
              <a:rPr lang="en-US" sz="1500" b="1" i="1"/>
              <a:t>hermeneutical injustice </a:t>
            </a:r>
            <a:r>
              <a:rPr lang="en-US" sz="1500"/>
              <a:t>(Fricker, 2007; Chapman &amp; Botha, 2022; Pearson &amp; Rose, 2023; Walker, 2021), which is a type of </a:t>
            </a:r>
            <a:r>
              <a:rPr lang="en-US" sz="1500" b="1" i="1"/>
              <a:t>epistemic injustice </a:t>
            </a:r>
            <a:r>
              <a:rPr lang="en-US" sz="1500"/>
              <a:t>(Fricker, 2007)</a:t>
            </a:r>
            <a:endParaRPr lang="en-US" sz="1500" b="1" i="1"/>
          </a:p>
          <a:p>
            <a:endParaRPr lang="en-US" sz="1500"/>
          </a:p>
        </p:txBody>
      </p:sp>
    </p:spTree>
    <p:extLst>
      <p:ext uri="{BB962C8B-B14F-4D97-AF65-F5344CB8AC3E}">
        <p14:creationId xmlns:p14="http://schemas.microsoft.com/office/powerpoint/2010/main" val="2377279472"/>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FC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7EADC-3F0C-C7AA-4F8E-57C74488F9EF}"/>
              </a:ext>
            </a:extLst>
          </p:cNvPr>
          <p:cNvSpPr>
            <a:spLocks noGrp="1"/>
          </p:cNvSpPr>
          <p:nvPr>
            <p:ph type="title"/>
          </p:nvPr>
        </p:nvSpPr>
        <p:spPr>
          <a:xfrm>
            <a:off x="0" y="52249"/>
            <a:ext cx="12192000" cy="1005403"/>
          </a:xfrm>
        </p:spPr>
        <p:txBody>
          <a:bodyPr>
            <a:normAutofit/>
          </a:bodyPr>
          <a:lstStyle/>
          <a:p>
            <a:r>
              <a:rPr lang="en-US" sz="3500" dirty="0"/>
              <a:t>4. Recognize your communication biases &amp; expand your repertoire.</a:t>
            </a:r>
          </a:p>
        </p:txBody>
      </p:sp>
      <p:graphicFrame>
        <p:nvGraphicFramePr>
          <p:cNvPr id="4" name="Content Placeholder 3">
            <a:extLst>
              <a:ext uri="{FF2B5EF4-FFF2-40B4-BE49-F238E27FC236}">
                <a16:creationId xmlns:a16="http://schemas.microsoft.com/office/drawing/2014/main" id="{7DB1ACAD-572E-5145-227A-E8CB1997BE47}"/>
              </a:ext>
            </a:extLst>
          </p:cNvPr>
          <p:cNvGraphicFramePr>
            <a:graphicFrameLocks noGrp="1"/>
          </p:cNvGraphicFramePr>
          <p:nvPr>
            <p:ph idx="1"/>
            <p:extLst>
              <p:ext uri="{D42A27DB-BD31-4B8C-83A1-F6EECF244321}">
                <p14:modId xmlns:p14="http://schemas.microsoft.com/office/powerpoint/2010/main" val="2938056509"/>
              </p:ext>
            </p:extLst>
          </p:nvPr>
        </p:nvGraphicFramePr>
        <p:xfrm>
          <a:off x="838200" y="2204767"/>
          <a:ext cx="109728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a:extLst>
              <a:ext uri="{FF2B5EF4-FFF2-40B4-BE49-F238E27FC236}">
                <a16:creationId xmlns:a16="http://schemas.microsoft.com/office/drawing/2014/main" id="{BB254954-4F76-366F-0E71-BF3FCDD26E66}"/>
              </a:ext>
            </a:extLst>
          </p:cNvPr>
          <p:cNvSpPr txBox="1"/>
          <p:nvPr/>
        </p:nvSpPr>
        <p:spPr>
          <a:xfrm>
            <a:off x="265769" y="886202"/>
            <a:ext cx="11545231" cy="1128514"/>
          </a:xfrm>
          <a:prstGeom prst="rect">
            <a:avLst/>
          </a:prstGeom>
          <a:noFill/>
          <a:ln>
            <a:solidFill>
              <a:schemeClr val="tx1"/>
            </a:solidFill>
          </a:ln>
        </p:spPr>
        <p:txBody>
          <a:bodyPr wrap="square" rtlCol="0">
            <a:spAutoFit/>
          </a:bodyPr>
          <a:lstStyle/>
          <a:p>
            <a:pPr marR="0" lvl="0">
              <a:spcAft>
                <a:spcPts val="200"/>
              </a:spcAft>
              <a:tabLst>
                <a:tab pos="228600" algn="l"/>
              </a:tabLst>
            </a:pPr>
            <a:r>
              <a:rPr lang="en-US" sz="1600" u="sng" kern="100" dirty="0">
                <a:effectLst/>
                <a:latin typeface="Aptos" panose="020B0004020202020204" pitchFamily="34" charset="0"/>
                <a:ea typeface="Aptos" panose="020B0004020202020204" pitchFamily="34" charset="0"/>
                <a:cs typeface="Times New Roman" panose="02020603050405020304" pitchFamily="18" charset="0"/>
              </a:rPr>
              <a:t>Traditional/Neuronormative/Pathology Lens:</a:t>
            </a:r>
            <a:r>
              <a:rPr lang="en-US" sz="1600" kern="100" dirty="0">
                <a:effectLst/>
                <a:latin typeface="Aptos" panose="020B0004020202020204" pitchFamily="34" charset="0"/>
                <a:ea typeface="Aptos" panose="020B0004020202020204" pitchFamily="34" charset="0"/>
                <a:cs typeface="Times New Roman" panose="02020603050405020304" pitchFamily="18" charset="0"/>
              </a:rPr>
              <a:t> </a:t>
            </a:r>
          </a:p>
          <a:p>
            <a:pPr marL="285750" indent="-285750">
              <a:spcAft>
                <a:spcPts val="200"/>
              </a:spcAft>
              <a:buFont typeface="Arial" panose="020B0604020202020204" pitchFamily="34" charset="0"/>
              <a:buChar char="•"/>
              <a:tabLst>
                <a:tab pos="685800" algn="l"/>
              </a:tabLst>
            </a:pPr>
            <a:r>
              <a:rPr lang="en-US" sz="1600" kern="100" dirty="0">
                <a:effectLst/>
                <a:latin typeface="Aptos" panose="020B0004020202020204" pitchFamily="34" charset="0"/>
                <a:ea typeface="Aptos" panose="020B0004020202020204" pitchFamily="34" charset="0"/>
                <a:cs typeface="Times New Roman" panose="02020603050405020304" pitchFamily="18" charset="0"/>
              </a:rPr>
              <a:t>Spoken verbal communication + following certain (i.e., neuronormative) rules =  the best/most acceptable/necessary/</a:t>
            </a:r>
            <a:r>
              <a:rPr lang="en-US" sz="1600" kern="100" dirty="0">
                <a:latin typeface="Aptos" panose="020B0004020202020204" pitchFamily="34" charset="0"/>
                <a:ea typeface="Aptos" panose="020B0004020202020204" pitchFamily="34" charset="0"/>
                <a:cs typeface="Times New Roman" panose="02020603050405020304" pitchFamily="18" charset="0"/>
              </a:rPr>
              <a:t>socially mandated </a:t>
            </a:r>
            <a:r>
              <a:rPr lang="en-US" sz="1600" kern="100" dirty="0">
                <a:effectLst/>
                <a:latin typeface="Aptos" panose="020B0004020202020204" pitchFamily="34" charset="0"/>
                <a:ea typeface="Aptos" panose="020B0004020202020204" pitchFamily="34" charset="0"/>
                <a:cs typeface="Times New Roman" panose="02020603050405020304" pitchFamily="18" charset="0"/>
              </a:rPr>
              <a:t>mode of communication in most contexts </a:t>
            </a:r>
          </a:p>
          <a:p>
            <a:pPr marL="285750" indent="-285750">
              <a:spcAft>
                <a:spcPts val="200"/>
              </a:spcAft>
              <a:buFont typeface="Arial" panose="020B0604020202020204" pitchFamily="34" charset="0"/>
              <a:buChar char="•"/>
              <a:tabLst>
                <a:tab pos="685800" algn="l"/>
              </a:tabLst>
            </a:pPr>
            <a:r>
              <a:rPr lang="en-US" sz="1600" kern="100" dirty="0">
                <a:effectLst/>
                <a:latin typeface="Aptos" panose="020B0004020202020204" pitchFamily="34" charset="0"/>
                <a:ea typeface="Aptos" panose="020B0004020202020204" pitchFamily="34" charset="0"/>
                <a:cs typeface="Times New Roman" panose="02020603050405020304" pitchFamily="18" charset="0"/>
              </a:rPr>
              <a:t>Not adhering </a:t>
            </a:r>
            <a:r>
              <a:rPr lang="en-US" sz="1600" kern="100" dirty="0">
                <a:latin typeface="Aptos" panose="020B0004020202020204" pitchFamily="34" charset="0"/>
                <a:ea typeface="Aptos" panose="020B0004020202020204" pitchFamily="34" charset="0"/>
                <a:cs typeface="Times New Roman" panose="02020603050405020304" pitchFamily="18" charset="0"/>
              </a:rPr>
              <a:t>(i.e., </a:t>
            </a:r>
            <a:r>
              <a:rPr lang="en-US" sz="1600" kern="100" dirty="0">
                <a:effectLst/>
                <a:latin typeface="Aptos" panose="020B0004020202020204" pitchFamily="34" charset="0"/>
                <a:ea typeface="Aptos" panose="020B0004020202020204" pitchFamily="34" charset="0"/>
                <a:cs typeface="Times New Roman" panose="02020603050405020304" pitchFamily="18" charset="0"/>
              </a:rPr>
              <a:t>conforming) to the implied expectations listed above </a:t>
            </a:r>
            <a:r>
              <a:rPr lang="en-US" sz="1600" kern="100" dirty="0">
                <a:latin typeface="Aptos" panose="020B0004020202020204" pitchFamily="34" charset="0"/>
                <a:ea typeface="Aptos" panose="020B0004020202020204" pitchFamily="34" charset="0"/>
                <a:cs typeface="Times New Roman" panose="02020603050405020304" pitchFamily="18" charset="0"/>
              </a:rPr>
              <a:t>= a</a:t>
            </a:r>
            <a:r>
              <a:rPr lang="en-US" sz="1600" kern="100" dirty="0">
                <a:effectLst/>
                <a:latin typeface="Aptos" panose="020B0004020202020204" pitchFamily="34" charset="0"/>
                <a:ea typeface="Aptos" panose="020B0004020202020204" pitchFamily="34" charset="0"/>
                <a:cs typeface="Times New Roman" panose="02020603050405020304" pitchFamily="18" charset="0"/>
              </a:rPr>
              <a:t> communication “deficit”</a:t>
            </a:r>
          </a:p>
        </p:txBody>
      </p:sp>
      <p:sp>
        <p:nvSpPr>
          <p:cNvPr id="7" name="TextBox 6">
            <a:extLst>
              <a:ext uri="{FF2B5EF4-FFF2-40B4-BE49-F238E27FC236}">
                <a16:creationId xmlns:a16="http://schemas.microsoft.com/office/drawing/2014/main" id="{538EDABD-C410-BB5D-357A-E78F5589205F}"/>
              </a:ext>
            </a:extLst>
          </p:cNvPr>
          <p:cNvSpPr txBox="1"/>
          <p:nvPr/>
        </p:nvSpPr>
        <p:spPr>
          <a:xfrm>
            <a:off x="5828521" y="5372100"/>
            <a:ext cx="6363479" cy="1354217"/>
          </a:xfrm>
          <a:prstGeom prst="rect">
            <a:avLst/>
          </a:prstGeom>
          <a:noFill/>
          <a:ln>
            <a:solidFill>
              <a:schemeClr val="tx1"/>
            </a:solidFill>
          </a:ln>
        </p:spPr>
        <p:txBody>
          <a:bodyPr wrap="square" rtlCol="0">
            <a:spAutoFit/>
          </a:bodyPr>
          <a:lstStyle/>
          <a:p>
            <a:r>
              <a:rPr lang="en-US" b="1" kern="100" dirty="0">
                <a:latin typeface="Aptos" panose="020B0004020202020204" pitchFamily="34" charset="0"/>
                <a:ea typeface="Aptos" panose="020B0004020202020204" pitchFamily="34" charset="0"/>
                <a:cs typeface="Times New Roman" panose="02020603050405020304" pitchFamily="18" charset="0"/>
              </a:rPr>
              <a:t>C</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oins as Attention</a:t>
            </a:r>
            <a:r>
              <a:rPr lang="en-US" b="1" kern="100" dirty="0">
                <a:latin typeface="Aptos" panose="020B0004020202020204" pitchFamily="34" charset="0"/>
                <a:ea typeface="Aptos" panose="020B0004020202020204" pitchFamily="34" charset="0"/>
                <a:cs typeface="Times New Roman" panose="02020603050405020304" pitchFamily="18" charset="0"/>
              </a:rPr>
              <a:t>: </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attention is very valuable &amp; needed for survival. Also demonstrated client’s scarcity mindset</a:t>
            </a:r>
            <a:endParaRPr lang="en-US" kern="100" dirty="0">
              <a:latin typeface="Aptos" panose="020B0004020202020204" pitchFamily="34" charset="0"/>
              <a:ea typeface="Aptos" panose="020B0004020202020204" pitchFamily="34" charset="0"/>
              <a:cs typeface="Times New Roman" panose="02020603050405020304" pitchFamily="18" charset="0"/>
            </a:endParaRPr>
          </a:p>
          <a:p>
            <a:r>
              <a:rPr lang="en-US" b="1" kern="100" dirty="0">
                <a:latin typeface="Aptos" panose="020B0004020202020204" pitchFamily="34" charset="0"/>
                <a:ea typeface="Aptos" panose="020B0004020202020204" pitchFamily="34" charset="0"/>
                <a:cs typeface="Times New Roman" panose="02020603050405020304" pitchFamily="18" charset="0"/>
              </a:rPr>
              <a:t>F</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ences </a:t>
            </a:r>
            <a:r>
              <a:rPr lang="en-US" b="1" kern="100" dirty="0">
                <a:latin typeface="Aptos" panose="020B0004020202020204" pitchFamily="34" charset="0"/>
                <a:ea typeface="Aptos" panose="020B0004020202020204" pitchFamily="34" charset="0"/>
                <a:cs typeface="Times New Roman" panose="02020603050405020304" pitchFamily="18" charset="0"/>
              </a:rPr>
              <a:t>as</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 </a:t>
            </a:r>
            <a:r>
              <a:rPr lang="en-US" b="1" kern="100" dirty="0">
                <a:latin typeface="Aptos" panose="020B0004020202020204" pitchFamily="34" charset="0"/>
                <a:ea typeface="Aptos" panose="020B0004020202020204" pitchFamily="34" charset="0"/>
                <a:cs typeface="Times New Roman" panose="02020603050405020304" pitchFamily="18" charset="0"/>
              </a:rPr>
              <a:t>A</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utonomy/</a:t>
            </a:r>
            <a:r>
              <a:rPr lang="en-US" b="1" kern="100" dirty="0">
                <a:latin typeface="Aptos" panose="020B0004020202020204" pitchFamily="34" charset="0"/>
                <a:ea typeface="Aptos" panose="020B0004020202020204" pitchFamily="34" charset="0"/>
                <a:cs typeface="Times New Roman" panose="02020603050405020304" pitchFamily="18" charset="0"/>
              </a:rPr>
              <a:t>C</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ontrol</a:t>
            </a:r>
            <a:r>
              <a:rPr lang="en-US" b="1" kern="100" dirty="0">
                <a:latin typeface="Aptos" panose="020B0004020202020204" pitchFamily="34" charset="0"/>
                <a:ea typeface="Aptos" panose="020B0004020202020204" pitchFamily="34" charset="0"/>
                <a:cs typeface="Times New Roman" panose="02020603050405020304" pitchFamily="18" charset="0"/>
              </a:rPr>
              <a:t>: </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a self-explanatory metaphor</a:t>
            </a:r>
          </a:p>
          <a:p>
            <a:r>
              <a:rPr lang="en-US" sz="1400" kern="100" dirty="0">
                <a:effectLst/>
                <a:latin typeface="Aptos" panose="020B0004020202020204" pitchFamily="34" charset="0"/>
                <a:ea typeface="Aptos" panose="020B0004020202020204" pitchFamily="34" charset="0"/>
                <a:cs typeface="Times New Roman" panose="02020603050405020304" pitchFamily="18" charset="0"/>
              </a:rPr>
              <a:t>In one case, a </a:t>
            </a:r>
            <a:r>
              <a:rPr lang="en-US" sz="1400" kern="100" dirty="0">
                <a:latin typeface="Aptos" panose="020B0004020202020204" pitchFamily="34" charset="0"/>
                <a:ea typeface="Aptos" panose="020B0004020202020204" pitchFamily="34" charset="0"/>
                <a:cs typeface="Times New Roman" panose="02020603050405020304" pitchFamily="18" charset="0"/>
              </a:rPr>
              <a:t>client’s use of this metaphor demonstrated striking similarities to </a:t>
            </a:r>
            <a:r>
              <a:rPr lang="en-US" sz="1400" kern="100" dirty="0">
                <a:effectLst/>
                <a:latin typeface="Aptos" panose="020B0004020202020204" pitchFamily="34" charset="0"/>
                <a:ea typeface="Aptos" panose="020B0004020202020204" pitchFamily="34" charset="0"/>
                <a:cs typeface="Times New Roman" panose="02020603050405020304" pitchFamily="18" charset="0"/>
              </a:rPr>
              <a:t>a conceptualization introdu</a:t>
            </a:r>
            <a:r>
              <a:rPr lang="en-US" sz="1400" kern="100" dirty="0">
                <a:latin typeface="Aptos" panose="020B0004020202020204" pitchFamily="34" charset="0"/>
                <a:ea typeface="Aptos" panose="020B0004020202020204" pitchFamily="34" charset="0"/>
                <a:cs typeface="Times New Roman" panose="02020603050405020304" pitchFamily="18" charset="0"/>
              </a:rPr>
              <a:t>ced</a:t>
            </a:r>
            <a:r>
              <a:rPr lang="en-US" sz="1400" kern="100" dirty="0">
                <a:effectLst/>
                <a:latin typeface="Aptos" panose="020B0004020202020204" pitchFamily="34" charset="0"/>
                <a:ea typeface="Aptos" panose="020B0004020202020204" pitchFamily="34" charset="0"/>
                <a:cs typeface="Times New Roman" panose="02020603050405020304" pitchFamily="18" charset="0"/>
              </a:rPr>
              <a:t> by eco-psychologist Chellis Glendinning.</a:t>
            </a:r>
          </a:p>
        </p:txBody>
      </p:sp>
      <p:sp>
        <p:nvSpPr>
          <p:cNvPr id="18" name="Down Arrow 17">
            <a:extLst>
              <a:ext uri="{FF2B5EF4-FFF2-40B4-BE49-F238E27FC236}">
                <a16:creationId xmlns:a16="http://schemas.microsoft.com/office/drawing/2014/main" id="{3DF31640-0480-1B70-ACFB-DF40F28067E5}"/>
              </a:ext>
            </a:extLst>
          </p:cNvPr>
          <p:cNvSpPr/>
          <p:nvPr/>
        </p:nvSpPr>
        <p:spPr>
          <a:xfrm>
            <a:off x="10118558" y="4895850"/>
            <a:ext cx="195111" cy="476250"/>
          </a:xfrm>
          <a:prstGeom prst="downArrow">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18038890"/>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CBE879"/>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B6E76-0623-E18B-DCFB-1E91200DE5B4}"/>
              </a:ext>
            </a:extLst>
          </p:cNvPr>
          <p:cNvSpPr>
            <a:spLocks noGrp="1"/>
          </p:cNvSpPr>
          <p:nvPr>
            <p:ph type="title"/>
          </p:nvPr>
        </p:nvSpPr>
        <p:spPr>
          <a:xfrm>
            <a:off x="0" y="0"/>
            <a:ext cx="10515600" cy="1325563"/>
          </a:xfrm>
        </p:spPr>
        <p:txBody>
          <a:bodyPr/>
          <a:lstStyle/>
          <a:p>
            <a:r>
              <a:rPr lang="en-US" dirty="0"/>
              <a:t>5. We don’t have to “talk about our feelings”.</a:t>
            </a:r>
          </a:p>
        </p:txBody>
      </p:sp>
      <p:graphicFrame>
        <p:nvGraphicFramePr>
          <p:cNvPr id="5" name="Content Placeholder 4">
            <a:extLst>
              <a:ext uri="{FF2B5EF4-FFF2-40B4-BE49-F238E27FC236}">
                <a16:creationId xmlns:a16="http://schemas.microsoft.com/office/drawing/2014/main" id="{DB8C9BEE-9E49-5B58-CE9C-53D3C9E7D569}"/>
              </a:ext>
            </a:extLst>
          </p:cNvPr>
          <p:cNvGraphicFramePr>
            <a:graphicFrameLocks noGrp="1"/>
          </p:cNvGraphicFramePr>
          <p:nvPr>
            <p:ph idx="1"/>
            <p:extLst>
              <p:ext uri="{D42A27DB-BD31-4B8C-83A1-F6EECF244321}">
                <p14:modId xmlns:p14="http://schemas.microsoft.com/office/powerpoint/2010/main" val="2280849119"/>
              </p:ext>
            </p:extLst>
          </p:nvPr>
        </p:nvGraphicFramePr>
        <p:xfrm>
          <a:off x="268941" y="662781"/>
          <a:ext cx="11654118" cy="65711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a:extLst>
              <a:ext uri="{FF2B5EF4-FFF2-40B4-BE49-F238E27FC236}">
                <a16:creationId xmlns:a16="http://schemas.microsoft.com/office/drawing/2014/main" id="{267473BD-AE12-6440-7E69-20624332B314}"/>
              </a:ext>
            </a:extLst>
          </p:cNvPr>
          <p:cNvSpPr txBox="1"/>
          <p:nvPr/>
        </p:nvSpPr>
        <p:spPr>
          <a:xfrm>
            <a:off x="0" y="4474628"/>
            <a:ext cx="2884162" cy="2095767"/>
          </a:xfrm>
          <a:prstGeom prst="rect">
            <a:avLst/>
          </a:prstGeom>
          <a:solidFill>
            <a:schemeClr val="bg2"/>
          </a:solidFill>
          <a:ln/>
        </p:spPr>
        <p:style>
          <a:lnRef idx="2">
            <a:schemeClr val="dk1"/>
          </a:lnRef>
          <a:fillRef idx="1">
            <a:schemeClr val="lt1"/>
          </a:fillRef>
          <a:effectRef idx="0">
            <a:schemeClr val="dk1"/>
          </a:effectRef>
          <a:fontRef idx="minor">
            <a:schemeClr val="dk1"/>
          </a:fontRef>
        </p:style>
        <p:txBody>
          <a:bodyPr wrap="square" rtlCol="0">
            <a:spAutoFit/>
          </a:bodyPr>
          <a:lstStyle/>
          <a:p>
            <a:pPr marR="0" lvl="0">
              <a:lnSpc>
                <a:spcPct val="115000"/>
              </a:lnSpc>
              <a:spcAft>
                <a:spcPts val="200"/>
              </a:spcAft>
              <a:tabLst>
                <a:tab pos="457200" algn="l"/>
              </a:tabLst>
            </a:pPr>
            <a:r>
              <a:rPr lang="en-US" sz="1200" u="sng" kern="100" dirty="0">
                <a:effectLst/>
                <a:latin typeface="Aptos" panose="020B0004020202020204" pitchFamily="34" charset="0"/>
                <a:ea typeface="Aptos" panose="020B0004020202020204" pitchFamily="34" charset="0"/>
                <a:cs typeface="Times New Roman" panose="02020603050405020304" pitchFamily="18" charset="0"/>
              </a:rPr>
              <a:t>Traditional/Neuronormative Lens:</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 </a:t>
            </a:r>
          </a:p>
          <a:p>
            <a:pPr>
              <a:lnSpc>
                <a:spcPct val="115000"/>
              </a:lnSpc>
              <a:spcAft>
                <a:spcPts val="200"/>
              </a:spcAft>
              <a:tabLst>
                <a:tab pos="914400" algn="l"/>
              </a:tabLst>
            </a:pPr>
            <a:r>
              <a:rPr lang="en-US" sz="1200" b="1" kern="100" dirty="0">
                <a:effectLst/>
                <a:latin typeface="Aptos" panose="020B0004020202020204" pitchFamily="34" charset="0"/>
                <a:ea typeface="Aptos" panose="020B0004020202020204" pitchFamily="34" charset="0"/>
                <a:cs typeface="Times New Roman" panose="02020603050405020304" pitchFamily="18" charset="0"/>
              </a:rPr>
              <a:t>Therapy approaches are rife with neuronormative assumptions &amp; related mandates</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 such as: We need to “deepen somatically” (and the therapist needs to guide this process). We need to “slow down the process” &amp; focus on sensations. We need to verbally express feelings and/or sensations.</a:t>
            </a:r>
          </a:p>
        </p:txBody>
      </p:sp>
      <p:sp>
        <p:nvSpPr>
          <p:cNvPr id="7" name="TextBox 6">
            <a:extLst>
              <a:ext uri="{FF2B5EF4-FFF2-40B4-BE49-F238E27FC236}">
                <a16:creationId xmlns:a16="http://schemas.microsoft.com/office/drawing/2014/main" id="{03193B50-38FC-281A-76E8-E77E7AAF6AFE}"/>
              </a:ext>
            </a:extLst>
          </p:cNvPr>
          <p:cNvSpPr txBox="1"/>
          <p:nvPr/>
        </p:nvSpPr>
        <p:spPr>
          <a:xfrm>
            <a:off x="9314330" y="1259009"/>
            <a:ext cx="2716306" cy="1458669"/>
          </a:xfrm>
          <a:prstGeom prst="rect">
            <a:avLst/>
          </a:prstGeom>
          <a:solidFill>
            <a:schemeClr val="bg2"/>
          </a:solidFill>
          <a:ln/>
        </p:spPr>
        <p:style>
          <a:lnRef idx="2">
            <a:schemeClr val="accent3"/>
          </a:lnRef>
          <a:fillRef idx="1">
            <a:schemeClr val="lt1"/>
          </a:fillRef>
          <a:effectRef idx="0">
            <a:schemeClr val="accent3"/>
          </a:effectRef>
          <a:fontRef idx="minor">
            <a:schemeClr val="dk1"/>
          </a:fontRef>
        </p:style>
        <p:txBody>
          <a:bodyPr wrap="square" rtlCol="0">
            <a:spAutoFit/>
          </a:bodyPr>
          <a:lstStyle/>
          <a:p>
            <a:pPr marR="0" lvl="0">
              <a:lnSpc>
                <a:spcPct val="115000"/>
              </a:lnSpc>
              <a:spcAft>
                <a:spcPts val="800"/>
              </a:spcAft>
              <a:tabLst>
                <a:tab pos="457200" algn="l"/>
              </a:tabLst>
            </a:pPr>
            <a:r>
              <a:rPr lang="en-US" sz="1200" u="sng" kern="100" dirty="0">
                <a:effectLst/>
                <a:latin typeface="Aptos" panose="020B0004020202020204" pitchFamily="34" charset="0"/>
                <a:ea typeface="Aptos" panose="020B0004020202020204" pitchFamily="34" charset="0"/>
                <a:cs typeface="Times New Roman" panose="02020603050405020304" pitchFamily="18" charset="0"/>
              </a:rPr>
              <a:t>Reframe:</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 </a:t>
            </a:r>
            <a:r>
              <a:rPr lang="en-US" sz="1200" b="1" kern="100" dirty="0">
                <a:latin typeface="Aptos" panose="020B0004020202020204" pitchFamily="34" charset="0"/>
                <a:ea typeface="Aptos" panose="020B0004020202020204" pitchFamily="34" charset="0"/>
                <a:cs typeface="Times New Roman" panose="02020603050405020304" pitchFamily="18" charset="0"/>
              </a:rPr>
              <a:t>T</a:t>
            </a:r>
            <a:r>
              <a:rPr lang="en-US" sz="1200" b="1" kern="100" dirty="0">
                <a:effectLst/>
                <a:latin typeface="Aptos" panose="020B0004020202020204" pitchFamily="34" charset="0"/>
                <a:ea typeface="Aptos" panose="020B0004020202020204" pitchFamily="34" charset="0"/>
                <a:cs typeface="Times New Roman" panose="02020603050405020304" pitchFamily="18" charset="0"/>
              </a:rPr>
              <a:t>une in to state</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 </a:t>
            </a:r>
            <a:r>
              <a:rPr lang="en-US" sz="1200" b="1" kern="100" dirty="0">
                <a:effectLst/>
                <a:latin typeface="Aptos" panose="020B0004020202020204" pitchFamily="34" charset="0"/>
                <a:ea typeface="Aptos" panose="020B0004020202020204" pitchFamily="34" charset="0"/>
                <a:cs typeface="Times New Roman" panose="02020603050405020304" pitchFamily="18" charset="0"/>
              </a:rPr>
              <a:t>accept</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 whatever state is there, &amp; </a:t>
            </a:r>
            <a:r>
              <a:rPr lang="en-US" sz="1200" b="1" kern="100" dirty="0">
                <a:effectLst/>
                <a:latin typeface="Aptos" panose="020B0004020202020204" pitchFamily="34" charset="0"/>
                <a:ea typeface="Aptos" panose="020B0004020202020204" pitchFamily="34" charset="0"/>
                <a:cs typeface="Times New Roman" panose="02020603050405020304" pitchFamily="18" charset="0"/>
              </a:rPr>
              <a:t>support</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 </a:t>
            </a:r>
            <a:r>
              <a:rPr lang="en-US" sz="1200" i="1" kern="100" dirty="0">
                <a:effectLst/>
                <a:latin typeface="Aptos" panose="020B0004020202020204" pitchFamily="34" charset="0"/>
                <a:ea typeface="Aptos" panose="020B0004020202020204" pitchFamily="34" charset="0"/>
                <a:cs typeface="Times New Roman" panose="02020603050405020304" pitchFamily="18" charset="0"/>
              </a:rPr>
              <a:t>the client’s </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process.</a:t>
            </a:r>
          </a:p>
          <a:p>
            <a:pPr marL="285750" indent="-285750">
              <a:lnSpc>
                <a:spcPct val="115000"/>
              </a:lnSpc>
              <a:spcAft>
                <a:spcPts val="800"/>
              </a:spcAft>
              <a:buFont typeface="Arial" panose="020B0604020202020204" pitchFamily="34" charset="0"/>
              <a:buChar char="•"/>
              <a:tabLst>
                <a:tab pos="914400" algn="l"/>
              </a:tabLst>
            </a:pPr>
            <a:r>
              <a:rPr lang="en-US" sz="1200" u="sng" kern="100" dirty="0">
                <a:effectLst/>
                <a:latin typeface="Aptos" panose="020B0004020202020204" pitchFamily="34" charset="0"/>
                <a:ea typeface="Aptos" panose="020B0004020202020204" pitchFamily="34" charset="0"/>
                <a:cs typeface="Times New Roman" panose="02020603050405020304" pitchFamily="18" charset="0"/>
              </a:rPr>
              <a:t>An </a:t>
            </a:r>
            <a:r>
              <a:rPr lang="en-US" sz="1200" u="sng" kern="100" dirty="0" err="1">
                <a:effectLst/>
                <a:latin typeface="Aptos" panose="020B0004020202020204" pitchFamily="34" charset="0"/>
                <a:ea typeface="Aptos" panose="020B0004020202020204" pitchFamily="34" charset="0"/>
                <a:cs typeface="Times New Roman" panose="02020603050405020304" pitchFamily="18" charset="0"/>
              </a:rPr>
              <a:t>Ecopsych</a:t>
            </a:r>
            <a:r>
              <a:rPr lang="en-US" sz="1200" u="sng" kern="100" dirty="0">
                <a:effectLst/>
                <a:latin typeface="Aptos" panose="020B0004020202020204" pitchFamily="34" charset="0"/>
                <a:ea typeface="Aptos" panose="020B0004020202020204" pitchFamily="34" charset="0"/>
                <a:cs typeface="Times New Roman" panose="02020603050405020304" pitchFamily="18" charset="0"/>
              </a:rPr>
              <a:t> Aside:</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 Don’t try to mechanize or control these natural processes—respect them!</a:t>
            </a:r>
          </a:p>
        </p:txBody>
      </p:sp>
      <p:sp>
        <p:nvSpPr>
          <p:cNvPr id="64" name="Right Arrow 63">
            <a:extLst>
              <a:ext uri="{FF2B5EF4-FFF2-40B4-BE49-F238E27FC236}">
                <a16:creationId xmlns:a16="http://schemas.microsoft.com/office/drawing/2014/main" id="{17FBFDBA-0771-1F21-5462-586A18C4373E}"/>
              </a:ext>
            </a:extLst>
          </p:cNvPr>
          <p:cNvSpPr/>
          <p:nvPr/>
        </p:nvSpPr>
        <p:spPr>
          <a:xfrm>
            <a:off x="3056407" y="5654177"/>
            <a:ext cx="753879" cy="660964"/>
          </a:xfrm>
          <a:prstGeom prst="rightArrow">
            <a:avLst>
              <a:gd name="adj1" fmla="val 50000"/>
              <a:gd name="adj2" fmla="val 5285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ight Arrow 64">
            <a:extLst>
              <a:ext uri="{FF2B5EF4-FFF2-40B4-BE49-F238E27FC236}">
                <a16:creationId xmlns:a16="http://schemas.microsoft.com/office/drawing/2014/main" id="{69427D9F-F32C-BF72-D618-9C1DD8B65A0C}"/>
              </a:ext>
            </a:extLst>
          </p:cNvPr>
          <p:cNvSpPr/>
          <p:nvPr/>
        </p:nvSpPr>
        <p:spPr>
          <a:xfrm>
            <a:off x="8533585" y="1796313"/>
            <a:ext cx="673168" cy="519761"/>
          </a:xfrm>
          <a:prstGeom prst="rightArrow">
            <a:avLst>
              <a:gd name="adj1" fmla="val 50000"/>
              <a:gd name="adj2" fmla="val 5285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716094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EA87E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F04B7-3C5A-2C6A-75DC-344E73C9970C}"/>
              </a:ext>
            </a:extLst>
          </p:cNvPr>
          <p:cNvSpPr>
            <a:spLocks noGrp="1"/>
          </p:cNvSpPr>
          <p:nvPr>
            <p:ph type="title"/>
          </p:nvPr>
        </p:nvSpPr>
        <p:spPr/>
        <p:txBody>
          <a:bodyPr>
            <a:normAutofit/>
          </a:bodyPr>
          <a:lstStyle/>
          <a:p>
            <a:r>
              <a:rPr lang="en-US" dirty="0"/>
              <a:t>6. Bring a keen eye to the client’s values, styles, and strengths. </a:t>
            </a:r>
          </a:p>
        </p:txBody>
      </p:sp>
      <p:graphicFrame>
        <p:nvGraphicFramePr>
          <p:cNvPr id="4" name="Content Placeholder 3">
            <a:extLst>
              <a:ext uri="{FF2B5EF4-FFF2-40B4-BE49-F238E27FC236}">
                <a16:creationId xmlns:a16="http://schemas.microsoft.com/office/drawing/2014/main" id="{26C0E832-7F13-F273-59A6-B368E55B5451}"/>
              </a:ext>
            </a:extLst>
          </p:cNvPr>
          <p:cNvGraphicFramePr>
            <a:graphicFrameLocks noGrp="1"/>
          </p:cNvGraphicFramePr>
          <p:nvPr>
            <p:ph idx="1"/>
            <p:extLst>
              <p:ext uri="{D42A27DB-BD31-4B8C-83A1-F6EECF244321}">
                <p14:modId xmlns:p14="http://schemas.microsoft.com/office/powerpoint/2010/main" val="1869582392"/>
              </p:ext>
            </p:extLst>
          </p:nvPr>
        </p:nvGraphicFramePr>
        <p:xfrm>
          <a:off x="179882" y="1843789"/>
          <a:ext cx="9668655" cy="464908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TextBox 7">
            <a:extLst>
              <a:ext uri="{FF2B5EF4-FFF2-40B4-BE49-F238E27FC236}">
                <a16:creationId xmlns:a16="http://schemas.microsoft.com/office/drawing/2014/main" id="{5E3C921B-0426-B013-79DB-B3302CB8012A}"/>
              </a:ext>
            </a:extLst>
          </p:cNvPr>
          <p:cNvSpPr txBox="1"/>
          <p:nvPr/>
        </p:nvSpPr>
        <p:spPr>
          <a:xfrm>
            <a:off x="7450111" y="2705201"/>
            <a:ext cx="4367135" cy="3559949"/>
          </a:xfrm>
          <a:prstGeom prst="rect">
            <a:avLst/>
          </a:prstGeom>
          <a:solidFill>
            <a:srgbClr val="B0D6FF"/>
          </a:solidFill>
          <a:ln>
            <a:solidFill>
              <a:schemeClr val="lt1">
                <a:hueOff val="0"/>
                <a:satOff val="0"/>
                <a:lumOff val="0"/>
              </a:schemeClr>
            </a:solidFill>
          </a:ln>
        </p:spPr>
        <p:txBody>
          <a:bodyPr wrap="square" rtlCol="0">
            <a:spAutoFit/>
          </a:bodyPr>
          <a:lstStyle/>
          <a:p>
            <a:pPr marR="0" lvl="0">
              <a:spcAft>
                <a:spcPts val="200"/>
              </a:spcAft>
              <a:tabLst>
                <a:tab pos="457200" algn="l"/>
              </a:tabLst>
            </a:pPr>
            <a:r>
              <a:rPr lang="en-US" sz="1600" u="sng" kern="100" dirty="0">
                <a:effectLst/>
                <a:latin typeface="Aptos" panose="020B0004020202020204" pitchFamily="34" charset="0"/>
                <a:ea typeface="Aptos" panose="020B0004020202020204" pitchFamily="34" charset="0"/>
                <a:cs typeface="Times New Roman" panose="02020603050405020304" pitchFamily="18" charset="0"/>
              </a:rPr>
              <a:t>Key Takeaways</a:t>
            </a:r>
            <a:endParaRPr lang="en-US" sz="1600" u="sng" kern="100" dirty="0">
              <a:latin typeface="Aptos" panose="020B0004020202020204" pitchFamily="34" charset="0"/>
              <a:ea typeface="Aptos" panose="020B0004020202020204" pitchFamily="34" charset="0"/>
              <a:cs typeface="Times New Roman" panose="02020603050405020304" pitchFamily="18" charset="0"/>
            </a:endParaRPr>
          </a:p>
          <a:p>
            <a:pPr marR="0" lvl="0">
              <a:spcAft>
                <a:spcPts val="200"/>
              </a:spcAft>
              <a:tabLst>
                <a:tab pos="457200" algn="l"/>
              </a:tabLst>
            </a:pPr>
            <a:r>
              <a:rPr lang="en-US" sz="1400" u="sng" kern="100" dirty="0">
                <a:latin typeface="Aptos" panose="020B0004020202020204" pitchFamily="34" charset="0"/>
                <a:ea typeface="Aptos" panose="020B0004020202020204" pitchFamily="34" charset="0"/>
                <a:cs typeface="Times New Roman" panose="02020603050405020304" pitchFamily="18" charset="0"/>
              </a:rPr>
              <a:t>To support ND clients (&amp; all clients, really), let’s:</a:t>
            </a:r>
            <a:endParaRPr lang="en-US" sz="1400" u="sng" kern="100" dirty="0">
              <a:effectLst/>
              <a:latin typeface="Aptos" panose="020B0004020202020204" pitchFamily="34" charset="0"/>
              <a:ea typeface="Aptos" panose="020B0004020202020204" pitchFamily="34" charset="0"/>
              <a:cs typeface="Times New Roman" panose="02020603050405020304" pitchFamily="18" charset="0"/>
            </a:endParaRPr>
          </a:p>
          <a:p>
            <a:pPr marL="285750" indent="-285750">
              <a:spcAft>
                <a:spcPts val="200"/>
              </a:spcAft>
              <a:buFont typeface="Arial" panose="020B0604020202020204" pitchFamily="34" charset="0"/>
              <a:buChar char="•"/>
              <a:tabLst>
                <a:tab pos="914400" algn="l"/>
              </a:tabLst>
            </a:pPr>
            <a:r>
              <a:rPr lang="en-US" sz="1400" kern="100" dirty="0">
                <a:effectLst/>
                <a:latin typeface="Aptos" panose="020B0004020202020204" pitchFamily="34" charset="0"/>
                <a:ea typeface="Aptos" panose="020B0004020202020204" pitchFamily="34" charset="0"/>
                <a:cs typeface="Times New Roman" panose="02020603050405020304" pitchFamily="18" charset="0"/>
              </a:rPr>
              <a:t>1) </a:t>
            </a:r>
            <a:r>
              <a:rPr lang="en-US" sz="1400" b="1" kern="100" dirty="0">
                <a:effectLst/>
                <a:latin typeface="Aptos" panose="020B0004020202020204" pitchFamily="34" charset="0"/>
                <a:ea typeface="Aptos" panose="020B0004020202020204" pitchFamily="34" charset="0"/>
                <a:cs typeface="Times New Roman" panose="02020603050405020304" pitchFamily="18" charset="0"/>
              </a:rPr>
              <a:t>Recogniz</a:t>
            </a:r>
            <a:r>
              <a:rPr lang="en-US" sz="1400" b="1" i="1" kern="100" dirty="0">
                <a:effectLst/>
                <a:latin typeface="Aptos" panose="020B0004020202020204" pitchFamily="34" charset="0"/>
                <a:ea typeface="Aptos" panose="020B0004020202020204" pitchFamily="34" charset="0"/>
                <a:cs typeface="Times New Roman" panose="02020603050405020304" pitchFamily="18" charset="0"/>
              </a:rPr>
              <a:t>e</a:t>
            </a:r>
            <a:r>
              <a:rPr lang="en-US" sz="1400" b="1" kern="100" dirty="0">
                <a:effectLst/>
                <a:latin typeface="Aptos" panose="020B0004020202020204" pitchFamily="34" charset="0"/>
                <a:ea typeface="Aptos" panose="020B0004020202020204" pitchFamily="34" charset="0"/>
                <a:cs typeface="Times New Roman" panose="02020603050405020304" pitchFamily="18" charset="0"/>
              </a:rPr>
              <a:t> our clients’ values </a:t>
            </a:r>
          </a:p>
          <a:p>
            <a:pPr marL="685800" lvl="1" indent="-228600">
              <a:spcAft>
                <a:spcPts val="200"/>
              </a:spcAft>
              <a:buFont typeface="Arial" panose="020B0604020202020204" pitchFamily="34" charset="0"/>
              <a:buChar char="•"/>
              <a:tabLst>
                <a:tab pos="1371600" algn="l"/>
              </a:tabLst>
            </a:pPr>
            <a:r>
              <a:rPr lang="en-US" sz="1400" kern="100" dirty="0">
                <a:latin typeface="Aptos" panose="020B0004020202020204" pitchFamily="34" charset="0"/>
                <a:ea typeface="Aptos" panose="020B0004020202020204" pitchFamily="34" charset="0"/>
                <a:cs typeface="Times New Roman" panose="02020603050405020304" pitchFamily="18" charset="0"/>
              </a:rPr>
              <a:t>A n</a:t>
            </a:r>
            <a:r>
              <a:rPr lang="en-US" sz="1400" kern="100" dirty="0">
                <a:effectLst/>
                <a:latin typeface="Aptos" panose="020B0004020202020204" pitchFamily="34" charset="0"/>
                <a:ea typeface="Aptos" panose="020B0004020202020204" pitchFamily="34" charset="0"/>
                <a:cs typeface="Times New Roman" panose="02020603050405020304" pitchFamily="18" charset="0"/>
              </a:rPr>
              <a:t>ecessary first step </a:t>
            </a:r>
            <a:r>
              <a:rPr lang="en-US" sz="1400" kern="100" dirty="0">
                <a:latin typeface="Aptos" panose="020B0004020202020204" pitchFamily="34" charset="0"/>
                <a:ea typeface="Aptos" panose="020B0004020202020204" pitchFamily="34" charset="0"/>
                <a:cs typeface="Times New Roman" panose="02020603050405020304" pitchFamily="18" charset="0"/>
              </a:rPr>
              <a:t>for</a:t>
            </a:r>
            <a:r>
              <a:rPr lang="en-US" sz="1400" kern="100" dirty="0">
                <a:effectLst/>
                <a:latin typeface="Aptos" panose="020B0004020202020204" pitchFamily="34" charset="0"/>
                <a:ea typeface="Aptos" panose="020B0004020202020204" pitchFamily="34" charset="0"/>
                <a:cs typeface="Times New Roman" panose="02020603050405020304" pitchFamily="18" charset="0"/>
              </a:rPr>
              <a:t> supporting clients’ alignment with them</a:t>
            </a:r>
          </a:p>
          <a:p>
            <a:pPr marL="685800" lvl="1" indent="-228600">
              <a:spcAft>
                <a:spcPts val="200"/>
              </a:spcAft>
              <a:buFont typeface="Arial" panose="020B0604020202020204" pitchFamily="34" charset="0"/>
              <a:buChar char="•"/>
              <a:tabLst>
                <a:tab pos="1371600" algn="l"/>
              </a:tabLst>
            </a:pPr>
            <a:r>
              <a:rPr lang="en-US" sz="1400" kern="100" dirty="0">
                <a:effectLst/>
                <a:latin typeface="Aptos" panose="020B0004020202020204" pitchFamily="34" charset="0"/>
                <a:ea typeface="Aptos" panose="020B0004020202020204" pitchFamily="34" charset="0"/>
                <a:cs typeface="Times New Roman" panose="02020603050405020304" pitchFamily="18" charset="0"/>
              </a:rPr>
              <a:t>Involves bringing awareness to our own values and biases</a:t>
            </a:r>
          </a:p>
          <a:p>
            <a:pPr marL="285750" indent="-285750">
              <a:spcAft>
                <a:spcPts val="200"/>
              </a:spcAft>
              <a:buFont typeface="Arial" panose="020B0604020202020204" pitchFamily="34" charset="0"/>
              <a:buChar char="•"/>
              <a:tabLst>
                <a:tab pos="914400" algn="l"/>
              </a:tabLst>
            </a:pPr>
            <a:r>
              <a:rPr lang="en-US" sz="1400" kern="100" dirty="0">
                <a:effectLst/>
                <a:latin typeface="Aptos" panose="020B0004020202020204" pitchFamily="34" charset="0"/>
                <a:ea typeface="Aptos" panose="020B0004020202020204" pitchFamily="34" charset="0"/>
                <a:cs typeface="Times New Roman" panose="02020603050405020304" pitchFamily="18" charset="0"/>
              </a:rPr>
              <a:t>2) </a:t>
            </a:r>
            <a:r>
              <a:rPr lang="en-US" sz="1400" b="1" kern="100" dirty="0">
                <a:effectLst/>
                <a:latin typeface="Aptos" panose="020B0004020202020204" pitchFamily="34" charset="0"/>
                <a:ea typeface="Aptos" panose="020B0004020202020204" pitchFamily="34" charset="0"/>
                <a:cs typeface="Times New Roman" panose="02020603050405020304" pitchFamily="18" charset="0"/>
              </a:rPr>
              <a:t>Approach different styles with a value-neutral stance</a:t>
            </a:r>
            <a:r>
              <a:rPr lang="en-US" sz="1400" kern="100" dirty="0">
                <a:effectLst/>
                <a:latin typeface="Aptos" panose="020B0004020202020204" pitchFamily="34" charset="0"/>
                <a:ea typeface="Aptos" panose="020B0004020202020204" pitchFamily="34" charset="0"/>
                <a:cs typeface="Times New Roman" panose="02020603050405020304" pitchFamily="18" charset="0"/>
              </a:rPr>
              <a:t> </a:t>
            </a:r>
            <a:endParaRPr lang="en-US" sz="1400" kern="100" dirty="0">
              <a:latin typeface="Aptos" panose="020B0004020202020204" pitchFamily="34" charset="0"/>
              <a:ea typeface="Aptos" panose="020B0004020202020204" pitchFamily="34" charset="0"/>
              <a:cs typeface="Times New Roman" panose="02020603050405020304" pitchFamily="18" charset="0"/>
            </a:endParaRPr>
          </a:p>
          <a:p>
            <a:pPr marL="742950" lvl="1" indent="-285750">
              <a:spcAft>
                <a:spcPts val="200"/>
              </a:spcAft>
              <a:buFont typeface="Arial" panose="020B0604020202020204" pitchFamily="34" charset="0"/>
              <a:buChar char="•"/>
              <a:tabLst>
                <a:tab pos="914400" algn="l"/>
              </a:tabLst>
            </a:pPr>
            <a:r>
              <a:rPr lang="en-US" sz="1400" kern="100" dirty="0">
                <a:effectLst/>
                <a:latin typeface="Aptos" panose="020B0004020202020204" pitchFamily="34" charset="0"/>
                <a:ea typeface="Aptos" panose="020B0004020202020204" pitchFamily="34" charset="0"/>
                <a:cs typeface="Times New Roman" panose="02020603050405020304" pitchFamily="18" charset="0"/>
              </a:rPr>
              <a:t>De-pathologize ND styles including (but not limited to) monotropism</a:t>
            </a:r>
          </a:p>
          <a:p>
            <a:pPr marL="285750" indent="-285750">
              <a:spcAft>
                <a:spcPts val="200"/>
              </a:spcAft>
              <a:buFont typeface="Arial" panose="020B0604020202020204" pitchFamily="34" charset="0"/>
              <a:buChar char="•"/>
              <a:tabLst>
                <a:tab pos="914400" algn="l"/>
              </a:tabLst>
            </a:pPr>
            <a:r>
              <a:rPr lang="en-US" sz="1400" kern="100" dirty="0">
                <a:effectLst/>
                <a:latin typeface="Aptos" panose="020B0004020202020204" pitchFamily="34" charset="0"/>
                <a:ea typeface="Aptos" panose="020B0004020202020204" pitchFamily="34" charset="0"/>
                <a:cs typeface="Times New Roman" panose="02020603050405020304" pitchFamily="18" charset="0"/>
              </a:rPr>
              <a:t>3) </a:t>
            </a:r>
            <a:r>
              <a:rPr lang="en-US" sz="1400" b="1" kern="100" dirty="0">
                <a:effectLst/>
                <a:latin typeface="Aptos" panose="020B0004020202020204" pitchFamily="34" charset="0"/>
                <a:ea typeface="Aptos" panose="020B0004020202020204" pitchFamily="34" charset="0"/>
                <a:cs typeface="Times New Roman" panose="02020603050405020304" pitchFamily="18" charset="0"/>
              </a:rPr>
              <a:t>Recognize &amp; reflect our clients’ strengths </a:t>
            </a:r>
          </a:p>
          <a:p>
            <a:pPr marL="685800" lvl="1" indent="-228600">
              <a:spcAft>
                <a:spcPts val="200"/>
              </a:spcAft>
              <a:buFont typeface="Arial" panose="020B0604020202020204" pitchFamily="34" charset="0"/>
              <a:buChar char="•"/>
              <a:tabLst>
                <a:tab pos="1371600" algn="l"/>
              </a:tabLst>
            </a:pPr>
            <a:r>
              <a:rPr lang="en-US" sz="1400" kern="100" dirty="0">
                <a:effectLst/>
                <a:latin typeface="Aptos" panose="020B0004020202020204" pitchFamily="34" charset="0"/>
                <a:ea typeface="Aptos" panose="020B0004020202020204" pitchFamily="34" charset="0"/>
                <a:cs typeface="Times New Roman" panose="02020603050405020304" pitchFamily="18" charset="0"/>
              </a:rPr>
              <a:t>Can help promote self-acceptance, self-efficacy/empowerment, ND identity pride, and more</a:t>
            </a:r>
          </a:p>
        </p:txBody>
      </p:sp>
      <p:sp>
        <p:nvSpPr>
          <p:cNvPr id="9" name="Down Arrow 8">
            <a:extLst>
              <a:ext uri="{FF2B5EF4-FFF2-40B4-BE49-F238E27FC236}">
                <a16:creationId xmlns:a16="http://schemas.microsoft.com/office/drawing/2014/main" id="{C42C1CA7-F216-E52F-1F9F-CCEA2D0965F4}"/>
              </a:ext>
            </a:extLst>
          </p:cNvPr>
          <p:cNvSpPr/>
          <p:nvPr/>
        </p:nvSpPr>
        <p:spPr>
          <a:xfrm>
            <a:off x="732019" y="3607710"/>
            <a:ext cx="320782" cy="320787"/>
          </a:xfrm>
          <a:prstGeom prst="downArrow">
            <a:avLst/>
          </a:prstGeom>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C3288654-5F4F-6FF3-0728-CB7CEE47DA02}"/>
              </a:ext>
            </a:extLst>
          </p:cNvPr>
          <p:cNvSpPr/>
          <p:nvPr/>
        </p:nvSpPr>
        <p:spPr>
          <a:xfrm>
            <a:off x="5574667" y="5996079"/>
            <a:ext cx="320782" cy="320786"/>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US"/>
          </a:p>
        </p:txBody>
      </p:sp>
      <p:sp>
        <p:nvSpPr>
          <p:cNvPr id="11" name="Oval 10">
            <a:extLst>
              <a:ext uri="{FF2B5EF4-FFF2-40B4-BE49-F238E27FC236}">
                <a16:creationId xmlns:a16="http://schemas.microsoft.com/office/drawing/2014/main" id="{4E406AE8-AA8C-3B30-CD88-0D9585C8FA3E}"/>
              </a:ext>
            </a:extLst>
          </p:cNvPr>
          <p:cNvSpPr/>
          <p:nvPr/>
        </p:nvSpPr>
        <p:spPr>
          <a:xfrm>
            <a:off x="2494374" y="1964890"/>
            <a:ext cx="320782" cy="320786"/>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US"/>
          </a:p>
        </p:txBody>
      </p:sp>
      <p:sp>
        <p:nvSpPr>
          <p:cNvPr id="12" name="Oval 11">
            <a:extLst>
              <a:ext uri="{FF2B5EF4-FFF2-40B4-BE49-F238E27FC236}">
                <a16:creationId xmlns:a16="http://schemas.microsoft.com/office/drawing/2014/main" id="{D025B8D0-DD2F-4E04-EFF6-8CF66D8946EB}"/>
              </a:ext>
            </a:extLst>
          </p:cNvPr>
          <p:cNvSpPr/>
          <p:nvPr/>
        </p:nvSpPr>
        <p:spPr>
          <a:xfrm>
            <a:off x="6688208" y="3531601"/>
            <a:ext cx="221530" cy="210974"/>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US"/>
          </a:p>
        </p:txBody>
      </p:sp>
      <p:sp>
        <p:nvSpPr>
          <p:cNvPr id="13" name="Oval 12">
            <a:extLst>
              <a:ext uri="{FF2B5EF4-FFF2-40B4-BE49-F238E27FC236}">
                <a16:creationId xmlns:a16="http://schemas.microsoft.com/office/drawing/2014/main" id="{A0AD4E33-15AC-4514-D3C8-3B94C3275A85}"/>
              </a:ext>
            </a:extLst>
          </p:cNvPr>
          <p:cNvSpPr/>
          <p:nvPr/>
        </p:nvSpPr>
        <p:spPr>
          <a:xfrm>
            <a:off x="187352" y="4001818"/>
            <a:ext cx="212216" cy="212085"/>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US"/>
          </a:p>
        </p:txBody>
      </p:sp>
      <p:sp>
        <p:nvSpPr>
          <p:cNvPr id="14" name="Oval 13">
            <a:extLst>
              <a:ext uri="{FF2B5EF4-FFF2-40B4-BE49-F238E27FC236}">
                <a16:creationId xmlns:a16="http://schemas.microsoft.com/office/drawing/2014/main" id="{F7D728C7-8DCC-DBF1-5DC6-B7E5BD2F0543}"/>
              </a:ext>
            </a:extLst>
          </p:cNvPr>
          <p:cNvSpPr/>
          <p:nvPr/>
        </p:nvSpPr>
        <p:spPr>
          <a:xfrm>
            <a:off x="205591" y="5458994"/>
            <a:ext cx="250402" cy="252311"/>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US"/>
          </a:p>
        </p:txBody>
      </p:sp>
      <p:sp>
        <p:nvSpPr>
          <p:cNvPr id="15" name="Oval 14">
            <a:extLst>
              <a:ext uri="{FF2B5EF4-FFF2-40B4-BE49-F238E27FC236}">
                <a16:creationId xmlns:a16="http://schemas.microsoft.com/office/drawing/2014/main" id="{8E2FABF0-B4A4-300D-ACF5-253246F9FE47}"/>
              </a:ext>
            </a:extLst>
          </p:cNvPr>
          <p:cNvSpPr/>
          <p:nvPr/>
        </p:nvSpPr>
        <p:spPr>
          <a:xfrm>
            <a:off x="4718411" y="5502351"/>
            <a:ext cx="320782" cy="320786"/>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US"/>
          </a:p>
        </p:txBody>
      </p:sp>
      <p:sp>
        <p:nvSpPr>
          <p:cNvPr id="16" name="Oval 15">
            <a:extLst>
              <a:ext uri="{FF2B5EF4-FFF2-40B4-BE49-F238E27FC236}">
                <a16:creationId xmlns:a16="http://schemas.microsoft.com/office/drawing/2014/main" id="{7E8A0C8B-06E6-616F-878B-CD95DAE391A7}"/>
              </a:ext>
            </a:extLst>
          </p:cNvPr>
          <p:cNvSpPr/>
          <p:nvPr/>
        </p:nvSpPr>
        <p:spPr>
          <a:xfrm>
            <a:off x="6588956" y="2111471"/>
            <a:ext cx="320782" cy="320786"/>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US"/>
          </a:p>
        </p:txBody>
      </p:sp>
      <p:sp>
        <p:nvSpPr>
          <p:cNvPr id="17" name="Oval 16">
            <a:extLst>
              <a:ext uri="{FF2B5EF4-FFF2-40B4-BE49-F238E27FC236}">
                <a16:creationId xmlns:a16="http://schemas.microsoft.com/office/drawing/2014/main" id="{B6B55574-1678-E2EB-6F9D-CB546C8FA7D2}"/>
              </a:ext>
            </a:extLst>
          </p:cNvPr>
          <p:cNvSpPr/>
          <p:nvPr/>
        </p:nvSpPr>
        <p:spPr>
          <a:xfrm>
            <a:off x="1214390" y="4982105"/>
            <a:ext cx="320782" cy="320786"/>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US"/>
          </a:p>
        </p:txBody>
      </p:sp>
      <p:sp>
        <p:nvSpPr>
          <p:cNvPr id="18" name="Oval 17">
            <a:extLst>
              <a:ext uri="{FF2B5EF4-FFF2-40B4-BE49-F238E27FC236}">
                <a16:creationId xmlns:a16="http://schemas.microsoft.com/office/drawing/2014/main" id="{9D09D91C-2284-908F-29F8-2ADB6F2E5CC9}"/>
              </a:ext>
            </a:extLst>
          </p:cNvPr>
          <p:cNvSpPr/>
          <p:nvPr/>
        </p:nvSpPr>
        <p:spPr>
          <a:xfrm>
            <a:off x="5014209" y="5507245"/>
            <a:ext cx="212216" cy="212085"/>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US"/>
          </a:p>
        </p:txBody>
      </p:sp>
      <p:sp>
        <p:nvSpPr>
          <p:cNvPr id="19" name="Oval 18">
            <a:extLst>
              <a:ext uri="{FF2B5EF4-FFF2-40B4-BE49-F238E27FC236}">
                <a16:creationId xmlns:a16="http://schemas.microsoft.com/office/drawing/2014/main" id="{B37F24ED-CA64-CB38-6602-F8A6875D2976}"/>
              </a:ext>
            </a:extLst>
          </p:cNvPr>
          <p:cNvSpPr/>
          <p:nvPr/>
        </p:nvSpPr>
        <p:spPr>
          <a:xfrm>
            <a:off x="5574667" y="3765915"/>
            <a:ext cx="328319" cy="325164"/>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US"/>
          </a:p>
        </p:txBody>
      </p:sp>
      <p:sp>
        <p:nvSpPr>
          <p:cNvPr id="20" name="Oval 19">
            <a:extLst>
              <a:ext uri="{FF2B5EF4-FFF2-40B4-BE49-F238E27FC236}">
                <a16:creationId xmlns:a16="http://schemas.microsoft.com/office/drawing/2014/main" id="{EC081140-DFB6-05DF-5AF9-0E5E01B84FC1}"/>
              </a:ext>
            </a:extLst>
          </p:cNvPr>
          <p:cNvSpPr/>
          <p:nvPr/>
        </p:nvSpPr>
        <p:spPr>
          <a:xfrm>
            <a:off x="625911" y="5689401"/>
            <a:ext cx="212216" cy="212085"/>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US"/>
          </a:p>
        </p:txBody>
      </p:sp>
      <p:sp>
        <p:nvSpPr>
          <p:cNvPr id="21" name="Oval 20">
            <a:extLst>
              <a:ext uri="{FF2B5EF4-FFF2-40B4-BE49-F238E27FC236}">
                <a16:creationId xmlns:a16="http://schemas.microsoft.com/office/drawing/2014/main" id="{4948686F-3489-35CB-5077-FBA8E8E26E80}"/>
              </a:ext>
            </a:extLst>
          </p:cNvPr>
          <p:cNvSpPr/>
          <p:nvPr/>
        </p:nvSpPr>
        <p:spPr>
          <a:xfrm>
            <a:off x="413695" y="2561345"/>
            <a:ext cx="212216" cy="212085"/>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US"/>
          </a:p>
        </p:txBody>
      </p:sp>
      <p:sp>
        <p:nvSpPr>
          <p:cNvPr id="22" name="Oval 21">
            <a:extLst>
              <a:ext uri="{FF2B5EF4-FFF2-40B4-BE49-F238E27FC236}">
                <a16:creationId xmlns:a16="http://schemas.microsoft.com/office/drawing/2014/main" id="{9E19F02C-9043-164D-8399-70F394E3D868}"/>
              </a:ext>
            </a:extLst>
          </p:cNvPr>
          <p:cNvSpPr/>
          <p:nvPr/>
        </p:nvSpPr>
        <p:spPr>
          <a:xfrm>
            <a:off x="2343463" y="2121963"/>
            <a:ext cx="212216" cy="212085"/>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US"/>
          </a:p>
        </p:txBody>
      </p:sp>
      <p:sp>
        <p:nvSpPr>
          <p:cNvPr id="23" name="Oval 22">
            <a:extLst>
              <a:ext uri="{FF2B5EF4-FFF2-40B4-BE49-F238E27FC236}">
                <a16:creationId xmlns:a16="http://schemas.microsoft.com/office/drawing/2014/main" id="{AFE03FA5-EE98-D26F-8F23-A5C80DC26790}"/>
              </a:ext>
            </a:extLst>
          </p:cNvPr>
          <p:cNvSpPr/>
          <p:nvPr/>
        </p:nvSpPr>
        <p:spPr>
          <a:xfrm>
            <a:off x="1828517" y="5036455"/>
            <a:ext cx="212216" cy="212085"/>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US"/>
          </a:p>
        </p:txBody>
      </p:sp>
      <p:sp>
        <p:nvSpPr>
          <p:cNvPr id="24" name="Oval 23">
            <a:extLst>
              <a:ext uri="{FF2B5EF4-FFF2-40B4-BE49-F238E27FC236}">
                <a16:creationId xmlns:a16="http://schemas.microsoft.com/office/drawing/2014/main" id="{F43CF419-B2E9-E5D1-9071-ACDFC4A7568E}"/>
              </a:ext>
            </a:extLst>
          </p:cNvPr>
          <p:cNvSpPr/>
          <p:nvPr/>
        </p:nvSpPr>
        <p:spPr>
          <a:xfrm>
            <a:off x="1480750" y="5885372"/>
            <a:ext cx="290561" cy="271100"/>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US"/>
          </a:p>
        </p:txBody>
      </p:sp>
    </p:spTree>
    <p:extLst>
      <p:ext uri="{BB962C8B-B14F-4D97-AF65-F5344CB8AC3E}">
        <p14:creationId xmlns:p14="http://schemas.microsoft.com/office/powerpoint/2010/main" val="108174447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500">
        <p15:prstTrans prst="origami"/>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FC000">
            <a:alpha val="80261"/>
          </a:srgb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7E5FB8-6D30-5BCC-B32A-E6F640FB861B}"/>
              </a:ext>
            </a:extLst>
          </p:cNvPr>
          <p:cNvSpPr>
            <a:spLocks noGrp="1"/>
          </p:cNvSpPr>
          <p:nvPr>
            <p:ph type="title"/>
          </p:nvPr>
        </p:nvSpPr>
        <p:spPr>
          <a:xfrm>
            <a:off x="0" y="-56356"/>
            <a:ext cx="10515600" cy="1325563"/>
          </a:xfrm>
        </p:spPr>
        <p:txBody>
          <a:bodyPr>
            <a:normAutofit/>
          </a:bodyPr>
          <a:lstStyle/>
          <a:p>
            <a:r>
              <a:rPr lang="en-US" sz="4000" dirty="0"/>
              <a:t>7. Embrace neurodivergent interpersonal styles.</a:t>
            </a:r>
          </a:p>
        </p:txBody>
      </p:sp>
      <p:sp>
        <p:nvSpPr>
          <p:cNvPr id="3" name="Text Placeholder 2">
            <a:extLst>
              <a:ext uri="{FF2B5EF4-FFF2-40B4-BE49-F238E27FC236}">
                <a16:creationId xmlns:a16="http://schemas.microsoft.com/office/drawing/2014/main" id="{BC42942F-5DD5-518C-3101-75FF6F6B5B2F}"/>
              </a:ext>
            </a:extLst>
          </p:cNvPr>
          <p:cNvSpPr>
            <a:spLocks noGrp="1"/>
          </p:cNvSpPr>
          <p:nvPr>
            <p:ph type="body" idx="1"/>
          </p:nvPr>
        </p:nvSpPr>
        <p:spPr>
          <a:xfrm>
            <a:off x="814384" y="930402"/>
            <a:ext cx="5157787" cy="489171"/>
          </a:xfrm>
        </p:spPr>
        <p:txBody>
          <a:bodyPr/>
          <a:lstStyle/>
          <a:p>
            <a:r>
              <a:rPr lang="en-US" sz="1800" u="sng" dirty="0">
                <a:effectLst/>
                <a:latin typeface="Aptos" panose="020B0004020202020204" pitchFamily="34" charset="0"/>
                <a:ea typeface="Aptos" panose="020B0004020202020204" pitchFamily="34" charset="0"/>
                <a:cs typeface="Times New Roman" panose="02020603050405020304" pitchFamily="18" charset="0"/>
              </a:rPr>
              <a:t>Traditional/Neuronormative/Pathology Lens</a:t>
            </a:r>
            <a:r>
              <a:rPr lang="en-US" dirty="0">
                <a:effectLst/>
              </a:rPr>
              <a:t> </a:t>
            </a:r>
            <a:endParaRPr lang="en-US" dirty="0"/>
          </a:p>
        </p:txBody>
      </p:sp>
      <p:sp>
        <p:nvSpPr>
          <p:cNvPr id="4" name="Content Placeholder 3">
            <a:extLst>
              <a:ext uri="{FF2B5EF4-FFF2-40B4-BE49-F238E27FC236}">
                <a16:creationId xmlns:a16="http://schemas.microsoft.com/office/drawing/2014/main" id="{C3645A64-725E-313E-B6B0-EAC2C217F50E}"/>
              </a:ext>
            </a:extLst>
          </p:cNvPr>
          <p:cNvSpPr>
            <a:spLocks noGrp="1"/>
          </p:cNvSpPr>
          <p:nvPr>
            <p:ph sz="half" idx="2"/>
          </p:nvPr>
        </p:nvSpPr>
        <p:spPr>
          <a:xfrm>
            <a:off x="836612" y="1391499"/>
            <a:ext cx="5157787" cy="3150519"/>
          </a:xfrm>
          <a:solidFill>
            <a:schemeClr val="accent1">
              <a:lumMod val="75000"/>
            </a:schemeClr>
          </a:solidFill>
        </p:spPr>
        <p:style>
          <a:lnRef idx="2">
            <a:schemeClr val="dk1"/>
          </a:lnRef>
          <a:fillRef idx="1">
            <a:schemeClr val="lt1"/>
          </a:fillRef>
          <a:effectRef idx="0">
            <a:schemeClr val="dk1"/>
          </a:effectRef>
          <a:fontRef idx="minor">
            <a:schemeClr val="dk1"/>
          </a:fontRef>
        </p:style>
        <p:txBody>
          <a:bodyPr>
            <a:normAutofit fontScale="70000" lnSpcReduction="20000"/>
          </a:bodyPr>
          <a:lstStyle/>
          <a:p>
            <a:pPr marL="285750" indent="-285750">
              <a:lnSpc>
                <a:spcPct val="115000"/>
              </a:lnSpc>
              <a:spcAft>
                <a:spcPts val="200"/>
              </a:spcAft>
              <a:tabLst>
                <a:tab pos="685800" algn="l"/>
              </a:tabLst>
            </a:pPr>
            <a:r>
              <a:rPr lang="en-US" sz="16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NT people have normal social communication skills </a:t>
            </a:r>
            <a:r>
              <a:rPr lang="en-US" sz="16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while</a:t>
            </a:r>
            <a:r>
              <a:rPr lang="en-US" sz="16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 ND people have </a:t>
            </a:r>
            <a:r>
              <a:rPr lang="en-US" sz="16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social communication </a:t>
            </a:r>
            <a:r>
              <a:rPr lang="en-US" sz="16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deficits </a:t>
            </a:r>
          </a:p>
          <a:p>
            <a:pPr marL="285750" indent="-285750">
              <a:lnSpc>
                <a:spcPct val="115000"/>
              </a:lnSpc>
              <a:spcAft>
                <a:spcPts val="200"/>
              </a:spcAft>
              <a:tabLst>
                <a:tab pos="685800" algn="l"/>
              </a:tabLst>
            </a:pPr>
            <a:r>
              <a:rPr lang="en-US" sz="16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Thus, NT social communication styles/modes are better or more valuable than ND social communication styles/modes.</a:t>
            </a:r>
          </a:p>
          <a:p>
            <a:pPr lvl="1">
              <a:lnSpc>
                <a:spcPct val="115000"/>
              </a:lnSpc>
              <a:spcAft>
                <a:spcPts val="200"/>
              </a:spcAft>
              <a:tabLst>
                <a:tab pos="1143000" algn="l"/>
              </a:tabLst>
            </a:pPr>
            <a:r>
              <a:rPr lang="en-US" sz="1600" u="sng"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NT Styles</a:t>
            </a:r>
            <a:r>
              <a:rPr lang="en-US" sz="16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 primarily focusing on the other person; expressing empathy in certain </a:t>
            </a:r>
            <a:r>
              <a:rPr lang="en-US" sz="16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(NT</a:t>
            </a:r>
            <a:r>
              <a:rPr lang="en-US" sz="16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 ways; </a:t>
            </a:r>
            <a:r>
              <a:rPr lang="en-US" sz="16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prioritizing adherence to</a:t>
            </a:r>
            <a:r>
              <a:rPr lang="en-US" sz="16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 social rules over depth/authenticity; using the “right” amount of eye contact; </a:t>
            </a:r>
            <a:r>
              <a:rPr lang="en-US" sz="16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focusing on</a:t>
            </a:r>
            <a:r>
              <a:rPr lang="en-US" sz="16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 spoken verbal language</a:t>
            </a:r>
          </a:p>
          <a:p>
            <a:pPr lvl="1">
              <a:lnSpc>
                <a:spcPct val="115000"/>
              </a:lnSpc>
              <a:spcAft>
                <a:spcPts val="200"/>
              </a:spcAft>
              <a:tabLst>
                <a:tab pos="1143000" algn="l"/>
              </a:tabLst>
            </a:pPr>
            <a:r>
              <a:rPr lang="en-US" sz="1600" u="sng"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ND Styles</a:t>
            </a:r>
            <a:r>
              <a:rPr lang="en-US" sz="16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 everything that diverges from the NT styles. Some examples:</a:t>
            </a:r>
          </a:p>
          <a:p>
            <a:pPr lvl="2">
              <a:lnSpc>
                <a:spcPct val="115000"/>
              </a:lnSpc>
              <a:spcAft>
                <a:spcPts val="200"/>
              </a:spcAft>
              <a:tabLst>
                <a:tab pos="1600200" algn="l"/>
              </a:tabLst>
            </a:pPr>
            <a:r>
              <a:rPr lang="en-US" sz="14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Connecting through mutual interest/joint attention (e.g., “ping-ponging processes”—see below)</a:t>
            </a:r>
          </a:p>
          <a:p>
            <a:pPr lvl="2">
              <a:lnSpc>
                <a:spcPct val="115000"/>
              </a:lnSpc>
              <a:spcAft>
                <a:spcPts val="200"/>
              </a:spcAft>
              <a:tabLst>
                <a:tab pos="1600200" algn="l"/>
              </a:tabLst>
            </a:pPr>
            <a:r>
              <a:rPr lang="en-US" sz="14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Connecting through mutual activity (e.g., parallel play, competitive play, engaging with passions)</a:t>
            </a:r>
          </a:p>
          <a:p>
            <a:pPr lvl="2">
              <a:lnSpc>
                <a:spcPct val="115000"/>
              </a:lnSpc>
              <a:spcAft>
                <a:spcPts val="200"/>
              </a:spcAft>
              <a:tabLst>
                <a:tab pos="1600200" algn="l"/>
              </a:tabLst>
            </a:pPr>
            <a:r>
              <a:rPr lang="en-US" sz="14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Connecting through a shared state (e.g., parallel play, engaging with passions, monotropic states, competitive play)</a:t>
            </a:r>
          </a:p>
        </p:txBody>
      </p:sp>
      <p:sp>
        <p:nvSpPr>
          <p:cNvPr id="5" name="Text Placeholder 4">
            <a:extLst>
              <a:ext uri="{FF2B5EF4-FFF2-40B4-BE49-F238E27FC236}">
                <a16:creationId xmlns:a16="http://schemas.microsoft.com/office/drawing/2014/main" id="{A5E9ED4B-1FA2-0542-FCE6-59EDE5BF2623}"/>
              </a:ext>
            </a:extLst>
          </p:cNvPr>
          <p:cNvSpPr>
            <a:spLocks noGrp="1"/>
          </p:cNvSpPr>
          <p:nvPr>
            <p:ph type="body" sz="quarter" idx="3"/>
          </p:nvPr>
        </p:nvSpPr>
        <p:spPr>
          <a:xfrm>
            <a:off x="6146796" y="902327"/>
            <a:ext cx="5183188" cy="489172"/>
          </a:xfrm>
        </p:spPr>
        <p:txBody>
          <a:bodyPr/>
          <a:lstStyle/>
          <a:p>
            <a:r>
              <a:rPr lang="en-US" sz="1800" u="sng" kern="100" dirty="0">
                <a:effectLst/>
                <a:latin typeface="Aptos" panose="020B0004020202020204" pitchFamily="34" charset="0"/>
                <a:ea typeface="Aptos" panose="020B0004020202020204" pitchFamily="34" charset="0"/>
                <a:cs typeface="Times New Roman" panose="02020603050405020304" pitchFamily="18" charset="0"/>
              </a:rPr>
              <a:t>Neurodiversity Lens</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8102E06C-3B72-3822-1302-E9C255F3E7AD}"/>
              </a:ext>
            </a:extLst>
          </p:cNvPr>
          <p:cNvSpPr>
            <a:spLocks noGrp="1"/>
          </p:cNvSpPr>
          <p:nvPr>
            <p:ph sz="quarter" idx="4"/>
          </p:nvPr>
        </p:nvSpPr>
        <p:spPr>
          <a:xfrm>
            <a:off x="6194428" y="1391501"/>
            <a:ext cx="5183188" cy="3150519"/>
          </a:xfrm>
          <a:solidFill>
            <a:schemeClr val="accent1">
              <a:lumMod val="75000"/>
            </a:schemeClr>
          </a:solidFill>
        </p:spPr>
        <p:style>
          <a:lnRef idx="2">
            <a:schemeClr val="dk1"/>
          </a:lnRef>
          <a:fillRef idx="1">
            <a:schemeClr val="lt1"/>
          </a:fillRef>
          <a:effectRef idx="0">
            <a:schemeClr val="dk1"/>
          </a:effectRef>
          <a:fontRef idx="minor">
            <a:schemeClr val="dk1"/>
          </a:fontRef>
        </p:style>
        <p:txBody>
          <a:bodyPr>
            <a:normAutofit fontScale="70000" lnSpcReduction="20000"/>
          </a:bodyPr>
          <a:lstStyle/>
          <a:p>
            <a:pPr marL="285750" indent="-285750">
              <a:lnSpc>
                <a:spcPct val="115000"/>
              </a:lnSpc>
              <a:spcAft>
                <a:spcPts val="200"/>
              </a:spcAft>
              <a:tabLst>
                <a:tab pos="685800" algn="l"/>
              </a:tabLst>
            </a:pPr>
            <a:r>
              <a:rPr lang="en-US" sz="16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A ‘double empathy problem’ (DEP) (Milton, 2012)</a:t>
            </a:r>
          </a:p>
          <a:p>
            <a:pPr lvl="1">
              <a:lnSpc>
                <a:spcPct val="115000"/>
              </a:lnSpc>
              <a:spcAft>
                <a:spcPts val="200"/>
              </a:spcAft>
              <a:tabLst>
                <a:tab pos="914400" algn="l"/>
                <a:tab pos="1143000" algn="l"/>
              </a:tabLst>
            </a:pPr>
            <a:r>
              <a:rPr lang="en-US" sz="1600" b="1"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Reframed</a:t>
            </a:r>
            <a:r>
              <a:rPr lang="en-US" sz="16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 what autism constructs and other neurological ‘disorders’ have framed as </a:t>
            </a:r>
            <a:r>
              <a:rPr lang="en-US" sz="1600" b="1" i="1"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deficits</a:t>
            </a:r>
            <a:r>
              <a:rPr lang="en-US" sz="16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 (i.e., in empathy, social communication, and social insight) </a:t>
            </a:r>
            <a:r>
              <a:rPr lang="en-US" sz="1600" b="1"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as </a:t>
            </a:r>
            <a:r>
              <a:rPr lang="en-US" sz="1600" b="1" i="1"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differences</a:t>
            </a:r>
            <a:r>
              <a:rPr lang="en-US" sz="1600" i="1"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 </a:t>
            </a:r>
            <a:endParaRPr lang="en-US" sz="16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endParaRPr>
          </a:p>
          <a:p>
            <a:pPr lvl="1">
              <a:lnSpc>
                <a:spcPct val="115000"/>
              </a:lnSpc>
              <a:spcAft>
                <a:spcPts val="200"/>
              </a:spcAft>
              <a:tabLst>
                <a:tab pos="1143000" algn="l"/>
              </a:tabLst>
            </a:pPr>
            <a:r>
              <a:rPr lang="en-US" sz="16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Argued that topics like social communication, empathy, and social insight are </a:t>
            </a:r>
            <a:r>
              <a:rPr lang="en-US" sz="1600" b="1"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inherently relational/intersubjective</a:t>
            </a:r>
            <a:r>
              <a:rPr lang="en-US" sz="16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 in nature and therefore must be approached with </a:t>
            </a:r>
            <a:r>
              <a:rPr lang="en-US" sz="1600" b="1"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an intersubjective lens</a:t>
            </a:r>
            <a:endParaRPr lang="en-US" sz="16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endParaRPr>
          </a:p>
          <a:p>
            <a:pPr lvl="2">
              <a:lnSpc>
                <a:spcPct val="115000"/>
              </a:lnSpc>
              <a:spcAft>
                <a:spcPts val="200"/>
              </a:spcAft>
              <a:tabLst>
                <a:tab pos="1600200" algn="l"/>
              </a:tabLst>
            </a:pPr>
            <a:r>
              <a:rPr lang="en-US" sz="14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Applying a cognitive-behavioral lens to such topics is incoherent</a:t>
            </a:r>
          </a:p>
          <a:p>
            <a:pPr lvl="1">
              <a:lnSpc>
                <a:spcPct val="115000"/>
              </a:lnSpc>
              <a:spcAft>
                <a:spcPts val="200"/>
              </a:spcAft>
              <a:tabLst>
                <a:tab pos="1143000" algn="l"/>
              </a:tabLst>
            </a:pPr>
            <a:r>
              <a:rPr lang="en-US" sz="16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Autistic people sense and experience emotions, relate to the world, communicate, and form relationships differently from non-autistic people</a:t>
            </a:r>
            <a:r>
              <a:rPr lang="en-US" sz="1600" kern="100" dirty="0">
                <a:solidFill>
                  <a:schemeClr val="bg1"/>
                </a:solidFill>
                <a:latin typeface="Aptos" panose="020B0004020202020204" pitchFamily="34" charset="0"/>
                <a:ea typeface="Aptos" panose="020B0004020202020204" pitchFamily="34" charset="0"/>
                <a:cs typeface="Times New Roman" panose="02020603050405020304" pitchFamily="18" charset="0"/>
                <a:sym typeface="Wingdings" pitchFamily="2" charset="2"/>
              </a:rPr>
              <a:t>.</a:t>
            </a:r>
            <a:r>
              <a:rPr lang="en-US" sz="16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 Empathy gap (</a:t>
            </a:r>
            <a:r>
              <a:rPr lang="en-US" sz="16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i.e., </a:t>
            </a:r>
            <a:r>
              <a:rPr lang="en-US" sz="16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between groups) arises from different life experiences &amp; different styles.</a:t>
            </a:r>
          </a:p>
          <a:p>
            <a:pPr marL="342900" marR="0" lvl="0" indent="-342900">
              <a:lnSpc>
                <a:spcPct val="115000"/>
              </a:lnSpc>
              <a:spcAft>
                <a:spcPts val="200"/>
              </a:spcAft>
              <a:buFont typeface="Arial" panose="020B0604020202020204" pitchFamily="34" charset="0"/>
              <a:buChar char="•"/>
              <a:tabLst>
                <a:tab pos="457200" algn="l"/>
                <a:tab pos="914400" algn="l"/>
              </a:tabLst>
            </a:pPr>
            <a:r>
              <a:rPr lang="en-US" sz="17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Research suggests similarities between autist-to-autist social communication &amp; non-autist-to-non-autist social communication.</a:t>
            </a:r>
          </a:p>
        </p:txBody>
      </p:sp>
      <p:sp>
        <p:nvSpPr>
          <p:cNvPr id="8" name="TextBox 7">
            <a:extLst>
              <a:ext uri="{FF2B5EF4-FFF2-40B4-BE49-F238E27FC236}">
                <a16:creationId xmlns:a16="http://schemas.microsoft.com/office/drawing/2014/main" id="{6AC347C1-436B-977E-7C9F-08D93283F976}"/>
              </a:ext>
            </a:extLst>
          </p:cNvPr>
          <p:cNvSpPr txBox="1"/>
          <p:nvPr/>
        </p:nvSpPr>
        <p:spPr>
          <a:xfrm>
            <a:off x="520845" y="4879949"/>
            <a:ext cx="11347166" cy="1908215"/>
          </a:xfrm>
          <a:prstGeom prst="rect">
            <a:avLst/>
          </a:prstGeom>
          <a:solidFill>
            <a:srgbClr val="D3FAFE"/>
          </a:solidFill>
        </p:spPr>
        <p:txBody>
          <a:bodyPr wrap="square" rtlCol="0">
            <a:spAutoFit/>
          </a:bodyPr>
          <a:lstStyle/>
          <a:p>
            <a:pPr marL="285750" indent="-285750">
              <a:spcAft>
                <a:spcPts val="200"/>
              </a:spcAft>
              <a:buFont typeface="+mj-lt"/>
              <a:buAutoNum type="arabicPeriod"/>
              <a:tabLst>
                <a:tab pos="685800" algn="l"/>
              </a:tabLst>
            </a:pPr>
            <a:r>
              <a:rPr lang="en-US" sz="1200" b="1" kern="100" dirty="0">
                <a:effectLst/>
                <a:latin typeface="Aptos" panose="020B0004020202020204" pitchFamily="34" charset="0"/>
                <a:ea typeface="Aptos" panose="020B0004020202020204" pitchFamily="34" charset="0"/>
                <a:cs typeface="Times New Roman" panose="02020603050405020304" pitchFamily="18" charset="0"/>
              </a:rPr>
              <a:t>Don’t devalue parallel play.</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p>
            <a:pPr marL="685800" lvl="1" indent="-228600">
              <a:spcAft>
                <a:spcPts val="200"/>
              </a:spcAft>
              <a:buFont typeface="Arial" panose="020B0604020202020204" pitchFamily="34" charset="0"/>
              <a:buChar char="•"/>
              <a:tabLst>
                <a:tab pos="1143000" algn="l"/>
              </a:tabLst>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Can be a channel of interpersonal connection, such as through shared states</a:t>
            </a:r>
          </a:p>
          <a:p>
            <a:pPr marL="285750" indent="-285750">
              <a:spcAft>
                <a:spcPts val="200"/>
              </a:spcAft>
              <a:buFont typeface="+mj-lt"/>
              <a:buAutoNum type="arabicPeriod"/>
              <a:tabLst>
                <a:tab pos="685800" algn="l"/>
              </a:tabLst>
            </a:pPr>
            <a:r>
              <a:rPr lang="en-US" sz="1200" b="1" kern="100" dirty="0">
                <a:effectLst/>
                <a:latin typeface="Aptos" panose="020B0004020202020204" pitchFamily="34" charset="0"/>
                <a:ea typeface="Aptos" panose="020B0004020202020204" pitchFamily="34" charset="0"/>
                <a:cs typeface="Times New Roman" panose="02020603050405020304" pitchFamily="18" charset="0"/>
              </a:rPr>
              <a:t>Lean into “ping-ponging processes</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 </a:t>
            </a:r>
          </a:p>
          <a:p>
            <a:pPr marL="685800" lvl="1" indent="-228600">
              <a:spcAft>
                <a:spcPts val="200"/>
              </a:spcAft>
              <a:buFont typeface="Arial" panose="020B0604020202020204" pitchFamily="34" charset="0"/>
              <a:buChar char="•"/>
              <a:tabLst>
                <a:tab pos="1143000" algn="l"/>
              </a:tabLst>
            </a:pPr>
            <a:r>
              <a:rPr lang="en-US" sz="1200" u="sng" kern="100" dirty="0">
                <a:latin typeface="Aptos" panose="020B0004020202020204" pitchFamily="34" charset="0"/>
                <a:ea typeface="Aptos" panose="020B0004020202020204" pitchFamily="34" charset="0"/>
                <a:cs typeface="Times New Roman" panose="02020603050405020304" pitchFamily="18" charset="0"/>
              </a:rPr>
              <a:t>Clinical E</a:t>
            </a:r>
            <a:r>
              <a:rPr lang="en-US" sz="1200" u="sng" kern="100" dirty="0">
                <a:effectLst/>
                <a:latin typeface="Aptos" panose="020B0004020202020204" pitchFamily="34" charset="0"/>
                <a:ea typeface="Aptos" panose="020B0004020202020204" pitchFamily="34" charset="0"/>
                <a:cs typeface="Times New Roman" panose="02020603050405020304" pitchFamily="18" charset="0"/>
              </a:rPr>
              <a:t>xample</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 (co-)regulation &amp; empathic connection through mutual delegation of alternating attention </a:t>
            </a:r>
            <a:r>
              <a:rPr lang="en-US" sz="1200" kern="100" dirty="0">
                <a:latin typeface="Aptos" panose="020B0004020202020204" pitchFamily="34" charset="0"/>
                <a:ea typeface="Aptos" panose="020B0004020202020204" pitchFamily="34" charset="0"/>
                <a:cs typeface="Times New Roman" panose="02020603050405020304" pitchFamily="18" charset="0"/>
              </a:rPr>
              <a:t>between </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storm clouds &amp; the other person</a:t>
            </a:r>
          </a:p>
          <a:p>
            <a:pPr marL="1143000" lvl="2" indent="-228600">
              <a:spcAft>
                <a:spcPts val="200"/>
              </a:spcAft>
              <a:buFont typeface="Arial" panose="020B0604020202020204" pitchFamily="34" charset="0"/>
              <a:buChar char="•"/>
              <a:tabLst>
                <a:tab pos="1600200" algn="l"/>
              </a:tabLst>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This also provides an example of the natural environment serving as co-regulator and co-facilitator.</a:t>
            </a:r>
          </a:p>
          <a:p>
            <a:pPr marL="285750" indent="-285750">
              <a:spcAft>
                <a:spcPts val="200"/>
              </a:spcAft>
              <a:buFont typeface="+mj-lt"/>
              <a:buAutoNum type="arabicPeriod"/>
              <a:tabLst>
                <a:tab pos="685800" algn="l"/>
              </a:tabLst>
            </a:pPr>
            <a:r>
              <a:rPr lang="en-US" sz="1200" b="1" kern="100" dirty="0">
                <a:effectLst/>
                <a:latin typeface="Aptos" panose="020B0004020202020204" pitchFamily="34" charset="0"/>
                <a:ea typeface="Aptos" panose="020B0004020202020204" pitchFamily="34" charset="0"/>
                <a:cs typeface="Times New Roman" panose="02020603050405020304" pitchFamily="18" charset="0"/>
              </a:rPr>
              <a:t>Reconsider competitive play. </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p>
            <a:pPr marL="685800" lvl="1" indent="-228600">
              <a:spcAft>
                <a:spcPts val="200"/>
              </a:spcAft>
              <a:buFont typeface="Arial" panose="020B0604020202020204" pitchFamily="34" charset="0"/>
              <a:buChar char="•"/>
              <a:tabLst>
                <a:tab pos="1143000" algn="l"/>
              </a:tabLst>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My clients have helped me understand competitive play’s potential </a:t>
            </a:r>
            <a:r>
              <a:rPr lang="en-US" sz="1200" kern="100" dirty="0">
                <a:latin typeface="Aptos" panose="020B0004020202020204" pitchFamily="34" charset="0"/>
                <a:ea typeface="Aptos" panose="020B0004020202020204" pitchFamily="34" charset="0"/>
                <a:cs typeface="Times New Roman" panose="02020603050405020304" pitchFamily="18" charset="0"/>
              </a:rPr>
              <a:t>for serving as the following:</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 a </a:t>
            </a:r>
            <a:r>
              <a:rPr lang="en-US" sz="1200" kern="100" dirty="0" err="1">
                <a:effectLst/>
                <a:latin typeface="Aptos" panose="020B0004020202020204" pitchFamily="34" charset="0"/>
                <a:ea typeface="Aptos" panose="020B0004020202020204" pitchFamily="34" charset="0"/>
                <a:cs typeface="Times New Roman" panose="02020603050405020304" pitchFamily="18" charset="0"/>
              </a:rPr>
              <a:t>neurodivergently</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 interpersonal autotelic state;</a:t>
            </a:r>
            <a:r>
              <a:rPr lang="en-US" sz="1200" kern="100" dirty="0">
                <a:latin typeface="Aptos" panose="020B0004020202020204" pitchFamily="34" charset="0"/>
                <a:ea typeface="Aptos" panose="020B0004020202020204" pitchFamily="34" charset="0"/>
                <a:cs typeface="Times New Roman" panose="02020603050405020304" pitchFamily="18" charset="0"/>
              </a:rPr>
              <a:t> </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a powerful avenue of mutual nowness; a mode of experiencing mutual values and aims; an avenue conveying mutual respect;</a:t>
            </a:r>
            <a:r>
              <a:rPr lang="en-US" sz="1200" kern="100" dirty="0">
                <a:latin typeface="Aptos" panose="020B0004020202020204" pitchFamily="34" charset="0"/>
                <a:ea typeface="Aptos" panose="020B0004020202020204" pitchFamily="34" charset="0"/>
                <a:cs typeface="Times New Roman" panose="02020603050405020304" pitchFamily="18" charset="0"/>
              </a:rPr>
              <a:t> </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and even an avenue of repair (in the attachment-based sense).</a:t>
            </a:r>
          </a:p>
        </p:txBody>
      </p:sp>
      <p:sp>
        <p:nvSpPr>
          <p:cNvPr id="10" name="TextBox 9">
            <a:extLst>
              <a:ext uri="{FF2B5EF4-FFF2-40B4-BE49-F238E27FC236}">
                <a16:creationId xmlns:a16="http://schemas.microsoft.com/office/drawing/2014/main" id="{26275BD0-B233-38EC-2FBD-51163E14F91B}"/>
              </a:ext>
            </a:extLst>
          </p:cNvPr>
          <p:cNvSpPr txBox="1"/>
          <p:nvPr/>
        </p:nvSpPr>
        <p:spPr>
          <a:xfrm>
            <a:off x="94520" y="4530318"/>
            <a:ext cx="2693650" cy="369332"/>
          </a:xfrm>
          <a:prstGeom prst="rect">
            <a:avLst/>
          </a:prstGeom>
          <a:solidFill>
            <a:srgbClr val="D3FAFE"/>
          </a:solidFill>
        </p:spPr>
        <p:txBody>
          <a:bodyPr wrap="square" rtlCol="0">
            <a:spAutoFit/>
          </a:bodyPr>
          <a:lstStyle/>
          <a:p>
            <a:r>
              <a:rPr lang="en-US" b="1" u="sng" dirty="0"/>
              <a:t>Key Takeaways:</a:t>
            </a:r>
          </a:p>
        </p:txBody>
      </p:sp>
      <p:sp>
        <p:nvSpPr>
          <p:cNvPr id="11" name="TextBox 10">
            <a:extLst>
              <a:ext uri="{FF2B5EF4-FFF2-40B4-BE49-F238E27FC236}">
                <a16:creationId xmlns:a16="http://schemas.microsoft.com/office/drawing/2014/main" id="{4E2E165E-3F66-AB50-EE41-9BC6C6F9E50D}"/>
              </a:ext>
            </a:extLst>
          </p:cNvPr>
          <p:cNvSpPr txBox="1"/>
          <p:nvPr/>
        </p:nvSpPr>
        <p:spPr>
          <a:xfrm>
            <a:off x="6453337" y="4372117"/>
            <a:ext cx="5644143" cy="1015663"/>
          </a:xfrm>
          <a:prstGeom prst="rect">
            <a:avLst/>
          </a:prstGeom>
          <a:ln w="28575">
            <a:solidFill>
              <a:schemeClr val="tx1"/>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sz="1200" b="1" u="sng" kern="100" dirty="0">
                <a:effectLst/>
                <a:latin typeface="Aptos" panose="020B0004020202020204" pitchFamily="34" charset="0"/>
                <a:ea typeface="Aptos" panose="020B0004020202020204" pitchFamily="34" charset="0"/>
                <a:cs typeface="Times New Roman" panose="02020603050405020304" pitchFamily="18" charset="0"/>
              </a:rPr>
              <a:t>Meta Example:</a:t>
            </a:r>
            <a:r>
              <a:rPr lang="en-US" sz="1200" b="1" kern="100" dirty="0">
                <a:effectLst/>
                <a:latin typeface="Aptos" panose="020B0004020202020204" pitchFamily="34" charset="0"/>
                <a:ea typeface="Aptos" panose="020B0004020202020204" pitchFamily="34" charset="0"/>
                <a:cs typeface="Times New Roman" panose="02020603050405020304" pitchFamily="18" charset="0"/>
              </a:rPr>
              <a:t> Consider your experience of this presentation.</a:t>
            </a:r>
          </a:p>
          <a:p>
            <a:r>
              <a:rPr lang="en-US" sz="1200" kern="100" dirty="0">
                <a:latin typeface="Aptos" panose="020B0004020202020204" pitchFamily="34" charset="0"/>
                <a:ea typeface="Aptos" panose="020B0004020202020204" pitchFamily="34" charset="0"/>
                <a:cs typeface="Times New Roman" panose="02020603050405020304" pitchFamily="18" charset="0"/>
              </a:rPr>
              <a:t>Have you felt like things are moving too quickly, unsure of what to focus on, or overwhelmed by too much info? If so, this parallels common aspects of my daily experience in a neurotypically-oriented world. For me, info-dumping is second-nature &amp; nuance is vital, though grocery shopping &amp; laundry often overwhelm me. </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1624873337"/>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EF5FFF-432A-BFAB-12BB-3852159AE0B8}"/>
              </a:ext>
            </a:extLst>
          </p:cNvPr>
          <p:cNvSpPr>
            <a:spLocks noGrp="1"/>
          </p:cNvSpPr>
          <p:nvPr>
            <p:ph type="title"/>
          </p:nvPr>
        </p:nvSpPr>
        <p:spPr>
          <a:xfrm>
            <a:off x="0" y="0"/>
            <a:ext cx="10515600" cy="1325563"/>
          </a:xfrm>
        </p:spPr>
        <p:txBody>
          <a:bodyPr/>
          <a:lstStyle/>
          <a:p>
            <a:r>
              <a:rPr lang="en-US" dirty="0">
                <a:solidFill>
                  <a:schemeClr val="bg1"/>
                </a:solidFill>
              </a:rPr>
              <a:t>8. We’re not here to “fix the client”.</a:t>
            </a:r>
          </a:p>
        </p:txBody>
      </p:sp>
      <p:sp>
        <p:nvSpPr>
          <p:cNvPr id="3" name="Content Placeholder 2">
            <a:extLst>
              <a:ext uri="{FF2B5EF4-FFF2-40B4-BE49-F238E27FC236}">
                <a16:creationId xmlns:a16="http://schemas.microsoft.com/office/drawing/2014/main" id="{FD8B31B1-5943-B7EC-CC31-DB0DB2C0C759}"/>
              </a:ext>
            </a:extLst>
          </p:cNvPr>
          <p:cNvSpPr>
            <a:spLocks noGrp="1"/>
          </p:cNvSpPr>
          <p:nvPr>
            <p:ph idx="1"/>
          </p:nvPr>
        </p:nvSpPr>
        <p:spPr>
          <a:xfrm>
            <a:off x="391107" y="1708679"/>
            <a:ext cx="11409786" cy="4741430"/>
          </a:xfrm>
          <a:solidFill>
            <a:srgbClr val="CBE879"/>
          </a:solidFill>
        </p:spPr>
        <p:style>
          <a:lnRef idx="2">
            <a:schemeClr val="accent2"/>
          </a:lnRef>
          <a:fillRef idx="1">
            <a:schemeClr val="lt1"/>
          </a:fillRef>
          <a:effectRef idx="0">
            <a:schemeClr val="accent2"/>
          </a:effectRef>
          <a:fontRef idx="minor">
            <a:schemeClr val="dk1"/>
          </a:fontRef>
        </p:style>
        <p:txBody>
          <a:bodyPr>
            <a:normAutofit fontScale="55000" lnSpcReduction="20000"/>
          </a:bodyPr>
          <a:lstStyle/>
          <a:p>
            <a:r>
              <a:rPr lang="en-US" dirty="0"/>
              <a:t>Supporting—and prioritizing— </a:t>
            </a:r>
            <a:r>
              <a:rPr lang="en-US" b="1" dirty="0"/>
              <a:t>neuroception of safety </a:t>
            </a:r>
          </a:p>
          <a:p>
            <a:r>
              <a:rPr lang="en-US" b="1" dirty="0"/>
              <a:t>Respecting</a:t>
            </a:r>
            <a:r>
              <a:rPr lang="en-US" dirty="0"/>
              <a:t> clients’ autonomy and </a:t>
            </a:r>
            <a:r>
              <a:rPr lang="en-US" b="1" dirty="0"/>
              <a:t>reflecting</a:t>
            </a:r>
            <a:r>
              <a:rPr lang="en-US" dirty="0"/>
              <a:t> their </a:t>
            </a:r>
            <a:r>
              <a:rPr lang="en-US" b="1" dirty="0"/>
              <a:t>agency</a:t>
            </a:r>
          </a:p>
          <a:p>
            <a:r>
              <a:rPr lang="en-US" b="1" dirty="0"/>
              <a:t>Modeling trust</a:t>
            </a:r>
            <a:r>
              <a:rPr lang="en-US" dirty="0"/>
              <a:t>—both in our clients/their inherent wisdom and in ourselves/our own</a:t>
            </a:r>
          </a:p>
          <a:p>
            <a:r>
              <a:rPr lang="en-US" b="1" dirty="0"/>
              <a:t>Being in relationship</a:t>
            </a:r>
            <a:r>
              <a:rPr lang="en-US" dirty="0"/>
              <a:t>, which includes navigating rupture and repair</a:t>
            </a:r>
          </a:p>
          <a:p>
            <a:r>
              <a:rPr lang="en-US" dirty="0"/>
              <a:t>Embodying </a:t>
            </a:r>
            <a:r>
              <a:rPr lang="en-US" b="1" dirty="0"/>
              <a:t>curiosity, openness, compassion</a:t>
            </a:r>
            <a:r>
              <a:rPr lang="en-US" dirty="0"/>
              <a:t>, and </a:t>
            </a:r>
            <a:r>
              <a:rPr lang="en-US" b="1" dirty="0"/>
              <a:t>acceptance</a:t>
            </a:r>
          </a:p>
          <a:p>
            <a:r>
              <a:rPr lang="en-US" b="1" dirty="0"/>
              <a:t>Witnessing</a:t>
            </a:r>
            <a:r>
              <a:rPr lang="en-US" dirty="0"/>
              <a:t> our clients and reflecting aspects of their experiences</a:t>
            </a:r>
          </a:p>
          <a:p>
            <a:pPr lvl="1"/>
            <a:r>
              <a:rPr lang="en-US" dirty="0"/>
              <a:t>Bringing awareness to our clients’ inherent strengths, identities, styles, parts, &amp; states</a:t>
            </a:r>
          </a:p>
          <a:p>
            <a:r>
              <a:rPr lang="en-US" b="1" dirty="0"/>
              <a:t>Bringing awareness</a:t>
            </a:r>
            <a:r>
              <a:rPr lang="en-US" dirty="0"/>
              <a:t> to </a:t>
            </a:r>
            <a:r>
              <a:rPr lang="en-US" b="1" dirty="0"/>
              <a:t>systems, dynamics</a:t>
            </a:r>
            <a:r>
              <a:rPr lang="en-US" dirty="0"/>
              <a:t>, &amp; </a:t>
            </a:r>
            <a:r>
              <a:rPr lang="en-US" b="1" dirty="0"/>
              <a:t>patterns</a:t>
            </a:r>
          </a:p>
          <a:p>
            <a:pPr lvl="1"/>
            <a:r>
              <a:rPr lang="en-US" dirty="0"/>
              <a:t>Examples of systems: family systems, internal family systems, social systems, ecological systems</a:t>
            </a:r>
          </a:p>
          <a:p>
            <a:pPr lvl="1"/>
            <a:r>
              <a:rPr lang="en-US" dirty="0"/>
              <a:t>Examples of dynamics:  intrapersonal dynamics, interpersonal dynamics, social dynamics, environmental dynamics</a:t>
            </a:r>
          </a:p>
          <a:p>
            <a:pPr lvl="1"/>
            <a:r>
              <a:rPr lang="en-US" dirty="0"/>
              <a:t>Examples of patterns: threat response patterns; coping/self-protective/regulation strategies; the influence such strategies tend to have on systems/dynamics</a:t>
            </a:r>
          </a:p>
          <a:p>
            <a:r>
              <a:rPr lang="en-US" b="1" dirty="0"/>
              <a:t>Bringing awareness to possibilities</a:t>
            </a:r>
            <a:r>
              <a:rPr lang="en-US" dirty="0"/>
              <a:t> for shifting the mentioned systems, dynamics, &amp; patterns</a:t>
            </a:r>
          </a:p>
          <a:p>
            <a:pPr lvl="1"/>
            <a:r>
              <a:rPr lang="en-US" dirty="0"/>
              <a:t>Note: systems, dynamics, and patterns are inextricably related; none can be fully understood without consideration of the others</a:t>
            </a:r>
          </a:p>
          <a:p>
            <a:pPr lvl="1"/>
            <a:r>
              <a:rPr lang="en-US" dirty="0"/>
              <a:t>Example: bringing awareness to client’s intrapersonal dynamics related to ND identity and possibilities for shifting these dynamics </a:t>
            </a:r>
            <a:endParaRPr lang="en-US" dirty="0">
              <a:highlight>
                <a:srgbClr val="FFFF00"/>
              </a:highlight>
            </a:endParaRPr>
          </a:p>
          <a:p>
            <a:pPr lvl="1"/>
            <a:r>
              <a:rPr lang="en-US" dirty="0"/>
              <a:t>Example: bringing awareness to current response patterns and other possible response options</a:t>
            </a:r>
          </a:p>
          <a:p>
            <a:r>
              <a:rPr lang="en-US" b="1" dirty="0"/>
              <a:t>Taking the client’s lead</a:t>
            </a:r>
            <a:r>
              <a:rPr lang="en-US" dirty="0"/>
              <a:t> regarding further exploration/implementation of the mentioned possibilities (or not!) and </a:t>
            </a:r>
            <a:r>
              <a:rPr lang="en-US" b="1" dirty="0"/>
              <a:t>supporting </a:t>
            </a:r>
            <a:r>
              <a:rPr lang="en-US" b="1" i="1" dirty="0"/>
              <a:t>the client’s </a:t>
            </a:r>
            <a:r>
              <a:rPr lang="en-US" b="1" dirty="0"/>
              <a:t>process</a:t>
            </a:r>
          </a:p>
          <a:p>
            <a:r>
              <a:rPr lang="en-US" b="1" dirty="0"/>
              <a:t>Advocating for our clients</a:t>
            </a:r>
            <a:r>
              <a:rPr lang="en-US" dirty="0"/>
              <a:t>, including </a:t>
            </a:r>
            <a:r>
              <a:rPr lang="en-US" b="1" dirty="0"/>
              <a:t>within their family systems </a:t>
            </a:r>
            <a:r>
              <a:rPr lang="en-US" dirty="0"/>
              <a:t>and </a:t>
            </a:r>
            <a:r>
              <a:rPr lang="en-US" b="1" dirty="0"/>
              <a:t>broader social contexts</a:t>
            </a:r>
            <a:endParaRPr lang="en-US" b="1" dirty="0">
              <a:highlight>
                <a:srgbClr val="FFFF00"/>
              </a:highlight>
            </a:endParaRPr>
          </a:p>
          <a:p>
            <a:endParaRPr lang="en-US" dirty="0"/>
          </a:p>
        </p:txBody>
      </p:sp>
      <p:sp>
        <p:nvSpPr>
          <p:cNvPr id="4" name="TextBox 3">
            <a:extLst>
              <a:ext uri="{FF2B5EF4-FFF2-40B4-BE49-F238E27FC236}">
                <a16:creationId xmlns:a16="http://schemas.microsoft.com/office/drawing/2014/main" id="{98CEA454-F7C5-7EC8-5CB8-65C1C18A9EB7}"/>
              </a:ext>
            </a:extLst>
          </p:cNvPr>
          <p:cNvSpPr txBox="1"/>
          <p:nvPr/>
        </p:nvSpPr>
        <p:spPr>
          <a:xfrm>
            <a:off x="449705" y="1185459"/>
            <a:ext cx="10999101" cy="523220"/>
          </a:xfrm>
          <a:prstGeom prst="rect">
            <a:avLst/>
          </a:prstGeom>
          <a:noFill/>
        </p:spPr>
        <p:txBody>
          <a:bodyPr wrap="none" rtlCol="0">
            <a:spAutoFit/>
          </a:bodyPr>
          <a:lstStyle/>
          <a:p>
            <a:r>
              <a:rPr lang="en-US" sz="2800" b="1" u="sng" dirty="0">
                <a:solidFill>
                  <a:schemeClr val="bg1"/>
                </a:solidFill>
                <a:latin typeface="Engravers MT" panose="02090707080505020304" pitchFamily="18" charset="77"/>
                <a:cs typeface="AkayaKanadaka" panose="02010502080401010103" pitchFamily="2" charset="77"/>
              </a:rPr>
              <a:t>Well, what are</a:t>
            </a:r>
            <a:r>
              <a:rPr lang="en-US" sz="2800" b="1" i="1" u="sng" dirty="0">
                <a:solidFill>
                  <a:schemeClr val="bg1"/>
                </a:solidFill>
                <a:latin typeface="Engravers MT" panose="02090707080505020304" pitchFamily="18" charset="77"/>
                <a:cs typeface="AkayaKanadaka" panose="02010502080401010103" pitchFamily="2" charset="77"/>
              </a:rPr>
              <a:t> </a:t>
            </a:r>
            <a:r>
              <a:rPr lang="en-US" sz="2800" b="1" u="sng" dirty="0">
                <a:solidFill>
                  <a:schemeClr val="bg1"/>
                </a:solidFill>
                <a:latin typeface="Engravers MT" panose="02090707080505020304" pitchFamily="18" charset="77"/>
                <a:cs typeface="AkayaKanadaka" panose="02010502080401010103" pitchFamily="2" charset="77"/>
              </a:rPr>
              <a:t>we </a:t>
            </a:r>
            <a:r>
              <a:rPr lang="en-US" sz="2800" b="1" i="1" u="sng" dirty="0">
                <a:solidFill>
                  <a:schemeClr val="bg1"/>
                </a:solidFill>
                <a:latin typeface="Engravers MT" panose="02090707080505020304" pitchFamily="18" charset="77"/>
                <a:cs typeface="AkayaKanadaka" panose="02010502080401010103" pitchFamily="2" charset="77"/>
              </a:rPr>
              <a:t>here</a:t>
            </a:r>
            <a:r>
              <a:rPr lang="en-US" sz="2800" b="1" u="sng" dirty="0">
                <a:solidFill>
                  <a:schemeClr val="bg1"/>
                </a:solidFill>
                <a:latin typeface="Engravers MT" panose="02090707080505020304" pitchFamily="18" charset="77"/>
                <a:cs typeface="AkayaKanadaka" panose="02010502080401010103" pitchFamily="2" charset="77"/>
              </a:rPr>
              <a:t> for then??? </a:t>
            </a:r>
            <a:endParaRPr lang="en-US" sz="2800" b="1" u="sng" dirty="0">
              <a:solidFill>
                <a:schemeClr val="bg1"/>
              </a:solidFill>
              <a:latin typeface="Engravers MT" panose="02090707080505020304" pitchFamily="18" charset="77"/>
            </a:endParaRPr>
          </a:p>
        </p:txBody>
      </p:sp>
    </p:spTree>
    <p:extLst>
      <p:ext uri="{BB962C8B-B14F-4D97-AF65-F5344CB8AC3E}">
        <p14:creationId xmlns:p14="http://schemas.microsoft.com/office/powerpoint/2010/main" val="3618451335"/>
      </p:ext>
    </p:extLst>
  </p:cSld>
  <p:clrMapOvr>
    <a:masterClrMapping/>
  </p:clrMapOvr>
  <p:transition spd="slow">
    <p:comb/>
  </p:transition>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FFC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AC619-E848-3E2B-D785-BAF3E2D2D0BC}"/>
              </a:ext>
            </a:extLst>
          </p:cNvPr>
          <p:cNvSpPr>
            <a:spLocks noGrp="1"/>
          </p:cNvSpPr>
          <p:nvPr>
            <p:ph type="title"/>
          </p:nvPr>
        </p:nvSpPr>
        <p:spPr/>
        <p:txBody>
          <a:bodyPr/>
          <a:lstStyle/>
          <a:p>
            <a:r>
              <a:rPr lang="en-US" dirty="0"/>
              <a:t>8. We’re not here to “fix the client”.</a:t>
            </a:r>
          </a:p>
        </p:txBody>
      </p:sp>
      <p:graphicFrame>
        <p:nvGraphicFramePr>
          <p:cNvPr id="4" name="Content Placeholder 3">
            <a:extLst>
              <a:ext uri="{FF2B5EF4-FFF2-40B4-BE49-F238E27FC236}">
                <a16:creationId xmlns:a16="http://schemas.microsoft.com/office/drawing/2014/main" id="{EA814023-B742-F9B1-36CB-A5163C0CC0B3}"/>
              </a:ext>
            </a:extLst>
          </p:cNvPr>
          <p:cNvGraphicFramePr>
            <a:graphicFrameLocks noGrp="1"/>
          </p:cNvGraphicFramePr>
          <p:nvPr>
            <p:ph idx="1"/>
            <p:extLst>
              <p:ext uri="{D42A27DB-BD31-4B8C-83A1-F6EECF244321}">
                <p14:modId xmlns:p14="http://schemas.microsoft.com/office/powerpoint/2010/main" val="917003536"/>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5561695"/>
      </p:ext>
    </p:extLst>
  </p:cSld>
  <p:clrMapOvr>
    <a:masterClrMapping/>
  </p:clrMapOvr>
  <mc:AlternateContent xmlns:mc="http://schemas.openxmlformats.org/markup-compatibility/2006" xmlns:p14="http://schemas.microsoft.com/office/powerpoint/2010/main">
    <mc:Choice Requires="p14">
      <p:transition spd="slow" p14:dur="2250">
        <p:checker/>
      </p:transition>
    </mc:Choice>
    <mc:Fallback xmlns="">
      <p:transition spd="slow">
        <p:checker/>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421D1-A2EF-A19A-2539-2D8224F59C1F}"/>
              </a:ext>
            </a:extLst>
          </p:cNvPr>
          <p:cNvSpPr>
            <a:spLocks noGrp="1"/>
          </p:cNvSpPr>
          <p:nvPr>
            <p:ph type="title"/>
          </p:nvPr>
        </p:nvSpPr>
        <p:spPr>
          <a:xfrm>
            <a:off x="180109" y="0"/>
            <a:ext cx="11679381" cy="1427452"/>
          </a:xfrm>
        </p:spPr>
        <p:txBody>
          <a:bodyPr/>
          <a:lstStyle/>
          <a:p>
            <a:r>
              <a:rPr lang="en-US" dirty="0">
                <a:solidFill>
                  <a:schemeClr val="bg1"/>
                </a:solidFill>
              </a:rPr>
              <a:t>9. Consider that therapy might not be “the answer”.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BA06EFE-383F-AB44-6C3B-0BE7891AF8B0}"/>
                  </a:ext>
                </a:extLst>
              </p:cNvPr>
              <p:cNvSpPr>
                <a:spLocks noGrp="1"/>
              </p:cNvSpPr>
              <p:nvPr>
                <p:ph sz="half" idx="1"/>
              </p:nvPr>
            </p:nvSpPr>
            <p:spPr>
              <a:xfrm>
                <a:off x="353291" y="1427452"/>
                <a:ext cx="4807528" cy="5029200"/>
              </a:xfrm>
              <a:solidFill>
                <a:schemeClr val="bg2">
                  <a:lumMod val="90000"/>
                </a:schemeClr>
              </a:solidFill>
            </p:spPr>
            <p:style>
              <a:lnRef idx="2">
                <a:schemeClr val="dk1"/>
              </a:lnRef>
              <a:fillRef idx="1">
                <a:schemeClr val="lt1"/>
              </a:fillRef>
              <a:effectRef idx="0">
                <a:schemeClr val="dk1"/>
              </a:effectRef>
              <a:fontRef idx="minor">
                <a:schemeClr val="dk1"/>
              </a:fontRef>
            </p:style>
            <p:txBody>
              <a:bodyPr>
                <a:normAutofit fontScale="92500" lnSpcReduction="20000"/>
              </a:bodyPr>
              <a:lstStyle/>
              <a:p>
                <a:pPr marL="0" marR="0" lvl="0" indent="0">
                  <a:lnSpc>
                    <a:spcPct val="115000"/>
                  </a:lnSpc>
                  <a:spcAft>
                    <a:spcPts val="200"/>
                  </a:spcAft>
                  <a:buNone/>
                  <a:tabLst>
                    <a:tab pos="457200" algn="l"/>
                  </a:tabLst>
                </a:pPr>
                <a:r>
                  <a:rPr lang="en-US" sz="2200" b="1" i="1" u="sng" kern="100" dirty="0">
                    <a:effectLst/>
                    <a:latin typeface="Aptos" panose="020B0004020202020204" pitchFamily="34" charset="0"/>
                    <a:ea typeface="Aptos" panose="020B0004020202020204" pitchFamily="34" charset="0"/>
                    <a:cs typeface="Times New Roman" panose="02020603050405020304" pitchFamily="18" charset="0"/>
                  </a:rPr>
                  <a:t>autistic burnout</a:t>
                </a:r>
                <a:endParaRPr lang="en-US" sz="2200" u="sng" kern="100" dirty="0">
                  <a:effectLst/>
                  <a:latin typeface="Aptos" panose="020B0004020202020204" pitchFamily="34" charset="0"/>
                  <a:ea typeface="Aptos" panose="020B0004020202020204" pitchFamily="34" charset="0"/>
                  <a:cs typeface="Times New Roman" panose="02020603050405020304" pitchFamily="18" charset="0"/>
                </a:endParaRPr>
              </a:p>
              <a:p>
                <a:pPr marL="285750" indent="-285750">
                  <a:lnSpc>
                    <a:spcPct val="115000"/>
                  </a:lnSpc>
                  <a:spcAft>
                    <a:spcPts val="200"/>
                  </a:spcAft>
                  <a:tabLst>
                    <a:tab pos="914400" algn="l"/>
                  </a:tabLst>
                </a:pPr>
                <a:r>
                  <a:rPr lang="en-US" sz="1700" kern="100" dirty="0">
                    <a:effectLst/>
                    <a:latin typeface="Aptos" panose="020B0004020202020204" pitchFamily="34" charset="0"/>
                    <a:ea typeface="Aptos" panose="020B0004020202020204" pitchFamily="34" charset="0"/>
                    <a:cs typeface="Times New Roman" panose="02020603050405020304" pitchFamily="18" charset="0"/>
                  </a:rPr>
                  <a:t>Conceptualized by Raymaker et al. (2020) using qualitative research methods (i.e., a community-based participatory research approach)</a:t>
                </a:r>
              </a:p>
              <a:p>
                <a:pPr lvl="1">
                  <a:lnSpc>
                    <a:spcPct val="115000"/>
                  </a:lnSpc>
                  <a:spcAft>
                    <a:spcPts val="200"/>
                  </a:spcAft>
                  <a:tabLst>
                    <a:tab pos="1371600" algn="l"/>
                  </a:tabLst>
                </a:pPr>
                <a:r>
                  <a:rPr lang="en-US" sz="1700" u="sng" kern="100" dirty="0">
                    <a:effectLst/>
                    <a:latin typeface="Aptos" panose="020B0004020202020204" pitchFamily="34" charset="0"/>
                    <a:ea typeface="Aptos" panose="020B0004020202020204" pitchFamily="34" charset="0"/>
                    <a:cs typeface="Times New Roman" panose="02020603050405020304" pitchFamily="18" charset="0"/>
                  </a:rPr>
                  <a:t>Primary characteristics</a:t>
                </a:r>
                <a:r>
                  <a:rPr lang="en-US" sz="1700" kern="100" dirty="0">
                    <a:effectLst/>
                    <a:latin typeface="Aptos" panose="020B0004020202020204" pitchFamily="34" charset="0"/>
                    <a:ea typeface="Aptos" panose="020B0004020202020204" pitchFamily="34" charset="0"/>
                    <a:cs typeface="Times New Roman" panose="02020603050405020304" pitchFamily="18" charset="0"/>
                  </a:rPr>
                  <a:t>: chronic exhaustion, loss of skills, reduced tolerance to stimulus</a:t>
                </a:r>
              </a:p>
              <a:p>
                <a:pPr lvl="1">
                  <a:lnSpc>
                    <a:spcPct val="115000"/>
                  </a:lnSpc>
                  <a:spcAft>
                    <a:spcPts val="200"/>
                  </a:spcAft>
                  <a:tabLst>
                    <a:tab pos="1371600" algn="l"/>
                  </a:tabLst>
                </a:pPr>
                <a:r>
                  <a:rPr lang="en-US" sz="1700" u="sng" kern="100" dirty="0">
                    <a:effectLst/>
                    <a:latin typeface="Aptos" panose="020B0004020202020204" pitchFamily="34" charset="0"/>
                    <a:ea typeface="Aptos" panose="020B0004020202020204" pitchFamily="34" charset="0"/>
                    <a:cs typeface="Times New Roman" panose="02020603050405020304" pitchFamily="18" charset="0"/>
                  </a:rPr>
                  <a:t>Causative mechanism/dynamics:</a:t>
                </a:r>
                <a:r>
                  <a:rPr lang="en-US" sz="1700" kern="100" dirty="0">
                    <a:effectLst/>
                    <a:latin typeface="Aptos" panose="020B0004020202020204" pitchFamily="34" charset="0"/>
                    <a:ea typeface="Aptos" panose="020B0004020202020204" pitchFamily="34" charset="0"/>
                    <a:cs typeface="Times New Roman" panose="02020603050405020304" pitchFamily="18" charset="0"/>
                  </a:rPr>
                  <a:t> life stressors</a:t>
                </a:r>
                <a:r>
                  <a:rPr lang="en-US" sz="1700" kern="100" dirty="0">
                    <a:effectLst/>
                    <a:latin typeface="Aptos" panose="020B0004020202020204" pitchFamily="34" charset="0"/>
                    <a:ea typeface="Aptos" panose="020B0004020202020204" pitchFamily="34" charset="0"/>
                    <a:cs typeface="Times New Roman" panose="02020603050405020304" pitchFamily="18" charset="0"/>
                    <a:sym typeface="Wingdings" pitchFamily="2" charset="2"/>
                  </a:rPr>
                  <a:t></a:t>
                </a:r>
                <a14:m>
                  <m:oMath xmlns:m="http://schemas.openxmlformats.org/officeDocument/2006/math">
                    <m:r>
                      <a:rPr lang="en-US" sz="1700" i="1" kern="100">
                        <a:effectLst/>
                        <a:latin typeface="Cambria Math" panose="02040503050406030204" pitchFamily="18" charset="0"/>
                        <a:ea typeface="Aptos" panose="020B0004020202020204" pitchFamily="34" charset="0"/>
                        <a:cs typeface="Times New Roman" panose="02020603050405020304" pitchFamily="18" charset="0"/>
                      </a:rPr>
                      <m:t>↑</m:t>
                    </m:r>
                  </m:oMath>
                </a14:m>
                <a:r>
                  <a:rPr lang="en-US" sz="1700" kern="100" dirty="0">
                    <a:effectLst/>
                    <a:latin typeface="Aptos" panose="020B0004020202020204" pitchFamily="34" charset="0"/>
                    <a:ea typeface="Aptos" panose="020B0004020202020204" pitchFamily="34" charset="0"/>
                    <a:cs typeface="Times New Roman" panose="02020603050405020304" pitchFamily="18" charset="0"/>
                  </a:rPr>
                  <a:t>cumulative load + barriers to support </a:t>
                </a:r>
                <a:r>
                  <a:rPr lang="en-US" sz="1700" kern="100" dirty="0">
                    <a:effectLst/>
                    <a:latin typeface="Aptos" panose="020B0004020202020204" pitchFamily="34" charset="0"/>
                    <a:ea typeface="Aptos" panose="020B0004020202020204" pitchFamily="34" charset="0"/>
                    <a:cs typeface="Times New Roman" panose="02020603050405020304" pitchFamily="18" charset="0"/>
                    <a:sym typeface="Wingdings" pitchFamily="2" charset="2"/>
                  </a:rPr>
                  <a:t></a:t>
                </a:r>
                <a:r>
                  <a:rPr lang="en-US" sz="1700" kern="100" dirty="0">
                    <a:effectLst/>
                    <a:latin typeface="Aptos" panose="020B0004020202020204" pitchFamily="34" charset="0"/>
                    <a:ea typeface="Aptos" panose="020B0004020202020204" pitchFamily="34" charset="0"/>
                    <a:cs typeface="Times New Roman" panose="02020603050405020304" pitchFamily="18" charset="0"/>
                  </a:rPr>
                  <a:t> expectations &gt; abilities</a:t>
                </a:r>
              </a:p>
              <a:p>
                <a:pPr lvl="1">
                  <a:lnSpc>
                    <a:spcPct val="115000"/>
                  </a:lnSpc>
                  <a:spcAft>
                    <a:spcPts val="200"/>
                  </a:spcAft>
                  <a:tabLst>
                    <a:tab pos="1371600" algn="l"/>
                  </a:tabLst>
                </a:pPr>
                <a:r>
                  <a:rPr lang="en-US" sz="1700" u="sng" kern="100" dirty="0">
                    <a:effectLst/>
                    <a:latin typeface="Aptos" panose="020B0004020202020204" pitchFamily="34" charset="0"/>
                    <a:ea typeface="Aptos" panose="020B0004020202020204" pitchFamily="34" charset="0"/>
                    <a:cs typeface="Times New Roman" panose="02020603050405020304" pitchFamily="18" charset="0"/>
                  </a:rPr>
                  <a:t>Negative impacts:</a:t>
                </a:r>
                <a:r>
                  <a:rPr lang="en-US" sz="1700" b="1" kern="100" dirty="0">
                    <a:effectLst/>
                    <a:latin typeface="Aptos" panose="020B0004020202020204" pitchFamily="34" charset="0"/>
                    <a:ea typeface="Aptos" panose="020B0004020202020204" pitchFamily="34" charset="0"/>
                    <a:cs typeface="Times New Roman" panose="02020603050405020304" pitchFamily="18" charset="0"/>
                  </a:rPr>
                  <a:t> </a:t>
                </a:r>
                <a14:m>
                  <m:oMath xmlns:m="http://schemas.openxmlformats.org/officeDocument/2006/math">
                    <m:r>
                      <a:rPr lang="en-US" sz="1700" b="1" i="1" kern="100">
                        <a:effectLst/>
                        <a:latin typeface="Cambria Math" panose="02040503050406030204" pitchFamily="18" charset="0"/>
                        <a:ea typeface="Aptos" panose="020B0004020202020204" pitchFamily="34" charset="0"/>
                        <a:cs typeface="Times New Roman" panose="02020603050405020304" pitchFamily="18" charset="0"/>
                      </a:rPr>
                      <m:t>↓</m:t>
                    </m:r>
                  </m:oMath>
                </a14:m>
                <a:r>
                  <a:rPr lang="en-US" sz="1700" b="1" kern="100" dirty="0">
                    <a:effectLst/>
                    <a:latin typeface="Aptos" panose="020B0004020202020204" pitchFamily="34" charset="0"/>
                    <a:ea typeface="Aptos" panose="020B0004020202020204" pitchFamily="34" charset="0"/>
                    <a:cs typeface="Times New Roman" panose="02020603050405020304" pitchFamily="18" charset="0"/>
                  </a:rPr>
                  <a:t> </a:t>
                </a:r>
                <a:r>
                  <a:rPr lang="en-US" sz="1700" kern="100" dirty="0">
                    <a:effectLst/>
                    <a:latin typeface="Aptos" panose="020B0004020202020204" pitchFamily="34" charset="0"/>
                    <a:ea typeface="Aptos" panose="020B0004020202020204" pitchFamily="34" charset="0"/>
                    <a:cs typeface="Times New Roman" panose="02020603050405020304" pitchFamily="18" charset="0"/>
                  </a:rPr>
                  <a:t>physical health, </a:t>
                </a:r>
                <a14:m>
                  <m:oMath xmlns:m="http://schemas.openxmlformats.org/officeDocument/2006/math">
                    <m:r>
                      <a:rPr lang="en-US" sz="1700" b="1" i="1" kern="100">
                        <a:effectLst/>
                        <a:latin typeface="Cambria Math" panose="02040503050406030204" pitchFamily="18" charset="0"/>
                        <a:ea typeface="Aptos" panose="020B0004020202020204" pitchFamily="34" charset="0"/>
                        <a:cs typeface="Times New Roman" panose="02020603050405020304" pitchFamily="18" charset="0"/>
                      </a:rPr>
                      <m:t>↓</m:t>
                    </m:r>
                  </m:oMath>
                </a14:m>
                <a:r>
                  <a:rPr lang="en-US" sz="1700" b="1" kern="100" dirty="0">
                    <a:effectLst/>
                    <a:latin typeface="Aptos" panose="020B0004020202020204" pitchFamily="34" charset="0"/>
                    <a:ea typeface="Aptos" panose="020B0004020202020204" pitchFamily="34" charset="0"/>
                    <a:cs typeface="Times New Roman" panose="02020603050405020304" pitchFamily="18" charset="0"/>
                  </a:rPr>
                  <a:t> </a:t>
                </a:r>
                <a:r>
                  <a:rPr lang="en-US" sz="1700" kern="100" dirty="0">
                    <a:effectLst/>
                    <a:latin typeface="Aptos" panose="020B0004020202020204" pitchFamily="34" charset="0"/>
                    <a:ea typeface="Aptos" panose="020B0004020202020204" pitchFamily="34" charset="0"/>
                    <a:cs typeface="Times New Roman" panose="02020603050405020304" pitchFamily="18" charset="0"/>
                  </a:rPr>
                  <a:t>capacity for independent living, </a:t>
                </a:r>
                <a14:m>
                  <m:oMath xmlns:m="http://schemas.openxmlformats.org/officeDocument/2006/math">
                    <m:r>
                      <a:rPr lang="en-US" sz="1700" b="1" i="1" kern="100">
                        <a:effectLst/>
                        <a:latin typeface="Cambria Math" panose="02040503050406030204" pitchFamily="18" charset="0"/>
                        <a:ea typeface="Aptos" panose="020B0004020202020204" pitchFamily="34" charset="0"/>
                        <a:cs typeface="Times New Roman" panose="02020603050405020304" pitchFamily="18" charset="0"/>
                      </a:rPr>
                      <m:t>↓</m:t>
                    </m:r>
                  </m:oMath>
                </a14:m>
                <a:r>
                  <a:rPr lang="en-US" sz="1700" b="1" kern="100" dirty="0">
                    <a:effectLst/>
                    <a:latin typeface="Aptos" panose="020B0004020202020204" pitchFamily="34" charset="0"/>
                    <a:ea typeface="Aptos" panose="020B0004020202020204" pitchFamily="34" charset="0"/>
                    <a:cs typeface="Times New Roman" panose="02020603050405020304" pitchFamily="18" charset="0"/>
                  </a:rPr>
                  <a:t> </a:t>
                </a:r>
                <a:r>
                  <a:rPr lang="en-US" sz="1700" kern="100" dirty="0">
                    <a:effectLst/>
                    <a:latin typeface="Aptos" panose="020B0004020202020204" pitchFamily="34" charset="0"/>
                    <a:ea typeface="Aptos" panose="020B0004020202020204" pitchFamily="34" charset="0"/>
                    <a:cs typeface="Times New Roman" panose="02020603050405020304" pitchFamily="18" charset="0"/>
                  </a:rPr>
                  <a:t>quality of life (sometimes includes suicidal Bx), lack of empathy from NT people </a:t>
                </a:r>
              </a:p>
              <a:p>
                <a:pPr lvl="1">
                  <a:lnSpc>
                    <a:spcPct val="115000"/>
                  </a:lnSpc>
                  <a:spcAft>
                    <a:spcPts val="200"/>
                  </a:spcAft>
                  <a:tabLst>
                    <a:tab pos="1371600" algn="l"/>
                  </a:tabLst>
                </a:pPr>
                <a:r>
                  <a:rPr lang="en-US" sz="1700" u="sng" kern="100" dirty="0">
                    <a:effectLst/>
                    <a:latin typeface="Aptos" panose="020B0004020202020204" pitchFamily="34" charset="0"/>
                    <a:ea typeface="Aptos" panose="020B0004020202020204" pitchFamily="34" charset="0"/>
                    <a:cs typeface="Times New Roman" panose="02020603050405020304" pitchFamily="18" charset="0"/>
                  </a:rPr>
                  <a:t>What supports recovery:</a:t>
                </a:r>
                <a:r>
                  <a:rPr lang="en-US" sz="1700" kern="100" dirty="0">
                    <a:effectLst/>
                    <a:latin typeface="Aptos" panose="020B0004020202020204" pitchFamily="34" charset="0"/>
                    <a:ea typeface="Aptos" panose="020B0004020202020204" pitchFamily="34" charset="0"/>
                    <a:cs typeface="Times New Roman" panose="02020603050405020304" pitchFamily="18" charset="0"/>
                  </a:rPr>
                  <a:t> acceptance &amp; social support, time off/reduced expectations, doing things in an autistic way/unmasking</a:t>
                </a:r>
              </a:p>
              <a:p>
                <a:endParaRPr lang="en-US" dirty="0"/>
              </a:p>
            </p:txBody>
          </p:sp>
        </mc:Choice>
        <mc:Fallback xmlns="">
          <p:sp>
            <p:nvSpPr>
              <p:cNvPr id="3" name="Content Placeholder 2">
                <a:extLst>
                  <a:ext uri="{FF2B5EF4-FFF2-40B4-BE49-F238E27FC236}">
                    <a16:creationId xmlns:a16="http://schemas.microsoft.com/office/drawing/2014/main" id="{0BA06EFE-383F-AB44-6C3B-0BE7891AF8B0}"/>
                  </a:ext>
                </a:extLst>
              </p:cNvPr>
              <p:cNvSpPr>
                <a:spLocks noGrp="1" noRot="1" noChangeAspect="1" noMove="1" noResize="1" noEditPoints="1" noAdjustHandles="1" noChangeArrowheads="1" noChangeShapeType="1" noTextEdit="1"/>
              </p:cNvSpPr>
              <p:nvPr>
                <p:ph sz="half" idx="1"/>
              </p:nvPr>
            </p:nvSpPr>
            <p:spPr>
              <a:xfrm>
                <a:off x="353291" y="1427452"/>
                <a:ext cx="4807528" cy="5029200"/>
              </a:xfrm>
              <a:blipFill>
                <a:blip r:embed="rId2"/>
                <a:stretch>
                  <a:fillRect l="-1312" t="-75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0B645DD2-EBFD-5D70-1CC7-7EF8E62E118E}"/>
                  </a:ext>
                </a:extLst>
              </p:cNvPr>
              <p:cNvSpPr>
                <a:spLocks noGrp="1"/>
              </p:cNvSpPr>
              <p:nvPr>
                <p:ph sz="half" idx="2"/>
              </p:nvPr>
            </p:nvSpPr>
            <p:spPr>
              <a:xfrm>
                <a:off x="5334001" y="1427452"/>
                <a:ext cx="6677890" cy="4749512"/>
              </a:xfrm>
            </p:spPr>
            <p:txBody>
              <a:bodyPr>
                <a:normAutofit fontScale="92500" lnSpcReduction="20000"/>
              </a:bodyPr>
              <a:lstStyle/>
              <a:p>
                <a:pPr marL="0" marR="0" lvl="0" indent="0">
                  <a:lnSpc>
                    <a:spcPct val="115000"/>
                  </a:lnSpc>
                  <a:spcAft>
                    <a:spcPts val="200"/>
                  </a:spcAft>
                  <a:buNone/>
                  <a:tabLst>
                    <a:tab pos="457200" algn="l"/>
                  </a:tabLst>
                </a:pPr>
                <a:r>
                  <a:rPr lang="en-US" sz="17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Psychotherapy as a field emerged with the aim (i.e., as a mode) of homogenizing toward a socially constructed norm (Watters, 2010; Chapman, 2023).</a:t>
                </a:r>
              </a:p>
              <a:p>
                <a:pPr marL="0" marR="0" lvl="0" indent="0">
                  <a:lnSpc>
                    <a:spcPct val="115000"/>
                  </a:lnSpc>
                  <a:spcAft>
                    <a:spcPts val="200"/>
                  </a:spcAft>
                  <a:buNone/>
                  <a:tabLst>
                    <a:tab pos="457200" algn="l"/>
                  </a:tabLst>
                </a:pPr>
                <a:r>
                  <a:rPr lang="en-US" sz="17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When we (as therapists &amp;/or parents) fall into the “fix the client” stance, the client is more likely to perceive therapy as a threat </a:t>
                </a:r>
                <a:r>
                  <a:rPr lang="en-US" sz="1700" i="1"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(which isn’t </a:t>
                </a:r>
                <a:r>
                  <a:rPr lang="en-US" sz="1700" i="1"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really all that surprising).</a:t>
                </a:r>
                <a:endParaRPr lang="en-US" sz="17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endParaRPr>
              </a:p>
              <a:p>
                <a:pPr marL="0" marR="0" lvl="0" indent="0">
                  <a:lnSpc>
                    <a:spcPct val="115000"/>
                  </a:lnSpc>
                  <a:spcAft>
                    <a:spcPts val="200"/>
                  </a:spcAft>
                  <a:buNone/>
                  <a:tabLst>
                    <a:tab pos="457200" algn="l"/>
                  </a:tabLst>
                </a:pPr>
                <a:r>
                  <a:rPr lang="en-US" sz="1700" u="sng"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Autistic Burnout &amp; the Threat of Therapy: Dynamics that Can Emerge</a:t>
                </a:r>
                <a:endParaRPr lang="en-US" sz="17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200"/>
                  </a:spcAft>
                  <a:tabLst>
                    <a:tab pos="457200" algn="l"/>
                  </a:tabLst>
                </a:pPr>
                <a14:m>
                  <m:oMath xmlns:m="http://schemas.openxmlformats.org/officeDocument/2006/math">
                    <m:r>
                      <a:rPr lang="en-US" sz="1700" b="1" i="1" kern="100" smtClean="0">
                        <a:solidFill>
                          <a:schemeClr val="bg1"/>
                        </a:solidFill>
                        <a:effectLst/>
                        <a:latin typeface="Cambria Math" panose="02040503050406030204" pitchFamily="18" charset="0"/>
                        <a:ea typeface="Aptos" panose="020B0004020202020204" pitchFamily="34" charset="0"/>
                        <a:cs typeface="Times New Roman" panose="02020603050405020304" pitchFamily="18" charset="0"/>
                      </a:rPr>
                      <m:t>↑</m:t>
                    </m:r>
                  </m:oMath>
                </a14:m>
                <a:r>
                  <a:rPr lang="en-US" sz="1700" b="1"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perception of therapy as a threat</a:t>
                </a:r>
                <a14:m>
                  <m:oMath xmlns:m="http://schemas.openxmlformats.org/officeDocument/2006/math">
                    <m:r>
                      <a:rPr lang="en-US" sz="1700" b="1" i="0" kern="100" smtClean="0">
                        <a:solidFill>
                          <a:schemeClr val="bg1"/>
                        </a:solidFill>
                        <a:effectLst/>
                        <a:latin typeface="Cambria Math" panose="02040503050406030204" pitchFamily="18" charset="0"/>
                        <a:ea typeface="Aptos" panose="020B0004020202020204" pitchFamily="34" charset="0"/>
                        <a:cs typeface="Times New Roman" panose="02020603050405020304" pitchFamily="18" charset="0"/>
                      </a:rPr>
                      <m:t> </m:t>
                    </m:r>
                    <m:r>
                      <a:rPr lang="en-US" sz="1700" b="1" i="1" kern="100">
                        <a:solidFill>
                          <a:schemeClr val="bg1"/>
                        </a:solidFill>
                        <a:effectLst/>
                        <a:latin typeface="Cambria Math" panose="02040503050406030204" pitchFamily="18" charset="0"/>
                        <a:ea typeface="Aptos" panose="020B0004020202020204" pitchFamily="34" charset="0"/>
                        <a:cs typeface="Times New Roman" panose="02020603050405020304" pitchFamily="18" charset="0"/>
                      </a:rPr>
                      <m:t>↔</m:t>
                    </m:r>
                  </m:oMath>
                </a14:m>
                <a:r>
                  <a:rPr lang="en-US" sz="1700" b="1"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 </a:t>
                </a:r>
                <a14:m>
                  <m:oMath xmlns:m="http://schemas.openxmlformats.org/officeDocument/2006/math">
                    <m:r>
                      <a:rPr lang="en-US" sz="1700" b="1" i="1" kern="100">
                        <a:solidFill>
                          <a:schemeClr val="bg1"/>
                        </a:solidFill>
                        <a:effectLst/>
                        <a:latin typeface="Cambria Math" panose="02040503050406030204" pitchFamily="18" charset="0"/>
                        <a:ea typeface="Aptos" panose="020B0004020202020204" pitchFamily="34" charset="0"/>
                        <a:cs typeface="Times New Roman" panose="02020603050405020304" pitchFamily="18" charset="0"/>
                      </a:rPr>
                      <m:t>↑</m:t>
                    </m:r>
                  </m:oMath>
                </a14:m>
                <a:r>
                  <a:rPr lang="en-US" sz="1700" b="1" kern="100" dirty="0">
                    <a:solidFill>
                      <a:schemeClr val="bg1"/>
                    </a:solidFill>
                    <a:effectLst/>
                    <a:latin typeface="Aptos" panose="020B0004020202020204" pitchFamily="34" charset="0"/>
                    <a:ea typeface="Times New Roman" panose="02020603050405020304" pitchFamily="18" charset="0"/>
                    <a:cs typeface="Times New Roman" panose="02020603050405020304" pitchFamily="18" charset="0"/>
                  </a:rPr>
                  <a:t>threat responses + </a:t>
                </a:r>
                <a14:m>
                  <m:oMath xmlns:m="http://schemas.openxmlformats.org/officeDocument/2006/math">
                    <m:r>
                      <a:rPr lang="en-US" sz="1700" b="1" i="1" kern="100">
                        <a:solidFill>
                          <a:schemeClr val="bg1"/>
                        </a:solidFill>
                        <a:effectLst/>
                        <a:latin typeface="Cambria Math" panose="02040503050406030204" pitchFamily="18" charset="0"/>
                        <a:ea typeface="Aptos" panose="020B0004020202020204" pitchFamily="34" charset="0"/>
                        <a:cs typeface="Times New Roman" panose="02020603050405020304" pitchFamily="18" charset="0"/>
                      </a:rPr>
                      <m:t>↑</m:t>
                    </m:r>
                  </m:oMath>
                </a14:m>
                <a:r>
                  <a:rPr lang="en-US" sz="1700" b="1"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cumulative load  </a:t>
                </a:r>
                <a14:m>
                  <m:oMath xmlns:m="http://schemas.openxmlformats.org/officeDocument/2006/math">
                    <m:r>
                      <a:rPr lang="en-US" sz="1700" b="1" i="1" kern="100">
                        <a:solidFill>
                          <a:schemeClr val="bg1"/>
                        </a:solidFill>
                        <a:effectLst/>
                        <a:latin typeface="Cambria Math" panose="02040503050406030204" pitchFamily="18" charset="0"/>
                        <a:ea typeface="Aptos" panose="020B0004020202020204" pitchFamily="34" charset="0"/>
                        <a:cs typeface="Times New Roman" panose="02020603050405020304" pitchFamily="18" charset="0"/>
                      </a:rPr>
                      <m:t>↔</m:t>
                    </m:r>
                    <m:r>
                      <a:rPr lang="en-US" sz="1700" b="1" i="1" kern="100" smtClean="0">
                        <a:solidFill>
                          <a:schemeClr val="bg1"/>
                        </a:solidFill>
                        <a:effectLst/>
                        <a:latin typeface="Cambria Math" panose="02040503050406030204" pitchFamily="18" charset="0"/>
                        <a:ea typeface="Aptos" panose="020B0004020202020204" pitchFamily="34" charset="0"/>
                        <a:cs typeface="Times New Roman" panose="02020603050405020304" pitchFamily="18" charset="0"/>
                      </a:rPr>
                      <m:t> </m:t>
                    </m:r>
                    <m:r>
                      <a:rPr lang="en-US" sz="1700" b="1" i="1" kern="100">
                        <a:solidFill>
                          <a:schemeClr val="bg1"/>
                        </a:solidFill>
                        <a:effectLst/>
                        <a:latin typeface="Cambria Math" panose="02040503050406030204" pitchFamily="18" charset="0"/>
                        <a:ea typeface="Aptos" panose="020B0004020202020204" pitchFamily="34" charset="0"/>
                        <a:cs typeface="Times New Roman" panose="02020603050405020304" pitchFamily="18" charset="0"/>
                      </a:rPr>
                      <m:t>↑</m:t>
                    </m:r>
                  </m:oMath>
                </a14:m>
                <a:r>
                  <a:rPr lang="en-US" sz="1700" b="1"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autistic burnout] </a:t>
                </a:r>
              </a:p>
              <a:p>
                <a:pPr>
                  <a:lnSpc>
                    <a:spcPct val="115000"/>
                  </a:lnSpc>
                  <a:spcAft>
                    <a:spcPts val="200"/>
                  </a:spcAft>
                  <a:tabLst>
                    <a:tab pos="914400" algn="l"/>
                  </a:tabLst>
                </a:pPr>
                <a:r>
                  <a:rPr lang="en-US" sz="16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chronic exhaustion </a:t>
                </a:r>
                <a:r>
                  <a:rPr lang="en-US" sz="16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 </a:t>
                </a:r>
                <a:r>
                  <a:rPr lang="en-US" sz="16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reduced tolerance to stimulus </a:t>
                </a:r>
                <a:r>
                  <a:rPr lang="en-US" sz="16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sym typeface="Wingdings" pitchFamily="2" charset="2"/>
                  </a:rPr>
                  <a:t> </a:t>
                </a:r>
                <a14:m>
                  <m:oMath xmlns:m="http://schemas.openxmlformats.org/officeDocument/2006/math">
                    <m:r>
                      <a:rPr lang="en-US" sz="1600" i="1" kern="100">
                        <a:solidFill>
                          <a:schemeClr val="bg1"/>
                        </a:solidFill>
                        <a:effectLst/>
                        <a:latin typeface="Cambria Math" panose="02040503050406030204" pitchFamily="18" charset="0"/>
                        <a:ea typeface="Aptos" panose="020B0004020202020204" pitchFamily="34" charset="0"/>
                        <a:cs typeface="Times New Roman" panose="02020603050405020304" pitchFamily="18" charset="0"/>
                      </a:rPr>
                      <m:t>↑</m:t>
                    </m:r>
                  </m:oMath>
                </a14:m>
                <a:r>
                  <a:rPr lang="en-US" sz="1600" kern="100" dirty="0">
                    <a:solidFill>
                      <a:schemeClr val="bg1"/>
                    </a:solidFill>
                    <a:effectLst/>
                    <a:latin typeface="Aptos" panose="020B0004020202020204" pitchFamily="34" charset="0"/>
                    <a:ea typeface="Times New Roman" panose="02020603050405020304" pitchFamily="18" charset="0"/>
                    <a:cs typeface="Times New Roman" panose="02020603050405020304" pitchFamily="18" charset="0"/>
                  </a:rPr>
                  <a:t>sensitivity to</a:t>
                </a:r>
                <a:r>
                  <a:rPr lang="en-US" sz="16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 </a:t>
                </a:r>
                <a:r>
                  <a:rPr lang="en-US" sz="16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aspects of</a:t>
                </a:r>
                <a:r>
                  <a:rPr lang="en-US" sz="16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 therapy (</a:t>
                </a:r>
                <a:r>
                  <a:rPr lang="en-US" sz="1600" kern="100" dirty="0" err="1">
                    <a:solidFill>
                      <a:schemeClr val="bg1"/>
                    </a:solidFill>
                    <a:effectLst/>
                    <a:latin typeface="Aptos" panose="020B0004020202020204" pitchFamily="34" charset="0"/>
                    <a:ea typeface="Aptos" panose="020B0004020202020204" pitchFamily="34" charset="0"/>
                    <a:cs typeface="Times New Roman" panose="02020603050405020304" pitchFamily="18" charset="0"/>
                  </a:rPr>
                  <a:t>e.g</a:t>
                </a:r>
                <a:r>
                  <a:rPr lang="en-US" sz="16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 showing up,</a:t>
                </a:r>
                <a:r>
                  <a:rPr lang="en-US" sz="16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 being seen, activating </a:t>
                </a:r>
                <a:r>
                  <a:rPr lang="en-US" sz="16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sensory stimuli</a:t>
                </a:r>
                <a:r>
                  <a:rPr lang="en-US" sz="16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 </a:t>
                </a:r>
                <a:r>
                  <a:rPr lang="en-US" sz="16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self-protective masking, etc.</a:t>
                </a:r>
                <a:r>
                  <a:rPr lang="en-US" sz="16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a:t>
                </a:r>
                <a:r>
                  <a:rPr lang="en-US" sz="16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sym typeface="Wingdings" pitchFamily="2" charset="2"/>
                  </a:rPr>
                  <a:t></a:t>
                </a:r>
                <a:r>
                  <a:rPr lang="en-US" sz="1600" i="1" kern="100" dirty="0">
                    <a:solidFill>
                      <a:schemeClr val="bg1"/>
                    </a:solidFill>
                    <a:effectLst/>
                    <a:latin typeface="Cambria Math" panose="02040503050406030204" pitchFamily="18" charset="0"/>
                    <a:ea typeface="Aptos" panose="020B0004020202020204" pitchFamily="34" charset="0"/>
                    <a:cs typeface="Times New Roman" panose="02020603050405020304" pitchFamily="18" charset="0"/>
                  </a:rPr>
                  <a:t> </a:t>
                </a:r>
                <a14:m>
                  <m:oMath xmlns:m="http://schemas.openxmlformats.org/officeDocument/2006/math">
                    <m:r>
                      <a:rPr lang="en-US" sz="1600" i="1" kern="100">
                        <a:solidFill>
                          <a:schemeClr val="bg1"/>
                        </a:solidFill>
                        <a:latin typeface="Cambria Math" panose="02040503050406030204" pitchFamily="18" charset="0"/>
                        <a:ea typeface="Aptos" panose="020B0004020202020204" pitchFamily="34" charset="0"/>
                        <a:cs typeface="Times New Roman" panose="02020603050405020304" pitchFamily="18" charset="0"/>
                      </a:rPr>
                      <m:t>↑</m:t>
                    </m:r>
                  </m:oMath>
                </a14:m>
                <a:r>
                  <a:rPr lang="en-US" sz="1600" dirty="0">
                    <a:solidFill>
                      <a:schemeClr val="bg1"/>
                    </a:solidFill>
                  </a:rPr>
                  <a:t>perception &amp; experience of therapy as a threat</a:t>
                </a:r>
                <a:r>
                  <a:rPr lang="en-US" sz="1600" dirty="0">
                    <a:solidFill>
                      <a:schemeClr val="bg1"/>
                    </a:solidFill>
                    <a:sym typeface="Wingdings" pitchFamily="2" charset="2"/>
                  </a:rPr>
                  <a:t></a:t>
                </a:r>
                <a:r>
                  <a:rPr lang="en-US" sz="1600" dirty="0">
                    <a:solidFill>
                      <a:schemeClr val="bg1"/>
                    </a:solidFill>
                  </a:rPr>
                  <a:t> </a:t>
                </a:r>
                <a14:m>
                  <m:oMath xmlns:m="http://schemas.openxmlformats.org/officeDocument/2006/math">
                    <m:r>
                      <a:rPr lang="en-US" sz="1600" i="1" kern="100">
                        <a:solidFill>
                          <a:schemeClr val="bg1"/>
                        </a:solidFill>
                        <a:latin typeface="Cambria Math" panose="02040503050406030204" pitchFamily="18" charset="0"/>
                        <a:ea typeface="Aptos" panose="020B0004020202020204" pitchFamily="34" charset="0"/>
                        <a:cs typeface="Times New Roman" panose="02020603050405020304" pitchFamily="18" charset="0"/>
                      </a:rPr>
                      <m:t>↑</m:t>
                    </m:r>
                  </m:oMath>
                </a14:m>
                <a:r>
                  <a:rPr lang="en-US" sz="1600" kern="100" dirty="0">
                    <a:solidFill>
                      <a:schemeClr val="bg1"/>
                    </a:solidFill>
                    <a:latin typeface="Aptos" panose="020B0004020202020204" pitchFamily="34" charset="0"/>
                    <a:ea typeface="Times New Roman" panose="02020603050405020304" pitchFamily="18" charset="0"/>
                    <a:cs typeface="Times New Roman" panose="02020603050405020304" pitchFamily="18" charset="0"/>
                  </a:rPr>
                  <a:t>threat responses + </a:t>
                </a:r>
                <a14:m>
                  <m:oMath xmlns:m="http://schemas.openxmlformats.org/officeDocument/2006/math">
                    <m:r>
                      <a:rPr lang="en-US" sz="1600" i="1" kern="100">
                        <a:solidFill>
                          <a:schemeClr val="bg1"/>
                        </a:solidFill>
                        <a:latin typeface="Cambria Math" panose="02040503050406030204" pitchFamily="18" charset="0"/>
                        <a:ea typeface="Aptos" panose="020B0004020202020204" pitchFamily="34" charset="0"/>
                        <a:cs typeface="Times New Roman" panose="02020603050405020304" pitchFamily="18" charset="0"/>
                      </a:rPr>
                      <m:t>↑</m:t>
                    </m:r>
                  </m:oMath>
                </a14:m>
                <a:r>
                  <a:rPr lang="en-US" sz="16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cumulative load </a:t>
                </a:r>
                <a14:m>
                  <m:oMath xmlns:m="http://schemas.openxmlformats.org/officeDocument/2006/math">
                    <m:r>
                      <a:rPr lang="en-US" sz="1600" i="1" kern="100" dirty="0">
                        <a:solidFill>
                          <a:schemeClr val="bg1"/>
                        </a:solidFill>
                        <a:latin typeface="Cambria Math" panose="02040503050406030204" pitchFamily="18" charset="0"/>
                        <a:ea typeface="Aptos" panose="020B0004020202020204" pitchFamily="34" charset="0"/>
                        <a:cs typeface="Times New Roman" panose="02020603050405020304" pitchFamily="18" charset="0"/>
                      </a:rPr>
                      <m:t>→</m:t>
                    </m:r>
                    <m:r>
                      <a:rPr lang="en-US" sz="1600" b="0" i="1" kern="100" dirty="0" smtClean="0">
                        <a:solidFill>
                          <a:schemeClr val="bg1"/>
                        </a:solidFill>
                        <a:latin typeface="Cambria Math" panose="02040503050406030204" pitchFamily="18" charset="0"/>
                        <a:ea typeface="Aptos" panose="020B0004020202020204" pitchFamily="34" charset="0"/>
                        <a:cs typeface="Times New Roman" panose="02020603050405020304" pitchFamily="18" charset="0"/>
                      </a:rPr>
                      <m:t> </m:t>
                    </m:r>
                    <m:r>
                      <a:rPr lang="en-US" sz="1600" i="1" kern="100">
                        <a:solidFill>
                          <a:schemeClr val="bg1"/>
                        </a:solidFill>
                        <a:latin typeface="Cambria Math" panose="02040503050406030204" pitchFamily="18" charset="0"/>
                        <a:ea typeface="Aptos" panose="020B0004020202020204" pitchFamily="34" charset="0"/>
                        <a:cs typeface="Times New Roman" panose="02020603050405020304" pitchFamily="18" charset="0"/>
                      </a:rPr>
                      <m:t>↑</m:t>
                    </m:r>
                  </m:oMath>
                </a14:m>
                <a:r>
                  <a:rPr lang="en-US" sz="16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autistic burnout</a:t>
                </a:r>
              </a:p>
              <a:p>
                <a:pPr>
                  <a:lnSpc>
                    <a:spcPct val="115000"/>
                  </a:lnSpc>
                  <a:spcAft>
                    <a:spcPts val="200"/>
                  </a:spcAft>
                  <a:tabLst>
                    <a:tab pos="914400" algn="l"/>
                  </a:tabLst>
                </a:pPr>
                <a:r>
                  <a:rPr lang="en-US" sz="16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forced continued participation in therapy</a:t>
                </a:r>
                <a:r>
                  <a:rPr lang="en-US" sz="1600" kern="100" dirty="0">
                    <a:solidFill>
                      <a:schemeClr val="bg1"/>
                    </a:solidFill>
                    <a:latin typeface="Aptos" panose="020B0004020202020204" pitchFamily="34" charset="0"/>
                    <a:ea typeface="Aptos" panose="020B0004020202020204" pitchFamily="34" charset="0"/>
                    <a:cs typeface="Times New Roman" panose="02020603050405020304" pitchFamily="18" charset="0"/>
                    <a:sym typeface="Wingdings" pitchFamily="2" charset="2"/>
                  </a:rPr>
                  <a:t></a:t>
                </a:r>
                <a:r>
                  <a:rPr lang="en-US" sz="16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 </a:t>
                </a:r>
                <a:r>
                  <a:rPr lang="en-US" sz="1600" kern="100" dirty="0">
                    <a:solidFill>
                      <a:schemeClr val="bg1"/>
                    </a:solidFill>
                    <a:ea typeface="Aptos" panose="020B0004020202020204" pitchFamily="34" charset="0"/>
                    <a:cs typeface="Times New Roman" panose="02020603050405020304" pitchFamily="18" charset="0"/>
                  </a:rPr>
                  <a:t> </a:t>
                </a:r>
                <a14:m>
                  <m:oMath xmlns:m="http://schemas.openxmlformats.org/officeDocument/2006/math">
                    <m:r>
                      <a:rPr lang="en-US" sz="1600" i="1" kern="100">
                        <a:solidFill>
                          <a:schemeClr val="bg1"/>
                        </a:solidFill>
                        <a:latin typeface="Cambria Math" panose="02040503050406030204" pitchFamily="18" charset="0"/>
                        <a:ea typeface="Aptos" panose="020B0004020202020204" pitchFamily="34" charset="0"/>
                        <a:cs typeface="Times New Roman" panose="02020603050405020304" pitchFamily="18" charset="0"/>
                      </a:rPr>
                      <m:t>↑</m:t>
                    </m:r>
                  </m:oMath>
                </a14:m>
                <a:r>
                  <a:rPr lang="en-US" sz="1600" dirty="0">
                    <a:solidFill>
                      <a:schemeClr val="bg1"/>
                    </a:solidFill>
                  </a:rPr>
                  <a:t> discrepancy between expectations &amp; abilities (expectations&gt;&gt;abilities) and/or </a:t>
                </a:r>
                <a14:m>
                  <m:oMath xmlns:m="http://schemas.openxmlformats.org/officeDocument/2006/math">
                    <m:r>
                      <a:rPr lang="en-US" sz="1600" i="1" kern="100">
                        <a:solidFill>
                          <a:schemeClr val="bg1"/>
                        </a:solidFill>
                        <a:latin typeface="Cambria Math" panose="02040503050406030204" pitchFamily="18" charset="0"/>
                        <a:ea typeface="Aptos" panose="020B0004020202020204" pitchFamily="34" charset="0"/>
                        <a:cs typeface="Times New Roman" panose="02020603050405020304" pitchFamily="18" charset="0"/>
                      </a:rPr>
                      <m:t>↑</m:t>
                    </m:r>
                  </m:oMath>
                </a14:m>
                <a:r>
                  <a:rPr lang="en-US" sz="1600" dirty="0">
                    <a:solidFill>
                      <a:schemeClr val="bg1"/>
                    </a:solidFill>
                  </a:rPr>
                  <a:t> threat to autonomy </a:t>
                </a:r>
                <a:r>
                  <a:rPr lang="en-US" sz="1600" dirty="0">
                    <a:solidFill>
                      <a:schemeClr val="bg1"/>
                    </a:solidFill>
                    <a:sym typeface="Wingdings" pitchFamily="2" charset="2"/>
                  </a:rPr>
                  <a:t></a:t>
                </a:r>
                <a:r>
                  <a:rPr lang="en-US" sz="1600" dirty="0">
                    <a:solidFill>
                      <a:schemeClr val="bg1"/>
                    </a:solidFill>
                  </a:rPr>
                  <a:t> </a:t>
                </a:r>
                <a:r>
                  <a:rPr lang="en-US" sz="1600" kern="100" dirty="0">
                    <a:solidFill>
                      <a:schemeClr val="bg1"/>
                    </a:solidFill>
                    <a:ea typeface="Aptos" panose="020B0004020202020204" pitchFamily="34" charset="0"/>
                    <a:cs typeface="Times New Roman" panose="02020603050405020304" pitchFamily="18" charset="0"/>
                  </a:rPr>
                  <a:t> </a:t>
                </a:r>
                <a14:m>
                  <m:oMath xmlns:m="http://schemas.openxmlformats.org/officeDocument/2006/math">
                    <m:r>
                      <a:rPr lang="en-US" sz="1600" i="1" kern="100">
                        <a:solidFill>
                          <a:schemeClr val="bg1"/>
                        </a:solidFill>
                        <a:latin typeface="Cambria Math" panose="02040503050406030204" pitchFamily="18" charset="0"/>
                        <a:ea typeface="Aptos" panose="020B0004020202020204" pitchFamily="34" charset="0"/>
                        <a:cs typeface="Times New Roman" panose="02020603050405020304" pitchFamily="18" charset="0"/>
                      </a:rPr>
                      <m:t>↑</m:t>
                    </m:r>
                  </m:oMath>
                </a14:m>
                <a:r>
                  <a:rPr lang="en-US" sz="1600" dirty="0">
                    <a:solidFill>
                      <a:schemeClr val="bg1"/>
                    </a:solidFill>
                  </a:rPr>
                  <a:t> perception &amp; experience of therapy as a threat</a:t>
                </a:r>
                <a:r>
                  <a:rPr lang="en-US" sz="1600" dirty="0">
                    <a:solidFill>
                      <a:schemeClr val="bg1"/>
                    </a:solidFill>
                    <a:sym typeface="Wingdings" pitchFamily="2" charset="2"/>
                  </a:rPr>
                  <a:t></a:t>
                </a:r>
                <a:r>
                  <a:rPr lang="en-US" sz="1600" dirty="0">
                    <a:solidFill>
                      <a:schemeClr val="bg1"/>
                    </a:solidFill>
                  </a:rPr>
                  <a:t> </a:t>
                </a:r>
                <a14:m>
                  <m:oMath xmlns:m="http://schemas.openxmlformats.org/officeDocument/2006/math">
                    <m:r>
                      <a:rPr lang="en-US" sz="1600" i="1" kern="100">
                        <a:solidFill>
                          <a:schemeClr val="bg1"/>
                        </a:solidFill>
                        <a:latin typeface="Cambria Math" panose="02040503050406030204" pitchFamily="18" charset="0"/>
                        <a:ea typeface="Aptos" panose="020B0004020202020204" pitchFamily="34" charset="0"/>
                        <a:cs typeface="Times New Roman" panose="02020603050405020304" pitchFamily="18" charset="0"/>
                      </a:rPr>
                      <m:t>↑</m:t>
                    </m:r>
                  </m:oMath>
                </a14:m>
                <a:r>
                  <a:rPr lang="en-US" sz="1600" kern="100" dirty="0">
                    <a:solidFill>
                      <a:schemeClr val="bg1"/>
                    </a:solidFill>
                    <a:latin typeface="Aptos" panose="020B0004020202020204" pitchFamily="34" charset="0"/>
                    <a:ea typeface="Times New Roman" panose="02020603050405020304" pitchFamily="18" charset="0"/>
                    <a:cs typeface="Times New Roman" panose="02020603050405020304" pitchFamily="18" charset="0"/>
                  </a:rPr>
                  <a:t>threat responses &amp; </a:t>
                </a:r>
                <a14:m>
                  <m:oMath xmlns:m="http://schemas.openxmlformats.org/officeDocument/2006/math">
                    <m:r>
                      <a:rPr lang="en-US" sz="1600" i="1" kern="100">
                        <a:solidFill>
                          <a:schemeClr val="bg1"/>
                        </a:solidFill>
                        <a:latin typeface="Cambria Math" panose="02040503050406030204" pitchFamily="18" charset="0"/>
                        <a:ea typeface="Aptos" panose="020B0004020202020204" pitchFamily="34" charset="0"/>
                        <a:cs typeface="Times New Roman" panose="02020603050405020304" pitchFamily="18" charset="0"/>
                      </a:rPr>
                      <m:t>↑</m:t>
                    </m:r>
                  </m:oMath>
                </a14:m>
                <a:r>
                  <a:rPr lang="en-US" sz="16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cumulative load </a:t>
                </a:r>
                <a14:m>
                  <m:oMath xmlns:m="http://schemas.openxmlformats.org/officeDocument/2006/math">
                    <m:r>
                      <a:rPr lang="en-US" sz="1600" b="0" i="1" kern="100" dirty="0" smtClean="0">
                        <a:solidFill>
                          <a:schemeClr val="bg1"/>
                        </a:solidFill>
                        <a:latin typeface="Cambria Math" panose="02040503050406030204" pitchFamily="18" charset="0"/>
                        <a:ea typeface="Aptos" panose="020B0004020202020204" pitchFamily="34" charset="0"/>
                        <a:cs typeface="Times New Roman" panose="02020603050405020304" pitchFamily="18" charset="0"/>
                      </a:rPr>
                      <m:t>→</m:t>
                    </m:r>
                    <m:r>
                      <a:rPr lang="en-US" sz="1600" i="1" kern="100">
                        <a:solidFill>
                          <a:schemeClr val="bg1"/>
                        </a:solidFill>
                        <a:latin typeface="Cambria Math" panose="02040503050406030204" pitchFamily="18" charset="0"/>
                        <a:ea typeface="Aptos" panose="020B0004020202020204" pitchFamily="34" charset="0"/>
                        <a:cs typeface="Times New Roman" panose="02020603050405020304" pitchFamily="18" charset="0"/>
                      </a:rPr>
                      <m:t>↑</m:t>
                    </m:r>
                  </m:oMath>
                </a14:m>
                <a:r>
                  <a:rPr lang="en-US" sz="16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autistic burnout </a:t>
                </a:r>
              </a:p>
              <a:p>
                <a:endParaRPr lang="en-US" dirty="0"/>
              </a:p>
            </p:txBody>
          </p:sp>
        </mc:Choice>
        <mc:Fallback xmlns="">
          <p:sp>
            <p:nvSpPr>
              <p:cNvPr id="4" name="Content Placeholder 3">
                <a:extLst>
                  <a:ext uri="{FF2B5EF4-FFF2-40B4-BE49-F238E27FC236}">
                    <a16:creationId xmlns:a16="http://schemas.microsoft.com/office/drawing/2014/main" id="{0B645DD2-EBFD-5D70-1CC7-7EF8E62E118E}"/>
                  </a:ext>
                </a:extLst>
              </p:cNvPr>
              <p:cNvSpPr>
                <a:spLocks noGrp="1" noRot="1" noChangeAspect="1" noMove="1" noResize="1" noEditPoints="1" noAdjustHandles="1" noChangeArrowheads="1" noChangeShapeType="1" noTextEdit="1"/>
              </p:cNvSpPr>
              <p:nvPr>
                <p:ph sz="half" idx="2"/>
              </p:nvPr>
            </p:nvSpPr>
            <p:spPr>
              <a:xfrm>
                <a:off x="5334001" y="1427452"/>
                <a:ext cx="6677890" cy="4749512"/>
              </a:xfrm>
              <a:blipFill>
                <a:blip r:embed="rId3"/>
                <a:stretch>
                  <a:fillRect l="-570" t="-800" r="-951"/>
                </a:stretch>
              </a:blipFill>
            </p:spPr>
            <p:txBody>
              <a:bodyPr/>
              <a:lstStyle/>
              <a:p>
                <a:r>
                  <a:rPr lang="en-US">
                    <a:noFill/>
                  </a:rPr>
                  <a:t> </a:t>
                </a:r>
              </a:p>
            </p:txBody>
          </p:sp>
        </mc:Fallback>
      </mc:AlternateContent>
    </p:spTree>
    <p:extLst>
      <p:ext uri="{BB962C8B-B14F-4D97-AF65-F5344CB8AC3E}">
        <p14:creationId xmlns:p14="http://schemas.microsoft.com/office/powerpoint/2010/main" val="1466031087"/>
      </p:ext>
    </p:extLst>
  </p:cSld>
  <p:clrMapOvr>
    <a:masterClrMapping/>
  </p:clrMapOvr>
  <p:transition spd="slow">
    <p:randomBar dir="vert"/>
  </p:transition>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CBE879"/>
        </a:solidFill>
        <a:effectLst/>
      </p:bgPr>
    </p:bg>
    <p:spTree>
      <p:nvGrpSpPr>
        <p:cNvPr id="1" name="">
          <a:extLst>
            <a:ext uri="{FF2B5EF4-FFF2-40B4-BE49-F238E27FC236}">
              <a16:creationId xmlns:a16="http://schemas.microsoft.com/office/drawing/2014/main" id="{BFFDD6D1-AF90-8461-B05B-3251447BDC49}"/>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EFBA2535-342A-C6AF-B830-C48BC5FAAA5A}"/>
              </a:ext>
            </a:extLst>
          </p:cNvPr>
          <p:cNvSpPr>
            <a:spLocks noGrp="1"/>
          </p:cNvSpPr>
          <p:nvPr>
            <p:ph type="title"/>
          </p:nvPr>
        </p:nvSpPr>
        <p:spPr>
          <a:xfrm>
            <a:off x="124691" y="143452"/>
            <a:ext cx="11748654" cy="1325563"/>
          </a:xfrm>
        </p:spPr>
        <p:txBody>
          <a:bodyPr/>
          <a:lstStyle/>
          <a:p>
            <a:r>
              <a:rPr lang="en-US" dirty="0"/>
              <a:t>9. Consider that therapy might not be “the answer”. </a:t>
            </a:r>
          </a:p>
        </p:txBody>
      </p:sp>
      <p:graphicFrame>
        <p:nvGraphicFramePr>
          <p:cNvPr id="2" name="Content Placeholder 1">
            <a:extLst>
              <a:ext uri="{FF2B5EF4-FFF2-40B4-BE49-F238E27FC236}">
                <a16:creationId xmlns:a16="http://schemas.microsoft.com/office/drawing/2014/main" id="{17BF8089-2ABF-7BDC-BB79-435D8CE566E6}"/>
              </a:ext>
            </a:extLst>
          </p:cNvPr>
          <p:cNvGraphicFramePr>
            <a:graphicFrameLocks noGrp="1"/>
          </p:cNvGraphicFramePr>
          <p:nvPr>
            <p:ph idx="1"/>
            <p:extLst>
              <p:ext uri="{D42A27DB-BD31-4B8C-83A1-F6EECF244321}">
                <p14:modId xmlns:p14="http://schemas.microsoft.com/office/powerpoint/2010/main" val="340191569"/>
              </p:ext>
            </p:extLst>
          </p:nvPr>
        </p:nvGraphicFramePr>
        <p:xfrm>
          <a:off x="838200" y="1469015"/>
          <a:ext cx="10515600" cy="47079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9295448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accent1">
            <a:lumMod val="75000"/>
            <a:alpha val="97026"/>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5245F-2BB9-CF3E-FF89-08CBCE5275C5}"/>
              </a:ext>
            </a:extLst>
          </p:cNvPr>
          <p:cNvSpPr>
            <a:spLocks noGrp="1"/>
          </p:cNvSpPr>
          <p:nvPr>
            <p:ph type="title"/>
          </p:nvPr>
        </p:nvSpPr>
        <p:spPr>
          <a:xfrm>
            <a:off x="0" y="0"/>
            <a:ext cx="10515600" cy="1325563"/>
          </a:xfrm>
        </p:spPr>
        <p:txBody>
          <a:bodyPr/>
          <a:lstStyle/>
          <a:p>
            <a:r>
              <a:rPr lang="en-US" dirty="0">
                <a:solidFill>
                  <a:schemeClr val="bg1"/>
                </a:solidFill>
              </a:rPr>
              <a:t>10. We are mirrors of each other…</a:t>
            </a:r>
          </a:p>
        </p:txBody>
      </p:sp>
      <p:graphicFrame>
        <p:nvGraphicFramePr>
          <p:cNvPr id="6" name="Content Placeholder 5">
            <a:extLst>
              <a:ext uri="{FF2B5EF4-FFF2-40B4-BE49-F238E27FC236}">
                <a16:creationId xmlns:a16="http://schemas.microsoft.com/office/drawing/2014/main" id="{35016209-915A-5E12-0FC6-4274CDEACA3E}"/>
              </a:ext>
            </a:extLst>
          </p:cNvPr>
          <p:cNvGraphicFramePr>
            <a:graphicFrameLocks noGrp="1"/>
          </p:cNvGraphicFramePr>
          <p:nvPr>
            <p:ph idx="1"/>
            <p:extLst>
              <p:ext uri="{D42A27DB-BD31-4B8C-83A1-F6EECF244321}">
                <p14:modId xmlns:p14="http://schemas.microsoft.com/office/powerpoint/2010/main" val="2355501353"/>
              </p:ext>
            </p:extLst>
          </p:nvPr>
        </p:nvGraphicFramePr>
        <p:xfrm>
          <a:off x="619991" y="1570007"/>
          <a:ext cx="10802514" cy="372661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Box 6">
            <a:extLst>
              <a:ext uri="{FF2B5EF4-FFF2-40B4-BE49-F238E27FC236}">
                <a16:creationId xmlns:a16="http://schemas.microsoft.com/office/drawing/2014/main" id="{720D0FBB-9FBA-4D0D-51CD-4EA8A543C8BF}"/>
              </a:ext>
            </a:extLst>
          </p:cNvPr>
          <p:cNvSpPr txBox="1"/>
          <p:nvPr/>
        </p:nvSpPr>
        <p:spPr>
          <a:xfrm>
            <a:off x="6096000" y="5805535"/>
            <a:ext cx="6504878" cy="707886"/>
          </a:xfrm>
          <a:prstGeom prst="rect">
            <a:avLst/>
          </a:prstGeom>
          <a:noFill/>
        </p:spPr>
        <p:txBody>
          <a:bodyPr wrap="square" rtlCol="0">
            <a:spAutoFit/>
          </a:bodyPr>
          <a:lstStyle/>
          <a:p>
            <a:r>
              <a:rPr lang="en-US" sz="4000" dirty="0">
                <a:solidFill>
                  <a:schemeClr val="bg1"/>
                </a:solidFill>
              </a:rPr>
              <a:t>…and mirrors reflect light. </a:t>
            </a:r>
          </a:p>
        </p:txBody>
      </p:sp>
    </p:spTree>
    <p:extLst>
      <p:ext uri="{BB962C8B-B14F-4D97-AF65-F5344CB8AC3E}">
        <p14:creationId xmlns:p14="http://schemas.microsoft.com/office/powerpoint/2010/main" val="655416592"/>
      </p:ext>
    </p:extLst>
  </p:cSld>
  <p:clrMapOvr>
    <a:masterClrMapping/>
  </p:clrMapOvr>
  <mc:AlternateContent xmlns:mc="http://schemas.openxmlformats.org/markup-compatibility/2006" xmlns:p14="http://schemas.microsoft.com/office/powerpoint/2010/main">
    <mc:Choice Requires="p14">
      <p:transition spd="slow" p14:dur="2000">
        <p14:shred/>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CBE879"/>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1BB34-558B-7C75-9C3B-A46F44BE563D}"/>
              </a:ext>
            </a:extLst>
          </p:cNvPr>
          <p:cNvSpPr>
            <a:spLocks noGrp="1"/>
          </p:cNvSpPr>
          <p:nvPr>
            <p:ph type="title"/>
          </p:nvPr>
        </p:nvSpPr>
        <p:spPr>
          <a:xfrm>
            <a:off x="4684296" y="0"/>
            <a:ext cx="6096000" cy="1325563"/>
          </a:xfrm>
        </p:spPr>
        <p:txBody>
          <a:bodyPr/>
          <a:lstStyle/>
          <a:p>
            <a:pPr algn="ctr"/>
            <a:r>
              <a:rPr lang="en-US" dirty="0"/>
              <a:t>Acknowledgements</a:t>
            </a:r>
          </a:p>
        </p:txBody>
      </p:sp>
      <p:sp>
        <p:nvSpPr>
          <p:cNvPr id="4" name="Content Placeholder 3">
            <a:extLst>
              <a:ext uri="{FF2B5EF4-FFF2-40B4-BE49-F238E27FC236}">
                <a16:creationId xmlns:a16="http://schemas.microsoft.com/office/drawing/2014/main" id="{B41303C2-108D-1CB1-A04D-E0FE1AC1CF45}"/>
              </a:ext>
            </a:extLst>
          </p:cNvPr>
          <p:cNvSpPr>
            <a:spLocks noGrp="1"/>
          </p:cNvSpPr>
          <p:nvPr>
            <p:ph sz="half" idx="1"/>
          </p:nvPr>
        </p:nvSpPr>
        <p:spPr>
          <a:xfrm>
            <a:off x="4684296" y="1233377"/>
            <a:ext cx="7507704" cy="5146157"/>
          </a:xfrm>
        </p:spPr>
        <p:txBody>
          <a:bodyPr>
            <a:normAutofit fontScale="62500" lnSpcReduction="20000"/>
          </a:bodyPr>
          <a:lstStyle/>
          <a:p>
            <a:r>
              <a:rPr lang="en-US" b="1" dirty="0"/>
              <a:t>Michele Beach </a:t>
            </a:r>
            <a:r>
              <a:rPr lang="en-US" dirty="0"/>
              <a:t>&amp; </a:t>
            </a:r>
            <a:r>
              <a:rPr lang="en-US" b="1" dirty="0"/>
              <a:t>Christy Lochary </a:t>
            </a:r>
            <a:r>
              <a:rPr lang="en-US" dirty="0"/>
              <a:t>(site supervisors) &amp; </a:t>
            </a:r>
            <a:r>
              <a:rPr lang="en-US" b="1" dirty="0"/>
              <a:t>LFC colleagues</a:t>
            </a:r>
          </a:p>
          <a:p>
            <a:pPr lvl="1"/>
            <a:r>
              <a:rPr lang="en-US" dirty="0"/>
              <a:t>For co-creating a neuroaffirming and radically relational professional environment; for helping me show up as I am and take my seat as a therapist; for all your acceptance, encouragement, &amp; contributions to my development </a:t>
            </a:r>
          </a:p>
          <a:p>
            <a:pPr lvl="1"/>
            <a:r>
              <a:rPr lang="en-US" b="1" dirty="0"/>
              <a:t>Christy &amp; Michele</a:t>
            </a:r>
            <a:r>
              <a:rPr lang="en-US" dirty="0"/>
              <a:t>: for all the wise mentorship &amp; compassionate guidance that you’ve provided; for your above-and-beyond support, including with this project; and for all the ways you’ve helped me build more trust within myself</a:t>
            </a:r>
          </a:p>
          <a:p>
            <a:r>
              <a:rPr lang="en-US" b="1" dirty="0"/>
              <a:t>Dr. Cogburn </a:t>
            </a:r>
          </a:p>
          <a:p>
            <a:pPr lvl="1"/>
            <a:r>
              <a:rPr lang="en-US" dirty="0"/>
              <a:t>For helping me shift gears (more than once) with this project; for all the valuable reframes you’ve offered; and for your generous encouragement &amp; support</a:t>
            </a:r>
          </a:p>
          <a:p>
            <a:r>
              <a:rPr lang="en-US" b="1" dirty="0"/>
              <a:t>L</a:t>
            </a:r>
            <a:r>
              <a:rPr lang="en-US" b="1" dirty="0">
                <a:ea typeface="Aptos" panose="020B0004020202020204" pitchFamily="34" charset="0"/>
                <a:cs typeface="Times New Roman" panose="02020603050405020304" pitchFamily="18" charset="0"/>
              </a:rPr>
              <a:t>í</a:t>
            </a:r>
            <a:r>
              <a:rPr lang="en-US" b="1" dirty="0"/>
              <a:t>f </a:t>
            </a:r>
          </a:p>
          <a:p>
            <a:pPr lvl="1"/>
            <a:r>
              <a:rPr lang="en-US" dirty="0"/>
              <a:t>For your authenticity &amp; friendship; for “getting it” and catalyzing vital reframes to my perspective; and for all the invaluable conversation, collaboration, inspiration &amp; support you’ve provided, including (but not limited to) with this project</a:t>
            </a:r>
          </a:p>
          <a:p>
            <a:r>
              <a:rPr lang="en-US" b="1" dirty="0"/>
              <a:t>Ethan</a:t>
            </a:r>
          </a:p>
          <a:p>
            <a:pPr lvl="1"/>
            <a:r>
              <a:rPr lang="en-US" dirty="0"/>
              <a:t>For well-timed fast walks, body doubling, &amp; reflecting the heart of the matter; for your patience, Canva support, &amp; extraordinary acceptance; &amp; for your friendship</a:t>
            </a:r>
          </a:p>
          <a:p>
            <a:r>
              <a:rPr lang="en-US" b="1" dirty="0"/>
              <a:t>My clients </a:t>
            </a:r>
            <a:r>
              <a:rPr lang="en-US" dirty="0"/>
              <a:t>and </a:t>
            </a:r>
            <a:r>
              <a:rPr lang="en-US" b="1" dirty="0"/>
              <a:t>their parents</a:t>
            </a:r>
          </a:p>
          <a:p>
            <a:pPr lvl="1"/>
            <a:r>
              <a:rPr lang="en-US" dirty="0"/>
              <a:t>For embarking on the therapeutic journey with me</a:t>
            </a:r>
          </a:p>
          <a:p>
            <a:pPr lvl="1"/>
            <a:r>
              <a:rPr lang="en-US" dirty="0"/>
              <a:t>For all the light you’ve allowed me to witness and the reflections you’ve offered</a:t>
            </a:r>
          </a:p>
          <a:p>
            <a:pPr lvl="1"/>
            <a:r>
              <a:rPr lang="en-US" dirty="0"/>
              <a:t>For helping me understand</a:t>
            </a:r>
          </a:p>
        </p:txBody>
      </p:sp>
      <p:sp>
        <p:nvSpPr>
          <p:cNvPr id="3" name="TextBox 2">
            <a:extLst>
              <a:ext uri="{FF2B5EF4-FFF2-40B4-BE49-F238E27FC236}">
                <a16:creationId xmlns:a16="http://schemas.microsoft.com/office/drawing/2014/main" id="{196F6A61-DB19-27D1-940A-23EF2ACAC37D}"/>
              </a:ext>
            </a:extLst>
          </p:cNvPr>
          <p:cNvSpPr txBox="1"/>
          <p:nvPr/>
        </p:nvSpPr>
        <p:spPr>
          <a:xfrm>
            <a:off x="564235" y="1567924"/>
            <a:ext cx="3610412" cy="461665"/>
          </a:xfrm>
          <a:prstGeom prst="rect">
            <a:avLst/>
          </a:prstGeom>
          <a:noFill/>
        </p:spPr>
        <p:txBody>
          <a:bodyPr wrap="none" rtlCol="0">
            <a:spAutoFit/>
          </a:bodyPr>
          <a:lstStyle/>
          <a:p>
            <a:r>
              <a:rPr lang="en-US" sz="2400" dirty="0"/>
              <a:t>QR Code to Access Slides</a:t>
            </a:r>
          </a:p>
        </p:txBody>
      </p:sp>
      <p:pic>
        <p:nvPicPr>
          <p:cNvPr id="6" name="Picture 5" descr="A qr code on a white background&#10;&#10;AI-generated content may be incorrect.">
            <a:extLst>
              <a:ext uri="{FF2B5EF4-FFF2-40B4-BE49-F238E27FC236}">
                <a16:creationId xmlns:a16="http://schemas.microsoft.com/office/drawing/2014/main" id="{C3FF42C8-F07D-3254-C749-B33C47975274}"/>
              </a:ext>
            </a:extLst>
          </p:cNvPr>
          <p:cNvPicPr>
            <a:picLocks noChangeAspect="1"/>
          </p:cNvPicPr>
          <p:nvPr/>
        </p:nvPicPr>
        <p:blipFill>
          <a:blip r:embed="rId3"/>
          <a:stretch>
            <a:fillRect/>
          </a:stretch>
        </p:blipFill>
        <p:spPr>
          <a:xfrm>
            <a:off x="654941" y="2091955"/>
            <a:ext cx="3429000" cy="3429000"/>
          </a:xfrm>
          <a:prstGeom prst="rect">
            <a:avLst/>
          </a:prstGeom>
        </p:spPr>
      </p:pic>
    </p:spTree>
    <p:extLst>
      <p:ext uri="{BB962C8B-B14F-4D97-AF65-F5344CB8AC3E}">
        <p14:creationId xmlns:p14="http://schemas.microsoft.com/office/powerpoint/2010/main" val="2819418639"/>
      </p:ext>
    </p:extLst>
  </p:cSld>
  <p:clrMapOvr>
    <a:masterClrMapping/>
  </p:clrMapOvr>
  <mc:AlternateContent xmlns:mc="http://schemas.openxmlformats.org/markup-compatibility/2006" xmlns:p14="http://schemas.microsoft.com/office/powerpoint/2010/main">
    <mc:Choice Requires="p14">
      <p:transition spd="slow" p14:dur="2500">
        <p14:vortex dir="r"/>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6165C-50C1-F7AC-69ED-93ACA3419B68}"/>
              </a:ext>
            </a:extLst>
          </p:cNvPr>
          <p:cNvSpPr>
            <a:spLocks noGrp="1"/>
          </p:cNvSpPr>
          <p:nvPr>
            <p:ph type="title"/>
          </p:nvPr>
        </p:nvSpPr>
        <p:spPr>
          <a:xfrm>
            <a:off x="838200" y="556995"/>
            <a:ext cx="10515600" cy="1133693"/>
          </a:xfrm>
        </p:spPr>
        <p:txBody>
          <a:bodyPr>
            <a:normAutofit/>
          </a:bodyPr>
          <a:lstStyle/>
          <a:p>
            <a:r>
              <a:rPr lang="en-US" sz="4800"/>
              <a:t>Epistemic Injustice &amp; Ongoing Oppression</a:t>
            </a:r>
          </a:p>
        </p:txBody>
      </p:sp>
      <p:graphicFrame>
        <p:nvGraphicFramePr>
          <p:cNvPr id="4" name="Content Placeholder 3">
            <a:extLst>
              <a:ext uri="{FF2B5EF4-FFF2-40B4-BE49-F238E27FC236}">
                <a16:creationId xmlns:a16="http://schemas.microsoft.com/office/drawing/2014/main" id="{5384983E-7664-C918-6347-5E7935FB5549}"/>
              </a:ext>
            </a:extLst>
          </p:cNvPr>
          <p:cNvGraphicFramePr>
            <a:graphicFrameLocks noGrp="1"/>
          </p:cNvGraphicFramePr>
          <p:nvPr>
            <p:ph idx="1"/>
            <p:extLst>
              <p:ext uri="{D42A27DB-BD31-4B8C-83A1-F6EECF244321}">
                <p14:modId xmlns:p14="http://schemas.microsoft.com/office/powerpoint/2010/main" val="120649416"/>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883752"/>
      </p:ext>
    </p:extLst>
  </p:cSld>
  <p:clrMapOvr>
    <a:masterClrMapping/>
  </p:clrMapOvr>
  <p:transition spd="slow">
    <p:split orient="vert"/>
  </p:transition>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8CF5D-D4E9-4F83-8714-B2BE1F5ACC35}"/>
              </a:ext>
            </a:extLst>
          </p:cNvPr>
          <p:cNvSpPr>
            <a:spLocks noGrp="1"/>
          </p:cNvSpPr>
          <p:nvPr>
            <p:ph type="title"/>
          </p:nvPr>
        </p:nvSpPr>
        <p:spPr>
          <a:xfrm>
            <a:off x="0" y="-145293"/>
            <a:ext cx="10515600" cy="1097131"/>
          </a:xfrm>
          <a:solidFill>
            <a:schemeClr val="bg2"/>
          </a:solidFill>
        </p:spPr>
        <p:txBody>
          <a:bodyPr/>
          <a:lstStyle/>
          <a:p>
            <a:r>
              <a:rPr lang="en-US" dirty="0"/>
              <a:t>References</a:t>
            </a:r>
          </a:p>
        </p:txBody>
      </p:sp>
      <p:sp>
        <p:nvSpPr>
          <p:cNvPr id="4" name="TextBox 3">
            <a:extLst>
              <a:ext uri="{FF2B5EF4-FFF2-40B4-BE49-F238E27FC236}">
                <a16:creationId xmlns:a16="http://schemas.microsoft.com/office/drawing/2014/main" id="{FC9A566E-48A2-BC32-512A-80CB5AD383B7}"/>
              </a:ext>
            </a:extLst>
          </p:cNvPr>
          <p:cNvSpPr txBox="1"/>
          <p:nvPr/>
        </p:nvSpPr>
        <p:spPr>
          <a:xfrm>
            <a:off x="5807243" y="747919"/>
            <a:ext cx="6384756" cy="5964774"/>
          </a:xfrm>
          <a:prstGeom prst="rect">
            <a:avLst/>
          </a:prstGeom>
          <a:solidFill>
            <a:schemeClr val="bg2"/>
          </a:solidFill>
          <a:ln>
            <a:noFill/>
          </a:ln>
        </p:spPr>
        <p:style>
          <a:lnRef idx="2">
            <a:schemeClr val="dk1"/>
          </a:lnRef>
          <a:fillRef idx="1">
            <a:schemeClr val="lt1"/>
          </a:fillRef>
          <a:effectRef idx="0">
            <a:schemeClr val="dk1"/>
          </a:effectRef>
          <a:fontRef idx="minor">
            <a:schemeClr val="dk1"/>
          </a:fontRef>
        </p:style>
        <p:txBody>
          <a:bodyPr wrap="square" rtlCol="0">
            <a:spAutoFit/>
          </a:bodyPr>
          <a:lstStyle/>
          <a:p>
            <a:pPr marL="457200" indent="-457200" algn="just">
              <a:lnSpc>
                <a:spcPct val="115000"/>
              </a:lnSpc>
              <a:spcAft>
                <a:spcPts val="800"/>
              </a:spcAft>
            </a:pPr>
            <a:r>
              <a:rPr lang="en-US" sz="1100" kern="100" dirty="0">
                <a:solidFill>
                  <a:srgbClr val="212121"/>
                </a:solidFill>
                <a:effectLst/>
                <a:latin typeface="Times New Roman" panose="02020603050405020304" pitchFamily="18" charset="0"/>
                <a:ea typeface="Aptos" panose="020B0004020202020204" pitchFamily="34" charset="0"/>
                <a:cs typeface="Times New Roman" panose="02020603050405020304" pitchFamily="18" charset="0"/>
              </a:rPr>
              <a:t>Murray, D., Lesser, M., &amp; Lawson, W. (2005). Attention, monotropism and the diagnostic criteria for autism. </a:t>
            </a:r>
            <a:r>
              <a:rPr lang="en-US" sz="1100" i="1" kern="100" dirty="0">
                <a:solidFill>
                  <a:srgbClr val="212121"/>
                </a:solidFill>
                <a:effectLst/>
                <a:latin typeface="Times New Roman" panose="02020603050405020304" pitchFamily="18" charset="0"/>
                <a:ea typeface="Aptos" panose="020B0004020202020204" pitchFamily="34" charset="0"/>
                <a:cs typeface="Times New Roman" panose="02020603050405020304" pitchFamily="18" charset="0"/>
              </a:rPr>
              <a:t>Autism: The International Journal of Research and Practice</a:t>
            </a:r>
            <a:r>
              <a:rPr lang="en-US" sz="1100" kern="100" dirty="0">
                <a:solidFill>
                  <a:srgbClr val="212121"/>
                </a:solidFill>
                <a:effectLst/>
                <a:latin typeface="Times New Roman" panose="02020603050405020304" pitchFamily="18" charset="0"/>
                <a:ea typeface="Aptos" panose="020B0004020202020204" pitchFamily="34" charset="0"/>
                <a:cs typeface="Times New Roman" panose="02020603050405020304" pitchFamily="18" charset="0"/>
              </a:rPr>
              <a:t>, </a:t>
            </a:r>
            <a:r>
              <a:rPr lang="en-US" sz="1100" i="1" kern="100" dirty="0">
                <a:solidFill>
                  <a:srgbClr val="212121"/>
                </a:solidFill>
                <a:effectLst/>
                <a:latin typeface="Times New Roman" panose="02020603050405020304" pitchFamily="18" charset="0"/>
                <a:ea typeface="Aptos" panose="020B0004020202020204" pitchFamily="34" charset="0"/>
                <a:cs typeface="Times New Roman" panose="02020603050405020304" pitchFamily="18" charset="0"/>
              </a:rPr>
              <a:t>9</a:t>
            </a:r>
            <a:r>
              <a:rPr lang="en-US" sz="1100" kern="100" dirty="0">
                <a:solidFill>
                  <a:srgbClr val="212121"/>
                </a:solidFill>
                <a:effectLst/>
                <a:latin typeface="Times New Roman" panose="02020603050405020304" pitchFamily="18" charset="0"/>
                <a:ea typeface="Aptos" panose="020B0004020202020204" pitchFamily="34" charset="0"/>
                <a:cs typeface="Times New Roman" panose="02020603050405020304" pitchFamily="18" charset="0"/>
              </a:rPr>
              <a:t>(2), 139–156. </a:t>
            </a:r>
            <a:r>
              <a:rPr lang="en-US" sz="1100" u="sng" kern="100" dirty="0">
                <a:solidFill>
                  <a:srgbClr val="0000FF"/>
                </a:solidFill>
                <a:effectLst/>
                <a:latin typeface="Times New Roman" panose="02020603050405020304" pitchFamily="18" charset="0"/>
                <a:ea typeface="Aptos" panose="020B0004020202020204" pitchFamily="34" charset="0"/>
                <a:cs typeface="Times New Roman" panose="02020603050405020304" pitchFamily="18" charset="0"/>
                <a:hlinkClick r:id="rId3"/>
              </a:rPr>
              <a:t>https://doi.org/10.1177/1362361305051398</a:t>
            </a:r>
            <a:r>
              <a:rPr lang="en-US" sz="1100" kern="100" dirty="0">
                <a:solidFill>
                  <a:srgbClr val="212121"/>
                </a:solidFill>
                <a:effectLst/>
                <a:latin typeface="Times New Roman" panose="02020603050405020304" pitchFamily="18" charset="0"/>
                <a:ea typeface="Aptos" panose="020B0004020202020204" pitchFamily="34" charset="0"/>
                <a:cs typeface="Times New Roman" panose="02020603050405020304" pitchFamily="18" charset="0"/>
              </a:rPr>
              <a:t> </a:t>
            </a:r>
            <a:endParaRPr lang="en-US" sz="1100" kern="100" dirty="0">
              <a:effectLst/>
              <a:latin typeface="Aptos" panose="020B0004020202020204" pitchFamily="34" charset="0"/>
              <a:ea typeface="Aptos" panose="020B0004020202020204" pitchFamily="34" charset="0"/>
              <a:cs typeface="Times New Roman" panose="02020603050405020304" pitchFamily="18" charset="0"/>
            </a:endParaRPr>
          </a:p>
          <a:p>
            <a:pPr marL="457200" marR="0" indent="-457200" algn="just">
              <a:lnSpc>
                <a:spcPct val="115000"/>
              </a:lnSpc>
              <a:spcAft>
                <a:spcPts val="800"/>
              </a:spcAft>
              <a:buNone/>
            </a:pPr>
            <a:r>
              <a:rPr lang="en-US" sz="11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Nerenberg, J. (2020). </a:t>
            </a:r>
            <a:r>
              <a:rPr lang="en-US" sz="1100" i="1"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Divergent mind: Thriving in a world that wasn't designed for you.</a:t>
            </a:r>
            <a:r>
              <a:rPr lang="en-US" sz="11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1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HarperOne</a:t>
            </a:r>
            <a:r>
              <a:rPr lang="en-US" sz="11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1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gn="just">
              <a:lnSpc>
                <a:spcPct val="115000"/>
              </a:lnSpc>
              <a:spcAft>
                <a:spcPts val="800"/>
              </a:spcAft>
              <a:buNone/>
            </a:pPr>
            <a:r>
              <a:rPr lang="en-US" sz="1100" kern="100" dirty="0" err="1">
                <a:effectLst/>
                <a:latin typeface="Times New Roman" panose="02020603050405020304" pitchFamily="18" charset="0"/>
                <a:ea typeface="Aptos" panose="020B0004020202020204" pitchFamily="34" charset="0"/>
                <a:cs typeface="Times New Roman" panose="02020603050405020304" pitchFamily="18" charset="0"/>
              </a:rPr>
              <a:t>Neuroqueer</a:t>
            </a:r>
            <a:r>
              <a:rPr lang="en-US" sz="1100" kern="100" dirty="0">
                <a:effectLst/>
                <a:latin typeface="Times New Roman" panose="02020603050405020304" pitchFamily="18" charset="0"/>
                <a:ea typeface="Aptos" panose="020B0004020202020204" pitchFamily="34" charset="0"/>
                <a:cs typeface="Times New Roman" panose="02020603050405020304" pitchFamily="18" charset="0"/>
              </a:rPr>
              <a:t> theory. (2025, April 3). In </a:t>
            </a:r>
            <a:r>
              <a:rPr lang="en-US" sz="1100" i="1" kern="100" dirty="0">
                <a:effectLst/>
                <a:latin typeface="Times New Roman" panose="02020603050405020304" pitchFamily="18" charset="0"/>
                <a:ea typeface="Aptos" panose="020B0004020202020204" pitchFamily="34" charset="0"/>
                <a:cs typeface="Times New Roman" panose="02020603050405020304" pitchFamily="18" charset="0"/>
              </a:rPr>
              <a:t>Wikipedia.</a:t>
            </a:r>
            <a:r>
              <a:rPr lang="en-US" sz="11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100" u="sng" kern="100" dirty="0">
                <a:solidFill>
                  <a:srgbClr val="0000FF"/>
                </a:solidFill>
                <a:effectLst/>
                <a:latin typeface="Times New Roman" panose="02020603050405020304" pitchFamily="18" charset="0"/>
                <a:ea typeface="Aptos" panose="020B0004020202020204" pitchFamily="34" charset="0"/>
                <a:cs typeface="Times New Roman" panose="02020603050405020304" pitchFamily="18" charset="0"/>
                <a:hlinkClick r:id="rId4"/>
              </a:rPr>
              <a:t>https://en.wikipedia.org/wiki/Neuroqueer_theory</a:t>
            </a:r>
            <a:r>
              <a:rPr lang="en-US" sz="1100" kern="100" dirty="0">
                <a:effectLst/>
                <a:latin typeface="Times New Roman" panose="02020603050405020304" pitchFamily="18" charset="0"/>
                <a:ea typeface="Aptos" panose="020B0004020202020204" pitchFamily="34" charset="0"/>
                <a:cs typeface="Times New Roman" panose="02020603050405020304" pitchFamily="18" charset="0"/>
              </a:rPr>
              <a:t> </a:t>
            </a:r>
            <a:endParaRPr lang="en-US" sz="11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gn="just">
              <a:lnSpc>
                <a:spcPct val="115000"/>
              </a:lnSpc>
              <a:spcAft>
                <a:spcPts val="800"/>
              </a:spcAft>
              <a:buNone/>
            </a:pPr>
            <a:r>
              <a:rPr lang="en-US" sz="1100" kern="100" dirty="0">
                <a:effectLst/>
                <a:latin typeface="Times New Roman" panose="02020603050405020304" pitchFamily="18" charset="0"/>
                <a:ea typeface="Aptos" panose="020B0004020202020204" pitchFamily="34" charset="0"/>
                <a:cs typeface="Times New Roman" panose="02020603050405020304" pitchFamily="18" charset="0"/>
              </a:rPr>
              <a:t>Paradigm shift. (2025, April 2). In </a:t>
            </a:r>
            <a:r>
              <a:rPr lang="en-US" sz="1100" i="1" kern="100" dirty="0">
                <a:effectLst/>
                <a:latin typeface="Times New Roman" panose="02020603050405020304" pitchFamily="18" charset="0"/>
                <a:ea typeface="Aptos" panose="020B0004020202020204" pitchFamily="34" charset="0"/>
                <a:cs typeface="Times New Roman" panose="02020603050405020304" pitchFamily="18" charset="0"/>
              </a:rPr>
              <a:t>Wikipedia. </a:t>
            </a:r>
            <a:r>
              <a:rPr lang="en-US" sz="1100" u="sng" kern="100" dirty="0">
                <a:solidFill>
                  <a:srgbClr val="0000FF"/>
                </a:solidFill>
                <a:effectLst/>
                <a:latin typeface="Times New Roman" panose="02020603050405020304" pitchFamily="18" charset="0"/>
                <a:ea typeface="Aptos" panose="020B0004020202020204" pitchFamily="34" charset="0"/>
                <a:cs typeface="Times New Roman" panose="02020603050405020304" pitchFamily="18" charset="0"/>
                <a:hlinkClick r:id="rId5"/>
              </a:rPr>
              <a:t>https://en.wikipedia.org/wiki/Paradigm_shift</a:t>
            </a:r>
            <a:r>
              <a:rPr lang="en-US" sz="1100" i="1" kern="100" dirty="0">
                <a:effectLst/>
                <a:latin typeface="Times New Roman" panose="02020603050405020304" pitchFamily="18" charset="0"/>
                <a:ea typeface="Aptos" panose="020B0004020202020204" pitchFamily="34" charset="0"/>
                <a:cs typeface="Times New Roman" panose="02020603050405020304" pitchFamily="18" charset="0"/>
              </a:rPr>
              <a:t> </a:t>
            </a:r>
            <a:endParaRPr lang="en-US" sz="1100" kern="100" dirty="0">
              <a:effectLst/>
              <a:latin typeface="Aptos" panose="020B0004020202020204" pitchFamily="34" charset="0"/>
              <a:ea typeface="Aptos" panose="020B0004020202020204" pitchFamily="34" charset="0"/>
              <a:cs typeface="Times New Roman" panose="02020603050405020304" pitchFamily="18" charset="0"/>
            </a:endParaRPr>
          </a:p>
          <a:p>
            <a:pPr marL="457200" marR="0" indent="-457200" algn="just">
              <a:lnSpc>
                <a:spcPct val="115000"/>
              </a:lnSpc>
              <a:spcBef>
                <a:spcPts val="1200"/>
              </a:spcBef>
              <a:spcAft>
                <a:spcPts val="800"/>
              </a:spcAft>
              <a:buNone/>
            </a:pPr>
            <a:r>
              <a:rPr lang="en-US" sz="11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Pearson A. &amp; Rose, K. (2023). </a:t>
            </a:r>
            <a:r>
              <a:rPr lang="en-US" sz="1100" i="1"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Autistic masking: Understanding identity management and the role of stigma. </a:t>
            </a:r>
            <a:r>
              <a:rPr lang="en-US" sz="11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Pavilion Publishing. </a:t>
            </a:r>
            <a:endParaRPr lang="en-US" sz="11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gn="just">
              <a:lnSpc>
                <a:spcPct val="115000"/>
              </a:lnSpc>
              <a:spcBef>
                <a:spcPts val="1200"/>
              </a:spcBef>
              <a:spcAft>
                <a:spcPts val="800"/>
              </a:spcAft>
              <a:buNone/>
            </a:pPr>
            <a:r>
              <a:rPr lang="en-US" sz="11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Price, D. (2020). </a:t>
            </a:r>
            <a:r>
              <a:rPr lang="en-US" sz="1100" i="1"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Unmasking autism: Discovering the new faces of neurodiversity. </a:t>
            </a:r>
            <a:r>
              <a:rPr lang="en-US" sz="11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Harmony Books. </a:t>
            </a:r>
            <a:endParaRPr lang="en-US" sz="1100" kern="100" dirty="0">
              <a:effectLst/>
              <a:latin typeface="Aptos" panose="020B0004020202020204" pitchFamily="34" charset="0"/>
              <a:ea typeface="Aptos" panose="020B0004020202020204" pitchFamily="34" charset="0"/>
              <a:cs typeface="Times New Roman" panose="02020603050405020304" pitchFamily="18" charset="0"/>
            </a:endParaRPr>
          </a:p>
          <a:p>
            <a:pPr marL="457200" marR="0" indent="-457200" algn="just">
              <a:lnSpc>
                <a:spcPct val="115000"/>
              </a:lnSpc>
              <a:spcBef>
                <a:spcPts val="1200"/>
              </a:spcBef>
              <a:spcAft>
                <a:spcPts val="800"/>
              </a:spcAft>
              <a:buNone/>
            </a:pPr>
            <a:r>
              <a:rPr lang="en-US" sz="1100" kern="100" dirty="0">
                <a:solidFill>
                  <a:srgbClr val="212121"/>
                </a:solidFill>
                <a:effectLst/>
                <a:latin typeface="Times New Roman" panose="02020603050405020304" pitchFamily="18" charset="0"/>
                <a:ea typeface="Aptos" panose="020B0004020202020204" pitchFamily="34" charset="0"/>
                <a:cs typeface="Times New Roman" panose="02020603050405020304" pitchFamily="18" charset="0"/>
              </a:rPr>
              <a:t>Raymaker, D. M., Teo, A. R., Steckler, N. A., Lentz, B., Scharer, M., Delos Santos, A., Kapp, S. K., Hunter, M., Joyce, A., &amp; Nicolaidis, C. (2020). "Having all of your internal resources exhausted beyond measure and being left with no clean-up crew": Defining autistic burnout. </a:t>
            </a:r>
            <a:r>
              <a:rPr lang="en-US" sz="1100" i="1" kern="100" dirty="0">
                <a:solidFill>
                  <a:srgbClr val="212121"/>
                </a:solidFill>
                <a:effectLst/>
                <a:latin typeface="Times New Roman" panose="02020603050405020304" pitchFamily="18" charset="0"/>
                <a:ea typeface="Aptos" panose="020B0004020202020204" pitchFamily="34" charset="0"/>
                <a:cs typeface="Times New Roman" panose="02020603050405020304" pitchFamily="18" charset="0"/>
              </a:rPr>
              <a:t>Autism in Adulthood: Challenges and Management</a:t>
            </a:r>
            <a:r>
              <a:rPr lang="en-US" sz="1100" kern="100" dirty="0">
                <a:solidFill>
                  <a:srgbClr val="212121"/>
                </a:solidFill>
                <a:effectLst/>
                <a:latin typeface="Times New Roman" panose="02020603050405020304" pitchFamily="18" charset="0"/>
                <a:ea typeface="Aptos" panose="020B0004020202020204" pitchFamily="34" charset="0"/>
                <a:cs typeface="Times New Roman" panose="02020603050405020304" pitchFamily="18" charset="0"/>
              </a:rPr>
              <a:t>, </a:t>
            </a:r>
            <a:r>
              <a:rPr lang="en-US" sz="1100" i="1" kern="100" dirty="0">
                <a:solidFill>
                  <a:srgbClr val="212121"/>
                </a:solidFill>
                <a:effectLst/>
                <a:latin typeface="Times New Roman" panose="02020603050405020304" pitchFamily="18" charset="0"/>
                <a:ea typeface="Aptos" panose="020B0004020202020204" pitchFamily="34" charset="0"/>
                <a:cs typeface="Times New Roman" panose="02020603050405020304" pitchFamily="18" charset="0"/>
              </a:rPr>
              <a:t>2</a:t>
            </a:r>
            <a:r>
              <a:rPr lang="en-US" sz="1100" kern="100" dirty="0">
                <a:solidFill>
                  <a:srgbClr val="212121"/>
                </a:solidFill>
                <a:effectLst/>
                <a:latin typeface="Times New Roman" panose="02020603050405020304" pitchFamily="18" charset="0"/>
                <a:ea typeface="Aptos" panose="020B0004020202020204" pitchFamily="34" charset="0"/>
                <a:cs typeface="Times New Roman" panose="02020603050405020304" pitchFamily="18" charset="0"/>
              </a:rPr>
              <a:t>(2), 132–143. </a:t>
            </a:r>
            <a:r>
              <a:rPr lang="en-US" sz="1100" u="sng" kern="100" dirty="0">
                <a:solidFill>
                  <a:srgbClr val="0000FF"/>
                </a:solidFill>
                <a:effectLst/>
                <a:latin typeface="Times New Roman" panose="02020603050405020304" pitchFamily="18" charset="0"/>
                <a:ea typeface="Aptos" panose="020B0004020202020204" pitchFamily="34" charset="0"/>
                <a:cs typeface="Times New Roman" panose="02020603050405020304" pitchFamily="18" charset="0"/>
                <a:hlinkClick r:id="rId6"/>
              </a:rPr>
              <a:t>https://doi.org/10.1089/aut.2019.0079</a:t>
            </a:r>
            <a:r>
              <a:rPr lang="en-US" sz="1100" kern="100" dirty="0">
                <a:solidFill>
                  <a:srgbClr val="212121"/>
                </a:solidFill>
                <a:effectLst/>
                <a:latin typeface="Times New Roman" panose="02020603050405020304" pitchFamily="18" charset="0"/>
                <a:ea typeface="Aptos" panose="020B0004020202020204" pitchFamily="34" charset="0"/>
                <a:cs typeface="Times New Roman" panose="02020603050405020304" pitchFamily="18" charset="0"/>
              </a:rPr>
              <a:t> </a:t>
            </a:r>
            <a:endParaRPr lang="en-US" sz="1100" kern="100" dirty="0">
              <a:effectLst/>
              <a:latin typeface="Aptos" panose="020B0004020202020204" pitchFamily="34" charset="0"/>
              <a:ea typeface="Aptos" panose="020B0004020202020204" pitchFamily="34" charset="0"/>
              <a:cs typeface="Times New Roman" panose="02020603050405020304" pitchFamily="18" charset="0"/>
            </a:endParaRPr>
          </a:p>
          <a:p>
            <a:pPr marL="457200" marR="0" indent="-457200" algn="just">
              <a:lnSpc>
                <a:spcPct val="115000"/>
              </a:lnSpc>
              <a:spcBef>
                <a:spcPts val="1200"/>
              </a:spcBef>
              <a:spcAft>
                <a:spcPts val="800"/>
              </a:spcAft>
              <a:buNone/>
            </a:pPr>
            <a:r>
              <a:rPr lang="en-US" sz="11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Walker, N. (2021). </a:t>
            </a:r>
            <a:r>
              <a:rPr lang="en-US" sz="1100" i="1"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Neuroqueer</a:t>
            </a:r>
            <a:r>
              <a:rPr lang="en-US" sz="1100" i="1"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heresies: Notes on the neurodiversity paradigm, autistic empowerment, and </a:t>
            </a:r>
            <a:r>
              <a:rPr lang="en-US" sz="1100" i="1"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postnormal</a:t>
            </a:r>
            <a:r>
              <a:rPr lang="en-US" sz="1100" i="1"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possibilities</a:t>
            </a:r>
            <a:r>
              <a:rPr lang="en-US" sz="11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Autonomous Press.</a:t>
            </a:r>
            <a:endParaRPr lang="en-US" sz="1100" kern="100" dirty="0">
              <a:latin typeface="Aptos" panose="020B0004020202020204" pitchFamily="34" charset="0"/>
              <a:ea typeface="Times New Roman" panose="02020603050405020304" pitchFamily="18" charset="0"/>
              <a:cs typeface="Times New Roman" panose="02020603050405020304" pitchFamily="18" charset="0"/>
            </a:endParaRPr>
          </a:p>
          <a:p>
            <a:pPr marL="457200" marR="0" indent="-457200" algn="just">
              <a:lnSpc>
                <a:spcPct val="115000"/>
              </a:lnSpc>
              <a:spcBef>
                <a:spcPts val="1200"/>
              </a:spcBef>
              <a:spcAft>
                <a:spcPts val="800"/>
              </a:spcAft>
              <a:buNone/>
            </a:pPr>
            <a:r>
              <a:rPr lang="en-US" sz="1100" kern="100" dirty="0">
                <a:solidFill>
                  <a:srgbClr val="1B1B1B"/>
                </a:solidFill>
                <a:effectLst/>
                <a:latin typeface="Times New Roman" panose="02020603050405020304" pitchFamily="18" charset="0"/>
                <a:ea typeface="Aptos" panose="020B0004020202020204" pitchFamily="34" charset="0"/>
                <a:cs typeface="Times New Roman" panose="02020603050405020304" pitchFamily="18" charset="0"/>
              </a:rPr>
              <a:t>Walker, N., &amp; Raymaker, D. M. (2021). Toward a </a:t>
            </a:r>
            <a:r>
              <a:rPr lang="en-US" sz="1100" kern="100" dirty="0" err="1">
                <a:solidFill>
                  <a:srgbClr val="1B1B1B"/>
                </a:solidFill>
                <a:effectLst/>
                <a:latin typeface="Times New Roman" panose="02020603050405020304" pitchFamily="18" charset="0"/>
                <a:ea typeface="Aptos" panose="020B0004020202020204" pitchFamily="34" charset="0"/>
                <a:cs typeface="Times New Roman" panose="02020603050405020304" pitchFamily="18" charset="0"/>
              </a:rPr>
              <a:t>neuroqueer</a:t>
            </a:r>
            <a:r>
              <a:rPr lang="en-US" sz="1100" kern="100" dirty="0">
                <a:solidFill>
                  <a:srgbClr val="1B1B1B"/>
                </a:solidFill>
                <a:effectLst/>
                <a:latin typeface="Times New Roman" panose="02020603050405020304" pitchFamily="18" charset="0"/>
                <a:ea typeface="Aptos" panose="020B0004020202020204" pitchFamily="34" charset="0"/>
                <a:cs typeface="Times New Roman" panose="02020603050405020304" pitchFamily="18" charset="0"/>
              </a:rPr>
              <a:t> future: An interview with Nick Walker. </a:t>
            </a:r>
            <a:r>
              <a:rPr lang="en-US" sz="1100" i="1" kern="100" dirty="0">
                <a:solidFill>
                  <a:srgbClr val="1B1B1B"/>
                </a:solidFill>
                <a:effectLst/>
                <a:latin typeface="Times New Roman" panose="02020603050405020304" pitchFamily="18" charset="0"/>
                <a:ea typeface="Aptos" panose="020B0004020202020204" pitchFamily="34" charset="0"/>
                <a:cs typeface="Times New Roman" panose="02020603050405020304" pitchFamily="18" charset="0"/>
              </a:rPr>
              <a:t>Autism in Adulthood: Challenges and Management</a:t>
            </a:r>
            <a:r>
              <a:rPr lang="en-US" sz="1100" kern="100" dirty="0">
                <a:solidFill>
                  <a:srgbClr val="1B1B1B"/>
                </a:solidFill>
                <a:effectLst/>
                <a:latin typeface="Times New Roman" panose="02020603050405020304" pitchFamily="18" charset="0"/>
                <a:ea typeface="Aptos" panose="020B0004020202020204" pitchFamily="34" charset="0"/>
                <a:cs typeface="Times New Roman" panose="02020603050405020304" pitchFamily="18" charset="0"/>
              </a:rPr>
              <a:t>, </a:t>
            </a:r>
            <a:r>
              <a:rPr lang="en-US" sz="1100" i="1" kern="100" dirty="0">
                <a:solidFill>
                  <a:srgbClr val="1B1B1B"/>
                </a:solidFill>
                <a:effectLst/>
                <a:latin typeface="Times New Roman" panose="02020603050405020304" pitchFamily="18" charset="0"/>
                <a:ea typeface="Aptos" panose="020B0004020202020204" pitchFamily="34" charset="0"/>
                <a:cs typeface="Times New Roman" panose="02020603050405020304" pitchFamily="18" charset="0"/>
              </a:rPr>
              <a:t>3</a:t>
            </a:r>
            <a:r>
              <a:rPr lang="en-US" sz="1100" kern="100" dirty="0">
                <a:solidFill>
                  <a:srgbClr val="1B1B1B"/>
                </a:solidFill>
                <a:effectLst/>
                <a:latin typeface="Times New Roman" panose="02020603050405020304" pitchFamily="18" charset="0"/>
                <a:ea typeface="Aptos" panose="020B0004020202020204" pitchFamily="34" charset="0"/>
                <a:cs typeface="Times New Roman" panose="02020603050405020304" pitchFamily="18" charset="0"/>
              </a:rPr>
              <a:t>(1), 5–10. </a:t>
            </a:r>
            <a:r>
              <a:rPr lang="en-US" sz="1100" u="sng" kern="100" dirty="0">
                <a:solidFill>
                  <a:srgbClr val="0000FF"/>
                </a:solidFill>
                <a:effectLst/>
                <a:latin typeface="Times New Roman" panose="02020603050405020304" pitchFamily="18" charset="0"/>
                <a:ea typeface="Aptos" panose="020B0004020202020204" pitchFamily="34" charset="0"/>
                <a:cs typeface="Times New Roman" panose="02020603050405020304" pitchFamily="18" charset="0"/>
                <a:hlinkClick r:id="rId7"/>
              </a:rPr>
              <a:t>https://doi.org/10.1089/aut.2020.29014.njw</a:t>
            </a:r>
            <a:endParaRPr lang="en-US" sz="1100" kern="100" dirty="0">
              <a:effectLst/>
              <a:latin typeface="Aptos" panose="020B0004020202020204" pitchFamily="34" charset="0"/>
              <a:ea typeface="Aptos" panose="020B0004020202020204" pitchFamily="34" charset="0"/>
              <a:cs typeface="Times New Roman" panose="02020603050405020304" pitchFamily="18" charset="0"/>
            </a:endParaRPr>
          </a:p>
          <a:p>
            <a:pPr marL="457200" marR="0" indent="-457200" algn="just">
              <a:lnSpc>
                <a:spcPct val="115000"/>
              </a:lnSpc>
              <a:spcAft>
                <a:spcPts val="800"/>
              </a:spcAft>
              <a:buNone/>
            </a:pPr>
            <a:r>
              <a:rPr lang="en-US" sz="1100" kern="100" dirty="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Watters, E. (2010). </a:t>
            </a:r>
            <a:r>
              <a:rPr lang="en-US" sz="1100" i="1" kern="100" dirty="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Crazy like us: The globalization of the American psyche</a:t>
            </a:r>
            <a:r>
              <a:rPr lang="en-US" sz="1100" kern="100" dirty="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 Free press.</a:t>
            </a:r>
            <a:endParaRPr lang="en-US" sz="1100" kern="100" dirty="0">
              <a:solidFill>
                <a:srgbClr val="000000"/>
              </a:solidFill>
              <a:latin typeface="Aptos" panose="020B0004020202020204" pitchFamily="34" charset="0"/>
              <a:ea typeface="Aptos" panose="020B0004020202020204" pitchFamily="34" charset="0"/>
              <a:cs typeface="Times New Roman" panose="02020603050405020304" pitchFamily="18" charset="0"/>
            </a:endParaRPr>
          </a:p>
          <a:p>
            <a:pPr marL="457200" marR="0" indent="-457200" algn="just">
              <a:lnSpc>
                <a:spcPct val="115000"/>
              </a:lnSpc>
              <a:spcAft>
                <a:spcPts val="800"/>
              </a:spcAft>
              <a:buNone/>
            </a:pPr>
            <a:r>
              <a:rPr lang="en-US" sz="1100" kern="100" dirty="0">
                <a:effectLst/>
                <a:latin typeface="Times New Roman" panose="02020603050405020304" pitchFamily="18" charset="0"/>
                <a:ea typeface="Aptos" panose="020B0004020202020204" pitchFamily="34" charset="0"/>
                <a:cs typeface="Times New Roman" panose="02020603050405020304" pitchFamily="18" charset="0"/>
              </a:rPr>
              <a:t>Yergeau, M. R. (2017). </a:t>
            </a:r>
            <a:r>
              <a:rPr lang="en-US" sz="1100" i="1" kern="100" dirty="0">
                <a:effectLst/>
                <a:latin typeface="Times New Roman" panose="02020603050405020304" pitchFamily="18" charset="0"/>
                <a:ea typeface="Aptos" panose="020B0004020202020204" pitchFamily="34" charset="0"/>
                <a:cs typeface="Times New Roman" panose="02020603050405020304" pitchFamily="18" charset="0"/>
              </a:rPr>
              <a:t>Authoring autism: On rhetoric and neurological queerness. </a:t>
            </a:r>
            <a:r>
              <a:rPr lang="en-US" sz="1100" kern="100" dirty="0">
                <a:effectLst/>
                <a:latin typeface="Times New Roman" panose="02020603050405020304" pitchFamily="18" charset="0"/>
                <a:ea typeface="Aptos" panose="020B0004020202020204" pitchFamily="34" charset="0"/>
                <a:cs typeface="Times New Roman" panose="02020603050405020304" pitchFamily="18" charset="0"/>
              </a:rPr>
              <a:t>Duke University Press. </a:t>
            </a:r>
            <a:r>
              <a:rPr lang="en-US" sz="1100" u="sng" kern="100" dirty="0">
                <a:solidFill>
                  <a:srgbClr val="0000FF"/>
                </a:solidFill>
                <a:effectLst/>
                <a:latin typeface="Times New Roman" panose="02020603050405020304" pitchFamily="18" charset="0"/>
                <a:ea typeface="Aptos" panose="020B0004020202020204" pitchFamily="34" charset="0"/>
                <a:cs typeface="Times New Roman" panose="02020603050405020304" pitchFamily="18" charset="0"/>
                <a:hlinkClick r:id="rId8"/>
              </a:rPr>
              <a:t>https://doi.org/10.1215/9780822372189</a:t>
            </a:r>
            <a:endParaRPr lang="en-US" sz="1100"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8" name="TextBox 7">
            <a:extLst>
              <a:ext uri="{FF2B5EF4-FFF2-40B4-BE49-F238E27FC236}">
                <a16:creationId xmlns:a16="http://schemas.microsoft.com/office/drawing/2014/main" id="{16E78DF6-EF0B-5150-7107-D41DFAB87235}"/>
              </a:ext>
            </a:extLst>
          </p:cNvPr>
          <p:cNvSpPr txBox="1"/>
          <p:nvPr/>
        </p:nvSpPr>
        <p:spPr>
          <a:xfrm>
            <a:off x="1" y="751428"/>
            <a:ext cx="5807242" cy="5826018"/>
          </a:xfrm>
          <a:prstGeom prst="rect">
            <a:avLst/>
          </a:prstGeom>
          <a:solidFill>
            <a:schemeClr val="bg2"/>
          </a:solidFill>
          <a:ln>
            <a:noFill/>
          </a:ln>
        </p:spPr>
        <p:style>
          <a:lnRef idx="2">
            <a:schemeClr val="dk1"/>
          </a:lnRef>
          <a:fillRef idx="1">
            <a:schemeClr val="lt1"/>
          </a:fillRef>
          <a:effectRef idx="0">
            <a:schemeClr val="dk1"/>
          </a:effectRef>
          <a:fontRef idx="minor">
            <a:schemeClr val="dk1"/>
          </a:fontRef>
        </p:style>
        <p:txBody>
          <a:bodyPr wrap="square" rtlCol="0">
            <a:spAutoFit/>
          </a:bodyPr>
          <a:lstStyle/>
          <a:p>
            <a:pPr marL="457200" marR="0" indent="-457200">
              <a:lnSpc>
                <a:spcPct val="115000"/>
              </a:lnSpc>
              <a:spcAft>
                <a:spcPts val="200"/>
              </a:spcAft>
              <a:buNone/>
            </a:pPr>
            <a:r>
              <a:rPr lang="en-US" sz="1100" kern="100" dirty="0">
                <a:effectLst/>
                <a:latin typeface="Times New Roman" panose="02020603050405020304" pitchFamily="18" charset="0"/>
                <a:ea typeface="Aptos" panose="020B0004020202020204" pitchFamily="34" charset="0"/>
                <a:cs typeface="Times New Roman" panose="02020603050405020304" pitchFamily="18" charset="0"/>
              </a:rPr>
              <a:t>Botha, M. (2021). Academic, activist, or advocate? Angry, entangled, and emerging: A critical reflection on autism knowledge production. </a:t>
            </a:r>
            <a:r>
              <a:rPr lang="en-US" sz="1100" i="1" kern="100" dirty="0">
                <a:effectLst/>
                <a:latin typeface="Times New Roman" panose="02020603050405020304" pitchFamily="18" charset="0"/>
                <a:ea typeface="Aptos" panose="020B0004020202020204" pitchFamily="34" charset="0"/>
                <a:cs typeface="Times New Roman" panose="02020603050405020304" pitchFamily="18" charset="0"/>
              </a:rPr>
              <a:t>Frontiers in Psychology, 12</a:t>
            </a:r>
            <a:r>
              <a:rPr lang="en-US" sz="1100" kern="100" dirty="0">
                <a:effectLst/>
                <a:latin typeface="Times New Roman" panose="02020603050405020304" pitchFamily="18" charset="0"/>
                <a:ea typeface="Aptos" panose="020B0004020202020204" pitchFamily="34" charset="0"/>
                <a:cs typeface="Times New Roman" panose="02020603050405020304" pitchFamily="18" charset="0"/>
              </a:rPr>
              <a:t>, 1-12. </a:t>
            </a:r>
            <a:r>
              <a:rPr lang="en-US" sz="1100" u="sng" kern="100" dirty="0">
                <a:solidFill>
                  <a:srgbClr val="0000FF"/>
                </a:solidFill>
                <a:effectLst/>
                <a:latin typeface="Times New Roman" panose="02020603050405020304" pitchFamily="18" charset="0"/>
                <a:ea typeface="Aptos" panose="020B0004020202020204" pitchFamily="34" charset="0"/>
                <a:cs typeface="Times New Roman" panose="02020603050405020304" pitchFamily="18" charset="0"/>
                <a:hlinkClick r:id="rId9"/>
              </a:rPr>
              <a:t>https://doi.org/10.3389/fpsyg.2021.727542</a:t>
            </a:r>
            <a:r>
              <a:rPr lang="en-US" sz="1100" kern="100" dirty="0">
                <a:effectLst/>
                <a:latin typeface="Times New Roman" panose="02020603050405020304" pitchFamily="18" charset="0"/>
                <a:ea typeface="Aptos" panose="020B0004020202020204" pitchFamily="34" charset="0"/>
                <a:cs typeface="Times New Roman" panose="02020603050405020304" pitchFamily="18" charset="0"/>
              </a:rPr>
              <a:t> </a:t>
            </a:r>
            <a:endParaRPr lang="en-US" sz="1100" kern="100" dirty="0">
              <a:effectLst/>
              <a:latin typeface="Aptos" panose="020B0004020202020204" pitchFamily="34" charset="0"/>
              <a:ea typeface="Aptos" panose="020B0004020202020204" pitchFamily="34" charset="0"/>
              <a:cs typeface="Times New Roman" panose="02020603050405020304" pitchFamily="18" charset="0"/>
            </a:endParaRPr>
          </a:p>
          <a:p>
            <a:pPr marL="457200" marR="0" indent="-457200">
              <a:lnSpc>
                <a:spcPct val="115000"/>
              </a:lnSpc>
              <a:spcBef>
                <a:spcPts val="1200"/>
              </a:spcBef>
              <a:spcAft>
                <a:spcPts val="200"/>
              </a:spcAft>
              <a:buNone/>
            </a:pPr>
            <a:r>
              <a:rPr lang="en-US" sz="1100" kern="100" dirty="0">
                <a:effectLst/>
                <a:latin typeface="Times New Roman" panose="02020603050405020304" pitchFamily="18" charset="0"/>
                <a:ea typeface="Aptos" panose="020B0004020202020204" pitchFamily="34" charset="0"/>
                <a:cs typeface="Times New Roman" panose="02020603050405020304" pitchFamily="18" charset="0"/>
              </a:rPr>
              <a:t>Chapman, R. (2023). </a:t>
            </a:r>
            <a:r>
              <a:rPr lang="en-US" sz="1100" i="1" kern="100" dirty="0">
                <a:effectLst/>
                <a:latin typeface="Times New Roman" panose="02020603050405020304" pitchFamily="18" charset="0"/>
                <a:ea typeface="Aptos" panose="020B0004020202020204" pitchFamily="34" charset="0"/>
                <a:cs typeface="Times New Roman" panose="02020603050405020304" pitchFamily="18" charset="0"/>
              </a:rPr>
              <a:t>Empire of normality: Neurodiversity and capitalism</a:t>
            </a:r>
            <a:r>
              <a:rPr lang="en-US" sz="1100" kern="100" dirty="0">
                <a:effectLst/>
                <a:latin typeface="Times New Roman" panose="02020603050405020304" pitchFamily="18" charset="0"/>
                <a:ea typeface="Aptos" panose="020B0004020202020204" pitchFamily="34" charset="0"/>
                <a:cs typeface="Times New Roman" panose="02020603050405020304" pitchFamily="18" charset="0"/>
              </a:rPr>
              <a:t>. Pluto Press. </a:t>
            </a:r>
            <a:r>
              <a:rPr lang="en-US" sz="1100" u="sng" kern="100" dirty="0">
                <a:solidFill>
                  <a:srgbClr val="0000FF"/>
                </a:solidFill>
                <a:effectLst/>
                <a:latin typeface="Times New Roman" panose="02020603050405020304" pitchFamily="18" charset="0"/>
                <a:ea typeface="Aptos" panose="020B0004020202020204" pitchFamily="34" charset="0"/>
                <a:cs typeface="Times New Roman" panose="02020603050405020304" pitchFamily="18" charset="0"/>
                <a:hlinkClick r:id="rId10"/>
              </a:rPr>
              <a:t>https://doi.org/10.2307/jj.8501594</a:t>
            </a:r>
            <a:r>
              <a:rPr lang="en-US" sz="1100" kern="100" dirty="0">
                <a:effectLst/>
                <a:latin typeface="Times New Roman" panose="02020603050405020304" pitchFamily="18" charset="0"/>
                <a:ea typeface="Aptos" panose="020B0004020202020204" pitchFamily="34" charset="0"/>
                <a:cs typeface="Times New Roman" panose="02020603050405020304" pitchFamily="18" charset="0"/>
              </a:rPr>
              <a:t> </a:t>
            </a:r>
            <a:endParaRPr lang="en-US" sz="1100" kern="100" dirty="0">
              <a:effectLst/>
              <a:latin typeface="Aptos" panose="020B0004020202020204" pitchFamily="34" charset="0"/>
              <a:ea typeface="Aptos" panose="020B0004020202020204" pitchFamily="34" charset="0"/>
              <a:cs typeface="Times New Roman" panose="02020603050405020304" pitchFamily="18" charset="0"/>
            </a:endParaRPr>
          </a:p>
          <a:p>
            <a:pPr marL="457200" marR="0" indent="-457200">
              <a:lnSpc>
                <a:spcPct val="115000"/>
              </a:lnSpc>
              <a:spcBef>
                <a:spcPts val="1200"/>
              </a:spcBef>
              <a:spcAft>
                <a:spcPts val="200"/>
              </a:spcAft>
              <a:buNone/>
            </a:pPr>
            <a:r>
              <a:rPr lang="en-US" sz="1100" kern="100" dirty="0">
                <a:solidFill>
                  <a:srgbClr val="1C1D1E"/>
                </a:solidFill>
                <a:effectLst/>
                <a:latin typeface="Times New Roman" panose="02020603050405020304" pitchFamily="18" charset="0"/>
                <a:ea typeface="Aptos" panose="020B0004020202020204" pitchFamily="34" charset="0"/>
                <a:cs typeface="Times New Roman" panose="02020603050405020304" pitchFamily="18" charset="0"/>
              </a:rPr>
              <a:t>Chapman R., &amp; Botha M. (2023). Neurodivergence-informed therapy. </a:t>
            </a:r>
            <a:r>
              <a:rPr lang="en-US" sz="1100" i="1" kern="100" dirty="0">
                <a:solidFill>
                  <a:srgbClr val="1C1D1E"/>
                </a:solidFill>
                <a:effectLst/>
                <a:latin typeface="Times New Roman" panose="02020603050405020304" pitchFamily="18" charset="0"/>
                <a:ea typeface="Aptos" panose="020B0004020202020204" pitchFamily="34" charset="0"/>
                <a:cs typeface="Times New Roman" panose="02020603050405020304" pitchFamily="18" charset="0"/>
              </a:rPr>
              <a:t>Dev Med Child Neurol</a:t>
            </a:r>
            <a:r>
              <a:rPr lang="en-US" sz="1100" kern="100" dirty="0">
                <a:solidFill>
                  <a:srgbClr val="1C1D1E"/>
                </a:solidFill>
                <a:effectLst/>
                <a:latin typeface="Times New Roman" panose="02020603050405020304" pitchFamily="18" charset="0"/>
                <a:ea typeface="Aptos" panose="020B0004020202020204" pitchFamily="34" charset="0"/>
                <a:cs typeface="Times New Roman" panose="02020603050405020304" pitchFamily="18" charset="0"/>
              </a:rPr>
              <a:t>., </a:t>
            </a:r>
            <a:r>
              <a:rPr lang="en-US" sz="1100" i="1" kern="100" dirty="0">
                <a:solidFill>
                  <a:srgbClr val="1C1D1E"/>
                </a:solidFill>
                <a:effectLst/>
                <a:latin typeface="Times New Roman" panose="02020603050405020304" pitchFamily="18" charset="0"/>
                <a:ea typeface="Aptos" panose="020B0004020202020204" pitchFamily="34" charset="0"/>
                <a:cs typeface="Times New Roman" panose="02020603050405020304" pitchFamily="18" charset="0"/>
              </a:rPr>
              <a:t>65</a:t>
            </a:r>
            <a:r>
              <a:rPr lang="en-US" sz="1100" kern="100" dirty="0">
                <a:solidFill>
                  <a:srgbClr val="1C1D1E"/>
                </a:solidFill>
                <a:effectLst/>
                <a:latin typeface="Times New Roman" panose="02020603050405020304" pitchFamily="18" charset="0"/>
                <a:ea typeface="Aptos" panose="020B0004020202020204" pitchFamily="34" charset="0"/>
                <a:cs typeface="Times New Roman" panose="02020603050405020304" pitchFamily="18" charset="0"/>
              </a:rPr>
              <a:t>(3): 310–317. </a:t>
            </a:r>
            <a:r>
              <a:rPr lang="en-US" sz="1100" u="sng" kern="100" dirty="0">
                <a:solidFill>
                  <a:srgbClr val="0000FF"/>
                </a:solidFill>
                <a:effectLst/>
                <a:latin typeface="Times New Roman" panose="02020603050405020304" pitchFamily="18" charset="0"/>
                <a:ea typeface="Aptos" panose="020B0004020202020204" pitchFamily="34" charset="0"/>
                <a:cs typeface="Times New Roman" panose="02020603050405020304" pitchFamily="18" charset="0"/>
                <a:hlinkClick r:id="rId11"/>
              </a:rPr>
              <a:t>https://doi.org/10.1111/dmcn.15384</a:t>
            </a:r>
            <a:r>
              <a:rPr lang="en-US" sz="1100" kern="100" dirty="0">
                <a:effectLst/>
                <a:latin typeface="Times New Roman" panose="02020603050405020304" pitchFamily="18" charset="0"/>
                <a:ea typeface="Aptos" panose="020B0004020202020204" pitchFamily="34" charset="0"/>
                <a:cs typeface="Times New Roman" panose="02020603050405020304" pitchFamily="18" charset="0"/>
              </a:rPr>
              <a:t> </a:t>
            </a:r>
            <a:endParaRPr lang="en-US" sz="1100" kern="100" dirty="0">
              <a:effectLst/>
              <a:latin typeface="Aptos" panose="020B0004020202020204" pitchFamily="34" charset="0"/>
              <a:ea typeface="Aptos" panose="020B0004020202020204" pitchFamily="34" charset="0"/>
              <a:cs typeface="Times New Roman" panose="02020603050405020304" pitchFamily="18" charset="0"/>
            </a:endParaRPr>
          </a:p>
          <a:p>
            <a:pPr marL="457200" marR="0" indent="-457200">
              <a:lnSpc>
                <a:spcPct val="115000"/>
              </a:lnSpc>
              <a:spcBef>
                <a:spcPts val="1200"/>
              </a:spcBef>
              <a:spcAft>
                <a:spcPts val="200"/>
              </a:spcAft>
              <a:buNone/>
            </a:pPr>
            <a:r>
              <a:rPr lang="en-US" sz="11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Diekman, A. (2023). </a:t>
            </a:r>
            <a:r>
              <a:rPr lang="en-US" sz="1100" i="1"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Low-demand parenting: Dropping demands, restoring calm, and finding connection with your uniquely wired child. </a:t>
            </a:r>
            <a:r>
              <a:rPr lang="en-US" sz="11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Jessica Kingsley Publishers. </a:t>
            </a:r>
            <a:endParaRPr lang="en-US" sz="1100" kern="100" dirty="0">
              <a:effectLst/>
              <a:latin typeface="Aptos" panose="020B0004020202020204" pitchFamily="34" charset="0"/>
              <a:ea typeface="Aptos" panose="020B0004020202020204" pitchFamily="34" charset="0"/>
              <a:cs typeface="Times New Roman" panose="02020603050405020304" pitchFamily="18" charset="0"/>
            </a:endParaRPr>
          </a:p>
          <a:p>
            <a:pPr marL="457200" marR="0" indent="-457200">
              <a:lnSpc>
                <a:spcPct val="115000"/>
              </a:lnSpc>
              <a:spcBef>
                <a:spcPts val="1200"/>
              </a:spcBef>
              <a:spcAft>
                <a:spcPts val="200"/>
              </a:spcAft>
              <a:buNone/>
            </a:pPr>
            <a:r>
              <a:rPr lang="en-US" sz="11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Dion, L. (2018). </a:t>
            </a:r>
            <a:r>
              <a:rPr lang="en-US" sz="1100" i="1"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Aggression in play therapy: A neurobiological approach for integrating intensity. </a:t>
            </a:r>
            <a:r>
              <a:rPr lang="en-US" sz="11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W.W. Norton &amp; Company.</a:t>
            </a:r>
            <a:endParaRPr lang="en-US" sz="1100" kern="100" dirty="0">
              <a:effectLst/>
              <a:latin typeface="Aptos" panose="020B0004020202020204" pitchFamily="34" charset="0"/>
              <a:ea typeface="Aptos" panose="020B0004020202020204" pitchFamily="34" charset="0"/>
              <a:cs typeface="Times New Roman" panose="02020603050405020304" pitchFamily="18" charset="0"/>
            </a:endParaRPr>
          </a:p>
          <a:p>
            <a:pPr marL="457200" marR="0" indent="-457200">
              <a:lnSpc>
                <a:spcPct val="115000"/>
              </a:lnSpc>
              <a:spcBef>
                <a:spcPts val="1200"/>
              </a:spcBef>
              <a:spcAft>
                <a:spcPts val="200"/>
              </a:spcAft>
              <a:buNone/>
            </a:pPr>
            <a:r>
              <a:rPr lang="en-US" sz="11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Fricker, M. (2007). </a:t>
            </a:r>
            <a:r>
              <a:rPr lang="en-US" sz="1100" i="1"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Epistemic injustice: Power and the ethics of knowing. </a:t>
            </a:r>
            <a:r>
              <a:rPr lang="en-US" sz="11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Oxford University Press.</a:t>
            </a:r>
            <a:endParaRPr lang="en-US" sz="1100" kern="100" dirty="0">
              <a:effectLst/>
              <a:latin typeface="Aptos" panose="020B0004020202020204" pitchFamily="34" charset="0"/>
              <a:ea typeface="Aptos" panose="020B0004020202020204" pitchFamily="34" charset="0"/>
              <a:cs typeface="Times New Roman" panose="02020603050405020304" pitchFamily="18" charset="0"/>
            </a:endParaRPr>
          </a:p>
          <a:p>
            <a:pPr marL="457200" marR="0" indent="-457200">
              <a:lnSpc>
                <a:spcPct val="115000"/>
              </a:lnSpc>
              <a:spcBef>
                <a:spcPts val="1200"/>
              </a:spcBef>
              <a:spcAft>
                <a:spcPts val="200"/>
              </a:spcAft>
              <a:buNone/>
            </a:pPr>
            <a:r>
              <a:rPr lang="en-US" sz="1100" kern="100" dirty="0">
                <a:effectLst/>
                <a:latin typeface="Times New Roman" panose="02020603050405020304" pitchFamily="18" charset="0"/>
                <a:ea typeface="Aptos" panose="020B0004020202020204" pitchFamily="34" charset="0"/>
                <a:cs typeface="Times New Roman" panose="02020603050405020304" pitchFamily="18" charset="0"/>
              </a:rPr>
              <a:t>Green, J. &amp; Shaughnessy, N. (2023). Autistic phenomenology: Past, present, and potential future. </a:t>
            </a:r>
            <a:r>
              <a:rPr lang="en-US" sz="1100" i="1" kern="100" dirty="0">
                <a:effectLst/>
                <a:latin typeface="Times New Roman" panose="02020603050405020304" pitchFamily="18" charset="0"/>
                <a:ea typeface="Aptos" panose="020B0004020202020204" pitchFamily="34" charset="0"/>
                <a:cs typeface="Times New Roman" panose="02020603050405020304" pitchFamily="18" charset="0"/>
              </a:rPr>
              <a:t>Frontiers in Psychology, 14</a:t>
            </a:r>
            <a:r>
              <a:rPr lang="en-US" sz="1100" kern="100" dirty="0">
                <a:effectLst/>
                <a:latin typeface="Times New Roman" panose="02020603050405020304" pitchFamily="18" charset="0"/>
                <a:ea typeface="Aptos" panose="020B0004020202020204" pitchFamily="34" charset="0"/>
                <a:cs typeface="Times New Roman" panose="02020603050405020304" pitchFamily="18" charset="0"/>
              </a:rPr>
              <a:t>, 1-15. </a:t>
            </a:r>
            <a:r>
              <a:rPr lang="en-US" sz="1100" u="sng" kern="100" dirty="0">
                <a:solidFill>
                  <a:srgbClr val="0000FF"/>
                </a:solidFill>
                <a:effectLst/>
                <a:latin typeface="Times New Roman" panose="02020603050405020304" pitchFamily="18" charset="0"/>
                <a:ea typeface="Aptos" panose="020B0004020202020204" pitchFamily="34" charset="0"/>
                <a:cs typeface="Times New Roman" panose="02020603050405020304" pitchFamily="18" charset="0"/>
                <a:hlinkClick r:id="rId12"/>
              </a:rPr>
              <a:t>https://doi.org/10.3389/fpsyg.2023.1287209</a:t>
            </a:r>
            <a:r>
              <a:rPr lang="en-US" sz="1100" kern="100" dirty="0">
                <a:effectLst/>
                <a:latin typeface="Times New Roman" panose="02020603050405020304" pitchFamily="18" charset="0"/>
                <a:ea typeface="Aptos" panose="020B0004020202020204" pitchFamily="34" charset="0"/>
                <a:cs typeface="Times New Roman" panose="02020603050405020304" pitchFamily="18" charset="0"/>
              </a:rPr>
              <a:t> </a:t>
            </a:r>
            <a:endParaRPr lang="en-US" sz="1100" kern="100" dirty="0">
              <a:effectLst/>
              <a:latin typeface="Aptos" panose="020B0004020202020204" pitchFamily="34" charset="0"/>
              <a:ea typeface="Aptos" panose="020B0004020202020204" pitchFamily="34" charset="0"/>
              <a:cs typeface="Times New Roman" panose="02020603050405020304" pitchFamily="18" charset="0"/>
            </a:endParaRPr>
          </a:p>
          <a:p>
            <a:pPr marL="457200" marR="0" indent="-457200">
              <a:lnSpc>
                <a:spcPct val="115000"/>
              </a:lnSpc>
              <a:spcAft>
                <a:spcPts val="200"/>
              </a:spcAft>
              <a:buNone/>
            </a:pPr>
            <a:r>
              <a:rPr lang="en-US" sz="1100" kern="100" dirty="0">
                <a:effectLst/>
                <a:latin typeface="Times New Roman" panose="02020603050405020304" pitchFamily="18" charset="0"/>
                <a:ea typeface="Aptos" panose="020B0004020202020204" pitchFamily="34" charset="0"/>
                <a:cs typeface="Times New Roman" panose="02020603050405020304" pitchFamily="18" charset="0"/>
              </a:rPr>
              <a:t>Jurgens, A. (2020). </a:t>
            </a:r>
            <a:r>
              <a:rPr lang="en-US" sz="1100" i="1" kern="100" dirty="0">
                <a:effectLst/>
                <a:latin typeface="Times New Roman" panose="02020603050405020304" pitchFamily="18" charset="0"/>
                <a:ea typeface="Aptos" panose="020B0004020202020204" pitchFamily="34" charset="0"/>
                <a:cs typeface="Times New Roman" panose="02020603050405020304" pitchFamily="18" charset="0"/>
              </a:rPr>
              <a:t>Neurodiversity in a neurotypical world. </a:t>
            </a:r>
            <a:r>
              <a:rPr lang="en-US" sz="1100" kern="100" dirty="0">
                <a:effectLst/>
                <a:latin typeface="Times New Roman" panose="02020603050405020304" pitchFamily="18" charset="0"/>
                <a:ea typeface="Aptos" panose="020B0004020202020204" pitchFamily="34" charset="0"/>
                <a:cs typeface="Times New Roman" panose="02020603050405020304" pitchFamily="18" charset="0"/>
              </a:rPr>
              <a:t>In R. </a:t>
            </a:r>
            <a:r>
              <a:rPr lang="en-US" sz="1100" kern="100" dirty="0" err="1">
                <a:effectLst/>
                <a:latin typeface="Times New Roman" panose="02020603050405020304" pitchFamily="18" charset="0"/>
                <a:ea typeface="Aptos" panose="020B0004020202020204" pitchFamily="34" charset="0"/>
                <a:cs typeface="Times New Roman" panose="02020603050405020304" pitchFamily="18" charset="0"/>
              </a:rPr>
              <a:t>Bertilsdotter</a:t>
            </a:r>
            <a:r>
              <a:rPr lang="en-US" sz="1100" kern="100" dirty="0">
                <a:effectLst/>
                <a:latin typeface="Times New Roman" panose="02020603050405020304" pitchFamily="18" charset="0"/>
                <a:ea typeface="Aptos" panose="020B0004020202020204" pitchFamily="34" charset="0"/>
                <a:cs typeface="Times New Roman" panose="02020603050405020304" pitchFamily="18" charset="0"/>
              </a:rPr>
              <a:t> Rosqvist &amp; A. Stenning (Eds.),</a:t>
            </a:r>
            <a:r>
              <a:rPr lang="en-US" sz="1100" i="1" kern="100" dirty="0">
                <a:effectLst/>
                <a:latin typeface="Times New Roman" panose="02020603050405020304" pitchFamily="18" charset="0"/>
                <a:ea typeface="Aptos" panose="020B0004020202020204" pitchFamily="34" charset="0"/>
                <a:cs typeface="Times New Roman" panose="02020603050405020304" pitchFamily="18" charset="0"/>
              </a:rPr>
              <a:t> Neurodiversity Studies: A new critical paradigm </a:t>
            </a:r>
            <a:r>
              <a:rPr lang="en-US" sz="1100" kern="100" dirty="0">
                <a:effectLst/>
                <a:latin typeface="Times New Roman" panose="02020603050405020304" pitchFamily="18" charset="0"/>
                <a:ea typeface="Aptos" panose="020B0004020202020204" pitchFamily="34" charset="0"/>
                <a:cs typeface="Times New Roman" panose="02020603050405020304" pitchFamily="18" charset="0"/>
              </a:rPr>
              <a:t>(pp. 73-88). Routledge. </a:t>
            </a:r>
            <a:endParaRPr lang="en-US" sz="1100" kern="100" dirty="0">
              <a:effectLst/>
              <a:latin typeface="Aptos" panose="020B0004020202020204" pitchFamily="34" charset="0"/>
              <a:ea typeface="Aptos" panose="020B0004020202020204" pitchFamily="34" charset="0"/>
              <a:cs typeface="Times New Roman" panose="02020603050405020304" pitchFamily="18" charset="0"/>
            </a:endParaRPr>
          </a:p>
          <a:p>
            <a:pPr marL="457200" marR="0" indent="-457200">
              <a:lnSpc>
                <a:spcPct val="115000"/>
              </a:lnSpc>
              <a:spcBef>
                <a:spcPts val="1200"/>
              </a:spcBef>
              <a:spcAft>
                <a:spcPts val="200"/>
              </a:spcAft>
              <a:buNone/>
            </a:pPr>
            <a:r>
              <a:rPr lang="en-US" sz="1100" kern="100" dirty="0">
                <a:solidFill>
                  <a:srgbClr val="333333"/>
                </a:solidFill>
                <a:effectLst/>
                <a:latin typeface="Times New Roman" panose="02020603050405020304" pitchFamily="18" charset="0"/>
                <a:ea typeface="Aptos" panose="020B0004020202020204" pitchFamily="34" charset="0"/>
                <a:cs typeface="Times New Roman" panose="02020603050405020304" pitchFamily="18" charset="0"/>
              </a:rPr>
              <a:t>Milton, D. E. M. (2012). On the ontological status of autism: The ‘double empathy problem’. </a:t>
            </a:r>
            <a:r>
              <a:rPr lang="en-US" sz="1100" i="1" kern="100" dirty="0">
                <a:solidFill>
                  <a:srgbClr val="333333"/>
                </a:solidFill>
                <a:effectLst/>
                <a:latin typeface="Times New Roman" panose="02020603050405020304" pitchFamily="18" charset="0"/>
                <a:ea typeface="Aptos" panose="020B0004020202020204" pitchFamily="34" charset="0"/>
                <a:cs typeface="Times New Roman" panose="02020603050405020304" pitchFamily="18" charset="0"/>
              </a:rPr>
              <a:t>Disability &amp; Society</a:t>
            </a:r>
            <a:r>
              <a:rPr lang="en-US" sz="1100" kern="100" dirty="0">
                <a:solidFill>
                  <a:srgbClr val="333333"/>
                </a:solidFill>
                <a:effectLst/>
                <a:latin typeface="Times New Roman" panose="02020603050405020304" pitchFamily="18" charset="0"/>
                <a:ea typeface="Aptos" panose="020B0004020202020204" pitchFamily="34" charset="0"/>
                <a:cs typeface="Times New Roman" panose="02020603050405020304" pitchFamily="18" charset="0"/>
              </a:rPr>
              <a:t>, </a:t>
            </a:r>
            <a:r>
              <a:rPr lang="en-US" sz="1100" i="1" kern="100" dirty="0">
                <a:solidFill>
                  <a:srgbClr val="333333"/>
                </a:solidFill>
                <a:effectLst/>
                <a:latin typeface="Times New Roman" panose="02020603050405020304" pitchFamily="18" charset="0"/>
                <a:ea typeface="Aptos" panose="020B0004020202020204" pitchFamily="34" charset="0"/>
                <a:cs typeface="Times New Roman" panose="02020603050405020304" pitchFamily="18" charset="0"/>
              </a:rPr>
              <a:t>27</a:t>
            </a:r>
            <a:r>
              <a:rPr lang="en-US" sz="1100" kern="100" dirty="0">
                <a:solidFill>
                  <a:srgbClr val="333333"/>
                </a:solidFill>
                <a:effectLst/>
                <a:latin typeface="Times New Roman" panose="02020603050405020304" pitchFamily="18" charset="0"/>
                <a:ea typeface="Aptos" panose="020B0004020202020204" pitchFamily="34" charset="0"/>
                <a:cs typeface="Times New Roman" panose="02020603050405020304" pitchFamily="18" charset="0"/>
              </a:rPr>
              <a:t>(6), 883–887. </a:t>
            </a:r>
            <a:r>
              <a:rPr lang="en-US" sz="1100" u="sng" kern="100" dirty="0">
                <a:solidFill>
                  <a:srgbClr val="0000FF"/>
                </a:solidFill>
                <a:effectLst/>
                <a:latin typeface="Times New Roman" panose="02020603050405020304" pitchFamily="18" charset="0"/>
                <a:ea typeface="Aptos" panose="020B0004020202020204" pitchFamily="34" charset="0"/>
                <a:cs typeface="Times New Roman" panose="02020603050405020304" pitchFamily="18" charset="0"/>
                <a:hlinkClick r:id="rId13"/>
              </a:rPr>
              <a:t>https://doi.org/10.1080/09687599.2012.710008</a:t>
            </a:r>
            <a:r>
              <a:rPr lang="en-US" sz="1100" kern="100" dirty="0">
                <a:effectLst/>
                <a:latin typeface="Times New Roman" panose="02020603050405020304" pitchFamily="18" charset="0"/>
                <a:ea typeface="Aptos" panose="020B0004020202020204" pitchFamily="34" charset="0"/>
                <a:cs typeface="Times New Roman" panose="02020603050405020304" pitchFamily="18" charset="0"/>
              </a:rPr>
              <a:t> </a:t>
            </a:r>
            <a:endParaRPr lang="en-US" sz="1100" kern="100" dirty="0">
              <a:effectLst/>
              <a:latin typeface="Aptos" panose="020B0004020202020204" pitchFamily="34" charset="0"/>
              <a:ea typeface="Aptos" panose="020B0004020202020204" pitchFamily="34" charset="0"/>
              <a:cs typeface="Times New Roman" panose="02020603050405020304" pitchFamily="18" charset="0"/>
            </a:endParaRPr>
          </a:p>
          <a:p>
            <a:pPr marL="457200" marR="0" indent="-457200">
              <a:lnSpc>
                <a:spcPct val="115000"/>
              </a:lnSpc>
              <a:spcBef>
                <a:spcPts val="1200"/>
              </a:spcBef>
              <a:spcAft>
                <a:spcPts val="200"/>
              </a:spcAft>
              <a:buNone/>
            </a:pPr>
            <a:r>
              <a:rPr lang="en-US" sz="1100" kern="100" dirty="0">
                <a:effectLst/>
                <a:latin typeface="Times New Roman" panose="02020603050405020304" pitchFamily="18" charset="0"/>
                <a:ea typeface="Aptos" panose="020B0004020202020204" pitchFamily="34" charset="0"/>
                <a:cs typeface="Times New Roman" panose="02020603050405020304" pitchFamily="18" charset="0"/>
              </a:rPr>
              <a:t>Murray, D. (2018). Monotropism – An interest based account of autism</a:t>
            </a:r>
            <a:r>
              <a:rPr lang="en-US" sz="1100" i="1"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100" kern="100" dirty="0">
                <a:effectLst/>
                <a:latin typeface="Times New Roman" panose="02020603050405020304" pitchFamily="18" charset="0"/>
                <a:ea typeface="Aptos" panose="020B0004020202020204" pitchFamily="34" charset="0"/>
                <a:cs typeface="Times New Roman" panose="02020603050405020304" pitchFamily="18" charset="0"/>
              </a:rPr>
              <a:t>In F. R. Volkmar (Ed.), </a:t>
            </a:r>
            <a:r>
              <a:rPr lang="en-US" sz="1100" i="1" kern="100" dirty="0">
                <a:effectLst/>
                <a:latin typeface="Times New Roman" panose="02020603050405020304" pitchFamily="18" charset="0"/>
                <a:ea typeface="Aptos" panose="020B0004020202020204" pitchFamily="34" charset="0"/>
                <a:cs typeface="Times New Roman" panose="02020603050405020304" pitchFamily="18" charset="0"/>
              </a:rPr>
              <a:t>Encyclopedia of autism spectrum disorders</a:t>
            </a:r>
            <a:r>
              <a:rPr lang="en-US" sz="1100" kern="100" dirty="0">
                <a:effectLst/>
                <a:latin typeface="Times New Roman" panose="02020603050405020304" pitchFamily="18" charset="0"/>
                <a:ea typeface="Aptos" panose="020B0004020202020204" pitchFamily="34" charset="0"/>
                <a:cs typeface="Times New Roman" panose="02020603050405020304" pitchFamily="18" charset="0"/>
              </a:rPr>
              <a:t>. Springer. </a:t>
            </a:r>
            <a:r>
              <a:rPr lang="en-US" sz="1100" u="sng" kern="100" dirty="0">
                <a:solidFill>
                  <a:srgbClr val="0000FF"/>
                </a:solidFill>
                <a:effectLst/>
                <a:latin typeface="Times New Roman" panose="02020603050405020304" pitchFamily="18" charset="0"/>
                <a:ea typeface="Aptos" panose="020B0004020202020204" pitchFamily="34" charset="0"/>
                <a:cs typeface="Times New Roman" panose="02020603050405020304" pitchFamily="18" charset="0"/>
                <a:hlinkClick r:id="rId14"/>
              </a:rPr>
              <a:t>https://doi.org/10.1007/978-1-4614-6435-8_102269-1</a:t>
            </a:r>
            <a:r>
              <a:rPr lang="en-US" sz="1100" kern="100" dirty="0">
                <a:effectLst/>
                <a:latin typeface="Times New Roman" panose="02020603050405020304" pitchFamily="18" charset="0"/>
                <a:ea typeface="Aptos" panose="020B0004020202020204" pitchFamily="34" charset="0"/>
                <a:cs typeface="Times New Roman" panose="02020603050405020304" pitchFamily="18" charset="0"/>
              </a:rPr>
              <a:t> </a:t>
            </a:r>
            <a:endParaRPr lang="en-US" sz="11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3018321179"/>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B9C1C-770D-4A83-DD1E-CF6EB9C237F9}"/>
              </a:ext>
            </a:extLst>
          </p:cNvPr>
          <p:cNvSpPr>
            <a:spLocks noGrp="1"/>
          </p:cNvSpPr>
          <p:nvPr>
            <p:ph type="title"/>
          </p:nvPr>
        </p:nvSpPr>
        <p:spPr>
          <a:xfrm>
            <a:off x="123076" y="-61993"/>
            <a:ext cx="10515600" cy="819150"/>
          </a:xfrm>
        </p:spPr>
        <p:txBody>
          <a:bodyPr>
            <a:normAutofit/>
          </a:bodyPr>
          <a:lstStyle/>
          <a:p>
            <a:r>
              <a:rPr lang="en-US" dirty="0"/>
              <a:t>A Paradigm Shift:</a:t>
            </a:r>
          </a:p>
        </p:txBody>
      </p:sp>
      <p:sp>
        <p:nvSpPr>
          <p:cNvPr id="3" name="Text Placeholder 2">
            <a:extLst>
              <a:ext uri="{FF2B5EF4-FFF2-40B4-BE49-F238E27FC236}">
                <a16:creationId xmlns:a16="http://schemas.microsoft.com/office/drawing/2014/main" id="{08634A01-2121-4DFD-AD4E-B37E8E8B5DAC}"/>
              </a:ext>
            </a:extLst>
          </p:cNvPr>
          <p:cNvSpPr>
            <a:spLocks noGrp="1"/>
          </p:cNvSpPr>
          <p:nvPr>
            <p:ph type="body" idx="1"/>
          </p:nvPr>
        </p:nvSpPr>
        <p:spPr>
          <a:xfrm>
            <a:off x="645458" y="2660692"/>
            <a:ext cx="5157787" cy="530782"/>
          </a:xfrm>
        </p:spPr>
        <p:txBody>
          <a:bodyPr/>
          <a:lstStyle/>
          <a:p>
            <a:r>
              <a:rPr lang="en-US" dirty="0"/>
              <a:t>Pathology Paradigm</a:t>
            </a:r>
          </a:p>
        </p:txBody>
      </p:sp>
      <p:sp>
        <p:nvSpPr>
          <p:cNvPr id="5" name="Text Placeholder 4">
            <a:extLst>
              <a:ext uri="{FF2B5EF4-FFF2-40B4-BE49-F238E27FC236}">
                <a16:creationId xmlns:a16="http://schemas.microsoft.com/office/drawing/2014/main" id="{23378DA7-4082-70C9-8681-077F281B80E4}"/>
              </a:ext>
            </a:extLst>
          </p:cNvPr>
          <p:cNvSpPr>
            <a:spLocks noGrp="1"/>
          </p:cNvSpPr>
          <p:nvPr>
            <p:ph type="body" sz="quarter" idx="3"/>
          </p:nvPr>
        </p:nvSpPr>
        <p:spPr>
          <a:xfrm>
            <a:off x="6052626" y="2730132"/>
            <a:ext cx="5183188" cy="530781"/>
          </a:xfrm>
        </p:spPr>
        <p:txBody>
          <a:bodyPr/>
          <a:lstStyle/>
          <a:p>
            <a:r>
              <a:rPr lang="en-US" dirty="0"/>
              <a:t>Neurodiversity Paradigm</a:t>
            </a:r>
          </a:p>
        </p:txBody>
      </p:sp>
      <p:sp>
        <p:nvSpPr>
          <p:cNvPr id="8" name="TextBox 7">
            <a:extLst>
              <a:ext uri="{FF2B5EF4-FFF2-40B4-BE49-F238E27FC236}">
                <a16:creationId xmlns:a16="http://schemas.microsoft.com/office/drawing/2014/main" id="{0853B646-0594-D719-034D-ADAB7E00E13F}"/>
              </a:ext>
            </a:extLst>
          </p:cNvPr>
          <p:cNvSpPr txBox="1"/>
          <p:nvPr/>
        </p:nvSpPr>
        <p:spPr>
          <a:xfrm>
            <a:off x="531601" y="684398"/>
            <a:ext cx="5271644" cy="1938992"/>
          </a:xfrm>
          <a:prstGeom prst="rect">
            <a:avLst/>
          </a:prstGeom>
          <a:solidFill>
            <a:srgbClr val="42CBEA"/>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sz="2400" b="1" dirty="0"/>
              <a:t>In 2012, Nick Walker, autistic Professor of Psychology at CIIS, introduced a new philosophical framework for approaching and understanding neurodiversity.</a:t>
            </a:r>
          </a:p>
        </p:txBody>
      </p:sp>
      <p:sp>
        <p:nvSpPr>
          <p:cNvPr id="7" name="TextBox 6">
            <a:extLst>
              <a:ext uri="{FF2B5EF4-FFF2-40B4-BE49-F238E27FC236}">
                <a16:creationId xmlns:a16="http://schemas.microsoft.com/office/drawing/2014/main" id="{6DE1F321-586F-CB3E-CA13-8DE829D4A954}"/>
              </a:ext>
            </a:extLst>
          </p:cNvPr>
          <p:cNvSpPr txBox="1"/>
          <p:nvPr/>
        </p:nvSpPr>
        <p:spPr>
          <a:xfrm>
            <a:off x="5380876" y="9322"/>
            <a:ext cx="6811124" cy="2308324"/>
          </a:xfrm>
          <a:prstGeom prst="rect">
            <a:avLst/>
          </a:prstGeom>
          <a:solidFill>
            <a:srgbClr val="CBE879"/>
          </a:solidFill>
        </p:spPr>
        <p:style>
          <a:lnRef idx="2">
            <a:schemeClr val="dk1"/>
          </a:lnRef>
          <a:fillRef idx="1">
            <a:schemeClr val="lt1"/>
          </a:fillRef>
          <a:effectRef idx="0">
            <a:schemeClr val="dk1"/>
          </a:effectRef>
          <a:fontRef idx="minor">
            <a:schemeClr val="dk1"/>
          </a:fontRef>
        </p:style>
        <p:txBody>
          <a:bodyPr wrap="square" rtlCol="0">
            <a:spAutoFit/>
          </a:bodyPr>
          <a:lstStyle/>
          <a:p>
            <a:r>
              <a:rPr lang="en-US" b="1" i="1" dirty="0"/>
              <a:t>Paradigm shift</a:t>
            </a:r>
            <a:r>
              <a:rPr lang="en-US" dirty="0"/>
              <a:t>: a fundamental change in the basic concepts &amp; experimental practices of a scientific model in response to phenomena incompatible with the old paradigm </a:t>
            </a:r>
            <a:r>
              <a:rPr lang="en-US" sz="1200" dirty="0"/>
              <a:t>(“Paradigm shift”, 2025)</a:t>
            </a:r>
            <a:endParaRPr lang="en-US" sz="1200" dirty="0">
              <a:highlight>
                <a:srgbClr val="FFFF00"/>
              </a:highlight>
            </a:endParaRPr>
          </a:p>
          <a:p>
            <a:r>
              <a:rPr lang="en-US" dirty="0"/>
              <a:t>—A concept introduced by physicist-philosopher Thomas Kuhn in </a:t>
            </a:r>
            <a:r>
              <a:rPr lang="en-US" i="1" dirty="0"/>
              <a:t>The Structure of Scientific Revolutions </a:t>
            </a:r>
            <a:r>
              <a:rPr lang="en-US" dirty="0"/>
              <a:t>(1962)</a:t>
            </a:r>
            <a:endParaRPr lang="en-US" i="1" dirty="0"/>
          </a:p>
          <a:p>
            <a:pPr marL="742950" lvl="1" indent="-285750">
              <a:buFont typeface="Arial" panose="020B0604020202020204" pitchFamily="34" charset="0"/>
              <a:buChar char="•"/>
            </a:pPr>
            <a:r>
              <a:rPr lang="en-US" dirty="0"/>
              <a:t>Has since been extended to fields beyond the natural sciences to describe </a:t>
            </a:r>
            <a:r>
              <a:rPr lang="en-US" b="1" dirty="0"/>
              <a:t>a profound change in a set of underlying assumptions within bodies of academic work</a:t>
            </a:r>
          </a:p>
        </p:txBody>
      </p:sp>
      <p:sp>
        <p:nvSpPr>
          <p:cNvPr id="10" name="TextBox 9">
            <a:extLst>
              <a:ext uri="{FF2B5EF4-FFF2-40B4-BE49-F238E27FC236}">
                <a16:creationId xmlns:a16="http://schemas.microsoft.com/office/drawing/2014/main" id="{F35955A4-9C76-9D85-E368-69361F94F653}"/>
              </a:ext>
            </a:extLst>
          </p:cNvPr>
          <p:cNvSpPr txBox="1"/>
          <p:nvPr/>
        </p:nvSpPr>
        <p:spPr>
          <a:xfrm>
            <a:off x="5589917" y="6479346"/>
            <a:ext cx="7039043" cy="369332"/>
          </a:xfrm>
          <a:prstGeom prst="rect">
            <a:avLst/>
          </a:prstGeom>
          <a:noFill/>
        </p:spPr>
        <p:txBody>
          <a:bodyPr wrap="none" rtlCol="0">
            <a:spAutoFit/>
          </a:bodyPr>
          <a:lstStyle/>
          <a:p>
            <a:r>
              <a:rPr lang="en-US" b="1" dirty="0"/>
              <a:t>(Walker, 2021; Walker &amp; Raymaker, 2021; Chapman &amp; Botha, 2022) </a:t>
            </a:r>
          </a:p>
        </p:txBody>
      </p:sp>
      <p:graphicFrame>
        <p:nvGraphicFramePr>
          <p:cNvPr id="12" name="Table 11">
            <a:extLst>
              <a:ext uri="{FF2B5EF4-FFF2-40B4-BE49-F238E27FC236}">
                <a16:creationId xmlns:a16="http://schemas.microsoft.com/office/drawing/2014/main" id="{F02D16B3-B638-B03A-1CF3-80828D0D741C}"/>
              </a:ext>
            </a:extLst>
          </p:cNvPr>
          <p:cNvGraphicFramePr>
            <a:graphicFrameLocks noGrp="1"/>
          </p:cNvGraphicFramePr>
          <p:nvPr/>
        </p:nvGraphicFramePr>
        <p:xfrm>
          <a:off x="531601" y="2773399"/>
          <a:ext cx="11185622" cy="3662680"/>
        </p:xfrm>
        <a:graphic>
          <a:graphicData uri="http://schemas.openxmlformats.org/drawingml/2006/table">
            <a:tbl>
              <a:tblPr firstRow="1" bandRow="1">
                <a:tableStyleId>{5C22544A-7EE6-4342-B048-85BDC9FD1C3A}</a:tableStyleId>
              </a:tblPr>
              <a:tblGrid>
                <a:gridCol w="5592811">
                  <a:extLst>
                    <a:ext uri="{9D8B030D-6E8A-4147-A177-3AD203B41FA5}">
                      <a16:colId xmlns:a16="http://schemas.microsoft.com/office/drawing/2014/main" val="2049588913"/>
                    </a:ext>
                  </a:extLst>
                </a:gridCol>
                <a:gridCol w="5592811">
                  <a:extLst>
                    <a:ext uri="{9D8B030D-6E8A-4147-A177-3AD203B41FA5}">
                      <a16:colId xmlns:a16="http://schemas.microsoft.com/office/drawing/2014/main" val="814315464"/>
                    </a:ext>
                  </a:extLst>
                </a:gridCol>
              </a:tblGrid>
              <a:tr h="370840">
                <a:tc>
                  <a:txBody>
                    <a:bodyPr/>
                    <a:lstStyle/>
                    <a:p>
                      <a:r>
                        <a:rPr lang="en-US" dirty="0"/>
                        <a:t>Pathology Paradigm</a:t>
                      </a:r>
                    </a:p>
                  </a:txBody>
                  <a:tcPr/>
                </a:tc>
                <a:tc>
                  <a:txBody>
                    <a:bodyPr/>
                    <a:lstStyle/>
                    <a:p>
                      <a:r>
                        <a:rPr lang="en-US" dirty="0"/>
                        <a:t>Neurodiversity Paradigm</a:t>
                      </a:r>
                    </a:p>
                  </a:txBody>
                  <a:tcPr/>
                </a:tc>
                <a:extLst>
                  <a:ext uri="{0D108BD9-81ED-4DB2-BD59-A6C34878D82A}">
                    <a16:rowId xmlns:a16="http://schemas.microsoft.com/office/drawing/2014/main" val="977865544"/>
                  </a:ext>
                </a:extLst>
              </a:tr>
              <a:tr h="370840">
                <a:tc>
                  <a:txBody>
                    <a:bodyPr/>
                    <a:lstStyle/>
                    <a:p>
                      <a:r>
                        <a:rPr lang="en-US" dirty="0"/>
                        <a:t>The dominant philosophical framework underlying medicalized approaches to cognitive, learning, &amp; developmental disabilities, which promulgate their pathologization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Rejects pathologization of forms of neurodivergence that are “intrinsic and pervasive factors in an individual’s psyche, personality, and fundamental way of relating to the world” (Walker, 2021, p. 39)</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p>
                  </a:txBody>
                  <a:tcPr/>
                </a:tc>
                <a:extLst>
                  <a:ext uri="{0D108BD9-81ED-4DB2-BD59-A6C34878D82A}">
                    <a16:rowId xmlns:a16="http://schemas.microsoft.com/office/drawing/2014/main" val="3422749689"/>
                  </a:ext>
                </a:extLst>
              </a:tr>
              <a:tr h="370840">
                <a:tc>
                  <a:txBody>
                    <a:bodyPr/>
                    <a:lstStyle/>
                    <a:p>
                      <a:r>
                        <a:rPr lang="en-US" b="1" dirty="0"/>
                        <a:t>Applies a species-norm for human cognitive functioning, assuming  this extrapolation is valid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t>Posits inadequate uniformity for justifying application of a species-norm</a:t>
                      </a:r>
                    </a:p>
                    <a:p>
                      <a:endParaRPr lang="en-US" dirty="0"/>
                    </a:p>
                  </a:txBody>
                  <a:tcPr/>
                </a:tc>
                <a:extLst>
                  <a:ext uri="{0D108BD9-81ED-4DB2-BD59-A6C34878D82A}">
                    <a16:rowId xmlns:a16="http://schemas.microsoft.com/office/drawing/2014/main" val="162617008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Asserts that deviation from the species-norm is not normal, justifying its prevention, remediation, &amp; cure</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Asserts that cognitive diversity is natural &amp; valuable</a:t>
                      </a:r>
                    </a:p>
                    <a:p>
                      <a:endParaRPr lang="en-US" dirty="0"/>
                    </a:p>
                  </a:txBody>
                  <a:tcPr/>
                </a:tc>
                <a:extLst>
                  <a:ext uri="{0D108BD9-81ED-4DB2-BD59-A6C34878D82A}">
                    <a16:rowId xmlns:a16="http://schemas.microsoft.com/office/drawing/2014/main" val="4085930910"/>
                  </a:ext>
                </a:extLst>
              </a:tr>
            </a:tbl>
          </a:graphicData>
        </a:graphic>
      </p:graphicFrame>
    </p:spTree>
    <p:extLst>
      <p:ext uri="{BB962C8B-B14F-4D97-AF65-F5344CB8AC3E}">
        <p14:creationId xmlns:p14="http://schemas.microsoft.com/office/powerpoint/2010/main" val="251425310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500">
        <p15:prstTrans prst="crush"/>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9EAD7D-74C6-D7AA-721A-45D57DFE47DE}"/>
              </a:ext>
            </a:extLst>
          </p:cNvPr>
          <p:cNvSpPr>
            <a:spLocks noGrp="1"/>
          </p:cNvSpPr>
          <p:nvPr>
            <p:ph type="title"/>
          </p:nvPr>
        </p:nvSpPr>
        <p:spPr>
          <a:xfrm>
            <a:off x="304800" y="257650"/>
            <a:ext cx="10515600" cy="1325563"/>
          </a:xfrm>
        </p:spPr>
        <p:txBody>
          <a:bodyPr/>
          <a:lstStyle/>
          <a:p>
            <a:r>
              <a:rPr lang="en-US" dirty="0">
                <a:solidFill>
                  <a:schemeClr val="bg1"/>
                </a:solidFill>
              </a:rPr>
              <a:t>The Neurodiversity Movement</a:t>
            </a:r>
          </a:p>
        </p:txBody>
      </p:sp>
      <p:graphicFrame>
        <p:nvGraphicFramePr>
          <p:cNvPr id="7" name="Content Placeholder 2">
            <a:extLst>
              <a:ext uri="{FF2B5EF4-FFF2-40B4-BE49-F238E27FC236}">
                <a16:creationId xmlns:a16="http://schemas.microsoft.com/office/drawing/2014/main" id="{8F3553E5-70D5-353A-2D83-5C0BFC10BDDB}"/>
              </a:ext>
            </a:extLst>
          </p:cNvPr>
          <p:cNvGraphicFramePr>
            <a:graphicFrameLocks noGrp="1"/>
          </p:cNvGraphicFramePr>
          <p:nvPr>
            <p:ph idx="1"/>
            <p:extLst>
              <p:ext uri="{D42A27DB-BD31-4B8C-83A1-F6EECF244321}">
                <p14:modId xmlns:p14="http://schemas.microsoft.com/office/powerpoint/2010/main" val="1881901063"/>
              </p:ext>
            </p:extLst>
          </p:nvPr>
        </p:nvGraphicFramePr>
        <p:xfrm>
          <a:off x="1207698" y="2415395"/>
          <a:ext cx="10146102" cy="37615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extBox 3">
            <a:extLst>
              <a:ext uri="{FF2B5EF4-FFF2-40B4-BE49-F238E27FC236}">
                <a16:creationId xmlns:a16="http://schemas.microsoft.com/office/drawing/2014/main" id="{0352C987-F6CF-744B-1FEF-B2A33FFE078E}"/>
              </a:ext>
            </a:extLst>
          </p:cNvPr>
          <p:cNvSpPr txBox="1"/>
          <p:nvPr/>
        </p:nvSpPr>
        <p:spPr>
          <a:xfrm>
            <a:off x="7947804" y="6176963"/>
            <a:ext cx="4244196" cy="369332"/>
          </a:xfrm>
          <a:prstGeom prst="rect">
            <a:avLst/>
          </a:prstGeom>
          <a:noFill/>
        </p:spPr>
        <p:txBody>
          <a:bodyPr wrap="square" rtlCol="0">
            <a:spAutoFit/>
          </a:bodyPr>
          <a:lstStyle/>
          <a:p>
            <a:r>
              <a:rPr lang="en-US" dirty="0">
                <a:solidFill>
                  <a:schemeClr val="bg1"/>
                </a:solidFill>
              </a:rPr>
              <a:t>(Chapman &amp; Botha, 2022; Walker, 2021)</a:t>
            </a:r>
          </a:p>
        </p:txBody>
      </p:sp>
      <p:sp>
        <p:nvSpPr>
          <p:cNvPr id="5" name="TextBox 4">
            <a:extLst>
              <a:ext uri="{FF2B5EF4-FFF2-40B4-BE49-F238E27FC236}">
                <a16:creationId xmlns:a16="http://schemas.microsoft.com/office/drawing/2014/main" id="{A5645DA7-2875-922A-4545-1F68485C2546}"/>
              </a:ext>
            </a:extLst>
          </p:cNvPr>
          <p:cNvSpPr txBox="1"/>
          <p:nvPr/>
        </p:nvSpPr>
        <p:spPr>
          <a:xfrm>
            <a:off x="1022949" y="1309908"/>
            <a:ext cx="10515599" cy="1231106"/>
          </a:xfrm>
          <a:prstGeom prst="rect">
            <a:avLst/>
          </a:prstGeom>
          <a:solidFill>
            <a:schemeClr val="bg1">
              <a:lumMod val="85000"/>
            </a:schemeClr>
          </a:solidFill>
        </p:spPr>
        <p:style>
          <a:lnRef idx="2">
            <a:schemeClr val="dk1"/>
          </a:lnRef>
          <a:fillRef idx="1">
            <a:schemeClr val="lt1"/>
          </a:fillRef>
          <a:effectRef idx="0">
            <a:schemeClr val="dk1"/>
          </a:effectRef>
          <a:fontRef idx="minor">
            <a:schemeClr val="dk1"/>
          </a:fontRef>
        </p:style>
        <p:txBody>
          <a:bodyPr wrap="square" rtlCol="0">
            <a:spAutoFit/>
          </a:bodyPr>
          <a:lstStyle/>
          <a:p>
            <a:r>
              <a:rPr lang="en-US" sz="2800" dirty="0">
                <a:solidFill>
                  <a:srgbClr val="000000"/>
                </a:solidFill>
              </a:rPr>
              <a:t>A social justice and civil rights movement </a:t>
            </a:r>
            <a:r>
              <a:rPr lang="en-US" sz="2800" b="1" dirty="0">
                <a:solidFill>
                  <a:srgbClr val="000000"/>
                </a:solidFill>
              </a:rPr>
              <a:t>led by and for </a:t>
            </a:r>
            <a:r>
              <a:rPr lang="en-US" sz="2800" dirty="0">
                <a:solidFill>
                  <a:srgbClr val="000000"/>
                </a:solidFill>
              </a:rPr>
              <a:t>people with neurocognitive, developmental, and psychological disabilities</a:t>
            </a:r>
          </a:p>
          <a:p>
            <a:endParaRPr lang="en-US" dirty="0"/>
          </a:p>
        </p:txBody>
      </p:sp>
    </p:spTree>
    <p:extLst>
      <p:ext uri="{BB962C8B-B14F-4D97-AF65-F5344CB8AC3E}">
        <p14:creationId xmlns:p14="http://schemas.microsoft.com/office/powerpoint/2010/main" val="706052271"/>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5">
            <a:lumMod val="50000"/>
          </a:schemeClr>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A6B319F-86FE-4754-878E-06F0804D88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32385" cy="6858000"/>
          </a:xfrm>
          <a:prstGeom prst="rect">
            <a:avLst/>
          </a:prstGeom>
          <a:solidFill>
            <a:schemeClr val="accent5">
              <a:alpha val="7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11" name="Rectangle 10">
            <a:extLst>
              <a:ext uri="{FF2B5EF4-FFF2-40B4-BE49-F238E27FC236}">
                <a16:creationId xmlns:a16="http://schemas.microsoft.com/office/drawing/2014/main" id="{DCF7D1B5-3477-499F-ACC5-2C8B07F4ED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2385" y="0"/>
            <a:ext cx="3218914" cy="6858000"/>
          </a:xfrm>
          <a:prstGeom prst="rect">
            <a:avLst/>
          </a:prstGeom>
          <a:solidFill>
            <a:schemeClr val="accent5">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8DA41B5-3D6C-E3DC-EE86-6D6A7DB63CF9}"/>
              </a:ext>
            </a:extLst>
          </p:cNvPr>
          <p:cNvSpPr>
            <a:spLocks noGrp="1"/>
          </p:cNvSpPr>
          <p:nvPr>
            <p:ph type="title"/>
          </p:nvPr>
        </p:nvSpPr>
        <p:spPr>
          <a:xfrm>
            <a:off x="992206" y="1608667"/>
            <a:ext cx="2823275" cy="4501127"/>
          </a:xfrm>
        </p:spPr>
        <p:txBody>
          <a:bodyPr vert="horz" lIns="91440" tIns="45720" rIns="91440" bIns="45720" rtlCol="0" anchor="t">
            <a:normAutofit/>
          </a:bodyPr>
          <a:lstStyle/>
          <a:p>
            <a:pPr algn="r"/>
            <a:r>
              <a:rPr lang="en-US" sz="3200" i="1" kern="1200">
                <a:solidFill>
                  <a:srgbClr val="FFFFFF"/>
                </a:solidFill>
                <a:latin typeface="+mj-lt"/>
                <a:ea typeface="+mj-ea"/>
                <a:cs typeface="+mj-cs"/>
              </a:rPr>
              <a:t>Neuroqueer Theory</a:t>
            </a:r>
          </a:p>
        </p:txBody>
      </p:sp>
      <p:sp>
        <p:nvSpPr>
          <p:cNvPr id="3" name="Content Placeholder 2">
            <a:extLst>
              <a:ext uri="{FF2B5EF4-FFF2-40B4-BE49-F238E27FC236}">
                <a16:creationId xmlns:a16="http://schemas.microsoft.com/office/drawing/2014/main" id="{B7815A46-DB62-62D6-EF86-267546E7937B}"/>
              </a:ext>
            </a:extLst>
          </p:cNvPr>
          <p:cNvSpPr>
            <a:spLocks noGrp="1"/>
          </p:cNvSpPr>
          <p:nvPr>
            <p:ph idx="1"/>
          </p:nvPr>
        </p:nvSpPr>
        <p:spPr>
          <a:xfrm>
            <a:off x="4883684" y="684446"/>
            <a:ext cx="5723356" cy="3165426"/>
          </a:xfrm>
        </p:spPr>
        <p:txBody>
          <a:bodyPr vert="horz" lIns="91440" tIns="45720" rIns="91440" bIns="45720" rtlCol="0">
            <a:normAutofit/>
          </a:bodyPr>
          <a:lstStyle/>
          <a:p>
            <a:r>
              <a:rPr lang="en-US" sz="1600" dirty="0"/>
              <a:t>Emerged from the intersection of queer theory, crip theory, and neurodiversity</a:t>
            </a:r>
          </a:p>
          <a:p>
            <a:r>
              <a:rPr lang="en-US" sz="1600" dirty="0"/>
              <a:t>Critiques how society constructs or defines normalcy, especially regarding gender, sexual orientation, and dis/ability</a:t>
            </a:r>
          </a:p>
          <a:p>
            <a:r>
              <a:rPr lang="en-US" sz="1600" b="1" i="1" dirty="0" err="1"/>
              <a:t>Neuroqueer</a:t>
            </a:r>
            <a:r>
              <a:rPr lang="en-US" sz="1600" b="1" i="1" dirty="0"/>
              <a:t> </a:t>
            </a:r>
            <a:r>
              <a:rPr lang="en-US" sz="1600" dirty="0"/>
              <a:t>extends </a:t>
            </a:r>
            <a:r>
              <a:rPr lang="en-US" sz="1600" i="1" dirty="0"/>
              <a:t>queer </a:t>
            </a:r>
            <a:r>
              <a:rPr lang="en-US" sz="1600" dirty="0"/>
              <a:t>into the intersectional realm</a:t>
            </a:r>
          </a:p>
          <a:p>
            <a:pPr lvl="1"/>
            <a:r>
              <a:rPr lang="en-US" sz="1600" dirty="0"/>
              <a:t>Coined and developed by Athena Lynn Michaels-Dillon, Nick Walker, &amp;  Remi Yergeau who had each arrived at roughly the same idea by 2014</a:t>
            </a:r>
          </a:p>
        </p:txBody>
      </p:sp>
      <p:sp>
        <p:nvSpPr>
          <p:cNvPr id="4" name="TextBox 3">
            <a:extLst>
              <a:ext uri="{FF2B5EF4-FFF2-40B4-BE49-F238E27FC236}">
                <a16:creationId xmlns:a16="http://schemas.microsoft.com/office/drawing/2014/main" id="{9365C718-9BC2-EFF3-4794-6D65C6F573FF}"/>
              </a:ext>
            </a:extLst>
          </p:cNvPr>
          <p:cNvSpPr txBox="1"/>
          <p:nvPr/>
        </p:nvSpPr>
        <p:spPr>
          <a:xfrm>
            <a:off x="5780313" y="3273552"/>
            <a:ext cx="5861957" cy="2836242"/>
          </a:xfrm>
          <a:prstGeom prst="rect">
            <a:avLst/>
          </a:prstGeom>
          <a:ln>
            <a:solidFill>
              <a:schemeClr val="tx1"/>
            </a:solidFill>
          </a:ln>
        </p:spPr>
        <p:txBody>
          <a:bodyPr vert="horz" lIns="91440" tIns="45720" rIns="91440" bIns="45720" rtlCol="0">
            <a:normAutofit fontScale="92500" lnSpcReduction="20000"/>
          </a:bodyPr>
          <a:lstStyle/>
          <a:p>
            <a:pPr marL="457200" lvl="1"/>
            <a:r>
              <a:rPr lang="en-US" sz="2000" i="1" dirty="0"/>
              <a:t>J</a:t>
            </a:r>
            <a:r>
              <a:rPr lang="en-US" sz="2000" i="1" dirty="0">
                <a:effectLst/>
              </a:rPr>
              <a:t>ust as the prevailing culture entrains and pushes people into the embodied performance of heteronormative gender roles, it also entrains and pushes us into the embodied performance of neurotypicality—the performance of what the dominant culture considers a “normal’’ </a:t>
            </a:r>
            <a:r>
              <a:rPr lang="en-US" sz="2000" i="1" dirty="0" err="1">
                <a:effectLst/>
              </a:rPr>
              <a:t>bodymind</a:t>
            </a:r>
            <a:r>
              <a:rPr lang="en-US" sz="2000" i="1" dirty="0"/>
              <a:t>. </a:t>
            </a:r>
            <a:r>
              <a:rPr lang="en-US" sz="2000" b="1" i="1" dirty="0"/>
              <a:t>And just as heteronormativity can be queered, so can neurotypicality: we can subvert, disrupt and deviate from the performance of being neurocognitively “normal</a:t>
            </a:r>
            <a:r>
              <a:rPr lang="en-US" sz="2000" i="1" dirty="0"/>
              <a:t>.” </a:t>
            </a:r>
          </a:p>
          <a:p>
            <a:pPr marL="457200" lvl="1"/>
            <a:r>
              <a:rPr lang="en-US" sz="2000" dirty="0"/>
              <a:t>(Walker &amp; Raymaker, 2021, p. 9)</a:t>
            </a:r>
          </a:p>
        </p:txBody>
      </p:sp>
      <p:sp>
        <p:nvSpPr>
          <p:cNvPr id="5" name="TextBox 4">
            <a:extLst>
              <a:ext uri="{FF2B5EF4-FFF2-40B4-BE49-F238E27FC236}">
                <a16:creationId xmlns:a16="http://schemas.microsoft.com/office/drawing/2014/main" id="{D0527CB4-AA26-C3FE-C54C-E42BE6578801}"/>
              </a:ext>
            </a:extLst>
          </p:cNvPr>
          <p:cNvSpPr txBox="1"/>
          <p:nvPr/>
        </p:nvSpPr>
        <p:spPr>
          <a:xfrm>
            <a:off x="5087619" y="6309361"/>
            <a:ext cx="7104381" cy="369332"/>
          </a:xfrm>
          <a:prstGeom prst="rect">
            <a:avLst/>
          </a:prstGeom>
          <a:noFill/>
        </p:spPr>
        <p:txBody>
          <a:bodyPr wrap="square" rtlCol="0">
            <a:spAutoFit/>
          </a:bodyPr>
          <a:lstStyle/>
          <a:p>
            <a:r>
              <a:rPr lang="en-US" sz="1800" dirty="0"/>
              <a:t>(Walker, 2021; Walker &amp; Raymaker, 2021; “</a:t>
            </a:r>
            <a:r>
              <a:rPr lang="en-US" sz="1800" dirty="0" err="1"/>
              <a:t>Neuroqueer</a:t>
            </a:r>
            <a:r>
              <a:rPr lang="en-US" sz="1800" dirty="0"/>
              <a:t> theory”, 2025)</a:t>
            </a:r>
            <a:endParaRPr lang="en-US" dirty="0"/>
          </a:p>
        </p:txBody>
      </p:sp>
    </p:spTree>
    <p:extLst>
      <p:ext uri="{BB962C8B-B14F-4D97-AF65-F5344CB8AC3E}">
        <p14:creationId xmlns:p14="http://schemas.microsoft.com/office/powerpoint/2010/main" val="2826314270"/>
      </p:ext>
    </p:extLst>
  </p:cSld>
  <p:clrMapOvr>
    <a:overrideClrMapping bg1="dk1" tx1="lt1" bg2="dk2" tx2="lt2" accent1="accent1" accent2="accent2" accent3="accent3" accent4="accent4" accent5="accent5" accent6="accent6" hlink="hlink" folHlink="folHlink"/>
  </p:clrMapOvr>
  <p:transition spd="slow">
    <p:split orient="vert"/>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4B4F3E-A81F-425E-3697-57F6F8D20270}"/>
              </a:ext>
            </a:extLst>
          </p:cNvPr>
          <p:cNvSpPr>
            <a:spLocks noGrp="1"/>
          </p:cNvSpPr>
          <p:nvPr>
            <p:ph type="title"/>
          </p:nvPr>
        </p:nvSpPr>
        <p:spPr>
          <a:xfrm>
            <a:off x="631166" y="106422"/>
            <a:ext cx="10515600" cy="1325563"/>
          </a:xfrm>
        </p:spPr>
        <p:txBody>
          <a:bodyPr/>
          <a:lstStyle/>
          <a:p>
            <a:r>
              <a:rPr lang="en-US" dirty="0">
                <a:solidFill>
                  <a:srgbClr val="FFC000"/>
                </a:solidFill>
              </a:rPr>
              <a:t>Defining(?) </a:t>
            </a:r>
            <a:r>
              <a:rPr lang="en-US" b="1" i="1" dirty="0">
                <a:solidFill>
                  <a:srgbClr val="FFC000"/>
                </a:solidFill>
              </a:rPr>
              <a:t>Neuroqueering</a:t>
            </a:r>
          </a:p>
        </p:txBody>
      </p:sp>
      <p:sp>
        <p:nvSpPr>
          <p:cNvPr id="3" name="Content Placeholder 2">
            <a:extLst>
              <a:ext uri="{FF2B5EF4-FFF2-40B4-BE49-F238E27FC236}">
                <a16:creationId xmlns:a16="http://schemas.microsoft.com/office/drawing/2014/main" id="{5088F569-EE6D-DDE5-A903-5DCB5D6C8537}"/>
              </a:ext>
            </a:extLst>
          </p:cNvPr>
          <p:cNvSpPr>
            <a:spLocks noGrp="1"/>
          </p:cNvSpPr>
          <p:nvPr>
            <p:ph idx="1"/>
          </p:nvPr>
        </p:nvSpPr>
        <p:spPr>
          <a:xfrm>
            <a:off x="448575" y="2132564"/>
            <a:ext cx="11474066" cy="4286898"/>
          </a:xfrm>
        </p:spPr>
        <p:txBody>
          <a:bodyPr>
            <a:normAutofit fontScale="55000" lnSpcReduction="20000"/>
          </a:bodyPr>
          <a:lstStyle/>
          <a:p>
            <a:pPr marL="0" indent="0">
              <a:buNone/>
            </a:pPr>
            <a:r>
              <a:rPr lang="en-US" u="sng" dirty="0">
                <a:solidFill>
                  <a:srgbClr val="FFC000"/>
                </a:solidFill>
              </a:rPr>
              <a:t>Yergeau, Walker, &amp; Michaels-Dillon conceptualized </a:t>
            </a:r>
            <a:r>
              <a:rPr lang="en-US" i="1" u="sng" dirty="0" err="1">
                <a:solidFill>
                  <a:srgbClr val="FFC000"/>
                </a:solidFill>
              </a:rPr>
              <a:t>neuroqueering</a:t>
            </a:r>
            <a:r>
              <a:rPr lang="en-US" u="sng" dirty="0">
                <a:solidFill>
                  <a:srgbClr val="FFC000"/>
                </a:solidFill>
              </a:rPr>
              <a:t>, which encompasses </a:t>
            </a:r>
            <a:r>
              <a:rPr lang="en-US" b="1" u="sng" dirty="0">
                <a:solidFill>
                  <a:srgbClr val="FFC000"/>
                </a:solidFill>
              </a:rPr>
              <a:t>eight types of interwoven practices:</a:t>
            </a:r>
            <a:endParaRPr lang="en-US" u="sng" dirty="0">
              <a:solidFill>
                <a:srgbClr val="FFC000"/>
              </a:solidFill>
            </a:endParaRPr>
          </a:p>
          <a:p>
            <a:pPr marL="514350" indent="-514350">
              <a:buFont typeface="+mj-lt"/>
              <a:buAutoNum type="arabicPeriod"/>
            </a:pPr>
            <a:r>
              <a:rPr lang="en-US" dirty="0">
                <a:solidFill>
                  <a:srgbClr val="FFC000"/>
                </a:solidFill>
              </a:rPr>
              <a:t>Being both neurodivergent &amp; queer with some degree of awareness/exploration of these identities’ entwinement/interactions</a:t>
            </a:r>
          </a:p>
          <a:p>
            <a:pPr marL="514350" indent="-514350">
              <a:buFont typeface="+mj-lt"/>
              <a:buAutoNum type="arabicPeriod"/>
            </a:pPr>
            <a:r>
              <a:rPr lang="en-US" dirty="0">
                <a:solidFill>
                  <a:srgbClr val="FFC000"/>
                </a:solidFill>
              </a:rPr>
              <a:t>Embodying &amp; expressing one’s neurodivergence in ways that also queer one’s performance of gender, sexuality, ethnicity, etc. </a:t>
            </a:r>
          </a:p>
          <a:p>
            <a:pPr marL="514350" indent="-514350">
              <a:buFont typeface="+mj-lt"/>
              <a:buAutoNum type="arabicPeriod"/>
            </a:pPr>
            <a:r>
              <a:rPr lang="en-US" dirty="0">
                <a:solidFill>
                  <a:srgbClr val="FFC000"/>
                </a:solidFill>
              </a:rPr>
              <a:t>Engaging in practices intended to undo/subvert one’s cultural conditioning &amp; ingrained habits of neuronormative and heteronormative performance, with the aim of reclaiming capacity to express one’s uniquely weird potential/inclinations</a:t>
            </a:r>
          </a:p>
          <a:p>
            <a:pPr marL="514350" indent="-514350">
              <a:buFont typeface="+mj-lt"/>
              <a:buAutoNum type="arabicPeriod"/>
            </a:pPr>
            <a:r>
              <a:rPr lang="en-US" dirty="0">
                <a:solidFill>
                  <a:srgbClr val="FFC000"/>
                </a:solidFill>
              </a:rPr>
              <a:t>Engaging in the queering of one’s neurological processes (&amp; related embodiment/expression) by intentionally altering them in ways that increase divergence from cultural standards of heteronormativity/neuronormativity.</a:t>
            </a:r>
          </a:p>
          <a:p>
            <a:pPr marL="514350" indent="-514350">
              <a:buFont typeface="+mj-lt"/>
              <a:buAutoNum type="arabicPeriod"/>
            </a:pPr>
            <a:r>
              <a:rPr lang="en-US" dirty="0">
                <a:solidFill>
                  <a:srgbClr val="FFC000"/>
                </a:solidFill>
              </a:rPr>
              <a:t>Approaching/embodying/experiencing one’s neurodivergence as a form of queerness (e.g., in ways inspired by, or similar to, how queerness is understood and approached in Queer Theory, Gender Studies, and/or queer activism).</a:t>
            </a:r>
          </a:p>
          <a:p>
            <a:pPr marL="514350" indent="-514350">
              <a:buFont typeface="+mj-lt"/>
              <a:buAutoNum type="arabicPeriod"/>
            </a:pPr>
            <a:r>
              <a:rPr lang="en-US" dirty="0">
                <a:solidFill>
                  <a:srgbClr val="FFC000"/>
                </a:solidFill>
              </a:rPr>
              <a:t>Producing literature, art, scholarship &amp;/or cultural artifacts that foreground neuroqueer experiences, perspectives, and voices.</a:t>
            </a:r>
          </a:p>
          <a:p>
            <a:pPr marL="514350" indent="-514350">
              <a:buFont typeface="+mj-lt"/>
              <a:buAutoNum type="arabicPeriod"/>
            </a:pPr>
            <a:r>
              <a:rPr lang="en-US" dirty="0">
                <a:solidFill>
                  <a:srgbClr val="FFC000"/>
                </a:solidFill>
              </a:rPr>
              <a:t>Producing critical responses to literature and/or other cultural artifacts, focusing on intentional/unintentional characterizations of neuroqueerness and how those characterizations illuminate and/or are illuminated by actual neuroqueer lives and experiences.</a:t>
            </a:r>
          </a:p>
          <a:p>
            <a:pPr marL="514350" indent="-514350">
              <a:buFont typeface="+mj-lt"/>
              <a:buAutoNum type="arabicPeriod"/>
            </a:pPr>
            <a:r>
              <a:rPr lang="en-US" dirty="0">
                <a:solidFill>
                  <a:srgbClr val="FFC000"/>
                </a:solidFill>
              </a:rPr>
              <a:t>Working to transform social &amp; cultural environments to create spaces &amp; communities—&amp; ultimately a society—in which engagement in any or all of the above practices is permitted, accepted, supported, &amp; encouraged. </a:t>
            </a:r>
          </a:p>
        </p:txBody>
      </p:sp>
      <p:sp>
        <p:nvSpPr>
          <p:cNvPr id="4" name="TextBox 3">
            <a:extLst>
              <a:ext uri="{FF2B5EF4-FFF2-40B4-BE49-F238E27FC236}">
                <a16:creationId xmlns:a16="http://schemas.microsoft.com/office/drawing/2014/main" id="{1CFEF2B0-4840-28A1-D670-E882F80833A8}"/>
              </a:ext>
            </a:extLst>
          </p:cNvPr>
          <p:cNvSpPr txBox="1"/>
          <p:nvPr/>
        </p:nvSpPr>
        <p:spPr>
          <a:xfrm>
            <a:off x="11737910" y="6774024"/>
            <a:ext cx="184731" cy="369332"/>
          </a:xfrm>
          <a:prstGeom prst="rect">
            <a:avLst/>
          </a:prstGeom>
          <a:noFill/>
        </p:spPr>
        <p:txBody>
          <a:bodyPr wrap="none" rtlCol="0">
            <a:spAutoFit/>
          </a:bodyPr>
          <a:lstStyle/>
          <a:p>
            <a:endParaRPr lang="en-US" dirty="0"/>
          </a:p>
        </p:txBody>
      </p:sp>
      <p:sp>
        <p:nvSpPr>
          <p:cNvPr id="5" name="TextBox 4">
            <a:extLst>
              <a:ext uri="{FF2B5EF4-FFF2-40B4-BE49-F238E27FC236}">
                <a16:creationId xmlns:a16="http://schemas.microsoft.com/office/drawing/2014/main" id="{995A0CB9-8550-80CF-68E7-AA02A6C15880}"/>
              </a:ext>
            </a:extLst>
          </p:cNvPr>
          <p:cNvSpPr txBox="1"/>
          <p:nvPr/>
        </p:nvSpPr>
        <p:spPr>
          <a:xfrm>
            <a:off x="8385362" y="5380947"/>
            <a:ext cx="2761404" cy="307777"/>
          </a:xfrm>
          <a:prstGeom prst="rect">
            <a:avLst/>
          </a:prstGeom>
          <a:noFill/>
        </p:spPr>
        <p:txBody>
          <a:bodyPr wrap="square" rtlCol="0">
            <a:spAutoFit/>
          </a:bodyPr>
          <a:lstStyle/>
          <a:p>
            <a:r>
              <a:rPr lang="en-US" sz="1400" dirty="0">
                <a:solidFill>
                  <a:srgbClr val="FFC000"/>
                </a:solidFill>
              </a:rPr>
              <a:t>(Walker, 2021, pp. 160-163)</a:t>
            </a:r>
          </a:p>
        </p:txBody>
      </p:sp>
      <p:sp>
        <p:nvSpPr>
          <p:cNvPr id="9" name="TextBox 8">
            <a:extLst>
              <a:ext uri="{FF2B5EF4-FFF2-40B4-BE49-F238E27FC236}">
                <a16:creationId xmlns:a16="http://schemas.microsoft.com/office/drawing/2014/main" id="{094C30EB-9B81-15E8-5350-0C6570A1B1F9}"/>
              </a:ext>
            </a:extLst>
          </p:cNvPr>
          <p:cNvSpPr txBox="1"/>
          <p:nvPr/>
        </p:nvSpPr>
        <p:spPr>
          <a:xfrm>
            <a:off x="448574" y="1262708"/>
            <a:ext cx="10698191" cy="707886"/>
          </a:xfrm>
          <a:prstGeom prst="rect">
            <a:avLst/>
          </a:prstGeom>
          <a:noFill/>
        </p:spPr>
        <p:txBody>
          <a:bodyPr wrap="square" rtlCol="0">
            <a:spAutoFit/>
          </a:bodyPr>
          <a:lstStyle/>
          <a:p>
            <a:r>
              <a:rPr lang="en-US" sz="2000" b="1" i="1" dirty="0">
                <a:solidFill>
                  <a:srgbClr val="FFC000"/>
                </a:solidFill>
              </a:rPr>
              <a:t>Neuroqueering</a:t>
            </a:r>
            <a:r>
              <a:rPr lang="en-US" sz="2000" dirty="0">
                <a:solidFill>
                  <a:srgbClr val="FFC000"/>
                </a:solidFill>
              </a:rPr>
              <a:t>: to engage in the practice of </a:t>
            </a:r>
            <a:r>
              <a:rPr lang="en-US" sz="2000" b="1" dirty="0">
                <a:solidFill>
                  <a:srgbClr val="FFC000"/>
                </a:solidFill>
              </a:rPr>
              <a:t>queering—</a:t>
            </a:r>
            <a:r>
              <a:rPr lang="en-US" sz="2000" dirty="0">
                <a:solidFill>
                  <a:srgbClr val="FFC000"/>
                </a:solidFill>
              </a:rPr>
              <a:t>that is</a:t>
            </a:r>
            <a:r>
              <a:rPr lang="en-US" sz="2000" b="1" dirty="0">
                <a:solidFill>
                  <a:srgbClr val="FFC000"/>
                </a:solidFill>
              </a:rPr>
              <a:t>, </a:t>
            </a:r>
            <a:r>
              <a:rPr lang="en-US" sz="2000" b="1" dirty="0">
                <a:solidFill>
                  <a:srgbClr val="FFC000"/>
                </a:solidFill>
                <a:effectLst/>
                <a:latin typeface="Aptos" panose="020B0004020202020204" pitchFamily="34" charset="0"/>
                <a:ea typeface="Aptos" panose="020B0004020202020204" pitchFamily="34" charset="0"/>
                <a:cs typeface="Times New Roman" panose="02020603050405020304" pitchFamily="18" charset="0"/>
              </a:rPr>
              <a:t>subverting, defying, disrupting, liberating oneself from</a:t>
            </a:r>
            <a:r>
              <a:rPr lang="en-US" sz="2000" b="1" dirty="0">
                <a:solidFill>
                  <a:srgbClr val="FFC000"/>
                </a:solidFill>
                <a:latin typeface="Aptos" panose="020B0004020202020204" pitchFamily="34" charset="0"/>
                <a:ea typeface="Aptos" panose="020B0004020202020204" pitchFamily="34" charset="0"/>
                <a:cs typeface="Times New Roman" panose="02020603050405020304" pitchFamily="18" charset="0"/>
              </a:rPr>
              <a:t>—</a:t>
            </a:r>
            <a:r>
              <a:rPr lang="en-US" sz="2000" b="1" dirty="0">
                <a:solidFill>
                  <a:srgbClr val="FFC000"/>
                </a:solidFill>
              </a:rPr>
              <a:t>neuronormativity</a:t>
            </a:r>
            <a:r>
              <a:rPr lang="en-US" sz="2000" dirty="0">
                <a:solidFill>
                  <a:srgbClr val="FFC000"/>
                </a:solidFill>
              </a:rPr>
              <a:t> and heteronormativity simultaneously</a:t>
            </a:r>
          </a:p>
        </p:txBody>
      </p:sp>
      <p:sp>
        <p:nvSpPr>
          <p:cNvPr id="6" name="TextBox 5">
            <a:extLst>
              <a:ext uri="{FF2B5EF4-FFF2-40B4-BE49-F238E27FC236}">
                <a16:creationId xmlns:a16="http://schemas.microsoft.com/office/drawing/2014/main" id="{0BEC3784-43F0-E46A-1EEA-66CCD7F9F090}"/>
              </a:ext>
            </a:extLst>
          </p:cNvPr>
          <p:cNvSpPr txBox="1"/>
          <p:nvPr/>
        </p:nvSpPr>
        <p:spPr>
          <a:xfrm>
            <a:off x="421082" y="5850694"/>
            <a:ext cx="11529052" cy="646331"/>
          </a:xfrm>
          <a:prstGeom prst="rect">
            <a:avLst/>
          </a:prstGeom>
          <a:solidFill>
            <a:schemeClr val="bg2"/>
          </a:solidFill>
        </p:spPr>
        <p:style>
          <a:lnRef idx="2">
            <a:schemeClr val="dk1"/>
          </a:lnRef>
          <a:fillRef idx="1">
            <a:schemeClr val="lt1"/>
          </a:fillRef>
          <a:effectRef idx="0">
            <a:schemeClr val="dk1"/>
          </a:effectRef>
          <a:fontRef idx="minor">
            <a:schemeClr val="dk1"/>
          </a:fontRef>
        </p:style>
        <p:txBody>
          <a:bodyPr wrap="square" rtlCol="0">
            <a:spAutoFit/>
          </a:bodyPr>
          <a:lstStyle/>
          <a:p>
            <a:pPr>
              <a:buNone/>
            </a:pPr>
            <a:r>
              <a:rPr lang="en-US" dirty="0">
                <a:solidFill>
                  <a:srgbClr val="000000"/>
                </a:solidFill>
                <a:effectLst/>
                <a:latin typeface="Helvetica" pitchFamily="2" charset="0"/>
              </a:rPr>
              <a:t>“Part of the idea of </a:t>
            </a:r>
            <a:r>
              <a:rPr lang="en-US" dirty="0" err="1">
                <a:solidFill>
                  <a:srgbClr val="000000"/>
                </a:solidFill>
                <a:effectLst/>
                <a:latin typeface="Helvetica" pitchFamily="2" charset="0"/>
              </a:rPr>
              <a:t>neuroqueerness</a:t>
            </a:r>
            <a:r>
              <a:rPr lang="en-US" dirty="0">
                <a:solidFill>
                  <a:srgbClr val="000000"/>
                </a:solidFill>
                <a:effectLst/>
                <a:latin typeface="Helvetica" pitchFamily="2" charset="0"/>
              </a:rPr>
              <a:t> is that heteronormativity and neurotypicality are inextricably entwined with one another, and to queer one is</a:t>
            </a:r>
            <a:r>
              <a:rPr lang="en-US" dirty="0">
                <a:solidFill>
                  <a:srgbClr val="000000"/>
                </a:solidFill>
                <a:latin typeface="Helvetica" pitchFamily="2" charset="0"/>
              </a:rPr>
              <a:t> </a:t>
            </a:r>
            <a:r>
              <a:rPr lang="en-US" dirty="0">
                <a:solidFill>
                  <a:srgbClr val="000000"/>
                </a:solidFill>
                <a:effectLst/>
                <a:latin typeface="Helvetica" pitchFamily="2" charset="0"/>
              </a:rPr>
              <a:t>inevitably to queer the other to some degree” </a:t>
            </a:r>
            <a:r>
              <a:rPr lang="en-US" sz="1400" dirty="0">
                <a:solidFill>
                  <a:srgbClr val="000000"/>
                </a:solidFill>
                <a:effectLst/>
                <a:latin typeface="Helvetica" pitchFamily="2" charset="0"/>
              </a:rPr>
              <a:t>(Walker &amp; Raymaker, 2021, p. 9)</a:t>
            </a:r>
            <a:r>
              <a:rPr lang="en-US" dirty="0">
                <a:solidFill>
                  <a:srgbClr val="000000"/>
                </a:solidFill>
                <a:effectLst/>
                <a:latin typeface="Helvetica" pitchFamily="2" charset="0"/>
              </a:rPr>
              <a:t>.</a:t>
            </a:r>
          </a:p>
        </p:txBody>
      </p:sp>
    </p:spTree>
    <p:extLst>
      <p:ext uri="{BB962C8B-B14F-4D97-AF65-F5344CB8AC3E}">
        <p14:creationId xmlns:p14="http://schemas.microsoft.com/office/powerpoint/2010/main" val="359438838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500">
        <p15:prstTrans prst="curtains"/>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C000">
            <a:alpha val="85889"/>
          </a:srgb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E35A6-72E2-565A-3755-8DDB8E50F9AD}"/>
              </a:ext>
            </a:extLst>
          </p:cNvPr>
          <p:cNvSpPr>
            <a:spLocks noGrp="1"/>
          </p:cNvSpPr>
          <p:nvPr>
            <p:ph type="title"/>
          </p:nvPr>
        </p:nvSpPr>
        <p:spPr>
          <a:xfrm>
            <a:off x="278363" y="66545"/>
            <a:ext cx="10515600" cy="1325563"/>
          </a:xfrm>
        </p:spPr>
        <p:txBody>
          <a:bodyPr/>
          <a:lstStyle/>
          <a:p>
            <a:r>
              <a:rPr lang="en-US" i="1" dirty="0"/>
              <a:t>Neuroqueering </a:t>
            </a:r>
            <a:r>
              <a:rPr lang="en-US" dirty="0"/>
              <a:t>Continued</a:t>
            </a:r>
            <a:endParaRPr lang="en-US" b="1" i="1" dirty="0"/>
          </a:p>
        </p:txBody>
      </p:sp>
      <p:sp>
        <p:nvSpPr>
          <p:cNvPr id="3" name="Content Placeholder 2">
            <a:extLst>
              <a:ext uri="{FF2B5EF4-FFF2-40B4-BE49-F238E27FC236}">
                <a16:creationId xmlns:a16="http://schemas.microsoft.com/office/drawing/2014/main" id="{1BF5CEF1-0401-299B-D1ED-B694E9FC074B}"/>
              </a:ext>
            </a:extLst>
          </p:cNvPr>
          <p:cNvSpPr>
            <a:spLocks noGrp="1"/>
          </p:cNvSpPr>
          <p:nvPr>
            <p:ph idx="1"/>
          </p:nvPr>
        </p:nvSpPr>
        <p:spPr>
          <a:xfrm>
            <a:off x="838200" y="1511559"/>
            <a:ext cx="10515600" cy="4981316"/>
          </a:xfrm>
          <a:solidFill>
            <a:srgbClr val="CBE879"/>
          </a:solidFill>
        </p:spPr>
        <p:txBody>
          <a:bodyPr>
            <a:normAutofit/>
          </a:bodyPr>
          <a:lstStyle/>
          <a:p>
            <a:pPr marL="0" indent="0">
              <a:buNone/>
            </a:pPr>
            <a:r>
              <a:rPr lang="en-US" b="1" dirty="0"/>
              <a:t>The authentic embodiment or expression of neurological queerness (i.e., neuroqueer identity; embraced neurodivergence) is, in and of itself, </a:t>
            </a:r>
            <a:r>
              <a:rPr lang="en-US" b="1" dirty="0" err="1"/>
              <a:t>neuroqueering</a:t>
            </a:r>
            <a:r>
              <a:rPr lang="en-US" b="1" dirty="0"/>
              <a:t> </a:t>
            </a:r>
            <a:r>
              <a:rPr lang="en-US" sz="2000" dirty="0"/>
              <a:t>(Yergeau, 2018)</a:t>
            </a:r>
          </a:p>
          <a:p>
            <a:pPr marL="0" indent="0">
              <a:buNone/>
            </a:pPr>
            <a:endParaRPr lang="en-US" b="1" dirty="0"/>
          </a:p>
          <a:p>
            <a:pPr marL="457200" lvl="1" indent="0">
              <a:buNone/>
            </a:pPr>
            <a:r>
              <a:rPr lang="en-US" i="1" dirty="0"/>
              <a:t>In her book, </a:t>
            </a:r>
            <a:r>
              <a:rPr lang="en-US" dirty="0"/>
              <a:t>Neuroqueer Heresies</a:t>
            </a:r>
            <a:r>
              <a:rPr lang="en-US" i="1" dirty="0"/>
              <a:t>, Walker argues that autistic people, </a:t>
            </a:r>
            <a:r>
              <a:rPr lang="en-US" b="1" i="1" dirty="0"/>
              <a:t>by virtue of their difference</a:t>
            </a:r>
            <a:r>
              <a:rPr lang="en-US" i="1" dirty="0"/>
              <a:t>, queer expectations of neuronormativity…She proposes that </a:t>
            </a:r>
            <a:r>
              <a:rPr lang="en-US" b="1" i="1" dirty="0"/>
              <a:t>‘</a:t>
            </a:r>
            <a:r>
              <a:rPr lang="en-US" b="1" i="1" dirty="0" err="1"/>
              <a:t>neuroqueering</a:t>
            </a:r>
            <a:r>
              <a:rPr lang="en-US" b="1" i="1" dirty="0"/>
              <a:t>’ can provide an emancipatory platform for anyone</a:t>
            </a:r>
            <a:r>
              <a:rPr lang="en-US" i="1" dirty="0"/>
              <a:t> (autistic and non-autistic alike) </a:t>
            </a:r>
            <a:r>
              <a:rPr lang="en-US" b="1" i="1" dirty="0"/>
              <a:t>to reject normative social standard</a:t>
            </a:r>
            <a:r>
              <a:rPr lang="en-US" i="1" dirty="0"/>
              <a:t>s</a:t>
            </a:r>
            <a:r>
              <a:rPr lang="en-US" b="1" i="1" dirty="0"/>
              <a:t> </a:t>
            </a:r>
            <a:r>
              <a:rPr lang="en-US" i="1" dirty="0"/>
              <a:t>(including the idea of as heterosexual, cisgender, white, etc as the default and anything else as ‘variations’ on the norm) </a:t>
            </a:r>
            <a:r>
              <a:rPr lang="en-US" b="1" i="1" dirty="0"/>
              <a:t>in order to flourish</a:t>
            </a:r>
            <a:r>
              <a:rPr lang="en-US" i="1" dirty="0"/>
              <a:t>. </a:t>
            </a:r>
          </a:p>
          <a:p>
            <a:pPr marL="457200" lvl="1" indent="0">
              <a:buNone/>
            </a:pPr>
            <a:r>
              <a:rPr lang="en-US" sz="2000" dirty="0"/>
              <a:t>(Pearson &amp; Rose, 2023, p. 22)</a:t>
            </a:r>
          </a:p>
        </p:txBody>
      </p:sp>
    </p:spTree>
    <p:extLst>
      <p:ext uri="{BB962C8B-B14F-4D97-AF65-F5344CB8AC3E}">
        <p14:creationId xmlns:p14="http://schemas.microsoft.com/office/powerpoint/2010/main" val="1950401383"/>
      </p:ext>
    </p:extLst>
  </p:cSld>
  <p:clrMapOvr>
    <a:masterClrMapping/>
  </p:clrMapOvr>
  <mc:AlternateContent xmlns:mc="http://schemas.openxmlformats.org/markup-compatibility/2006" xmlns:p15="http://schemas.microsoft.com/office/powerpoint/2012/main">
    <mc:Choice Requires="p15">
      <p:transition spd="slow">
        <p15:prstTrans prst="fallOver"/>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A9C736-72F9-6222-C300-A4324D89500C}"/>
              </a:ext>
            </a:extLst>
          </p:cNvPr>
          <p:cNvSpPr>
            <a:spLocks noGrp="1"/>
          </p:cNvSpPr>
          <p:nvPr>
            <p:ph type="title"/>
          </p:nvPr>
        </p:nvSpPr>
        <p:spPr>
          <a:xfrm>
            <a:off x="838200" y="112434"/>
            <a:ext cx="10515600" cy="1325563"/>
          </a:xfrm>
        </p:spPr>
        <p:txBody>
          <a:bodyPr/>
          <a:lstStyle/>
          <a:p>
            <a:r>
              <a:rPr lang="en-US" dirty="0">
                <a:solidFill>
                  <a:schemeClr val="bg1"/>
                </a:solidFill>
              </a:rPr>
              <a:t>Neurodivergence-Informed Therapy (NIT)</a:t>
            </a:r>
          </a:p>
        </p:txBody>
      </p:sp>
      <p:sp>
        <p:nvSpPr>
          <p:cNvPr id="3" name="Content Placeholder 2">
            <a:extLst>
              <a:ext uri="{FF2B5EF4-FFF2-40B4-BE49-F238E27FC236}">
                <a16:creationId xmlns:a16="http://schemas.microsoft.com/office/drawing/2014/main" id="{24EC44AD-CD0F-2DAE-6535-3EFC8F09A97F}"/>
              </a:ext>
            </a:extLst>
          </p:cNvPr>
          <p:cNvSpPr>
            <a:spLocks noGrp="1"/>
          </p:cNvSpPr>
          <p:nvPr>
            <p:ph idx="1"/>
          </p:nvPr>
        </p:nvSpPr>
        <p:spPr>
          <a:xfrm>
            <a:off x="838200" y="1385207"/>
            <a:ext cx="10515600" cy="4160058"/>
          </a:xfrm>
          <a:solidFill>
            <a:srgbClr val="CBE879"/>
          </a:solidFill>
        </p:spPr>
        <p:txBody>
          <a:bodyPr>
            <a:normAutofit fontScale="85000" lnSpcReduction="10000"/>
          </a:bodyPr>
          <a:lstStyle/>
          <a:p>
            <a:r>
              <a:rPr lang="en-US" dirty="0"/>
              <a:t>NIT arose from discourse within the autistic community with the aims of improving service for—</a:t>
            </a:r>
            <a:r>
              <a:rPr lang="en-US" i="1" dirty="0"/>
              <a:t>and preventing harm toward</a:t>
            </a:r>
            <a:r>
              <a:rPr lang="en-US" dirty="0"/>
              <a:t>—autistic populations </a:t>
            </a:r>
          </a:p>
          <a:p>
            <a:pPr lvl="1"/>
            <a:r>
              <a:rPr lang="en-US" dirty="0"/>
              <a:t>Proposed by </a:t>
            </a:r>
            <a:r>
              <a:rPr lang="en-US" b="1" dirty="0"/>
              <a:t>Robert Chapman </a:t>
            </a:r>
            <a:r>
              <a:rPr lang="en-US" dirty="0"/>
              <a:t>&amp; </a:t>
            </a:r>
            <a:r>
              <a:rPr lang="en-US" b="1" dirty="0"/>
              <a:t>Monique Botha</a:t>
            </a:r>
            <a:r>
              <a:rPr lang="en-US" dirty="0"/>
              <a:t>, two neurodivergent scholar-activists</a:t>
            </a:r>
          </a:p>
          <a:p>
            <a:r>
              <a:rPr lang="en-US" dirty="0"/>
              <a:t>A concept aimed at promoting the </a:t>
            </a:r>
            <a:r>
              <a:rPr lang="en-US" dirty="0">
                <a:effectLst/>
                <a:latin typeface="Aptos" panose="020B0004020202020204" pitchFamily="34" charset="0"/>
                <a:ea typeface="Aptos" panose="020B0004020202020204" pitchFamily="34" charset="0"/>
                <a:cs typeface="Times New Roman" panose="02020603050405020304" pitchFamily="18" charset="0"/>
              </a:rPr>
              <a:t>integration of neurodiversity theory </a:t>
            </a:r>
            <a:r>
              <a:rPr lang="en-US" dirty="0">
                <a:latin typeface="Aptos" panose="020B0004020202020204" pitchFamily="34" charset="0"/>
                <a:ea typeface="Aptos" panose="020B0004020202020204" pitchFamily="34" charset="0"/>
                <a:cs typeface="Times New Roman" panose="02020603050405020304" pitchFamily="18" charset="0"/>
              </a:rPr>
              <a:t>into</a:t>
            </a:r>
            <a:r>
              <a:rPr lang="en-US" dirty="0">
                <a:effectLst/>
                <a:latin typeface="Aptos" panose="020B0004020202020204" pitchFamily="34" charset="0"/>
                <a:ea typeface="Aptos" panose="020B0004020202020204" pitchFamily="34" charset="0"/>
                <a:cs typeface="Times New Roman" panose="02020603050405020304" pitchFamily="18" charset="0"/>
              </a:rPr>
              <a:t> clinical practice with neurodivergent people</a:t>
            </a:r>
            <a:endParaRPr lang="en-US" dirty="0"/>
          </a:p>
          <a:p>
            <a:r>
              <a:rPr lang="en-US" dirty="0"/>
              <a:t>Proposed three themes to guide therapists’ implementation:</a:t>
            </a:r>
          </a:p>
          <a:p>
            <a:pPr marL="914400" lvl="1" indent="-457200">
              <a:buFont typeface="+mj-lt"/>
              <a:buAutoNum type="arabicPeriod"/>
            </a:pPr>
            <a:r>
              <a:rPr lang="en-US" i="1" dirty="0"/>
              <a:t>Reconceptualization of </a:t>
            </a:r>
            <a:r>
              <a:rPr lang="en-US" b="1" i="1" dirty="0"/>
              <a:t>dysfunction as relational </a:t>
            </a:r>
            <a:r>
              <a:rPr lang="en-US" i="1" dirty="0"/>
              <a:t>rather than individual</a:t>
            </a:r>
          </a:p>
          <a:p>
            <a:pPr marL="914400" lvl="1" indent="-457200">
              <a:buFont typeface="+mj-lt"/>
              <a:buAutoNum type="arabicPeriod"/>
            </a:pPr>
            <a:r>
              <a:rPr lang="en-US" i="1" dirty="0"/>
              <a:t>The importance of </a:t>
            </a:r>
            <a:r>
              <a:rPr lang="en-US" b="1" i="1" dirty="0"/>
              <a:t>neurodivergence acceptance and pride</a:t>
            </a:r>
            <a:r>
              <a:rPr lang="en-US" i="1" dirty="0"/>
              <a:t>,</a:t>
            </a:r>
            <a:r>
              <a:rPr lang="en-US" b="1" i="1" dirty="0"/>
              <a:t> </a:t>
            </a:r>
            <a:r>
              <a:rPr lang="en-US" i="1" dirty="0"/>
              <a:t>and disability community and culture to </a:t>
            </a:r>
            <a:r>
              <a:rPr lang="en-US" b="1" i="1" dirty="0"/>
              <a:t>emancipate neurodivergent people from neuro-normativity</a:t>
            </a:r>
          </a:p>
          <a:p>
            <a:pPr marL="914400" lvl="1" indent="-457200">
              <a:buFont typeface="+mj-lt"/>
              <a:buAutoNum type="arabicPeriod"/>
            </a:pPr>
            <a:r>
              <a:rPr lang="en-US" i="1" dirty="0"/>
              <a:t>The need for therapists to </a:t>
            </a:r>
            <a:r>
              <a:rPr lang="en-US" b="1" i="1" dirty="0"/>
              <a:t>cultivate a relational epistemic humility </a:t>
            </a:r>
            <a:r>
              <a:rPr lang="en-US" i="1" dirty="0"/>
              <a:t>regarding difference experiences of neurodiversity and disablement </a:t>
            </a:r>
          </a:p>
          <a:p>
            <a:pPr marL="457200" lvl="1" indent="0">
              <a:buNone/>
            </a:pPr>
            <a:r>
              <a:rPr lang="en-US" sz="1600" dirty="0"/>
              <a:t>(Chapman &amp; Botha, 2022, p. 310) (bolded font added for emphasis). </a:t>
            </a:r>
          </a:p>
        </p:txBody>
      </p:sp>
      <p:sp>
        <p:nvSpPr>
          <p:cNvPr id="4" name="TextBox 3">
            <a:extLst>
              <a:ext uri="{FF2B5EF4-FFF2-40B4-BE49-F238E27FC236}">
                <a16:creationId xmlns:a16="http://schemas.microsoft.com/office/drawing/2014/main" id="{649A657F-01C5-DC24-F80A-E543B74748CA}"/>
              </a:ext>
            </a:extLst>
          </p:cNvPr>
          <p:cNvSpPr txBox="1"/>
          <p:nvPr/>
        </p:nvSpPr>
        <p:spPr>
          <a:xfrm>
            <a:off x="588753" y="5418589"/>
            <a:ext cx="11014494" cy="1200329"/>
          </a:xfrm>
          <a:prstGeom prst="rect">
            <a:avLst/>
          </a:prstGeom>
          <a:solidFill>
            <a:schemeClr val="bg2">
              <a:lumMod val="90000"/>
            </a:schemeClr>
          </a:solidFill>
        </p:spPr>
        <p:style>
          <a:lnRef idx="2">
            <a:schemeClr val="dk1"/>
          </a:lnRef>
          <a:fillRef idx="1">
            <a:schemeClr val="lt1"/>
          </a:fillRef>
          <a:effectRef idx="0">
            <a:schemeClr val="dk1"/>
          </a:effectRef>
          <a:fontRef idx="minor">
            <a:schemeClr val="dk1"/>
          </a:fontRef>
        </p:style>
        <p:txBody>
          <a:bodyPr wrap="square" rtlCol="0">
            <a:spAutoFit/>
          </a:bodyPr>
          <a:lstStyle/>
          <a:p>
            <a:r>
              <a:rPr lang="en-US" b="1" i="1" dirty="0"/>
              <a:t>epistemic humility</a:t>
            </a:r>
            <a:r>
              <a:rPr lang="en-US" dirty="0"/>
              <a:t>: </a:t>
            </a:r>
            <a:r>
              <a:rPr lang="en-US" sz="1800" dirty="0">
                <a:solidFill>
                  <a:srgbClr val="001D35"/>
                </a:solidFill>
                <a:effectLst/>
                <a:latin typeface="Aptos" panose="020B0004020202020204" pitchFamily="34" charset="0"/>
                <a:ea typeface="Aptos" panose="020B0004020202020204" pitchFamily="34" charset="0"/>
                <a:cs typeface="Times New Roman" panose="02020603050405020304" pitchFamily="18" charset="0"/>
              </a:rPr>
              <a:t>an intellectual virtue that involves recognizing knowledge as provisional and incomplete; acknowledging the limitations of perspective; bringing openness to other possibilities, including others’ perspectives and experiences; willingness to revise our beliefs when new evidence emerges; and engaging in critical reflection upon our beliefs and biases</a:t>
            </a:r>
            <a:r>
              <a:rPr lang="en-US" dirty="0">
                <a:effectLst/>
              </a:rPr>
              <a:t> </a:t>
            </a:r>
            <a:r>
              <a:rPr lang="en-US" sz="1400" dirty="0">
                <a:effectLst/>
              </a:rPr>
              <a:t>(Fricker, 2007)</a:t>
            </a:r>
            <a:endParaRPr lang="en-US" dirty="0"/>
          </a:p>
        </p:txBody>
      </p:sp>
      <p:sp>
        <p:nvSpPr>
          <p:cNvPr id="5" name="TextBox 4">
            <a:extLst>
              <a:ext uri="{FF2B5EF4-FFF2-40B4-BE49-F238E27FC236}">
                <a16:creationId xmlns:a16="http://schemas.microsoft.com/office/drawing/2014/main" id="{F1DBE016-9B12-0275-81D5-36FF76804A40}"/>
              </a:ext>
            </a:extLst>
          </p:cNvPr>
          <p:cNvSpPr txBox="1"/>
          <p:nvPr/>
        </p:nvSpPr>
        <p:spPr>
          <a:xfrm>
            <a:off x="8454461" y="1056334"/>
            <a:ext cx="3519577" cy="307777"/>
          </a:xfrm>
          <a:prstGeom prst="rect">
            <a:avLst/>
          </a:prstGeom>
          <a:noFill/>
        </p:spPr>
        <p:txBody>
          <a:bodyPr wrap="square" rtlCol="0">
            <a:spAutoFit/>
          </a:bodyPr>
          <a:lstStyle/>
          <a:p>
            <a:r>
              <a:rPr lang="en-US" sz="1400" dirty="0">
                <a:solidFill>
                  <a:schemeClr val="bg1"/>
                </a:solidFill>
              </a:rPr>
              <a:t>(Chapman &amp; Botha, 2022)</a:t>
            </a:r>
          </a:p>
        </p:txBody>
      </p:sp>
    </p:spTree>
    <p:extLst>
      <p:ext uri="{BB962C8B-B14F-4D97-AF65-F5344CB8AC3E}">
        <p14:creationId xmlns:p14="http://schemas.microsoft.com/office/powerpoint/2010/main" val="372740750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500">
        <p15:prstTrans prst="drape"/>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2111</TotalTime>
  <Words>7340</Words>
  <Application>Microsoft Macintosh PowerPoint</Application>
  <PresentationFormat>Widescreen</PresentationFormat>
  <Paragraphs>425</Paragraphs>
  <Slides>30</Slides>
  <Notes>17</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30</vt:i4>
      </vt:variant>
    </vt:vector>
  </HeadingPairs>
  <TitlesOfParts>
    <vt:vector size="41" baseType="lpstr">
      <vt:lpstr>Aptos</vt:lpstr>
      <vt:lpstr>Aptos Display</vt:lpstr>
      <vt:lpstr>Arial</vt:lpstr>
      <vt:lpstr>Calibri</vt:lpstr>
      <vt:lpstr>Cambria Math</vt:lpstr>
      <vt:lpstr>Engravers MT</vt:lpstr>
      <vt:lpstr>Helvetica</vt:lpstr>
      <vt:lpstr>Open Sans</vt:lpstr>
      <vt:lpstr>Times New Roman</vt:lpstr>
      <vt:lpstr>Wingdings</vt:lpstr>
      <vt:lpstr>Office Theme</vt:lpstr>
      <vt:lpstr>Neuroqueering Play Therapy: What My Clients Have Helped Me Understand</vt:lpstr>
      <vt:lpstr>Neurodiversity</vt:lpstr>
      <vt:lpstr>Epistemic Injustice &amp; Ongoing Oppression</vt:lpstr>
      <vt:lpstr>A Paradigm Shift:</vt:lpstr>
      <vt:lpstr>The Neurodiversity Movement</vt:lpstr>
      <vt:lpstr>Neuroqueer Theory</vt:lpstr>
      <vt:lpstr>Defining(?) Neuroqueering</vt:lpstr>
      <vt:lpstr>Neuroqueering Continued</vt:lpstr>
      <vt:lpstr>Neurodivergence-Informed Therapy (NIT)</vt:lpstr>
      <vt:lpstr>Synergetic Play Therapy (SPT)</vt:lpstr>
      <vt:lpstr>PowerPoint Presentation</vt:lpstr>
      <vt:lpstr>Neuroqueering Play Therapy: A Case Study</vt:lpstr>
      <vt:lpstr>Case Study: Background Information</vt:lpstr>
      <vt:lpstr>Case Example 1: self-Disclosure via Process</vt:lpstr>
      <vt:lpstr>Case Example 2: Liberation via Sand</vt:lpstr>
      <vt:lpstr>What My Clients Have Helped Me Understand</vt:lpstr>
      <vt:lpstr>1. Reframe “resistance”.</vt:lpstr>
      <vt:lpstr>2. Autonomy is of the human essence.</vt:lpstr>
      <vt:lpstr>3. Honoring sensory sensitivities and meeting sensory needs are not optional.</vt:lpstr>
      <vt:lpstr>4. Recognize your communication biases &amp; expand your repertoire.</vt:lpstr>
      <vt:lpstr>5. We don’t have to “talk about our feelings”.</vt:lpstr>
      <vt:lpstr>6. Bring a keen eye to the client’s values, styles, and strengths. </vt:lpstr>
      <vt:lpstr>7. Embrace neurodivergent interpersonal styles.</vt:lpstr>
      <vt:lpstr>8. We’re not here to “fix the client”.</vt:lpstr>
      <vt:lpstr>8. We’re not here to “fix the client”.</vt:lpstr>
      <vt:lpstr>9. Consider that therapy might not be “the answer”. </vt:lpstr>
      <vt:lpstr>9. Consider that therapy might not be “the answer”. </vt:lpstr>
      <vt:lpstr>10. We are mirrors of each other…</vt:lpstr>
      <vt:lpstr>Acknowledgements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Kelly Bishop</dc:creator>
  <cp:lastModifiedBy>Kelly Bishop</cp:lastModifiedBy>
  <cp:revision>14</cp:revision>
  <dcterms:created xsi:type="dcterms:W3CDTF">2025-04-17T18:30:49Z</dcterms:created>
  <dcterms:modified xsi:type="dcterms:W3CDTF">2025-05-04T19:41:54Z</dcterms:modified>
</cp:coreProperties>
</file>