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32"/>
  </p:notesMasterIdLst>
  <p:sldIdLst>
    <p:sldId id="257" r:id="rId2"/>
    <p:sldId id="259" r:id="rId3"/>
    <p:sldId id="379" r:id="rId4"/>
    <p:sldId id="350" r:id="rId5"/>
    <p:sldId id="281" r:id="rId6"/>
    <p:sldId id="354" r:id="rId7"/>
    <p:sldId id="355" r:id="rId8"/>
    <p:sldId id="362" r:id="rId9"/>
    <p:sldId id="339" r:id="rId10"/>
    <p:sldId id="300" r:id="rId11"/>
    <p:sldId id="371" r:id="rId12"/>
    <p:sldId id="298" r:id="rId13"/>
    <p:sldId id="299" r:id="rId14"/>
    <p:sldId id="374" r:id="rId15"/>
    <p:sldId id="372" r:id="rId16"/>
    <p:sldId id="307" r:id="rId17"/>
    <p:sldId id="258" r:id="rId18"/>
    <p:sldId id="375" r:id="rId19"/>
    <p:sldId id="376" r:id="rId20"/>
    <p:sldId id="377" r:id="rId21"/>
    <p:sldId id="378" r:id="rId22"/>
    <p:sldId id="380" r:id="rId23"/>
    <p:sldId id="382" r:id="rId24"/>
    <p:sldId id="383" r:id="rId25"/>
    <p:sldId id="386" r:id="rId26"/>
    <p:sldId id="389" r:id="rId27"/>
    <p:sldId id="388" r:id="rId28"/>
    <p:sldId id="390" r:id="rId29"/>
    <p:sldId id="391" r:id="rId30"/>
    <p:sldId id="3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CBE879"/>
    <a:srgbClr val="FDFF8D"/>
    <a:srgbClr val="D4ECF4"/>
    <a:srgbClr val="D3FAFE"/>
    <a:srgbClr val="EA87E3"/>
    <a:srgbClr val="09B0F8"/>
    <a:srgbClr val="E9CD50"/>
    <a:srgbClr val="C3EDAC"/>
    <a:srgbClr val="42CB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583"/>
  </p:normalViewPr>
  <p:slideViewPr>
    <p:cSldViewPr snapToGrid="0">
      <p:cViewPr varScale="1">
        <p:scale>
          <a:sx n="78" d="100"/>
          <a:sy n="78" d="100"/>
        </p:scale>
        <p:origin x="184" y="9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1EFF61-BA48-8A4A-AB24-EBD6EAE18801}" type="doc">
      <dgm:prSet loTypeId="urn:microsoft.com/office/officeart/2005/8/layout/hProcess4" loCatId="" qsTypeId="urn:microsoft.com/office/officeart/2005/8/quickstyle/simple1" qsCatId="simple" csTypeId="urn:microsoft.com/office/officeart/2005/8/colors/colorful2" csCatId="colorful" phldr="1"/>
      <dgm:spPr/>
      <dgm:t>
        <a:bodyPr/>
        <a:lstStyle/>
        <a:p>
          <a:endParaRPr lang="en-US"/>
        </a:p>
      </dgm:t>
    </dgm:pt>
    <dgm:pt modelId="{33B1B2E0-3F28-884D-BBB1-697642661450}">
      <dgm:prSet phldrT="[Text]"/>
      <dgm:spPr/>
      <dgm:t>
        <a:bodyPr/>
        <a:lstStyle/>
        <a:p>
          <a:r>
            <a:rPr lang="en-US" dirty="0"/>
            <a:t>Certain sociocultural contexts </a:t>
          </a:r>
        </a:p>
      </dgm:t>
    </dgm:pt>
    <dgm:pt modelId="{94C4C9E2-9CE0-8541-9D6C-EF24575AF7D9}" type="parTrans" cxnId="{4202955C-A46F-E846-84DC-FE8F0FAF7B4C}">
      <dgm:prSet/>
      <dgm:spPr/>
      <dgm:t>
        <a:bodyPr/>
        <a:lstStyle/>
        <a:p>
          <a:endParaRPr lang="en-US"/>
        </a:p>
      </dgm:t>
    </dgm:pt>
    <dgm:pt modelId="{DC434D5F-3871-4D4C-A845-06CB0B98F76B}" type="sibTrans" cxnId="{4202955C-A46F-E846-84DC-FE8F0FAF7B4C}">
      <dgm:prSet/>
      <dgm:spPr/>
      <dgm:t>
        <a:bodyPr/>
        <a:lstStyle/>
        <a:p>
          <a:endParaRPr lang="en-US"/>
        </a:p>
      </dgm:t>
    </dgm:pt>
    <dgm:pt modelId="{D04D539D-F67B-0343-A0F4-FCD9A18144FB}">
      <dgm:prSet phldrT="[Text]"/>
      <dgm:spPr/>
      <dgm:t>
        <a:bodyPr/>
        <a:lstStyle/>
        <a:p>
          <a:r>
            <a:rPr lang="en-US" dirty="0"/>
            <a:t>Early autism constructs emerged within sociocultural contexts characterized by pathologization of difference, white supremacy, and eugenic thought (Pearson &amp; Rose, 2023; Green &amp; Shaughnessy, 2023) </a:t>
          </a:r>
        </a:p>
      </dgm:t>
    </dgm:pt>
    <dgm:pt modelId="{1738D3AA-5567-274F-A4B1-C46EFC59D685}" type="parTrans" cxnId="{5574AF1F-00E4-2E40-8632-55EE9679E2A9}">
      <dgm:prSet/>
      <dgm:spPr/>
      <dgm:t>
        <a:bodyPr/>
        <a:lstStyle/>
        <a:p>
          <a:endParaRPr lang="en-US"/>
        </a:p>
      </dgm:t>
    </dgm:pt>
    <dgm:pt modelId="{EE0CDD41-5507-2B41-B192-3C45DE20D055}" type="sibTrans" cxnId="{5574AF1F-00E4-2E40-8632-55EE9679E2A9}">
      <dgm:prSet/>
      <dgm:spPr/>
      <dgm:t>
        <a:bodyPr/>
        <a:lstStyle/>
        <a:p>
          <a:endParaRPr lang="en-US"/>
        </a:p>
      </dgm:t>
    </dgm:pt>
    <dgm:pt modelId="{770A52B8-2589-804C-9DC9-7151311CA94C}">
      <dgm:prSet phldrT="[Text]"/>
      <dgm:spPr/>
      <dgm:t>
        <a:bodyPr/>
        <a:lstStyle/>
        <a:p>
          <a:r>
            <a:rPr lang="en-US" b="1" i="1" dirty="0"/>
            <a:t>Epistemic injustice</a:t>
          </a:r>
          <a:endParaRPr lang="en-US" dirty="0"/>
        </a:p>
      </dgm:t>
    </dgm:pt>
    <dgm:pt modelId="{F734902C-0C47-394F-9C44-ED98AE07A71F}" type="parTrans" cxnId="{9F12016D-F5C1-E547-83D5-3752DB066284}">
      <dgm:prSet/>
      <dgm:spPr/>
      <dgm:t>
        <a:bodyPr/>
        <a:lstStyle/>
        <a:p>
          <a:endParaRPr lang="en-US"/>
        </a:p>
      </dgm:t>
    </dgm:pt>
    <dgm:pt modelId="{B42D1CF2-38B7-6F42-8196-0A321F8A98B7}" type="sibTrans" cxnId="{9F12016D-F5C1-E547-83D5-3752DB066284}">
      <dgm:prSet/>
      <dgm:spPr/>
      <dgm:t>
        <a:bodyPr/>
        <a:lstStyle/>
        <a:p>
          <a:endParaRPr lang="en-US"/>
        </a:p>
      </dgm:t>
    </dgm:pt>
    <dgm:pt modelId="{D9DDB6E6-8E2E-4248-BB0A-FF701DCC5DC3}">
      <dgm:prSet phldrT="[Text]"/>
      <dgm:spPr/>
      <dgm:t>
        <a:bodyPr/>
        <a:lstStyle/>
        <a:p>
          <a:r>
            <a:rPr lang="en-US" dirty="0"/>
            <a:t>Pathologization of human diversity and difference: improper application of the medical model, erroneous assumptions (Pearson &amp; Rose, 2023; Green &amp; Shaughnessy, 2023; Botha, 2021)</a:t>
          </a:r>
        </a:p>
      </dgm:t>
    </dgm:pt>
    <dgm:pt modelId="{A9C93EB5-1D73-F14F-99B0-B43257A55F4D}" type="parTrans" cxnId="{54709311-6884-5146-8A60-EF18ECFA7023}">
      <dgm:prSet/>
      <dgm:spPr/>
      <dgm:t>
        <a:bodyPr/>
        <a:lstStyle/>
        <a:p>
          <a:endParaRPr lang="en-US"/>
        </a:p>
      </dgm:t>
    </dgm:pt>
    <dgm:pt modelId="{B6F784C1-BEC2-3E4F-B624-D726646F5B1B}" type="sibTrans" cxnId="{54709311-6884-5146-8A60-EF18ECFA7023}">
      <dgm:prSet/>
      <dgm:spPr/>
      <dgm:t>
        <a:bodyPr/>
        <a:lstStyle/>
        <a:p>
          <a:endParaRPr lang="en-US"/>
        </a:p>
      </dgm:t>
    </dgm:pt>
    <dgm:pt modelId="{66D8689C-EBB5-0147-BE1E-1474DA669E20}">
      <dgm:prSet phldrT="[Text]"/>
      <dgm:spPr/>
      <dgm:t>
        <a:bodyPr/>
        <a:lstStyle/>
        <a:p>
          <a:r>
            <a:rPr lang="en-US" dirty="0"/>
            <a:t>Exclusion of autistic voices/experience (Pearson &amp; Rose, 2023; Green &amp; Shaughnessy, 2023; Botha, 2021) </a:t>
          </a:r>
        </a:p>
      </dgm:t>
    </dgm:pt>
    <dgm:pt modelId="{A411F501-3EF1-AD4A-AF22-03F306C64173}" type="parTrans" cxnId="{DC5FA75C-0FAB-524B-9D39-8E7F99CF56F7}">
      <dgm:prSet/>
      <dgm:spPr/>
      <dgm:t>
        <a:bodyPr/>
        <a:lstStyle/>
        <a:p>
          <a:endParaRPr lang="en-US"/>
        </a:p>
      </dgm:t>
    </dgm:pt>
    <dgm:pt modelId="{87A3E0BE-78F5-7240-8561-77F6141130DE}" type="sibTrans" cxnId="{DC5FA75C-0FAB-524B-9D39-8E7F99CF56F7}">
      <dgm:prSet/>
      <dgm:spPr/>
      <dgm:t>
        <a:bodyPr/>
        <a:lstStyle/>
        <a:p>
          <a:endParaRPr lang="en-US"/>
        </a:p>
      </dgm:t>
    </dgm:pt>
    <dgm:pt modelId="{58431984-7BE8-174D-9DB5-D9469125C164}">
      <dgm:prSet phldrT="[Text]"/>
      <dgm:spPr/>
      <dgm:t>
        <a:bodyPr/>
        <a:lstStyle/>
        <a:p>
          <a:r>
            <a:rPr lang="en-US" dirty="0"/>
            <a:t>Ongoing oppression…&amp; hope</a:t>
          </a:r>
        </a:p>
      </dgm:t>
    </dgm:pt>
    <dgm:pt modelId="{113617B1-8658-7548-B371-3CC11ABD2407}" type="parTrans" cxnId="{CE4AA57C-F1DD-B946-8AAF-8CC313316B22}">
      <dgm:prSet/>
      <dgm:spPr/>
      <dgm:t>
        <a:bodyPr/>
        <a:lstStyle/>
        <a:p>
          <a:endParaRPr lang="en-US"/>
        </a:p>
      </dgm:t>
    </dgm:pt>
    <dgm:pt modelId="{20FFE05D-DF9F-CA42-9FC2-8BF6F244161D}" type="sibTrans" cxnId="{CE4AA57C-F1DD-B946-8AAF-8CC313316B22}">
      <dgm:prSet/>
      <dgm:spPr/>
      <dgm:t>
        <a:bodyPr/>
        <a:lstStyle/>
        <a:p>
          <a:endParaRPr lang="en-US"/>
        </a:p>
      </dgm:t>
    </dgm:pt>
    <dgm:pt modelId="{4D402BFD-0CEE-9A41-84ED-A87743533D14}">
      <dgm:prSet phldrT="[Text]"/>
      <dgm:spPr/>
      <dgm:t>
        <a:bodyPr/>
        <a:lstStyle/>
        <a:p>
          <a:r>
            <a:rPr lang="en-US">
              <a:sym typeface="Wingdings" pitchFamily="2" charset="2"/>
            </a:rPr>
            <a:t>The medicalization of autism &amp; oppression of autistic people continue (Pearson &amp; Rose, 2023; Green &amp; Shaughnessy, 2023; Yergeau, 2018; Walker, 2021; Price, 2022; Nerenberg, 2020) </a:t>
          </a:r>
          <a:endParaRPr lang="en-US"/>
        </a:p>
      </dgm:t>
    </dgm:pt>
    <dgm:pt modelId="{EA217B69-5100-704E-A996-48751A740235}" type="parTrans" cxnId="{C7253E13-5228-9E46-9C53-8BB64C1849F8}">
      <dgm:prSet/>
      <dgm:spPr/>
      <dgm:t>
        <a:bodyPr/>
        <a:lstStyle/>
        <a:p>
          <a:endParaRPr lang="en-US"/>
        </a:p>
      </dgm:t>
    </dgm:pt>
    <dgm:pt modelId="{91BFE50A-9E44-304C-9458-31386DE40C1F}" type="sibTrans" cxnId="{C7253E13-5228-9E46-9C53-8BB64C1849F8}">
      <dgm:prSet/>
      <dgm:spPr/>
      <dgm:t>
        <a:bodyPr/>
        <a:lstStyle/>
        <a:p>
          <a:endParaRPr lang="en-US"/>
        </a:p>
      </dgm:t>
    </dgm:pt>
    <dgm:pt modelId="{CB0D593A-90B0-2C4B-BF7B-BCE22BD9271E}">
      <dgm:prSet phldrT="[Text]"/>
      <dgm:spPr/>
      <dgm:t>
        <a:bodyPr/>
        <a:lstStyle/>
        <a:p>
          <a:r>
            <a:rPr lang="en-US" b="1" dirty="0">
              <a:sym typeface="Wingdings" pitchFamily="2" charset="2"/>
            </a:rPr>
            <a:t> i</a:t>
          </a:r>
          <a:r>
            <a:rPr lang="en-US" b="1" dirty="0"/>
            <a:t>naccurate, dehumanizing, &amp; self-reifying constructs </a:t>
          </a:r>
          <a:r>
            <a:rPr lang="en-US" dirty="0"/>
            <a:t>(Pearson &amp; Rose, 2023; Green &amp; Shaughnessy, 2023; Botha, 2021) </a:t>
          </a:r>
        </a:p>
      </dgm:t>
    </dgm:pt>
    <dgm:pt modelId="{8027E17D-5F07-B043-AC45-32644164F6F8}" type="parTrans" cxnId="{DE51F67B-D09B-374A-BFA4-209FF57584FF}">
      <dgm:prSet/>
      <dgm:spPr/>
      <dgm:t>
        <a:bodyPr/>
        <a:lstStyle/>
        <a:p>
          <a:endParaRPr lang="en-US"/>
        </a:p>
      </dgm:t>
    </dgm:pt>
    <dgm:pt modelId="{B1E31513-7F1D-4C43-94DF-8D53BCF09463}" type="sibTrans" cxnId="{DE51F67B-D09B-374A-BFA4-209FF57584FF}">
      <dgm:prSet/>
      <dgm:spPr/>
      <dgm:t>
        <a:bodyPr/>
        <a:lstStyle/>
        <a:p>
          <a:endParaRPr lang="en-US"/>
        </a:p>
      </dgm:t>
    </dgm:pt>
    <dgm:pt modelId="{9C32DAA8-B140-C744-AF5D-73BD11F73F5C}">
      <dgm:prSet phldrT="[Text]"/>
      <dgm:spPr/>
      <dgm:t>
        <a:bodyPr/>
        <a:lstStyle/>
        <a:p>
          <a:r>
            <a:rPr lang="en-US">
              <a:sym typeface="Wingdings" pitchFamily="2" charset="2"/>
            </a:rPr>
            <a:t>Building evidence indicates that constructs are flawed (Pearson &amp; Rose, 2023; Green &amp; Shaughnessy, 2023; Yergeau, 2018; Walker, 2021; Price, 2022; Nerenberg, 2020) </a:t>
          </a:r>
          <a:endParaRPr lang="en-US"/>
        </a:p>
      </dgm:t>
    </dgm:pt>
    <dgm:pt modelId="{499F2B37-987C-3C48-8EF5-3C6F9C2CFE1D}" type="parTrans" cxnId="{9C04D7E7-336C-9E44-9D67-E8ADE0B39D4F}">
      <dgm:prSet/>
      <dgm:spPr/>
      <dgm:t>
        <a:bodyPr/>
        <a:lstStyle/>
        <a:p>
          <a:endParaRPr lang="en-US"/>
        </a:p>
      </dgm:t>
    </dgm:pt>
    <dgm:pt modelId="{F21F0193-A813-0049-B17D-BFFC361014D1}" type="sibTrans" cxnId="{9C04D7E7-336C-9E44-9D67-E8ADE0B39D4F}">
      <dgm:prSet/>
      <dgm:spPr/>
      <dgm:t>
        <a:bodyPr/>
        <a:lstStyle/>
        <a:p>
          <a:endParaRPr lang="en-US"/>
        </a:p>
      </dgm:t>
    </dgm:pt>
    <dgm:pt modelId="{16959775-D86C-D24D-94EB-5606D7E30C13}" type="pres">
      <dgm:prSet presAssocID="{951EFF61-BA48-8A4A-AB24-EBD6EAE18801}" presName="Name0" presStyleCnt="0">
        <dgm:presLayoutVars>
          <dgm:dir/>
          <dgm:animLvl val="lvl"/>
          <dgm:resizeHandles val="exact"/>
        </dgm:presLayoutVars>
      </dgm:prSet>
      <dgm:spPr/>
    </dgm:pt>
    <dgm:pt modelId="{7699F667-4A1F-FC49-BEEF-C4092033A5B4}" type="pres">
      <dgm:prSet presAssocID="{951EFF61-BA48-8A4A-AB24-EBD6EAE18801}" presName="tSp" presStyleCnt="0"/>
      <dgm:spPr/>
    </dgm:pt>
    <dgm:pt modelId="{70C02783-BE96-1245-84DB-5EA57CA1B9E6}" type="pres">
      <dgm:prSet presAssocID="{951EFF61-BA48-8A4A-AB24-EBD6EAE18801}" presName="bSp" presStyleCnt="0"/>
      <dgm:spPr/>
    </dgm:pt>
    <dgm:pt modelId="{F2F3AC6F-5DA2-944F-8DFE-B466C9CEA8BC}" type="pres">
      <dgm:prSet presAssocID="{951EFF61-BA48-8A4A-AB24-EBD6EAE18801}" presName="process" presStyleCnt="0"/>
      <dgm:spPr/>
    </dgm:pt>
    <dgm:pt modelId="{D7F2CE92-8148-9944-BEF9-9F53EACFBE0B}" type="pres">
      <dgm:prSet presAssocID="{33B1B2E0-3F28-884D-BBB1-697642661450}" presName="composite1" presStyleCnt="0"/>
      <dgm:spPr/>
    </dgm:pt>
    <dgm:pt modelId="{433B940D-2BDF-D64E-984F-216497BFA18C}" type="pres">
      <dgm:prSet presAssocID="{33B1B2E0-3F28-884D-BBB1-697642661450}" presName="dummyNode1" presStyleLbl="node1" presStyleIdx="0" presStyleCnt="3"/>
      <dgm:spPr/>
    </dgm:pt>
    <dgm:pt modelId="{DE104775-5B8D-154E-9A8D-199E499135E1}" type="pres">
      <dgm:prSet presAssocID="{33B1B2E0-3F28-884D-BBB1-697642661450}" presName="childNode1" presStyleLbl="bgAcc1" presStyleIdx="0" presStyleCnt="3">
        <dgm:presLayoutVars>
          <dgm:bulletEnabled val="1"/>
        </dgm:presLayoutVars>
      </dgm:prSet>
      <dgm:spPr/>
    </dgm:pt>
    <dgm:pt modelId="{BEBD5708-4A49-0B46-AE5F-5366A8C92457}" type="pres">
      <dgm:prSet presAssocID="{33B1B2E0-3F28-884D-BBB1-697642661450}" presName="childNode1tx" presStyleLbl="bgAcc1" presStyleIdx="0" presStyleCnt="3">
        <dgm:presLayoutVars>
          <dgm:bulletEnabled val="1"/>
        </dgm:presLayoutVars>
      </dgm:prSet>
      <dgm:spPr/>
    </dgm:pt>
    <dgm:pt modelId="{F813B8A7-9C48-9746-8089-3E7D5377C6D4}" type="pres">
      <dgm:prSet presAssocID="{33B1B2E0-3F28-884D-BBB1-697642661450}" presName="parentNode1" presStyleLbl="node1" presStyleIdx="0" presStyleCnt="3">
        <dgm:presLayoutVars>
          <dgm:chMax val="1"/>
          <dgm:bulletEnabled val="1"/>
        </dgm:presLayoutVars>
      </dgm:prSet>
      <dgm:spPr/>
    </dgm:pt>
    <dgm:pt modelId="{4C6FFF2D-CC90-5642-87D5-218EE6708796}" type="pres">
      <dgm:prSet presAssocID="{33B1B2E0-3F28-884D-BBB1-697642661450}" presName="connSite1" presStyleCnt="0"/>
      <dgm:spPr/>
    </dgm:pt>
    <dgm:pt modelId="{F9A98A9E-4B42-AB44-89D7-E3DE044F23D7}" type="pres">
      <dgm:prSet presAssocID="{DC434D5F-3871-4D4C-A845-06CB0B98F76B}" presName="Name9" presStyleLbl="sibTrans2D1" presStyleIdx="0" presStyleCnt="2"/>
      <dgm:spPr/>
    </dgm:pt>
    <dgm:pt modelId="{FFCFC054-6BA2-3547-A019-A0C2336B3CB1}" type="pres">
      <dgm:prSet presAssocID="{770A52B8-2589-804C-9DC9-7151311CA94C}" presName="composite2" presStyleCnt="0"/>
      <dgm:spPr/>
    </dgm:pt>
    <dgm:pt modelId="{517BDFC3-82CD-0646-A268-F3087A132328}" type="pres">
      <dgm:prSet presAssocID="{770A52B8-2589-804C-9DC9-7151311CA94C}" presName="dummyNode2" presStyleLbl="node1" presStyleIdx="0" presStyleCnt="3"/>
      <dgm:spPr/>
    </dgm:pt>
    <dgm:pt modelId="{24AE45CA-03C1-0041-95AA-05A748B6E60A}" type="pres">
      <dgm:prSet presAssocID="{770A52B8-2589-804C-9DC9-7151311CA94C}" presName="childNode2" presStyleLbl="bgAcc1" presStyleIdx="1" presStyleCnt="3">
        <dgm:presLayoutVars>
          <dgm:bulletEnabled val="1"/>
        </dgm:presLayoutVars>
      </dgm:prSet>
      <dgm:spPr/>
    </dgm:pt>
    <dgm:pt modelId="{E12C6BB9-3D25-AF4F-B38C-92D187C04B00}" type="pres">
      <dgm:prSet presAssocID="{770A52B8-2589-804C-9DC9-7151311CA94C}" presName="childNode2tx" presStyleLbl="bgAcc1" presStyleIdx="1" presStyleCnt="3">
        <dgm:presLayoutVars>
          <dgm:bulletEnabled val="1"/>
        </dgm:presLayoutVars>
      </dgm:prSet>
      <dgm:spPr/>
    </dgm:pt>
    <dgm:pt modelId="{13F5E17C-AA92-2346-94AF-065B0B17E88A}" type="pres">
      <dgm:prSet presAssocID="{770A52B8-2589-804C-9DC9-7151311CA94C}" presName="parentNode2" presStyleLbl="node1" presStyleIdx="1" presStyleCnt="3">
        <dgm:presLayoutVars>
          <dgm:chMax val="0"/>
          <dgm:bulletEnabled val="1"/>
        </dgm:presLayoutVars>
      </dgm:prSet>
      <dgm:spPr/>
    </dgm:pt>
    <dgm:pt modelId="{D57A2398-9F51-B14B-ADB6-CDEDB0EA679B}" type="pres">
      <dgm:prSet presAssocID="{770A52B8-2589-804C-9DC9-7151311CA94C}" presName="connSite2" presStyleCnt="0"/>
      <dgm:spPr/>
    </dgm:pt>
    <dgm:pt modelId="{8327AD58-ABBA-F246-9F91-87854988EB18}" type="pres">
      <dgm:prSet presAssocID="{B42D1CF2-38B7-6F42-8196-0A321F8A98B7}" presName="Name18" presStyleLbl="sibTrans2D1" presStyleIdx="1" presStyleCnt="2"/>
      <dgm:spPr/>
    </dgm:pt>
    <dgm:pt modelId="{E9BC16FA-C079-B849-ADA7-D12DF61B9AAB}" type="pres">
      <dgm:prSet presAssocID="{58431984-7BE8-174D-9DB5-D9469125C164}" presName="composite1" presStyleCnt="0"/>
      <dgm:spPr/>
    </dgm:pt>
    <dgm:pt modelId="{964526C3-03A7-C04B-9A80-FBF76C27419B}" type="pres">
      <dgm:prSet presAssocID="{58431984-7BE8-174D-9DB5-D9469125C164}" presName="dummyNode1" presStyleLbl="node1" presStyleIdx="1" presStyleCnt="3"/>
      <dgm:spPr/>
    </dgm:pt>
    <dgm:pt modelId="{B33510C1-8F99-1342-8C70-705A5E1B02EF}" type="pres">
      <dgm:prSet presAssocID="{58431984-7BE8-174D-9DB5-D9469125C164}" presName="childNode1" presStyleLbl="bgAcc1" presStyleIdx="2" presStyleCnt="3">
        <dgm:presLayoutVars>
          <dgm:bulletEnabled val="1"/>
        </dgm:presLayoutVars>
      </dgm:prSet>
      <dgm:spPr/>
    </dgm:pt>
    <dgm:pt modelId="{C38144A6-A030-DF40-B462-0AA1C37C9EF0}" type="pres">
      <dgm:prSet presAssocID="{58431984-7BE8-174D-9DB5-D9469125C164}" presName="childNode1tx" presStyleLbl="bgAcc1" presStyleIdx="2" presStyleCnt="3">
        <dgm:presLayoutVars>
          <dgm:bulletEnabled val="1"/>
        </dgm:presLayoutVars>
      </dgm:prSet>
      <dgm:spPr/>
    </dgm:pt>
    <dgm:pt modelId="{3DD585A0-816A-7140-A26D-C8153ADFB404}" type="pres">
      <dgm:prSet presAssocID="{58431984-7BE8-174D-9DB5-D9469125C164}" presName="parentNode1" presStyleLbl="node1" presStyleIdx="2" presStyleCnt="3">
        <dgm:presLayoutVars>
          <dgm:chMax val="1"/>
          <dgm:bulletEnabled val="1"/>
        </dgm:presLayoutVars>
      </dgm:prSet>
      <dgm:spPr/>
    </dgm:pt>
    <dgm:pt modelId="{A77D62E3-EB3E-6E41-81A1-C676F36BB018}" type="pres">
      <dgm:prSet presAssocID="{58431984-7BE8-174D-9DB5-D9469125C164}" presName="connSite1" presStyleCnt="0"/>
      <dgm:spPr/>
    </dgm:pt>
  </dgm:ptLst>
  <dgm:cxnLst>
    <dgm:cxn modelId="{54709311-6884-5146-8A60-EF18ECFA7023}" srcId="{770A52B8-2589-804C-9DC9-7151311CA94C}" destId="{D9DDB6E6-8E2E-4248-BB0A-FF701DCC5DC3}" srcOrd="0" destOrd="0" parTransId="{A9C93EB5-1D73-F14F-99B0-B43257A55F4D}" sibTransId="{B6F784C1-BEC2-3E4F-B624-D726646F5B1B}"/>
    <dgm:cxn modelId="{C7253E13-5228-9E46-9C53-8BB64C1849F8}" srcId="{58431984-7BE8-174D-9DB5-D9469125C164}" destId="{4D402BFD-0CEE-9A41-84ED-A87743533D14}" srcOrd="0" destOrd="0" parTransId="{EA217B69-5100-704E-A996-48751A740235}" sibTransId="{91BFE50A-9E44-304C-9458-31386DE40C1F}"/>
    <dgm:cxn modelId="{AFF9161C-C7E2-FC4D-9643-5F77A22235B9}" type="presOf" srcId="{D04D539D-F67B-0343-A0F4-FCD9A18144FB}" destId="{DE104775-5B8D-154E-9A8D-199E499135E1}" srcOrd="0" destOrd="0" presId="urn:microsoft.com/office/officeart/2005/8/layout/hProcess4"/>
    <dgm:cxn modelId="{5574AF1F-00E4-2E40-8632-55EE9679E2A9}" srcId="{33B1B2E0-3F28-884D-BBB1-697642661450}" destId="{D04D539D-F67B-0343-A0F4-FCD9A18144FB}" srcOrd="0" destOrd="0" parTransId="{1738D3AA-5567-274F-A4B1-C46EFC59D685}" sibTransId="{EE0CDD41-5507-2B41-B192-3C45DE20D055}"/>
    <dgm:cxn modelId="{B55D1022-ABC2-2043-8467-F8CD290EF0F5}" type="presOf" srcId="{4D402BFD-0CEE-9A41-84ED-A87743533D14}" destId="{B33510C1-8F99-1342-8C70-705A5E1B02EF}" srcOrd="0" destOrd="0" presId="urn:microsoft.com/office/officeart/2005/8/layout/hProcess4"/>
    <dgm:cxn modelId="{4AC76F2C-D14C-CE4E-8F6B-7F0F3F710B64}" type="presOf" srcId="{770A52B8-2589-804C-9DC9-7151311CA94C}" destId="{13F5E17C-AA92-2346-94AF-065B0B17E88A}" srcOrd="0" destOrd="0" presId="urn:microsoft.com/office/officeart/2005/8/layout/hProcess4"/>
    <dgm:cxn modelId="{CD9C922C-1E88-924F-9170-125B44E02398}" type="presOf" srcId="{4D402BFD-0CEE-9A41-84ED-A87743533D14}" destId="{C38144A6-A030-DF40-B462-0AA1C37C9EF0}" srcOrd="1" destOrd="0" presId="urn:microsoft.com/office/officeart/2005/8/layout/hProcess4"/>
    <dgm:cxn modelId="{7E4A7D3B-A3DE-2B45-A122-4C3994531E0D}" type="presOf" srcId="{B42D1CF2-38B7-6F42-8196-0A321F8A98B7}" destId="{8327AD58-ABBA-F246-9F91-87854988EB18}" srcOrd="0" destOrd="0" presId="urn:microsoft.com/office/officeart/2005/8/layout/hProcess4"/>
    <dgm:cxn modelId="{7CD2D03B-EA35-804D-8369-17F5E6896CCC}" type="presOf" srcId="{D9DDB6E6-8E2E-4248-BB0A-FF701DCC5DC3}" destId="{24AE45CA-03C1-0041-95AA-05A748B6E60A}" srcOrd="0" destOrd="0" presId="urn:microsoft.com/office/officeart/2005/8/layout/hProcess4"/>
    <dgm:cxn modelId="{D9E36F45-7137-7745-AA67-F05B6AE703B9}" type="presOf" srcId="{9C32DAA8-B140-C744-AF5D-73BD11F73F5C}" destId="{C38144A6-A030-DF40-B462-0AA1C37C9EF0}" srcOrd="1" destOrd="1" presId="urn:microsoft.com/office/officeart/2005/8/layout/hProcess4"/>
    <dgm:cxn modelId="{964CFE4D-3639-0F46-9C17-C79C235B5E93}" type="presOf" srcId="{D9DDB6E6-8E2E-4248-BB0A-FF701DCC5DC3}" destId="{E12C6BB9-3D25-AF4F-B38C-92D187C04B00}" srcOrd="1" destOrd="0" presId="urn:microsoft.com/office/officeart/2005/8/layout/hProcess4"/>
    <dgm:cxn modelId="{4202955C-A46F-E846-84DC-FE8F0FAF7B4C}" srcId="{951EFF61-BA48-8A4A-AB24-EBD6EAE18801}" destId="{33B1B2E0-3F28-884D-BBB1-697642661450}" srcOrd="0" destOrd="0" parTransId="{94C4C9E2-9CE0-8541-9D6C-EF24575AF7D9}" sibTransId="{DC434D5F-3871-4D4C-A845-06CB0B98F76B}"/>
    <dgm:cxn modelId="{DC5FA75C-0FAB-524B-9D39-8E7F99CF56F7}" srcId="{770A52B8-2589-804C-9DC9-7151311CA94C}" destId="{66D8689C-EBB5-0147-BE1E-1474DA669E20}" srcOrd="1" destOrd="0" parTransId="{A411F501-3EF1-AD4A-AF22-03F306C64173}" sibTransId="{87A3E0BE-78F5-7240-8561-77F6141130DE}"/>
    <dgm:cxn modelId="{2147F16B-5377-DE44-95F0-DF017FDB5E3A}" type="presOf" srcId="{9C32DAA8-B140-C744-AF5D-73BD11F73F5C}" destId="{B33510C1-8F99-1342-8C70-705A5E1B02EF}" srcOrd="0" destOrd="1" presId="urn:microsoft.com/office/officeart/2005/8/layout/hProcess4"/>
    <dgm:cxn modelId="{9F12016D-F5C1-E547-83D5-3752DB066284}" srcId="{951EFF61-BA48-8A4A-AB24-EBD6EAE18801}" destId="{770A52B8-2589-804C-9DC9-7151311CA94C}" srcOrd="1" destOrd="0" parTransId="{F734902C-0C47-394F-9C44-ED98AE07A71F}" sibTransId="{B42D1CF2-38B7-6F42-8196-0A321F8A98B7}"/>
    <dgm:cxn modelId="{9685626D-6006-E344-8C99-75E68DFB9843}" type="presOf" srcId="{33B1B2E0-3F28-884D-BBB1-697642661450}" destId="{F813B8A7-9C48-9746-8089-3E7D5377C6D4}" srcOrd="0" destOrd="0" presId="urn:microsoft.com/office/officeart/2005/8/layout/hProcess4"/>
    <dgm:cxn modelId="{DE51F67B-D09B-374A-BFA4-209FF57584FF}" srcId="{770A52B8-2589-804C-9DC9-7151311CA94C}" destId="{CB0D593A-90B0-2C4B-BF7B-BCE22BD9271E}" srcOrd="2" destOrd="0" parTransId="{8027E17D-5F07-B043-AC45-32644164F6F8}" sibTransId="{B1E31513-7F1D-4C43-94DF-8D53BCF09463}"/>
    <dgm:cxn modelId="{CE4AA57C-F1DD-B946-8AAF-8CC313316B22}" srcId="{951EFF61-BA48-8A4A-AB24-EBD6EAE18801}" destId="{58431984-7BE8-174D-9DB5-D9469125C164}" srcOrd="2" destOrd="0" parTransId="{113617B1-8658-7548-B371-3CC11ABD2407}" sibTransId="{20FFE05D-DF9F-CA42-9FC2-8BF6F244161D}"/>
    <dgm:cxn modelId="{537F9284-1322-5F49-95D2-11C51992BDDA}" type="presOf" srcId="{58431984-7BE8-174D-9DB5-D9469125C164}" destId="{3DD585A0-816A-7140-A26D-C8153ADFB404}" srcOrd="0" destOrd="0" presId="urn:microsoft.com/office/officeart/2005/8/layout/hProcess4"/>
    <dgm:cxn modelId="{99605B91-4EE6-364A-95BC-C1D330FC7BB9}" type="presOf" srcId="{66D8689C-EBB5-0147-BE1E-1474DA669E20}" destId="{E12C6BB9-3D25-AF4F-B38C-92D187C04B00}" srcOrd="1" destOrd="1" presId="urn:microsoft.com/office/officeart/2005/8/layout/hProcess4"/>
    <dgm:cxn modelId="{6531879B-80D1-E54A-869E-1D20895792C8}" type="presOf" srcId="{CB0D593A-90B0-2C4B-BF7B-BCE22BD9271E}" destId="{24AE45CA-03C1-0041-95AA-05A748B6E60A}" srcOrd="0" destOrd="2" presId="urn:microsoft.com/office/officeart/2005/8/layout/hProcess4"/>
    <dgm:cxn modelId="{936D679D-6C5D-2D41-98D5-69B4A5F3584E}" type="presOf" srcId="{951EFF61-BA48-8A4A-AB24-EBD6EAE18801}" destId="{16959775-D86C-D24D-94EB-5606D7E30C13}" srcOrd="0" destOrd="0" presId="urn:microsoft.com/office/officeart/2005/8/layout/hProcess4"/>
    <dgm:cxn modelId="{7181AD9F-B3D8-0748-968A-80809C61B03F}" type="presOf" srcId="{D04D539D-F67B-0343-A0F4-FCD9A18144FB}" destId="{BEBD5708-4A49-0B46-AE5F-5366A8C92457}" srcOrd="1" destOrd="0" presId="urn:microsoft.com/office/officeart/2005/8/layout/hProcess4"/>
    <dgm:cxn modelId="{354CCAAA-F1A3-6B47-9E9E-E961A98E50BF}" type="presOf" srcId="{DC434D5F-3871-4D4C-A845-06CB0B98F76B}" destId="{F9A98A9E-4B42-AB44-89D7-E3DE044F23D7}" srcOrd="0" destOrd="0" presId="urn:microsoft.com/office/officeart/2005/8/layout/hProcess4"/>
    <dgm:cxn modelId="{9C04D7E7-336C-9E44-9D67-E8ADE0B39D4F}" srcId="{58431984-7BE8-174D-9DB5-D9469125C164}" destId="{9C32DAA8-B140-C744-AF5D-73BD11F73F5C}" srcOrd="1" destOrd="0" parTransId="{499F2B37-987C-3C48-8EF5-3C6F9C2CFE1D}" sibTransId="{F21F0193-A813-0049-B17D-BFFC361014D1}"/>
    <dgm:cxn modelId="{16F1B3F5-AFA5-814C-BC4A-26FF824A15E7}" type="presOf" srcId="{66D8689C-EBB5-0147-BE1E-1474DA669E20}" destId="{24AE45CA-03C1-0041-95AA-05A748B6E60A}" srcOrd="0" destOrd="1" presId="urn:microsoft.com/office/officeart/2005/8/layout/hProcess4"/>
    <dgm:cxn modelId="{F11467FE-93A4-FA40-8FBC-1E64E7C9940E}" type="presOf" srcId="{CB0D593A-90B0-2C4B-BF7B-BCE22BD9271E}" destId="{E12C6BB9-3D25-AF4F-B38C-92D187C04B00}" srcOrd="1" destOrd="2" presId="urn:microsoft.com/office/officeart/2005/8/layout/hProcess4"/>
    <dgm:cxn modelId="{97BA58EC-553C-F74B-81CA-528D61A84AD1}" type="presParOf" srcId="{16959775-D86C-D24D-94EB-5606D7E30C13}" destId="{7699F667-4A1F-FC49-BEEF-C4092033A5B4}" srcOrd="0" destOrd="0" presId="urn:microsoft.com/office/officeart/2005/8/layout/hProcess4"/>
    <dgm:cxn modelId="{22868A26-8992-714B-8100-04B7D1D2FEBE}" type="presParOf" srcId="{16959775-D86C-D24D-94EB-5606D7E30C13}" destId="{70C02783-BE96-1245-84DB-5EA57CA1B9E6}" srcOrd="1" destOrd="0" presId="urn:microsoft.com/office/officeart/2005/8/layout/hProcess4"/>
    <dgm:cxn modelId="{24DB1D49-C508-2649-85DA-C6EF7450E90C}" type="presParOf" srcId="{16959775-D86C-D24D-94EB-5606D7E30C13}" destId="{F2F3AC6F-5DA2-944F-8DFE-B466C9CEA8BC}" srcOrd="2" destOrd="0" presId="urn:microsoft.com/office/officeart/2005/8/layout/hProcess4"/>
    <dgm:cxn modelId="{7E4C5C2E-36F2-CA4A-82D3-B7E1C31D5854}" type="presParOf" srcId="{F2F3AC6F-5DA2-944F-8DFE-B466C9CEA8BC}" destId="{D7F2CE92-8148-9944-BEF9-9F53EACFBE0B}" srcOrd="0" destOrd="0" presId="urn:microsoft.com/office/officeart/2005/8/layout/hProcess4"/>
    <dgm:cxn modelId="{3FF154A4-EFB0-5A44-A5D5-151B2BF52F24}" type="presParOf" srcId="{D7F2CE92-8148-9944-BEF9-9F53EACFBE0B}" destId="{433B940D-2BDF-D64E-984F-216497BFA18C}" srcOrd="0" destOrd="0" presId="urn:microsoft.com/office/officeart/2005/8/layout/hProcess4"/>
    <dgm:cxn modelId="{5F4BD4BF-A8E3-3840-BE34-878D6F1B54C5}" type="presParOf" srcId="{D7F2CE92-8148-9944-BEF9-9F53EACFBE0B}" destId="{DE104775-5B8D-154E-9A8D-199E499135E1}" srcOrd="1" destOrd="0" presId="urn:microsoft.com/office/officeart/2005/8/layout/hProcess4"/>
    <dgm:cxn modelId="{BAE24C84-5F7D-084A-929F-A8DFCD5B26EA}" type="presParOf" srcId="{D7F2CE92-8148-9944-BEF9-9F53EACFBE0B}" destId="{BEBD5708-4A49-0B46-AE5F-5366A8C92457}" srcOrd="2" destOrd="0" presId="urn:microsoft.com/office/officeart/2005/8/layout/hProcess4"/>
    <dgm:cxn modelId="{2E49C37D-4E9A-894D-ACA9-19AAD6EBE365}" type="presParOf" srcId="{D7F2CE92-8148-9944-BEF9-9F53EACFBE0B}" destId="{F813B8A7-9C48-9746-8089-3E7D5377C6D4}" srcOrd="3" destOrd="0" presId="urn:microsoft.com/office/officeart/2005/8/layout/hProcess4"/>
    <dgm:cxn modelId="{1DCB7507-5312-F441-B235-4CF6F495D161}" type="presParOf" srcId="{D7F2CE92-8148-9944-BEF9-9F53EACFBE0B}" destId="{4C6FFF2D-CC90-5642-87D5-218EE6708796}" srcOrd="4" destOrd="0" presId="urn:microsoft.com/office/officeart/2005/8/layout/hProcess4"/>
    <dgm:cxn modelId="{9003E957-4C17-2D48-A302-4B651AE72B5B}" type="presParOf" srcId="{F2F3AC6F-5DA2-944F-8DFE-B466C9CEA8BC}" destId="{F9A98A9E-4B42-AB44-89D7-E3DE044F23D7}" srcOrd="1" destOrd="0" presId="urn:microsoft.com/office/officeart/2005/8/layout/hProcess4"/>
    <dgm:cxn modelId="{79748C48-477D-4F48-B4DA-7ACBD434E86C}" type="presParOf" srcId="{F2F3AC6F-5DA2-944F-8DFE-B466C9CEA8BC}" destId="{FFCFC054-6BA2-3547-A019-A0C2336B3CB1}" srcOrd="2" destOrd="0" presId="urn:microsoft.com/office/officeart/2005/8/layout/hProcess4"/>
    <dgm:cxn modelId="{F63DEC24-9BAB-304D-B301-DB6648F17970}" type="presParOf" srcId="{FFCFC054-6BA2-3547-A019-A0C2336B3CB1}" destId="{517BDFC3-82CD-0646-A268-F3087A132328}" srcOrd="0" destOrd="0" presId="urn:microsoft.com/office/officeart/2005/8/layout/hProcess4"/>
    <dgm:cxn modelId="{FBF8D4B9-6C38-684C-823E-921174CB99FF}" type="presParOf" srcId="{FFCFC054-6BA2-3547-A019-A0C2336B3CB1}" destId="{24AE45CA-03C1-0041-95AA-05A748B6E60A}" srcOrd="1" destOrd="0" presId="urn:microsoft.com/office/officeart/2005/8/layout/hProcess4"/>
    <dgm:cxn modelId="{1785E85B-3670-DB42-BF1C-F6799DC1FE7B}" type="presParOf" srcId="{FFCFC054-6BA2-3547-A019-A0C2336B3CB1}" destId="{E12C6BB9-3D25-AF4F-B38C-92D187C04B00}" srcOrd="2" destOrd="0" presId="urn:microsoft.com/office/officeart/2005/8/layout/hProcess4"/>
    <dgm:cxn modelId="{37FD3441-EA2B-254C-A727-08F22DD53EE2}" type="presParOf" srcId="{FFCFC054-6BA2-3547-A019-A0C2336B3CB1}" destId="{13F5E17C-AA92-2346-94AF-065B0B17E88A}" srcOrd="3" destOrd="0" presId="urn:microsoft.com/office/officeart/2005/8/layout/hProcess4"/>
    <dgm:cxn modelId="{574174EA-12AF-0148-8EC9-AFDFF8619D25}" type="presParOf" srcId="{FFCFC054-6BA2-3547-A019-A0C2336B3CB1}" destId="{D57A2398-9F51-B14B-ADB6-CDEDB0EA679B}" srcOrd="4" destOrd="0" presId="urn:microsoft.com/office/officeart/2005/8/layout/hProcess4"/>
    <dgm:cxn modelId="{FCCC9A20-1EC1-DD4E-B447-F4F1C9C845DA}" type="presParOf" srcId="{F2F3AC6F-5DA2-944F-8DFE-B466C9CEA8BC}" destId="{8327AD58-ABBA-F246-9F91-87854988EB18}" srcOrd="3" destOrd="0" presId="urn:microsoft.com/office/officeart/2005/8/layout/hProcess4"/>
    <dgm:cxn modelId="{C5A63C7A-3C0E-754F-817F-0C8CCE77F1A8}" type="presParOf" srcId="{F2F3AC6F-5DA2-944F-8DFE-B466C9CEA8BC}" destId="{E9BC16FA-C079-B849-ADA7-D12DF61B9AAB}" srcOrd="4" destOrd="0" presId="urn:microsoft.com/office/officeart/2005/8/layout/hProcess4"/>
    <dgm:cxn modelId="{6029F5F2-5B0A-6B41-ABD3-7E527C71BF81}" type="presParOf" srcId="{E9BC16FA-C079-B849-ADA7-D12DF61B9AAB}" destId="{964526C3-03A7-C04B-9A80-FBF76C27419B}" srcOrd="0" destOrd="0" presId="urn:microsoft.com/office/officeart/2005/8/layout/hProcess4"/>
    <dgm:cxn modelId="{38B1073E-EAA8-2144-A716-13EC6433220C}" type="presParOf" srcId="{E9BC16FA-C079-B849-ADA7-D12DF61B9AAB}" destId="{B33510C1-8F99-1342-8C70-705A5E1B02EF}" srcOrd="1" destOrd="0" presId="urn:microsoft.com/office/officeart/2005/8/layout/hProcess4"/>
    <dgm:cxn modelId="{8D4ECFC2-D0BF-BB44-ACE5-3BAAE4B76CCE}" type="presParOf" srcId="{E9BC16FA-C079-B849-ADA7-D12DF61B9AAB}" destId="{C38144A6-A030-DF40-B462-0AA1C37C9EF0}" srcOrd="2" destOrd="0" presId="urn:microsoft.com/office/officeart/2005/8/layout/hProcess4"/>
    <dgm:cxn modelId="{08CC60E3-3940-DF49-ACE1-D190E62FED5C}" type="presParOf" srcId="{E9BC16FA-C079-B849-ADA7-D12DF61B9AAB}" destId="{3DD585A0-816A-7140-A26D-C8153ADFB404}" srcOrd="3" destOrd="0" presId="urn:microsoft.com/office/officeart/2005/8/layout/hProcess4"/>
    <dgm:cxn modelId="{F415A95C-3F75-A644-B5BB-B3421A7BB6E1}" type="presParOf" srcId="{E9BC16FA-C079-B849-ADA7-D12DF61B9AAB}" destId="{A77D62E3-EB3E-6E41-81A1-C676F36BB018}"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F8B8D1E-E687-2D4A-B524-D59778913900}" type="doc">
      <dgm:prSet loTypeId="urn:microsoft.com/office/officeart/2009/3/layout/CircleRelationship" loCatId="" qsTypeId="urn:microsoft.com/office/officeart/2005/8/quickstyle/simple1" qsCatId="simple" csTypeId="urn:microsoft.com/office/officeart/2005/8/colors/accent1_2" csCatId="accent1" phldr="1"/>
      <dgm:spPr/>
      <dgm:t>
        <a:bodyPr/>
        <a:lstStyle/>
        <a:p>
          <a:endParaRPr lang="en-US"/>
        </a:p>
      </dgm:t>
    </dgm:pt>
    <dgm:pt modelId="{6FEA172A-63EF-5646-8C89-1FF940ADF9EC}">
      <dgm:prSet phldrT="[Text]"/>
      <dgm:spPr/>
      <dgm:t>
        <a:bodyPr/>
        <a:lstStyle/>
        <a:p>
          <a:pPr>
            <a:buFont typeface="Arial" panose="020B0604020202020204" pitchFamily="34" charset="0"/>
            <a:buChar char="•"/>
          </a:pPr>
          <a:r>
            <a:rPr lang="en-US" u="sng" dirty="0"/>
            <a:t>Neurodiversity/NIT Lens</a:t>
          </a:r>
          <a:r>
            <a:rPr lang="en-US" dirty="0"/>
            <a:t>: </a:t>
          </a:r>
        </a:p>
        <a:p>
          <a:pPr>
            <a:buFont typeface="Arial" panose="020B0604020202020204" pitchFamily="34" charset="0"/>
            <a:buChar char="•"/>
          </a:pPr>
          <a:r>
            <a:rPr lang="en-US" dirty="0" err="1"/>
            <a:t>Monotropism</a:t>
          </a:r>
          <a:endParaRPr lang="en-US" dirty="0"/>
        </a:p>
        <a:p>
          <a:pPr>
            <a:buFont typeface="Arial" panose="020B0604020202020204" pitchFamily="34" charset="0"/>
            <a:buChar char="•"/>
          </a:pPr>
          <a:r>
            <a:rPr lang="en-US" dirty="0"/>
            <a:t>Conceptualized by Dinah Murray, Wenn Lawson, &amp; Mike Lesser, 3 autistic scholars, as a fundamental component of autistic experience</a:t>
          </a:r>
        </a:p>
        <a:p>
          <a:pPr>
            <a:buFont typeface="Arial" panose="020B0604020202020204" pitchFamily="34" charset="0"/>
            <a:buChar char="•"/>
          </a:pPr>
          <a:r>
            <a:rPr lang="en-US" dirty="0"/>
            <a:t>Monotropic styles/modes are not bad and can be an immense asset for developing strengths…</a:t>
          </a:r>
        </a:p>
        <a:p>
          <a:pPr>
            <a:buFont typeface="Arial" panose="020B0604020202020204" pitchFamily="34" charset="0"/>
            <a:buChar char="•"/>
          </a:pPr>
          <a:r>
            <a:rPr lang="en-US" dirty="0"/>
            <a:t>…ND people tend to have more “spiky profiles” of strengths &amp; vulnerabilities (Pearson &amp; Rose, 2023)</a:t>
          </a:r>
        </a:p>
        <a:p>
          <a:pPr>
            <a:buFont typeface="Arial" panose="020B0604020202020204" pitchFamily="34" charset="0"/>
            <a:buChar char="•"/>
          </a:pPr>
          <a:r>
            <a:rPr lang="en-US" dirty="0"/>
            <a:t>These profiles change over time &amp; are inherently influenced by environment; </a:t>
          </a:r>
          <a:r>
            <a:rPr lang="en-US" dirty="0" err="1"/>
            <a:t>enactivist</a:t>
          </a:r>
          <a:r>
            <a:rPr lang="en-US" dirty="0"/>
            <a:t> approach to neurodiversity (Jurgens, 2020)</a:t>
          </a:r>
        </a:p>
        <a:p>
          <a:pPr>
            <a:buFont typeface="Arial" panose="020B0604020202020204" pitchFamily="34" charset="0"/>
            <a:buChar char="•"/>
          </a:pPr>
          <a:r>
            <a:rPr lang="en-US" u="sng" dirty="0"/>
            <a:t>NIT:</a:t>
          </a:r>
          <a:r>
            <a:rPr lang="en-US" dirty="0"/>
            <a:t>  importance of relational epistemic humility; reframing dysfunction as relational; ND identity acceptance &amp; pride are foundational parts of therapy (Chapman &amp; Botha, 2022)</a:t>
          </a:r>
        </a:p>
      </dgm:t>
    </dgm:pt>
    <dgm:pt modelId="{D39594F5-1485-F44E-8D42-992C7F391FB1}" type="parTrans" cxnId="{038432D5-C682-FE44-BCB6-5A519730783D}">
      <dgm:prSet/>
      <dgm:spPr/>
      <dgm:t>
        <a:bodyPr/>
        <a:lstStyle/>
        <a:p>
          <a:endParaRPr lang="en-US"/>
        </a:p>
      </dgm:t>
    </dgm:pt>
    <dgm:pt modelId="{BB0A4297-7D2F-F54D-813E-0FE3ADAFC0F8}" type="sibTrans" cxnId="{038432D5-C682-FE44-BCB6-5A519730783D}">
      <dgm:prSet/>
      <dgm:spPr/>
      <dgm:t>
        <a:bodyPr/>
        <a:lstStyle/>
        <a:p>
          <a:endParaRPr lang="en-US"/>
        </a:p>
      </dgm:t>
    </dgm:pt>
    <dgm:pt modelId="{7AD1C0C9-1C4D-CC4F-8A07-68805838A33E}">
      <dgm:prSet phldrT="[Text]" phldr="1"/>
      <dgm:spPr/>
      <dgm:t>
        <a:bodyPr/>
        <a:lstStyle/>
        <a:p>
          <a:endParaRPr lang="en-US"/>
        </a:p>
      </dgm:t>
    </dgm:pt>
    <dgm:pt modelId="{F168722C-76E1-7B49-8F57-011FCF1C54AB}" type="parTrans" cxnId="{1962BEE0-B7B9-284A-B85F-61BC3CC0FEE8}">
      <dgm:prSet/>
      <dgm:spPr/>
      <dgm:t>
        <a:bodyPr/>
        <a:lstStyle/>
        <a:p>
          <a:endParaRPr lang="en-US"/>
        </a:p>
      </dgm:t>
    </dgm:pt>
    <dgm:pt modelId="{862B7C25-930A-2D4F-AC72-0AE9D0CA53F9}" type="sibTrans" cxnId="{1962BEE0-B7B9-284A-B85F-61BC3CC0FEE8}">
      <dgm:prSet/>
      <dgm:spPr/>
      <dgm:t>
        <a:bodyPr/>
        <a:lstStyle/>
        <a:p>
          <a:endParaRPr lang="en-US"/>
        </a:p>
      </dgm:t>
    </dgm:pt>
    <dgm:pt modelId="{277527BA-73A5-6B42-981A-4628D2F3F261}">
      <dgm:prSet phldrT="[Text]" phldr="1"/>
      <dgm:spPr/>
      <dgm:t>
        <a:bodyPr/>
        <a:lstStyle/>
        <a:p>
          <a:endParaRPr lang="en-US"/>
        </a:p>
      </dgm:t>
    </dgm:pt>
    <dgm:pt modelId="{FAA47AEA-E9A9-FA4F-9714-8C216A2FCE9B}" type="parTrans" cxnId="{82D62347-B379-F04D-A1BD-BD38853D2A78}">
      <dgm:prSet/>
      <dgm:spPr/>
      <dgm:t>
        <a:bodyPr/>
        <a:lstStyle/>
        <a:p>
          <a:endParaRPr lang="en-US"/>
        </a:p>
      </dgm:t>
    </dgm:pt>
    <dgm:pt modelId="{BA652BD8-382A-664A-AFDD-EEB44A213721}" type="sibTrans" cxnId="{82D62347-B379-F04D-A1BD-BD38853D2A78}">
      <dgm:prSet/>
      <dgm:spPr/>
      <dgm:t>
        <a:bodyPr/>
        <a:lstStyle/>
        <a:p>
          <a:endParaRPr lang="en-US"/>
        </a:p>
      </dgm:t>
    </dgm:pt>
    <dgm:pt modelId="{3509E51E-D7EF-4E44-853D-B78941DA9FC3}">
      <dgm:prSet phldrT="[Text]"/>
      <dgm:spPr/>
      <dgm:t>
        <a:bodyPr/>
        <a:lstStyle/>
        <a:p>
          <a:pPr>
            <a:buFont typeface="Arial" panose="020B0604020202020204" pitchFamily="34" charset="0"/>
            <a:buChar char="•"/>
          </a:pPr>
          <a:r>
            <a:rPr lang="en-US" u="sng" dirty="0"/>
            <a:t>A Logical Extension (of the above notion)</a:t>
          </a:r>
          <a:r>
            <a:rPr lang="en-US" dirty="0"/>
            <a:t>: Therapeutic aim of supporting our clients in acting in alignment with their values.</a:t>
          </a:r>
        </a:p>
      </dgm:t>
    </dgm:pt>
    <dgm:pt modelId="{B4944B65-C64B-E844-95B4-68AD571FCD9A}" type="parTrans" cxnId="{B6EDA40B-C128-B844-8977-9600EAB64B18}">
      <dgm:prSet/>
      <dgm:spPr/>
      <dgm:t>
        <a:bodyPr/>
        <a:lstStyle/>
        <a:p>
          <a:endParaRPr lang="en-US"/>
        </a:p>
      </dgm:t>
    </dgm:pt>
    <dgm:pt modelId="{E1B9C007-1B1B-B84F-8224-77CBFF0C5CC2}" type="sibTrans" cxnId="{B6EDA40B-C128-B844-8977-9600EAB64B18}">
      <dgm:prSet/>
      <dgm:spPr/>
      <dgm:t>
        <a:bodyPr/>
        <a:lstStyle/>
        <a:p>
          <a:endParaRPr lang="en-US"/>
        </a:p>
      </dgm:t>
    </dgm:pt>
    <dgm:pt modelId="{AF376CF3-2217-BF4C-AD76-F790FCD44ED3}">
      <dgm:prSet phldrT="[Text]"/>
      <dgm:spPr/>
    </dgm:pt>
    <dgm:pt modelId="{3F04F41E-DBEF-D640-BB44-2D24EB23FEFE}" type="parTrans" cxnId="{7E51BF3A-DBA2-3949-AA3C-C110F7ED2CA5}">
      <dgm:prSet/>
      <dgm:spPr/>
      <dgm:t>
        <a:bodyPr/>
        <a:lstStyle/>
        <a:p>
          <a:endParaRPr lang="en-US"/>
        </a:p>
      </dgm:t>
    </dgm:pt>
    <dgm:pt modelId="{D104B2AF-2B96-8B47-9C15-70545E20E1FB}" type="sibTrans" cxnId="{7E51BF3A-DBA2-3949-AA3C-C110F7ED2CA5}">
      <dgm:prSet/>
      <dgm:spPr/>
      <dgm:t>
        <a:bodyPr/>
        <a:lstStyle/>
        <a:p>
          <a:endParaRPr lang="en-US"/>
        </a:p>
      </dgm:t>
    </dgm:pt>
    <dgm:pt modelId="{7E93FA45-FA53-6943-9499-C489F340A62C}">
      <dgm:prSet phldrT="[Text]"/>
      <dgm:spPr/>
      <dgm:t>
        <a:bodyPr/>
        <a:lstStyle/>
        <a:p>
          <a:pPr>
            <a:buFont typeface="Arial" panose="020B0604020202020204" pitchFamily="34" charset="0"/>
            <a:buChar char="•"/>
          </a:pPr>
          <a:r>
            <a:rPr lang="en-US" u="sng" dirty="0"/>
            <a:t>Generally Accepted Notion</a:t>
          </a:r>
          <a:r>
            <a:rPr lang="en-US" dirty="0"/>
            <a:t>: When humans act out of alignment with values, it causes distress.</a:t>
          </a:r>
        </a:p>
      </dgm:t>
    </dgm:pt>
    <dgm:pt modelId="{C45D4F71-8DC6-9547-AD8E-7C679A437A18}" type="sibTrans" cxnId="{57A1F621-CB81-3643-B710-7EA0FF41D3D3}">
      <dgm:prSet/>
      <dgm:spPr/>
      <dgm:t>
        <a:bodyPr/>
        <a:lstStyle/>
        <a:p>
          <a:endParaRPr lang="en-US"/>
        </a:p>
      </dgm:t>
    </dgm:pt>
    <dgm:pt modelId="{79848943-AC6D-1D43-A0B2-0396416EDB2B}" type="parTrans" cxnId="{57A1F621-CB81-3643-B710-7EA0FF41D3D3}">
      <dgm:prSet/>
      <dgm:spPr/>
      <dgm:t>
        <a:bodyPr/>
        <a:lstStyle/>
        <a:p>
          <a:endParaRPr lang="en-US"/>
        </a:p>
      </dgm:t>
    </dgm:pt>
    <dgm:pt modelId="{B1C0EC7E-AD05-5A42-8114-7C0E60BC08B7}">
      <dgm:prSet/>
      <dgm:spPr/>
      <dgm:t>
        <a:bodyPr/>
        <a:lstStyle/>
        <a:p>
          <a:pPr>
            <a:buFont typeface="Arial" panose="020B0604020202020204" pitchFamily="34" charset="0"/>
            <a:buChar char="•"/>
          </a:pPr>
          <a:r>
            <a:rPr lang="en-US" u="sng" dirty="0"/>
            <a:t>SPT Lens</a:t>
          </a:r>
          <a:r>
            <a:rPr lang="en-US" dirty="0"/>
            <a:t>: No such thing as resistance; instead consider mismatches in values and/or styles (Dion, 2018)</a:t>
          </a:r>
        </a:p>
      </dgm:t>
    </dgm:pt>
    <dgm:pt modelId="{BF3023FA-6F36-1D49-A0EB-B58E99327F00}" type="parTrans" cxnId="{0DC31B7E-E971-5141-8CF8-C23183FAECE8}">
      <dgm:prSet/>
      <dgm:spPr/>
      <dgm:t>
        <a:bodyPr/>
        <a:lstStyle/>
        <a:p>
          <a:endParaRPr lang="en-US"/>
        </a:p>
      </dgm:t>
    </dgm:pt>
    <dgm:pt modelId="{9C3E1633-59A4-EE4B-835C-34B0791FC669}" type="sibTrans" cxnId="{0DC31B7E-E971-5141-8CF8-C23183FAECE8}">
      <dgm:prSet/>
      <dgm:spPr/>
      <dgm:t>
        <a:bodyPr/>
        <a:lstStyle/>
        <a:p>
          <a:endParaRPr lang="en-US"/>
        </a:p>
      </dgm:t>
    </dgm:pt>
    <dgm:pt modelId="{6B7AA912-C078-BA4B-A3F3-E3BBC807C2A7}" type="pres">
      <dgm:prSet presAssocID="{1F8B8D1E-E687-2D4A-B524-D59778913900}" presName="Name0" presStyleCnt="0">
        <dgm:presLayoutVars>
          <dgm:chMax val="1"/>
          <dgm:chPref val="1"/>
        </dgm:presLayoutVars>
      </dgm:prSet>
      <dgm:spPr/>
    </dgm:pt>
    <dgm:pt modelId="{1FADC126-4472-E848-A763-9635FE2E0821}" type="pres">
      <dgm:prSet presAssocID="{6FEA172A-63EF-5646-8C89-1FF940ADF9EC}" presName="Parent" presStyleLbl="node0" presStyleIdx="0" presStyleCnt="1" custScaleX="106266" custScaleY="105774" custLinFactNeighborX="-18414" custLinFactNeighborY="-5645">
        <dgm:presLayoutVars>
          <dgm:chMax val="5"/>
          <dgm:chPref val="5"/>
        </dgm:presLayoutVars>
      </dgm:prSet>
      <dgm:spPr/>
    </dgm:pt>
    <dgm:pt modelId="{C7B65062-971F-534A-A888-82D0CC2DF77F}" type="pres">
      <dgm:prSet presAssocID="{6FEA172A-63EF-5646-8C89-1FF940ADF9EC}" presName="Accent1" presStyleLbl="node1" presStyleIdx="0" presStyleCnt="15" custScaleX="41965" custScaleY="47936" custLinFactNeighborX="-99461" custLinFactNeighborY="-12800"/>
      <dgm:spPr/>
    </dgm:pt>
    <dgm:pt modelId="{5344F828-382D-5940-986E-14C6AD926276}" type="pres">
      <dgm:prSet presAssocID="{6FEA172A-63EF-5646-8C89-1FF940ADF9EC}" presName="Accent2" presStyleLbl="node1" presStyleIdx="1" presStyleCnt="15" custLinFactX="-361395" custLinFactNeighborX="-400000" custLinFactNeighborY="-42300"/>
      <dgm:spPr/>
    </dgm:pt>
    <dgm:pt modelId="{A1386D83-3D99-A348-969A-F4BDD13129EB}" type="pres">
      <dgm:prSet presAssocID="{6FEA172A-63EF-5646-8C89-1FF940ADF9EC}" presName="Accent3" presStyleLbl="node1" presStyleIdx="2" presStyleCnt="15" custLinFactX="-731252" custLinFactY="193813" custLinFactNeighborX="-800000" custLinFactNeighborY="200000"/>
      <dgm:spPr/>
    </dgm:pt>
    <dgm:pt modelId="{2FE03DD5-9FDF-584D-825F-C507A3DB99BF}" type="pres">
      <dgm:prSet presAssocID="{6FEA172A-63EF-5646-8C89-1FF940ADF9EC}" presName="Accent4" presStyleLbl="node1" presStyleIdx="3" presStyleCnt="15" custScaleX="62437" custScaleY="61720" custLinFactX="-500000" custLinFactY="-40032" custLinFactNeighborX="-504360" custLinFactNeighborY="-100000"/>
      <dgm:spPr/>
    </dgm:pt>
    <dgm:pt modelId="{779C38C8-A671-0049-8FD7-6F73EF1BD001}" type="pres">
      <dgm:prSet presAssocID="{6FEA172A-63EF-5646-8C89-1FF940ADF9EC}" presName="Accent5" presStyleLbl="node1" presStyleIdx="4" presStyleCnt="15" custLinFactX="-200000" custLinFactY="-54667" custLinFactNeighborX="-253212" custLinFactNeighborY="-100000"/>
      <dgm:spPr/>
    </dgm:pt>
    <dgm:pt modelId="{C96886FC-6CAE-8943-A525-B792AC1E8E95}" type="pres">
      <dgm:prSet presAssocID="{6FEA172A-63EF-5646-8C89-1FF940ADF9EC}" presName="Accent6" presStyleLbl="node1" presStyleIdx="5" presStyleCnt="15" custLinFactY="200000" custLinFactNeighborX="6928" custLinFactNeighborY="248463"/>
      <dgm:spPr/>
    </dgm:pt>
    <dgm:pt modelId="{CECE66CA-80FE-9C46-9DB7-D012439E7D1D}" type="pres">
      <dgm:prSet presAssocID="{7E93FA45-FA53-6943-9499-C489F340A62C}" presName="Child1" presStyleLbl="node1" presStyleIdx="6" presStyleCnt="15" custScaleX="100173" custScaleY="101946" custLinFactNeighborX="-22730" custLinFactNeighborY="-40851">
        <dgm:presLayoutVars>
          <dgm:chMax val="0"/>
          <dgm:chPref val="0"/>
        </dgm:presLayoutVars>
      </dgm:prSet>
      <dgm:spPr/>
    </dgm:pt>
    <dgm:pt modelId="{C06741AE-1718-CF49-9BE8-A1B262D9B9FB}" type="pres">
      <dgm:prSet presAssocID="{7E93FA45-FA53-6943-9499-C489F340A62C}" presName="Accent7" presStyleCnt="0"/>
      <dgm:spPr/>
    </dgm:pt>
    <dgm:pt modelId="{01C939C4-781F-BC49-99A5-7EA8FF466FDE}" type="pres">
      <dgm:prSet presAssocID="{7E93FA45-FA53-6943-9499-C489F340A62C}" presName="AccentHold1" presStyleLbl="node1" presStyleIdx="7" presStyleCnt="15" custScaleX="70042" custScaleY="68733" custLinFactX="-372585" custLinFactY="-57637" custLinFactNeighborX="-400000" custLinFactNeighborY="-100000"/>
      <dgm:spPr/>
    </dgm:pt>
    <dgm:pt modelId="{1ED1B43C-2BF4-9F4C-AFD8-AE1D4BA3CBE1}" type="pres">
      <dgm:prSet presAssocID="{7E93FA45-FA53-6943-9499-C489F340A62C}" presName="Accent8" presStyleCnt="0"/>
      <dgm:spPr/>
    </dgm:pt>
    <dgm:pt modelId="{AAA17151-7B71-D54B-B678-C2A86B509623}" type="pres">
      <dgm:prSet presAssocID="{7E93FA45-FA53-6943-9499-C489F340A62C}" presName="AccentHold2" presStyleLbl="node1" presStyleIdx="8" presStyleCnt="15" custScaleX="71535" custScaleY="74293" custLinFactY="17373" custLinFactNeighborX="-69112" custLinFactNeighborY="100000"/>
      <dgm:spPr/>
    </dgm:pt>
    <dgm:pt modelId="{BBADDB3B-9166-DD4B-B3DE-329BB31065FD}" type="pres">
      <dgm:prSet presAssocID="{B1C0EC7E-AD05-5A42-8114-7C0E60BC08B7}" presName="Child2" presStyleLbl="node1" presStyleIdx="9" presStyleCnt="15" custScaleX="107303" custScaleY="115799" custLinFactNeighborX="-89048" custLinFactNeighborY="8573">
        <dgm:presLayoutVars>
          <dgm:chMax val="0"/>
          <dgm:chPref val="0"/>
        </dgm:presLayoutVars>
      </dgm:prSet>
      <dgm:spPr/>
    </dgm:pt>
    <dgm:pt modelId="{6CF68430-B6E7-254E-82F7-79225CC3487C}" type="pres">
      <dgm:prSet presAssocID="{B1C0EC7E-AD05-5A42-8114-7C0E60BC08B7}" presName="Accent9" presStyleCnt="0"/>
      <dgm:spPr/>
    </dgm:pt>
    <dgm:pt modelId="{E21ADCEB-2F16-744F-9443-7E29BB813255}" type="pres">
      <dgm:prSet presAssocID="{B1C0EC7E-AD05-5A42-8114-7C0E60BC08B7}" presName="AccentHold1" presStyleLbl="node1" presStyleIdx="10" presStyleCnt="15" custScaleX="74213" custScaleY="73468" custLinFactX="-85931" custLinFactY="200000" custLinFactNeighborX="-100000" custLinFactNeighborY="207314"/>
      <dgm:spPr/>
    </dgm:pt>
    <dgm:pt modelId="{32EE1EEE-CD5A-8A4D-A85F-E949FF30F76F}" type="pres">
      <dgm:prSet presAssocID="{B1C0EC7E-AD05-5A42-8114-7C0E60BC08B7}" presName="Accent10" presStyleCnt="0"/>
      <dgm:spPr/>
    </dgm:pt>
    <dgm:pt modelId="{C41D9C19-E443-C74C-8F4F-C4C7D9C4FC22}" type="pres">
      <dgm:prSet presAssocID="{B1C0EC7E-AD05-5A42-8114-7C0E60BC08B7}" presName="AccentHold2" presStyleLbl="node1" presStyleIdx="11" presStyleCnt="15" custScaleX="135079" custScaleY="146452" custLinFactX="433093" custLinFactNeighborX="500000" custLinFactNeighborY="-16154"/>
      <dgm:spPr/>
    </dgm:pt>
    <dgm:pt modelId="{E9A71F4E-F47A-2145-A211-DD81B7F9E0C2}" type="pres">
      <dgm:prSet presAssocID="{B1C0EC7E-AD05-5A42-8114-7C0E60BC08B7}" presName="Accent11" presStyleCnt="0"/>
      <dgm:spPr/>
    </dgm:pt>
    <dgm:pt modelId="{E5FA13D2-AB77-1446-B74F-891E4986A97C}" type="pres">
      <dgm:prSet presAssocID="{B1C0EC7E-AD05-5A42-8114-7C0E60BC08B7}" presName="AccentHold3" presStyleLbl="node1" presStyleIdx="12" presStyleCnt="15" custLinFactX="158104" custLinFactY="-100000" custLinFactNeighborX="200000" custLinFactNeighborY="-179310"/>
      <dgm:spPr/>
    </dgm:pt>
    <dgm:pt modelId="{8F58DAE4-B6C6-FD47-80A6-6E862E07ABB1}" type="pres">
      <dgm:prSet presAssocID="{3509E51E-D7EF-4E44-853D-B78941DA9FC3}" presName="Child3" presStyleLbl="node1" presStyleIdx="13" presStyleCnt="15" custLinFactX="-200000" custLinFactNeighborX="-231512" custLinFactNeighborY="-69723">
        <dgm:presLayoutVars>
          <dgm:chMax val="0"/>
          <dgm:chPref val="0"/>
        </dgm:presLayoutVars>
      </dgm:prSet>
      <dgm:spPr/>
    </dgm:pt>
    <dgm:pt modelId="{3A698558-060B-5849-AAF8-0D4D7A6BE1AD}" type="pres">
      <dgm:prSet presAssocID="{3509E51E-D7EF-4E44-853D-B78941DA9FC3}" presName="Accent12" presStyleCnt="0"/>
      <dgm:spPr/>
    </dgm:pt>
    <dgm:pt modelId="{0E122F6B-BED8-C441-889F-DC9739128705}" type="pres">
      <dgm:prSet presAssocID="{3509E51E-D7EF-4E44-853D-B78941DA9FC3}" presName="AccentHold1" presStyleLbl="node1" presStyleIdx="14" presStyleCnt="15" custLinFactX="-326308" custLinFactY="-400000" custLinFactNeighborX="-400000" custLinFactNeighborY="-439175"/>
      <dgm:spPr/>
    </dgm:pt>
  </dgm:ptLst>
  <dgm:cxnLst>
    <dgm:cxn modelId="{B6EDA40B-C128-B844-8977-9600EAB64B18}" srcId="{6FEA172A-63EF-5646-8C89-1FF940ADF9EC}" destId="{3509E51E-D7EF-4E44-853D-B78941DA9FC3}" srcOrd="2" destOrd="0" parTransId="{B4944B65-C64B-E844-95B4-68AD571FCD9A}" sibTransId="{E1B9C007-1B1B-B84F-8224-77CBFF0C5CC2}"/>
    <dgm:cxn modelId="{57A1F621-CB81-3643-B710-7EA0FF41D3D3}" srcId="{6FEA172A-63EF-5646-8C89-1FF940ADF9EC}" destId="{7E93FA45-FA53-6943-9499-C489F340A62C}" srcOrd="0" destOrd="0" parTransId="{79848943-AC6D-1D43-A0B2-0396416EDB2B}" sibTransId="{C45D4F71-8DC6-9547-AD8E-7C679A437A18}"/>
    <dgm:cxn modelId="{7E51BF3A-DBA2-3949-AA3C-C110F7ED2CA5}" srcId="{3509E51E-D7EF-4E44-853D-B78941DA9FC3}" destId="{AF376CF3-2217-BF4C-AD76-F790FCD44ED3}" srcOrd="0" destOrd="0" parTransId="{3F04F41E-DBEF-D640-BB44-2D24EB23FEFE}" sibTransId="{D104B2AF-2B96-8B47-9C15-70545E20E1FB}"/>
    <dgm:cxn modelId="{82D62347-B379-F04D-A1BD-BD38853D2A78}" srcId="{7E93FA45-FA53-6943-9499-C489F340A62C}" destId="{277527BA-73A5-6B42-981A-4628D2F3F261}" srcOrd="1" destOrd="0" parTransId="{FAA47AEA-E9A9-FA4F-9714-8C216A2FCE9B}" sibTransId="{BA652BD8-382A-664A-AFDD-EEB44A213721}"/>
    <dgm:cxn modelId="{AA020858-B4FE-3949-9EE4-2A2C2C9A63E1}" type="presOf" srcId="{3509E51E-D7EF-4E44-853D-B78941DA9FC3}" destId="{8F58DAE4-B6C6-FD47-80A6-6E862E07ABB1}" srcOrd="0" destOrd="0" presId="urn:microsoft.com/office/officeart/2009/3/layout/CircleRelationship"/>
    <dgm:cxn modelId="{CEF0765F-7C6D-0D4A-9DA1-13C943CFAB34}" type="presOf" srcId="{1F8B8D1E-E687-2D4A-B524-D59778913900}" destId="{6B7AA912-C078-BA4B-A3F3-E3BBC807C2A7}" srcOrd="0" destOrd="0" presId="urn:microsoft.com/office/officeart/2009/3/layout/CircleRelationship"/>
    <dgm:cxn modelId="{0DC31B7E-E971-5141-8CF8-C23183FAECE8}" srcId="{6FEA172A-63EF-5646-8C89-1FF940ADF9EC}" destId="{B1C0EC7E-AD05-5A42-8114-7C0E60BC08B7}" srcOrd="1" destOrd="0" parTransId="{BF3023FA-6F36-1D49-A0EB-B58E99327F00}" sibTransId="{9C3E1633-59A4-EE4B-835C-34B0791FC669}"/>
    <dgm:cxn modelId="{213B86A2-7AE3-0545-8A53-2348E15ADC2B}" type="presOf" srcId="{6FEA172A-63EF-5646-8C89-1FF940ADF9EC}" destId="{1FADC126-4472-E848-A763-9635FE2E0821}" srcOrd="0" destOrd="0" presId="urn:microsoft.com/office/officeart/2009/3/layout/CircleRelationship"/>
    <dgm:cxn modelId="{ACF4B4BF-023A-6A4A-9069-BF12C1A9E993}" type="presOf" srcId="{B1C0EC7E-AD05-5A42-8114-7C0E60BC08B7}" destId="{BBADDB3B-9166-DD4B-B3DE-329BB31065FD}" srcOrd="0" destOrd="0" presId="urn:microsoft.com/office/officeart/2009/3/layout/CircleRelationship"/>
    <dgm:cxn modelId="{FFD01DC8-094B-7946-9004-29E2DC4A22CB}" type="presOf" srcId="{7E93FA45-FA53-6943-9499-C489F340A62C}" destId="{CECE66CA-80FE-9C46-9DB7-D012439E7D1D}" srcOrd="0" destOrd="0" presId="urn:microsoft.com/office/officeart/2009/3/layout/CircleRelationship"/>
    <dgm:cxn modelId="{038432D5-C682-FE44-BCB6-5A519730783D}" srcId="{1F8B8D1E-E687-2D4A-B524-D59778913900}" destId="{6FEA172A-63EF-5646-8C89-1FF940ADF9EC}" srcOrd="0" destOrd="0" parTransId="{D39594F5-1485-F44E-8D42-992C7F391FB1}" sibTransId="{BB0A4297-7D2F-F54D-813E-0FE3ADAFC0F8}"/>
    <dgm:cxn modelId="{1962BEE0-B7B9-284A-B85F-61BC3CC0FEE8}" srcId="{7E93FA45-FA53-6943-9499-C489F340A62C}" destId="{7AD1C0C9-1C4D-CC4F-8A07-68805838A33E}" srcOrd="0" destOrd="0" parTransId="{F168722C-76E1-7B49-8F57-011FCF1C54AB}" sibTransId="{862B7C25-930A-2D4F-AC72-0AE9D0CA53F9}"/>
    <dgm:cxn modelId="{61A2256E-1013-6542-99BE-1C667C2E19CF}" type="presParOf" srcId="{6B7AA912-C078-BA4B-A3F3-E3BBC807C2A7}" destId="{1FADC126-4472-E848-A763-9635FE2E0821}" srcOrd="0" destOrd="0" presId="urn:microsoft.com/office/officeart/2009/3/layout/CircleRelationship"/>
    <dgm:cxn modelId="{31567D9D-126C-9E4C-936C-C8080A3BCE23}" type="presParOf" srcId="{6B7AA912-C078-BA4B-A3F3-E3BBC807C2A7}" destId="{C7B65062-971F-534A-A888-82D0CC2DF77F}" srcOrd="1" destOrd="0" presId="urn:microsoft.com/office/officeart/2009/3/layout/CircleRelationship"/>
    <dgm:cxn modelId="{B189BC0E-207B-3844-9DA7-27BF4D9A1F63}" type="presParOf" srcId="{6B7AA912-C078-BA4B-A3F3-E3BBC807C2A7}" destId="{5344F828-382D-5940-986E-14C6AD926276}" srcOrd="2" destOrd="0" presId="urn:microsoft.com/office/officeart/2009/3/layout/CircleRelationship"/>
    <dgm:cxn modelId="{907B295E-F559-F64F-94A7-04A8B39DF296}" type="presParOf" srcId="{6B7AA912-C078-BA4B-A3F3-E3BBC807C2A7}" destId="{A1386D83-3D99-A348-969A-F4BDD13129EB}" srcOrd="3" destOrd="0" presId="urn:microsoft.com/office/officeart/2009/3/layout/CircleRelationship"/>
    <dgm:cxn modelId="{B5A57669-722C-6143-A2F0-38081C171986}" type="presParOf" srcId="{6B7AA912-C078-BA4B-A3F3-E3BBC807C2A7}" destId="{2FE03DD5-9FDF-584D-825F-C507A3DB99BF}" srcOrd="4" destOrd="0" presId="urn:microsoft.com/office/officeart/2009/3/layout/CircleRelationship"/>
    <dgm:cxn modelId="{1ED070AB-4FFF-DE46-92C4-285FC58D561D}" type="presParOf" srcId="{6B7AA912-C078-BA4B-A3F3-E3BBC807C2A7}" destId="{779C38C8-A671-0049-8FD7-6F73EF1BD001}" srcOrd="5" destOrd="0" presId="urn:microsoft.com/office/officeart/2009/3/layout/CircleRelationship"/>
    <dgm:cxn modelId="{DA76E91C-3FC7-E34E-8C49-42DF55995F3C}" type="presParOf" srcId="{6B7AA912-C078-BA4B-A3F3-E3BBC807C2A7}" destId="{C96886FC-6CAE-8943-A525-B792AC1E8E95}" srcOrd="6" destOrd="0" presId="urn:microsoft.com/office/officeart/2009/3/layout/CircleRelationship"/>
    <dgm:cxn modelId="{09D3FC6D-2428-9F42-BA99-CB93879E5C6F}" type="presParOf" srcId="{6B7AA912-C078-BA4B-A3F3-E3BBC807C2A7}" destId="{CECE66CA-80FE-9C46-9DB7-D012439E7D1D}" srcOrd="7" destOrd="0" presId="urn:microsoft.com/office/officeart/2009/3/layout/CircleRelationship"/>
    <dgm:cxn modelId="{99083192-C45E-BB48-ABE9-0F92B8CD18B3}" type="presParOf" srcId="{6B7AA912-C078-BA4B-A3F3-E3BBC807C2A7}" destId="{C06741AE-1718-CF49-9BE8-A1B262D9B9FB}" srcOrd="8" destOrd="0" presId="urn:microsoft.com/office/officeart/2009/3/layout/CircleRelationship"/>
    <dgm:cxn modelId="{00F9B8E8-4822-0E4A-B4AA-4E7249462506}" type="presParOf" srcId="{C06741AE-1718-CF49-9BE8-A1B262D9B9FB}" destId="{01C939C4-781F-BC49-99A5-7EA8FF466FDE}" srcOrd="0" destOrd="0" presId="urn:microsoft.com/office/officeart/2009/3/layout/CircleRelationship"/>
    <dgm:cxn modelId="{02279593-DC1B-0747-BD1D-74FA619BDE5D}" type="presParOf" srcId="{6B7AA912-C078-BA4B-A3F3-E3BBC807C2A7}" destId="{1ED1B43C-2BF4-9F4C-AFD8-AE1D4BA3CBE1}" srcOrd="9" destOrd="0" presId="urn:microsoft.com/office/officeart/2009/3/layout/CircleRelationship"/>
    <dgm:cxn modelId="{C53AC87B-3F69-1647-A316-7D1D112B601B}" type="presParOf" srcId="{1ED1B43C-2BF4-9F4C-AFD8-AE1D4BA3CBE1}" destId="{AAA17151-7B71-D54B-B678-C2A86B509623}" srcOrd="0" destOrd="0" presId="urn:microsoft.com/office/officeart/2009/3/layout/CircleRelationship"/>
    <dgm:cxn modelId="{D8E22601-889B-8745-B749-9A37A2EC0C81}" type="presParOf" srcId="{6B7AA912-C078-BA4B-A3F3-E3BBC807C2A7}" destId="{BBADDB3B-9166-DD4B-B3DE-329BB31065FD}" srcOrd="10" destOrd="0" presId="urn:microsoft.com/office/officeart/2009/3/layout/CircleRelationship"/>
    <dgm:cxn modelId="{C08C0AE7-A7A3-BE42-BA81-705B73D8730F}" type="presParOf" srcId="{6B7AA912-C078-BA4B-A3F3-E3BBC807C2A7}" destId="{6CF68430-B6E7-254E-82F7-79225CC3487C}" srcOrd="11" destOrd="0" presId="urn:microsoft.com/office/officeart/2009/3/layout/CircleRelationship"/>
    <dgm:cxn modelId="{5080A315-A291-B641-BB37-CF698BB176A0}" type="presParOf" srcId="{6CF68430-B6E7-254E-82F7-79225CC3487C}" destId="{E21ADCEB-2F16-744F-9443-7E29BB813255}" srcOrd="0" destOrd="0" presId="urn:microsoft.com/office/officeart/2009/3/layout/CircleRelationship"/>
    <dgm:cxn modelId="{A7255A8E-EAFA-EC47-AD6C-837003BD1B72}" type="presParOf" srcId="{6B7AA912-C078-BA4B-A3F3-E3BBC807C2A7}" destId="{32EE1EEE-CD5A-8A4D-A85F-E949FF30F76F}" srcOrd="12" destOrd="0" presId="urn:microsoft.com/office/officeart/2009/3/layout/CircleRelationship"/>
    <dgm:cxn modelId="{987F6EAB-D456-CB4D-BE9C-BEA92384245A}" type="presParOf" srcId="{32EE1EEE-CD5A-8A4D-A85F-E949FF30F76F}" destId="{C41D9C19-E443-C74C-8F4F-C4C7D9C4FC22}" srcOrd="0" destOrd="0" presId="urn:microsoft.com/office/officeart/2009/3/layout/CircleRelationship"/>
    <dgm:cxn modelId="{854B0491-2104-B948-A399-4A9B4F797224}" type="presParOf" srcId="{6B7AA912-C078-BA4B-A3F3-E3BBC807C2A7}" destId="{E9A71F4E-F47A-2145-A211-DD81B7F9E0C2}" srcOrd="13" destOrd="0" presId="urn:microsoft.com/office/officeart/2009/3/layout/CircleRelationship"/>
    <dgm:cxn modelId="{C1C79EFA-5986-B940-8BC7-0254E3711235}" type="presParOf" srcId="{E9A71F4E-F47A-2145-A211-DD81B7F9E0C2}" destId="{E5FA13D2-AB77-1446-B74F-891E4986A97C}" srcOrd="0" destOrd="0" presId="urn:microsoft.com/office/officeart/2009/3/layout/CircleRelationship"/>
    <dgm:cxn modelId="{70842DA1-8F9B-4F47-8968-289822DF5C3A}" type="presParOf" srcId="{6B7AA912-C078-BA4B-A3F3-E3BBC807C2A7}" destId="{8F58DAE4-B6C6-FD47-80A6-6E862E07ABB1}" srcOrd="14" destOrd="0" presId="urn:microsoft.com/office/officeart/2009/3/layout/CircleRelationship"/>
    <dgm:cxn modelId="{097C2277-E074-AB48-AE15-6B6F2D1D8073}" type="presParOf" srcId="{6B7AA912-C078-BA4B-A3F3-E3BBC807C2A7}" destId="{3A698558-060B-5849-AAF8-0D4D7A6BE1AD}" srcOrd="15" destOrd="0" presId="urn:microsoft.com/office/officeart/2009/3/layout/CircleRelationship"/>
    <dgm:cxn modelId="{A6C0D996-CE42-0846-B08B-E7D2F168B627}" type="presParOf" srcId="{3A698558-060B-5849-AAF8-0D4D7A6BE1AD}" destId="{0E122F6B-BED8-C441-889F-DC9739128705}" srcOrd="0" destOrd="0" presId="urn:microsoft.com/office/officeart/2009/3/layout/CircleRelationshi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948F8E1-8A79-1F47-8CFA-1E41CCF192D0}"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54EF8602-B830-794F-BAD8-47314D10079E}">
      <dgm:prSet phldrT="[Text]" custT="1"/>
      <dgm:spPr/>
      <dgm:t>
        <a:bodyPr/>
        <a:lstStyle/>
        <a:p>
          <a:r>
            <a:rPr lang="en-US" sz="1050" u="sng" dirty="0"/>
            <a:t>Ethical Responsibility</a:t>
          </a:r>
          <a:endParaRPr lang="en-US" sz="1050" dirty="0"/>
        </a:p>
      </dgm:t>
    </dgm:pt>
    <dgm:pt modelId="{C7693A93-0A92-924D-B678-D74B88DCE810}" type="parTrans" cxnId="{301201DB-DCC3-6F45-8ED7-45D6FCAA4004}">
      <dgm:prSet/>
      <dgm:spPr/>
      <dgm:t>
        <a:bodyPr/>
        <a:lstStyle/>
        <a:p>
          <a:endParaRPr lang="en-US"/>
        </a:p>
      </dgm:t>
    </dgm:pt>
    <dgm:pt modelId="{315C5218-6D18-FE44-BEA4-B782B437186C}" type="sibTrans" cxnId="{301201DB-DCC3-6F45-8ED7-45D6FCAA4004}">
      <dgm:prSet/>
      <dgm:spPr/>
      <dgm:t>
        <a:bodyPr/>
        <a:lstStyle/>
        <a:p>
          <a:endParaRPr lang="en-US"/>
        </a:p>
      </dgm:t>
    </dgm:pt>
    <dgm:pt modelId="{1AF28E99-3D4C-CD4E-909E-78F82FF076A0}">
      <dgm:prSet phldrT="[Text]" custT="1"/>
      <dgm:spPr/>
      <dgm:t>
        <a:bodyPr/>
        <a:lstStyle/>
        <a:p>
          <a:r>
            <a:rPr lang="en-US" sz="2800" dirty="0"/>
            <a:t>Client advocacy</a:t>
          </a:r>
        </a:p>
      </dgm:t>
    </dgm:pt>
    <dgm:pt modelId="{BFA3430C-A4CE-5342-987F-18CDCA6BF0C6}" type="parTrans" cxnId="{CE6E14A8-3ADD-6F4C-89EA-64F33503C7F9}">
      <dgm:prSet/>
      <dgm:spPr/>
      <dgm:t>
        <a:bodyPr/>
        <a:lstStyle/>
        <a:p>
          <a:endParaRPr lang="en-US"/>
        </a:p>
      </dgm:t>
    </dgm:pt>
    <dgm:pt modelId="{5182F5CB-633F-2046-B43A-44A11720EBE5}" type="sibTrans" cxnId="{CE6E14A8-3ADD-6F4C-89EA-64F33503C7F9}">
      <dgm:prSet/>
      <dgm:spPr/>
      <dgm:t>
        <a:bodyPr/>
        <a:lstStyle/>
        <a:p>
          <a:endParaRPr lang="en-US"/>
        </a:p>
      </dgm:t>
    </dgm:pt>
    <dgm:pt modelId="{431F35E3-5520-9A40-AC36-2412EB14E673}">
      <dgm:prSet phldrT="[Text]"/>
      <dgm:spPr/>
      <dgm:t>
        <a:bodyPr/>
        <a:lstStyle/>
        <a:p>
          <a:r>
            <a:rPr lang="en-US" u="sng" dirty="0"/>
            <a:t>NIT Lens</a:t>
          </a:r>
          <a:endParaRPr lang="en-US" dirty="0"/>
        </a:p>
      </dgm:t>
    </dgm:pt>
    <dgm:pt modelId="{B7D29821-E86A-E345-9506-71E920A21407}" type="parTrans" cxnId="{6C74ED62-3388-C44F-9962-350DCBD90FD4}">
      <dgm:prSet/>
      <dgm:spPr/>
      <dgm:t>
        <a:bodyPr/>
        <a:lstStyle/>
        <a:p>
          <a:endParaRPr lang="en-US"/>
        </a:p>
      </dgm:t>
    </dgm:pt>
    <dgm:pt modelId="{DBE6CFE7-C6FF-7D4D-926B-AE162B42ACE5}" type="sibTrans" cxnId="{6C74ED62-3388-C44F-9962-350DCBD90FD4}">
      <dgm:prSet/>
      <dgm:spPr/>
      <dgm:t>
        <a:bodyPr/>
        <a:lstStyle/>
        <a:p>
          <a:endParaRPr lang="en-US"/>
        </a:p>
      </dgm:t>
    </dgm:pt>
    <dgm:pt modelId="{4B8C4C12-3429-B841-87D1-C22CF114AE1D}">
      <dgm:prSet phldrT="[Text]" custT="1"/>
      <dgm:spPr/>
      <dgm:t>
        <a:bodyPr/>
        <a:lstStyle/>
        <a:p>
          <a:pPr>
            <a:buFont typeface="Arial" panose="020B0604020202020204" pitchFamily="34" charset="0"/>
            <a:buChar char="•"/>
          </a:pPr>
          <a:r>
            <a:rPr lang="en-US" sz="2300" dirty="0"/>
            <a:t>Embracing ND identity </a:t>
          </a:r>
          <a:r>
            <a:rPr lang="en-US" sz="2300" i="1" dirty="0"/>
            <a:t>is </a:t>
          </a:r>
          <a:r>
            <a:rPr lang="en-US" sz="2300" dirty="0"/>
            <a:t>the path of healing </a:t>
          </a:r>
          <a:r>
            <a:rPr lang="en-US" sz="1100" dirty="0"/>
            <a:t>(Chapman &amp; Botha, 2022)</a:t>
          </a:r>
        </a:p>
      </dgm:t>
    </dgm:pt>
    <dgm:pt modelId="{164D5022-C9D1-824D-8556-9DDF0385DAD6}" type="parTrans" cxnId="{E9D07921-C925-3A43-AEA7-80D65AE09C11}">
      <dgm:prSet/>
      <dgm:spPr/>
      <dgm:t>
        <a:bodyPr/>
        <a:lstStyle/>
        <a:p>
          <a:endParaRPr lang="en-US"/>
        </a:p>
      </dgm:t>
    </dgm:pt>
    <dgm:pt modelId="{28E290FD-B25A-964F-9A63-83F2DFCFC9AA}" type="sibTrans" cxnId="{E9D07921-C925-3A43-AEA7-80D65AE09C11}">
      <dgm:prSet/>
      <dgm:spPr/>
      <dgm:t>
        <a:bodyPr/>
        <a:lstStyle/>
        <a:p>
          <a:endParaRPr lang="en-US"/>
        </a:p>
      </dgm:t>
    </dgm:pt>
    <dgm:pt modelId="{BC6C5392-2906-CD45-B76F-961C37C9BD30}">
      <dgm:prSet phldrT="[Text]"/>
      <dgm:spPr/>
      <dgm:t>
        <a:bodyPr/>
        <a:lstStyle/>
        <a:p>
          <a:r>
            <a:rPr lang="en-US" sz="2300" dirty="0"/>
            <a:t>Aim of supporting clients’ emancipation from </a:t>
          </a:r>
          <a:r>
            <a:rPr lang="en-US" sz="2300" dirty="0" err="1"/>
            <a:t>neuronormativity</a:t>
          </a:r>
          <a:endParaRPr lang="en-US" sz="2300" dirty="0"/>
        </a:p>
      </dgm:t>
    </dgm:pt>
    <dgm:pt modelId="{898B5477-7DA2-DF44-A337-CB2892514BD4}" type="parTrans" cxnId="{53605141-9A9B-5746-9BF2-C776A606863D}">
      <dgm:prSet/>
      <dgm:spPr/>
      <dgm:t>
        <a:bodyPr/>
        <a:lstStyle/>
        <a:p>
          <a:endParaRPr lang="en-US"/>
        </a:p>
      </dgm:t>
    </dgm:pt>
    <dgm:pt modelId="{785D5FBE-1722-7C4C-BEDB-3B03C3B7D8AE}" type="sibTrans" cxnId="{53605141-9A9B-5746-9BF2-C776A606863D}">
      <dgm:prSet/>
      <dgm:spPr/>
      <dgm:t>
        <a:bodyPr/>
        <a:lstStyle/>
        <a:p>
          <a:endParaRPr lang="en-US"/>
        </a:p>
      </dgm:t>
    </dgm:pt>
    <dgm:pt modelId="{4B7C1E9E-7532-9E4E-9ADF-8C7BCFBE8130}">
      <dgm:prSet phldrT="[Text]"/>
      <dgm:spPr/>
      <dgm:t>
        <a:bodyPr/>
        <a:lstStyle/>
        <a:p>
          <a:r>
            <a:rPr lang="en-US" u="sng" dirty="0"/>
            <a:t>Therapy Aim</a:t>
          </a:r>
          <a:endParaRPr lang="en-US" dirty="0"/>
        </a:p>
      </dgm:t>
    </dgm:pt>
    <dgm:pt modelId="{9F5C2DEB-F57B-004D-B319-94AD4BAE1B92}" type="parTrans" cxnId="{CCF045BC-2B51-124C-BBF8-3B08F4D4C17A}">
      <dgm:prSet/>
      <dgm:spPr/>
      <dgm:t>
        <a:bodyPr/>
        <a:lstStyle/>
        <a:p>
          <a:endParaRPr lang="en-US"/>
        </a:p>
      </dgm:t>
    </dgm:pt>
    <dgm:pt modelId="{2B6CFB46-E2E4-644E-B9D5-DE10861B043A}" type="sibTrans" cxnId="{CCF045BC-2B51-124C-BBF8-3B08F4D4C17A}">
      <dgm:prSet/>
      <dgm:spPr/>
      <dgm:t>
        <a:bodyPr/>
        <a:lstStyle/>
        <a:p>
          <a:endParaRPr lang="en-US"/>
        </a:p>
      </dgm:t>
    </dgm:pt>
    <dgm:pt modelId="{448012EE-70D3-ED46-9F65-B170168C0C9E}">
      <dgm:prSet phldrT="[Text]" custT="1"/>
      <dgm:spPr/>
      <dgm:t>
        <a:bodyPr/>
        <a:lstStyle/>
        <a:p>
          <a:r>
            <a:rPr lang="en-US" sz="2400" dirty="0"/>
            <a:t>Shifting “fix the client” stance</a:t>
          </a:r>
          <a:r>
            <a:rPr lang="en-US" sz="2400" dirty="0">
              <a:sym typeface="Wingdings" pitchFamily="2" charset="2"/>
            </a:rPr>
            <a:t></a:t>
          </a:r>
          <a:r>
            <a:rPr lang="en-US" sz="2400" dirty="0"/>
            <a:t> “accept the client” stance</a:t>
          </a:r>
        </a:p>
      </dgm:t>
    </dgm:pt>
    <dgm:pt modelId="{0894326F-95E7-F04D-A67C-BD91575F512A}" type="parTrans" cxnId="{FEE84E9B-8177-8343-B3BC-19339A426894}">
      <dgm:prSet/>
      <dgm:spPr/>
      <dgm:t>
        <a:bodyPr/>
        <a:lstStyle/>
        <a:p>
          <a:endParaRPr lang="en-US"/>
        </a:p>
      </dgm:t>
    </dgm:pt>
    <dgm:pt modelId="{42AED596-B43D-CB49-AD41-5BA4C5F660FE}" type="sibTrans" cxnId="{FEE84E9B-8177-8343-B3BC-19339A426894}">
      <dgm:prSet/>
      <dgm:spPr/>
      <dgm:t>
        <a:bodyPr/>
        <a:lstStyle/>
        <a:p>
          <a:endParaRPr lang="en-US"/>
        </a:p>
      </dgm:t>
    </dgm:pt>
    <dgm:pt modelId="{1F81DE38-3355-1D47-9231-891FD7AC536E}">
      <dgm:prSet/>
      <dgm:spPr/>
      <dgm:t>
        <a:bodyPr/>
        <a:lstStyle/>
        <a:p>
          <a:r>
            <a:rPr lang="en-US" u="sng" dirty="0"/>
            <a:t>Case</a:t>
          </a:r>
          <a:r>
            <a:rPr lang="en-US" u="sng" baseline="0" dirty="0"/>
            <a:t> Example </a:t>
          </a:r>
          <a:endParaRPr lang="en-US" u="sng" dirty="0"/>
        </a:p>
      </dgm:t>
    </dgm:pt>
    <dgm:pt modelId="{72A33F02-1D0A-FB49-85B3-29D0A32038C0}" type="parTrans" cxnId="{DD84AF94-CFBE-E14D-836F-808636590E4F}">
      <dgm:prSet/>
      <dgm:spPr/>
      <dgm:t>
        <a:bodyPr/>
        <a:lstStyle/>
        <a:p>
          <a:endParaRPr lang="en-US"/>
        </a:p>
      </dgm:t>
    </dgm:pt>
    <dgm:pt modelId="{06543821-2E7B-2941-A7F7-AC162490317F}" type="sibTrans" cxnId="{DD84AF94-CFBE-E14D-836F-808636590E4F}">
      <dgm:prSet/>
      <dgm:spPr/>
      <dgm:t>
        <a:bodyPr/>
        <a:lstStyle/>
        <a:p>
          <a:endParaRPr lang="en-US"/>
        </a:p>
      </dgm:t>
    </dgm:pt>
    <dgm:pt modelId="{157AA6A9-BD50-FF48-A537-10B0500EA97B}">
      <dgm:prSet/>
      <dgm:spPr/>
      <dgm:t>
        <a:bodyPr/>
        <a:lstStyle/>
        <a:p>
          <a:pPr>
            <a:buFont typeface="Arial" panose="020B0604020202020204" pitchFamily="34" charset="0"/>
            <a:buNone/>
          </a:pPr>
          <a:r>
            <a:rPr lang="en-US" u="sng" dirty="0"/>
            <a:t>Examples with parents</a:t>
          </a:r>
          <a:r>
            <a:rPr lang="en-US" dirty="0"/>
            <a:t>: “This (i.e., current) school environment isn’t going to be a good fit.” “Doing chores at home might not happen.” “Prompts for getting out the door might be necessary right now.” </a:t>
          </a:r>
        </a:p>
      </dgm:t>
    </dgm:pt>
    <dgm:pt modelId="{C3358B68-DC5D-3849-A6CB-2CCDFE585542}" type="parTrans" cxnId="{3CF54D2E-6CC8-6A4B-9B68-A32985BA490D}">
      <dgm:prSet/>
      <dgm:spPr/>
      <dgm:t>
        <a:bodyPr/>
        <a:lstStyle/>
        <a:p>
          <a:endParaRPr lang="en-US"/>
        </a:p>
      </dgm:t>
    </dgm:pt>
    <dgm:pt modelId="{6A06DB99-B5DD-3C47-9192-4F9878523B88}" type="sibTrans" cxnId="{3CF54D2E-6CC8-6A4B-9B68-A32985BA490D}">
      <dgm:prSet/>
      <dgm:spPr/>
      <dgm:t>
        <a:bodyPr/>
        <a:lstStyle/>
        <a:p>
          <a:endParaRPr lang="en-US"/>
        </a:p>
      </dgm:t>
    </dgm:pt>
    <dgm:pt modelId="{15F0DDA5-DA83-DA44-91D6-009548C9F7C9}">
      <dgm:prSet/>
      <dgm:spPr/>
      <dgm:t>
        <a:bodyPr/>
        <a:lstStyle/>
        <a:p>
          <a:pPr>
            <a:buFont typeface="Arial" panose="020B0604020202020204" pitchFamily="34" charset="0"/>
            <a:buNone/>
          </a:pPr>
          <a:r>
            <a:rPr lang="en-US" dirty="0"/>
            <a:t>…&amp; recommending that the client pause therapy and parents do counseling instead for now…</a:t>
          </a:r>
        </a:p>
      </dgm:t>
    </dgm:pt>
    <dgm:pt modelId="{BB4688F7-5848-0D40-8560-B5F9C460712C}" type="parTrans" cxnId="{E898955C-9682-8346-91FF-6D92EF38E23E}">
      <dgm:prSet/>
      <dgm:spPr/>
      <dgm:t>
        <a:bodyPr/>
        <a:lstStyle/>
        <a:p>
          <a:endParaRPr lang="en-US"/>
        </a:p>
      </dgm:t>
    </dgm:pt>
    <dgm:pt modelId="{3954827C-945B-3C47-99D6-1082CE8A5C8D}" type="sibTrans" cxnId="{E898955C-9682-8346-91FF-6D92EF38E23E}">
      <dgm:prSet/>
      <dgm:spPr/>
      <dgm:t>
        <a:bodyPr/>
        <a:lstStyle/>
        <a:p>
          <a:endParaRPr lang="en-US"/>
        </a:p>
      </dgm:t>
    </dgm:pt>
    <dgm:pt modelId="{E558CEEE-6DAE-1A4E-B815-18312B7DFCB7}" type="pres">
      <dgm:prSet presAssocID="{9948F8E1-8A79-1F47-8CFA-1E41CCF192D0}" presName="linearFlow" presStyleCnt="0">
        <dgm:presLayoutVars>
          <dgm:dir/>
          <dgm:animLvl val="lvl"/>
          <dgm:resizeHandles val="exact"/>
        </dgm:presLayoutVars>
      </dgm:prSet>
      <dgm:spPr/>
    </dgm:pt>
    <dgm:pt modelId="{4F599131-3030-C646-88FE-8298903064F3}" type="pres">
      <dgm:prSet presAssocID="{54EF8602-B830-794F-BAD8-47314D10079E}" presName="composite" presStyleCnt="0"/>
      <dgm:spPr/>
    </dgm:pt>
    <dgm:pt modelId="{C552C409-8605-3E47-B8BA-83BC6379D0C9}" type="pres">
      <dgm:prSet presAssocID="{54EF8602-B830-794F-BAD8-47314D10079E}" presName="parentText" presStyleLbl="alignNode1" presStyleIdx="0" presStyleCnt="4">
        <dgm:presLayoutVars>
          <dgm:chMax val="1"/>
          <dgm:bulletEnabled val="1"/>
        </dgm:presLayoutVars>
      </dgm:prSet>
      <dgm:spPr/>
    </dgm:pt>
    <dgm:pt modelId="{42387839-CCD8-8547-9837-80156AB5486C}" type="pres">
      <dgm:prSet presAssocID="{54EF8602-B830-794F-BAD8-47314D10079E}" presName="descendantText" presStyleLbl="alignAcc1" presStyleIdx="0" presStyleCnt="4">
        <dgm:presLayoutVars>
          <dgm:bulletEnabled val="1"/>
        </dgm:presLayoutVars>
      </dgm:prSet>
      <dgm:spPr/>
    </dgm:pt>
    <dgm:pt modelId="{C3B5BA13-4CF8-2143-AFC9-6F3A85528EE7}" type="pres">
      <dgm:prSet presAssocID="{315C5218-6D18-FE44-BEA4-B782B437186C}" presName="sp" presStyleCnt="0"/>
      <dgm:spPr/>
    </dgm:pt>
    <dgm:pt modelId="{6AEA9113-EC42-AE49-B44A-1C27EECD6993}" type="pres">
      <dgm:prSet presAssocID="{431F35E3-5520-9A40-AC36-2412EB14E673}" presName="composite" presStyleCnt="0"/>
      <dgm:spPr/>
    </dgm:pt>
    <dgm:pt modelId="{20E69F88-A9B4-9D49-9F90-4A3914245580}" type="pres">
      <dgm:prSet presAssocID="{431F35E3-5520-9A40-AC36-2412EB14E673}" presName="parentText" presStyleLbl="alignNode1" presStyleIdx="1" presStyleCnt="4">
        <dgm:presLayoutVars>
          <dgm:chMax val="1"/>
          <dgm:bulletEnabled val="1"/>
        </dgm:presLayoutVars>
      </dgm:prSet>
      <dgm:spPr/>
    </dgm:pt>
    <dgm:pt modelId="{F42D8E06-5655-4248-A718-302525D5FCAC}" type="pres">
      <dgm:prSet presAssocID="{431F35E3-5520-9A40-AC36-2412EB14E673}" presName="descendantText" presStyleLbl="alignAcc1" presStyleIdx="1" presStyleCnt="4">
        <dgm:presLayoutVars>
          <dgm:bulletEnabled val="1"/>
        </dgm:presLayoutVars>
      </dgm:prSet>
      <dgm:spPr/>
    </dgm:pt>
    <dgm:pt modelId="{645FA70F-D99D-924E-B6DE-E77D88FAC06B}" type="pres">
      <dgm:prSet presAssocID="{DBE6CFE7-C6FF-7D4D-926B-AE162B42ACE5}" presName="sp" presStyleCnt="0"/>
      <dgm:spPr/>
    </dgm:pt>
    <dgm:pt modelId="{9F1DB95A-A533-EB49-A10C-1E5798D19F2C}" type="pres">
      <dgm:prSet presAssocID="{4B7C1E9E-7532-9E4E-9ADF-8C7BCFBE8130}" presName="composite" presStyleCnt="0"/>
      <dgm:spPr/>
    </dgm:pt>
    <dgm:pt modelId="{E52C761C-4E3A-C74B-A9BF-22661421A9AF}" type="pres">
      <dgm:prSet presAssocID="{4B7C1E9E-7532-9E4E-9ADF-8C7BCFBE8130}" presName="parentText" presStyleLbl="alignNode1" presStyleIdx="2" presStyleCnt="4">
        <dgm:presLayoutVars>
          <dgm:chMax val="1"/>
          <dgm:bulletEnabled val="1"/>
        </dgm:presLayoutVars>
      </dgm:prSet>
      <dgm:spPr/>
    </dgm:pt>
    <dgm:pt modelId="{539D30BA-1658-1943-9D0A-9428888F17FD}" type="pres">
      <dgm:prSet presAssocID="{4B7C1E9E-7532-9E4E-9ADF-8C7BCFBE8130}" presName="descendantText" presStyleLbl="alignAcc1" presStyleIdx="2" presStyleCnt="4">
        <dgm:presLayoutVars>
          <dgm:bulletEnabled val="1"/>
        </dgm:presLayoutVars>
      </dgm:prSet>
      <dgm:spPr/>
    </dgm:pt>
    <dgm:pt modelId="{349E39F0-6330-2145-82F6-5BE1CC70C9F4}" type="pres">
      <dgm:prSet presAssocID="{2B6CFB46-E2E4-644E-B9D5-DE10861B043A}" presName="sp" presStyleCnt="0"/>
      <dgm:spPr/>
    </dgm:pt>
    <dgm:pt modelId="{6C491147-2C2F-3D4C-BEC5-68314AB4E012}" type="pres">
      <dgm:prSet presAssocID="{1F81DE38-3355-1D47-9231-891FD7AC536E}" presName="composite" presStyleCnt="0"/>
      <dgm:spPr/>
    </dgm:pt>
    <dgm:pt modelId="{139B117B-50BA-764C-8954-49987B70B05C}" type="pres">
      <dgm:prSet presAssocID="{1F81DE38-3355-1D47-9231-891FD7AC536E}" presName="parentText" presStyleLbl="alignNode1" presStyleIdx="3" presStyleCnt="4">
        <dgm:presLayoutVars>
          <dgm:chMax val="1"/>
          <dgm:bulletEnabled val="1"/>
        </dgm:presLayoutVars>
      </dgm:prSet>
      <dgm:spPr/>
    </dgm:pt>
    <dgm:pt modelId="{50DCB923-69A5-8249-B4A1-FC0A8D431A3F}" type="pres">
      <dgm:prSet presAssocID="{1F81DE38-3355-1D47-9231-891FD7AC536E}" presName="descendantText" presStyleLbl="alignAcc1" presStyleIdx="3" presStyleCnt="4">
        <dgm:presLayoutVars>
          <dgm:bulletEnabled val="1"/>
        </dgm:presLayoutVars>
      </dgm:prSet>
      <dgm:spPr/>
    </dgm:pt>
  </dgm:ptLst>
  <dgm:cxnLst>
    <dgm:cxn modelId="{234D4408-89C4-BA4B-BC7D-9972F2F3EA98}" type="presOf" srcId="{15F0DDA5-DA83-DA44-91D6-009548C9F7C9}" destId="{50DCB923-69A5-8249-B4A1-FC0A8D431A3F}" srcOrd="0" destOrd="1" presId="urn:microsoft.com/office/officeart/2005/8/layout/chevron2"/>
    <dgm:cxn modelId="{00AE0609-7E5C-034F-9F01-E5239A8E378F}" type="presOf" srcId="{431F35E3-5520-9A40-AC36-2412EB14E673}" destId="{20E69F88-A9B4-9D49-9F90-4A3914245580}" srcOrd="0" destOrd="0" presId="urn:microsoft.com/office/officeart/2005/8/layout/chevron2"/>
    <dgm:cxn modelId="{E9D07921-C925-3A43-AEA7-80D65AE09C11}" srcId="{431F35E3-5520-9A40-AC36-2412EB14E673}" destId="{4B8C4C12-3429-B841-87D1-C22CF114AE1D}" srcOrd="0" destOrd="0" parTransId="{164D5022-C9D1-824D-8556-9DDF0385DAD6}" sibTransId="{28E290FD-B25A-964F-9A63-83F2DFCFC9AA}"/>
    <dgm:cxn modelId="{8B2E0827-C70D-584D-A39C-A29CC91B14B2}" type="presOf" srcId="{BC6C5392-2906-CD45-B76F-961C37C9BD30}" destId="{F42D8E06-5655-4248-A718-302525D5FCAC}" srcOrd="0" destOrd="1" presId="urn:microsoft.com/office/officeart/2005/8/layout/chevron2"/>
    <dgm:cxn modelId="{3CF54D2E-6CC8-6A4B-9B68-A32985BA490D}" srcId="{1F81DE38-3355-1D47-9231-891FD7AC536E}" destId="{157AA6A9-BD50-FF48-A537-10B0500EA97B}" srcOrd="0" destOrd="0" parTransId="{C3358B68-DC5D-3849-A6CB-2CCDFE585542}" sibTransId="{6A06DB99-B5DD-3C47-9192-4F9878523B88}"/>
    <dgm:cxn modelId="{EAE61632-2E9B-FA43-AB77-B07FAEA1FC9D}" type="presOf" srcId="{448012EE-70D3-ED46-9F65-B170168C0C9E}" destId="{539D30BA-1658-1943-9D0A-9428888F17FD}" srcOrd="0" destOrd="0" presId="urn:microsoft.com/office/officeart/2005/8/layout/chevron2"/>
    <dgm:cxn modelId="{53605141-9A9B-5746-9BF2-C776A606863D}" srcId="{431F35E3-5520-9A40-AC36-2412EB14E673}" destId="{BC6C5392-2906-CD45-B76F-961C37C9BD30}" srcOrd="1" destOrd="0" parTransId="{898B5477-7DA2-DF44-A337-CB2892514BD4}" sibTransId="{785D5FBE-1722-7C4C-BEDB-3B03C3B7D8AE}"/>
    <dgm:cxn modelId="{4C099154-91BC-6A42-A2B7-20998C777141}" type="presOf" srcId="{54EF8602-B830-794F-BAD8-47314D10079E}" destId="{C552C409-8605-3E47-B8BA-83BC6379D0C9}" srcOrd="0" destOrd="0" presId="urn:microsoft.com/office/officeart/2005/8/layout/chevron2"/>
    <dgm:cxn modelId="{E898955C-9682-8346-91FF-6D92EF38E23E}" srcId="{1F81DE38-3355-1D47-9231-891FD7AC536E}" destId="{15F0DDA5-DA83-DA44-91D6-009548C9F7C9}" srcOrd="1" destOrd="0" parTransId="{BB4688F7-5848-0D40-8560-B5F9C460712C}" sibTransId="{3954827C-945B-3C47-99D6-1082CE8A5C8D}"/>
    <dgm:cxn modelId="{6C74ED62-3388-C44F-9962-350DCBD90FD4}" srcId="{9948F8E1-8A79-1F47-8CFA-1E41CCF192D0}" destId="{431F35E3-5520-9A40-AC36-2412EB14E673}" srcOrd="1" destOrd="0" parTransId="{B7D29821-E86A-E345-9506-71E920A21407}" sibTransId="{DBE6CFE7-C6FF-7D4D-926B-AE162B42ACE5}"/>
    <dgm:cxn modelId="{CDEE2169-B546-4B4D-83B3-E2AC6640A8D0}" type="presOf" srcId="{4B7C1E9E-7532-9E4E-9ADF-8C7BCFBE8130}" destId="{E52C761C-4E3A-C74B-A9BF-22661421A9AF}" srcOrd="0" destOrd="0" presId="urn:microsoft.com/office/officeart/2005/8/layout/chevron2"/>
    <dgm:cxn modelId="{01517D8C-548F-EC45-A7EA-1FE9C3B5A6B9}" type="presOf" srcId="{1F81DE38-3355-1D47-9231-891FD7AC536E}" destId="{139B117B-50BA-764C-8954-49987B70B05C}" srcOrd="0" destOrd="0" presId="urn:microsoft.com/office/officeart/2005/8/layout/chevron2"/>
    <dgm:cxn modelId="{DD84AF94-CFBE-E14D-836F-808636590E4F}" srcId="{9948F8E1-8A79-1F47-8CFA-1E41CCF192D0}" destId="{1F81DE38-3355-1D47-9231-891FD7AC536E}" srcOrd="3" destOrd="0" parTransId="{72A33F02-1D0A-FB49-85B3-29D0A32038C0}" sibTransId="{06543821-2E7B-2941-A7F7-AC162490317F}"/>
    <dgm:cxn modelId="{6D0B7896-674C-9B42-B70A-2C2E17631071}" type="presOf" srcId="{4B8C4C12-3429-B841-87D1-C22CF114AE1D}" destId="{F42D8E06-5655-4248-A718-302525D5FCAC}" srcOrd="0" destOrd="0" presId="urn:microsoft.com/office/officeart/2005/8/layout/chevron2"/>
    <dgm:cxn modelId="{FEE84E9B-8177-8343-B3BC-19339A426894}" srcId="{4B7C1E9E-7532-9E4E-9ADF-8C7BCFBE8130}" destId="{448012EE-70D3-ED46-9F65-B170168C0C9E}" srcOrd="0" destOrd="0" parTransId="{0894326F-95E7-F04D-A67C-BD91575F512A}" sibTransId="{42AED596-B43D-CB49-AD41-5BA4C5F660FE}"/>
    <dgm:cxn modelId="{371A239E-DCC8-1546-A46E-0FE880A57C57}" type="presOf" srcId="{9948F8E1-8A79-1F47-8CFA-1E41CCF192D0}" destId="{E558CEEE-6DAE-1A4E-B815-18312B7DFCB7}" srcOrd="0" destOrd="0" presId="urn:microsoft.com/office/officeart/2005/8/layout/chevron2"/>
    <dgm:cxn modelId="{CE6E14A8-3ADD-6F4C-89EA-64F33503C7F9}" srcId="{54EF8602-B830-794F-BAD8-47314D10079E}" destId="{1AF28E99-3D4C-CD4E-909E-78F82FF076A0}" srcOrd="0" destOrd="0" parTransId="{BFA3430C-A4CE-5342-987F-18CDCA6BF0C6}" sibTransId="{5182F5CB-633F-2046-B43A-44A11720EBE5}"/>
    <dgm:cxn modelId="{CCF045BC-2B51-124C-BBF8-3B08F4D4C17A}" srcId="{9948F8E1-8A79-1F47-8CFA-1E41CCF192D0}" destId="{4B7C1E9E-7532-9E4E-9ADF-8C7BCFBE8130}" srcOrd="2" destOrd="0" parTransId="{9F5C2DEB-F57B-004D-B319-94AD4BAE1B92}" sibTransId="{2B6CFB46-E2E4-644E-B9D5-DE10861B043A}"/>
    <dgm:cxn modelId="{301201DB-DCC3-6F45-8ED7-45D6FCAA4004}" srcId="{9948F8E1-8A79-1F47-8CFA-1E41CCF192D0}" destId="{54EF8602-B830-794F-BAD8-47314D10079E}" srcOrd="0" destOrd="0" parTransId="{C7693A93-0A92-924D-B678-D74B88DCE810}" sibTransId="{315C5218-6D18-FE44-BEA4-B782B437186C}"/>
    <dgm:cxn modelId="{38899EEB-6A94-8F40-9FF2-CB7B3A53E420}" type="presOf" srcId="{157AA6A9-BD50-FF48-A537-10B0500EA97B}" destId="{50DCB923-69A5-8249-B4A1-FC0A8D431A3F}" srcOrd="0" destOrd="0" presId="urn:microsoft.com/office/officeart/2005/8/layout/chevron2"/>
    <dgm:cxn modelId="{3E737CFE-291D-4147-8540-736574192DF7}" type="presOf" srcId="{1AF28E99-3D4C-CD4E-909E-78F82FF076A0}" destId="{42387839-CCD8-8547-9837-80156AB5486C}" srcOrd="0" destOrd="0" presId="urn:microsoft.com/office/officeart/2005/8/layout/chevron2"/>
    <dgm:cxn modelId="{446AB1B7-BF23-174C-B1C3-FC5DA462D842}" type="presParOf" srcId="{E558CEEE-6DAE-1A4E-B815-18312B7DFCB7}" destId="{4F599131-3030-C646-88FE-8298903064F3}" srcOrd="0" destOrd="0" presId="urn:microsoft.com/office/officeart/2005/8/layout/chevron2"/>
    <dgm:cxn modelId="{B67E5217-E378-1847-9732-C1B28EEE5F62}" type="presParOf" srcId="{4F599131-3030-C646-88FE-8298903064F3}" destId="{C552C409-8605-3E47-B8BA-83BC6379D0C9}" srcOrd="0" destOrd="0" presId="urn:microsoft.com/office/officeart/2005/8/layout/chevron2"/>
    <dgm:cxn modelId="{CA6CBE1D-49E8-F744-B8B6-6F2FC2408CD9}" type="presParOf" srcId="{4F599131-3030-C646-88FE-8298903064F3}" destId="{42387839-CCD8-8547-9837-80156AB5486C}" srcOrd="1" destOrd="0" presId="urn:microsoft.com/office/officeart/2005/8/layout/chevron2"/>
    <dgm:cxn modelId="{C41F05DA-C706-6043-84BD-7D0D618B1614}" type="presParOf" srcId="{E558CEEE-6DAE-1A4E-B815-18312B7DFCB7}" destId="{C3B5BA13-4CF8-2143-AFC9-6F3A85528EE7}" srcOrd="1" destOrd="0" presId="urn:microsoft.com/office/officeart/2005/8/layout/chevron2"/>
    <dgm:cxn modelId="{58FA9E95-18F5-594C-9210-D1C9FC4AAAE9}" type="presParOf" srcId="{E558CEEE-6DAE-1A4E-B815-18312B7DFCB7}" destId="{6AEA9113-EC42-AE49-B44A-1C27EECD6993}" srcOrd="2" destOrd="0" presId="urn:microsoft.com/office/officeart/2005/8/layout/chevron2"/>
    <dgm:cxn modelId="{89FA3292-7041-424D-85C1-0A3FAC12A042}" type="presParOf" srcId="{6AEA9113-EC42-AE49-B44A-1C27EECD6993}" destId="{20E69F88-A9B4-9D49-9F90-4A3914245580}" srcOrd="0" destOrd="0" presId="urn:microsoft.com/office/officeart/2005/8/layout/chevron2"/>
    <dgm:cxn modelId="{B737A6C7-DA03-5E48-997A-1232E598C727}" type="presParOf" srcId="{6AEA9113-EC42-AE49-B44A-1C27EECD6993}" destId="{F42D8E06-5655-4248-A718-302525D5FCAC}" srcOrd="1" destOrd="0" presId="urn:microsoft.com/office/officeart/2005/8/layout/chevron2"/>
    <dgm:cxn modelId="{0DD71F56-5BF6-744B-B3D3-4272669BA7F7}" type="presParOf" srcId="{E558CEEE-6DAE-1A4E-B815-18312B7DFCB7}" destId="{645FA70F-D99D-924E-B6DE-E77D88FAC06B}" srcOrd="3" destOrd="0" presId="urn:microsoft.com/office/officeart/2005/8/layout/chevron2"/>
    <dgm:cxn modelId="{1D0CAC7F-A5E8-7A41-8BA0-3D7AB8A9BB9F}" type="presParOf" srcId="{E558CEEE-6DAE-1A4E-B815-18312B7DFCB7}" destId="{9F1DB95A-A533-EB49-A10C-1E5798D19F2C}" srcOrd="4" destOrd="0" presId="urn:microsoft.com/office/officeart/2005/8/layout/chevron2"/>
    <dgm:cxn modelId="{3DDCC0BA-4273-AA43-8939-D6BE9BF6EDC3}" type="presParOf" srcId="{9F1DB95A-A533-EB49-A10C-1E5798D19F2C}" destId="{E52C761C-4E3A-C74B-A9BF-22661421A9AF}" srcOrd="0" destOrd="0" presId="urn:microsoft.com/office/officeart/2005/8/layout/chevron2"/>
    <dgm:cxn modelId="{411F7C95-A80F-8E43-A5F1-2647FCE5750F}" type="presParOf" srcId="{9F1DB95A-A533-EB49-A10C-1E5798D19F2C}" destId="{539D30BA-1658-1943-9D0A-9428888F17FD}" srcOrd="1" destOrd="0" presId="urn:microsoft.com/office/officeart/2005/8/layout/chevron2"/>
    <dgm:cxn modelId="{143F0E3E-4E40-B246-8E21-73EC8119FCDA}" type="presParOf" srcId="{E558CEEE-6DAE-1A4E-B815-18312B7DFCB7}" destId="{349E39F0-6330-2145-82F6-5BE1CC70C9F4}" srcOrd="5" destOrd="0" presId="urn:microsoft.com/office/officeart/2005/8/layout/chevron2"/>
    <dgm:cxn modelId="{76C05A3A-9AB7-6948-B465-18FDFC2177DC}" type="presParOf" srcId="{E558CEEE-6DAE-1A4E-B815-18312B7DFCB7}" destId="{6C491147-2C2F-3D4C-BEC5-68314AB4E012}" srcOrd="6" destOrd="0" presId="urn:microsoft.com/office/officeart/2005/8/layout/chevron2"/>
    <dgm:cxn modelId="{6869C492-55C7-6C42-9394-51B9BB33E31B}" type="presParOf" srcId="{6C491147-2C2F-3D4C-BEC5-68314AB4E012}" destId="{139B117B-50BA-764C-8954-49987B70B05C}" srcOrd="0" destOrd="0" presId="urn:microsoft.com/office/officeart/2005/8/layout/chevron2"/>
    <dgm:cxn modelId="{C8FD2ED7-C553-7B4F-88EC-C74BF91288C6}" type="presParOf" srcId="{6C491147-2C2F-3D4C-BEC5-68314AB4E012}" destId="{50DCB923-69A5-8249-B4A1-FC0A8D431A3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0A09E3E-79BB-894A-A915-4A44F3065690}"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B26E827A-0F7E-9A43-B337-C98230CEFEAE}">
      <dgm:prSet phldrT="[Text]"/>
      <dgm:spPr/>
      <dgm:t>
        <a:bodyPr/>
        <a:lstStyle/>
        <a:p>
          <a:r>
            <a:rPr lang="en-US" u="sng" dirty="0"/>
            <a:t>Maybe </a:t>
          </a:r>
          <a:r>
            <a:rPr lang="en-US" i="1" u="sng" dirty="0"/>
            <a:t>this </a:t>
          </a:r>
          <a:r>
            <a:rPr lang="en-US" u="sng" dirty="0"/>
            <a:t>therapy </a:t>
          </a:r>
          <a:r>
            <a:rPr lang="en-US" i="1" u="sng" dirty="0"/>
            <a:t>right now </a:t>
          </a:r>
          <a:r>
            <a:rPr lang="en-US" u="sng" dirty="0"/>
            <a:t>isn’t “the answer” </a:t>
          </a:r>
          <a:endParaRPr lang="en-US" dirty="0"/>
        </a:p>
      </dgm:t>
    </dgm:pt>
    <dgm:pt modelId="{28C290E4-E16C-BC44-A3F8-037B52641092}" type="parTrans" cxnId="{1783D05B-5C4C-014D-9021-9ABEE1F2A90F}">
      <dgm:prSet/>
      <dgm:spPr/>
      <dgm:t>
        <a:bodyPr/>
        <a:lstStyle/>
        <a:p>
          <a:endParaRPr lang="en-US"/>
        </a:p>
      </dgm:t>
    </dgm:pt>
    <dgm:pt modelId="{33FDF57E-43E0-6B49-A046-40A2FF8957ED}" type="sibTrans" cxnId="{1783D05B-5C4C-014D-9021-9ABEE1F2A90F}">
      <dgm:prSet/>
      <dgm:spPr/>
      <dgm:t>
        <a:bodyPr/>
        <a:lstStyle/>
        <a:p>
          <a:endParaRPr lang="en-US"/>
        </a:p>
      </dgm:t>
    </dgm:pt>
    <dgm:pt modelId="{B3250C07-1AE1-EB4E-AFF4-0E4537AD812E}">
      <dgm:prSet phldrT="[Text]"/>
      <dgm:spPr/>
      <dgm:t>
        <a:bodyPr/>
        <a:lstStyle/>
        <a:p>
          <a:pPr>
            <a:buFont typeface="Arial" panose="020B0604020202020204" pitchFamily="34" charset="0"/>
            <a:buChar char="•"/>
          </a:pPr>
          <a:r>
            <a:rPr lang="en-US" dirty="0"/>
            <a:t>Therapy may, in and of itself, contribute to burnout.</a:t>
          </a:r>
        </a:p>
      </dgm:t>
    </dgm:pt>
    <dgm:pt modelId="{68D876CE-C443-F646-A5C8-45BFB59A6ACE}" type="parTrans" cxnId="{D3168505-6118-5247-AC93-C4C0E6356441}">
      <dgm:prSet/>
      <dgm:spPr/>
      <dgm:t>
        <a:bodyPr/>
        <a:lstStyle/>
        <a:p>
          <a:endParaRPr lang="en-US"/>
        </a:p>
      </dgm:t>
    </dgm:pt>
    <dgm:pt modelId="{CA04DFDE-69DE-EE4D-B83F-A6E134EC9CF8}" type="sibTrans" cxnId="{D3168505-6118-5247-AC93-C4C0E6356441}">
      <dgm:prSet/>
      <dgm:spPr/>
      <dgm:t>
        <a:bodyPr/>
        <a:lstStyle/>
        <a:p>
          <a:endParaRPr lang="en-US"/>
        </a:p>
      </dgm:t>
    </dgm:pt>
    <dgm:pt modelId="{2A59CD35-13DF-2B4D-B219-05677732FDDE}">
      <dgm:prSet phldrT="[Text]"/>
      <dgm:spPr/>
      <dgm:t>
        <a:bodyPr/>
        <a:lstStyle/>
        <a:p>
          <a:pPr>
            <a:buNone/>
          </a:pPr>
          <a:r>
            <a:rPr lang="en-US" u="sng" dirty="0"/>
            <a:t>Options to consider:</a:t>
          </a:r>
          <a:endParaRPr lang="en-US" dirty="0"/>
        </a:p>
      </dgm:t>
    </dgm:pt>
    <dgm:pt modelId="{87D2712D-30C0-D444-93CB-D5F65D2BEF26}" type="parTrans" cxnId="{81DBF142-DD4D-C64A-8217-A123D7170C95}">
      <dgm:prSet/>
      <dgm:spPr/>
      <dgm:t>
        <a:bodyPr/>
        <a:lstStyle/>
        <a:p>
          <a:endParaRPr lang="en-US"/>
        </a:p>
      </dgm:t>
    </dgm:pt>
    <dgm:pt modelId="{481FDA96-70AE-D34B-881A-A9731A66BE7A}" type="sibTrans" cxnId="{81DBF142-DD4D-C64A-8217-A123D7170C95}">
      <dgm:prSet/>
      <dgm:spPr/>
      <dgm:t>
        <a:bodyPr/>
        <a:lstStyle/>
        <a:p>
          <a:endParaRPr lang="en-US"/>
        </a:p>
      </dgm:t>
    </dgm:pt>
    <dgm:pt modelId="{04E2E340-4640-134C-B7C2-8C178650EB4F}">
      <dgm:prSet phldrT="[Text]"/>
      <dgm:spPr/>
      <dgm:t>
        <a:bodyPr/>
        <a:lstStyle/>
        <a:p>
          <a:pPr>
            <a:buFont typeface="Arial" panose="020B0604020202020204" pitchFamily="34" charset="0"/>
            <a:buChar char="•"/>
          </a:pPr>
          <a:r>
            <a:rPr lang="en-US" dirty="0"/>
            <a:t>Switching to child therapy to parent support </a:t>
          </a:r>
        </a:p>
      </dgm:t>
    </dgm:pt>
    <dgm:pt modelId="{E3055CA4-1962-6847-B826-26B49CCC51C7}" type="parTrans" cxnId="{EA8144D8-C0DC-0940-8259-95A0CFF274F4}">
      <dgm:prSet/>
      <dgm:spPr/>
      <dgm:t>
        <a:bodyPr/>
        <a:lstStyle/>
        <a:p>
          <a:endParaRPr lang="en-US"/>
        </a:p>
      </dgm:t>
    </dgm:pt>
    <dgm:pt modelId="{2B691D55-07EF-3B48-B9AB-481CDC8B4C7D}" type="sibTrans" cxnId="{EA8144D8-C0DC-0940-8259-95A0CFF274F4}">
      <dgm:prSet/>
      <dgm:spPr/>
      <dgm:t>
        <a:bodyPr/>
        <a:lstStyle/>
        <a:p>
          <a:endParaRPr lang="en-US"/>
        </a:p>
      </dgm:t>
    </dgm:pt>
    <dgm:pt modelId="{5240C718-7EB6-B342-A4A8-226415F276EC}">
      <dgm:prSet/>
      <dgm:spPr/>
      <dgm:t>
        <a:bodyPr/>
        <a:lstStyle/>
        <a:p>
          <a:pPr>
            <a:buFont typeface="Arial" panose="020B0604020202020204" pitchFamily="34" charset="0"/>
            <a:buChar char="•"/>
          </a:pPr>
          <a:r>
            <a:rPr lang="en-US"/>
            <a:t>Ethical concerns related to scope: therapist may lack expertise/experience necessary for supporting client </a:t>
          </a:r>
        </a:p>
      </dgm:t>
    </dgm:pt>
    <dgm:pt modelId="{4D11BDF6-8AA5-0A45-AB22-DC5C9DAEBE46}" type="parTrans" cxnId="{32611047-BB68-444E-83A6-907BD9B5AA42}">
      <dgm:prSet/>
      <dgm:spPr/>
      <dgm:t>
        <a:bodyPr/>
        <a:lstStyle/>
        <a:p>
          <a:endParaRPr lang="en-US"/>
        </a:p>
      </dgm:t>
    </dgm:pt>
    <dgm:pt modelId="{54125E81-9689-6141-A61C-C5BE19C6AB34}" type="sibTrans" cxnId="{32611047-BB68-444E-83A6-907BD9B5AA42}">
      <dgm:prSet/>
      <dgm:spPr/>
      <dgm:t>
        <a:bodyPr/>
        <a:lstStyle/>
        <a:p>
          <a:endParaRPr lang="en-US"/>
        </a:p>
      </dgm:t>
    </dgm:pt>
    <dgm:pt modelId="{BACFF9E6-DE32-1B41-B0FB-FBD0D9BC800A}">
      <dgm:prSet/>
      <dgm:spPr/>
      <dgm:t>
        <a:bodyPr/>
        <a:lstStyle/>
        <a:p>
          <a:pPr>
            <a:buFont typeface="Arial" panose="020B0604020202020204" pitchFamily="34" charset="0"/>
            <a:buChar char="•"/>
          </a:pPr>
          <a:r>
            <a:rPr lang="en-US" dirty="0"/>
            <a:t>Acceptance needed more than change</a:t>
          </a:r>
        </a:p>
      </dgm:t>
    </dgm:pt>
    <dgm:pt modelId="{7F875C42-0C5F-1A4B-8C01-433AD6502593}" type="parTrans" cxnId="{8619AA49-D05F-4145-845F-37CD7A05B541}">
      <dgm:prSet/>
      <dgm:spPr/>
      <dgm:t>
        <a:bodyPr/>
        <a:lstStyle/>
        <a:p>
          <a:endParaRPr lang="en-US"/>
        </a:p>
      </dgm:t>
    </dgm:pt>
    <dgm:pt modelId="{DAD9268A-F1A6-8241-A193-2A465EC9CBFA}" type="sibTrans" cxnId="{8619AA49-D05F-4145-845F-37CD7A05B541}">
      <dgm:prSet/>
      <dgm:spPr/>
      <dgm:t>
        <a:bodyPr/>
        <a:lstStyle/>
        <a:p>
          <a:endParaRPr lang="en-US"/>
        </a:p>
      </dgm:t>
    </dgm:pt>
    <dgm:pt modelId="{2D54D0AE-233D-1940-B616-5EB8BDDAE5C0}">
      <dgm:prSet/>
      <dgm:spPr/>
      <dgm:t>
        <a:bodyPr/>
        <a:lstStyle/>
        <a:p>
          <a:pPr>
            <a:buFont typeface="Arial" panose="020B0604020202020204" pitchFamily="34" charset="0"/>
            <a:buChar char="•"/>
          </a:pPr>
          <a:r>
            <a:rPr lang="en-US"/>
            <a:t>Referral to another clinician</a:t>
          </a:r>
        </a:p>
      </dgm:t>
    </dgm:pt>
    <dgm:pt modelId="{A7D7002F-EC71-B347-AF81-70FD6FE98F31}" type="parTrans" cxnId="{1F70F413-CF8D-AE4E-B417-378907C30906}">
      <dgm:prSet/>
      <dgm:spPr/>
      <dgm:t>
        <a:bodyPr/>
        <a:lstStyle/>
        <a:p>
          <a:endParaRPr lang="en-US"/>
        </a:p>
      </dgm:t>
    </dgm:pt>
    <dgm:pt modelId="{BA8AB7EE-9116-1041-8927-38BDDE227ABD}" type="sibTrans" cxnId="{1F70F413-CF8D-AE4E-B417-378907C30906}">
      <dgm:prSet/>
      <dgm:spPr/>
      <dgm:t>
        <a:bodyPr/>
        <a:lstStyle/>
        <a:p>
          <a:endParaRPr lang="en-US"/>
        </a:p>
      </dgm:t>
    </dgm:pt>
    <dgm:pt modelId="{DCC8A6FE-065D-7040-9813-8C315F652FB3}">
      <dgm:prSet/>
      <dgm:spPr/>
      <dgm:t>
        <a:bodyPr/>
        <a:lstStyle/>
        <a:p>
          <a:pPr>
            <a:buFont typeface="Arial" panose="020B0604020202020204" pitchFamily="34" charset="0"/>
            <a:buChar char="•"/>
          </a:pPr>
          <a:r>
            <a:rPr lang="en-US" dirty="0"/>
            <a:t>Termination has therapeutic potential if handled with congruence, compassion, &amp; consent</a:t>
          </a:r>
        </a:p>
      </dgm:t>
    </dgm:pt>
    <dgm:pt modelId="{41F2187E-6849-764F-8B4C-41F8322B81B4}" type="parTrans" cxnId="{B435A493-0E96-7E4C-887A-117100C93928}">
      <dgm:prSet/>
      <dgm:spPr/>
      <dgm:t>
        <a:bodyPr/>
        <a:lstStyle/>
        <a:p>
          <a:endParaRPr lang="en-US"/>
        </a:p>
      </dgm:t>
    </dgm:pt>
    <dgm:pt modelId="{5F235466-7BE3-104F-A067-38A256AD8A15}" type="sibTrans" cxnId="{B435A493-0E96-7E4C-887A-117100C93928}">
      <dgm:prSet/>
      <dgm:spPr/>
      <dgm:t>
        <a:bodyPr/>
        <a:lstStyle/>
        <a:p>
          <a:endParaRPr lang="en-US"/>
        </a:p>
      </dgm:t>
    </dgm:pt>
    <dgm:pt modelId="{60A204B5-66F5-6042-87DA-115F8D62167A}">
      <dgm:prSet/>
      <dgm:spPr/>
      <dgm:t>
        <a:bodyPr/>
        <a:lstStyle/>
        <a:p>
          <a:pPr>
            <a:buFont typeface="Arial" panose="020B0604020202020204" pitchFamily="34" charset="0"/>
            <a:buChar char="•"/>
          </a:pPr>
          <a:r>
            <a:rPr lang="en-US" dirty="0"/>
            <a:t>Prioritizing rest &amp; regulation, honoring capacity, respecting boundaries, accepting limitations, conveys trust in client’s inherent wisdom &amp; resources</a:t>
          </a:r>
        </a:p>
      </dgm:t>
    </dgm:pt>
    <dgm:pt modelId="{D2CF9F91-1172-7145-9628-3DC07458A39D}" type="parTrans" cxnId="{1B3EC3A5-1520-3242-A597-305E4FF3D85E}">
      <dgm:prSet/>
      <dgm:spPr/>
      <dgm:t>
        <a:bodyPr/>
        <a:lstStyle/>
        <a:p>
          <a:endParaRPr lang="en-US"/>
        </a:p>
      </dgm:t>
    </dgm:pt>
    <dgm:pt modelId="{98525BF3-460F-A249-92F4-89EB5B27EF1F}" type="sibTrans" cxnId="{1B3EC3A5-1520-3242-A597-305E4FF3D85E}">
      <dgm:prSet/>
      <dgm:spPr/>
      <dgm:t>
        <a:bodyPr/>
        <a:lstStyle/>
        <a:p>
          <a:endParaRPr lang="en-US"/>
        </a:p>
      </dgm:t>
    </dgm:pt>
    <dgm:pt modelId="{DDA1F001-741B-5D41-8ECC-344D3E6778CF}" type="pres">
      <dgm:prSet presAssocID="{A0A09E3E-79BB-894A-A915-4A44F3065690}" presName="linear" presStyleCnt="0">
        <dgm:presLayoutVars>
          <dgm:animLvl val="lvl"/>
          <dgm:resizeHandles val="exact"/>
        </dgm:presLayoutVars>
      </dgm:prSet>
      <dgm:spPr/>
    </dgm:pt>
    <dgm:pt modelId="{8DFEAA64-7803-914D-B875-06DE3460ACD5}" type="pres">
      <dgm:prSet presAssocID="{B26E827A-0F7E-9A43-B337-C98230CEFEAE}" presName="parentText" presStyleLbl="node1" presStyleIdx="0" presStyleCnt="2">
        <dgm:presLayoutVars>
          <dgm:chMax val="0"/>
          <dgm:bulletEnabled val="1"/>
        </dgm:presLayoutVars>
      </dgm:prSet>
      <dgm:spPr/>
    </dgm:pt>
    <dgm:pt modelId="{04D97E99-6B8B-134E-8F45-FCE7C9D1B750}" type="pres">
      <dgm:prSet presAssocID="{B26E827A-0F7E-9A43-B337-C98230CEFEAE}" presName="childText" presStyleLbl="revTx" presStyleIdx="0" presStyleCnt="2">
        <dgm:presLayoutVars>
          <dgm:bulletEnabled val="1"/>
        </dgm:presLayoutVars>
      </dgm:prSet>
      <dgm:spPr/>
    </dgm:pt>
    <dgm:pt modelId="{029BC497-7D4C-C140-8660-E3F18EE22DE2}" type="pres">
      <dgm:prSet presAssocID="{2A59CD35-13DF-2B4D-B219-05677732FDDE}" presName="parentText" presStyleLbl="node1" presStyleIdx="1" presStyleCnt="2">
        <dgm:presLayoutVars>
          <dgm:chMax val="0"/>
          <dgm:bulletEnabled val="1"/>
        </dgm:presLayoutVars>
      </dgm:prSet>
      <dgm:spPr/>
    </dgm:pt>
    <dgm:pt modelId="{E130AE25-C5B1-CC43-9F0F-9311A556FDFA}" type="pres">
      <dgm:prSet presAssocID="{2A59CD35-13DF-2B4D-B219-05677732FDDE}" presName="childText" presStyleLbl="revTx" presStyleIdx="1" presStyleCnt="2">
        <dgm:presLayoutVars>
          <dgm:bulletEnabled val="1"/>
        </dgm:presLayoutVars>
      </dgm:prSet>
      <dgm:spPr/>
    </dgm:pt>
  </dgm:ptLst>
  <dgm:cxnLst>
    <dgm:cxn modelId="{D3168505-6118-5247-AC93-C4C0E6356441}" srcId="{B26E827A-0F7E-9A43-B337-C98230CEFEAE}" destId="{B3250C07-1AE1-EB4E-AFF4-0E4537AD812E}" srcOrd="0" destOrd="0" parTransId="{68D876CE-C443-F646-A5C8-45BFB59A6ACE}" sibTransId="{CA04DFDE-69DE-EE4D-B83F-A6E134EC9CF8}"/>
    <dgm:cxn modelId="{1F70F413-CF8D-AE4E-B417-378907C30906}" srcId="{2A59CD35-13DF-2B4D-B219-05677732FDDE}" destId="{2D54D0AE-233D-1940-B616-5EB8BDDAE5C0}" srcOrd="1" destOrd="0" parTransId="{A7D7002F-EC71-B347-AF81-70FD6FE98F31}" sibTransId="{BA8AB7EE-9116-1041-8927-38BDDE227ABD}"/>
    <dgm:cxn modelId="{F8F8D418-C960-F540-B48D-3B981F5FAF8C}" type="presOf" srcId="{5240C718-7EB6-B342-A4A8-226415F276EC}" destId="{04D97E99-6B8B-134E-8F45-FCE7C9D1B750}" srcOrd="0" destOrd="1" presId="urn:microsoft.com/office/officeart/2005/8/layout/vList2"/>
    <dgm:cxn modelId="{A4C3791D-BCA3-C54B-BB17-FD0089C804DB}" type="presOf" srcId="{2D54D0AE-233D-1940-B616-5EB8BDDAE5C0}" destId="{E130AE25-C5B1-CC43-9F0F-9311A556FDFA}" srcOrd="0" destOrd="1" presId="urn:microsoft.com/office/officeart/2005/8/layout/vList2"/>
    <dgm:cxn modelId="{81DBF142-DD4D-C64A-8217-A123D7170C95}" srcId="{A0A09E3E-79BB-894A-A915-4A44F3065690}" destId="{2A59CD35-13DF-2B4D-B219-05677732FDDE}" srcOrd="1" destOrd="0" parTransId="{87D2712D-30C0-D444-93CB-D5F65D2BEF26}" sibTransId="{481FDA96-70AE-D34B-881A-A9731A66BE7A}"/>
    <dgm:cxn modelId="{32611047-BB68-444E-83A6-907BD9B5AA42}" srcId="{B26E827A-0F7E-9A43-B337-C98230CEFEAE}" destId="{5240C718-7EB6-B342-A4A8-226415F276EC}" srcOrd="1" destOrd="0" parTransId="{4D11BDF6-8AA5-0A45-AB22-DC5C9DAEBE46}" sibTransId="{54125E81-9689-6141-A61C-C5BE19C6AB34}"/>
    <dgm:cxn modelId="{8619AA49-D05F-4145-845F-37CD7A05B541}" srcId="{B26E827A-0F7E-9A43-B337-C98230CEFEAE}" destId="{BACFF9E6-DE32-1B41-B0FB-FBD0D9BC800A}" srcOrd="2" destOrd="0" parTransId="{7F875C42-0C5F-1A4B-8C01-433AD6502593}" sibTransId="{DAD9268A-F1A6-8241-A193-2A465EC9CBFA}"/>
    <dgm:cxn modelId="{EC987357-CF40-BB42-928F-8BD74C76538D}" type="presOf" srcId="{DCC8A6FE-065D-7040-9813-8C315F652FB3}" destId="{E130AE25-C5B1-CC43-9F0F-9311A556FDFA}" srcOrd="0" destOrd="2" presId="urn:microsoft.com/office/officeart/2005/8/layout/vList2"/>
    <dgm:cxn modelId="{1783D05B-5C4C-014D-9021-9ABEE1F2A90F}" srcId="{A0A09E3E-79BB-894A-A915-4A44F3065690}" destId="{B26E827A-0F7E-9A43-B337-C98230CEFEAE}" srcOrd="0" destOrd="0" parTransId="{28C290E4-E16C-BC44-A3F8-037B52641092}" sibTransId="{33FDF57E-43E0-6B49-A046-40A2FF8957ED}"/>
    <dgm:cxn modelId="{06719F62-9ED0-9646-8C6E-F251686C57D2}" type="presOf" srcId="{04E2E340-4640-134C-B7C2-8C178650EB4F}" destId="{E130AE25-C5B1-CC43-9F0F-9311A556FDFA}" srcOrd="0" destOrd="0" presId="urn:microsoft.com/office/officeart/2005/8/layout/vList2"/>
    <dgm:cxn modelId="{B435A493-0E96-7E4C-887A-117100C93928}" srcId="{2A59CD35-13DF-2B4D-B219-05677732FDDE}" destId="{DCC8A6FE-065D-7040-9813-8C315F652FB3}" srcOrd="2" destOrd="0" parTransId="{41F2187E-6849-764F-8B4C-41F8322B81B4}" sibTransId="{5F235466-7BE3-104F-A067-38A256AD8A15}"/>
    <dgm:cxn modelId="{1B3EC3A5-1520-3242-A597-305E4FF3D85E}" srcId="{DCC8A6FE-065D-7040-9813-8C315F652FB3}" destId="{60A204B5-66F5-6042-87DA-115F8D62167A}" srcOrd="0" destOrd="0" parTransId="{D2CF9F91-1172-7145-9628-3DC07458A39D}" sibTransId="{98525BF3-460F-A249-92F4-89EB5B27EF1F}"/>
    <dgm:cxn modelId="{ADD484A6-1D13-2341-8EBC-BB7D4D9690F3}" type="presOf" srcId="{BACFF9E6-DE32-1B41-B0FB-FBD0D9BC800A}" destId="{04D97E99-6B8B-134E-8F45-FCE7C9D1B750}" srcOrd="0" destOrd="2" presId="urn:microsoft.com/office/officeart/2005/8/layout/vList2"/>
    <dgm:cxn modelId="{34123CC3-9C0A-374C-AFC8-43566535097B}" type="presOf" srcId="{B3250C07-1AE1-EB4E-AFF4-0E4537AD812E}" destId="{04D97E99-6B8B-134E-8F45-FCE7C9D1B750}" srcOrd="0" destOrd="0" presId="urn:microsoft.com/office/officeart/2005/8/layout/vList2"/>
    <dgm:cxn modelId="{B0DE9CCF-906F-5542-8C53-792D3E9F9542}" type="presOf" srcId="{B26E827A-0F7E-9A43-B337-C98230CEFEAE}" destId="{8DFEAA64-7803-914D-B875-06DE3460ACD5}" srcOrd="0" destOrd="0" presId="urn:microsoft.com/office/officeart/2005/8/layout/vList2"/>
    <dgm:cxn modelId="{ABD568D1-471E-8C4C-8681-70E95FB06716}" type="presOf" srcId="{2A59CD35-13DF-2B4D-B219-05677732FDDE}" destId="{029BC497-7D4C-C140-8660-E3F18EE22DE2}" srcOrd="0" destOrd="0" presId="urn:microsoft.com/office/officeart/2005/8/layout/vList2"/>
    <dgm:cxn modelId="{EA8144D8-C0DC-0940-8259-95A0CFF274F4}" srcId="{2A59CD35-13DF-2B4D-B219-05677732FDDE}" destId="{04E2E340-4640-134C-B7C2-8C178650EB4F}" srcOrd="0" destOrd="0" parTransId="{E3055CA4-1962-6847-B826-26B49CCC51C7}" sibTransId="{2B691D55-07EF-3B48-B9AB-481CDC8B4C7D}"/>
    <dgm:cxn modelId="{8132FBDC-E342-D344-88F7-0E4FC0631725}" type="presOf" srcId="{A0A09E3E-79BB-894A-A915-4A44F3065690}" destId="{DDA1F001-741B-5D41-8ECC-344D3E6778CF}" srcOrd="0" destOrd="0" presId="urn:microsoft.com/office/officeart/2005/8/layout/vList2"/>
    <dgm:cxn modelId="{E782D0E9-7299-0048-8865-7CC4E3FB413D}" type="presOf" srcId="{60A204B5-66F5-6042-87DA-115F8D62167A}" destId="{E130AE25-C5B1-CC43-9F0F-9311A556FDFA}" srcOrd="0" destOrd="3" presId="urn:microsoft.com/office/officeart/2005/8/layout/vList2"/>
    <dgm:cxn modelId="{12327E51-737F-4640-9663-5530FBBE810F}" type="presParOf" srcId="{DDA1F001-741B-5D41-8ECC-344D3E6778CF}" destId="{8DFEAA64-7803-914D-B875-06DE3460ACD5}" srcOrd="0" destOrd="0" presId="urn:microsoft.com/office/officeart/2005/8/layout/vList2"/>
    <dgm:cxn modelId="{9E0AC549-2FB2-DC45-A59D-6C2443F4A024}" type="presParOf" srcId="{DDA1F001-741B-5D41-8ECC-344D3E6778CF}" destId="{04D97E99-6B8B-134E-8F45-FCE7C9D1B750}" srcOrd="1" destOrd="0" presId="urn:microsoft.com/office/officeart/2005/8/layout/vList2"/>
    <dgm:cxn modelId="{9EB17A4D-E76A-9543-8575-3287D239834B}" type="presParOf" srcId="{DDA1F001-741B-5D41-8ECC-344D3E6778CF}" destId="{029BC497-7D4C-C140-8660-E3F18EE22DE2}" srcOrd="2" destOrd="0" presId="urn:microsoft.com/office/officeart/2005/8/layout/vList2"/>
    <dgm:cxn modelId="{87AD066D-846B-A34F-97C8-770AEA63FC1E}" type="presParOf" srcId="{DDA1F001-741B-5D41-8ECC-344D3E6778CF}" destId="{E130AE25-C5B1-CC43-9F0F-9311A556FDF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7A7B208-F236-DA4E-B8ED-91A31E94BDC0}" type="doc">
      <dgm:prSet loTypeId="urn:microsoft.com/office/officeart/2005/8/layout/target3" loCatId="" qsTypeId="urn:microsoft.com/office/officeart/2005/8/quickstyle/simple1" qsCatId="simple" csTypeId="urn:microsoft.com/office/officeart/2005/8/colors/colorful2" csCatId="colorful" phldr="1"/>
      <dgm:spPr/>
      <dgm:t>
        <a:bodyPr/>
        <a:lstStyle/>
        <a:p>
          <a:endParaRPr lang="en-US"/>
        </a:p>
      </dgm:t>
    </dgm:pt>
    <dgm:pt modelId="{73515FC3-ABB8-F445-AF6D-3C1C31963F9D}">
      <dgm:prSet phldrT="[Text]" custT="1"/>
      <dgm:spPr>
        <a:solidFill>
          <a:schemeClr val="bg2">
            <a:alpha val="90000"/>
          </a:schemeClr>
        </a:solidFill>
      </dgm:spPr>
      <dgm:t>
        <a:bodyPr/>
        <a:lstStyle/>
        <a:p>
          <a:r>
            <a:rPr lang="en-US" sz="3600" u="sng" dirty="0"/>
            <a:t>SPT:</a:t>
          </a:r>
          <a:r>
            <a:rPr lang="en-US" sz="3600" dirty="0"/>
            <a:t> </a:t>
          </a:r>
        </a:p>
      </dgm:t>
    </dgm:pt>
    <dgm:pt modelId="{5A8CC95C-A1B9-A642-8006-23AED685BCA7}" type="parTrans" cxnId="{E0B09E1E-5D4C-9B46-A2D5-2AAE4A9B4A5D}">
      <dgm:prSet/>
      <dgm:spPr/>
      <dgm:t>
        <a:bodyPr/>
        <a:lstStyle/>
        <a:p>
          <a:endParaRPr lang="en-US"/>
        </a:p>
      </dgm:t>
    </dgm:pt>
    <dgm:pt modelId="{F5025130-8CE3-D94A-9F00-C4F6E554F264}" type="sibTrans" cxnId="{E0B09E1E-5D4C-9B46-A2D5-2AAE4A9B4A5D}">
      <dgm:prSet/>
      <dgm:spPr/>
      <dgm:t>
        <a:bodyPr/>
        <a:lstStyle/>
        <a:p>
          <a:endParaRPr lang="en-US"/>
        </a:p>
      </dgm:t>
    </dgm:pt>
    <dgm:pt modelId="{AEF9E4DC-6DAE-D241-98BE-11C16AECC57D}">
      <dgm:prSet phldrT="[Text]"/>
      <dgm:spPr/>
      <dgm:t>
        <a:bodyPr/>
        <a:lstStyle/>
        <a:p>
          <a:r>
            <a:rPr lang="en-US" sz="1700" dirty="0"/>
            <a:t>We can’t do this work and without being impacted. </a:t>
          </a:r>
          <a:r>
            <a:rPr lang="en-US" sz="1700" i="1" dirty="0"/>
            <a:t>Why?</a:t>
          </a:r>
        </a:p>
      </dgm:t>
    </dgm:pt>
    <dgm:pt modelId="{6A0E6B24-B037-CF41-8548-7CA34D44E27A}" type="parTrans" cxnId="{691FF247-4224-F04D-958D-1322C51BD17E}">
      <dgm:prSet/>
      <dgm:spPr/>
      <dgm:t>
        <a:bodyPr/>
        <a:lstStyle/>
        <a:p>
          <a:endParaRPr lang="en-US"/>
        </a:p>
      </dgm:t>
    </dgm:pt>
    <dgm:pt modelId="{AA55F9F4-8CC1-8D41-BB21-68A19FF73A3A}" type="sibTrans" cxnId="{691FF247-4224-F04D-958D-1322C51BD17E}">
      <dgm:prSet/>
      <dgm:spPr/>
      <dgm:t>
        <a:bodyPr/>
        <a:lstStyle/>
        <a:p>
          <a:endParaRPr lang="en-US"/>
        </a:p>
      </dgm:t>
    </dgm:pt>
    <dgm:pt modelId="{3AE763F7-324D-DD45-81D8-78E78466F94C}">
      <dgm:prSet phldrT="[Text]" custT="1"/>
      <dgm:spPr/>
      <dgm:t>
        <a:bodyPr/>
        <a:lstStyle/>
        <a:p>
          <a:r>
            <a:rPr lang="en-US" sz="1700" b="1" i="1" dirty="0" err="1"/>
            <a:t>Synergetics</a:t>
          </a:r>
          <a:r>
            <a:rPr lang="en-US" sz="1700" dirty="0"/>
            <a:t>: the study of systems in transformation —</a:t>
          </a:r>
          <a:r>
            <a:rPr lang="en-US" sz="1200" dirty="0"/>
            <a:t>Coined by physicist Buckminster Fuller</a:t>
          </a:r>
          <a:endParaRPr lang="en-US" sz="1700" dirty="0"/>
        </a:p>
      </dgm:t>
    </dgm:pt>
    <dgm:pt modelId="{941CE9D5-F56A-BE46-B3BA-471FC771423A}" type="parTrans" cxnId="{FA2D81B0-7F18-D24F-A35B-278CCEF88C70}">
      <dgm:prSet/>
      <dgm:spPr/>
      <dgm:t>
        <a:bodyPr/>
        <a:lstStyle/>
        <a:p>
          <a:endParaRPr lang="en-US"/>
        </a:p>
      </dgm:t>
    </dgm:pt>
    <dgm:pt modelId="{03F1EEC0-1AD6-6C4A-97D2-6432C4F6FE2E}" type="sibTrans" cxnId="{FA2D81B0-7F18-D24F-A35B-278CCEF88C70}">
      <dgm:prSet/>
      <dgm:spPr/>
      <dgm:t>
        <a:bodyPr/>
        <a:lstStyle/>
        <a:p>
          <a:endParaRPr lang="en-US"/>
        </a:p>
      </dgm:t>
    </dgm:pt>
    <dgm:pt modelId="{64A5FFF4-5935-5848-83E6-CE1F0AF6E01D}">
      <dgm:prSet phldrT="[Text]" custT="1"/>
      <dgm:spPr>
        <a:solidFill>
          <a:schemeClr val="bg2">
            <a:lumMod val="90000"/>
          </a:schemeClr>
        </a:solidFill>
      </dgm:spPr>
      <dgm:t>
        <a:bodyPr/>
        <a:lstStyle/>
        <a:p>
          <a:r>
            <a:rPr lang="en-US" sz="3600" u="sng" dirty="0"/>
            <a:t>Examples:</a:t>
          </a:r>
        </a:p>
      </dgm:t>
    </dgm:pt>
    <dgm:pt modelId="{192F9B45-ABBB-D346-9656-204820930ADA}" type="parTrans" cxnId="{203E7037-B9CE-8145-B0E2-65BC2F5ECC40}">
      <dgm:prSet/>
      <dgm:spPr/>
      <dgm:t>
        <a:bodyPr/>
        <a:lstStyle/>
        <a:p>
          <a:endParaRPr lang="en-US"/>
        </a:p>
      </dgm:t>
    </dgm:pt>
    <dgm:pt modelId="{14B1A803-F829-B54C-8448-88A2391C55D3}" type="sibTrans" cxnId="{203E7037-B9CE-8145-B0E2-65BC2F5ECC40}">
      <dgm:prSet/>
      <dgm:spPr/>
      <dgm:t>
        <a:bodyPr/>
        <a:lstStyle/>
        <a:p>
          <a:endParaRPr lang="en-US"/>
        </a:p>
      </dgm:t>
    </dgm:pt>
    <dgm:pt modelId="{7F097A0A-0489-184E-8179-F07AABA65C0A}">
      <dgm:prSet phldrT="[Text]"/>
      <dgm:spPr/>
      <dgm:t>
        <a:bodyPr/>
        <a:lstStyle/>
        <a:p>
          <a:r>
            <a:rPr lang="en-US" dirty="0"/>
            <a:t>ND interpersonal &amp; transpersonal experience</a:t>
          </a:r>
        </a:p>
      </dgm:t>
    </dgm:pt>
    <dgm:pt modelId="{249A52DF-C70C-6146-A23E-38D5EE18F963}" type="parTrans" cxnId="{8CC460FD-9183-E64B-BB68-328DD05BBA72}">
      <dgm:prSet/>
      <dgm:spPr/>
      <dgm:t>
        <a:bodyPr/>
        <a:lstStyle/>
        <a:p>
          <a:endParaRPr lang="en-US"/>
        </a:p>
      </dgm:t>
    </dgm:pt>
    <dgm:pt modelId="{BAB03EBA-EE39-264D-9015-2FF8DF315A96}" type="sibTrans" cxnId="{8CC460FD-9183-E64B-BB68-328DD05BBA72}">
      <dgm:prSet/>
      <dgm:spPr/>
      <dgm:t>
        <a:bodyPr/>
        <a:lstStyle/>
        <a:p>
          <a:endParaRPr lang="en-US"/>
        </a:p>
      </dgm:t>
    </dgm:pt>
    <dgm:pt modelId="{1671387C-A932-AC4E-A391-A79B6C75A309}">
      <dgm:prSet phldrT="[Text]"/>
      <dgm:spPr/>
      <dgm:t>
        <a:bodyPr/>
        <a:lstStyle/>
        <a:p>
          <a:r>
            <a:rPr lang="en-US" dirty="0"/>
            <a:t>A “double empathy solution” of sorts</a:t>
          </a:r>
        </a:p>
      </dgm:t>
    </dgm:pt>
    <dgm:pt modelId="{26D9BB27-BBD1-A543-B7B9-C669890FA779}" type="parTrans" cxnId="{CEB6FF3D-E021-9746-94EE-819E6C326208}">
      <dgm:prSet/>
      <dgm:spPr/>
      <dgm:t>
        <a:bodyPr/>
        <a:lstStyle/>
        <a:p>
          <a:endParaRPr lang="en-US"/>
        </a:p>
      </dgm:t>
    </dgm:pt>
    <dgm:pt modelId="{B284A419-D5F1-EF4F-B83B-0DF68A297E58}" type="sibTrans" cxnId="{CEB6FF3D-E021-9746-94EE-819E6C326208}">
      <dgm:prSet/>
      <dgm:spPr/>
      <dgm:t>
        <a:bodyPr/>
        <a:lstStyle/>
        <a:p>
          <a:endParaRPr lang="en-US"/>
        </a:p>
      </dgm:t>
    </dgm:pt>
    <dgm:pt modelId="{2995362F-819A-2A4A-8BDF-0DD8B6D78993}">
      <dgm:prSet phldrT="[Text]" custT="1"/>
      <dgm:spPr>
        <a:solidFill>
          <a:schemeClr val="bg1">
            <a:lumMod val="85000"/>
            <a:alpha val="90000"/>
          </a:schemeClr>
        </a:solidFill>
      </dgm:spPr>
      <dgm:t>
        <a:bodyPr/>
        <a:lstStyle/>
        <a:p>
          <a:r>
            <a:rPr lang="en-US" sz="3600" u="sng" dirty="0"/>
            <a:t>NIT:</a:t>
          </a:r>
          <a:r>
            <a:rPr lang="en-US" sz="3600" dirty="0"/>
            <a:t> </a:t>
          </a:r>
        </a:p>
      </dgm:t>
    </dgm:pt>
    <dgm:pt modelId="{0AB829C2-FECA-504A-8C29-9CD6AFED180F}" type="parTrans" cxnId="{42B90DB4-A1B6-3F40-9168-4CA93038A792}">
      <dgm:prSet/>
      <dgm:spPr/>
      <dgm:t>
        <a:bodyPr/>
        <a:lstStyle/>
        <a:p>
          <a:endParaRPr lang="en-US"/>
        </a:p>
      </dgm:t>
    </dgm:pt>
    <dgm:pt modelId="{5CD5EF5E-1E03-204C-921F-66F356D80B6C}" type="sibTrans" cxnId="{42B90DB4-A1B6-3F40-9168-4CA93038A792}">
      <dgm:prSet/>
      <dgm:spPr/>
      <dgm:t>
        <a:bodyPr/>
        <a:lstStyle/>
        <a:p>
          <a:endParaRPr lang="en-US"/>
        </a:p>
      </dgm:t>
    </dgm:pt>
    <dgm:pt modelId="{0F853F29-4376-D945-BD3D-A50F2F5A3990}">
      <dgm:prSet phldrT="[Text]"/>
      <dgm:spPr/>
      <dgm:t>
        <a:bodyPr/>
        <a:lstStyle/>
        <a:p>
          <a:r>
            <a:rPr lang="en-US" dirty="0"/>
            <a:t>We need more ND therapists! </a:t>
          </a:r>
        </a:p>
      </dgm:t>
    </dgm:pt>
    <dgm:pt modelId="{D524C8CB-6C3F-6D4C-9BA4-921112B50ABF}" type="parTrans" cxnId="{C7414795-598C-D64C-AFBA-78B7688B7A5B}">
      <dgm:prSet/>
      <dgm:spPr/>
      <dgm:t>
        <a:bodyPr/>
        <a:lstStyle/>
        <a:p>
          <a:endParaRPr lang="en-US"/>
        </a:p>
      </dgm:t>
    </dgm:pt>
    <dgm:pt modelId="{E3E22FD9-9E44-C54B-9216-55A8F36A785E}" type="sibTrans" cxnId="{C7414795-598C-D64C-AFBA-78B7688B7A5B}">
      <dgm:prSet/>
      <dgm:spPr/>
      <dgm:t>
        <a:bodyPr/>
        <a:lstStyle/>
        <a:p>
          <a:endParaRPr lang="en-US"/>
        </a:p>
      </dgm:t>
    </dgm:pt>
    <dgm:pt modelId="{A2B6CB07-D84C-214B-A98C-EB017E4EAF0C}" type="pres">
      <dgm:prSet presAssocID="{E7A7B208-F236-DA4E-B8ED-91A31E94BDC0}" presName="Name0" presStyleCnt="0">
        <dgm:presLayoutVars>
          <dgm:chMax val="7"/>
          <dgm:dir/>
          <dgm:animLvl val="lvl"/>
          <dgm:resizeHandles val="exact"/>
        </dgm:presLayoutVars>
      </dgm:prSet>
      <dgm:spPr/>
    </dgm:pt>
    <dgm:pt modelId="{40B18A68-7E99-2141-B3E4-9398EAB1DCF5}" type="pres">
      <dgm:prSet presAssocID="{73515FC3-ABB8-F445-AF6D-3C1C31963F9D}" presName="circle1" presStyleLbl="node1" presStyleIdx="0" presStyleCnt="3"/>
      <dgm:spPr/>
    </dgm:pt>
    <dgm:pt modelId="{E36417B0-0B0F-A44B-94E4-E3045471A508}" type="pres">
      <dgm:prSet presAssocID="{73515FC3-ABB8-F445-AF6D-3C1C31963F9D}" presName="space" presStyleCnt="0"/>
      <dgm:spPr/>
    </dgm:pt>
    <dgm:pt modelId="{4A1BA7B1-BBF5-C34D-9AAE-D3415967903C}" type="pres">
      <dgm:prSet presAssocID="{73515FC3-ABB8-F445-AF6D-3C1C31963F9D}" presName="rect1" presStyleLbl="alignAcc1" presStyleIdx="0" presStyleCnt="3"/>
      <dgm:spPr/>
    </dgm:pt>
    <dgm:pt modelId="{75CC4848-A926-9B48-8E6A-FAFF3F02A989}" type="pres">
      <dgm:prSet presAssocID="{64A5FFF4-5935-5848-83E6-CE1F0AF6E01D}" presName="vertSpace2" presStyleLbl="node1" presStyleIdx="0" presStyleCnt="3"/>
      <dgm:spPr/>
    </dgm:pt>
    <dgm:pt modelId="{36CE1291-8DC4-6A47-A864-160E80B6AF38}" type="pres">
      <dgm:prSet presAssocID="{64A5FFF4-5935-5848-83E6-CE1F0AF6E01D}" presName="circle2" presStyleLbl="node1" presStyleIdx="1" presStyleCnt="3"/>
      <dgm:spPr/>
    </dgm:pt>
    <dgm:pt modelId="{88ACCCB7-6FEE-444F-835B-08F45684C5D6}" type="pres">
      <dgm:prSet presAssocID="{64A5FFF4-5935-5848-83E6-CE1F0AF6E01D}" presName="rect2" presStyleLbl="alignAcc1" presStyleIdx="1" presStyleCnt="3"/>
      <dgm:spPr/>
    </dgm:pt>
    <dgm:pt modelId="{DF4537AB-8DB9-7A4B-BC71-C6C61C17C58E}" type="pres">
      <dgm:prSet presAssocID="{2995362F-819A-2A4A-8BDF-0DD8B6D78993}" presName="vertSpace3" presStyleLbl="node1" presStyleIdx="1" presStyleCnt="3"/>
      <dgm:spPr/>
    </dgm:pt>
    <dgm:pt modelId="{8ADFCABE-10BC-D44C-99FF-77D2D00CEF71}" type="pres">
      <dgm:prSet presAssocID="{2995362F-819A-2A4A-8BDF-0DD8B6D78993}" presName="circle3" presStyleLbl="node1" presStyleIdx="2" presStyleCnt="3"/>
      <dgm:spPr/>
    </dgm:pt>
    <dgm:pt modelId="{DA02015E-182E-B045-BCCC-2685D2065E3C}" type="pres">
      <dgm:prSet presAssocID="{2995362F-819A-2A4A-8BDF-0DD8B6D78993}" presName="rect3" presStyleLbl="alignAcc1" presStyleIdx="2" presStyleCnt="3"/>
      <dgm:spPr/>
    </dgm:pt>
    <dgm:pt modelId="{1A9AC435-EFAF-B746-A99A-CD5D8FFC47E9}" type="pres">
      <dgm:prSet presAssocID="{73515FC3-ABB8-F445-AF6D-3C1C31963F9D}" presName="rect1ParTx" presStyleLbl="alignAcc1" presStyleIdx="2" presStyleCnt="3">
        <dgm:presLayoutVars>
          <dgm:chMax val="1"/>
          <dgm:bulletEnabled val="1"/>
        </dgm:presLayoutVars>
      </dgm:prSet>
      <dgm:spPr/>
    </dgm:pt>
    <dgm:pt modelId="{9B2B93F7-1A42-B44E-9F79-10E28A30A1DD}" type="pres">
      <dgm:prSet presAssocID="{73515FC3-ABB8-F445-AF6D-3C1C31963F9D}" presName="rect1ChTx" presStyleLbl="alignAcc1" presStyleIdx="2" presStyleCnt="3" custScaleX="122433">
        <dgm:presLayoutVars>
          <dgm:bulletEnabled val="1"/>
        </dgm:presLayoutVars>
      </dgm:prSet>
      <dgm:spPr/>
    </dgm:pt>
    <dgm:pt modelId="{D9421D87-A430-334F-93E2-C808400AAA02}" type="pres">
      <dgm:prSet presAssocID="{64A5FFF4-5935-5848-83E6-CE1F0AF6E01D}" presName="rect2ParTx" presStyleLbl="alignAcc1" presStyleIdx="2" presStyleCnt="3">
        <dgm:presLayoutVars>
          <dgm:chMax val="1"/>
          <dgm:bulletEnabled val="1"/>
        </dgm:presLayoutVars>
      </dgm:prSet>
      <dgm:spPr/>
    </dgm:pt>
    <dgm:pt modelId="{91A292DC-DF62-2E4C-BB35-D9F10007C191}" type="pres">
      <dgm:prSet presAssocID="{64A5FFF4-5935-5848-83E6-CE1F0AF6E01D}" presName="rect2ChTx" presStyleLbl="alignAcc1" presStyleIdx="2" presStyleCnt="3" custScaleX="122433">
        <dgm:presLayoutVars>
          <dgm:bulletEnabled val="1"/>
        </dgm:presLayoutVars>
      </dgm:prSet>
      <dgm:spPr/>
    </dgm:pt>
    <dgm:pt modelId="{FC644C35-FA13-3A4C-B3CF-0CC3755CBE5D}" type="pres">
      <dgm:prSet presAssocID="{2995362F-819A-2A4A-8BDF-0DD8B6D78993}" presName="rect3ParTx" presStyleLbl="alignAcc1" presStyleIdx="2" presStyleCnt="3">
        <dgm:presLayoutVars>
          <dgm:chMax val="1"/>
          <dgm:bulletEnabled val="1"/>
        </dgm:presLayoutVars>
      </dgm:prSet>
      <dgm:spPr/>
    </dgm:pt>
    <dgm:pt modelId="{6E7A79FC-8AA7-594E-AFE5-F0A9574EC22E}" type="pres">
      <dgm:prSet presAssocID="{2995362F-819A-2A4A-8BDF-0DD8B6D78993}" presName="rect3ChTx" presStyleLbl="alignAcc1" presStyleIdx="2" presStyleCnt="3" custScaleX="117368">
        <dgm:presLayoutVars>
          <dgm:bulletEnabled val="1"/>
        </dgm:presLayoutVars>
      </dgm:prSet>
      <dgm:spPr/>
    </dgm:pt>
  </dgm:ptLst>
  <dgm:cxnLst>
    <dgm:cxn modelId="{E3D9FB02-ACC9-334C-B01A-0FC480ABF744}" type="presOf" srcId="{AEF9E4DC-6DAE-D241-98BE-11C16AECC57D}" destId="{9B2B93F7-1A42-B44E-9F79-10E28A30A1DD}" srcOrd="0" destOrd="0" presId="urn:microsoft.com/office/officeart/2005/8/layout/target3"/>
    <dgm:cxn modelId="{BB58900E-789E-C14B-B1D2-F36D94E1AC40}" type="presOf" srcId="{0F853F29-4376-D945-BD3D-A50F2F5A3990}" destId="{6E7A79FC-8AA7-594E-AFE5-F0A9574EC22E}" srcOrd="0" destOrd="0" presId="urn:microsoft.com/office/officeart/2005/8/layout/target3"/>
    <dgm:cxn modelId="{E0B09E1E-5D4C-9B46-A2D5-2AAE4A9B4A5D}" srcId="{E7A7B208-F236-DA4E-B8ED-91A31E94BDC0}" destId="{73515FC3-ABB8-F445-AF6D-3C1C31963F9D}" srcOrd="0" destOrd="0" parTransId="{5A8CC95C-A1B9-A642-8006-23AED685BCA7}" sibTransId="{F5025130-8CE3-D94A-9F00-C4F6E554F264}"/>
    <dgm:cxn modelId="{203E7037-B9CE-8145-B0E2-65BC2F5ECC40}" srcId="{E7A7B208-F236-DA4E-B8ED-91A31E94BDC0}" destId="{64A5FFF4-5935-5848-83E6-CE1F0AF6E01D}" srcOrd="1" destOrd="0" parTransId="{192F9B45-ABBB-D346-9656-204820930ADA}" sibTransId="{14B1A803-F829-B54C-8448-88A2391C55D3}"/>
    <dgm:cxn modelId="{CEB6FF3D-E021-9746-94EE-819E6C326208}" srcId="{64A5FFF4-5935-5848-83E6-CE1F0AF6E01D}" destId="{1671387C-A932-AC4E-A391-A79B6C75A309}" srcOrd="1" destOrd="0" parTransId="{26D9BB27-BBD1-A543-B7B9-C669890FA779}" sibTransId="{B284A419-D5F1-EF4F-B83B-0DF68A297E58}"/>
    <dgm:cxn modelId="{1792D141-5465-4040-9977-D4CBC715A9A3}" type="presOf" srcId="{3AE763F7-324D-DD45-81D8-78E78466F94C}" destId="{9B2B93F7-1A42-B44E-9F79-10E28A30A1DD}" srcOrd="0" destOrd="1" presId="urn:microsoft.com/office/officeart/2005/8/layout/target3"/>
    <dgm:cxn modelId="{691FF247-4224-F04D-958D-1322C51BD17E}" srcId="{73515FC3-ABB8-F445-AF6D-3C1C31963F9D}" destId="{AEF9E4DC-6DAE-D241-98BE-11C16AECC57D}" srcOrd="0" destOrd="0" parTransId="{6A0E6B24-B037-CF41-8548-7CA34D44E27A}" sibTransId="{AA55F9F4-8CC1-8D41-BB21-68A19FF73A3A}"/>
    <dgm:cxn modelId="{110A8269-05FB-4C4C-B961-06FD442D10B3}" type="presOf" srcId="{64A5FFF4-5935-5848-83E6-CE1F0AF6E01D}" destId="{D9421D87-A430-334F-93E2-C808400AAA02}" srcOrd="1" destOrd="0" presId="urn:microsoft.com/office/officeart/2005/8/layout/target3"/>
    <dgm:cxn modelId="{E46B0995-3204-F149-9B05-EF2305C58476}" type="presOf" srcId="{64A5FFF4-5935-5848-83E6-CE1F0AF6E01D}" destId="{88ACCCB7-6FEE-444F-835B-08F45684C5D6}" srcOrd="0" destOrd="0" presId="urn:microsoft.com/office/officeart/2005/8/layout/target3"/>
    <dgm:cxn modelId="{C7414795-598C-D64C-AFBA-78B7688B7A5B}" srcId="{2995362F-819A-2A4A-8BDF-0DD8B6D78993}" destId="{0F853F29-4376-D945-BD3D-A50F2F5A3990}" srcOrd="0" destOrd="0" parTransId="{D524C8CB-6C3F-6D4C-9BA4-921112B50ABF}" sibTransId="{E3E22FD9-9E44-C54B-9216-55A8F36A785E}"/>
    <dgm:cxn modelId="{25BB83A4-6E43-E247-88E0-D543DD376053}" type="presOf" srcId="{73515FC3-ABB8-F445-AF6D-3C1C31963F9D}" destId="{4A1BA7B1-BBF5-C34D-9AAE-D3415967903C}" srcOrd="0" destOrd="0" presId="urn:microsoft.com/office/officeart/2005/8/layout/target3"/>
    <dgm:cxn modelId="{FA2D81B0-7F18-D24F-A35B-278CCEF88C70}" srcId="{73515FC3-ABB8-F445-AF6D-3C1C31963F9D}" destId="{3AE763F7-324D-DD45-81D8-78E78466F94C}" srcOrd="1" destOrd="0" parTransId="{941CE9D5-F56A-BE46-B3BA-471FC771423A}" sibTransId="{03F1EEC0-1AD6-6C4A-97D2-6432C4F6FE2E}"/>
    <dgm:cxn modelId="{27F62FB1-BE4A-E64B-BE12-8049ED56310E}" type="presOf" srcId="{73515FC3-ABB8-F445-AF6D-3C1C31963F9D}" destId="{1A9AC435-EFAF-B746-A99A-CD5D8FFC47E9}" srcOrd="1" destOrd="0" presId="urn:microsoft.com/office/officeart/2005/8/layout/target3"/>
    <dgm:cxn modelId="{42B90DB4-A1B6-3F40-9168-4CA93038A792}" srcId="{E7A7B208-F236-DA4E-B8ED-91A31E94BDC0}" destId="{2995362F-819A-2A4A-8BDF-0DD8B6D78993}" srcOrd="2" destOrd="0" parTransId="{0AB829C2-FECA-504A-8C29-9CD6AFED180F}" sibTransId="{5CD5EF5E-1E03-204C-921F-66F356D80B6C}"/>
    <dgm:cxn modelId="{2C5026B9-51A3-2C4A-877A-AFE64E894E80}" type="presOf" srcId="{7F097A0A-0489-184E-8179-F07AABA65C0A}" destId="{91A292DC-DF62-2E4C-BB35-D9F10007C191}" srcOrd="0" destOrd="0" presId="urn:microsoft.com/office/officeart/2005/8/layout/target3"/>
    <dgm:cxn modelId="{3EF9D3DB-CE76-1647-AF78-289822CFD4F7}" type="presOf" srcId="{E7A7B208-F236-DA4E-B8ED-91A31E94BDC0}" destId="{A2B6CB07-D84C-214B-A98C-EB017E4EAF0C}" srcOrd="0" destOrd="0" presId="urn:microsoft.com/office/officeart/2005/8/layout/target3"/>
    <dgm:cxn modelId="{C2BE5BE5-F23B-C642-B36D-82AE5680D8E9}" type="presOf" srcId="{1671387C-A932-AC4E-A391-A79B6C75A309}" destId="{91A292DC-DF62-2E4C-BB35-D9F10007C191}" srcOrd="0" destOrd="1" presId="urn:microsoft.com/office/officeart/2005/8/layout/target3"/>
    <dgm:cxn modelId="{F8EE0EFB-C6FB-614C-9B4B-FA033EEC6DEF}" type="presOf" srcId="{2995362F-819A-2A4A-8BDF-0DD8B6D78993}" destId="{FC644C35-FA13-3A4C-B3CF-0CC3755CBE5D}" srcOrd="1" destOrd="0" presId="urn:microsoft.com/office/officeart/2005/8/layout/target3"/>
    <dgm:cxn modelId="{8CC460FD-9183-E64B-BB68-328DD05BBA72}" srcId="{64A5FFF4-5935-5848-83E6-CE1F0AF6E01D}" destId="{7F097A0A-0489-184E-8179-F07AABA65C0A}" srcOrd="0" destOrd="0" parTransId="{249A52DF-C70C-6146-A23E-38D5EE18F963}" sibTransId="{BAB03EBA-EE39-264D-9015-2FF8DF315A96}"/>
    <dgm:cxn modelId="{593523FF-DE18-EE4A-86CE-A19B47303EFD}" type="presOf" srcId="{2995362F-819A-2A4A-8BDF-0DD8B6D78993}" destId="{DA02015E-182E-B045-BCCC-2685D2065E3C}" srcOrd="0" destOrd="0" presId="urn:microsoft.com/office/officeart/2005/8/layout/target3"/>
    <dgm:cxn modelId="{8335A5FF-2B82-3349-9C3A-467DF8411A0C}" type="presParOf" srcId="{A2B6CB07-D84C-214B-A98C-EB017E4EAF0C}" destId="{40B18A68-7E99-2141-B3E4-9398EAB1DCF5}" srcOrd="0" destOrd="0" presId="urn:microsoft.com/office/officeart/2005/8/layout/target3"/>
    <dgm:cxn modelId="{A54E3E80-2533-134F-99BD-5493E14EE052}" type="presParOf" srcId="{A2B6CB07-D84C-214B-A98C-EB017E4EAF0C}" destId="{E36417B0-0B0F-A44B-94E4-E3045471A508}" srcOrd="1" destOrd="0" presId="urn:microsoft.com/office/officeart/2005/8/layout/target3"/>
    <dgm:cxn modelId="{B49C5042-CE7A-8F41-8B59-F1B9A1CD792C}" type="presParOf" srcId="{A2B6CB07-D84C-214B-A98C-EB017E4EAF0C}" destId="{4A1BA7B1-BBF5-C34D-9AAE-D3415967903C}" srcOrd="2" destOrd="0" presId="urn:microsoft.com/office/officeart/2005/8/layout/target3"/>
    <dgm:cxn modelId="{DC1C3AA0-9BFC-C644-80B8-23D9CBA73475}" type="presParOf" srcId="{A2B6CB07-D84C-214B-A98C-EB017E4EAF0C}" destId="{75CC4848-A926-9B48-8E6A-FAFF3F02A989}" srcOrd="3" destOrd="0" presId="urn:microsoft.com/office/officeart/2005/8/layout/target3"/>
    <dgm:cxn modelId="{A989C770-6910-5646-8629-A958A9F4D3AA}" type="presParOf" srcId="{A2B6CB07-D84C-214B-A98C-EB017E4EAF0C}" destId="{36CE1291-8DC4-6A47-A864-160E80B6AF38}" srcOrd="4" destOrd="0" presId="urn:microsoft.com/office/officeart/2005/8/layout/target3"/>
    <dgm:cxn modelId="{4AFA1B66-D6DD-B34F-AA87-F5267C2250A7}" type="presParOf" srcId="{A2B6CB07-D84C-214B-A98C-EB017E4EAF0C}" destId="{88ACCCB7-6FEE-444F-835B-08F45684C5D6}" srcOrd="5" destOrd="0" presId="urn:microsoft.com/office/officeart/2005/8/layout/target3"/>
    <dgm:cxn modelId="{F79A24F5-3950-BF44-9652-FD57848F5F5B}" type="presParOf" srcId="{A2B6CB07-D84C-214B-A98C-EB017E4EAF0C}" destId="{DF4537AB-8DB9-7A4B-BC71-C6C61C17C58E}" srcOrd="6" destOrd="0" presId="urn:microsoft.com/office/officeart/2005/8/layout/target3"/>
    <dgm:cxn modelId="{611186E7-09DE-C548-8F0F-91F4E8C34ADB}" type="presParOf" srcId="{A2B6CB07-D84C-214B-A98C-EB017E4EAF0C}" destId="{8ADFCABE-10BC-D44C-99FF-77D2D00CEF71}" srcOrd="7" destOrd="0" presId="urn:microsoft.com/office/officeart/2005/8/layout/target3"/>
    <dgm:cxn modelId="{1EE36B32-2CC7-2042-AD4F-2F7091391B55}" type="presParOf" srcId="{A2B6CB07-D84C-214B-A98C-EB017E4EAF0C}" destId="{DA02015E-182E-B045-BCCC-2685D2065E3C}" srcOrd="8" destOrd="0" presId="urn:microsoft.com/office/officeart/2005/8/layout/target3"/>
    <dgm:cxn modelId="{8E077AEF-60CA-7E4E-9428-F2120E1735F2}" type="presParOf" srcId="{A2B6CB07-D84C-214B-A98C-EB017E4EAF0C}" destId="{1A9AC435-EFAF-B746-A99A-CD5D8FFC47E9}" srcOrd="9" destOrd="0" presId="urn:microsoft.com/office/officeart/2005/8/layout/target3"/>
    <dgm:cxn modelId="{A635B644-804B-B641-9C20-3E16280ED252}" type="presParOf" srcId="{A2B6CB07-D84C-214B-A98C-EB017E4EAF0C}" destId="{9B2B93F7-1A42-B44E-9F79-10E28A30A1DD}" srcOrd="10" destOrd="0" presId="urn:microsoft.com/office/officeart/2005/8/layout/target3"/>
    <dgm:cxn modelId="{11C4C1E1-3FDD-614D-BEDF-95EC7AB7889C}" type="presParOf" srcId="{A2B6CB07-D84C-214B-A98C-EB017E4EAF0C}" destId="{D9421D87-A430-334F-93E2-C808400AAA02}" srcOrd="11" destOrd="0" presId="urn:microsoft.com/office/officeart/2005/8/layout/target3"/>
    <dgm:cxn modelId="{7008985A-61A6-9C49-80B5-504F38543FA6}" type="presParOf" srcId="{A2B6CB07-D84C-214B-A98C-EB017E4EAF0C}" destId="{91A292DC-DF62-2E4C-BB35-D9F10007C191}" srcOrd="12" destOrd="0" presId="urn:microsoft.com/office/officeart/2005/8/layout/target3"/>
    <dgm:cxn modelId="{2462B582-995B-4649-90B0-DAB4422F09AF}" type="presParOf" srcId="{A2B6CB07-D84C-214B-A98C-EB017E4EAF0C}" destId="{FC644C35-FA13-3A4C-B3CF-0CC3755CBE5D}" srcOrd="13" destOrd="0" presId="urn:microsoft.com/office/officeart/2005/8/layout/target3"/>
    <dgm:cxn modelId="{279E8E27-777E-4F4D-8D3E-379D559A9EA3}" type="presParOf" srcId="{A2B6CB07-D84C-214B-A98C-EB017E4EAF0C}" destId="{6E7A79FC-8AA7-594E-AFE5-F0A9574EC22E}" srcOrd="1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492499-F567-4816-95E3-1CA5F68AE4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84E22AE-4E55-4FA2-A2D5-576AB42564A4}">
      <dgm:prSet/>
      <dgm:spPr>
        <a:solidFill>
          <a:srgbClr val="CBE879"/>
        </a:solidFill>
      </dgm:spPr>
      <dgm:t>
        <a:bodyPr/>
        <a:lstStyle/>
        <a:p>
          <a:r>
            <a:rPr lang="en-US" dirty="0">
              <a:solidFill>
                <a:schemeClr val="tx1"/>
              </a:solidFill>
            </a:rPr>
            <a:t>Aims to end the default pathologization of neurodivergence and advocate for acceptance and accommodation of neurodiversity</a:t>
          </a:r>
        </a:p>
      </dgm:t>
    </dgm:pt>
    <dgm:pt modelId="{B61593C7-593E-495B-81E1-61B42908F17B}" type="parTrans" cxnId="{034DE2A8-110D-4157-A78B-44B57C258498}">
      <dgm:prSet/>
      <dgm:spPr/>
      <dgm:t>
        <a:bodyPr/>
        <a:lstStyle/>
        <a:p>
          <a:endParaRPr lang="en-US"/>
        </a:p>
      </dgm:t>
    </dgm:pt>
    <dgm:pt modelId="{82C46C23-9CB6-4EC9-8A58-7EC2016BDE95}" type="sibTrans" cxnId="{034DE2A8-110D-4157-A78B-44B57C258498}">
      <dgm:prSet/>
      <dgm:spPr/>
      <dgm:t>
        <a:bodyPr/>
        <a:lstStyle/>
        <a:p>
          <a:endParaRPr lang="en-US"/>
        </a:p>
      </dgm:t>
    </dgm:pt>
    <dgm:pt modelId="{C1204C31-FF9E-4FBA-859E-0F25B88904DA}">
      <dgm:prSet/>
      <dgm:spPr>
        <a:solidFill>
          <a:srgbClr val="CBE879"/>
        </a:solidFill>
      </dgm:spPr>
      <dgm:t>
        <a:bodyPr/>
        <a:lstStyle/>
        <a:p>
          <a:r>
            <a:rPr lang="en-US" dirty="0">
              <a:solidFill>
                <a:schemeClr val="tx1"/>
              </a:solidFill>
            </a:rPr>
            <a:t>An identity-based movement modeled after similar social justice movements, particularly those of the queer and deaf communities</a:t>
          </a:r>
        </a:p>
      </dgm:t>
    </dgm:pt>
    <dgm:pt modelId="{3F897905-3BF2-4BC4-AAA6-28A3BD254A2F}" type="parTrans" cxnId="{C983CE57-5782-4126-9553-5B6A09E6A1CB}">
      <dgm:prSet/>
      <dgm:spPr/>
      <dgm:t>
        <a:bodyPr/>
        <a:lstStyle/>
        <a:p>
          <a:endParaRPr lang="en-US"/>
        </a:p>
      </dgm:t>
    </dgm:pt>
    <dgm:pt modelId="{BB5EF165-6E25-44D6-AE65-EE521E7D1787}" type="sibTrans" cxnId="{C983CE57-5782-4126-9553-5B6A09E6A1CB}">
      <dgm:prSet/>
      <dgm:spPr/>
      <dgm:t>
        <a:bodyPr/>
        <a:lstStyle/>
        <a:p>
          <a:endParaRPr lang="en-US"/>
        </a:p>
      </dgm:t>
    </dgm:pt>
    <dgm:pt modelId="{6CD0F773-0E63-4A32-A837-CABA978843B9}">
      <dgm:prSet/>
      <dgm:spPr>
        <a:solidFill>
          <a:srgbClr val="CBE879"/>
        </a:solidFill>
      </dgm:spPr>
      <dgm:t>
        <a:bodyPr/>
        <a:lstStyle/>
        <a:p>
          <a:r>
            <a:rPr lang="en-US" dirty="0">
              <a:solidFill>
                <a:schemeClr val="tx1"/>
              </a:solidFill>
            </a:rPr>
            <a:t>Started within the autism rights movement but does not equate to it</a:t>
          </a:r>
        </a:p>
      </dgm:t>
    </dgm:pt>
    <dgm:pt modelId="{26C37087-4E2F-4AA6-BDA1-2EEC38C43FA5}" type="parTrans" cxnId="{75BB36F7-29D2-4815-A65D-58554BA42F3A}">
      <dgm:prSet/>
      <dgm:spPr/>
      <dgm:t>
        <a:bodyPr/>
        <a:lstStyle/>
        <a:p>
          <a:endParaRPr lang="en-US"/>
        </a:p>
      </dgm:t>
    </dgm:pt>
    <dgm:pt modelId="{8B2C7AF9-EC97-4549-BE69-66208BC6E392}" type="sibTrans" cxnId="{75BB36F7-29D2-4815-A65D-58554BA42F3A}">
      <dgm:prSet/>
      <dgm:spPr/>
      <dgm:t>
        <a:bodyPr/>
        <a:lstStyle/>
        <a:p>
          <a:endParaRPr lang="en-US"/>
        </a:p>
      </dgm:t>
    </dgm:pt>
    <dgm:pt modelId="{A20FB279-DBE8-49F0-BA05-32A01E36BD8D}">
      <dgm:prSet/>
      <dgm:spPr>
        <a:solidFill>
          <a:srgbClr val="CBE879"/>
        </a:solidFill>
      </dgm:spPr>
      <dgm:t>
        <a:bodyPr/>
        <a:lstStyle/>
        <a:p>
          <a:r>
            <a:rPr lang="en-US" dirty="0">
              <a:solidFill>
                <a:schemeClr val="tx1"/>
              </a:solidFill>
            </a:rPr>
            <a:t>Adopted by other neurominority groups and neurodivergent activists, including people diagnosed with ADHD, developmental coordination disorder, and dyslexia</a:t>
          </a:r>
        </a:p>
      </dgm:t>
    </dgm:pt>
    <dgm:pt modelId="{A0FC3034-FF08-4245-A83A-23847A2A4568}" type="parTrans" cxnId="{9CCFF4ED-9B49-4AE2-AF70-7D69D23C83A5}">
      <dgm:prSet/>
      <dgm:spPr/>
      <dgm:t>
        <a:bodyPr/>
        <a:lstStyle/>
        <a:p>
          <a:endParaRPr lang="en-US"/>
        </a:p>
      </dgm:t>
    </dgm:pt>
    <dgm:pt modelId="{FFAF4BB4-2163-498A-A910-1B59D46696EC}" type="sibTrans" cxnId="{9CCFF4ED-9B49-4AE2-AF70-7D69D23C83A5}">
      <dgm:prSet/>
      <dgm:spPr/>
      <dgm:t>
        <a:bodyPr/>
        <a:lstStyle/>
        <a:p>
          <a:endParaRPr lang="en-US"/>
        </a:p>
      </dgm:t>
    </dgm:pt>
    <dgm:pt modelId="{9675E09D-C8C7-EF4A-A8DD-942B37FE1696}" type="pres">
      <dgm:prSet presAssocID="{B8492499-F567-4816-95E3-1CA5F68AE467}" presName="linear" presStyleCnt="0">
        <dgm:presLayoutVars>
          <dgm:animLvl val="lvl"/>
          <dgm:resizeHandles val="exact"/>
        </dgm:presLayoutVars>
      </dgm:prSet>
      <dgm:spPr/>
    </dgm:pt>
    <dgm:pt modelId="{FD67F88F-A2A8-5444-9B77-BC35941793CC}" type="pres">
      <dgm:prSet presAssocID="{C84E22AE-4E55-4FA2-A2D5-576AB42564A4}" presName="parentText" presStyleLbl="node1" presStyleIdx="0" presStyleCnt="4">
        <dgm:presLayoutVars>
          <dgm:chMax val="0"/>
          <dgm:bulletEnabled val="1"/>
        </dgm:presLayoutVars>
      </dgm:prSet>
      <dgm:spPr/>
    </dgm:pt>
    <dgm:pt modelId="{B7479FE9-7386-0145-8C32-35A5B729FC2A}" type="pres">
      <dgm:prSet presAssocID="{82C46C23-9CB6-4EC9-8A58-7EC2016BDE95}" presName="spacer" presStyleCnt="0"/>
      <dgm:spPr/>
    </dgm:pt>
    <dgm:pt modelId="{37189887-E47A-C140-8932-CE6F9310515C}" type="pres">
      <dgm:prSet presAssocID="{C1204C31-FF9E-4FBA-859E-0F25B88904DA}" presName="parentText" presStyleLbl="node1" presStyleIdx="1" presStyleCnt="4">
        <dgm:presLayoutVars>
          <dgm:chMax val="0"/>
          <dgm:bulletEnabled val="1"/>
        </dgm:presLayoutVars>
      </dgm:prSet>
      <dgm:spPr/>
    </dgm:pt>
    <dgm:pt modelId="{C21CCC10-AE21-E947-AE41-0C7C1C214D04}" type="pres">
      <dgm:prSet presAssocID="{BB5EF165-6E25-44D6-AE65-EE521E7D1787}" presName="spacer" presStyleCnt="0"/>
      <dgm:spPr/>
    </dgm:pt>
    <dgm:pt modelId="{FBB761C4-5C42-7442-B9DA-FC79156E5941}" type="pres">
      <dgm:prSet presAssocID="{6CD0F773-0E63-4A32-A837-CABA978843B9}" presName="parentText" presStyleLbl="node1" presStyleIdx="2" presStyleCnt="4">
        <dgm:presLayoutVars>
          <dgm:chMax val="0"/>
          <dgm:bulletEnabled val="1"/>
        </dgm:presLayoutVars>
      </dgm:prSet>
      <dgm:spPr/>
    </dgm:pt>
    <dgm:pt modelId="{B0F7A817-C446-2244-BD78-BCFA55DCF71E}" type="pres">
      <dgm:prSet presAssocID="{8B2C7AF9-EC97-4549-BE69-66208BC6E392}" presName="spacer" presStyleCnt="0"/>
      <dgm:spPr/>
    </dgm:pt>
    <dgm:pt modelId="{E51EB534-4F92-E845-8809-EECD6E562D07}" type="pres">
      <dgm:prSet presAssocID="{A20FB279-DBE8-49F0-BA05-32A01E36BD8D}" presName="parentText" presStyleLbl="node1" presStyleIdx="3" presStyleCnt="4">
        <dgm:presLayoutVars>
          <dgm:chMax val="0"/>
          <dgm:bulletEnabled val="1"/>
        </dgm:presLayoutVars>
      </dgm:prSet>
      <dgm:spPr/>
    </dgm:pt>
  </dgm:ptLst>
  <dgm:cxnLst>
    <dgm:cxn modelId="{B1F57F18-DCBA-AD42-A73F-3DF19ED8CFD1}" type="presOf" srcId="{A20FB279-DBE8-49F0-BA05-32A01E36BD8D}" destId="{E51EB534-4F92-E845-8809-EECD6E562D07}" srcOrd="0" destOrd="0" presId="urn:microsoft.com/office/officeart/2005/8/layout/vList2"/>
    <dgm:cxn modelId="{64AC6131-6B76-7245-BF21-82364003B345}" type="presOf" srcId="{C84E22AE-4E55-4FA2-A2D5-576AB42564A4}" destId="{FD67F88F-A2A8-5444-9B77-BC35941793CC}" srcOrd="0" destOrd="0" presId="urn:microsoft.com/office/officeart/2005/8/layout/vList2"/>
    <dgm:cxn modelId="{C983CE57-5782-4126-9553-5B6A09E6A1CB}" srcId="{B8492499-F567-4816-95E3-1CA5F68AE467}" destId="{C1204C31-FF9E-4FBA-859E-0F25B88904DA}" srcOrd="1" destOrd="0" parTransId="{3F897905-3BF2-4BC4-AAA6-28A3BD254A2F}" sibTransId="{BB5EF165-6E25-44D6-AE65-EE521E7D1787}"/>
    <dgm:cxn modelId="{53E88264-0613-954D-B3FD-78323A98E468}" type="presOf" srcId="{B8492499-F567-4816-95E3-1CA5F68AE467}" destId="{9675E09D-C8C7-EF4A-A8DD-942B37FE1696}" srcOrd="0" destOrd="0" presId="urn:microsoft.com/office/officeart/2005/8/layout/vList2"/>
    <dgm:cxn modelId="{83F12168-A37B-5B45-8DCD-018F321531BE}" type="presOf" srcId="{C1204C31-FF9E-4FBA-859E-0F25B88904DA}" destId="{37189887-E47A-C140-8932-CE6F9310515C}" srcOrd="0" destOrd="0" presId="urn:microsoft.com/office/officeart/2005/8/layout/vList2"/>
    <dgm:cxn modelId="{60D18695-7177-0643-B38D-8D2FD9DA8C11}" type="presOf" srcId="{6CD0F773-0E63-4A32-A837-CABA978843B9}" destId="{FBB761C4-5C42-7442-B9DA-FC79156E5941}" srcOrd="0" destOrd="0" presId="urn:microsoft.com/office/officeart/2005/8/layout/vList2"/>
    <dgm:cxn modelId="{034DE2A8-110D-4157-A78B-44B57C258498}" srcId="{B8492499-F567-4816-95E3-1CA5F68AE467}" destId="{C84E22AE-4E55-4FA2-A2D5-576AB42564A4}" srcOrd="0" destOrd="0" parTransId="{B61593C7-593E-495B-81E1-61B42908F17B}" sibTransId="{82C46C23-9CB6-4EC9-8A58-7EC2016BDE95}"/>
    <dgm:cxn modelId="{9CCFF4ED-9B49-4AE2-AF70-7D69D23C83A5}" srcId="{B8492499-F567-4816-95E3-1CA5F68AE467}" destId="{A20FB279-DBE8-49F0-BA05-32A01E36BD8D}" srcOrd="3" destOrd="0" parTransId="{A0FC3034-FF08-4245-A83A-23847A2A4568}" sibTransId="{FFAF4BB4-2163-498A-A910-1B59D46696EC}"/>
    <dgm:cxn modelId="{75BB36F7-29D2-4815-A65D-58554BA42F3A}" srcId="{B8492499-F567-4816-95E3-1CA5F68AE467}" destId="{6CD0F773-0E63-4A32-A837-CABA978843B9}" srcOrd="2" destOrd="0" parTransId="{26C37087-4E2F-4AA6-BDA1-2EEC38C43FA5}" sibTransId="{8B2C7AF9-EC97-4549-BE69-66208BC6E392}"/>
    <dgm:cxn modelId="{AC440865-7683-8144-82E9-FF933CB0AC03}" type="presParOf" srcId="{9675E09D-C8C7-EF4A-A8DD-942B37FE1696}" destId="{FD67F88F-A2A8-5444-9B77-BC35941793CC}" srcOrd="0" destOrd="0" presId="urn:microsoft.com/office/officeart/2005/8/layout/vList2"/>
    <dgm:cxn modelId="{91A8C0BC-1270-5F46-BBDE-3AEA9F8A55D4}" type="presParOf" srcId="{9675E09D-C8C7-EF4A-A8DD-942B37FE1696}" destId="{B7479FE9-7386-0145-8C32-35A5B729FC2A}" srcOrd="1" destOrd="0" presId="urn:microsoft.com/office/officeart/2005/8/layout/vList2"/>
    <dgm:cxn modelId="{BDC84C57-5EF3-7B4A-8F1C-9FE1E5CC0943}" type="presParOf" srcId="{9675E09D-C8C7-EF4A-A8DD-942B37FE1696}" destId="{37189887-E47A-C140-8932-CE6F9310515C}" srcOrd="2" destOrd="0" presId="urn:microsoft.com/office/officeart/2005/8/layout/vList2"/>
    <dgm:cxn modelId="{F0DA50BA-9AF3-3E4F-B0E1-CEFFDAFF773E}" type="presParOf" srcId="{9675E09D-C8C7-EF4A-A8DD-942B37FE1696}" destId="{C21CCC10-AE21-E947-AE41-0C7C1C214D04}" srcOrd="3" destOrd="0" presId="urn:microsoft.com/office/officeart/2005/8/layout/vList2"/>
    <dgm:cxn modelId="{09AD6C0D-99C1-3E40-B1D6-F5FB0232AE39}" type="presParOf" srcId="{9675E09D-C8C7-EF4A-A8DD-942B37FE1696}" destId="{FBB761C4-5C42-7442-B9DA-FC79156E5941}" srcOrd="4" destOrd="0" presId="urn:microsoft.com/office/officeart/2005/8/layout/vList2"/>
    <dgm:cxn modelId="{4FD068D8-A7B9-C042-B623-38777C3F7D9C}" type="presParOf" srcId="{9675E09D-C8C7-EF4A-A8DD-942B37FE1696}" destId="{B0F7A817-C446-2244-BD78-BCFA55DCF71E}" srcOrd="5" destOrd="0" presId="urn:microsoft.com/office/officeart/2005/8/layout/vList2"/>
    <dgm:cxn modelId="{F6246811-C4F1-FD45-83A5-83863F04A3D7}" type="presParOf" srcId="{9675E09D-C8C7-EF4A-A8DD-942B37FE1696}" destId="{E51EB534-4F92-E845-8809-EECD6E562D0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98C617-2DF6-AD4B-9AC3-BBFA06EFC586}" type="doc">
      <dgm:prSet loTypeId="urn:microsoft.com/office/officeart/2005/8/layout/venn1" loCatId="" qsTypeId="urn:microsoft.com/office/officeart/2005/8/quickstyle/simple1" qsCatId="simple" csTypeId="urn:microsoft.com/office/officeart/2005/8/colors/accent1_2" csCatId="accent1" phldr="1"/>
      <dgm:spPr/>
    </dgm:pt>
    <dgm:pt modelId="{AE283228-27CE-454D-9397-285B8240ACEE}">
      <dgm:prSet phldrT="[Text]"/>
      <dgm:spPr/>
      <dgm:t>
        <a:bodyPr/>
        <a:lstStyle/>
        <a:p>
          <a:endParaRPr lang="en-US" dirty="0"/>
        </a:p>
      </dgm:t>
    </dgm:pt>
    <dgm:pt modelId="{81BF4864-362B-5245-9D62-C071A4F7A878}" type="parTrans" cxnId="{CE39E707-BC92-D246-B7F5-6ADA613BCDE3}">
      <dgm:prSet/>
      <dgm:spPr/>
      <dgm:t>
        <a:bodyPr/>
        <a:lstStyle/>
        <a:p>
          <a:endParaRPr lang="en-US"/>
        </a:p>
      </dgm:t>
    </dgm:pt>
    <dgm:pt modelId="{8C040E28-CDA5-D14A-B37E-70A5B4E56269}" type="sibTrans" cxnId="{CE39E707-BC92-D246-B7F5-6ADA613BCDE3}">
      <dgm:prSet/>
      <dgm:spPr/>
      <dgm:t>
        <a:bodyPr/>
        <a:lstStyle/>
        <a:p>
          <a:endParaRPr lang="en-US"/>
        </a:p>
      </dgm:t>
    </dgm:pt>
    <dgm:pt modelId="{34A703FE-C434-7241-A9E5-2FF35B040912}">
      <dgm:prSet phldrT="[Text]" phldr="1"/>
      <dgm:spPr/>
      <dgm:t>
        <a:bodyPr/>
        <a:lstStyle/>
        <a:p>
          <a:endParaRPr lang="en-US" dirty="0"/>
        </a:p>
      </dgm:t>
    </dgm:pt>
    <dgm:pt modelId="{1C4AD9AF-FF74-8E4A-B9EC-9EB20A73B970}" type="sibTrans" cxnId="{C9A5E13C-4B67-FB4B-AB5A-B3D15CDFB6A3}">
      <dgm:prSet/>
      <dgm:spPr/>
      <dgm:t>
        <a:bodyPr/>
        <a:lstStyle/>
        <a:p>
          <a:endParaRPr lang="en-US"/>
        </a:p>
      </dgm:t>
    </dgm:pt>
    <dgm:pt modelId="{D989B9BE-A5A3-9D49-BF48-EBD808004560}" type="parTrans" cxnId="{C9A5E13C-4B67-FB4B-AB5A-B3D15CDFB6A3}">
      <dgm:prSet/>
      <dgm:spPr/>
      <dgm:t>
        <a:bodyPr/>
        <a:lstStyle/>
        <a:p>
          <a:endParaRPr lang="en-US"/>
        </a:p>
      </dgm:t>
    </dgm:pt>
    <dgm:pt modelId="{88B4AA99-A441-9749-A233-BF1718DEAF4F}" type="pres">
      <dgm:prSet presAssocID="{EB98C617-2DF6-AD4B-9AC3-BBFA06EFC586}" presName="compositeShape" presStyleCnt="0">
        <dgm:presLayoutVars>
          <dgm:chMax val="7"/>
          <dgm:dir/>
          <dgm:resizeHandles val="exact"/>
        </dgm:presLayoutVars>
      </dgm:prSet>
      <dgm:spPr/>
    </dgm:pt>
    <dgm:pt modelId="{AC45617A-79B1-474F-B8A7-22C61AA067E2}" type="pres">
      <dgm:prSet presAssocID="{AE283228-27CE-454D-9397-285B8240ACEE}" presName="circ1" presStyleLbl="vennNode1" presStyleIdx="0" presStyleCnt="2" custScaleX="99354" custLinFactNeighborX="11187" custLinFactNeighborY="311"/>
      <dgm:spPr/>
    </dgm:pt>
    <dgm:pt modelId="{7F98B853-335D-474D-9F9E-63556B8A0242}" type="pres">
      <dgm:prSet presAssocID="{AE283228-27CE-454D-9397-285B8240ACEE}" presName="circ1Tx" presStyleLbl="revTx" presStyleIdx="0" presStyleCnt="0">
        <dgm:presLayoutVars>
          <dgm:chMax val="0"/>
          <dgm:chPref val="0"/>
          <dgm:bulletEnabled val="1"/>
        </dgm:presLayoutVars>
      </dgm:prSet>
      <dgm:spPr/>
    </dgm:pt>
    <dgm:pt modelId="{96E5CF82-9897-0D43-B01D-F9DFA185FEF7}" type="pres">
      <dgm:prSet presAssocID="{34A703FE-C434-7241-A9E5-2FF35B040912}" presName="circ2" presStyleLbl="vennNode1" presStyleIdx="1" presStyleCnt="2" custLinFactNeighborX="-20728" custLinFactNeighborY="17143"/>
      <dgm:spPr/>
    </dgm:pt>
    <dgm:pt modelId="{CE4343AB-1919-DC47-B4B6-FCC6CC0ACDCE}" type="pres">
      <dgm:prSet presAssocID="{34A703FE-C434-7241-A9E5-2FF35B040912}" presName="circ2Tx" presStyleLbl="revTx" presStyleIdx="0" presStyleCnt="0">
        <dgm:presLayoutVars>
          <dgm:chMax val="0"/>
          <dgm:chPref val="0"/>
          <dgm:bulletEnabled val="1"/>
        </dgm:presLayoutVars>
      </dgm:prSet>
      <dgm:spPr/>
    </dgm:pt>
  </dgm:ptLst>
  <dgm:cxnLst>
    <dgm:cxn modelId="{CE39E707-BC92-D246-B7F5-6ADA613BCDE3}" srcId="{EB98C617-2DF6-AD4B-9AC3-BBFA06EFC586}" destId="{AE283228-27CE-454D-9397-285B8240ACEE}" srcOrd="0" destOrd="0" parTransId="{81BF4864-362B-5245-9D62-C071A4F7A878}" sibTransId="{8C040E28-CDA5-D14A-B37E-70A5B4E56269}"/>
    <dgm:cxn modelId="{6370CE3B-5B61-0F40-953A-711A9D53AB60}" type="presOf" srcId="{AE283228-27CE-454D-9397-285B8240ACEE}" destId="{AC45617A-79B1-474F-B8A7-22C61AA067E2}" srcOrd="0" destOrd="0" presId="urn:microsoft.com/office/officeart/2005/8/layout/venn1"/>
    <dgm:cxn modelId="{C9A5E13C-4B67-FB4B-AB5A-B3D15CDFB6A3}" srcId="{EB98C617-2DF6-AD4B-9AC3-BBFA06EFC586}" destId="{34A703FE-C434-7241-A9E5-2FF35B040912}" srcOrd="1" destOrd="0" parTransId="{D989B9BE-A5A3-9D49-BF48-EBD808004560}" sibTransId="{1C4AD9AF-FF74-8E4A-B9EC-9EB20A73B970}"/>
    <dgm:cxn modelId="{2FA11B61-808F-254E-BA7B-90161673969B}" type="presOf" srcId="{EB98C617-2DF6-AD4B-9AC3-BBFA06EFC586}" destId="{88B4AA99-A441-9749-A233-BF1718DEAF4F}" srcOrd="0" destOrd="0" presId="urn:microsoft.com/office/officeart/2005/8/layout/venn1"/>
    <dgm:cxn modelId="{B0A18364-8E0C-C24D-BB18-7083C8803164}" type="presOf" srcId="{34A703FE-C434-7241-A9E5-2FF35B040912}" destId="{96E5CF82-9897-0D43-B01D-F9DFA185FEF7}" srcOrd="0" destOrd="0" presId="urn:microsoft.com/office/officeart/2005/8/layout/venn1"/>
    <dgm:cxn modelId="{A3D1A767-BAE5-774B-B85C-FF7E349E4D6C}" type="presOf" srcId="{34A703FE-C434-7241-A9E5-2FF35B040912}" destId="{CE4343AB-1919-DC47-B4B6-FCC6CC0ACDCE}" srcOrd="1" destOrd="0" presId="urn:microsoft.com/office/officeart/2005/8/layout/venn1"/>
    <dgm:cxn modelId="{CA98BCA1-7AEE-F247-9B80-733A0CB56746}" type="presOf" srcId="{AE283228-27CE-454D-9397-285B8240ACEE}" destId="{7F98B853-335D-474D-9F9E-63556B8A0242}" srcOrd="1" destOrd="0" presId="urn:microsoft.com/office/officeart/2005/8/layout/venn1"/>
    <dgm:cxn modelId="{9BDE7CD3-D032-1749-B6B9-30CB80FF88E3}" type="presParOf" srcId="{88B4AA99-A441-9749-A233-BF1718DEAF4F}" destId="{AC45617A-79B1-474F-B8A7-22C61AA067E2}" srcOrd="0" destOrd="0" presId="urn:microsoft.com/office/officeart/2005/8/layout/venn1"/>
    <dgm:cxn modelId="{F9F85A2C-E56C-4F43-A162-B284CA92BE76}" type="presParOf" srcId="{88B4AA99-A441-9749-A233-BF1718DEAF4F}" destId="{7F98B853-335D-474D-9F9E-63556B8A0242}" srcOrd="1" destOrd="0" presId="urn:microsoft.com/office/officeart/2005/8/layout/venn1"/>
    <dgm:cxn modelId="{BEFFF7A3-5AB1-3B4F-8904-E0882B71A780}" type="presParOf" srcId="{88B4AA99-A441-9749-A233-BF1718DEAF4F}" destId="{96E5CF82-9897-0D43-B01D-F9DFA185FEF7}" srcOrd="2" destOrd="0" presId="urn:microsoft.com/office/officeart/2005/8/layout/venn1"/>
    <dgm:cxn modelId="{13AE2C9A-168A-D544-B612-E8641AFA2FA1}" type="presParOf" srcId="{88B4AA99-A441-9749-A233-BF1718DEAF4F}" destId="{CE4343AB-1919-DC47-B4B6-FCC6CC0ACDCE}"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F13633-717E-F34E-9990-4AA809637A18}" type="doc">
      <dgm:prSet loTypeId="urn:microsoft.com/office/officeart/2005/8/layout/cycle7" loCatId="" qsTypeId="urn:microsoft.com/office/officeart/2005/8/quickstyle/simple1" qsCatId="simple" csTypeId="urn:microsoft.com/office/officeart/2005/8/colors/accent1_2" csCatId="accent1" phldr="1"/>
      <dgm:spPr/>
    </dgm:pt>
    <dgm:pt modelId="{977AE1D1-A5C3-3548-AC5C-26A0A7491D3B}" type="pres">
      <dgm:prSet presAssocID="{3FF13633-717E-F34E-9990-4AA809637A18}" presName="Name0" presStyleCnt="0">
        <dgm:presLayoutVars>
          <dgm:dir/>
          <dgm:resizeHandles val="exact"/>
        </dgm:presLayoutVars>
      </dgm:prSet>
      <dgm:spPr/>
    </dgm:pt>
  </dgm:ptLst>
  <dgm:cxnLst>
    <dgm:cxn modelId="{98D9EF46-773E-3245-B981-F39488C554E9}" type="presOf" srcId="{3FF13633-717E-F34E-9990-4AA809637A18}" destId="{977AE1D1-A5C3-3548-AC5C-26A0A7491D3B}"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E36156-3D39-604C-86F1-8A0E581EB458}" type="doc">
      <dgm:prSet loTypeId="urn:microsoft.com/office/officeart/2005/8/layout/lProcess3" loCatId="" qsTypeId="urn:microsoft.com/office/officeart/2005/8/quickstyle/simple1" qsCatId="simple" csTypeId="urn:microsoft.com/office/officeart/2005/8/colors/accent1_2" csCatId="accent1" phldr="1"/>
      <dgm:spPr/>
      <dgm:t>
        <a:bodyPr/>
        <a:lstStyle/>
        <a:p>
          <a:endParaRPr lang="en-US"/>
        </a:p>
      </dgm:t>
    </dgm:pt>
    <dgm:pt modelId="{96870586-592F-EF4B-9E77-A7F33AE959FE}">
      <dgm:prSet phldrT="[Text]"/>
      <dgm:spPr/>
      <dgm:t>
        <a:bodyPr/>
        <a:lstStyle/>
        <a:p>
          <a:pPr>
            <a:buNone/>
          </a:pPr>
          <a:r>
            <a:rPr lang="en-US" u="sng" dirty="0"/>
            <a:t>SPT Lens</a:t>
          </a:r>
          <a:endParaRPr lang="en-US" dirty="0"/>
        </a:p>
      </dgm:t>
    </dgm:pt>
    <dgm:pt modelId="{83161918-B7EF-FC4C-95E2-8F13DBFF6B16}" type="parTrans" cxnId="{B786B8F7-7E71-4541-9A56-2C30B05C1227}">
      <dgm:prSet/>
      <dgm:spPr/>
      <dgm:t>
        <a:bodyPr/>
        <a:lstStyle/>
        <a:p>
          <a:endParaRPr lang="en-US"/>
        </a:p>
      </dgm:t>
    </dgm:pt>
    <dgm:pt modelId="{3218BC3B-0DDC-094F-9E2E-C270D9C975B3}" type="sibTrans" cxnId="{B786B8F7-7E71-4541-9A56-2C30B05C1227}">
      <dgm:prSet/>
      <dgm:spPr/>
      <dgm:t>
        <a:bodyPr/>
        <a:lstStyle/>
        <a:p>
          <a:endParaRPr lang="en-US"/>
        </a:p>
      </dgm:t>
    </dgm:pt>
    <dgm:pt modelId="{667CDD38-FE17-3142-9D20-F8B919D1341C}">
      <dgm:prSet phldrT="[Text]"/>
      <dgm:spPr/>
      <dgm:t>
        <a:bodyPr/>
        <a:lstStyle/>
        <a:p>
          <a:pPr>
            <a:buFont typeface="Arial" panose="020B0604020202020204" pitchFamily="34" charset="0"/>
            <a:buChar char="•"/>
          </a:pPr>
          <a:r>
            <a:rPr lang="en-US" dirty="0"/>
            <a:t>Instead: offering hasn’t landed</a:t>
          </a:r>
        </a:p>
      </dgm:t>
    </dgm:pt>
    <dgm:pt modelId="{5E663A06-4F48-FD40-8822-65210C000D54}" type="parTrans" cxnId="{DA5F2876-7081-B04C-90AA-2F992E4BC298}">
      <dgm:prSet/>
      <dgm:spPr/>
      <dgm:t>
        <a:bodyPr/>
        <a:lstStyle/>
        <a:p>
          <a:endParaRPr lang="en-US"/>
        </a:p>
      </dgm:t>
    </dgm:pt>
    <dgm:pt modelId="{CF4931A7-015B-944D-8E9B-454D622495B7}" type="sibTrans" cxnId="{DA5F2876-7081-B04C-90AA-2F992E4BC298}">
      <dgm:prSet/>
      <dgm:spPr/>
      <dgm:t>
        <a:bodyPr/>
        <a:lstStyle/>
        <a:p>
          <a:endParaRPr lang="en-US"/>
        </a:p>
      </dgm:t>
    </dgm:pt>
    <dgm:pt modelId="{C89CD7EA-3D29-8F42-BC78-FF345A403B48}">
      <dgm:prSet phldrT="[Text]"/>
      <dgm:spPr/>
      <dgm:t>
        <a:bodyPr/>
        <a:lstStyle/>
        <a:p>
          <a:pPr>
            <a:buFont typeface="Arial" panose="020B0604020202020204" pitchFamily="34" charset="0"/>
            <a:buChar char="•"/>
          </a:pPr>
          <a:r>
            <a:rPr lang="en-US" dirty="0"/>
            <a:t>Consider: mismatch between offering &amp; client’s values?</a:t>
          </a:r>
        </a:p>
      </dgm:t>
    </dgm:pt>
    <dgm:pt modelId="{CD6759AD-C0F5-F74F-8FF8-5325B0FE7BC1}" type="parTrans" cxnId="{93348405-6301-C248-8C84-414D7A9912C0}">
      <dgm:prSet/>
      <dgm:spPr/>
      <dgm:t>
        <a:bodyPr/>
        <a:lstStyle/>
        <a:p>
          <a:endParaRPr lang="en-US"/>
        </a:p>
      </dgm:t>
    </dgm:pt>
    <dgm:pt modelId="{9FF4ED21-54E4-6B4D-B8C9-C63319200245}" type="sibTrans" cxnId="{93348405-6301-C248-8C84-414D7A9912C0}">
      <dgm:prSet/>
      <dgm:spPr/>
      <dgm:t>
        <a:bodyPr/>
        <a:lstStyle/>
        <a:p>
          <a:endParaRPr lang="en-US"/>
        </a:p>
      </dgm:t>
    </dgm:pt>
    <dgm:pt modelId="{08ABB88E-2793-434F-806F-5D20EAF5D37E}">
      <dgm:prSet phldrT="[Text]"/>
      <dgm:spPr/>
      <dgm:t>
        <a:bodyPr/>
        <a:lstStyle/>
        <a:p>
          <a:pPr>
            <a:buFont typeface="Arial" panose="020B0604020202020204" pitchFamily="34" charset="0"/>
            <a:buChar char="•"/>
          </a:pPr>
          <a:r>
            <a:rPr lang="en-US" u="sng" dirty="0"/>
            <a:t>Neurodiversity /NIT Lens</a:t>
          </a:r>
          <a:endParaRPr lang="en-US" dirty="0"/>
        </a:p>
      </dgm:t>
    </dgm:pt>
    <dgm:pt modelId="{C214365E-B8D9-7448-A2B3-DC6636DE910F}" type="parTrans" cxnId="{19DD9F20-AC19-D44E-A014-31BFBE65BF99}">
      <dgm:prSet/>
      <dgm:spPr/>
      <dgm:t>
        <a:bodyPr/>
        <a:lstStyle/>
        <a:p>
          <a:endParaRPr lang="en-US"/>
        </a:p>
      </dgm:t>
    </dgm:pt>
    <dgm:pt modelId="{281689F4-4306-8844-BA5D-B5C93A7192AB}" type="sibTrans" cxnId="{19DD9F20-AC19-D44E-A014-31BFBE65BF99}">
      <dgm:prSet/>
      <dgm:spPr/>
      <dgm:t>
        <a:bodyPr/>
        <a:lstStyle/>
        <a:p>
          <a:endParaRPr lang="en-US"/>
        </a:p>
      </dgm:t>
    </dgm:pt>
    <dgm:pt modelId="{A85B5B0C-B297-1A44-807E-B4BE489797FF}">
      <dgm:prSet phldrT="[Text]"/>
      <dgm:spPr/>
      <dgm:t>
        <a:bodyPr/>
        <a:lstStyle/>
        <a:p>
          <a:pPr>
            <a:buFont typeface="Arial" panose="020B0604020202020204" pitchFamily="34" charset="0"/>
            <a:buChar char="•"/>
          </a:pPr>
          <a:r>
            <a:rPr lang="en-US" dirty="0"/>
            <a:t>Relational models of disability: mismatch between neurotype and environment</a:t>
          </a:r>
          <a:r>
            <a:rPr lang="en-US" dirty="0">
              <a:sym typeface="Wingdings" pitchFamily="2" charset="2"/>
            </a:rPr>
            <a:t></a:t>
          </a:r>
          <a:r>
            <a:rPr lang="en-US" dirty="0"/>
            <a:t> disablement/hindered ability to satisfy essential </a:t>
          </a:r>
          <a:r>
            <a:rPr lang="en-US" dirty="0" err="1"/>
            <a:t>needs</a:t>
          </a:r>
          <a:r>
            <a:rPr lang="en-US" dirty="0" err="1">
              <a:sym typeface="Wingdings" pitchFamily="2" charset="2"/>
            </a:rPr>
            <a:t></a:t>
          </a:r>
          <a:r>
            <a:rPr lang="en-US" dirty="0" err="1"/>
            <a:t>distress</a:t>
          </a:r>
          <a:r>
            <a:rPr lang="en-US" dirty="0"/>
            <a:t>/threat</a:t>
          </a:r>
          <a:r>
            <a:rPr lang="en-US" dirty="0">
              <a:sym typeface="Wingdings" pitchFamily="2" charset="2"/>
            </a:rPr>
            <a:t></a:t>
          </a:r>
          <a:r>
            <a:rPr lang="en-US" dirty="0"/>
            <a:t> threat responses</a:t>
          </a:r>
        </a:p>
      </dgm:t>
    </dgm:pt>
    <dgm:pt modelId="{8D93E7E2-085B-C749-97E2-010B5C3AEA45}" type="parTrans" cxnId="{0E0D1910-B3B2-DE4A-A36D-1B9BEA857E75}">
      <dgm:prSet/>
      <dgm:spPr/>
      <dgm:t>
        <a:bodyPr/>
        <a:lstStyle/>
        <a:p>
          <a:endParaRPr lang="en-US"/>
        </a:p>
      </dgm:t>
    </dgm:pt>
    <dgm:pt modelId="{545D7095-74AB-C54A-9F14-6EE4BBE4BE71}" type="sibTrans" cxnId="{0E0D1910-B3B2-DE4A-A36D-1B9BEA857E75}">
      <dgm:prSet/>
      <dgm:spPr/>
      <dgm:t>
        <a:bodyPr/>
        <a:lstStyle/>
        <a:p>
          <a:endParaRPr lang="en-US"/>
        </a:p>
      </dgm:t>
    </dgm:pt>
    <dgm:pt modelId="{00835808-9A46-8949-9D65-291A61B9B0C4}">
      <dgm:prSet phldrT="[Text]"/>
      <dgm:spPr/>
      <dgm:t>
        <a:bodyPr/>
        <a:lstStyle/>
        <a:p>
          <a:pPr>
            <a:buNone/>
          </a:pPr>
          <a:r>
            <a:rPr lang="en-US" u="sng" dirty="0"/>
            <a:t>NIT</a:t>
          </a:r>
          <a:r>
            <a:rPr lang="en-US" dirty="0"/>
            <a:t>: “Resistance to normalization is a core feature of neurodiversity advocacy” (Chapman &amp; Botha, 2022, p. 314).</a:t>
          </a:r>
        </a:p>
      </dgm:t>
    </dgm:pt>
    <dgm:pt modelId="{5A7C7AA8-7967-5A4B-87AF-2F292C6F5080}" type="parTrans" cxnId="{1CE025C1-A947-6D4D-A954-7F3F427888F4}">
      <dgm:prSet/>
      <dgm:spPr/>
      <dgm:t>
        <a:bodyPr/>
        <a:lstStyle/>
        <a:p>
          <a:endParaRPr lang="en-US"/>
        </a:p>
      </dgm:t>
    </dgm:pt>
    <dgm:pt modelId="{DD6356ED-3F3D-7241-A00E-D69EB3CA766B}" type="sibTrans" cxnId="{1CE025C1-A947-6D4D-A954-7F3F427888F4}">
      <dgm:prSet/>
      <dgm:spPr/>
      <dgm:t>
        <a:bodyPr/>
        <a:lstStyle/>
        <a:p>
          <a:endParaRPr lang="en-US"/>
        </a:p>
      </dgm:t>
    </dgm:pt>
    <dgm:pt modelId="{78A93B54-099B-1743-A3DD-DC2C745A35F9}">
      <dgm:prSet phldrT="[Text]"/>
      <dgm:spPr/>
      <dgm:t>
        <a:bodyPr/>
        <a:lstStyle/>
        <a:p>
          <a:pPr>
            <a:buFont typeface="Arial" panose="020B0604020202020204" pitchFamily="34" charset="0"/>
            <a:buChar char="•"/>
          </a:pPr>
          <a:r>
            <a:rPr lang="en-US" u="sng" dirty="0"/>
            <a:t>Key Takeaway</a:t>
          </a:r>
          <a:r>
            <a:rPr lang="en-US" dirty="0"/>
            <a:t>: We need to accept/honor clients’ resistance and meet it with curiosity. </a:t>
          </a:r>
        </a:p>
      </dgm:t>
    </dgm:pt>
    <dgm:pt modelId="{8B496012-3AA0-324B-BBE0-826D9C969370}" type="parTrans" cxnId="{25BA9220-D620-4641-AAE4-53F17B81DFAD}">
      <dgm:prSet/>
      <dgm:spPr/>
      <dgm:t>
        <a:bodyPr/>
        <a:lstStyle/>
        <a:p>
          <a:endParaRPr lang="en-US"/>
        </a:p>
      </dgm:t>
    </dgm:pt>
    <dgm:pt modelId="{908932DB-DFB1-C14F-A119-3B0A1DB7F7B3}" type="sibTrans" cxnId="{25BA9220-D620-4641-AAE4-53F17B81DFAD}">
      <dgm:prSet/>
      <dgm:spPr/>
      <dgm:t>
        <a:bodyPr/>
        <a:lstStyle/>
        <a:p>
          <a:endParaRPr lang="en-US"/>
        </a:p>
      </dgm:t>
    </dgm:pt>
    <dgm:pt modelId="{DCF3AE66-48DF-0541-B9CF-CE709270A53C}">
      <dgm:prSet phldrT="[Text]"/>
      <dgm:spPr/>
      <dgm:t>
        <a:bodyPr/>
        <a:lstStyle/>
        <a:p>
          <a:pPr>
            <a:buFont typeface="Arial" panose="020B0604020202020204" pitchFamily="34" charset="0"/>
            <a:buChar char="•"/>
          </a:pPr>
          <a:r>
            <a:rPr lang="en-US" dirty="0"/>
            <a:t>By doing so, we can glean valuable information about the contextually relevant relationships &amp; systems </a:t>
          </a:r>
        </a:p>
      </dgm:t>
    </dgm:pt>
    <dgm:pt modelId="{0827E81B-0301-7D49-9A62-2E18F5B26D79}" type="parTrans" cxnId="{05CF2313-FD8C-AD42-B2AD-DFEABC3EFE38}">
      <dgm:prSet/>
      <dgm:spPr/>
      <dgm:t>
        <a:bodyPr/>
        <a:lstStyle/>
        <a:p>
          <a:endParaRPr lang="en-US"/>
        </a:p>
      </dgm:t>
    </dgm:pt>
    <dgm:pt modelId="{ECA68D9C-83BF-4945-BB00-0778B5530881}" type="sibTrans" cxnId="{05CF2313-FD8C-AD42-B2AD-DFEABC3EFE38}">
      <dgm:prSet/>
      <dgm:spPr/>
      <dgm:t>
        <a:bodyPr/>
        <a:lstStyle/>
        <a:p>
          <a:endParaRPr lang="en-US"/>
        </a:p>
      </dgm:t>
    </dgm:pt>
    <dgm:pt modelId="{A3278775-D352-334F-BFB8-968A3EDAE9CB}">
      <dgm:prSet phldrT="[Text]"/>
      <dgm:spPr/>
      <dgm:t>
        <a:bodyPr/>
        <a:lstStyle/>
        <a:p>
          <a:pPr>
            <a:buNone/>
          </a:pPr>
          <a:r>
            <a:rPr lang="en-US" dirty="0"/>
            <a:t>Responding to clients’ resistance as if it were an oppositional force/trying to override it</a:t>
          </a:r>
          <a:r>
            <a:rPr lang="en-US" dirty="0">
              <a:sym typeface="Wingdings" pitchFamily="2" charset="2"/>
            </a:rPr>
            <a:t></a:t>
          </a:r>
          <a:r>
            <a:rPr lang="en-US" dirty="0"/>
            <a:t> “misses” + detracts from clients’ sense of safety/trust + potential for agency violation/harm</a:t>
          </a:r>
        </a:p>
      </dgm:t>
    </dgm:pt>
    <dgm:pt modelId="{AED7AE08-5F2C-0240-AAED-612961A02EED}" type="parTrans" cxnId="{CE1363BD-456B-8344-B02A-0D2B116A7FFF}">
      <dgm:prSet/>
      <dgm:spPr/>
      <dgm:t>
        <a:bodyPr/>
        <a:lstStyle/>
        <a:p>
          <a:endParaRPr lang="en-US"/>
        </a:p>
      </dgm:t>
    </dgm:pt>
    <dgm:pt modelId="{1FB80CD8-6799-D34F-B3E9-8ECC382872FA}" type="sibTrans" cxnId="{CE1363BD-456B-8344-B02A-0D2B116A7FFF}">
      <dgm:prSet/>
      <dgm:spPr/>
      <dgm:t>
        <a:bodyPr/>
        <a:lstStyle/>
        <a:p>
          <a:endParaRPr lang="en-US"/>
        </a:p>
      </dgm:t>
    </dgm:pt>
    <dgm:pt modelId="{738A7F0A-1FBB-4E4E-8750-E41E09DA2BB6}" type="pres">
      <dgm:prSet presAssocID="{BEE36156-3D39-604C-86F1-8A0E581EB458}" presName="Name0" presStyleCnt="0">
        <dgm:presLayoutVars>
          <dgm:chPref val="3"/>
          <dgm:dir/>
          <dgm:animLvl val="lvl"/>
          <dgm:resizeHandles/>
        </dgm:presLayoutVars>
      </dgm:prSet>
      <dgm:spPr/>
    </dgm:pt>
    <dgm:pt modelId="{AE1B3F66-D2F8-2E41-881A-2885DAAB6AD5}" type="pres">
      <dgm:prSet presAssocID="{96870586-592F-EF4B-9E77-A7F33AE959FE}" presName="horFlow" presStyleCnt="0"/>
      <dgm:spPr/>
    </dgm:pt>
    <dgm:pt modelId="{5BE54C46-8AAD-344B-8505-5DB2DB42B85B}" type="pres">
      <dgm:prSet presAssocID="{96870586-592F-EF4B-9E77-A7F33AE959FE}" presName="bigChev" presStyleLbl="node1" presStyleIdx="0" presStyleCnt="3"/>
      <dgm:spPr/>
    </dgm:pt>
    <dgm:pt modelId="{FC9A51D4-9F89-7948-B79D-743A24A98E23}" type="pres">
      <dgm:prSet presAssocID="{5E663A06-4F48-FD40-8822-65210C000D54}" presName="parTrans" presStyleCnt="0"/>
      <dgm:spPr/>
    </dgm:pt>
    <dgm:pt modelId="{03158F6D-7DB6-0A4E-A04A-966E8A27F82C}" type="pres">
      <dgm:prSet presAssocID="{667CDD38-FE17-3142-9D20-F8B919D1341C}" presName="node" presStyleLbl="alignAccFollowNode1" presStyleIdx="0" presStyleCnt="6">
        <dgm:presLayoutVars>
          <dgm:bulletEnabled val="1"/>
        </dgm:presLayoutVars>
      </dgm:prSet>
      <dgm:spPr/>
    </dgm:pt>
    <dgm:pt modelId="{62958173-AAC6-6C40-84BC-3A1354BDE2C5}" type="pres">
      <dgm:prSet presAssocID="{CF4931A7-015B-944D-8E9B-454D622495B7}" presName="sibTrans" presStyleCnt="0"/>
      <dgm:spPr/>
    </dgm:pt>
    <dgm:pt modelId="{DB190470-9578-4E49-9760-B88334CBE072}" type="pres">
      <dgm:prSet presAssocID="{C89CD7EA-3D29-8F42-BC78-FF345A403B48}" presName="node" presStyleLbl="alignAccFollowNode1" presStyleIdx="1" presStyleCnt="6">
        <dgm:presLayoutVars>
          <dgm:bulletEnabled val="1"/>
        </dgm:presLayoutVars>
      </dgm:prSet>
      <dgm:spPr/>
    </dgm:pt>
    <dgm:pt modelId="{ADB2503D-638F-714E-93A7-76C85E1B5D40}" type="pres">
      <dgm:prSet presAssocID="{96870586-592F-EF4B-9E77-A7F33AE959FE}" presName="vSp" presStyleCnt="0"/>
      <dgm:spPr/>
    </dgm:pt>
    <dgm:pt modelId="{83820EBC-E71E-4744-9180-1DDCAD4E3C0B}" type="pres">
      <dgm:prSet presAssocID="{08ABB88E-2793-434F-806F-5D20EAF5D37E}" presName="horFlow" presStyleCnt="0"/>
      <dgm:spPr/>
    </dgm:pt>
    <dgm:pt modelId="{F7215F6C-2412-214C-8CBF-3F52D2E64A4E}" type="pres">
      <dgm:prSet presAssocID="{08ABB88E-2793-434F-806F-5D20EAF5D37E}" presName="bigChev" presStyleLbl="node1" presStyleIdx="1" presStyleCnt="3"/>
      <dgm:spPr/>
    </dgm:pt>
    <dgm:pt modelId="{13DAD461-33D2-714A-B100-87814176406E}" type="pres">
      <dgm:prSet presAssocID="{8D93E7E2-085B-C749-97E2-010B5C3AEA45}" presName="parTrans" presStyleCnt="0"/>
      <dgm:spPr/>
    </dgm:pt>
    <dgm:pt modelId="{DE4D1E4A-D0AC-7645-9E38-0A04204672CA}" type="pres">
      <dgm:prSet presAssocID="{A85B5B0C-B297-1A44-807E-B4BE489797FF}" presName="node" presStyleLbl="alignAccFollowNode1" presStyleIdx="2" presStyleCnt="6">
        <dgm:presLayoutVars>
          <dgm:bulletEnabled val="1"/>
        </dgm:presLayoutVars>
      </dgm:prSet>
      <dgm:spPr/>
    </dgm:pt>
    <dgm:pt modelId="{9E61E5DD-BD85-5D4C-BEB6-C3B3B3DA5C0F}" type="pres">
      <dgm:prSet presAssocID="{545D7095-74AB-C54A-9F14-6EE4BBE4BE71}" presName="sibTrans" presStyleCnt="0"/>
      <dgm:spPr/>
    </dgm:pt>
    <dgm:pt modelId="{5D314BB6-1B7A-FB46-84EF-6DEF2DB3FA3E}" type="pres">
      <dgm:prSet presAssocID="{00835808-9A46-8949-9D65-291A61B9B0C4}" presName="node" presStyleLbl="alignAccFollowNode1" presStyleIdx="3" presStyleCnt="6">
        <dgm:presLayoutVars>
          <dgm:bulletEnabled val="1"/>
        </dgm:presLayoutVars>
      </dgm:prSet>
      <dgm:spPr/>
    </dgm:pt>
    <dgm:pt modelId="{8F48587E-D831-0343-8C8E-2E5FC40B0F69}" type="pres">
      <dgm:prSet presAssocID="{08ABB88E-2793-434F-806F-5D20EAF5D37E}" presName="vSp" presStyleCnt="0"/>
      <dgm:spPr/>
    </dgm:pt>
    <dgm:pt modelId="{8E70E365-9D1D-154C-AAB7-E29E0534E75F}" type="pres">
      <dgm:prSet presAssocID="{78A93B54-099B-1743-A3DD-DC2C745A35F9}" presName="horFlow" presStyleCnt="0"/>
      <dgm:spPr/>
    </dgm:pt>
    <dgm:pt modelId="{88C90A6F-A815-3F4E-9687-C737E01C5E8A}" type="pres">
      <dgm:prSet presAssocID="{78A93B54-099B-1743-A3DD-DC2C745A35F9}" presName="bigChev" presStyleLbl="node1" presStyleIdx="2" presStyleCnt="3"/>
      <dgm:spPr/>
    </dgm:pt>
    <dgm:pt modelId="{F468D0C2-6C9C-E54A-97A9-7C33AEFB67FD}" type="pres">
      <dgm:prSet presAssocID="{0827E81B-0301-7D49-9A62-2E18F5B26D79}" presName="parTrans" presStyleCnt="0"/>
      <dgm:spPr/>
    </dgm:pt>
    <dgm:pt modelId="{5A46C311-2CB2-2242-9FAE-B7BE4B9537E4}" type="pres">
      <dgm:prSet presAssocID="{DCF3AE66-48DF-0541-B9CF-CE709270A53C}" presName="node" presStyleLbl="alignAccFollowNode1" presStyleIdx="4" presStyleCnt="6">
        <dgm:presLayoutVars>
          <dgm:bulletEnabled val="1"/>
        </dgm:presLayoutVars>
      </dgm:prSet>
      <dgm:spPr/>
    </dgm:pt>
    <dgm:pt modelId="{A9FB2905-E012-7643-88B6-8BAE6F29786E}" type="pres">
      <dgm:prSet presAssocID="{ECA68D9C-83BF-4945-BB00-0778B5530881}" presName="sibTrans" presStyleCnt="0"/>
      <dgm:spPr/>
    </dgm:pt>
    <dgm:pt modelId="{83995BDA-C717-DA4C-A857-F2064304222B}" type="pres">
      <dgm:prSet presAssocID="{A3278775-D352-334F-BFB8-968A3EDAE9CB}" presName="node" presStyleLbl="alignAccFollowNode1" presStyleIdx="5" presStyleCnt="6">
        <dgm:presLayoutVars>
          <dgm:bulletEnabled val="1"/>
        </dgm:presLayoutVars>
      </dgm:prSet>
      <dgm:spPr/>
    </dgm:pt>
  </dgm:ptLst>
  <dgm:cxnLst>
    <dgm:cxn modelId="{93348405-6301-C248-8C84-414D7A9912C0}" srcId="{96870586-592F-EF4B-9E77-A7F33AE959FE}" destId="{C89CD7EA-3D29-8F42-BC78-FF345A403B48}" srcOrd="1" destOrd="0" parTransId="{CD6759AD-C0F5-F74F-8FF8-5325B0FE7BC1}" sibTransId="{9FF4ED21-54E4-6B4D-B8C9-C63319200245}"/>
    <dgm:cxn modelId="{0E0D1910-B3B2-DE4A-A36D-1B9BEA857E75}" srcId="{08ABB88E-2793-434F-806F-5D20EAF5D37E}" destId="{A85B5B0C-B297-1A44-807E-B4BE489797FF}" srcOrd="0" destOrd="0" parTransId="{8D93E7E2-085B-C749-97E2-010B5C3AEA45}" sibTransId="{545D7095-74AB-C54A-9F14-6EE4BBE4BE71}"/>
    <dgm:cxn modelId="{CD40C710-E152-2245-A561-787348159C93}" type="presOf" srcId="{00835808-9A46-8949-9D65-291A61B9B0C4}" destId="{5D314BB6-1B7A-FB46-84EF-6DEF2DB3FA3E}" srcOrd="0" destOrd="0" presId="urn:microsoft.com/office/officeart/2005/8/layout/lProcess3"/>
    <dgm:cxn modelId="{05CF2313-FD8C-AD42-B2AD-DFEABC3EFE38}" srcId="{78A93B54-099B-1743-A3DD-DC2C745A35F9}" destId="{DCF3AE66-48DF-0541-B9CF-CE709270A53C}" srcOrd="0" destOrd="0" parTransId="{0827E81B-0301-7D49-9A62-2E18F5B26D79}" sibTransId="{ECA68D9C-83BF-4945-BB00-0778B5530881}"/>
    <dgm:cxn modelId="{25BA9220-D620-4641-AAE4-53F17B81DFAD}" srcId="{BEE36156-3D39-604C-86F1-8A0E581EB458}" destId="{78A93B54-099B-1743-A3DD-DC2C745A35F9}" srcOrd="2" destOrd="0" parTransId="{8B496012-3AA0-324B-BBE0-826D9C969370}" sibTransId="{908932DB-DFB1-C14F-A119-3B0A1DB7F7B3}"/>
    <dgm:cxn modelId="{19DD9F20-AC19-D44E-A014-31BFBE65BF99}" srcId="{BEE36156-3D39-604C-86F1-8A0E581EB458}" destId="{08ABB88E-2793-434F-806F-5D20EAF5D37E}" srcOrd="1" destOrd="0" parTransId="{C214365E-B8D9-7448-A2B3-DC6636DE910F}" sibTransId="{281689F4-4306-8844-BA5D-B5C93A7192AB}"/>
    <dgm:cxn modelId="{70336B5D-792C-A94E-B330-A3834ACE7C4A}" type="presOf" srcId="{667CDD38-FE17-3142-9D20-F8B919D1341C}" destId="{03158F6D-7DB6-0A4E-A04A-966E8A27F82C}" srcOrd="0" destOrd="0" presId="urn:microsoft.com/office/officeart/2005/8/layout/lProcess3"/>
    <dgm:cxn modelId="{651DD26F-DEF7-1C41-A40B-A9073D8F670C}" type="presOf" srcId="{A3278775-D352-334F-BFB8-968A3EDAE9CB}" destId="{83995BDA-C717-DA4C-A857-F2064304222B}" srcOrd="0" destOrd="0" presId="urn:microsoft.com/office/officeart/2005/8/layout/lProcess3"/>
    <dgm:cxn modelId="{DA5F2876-7081-B04C-90AA-2F992E4BC298}" srcId="{96870586-592F-EF4B-9E77-A7F33AE959FE}" destId="{667CDD38-FE17-3142-9D20-F8B919D1341C}" srcOrd="0" destOrd="0" parTransId="{5E663A06-4F48-FD40-8822-65210C000D54}" sibTransId="{CF4931A7-015B-944D-8E9B-454D622495B7}"/>
    <dgm:cxn modelId="{82FEDF8A-EC25-1C41-894B-1F49370638E4}" type="presOf" srcId="{BEE36156-3D39-604C-86F1-8A0E581EB458}" destId="{738A7F0A-1FBB-4E4E-8750-E41E09DA2BB6}" srcOrd="0" destOrd="0" presId="urn:microsoft.com/office/officeart/2005/8/layout/lProcess3"/>
    <dgm:cxn modelId="{8B33DF8B-58B1-BB47-872B-FD0D9D7FD9F6}" type="presOf" srcId="{C89CD7EA-3D29-8F42-BC78-FF345A403B48}" destId="{DB190470-9578-4E49-9760-B88334CBE072}" srcOrd="0" destOrd="0" presId="urn:microsoft.com/office/officeart/2005/8/layout/lProcess3"/>
    <dgm:cxn modelId="{E6D30FAF-A662-A142-9C0B-214B31A03150}" type="presOf" srcId="{08ABB88E-2793-434F-806F-5D20EAF5D37E}" destId="{F7215F6C-2412-214C-8CBF-3F52D2E64A4E}" srcOrd="0" destOrd="0" presId="urn:microsoft.com/office/officeart/2005/8/layout/lProcess3"/>
    <dgm:cxn modelId="{CE1363BD-456B-8344-B02A-0D2B116A7FFF}" srcId="{78A93B54-099B-1743-A3DD-DC2C745A35F9}" destId="{A3278775-D352-334F-BFB8-968A3EDAE9CB}" srcOrd="1" destOrd="0" parTransId="{AED7AE08-5F2C-0240-AAED-612961A02EED}" sibTransId="{1FB80CD8-6799-D34F-B3E9-8ECC382872FA}"/>
    <dgm:cxn modelId="{1CE025C1-A947-6D4D-A954-7F3F427888F4}" srcId="{08ABB88E-2793-434F-806F-5D20EAF5D37E}" destId="{00835808-9A46-8949-9D65-291A61B9B0C4}" srcOrd="1" destOrd="0" parTransId="{5A7C7AA8-7967-5A4B-87AF-2F292C6F5080}" sibTransId="{DD6356ED-3F3D-7241-A00E-D69EB3CA766B}"/>
    <dgm:cxn modelId="{223ABBC5-F879-0F44-A412-50E5535D9424}" type="presOf" srcId="{96870586-592F-EF4B-9E77-A7F33AE959FE}" destId="{5BE54C46-8AAD-344B-8505-5DB2DB42B85B}" srcOrd="0" destOrd="0" presId="urn:microsoft.com/office/officeart/2005/8/layout/lProcess3"/>
    <dgm:cxn modelId="{B786B8F7-7E71-4541-9A56-2C30B05C1227}" srcId="{BEE36156-3D39-604C-86F1-8A0E581EB458}" destId="{96870586-592F-EF4B-9E77-A7F33AE959FE}" srcOrd="0" destOrd="0" parTransId="{83161918-B7EF-FC4C-95E2-8F13DBFF6B16}" sibTransId="{3218BC3B-0DDC-094F-9E2E-C270D9C975B3}"/>
    <dgm:cxn modelId="{6DB614F9-0DCF-4C41-9605-05DA1247B7D1}" type="presOf" srcId="{DCF3AE66-48DF-0541-B9CF-CE709270A53C}" destId="{5A46C311-2CB2-2242-9FAE-B7BE4B9537E4}" srcOrd="0" destOrd="0" presId="urn:microsoft.com/office/officeart/2005/8/layout/lProcess3"/>
    <dgm:cxn modelId="{34FCBDF9-C470-7E44-B795-A9BD8C106E2C}" type="presOf" srcId="{78A93B54-099B-1743-A3DD-DC2C745A35F9}" destId="{88C90A6F-A815-3F4E-9687-C737E01C5E8A}" srcOrd="0" destOrd="0" presId="urn:microsoft.com/office/officeart/2005/8/layout/lProcess3"/>
    <dgm:cxn modelId="{DD9E29FA-05AF-F242-AE6E-CFA478BD1388}" type="presOf" srcId="{A85B5B0C-B297-1A44-807E-B4BE489797FF}" destId="{DE4D1E4A-D0AC-7645-9E38-0A04204672CA}" srcOrd="0" destOrd="0" presId="urn:microsoft.com/office/officeart/2005/8/layout/lProcess3"/>
    <dgm:cxn modelId="{8A0FE13F-112E-2840-BD51-F138ED35B1D4}" type="presParOf" srcId="{738A7F0A-1FBB-4E4E-8750-E41E09DA2BB6}" destId="{AE1B3F66-D2F8-2E41-881A-2885DAAB6AD5}" srcOrd="0" destOrd="0" presId="urn:microsoft.com/office/officeart/2005/8/layout/lProcess3"/>
    <dgm:cxn modelId="{7E3736B2-EBB3-C341-B123-A8B7D9F80A92}" type="presParOf" srcId="{AE1B3F66-D2F8-2E41-881A-2885DAAB6AD5}" destId="{5BE54C46-8AAD-344B-8505-5DB2DB42B85B}" srcOrd="0" destOrd="0" presId="urn:microsoft.com/office/officeart/2005/8/layout/lProcess3"/>
    <dgm:cxn modelId="{E632E29F-945B-6649-9768-37544EFB1759}" type="presParOf" srcId="{AE1B3F66-D2F8-2E41-881A-2885DAAB6AD5}" destId="{FC9A51D4-9F89-7948-B79D-743A24A98E23}" srcOrd="1" destOrd="0" presId="urn:microsoft.com/office/officeart/2005/8/layout/lProcess3"/>
    <dgm:cxn modelId="{8AADD12A-5AC8-CA49-87F7-470A2359AE26}" type="presParOf" srcId="{AE1B3F66-D2F8-2E41-881A-2885DAAB6AD5}" destId="{03158F6D-7DB6-0A4E-A04A-966E8A27F82C}" srcOrd="2" destOrd="0" presId="urn:microsoft.com/office/officeart/2005/8/layout/lProcess3"/>
    <dgm:cxn modelId="{028EEF6D-6697-E441-AE08-9ED48186F4CA}" type="presParOf" srcId="{AE1B3F66-D2F8-2E41-881A-2885DAAB6AD5}" destId="{62958173-AAC6-6C40-84BC-3A1354BDE2C5}" srcOrd="3" destOrd="0" presId="urn:microsoft.com/office/officeart/2005/8/layout/lProcess3"/>
    <dgm:cxn modelId="{1F0C4E9F-3B2C-5541-B0BE-7C5E17A88873}" type="presParOf" srcId="{AE1B3F66-D2F8-2E41-881A-2885DAAB6AD5}" destId="{DB190470-9578-4E49-9760-B88334CBE072}" srcOrd="4" destOrd="0" presId="urn:microsoft.com/office/officeart/2005/8/layout/lProcess3"/>
    <dgm:cxn modelId="{0803F487-6CC6-E143-886A-81DDAF9129B0}" type="presParOf" srcId="{738A7F0A-1FBB-4E4E-8750-E41E09DA2BB6}" destId="{ADB2503D-638F-714E-93A7-76C85E1B5D40}" srcOrd="1" destOrd="0" presId="urn:microsoft.com/office/officeart/2005/8/layout/lProcess3"/>
    <dgm:cxn modelId="{68AAC06F-59A2-3F46-9924-749B4623BBF1}" type="presParOf" srcId="{738A7F0A-1FBB-4E4E-8750-E41E09DA2BB6}" destId="{83820EBC-E71E-4744-9180-1DDCAD4E3C0B}" srcOrd="2" destOrd="0" presId="urn:microsoft.com/office/officeart/2005/8/layout/lProcess3"/>
    <dgm:cxn modelId="{435FDBEC-9087-DD46-B98E-C8B6938D769E}" type="presParOf" srcId="{83820EBC-E71E-4744-9180-1DDCAD4E3C0B}" destId="{F7215F6C-2412-214C-8CBF-3F52D2E64A4E}" srcOrd="0" destOrd="0" presId="urn:microsoft.com/office/officeart/2005/8/layout/lProcess3"/>
    <dgm:cxn modelId="{D5342368-B9EF-7D44-B0C2-12EC2231C5B1}" type="presParOf" srcId="{83820EBC-E71E-4744-9180-1DDCAD4E3C0B}" destId="{13DAD461-33D2-714A-B100-87814176406E}" srcOrd="1" destOrd="0" presId="urn:microsoft.com/office/officeart/2005/8/layout/lProcess3"/>
    <dgm:cxn modelId="{7301D0EE-BC62-E44B-B33A-4E4B42647CA5}" type="presParOf" srcId="{83820EBC-E71E-4744-9180-1DDCAD4E3C0B}" destId="{DE4D1E4A-D0AC-7645-9E38-0A04204672CA}" srcOrd="2" destOrd="0" presId="urn:microsoft.com/office/officeart/2005/8/layout/lProcess3"/>
    <dgm:cxn modelId="{141925E9-9EBB-BC4E-B530-76805C212847}" type="presParOf" srcId="{83820EBC-E71E-4744-9180-1DDCAD4E3C0B}" destId="{9E61E5DD-BD85-5D4C-BEB6-C3B3B3DA5C0F}" srcOrd="3" destOrd="0" presId="urn:microsoft.com/office/officeart/2005/8/layout/lProcess3"/>
    <dgm:cxn modelId="{36B01415-C678-9743-A0AA-9C3D13FEECEE}" type="presParOf" srcId="{83820EBC-E71E-4744-9180-1DDCAD4E3C0B}" destId="{5D314BB6-1B7A-FB46-84EF-6DEF2DB3FA3E}" srcOrd="4" destOrd="0" presId="urn:microsoft.com/office/officeart/2005/8/layout/lProcess3"/>
    <dgm:cxn modelId="{ADB0B8F0-E8EF-114B-B68F-A6B41B4009BB}" type="presParOf" srcId="{738A7F0A-1FBB-4E4E-8750-E41E09DA2BB6}" destId="{8F48587E-D831-0343-8C8E-2E5FC40B0F69}" srcOrd="3" destOrd="0" presId="urn:microsoft.com/office/officeart/2005/8/layout/lProcess3"/>
    <dgm:cxn modelId="{7A97E181-8378-054B-A5AC-FE0FDC8D80D7}" type="presParOf" srcId="{738A7F0A-1FBB-4E4E-8750-E41E09DA2BB6}" destId="{8E70E365-9D1D-154C-AAB7-E29E0534E75F}" srcOrd="4" destOrd="0" presId="urn:microsoft.com/office/officeart/2005/8/layout/lProcess3"/>
    <dgm:cxn modelId="{6BF8D7DD-5C3C-1B4A-BCBB-42AEE098F699}" type="presParOf" srcId="{8E70E365-9D1D-154C-AAB7-E29E0534E75F}" destId="{88C90A6F-A815-3F4E-9687-C737E01C5E8A}" srcOrd="0" destOrd="0" presId="urn:microsoft.com/office/officeart/2005/8/layout/lProcess3"/>
    <dgm:cxn modelId="{CBA45F17-9068-394C-8A4E-E0E7B317B438}" type="presParOf" srcId="{8E70E365-9D1D-154C-AAB7-E29E0534E75F}" destId="{F468D0C2-6C9C-E54A-97A9-7C33AEFB67FD}" srcOrd="1" destOrd="0" presId="urn:microsoft.com/office/officeart/2005/8/layout/lProcess3"/>
    <dgm:cxn modelId="{66493F12-C097-4449-AB4E-E15477C2C19C}" type="presParOf" srcId="{8E70E365-9D1D-154C-AAB7-E29E0534E75F}" destId="{5A46C311-2CB2-2242-9FAE-B7BE4B9537E4}" srcOrd="2" destOrd="0" presId="urn:microsoft.com/office/officeart/2005/8/layout/lProcess3"/>
    <dgm:cxn modelId="{F6FC28B0-43B2-7140-AA89-6D82690C8BE3}" type="presParOf" srcId="{8E70E365-9D1D-154C-AAB7-E29E0534E75F}" destId="{A9FB2905-E012-7643-88B6-8BAE6F29786E}" srcOrd="3" destOrd="0" presId="urn:microsoft.com/office/officeart/2005/8/layout/lProcess3"/>
    <dgm:cxn modelId="{2B95253C-1FC3-7647-830A-9C245839B218}" type="presParOf" srcId="{8E70E365-9D1D-154C-AAB7-E29E0534E75F}" destId="{83995BDA-C717-DA4C-A857-F2064304222B}" srcOrd="4"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8D9E7EE-026F-3845-BA53-345E73862668}"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C7628422-A0AD-C948-B1FE-26EE0CA66D2A}">
      <dgm:prSet phldrT="[Text]" custT="1"/>
      <dgm:spPr/>
      <dgm:t>
        <a:bodyPr/>
        <a:lstStyle/>
        <a:p>
          <a:pPr>
            <a:buNone/>
          </a:pPr>
          <a:r>
            <a:rPr lang="en-US" sz="1900" u="sng" dirty="0"/>
            <a:t>SPT Lens:</a:t>
          </a:r>
          <a:r>
            <a:rPr lang="en-US" sz="1900" dirty="0"/>
            <a:t> Aggressive play isn’t bad—can actually be a key/essential part of integrating intensity</a:t>
          </a:r>
        </a:p>
        <a:p>
          <a:pPr>
            <a:buNone/>
          </a:pPr>
          <a:r>
            <a:rPr lang="en-US" sz="1900" dirty="0"/>
            <a:t>Tuning into our own embodied experience =essential avenue of increasing understanding of our clients’ experiences/worlds </a:t>
          </a:r>
          <a:r>
            <a:rPr lang="en-US" sz="1000" dirty="0"/>
            <a:t>(Dion, 2018)</a:t>
          </a:r>
        </a:p>
      </dgm:t>
    </dgm:pt>
    <dgm:pt modelId="{5F41E2DD-58DF-8342-85B1-5F2F88CD9B7B}" type="parTrans" cxnId="{223DAC6F-04C4-204E-B148-0557031EB8F9}">
      <dgm:prSet/>
      <dgm:spPr/>
      <dgm:t>
        <a:bodyPr/>
        <a:lstStyle/>
        <a:p>
          <a:endParaRPr lang="en-US"/>
        </a:p>
      </dgm:t>
    </dgm:pt>
    <dgm:pt modelId="{CB34004C-7C93-7D44-97FA-FA6A6AAD61C9}" type="sibTrans" cxnId="{223DAC6F-04C4-204E-B148-0557031EB8F9}">
      <dgm:prSet/>
      <dgm:spPr/>
      <dgm:t>
        <a:bodyPr/>
        <a:lstStyle/>
        <a:p>
          <a:endParaRPr lang="en-US"/>
        </a:p>
      </dgm:t>
    </dgm:pt>
    <dgm:pt modelId="{C41FB788-1520-6B49-A285-96CD7DD517D6}">
      <dgm:prSet phldrT="[Text]" custT="1"/>
      <dgm:spPr/>
      <dgm:t>
        <a:bodyPr/>
        <a:lstStyle/>
        <a:p>
          <a:pPr>
            <a:buNone/>
          </a:pPr>
          <a:r>
            <a:rPr lang="en-US" sz="1500" u="sng" dirty="0"/>
            <a:t>Neurodiversity/NIT Lens</a:t>
          </a:r>
          <a:r>
            <a:rPr lang="en-US" sz="1500" dirty="0"/>
            <a:t> </a:t>
          </a:r>
        </a:p>
        <a:p>
          <a:pPr>
            <a:buNone/>
          </a:pPr>
          <a:r>
            <a:rPr lang="en-US" sz="1500" dirty="0"/>
            <a:t>Pathology </a:t>
          </a:r>
          <a:r>
            <a:rPr lang="en-US" sz="1500" dirty="0" err="1"/>
            <a:t>paradigm</a:t>
          </a:r>
          <a:r>
            <a:rPr lang="en-US" sz="1500" dirty="0" err="1">
              <a:sym typeface="Wingdings" pitchFamily="2" charset="2"/>
            </a:rPr>
            <a:t></a:t>
          </a:r>
          <a:r>
            <a:rPr lang="en-US" sz="1500" dirty="0" err="1"/>
            <a:t>medical</a:t>
          </a:r>
          <a:r>
            <a:rPr lang="en-US" sz="1500" dirty="0"/>
            <a:t> </a:t>
          </a:r>
          <a:r>
            <a:rPr lang="en-US" sz="1500" dirty="0" err="1"/>
            <a:t>model</a:t>
          </a:r>
          <a:r>
            <a:rPr lang="en-US" sz="1500" dirty="0" err="1">
              <a:sym typeface="Wingdings" pitchFamily="2" charset="2"/>
            </a:rPr>
            <a:t></a:t>
          </a:r>
          <a:r>
            <a:rPr lang="en-US" sz="1500" dirty="0" err="1"/>
            <a:t>devaluing</a:t>
          </a:r>
          <a:r>
            <a:rPr lang="en-US" sz="1500" dirty="0"/>
            <a:t> &amp; pathologizing ND’s people’s differences &amp; “justified” prevention, remediation, &amp; cure (</a:t>
          </a:r>
          <a:r>
            <a:rPr lang="en-US" sz="1000" dirty="0"/>
            <a:t>Walker, 2021; Chapman &amp; Botha, 2022; Pearson &amp; Rose, 2023)</a:t>
          </a:r>
        </a:p>
        <a:p>
          <a:pPr>
            <a:buNone/>
          </a:pPr>
          <a:r>
            <a:rPr lang="en-US" sz="1500" dirty="0"/>
            <a:t>Approaches like ABA violate clients’ agency  (</a:t>
          </a:r>
          <a:r>
            <a:rPr lang="en-US" sz="1000" dirty="0"/>
            <a:t>Pearson &amp; Rose, 2023; Chapman &amp; Botha, 2022; Price, 2020)</a:t>
          </a:r>
        </a:p>
        <a:p>
          <a:pPr>
            <a:buNone/>
          </a:pPr>
          <a:r>
            <a:rPr lang="en-US" sz="1500" u="sng" dirty="0"/>
            <a:t>NIT</a:t>
          </a:r>
          <a:r>
            <a:rPr lang="en-US" sz="1500" dirty="0"/>
            <a:t>: Respecting clients’ agency is paramount!; need to  bring awareness to matters of agency &amp; trauma  </a:t>
          </a:r>
          <a:r>
            <a:rPr lang="en-US" sz="1000" dirty="0"/>
            <a:t>(Chapman &amp; Botha, 2022)</a:t>
          </a:r>
        </a:p>
      </dgm:t>
    </dgm:pt>
    <dgm:pt modelId="{AF3764E3-D27C-B54E-AD26-8DBCA5F9EDAA}" type="parTrans" cxnId="{A46B1E9D-8F43-4247-B24F-5010A17FEA12}">
      <dgm:prSet/>
      <dgm:spPr/>
      <dgm:t>
        <a:bodyPr/>
        <a:lstStyle/>
        <a:p>
          <a:endParaRPr lang="en-US"/>
        </a:p>
      </dgm:t>
    </dgm:pt>
    <dgm:pt modelId="{0AB687BF-F70D-EA43-8D09-DA7E180AC5EC}" type="sibTrans" cxnId="{A46B1E9D-8F43-4247-B24F-5010A17FEA12}">
      <dgm:prSet/>
      <dgm:spPr/>
      <dgm:t>
        <a:bodyPr/>
        <a:lstStyle/>
        <a:p>
          <a:endParaRPr lang="en-US"/>
        </a:p>
      </dgm:t>
    </dgm:pt>
    <dgm:pt modelId="{CE1F26B3-D127-6B40-9065-938B63DD8CF8}">
      <dgm:prSet phldrT="[Text]" custT="1"/>
      <dgm:spPr/>
      <dgm:t>
        <a:bodyPr/>
        <a:lstStyle/>
        <a:p>
          <a:pPr>
            <a:buFont typeface="Arial" panose="020B0604020202020204" pitchFamily="34" charset="0"/>
            <a:buChar char="•"/>
          </a:pPr>
          <a:r>
            <a:rPr lang="en-US" sz="1700" u="sng" dirty="0"/>
            <a:t>Key Takeaways</a:t>
          </a:r>
          <a:r>
            <a:rPr lang="en-US" sz="1700" dirty="0"/>
            <a:t>: Autonomy is an essential human need.</a:t>
          </a:r>
        </a:p>
        <a:p>
          <a:pPr>
            <a:buFont typeface="Arial" panose="020B0604020202020204" pitchFamily="34" charset="0"/>
            <a:buChar char="•"/>
          </a:pPr>
          <a:r>
            <a:rPr lang="en-US" sz="1700" dirty="0"/>
            <a:t>Threats to autonomy (including therapy itself) can evoke life threat responses in our clients  </a:t>
          </a:r>
        </a:p>
        <a:p>
          <a:pPr>
            <a:buFont typeface="Arial" panose="020B0604020202020204" pitchFamily="34" charset="0"/>
            <a:buChar char="•"/>
          </a:pPr>
          <a:r>
            <a:rPr lang="en-US" sz="1700" dirty="0"/>
            <a:t>“Figuring out why” is not our priority—restoring </a:t>
          </a:r>
          <a:r>
            <a:rPr lang="en-US" sz="1700" dirty="0" err="1"/>
            <a:t>neuroception</a:t>
          </a:r>
          <a:r>
            <a:rPr lang="en-US" sz="1700" dirty="0"/>
            <a:t> of safety is </a:t>
          </a:r>
        </a:p>
      </dgm:t>
    </dgm:pt>
    <dgm:pt modelId="{0E53AF1B-CF3A-AC46-AE12-A530FF6E2029}" type="parTrans" cxnId="{30CFA268-C539-7A49-96A5-07B266BC78C1}">
      <dgm:prSet/>
      <dgm:spPr/>
      <dgm:t>
        <a:bodyPr/>
        <a:lstStyle/>
        <a:p>
          <a:endParaRPr lang="en-US"/>
        </a:p>
      </dgm:t>
    </dgm:pt>
    <dgm:pt modelId="{9437D416-A2DF-7B4E-89CC-C49B3426D649}" type="sibTrans" cxnId="{30CFA268-C539-7A49-96A5-07B266BC78C1}">
      <dgm:prSet/>
      <dgm:spPr/>
      <dgm:t>
        <a:bodyPr/>
        <a:lstStyle/>
        <a:p>
          <a:endParaRPr lang="en-US"/>
        </a:p>
      </dgm:t>
    </dgm:pt>
    <dgm:pt modelId="{A468F41A-C6F3-3541-AAC0-6BDA89AEF324}" type="pres">
      <dgm:prSet presAssocID="{38D9E7EE-026F-3845-BA53-345E73862668}" presName="Name0" presStyleCnt="0">
        <dgm:presLayoutVars>
          <dgm:chMax val="7"/>
          <dgm:chPref val="7"/>
          <dgm:dir/>
        </dgm:presLayoutVars>
      </dgm:prSet>
      <dgm:spPr/>
    </dgm:pt>
    <dgm:pt modelId="{2B6D993F-C549-EF4B-8816-385498581640}" type="pres">
      <dgm:prSet presAssocID="{38D9E7EE-026F-3845-BA53-345E73862668}" presName="Name1" presStyleCnt="0"/>
      <dgm:spPr/>
    </dgm:pt>
    <dgm:pt modelId="{057925A5-7A24-FE48-9E2C-4F51C611B0D3}" type="pres">
      <dgm:prSet presAssocID="{38D9E7EE-026F-3845-BA53-345E73862668}" presName="cycle" presStyleCnt="0"/>
      <dgm:spPr/>
    </dgm:pt>
    <dgm:pt modelId="{FC3DDDF5-5673-C043-BB3D-3C1ED5914A9A}" type="pres">
      <dgm:prSet presAssocID="{38D9E7EE-026F-3845-BA53-345E73862668}" presName="srcNode" presStyleLbl="node1" presStyleIdx="0" presStyleCnt="3"/>
      <dgm:spPr/>
    </dgm:pt>
    <dgm:pt modelId="{D2CBA3D4-3165-7B49-A4DE-644D80FF328D}" type="pres">
      <dgm:prSet presAssocID="{38D9E7EE-026F-3845-BA53-345E73862668}" presName="conn" presStyleLbl="parChTrans1D2" presStyleIdx="0" presStyleCnt="1"/>
      <dgm:spPr/>
    </dgm:pt>
    <dgm:pt modelId="{AF97E685-454D-924A-8A8F-C24E509CD9B6}" type="pres">
      <dgm:prSet presAssocID="{38D9E7EE-026F-3845-BA53-345E73862668}" presName="extraNode" presStyleLbl="node1" presStyleIdx="0" presStyleCnt="3"/>
      <dgm:spPr/>
    </dgm:pt>
    <dgm:pt modelId="{34346358-0615-1941-BEA6-CB7CB9877BC9}" type="pres">
      <dgm:prSet presAssocID="{38D9E7EE-026F-3845-BA53-345E73862668}" presName="dstNode" presStyleLbl="node1" presStyleIdx="0" presStyleCnt="3"/>
      <dgm:spPr/>
    </dgm:pt>
    <dgm:pt modelId="{F76A1033-D4AA-4B4F-8894-F65E2867AB5A}" type="pres">
      <dgm:prSet presAssocID="{C7628422-A0AD-C948-B1FE-26EE0CA66D2A}" presName="text_1" presStyleLbl="node1" presStyleIdx="0" presStyleCnt="3">
        <dgm:presLayoutVars>
          <dgm:bulletEnabled val="1"/>
        </dgm:presLayoutVars>
      </dgm:prSet>
      <dgm:spPr/>
    </dgm:pt>
    <dgm:pt modelId="{B5395197-E21B-8647-9344-0A2A721E1BF1}" type="pres">
      <dgm:prSet presAssocID="{C7628422-A0AD-C948-B1FE-26EE0CA66D2A}" presName="accent_1" presStyleCnt="0"/>
      <dgm:spPr/>
    </dgm:pt>
    <dgm:pt modelId="{83E52A71-2D4A-3742-A271-2040AC3D82D8}" type="pres">
      <dgm:prSet presAssocID="{C7628422-A0AD-C948-B1FE-26EE0CA66D2A}" presName="accentRepeatNode" presStyleLbl="solidFgAcc1" presStyleIdx="0" presStyleCnt="3"/>
      <dgm:spPr/>
    </dgm:pt>
    <dgm:pt modelId="{00D81D09-5294-3543-8FB4-0A66F7B0FFF2}" type="pres">
      <dgm:prSet presAssocID="{C41FB788-1520-6B49-A285-96CD7DD517D6}" presName="text_2" presStyleLbl="node1" presStyleIdx="1" presStyleCnt="3" custScaleY="181771">
        <dgm:presLayoutVars>
          <dgm:bulletEnabled val="1"/>
        </dgm:presLayoutVars>
      </dgm:prSet>
      <dgm:spPr/>
    </dgm:pt>
    <dgm:pt modelId="{2DBB17AB-C0DC-1A48-97EA-16668DB16937}" type="pres">
      <dgm:prSet presAssocID="{C41FB788-1520-6B49-A285-96CD7DD517D6}" presName="accent_2" presStyleCnt="0"/>
      <dgm:spPr/>
    </dgm:pt>
    <dgm:pt modelId="{0D20429E-CB27-4E48-989C-69ABC464B7B3}" type="pres">
      <dgm:prSet presAssocID="{C41FB788-1520-6B49-A285-96CD7DD517D6}" presName="accentRepeatNode" presStyleLbl="solidFgAcc1" presStyleIdx="1" presStyleCnt="3"/>
      <dgm:spPr/>
    </dgm:pt>
    <dgm:pt modelId="{5ABE2983-C9F2-C54E-93D2-8D051A3C80FD}" type="pres">
      <dgm:prSet presAssocID="{CE1F26B3-D127-6B40-9065-938B63DD8CF8}" presName="text_3" presStyleLbl="node1" presStyleIdx="2" presStyleCnt="3">
        <dgm:presLayoutVars>
          <dgm:bulletEnabled val="1"/>
        </dgm:presLayoutVars>
      </dgm:prSet>
      <dgm:spPr/>
    </dgm:pt>
    <dgm:pt modelId="{FBF832F2-F945-D043-8F02-9004FDE21C13}" type="pres">
      <dgm:prSet presAssocID="{CE1F26B3-D127-6B40-9065-938B63DD8CF8}" presName="accent_3" presStyleCnt="0"/>
      <dgm:spPr/>
    </dgm:pt>
    <dgm:pt modelId="{42D3C217-D5AF-104D-A17B-5BF95372826F}" type="pres">
      <dgm:prSet presAssocID="{CE1F26B3-D127-6B40-9065-938B63DD8CF8}" presName="accentRepeatNode" presStyleLbl="solidFgAcc1" presStyleIdx="2" presStyleCnt="3"/>
      <dgm:spPr/>
    </dgm:pt>
  </dgm:ptLst>
  <dgm:cxnLst>
    <dgm:cxn modelId="{7AA5F607-4534-554E-9DE0-9541C32EA405}" type="presOf" srcId="{CE1F26B3-D127-6B40-9065-938B63DD8CF8}" destId="{5ABE2983-C9F2-C54E-93D2-8D051A3C80FD}" srcOrd="0" destOrd="0" presId="urn:microsoft.com/office/officeart/2008/layout/VerticalCurvedList"/>
    <dgm:cxn modelId="{F09DCC10-78EA-2D4C-90E2-371FD3144ACF}" type="presOf" srcId="{CB34004C-7C93-7D44-97FA-FA6A6AAD61C9}" destId="{D2CBA3D4-3165-7B49-A4DE-644D80FF328D}" srcOrd="0" destOrd="0" presId="urn:microsoft.com/office/officeart/2008/layout/VerticalCurvedList"/>
    <dgm:cxn modelId="{30CFA268-C539-7A49-96A5-07B266BC78C1}" srcId="{38D9E7EE-026F-3845-BA53-345E73862668}" destId="{CE1F26B3-D127-6B40-9065-938B63DD8CF8}" srcOrd="2" destOrd="0" parTransId="{0E53AF1B-CF3A-AC46-AE12-A530FF6E2029}" sibTransId="{9437D416-A2DF-7B4E-89CC-C49B3426D649}"/>
    <dgm:cxn modelId="{223DAC6F-04C4-204E-B148-0557031EB8F9}" srcId="{38D9E7EE-026F-3845-BA53-345E73862668}" destId="{C7628422-A0AD-C948-B1FE-26EE0CA66D2A}" srcOrd="0" destOrd="0" parTransId="{5F41E2DD-58DF-8342-85B1-5F2F88CD9B7B}" sibTransId="{CB34004C-7C93-7D44-97FA-FA6A6AAD61C9}"/>
    <dgm:cxn modelId="{77A8247E-C0AE-4044-90C8-4FCDEBF9421C}" type="presOf" srcId="{C7628422-A0AD-C948-B1FE-26EE0CA66D2A}" destId="{F76A1033-D4AA-4B4F-8894-F65E2867AB5A}" srcOrd="0" destOrd="0" presId="urn:microsoft.com/office/officeart/2008/layout/VerticalCurvedList"/>
    <dgm:cxn modelId="{A46B1E9D-8F43-4247-B24F-5010A17FEA12}" srcId="{38D9E7EE-026F-3845-BA53-345E73862668}" destId="{C41FB788-1520-6B49-A285-96CD7DD517D6}" srcOrd="1" destOrd="0" parTransId="{AF3764E3-D27C-B54E-AD26-8DBCA5F9EDAA}" sibTransId="{0AB687BF-F70D-EA43-8D09-DA7E180AC5EC}"/>
    <dgm:cxn modelId="{02C761C0-67B9-184A-998F-A37B79943637}" type="presOf" srcId="{C41FB788-1520-6B49-A285-96CD7DD517D6}" destId="{00D81D09-5294-3543-8FB4-0A66F7B0FFF2}" srcOrd="0" destOrd="0" presId="urn:microsoft.com/office/officeart/2008/layout/VerticalCurvedList"/>
    <dgm:cxn modelId="{FC1727DC-4667-3441-9DE7-AE65B4E31577}" type="presOf" srcId="{38D9E7EE-026F-3845-BA53-345E73862668}" destId="{A468F41A-C6F3-3541-AAC0-6BDA89AEF324}" srcOrd="0" destOrd="0" presId="urn:microsoft.com/office/officeart/2008/layout/VerticalCurvedList"/>
    <dgm:cxn modelId="{8AC5A8EE-FE4E-5842-83BD-649AAD1278D1}" type="presParOf" srcId="{A468F41A-C6F3-3541-AAC0-6BDA89AEF324}" destId="{2B6D993F-C549-EF4B-8816-385498581640}" srcOrd="0" destOrd="0" presId="urn:microsoft.com/office/officeart/2008/layout/VerticalCurvedList"/>
    <dgm:cxn modelId="{431B8F11-511D-E145-8910-BDCF9260864F}" type="presParOf" srcId="{2B6D993F-C549-EF4B-8816-385498581640}" destId="{057925A5-7A24-FE48-9E2C-4F51C611B0D3}" srcOrd="0" destOrd="0" presId="urn:microsoft.com/office/officeart/2008/layout/VerticalCurvedList"/>
    <dgm:cxn modelId="{7C94C9B9-E103-0743-85BB-5F6C49124D31}" type="presParOf" srcId="{057925A5-7A24-FE48-9E2C-4F51C611B0D3}" destId="{FC3DDDF5-5673-C043-BB3D-3C1ED5914A9A}" srcOrd="0" destOrd="0" presId="urn:microsoft.com/office/officeart/2008/layout/VerticalCurvedList"/>
    <dgm:cxn modelId="{7EF64611-E4A0-5A4E-8FCC-8F57D61FEFD9}" type="presParOf" srcId="{057925A5-7A24-FE48-9E2C-4F51C611B0D3}" destId="{D2CBA3D4-3165-7B49-A4DE-644D80FF328D}" srcOrd="1" destOrd="0" presId="urn:microsoft.com/office/officeart/2008/layout/VerticalCurvedList"/>
    <dgm:cxn modelId="{C60408E9-A86C-554F-B487-619C0D3AB7F6}" type="presParOf" srcId="{057925A5-7A24-FE48-9E2C-4F51C611B0D3}" destId="{AF97E685-454D-924A-8A8F-C24E509CD9B6}" srcOrd="2" destOrd="0" presId="urn:microsoft.com/office/officeart/2008/layout/VerticalCurvedList"/>
    <dgm:cxn modelId="{69804749-27AE-1E45-AABD-C3517E4175F5}" type="presParOf" srcId="{057925A5-7A24-FE48-9E2C-4F51C611B0D3}" destId="{34346358-0615-1941-BEA6-CB7CB9877BC9}" srcOrd="3" destOrd="0" presId="urn:microsoft.com/office/officeart/2008/layout/VerticalCurvedList"/>
    <dgm:cxn modelId="{F9DB72EE-A0AD-5749-A2E9-D3EC32598B82}" type="presParOf" srcId="{2B6D993F-C549-EF4B-8816-385498581640}" destId="{F76A1033-D4AA-4B4F-8894-F65E2867AB5A}" srcOrd="1" destOrd="0" presId="urn:microsoft.com/office/officeart/2008/layout/VerticalCurvedList"/>
    <dgm:cxn modelId="{FE4F4AB1-3035-504D-BA4D-C7F9AFD7706C}" type="presParOf" srcId="{2B6D993F-C549-EF4B-8816-385498581640}" destId="{B5395197-E21B-8647-9344-0A2A721E1BF1}" srcOrd="2" destOrd="0" presId="urn:microsoft.com/office/officeart/2008/layout/VerticalCurvedList"/>
    <dgm:cxn modelId="{4C815819-3E46-BF40-BF88-07865CE5CC4F}" type="presParOf" srcId="{B5395197-E21B-8647-9344-0A2A721E1BF1}" destId="{83E52A71-2D4A-3742-A271-2040AC3D82D8}" srcOrd="0" destOrd="0" presId="urn:microsoft.com/office/officeart/2008/layout/VerticalCurvedList"/>
    <dgm:cxn modelId="{ECCBBB37-DAAA-604A-B981-B23DDC172E41}" type="presParOf" srcId="{2B6D993F-C549-EF4B-8816-385498581640}" destId="{00D81D09-5294-3543-8FB4-0A66F7B0FFF2}" srcOrd="3" destOrd="0" presId="urn:microsoft.com/office/officeart/2008/layout/VerticalCurvedList"/>
    <dgm:cxn modelId="{372B49A6-8D4C-B345-9919-2E452B983447}" type="presParOf" srcId="{2B6D993F-C549-EF4B-8816-385498581640}" destId="{2DBB17AB-C0DC-1A48-97EA-16668DB16937}" srcOrd="4" destOrd="0" presId="urn:microsoft.com/office/officeart/2008/layout/VerticalCurvedList"/>
    <dgm:cxn modelId="{4662EDEB-BFC1-6C46-ACF5-241EBB5E6D71}" type="presParOf" srcId="{2DBB17AB-C0DC-1A48-97EA-16668DB16937}" destId="{0D20429E-CB27-4E48-989C-69ABC464B7B3}" srcOrd="0" destOrd="0" presId="urn:microsoft.com/office/officeart/2008/layout/VerticalCurvedList"/>
    <dgm:cxn modelId="{0C7A17FA-13EC-6C4A-9B29-AA9093C63BC3}" type="presParOf" srcId="{2B6D993F-C549-EF4B-8816-385498581640}" destId="{5ABE2983-C9F2-C54E-93D2-8D051A3C80FD}" srcOrd="5" destOrd="0" presId="urn:microsoft.com/office/officeart/2008/layout/VerticalCurvedList"/>
    <dgm:cxn modelId="{038DE59F-A30A-034B-862F-C3C808194733}" type="presParOf" srcId="{2B6D993F-C549-EF4B-8816-385498581640}" destId="{FBF832F2-F945-D043-8F02-9004FDE21C13}" srcOrd="6" destOrd="0" presId="urn:microsoft.com/office/officeart/2008/layout/VerticalCurvedList"/>
    <dgm:cxn modelId="{186D141D-18F1-C24C-A702-F3643E98E9A9}" type="presParOf" srcId="{FBF832F2-F945-D043-8F02-9004FDE21C13}" destId="{42D3C217-D5AF-104D-A17B-5BF95372826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D516E8C-737A-7840-81A0-1F7AAFA57605}" type="doc">
      <dgm:prSet loTypeId="urn:microsoft.com/office/officeart/2005/8/layout/gear1" loCatId="" qsTypeId="urn:microsoft.com/office/officeart/2005/8/quickstyle/simple1" qsCatId="simple" csTypeId="urn:microsoft.com/office/officeart/2005/8/colors/accent1_2" csCatId="accent1" phldr="1"/>
      <dgm:spPr/>
    </dgm:pt>
    <dgm:pt modelId="{97C0D57E-F36D-4F46-BA1D-59ADA2AE1B2F}">
      <dgm:prSet phldrT="[Text]" custT="1"/>
      <dgm:spPr/>
      <dgm:t>
        <a:bodyPr/>
        <a:lstStyle/>
        <a:p>
          <a:pPr>
            <a:buFont typeface="Arial" panose="020B0604020202020204" pitchFamily="34" charset="0"/>
            <a:buChar char="•"/>
          </a:pPr>
          <a:r>
            <a:rPr lang="en-US" sz="800" u="sng" dirty="0"/>
            <a:t>Neurodiversity/NIT Lens</a:t>
          </a:r>
          <a:r>
            <a:rPr lang="en-US" sz="800" dirty="0"/>
            <a:t>: </a:t>
          </a:r>
        </a:p>
        <a:p>
          <a:pPr>
            <a:buFont typeface="Arial" panose="020B0604020202020204" pitchFamily="34" charset="0"/>
            <a:buChar char="•"/>
          </a:pPr>
          <a:r>
            <a:rPr lang="en-US" sz="800" dirty="0"/>
            <a:t>Our experiences are as unique as our neurotypes.</a:t>
          </a:r>
        </a:p>
        <a:p>
          <a:pPr>
            <a:buFont typeface="Arial" panose="020B0604020202020204" pitchFamily="34" charset="0"/>
            <a:buChar char="•"/>
          </a:pPr>
          <a:r>
            <a:rPr lang="en-US" sz="800" dirty="0"/>
            <a:t>Differences in sensory processing, sensitivity, and/or integration- fundamental to ND experience.</a:t>
          </a:r>
        </a:p>
        <a:p>
          <a:pPr>
            <a:buFont typeface="Arial" panose="020B0604020202020204" pitchFamily="34" charset="0"/>
            <a:buChar char="•"/>
          </a:pPr>
          <a:r>
            <a:rPr lang="en-US" sz="800" u="sng" dirty="0"/>
            <a:t>NIT</a:t>
          </a:r>
          <a:r>
            <a:rPr lang="en-US" sz="800" dirty="0"/>
            <a:t>:  reframe dysfunction as relational </a:t>
          </a:r>
        </a:p>
      </dgm:t>
    </dgm:pt>
    <dgm:pt modelId="{14F87276-6341-CE48-8FD0-E9A1ECD667F6}" type="parTrans" cxnId="{074DB92D-F15B-A643-9DEE-75135864DE3F}">
      <dgm:prSet/>
      <dgm:spPr/>
      <dgm:t>
        <a:bodyPr/>
        <a:lstStyle/>
        <a:p>
          <a:endParaRPr lang="en-US"/>
        </a:p>
      </dgm:t>
    </dgm:pt>
    <dgm:pt modelId="{7768D408-0569-E049-84D4-B966CD2652C3}" type="sibTrans" cxnId="{074DB92D-F15B-A643-9DEE-75135864DE3F}">
      <dgm:prSet/>
      <dgm:spPr/>
      <dgm:t>
        <a:bodyPr/>
        <a:lstStyle/>
        <a:p>
          <a:endParaRPr lang="en-US"/>
        </a:p>
      </dgm:t>
    </dgm:pt>
    <dgm:pt modelId="{6A4273C9-9DE1-3640-8C87-59F05942A12A}">
      <dgm:prSet phldrT="[Text]"/>
      <dgm:spPr/>
      <dgm:t>
        <a:bodyPr/>
        <a:lstStyle/>
        <a:p>
          <a:pPr>
            <a:buFont typeface="Arial" panose="020B0604020202020204" pitchFamily="34" charset="0"/>
            <a:buChar char="•"/>
          </a:pPr>
          <a:r>
            <a:rPr lang="en-US" u="sng" dirty="0"/>
            <a:t>Key Takeaways</a:t>
          </a:r>
          <a:r>
            <a:rPr lang="en-US" dirty="0"/>
            <a:t>: Clients </a:t>
          </a:r>
          <a:r>
            <a:rPr lang="en-US" i="1" dirty="0"/>
            <a:t>already have </a:t>
          </a:r>
          <a:r>
            <a:rPr lang="en-US" dirty="0"/>
            <a:t>a vast array of skills/strategies, tailored to their unique neurotype &amp; experiences</a:t>
          </a:r>
        </a:p>
      </dgm:t>
    </dgm:pt>
    <dgm:pt modelId="{06A77DD1-BCE3-0342-B5E1-D95BA08D0F54}" type="parTrans" cxnId="{5CE76C8A-56DB-B04F-BDBA-07A8EAED5EE8}">
      <dgm:prSet/>
      <dgm:spPr/>
      <dgm:t>
        <a:bodyPr/>
        <a:lstStyle/>
        <a:p>
          <a:endParaRPr lang="en-US"/>
        </a:p>
      </dgm:t>
    </dgm:pt>
    <dgm:pt modelId="{2AF92797-8047-8243-988B-91F8AA371E73}" type="sibTrans" cxnId="{5CE76C8A-56DB-B04F-BDBA-07A8EAED5EE8}">
      <dgm:prSet/>
      <dgm:spPr/>
      <dgm:t>
        <a:bodyPr/>
        <a:lstStyle/>
        <a:p>
          <a:endParaRPr lang="en-US"/>
        </a:p>
      </dgm:t>
    </dgm:pt>
    <dgm:pt modelId="{0B4E15B0-29F7-6F4D-BBC9-89AF613CB04B}">
      <dgm:prSet phldrT="[Text]"/>
      <dgm:spPr/>
      <dgm:t>
        <a:bodyPr/>
        <a:lstStyle/>
        <a:p>
          <a:endParaRPr lang="en-US"/>
        </a:p>
      </dgm:t>
    </dgm:pt>
    <dgm:pt modelId="{8D4B8DE0-1B60-7740-A12E-ADFD991A3E58}" type="parTrans" cxnId="{41DA00CA-1F6F-7246-A2B5-EF3A93ED08C0}">
      <dgm:prSet/>
      <dgm:spPr/>
      <dgm:t>
        <a:bodyPr/>
        <a:lstStyle/>
        <a:p>
          <a:endParaRPr lang="en-US"/>
        </a:p>
      </dgm:t>
    </dgm:pt>
    <dgm:pt modelId="{3DB16107-CE07-C94B-9D22-ECFF2FA6D694}" type="sibTrans" cxnId="{41DA00CA-1F6F-7246-A2B5-EF3A93ED08C0}">
      <dgm:prSet/>
      <dgm:spPr/>
      <dgm:t>
        <a:bodyPr/>
        <a:lstStyle/>
        <a:p>
          <a:endParaRPr lang="en-US"/>
        </a:p>
      </dgm:t>
    </dgm:pt>
    <dgm:pt modelId="{AE64275A-3F8A-414C-910E-265543956C71}">
      <dgm:prSet/>
      <dgm:spPr/>
      <dgm:t>
        <a:bodyPr/>
        <a:lstStyle/>
        <a:p>
          <a:pPr>
            <a:buFont typeface="Arial" panose="020B0604020202020204" pitchFamily="34" charset="0"/>
            <a:buChar char="•"/>
          </a:pPr>
          <a:r>
            <a:rPr lang="en-US" u="sng" dirty="0"/>
            <a:t>SPT Lens</a:t>
          </a:r>
          <a:r>
            <a:rPr lang="en-US" dirty="0"/>
            <a:t>: Therapists apply regulation skills for creating </a:t>
          </a:r>
          <a:r>
            <a:rPr lang="en-US" dirty="0" err="1"/>
            <a:t>neuroception</a:t>
          </a:r>
          <a:r>
            <a:rPr lang="en-US" dirty="0"/>
            <a:t> of safety and </a:t>
          </a:r>
          <a:r>
            <a:rPr lang="en-US" i="1" dirty="0"/>
            <a:t>modeling</a:t>
          </a:r>
          <a:r>
            <a:rPr lang="en-US" dirty="0"/>
            <a:t> (not </a:t>
          </a:r>
          <a:r>
            <a:rPr lang="en-US" i="1" dirty="0"/>
            <a:t>teaching</a:t>
          </a:r>
          <a:r>
            <a:rPr lang="en-US" dirty="0"/>
            <a:t>) regulation skills.</a:t>
          </a:r>
        </a:p>
      </dgm:t>
    </dgm:pt>
    <dgm:pt modelId="{9DFEFCDA-4645-E448-8EDD-FE64E12F8EFB}" type="parTrans" cxnId="{55864077-FC47-9F48-B5AB-4A554F4CBF37}">
      <dgm:prSet/>
      <dgm:spPr/>
      <dgm:t>
        <a:bodyPr/>
        <a:lstStyle/>
        <a:p>
          <a:endParaRPr lang="en-US"/>
        </a:p>
      </dgm:t>
    </dgm:pt>
    <dgm:pt modelId="{E1547BE3-C5E9-3340-8123-9EBB66988536}" type="sibTrans" cxnId="{55864077-FC47-9F48-B5AB-4A554F4CBF37}">
      <dgm:prSet/>
      <dgm:spPr/>
      <dgm:t>
        <a:bodyPr/>
        <a:lstStyle/>
        <a:p>
          <a:endParaRPr lang="en-US"/>
        </a:p>
      </dgm:t>
    </dgm:pt>
    <dgm:pt modelId="{AF099846-635A-BB4D-BC62-2F0C935081AA}" type="pres">
      <dgm:prSet presAssocID="{ED516E8C-737A-7840-81A0-1F7AAFA57605}" presName="composite" presStyleCnt="0">
        <dgm:presLayoutVars>
          <dgm:chMax val="3"/>
          <dgm:animLvl val="lvl"/>
          <dgm:resizeHandles val="exact"/>
        </dgm:presLayoutVars>
      </dgm:prSet>
      <dgm:spPr/>
    </dgm:pt>
    <dgm:pt modelId="{04FA79C8-5C48-5C45-BB9F-43BCD3D87041}" type="pres">
      <dgm:prSet presAssocID="{97C0D57E-F36D-4F46-BA1D-59ADA2AE1B2F}" presName="gear1" presStyleLbl="node1" presStyleIdx="0" presStyleCnt="3">
        <dgm:presLayoutVars>
          <dgm:chMax val="1"/>
          <dgm:bulletEnabled val="1"/>
        </dgm:presLayoutVars>
      </dgm:prSet>
      <dgm:spPr/>
    </dgm:pt>
    <dgm:pt modelId="{7EDAA9F8-6ECE-1041-AD90-5855D1D36CFE}" type="pres">
      <dgm:prSet presAssocID="{97C0D57E-F36D-4F46-BA1D-59ADA2AE1B2F}" presName="gear1srcNode" presStyleLbl="node1" presStyleIdx="0" presStyleCnt="3"/>
      <dgm:spPr/>
    </dgm:pt>
    <dgm:pt modelId="{7DECFD60-70CF-0B4D-9522-5ADC49CB7441}" type="pres">
      <dgm:prSet presAssocID="{97C0D57E-F36D-4F46-BA1D-59ADA2AE1B2F}" presName="gear1dstNode" presStyleLbl="node1" presStyleIdx="0" presStyleCnt="3"/>
      <dgm:spPr/>
    </dgm:pt>
    <dgm:pt modelId="{E35CA258-6CFA-BB48-AA52-95C2A578C9DB}" type="pres">
      <dgm:prSet presAssocID="{6A4273C9-9DE1-3640-8C87-59F05942A12A}" presName="gear2" presStyleLbl="node1" presStyleIdx="1" presStyleCnt="3">
        <dgm:presLayoutVars>
          <dgm:chMax val="1"/>
          <dgm:bulletEnabled val="1"/>
        </dgm:presLayoutVars>
      </dgm:prSet>
      <dgm:spPr/>
    </dgm:pt>
    <dgm:pt modelId="{BB83B8E9-BB85-694F-940E-D3067274F96A}" type="pres">
      <dgm:prSet presAssocID="{6A4273C9-9DE1-3640-8C87-59F05942A12A}" presName="gear2srcNode" presStyleLbl="node1" presStyleIdx="1" presStyleCnt="3"/>
      <dgm:spPr/>
    </dgm:pt>
    <dgm:pt modelId="{F7743FA8-9DCF-AB4B-AB8F-ECD568D9B0F9}" type="pres">
      <dgm:prSet presAssocID="{6A4273C9-9DE1-3640-8C87-59F05942A12A}" presName="gear2dstNode" presStyleLbl="node1" presStyleIdx="1" presStyleCnt="3"/>
      <dgm:spPr/>
    </dgm:pt>
    <dgm:pt modelId="{099DE54A-D1E9-FF40-B756-F3911A7E40C5}" type="pres">
      <dgm:prSet presAssocID="{AE64275A-3F8A-414C-910E-265543956C71}" presName="gear3" presStyleLbl="node1" presStyleIdx="2" presStyleCnt="3"/>
      <dgm:spPr/>
    </dgm:pt>
    <dgm:pt modelId="{5A77C1B6-A329-9A4C-95DB-984BEAD5B0A4}" type="pres">
      <dgm:prSet presAssocID="{AE64275A-3F8A-414C-910E-265543956C71}" presName="gear3tx" presStyleLbl="node1" presStyleIdx="2" presStyleCnt="3">
        <dgm:presLayoutVars>
          <dgm:chMax val="1"/>
          <dgm:bulletEnabled val="1"/>
        </dgm:presLayoutVars>
      </dgm:prSet>
      <dgm:spPr/>
    </dgm:pt>
    <dgm:pt modelId="{3F99FD13-ADB9-4446-9483-F546A2CDDF82}" type="pres">
      <dgm:prSet presAssocID="{AE64275A-3F8A-414C-910E-265543956C71}" presName="gear3srcNode" presStyleLbl="node1" presStyleIdx="2" presStyleCnt="3"/>
      <dgm:spPr/>
    </dgm:pt>
    <dgm:pt modelId="{3370336A-E965-6F46-A524-203496043DCA}" type="pres">
      <dgm:prSet presAssocID="{AE64275A-3F8A-414C-910E-265543956C71}" presName="gear3dstNode" presStyleLbl="node1" presStyleIdx="2" presStyleCnt="3"/>
      <dgm:spPr/>
    </dgm:pt>
    <dgm:pt modelId="{DBCA6713-CE75-EE4A-8DE3-F84B3138704A}" type="pres">
      <dgm:prSet presAssocID="{7768D408-0569-E049-84D4-B966CD2652C3}" presName="connector1" presStyleLbl="sibTrans2D1" presStyleIdx="0" presStyleCnt="3"/>
      <dgm:spPr/>
    </dgm:pt>
    <dgm:pt modelId="{41F1D2E6-E7C5-D646-AABF-8F20EAA92737}" type="pres">
      <dgm:prSet presAssocID="{2AF92797-8047-8243-988B-91F8AA371E73}" presName="connector2" presStyleLbl="sibTrans2D1" presStyleIdx="1" presStyleCnt="3"/>
      <dgm:spPr/>
    </dgm:pt>
    <dgm:pt modelId="{83C6225B-8938-854A-A198-CC915E1F819F}" type="pres">
      <dgm:prSet presAssocID="{E1547BE3-C5E9-3340-8123-9EBB66988536}" presName="connector3" presStyleLbl="sibTrans2D1" presStyleIdx="2" presStyleCnt="3"/>
      <dgm:spPr/>
    </dgm:pt>
  </dgm:ptLst>
  <dgm:cxnLst>
    <dgm:cxn modelId="{C9A7DF03-5042-474C-8A3A-10CC9D3A9FAD}" type="presOf" srcId="{E1547BE3-C5E9-3340-8123-9EBB66988536}" destId="{83C6225B-8938-854A-A198-CC915E1F819F}" srcOrd="0" destOrd="0" presId="urn:microsoft.com/office/officeart/2005/8/layout/gear1"/>
    <dgm:cxn modelId="{51D9D81A-C7EC-EA4D-98AB-64109E103170}" type="presOf" srcId="{AE64275A-3F8A-414C-910E-265543956C71}" destId="{5A77C1B6-A329-9A4C-95DB-984BEAD5B0A4}" srcOrd="1" destOrd="0" presId="urn:microsoft.com/office/officeart/2005/8/layout/gear1"/>
    <dgm:cxn modelId="{6280A92C-5754-0B41-A465-DFBD37C6CE00}" type="presOf" srcId="{6A4273C9-9DE1-3640-8C87-59F05942A12A}" destId="{F7743FA8-9DCF-AB4B-AB8F-ECD568D9B0F9}" srcOrd="2" destOrd="0" presId="urn:microsoft.com/office/officeart/2005/8/layout/gear1"/>
    <dgm:cxn modelId="{074DB92D-F15B-A643-9DEE-75135864DE3F}" srcId="{ED516E8C-737A-7840-81A0-1F7AAFA57605}" destId="{97C0D57E-F36D-4F46-BA1D-59ADA2AE1B2F}" srcOrd="0" destOrd="0" parTransId="{14F87276-6341-CE48-8FD0-E9A1ECD667F6}" sibTransId="{7768D408-0569-E049-84D4-B966CD2652C3}"/>
    <dgm:cxn modelId="{06EA2348-C167-1F4E-8B9E-30F2138C1EE1}" type="presOf" srcId="{AE64275A-3F8A-414C-910E-265543956C71}" destId="{099DE54A-D1E9-FF40-B756-F3911A7E40C5}" srcOrd="0" destOrd="0" presId="urn:microsoft.com/office/officeart/2005/8/layout/gear1"/>
    <dgm:cxn modelId="{1F33FE5C-4678-2F4B-B7DE-4A7E1385A022}" type="presOf" srcId="{97C0D57E-F36D-4F46-BA1D-59ADA2AE1B2F}" destId="{04FA79C8-5C48-5C45-BB9F-43BCD3D87041}" srcOrd="0" destOrd="0" presId="urn:microsoft.com/office/officeart/2005/8/layout/gear1"/>
    <dgm:cxn modelId="{55864077-FC47-9F48-B5AB-4A554F4CBF37}" srcId="{ED516E8C-737A-7840-81A0-1F7AAFA57605}" destId="{AE64275A-3F8A-414C-910E-265543956C71}" srcOrd="2" destOrd="0" parTransId="{9DFEFCDA-4645-E448-8EDD-FE64E12F8EFB}" sibTransId="{E1547BE3-C5E9-3340-8123-9EBB66988536}"/>
    <dgm:cxn modelId="{72518888-301A-E340-BFCC-0CA579D532A7}" type="presOf" srcId="{6A4273C9-9DE1-3640-8C87-59F05942A12A}" destId="{E35CA258-6CFA-BB48-AA52-95C2A578C9DB}" srcOrd="0" destOrd="0" presId="urn:microsoft.com/office/officeart/2005/8/layout/gear1"/>
    <dgm:cxn modelId="{5CE76C8A-56DB-B04F-BDBA-07A8EAED5EE8}" srcId="{ED516E8C-737A-7840-81A0-1F7AAFA57605}" destId="{6A4273C9-9DE1-3640-8C87-59F05942A12A}" srcOrd="1" destOrd="0" parTransId="{06A77DD1-BCE3-0342-B5E1-D95BA08D0F54}" sibTransId="{2AF92797-8047-8243-988B-91F8AA371E73}"/>
    <dgm:cxn modelId="{2E5C64A3-0334-A249-BB5A-B294A6A48588}" type="presOf" srcId="{97C0D57E-F36D-4F46-BA1D-59ADA2AE1B2F}" destId="{7EDAA9F8-6ECE-1041-AD90-5855D1D36CFE}" srcOrd="1" destOrd="0" presId="urn:microsoft.com/office/officeart/2005/8/layout/gear1"/>
    <dgm:cxn modelId="{141A6AA7-1209-9B4E-BBCC-706F151E9985}" type="presOf" srcId="{2AF92797-8047-8243-988B-91F8AA371E73}" destId="{41F1D2E6-E7C5-D646-AABF-8F20EAA92737}" srcOrd="0" destOrd="0" presId="urn:microsoft.com/office/officeart/2005/8/layout/gear1"/>
    <dgm:cxn modelId="{2C717DBE-E76F-1946-B53F-81C840D59F65}" type="presOf" srcId="{6A4273C9-9DE1-3640-8C87-59F05942A12A}" destId="{BB83B8E9-BB85-694F-940E-D3067274F96A}" srcOrd="1" destOrd="0" presId="urn:microsoft.com/office/officeart/2005/8/layout/gear1"/>
    <dgm:cxn modelId="{41DA00CA-1F6F-7246-A2B5-EF3A93ED08C0}" srcId="{ED516E8C-737A-7840-81A0-1F7AAFA57605}" destId="{0B4E15B0-29F7-6F4D-BBC9-89AF613CB04B}" srcOrd="3" destOrd="0" parTransId="{8D4B8DE0-1B60-7740-A12E-ADFD991A3E58}" sibTransId="{3DB16107-CE07-C94B-9D22-ECFF2FA6D694}"/>
    <dgm:cxn modelId="{0ED085CF-BE03-9248-B1F3-1ACC74F1A7AA}" type="presOf" srcId="{AE64275A-3F8A-414C-910E-265543956C71}" destId="{3F99FD13-ADB9-4446-9483-F546A2CDDF82}" srcOrd="2" destOrd="0" presId="urn:microsoft.com/office/officeart/2005/8/layout/gear1"/>
    <dgm:cxn modelId="{98C9C9D0-1660-CA4F-9F9A-4E718DFDFDF5}" type="presOf" srcId="{97C0D57E-F36D-4F46-BA1D-59ADA2AE1B2F}" destId="{7DECFD60-70CF-0B4D-9522-5ADC49CB7441}" srcOrd="2" destOrd="0" presId="urn:microsoft.com/office/officeart/2005/8/layout/gear1"/>
    <dgm:cxn modelId="{57F87CD4-DCBA-1540-8231-09C81D28DEC0}" type="presOf" srcId="{7768D408-0569-E049-84D4-B966CD2652C3}" destId="{DBCA6713-CE75-EE4A-8DE3-F84B3138704A}" srcOrd="0" destOrd="0" presId="urn:microsoft.com/office/officeart/2005/8/layout/gear1"/>
    <dgm:cxn modelId="{EAF5D1D7-89D8-4442-AC3E-8BDC5478D52F}" type="presOf" srcId="{ED516E8C-737A-7840-81A0-1F7AAFA57605}" destId="{AF099846-635A-BB4D-BC62-2F0C935081AA}" srcOrd="0" destOrd="0" presId="urn:microsoft.com/office/officeart/2005/8/layout/gear1"/>
    <dgm:cxn modelId="{AA1495DD-45AD-2C4B-8D9E-77D46C24C67E}" type="presOf" srcId="{AE64275A-3F8A-414C-910E-265543956C71}" destId="{3370336A-E965-6F46-A524-203496043DCA}" srcOrd="3" destOrd="0" presId="urn:microsoft.com/office/officeart/2005/8/layout/gear1"/>
    <dgm:cxn modelId="{9BDFFC01-EBDD-A543-A50E-D62DC9C8A618}" type="presParOf" srcId="{AF099846-635A-BB4D-BC62-2F0C935081AA}" destId="{04FA79C8-5C48-5C45-BB9F-43BCD3D87041}" srcOrd="0" destOrd="0" presId="urn:microsoft.com/office/officeart/2005/8/layout/gear1"/>
    <dgm:cxn modelId="{AC654478-E135-2842-9F46-1949D7D47B68}" type="presParOf" srcId="{AF099846-635A-BB4D-BC62-2F0C935081AA}" destId="{7EDAA9F8-6ECE-1041-AD90-5855D1D36CFE}" srcOrd="1" destOrd="0" presId="urn:microsoft.com/office/officeart/2005/8/layout/gear1"/>
    <dgm:cxn modelId="{64AF1AE7-6189-1941-8149-6EE3E7B47285}" type="presParOf" srcId="{AF099846-635A-BB4D-BC62-2F0C935081AA}" destId="{7DECFD60-70CF-0B4D-9522-5ADC49CB7441}" srcOrd="2" destOrd="0" presId="urn:microsoft.com/office/officeart/2005/8/layout/gear1"/>
    <dgm:cxn modelId="{16F17835-850C-EC43-BBE7-488E553BCD9F}" type="presParOf" srcId="{AF099846-635A-BB4D-BC62-2F0C935081AA}" destId="{E35CA258-6CFA-BB48-AA52-95C2A578C9DB}" srcOrd="3" destOrd="0" presId="urn:microsoft.com/office/officeart/2005/8/layout/gear1"/>
    <dgm:cxn modelId="{4B3F9D61-4814-1443-8193-9C1088BBEA3D}" type="presParOf" srcId="{AF099846-635A-BB4D-BC62-2F0C935081AA}" destId="{BB83B8E9-BB85-694F-940E-D3067274F96A}" srcOrd="4" destOrd="0" presId="urn:microsoft.com/office/officeart/2005/8/layout/gear1"/>
    <dgm:cxn modelId="{8A648B38-BC4C-6D49-82D6-299D2239FF99}" type="presParOf" srcId="{AF099846-635A-BB4D-BC62-2F0C935081AA}" destId="{F7743FA8-9DCF-AB4B-AB8F-ECD568D9B0F9}" srcOrd="5" destOrd="0" presId="urn:microsoft.com/office/officeart/2005/8/layout/gear1"/>
    <dgm:cxn modelId="{4B44B081-FF7C-0C45-9A77-125CEE7B827D}" type="presParOf" srcId="{AF099846-635A-BB4D-BC62-2F0C935081AA}" destId="{099DE54A-D1E9-FF40-B756-F3911A7E40C5}" srcOrd="6" destOrd="0" presId="urn:microsoft.com/office/officeart/2005/8/layout/gear1"/>
    <dgm:cxn modelId="{03452D0B-39E3-214F-A454-30367322EC64}" type="presParOf" srcId="{AF099846-635A-BB4D-BC62-2F0C935081AA}" destId="{5A77C1B6-A329-9A4C-95DB-984BEAD5B0A4}" srcOrd="7" destOrd="0" presId="urn:microsoft.com/office/officeart/2005/8/layout/gear1"/>
    <dgm:cxn modelId="{1126C44F-514A-CE49-B53F-01613BCAFE53}" type="presParOf" srcId="{AF099846-635A-BB4D-BC62-2F0C935081AA}" destId="{3F99FD13-ADB9-4446-9483-F546A2CDDF82}" srcOrd="8" destOrd="0" presId="urn:microsoft.com/office/officeart/2005/8/layout/gear1"/>
    <dgm:cxn modelId="{115C2AC1-267E-3F47-8E90-1A00E391B191}" type="presParOf" srcId="{AF099846-635A-BB4D-BC62-2F0C935081AA}" destId="{3370336A-E965-6F46-A524-203496043DCA}" srcOrd="9" destOrd="0" presId="urn:microsoft.com/office/officeart/2005/8/layout/gear1"/>
    <dgm:cxn modelId="{FEAA0166-A89F-C445-B74D-50514561EB41}" type="presParOf" srcId="{AF099846-635A-BB4D-BC62-2F0C935081AA}" destId="{DBCA6713-CE75-EE4A-8DE3-F84B3138704A}" srcOrd="10" destOrd="0" presId="urn:microsoft.com/office/officeart/2005/8/layout/gear1"/>
    <dgm:cxn modelId="{DB11F8AD-4CD3-8549-8C05-E6D6761AA198}" type="presParOf" srcId="{AF099846-635A-BB4D-BC62-2F0C935081AA}" destId="{41F1D2E6-E7C5-D646-AABF-8F20EAA92737}" srcOrd="11" destOrd="0" presId="urn:microsoft.com/office/officeart/2005/8/layout/gear1"/>
    <dgm:cxn modelId="{7DEEE8CE-7768-E74D-81AC-F565A023F85F}" type="presParOf" srcId="{AF099846-635A-BB4D-BC62-2F0C935081AA}" destId="{83C6225B-8938-854A-A198-CC915E1F819F}"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509EE61-A781-EF4A-ACE4-54A14EC28954}" type="doc">
      <dgm:prSet loTypeId="urn:microsoft.com/office/officeart/2005/8/layout/radial4" loCatId="" qsTypeId="urn:microsoft.com/office/officeart/2005/8/quickstyle/simple1" qsCatId="simple" csTypeId="urn:microsoft.com/office/officeart/2005/8/colors/accent1_2" csCatId="accent1" phldr="1"/>
      <dgm:spPr/>
      <dgm:t>
        <a:bodyPr/>
        <a:lstStyle/>
        <a:p>
          <a:endParaRPr lang="en-US"/>
        </a:p>
      </dgm:t>
    </dgm:pt>
    <dgm:pt modelId="{ED10D4CC-89F2-0A4C-B639-3035FDA75961}">
      <dgm:prSet phldrT="[Text]"/>
      <dgm:spPr/>
      <dgm:t>
        <a:bodyPr/>
        <a:lstStyle/>
        <a:p>
          <a:r>
            <a:rPr lang="en-US" u="sng" dirty="0"/>
            <a:t>Reframe:</a:t>
          </a:r>
          <a:r>
            <a:rPr lang="en-US" u="none" dirty="0"/>
            <a:t> facilitating </a:t>
          </a:r>
          <a:r>
            <a:rPr lang="en-US" dirty="0"/>
            <a:t>communication between all parties, which can look more  like a translator role</a:t>
          </a:r>
        </a:p>
      </dgm:t>
    </dgm:pt>
    <dgm:pt modelId="{6EC6DC9B-0AB8-5B44-B526-C47515028695}" type="parTrans" cxnId="{15701398-276A-994C-8F52-F4605897C56C}">
      <dgm:prSet/>
      <dgm:spPr/>
      <dgm:t>
        <a:bodyPr/>
        <a:lstStyle/>
        <a:p>
          <a:endParaRPr lang="en-US"/>
        </a:p>
      </dgm:t>
    </dgm:pt>
    <dgm:pt modelId="{25E52F26-AC64-C74B-B558-1B440491F0D8}" type="sibTrans" cxnId="{15701398-276A-994C-8F52-F4605897C56C}">
      <dgm:prSet/>
      <dgm:spPr/>
      <dgm:t>
        <a:bodyPr/>
        <a:lstStyle/>
        <a:p>
          <a:endParaRPr lang="en-US"/>
        </a:p>
      </dgm:t>
    </dgm:pt>
    <dgm:pt modelId="{FA0020DF-AF13-F94D-B3FC-6D3DE7B145A7}">
      <dgm:prSet phldrT="[Text]"/>
      <dgm:spPr/>
      <dgm:t>
        <a:bodyPr/>
        <a:lstStyle/>
        <a:p>
          <a:pPr>
            <a:buFont typeface="Arial" panose="020B0604020202020204" pitchFamily="34" charset="0"/>
            <a:buChar char="•"/>
          </a:pPr>
          <a:r>
            <a:rPr lang="en-US" u="sng" dirty="0"/>
            <a:t>SPT Lens</a:t>
          </a:r>
          <a:r>
            <a:rPr lang="en-US" dirty="0"/>
            <a:t>: play = an important/natural mode of communication for kids</a:t>
          </a:r>
        </a:p>
        <a:p>
          <a:pPr>
            <a:buFont typeface="Arial" panose="020B0604020202020204" pitchFamily="34" charset="0"/>
            <a:buChar char="•"/>
          </a:pPr>
          <a:r>
            <a:rPr lang="en-US" dirty="0"/>
            <a:t>Recognizes the value/relevance of nonverbal communication</a:t>
          </a:r>
        </a:p>
      </dgm:t>
    </dgm:pt>
    <dgm:pt modelId="{E8FCC44E-B143-AB47-86C7-AD14990E575E}" type="parTrans" cxnId="{A0B1D2E3-58E7-F849-B532-1BE0745415D7}">
      <dgm:prSet/>
      <dgm:spPr/>
      <dgm:t>
        <a:bodyPr/>
        <a:lstStyle/>
        <a:p>
          <a:endParaRPr lang="en-US"/>
        </a:p>
      </dgm:t>
    </dgm:pt>
    <dgm:pt modelId="{CCDB438E-DEF2-8042-94D4-A8318CA3F2E6}" type="sibTrans" cxnId="{A0B1D2E3-58E7-F849-B532-1BE0745415D7}">
      <dgm:prSet/>
      <dgm:spPr/>
      <dgm:t>
        <a:bodyPr/>
        <a:lstStyle/>
        <a:p>
          <a:endParaRPr lang="en-US"/>
        </a:p>
      </dgm:t>
    </dgm:pt>
    <dgm:pt modelId="{7AEFAE0B-A7EA-A842-91B9-3F49B0848B55}">
      <dgm:prSet phldrT="[Text]" custT="1"/>
      <dgm:spPr/>
      <dgm:t>
        <a:bodyPr/>
        <a:lstStyle/>
        <a:p>
          <a:pPr>
            <a:buFont typeface="Arial" panose="020B0604020202020204" pitchFamily="34" charset="0"/>
            <a:buChar char="•"/>
          </a:pPr>
          <a:r>
            <a:rPr lang="en-US" sz="1400" u="sng" dirty="0"/>
            <a:t>Neurodiversity Lens:</a:t>
          </a:r>
          <a:r>
            <a:rPr lang="en-US" sz="1400" dirty="0"/>
            <a:t> </a:t>
          </a:r>
          <a:r>
            <a:rPr lang="en-US" sz="1400" i="1" dirty="0"/>
            <a:t>differences</a:t>
          </a:r>
          <a:r>
            <a:rPr lang="en-US" sz="1400" dirty="0"/>
            <a:t> not deficits (Milton, 2012; Walker, 2021)</a:t>
          </a:r>
        </a:p>
        <a:p>
          <a:pPr>
            <a:buFont typeface="Arial" panose="020B0604020202020204" pitchFamily="34" charset="0"/>
            <a:buChar char="•"/>
          </a:pPr>
          <a:r>
            <a:rPr lang="en-US" sz="1400" u="sng" dirty="0"/>
            <a:t>NIT:</a:t>
          </a:r>
          <a:r>
            <a:rPr lang="en-US" sz="1400" dirty="0"/>
            <a:t> “the need for therapists to cultivate a relational epistemic humility” </a:t>
          </a:r>
          <a:r>
            <a:rPr lang="en-US" sz="1200" dirty="0"/>
            <a:t>(Chapman &amp; Botha, 2022, p. 310)</a:t>
          </a:r>
        </a:p>
      </dgm:t>
    </dgm:pt>
    <dgm:pt modelId="{EAF7D33D-D349-6848-BCA1-C7DB818A317F}" type="parTrans" cxnId="{64E0C95E-FD98-E344-BCD4-C260A1859A96}">
      <dgm:prSet/>
      <dgm:spPr/>
      <dgm:t>
        <a:bodyPr/>
        <a:lstStyle/>
        <a:p>
          <a:endParaRPr lang="en-US"/>
        </a:p>
      </dgm:t>
    </dgm:pt>
    <dgm:pt modelId="{C93B0324-D42F-704C-A349-20A57DAAFDCC}" type="sibTrans" cxnId="{64E0C95E-FD98-E344-BCD4-C260A1859A96}">
      <dgm:prSet/>
      <dgm:spPr/>
      <dgm:t>
        <a:bodyPr/>
        <a:lstStyle/>
        <a:p>
          <a:endParaRPr lang="en-US"/>
        </a:p>
      </dgm:t>
    </dgm:pt>
    <dgm:pt modelId="{02DA3B16-B531-2142-8452-D9213BC597A2}">
      <dgm:prSet phldrT="[Text]"/>
      <dgm:spPr/>
      <dgm:t>
        <a:bodyPr/>
        <a:lstStyle/>
        <a:p>
          <a:pPr>
            <a:buFont typeface="Arial" panose="020B0604020202020204" pitchFamily="34" charset="0"/>
            <a:buChar char="•"/>
          </a:pPr>
          <a:r>
            <a:rPr lang="en-US" u="sng" dirty="0"/>
            <a:t>Key Takeaway</a:t>
          </a:r>
          <a:r>
            <a:rPr lang="en-US" dirty="0"/>
            <a:t>: I’ve internalized neuronormative communication biases, </a:t>
          </a:r>
          <a:r>
            <a:rPr lang="en-US" i="1" dirty="0"/>
            <a:t>and </a:t>
          </a:r>
          <a:r>
            <a:rPr lang="en-US" dirty="0"/>
            <a:t>I can expand beyond them</a:t>
          </a:r>
        </a:p>
        <a:p>
          <a:pPr>
            <a:buFont typeface="Arial" panose="020B0604020202020204" pitchFamily="34" charset="0"/>
            <a:buChar char="•"/>
          </a:pPr>
          <a:r>
            <a:rPr lang="en-US" u="sng" dirty="0"/>
            <a:t>Examples</a:t>
          </a:r>
          <a:r>
            <a:rPr lang="en-US" dirty="0"/>
            <a:t>: using Chat feature and/or Whiteboard feature during online sessions, sessions with &lt;15 verbal exchanges, creative/abstract interactive exchanges within (&amp; between) parallel play processes, co-creating games without verbally defining the aims or “rules” (&amp; indications of mutual understanding of those aims/“rules”), tuning in to metaphors in play</a:t>
          </a:r>
        </a:p>
      </dgm:t>
    </dgm:pt>
    <dgm:pt modelId="{3F320835-F3E4-4548-8B63-8C2F328DFCDB}" type="parTrans" cxnId="{8786F2B8-A7BA-2E4B-935D-DC021F306043}">
      <dgm:prSet/>
      <dgm:spPr/>
      <dgm:t>
        <a:bodyPr/>
        <a:lstStyle/>
        <a:p>
          <a:endParaRPr lang="en-US"/>
        </a:p>
      </dgm:t>
    </dgm:pt>
    <dgm:pt modelId="{9769686B-884A-AF45-A33D-DC8E78021A9B}" type="sibTrans" cxnId="{8786F2B8-A7BA-2E4B-935D-DC021F306043}">
      <dgm:prSet/>
      <dgm:spPr/>
      <dgm:t>
        <a:bodyPr/>
        <a:lstStyle/>
        <a:p>
          <a:endParaRPr lang="en-US"/>
        </a:p>
      </dgm:t>
    </dgm:pt>
    <dgm:pt modelId="{50E98725-F0FA-8A4E-84CD-D33607DE71A5}" type="pres">
      <dgm:prSet presAssocID="{E509EE61-A781-EF4A-ACE4-54A14EC28954}" presName="cycle" presStyleCnt="0">
        <dgm:presLayoutVars>
          <dgm:chMax val="1"/>
          <dgm:dir/>
          <dgm:animLvl val="ctr"/>
          <dgm:resizeHandles val="exact"/>
        </dgm:presLayoutVars>
      </dgm:prSet>
      <dgm:spPr/>
    </dgm:pt>
    <dgm:pt modelId="{A779A4A2-51FA-5C49-893B-79B20BB786F5}" type="pres">
      <dgm:prSet presAssocID="{ED10D4CC-89F2-0A4C-B639-3035FDA75961}" presName="centerShape" presStyleLbl="node0" presStyleIdx="0" presStyleCnt="1" custLinFactNeighborX="-24884" custLinFactNeighborY="1848"/>
      <dgm:spPr/>
    </dgm:pt>
    <dgm:pt modelId="{E3349CF5-EDB4-5F4A-9441-32D8B7B5F995}" type="pres">
      <dgm:prSet presAssocID="{E8FCC44E-B143-AB47-86C7-AD14990E575E}" presName="parTrans" presStyleLbl="bgSibTrans2D1" presStyleIdx="0" presStyleCnt="3"/>
      <dgm:spPr/>
    </dgm:pt>
    <dgm:pt modelId="{E7FA9CDE-C5E0-354D-80F5-6C0955166AAD}" type="pres">
      <dgm:prSet presAssocID="{FA0020DF-AF13-F94D-B3FC-6D3DE7B145A7}" presName="node" presStyleLbl="node1" presStyleIdx="0" presStyleCnt="3" custScaleX="133419" custRadScaleRad="169516" custRadScaleInc="-4633">
        <dgm:presLayoutVars>
          <dgm:bulletEnabled val="1"/>
        </dgm:presLayoutVars>
      </dgm:prSet>
      <dgm:spPr/>
    </dgm:pt>
    <dgm:pt modelId="{B75B9A1D-5E3F-C446-8A11-B056BE46CAD8}" type="pres">
      <dgm:prSet presAssocID="{EAF7D33D-D349-6848-BCA1-C7DB818A317F}" presName="parTrans" presStyleLbl="bgSibTrans2D1" presStyleIdx="1" presStyleCnt="3"/>
      <dgm:spPr/>
    </dgm:pt>
    <dgm:pt modelId="{25B49A83-C969-854E-B585-76A2B0374851}" type="pres">
      <dgm:prSet presAssocID="{7AEFAE0B-A7EA-A842-91B9-3F49B0848B55}" presName="node" presStyleLbl="node1" presStyleIdx="1" presStyleCnt="3" custScaleX="174161" custScaleY="78623" custRadScaleRad="99501" custRadScaleInc="-17660">
        <dgm:presLayoutVars>
          <dgm:bulletEnabled val="1"/>
        </dgm:presLayoutVars>
      </dgm:prSet>
      <dgm:spPr/>
    </dgm:pt>
    <dgm:pt modelId="{D868BE8B-196B-CB44-ABF3-90DFAF18D2D3}" type="pres">
      <dgm:prSet presAssocID="{3F320835-F3E4-4548-8B63-8C2F328DFCDB}" presName="parTrans" presStyleLbl="bgSibTrans2D1" presStyleIdx="2" presStyleCnt="3" custLinFactNeighborX="-8123" custLinFactNeighborY="-6349"/>
      <dgm:spPr/>
    </dgm:pt>
    <dgm:pt modelId="{7541EB67-ED92-9B47-95E1-2471D284EF31}" type="pres">
      <dgm:prSet presAssocID="{02DA3B16-B531-2142-8452-D9213BC597A2}" presName="node" presStyleLbl="node1" presStyleIdx="2" presStyleCnt="3" custScaleX="224322" custScaleY="200813" custRadScaleRad="164998" custRadScaleInc="11823">
        <dgm:presLayoutVars>
          <dgm:bulletEnabled val="1"/>
        </dgm:presLayoutVars>
      </dgm:prSet>
      <dgm:spPr/>
    </dgm:pt>
  </dgm:ptLst>
  <dgm:cxnLst>
    <dgm:cxn modelId="{7AC31600-C53F-A344-9E0D-06F134B5BA46}" type="presOf" srcId="{ED10D4CC-89F2-0A4C-B639-3035FDA75961}" destId="{A779A4A2-51FA-5C49-893B-79B20BB786F5}" srcOrd="0" destOrd="0" presId="urn:microsoft.com/office/officeart/2005/8/layout/radial4"/>
    <dgm:cxn modelId="{8C645504-927F-CD4A-A640-3BF5CCA66387}" type="presOf" srcId="{E509EE61-A781-EF4A-ACE4-54A14EC28954}" destId="{50E98725-F0FA-8A4E-84CD-D33607DE71A5}" srcOrd="0" destOrd="0" presId="urn:microsoft.com/office/officeart/2005/8/layout/radial4"/>
    <dgm:cxn modelId="{82F3764A-BF04-1246-9DC3-F7A0E8144274}" type="presOf" srcId="{EAF7D33D-D349-6848-BCA1-C7DB818A317F}" destId="{B75B9A1D-5E3F-C446-8A11-B056BE46CAD8}" srcOrd="0" destOrd="0" presId="urn:microsoft.com/office/officeart/2005/8/layout/radial4"/>
    <dgm:cxn modelId="{64E0C95E-FD98-E344-BCD4-C260A1859A96}" srcId="{ED10D4CC-89F2-0A4C-B639-3035FDA75961}" destId="{7AEFAE0B-A7EA-A842-91B9-3F49B0848B55}" srcOrd="1" destOrd="0" parTransId="{EAF7D33D-D349-6848-BCA1-C7DB818A317F}" sibTransId="{C93B0324-D42F-704C-A349-20A57DAAFDCC}"/>
    <dgm:cxn modelId="{9DEC1969-3C91-E748-BEEF-654CD1E0FBE5}" type="presOf" srcId="{E8FCC44E-B143-AB47-86C7-AD14990E575E}" destId="{E3349CF5-EDB4-5F4A-9441-32D8B7B5F995}" srcOrd="0" destOrd="0" presId="urn:microsoft.com/office/officeart/2005/8/layout/radial4"/>
    <dgm:cxn modelId="{2D3F2F90-7FA0-894A-AD4E-AA139C4F9075}" type="presOf" srcId="{FA0020DF-AF13-F94D-B3FC-6D3DE7B145A7}" destId="{E7FA9CDE-C5E0-354D-80F5-6C0955166AAD}" srcOrd="0" destOrd="0" presId="urn:microsoft.com/office/officeart/2005/8/layout/radial4"/>
    <dgm:cxn modelId="{15701398-276A-994C-8F52-F4605897C56C}" srcId="{E509EE61-A781-EF4A-ACE4-54A14EC28954}" destId="{ED10D4CC-89F2-0A4C-B639-3035FDA75961}" srcOrd="0" destOrd="0" parTransId="{6EC6DC9B-0AB8-5B44-B526-C47515028695}" sibTransId="{25E52F26-AC64-C74B-B558-1B440491F0D8}"/>
    <dgm:cxn modelId="{8421D2A7-D4FF-3E44-99F8-ACDF818796E7}" type="presOf" srcId="{7AEFAE0B-A7EA-A842-91B9-3F49B0848B55}" destId="{25B49A83-C969-854E-B585-76A2B0374851}" srcOrd="0" destOrd="0" presId="urn:microsoft.com/office/officeart/2005/8/layout/radial4"/>
    <dgm:cxn modelId="{8786F2B8-A7BA-2E4B-935D-DC021F306043}" srcId="{ED10D4CC-89F2-0A4C-B639-3035FDA75961}" destId="{02DA3B16-B531-2142-8452-D9213BC597A2}" srcOrd="2" destOrd="0" parTransId="{3F320835-F3E4-4548-8B63-8C2F328DFCDB}" sibTransId="{9769686B-884A-AF45-A33D-DC8E78021A9B}"/>
    <dgm:cxn modelId="{63F85FD2-6312-FB4C-B237-C7F3D323D386}" type="presOf" srcId="{3F320835-F3E4-4548-8B63-8C2F328DFCDB}" destId="{D868BE8B-196B-CB44-ABF3-90DFAF18D2D3}" srcOrd="0" destOrd="0" presId="urn:microsoft.com/office/officeart/2005/8/layout/radial4"/>
    <dgm:cxn modelId="{A0B1D2E3-58E7-F849-B532-1BE0745415D7}" srcId="{ED10D4CC-89F2-0A4C-B639-3035FDA75961}" destId="{FA0020DF-AF13-F94D-B3FC-6D3DE7B145A7}" srcOrd="0" destOrd="0" parTransId="{E8FCC44E-B143-AB47-86C7-AD14990E575E}" sibTransId="{CCDB438E-DEF2-8042-94D4-A8318CA3F2E6}"/>
    <dgm:cxn modelId="{3BAB0AEB-A944-9E4F-868D-690F8C90F662}" type="presOf" srcId="{02DA3B16-B531-2142-8452-D9213BC597A2}" destId="{7541EB67-ED92-9B47-95E1-2471D284EF31}" srcOrd="0" destOrd="0" presId="urn:microsoft.com/office/officeart/2005/8/layout/radial4"/>
    <dgm:cxn modelId="{41799D3C-FFF8-604C-9A5A-AB8CD416DE05}" type="presParOf" srcId="{50E98725-F0FA-8A4E-84CD-D33607DE71A5}" destId="{A779A4A2-51FA-5C49-893B-79B20BB786F5}" srcOrd="0" destOrd="0" presId="urn:microsoft.com/office/officeart/2005/8/layout/radial4"/>
    <dgm:cxn modelId="{9AEFFA7F-9260-A14D-B00A-5A598CAFAB82}" type="presParOf" srcId="{50E98725-F0FA-8A4E-84CD-D33607DE71A5}" destId="{E3349CF5-EDB4-5F4A-9441-32D8B7B5F995}" srcOrd="1" destOrd="0" presId="urn:microsoft.com/office/officeart/2005/8/layout/radial4"/>
    <dgm:cxn modelId="{E3058308-8DB3-C943-8240-FC077667C449}" type="presParOf" srcId="{50E98725-F0FA-8A4E-84CD-D33607DE71A5}" destId="{E7FA9CDE-C5E0-354D-80F5-6C0955166AAD}" srcOrd="2" destOrd="0" presId="urn:microsoft.com/office/officeart/2005/8/layout/radial4"/>
    <dgm:cxn modelId="{F46DF087-E7AC-7643-A1C4-D3212431C35E}" type="presParOf" srcId="{50E98725-F0FA-8A4E-84CD-D33607DE71A5}" destId="{B75B9A1D-5E3F-C446-8A11-B056BE46CAD8}" srcOrd="3" destOrd="0" presId="urn:microsoft.com/office/officeart/2005/8/layout/radial4"/>
    <dgm:cxn modelId="{EBDA8EE8-D7DC-9541-BC74-08C718F65075}" type="presParOf" srcId="{50E98725-F0FA-8A4E-84CD-D33607DE71A5}" destId="{25B49A83-C969-854E-B585-76A2B0374851}" srcOrd="4" destOrd="0" presId="urn:microsoft.com/office/officeart/2005/8/layout/radial4"/>
    <dgm:cxn modelId="{6E26E448-B6C3-2A44-9037-99699ED9BD2E}" type="presParOf" srcId="{50E98725-F0FA-8A4E-84CD-D33607DE71A5}" destId="{D868BE8B-196B-CB44-ABF3-90DFAF18D2D3}" srcOrd="5" destOrd="0" presId="urn:microsoft.com/office/officeart/2005/8/layout/radial4"/>
    <dgm:cxn modelId="{D8DE4FB3-4760-7F44-9F3F-3FF2CDB02626}" type="presParOf" srcId="{50E98725-F0FA-8A4E-84CD-D33607DE71A5}" destId="{7541EB67-ED92-9B47-95E1-2471D284EF31}"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DE10FBC-5084-934A-A9EB-744333DE5536}" type="doc">
      <dgm:prSet loTypeId="urn:microsoft.com/office/officeart/2005/8/layout/chart3" loCatId="" qsTypeId="urn:microsoft.com/office/officeart/2005/8/quickstyle/simple1" qsCatId="simple" csTypeId="urn:microsoft.com/office/officeart/2005/8/colors/accent1_2" csCatId="accent1" phldr="1"/>
      <dgm:spPr/>
      <dgm:t>
        <a:bodyPr/>
        <a:lstStyle/>
        <a:p>
          <a:endParaRPr lang="en-US"/>
        </a:p>
      </dgm:t>
    </dgm:pt>
    <dgm:pt modelId="{097B883D-AE88-1241-BF54-FDFF43A6BBB7}">
      <dgm:prSet phldrT="[Text]" custT="1"/>
      <dgm:spPr/>
      <dgm:t>
        <a:bodyPr/>
        <a:lstStyle/>
        <a:p>
          <a:pPr>
            <a:buFont typeface="Arial" panose="020B0604020202020204" pitchFamily="34" charset="0"/>
            <a:buChar char="•"/>
          </a:pPr>
          <a:r>
            <a:rPr lang="en-US" sz="800" u="sng" dirty="0"/>
            <a:t>Key Takeaways</a:t>
          </a:r>
        </a:p>
        <a:p>
          <a:pPr>
            <a:buFont typeface="Arial" panose="020B0604020202020204" pitchFamily="34" charset="0"/>
            <a:buChar char="•"/>
          </a:pPr>
          <a:r>
            <a:rPr lang="en-US" sz="800" u="sng" dirty="0"/>
            <a:t>Example: </a:t>
          </a:r>
          <a:r>
            <a:rPr lang="en-US" sz="800" dirty="0"/>
            <a:t>recall 6-year-old w/ sand</a:t>
          </a:r>
        </a:p>
        <a:p>
          <a:pPr>
            <a:buFont typeface="Arial" panose="020B0604020202020204" pitchFamily="34" charset="0"/>
            <a:buChar char="•"/>
          </a:pPr>
          <a:r>
            <a:rPr lang="en-US" sz="800" dirty="0"/>
            <a:t> —</a:t>
          </a:r>
          <a:r>
            <a:rPr lang="en-US" sz="800" dirty="0" err="1"/>
            <a:t>Neuroception</a:t>
          </a:r>
          <a:r>
            <a:rPr lang="en-US" sz="800" dirty="0"/>
            <a:t> of safety foundational for integrating emotional intensity </a:t>
          </a:r>
          <a:r>
            <a:rPr lang="en-US" sz="600" dirty="0"/>
            <a:t>(Dion, 2018)</a:t>
          </a:r>
        </a:p>
        <a:p>
          <a:pPr>
            <a:buFont typeface="Arial" panose="020B0604020202020204" pitchFamily="34" charset="0"/>
            <a:buChar char="•"/>
          </a:pPr>
          <a:r>
            <a:rPr lang="en-US" sz="800" dirty="0"/>
            <a:t>…AND “feelings” words might not actually be necessary*</a:t>
          </a:r>
        </a:p>
        <a:p>
          <a:pPr>
            <a:buFont typeface="Arial" panose="020B0604020202020204" pitchFamily="34" charset="0"/>
            <a:buChar char="•"/>
          </a:pPr>
          <a:r>
            <a:rPr lang="en-US" sz="700" dirty="0"/>
            <a:t>*for building trust within trust in self to be with all states &amp; experiences and trust that there is space for them all of them to be &amp; move</a:t>
          </a:r>
        </a:p>
      </dgm:t>
    </dgm:pt>
    <dgm:pt modelId="{CE660574-C86F-7E44-8BB0-6995C2559888}" type="parTrans" cxnId="{5C4626F0-90C7-5A4C-86AD-4B9EC45C3878}">
      <dgm:prSet/>
      <dgm:spPr/>
      <dgm:t>
        <a:bodyPr/>
        <a:lstStyle/>
        <a:p>
          <a:endParaRPr lang="en-US"/>
        </a:p>
      </dgm:t>
    </dgm:pt>
    <dgm:pt modelId="{48AF0709-6C92-554B-8BAF-867B167A516D}" type="sibTrans" cxnId="{5C4626F0-90C7-5A4C-86AD-4B9EC45C3878}">
      <dgm:prSet/>
      <dgm:spPr/>
      <dgm:t>
        <a:bodyPr/>
        <a:lstStyle/>
        <a:p>
          <a:endParaRPr lang="en-US"/>
        </a:p>
      </dgm:t>
    </dgm:pt>
    <dgm:pt modelId="{764ECAE2-BDF1-A44D-8D13-90E2A84A0989}">
      <dgm:prSet phldrT="[Text]" custT="1"/>
      <dgm:spPr/>
      <dgm:t>
        <a:bodyPr/>
        <a:lstStyle/>
        <a:p>
          <a:pPr>
            <a:buFont typeface="Arial" panose="020B0604020202020204" pitchFamily="34" charset="0"/>
            <a:buChar char="•"/>
          </a:pPr>
          <a:r>
            <a:rPr lang="en-US" sz="1100" u="sng" dirty="0"/>
            <a:t>Neurodiversity Lens</a:t>
          </a:r>
          <a:r>
            <a:rPr lang="en-US" sz="1100" dirty="0"/>
            <a:t>: </a:t>
          </a:r>
        </a:p>
        <a:p>
          <a:pPr>
            <a:buFont typeface="Arial" panose="020B0604020202020204" pitchFamily="34" charset="0"/>
            <a:buChar char="•"/>
          </a:pPr>
          <a:r>
            <a:rPr lang="en-US" sz="1100" dirty="0"/>
            <a:t>—Different neurotypes</a:t>
          </a:r>
          <a:r>
            <a:rPr lang="en-US" sz="1100" dirty="0">
              <a:sym typeface="Wingdings" pitchFamily="2" charset="2"/>
            </a:rPr>
            <a:t></a:t>
          </a:r>
          <a:r>
            <a:rPr lang="en-US" sz="1100" dirty="0"/>
            <a:t> different ways of experiencing, processing, relating to, and expressing emotions </a:t>
          </a:r>
          <a:r>
            <a:rPr lang="en-US" sz="900" dirty="0"/>
            <a:t>(Milton, 2012) </a:t>
          </a:r>
        </a:p>
        <a:p>
          <a:pPr>
            <a:buFont typeface="Arial" panose="020B0604020202020204" pitchFamily="34" charset="0"/>
            <a:buChar char="•"/>
          </a:pPr>
          <a:r>
            <a:rPr lang="en-US" sz="1100" u="sng" dirty="0"/>
            <a:t>NIT</a:t>
          </a:r>
          <a:r>
            <a:rPr lang="en-US" sz="1100" dirty="0"/>
            <a:t>: relational epistemic humility </a:t>
          </a:r>
          <a:r>
            <a:rPr lang="en-US" sz="900" dirty="0"/>
            <a:t>(Chapman &amp; Botha, 2022)</a:t>
          </a:r>
          <a:endParaRPr lang="en-US" sz="1100" dirty="0"/>
        </a:p>
      </dgm:t>
    </dgm:pt>
    <dgm:pt modelId="{694F069D-CB00-0646-9417-DAA2CA3C4587}" type="parTrans" cxnId="{DC9C57A5-DD48-AA43-9A6E-30DBC878CCF6}">
      <dgm:prSet/>
      <dgm:spPr/>
      <dgm:t>
        <a:bodyPr/>
        <a:lstStyle/>
        <a:p>
          <a:endParaRPr lang="en-US"/>
        </a:p>
      </dgm:t>
    </dgm:pt>
    <dgm:pt modelId="{E4EA2383-2E0A-5645-8328-4FB22E84F073}" type="sibTrans" cxnId="{DC9C57A5-DD48-AA43-9A6E-30DBC878CCF6}">
      <dgm:prSet/>
      <dgm:spPr/>
      <dgm:t>
        <a:bodyPr/>
        <a:lstStyle/>
        <a:p>
          <a:endParaRPr lang="en-US"/>
        </a:p>
      </dgm:t>
    </dgm:pt>
    <dgm:pt modelId="{0AAE5AAB-2EE0-4C4A-B3EF-F9246045FF71}">
      <dgm:prSet phldrT="[Text]" custT="1"/>
      <dgm:spPr/>
      <dgm:t>
        <a:bodyPr/>
        <a:lstStyle/>
        <a:p>
          <a:pPr>
            <a:buFont typeface="Arial" panose="020B0604020202020204" pitchFamily="34" charset="0"/>
            <a:buChar char="•"/>
          </a:pPr>
          <a:r>
            <a:rPr lang="en-US" sz="1100" u="sng" dirty="0"/>
            <a:t>SPT Lens</a:t>
          </a:r>
          <a:r>
            <a:rPr lang="en-US" sz="1100" dirty="0"/>
            <a:t>: </a:t>
          </a:r>
          <a:r>
            <a:rPr lang="en-US" sz="800" dirty="0"/>
            <a:t>(Dion, 2018)</a:t>
          </a:r>
        </a:p>
        <a:p>
          <a:pPr>
            <a:buFont typeface="Arial" panose="020B0604020202020204" pitchFamily="34" charset="0"/>
            <a:buChar char="•"/>
          </a:pPr>
          <a:r>
            <a:rPr lang="en-US" sz="1100" dirty="0"/>
            <a:t>—Emphasis on nervous system states &amp; </a:t>
          </a:r>
          <a:r>
            <a:rPr lang="en-US" sz="1100" dirty="0" err="1"/>
            <a:t>neuroception</a:t>
          </a:r>
          <a:r>
            <a:rPr lang="en-US" sz="1100" dirty="0"/>
            <a:t> of safety</a:t>
          </a:r>
        </a:p>
        <a:p>
          <a:pPr>
            <a:buFont typeface="Arial" panose="020B0604020202020204" pitchFamily="34" charset="0"/>
            <a:buChar char="•"/>
          </a:pPr>
          <a:r>
            <a:rPr lang="en-US" sz="1100" dirty="0"/>
            <a:t>—</a:t>
          </a:r>
          <a:r>
            <a:rPr lang="en-US" sz="1100" dirty="0" err="1"/>
            <a:t>Neuroception</a:t>
          </a:r>
          <a:r>
            <a:rPr lang="en-US" sz="1100" dirty="0"/>
            <a:t> of safety is essential before using “feelings” words</a:t>
          </a:r>
        </a:p>
      </dgm:t>
    </dgm:pt>
    <dgm:pt modelId="{415D6C90-5AF2-4B4A-977A-994A7764D4D8}" type="parTrans" cxnId="{A6689A85-BC9A-C542-93C2-C21123C99D9B}">
      <dgm:prSet/>
      <dgm:spPr/>
      <dgm:t>
        <a:bodyPr/>
        <a:lstStyle/>
        <a:p>
          <a:endParaRPr lang="en-US"/>
        </a:p>
      </dgm:t>
    </dgm:pt>
    <dgm:pt modelId="{6634D0F1-B0FF-0E4A-B98F-A874BEC25335}" type="sibTrans" cxnId="{A6689A85-BC9A-C542-93C2-C21123C99D9B}">
      <dgm:prSet/>
      <dgm:spPr/>
      <dgm:t>
        <a:bodyPr/>
        <a:lstStyle/>
        <a:p>
          <a:endParaRPr lang="en-US"/>
        </a:p>
      </dgm:t>
    </dgm:pt>
    <dgm:pt modelId="{EFBC293A-0745-D24D-973E-BE5E3317DA08}" type="pres">
      <dgm:prSet presAssocID="{3DE10FBC-5084-934A-A9EB-744333DE5536}" presName="compositeShape" presStyleCnt="0">
        <dgm:presLayoutVars>
          <dgm:chMax val="7"/>
          <dgm:dir/>
          <dgm:resizeHandles val="exact"/>
        </dgm:presLayoutVars>
      </dgm:prSet>
      <dgm:spPr/>
    </dgm:pt>
    <dgm:pt modelId="{CBB82DEE-62B0-C040-AE5D-0BEA08565743}" type="pres">
      <dgm:prSet presAssocID="{3DE10FBC-5084-934A-A9EB-744333DE5536}" presName="wedge1" presStyleLbl="node1" presStyleIdx="0" presStyleCnt="3"/>
      <dgm:spPr/>
    </dgm:pt>
    <dgm:pt modelId="{D8F4BC49-FFE2-9740-8774-AFF694E84AF3}" type="pres">
      <dgm:prSet presAssocID="{3DE10FBC-5084-934A-A9EB-744333DE5536}" presName="wedge1Tx" presStyleLbl="node1" presStyleIdx="0" presStyleCnt="3">
        <dgm:presLayoutVars>
          <dgm:chMax val="0"/>
          <dgm:chPref val="0"/>
          <dgm:bulletEnabled val="1"/>
        </dgm:presLayoutVars>
      </dgm:prSet>
      <dgm:spPr/>
    </dgm:pt>
    <dgm:pt modelId="{1870AB46-CF7B-724A-BD27-2C60F530D393}" type="pres">
      <dgm:prSet presAssocID="{3DE10FBC-5084-934A-A9EB-744333DE5536}" presName="wedge2" presStyleLbl="node1" presStyleIdx="1" presStyleCnt="3"/>
      <dgm:spPr/>
    </dgm:pt>
    <dgm:pt modelId="{E688A0C4-ABD9-8E40-8922-3A2B84DA7B98}" type="pres">
      <dgm:prSet presAssocID="{3DE10FBC-5084-934A-A9EB-744333DE5536}" presName="wedge2Tx" presStyleLbl="node1" presStyleIdx="1" presStyleCnt="3">
        <dgm:presLayoutVars>
          <dgm:chMax val="0"/>
          <dgm:chPref val="0"/>
          <dgm:bulletEnabled val="1"/>
        </dgm:presLayoutVars>
      </dgm:prSet>
      <dgm:spPr/>
    </dgm:pt>
    <dgm:pt modelId="{FCA22909-2E42-B045-B4A4-C1551BDA0FC7}" type="pres">
      <dgm:prSet presAssocID="{3DE10FBC-5084-934A-A9EB-744333DE5536}" presName="wedge3" presStyleLbl="node1" presStyleIdx="2" presStyleCnt="3"/>
      <dgm:spPr/>
    </dgm:pt>
    <dgm:pt modelId="{68A5EFE4-2D8B-1C46-AB14-8C85CB8133D4}" type="pres">
      <dgm:prSet presAssocID="{3DE10FBC-5084-934A-A9EB-744333DE5536}" presName="wedge3Tx" presStyleLbl="node1" presStyleIdx="2" presStyleCnt="3">
        <dgm:presLayoutVars>
          <dgm:chMax val="0"/>
          <dgm:chPref val="0"/>
          <dgm:bulletEnabled val="1"/>
        </dgm:presLayoutVars>
      </dgm:prSet>
      <dgm:spPr/>
    </dgm:pt>
  </dgm:ptLst>
  <dgm:cxnLst>
    <dgm:cxn modelId="{CF24B815-553A-B949-B1D3-1668907FA0D9}" type="presOf" srcId="{764ECAE2-BDF1-A44D-8D13-90E2A84A0989}" destId="{E688A0C4-ABD9-8E40-8922-3A2B84DA7B98}" srcOrd="1" destOrd="0" presId="urn:microsoft.com/office/officeart/2005/8/layout/chart3"/>
    <dgm:cxn modelId="{31343034-481F-5A4A-BB28-EFC673A6EC71}" type="presOf" srcId="{097B883D-AE88-1241-BF54-FDFF43A6BBB7}" destId="{D8F4BC49-FFE2-9740-8774-AFF694E84AF3}" srcOrd="1" destOrd="0" presId="urn:microsoft.com/office/officeart/2005/8/layout/chart3"/>
    <dgm:cxn modelId="{5BF5945E-F935-2742-9CCE-6AB448A4A178}" type="presOf" srcId="{097B883D-AE88-1241-BF54-FDFF43A6BBB7}" destId="{CBB82DEE-62B0-C040-AE5D-0BEA08565743}" srcOrd="0" destOrd="0" presId="urn:microsoft.com/office/officeart/2005/8/layout/chart3"/>
    <dgm:cxn modelId="{B2F72D6D-5D1E-714A-A32E-CAECCDF5936B}" type="presOf" srcId="{764ECAE2-BDF1-A44D-8D13-90E2A84A0989}" destId="{1870AB46-CF7B-724A-BD27-2C60F530D393}" srcOrd="0" destOrd="0" presId="urn:microsoft.com/office/officeart/2005/8/layout/chart3"/>
    <dgm:cxn modelId="{A6689A85-BC9A-C542-93C2-C21123C99D9B}" srcId="{3DE10FBC-5084-934A-A9EB-744333DE5536}" destId="{0AAE5AAB-2EE0-4C4A-B3EF-F9246045FF71}" srcOrd="2" destOrd="0" parTransId="{415D6C90-5AF2-4B4A-977A-994A7764D4D8}" sibTransId="{6634D0F1-B0FF-0E4A-B98F-A874BEC25335}"/>
    <dgm:cxn modelId="{99D1AD93-3CDA-8C43-BE3F-D11C914B6A96}" type="presOf" srcId="{0AAE5AAB-2EE0-4C4A-B3EF-F9246045FF71}" destId="{68A5EFE4-2D8B-1C46-AB14-8C85CB8133D4}" srcOrd="1" destOrd="0" presId="urn:microsoft.com/office/officeart/2005/8/layout/chart3"/>
    <dgm:cxn modelId="{DC9C57A5-DD48-AA43-9A6E-30DBC878CCF6}" srcId="{3DE10FBC-5084-934A-A9EB-744333DE5536}" destId="{764ECAE2-BDF1-A44D-8D13-90E2A84A0989}" srcOrd="1" destOrd="0" parTransId="{694F069D-CB00-0646-9417-DAA2CA3C4587}" sibTransId="{E4EA2383-2E0A-5645-8328-4FB22E84F073}"/>
    <dgm:cxn modelId="{907DD5A9-42A7-9140-9B1F-63C5725F3691}" type="presOf" srcId="{0AAE5AAB-2EE0-4C4A-B3EF-F9246045FF71}" destId="{FCA22909-2E42-B045-B4A4-C1551BDA0FC7}" srcOrd="0" destOrd="0" presId="urn:microsoft.com/office/officeart/2005/8/layout/chart3"/>
    <dgm:cxn modelId="{EBB478EB-AD91-AD4A-963C-8D07B566C106}" type="presOf" srcId="{3DE10FBC-5084-934A-A9EB-744333DE5536}" destId="{EFBC293A-0745-D24D-973E-BE5E3317DA08}" srcOrd="0" destOrd="0" presId="urn:microsoft.com/office/officeart/2005/8/layout/chart3"/>
    <dgm:cxn modelId="{5C4626F0-90C7-5A4C-86AD-4B9EC45C3878}" srcId="{3DE10FBC-5084-934A-A9EB-744333DE5536}" destId="{097B883D-AE88-1241-BF54-FDFF43A6BBB7}" srcOrd="0" destOrd="0" parTransId="{CE660574-C86F-7E44-8BB0-6995C2559888}" sibTransId="{48AF0709-6C92-554B-8BAF-867B167A516D}"/>
    <dgm:cxn modelId="{7D15FA12-D1E1-364E-B878-D6288C0FA6C5}" type="presParOf" srcId="{EFBC293A-0745-D24D-973E-BE5E3317DA08}" destId="{CBB82DEE-62B0-C040-AE5D-0BEA08565743}" srcOrd="0" destOrd="0" presId="urn:microsoft.com/office/officeart/2005/8/layout/chart3"/>
    <dgm:cxn modelId="{FDFAA892-FAA9-6441-973B-85AF40959271}" type="presParOf" srcId="{EFBC293A-0745-D24D-973E-BE5E3317DA08}" destId="{D8F4BC49-FFE2-9740-8774-AFF694E84AF3}" srcOrd="1" destOrd="0" presId="urn:microsoft.com/office/officeart/2005/8/layout/chart3"/>
    <dgm:cxn modelId="{85002CF9-D329-F847-B089-1E925F08A774}" type="presParOf" srcId="{EFBC293A-0745-D24D-973E-BE5E3317DA08}" destId="{1870AB46-CF7B-724A-BD27-2C60F530D393}" srcOrd="2" destOrd="0" presId="urn:microsoft.com/office/officeart/2005/8/layout/chart3"/>
    <dgm:cxn modelId="{B785425A-D096-804A-9031-B42CB678F645}" type="presParOf" srcId="{EFBC293A-0745-D24D-973E-BE5E3317DA08}" destId="{E688A0C4-ABD9-8E40-8922-3A2B84DA7B98}" srcOrd="3" destOrd="0" presId="urn:microsoft.com/office/officeart/2005/8/layout/chart3"/>
    <dgm:cxn modelId="{2B7091F9-70FE-A244-B0BC-F6D59D8B9FBE}" type="presParOf" srcId="{EFBC293A-0745-D24D-973E-BE5E3317DA08}" destId="{FCA22909-2E42-B045-B4A4-C1551BDA0FC7}" srcOrd="4" destOrd="0" presId="urn:microsoft.com/office/officeart/2005/8/layout/chart3"/>
    <dgm:cxn modelId="{3E972856-4520-6746-A2F7-3131046FC3C2}" type="presParOf" srcId="{EFBC293A-0745-D24D-973E-BE5E3317DA08}" destId="{68A5EFE4-2D8B-1C46-AB14-8C85CB8133D4}"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04775-5B8D-154E-9A8D-199E499135E1}">
      <dsp:nvSpPr>
        <dsp:cNvPr id="0" name=""/>
        <dsp:cNvSpPr/>
      </dsp:nvSpPr>
      <dsp:spPr>
        <a:xfrm>
          <a:off x="423542" y="1109591"/>
          <a:ext cx="2585086" cy="2132155"/>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en-US" sz="900" kern="1200" dirty="0"/>
            <a:t>Early autism constructs emerged within sociocultural contexts characterized by pathologization of difference, white supremacy, and eugenic thought (Pearson &amp; Rose, 2023; Green &amp; Shaughnessy, 2023) </a:t>
          </a:r>
        </a:p>
      </dsp:txBody>
      <dsp:txXfrm>
        <a:off x="472609" y="1158658"/>
        <a:ext cx="2486952" cy="1577131"/>
      </dsp:txXfrm>
    </dsp:sp>
    <dsp:sp modelId="{F9A98A9E-4B42-AB44-89D7-E3DE044F23D7}">
      <dsp:nvSpPr>
        <dsp:cNvPr id="0" name=""/>
        <dsp:cNvSpPr/>
      </dsp:nvSpPr>
      <dsp:spPr>
        <a:xfrm>
          <a:off x="1846782" y="1511413"/>
          <a:ext cx="3007450" cy="3007450"/>
        </a:xfrm>
        <a:prstGeom prst="leftCircularArrow">
          <a:avLst>
            <a:gd name="adj1" fmla="val 3671"/>
            <a:gd name="adj2" fmla="val 457399"/>
            <a:gd name="adj3" fmla="val 2232910"/>
            <a:gd name="adj4" fmla="val 9024489"/>
            <a:gd name="adj5" fmla="val 4283"/>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13B8A7-9C48-9746-8089-3E7D5377C6D4}">
      <dsp:nvSpPr>
        <dsp:cNvPr id="0" name=""/>
        <dsp:cNvSpPr/>
      </dsp:nvSpPr>
      <dsp:spPr>
        <a:xfrm>
          <a:off x="998006" y="2784856"/>
          <a:ext cx="2297854" cy="91378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Certain sociocultural contexts </a:t>
          </a:r>
        </a:p>
      </dsp:txBody>
      <dsp:txXfrm>
        <a:off x="1024770" y="2811620"/>
        <a:ext cx="2244326" cy="860252"/>
      </dsp:txXfrm>
    </dsp:sp>
    <dsp:sp modelId="{24AE45CA-03C1-0041-95AA-05A748B6E60A}">
      <dsp:nvSpPr>
        <dsp:cNvPr id="0" name=""/>
        <dsp:cNvSpPr/>
      </dsp:nvSpPr>
      <dsp:spPr>
        <a:xfrm>
          <a:off x="3821640" y="1109591"/>
          <a:ext cx="2585086" cy="2132155"/>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3221806"/>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en-US" sz="900" kern="1200" dirty="0"/>
            <a:t>Pathologization of human diversity and difference: improper application of the medical model, erroneous assumptions (Pearson &amp; Rose, 2023; Green &amp; Shaughnessy, 2023; Botha, 2021)</a:t>
          </a:r>
        </a:p>
        <a:p>
          <a:pPr marL="57150" lvl="1" indent="-57150" algn="l" defTabSz="400050">
            <a:lnSpc>
              <a:spcPct val="90000"/>
            </a:lnSpc>
            <a:spcBef>
              <a:spcPct val="0"/>
            </a:spcBef>
            <a:spcAft>
              <a:spcPct val="15000"/>
            </a:spcAft>
            <a:buChar char="•"/>
          </a:pPr>
          <a:r>
            <a:rPr lang="en-US" sz="900" kern="1200" dirty="0"/>
            <a:t>Exclusion of autistic voices/experience (Pearson &amp; Rose, 2023; Green &amp; Shaughnessy, 2023; Botha, 2021) </a:t>
          </a:r>
        </a:p>
        <a:p>
          <a:pPr marL="57150" lvl="1" indent="-57150" algn="l" defTabSz="400050">
            <a:lnSpc>
              <a:spcPct val="90000"/>
            </a:lnSpc>
            <a:spcBef>
              <a:spcPct val="0"/>
            </a:spcBef>
            <a:spcAft>
              <a:spcPct val="15000"/>
            </a:spcAft>
            <a:buChar char="•"/>
          </a:pPr>
          <a:r>
            <a:rPr lang="en-US" sz="900" b="1" kern="1200" dirty="0">
              <a:sym typeface="Wingdings" pitchFamily="2" charset="2"/>
            </a:rPr>
            <a:t> i</a:t>
          </a:r>
          <a:r>
            <a:rPr lang="en-US" sz="900" b="1" kern="1200" dirty="0"/>
            <a:t>naccurate, dehumanizing, &amp; self-reifying constructs </a:t>
          </a:r>
          <a:r>
            <a:rPr lang="en-US" sz="900" kern="1200" dirty="0"/>
            <a:t>(Pearson &amp; Rose, 2023; Green &amp; Shaughnessy, 2023; Botha, 2021) </a:t>
          </a:r>
        </a:p>
      </dsp:txBody>
      <dsp:txXfrm>
        <a:off x="3870707" y="1615548"/>
        <a:ext cx="2486952" cy="1577131"/>
      </dsp:txXfrm>
    </dsp:sp>
    <dsp:sp modelId="{8327AD58-ABBA-F246-9F91-87854988EB18}">
      <dsp:nvSpPr>
        <dsp:cNvPr id="0" name=""/>
        <dsp:cNvSpPr/>
      </dsp:nvSpPr>
      <dsp:spPr>
        <a:xfrm>
          <a:off x="5223338" y="-251125"/>
          <a:ext cx="3337767" cy="3337767"/>
        </a:xfrm>
        <a:prstGeom prst="circularArrow">
          <a:avLst>
            <a:gd name="adj1" fmla="val 3308"/>
            <a:gd name="adj2" fmla="val 408578"/>
            <a:gd name="adj3" fmla="val 19415911"/>
            <a:gd name="adj4" fmla="val 12575511"/>
            <a:gd name="adj5" fmla="val 3859"/>
          </a:avLst>
        </a:prstGeom>
        <a:solidFill>
          <a:schemeClr val="accent2">
            <a:hueOff val="6443612"/>
            <a:satOff val="-18493"/>
            <a:lumOff val="-2960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F5E17C-AA92-2346-94AF-065B0B17E88A}">
      <dsp:nvSpPr>
        <dsp:cNvPr id="0" name=""/>
        <dsp:cNvSpPr/>
      </dsp:nvSpPr>
      <dsp:spPr>
        <a:xfrm>
          <a:off x="4396104" y="652700"/>
          <a:ext cx="2297854" cy="913780"/>
        </a:xfrm>
        <a:prstGeom prst="roundRect">
          <a:avLst>
            <a:gd name="adj" fmla="val 10000"/>
          </a:avLst>
        </a:prstGeom>
        <a:solidFill>
          <a:schemeClr val="accent2">
            <a:hueOff val="3221806"/>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i="1" kern="1200" dirty="0"/>
            <a:t>Epistemic injustice</a:t>
          </a:r>
          <a:endParaRPr lang="en-US" sz="1900" kern="1200" dirty="0"/>
        </a:p>
      </dsp:txBody>
      <dsp:txXfrm>
        <a:off x="4422868" y="679464"/>
        <a:ext cx="2244326" cy="860252"/>
      </dsp:txXfrm>
    </dsp:sp>
    <dsp:sp modelId="{B33510C1-8F99-1342-8C70-705A5E1B02EF}">
      <dsp:nvSpPr>
        <dsp:cNvPr id="0" name=""/>
        <dsp:cNvSpPr/>
      </dsp:nvSpPr>
      <dsp:spPr>
        <a:xfrm>
          <a:off x="7219739" y="1109591"/>
          <a:ext cx="2585086" cy="2132155"/>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en-US" sz="900" kern="1200">
              <a:sym typeface="Wingdings" pitchFamily="2" charset="2"/>
            </a:rPr>
            <a:t>The medicalization of autism &amp; oppression of autistic people continue (Pearson &amp; Rose, 2023; Green &amp; Shaughnessy, 2023; Yergeau, 2018; Walker, 2021; Price, 2022; Nerenberg, 2020) </a:t>
          </a:r>
          <a:endParaRPr lang="en-US" sz="900" kern="1200"/>
        </a:p>
        <a:p>
          <a:pPr marL="57150" lvl="1" indent="-57150" algn="l" defTabSz="400050">
            <a:lnSpc>
              <a:spcPct val="90000"/>
            </a:lnSpc>
            <a:spcBef>
              <a:spcPct val="0"/>
            </a:spcBef>
            <a:spcAft>
              <a:spcPct val="15000"/>
            </a:spcAft>
            <a:buChar char="•"/>
          </a:pPr>
          <a:r>
            <a:rPr lang="en-US" sz="900" kern="1200">
              <a:sym typeface="Wingdings" pitchFamily="2" charset="2"/>
            </a:rPr>
            <a:t>Building evidence indicates that constructs are flawed (Pearson &amp; Rose, 2023; Green &amp; Shaughnessy, 2023; Yergeau, 2018; Walker, 2021; Price, 2022; Nerenberg, 2020) </a:t>
          </a:r>
          <a:endParaRPr lang="en-US" sz="900" kern="1200"/>
        </a:p>
      </dsp:txBody>
      <dsp:txXfrm>
        <a:off x="7268806" y="1158658"/>
        <a:ext cx="2486952" cy="1577131"/>
      </dsp:txXfrm>
    </dsp:sp>
    <dsp:sp modelId="{3DD585A0-816A-7140-A26D-C8153ADFB404}">
      <dsp:nvSpPr>
        <dsp:cNvPr id="0" name=""/>
        <dsp:cNvSpPr/>
      </dsp:nvSpPr>
      <dsp:spPr>
        <a:xfrm>
          <a:off x="7794202" y="2784856"/>
          <a:ext cx="2297854" cy="913780"/>
        </a:xfrm>
        <a:prstGeom prst="roundRect">
          <a:avLst>
            <a:gd name="adj" fmla="val 10000"/>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Ongoing oppression…&amp; hope</a:t>
          </a:r>
        </a:p>
      </dsp:txBody>
      <dsp:txXfrm>
        <a:off x="7820966" y="2811620"/>
        <a:ext cx="2244326" cy="8602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ADC126-4472-E848-A763-9635FE2E0821}">
      <dsp:nvSpPr>
        <dsp:cNvPr id="0" name=""/>
        <dsp:cNvSpPr/>
      </dsp:nvSpPr>
      <dsp:spPr>
        <a:xfrm>
          <a:off x="749006" y="0"/>
          <a:ext cx="3957692" cy="393981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Font typeface="Arial" panose="020B0604020202020204" pitchFamily="34" charset="0"/>
            <a:buNone/>
          </a:pPr>
          <a:r>
            <a:rPr lang="en-US" sz="900" u="sng" kern="1200" dirty="0"/>
            <a:t>Neurodiversity/NIT Lens</a:t>
          </a:r>
          <a:r>
            <a:rPr lang="en-US" sz="900" kern="1200" dirty="0"/>
            <a:t>: </a:t>
          </a:r>
        </a:p>
        <a:p>
          <a:pPr marL="0" lvl="0" indent="0" algn="ctr" defTabSz="400050">
            <a:lnSpc>
              <a:spcPct val="90000"/>
            </a:lnSpc>
            <a:spcBef>
              <a:spcPct val="0"/>
            </a:spcBef>
            <a:spcAft>
              <a:spcPct val="35000"/>
            </a:spcAft>
            <a:buFont typeface="Arial" panose="020B0604020202020204" pitchFamily="34" charset="0"/>
            <a:buNone/>
          </a:pPr>
          <a:r>
            <a:rPr lang="en-US" sz="900" kern="1200" dirty="0" err="1"/>
            <a:t>Monotropism</a:t>
          </a:r>
          <a:endParaRPr lang="en-US" sz="900" kern="1200" dirty="0"/>
        </a:p>
        <a:p>
          <a:pPr marL="0" lvl="0" indent="0" algn="ctr" defTabSz="400050">
            <a:lnSpc>
              <a:spcPct val="90000"/>
            </a:lnSpc>
            <a:spcBef>
              <a:spcPct val="0"/>
            </a:spcBef>
            <a:spcAft>
              <a:spcPct val="35000"/>
            </a:spcAft>
            <a:buFont typeface="Arial" panose="020B0604020202020204" pitchFamily="34" charset="0"/>
            <a:buNone/>
          </a:pPr>
          <a:r>
            <a:rPr lang="en-US" sz="900" kern="1200" dirty="0"/>
            <a:t>Conceptualized by Dinah Murray, Wenn Lawson, &amp; Mike Lesser, 3 autistic scholars, as a fundamental component of autistic experience</a:t>
          </a:r>
        </a:p>
        <a:p>
          <a:pPr marL="0" lvl="0" indent="0" algn="ctr" defTabSz="400050">
            <a:lnSpc>
              <a:spcPct val="90000"/>
            </a:lnSpc>
            <a:spcBef>
              <a:spcPct val="0"/>
            </a:spcBef>
            <a:spcAft>
              <a:spcPct val="35000"/>
            </a:spcAft>
            <a:buFont typeface="Arial" panose="020B0604020202020204" pitchFamily="34" charset="0"/>
            <a:buNone/>
          </a:pPr>
          <a:r>
            <a:rPr lang="en-US" sz="900" kern="1200" dirty="0"/>
            <a:t>Monotropic styles/modes are not bad and can be an immense asset for developing strengths…</a:t>
          </a:r>
        </a:p>
        <a:p>
          <a:pPr marL="0" lvl="0" indent="0" algn="ctr" defTabSz="400050">
            <a:lnSpc>
              <a:spcPct val="90000"/>
            </a:lnSpc>
            <a:spcBef>
              <a:spcPct val="0"/>
            </a:spcBef>
            <a:spcAft>
              <a:spcPct val="35000"/>
            </a:spcAft>
            <a:buFont typeface="Arial" panose="020B0604020202020204" pitchFamily="34" charset="0"/>
            <a:buNone/>
          </a:pPr>
          <a:r>
            <a:rPr lang="en-US" sz="900" kern="1200" dirty="0"/>
            <a:t>…ND people tend to have more “spiky profiles” of strengths &amp; vulnerabilities (Pearson &amp; Rose, 2023)</a:t>
          </a:r>
        </a:p>
        <a:p>
          <a:pPr marL="0" lvl="0" indent="0" algn="ctr" defTabSz="400050">
            <a:lnSpc>
              <a:spcPct val="90000"/>
            </a:lnSpc>
            <a:spcBef>
              <a:spcPct val="0"/>
            </a:spcBef>
            <a:spcAft>
              <a:spcPct val="35000"/>
            </a:spcAft>
            <a:buFont typeface="Arial" panose="020B0604020202020204" pitchFamily="34" charset="0"/>
            <a:buNone/>
          </a:pPr>
          <a:r>
            <a:rPr lang="en-US" sz="900" kern="1200" dirty="0"/>
            <a:t>These profiles change over time &amp; are inherently influenced by environment; </a:t>
          </a:r>
          <a:r>
            <a:rPr lang="en-US" sz="900" kern="1200" dirty="0" err="1"/>
            <a:t>enactivist</a:t>
          </a:r>
          <a:r>
            <a:rPr lang="en-US" sz="900" kern="1200" dirty="0"/>
            <a:t> approach to neurodiversity (Jurgens, 2020)</a:t>
          </a:r>
        </a:p>
        <a:p>
          <a:pPr marL="0" lvl="0" indent="0" algn="ctr" defTabSz="400050">
            <a:lnSpc>
              <a:spcPct val="90000"/>
            </a:lnSpc>
            <a:spcBef>
              <a:spcPct val="0"/>
            </a:spcBef>
            <a:spcAft>
              <a:spcPct val="35000"/>
            </a:spcAft>
            <a:buFont typeface="Arial" panose="020B0604020202020204" pitchFamily="34" charset="0"/>
            <a:buNone/>
          </a:pPr>
          <a:r>
            <a:rPr lang="en-US" sz="900" u="sng" kern="1200" dirty="0"/>
            <a:t>NIT:</a:t>
          </a:r>
          <a:r>
            <a:rPr lang="en-US" sz="900" kern="1200" dirty="0"/>
            <a:t>  importance of relational epistemic humility; reframing dysfunction as relational; ND identity acceptance &amp; pride are foundational parts of therapy (Chapman &amp; Botha, 2022)</a:t>
          </a:r>
        </a:p>
      </dsp:txBody>
      <dsp:txXfrm>
        <a:off x="1328597" y="576972"/>
        <a:ext cx="2798510" cy="2785868"/>
      </dsp:txXfrm>
    </dsp:sp>
    <dsp:sp modelId="{C7B65062-971F-534A-A888-82D0CC2DF77F}">
      <dsp:nvSpPr>
        <dsp:cNvPr id="0" name=""/>
        <dsp:cNvSpPr/>
      </dsp:nvSpPr>
      <dsp:spPr>
        <a:xfrm>
          <a:off x="3385151" y="89414"/>
          <a:ext cx="173763" cy="19857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44F828-382D-5940-986E-14C6AD926276}">
      <dsp:nvSpPr>
        <dsp:cNvPr id="0" name=""/>
        <dsp:cNvSpPr/>
      </dsp:nvSpPr>
      <dsp:spPr>
        <a:xfrm>
          <a:off x="410672" y="3525300"/>
          <a:ext cx="300238" cy="30024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386D83-3D99-A348-969A-F4BDD13129EB}">
      <dsp:nvSpPr>
        <dsp:cNvPr id="0" name=""/>
        <dsp:cNvSpPr/>
      </dsp:nvSpPr>
      <dsp:spPr>
        <a:xfrm>
          <a:off x="918297" y="2898351"/>
          <a:ext cx="300238" cy="30024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E03DD5-9FDF-584D-825F-C507A3DB99BF}">
      <dsp:nvSpPr>
        <dsp:cNvPr id="0" name=""/>
        <dsp:cNvSpPr/>
      </dsp:nvSpPr>
      <dsp:spPr>
        <a:xfrm>
          <a:off x="1" y="3470899"/>
          <a:ext cx="258532" cy="25567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9C38C8-A671-0049-8FD7-6F73EF1BD001}">
      <dsp:nvSpPr>
        <dsp:cNvPr id="0" name=""/>
        <dsp:cNvSpPr/>
      </dsp:nvSpPr>
      <dsp:spPr>
        <a:xfrm>
          <a:off x="1419991" y="158961"/>
          <a:ext cx="300238" cy="30024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6886FC-6CAE-8943-A525-B792AC1E8E95}">
      <dsp:nvSpPr>
        <dsp:cNvPr id="0" name=""/>
        <dsp:cNvSpPr/>
      </dsp:nvSpPr>
      <dsp:spPr>
        <a:xfrm>
          <a:off x="1856482" y="3687285"/>
          <a:ext cx="300238" cy="30024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CE66CA-80FE-9C46-9DB7-D012439E7D1D}">
      <dsp:nvSpPr>
        <dsp:cNvPr id="0" name=""/>
        <dsp:cNvSpPr/>
      </dsp:nvSpPr>
      <dsp:spPr>
        <a:xfrm>
          <a:off x="41723" y="243440"/>
          <a:ext cx="1516796" cy="154328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Font typeface="Arial" panose="020B0604020202020204" pitchFamily="34" charset="0"/>
            <a:buNone/>
          </a:pPr>
          <a:r>
            <a:rPr lang="en-US" sz="900" u="sng" kern="1200" dirty="0"/>
            <a:t>Generally Accepted Notion</a:t>
          </a:r>
          <a:r>
            <a:rPr lang="en-US" sz="900" kern="1200" dirty="0"/>
            <a:t>: When humans act out of alignment with values, it causes distress.</a:t>
          </a:r>
        </a:p>
      </dsp:txBody>
      <dsp:txXfrm>
        <a:off x="263853" y="469449"/>
        <a:ext cx="1072536" cy="1091271"/>
      </dsp:txXfrm>
    </dsp:sp>
    <dsp:sp modelId="{01C939C4-781F-BC49-99A5-7EA8FF466FDE}">
      <dsp:nvSpPr>
        <dsp:cNvPr id="0" name=""/>
        <dsp:cNvSpPr/>
      </dsp:nvSpPr>
      <dsp:spPr>
        <a:xfrm>
          <a:off x="121174" y="48145"/>
          <a:ext cx="290022" cy="28472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A17151-7B71-D54B-B678-C2A86B509623}">
      <dsp:nvSpPr>
        <dsp:cNvPr id="0" name=""/>
        <dsp:cNvSpPr/>
      </dsp:nvSpPr>
      <dsp:spPr>
        <a:xfrm>
          <a:off x="119192" y="3794983"/>
          <a:ext cx="535571" cy="55635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ADDB3B-9166-DD4B-B3DE-329BB31065FD}">
      <dsp:nvSpPr>
        <dsp:cNvPr id="0" name=""/>
        <dsp:cNvSpPr/>
      </dsp:nvSpPr>
      <dsp:spPr>
        <a:xfrm>
          <a:off x="4254924" y="174466"/>
          <a:ext cx="1624757" cy="175300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Font typeface="Arial" panose="020B0604020202020204" pitchFamily="34" charset="0"/>
            <a:buNone/>
          </a:pPr>
          <a:r>
            <a:rPr lang="en-US" sz="900" u="sng" kern="1200" dirty="0"/>
            <a:t>SPT Lens</a:t>
          </a:r>
          <a:r>
            <a:rPr lang="en-US" sz="900" kern="1200" dirty="0"/>
            <a:t>: No such thing as resistance; instead consider mismatches in values and/or styles (Dion, 2018)</a:t>
          </a:r>
        </a:p>
      </dsp:txBody>
      <dsp:txXfrm>
        <a:off x="4492864" y="431187"/>
        <a:ext cx="1148877" cy="1239558"/>
      </dsp:txXfrm>
    </dsp:sp>
    <dsp:sp modelId="{E21ADCEB-2F16-744F-9443-7E29BB813255}">
      <dsp:nvSpPr>
        <dsp:cNvPr id="0" name=""/>
        <dsp:cNvSpPr/>
      </dsp:nvSpPr>
      <dsp:spPr>
        <a:xfrm>
          <a:off x="4265957" y="2951703"/>
          <a:ext cx="307292" cy="30433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1D9C19-E443-C74C-8F4F-C4C7D9C4FC22}">
      <dsp:nvSpPr>
        <dsp:cNvPr id="0" name=""/>
        <dsp:cNvSpPr/>
      </dsp:nvSpPr>
      <dsp:spPr>
        <a:xfrm>
          <a:off x="2993947" y="3607170"/>
          <a:ext cx="405558" cy="43971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FA13D2-AB77-1446-B74F-891E4986A97C}">
      <dsp:nvSpPr>
        <dsp:cNvPr id="0" name=""/>
        <dsp:cNvSpPr/>
      </dsp:nvSpPr>
      <dsp:spPr>
        <a:xfrm>
          <a:off x="4311957" y="2459497"/>
          <a:ext cx="300238" cy="30024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58DAE4-B6C6-FD47-80A6-6E862E07ABB1}">
      <dsp:nvSpPr>
        <dsp:cNvPr id="0" name=""/>
        <dsp:cNvSpPr/>
      </dsp:nvSpPr>
      <dsp:spPr>
        <a:xfrm>
          <a:off x="0" y="1725677"/>
          <a:ext cx="1514177" cy="151383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Font typeface="Arial" panose="020B0604020202020204" pitchFamily="34" charset="0"/>
            <a:buNone/>
          </a:pPr>
          <a:r>
            <a:rPr lang="en-US" sz="900" u="sng" kern="1200" dirty="0"/>
            <a:t>A Logical Extension (of the above notion)</a:t>
          </a:r>
          <a:r>
            <a:rPr lang="en-US" sz="900" kern="1200" dirty="0"/>
            <a:t>: Therapeutic aim of supporting our clients in acting in alignment with their values.</a:t>
          </a:r>
        </a:p>
      </dsp:txBody>
      <dsp:txXfrm>
        <a:off x="221746" y="1947372"/>
        <a:ext cx="1070685" cy="1070440"/>
      </dsp:txXfrm>
    </dsp:sp>
    <dsp:sp modelId="{0E122F6B-BED8-C441-889F-DC9739128705}">
      <dsp:nvSpPr>
        <dsp:cNvPr id="0" name=""/>
        <dsp:cNvSpPr/>
      </dsp:nvSpPr>
      <dsp:spPr>
        <a:xfrm>
          <a:off x="3762865" y="208520"/>
          <a:ext cx="300238" cy="30024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52C409-8605-3E47-B8BA-83BC6379D0C9}">
      <dsp:nvSpPr>
        <dsp:cNvPr id="0" name=""/>
        <dsp:cNvSpPr/>
      </dsp:nvSpPr>
      <dsp:spPr>
        <a:xfrm rot="5400000">
          <a:off x="-179572" y="182011"/>
          <a:ext cx="1197147" cy="838003"/>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u="sng" kern="1200" dirty="0"/>
            <a:t>Ethical Responsibility</a:t>
          </a:r>
          <a:endParaRPr lang="en-US" sz="1050" kern="1200" dirty="0"/>
        </a:p>
      </dsp:txBody>
      <dsp:txXfrm rot="-5400000">
        <a:off x="1" y="421441"/>
        <a:ext cx="838003" cy="359144"/>
      </dsp:txXfrm>
    </dsp:sp>
    <dsp:sp modelId="{42387839-CCD8-8547-9837-80156AB5486C}">
      <dsp:nvSpPr>
        <dsp:cNvPr id="0" name=""/>
        <dsp:cNvSpPr/>
      </dsp:nvSpPr>
      <dsp:spPr>
        <a:xfrm rot="5400000">
          <a:off x="5287728" y="-4447285"/>
          <a:ext cx="778145" cy="9677596"/>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Client advocacy</a:t>
          </a:r>
        </a:p>
      </dsp:txBody>
      <dsp:txXfrm rot="-5400000">
        <a:off x="838003" y="40426"/>
        <a:ext cx="9639610" cy="702173"/>
      </dsp:txXfrm>
    </dsp:sp>
    <dsp:sp modelId="{20E69F88-A9B4-9D49-9F90-4A3914245580}">
      <dsp:nvSpPr>
        <dsp:cNvPr id="0" name=""/>
        <dsp:cNvSpPr/>
      </dsp:nvSpPr>
      <dsp:spPr>
        <a:xfrm rot="5400000">
          <a:off x="-179572" y="1231782"/>
          <a:ext cx="1197147" cy="838003"/>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u="sng" kern="1200" dirty="0"/>
            <a:t>NIT Lens</a:t>
          </a:r>
          <a:endParaRPr lang="en-US" sz="1200" kern="1200" dirty="0"/>
        </a:p>
      </dsp:txBody>
      <dsp:txXfrm rot="-5400000">
        <a:off x="1" y="1471212"/>
        <a:ext cx="838003" cy="359144"/>
      </dsp:txXfrm>
    </dsp:sp>
    <dsp:sp modelId="{F42D8E06-5655-4248-A718-302525D5FCAC}">
      <dsp:nvSpPr>
        <dsp:cNvPr id="0" name=""/>
        <dsp:cNvSpPr/>
      </dsp:nvSpPr>
      <dsp:spPr>
        <a:xfrm rot="5400000">
          <a:off x="5287728" y="-3397515"/>
          <a:ext cx="778145" cy="9677596"/>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Font typeface="Arial" panose="020B0604020202020204" pitchFamily="34" charset="0"/>
            <a:buChar char="•"/>
          </a:pPr>
          <a:r>
            <a:rPr lang="en-US" sz="2300" kern="1200" dirty="0"/>
            <a:t>Embracing ND identity </a:t>
          </a:r>
          <a:r>
            <a:rPr lang="en-US" sz="2300" i="1" kern="1200" dirty="0"/>
            <a:t>is </a:t>
          </a:r>
          <a:r>
            <a:rPr lang="en-US" sz="2300" kern="1200" dirty="0"/>
            <a:t>the path of healing </a:t>
          </a:r>
          <a:r>
            <a:rPr lang="en-US" sz="1100" kern="1200" dirty="0"/>
            <a:t>(Chapman &amp; Botha, 2022)</a:t>
          </a:r>
        </a:p>
        <a:p>
          <a:pPr marL="228600" lvl="1" indent="-228600" algn="l" defTabSz="1022350">
            <a:lnSpc>
              <a:spcPct val="90000"/>
            </a:lnSpc>
            <a:spcBef>
              <a:spcPct val="0"/>
            </a:spcBef>
            <a:spcAft>
              <a:spcPct val="15000"/>
            </a:spcAft>
            <a:buChar char="•"/>
          </a:pPr>
          <a:r>
            <a:rPr lang="en-US" sz="2300" kern="1200" dirty="0"/>
            <a:t>Aim of supporting clients’ emancipation from </a:t>
          </a:r>
          <a:r>
            <a:rPr lang="en-US" sz="2300" kern="1200" dirty="0" err="1"/>
            <a:t>neuronormativity</a:t>
          </a:r>
          <a:endParaRPr lang="en-US" sz="2300" kern="1200" dirty="0"/>
        </a:p>
      </dsp:txBody>
      <dsp:txXfrm rot="-5400000">
        <a:off x="838003" y="1090196"/>
        <a:ext cx="9639610" cy="702173"/>
      </dsp:txXfrm>
    </dsp:sp>
    <dsp:sp modelId="{E52C761C-4E3A-C74B-A9BF-22661421A9AF}">
      <dsp:nvSpPr>
        <dsp:cNvPr id="0" name=""/>
        <dsp:cNvSpPr/>
      </dsp:nvSpPr>
      <dsp:spPr>
        <a:xfrm rot="5400000">
          <a:off x="-179572" y="2281552"/>
          <a:ext cx="1197147" cy="838003"/>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u="sng" kern="1200" dirty="0"/>
            <a:t>Therapy Aim</a:t>
          </a:r>
          <a:endParaRPr lang="en-US" sz="1200" kern="1200" dirty="0"/>
        </a:p>
      </dsp:txBody>
      <dsp:txXfrm rot="-5400000">
        <a:off x="1" y="2520982"/>
        <a:ext cx="838003" cy="359144"/>
      </dsp:txXfrm>
    </dsp:sp>
    <dsp:sp modelId="{539D30BA-1658-1943-9D0A-9428888F17FD}">
      <dsp:nvSpPr>
        <dsp:cNvPr id="0" name=""/>
        <dsp:cNvSpPr/>
      </dsp:nvSpPr>
      <dsp:spPr>
        <a:xfrm rot="5400000">
          <a:off x="5287728" y="-2347745"/>
          <a:ext cx="778145" cy="9677596"/>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Shifting “fix the client” stance</a:t>
          </a:r>
          <a:r>
            <a:rPr lang="en-US" sz="2400" kern="1200" dirty="0">
              <a:sym typeface="Wingdings" pitchFamily="2" charset="2"/>
            </a:rPr>
            <a:t></a:t>
          </a:r>
          <a:r>
            <a:rPr lang="en-US" sz="2400" kern="1200" dirty="0"/>
            <a:t> “accept the client” stance</a:t>
          </a:r>
        </a:p>
      </dsp:txBody>
      <dsp:txXfrm rot="-5400000">
        <a:off x="838003" y="2139966"/>
        <a:ext cx="9639610" cy="702173"/>
      </dsp:txXfrm>
    </dsp:sp>
    <dsp:sp modelId="{139B117B-50BA-764C-8954-49987B70B05C}">
      <dsp:nvSpPr>
        <dsp:cNvPr id="0" name=""/>
        <dsp:cNvSpPr/>
      </dsp:nvSpPr>
      <dsp:spPr>
        <a:xfrm rot="5400000">
          <a:off x="-179572" y="3331322"/>
          <a:ext cx="1197147" cy="838003"/>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u="sng" kern="1200" dirty="0"/>
            <a:t>Case</a:t>
          </a:r>
          <a:r>
            <a:rPr lang="en-US" sz="1200" u="sng" kern="1200" baseline="0" dirty="0"/>
            <a:t> Example </a:t>
          </a:r>
          <a:endParaRPr lang="en-US" sz="1200" u="sng" kern="1200" dirty="0"/>
        </a:p>
      </dsp:txBody>
      <dsp:txXfrm rot="-5400000">
        <a:off x="1" y="3570752"/>
        <a:ext cx="838003" cy="359144"/>
      </dsp:txXfrm>
    </dsp:sp>
    <dsp:sp modelId="{50DCB923-69A5-8249-B4A1-FC0A8D431A3F}">
      <dsp:nvSpPr>
        <dsp:cNvPr id="0" name=""/>
        <dsp:cNvSpPr/>
      </dsp:nvSpPr>
      <dsp:spPr>
        <a:xfrm rot="5400000">
          <a:off x="5287728" y="-1297974"/>
          <a:ext cx="778145" cy="9677596"/>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Font typeface="Arial" panose="020B0604020202020204" pitchFamily="34" charset="0"/>
            <a:buNone/>
          </a:pPr>
          <a:r>
            <a:rPr lang="en-US" sz="1500" u="sng" kern="1200" dirty="0"/>
            <a:t>Examples with parents</a:t>
          </a:r>
          <a:r>
            <a:rPr lang="en-US" sz="1500" kern="1200" dirty="0"/>
            <a:t>: “This (i.e., current) school environment isn’t going to be a good fit.” “Doing chores at home might not happen.” “Prompts for getting out the door might be necessary right now.” </a:t>
          </a:r>
        </a:p>
        <a:p>
          <a:pPr marL="114300" lvl="1" indent="-114300" algn="l" defTabSz="666750">
            <a:lnSpc>
              <a:spcPct val="90000"/>
            </a:lnSpc>
            <a:spcBef>
              <a:spcPct val="0"/>
            </a:spcBef>
            <a:spcAft>
              <a:spcPct val="15000"/>
            </a:spcAft>
            <a:buFont typeface="Arial" panose="020B0604020202020204" pitchFamily="34" charset="0"/>
            <a:buNone/>
          </a:pPr>
          <a:r>
            <a:rPr lang="en-US" sz="1500" kern="1200" dirty="0"/>
            <a:t>…&amp; recommending that the client pause therapy and parents do counseling instead for now…</a:t>
          </a:r>
        </a:p>
      </dsp:txBody>
      <dsp:txXfrm rot="-5400000">
        <a:off x="838003" y="3189737"/>
        <a:ext cx="9639610" cy="70217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EAA64-7803-914D-B875-06DE3460ACD5}">
      <dsp:nvSpPr>
        <dsp:cNvPr id="0" name=""/>
        <dsp:cNvSpPr/>
      </dsp:nvSpPr>
      <dsp:spPr>
        <a:xfrm>
          <a:off x="0" y="87098"/>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u="sng" kern="1200" dirty="0"/>
            <a:t>Maybe </a:t>
          </a:r>
          <a:r>
            <a:rPr lang="en-US" sz="2600" i="1" u="sng" kern="1200" dirty="0"/>
            <a:t>this </a:t>
          </a:r>
          <a:r>
            <a:rPr lang="en-US" sz="2600" u="sng" kern="1200" dirty="0"/>
            <a:t>therapy </a:t>
          </a:r>
          <a:r>
            <a:rPr lang="en-US" sz="2600" i="1" u="sng" kern="1200" dirty="0"/>
            <a:t>right now </a:t>
          </a:r>
          <a:r>
            <a:rPr lang="en-US" sz="2600" u="sng" kern="1200" dirty="0"/>
            <a:t>isn’t “the answer” </a:t>
          </a:r>
          <a:endParaRPr lang="en-US" sz="2600" kern="1200" dirty="0"/>
        </a:p>
      </dsp:txBody>
      <dsp:txXfrm>
        <a:off x="31185" y="118283"/>
        <a:ext cx="10453230" cy="576450"/>
      </dsp:txXfrm>
    </dsp:sp>
    <dsp:sp modelId="{04D97E99-6B8B-134E-8F45-FCE7C9D1B750}">
      <dsp:nvSpPr>
        <dsp:cNvPr id="0" name=""/>
        <dsp:cNvSpPr/>
      </dsp:nvSpPr>
      <dsp:spPr>
        <a:xfrm>
          <a:off x="0" y="725918"/>
          <a:ext cx="10515600" cy="1318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Font typeface="Arial" panose="020B0604020202020204" pitchFamily="34" charset="0"/>
            <a:buChar char="•"/>
          </a:pPr>
          <a:r>
            <a:rPr lang="en-US" sz="2000" kern="1200" dirty="0"/>
            <a:t>Therapy may, in and of itself, contribute to burnout.</a:t>
          </a:r>
        </a:p>
        <a:p>
          <a:pPr marL="228600" lvl="1" indent="-228600" algn="l" defTabSz="889000">
            <a:lnSpc>
              <a:spcPct val="90000"/>
            </a:lnSpc>
            <a:spcBef>
              <a:spcPct val="0"/>
            </a:spcBef>
            <a:spcAft>
              <a:spcPct val="20000"/>
            </a:spcAft>
            <a:buFont typeface="Arial" panose="020B0604020202020204" pitchFamily="34" charset="0"/>
            <a:buChar char="•"/>
          </a:pPr>
          <a:r>
            <a:rPr lang="en-US" sz="2000" kern="1200"/>
            <a:t>Ethical concerns related to scope: therapist may lack expertise/experience necessary for supporting client </a:t>
          </a:r>
        </a:p>
        <a:p>
          <a:pPr marL="228600" lvl="1" indent="-228600" algn="l" defTabSz="889000">
            <a:lnSpc>
              <a:spcPct val="90000"/>
            </a:lnSpc>
            <a:spcBef>
              <a:spcPct val="0"/>
            </a:spcBef>
            <a:spcAft>
              <a:spcPct val="20000"/>
            </a:spcAft>
            <a:buFont typeface="Arial" panose="020B0604020202020204" pitchFamily="34" charset="0"/>
            <a:buChar char="•"/>
          </a:pPr>
          <a:r>
            <a:rPr lang="en-US" sz="2000" kern="1200" dirty="0"/>
            <a:t>Acceptance needed more than change</a:t>
          </a:r>
        </a:p>
      </dsp:txBody>
      <dsp:txXfrm>
        <a:off x="0" y="725918"/>
        <a:ext cx="10515600" cy="1318590"/>
      </dsp:txXfrm>
    </dsp:sp>
    <dsp:sp modelId="{029BC497-7D4C-C140-8660-E3F18EE22DE2}">
      <dsp:nvSpPr>
        <dsp:cNvPr id="0" name=""/>
        <dsp:cNvSpPr/>
      </dsp:nvSpPr>
      <dsp:spPr>
        <a:xfrm>
          <a:off x="0" y="2044508"/>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u="sng" kern="1200" dirty="0"/>
            <a:t>Options to consider:</a:t>
          </a:r>
          <a:endParaRPr lang="en-US" sz="2600" kern="1200" dirty="0"/>
        </a:p>
      </dsp:txBody>
      <dsp:txXfrm>
        <a:off x="31185" y="2075693"/>
        <a:ext cx="10453230" cy="576450"/>
      </dsp:txXfrm>
    </dsp:sp>
    <dsp:sp modelId="{E130AE25-C5B1-CC43-9F0F-9311A556FDFA}">
      <dsp:nvSpPr>
        <dsp:cNvPr id="0" name=""/>
        <dsp:cNvSpPr/>
      </dsp:nvSpPr>
      <dsp:spPr>
        <a:xfrm>
          <a:off x="0" y="2683328"/>
          <a:ext cx="10515600" cy="193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Font typeface="Arial" panose="020B0604020202020204" pitchFamily="34" charset="0"/>
            <a:buChar char="•"/>
          </a:pPr>
          <a:r>
            <a:rPr lang="en-US" sz="2000" kern="1200" dirty="0"/>
            <a:t>Switching to child therapy to parent support </a:t>
          </a:r>
        </a:p>
        <a:p>
          <a:pPr marL="228600" lvl="1" indent="-228600" algn="l" defTabSz="889000">
            <a:lnSpc>
              <a:spcPct val="90000"/>
            </a:lnSpc>
            <a:spcBef>
              <a:spcPct val="0"/>
            </a:spcBef>
            <a:spcAft>
              <a:spcPct val="20000"/>
            </a:spcAft>
            <a:buFont typeface="Arial" panose="020B0604020202020204" pitchFamily="34" charset="0"/>
            <a:buChar char="•"/>
          </a:pPr>
          <a:r>
            <a:rPr lang="en-US" sz="2000" kern="1200"/>
            <a:t>Referral to another clinician</a:t>
          </a:r>
        </a:p>
        <a:p>
          <a:pPr marL="228600" lvl="1" indent="-228600" algn="l" defTabSz="889000">
            <a:lnSpc>
              <a:spcPct val="90000"/>
            </a:lnSpc>
            <a:spcBef>
              <a:spcPct val="0"/>
            </a:spcBef>
            <a:spcAft>
              <a:spcPct val="20000"/>
            </a:spcAft>
            <a:buFont typeface="Arial" panose="020B0604020202020204" pitchFamily="34" charset="0"/>
            <a:buChar char="•"/>
          </a:pPr>
          <a:r>
            <a:rPr lang="en-US" sz="2000" kern="1200" dirty="0"/>
            <a:t>Termination has therapeutic potential if handled with congruence, compassion, &amp; consent</a:t>
          </a:r>
        </a:p>
        <a:p>
          <a:pPr marL="457200" lvl="2" indent="-228600" algn="l" defTabSz="889000">
            <a:lnSpc>
              <a:spcPct val="90000"/>
            </a:lnSpc>
            <a:spcBef>
              <a:spcPct val="0"/>
            </a:spcBef>
            <a:spcAft>
              <a:spcPct val="20000"/>
            </a:spcAft>
            <a:buFont typeface="Arial" panose="020B0604020202020204" pitchFamily="34" charset="0"/>
            <a:buChar char="•"/>
          </a:pPr>
          <a:r>
            <a:rPr lang="en-US" sz="2000" kern="1200" dirty="0"/>
            <a:t>Prioritizing rest &amp; regulation, honoring capacity, respecting boundaries, accepting limitations, conveys trust in client’s inherent wisdom &amp; resources</a:t>
          </a:r>
        </a:p>
      </dsp:txBody>
      <dsp:txXfrm>
        <a:off x="0" y="2683328"/>
        <a:ext cx="10515600" cy="19375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18A68-7E99-2141-B3E4-9398EAB1DCF5}">
      <dsp:nvSpPr>
        <dsp:cNvPr id="0" name=""/>
        <dsp:cNvSpPr/>
      </dsp:nvSpPr>
      <dsp:spPr>
        <a:xfrm>
          <a:off x="-254858" y="0"/>
          <a:ext cx="3726611" cy="3726611"/>
        </a:xfrm>
        <a:prstGeom prst="pie">
          <a:avLst>
            <a:gd name="adj1" fmla="val 5400000"/>
            <a:gd name="adj2" fmla="val 1620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1BA7B1-BBF5-C34D-9AAE-D3415967903C}">
      <dsp:nvSpPr>
        <dsp:cNvPr id="0" name=""/>
        <dsp:cNvSpPr/>
      </dsp:nvSpPr>
      <dsp:spPr>
        <a:xfrm>
          <a:off x="1608446" y="0"/>
          <a:ext cx="9088712" cy="3726611"/>
        </a:xfrm>
        <a:prstGeom prst="rect">
          <a:avLst/>
        </a:prstGeom>
        <a:solidFill>
          <a:schemeClr val="bg2">
            <a:alpha val="9000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u="sng" kern="1200" dirty="0"/>
            <a:t>SPT:</a:t>
          </a:r>
          <a:r>
            <a:rPr lang="en-US" sz="3600" kern="1200" dirty="0"/>
            <a:t> </a:t>
          </a:r>
        </a:p>
      </dsp:txBody>
      <dsp:txXfrm>
        <a:off x="1608446" y="0"/>
        <a:ext cx="4544356" cy="1117985"/>
      </dsp:txXfrm>
    </dsp:sp>
    <dsp:sp modelId="{36CE1291-8DC4-6A47-A864-160E80B6AF38}">
      <dsp:nvSpPr>
        <dsp:cNvPr id="0" name=""/>
        <dsp:cNvSpPr/>
      </dsp:nvSpPr>
      <dsp:spPr>
        <a:xfrm>
          <a:off x="397299" y="1117985"/>
          <a:ext cx="2422294" cy="2422294"/>
        </a:xfrm>
        <a:prstGeom prst="pie">
          <a:avLst>
            <a:gd name="adj1" fmla="val 5400000"/>
            <a:gd name="adj2" fmla="val 16200000"/>
          </a:avLst>
        </a:prstGeom>
        <a:solidFill>
          <a:schemeClr val="accent2">
            <a:hueOff val="3221806"/>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ACCCB7-6FEE-444F-835B-08F45684C5D6}">
      <dsp:nvSpPr>
        <dsp:cNvPr id="0" name=""/>
        <dsp:cNvSpPr/>
      </dsp:nvSpPr>
      <dsp:spPr>
        <a:xfrm>
          <a:off x="1608446" y="1117985"/>
          <a:ext cx="9088712" cy="2422294"/>
        </a:xfrm>
        <a:prstGeom prst="rect">
          <a:avLst/>
        </a:prstGeom>
        <a:solidFill>
          <a:schemeClr val="bg2">
            <a:lumMod val="90000"/>
          </a:schemeClr>
        </a:solidFill>
        <a:ln w="19050" cap="flat" cmpd="sng" algn="ctr">
          <a:solidFill>
            <a:schemeClr val="accent2">
              <a:hueOff val="3221806"/>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u="sng" kern="1200" dirty="0"/>
            <a:t>Examples:</a:t>
          </a:r>
        </a:p>
      </dsp:txBody>
      <dsp:txXfrm>
        <a:off x="1608446" y="1117985"/>
        <a:ext cx="4544356" cy="1117981"/>
      </dsp:txXfrm>
    </dsp:sp>
    <dsp:sp modelId="{8ADFCABE-10BC-D44C-99FF-77D2D00CEF71}">
      <dsp:nvSpPr>
        <dsp:cNvPr id="0" name=""/>
        <dsp:cNvSpPr/>
      </dsp:nvSpPr>
      <dsp:spPr>
        <a:xfrm>
          <a:off x="1049455" y="2235967"/>
          <a:ext cx="1117982" cy="1117982"/>
        </a:xfrm>
        <a:prstGeom prst="pie">
          <a:avLst>
            <a:gd name="adj1" fmla="val 5400000"/>
            <a:gd name="adj2" fmla="val 16200000"/>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02015E-182E-B045-BCCC-2685D2065E3C}">
      <dsp:nvSpPr>
        <dsp:cNvPr id="0" name=""/>
        <dsp:cNvSpPr/>
      </dsp:nvSpPr>
      <dsp:spPr>
        <a:xfrm>
          <a:off x="1608446" y="2235967"/>
          <a:ext cx="9088712" cy="1117982"/>
        </a:xfrm>
        <a:prstGeom prst="rect">
          <a:avLst/>
        </a:prstGeom>
        <a:solidFill>
          <a:schemeClr val="bg1">
            <a:lumMod val="85000"/>
            <a:alpha val="9000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u="sng" kern="1200" dirty="0"/>
            <a:t>NIT:</a:t>
          </a:r>
          <a:r>
            <a:rPr lang="en-US" sz="3600" kern="1200" dirty="0"/>
            <a:t> </a:t>
          </a:r>
        </a:p>
      </dsp:txBody>
      <dsp:txXfrm>
        <a:off x="1608446" y="2235967"/>
        <a:ext cx="4544356" cy="1117982"/>
      </dsp:txXfrm>
    </dsp:sp>
    <dsp:sp modelId="{9B2B93F7-1A42-B44E-9F79-10E28A30A1DD}">
      <dsp:nvSpPr>
        <dsp:cNvPr id="0" name=""/>
        <dsp:cNvSpPr/>
      </dsp:nvSpPr>
      <dsp:spPr>
        <a:xfrm>
          <a:off x="5643085" y="0"/>
          <a:ext cx="5563791" cy="1117985"/>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We can’t do this work and without being impacted. </a:t>
          </a:r>
          <a:r>
            <a:rPr lang="en-US" sz="1700" i="1" kern="1200" dirty="0"/>
            <a:t>Why?</a:t>
          </a:r>
        </a:p>
        <a:p>
          <a:pPr marL="171450" lvl="1" indent="-171450" algn="l" defTabSz="755650">
            <a:lnSpc>
              <a:spcPct val="90000"/>
            </a:lnSpc>
            <a:spcBef>
              <a:spcPct val="0"/>
            </a:spcBef>
            <a:spcAft>
              <a:spcPct val="15000"/>
            </a:spcAft>
            <a:buChar char="•"/>
          </a:pPr>
          <a:r>
            <a:rPr lang="en-US" sz="1700" b="1" i="1" kern="1200" dirty="0" err="1"/>
            <a:t>Synergetics</a:t>
          </a:r>
          <a:r>
            <a:rPr lang="en-US" sz="1700" kern="1200" dirty="0"/>
            <a:t>: the study of systems in transformation —</a:t>
          </a:r>
          <a:r>
            <a:rPr lang="en-US" sz="1200" kern="1200" dirty="0"/>
            <a:t>Coined by physicist Buckminster Fuller</a:t>
          </a:r>
          <a:endParaRPr lang="en-US" sz="1700" kern="1200" dirty="0"/>
        </a:p>
      </dsp:txBody>
      <dsp:txXfrm>
        <a:off x="5643085" y="0"/>
        <a:ext cx="5563791" cy="1117985"/>
      </dsp:txXfrm>
    </dsp:sp>
    <dsp:sp modelId="{91A292DC-DF62-2E4C-BB35-D9F10007C191}">
      <dsp:nvSpPr>
        <dsp:cNvPr id="0" name=""/>
        <dsp:cNvSpPr/>
      </dsp:nvSpPr>
      <dsp:spPr>
        <a:xfrm>
          <a:off x="5643085" y="1117985"/>
          <a:ext cx="5563791" cy="1117981"/>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ND interpersonal &amp; transpersonal experience</a:t>
          </a:r>
        </a:p>
        <a:p>
          <a:pPr marL="228600" lvl="1" indent="-228600" algn="l" defTabSz="933450">
            <a:lnSpc>
              <a:spcPct val="90000"/>
            </a:lnSpc>
            <a:spcBef>
              <a:spcPct val="0"/>
            </a:spcBef>
            <a:spcAft>
              <a:spcPct val="15000"/>
            </a:spcAft>
            <a:buChar char="•"/>
          </a:pPr>
          <a:r>
            <a:rPr lang="en-US" sz="2100" kern="1200" dirty="0"/>
            <a:t>A “double empathy solution” of sorts</a:t>
          </a:r>
        </a:p>
      </dsp:txBody>
      <dsp:txXfrm>
        <a:off x="5643085" y="1117985"/>
        <a:ext cx="5563791" cy="1117981"/>
      </dsp:txXfrm>
    </dsp:sp>
    <dsp:sp modelId="{6E7A79FC-8AA7-594E-AFE5-F0A9574EC22E}">
      <dsp:nvSpPr>
        <dsp:cNvPr id="0" name=""/>
        <dsp:cNvSpPr/>
      </dsp:nvSpPr>
      <dsp:spPr>
        <a:xfrm>
          <a:off x="5758170" y="2235967"/>
          <a:ext cx="5333620" cy="1117982"/>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We need more ND therapists! </a:t>
          </a:r>
        </a:p>
      </dsp:txBody>
      <dsp:txXfrm>
        <a:off x="5758170" y="2235967"/>
        <a:ext cx="5333620" cy="1117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7F88F-A2A8-5444-9B77-BC35941793CC}">
      <dsp:nvSpPr>
        <dsp:cNvPr id="0" name=""/>
        <dsp:cNvSpPr/>
      </dsp:nvSpPr>
      <dsp:spPr>
        <a:xfrm>
          <a:off x="0" y="35423"/>
          <a:ext cx="10146102" cy="875160"/>
        </a:xfrm>
        <a:prstGeom prst="roundRect">
          <a:avLst/>
        </a:prstGeom>
        <a:solidFill>
          <a:srgbClr val="CBE879"/>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rPr>
            <a:t>Aims to end the default pathologization of neurodivergence and advocate for acceptance and accommodation of neurodiversity</a:t>
          </a:r>
        </a:p>
      </dsp:txBody>
      <dsp:txXfrm>
        <a:off x="42722" y="78145"/>
        <a:ext cx="10060658" cy="789716"/>
      </dsp:txXfrm>
    </dsp:sp>
    <dsp:sp modelId="{37189887-E47A-C140-8932-CE6F9310515C}">
      <dsp:nvSpPr>
        <dsp:cNvPr id="0" name=""/>
        <dsp:cNvSpPr/>
      </dsp:nvSpPr>
      <dsp:spPr>
        <a:xfrm>
          <a:off x="0" y="973943"/>
          <a:ext cx="10146102" cy="875160"/>
        </a:xfrm>
        <a:prstGeom prst="roundRect">
          <a:avLst/>
        </a:prstGeom>
        <a:solidFill>
          <a:srgbClr val="CBE879"/>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rPr>
            <a:t>An identity-based movement modeled after similar social justice movements, particularly those of the queer and deaf communities</a:t>
          </a:r>
        </a:p>
      </dsp:txBody>
      <dsp:txXfrm>
        <a:off x="42722" y="1016665"/>
        <a:ext cx="10060658" cy="789716"/>
      </dsp:txXfrm>
    </dsp:sp>
    <dsp:sp modelId="{FBB761C4-5C42-7442-B9DA-FC79156E5941}">
      <dsp:nvSpPr>
        <dsp:cNvPr id="0" name=""/>
        <dsp:cNvSpPr/>
      </dsp:nvSpPr>
      <dsp:spPr>
        <a:xfrm>
          <a:off x="0" y="1912463"/>
          <a:ext cx="10146102" cy="875160"/>
        </a:xfrm>
        <a:prstGeom prst="roundRect">
          <a:avLst/>
        </a:prstGeom>
        <a:solidFill>
          <a:srgbClr val="CBE879"/>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rPr>
            <a:t>Started within the autism rights movement but does not equate to it</a:t>
          </a:r>
        </a:p>
      </dsp:txBody>
      <dsp:txXfrm>
        <a:off x="42722" y="1955185"/>
        <a:ext cx="10060658" cy="789716"/>
      </dsp:txXfrm>
    </dsp:sp>
    <dsp:sp modelId="{E51EB534-4F92-E845-8809-EECD6E562D07}">
      <dsp:nvSpPr>
        <dsp:cNvPr id="0" name=""/>
        <dsp:cNvSpPr/>
      </dsp:nvSpPr>
      <dsp:spPr>
        <a:xfrm>
          <a:off x="0" y="2850983"/>
          <a:ext cx="10146102" cy="875160"/>
        </a:xfrm>
        <a:prstGeom prst="roundRect">
          <a:avLst/>
        </a:prstGeom>
        <a:solidFill>
          <a:srgbClr val="CBE879"/>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rPr>
            <a:t>Adopted by other neurominority groups and neurodivergent activists, including people diagnosed with ADHD, developmental coordination disorder, and dyslexia</a:t>
          </a:r>
        </a:p>
      </dsp:txBody>
      <dsp:txXfrm>
        <a:off x="42722" y="2893705"/>
        <a:ext cx="10060658" cy="7897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5617A-79B1-474F-B8A7-22C61AA067E2}">
      <dsp:nvSpPr>
        <dsp:cNvPr id="0" name=""/>
        <dsp:cNvSpPr/>
      </dsp:nvSpPr>
      <dsp:spPr>
        <a:xfrm>
          <a:off x="1025999" y="41462"/>
          <a:ext cx="6618199" cy="6661231"/>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950162" y="826965"/>
        <a:ext cx="3815899" cy="5090226"/>
      </dsp:txXfrm>
    </dsp:sp>
    <dsp:sp modelId="{96E5CF82-9897-0D43-B01D-F9DFA185FEF7}">
      <dsp:nvSpPr>
        <dsp:cNvPr id="0" name=""/>
        <dsp:cNvSpPr/>
      </dsp:nvSpPr>
      <dsp:spPr>
        <a:xfrm>
          <a:off x="3679439" y="41492"/>
          <a:ext cx="6661231" cy="6661231"/>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569789" y="826994"/>
        <a:ext cx="3840710" cy="50902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54C46-8AAD-344B-8505-5DB2DB42B85B}">
      <dsp:nvSpPr>
        <dsp:cNvPr id="0" name=""/>
        <dsp:cNvSpPr/>
      </dsp:nvSpPr>
      <dsp:spPr>
        <a:xfrm>
          <a:off x="2178" y="294868"/>
          <a:ext cx="3365499" cy="134619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u="sng" kern="1200" dirty="0"/>
            <a:t>SPT Lens</a:t>
          </a:r>
          <a:endParaRPr lang="en-US" sz="1700" kern="1200" dirty="0"/>
        </a:p>
      </dsp:txBody>
      <dsp:txXfrm>
        <a:off x="675278" y="294868"/>
        <a:ext cx="2019300" cy="1346199"/>
      </dsp:txXfrm>
    </dsp:sp>
    <dsp:sp modelId="{03158F6D-7DB6-0A4E-A04A-966E8A27F82C}">
      <dsp:nvSpPr>
        <dsp:cNvPr id="0" name=""/>
        <dsp:cNvSpPr/>
      </dsp:nvSpPr>
      <dsp:spPr>
        <a:xfrm>
          <a:off x="2930163" y="409295"/>
          <a:ext cx="2793364" cy="1117345"/>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US" sz="1000" kern="1200" dirty="0"/>
            <a:t>Instead: offering hasn’t landed</a:t>
          </a:r>
        </a:p>
      </dsp:txBody>
      <dsp:txXfrm>
        <a:off x="3488836" y="409295"/>
        <a:ext cx="1676019" cy="1117345"/>
      </dsp:txXfrm>
    </dsp:sp>
    <dsp:sp modelId="{DB190470-9578-4E49-9760-B88334CBE072}">
      <dsp:nvSpPr>
        <dsp:cNvPr id="0" name=""/>
        <dsp:cNvSpPr/>
      </dsp:nvSpPr>
      <dsp:spPr>
        <a:xfrm>
          <a:off x="5332456" y="409295"/>
          <a:ext cx="2793364" cy="1117345"/>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US" sz="1000" kern="1200" dirty="0"/>
            <a:t>Consider: mismatch between offering &amp; client’s values?</a:t>
          </a:r>
        </a:p>
      </dsp:txBody>
      <dsp:txXfrm>
        <a:off x="5891129" y="409295"/>
        <a:ext cx="1676019" cy="1117345"/>
      </dsp:txXfrm>
    </dsp:sp>
    <dsp:sp modelId="{F7215F6C-2412-214C-8CBF-3F52D2E64A4E}">
      <dsp:nvSpPr>
        <dsp:cNvPr id="0" name=""/>
        <dsp:cNvSpPr/>
      </dsp:nvSpPr>
      <dsp:spPr>
        <a:xfrm>
          <a:off x="2178" y="1829536"/>
          <a:ext cx="3365499" cy="134619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u="sng" kern="1200" dirty="0"/>
            <a:t>Neurodiversity /NIT Lens</a:t>
          </a:r>
          <a:endParaRPr lang="en-US" sz="1700" kern="1200" dirty="0"/>
        </a:p>
      </dsp:txBody>
      <dsp:txXfrm>
        <a:off x="675278" y="1829536"/>
        <a:ext cx="2019300" cy="1346199"/>
      </dsp:txXfrm>
    </dsp:sp>
    <dsp:sp modelId="{DE4D1E4A-D0AC-7645-9E38-0A04204672CA}">
      <dsp:nvSpPr>
        <dsp:cNvPr id="0" name=""/>
        <dsp:cNvSpPr/>
      </dsp:nvSpPr>
      <dsp:spPr>
        <a:xfrm>
          <a:off x="2930163" y="1943963"/>
          <a:ext cx="2793364" cy="1117345"/>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US" sz="1000" kern="1200" dirty="0"/>
            <a:t>Relational models of disability: mismatch between neurotype and environment</a:t>
          </a:r>
          <a:r>
            <a:rPr lang="en-US" sz="1000" kern="1200" dirty="0">
              <a:sym typeface="Wingdings" pitchFamily="2" charset="2"/>
            </a:rPr>
            <a:t></a:t>
          </a:r>
          <a:r>
            <a:rPr lang="en-US" sz="1000" kern="1200" dirty="0"/>
            <a:t> disablement/hindered ability to satisfy essential </a:t>
          </a:r>
          <a:r>
            <a:rPr lang="en-US" sz="1000" kern="1200" dirty="0" err="1"/>
            <a:t>needs</a:t>
          </a:r>
          <a:r>
            <a:rPr lang="en-US" sz="1000" kern="1200" dirty="0" err="1">
              <a:sym typeface="Wingdings" pitchFamily="2" charset="2"/>
            </a:rPr>
            <a:t></a:t>
          </a:r>
          <a:r>
            <a:rPr lang="en-US" sz="1000" kern="1200" dirty="0" err="1"/>
            <a:t>distress</a:t>
          </a:r>
          <a:r>
            <a:rPr lang="en-US" sz="1000" kern="1200" dirty="0"/>
            <a:t>/threat</a:t>
          </a:r>
          <a:r>
            <a:rPr lang="en-US" sz="1000" kern="1200" dirty="0">
              <a:sym typeface="Wingdings" pitchFamily="2" charset="2"/>
            </a:rPr>
            <a:t></a:t>
          </a:r>
          <a:r>
            <a:rPr lang="en-US" sz="1000" kern="1200" dirty="0"/>
            <a:t> threat responses</a:t>
          </a:r>
        </a:p>
      </dsp:txBody>
      <dsp:txXfrm>
        <a:off x="3488836" y="1943963"/>
        <a:ext cx="1676019" cy="1117345"/>
      </dsp:txXfrm>
    </dsp:sp>
    <dsp:sp modelId="{5D314BB6-1B7A-FB46-84EF-6DEF2DB3FA3E}">
      <dsp:nvSpPr>
        <dsp:cNvPr id="0" name=""/>
        <dsp:cNvSpPr/>
      </dsp:nvSpPr>
      <dsp:spPr>
        <a:xfrm>
          <a:off x="5332456" y="1943963"/>
          <a:ext cx="2793364" cy="1117345"/>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u="sng" kern="1200" dirty="0"/>
            <a:t>NIT</a:t>
          </a:r>
          <a:r>
            <a:rPr lang="en-US" sz="1000" kern="1200" dirty="0"/>
            <a:t>: “Resistance to normalization is a core feature of neurodiversity advocacy” (Chapman &amp; Botha, 2022, p. 314).</a:t>
          </a:r>
        </a:p>
      </dsp:txBody>
      <dsp:txXfrm>
        <a:off x="5891129" y="1943963"/>
        <a:ext cx="1676019" cy="1117345"/>
      </dsp:txXfrm>
    </dsp:sp>
    <dsp:sp modelId="{88C90A6F-A815-3F4E-9687-C737E01C5E8A}">
      <dsp:nvSpPr>
        <dsp:cNvPr id="0" name=""/>
        <dsp:cNvSpPr/>
      </dsp:nvSpPr>
      <dsp:spPr>
        <a:xfrm>
          <a:off x="2178" y="3364204"/>
          <a:ext cx="3365499" cy="134619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u="sng" kern="1200" dirty="0"/>
            <a:t>Key Takeaway</a:t>
          </a:r>
          <a:r>
            <a:rPr lang="en-US" sz="1700" kern="1200" dirty="0"/>
            <a:t>: We need to accept/honor clients’ resistance and meet it with curiosity. </a:t>
          </a:r>
        </a:p>
      </dsp:txBody>
      <dsp:txXfrm>
        <a:off x="675278" y="3364204"/>
        <a:ext cx="2019300" cy="1346199"/>
      </dsp:txXfrm>
    </dsp:sp>
    <dsp:sp modelId="{5A46C311-2CB2-2242-9FAE-B7BE4B9537E4}">
      <dsp:nvSpPr>
        <dsp:cNvPr id="0" name=""/>
        <dsp:cNvSpPr/>
      </dsp:nvSpPr>
      <dsp:spPr>
        <a:xfrm>
          <a:off x="2930163" y="3478630"/>
          <a:ext cx="2793364" cy="1117345"/>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US" sz="1000" kern="1200" dirty="0"/>
            <a:t>By doing so, we can glean valuable information about the contextually relevant relationships &amp; systems </a:t>
          </a:r>
        </a:p>
      </dsp:txBody>
      <dsp:txXfrm>
        <a:off x="3488836" y="3478630"/>
        <a:ext cx="1676019" cy="1117345"/>
      </dsp:txXfrm>
    </dsp:sp>
    <dsp:sp modelId="{83995BDA-C717-DA4C-A857-F2064304222B}">
      <dsp:nvSpPr>
        <dsp:cNvPr id="0" name=""/>
        <dsp:cNvSpPr/>
      </dsp:nvSpPr>
      <dsp:spPr>
        <a:xfrm>
          <a:off x="5332456" y="3478630"/>
          <a:ext cx="2793364" cy="1117345"/>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Responding to clients’ resistance as if it were an oppositional force/trying to override it</a:t>
          </a:r>
          <a:r>
            <a:rPr lang="en-US" sz="1000" kern="1200" dirty="0">
              <a:sym typeface="Wingdings" pitchFamily="2" charset="2"/>
            </a:rPr>
            <a:t></a:t>
          </a:r>
          <a:r>
            <a:rPr lang="en-US" sz="1000" kern="1200" dirty="0"/>
            <a:t> “misses” + detracts from clients’ sense of safety/trust + potential for agency violation/harm</a:t>
          </a:r>
        </a:p>
      </dsp:txBody>
      <dsp:txXfrm>
        <a:off x="5891129" y="3478630"/>
        <a:ext cx="1676019" cy="11173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BA3D4-3165-7B49-A4DE-644D80FF328D}">
      <dsp:nvSpPr>
        <dsp:cNvPr id="0" name=""/>
        <dsp:cNvSpPr/>
      </dsp:nvSpPr>
      <dsp:spPr>
        <a:xfrm>
          <a:off x="-5701847" y="-872939"/>
          <a:ext cx="6789715" cy="6789715"/>
        </a:xfrm>
        <a:prstGeom prst="blockArc">
          <a:avLst>
            <a:gd name="adj1" fmla="val 18900000"/>
            <a:gd name="adj2" fmla="val 2700000"/>
            <a:gd name="adj3" fmla="val 318"/>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6A1033-D4AA-4B4F-8894-F65E2867AB5A}">
      <dsp:nvSpPr>
        <dsp:cNvPr id="0" name=""/>
        <dsp:cNvSpPr/>
      </dsp:nvSpPr>
      <dsp:spPr>
        <a:xfrm>
          <a:off x="700084" y="504383"/>
          <a:ext cx="10984986" cy="100876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709" tIns="48260" rIns="48260" bIns="48260" numCol="1" spcCol="1270" anchor="ctr" anchorCtr="0">
          <a:noAutofit/>
        </a:bodyPr>
        <a:lstStyle/>
        <a:p>
          <a:pPr marL="0" lvl="0" indent="0" algn="l" defTabSz="844550">
            <a:lnSpc>
              <a:spcPct val="90000"/>
            </a:lnSpc>
            <a:spcBef>
              <a:spcPct val="0"/>
            </a:spcBef>
            <a:spcAft>
              <a:spcPct val="35000"/>
            </a:spcAft>
            <a:buNone/>
          </a:pPr>
          <a:r>
            <a:rPr lang="en-US" sz="1900" u="sng" kern="1200" dirty="0"/>
            <a:t>SPT Lens:</a:t>
          </a:r>
          <a:r>
            <a:rPr lang="en-US" sz="1900" kern="1200" dirty="0"/>
            <a:t> Aggressive play isn’t bad—can actually be a key/essential part of integrating intensity</a:t>
          </a:r>
        </a:p>
        <a:p>
          <a:pPr marL="0" lvl="0" indent="0" algn="l" defTabSz="844550">
            <a:lnSpc>
              <a:spcPct val="90000"/>
            </a:lnSpc>
            <a:spcBef>
              <a:spcPct val="0"/>
            </a:spcBef>
            <a:spcAft>
              <a:spcPct val="35000"/>
            </a:spcAft>
            <a:buNone/>
          </a:pPr>
          <a:r>
            <a:rPr lang="en-US" sz="1900" kern="1200" dirty="0"/>
            <a:t>Tuning into our own embodied experience =essential avenue of increasing understanding of our clients’ experiences/worlds </a:t>
          </a:r>
          <a:r>
            <a:rPr lang="en-US" sz="1000" kern="1200" dirty="0"/>
            <a:t>(Dion, 2018)</a:t>
          </a:r>
        </a:p>
      </dsp:txBody>
      <dsp:txXfrm>
        <a:off x="700084" y="504383"/>
        <a:ext cx="10984986" cy="1008767"/>
      </dsp:txXfrm>
    </dsp:sp>
    <dsp:sp modelId="{83E52A71-2D4A-3742-A271-2040AC3D82D8}">
      <dsp:nvSpPr>
        <dsp:cNvPr id="0" name=""/>
        <dsp:cNvSpPr/>
      </dsp:nvSpPr>
      <dsp:spPr>
        <a:xfrm>
          <a:off x="69604" y="378287"/>
          <a:ext cx="1260959" cy="1260959"/>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D81D09-5294-3543-8FB4-0A66F7B0FFF2}">
      <dsp:nvSpPr>
        <dsp:cNvPr id="0" name=""/>
        <dsp:cNvSpPr/>
      </dsp:nvSpPr>
      <dsp:spPr>
        <a:xfrm>
          <a:off x="1066771" y="1605094"/>
          <a:ext cx="10618299" cy="183364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709" tIns="38100" rIns="38100" bIns="38100" numCol="1" spcCol="1270" anchor="ctr" anchorCtr="0">
          <a:noAutofit/>
        </a:bodyPr>
        <a:lstStyle/>
        <a:p>
          <a:pPr marL="0" lvl="0" indent="0" algn="l" defTabSz="666750">
            <a:lnSpc>
              <a:spcPct val="90000"/>
            </a:lnSpc>
            <a:spcBef>
              <a:spcPct val="0"/>
            </a:spcBef>
            <a:spcAft>
              <a:spcPct val="35000"/>
            </a:spcAft>
            <a:buNone/>
          </a:pPr>
          <a:r>
            <a:rPr lang="en-US" sz="1500" u="sng" kern="1200" dirty="0"/>
            <a:t>Neurodiversity/NIT Lens</a:t>
          </a:r>
          <a:r>
            <a:rPr lang="en-US" sz="1500" kern="1200" dirty="0"/>
            <a:t> </a:t>
          </a:r>
        </a:p>
        <a:p>
          <a:pPr marL="0" lvl="0" indent="0" algn="l" defTabSz="666750">
            <a:lnSpc>
              <a:spcPct val="90000"/>
            </a:lnSpc>
            <a:spcBef>
              <a:spcPct val="0"/>
            </a:spcBef>
            <a:spcAft>
              <a:spcPct val="35000"/>
            </a:spcAft>
            <a:buNone/>
          </a:pPr>
          <a:r>
            <a:rPr lang="en-US" sz="1500" kern="1200" dirty="0"/>
            <a:t>Pathology </a:t>
          </a:r>
          <a:r>
            <a:rPr lang="en-US" sz="1500" kern="1200" dirty="0" err="1"/>
            <a:t>paradigm</a:t>
          </a:r>
          <a:r>
            <a:rPr lang="en-US" sz="1500" kern="1200" dirty="0" err="1">
              <a:sym typeface="Wingdings" pitchFamily="2" charset="2"/>
            </a:rPr>
            <a:t></a:t>
          </a:r>
          <a:r>
            <a:rPr lang="en-US" sz="1500" kern="1200" dirty="0" err="1"/>
            <a:t>medical</a:t>
          </a:r>
          <a:r>
            <a:rPr lang="en-US" sz="1500" kern="1200" dirty="0"/>
            <a:t> </a:t>
          </a:r>
          <a:r>
            <a:rPr lang="en-US" sz="1500" kern="1200" dirty="0" err="1"/>
            <a:t>model</a:t>
          </a:r>
          <a:r>
            <a:rPr lang="en-US" sz="1500" kern="1200" dirty="0" err="1">
              <a:sym typeface="Wingdings" pitchFamily="2" charset="2"/>
            </a:rPr>
            <a:t></a:t>
          </a:r>
          <a:r>
            <a:rPr lang="en-US" sz="1500" kern="1200" dirty="0" err="1"/>
            <a:t>devaluing</a:t>
          </a:r>
          <a:r>
            <a:rPr lang="en-US" sz="1500" kern="1200" dirty="0"/>
            <a:t> &amp; pathologizing ND’s people’s differences &amp; “justified” prevention, remediation, &amp; cure (</a:t>
          </a:r>
          <a:r>
            <a:rPr lang="en-US" sz="1000" kern="1200" dirty="0"/>
            <a:t>Walker, 2021; Chapman &amp; Botha, 2022; Pearson &amp; Rose, 2023)</a:t>
          </a:r>
        </a:p>
        <a:p>
          <a:pPr marL="0" lvl="0" indent="0" algn="l" defTabSz="666750">
            <a:lnSpc>
              <a:spcPct val="90000"/>
            </a:lnSpc>
            <a:spcBef>
              <a:spcPct val="0"/>
            </a:spcBef>
            <a:spcAft>
              <a:spcPct val="35000"/>
            </a:spcAft>
            <a:buNone/>
          </a:pPr>
          <a:r>
            <a:rPr lang="en-US" sz="1500" kern="1200" dirty="0"/>
            <a:t>Approaches like ABA violate clients’ agency  (</a:t>
          </a:r>
          <a:r>
            <a:rPr lang="en-US" sz="1000" kern="1200" dirty="0"/>
            <a:t>Pearson &amp; Rose, 2023; Chapman &amp; Botha, 2022; Price, 2020)</a:t>
          </a:r>
        </a:p>
        <a:p>
          <a:pPr marL="0" lvl="0" indent="0" algn="l" defTabSz="666750">
            <a:lnSpc>
              <a:spcPct val="90000"/>
            </a:lnSpc>
            <a:spcBef>
              <a:spcPct val="0"/>
            </a:spcBef>
            <a:spcAft>
              <a:spcPct val="35000"/>
            </a:spcAft>
            <a:buNone/>
          </a:pPr>
          <a:r>
            <a:rPr lang="en-US" sz="1500" u="sng" kern="1200" dirty="0"/>
            <a:t>NIT</a:t>
          </a:r>
          <a:r>
            <a:rPr lang="en-US" sz="1500" kern="1200" dirty="0"/>
            <a:t>: Respecting clients’ agency is paramount!; need to  bring awareness to matters of agency &amp; trauma  </a:t>
          </a:r>
          <a:r>
            <a:rPr lang="en-US" sz="1000" kern="1200" dirty="0"/>
            <a:t>(Chapman &amp; Botha, 2022)</a:t>
          </a:r>
        </a:p>
      </dsp:txBody>
      <dsp:txXfrm>
        <a:off x="1066771" y="1605094"/>
        <a:ext cx="10618299" cy="1833646"/>
      </dsp:txXfrm>
    </dsp:sp>
    <dsp:sp modelId="{0D20429E-CB27-4E48-989C-69ABC464B7B3}">
      <dsp:nvSpPr>
        <dsp:cNvPr id="0" name=""/>
        <dsp:cNvSpPr/>
      </dsp:nvSpPr>
      <dsp:spPr>
        <a:xfrm>
          <a:off x="436291" y="1891438"/>
          <a:ext cx="1260959" cy="1260959"/>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BE2983-C9F2-C54E-93D2-8D051A3C80FD}">
      <dsp:nvSpPr>
        <dsp:cNvPr id="0" name=""/>
        <dsp:cNvSpPr/>
      </dsp:nvSpPr>
      <dsp:spPr>
        <a:xfrm>
          <a:off x="700084" y="3530685"/>
          <a:ext cx="10984986" cy="100876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709" tIns="43180" rIns="43180" bIns="43180" numCol="1" spcCol="1270" anchor="ctr" anchorCtr="0">
          <a:noAutofit/>
        </a:bodyPr>
        <a:lstStyle/>
        <a:p>
          <a:pPr marL="0" lvl="0" indent="0" algn="l" defTabSz="755650">
            <a:lnSpc>
              <a:spcPct val="90000"/>
            </a:lnSpc>
            <a:spcBef>
              <a:spcPct val="0"/>
            </a:spcBef>
            <a:spcAft>
              <a:spcPct val="35000"/>
            </a:spcAft>
            <a:buFont typeface="Arial" panose="020B0604020202020204" pitchFamily="34" charset="0"/>
            <a:buNone/>
          </a:pPr>
          <a:r>
            <a:rPr lang="en-US" sz="1700" u="sng" kern="1200" dirty="0"/>
            <a:t>Key Takeaways</a:t>
          </a:r>
          <a:r>
            <a:rPr lang="en-US" sz="1700" kern="1200" dirty="0"/>
            <a:t>: Autonomy is an essential human need.</a:t>
          </a:r>
        </a:p>
        <a:p>
          <a:pPr marL="0" lvl="0" indent="0" algn="l" defTabSz="755650">
            <a:lnSpc>
              <a:spcPct val="90000"/>
            </a:lnSpc>
            <a:spcBef>
              <a:spcPct val="0"/>
            </a:spcBef>
            <a:spcAft>
              <a:spcPct val="35000"/>
            </a:spcAft>
            <a:buFont typeface="Arial" panose="020B0604020202020204" pitchFamily="34" charset="0"/>
            <a:buNone/>
          </a:pPr>
          <a:r>
            <a:rPr lang="en-US" sz="1700" kern="1200" dirty="0"/>
            <a:t>Threats to autonomy (including therapy itself) can evoke life threat responses in our clients  </a:t>
          </a:r>
        </a:p>
        <a:p>
          <a:pPr marL="0" lvl="0" indent="0" algn="l" defTabSz="755650">
            <a:lnSpc>
              <a:spcPct val="90000"/>
            </a:lnSpc>
            <a:spcBef>
              <a:spcPct val="0"/>
            </a:spcBef>
            <a:spcAft>
              <a:spcPct val="35000"/>
            </a:spcAft>
            <a:buFont typeface="Arial" panose="020B0604020202020204" pitchFamily="34" charset="0"/>
            <a:buNone/>
          </a:pPr>
          <a:r>
            <a:rPr lang="en-US" sz="1700" kern="1200" dirty="0"/>
            <a:t>“Figuring out why” is not our priority—restoring </a:t>
          </a:r>
          <a:r>
            <a:rPr lang="en-US" sz="1700" kern="1200" dirty="0" err="1"/>
            <a:t>neuroception</a:t>
          </a:r>
          <a:r>
            <a:rPr lang="en-US" sz="1700" kern="1200" dirty="0"/>
            <a:t> of safety is </a:t>
          </a:r>
        </a:p>
      </dsp:txBody>
      <dsp:txXfrm>
        <a:off x="700084" y="3530685"/>
        <a:ext cx="10984986" cy="1008767"/>
      </dsp:txXfrm>
    </dsp:sp>
    <dsp:sp modelId="{42D3C217-D5AF-104D-A17B-5BF95372826F}">
      <dsp:nvSpPr>
        <dsp:cNvPr id="0" name=""/>
        <dsp:cNvSpPr/>
      </dsp:nvSpPr>
      <dsp:spPr>
        <a:xfrm>
          <a:off x="69604" y="3404589"/>
          <a:ext cx="1260959" cy="1260959"/>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FA79C8-5C48-5C45-BB9F-43BCD3D87041}">
      <dsp:nvSpPr>
        <dsp:cNvPr id="0" name=""/>
        <dsp:cNvSpPr/>
      </dsp:nvSpPr>
      <dsp:spPr>
        <a:xfrm>
          <a:off x="5001564" y="2306121"/>
          <a:ext cx="2818593" cy="2818593"/>
        </a:xfrm>
        <a:prstGeom prst="gear9">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US" sz="800" u="sng" kern="1200" dirty="0"/>
            <a:t>Neurodiversity/NIT Lens</a:t>
          </a:r>
          <a:r>
            <a:rPr lang="en-US" sz="800" kern="1200" dirty="0"/>
            <a:t>: </a:t>
          </a:r>
        </a:p>
        <a:p>
          <a:pPr marL="0" lvl="0" indent="0" algn="ctr" defTabSz="355600">
            <a:lnSpc>
              <a:spcPct val="90000"/>
            </a:lnSpc>
            <a:spcBef>
              <a:spcPct val="0"/>
            </a:spcBef>
            <a:spcAft>
              <a:spcPct val="35000"/>
            </a:spcAft>
            <a:buFont typeface="Arial" panose="020B0604020202020204" pitchFamily="34" charset="0"/>
            <a:buNone/>
          </a:pPr>
          <a:r>
            <a:rPr lang="en-US" sz="800" kern="1200" dirty="0"/>
            <a:t>Our experiences are as unique as our neurotypes.</a:t>
          </a:r>
        </a:p>
        <a:p>
          <a:pPr marL="0" lvl="0" indent="0" algn="ctr" defTabSz="355600">
            <a:lnSpc>
              <a:spcPct val="90000"/>
            </a:lnSpc>
            <a:spcBef>
              <a:spcPct val="0"/>
            </a:spcBef>
            <a:spcAft>
              <a:spcPct val="35000"/>
            </a:spcAft>
            <a:buFont typeface="Arial" panose="020B0604020202020204" pitchFamily="34" charset="0"/>
            <a:buNone/>
          </a:pPr>
          <a:r>
            <a:rPr lang="en-US" sz="800" kern="1200" dirty="0"/>
            <a:t>Differences in sensory processing, sensitivity, and/or integration- fundamental to ND experience.</a:t>
          </a:r>
        </a:p>
        <a:p>
          <a:pPr marL="0" lvl="0" indent="0" algn="ctr" defTabSz="355600">
            <a:lnSpc>
              <a:spcPct val="90000"/>
            </a:lnSpc>
            <a:spcBef>
              <a:spcPct val="0"/>
            </a:spcBef>
            <a:spcAft>
              <a:spcPct val="35000"/>
            </a:spcAft>
            <a:buFont typeface="Arial" panose="020B0604020202020204" pitchFamily="34" charset="0"/>
            <a:buNone/>
          </a:pPr>
          <a:r>
            <a:rPr lang="en-US" sz="800" u="sng" kern="1200" dirty="0"/>
            <a:t>NIT</a:t>
          </a:r>
          <a:r>
            <a:rPr lang="en-US" sz="800" kern="1200" dirty="0"/>
            <a:t>:  reframe dysfunction as relational </a:t>
          </a:r>
        </a:p>
      </dsp:txBody>
      <dsp:txXfrm>
        <a:off x="5568227" y="2966363"/>
        <a:ext cx="1685267" cy="1448815"/>
      </dsp:txXfrm>
    </dsp:sp>
    <dsp:sp modelId="{E35CA258-6CFA-BB48-AA52-95C2A578C9DB}">
      <dsp:nvSpPr>
        <dsp:cNvPr id="0" name=""/>
        <dsp:cNvSpPr/>
      </dsp:nvSpPr>
      <dsp:spPr>
        <a:xfrm>
          <a:off x="3361655" y="1639908"/>
          <a:ext cx="2049886" cy="2049886"/>
        </a:xfrm>
        <a:prstGeom prst="gear6">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Font typeface="Arial" panose="020B0604020202020204" pitchFamily="34" charset="0"/>
            <a:buNone/>
          </a:pPr>
          <a:r>
            <a:rPr lang="en-US" sz="900" u="sng" kern="1200" dirty="0"/>
            <a:t>Key Takeaways</a:t>
          </a:r>
          <a:r>
            <a:rPr lang="en-US" sz="900" kern="1200" dirty="0"/>
            <a:t>: Clients </a:t>
          </a:r>
          <a:r>
            <a:rPr lang="en-US" sz="900" i="1" kern="1200" dirty="0"/>
            <a:t>already have </a:t>
          </a:r>
          <a:r>
            <a:rPr lang="en-US" sz="900" kern="1200" dirty="0"/>
            <a:t>a vast array of skills/strategies, tailored to their unique neurotype &amp; experiences</a:t>
          </a:r>
        </a:p>
      </dsp:txBody>
      <dsp:txXfrm>
        <a:off x="3877720" y="2159092"/>
        <a:ext cx="1017756" cy="1011518"/>
      </dsp:txXfrm>
    </dsp:sp>
    <dsp:sp modelId="{099DE54A-D1E9-FF40-B756-F3911A7E40C5}">
      <dsp:nvSpPr>
        <dsp:cNvPr id="0" name=""/>
        <dsp:cNvSpPr/>
      </dsp:nvSpPr>
      <dsp:spPr>
        <a:xfrm rot="20700000">
          <a:off x="4509800" y="225696"/>
          <a:ext cx="2008469" cy="2008469"/>
        </a:xfrm>
        <a:prstGeom prst="gear6">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Font typeface="Arial" panose="020B0604020202020204" pitchFamily="34" charset="0"/>
            <a:buNone/>
          </a:pPr>
          <a:r>
            <a:rPr lang="en-US" sz="900" u="sng" kern="1200" dirty="0"/>
            <a:t>SPT Lens</a:t>
          </a:r>
          <a:r>
            <a:rPr lang="en-US" sz="900" kern="1200" dirty="0"/>
            <a:t>: Therapists apply regulation skills for creating </a:t>
          </a:r>
          <a:r>
            <a:rPr lang="en-US" sz="900" kern="1200" dirty="0" err="1"/>
            <a:t>neuroception</a:t>
          </a:r>
          <a:r>
            <a:rPr lang="en-US" sz="900" kern="1200" dirty="0"/>
            <a:t> of safety and </a:t>
          </a:r>
          <a:r>
            <a:rPr lang="en-US" sz="900" i="1" kern="1200" dirty="0"/>
            <a:t>modeling</a:t>
          </a:r>
          <a:r>
            <a:rPr lang="en-US" sz="900" kern="1200" dirty="0"/>
            <a:t> (not </a:t>
          </a:r>
          <a:r>
            <a:rPr lang="en-US" sz="900" i="1" kern="1200" dirty="0"/>
            <a:t>teaching</a:t>
          </a:r>
          <a:r>
            <a:rPr lang="en-US" sz="900" kern="1200" dirty="0"/>
            <a:t>) regulation skills.</a:t>
          </a:r>
        </a:p>
      </dsp:txBody>
      <dsp:txXfrm rot="-20700000">
        <a:off x="4950317" y="666212"/>
        <a:ext cx="1127437" cy="1127437"/>
      </dsp:txXfrm>
    </dsp:sp>
    <dsp:sp modelId="{DBCA6713-CE75-EE4A-8DE3-F84B3138704A}">
      <dsp:nvSpPr>
        <dsp:cNvPr id="0" name=""/>
        <dsp:cNvSpPr/>
      </dsp:nvSpPr>
      <dsp:spPr>
        <a:xfrm>
          <a:off x="4795182" y="1874890"/>
          <a:ext cx="3607799" cy="3607799"/>
        </a:xfrm>
        <a:prstGeom prst="circularArrow">
          <a:avLst>
            <a:gd name="adj1" fmla="val 4688"/>
            <a:gd name="adj2" fmla="val 299029"/>
            <a:gd name="adj3" fmla="val 2534658"/>
            <a:gd name="adj4" fmla="val 1582200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1F1D2E6-E7C5-D646-AABF-8F20EAA92737}">
      <dsp:nvSpPr>
        <dsp:cNvPr id="0" name=""/>
        <dsp:cNvSpPr/>
      </dsp:nvSpPr>
      <dsp:spPr>
        <a:xfrm>
          <a:off x="2998624" y="1182353"/>
          <a:ext cx="2621291" cy="2621291"/>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C6225B-8938-854A-A198-CC915E1F819F}">
      <dsp:nvSpPr>
        <dsp:cNvPr id="0" name=""/>
        <dsp:cNvSpPr/>
      </dsp:nvSpPr>
      <dsp:spPr>
        <a:xfrm>
          <a:off x="4045221" y="-218226"/>
          <a:ext cx="2826280" cy="2826280"/>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9A4A2-51FA-5C49-893B-79B20BB786F5}">
      <dsp:nvSpPr>
        <dsp:cNvPr id="0" name=""/>
        <dsp:cNvSpPr/>
      </dsp:nvSpPr>
      <dsp:spPr>
        <a:xfrm>
          <a:off x="2770123" y="2366589"/>
          <a:ext cx="1984748" cy="198474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u="sng" kern="1200" dirty="0"/>
            <a:t>Reframe:</a:t>
          </a:r>
          <a:r>
            <a:rPr lang="en-US" sz="1300" u="none" kern="1200" dirty="0"/>
            <a:t> facilitating </a:t>
          </a:r>
          <a:r>
            <a:rPr lang="en-US" sz="1300" kern="1200" dirty="0"/>
            <a:t>communication between all parties, which can look more  like a translator role</a:t>
          </a:r>
        </a:p>
      </dsp:txBody>
      <dsp:txXfrm>
        <a:off x="3060783" y="2657249"/>
        <a:ext cx="1403428" cy="1403428"/>
      </dsp:txXfrm>
    </dsp:sp>
    <dsp:sp modelId="{E3349CF5-EDB4-5F4A-9441-32D8B7B5F995}">
      <dsp:nvSpPr>
        <dsp:cNvPr id="0" name=""/>
        <dsp:cNvSpPr/>
      </dsp:nvSpPr>
      <dsp:spPr>
        <a:xfrm rot="13497634">
          <a:off x="986245" y="1460827"/>
          <a:ext cx="2317432" cy="56565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FA9CDE-C5E0-354D-80F5-6C0955166AAD}">
      <dsp:nvSpPr>
        <dsp:cNvPr id="0" name=""/>
        <dsp:cNvSpPr/>
      </dsp:nvSpPr>
      <dsp:spPr>
        <a:xfrm>
          <a:off x="67246" y="170677"/>
          <a:ext cx="2515629" cy="150840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u="sng" kern="1200" dirty="0"/>
            <a:t>SPT Lens</a:t>
          </a:r>
          <a:r>
            <a:rPr lang="en-US" sz="1500" kern="1200" dirty="0"/>
            <a:t>: play = an important/natural mode of communication for kids</a:t>
          </a:r>
        </a:p>
        <a:p>
          <a:pPr marL="0" lvl="0" indent="0" algn="ctr" defTabSz="666750">
            <a:lnSpc>
              <a:spcPct val="90000"/>
            </a:lnSpc>
            <a:spcBef>
              <a:spcPct val="0"/>
            </a:spcBef>
            <a:spcAft>
              <a:spcPct val="35000"/>
            </a:spcAft>
            <a:buFont typeface="Arial" panose="020B0604020202020204" pitchFamily="34" charset="0"/>
            <a:buNone/>
          </a:pPr>
          <a:r>
            <a:rPr lang="en-US" sz="1500" kern="1200" dirty="0"/>
            <a:t>Recognizes the value/relevance of nonverbal communication</a:t>
          </a:r>
        </a:p>
      </dsp:txBody>
      <dsp:txXfrm>
        <a:off x="111426" y="214857"/>
        <a:ext cx="2427269" cy="1420048"/>
      </dsp:txXfrm>
    </dsp:sp>
    <dsp:sp modelId="{B75B9A1D-5E3F-C446-8A11-B056BE46CAD8}">
      <dsp:nvSpPr>
        <dsp:cNvPr id="0" name=""/>
        <dsp:cNvSpPr/>
      </dsp:nvSpPr>
      <dsp:spPr>
        <a:xfrm rot="17239025">
          <a:off x="3502742" y="1242600"/>
          <a:ext cx="1662875" cy="56565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5B49A83-C969-854E-B585-76A2B0374851}">
      <dsp:nvSpPr>
        <dsp:cNvPr id="0" name=""/>
        <dsp:cNvSpPr/>
      </dsp:nvSpPr>
      <dsp:spPr>
        <a:xfrm>
          <a:off x="2939753" y="138698"/>
          <a:ext cx="3283824" cy="11859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u="sng" kern="1200" dirty="0"/>
            <a:t>Neurodiversity Lens:</a:t>
          </a:r>
          <a:r>
            <a:rPr lang="en-US" sz="1400" kern="1200" dirty="0"/>
            <a:t> </a:t>
          </a:r>
          <a:r>
            <a:rPr lang="en-US" sz="1400" i="1" kern="1200" dirty="0"/>
            <a:t>differences</a:t>
          </a:r>
          <a:r>
            <a:rPr lang="en-US" sz="1400" kern="1200" dirty="0"/>
            <a:t> not deficits (Milton, 2012; Walker, 2021)</a:t>
          </a:r>
        </a:p>
        <a:p>
          <a:pPr marL="0" lvl="0" indent="0" algn="ctr" defTabSz="622300">
            <a:lnSpc>
              <a:spcPct val="90000"/>
            </a:lnSpc>
            <a:spcBef>
              <a:spcPct val="0"/>
            </a:spcBef>
            <a:spcAft>
              <a:spcPct val="35000"/>
            </a:spcAft>
            <a:buFont typeface="Arial" panose="020B0604020202020204" pitchFamily="34" charset="0"/>
            <a:buNone/>
          </a:pPr>
          <a:r>
            <a:rPr lang="en-US" sz="1400" u="sng" kern="1200" dirty="0"/>
            <a:t>NIT:</a:t>
          </a:r>
          <a:r>
            <a:rPr lang="en-US" sz="1400" kern="1200" dirty="0"/>
            <a:t> “the need for therapists to cultivate a relational epistemic humility” </a:t>
          </a:r>
          <a:r>
            <a:rPr lang="en-US" sz="1200" kern="1200" dirty="0"/>
            <a:t>(Chapman &amp; Botha, 2022, p. 310)</a:t>
          </a:r>
        </a:p>
      </dsp:txBody>
      <dsp:txXfrm>
        <a:off x="2974488" y="173433"/>
        <a:ext cx="3214354" cy="1116486"/>
      </dsp:txXfrm>
    </dsp:sp>
    <dsp:sp modelId="{D868BE8B-196B-CB44-ABF3-90DFAF18D2D3}">
      <dsp:nvSpPr>
        <dsp:cNvPr id="0" name=""/>
        <dsp:cNvSpPr/>
      </dsp:nvSpPr>
      <dsp:spPr>
        <a:xfrm rot="20405038">
          <a:off x="4459771" y="1907564"/>
          <a:ext cx="4178947" cy="56565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41EB67-ED92-9B47-95E1-2471D284EF31}">
      <dsp:nvSpPr>
        <dsp:cNvPr id="0" name=""/>
        <dsp:cNvSpPr/>
      </dsp:nvSpPr>
      <dsp:spPr>
        <a:xfrm>
          <a:off x="6738401" y="0"/>
          <a:ext cx="4229615" cy="30290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u="sng" kern="1200" dirty="0"/>
            <a:t>Key Takeaway</a:t>
          </a:r>
          <a:r>
            <a:rPr lang="en-US" sz="1500" kern="1200" dirty="0"/>
            <a:t>: I’ve internalized neuronormative communication biases, </a:t>
          </a:r>
          <a:r>
            <a:rPr lang="en-US" sz="1500" i="1" kern="1200" dirty="0"/>
            <a:t>and </a:t>
          </a:r>
          <a:r>
            <a:rPr lang="en-US" sz="1500" kern="1200" dirty="0"/>
            <a:t>I can expand beyond them</a:t>
          </a:r>
        </a:p>
        <a:p>
          <a:pPr marL="0" lvl="0" indent="0" algn="ctr" defTabSz="666750">
            <a:lnSpc>
              <a:spcPct val="90000"/>
            </a:lnSpc>
            <a:spcBef>
              <a:spcPct val="0"/>
            </a:spcBef>
            <a:spcAft>
              <a:spcPct val="35000"/>
            </a:spcAft>
            <a:buFont typeface="Arial" panose="020B0604020202020204" pitchFamily="34" charset="0"/>
            <a:buNone/>
          </a:pPr>
          <a:r>
            <a:rPr lang="en-US" sz="1500" u="sng" kern="1200" dirty="0"/>
            <a:t>Examples</a:t>
          </a:r>
          <a:r>
            <a:rPr lang="en-US" sz="1500" kern="1200" dirty="0"/>
            <a:t>: using Chat feature and/or Whiteboard feature during online sessions, sessions with &lt;15 verbal exchanges, creative/abstract interactive exchanges within (&amp; between) parallel play processes, co-creating games without verbally defining the aims or “rules” (&amp; indications of mutual understanding of those aims/“rules”), tuning in to metaphors in play</a:t>
          </a:r>
        </a:p>
      </dsp:txBody>
      <dsp:txXfrm>
        <a:off x="6827120" y="88719"/>
        <a:ext cx="4052177" cy="285164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82DEE-62B0-C040-AE5D-0BEA08565743}">
      <dsp:nvSpPr>
        <dsp:cNvPr id="0" name=""/>
        <dsp:cNvSpPr/>
      </dsp:nvSpPr>
      <dsp:spPr>
        <a:xfrm>
          <a:off x="3209449" y="443551"/>
          <a:ext cx="5519748" cy="5519748"/>
        </a:xfrm>
        <a:prstGeom prst="pie">
          <a:avLst>
            <a:gd name="adj1" fmla="val 16200000"/>
            <a:gd name="adj2" fmla="val 18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US" sz="800" u="sng" kern="1200" dirty="0"/>
            <a:t>Key Takeaways</a:t>
          </a:r>
        </a:p>
        <a:p>
          <a:pPr marL="0" lvl="0" indent="0" algn="ctr" defTabSz="355600">
            <a:lnSpc>
              <a:spcPct val="90000"/>
            </a:lnSpc>
            <a:spcBef>
              <a:spcPct val="0"/>
            </a:spcBef>
            <a:spcAft>
              <a:spcPct val="35000"/>
            </a:spcAft>
            <a:buFont typeface="Arial" panose="020B0604020202020204" pitchFamily="34" charset="0"/>
            <a:buNone/>
          </a:pPr>
          <a:r>
            <a:rPr lang="en-US" sz="800" u="sng" kern="1200" dirty="0"/>
            <a:t>Example: </a:t>
          </a:r>
          <a:r>
            <a:rPr lang="en-US" sz="800" kern="1200" dirty="0"/>
            <a:t>recall 6-year-old w/ sand</a:t>
          </a:r>
        </a:p>
        <a:p>
          <a:pPr marL="0" lvl="0" indent="0" algn="ctr" defTabSz="355600">
            <a:lnSpc>
              <a:spcPct val="90000"/>
            </a:lnSpc>
            <a:spcBef>
              <a:spcPct val="0"/>
            </a:spcBef>
            <a:spcAft>
              <a:spcPct val="35000"/>
            </a:spcAft>
            <a:buFont typeface="Arial" panose="020B0604020202020204" pitchFamily="34" charset="0"/>
            <a:buNone/>
          </a:pPr>
          <a:r>
            <a:rPr lang="en-US" sz="800" kern="1200" dirty="0"/>
            <a:t> —</a:t>
          </a:r>
          <a:r>
            <a:rPr lang="en-US" sz="800" kern="1200" dirty="0" err="1"/>
            <a:t>Neuroception</a:t>
          </a:r>
          <a:r>
            <a:rPr lang="en-US" sz="800" kern="1200" dirty="0"/>
            <a:t> of safety foundational for integrating emotional intensity </a:t>
          </a:r>
          <a:r>
            <a:rPr lang="en-US" sz="600" kern="1200" dirty="0"/>
            <a:t>(Dion, 2018)</a:t>
          </a:r>
        </a:p>
        <a:p>
          <a:pPr marL="0" lvl="0" indent="0" algn="ctr" defTabSz="355600">
            <a:lnSpc>
              <a:spcPct val="90000"/>
            </a:lnSpc>
            <a:spcBef>
              <a:spcPct val="0"/>
            </a:spcBef>
            <a:spcAft>
              <a:spcPct val="35000"/>
            </a:spcAft>
            <a:buFont typeface="Arial" panose="020B0604020202020204" pitchFamily="34" charset="0"/>
            <a:buNone/>
          </a:pPr>
          <a:r>
            <a:rPr lang="en-US" sz="800" kern="1200" dirty="0"/>
            <a:t>…AND “feelings” words might not actually be necessary*</a:t>
          </a:r>
        </a:p>
        <a:p>
          <a:pPr marL="0" lvl="0" indent="0" algn="ctr" defTabSz="355600">
            <a:lnSpc>
              <a:spcPct val="90000"/>
            </a:lnSpc>
            <a:spcBef>
              <a:spcPct val="0"/>
            </a:spcBef>
            <a:spcAft>
              <a:spcPct val="35000"/>
            </a:spcAft>
            <a:buFont typeface="Arial" panose="020B0604020202020204" pitchFamily="34" charset="0"/>
            <a:buNone/>
          </a:pPr>
          <a:r>
            <a:rPr lang="en-US" sz="700" kern="1200" dirty="0"/>
            <a:t>*for building trust within trust in self to be with all states &amp; experiences and trust that there is space for them all of them to be &amp; move</a:t>
          </a:r>
        </a:p>
      </dsp:txBody>
      <dsp:txXfrm>
        <a:off x="6210484" y="1462076"/>
        <a:ext cx="1872771" cy="1839916"/>
      </dsp:txXfrm>
    </dsp:sp>
    <dsp:sp modelId="{1870AB46-CF7B-724A-BD27-2C60F530D393}">
      <dsp:nvSpPr>
        <dsp:cNvPr id="0" name=""/>
        <dsp:cNvSpPr/>
      </dsp:nvSpPr>
      <dsp:spPr>
        <a:xfrm>
          <a:off x="2924919" y="607829"/>
          <a:ext cx="5519748" cy="5519748"/>
        </a:xfrm>
        <a:prstGeom prst="pie">
          <a:avLst>
            <a:gd name="adj1" fmla="val 1800000"/>
            <a:gd name="adj2" fmla="val 90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u="sng" kern="1200" dirty="0"/>
            <a:t>Neurodiversity Lens</a:t>
          </a:r>
          <a:r>
            <a:rPr lang="en-US" sz="1100" kern="1200" dirty="0"/>
            <a:t>: </a:t>
          </a:r>
        </a:p>
        <a:p>
          <a:pPr marL="0" lvl="0" indent="0" algn="ctr" defTabSz="488950">
            <a:lnSpc>
              <a:spcPct val="90000"/>
            </a:lnSpc>
            <a:spcBef>
              <a:spcPct val="0"/>
            </a:spcBef>
            <a:spcAft>
              <a:spcPct val="35000"/>
            </a:spcAft>
            <a:buFont typeface="Arial" panose="020B0604020202020204" pitchFamily="34" charset="0"/>
            <a:buNone/>
          </a:pPr>
          <a:r>
            <a:rPr lang="en-US" sz="1100" kern="1200" dirty="0"/>
            <a:t>—Different neurotypes</a:t>
          </a:r>
          <a:r>
            <a:rPr lang="en-US" sz="1100" kern="1200" dirty="0">
              <a:sym typeface="Wingdings" pitchFamily="2" charset="2"/>
            </a:rPr>
            <a:t></a:t>
          </a:r>
          <a:r>
            <a:rPr lang="en-US" sz="1100" kern="1200" dirty="0"/>
            <a:t> different ways of experiencing, processing, relating to, and expressing emotions </a:t>
          </a:r>
          <a:r>
            <a:rPr lang="en-US" sz="900" kern="1200" dirty="0"/>
            <a:t>(Milton, 2012) </a:t>
          </a:r>
        </a:p>
        <a:p>
          <a:pPr marL="0" lvl="0" indent="0" algn="ctr" defTabSz="488950">
            <a:lnSpc>
              <a:spcPct val="90000"/>
            </a:lnSpc>
            <a:spcBef>
              <a:spcPct val="0"/>
            </a:spcBef>
            <a:spcAft>
              <a:spcPct val="35000"/>
            </a:spcAft>
            <a:buFont typeface="Arial" panose="020B0604020202020204" pitchFamily="34" charset="0"/>
            <a:buNone/>
          </a:pPr>
          <a:r>
            <a:rPr lang="en-US" sz="1100" u="sng" kern="1200" dirty="0"/>
            <a:t>NIT</a:t>
          </a:r>
          <a:r>
            <a:rPr lang="en-US" sz="1100" kern="1200" dirty="0"/>
            <a:t>: relational epistemic humility </a:t>
          </a:r>
          <a:r>
            <a:rPr lang="en-US" sz="900" kern="1200" dirty="0"/>
            <a:t>(Chapman &amp; Botha, 2022)</a:t>
          </a:r>
          <a:endParaRPr lang="en-US" sz="1100" kern="1200" dirty="0"/>
        </a:p>
      </dsp:txBody>
      <dsp:txXfrm>
        <a:off x="4436279" y="4090527"/>
        <a:ext cx="2497029" cy="1708493"/>
      </dsp:txXfrm>
    </dsp:sp>
    <dsp:sp modelId="{FCA22909-2E42-B045-B4A4-C1551BDA0FC7}">
      <dsp:nvSpPr>
        <dsp:cNvPr id="0" name=""/>
        <dsp:cNvSpPr/>
      </dsp:nvSpPr>
      <dsp:spPr>
        <a:xfrm>
          <a:off x="2924919" y="607829"/>
          <a:ext cx="5519748" cy="5519748"/>
        </a:xfrm>
        <a:prstGeom prst="pie">
          <a:avLst>
            <a:gd name="adj1" fmla="val 900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u="sng" kern="1200" dirty="0"/>
            <a:t>SPT Lens</a:t>
          </a:r>
          <a:r>
            <a:rPr lang="en-US" sz="1100" kern="1200" dirty="0"/>
            <a:t>: </a:t>
          </a:r>
          <a:r>
            <a:rPr lang="en-US" sz="800" kern="1200" dirty="0"/>
            <a:t>(Dion, 2018)</a:t>
          </a:r>
        </a:p>
        <a:p>
          <a:pPr marL="0" lvl="0" indent="0" algn="ctr" defTabSz="488950">
            <a:lnSpc>
              <a:spcPct val="90000"/>
            </a:lnSpc>
            <a:spcBef>
              <a:spcPct val="0"/>
            </a:spcBef>
            <a:spcAft>
              <a:spcPct val="35000"/>
            </a:spcAft>
            <a:buFont typeface="Arial" panose="020B0604020202020204" pitchFamily="34" charset="0"/>
            <a:buNone/>
          </a:pPr>
          <a:r>
            <a:rPr lang="en-US" sz="1100" kern="1200" dirty="0"/>
            <a:t>—Emphasis on nervous system states &amp; </a:t>
          </a:r>
          <a:r>
            <a:rPr lang="en-US" sz="1100" kern="1200" dirty="0" err="1"/>
            <a:t>neuroception</a:t>
          </a:r>
          <a:r>
            <a:rPr lang="en-US" sz="1100" kern="1200" dirty="0"/>
            <a:t> of safety</a:t>
          </a:r>
        </a:p>
        <a:p>
          <a:pPr marL="0" lvl="0" indent="0" algn="ctr" defTabSz="488950">
            <a:lnSpc>
              <a:spcPct val="90000"/>
            </a:lnSpc>
            <a:spcBef>
              <a:spcPct val="0"/>
            </a:spcBef>
            <a:spcAft>
              <a:spcPct val="35000"/>
            </a:spcAft>
            <a:buFont typeface="Arial" panose="020B0604020202020204" pitchFamily="34" charset="0"/>
            <a:buNone/>
          </a:pPr>
          <a:r>
            <a:rPr lang="en-US" sz="1100" kern="1200" dirty="0"/>
            <a:t>—</a:t>
          </a:r>
          <a:r>
            <a:rPr lang="en-US" sz="1100" kern="1200" dirty="0" err="1"/>
            <a:t>Neuroception</a:t>
          </a:r>
          <a:r>
            <a:rPr lang="en-US" sz="1100" kern="1200" dirty="0"/>
            <a:t> of safety is essential before using “feelings” words</a:t>
          </a:r>
        </a:p>
      </dsp:txBody>
      <dsp:txXfrm>
        <a:off x="3516321" y="1692065"/>
        <a:ext cx="1872771" cy="183991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8F014-7C06-EF49-805E-34CDAB4EF04B}" type="datetimeFigureOut">
              <a:rPr lang="en-US" smtClean="0"/>
              <a:t>5/2/25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B67599-F331-C949-B1F5-00528068FD57}" type="slidenum">
              <a:rPr lang="en-US" smtClean="0"/>
              <a:t>‹#›</a:t>
            </a:fld>
            <a:endParaRPr lang="en-US"/>
          </a:p>
        </p:txBody>
      </p:sp>
    </p:spTree>
    <p:extLst>
      <p:ext uri="{BB962C8B-B14F-4D97-AF65-F5344CB8AC3E}">
        <p14:creationId xmlns:p14="http://schemas.microsoft.com/office/powerpoint/2010/main" val="181675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nlinelibrary.wiley.com/doi/full/10.1111/dmcn.15384#dmcn15384-bib-0002"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onlinelibrary.wiley.com/doi/full/10.1111/dmcn.15384#dmcn15384-bib-0019" TargetMode="External"/><Relationship Id="rId4" Type="http://schemas.openxmlformats.org/officeDocument/2006/relationships/hyperlink" Target="https://onlinelibrary.wiley.com/doi/full/10.1111/dmcn.15384#dmcn15384-bib-0018"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nlinelibrary.wiley.com/doi/full/10.1111/dmcn.15384#dmcn15384-bib-0020"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onlinelibrary.wiley.com/doi/full/10.1111/dmcn.15384#dmcn15384-bib-0002" TargetMode="External"/><Relationship Id="rId4" Type="http://schemas.openxmlformats.org/officeDocument/2006/relationships/hyperlink" Target="https://onlinelibrary.wiley.com/doi/full/10.1111/dmcn.15384#dmcn15384-bib-0001"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2EDF8A-03F8-DB45-AFF1-D34FBDFED7DD}" type="slidenum">
              <a:rPr lang="en-US" smtClean="0"/>
              <a:t>1</a:t>
            </a:fld>
            <a:endParaRPr lang="en-US"/>
          </a:p>
        </p:txBody>
      </p:sp>
    </p:spTree>
    <p:extLst>
      <p:ext uri="{BB962C8B-B14F-4D97-AF65-F5344CB8AC3E}">
        <p14:creationId xmlns:p14="http://schemas.microsoft.com/office/powerpoint/2010/main" val="3755086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2EDF8A-03F8-DB45-AFF1-D34FBDFED7DD}" type="slidenum">
              <a:rPr lang="en-US" smtClean="0"/>
              <a:t>12</a:t>
            </a:fld>
            <a:endParaRPr lang="en-US"/>
          </a:p>
        </p:txBody>
      </p:sp>
    </p:spTree>
    <p:extLst>
      <p:ext uri="{BB962C8B-B14F-4D97-AF65-F5344CB8AC3E}">
        <p14:creationId xmlns:p14="http://schemas.microsoft.com/office/powerpoint/2010/main" val="3598851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183F61-B8D3-6047-856E-92BCA68AC187}" type="slidenum">
              <a:rPr lang="en-US" smtClean="0"/>
              <a:t>13</a:t>
            </a:fld>
            <a:endParaRPr lang="en-US"/>
          </a:p>
        </p:txBody>
      </p:sp>
    </p:spTree>
    <p:extLst>
      <p:ext uri="{BB962C8B-B14F-4D97-AF65-F5344CB8AC3E}">
        <p14:creationId xmlns:p14="http://schemas.microsoft.com/office/powerpoint/2010/main" val="3316522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183F61-B8D3-6047-856E-92BCA68AC187}" type="slidenum">
              <a:rPr lang="en-US" smtClean="0"/>
              <a:t>14</a:t>
            </a:fld>
            <a:endParaRPr lang="en-US"/>
          </a:p>
        </p:txBody>
      </p:sp>
    </p:spTree>
    <p:extLst>
      <p:ext uri="{BB962C8B-B14F-4D97-AF65-F5344CB8AC3E}">
        <p14:creationId xmlns:p14="http://schemas.microsoft.com/office/powerpoint/2010/main" val="2853408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183F61-B8D3-6047-856E-92BCA68AC187}" type="slidenum">
              <a:rPr lang="en-US" smtClean="0"/>
              <a:t>15</a:t>
            </a:fld>
            <a:endParaRPr lang="en-US"/>
          </a:p>
        </p:txBody>
      </p:sp>
    </p:spTree>
    <p:extLst>
      <p:ext uri="{BB962C8B-B14F-4D97-AF65-F5344CB8AC3E}">
        <p14:creationId xmlns:p14="http://schemas.microsoft.com/office/powerpoint/2010/main" val="403221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183F61-B8D3-6047-856E-92BCA68AC187}" type="slidenum">
              <a:rPr lang="en-US" smtClean="0"/>
              <a:t>16</a:t>
            </a:fld>
            <a:endParaRPr lang="en-US"/>
          </a:p>
        </p:txBody>
      </p:sp>
    </p:spTree>
    <p:extLst>
      <p:ext uri="{BB962C8B-B14F-4D97-AF65-F5344CB8AC3E}">
        <p14:creationId xmlns:p14="http://schemas.microsoft.com/office/powerpoint/2010/main" val="3320598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183F61-B8D3-6047-856E-92BCA68AC187}" type="slidenum">
              <a:rPr lang="en-US" smtClean="0"/>
              <a:t>29</a:t>
            </a:fld>
            <a:endParaRPr lang="en-US"/>
          </a:p>
        </p:txBody>
      </p:sp>
    </p:spTree>
    <p:extLst>
      <p:ext uri="{BB962C8B-B14F-4D97-AF65-F5344CB8AC3E}">
        <p14:creationId xmlns:p14="http://schemas.microsoft.com/office/powerpoint/2010/main" val="1343788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183F61-B8D3-6047-856E-92BCA68AC187}" type="slidenum">
              <a:rPr lang="en-US" smtClean="0"/>
              <a:t>30</a:t>
            </a:fld>
            <a:endParaRPr lang="en-US"/>
          </a:p>
        </p:txBody>
      </p:sp>
    </p:spTree>
    <p:extLst>
      <p:ext uri="{BB962C8B-B14F-4D97-AF65-F5344CB8AC3E}">
        <p14:creationId xmlns:p14="http://schemas.microsoft.com/office/powerpoint/2010/main" val="2712861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37183F61-B8D3-6047-856E-92BCA68AC187}" type="slidenum">
              <a:rPr lang="en-US" smtClean="0"/>
              <a:t>2</a:t>
            </a:fld>
            <a:endParaRPr lang="en-US"/>
          </a:p>
        </p:txBody>
      </p:sp>
    </p:spTree>
    <p:extLst>
      <p:ext uri="{BB962C8B-B14F-4D97-AF65-F5344CB8AC3E}">
        <p14:creationId xmlns:p14="http://schemas.microsoft.com/office/powerpoint/2010/main" val="3138326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upon Walker &amp; Raymaker, 2021!! Maybe also Pearson &amp; Rose, Walker, 2021, Chapman &amp; Botha</a:t>
            </a:r>
          </a:p>
          <a:p>
            <a:endParaRPr lang="en-US" dirty="0"/>
          </a:p>
          <a:p>
            <a:pPr algn="l">
              <a:spcAft>
                <a:spcPts val="1200"/>
              </a:spcAft>
              <a:buNone/>
            </a:pPr>
            <a:r>
              <a:rPr lang="en-US" dirty="0"/>
              <a:t>EXCERPT FROM CHAPMAN &amp; BOTHA: </a:t>
            </a:r>
            <a:r>
              <a:rPr lang="en-US" b="0" i="0" dirty="0">
                <a:effectLst/>
                <a:latin typeface="Open Sans" panose="020B0606030504020204" pitchFamily="34" charset="0"/>
              </a:rPr>
              <a:t>n 2012, Walker distinguished between the pathology paradigm and the neurodiversity paradigm.</a:t>
            </a:r>
            <a:r>
              <a:rPr lang="en-US" b="0" i="0" u="none" strike="noStrike" baseline="30000" dirty="0">
                <a:effectLst/>
                <a:latin typeface="Open Sans" panose="020B0606030504020204" pitchFamily="34" charset="0"/>
                <a:hlinkClick r:id="rId3"/>
              </a:rPr>
              <a:t>2</a:t>
            </a:r>
            <a:r>
              <a:rPr lang="en-US" b="0" i="0" dirty="0">
                <a:effectLst/>
                <a:latin typeface="Open Sans" panose="020B0606030504020204" pitchFamily="34" charset="0"/>
              </a:rPr>
              <a:t> The pathology paradigm is the dominant paradigm encompassing medicalized approaches to cognitive, learning, and developmental disabilities across the psychological sciences. It is defined by the reliance on a relatively restricted norm when it comes to cognitive functioning. Under the medicalized model, deviation from the norm is considered as disorder, disease, or dysfunction and there is a focus on remediation, prevention, and cure.</a:t>
            </a:r>
            <a:r>
              <a:rPr lang="en-US" b="0" i="0" u="none" strike="noStrike" baseline="30000" dirty="0">
                <a:effectLst/>
                <a:latin typeface="Open Sans" panose="020B0606030504020204" pitchFamily="34" charset="0"/>
                <a:hlinkClick r:id="rId4"/>
              </a:rPr>
              <a:t>18</a:t>
            </a:r>
            <a:r>
              <a:rPr lang="en-US" b="0" i="0" baseline="30000" dirty="0">
                <a:effectLst/>
                <a:latin typeface="Open Sans" panose="020B0606030504020204" pitchFamily="34" charset="0"/>
              </a:rPr>
              <a:t>, </a:t>
            </a:r>
            <a:r>
              <a:rPr lang="en-US" b="0" i="0" u="none" strike="noStrike" baseline="30000" dirty="0">
                <a:effectLst/>
                <a:latin typeface="Open Sans" panose="020B0606030504020204" pitchFamily="34" charset="0"/>
                <a:hlinkClick r:id="rId5"/>
              </a:rPr>
              <a:t>19</a:t>
            </a:r>
            <a:r>
              <a:rPr lang="en-US" b="0" i="0" dirty="0">
                <a:effectLst/>
                <a:latin typeface="Open Sans" panose="020B0606030504020204" pitchFamily="34" charset="0"/>
              </a:rPr>
              <a:t> By contrast, the neurodiversity paradigm conceptually frames cognitive diversity itself as normal, rather than viewing it from the assumption that there is enough uniformity across the species to justify the use of a species-norm.</a:t>
            </a:r>
          </a:p>
          <a:p>
            <a:pPr algn="l">
              <a:spcAft>
                <a:spcPts val="1200"/>
              </a:spcAft>
              <a:buNone/>
            </a:pPr>
            <a:r>
              <a:rPr lang="en-US" b="0" i="0" dirty="0">
                <a:effectLst/>
                <a:latin typeface="Open Sans" panose="020B0606030504020204" pitchFamily="34" charset="0"/>
              </a:rPr>
              <a:t>Walker also summarized neurodiversity paradigm terminology that has been widely (but not universally) adopted by neurodiversity proponents. On the neurodiversity paradigm, people are either closer, albeit in an endless variety of ways, to being more ‘neurotypical’ or more ‘neurodivergent’, depending on how well they conform to normative expectations of a given society. Some neurodivergent groups form ‘neurominorities’, which refers to minority neurocognitive groups who are disadvantaged in a particular society. This reconceptualizes disabilities such as autism, ADHD, and developmental coordination disorder in line with how cultural, ethnic, and sexual minorities are conceptualized. Walker's framework helped develop the philosophical basis of the movement and allow the neurodiversity concept to be utilized beyond the autistic community for those with other diagnoses.</a:t>
            </a:r>
            <a:endParaRPr lang="en-US" dirty="0"/>
          </a:p>
        </p:txBody>
      </p:sp>
      <p:sp>
        <p:nvSpPr>
          <p:cNvPr id="4" name="Slide Number Placeholder 3"/>
          <p:cNvSpPr>
            <a:spLocks noGrp="1"/>
          </p:cNvSpPr>
          <p:nvPr>
            <p:ph type="sldNum" sz="quarter" idx="5"/>
          </p:nvPr>
        </p:nvSpPr>
        <p:spPr/>
        <p:txBody>
          <a:bodyPr/>
          <a:lstStyle/>
          <a:p>
            <a:fld id="{9E2EDF8A-03F8-DB45-AFF1-D34FBDFED7DD}" type="slidenum">
              <a:rPr lang="en-US" smtClean="0"/>
              <a:t>4</a:t>
            </a:fld>
            <a:endParaRPr lang="en-US"/>
          </a:p>
        </p:txBody>
      </p:sp>
    </p:spTree>
    <p:extLst>
      <p:ext uri="{BB962C8B-B14F-4D97-AF65-F5344CB8AC3E}">
        <p14:creationId xmlns:p14="http://schemas.microsoft.com/office/powerpoint/2010/main" val="3105882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THIS AS BRIEF AS POSSIBLE</a:t>
            </a:r>
          </a:p>
          <a:p>
            <a:r>
              <a:rPr lang="en-US" dirty="0"/>
              <a:t>Draw upon Walker &amp; Raymaker, Walker, Chapman &amp; Botha, Green &amp; Shaughnessy, etc. </a:t>
            </a:r>
          </a:p>
          <a:p>
            <a:pPr algn="l">
              <a:spcAft>
                <a:spcPts val="1200"/>
              </a:spcAft>
              <a:buNone/>
            </a:pPr>
            <a:r>
              <a:rPr lang="en-US" b="0" i="0" u="none" strike="noStrike" baseline="30000" dirty="0">
                <a:effectLst/>
                <a:latin typeface="Open Sans" panose="020B0606030504020204" pitchFamily="34" charset="0"/>
                <a:hlinkClick r:id="rId3"/>
              </a:rPr>
              <a:t>20</a:t>
            </a:r>
            <a:r>
              <a:rPr lang="en-US" b="0" i="0" dirty="0">
                <a:effectLst/>
                <a:latin typeface="Open Sans" panose="020B0606030504020204" pitchFamily="34" charset="0"/>
              </a:rPr>
              <a:t>The neurodiversity movement is a social justice and civil rights movement led by and for people with neurocognitive, developmental, and psychological disabilities.</a:t>
            </a:r>
            <a:r>
              <a:rPr lang="en-US" b="0" i="0" u="none" strike="noStrike" baseline="30000" dirty="0">
                <a:effectLst/>
                <a:latin typeface="Open Sans" panose="020B0606030504020204" pitchFamily="34" charset="0"/>
                <a:hlinkClick r:id="rId4"/>
              </a:rPr>
              <a:t>1</a:t>
            </a:r>
            <a:r>
              <a:rPr lang="en-US" b="0" i="0" dirty="0">
                <a:effectLst/>
                <a:latin typeface="Open Sans" panose="020B0606030504020204" pitchFamily="34" charset="0"/>
              </a:rPr>
              <a:t> Neurodiversity theory proposes that divergence from expected functioning (such as autism, attention-deficit/hyperactivity disorder [ADHD], developmental coordination disorder, or dyslexia) are natural variations of human minds, and those who diverge from the norm (neurominorities) are equally deserving of dignity, respect, and accommodation. Views among neurodiversity proponents are varied and the theory underlying the neurodiversity paradigm is still emerging. Neurodiversity started as an identity-based movement which </a:t>
            </a:r>
            <a:r>
              <a:rPr lang="en-US" b="0" i="0" dirty="0" err="1">
                <a:effectLst/>
                <a:latin typeface="Open Sans" panose="020B0606030504020204" pitchFamily="34" charset="0"/>
              </a:rPr>
              <a:t>centred</a:t>
            </a:r>
            <a:r>
              <a:rPr lang="en-US" b="0" i="0" dirty="0">
                <a:effectLst/>
                <a:latin typeface="Open Sans" panose="020B0606030504020204" pitchFamily="34" charset="0"/>
              </a:rPr>
              <a:t> neurodivergence at the core of a person's identity. The concept of neurodiversity initially arose among autistic communities in the late 1990s but has since been adopted by many activists and advocates with other diagnoses, including ADHD, developmental coordination disorder, and dyslexia. In general, though, neurodiversity proponents tend to promote moving towards a non-pathologizing perspective regarding neurocognitive disability that begins with the acknowledgement of neurocognitive diversity as natural, valuable, and in need of support. Proponents also tend to embrace the identity of ‘disability’ even while moving away from notions of ‘illness’ or ‘disorder’. Alongside this, social models of disability tend to be </a:t>
            </a:r>
            <a:r>
              <a:rPr lang="en-US" b="0" i="0" dirty="0" err="1">
                <a:effectLst/>
                <a:latin typeface="Open Sans" panose="020B0606030504020204" pitchFamily="34" charset="0"/>
              </a:rPr>
              <a:t>favoured</a:t>
            </a:r>
            <a:r>
              <a:rPr lang="en-US" b="0" i="0" dirty="0">
                <a:effectLst/>
                <a:latin typeface="Open Sans" panose="020B0606030504020204" pitchFamily="34" charset="0"/>
              </a:rPr>
              <a:t> to explain neurodivergent disablement and distress in terms of societal barriers rather than as individual medical problems. The term ‘neurodiversity paradigm’</a:t>
            </a:r>
            <a:r>
              <a:rPr lang="en-US" b="0" i="0" u="none" strike="noStrike" baseline="30000" dirty="0">
                <a:effectLst/>
                <a:latin typeface="Open Sans" panose="020B0606030504020204" pitchFamily="34" charset="0"/>
                <a:hlinkClick r:id="rId5"/>
              </a:rPr>
              <a:t>2</a:t>
            </a:r>
            <a:r>
              <a:rPr lang="en-US" b="0" i="0" dirty="0">
                <a:effectLst/>
                <a:latin typeface="Open Sans" panose="020B0606030504020204" pitchFamily="34" charset="0"/>
              </a:rPr>
              <a:t> refers to the emerging framework for understanding human mental variation, ability, and disability that the neurodiversity movement is based on. Overall, the shift is away from a medicalized approach that associates recovery with functional normalcy, and towards a disability justice paradigm that takes neurocognitive diversity itself to be normal.</a:t>
            </a:r>
          </a:p>
          <a:p>
            <a:pPr>
              <a:buNone/>
            </a:pPr>
            <a:br>
              <a:rPr lang="en-US" dirty="0"/>
            </a:br>
            <a:endParaRPr lang="en-US" b="0" i="0" dirty="0">
              <a:effectLst/>
              <a:latin typeface="Open Sans" panose="020B0606030504020204" pitchFamily="34" charset="0"/>
            </a:endParaRPr>
          </a:p>
          <a:p>
            <a:endParaRPr lang="en-US" dirty="0"/>
          </a:p>
        </p:txBody>
      </p:sp>
      <p:sp>
        <p:nvSpPr>
          <p:cNvPr id="4" name="Slide Number Placeholder 3"/>
          <p:cNvSpPr>
            <a:spLocks noGrp="1"/>
          </p:cNvSpPr>
          <p:nvPr>
            <p:ph type="sldNum" sz="quarter" idx="5"/>
          </p:nvPr>
        </p:nvSpPr>
        <p:spPr/>
        <p:txBody>
          <a:bodyPr/>
          <a:lstStyle/>
          <a:p>
            <a:fld id="{9E2EDF8A-03F8-DB45-AFF1-D34FBDFED7DD}" type="slidenum">
              <a:rPr lang="en-US" smtClean="0"/>
              <a:t>5</a:t>
            </a:fld>
            <a:endParaRPr lang="en-US"/>
          </a:p>
        </p:txBody>
      </p:sp>
    </p:spTree>
    <p:extLst>
      <p:ext uri="{BB962C8B-B14F-4D97-AF65-F5344CB8AC3E}">
        <p14:creationId xmlns:p14="http://schemas.microsoft.com/office/powerpoint/2010/main" val="906342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EAE29-89BC-8649-B3AD-83A11E3A8A5E}" type="slidenum">
              <a:rPr lang="en-US" smtClean="0"/>
              <a:t>6</a:t>
            </a:fld>
            <a:endParaRPr lang="en-US"/>
          </a:p>
        </p:txBody>
      </p:sp>
    </p:spTree>
    <p:extLst>
      <p:ext uri="{BB962C8B-B14F-4D97-AF65-F5344CB8AC3E}">
        <p14:creationId xmlns:p14="http://schemas.microsoft.com/office/powerpoint/2010/main" val="299070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EAE29-89BC-8649-B3AD-83A11E3A8A5E}" type="slidenum">
              <a:rPr lang="en-US" smtClean="0"/>
              <a:t>7</a:t>
            </a:fld>
            <a:endParaRPr lang="en-US"/>
          </a:p>
        </p:txBody>
      </p:sp>
    </p:spTree>
    <p:extLst>
      <p:ext uri="{BB962C8B-B14F-4D97-AF65-F5344CB8AC3E}">
        <p14:creationId xmlns:p14="http://schemas.microsoft.com/office/powerpoint/2010/main" val="1637497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EAE29-89BC-8649-B3AD-83A11E3A8A5E}" type="slidenum">
              <a:rPr lang="en-US" smtClean="0"/>
              <a:t>8</a:t>
            </a:fld>
            <a:endParaRPr lang="en-US"/>
          </a:p>
        </p:txBody>
      </p:sp>
    </p:spTree>
    <p:extLst>
      <p:ext uri="{BB962C8B-B14F-4D97-AF65-F5344CB8AC3E}">
        <p14:creationId xmlns:p14="http://schemas.microsoft.com/office/powerpoint/2010/main" val="2257857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upon Aggression in Play Therapy</a:t>
            </a:r>
          </a:p>
          <a:p>
            <a:r>
              <a:rPr lang="en-US" dirty="0"/>
              <a:t>CONDENSE THIS A BUNCH!</a:t>
            </a:r>
          </a:p>
        </p:txBody>
      </p:sp>
      <p:sp>
        <p:nvSpPr>
          <p:cNvPr id="4" name="Slide Number Placeholder 3"/>
          <p:cNvSpPr>
            <a:spLocks noGrp="1"/>
          </p:cNvSpPr>
          <p:nvPr>
            <p:ph type="sldNum" sz="quarter" idx="5"/>
          </p:nvPr>
        </p:nvSpPr>
        <p:spPr/>
        <p:txBody>
          <a:bodyPr/>
          <a:lstStyle/>
          <a:p>
            <a:fld id="{9E2EDF8A-03F8-DB45-AFF1-D34FBDFED7DD}" type="slidenum">
              <a:rPr lang="en-US" smtClean="0"/>
              <a:t>10</a:t>
            </a:fld>
            <a:endParaRPr lang="en-US"/>
          </a:p>
        </p:txBody>
      </p:sp>
    </p:spTree>
    <p:extLst>
      <p:ext uri="{BB962C8B-B14F-4D97-AF65-F5344CB8AC3E}">
        <p14:creationId xmlns:p14="http://schemas.microsoft.com/office/powerpoint/2010/main" val="452747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SPT/NIT Venn Diagram</a:t>
            </a:r>
          </a:p>
        </p:txBody>
      </p:sp>
      <p:sp>
        <p:nvSpPr>
          <p:cNvPr id="4" name="Slide Number Placeholder 3"/>
          <p:cNvSpPr>
            <a:spLocks noGrp="1"/>
          </p:cNvSpPr>
          <p:nvPr>
            <p:ph type="sldNum" sz="quarter" idx="5"/>
          </p:nvPr>
        </p:nvSpPr>
        <p:spPr/>
        <p:txBody>
          <a:bodyPr/>
          <a:lstStyle/>
          <a:p>
            <a:fld id="{BF2EAE29-89BC-8649-B3AD-83A11E3A8A5E}" type="slidenum">
              <a:rPr lang="en-US" smtClean="0"/>
              <a:t>11</a:t>
            </a:fld>
            <a:endParaRPr lang="en-US"/>
          </a:p>
        </p:txBody>
      </p:sp>
    </p:spTree>
    <p:extLst>
      <p:ext uri="{BB962C8B-B14F-4D97-AF65-F5344CB8AC3E}">
        <p14:creationId xmlns:p14="http://schemas.microsoft.com/office/powerpoint/2010/main" val="152479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59E8-ACC5-E8BE-04BC-B33DA14023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68F869-6F0B-CAC3-7E27-1AEF7B9F5D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5D83C4-7DDE-B6D9-F711-86E95E966AE2}"/>
              </a:ext>
            </a:extLst>
          </p:cNvPr>
          <p:cNvSpPr>
            <a:spLocks noGrp="1"/>
          </p:cNvSpPr>
          <p:nvPr>
            <p:ph type="dt" sz="half" idx="10"/>
          </p:nvPr>
        </p:nvSpPr>
        <p:spPr/>
        <p:txBody>
          <a:bodyPr/>
          <a:lstStyle/>
          <a:p>
            <a:fld id="{DD8C3B3A-DEBF-E94A-BD73-0134F868CDD8}" type="datetimeFigureOut">
              <a:rPr lang="en-US" smtClean="0"/>
              <a:t>5/2/25</a:t>
            </a:fld>
            <a:endParaRPr lang="en-US"/>
          </a:p>
        </p:txBody>
      </p:sp>
      <p:sp>
        <p:nvSpPr>
          <p:cNvPr id="5" name="Footer Placeholder 4">
            <a:extLst>
              <a:ext uri="{FF2B5EF4-FFF2-40B4-BE49-F238E27FC236}">
                <a16:creationId xmlns:a16="http://schemas.microsoft.com/office/drawing/2014/main" id="{B4071D31-8A0D-01EE-F3E1-9E8B92F316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8CE32-7945-0369-6388-015B31D54DE4}"/>
              </a:ext>
            </a:extLst>
          </p:cNvPr>
          <p:cNvSpPr>
            <a:spLocks noGrp="1"/>
          </p:cNvSpPr>
          <p:nvPr>
            <p:ph type="sldNum" sz="quarter" idx="12"/>
          </p:nvPr>
        </p:nvSpPr>
        <p:spPr/>
        <p:txBody>
          <a:bodyPr/>
          <a:lstStyle/>
          <a:p>
            <a:fld id="{C2FB2EAE-C1C0-0040-A05C-AA0798A86409}" type="slidenum">
              <a:rPr lang="en-US" smtClean="0"/>
              <a:t>‹#›</a:t>
            </a:fld>
            <a:endParaRPr lang="en-US"/>
          </a:p>
        </p:txBody>
      </p:sp>
    </p:spTree>
    <p:extLst>
      <p:ext uri="{BB962C8B-B14F-4D97-AF65-F5344CB8AC3E}">
        <p14:creationId xmlns:p14="http://schemas.microsoft.com/office/powerpoint/2010/main" val="3163815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A4E0-953D-3088-D61A-C80AB9DC68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A9C2CE-95CA-8F7C-C010-71221A392E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29F07-E20D-CCD1-835E-6761F2A4938B}"/>
              </a:ext>
            </a:extLst>
          </p:cNvPr>
          <p:cNvSpPr>
            <a:spLocks noGrp="1"/>
          </p:cNvSpPr>
          <p:nvPr>
            <p:ph type="dt" sz="half" idx="10"/>
          </p:nvPr>
        </p:nvSpPr>
        <p:spPr/>
        <p:txBody>
          <a:bodyPr/>
          <a:lstStyle/>
          <a:p>
            <a:fld id="{DD8C3B3A-DEBF-E94A-BD73-0134F868CDD8}" type="datetimeFigureOut">
              <a:rPr lang="en-US" smtClean="0"/>
              <a:t>5/2/25</a:t>
            </a:fld>
            <a:endParaRPr lang="en-US"/>
          </a:p>
        </p:txBody>
      </p:sp>
      <p:sp>
        <p:nvSpPr>
          <p:cNvPr id="5" name="Footer Placeholder 4">
            <a:extLst>
              <a:ext uri="{FF2B5EF4-FFF2-40B4-BE49-F238E27FC236}">
                <a16:creationId xmlns:a16="http://schemas.microsoft.com/office/drawing/2014/main" id="{10DBD855-C897-DA3E-8742-C3718C1E3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445EB-BC7C-2243-1A7E-678E2BCE8A15}"/>
              </a:ext>
            </a:extLst>
          </p:cNvPr>
          <p:cNvSpPr>
            <a:spLocks noGrp="1"/>
          </p:cNvSpPr>
          <p:nvPr>
            <p:ph type="sldNum" sz="quarter" idx="12"/>
          </p:nvPr>
        </p:nvSpPr>
        <p:spPr/>
        <p:txBody>
          <a:bodyPr/>
          <a:lstStyle/>
          <a:p>
            <a:fld id="{C2FB2EAE-C1C0-0040-A05C-AA0798A86409}" type="slidenum">
              <a:rPr lang="en-US" smtClean="0"/>
              <a:t>‹#›</a:t>
            </a:fld>
            <a:endParaRPr lang="en-US"/>
          </a:p>
        </p:txBody>
      </p:sp>
    </p:spTree>
    <p:extLst>
      <p:ext uri="{BB962C8B-B14F-4D97-AF65-F5344CB8AC3E}">
        <p14:creationId xmlns:p14="http://schemas.microsoft.com/office/powerpoint/2010/main" val="1205362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EDBE33-826A-73B2-3D98-FD38E076E4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8A80FF-F3DB-27F0-31CC-40EB96D55D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EC481-7CA9-27FA-96D3-C9AA392FD806}"/>
              </a:ext>
            </a:extLst>
          </p:cNvPr>
          <p:cNvSpPr>
            <a:spLocks noGrp="1"/>
          </p:cNvSpPr>
          <p:nvPr>
            <p:ph type="dt" sz="half" idx="10"/>
          </p:nvPr>
        </p:nvSpPr>
        <p:spPr/>
        <p:txBody>
          <a:bodyPr/>
          <a:lstStyle/>
          <a:p>
            <a:fld id="{DD8C3B3A-DEBF-E94A-BD73-0134F868CDD8}" type="datetimeFigureOut">
              <a:rPr lang="en-US" smtClean="0"/>
              <a:t>5/2/25</a:t>
            </a:fld>
            <a:endParaRPr lang="en-US"/>
          </a:p>
        </p:txBody>
      </p:sp>
      <p:sp>
        <p:nvSpPr>
          <p:cNvPr id="5" name="Footer Placeholder 4">
            <a:extLst>
              <a:ext uri="{FF2B5EF4-FFF2-40B4-BE49-F238E27FC236}">
                <a16:creationId xmlns:a16="http://schemas.microsoft.com/office/drawing/2014/main" id="{E2854395-BDA0-421F-8DB7-74B655189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DCA9A-2530-C8F0-D3CE-8C3526C3672E}"/>
              </a:ext>
            </a:extLst>
          </p:cNvPr>
          <p:cNvSpPr>
            <a:spLocks noGrp="1"/>
          </p:cNvSpPr>
          <p:nvPr>
            <p:ph type="sldNum" sz="quarter" idx="12"/>
          </p:nvPr>
        </p:nvSpPr>
        <p:spPr/>
        <p:txBody>
          <a:bodyPr/>
          <a:lstStyle/>
          <a:p>
            <a:fld id="{C2FB2EAE-C1C0-0040-A05C-AA0798A86409}" type="slidenum">
              <a:rPr lang="en-US" smtClean="0"/>
              <a:t>‹#›</a:t>
            </a:fld>
            <a:endParaRPr lang="en-US"/>
          </a:p>
        </p:txBody>
      </p:sp>
    </p:spTree>
    <p:extLst>
      <p:ext uri="{BB962C8B-B14F-4D97-AF65-F5344CB8AC3E}">
        <p14:creationId xmlns:p14="http://schemas.microsoft.com/office/powerpoint/2010/main" val="142704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4204-4838-701C-39F2-70BE82BE5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FDAB9-CA42-F0DA-5630-6887B16981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D6A3F-39F5-878F-3101-D090499A21B3}"/>
              </a:ext>
            </a:extLst>
          </p:cNvPr>
          <p:cNvSpPr>
            <a:spLocks noGrp="1"/>
          </p:cNvSpPr>
          <p:nvPr>
            <p:ph type="dt" sz="half" idx="10"/>
          </p:nvPr>
        </p:nvSpPr>
        <p:spPr/>
        <p:txBody>
          <a:bodyPr/>
          <a:lstStyle/>
          <a:p>
            <a:fld id="{DD8C3B3A-DEBF-E94A-BD73-0134F868CDD8}" type="datetimeFigureOut">
              <a:rPr lang="en-US" smtClean="0"/>
              <a:t>5/2/25</a:t>
            </a:fld>
            <a:endParaRPr lang="en-US"/>
          </a:p>
        </p:txBody>
      </p:sp>
      <p:sp>
        <p:nvSpPr>
          <p:cNvPr id="5" name="Footer Placeholder 4">
            <a:extLst>
              <a:ext uri="{FF2B5EF4-FFF2-40B4-BE49-F238E27FC236}">
                <a16:creationId xmlns:a16="http://schemas.microsoft.com/office/drawing/2014/main" id="{96881171-6FF8-1457-D07A-3B80D933E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7C7FE-D731-D703-A273-DABFDBEFA6D6}"/>
              </a:ext>
            </a:extLst>
          </p:cNvPr>
          <p:cNvSpPr>
            <a:spLocks noGrp="1"/>
          </p:cNvSpPr>
          <p:nvPr>
            <p:ph type="sldNum" sz="quarter" idx="12"/>
          </p:nvPr>
        </p:nvSpPr>
        <p:spPr/>
        <p:txBody>
          <a:bodyPr/>
          <a:lstStyle/>
          <a:p>
            <a:fld id="{C2FB2EAE-C1C0-0040-A05C-AA0798A86409}" type="slidenum">
              <a:rPr lang="en-US" smtClean="0"/>
              <a:t>‹#›</a:t>
            </a:fld>
            <a:endParaRPr lang="en-US"/>
          </a:p>
        </p:txBody>
      </p:sp>
    </p:spTree>
    <p:extLst>
      <p:ext uri="{BB962C8B-B14F-4D97-AF65-F5344CB8AC3E}">
        <p14:creationId xmlns:p14="http://schemas.microsoft.com/office/powerpoint/2010/main" val="180492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E0CF1-5ECE-2E4A-24D0-134D65DA42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8DA397-6B52-3143-8453-184C354CA73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3D403C-4E2D-8D09-DCB5-3AC3EAE1DE78}"/>
              </a:ext>
            </a:extLst>
          </p:cNvPr>
          <p:cNvSpPr>
            <a:spLocks noGrp="1"/>
          </p:cNvSpPr>
          <p:nvPr>
            <p:ph type="dt" sz="half" idx="10"/>
          </p:nvPr>
        </p:nvSpPr>
        <p:spPr/>
        <p:txBody>
          <a:bodyPr/>
          <a:lstStyle/>
          <a:p>
            <a:fld id="{DD8C3B3A-DEBF-E94A-BD73-0134F868CDD8}" type="datetimeFigureOut">
              <a:rPr lang="en-US" smtClean="0"/>
              <a:t>5/2/25</a:t>
            </a:fld>
            <a:endParaRPr lang="en-US"/>
          </a:p>
        </p:txBody>
      </p:sp>
      <p:sp>
        <p:nvSpPr>
          <p:cNvPr id="5" name="Footer Placeholder 4">
            <a:extLst>
              <a:ext uri="{FF2B5EF4-FFF2-40B4-BE49-F238E27FC236}">
                <a16:creationId xmlns:a16="http://schemas.microsoft.com/office/drawing/2014/main" id="{1855F492-F305-6676-3364-3EB5FC4F0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AF7BD-E85D-08D2-E4B2-458D71E75C4B}"/>
              </a:ext>
            </a:extLst>
          </p:cNvPr>
          <p:cNvSpPr>
            <a:spLocks noGrp="1"/>
          </p:cNvSpPr>
          <p:nvPr>
            <p:ph type="sldNum" sz="quarter" idx="12"/>
          </p:nvPr>
        </p:nvSpPr>
        <p:spPr/>
        <p:txBody>
          <a:bodyPr/>
          <a:lstStyle/>
          <a:p>
            <a:fld id="{C2FB2EAE-C1C0-0040-A05C-AA0798A86409}" type="slidenum">
              <a:rPr lang="en-US" smtClean="0"/>
              <a:t>‹#›</a:t>
            </a:fld>
            <a:endParaRPr lang="en-US"/>
          </a:p>
        </p:txBody>
      </p:sp>
    </p:spTree>
    <p:extLst>
      <p:ext uri="{BB962C8B-B14F-4D97-AF65-F5344CB8AC3E}">
        <p14:creationId xmlns:p14="http://schemas.microsoft.com/office/powerpoint/2010/main" val="54126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48AC-3231-02E9-6B4E-816B6C4C51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8A01D-EB97-3A75-6D0A-9FF9C5B791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3D6478-FE57-228A-88C7-6F9412E9D5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679451-5A5E-E74B-1F32-6614D33F534F}"/>
              </a:ext>
            </a:extLst>
          </p:cNvPr>
          <p:cNvSpPr>
            <a:spLocks noGrp="1"/>
          </p:cNvSpPr>
          <p:nvPr>
            <p:ph type="dt" sz="half" idx="10"/>
          </p:nvPr>
        </p:nvSpPr>
        <p:spPr/>
        <p:txBody>
          <a:bodyPr/>
          <a:lstStyle/>
          <a:p>
            <a:fld id="{DD8C3B3A-DEBF-E94A-BD73-0134F868CDD8}" type="datetimeFigureOut">
              <a:rPr lang="en-US" smtClean="0"/>
              <a:t>5/2/25</a:t>
            </a:fld>
            <a:endParaRPr lang="en-US"/>
          </a:p>
        </p:txBody>
      </p:sp>
      <p:sp>
        <p:nvSpPr>
          <p:cNvPr id="6" name="Footer Placeholder 5">
            <a:extLst>
              <a:ext uri="{FF2B5EF4-FFF2-40B4-BE49-F238E27FC236}">
                <a16:creationId xmlns:a16="http://schemas.microsoft.com/office/drawing/2014/main" id="{80B04052-510E-4236-A249-E4092316FA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38595E-4730-5EF4-11F7-8D3718F3EFD8}"/>
              </a:ext>
            </a:extLst>
          </p:cNvPr>
          <p:cNvSpPr>
            <a:spLocks noGrp="1"/>
          </p:cNvSpPr>
          <p:nvPr>
            <p:ph type="sldNum" sz="quarter" idx="12"/>
          </p:nvPr>
        </p:nvSpPr>
        <p:spPr/>
        <p:txBody>
          <a:bodyPr/>
          <a:lstStyle/>
          <a:p>
            <a:fld id="{C2FB2EAE-C1C0-0040-A05C-AA0798A86409}" type="slidenum">
              <a:rPr lang="en-US" smtClean="0"/>
              <a:t>‹#›</a:t>
            </a:fld>
            <a:endParaRPr lang="en-US"/>
          </a:p>
        </p:txBody>
      </p:sp>
    </p:spTree>
    <p:extLst>
      <p:ext uri="{BB962C8B-B14F-4D97-AF65-F5344CB8AC3E}">
        <p14:creationId xmlns:p14="http://schemas.microsoft.com/office/powerpoint/2010/main" val="34984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8687C-7CA9-87C1-5DE8-EDE036A3CE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FECD70-EF13-9312-8EF0-61C6596CD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7D0568-0462-BA41-F523-1C78F8B154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4F3CBB-FB43-6502-AE84-B5D7A47A33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D9CA35-7DF6-9AF1-04CD-571BC9B4F5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834811-930E-F80D-9178-E6A06E607AAF}"/>
              </a:ext>
            </a:extLst>
          </p:cNvPr>
          <p:cNvSpPr>
            <a:spLocks noGrp="1"/>
          </p:cNvSpPr>
          <p:nvPr>
            <p:ph type="dt" sz="half" idx="10"/>
          </p:nvPr>
        </p:nvSpPr>
        <p:spPr/>
        <p:txBody>
          <a:bodyPr/>
          <a:lstStyle/>
          <a:p>
            <a:fld id="{DD8C3B3A-DEBF-E94A-BD73-0134F868CDD8}" type="datetimeFigureOut">
              <a:rPr lang="en-US" smtClean="0"/>
              <a:t>5/2/25</a:t>
            </a:fld>
            <a:endParaRPr lang="en-US"/>
          </a:p>
        </p:txBody>
      </p:sp>
      <p:sp>
        <p:nvSpPr>
          <p:cNvPr id="8" name="Footer Placeholder 7">
            <a:extLst>
              <a:ext uri="{FF2B5EF4-FFF2-40B4-BE49-F238E27FC236}">
                <a16:creationId xmlns:a16="http://schemas.microsoft.com/office/drawing/2014/main" id="{0D98C0F8-7D9B-A6D1-9465-F4DD3C6C23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668448-1907-0E96-530F-1E40E464161F}"/>
              </a:ext>
            </a:extLst>
          </p:cNvPr>
          <p:cNvSpPr>
            <a:spLocks noGrp="1"/>
          </p:cNvSpPr>
          <p:nvPr>
            <p:ph type="sldNum" sz="quarter" idx="12"/>
          </p:nvPr>
        </p:nvSpPr>
        <p:spPr/>
        <p:txBody>
          <a:bodyPr/>
          <a:lstStyle/>
          <a:p>
            <a:fld id="{C2FB2EAE-C1C0-0040-A05C-AA0798A86409}" type="slidenum">
              <a:rPr lang="en-US" smtClean="0"/>
              <a:t>‹#›</a:t>
            </a:fld>
            <a:endParaRPr lang="en-US"/>
          </a:p>
        </p:txBody>
      </p:sp>
    </p:spTree>
    <p:extLst>
      <p:ext uri="{BB962C8B-B14F-4D97-AF65-F5344CB8AC3E}">
        <p14:creationId xmlns:p14="http://schemas.microsoft.com/office/powerpoint/2010/main" val="303613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03D2-61E6-036C-D612-70386AC879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FEC94D-5DB2-2D46-7188-4AE465622292}"/>
              </a:ext>
            </a:extLst>
          </p:cNvPr>
          <p:cNvSpPr>
            <a:spLocks noGrp="1"/>
          </p:cNvSpPr>
          <p:nvPr>
            <p:ph type="dt" sz="half" idx="10"/>
          </p:nvPr>
        </p:nvSpPr>
        <p:spPr/>
        <p:txBody>
          <a:bodyPr/>
          <a:lstStyle/>
          <a:p>
            <a:fld id="{DD8C3B3A-DEBF-E94A-BD73-0134F868CDD8}" type="datetimeFigureOut">
              <a:rPr lang="en-US" smtClean="0"/>
              <a:t>5/2/25</a:t>
            </a:fld>
            <a:endParaRPr lang="en-US"/>
          </a:p>
        </p:txBody>
      </p:sp>
      <p:sp>
        <p:nvSpPr>
          <p:cNvPr id="4" name="Footer Placeholder 3">
            <a:extLst>
              <a:ext uri="{FF2B5EF4-FFF2-40B4-BE49-F238E27FC236}">
                <a16:creationId xmlns:a16="http://schemas.microsoft.com/office/drawing/2014/main" id="{7CB15FAF-4A6F-7BDB-C315-AE86B363F5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22B05F-902E-56D0-F87A-75BCB6066CF2}"/>
              </a:ext>
            </a:extLst>
          </p:cNvPr>
          <p:cNvSpPr>
            <a:spLocks noGrp="1"/>
          </p:cNvSpPr>
          <p:nvPr>
            <p:ph type="sldNum" sz="quarter" idx="12"/>
          </p:nvPr>
        </p:nvSpPr>
        <p:spPr/>
        <p:txBody>
          <a:bodyPr/>
          <a:lstStyle/>
          <a:p>
            <a:fld id="{C2FB2EAE-C1C0-0040-A05C-AA0798A86409}" type="slidenum">
              <a:rPr lang="en-US" smtClean="0"/>
              <a:t>‹#›</a:t>
            </a:fld>
            <a:endParaRPr lang="en-US"/>
          </a:p>
        </p:txBody>
      </p:sp>
    </p:spTree>
    <p:extLst>
      <p:ext uri="{BB962C8B-B14F-4D97-AF65-F5344CB8AC3E}">
        <p14:creationId xmlns:p14="http://schemas.microsoft.com/office/powerpoint/2010/main" val="2913107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759F27-9044-5F95-6F78-C87D338DD9B7}"/>
              </a:ext>
            </a:extLst>
          </p:cNvPr>
          <p:cNvSpPr>
            <a:spLocks noGrp="1"/>
          </p:cNvSpPr>
          <p:nvPr>
            <p:ph type="dt" sz="half" idx="10"/>
          </p:nvPr>
        </p:nvSpPr>
        <p:spPr/>
        <p:txBody>
          <a:bodyPr/>
          <a:lstStyle/>
          <a:p>
            <a:fld id="{DD8C3B3A-DEBF-E94A-BD73-0134F868CDD8}" type="datetimeFigureOut">
              <a:rPr lang="en-US" smtClean="0"/>
              <a:t>5/2/25</a:t>
            </a:fld>
            <a:endParaRPr lang="en-US"/>
          </a:p>
        </p:txBody>
      </p:sp>
      <p:sp>
        <p:nvSpPr>
          <p:cNvPr id="3" name="Footer Placeholder 2">
            <a:extLst>
              <a:ext uri="{FF2B5EF4-FFF2-40B4-BE49-F238E27FC236}">
                <a16:creationId xmlns:a16="http://schemas.microsoft.com/office/drawing/2014/main" id="{E1E812C2-293B-34D8-7974-F781F908C5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B910A4-8556-7CC2-F6E0-4ED69E4B8DB5}"/>
              </a:ext>
            </a:extLst>
          </p:cNvPr>
          <p:cNvSpPr>
            <a:spLocks noGrp="1"/>
          </p:cNvSpPr>
          <p:nvPr>
            <p:ph type="sldNum" sz="quarter" idx="12"/>
          </p:nvPr>
        </p:nvSpPr>
        <p:spPr/>
        <p:txBody>
          <a:bodyPr/>
          <a:lstStyle/>
          <a:p>
            <a:fld id="{C2FB2EAE-C1C0-0040-A05C-AA0798A86409}" type="slidenum">
              <a:rPr lang="en-US" smtClean="0"/>
              <a:t>‹#›</a:t>
            </a:fld>
            <a:endParaRPr lang="en-US"/>
          </a:p>
        </p:txBody>
      </p:sp>
    </p:spTree>
    <p:extLst>
      <p:ext uri="{BB962C8B-B14F-4D97-AF65-F5344CB8AC3E}">
        <p14:creationId xmlns:p14="http://schemas.microsoft.com/office/powerpoint/2010/main" val="10881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4D6BE-A56D-3854-4D38-059D3FC1ED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679FF7-2C6F-46AF-67F9-F3218FC5C7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D9529F-924B-A511-DE81-CA3E8ABF8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8E03C3-1BA3-A7F8-8B0D-2FC775E059BF}"/>
              </a:ext>
            </a:extLst>
          </p:cNvPr>
          <p:cNvSpPr>
            <a:spLocks noGrp="1"/>
          </p:cNvSpPr>
          <p:nvPr>
            <p:ph type="dt" sz="half" idx="10"/>
          </p:nvPr>
        </p:nvSpPr>
        <p:spPr/>
        <p:txBody>
          <a:bodyPr/>
          <a:lstStyle/>
          <a:p>
            <a:fld id="{DD8C3B3A-DEBF-E94A-BD73-0134F868CDD8}" type="datetimeFigureOut">
              <a:rPr lang="en-US" smtClean="0"/>
              <a:t>5/2/25</a:t>
            </a:fld>
            <a:endParaRPr lang="en-US"/>
          </a:p>
        </p:txBody>
      </p:sp>
      <p:sp>
        <p:nvSpPr>
          <p:cNvPr id="6" name="Footer Placeholder 5">
            <a:extLst>
              <a:ext uri="{FF2B5EF4-FFF2-40B4-BE49-F238E27FC236}">
                <a16:creationId xmlns:a16="http://schemas.microsoft.com/office/drawing/2014/main" id="{6BB19542-2F42-3F7B-2042-E3E4079BE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8356F2-7F07-BD5C-B280-BE14A526BE20}"/>
              </a:ext>
            </a:extLst>
          </p:cNvPr>
          <p:cNvSpPr>
            <a:spLocks noGrp="1"/>
          </p:cNvSpPr>
          <p:nvPr>
            <p:ph type="sldNum" sz="quarter" idx="12"/>
          </p:nvPr>
        </p:nvSpPr>
        <p:spPr/>
        <p:txBody>
          <a:bodyPr/>
          <a:lstStyle/>
          <a:p>
            <a:fld id="{C2FB2EAE-C1C0-0040-A05C-AA0798A86409}" type="slidenum">
              <a:rPr lang="en-US" smtClean="0"/>
              <a:t>‹#›</a:t>
            </a:fld>
            <a:endParaRPr lang="en-US"/>
          </a:p>
        </p:txBody>
      </p:sp>
    </p:spTree>
    <p:extLst>
      <p:ext uri="{BB962C8B-B14F-4D97-AF65-F5344CB8AC3E}">
        <p14:creationId xmlns:p14="http://schemas.microsoft.com/office/powerpoint/2010/main" val="1637260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DF27-E758-93BE-54AB-75C3D121F2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EDC808-9465-24EF-5066-C15C196F61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F1C52D-45A6-8C20-F36B-377A761AA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F6B6D5-1A89-F78E-C5B3-CCE3C9411FA9}"/>
              </a:ext>
            </a:extLst>
          </p:cNvPr>
          <p:cNvSpPr>
            <a:spLocks noGrp="1"/>
          </p:cNvSpPr>
          <p:nvPr>
            <p:ph type="dt" sz="half" idx="10"/>
          </p:nvPr>
        </p:nvSpPr>
        <p:spPr/>
        <p:txBody>
          <a:bodyPr/>
          <a:lstStyle/>
          <a:p>
            <a:fld id="{DD8C3B3A-DEBF-E94A-BD73-0134F868CDD8}" type="datetimeFigureOut">
              <a:rPr lang="en-US" smtClean="0"/>
              <a:t>5/2/25</a:t>
            </a:fld>
            <a:endParaRPr lang="en-US"/>
          </a:p>
        </p:txBody>
      </p:sp>
      <p:sp>
        <p:nvSpPr>
          <p:cNvPr id="6" name="Footer Placeholder 5">
            <a:extLst>
              <a:ext uri="{FF2B5EF4-FFF2-40B4-BE49-F238E27FC236}">
                <a16:creationId xmlns:a16="http://schemas.microsoft.com/office/drawing/2014/main" id="{754A51D2-B215-D901-4650-DD8C633F05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4207B-D4A3-863A-88DA-77F0E3BC7532}"/>
              </a:ext>
            </a:extLst>
          </p:cNvPr>
          <p:cNvSpPr>
            <a:spLocks noGrp="1"/>
          </p:cNvSpPr>
          <p:nvPr>
            <p:ph type="sldNum" sz="quarter" idx="12"/>
          </p:nvPr>
        </p:nvSpPr>
        <p:spPr/>
        <p:txBody>
          <a:bodyPr/>
          <a:lstStyle/>
          <a:p>
            <a:fld id="{C2FB2EAE-C1C0-0040-A05C-AA0798A86409}" type="slidenum">
              <a:rPr lang="en-US" smtClean="0"/>
              <a:t>‹#›</a:t>
            </a:fld>
            <a:endParaRPr lang="en-US"/>
          </a:p>
        </p:txBody>
      </p:sp>
    </p:spTree>
    <p:extLst>
      <p:ext uri="{BB962C8B-B14F-4D97-AF65-F5344CB8AC3E}">
        <p14:creationId xmlns:p14="http://schemas.microsoft.com/office/powerpoint/2010/main" val="369305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7B4AAF-9C0F-7518-B7F4-A7CBA6786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B4A15E-F018-5006-1315-10AE7F96D6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B40D2-9FD1-C10B-20C8-22D3AEEF4A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D8C3B3A-DEBF-E94A-BD73-0134F868CDD8}" type="datetimeFigureOut">
              <a:rPr lang="en-US" smtClean="0"/>
              <a:t>5/2/25</a:t>
            </a:fld>
            <a:endParaRPr lang="en-US"/>
          </a:p>
        </p:txBody>
      </p:sp>
      <p:sp>
        <p:nvSpPr>
          <p:cNvPr id="5" name="Footer Placeholder 4">
            <a:extLst>
              <a:ext uri="{FF2B5EF4-FFF2-40B4-BE49-F238E27FC236}">
                <a16:creationId xmlns:a16="http://schemas.microsoft.com/office/drawing/2014/main" id="{F6065E60-2F35-4D6A-1997-BDD382B26E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34EB5D4-D96C-0F56-27DD-C41D37500E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FB2EAE-C1C0-0040-A05C-AA0798A86409}" type="slidenum">
              <a:rPr lang="en-US" smtClean="0"/>
              <a:t>‹#›</a:t>
            </a:fld>
            <a:endParaRPr lang="en-US"/>
          </a:p>
        </p:txBody>
      </p:sp>
    </p:spTree>
    <p:extLst>
      <p:ext uri="{BB962C8B-B14F-4D97-AF65-F5344CB8AC3E}">
        <p14:creationId xmlns:p14="http://schemas.microsoft.com/office/powerpoint/2010/main" val="211961581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8" Type="http://schemas.openxmlformats.org/officeDocument/2006/relationships/hyperlink" Target="https://doi.org/10.1215/9780822372189" TargetMode="External"/><Relationship Id="rId13" Type="http://schemas.openxmlformats.org/officeDocument/2006/relationships/hyperlink" Target="https://doi.org/10.1080/09687599.2012.710008" TargetMode="External"/><Relationship Id="rId3" Type="http://schemas.openxmlformats.org/officeDocument/2006/relationships/hyperlink" Target="https://doi.org/10.1177/1362361305051398" TargetMode="External"/><Relationship Id="rId7" Type="http://schemas.openxmlformats.org/officeDocument/2006/relationships/hyperlink" Target="https://doi.org/10.1089/aut.2020.29014.njw" TargetMode="External"/><Relationship Id="rId12" Type="http://schemas.openxmlformats.org/officeDocument/2006/relationships/hyperlink" Target="https://doi.org/10.3389/fpsyg.2023.1287209"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oi.org/10.1089/aut.2019.0079" TargetMode="External"/><Relationship Id="rId11" Type="http://schemas.openxmlformats.org/officeDocument/2006/relationships/hyperlink" Target="https://doi.org/10.1111/dmcn.15384" TargetMode="External"/><Relationship Id="rId5" Type="http://schemas.openxmlformats.org/officeDocument/2006/relationships/hyperlink" Target="https://en.wikipedia.org/wiki/Paradigm_shift" TargetMode="External"/><Relationship Id="rId10" Type="http://schemas.openxmlformats.org/officeDocument/2006/relationships/hyperlink" Target="https://doi.org/10.2307/jj.8501594" TargetMode="External"/><Relationship Id="rId4" Type="http://schemas.openxmlformats.org/officeDocument/2006/relationships/hyperlink" Target="https://en.wikipedia.org/wiki/Neuroqueer_theory" TargetMode="External"/><Relationship Id="rId9" Type="http://schemas.openxmlformats.org/officeDocument/2006/relationships/hyperlink" Target="https://doi.org/10.3389/fpsyg.2021.727542" TargetMode="External"/><Relationship Id="rId14" Type="http://schemas.openxmlformats.org/officeDocument/2006/relationships/hyperlink" Target="https://doi.org/10.1007/978-1-4614-6435-8_102269-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alpha val="78824"/>
          </a:srgbClr>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1205CB-17AB-1F3F-0413-282957852B63}"/>
              </a:ext>
            </a:extLst>
          </p:cNvPr>
          <p:cNvSpPr>
            <a:spLocks noGrp="1"/>
          </p:cNvSpPr>
          <p:nvPr>
            <p:ph type="ctrTitle"/>
          </p:nvPr>
        </p:nvSpPr>
        <p:spPr>
          <a:xfrm>
            <a:off x="1075767" y="1188637"/>
            <a:ext cx="2988234" cy="4480726"/>
          </a:xfrm>
        </p:spPr>
        <p:txBody>
          <a:bodyPr vert="horz" lIns="91440" tIns="45720" rIns="91440" bIns="45720" rtlCol="0" anchor="ctr">
            <a:normAutofit/>
          </a:bodyPr>
          <a:lstStyle/>
          <a:p>
            <a:pPr algn="r"/>
            <a:r>
              <a:rPr lang="en-US" sz="3600" kern="1200">
                <a:solidFill>
                  <a:schemeClr val="tx1"/>
                </a:solidFill>
                <a:latin typeface="+mj-lt"/>
                <a:ea typeface="+mj-ea"/>
                <a:cs typeface="+mj-cs"/>
              </a:rPr>
              <a:t>Neuroqueering Play Therapy: What My Clients Have Helped Me Understand</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9034F50-857D-04E4-F6CC-D10555FEEDFE}"/>
              </a:ext>
            </a:extLst>
          </p:cNvPr>
          <p:cNvSpPr>
            <a:spLocks noGrp="1"/>
          </p:cNvSpPr>
          <p:nvPr>
            <p:ph type="subTitle" idx="1"/>
          </p:nvPr>
        </p:nvSpPr>
        <p:spPr>
          <a:xfrm>
            <a:off x="5255260" y="1648870"/>
            <a:ext cx="4702848" cy="3560260"/>
          </a:xfrm>
        </p:spPr>
        <p:txBody>
          <a:bodyPr vert="horz" lIns="91440" tIns="45720" rIns="91440" bIns="45720" rtlCol="0" anchor="ctr">
            <a:normAutofit/>
          </a:bodyPr>
          <a:lstStyle/>
          <a:p>
            <a:pPr indent="-228600" algn="l">
              <a:buFont typeface="Arial" panose="020B0604020202020204" pitchFamily="34" charset="0"/>
              <a:buChar char="•"/>
            </a:pPr>
            <a:r>
              <a:rPr lang="en-US"/>
              <a:t>Kelly Bishop</a:t>
            </a:r>
          </a:p>
          <a:p>
            <a:pPr indent="-228600" algn="l">
              <a:buFont typeface="Arial" panose="020B0604020202020204" pitchFamily="34" charset="0"/>
              <a:buChar char="•"/>
            </a:pPr>
            <a:r>
              <a:rPr lang="en-US"/>
              <a:t>Master of Arts in Clinical Mental Health Counseling Candidate</a:t>
            </a:r>
          </a:p>
          <a:p>
            <a:pPr indent="-228600" algn="l">
              <a:buFont typeface="Arial" panose="020B0604020202020204" pitchFamily="34" charset="0"/>
              <a:buChar char="•"/>
            </a:pPr>
            <a:r>
              <a:rPr lang="en-US"/>
              <a:t>Transpersonal Wilderness Therapy Program</a:t>
            </a:r>
          </a:p>
          <a:p>
            <a:pPr indent="-228600" algn="l">
              <a:buFont typeface="Arial" panose="020B0604020202020204" pitchFamily="34" charset="0"/>
              <a:buChar char="•"/>
            </a:pPr>
            <a:r>
              <a:rPr lang="en-US"/>
              <a:t>Naropa University</a:t>
            </a:r>
          </a:p>
          <a:p>
            <a:pPr indent="-228600" algn="l">
              <a:buFont typeface="Arial" panose="020B0604020202020204" pitchFamily="34" charset="0"/>
              <a:buChar char="•"/>
            </a:pPr>
            <a:r>
              <a:rPr lang="en-US"/>
              <a:t>May 8</a:t>
            </a:r>
            <a:r>
              <a:rPr lang="en-US" baseline="30000"/>
              <a:t>th</a:t>
            </a:r>
            <a:r>
              <a:rPr lang="en-US"/>
              <a:t>, 2025</a:t>
            </a:r>
          </a:p>
        </p:txBody>
      </p:sp>
    </p:spTree>
    <p:extLst>
      <p:ext uri="{BB962C8B-B14F-4D97-AF65-F5344CB8AC3E}">
        <p14:creationId xmlns:p14="http://schemas.microsoft.com/office/powerpoint/2010/main" val="4113611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0F24D38-B79E-44B4-830E-043F45D9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077D2-FD2B-A17A-8EE3-10CF81FFF420}"/>
              </a:ext>
            </a:extLst>
          </p:cNvPr>
          <p:cNvSpPr>
            <a:spLocks noGrp="1"/>
          </p:cNvSpPr>
          <p:nvPr>
            <p:ph type="title"/>
          </p:nvPr>
        </p:nvSpPr>
        <p:spPr>
          <a:xfrm>
            <a:off x="838200" y="620742"/>
            <a:ext cx="10515600" cy="1325563"/>
          </a:xfrm>
        </p:spPr>
        <p:txBody>
          <a:bodyPr vert="horz" lIns="91440" tIns="45720" rIns="91440" bIns="45720" rtlCol="0" anchor="ctr">
            <a:normAutofit/>
          </a:bodyPr>
          <a:lstStyle/>
          <a:p>
            <a:r>
              <a:rPr lang="en-US" kern="1200">
                <a:solidFill>
                  <a:srgbClr val="FFFFFF"/>
                </a:solidFill>
                <a:latin typeface="+mj-lt"/>
                <a:ea typeface="+mj-ea"/>
                <a:cs typeface="+mj-cs"/>
              </a:rPr>
              <a:t>Synergetic Play Therapy (SPT)</a:t>
            </a:r>
          </a:p>
        </p:txBody>
      </p:sp>
      <p:cxnSp>
        <p:nvCxnSpPr>
          <p:cNvPr id="11" name="Straight Connector 10">
            <a:extLst>
              <a:ext uri="{FF2B5EF4-FFF2-40B4-BE49-F238E27FC236}">
                <a16:creationId xmlns:a16="http://schemas.microsoft.com/office/drawing/2014/main" id="{FC469874-256B-45B3-A79C-7591B4BA1E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D88BDB-1237-0DA6-05FB-F5DBA424167C}"/>
              </a:ext>
            </a:extLst>
          </p:cNvPr>
          <p:cNvSpPr>
            <a:spLocks noGrp="1"/>
          </p:cNvSpPr>
          <p:nvPr>
            <p:ph idx="1"/>
          </p:nvPr>
        </p:nvSpPr>
        <p:spPr>
          <a:xfrm>
            <a:off x="838200" y="2266345"/>
            <a:ext cx="9384792" cy="3910617"/>
          </a:xfrm>
        </p:spPr>
        <p:txBody>
          <a:bodyPr vert="horz" lIns="91440" tIns="45720" rIns="91440" bIns="45720" rtlCol="0">
            <a:normAutofit/>
          </a:bodyPr>
          <a:lstStyle/>
          <a:p>
            <a:r>
              <a:rPr lang="en-US" sz="1400" dirty="0">
                <a:solidFill>
                  <a:srgbClr val="FFFFFF"/>
                </a:solidFill>
              </a:rPr>
              <a:t>Created by Lisa Dion</a:t>
            </a:r>
          </a:p>
          <a:p>
            <a:pPr lvl="1"/>
            <a:r>
              <a:rPr lang="en-US" sz="1400" dirty="0" err="1">
                <a:solidFill>
                  <a:srgbClr val="FFFFFF"/>
                </a:solidFill>
              </a:rPr>
              <a:t>Naropa</a:t>
            </a:r>
            <a:r>
              <a:rPr lang="en-US" sz="1400" dirty="0">
                <a:solidFill>
                  <a:srgbClr val="FFFFFF"/>
                </a:solidFill>
              </a:rPr>
              <a:t> alum, founder/President of the Synergetic Play Therapy Institute, teacher, author, coach, and mother</a:t>
            </a:r>
          </a:p>
          <a:p>
            <a:r>
              <a:rPr lang="en-US" sz="1400" dirty="0">
                <a:solidFill>
                  <a:srgbClr val="FFFFFF"/>
                </a:solidFill>
              </a:rPr>
              <a:t>Draws upon interpersonal neurobiology, physics, attachment, &amp; mindfulness; emphasizes Th authenticity </a:t>
            </a:r>
          </a:p>
          <a:p>
            <a:r>
              <a:rPr lang="en-US" sz="1400" dirty="0" err="1">
                <a:solidFill>
                  <a:srgbClr val="FFFFFF"/>
                </a:solidFill>
              </a:rPr>
              <a:t>Neuroception</a:t>
            </a:r>
            <a:r>
              <a:rPr lang="en-US" sz="1400" dirty="0">
                <a:solidFill>
                  <a:srgbClr val="FFFFFF"/>
                </a:solidFill>
              </a:rPr>
              <a:t> of safety (that is, safe </a:t>
            </a:r>
            <a:r>
              <a:rPr lang="en-US" sz="1400" i="1" dirty="0">
                <a:solidFill>
                  <a:srgbClr val="FFFFFF"/>
                </a:solidFill>
              </a:rPr>
              <a:t>enough</a:t>
            </a:r>
            <a:r>
              <a:rPr lang="en-US" sz="1400" dirty="0">
                <a:solidFill>
                  <a:srgbClr val="FFFFFF"/>
                </a:solidFill>
              </a:rPr>
              <a:t>) is foundational to therapeutic process</a:t>
            </a:r>
          </a:p>
          <a:p>
            <a:r>
              <a:rPr lang="en-US" sz="1400" u="sng" dirty="0">
                <a:solidFill>
                  <a:srgbClr val="FFFFFF"/>
                </a:solidFill>
              </a:rPr>
              <a:t>Therapeutic Process</a:t>
            </a:r>
            <a:endParaRPr lang="en-US" sz="1400" dirty="0">
              <a:solidFill>
                <a:srgbClr val="FFFFFF"/>
              </a:solidFill>
            </a:endParaRPr>
          </a:p>
          <a:p>
            <a:pPr lvl="1"/>
            <a:r>
              <a:rPr lang="en-US" sz="1400" dirty="0">
                <a:solidFill>
                  <a:srgbClr val="FFFFFF"/>
                </a:solidFill>
              </a:rPr>
              <a:t>“The test” </a:t>
            </a:r>
          </a:p>
          <a:p>
            <a:pPr lvl="1"/>
            <a:r>
              <a:rPr lang="en-US" sz="1400" dirty="0">
                <a:solidFill>
                  <a:srgbClr val="FFFFFF"/>
                </a:solidFill>
              </a:rPr>
              <a:t>Building awareness of “the challenge” </a:t>
            </a:r>
          </a:p>
          <a:p>
            <a:pPr lvl="1"/>
            <a:r>
              <a:rPr lang="en-US" sz="1400" dirty="0">
                <a:solidFill>
                  <a:srgbClr val="FFFFFF"/>
                </a:solidFill>
              </a:rPr>
              <a:t>Gradually moving toward  “the challenge” while supporting regulation</a:t>
            </a:r>
            <a:r>
              <a:rPr lang="en-US" sz="1400" dirty="0">
                <a:solidFill>
                  <a:srgbClr val="FFFFFF"/>
                </a:solidFill>
                <a:sym typeface="Wingdings" pitchFamily="2" charset="2"/>
              </a:rPr>
              <a:t> opportunities for </a:t>
            </a:r>
            <a:r>
              <a:rPr lang="en-US" sz="1400" dirty="0">
                <a:solidFill>
                  <a:srgbClr val="FFFFFF"/>
                </a:solidFill>
              </a:rPr>
              <a:t>new experiences </a:t>
            </a:r>
            <a:r>
              <a:rPr lang="en-US" sz="1400" dirty="0">
                <a:solidFill>
                  <a:srgbClr val="FFFFFF"/>
                </a:solidFill>
                <a:sym typeface="Wingdings" pitchFamily="2" charset="2"/>
              </a:rPr>
              <a:t> shifting </a:t>
            </a:r>
            <a:r>
              <a:rPr lang="en-US" sz="1400" dirty="0">
                <a:solidFill>
                  <a:srgbClr val="FFFFFF"/>
                </a:solidFill>
              </a:rPr>
              <a:t>perceptions, empowerment, &amp; client’s rewiring of threat response patterns</a:t>
            </a:r>
          </a:p>
          <a:p>
            <a:r>
              <a:rPr lang="en-US" sz="1400" u="sng" dirty="0">
                <a:solidFill>
                  <a:srgbClr val="FFFFFF"/>
                </a:solidFill>
              </a:rPr>
              <a:t>4 Types of Threats</a:t>
            </a:r>
          </a:p>
          <a:p>
            <a:pPr lvl="1"/>
            <a:r>
              <a:rPr lang="en-US" sz="1400" dirty="0">
                <a:solidFill>
                  <a:srgbClr val="FFFFFF"/>
                </a:solidFill>
              </a:rPr>
              <a:t>3 out of 4 of these are non-physical in nature—that is,  “challenges of the brain” (e.g., </a:t>
            </a:r>
            <a:r>
              <a:rPr lang="en-US" sz="1400" dirty="0" err="1">
                <a:solidFill>
                  <a:srgbClr val="FFFFFF"/>
                </a:solidFill>
              </a:rPr>
              <a:t>shoulds</a:t>
            </a:r>
            <a:r>
              <a:rPr lang="en-US" sz="1400" dirty="0">
                <a:solidFill>
                  <a:srgbClr val="FFFFFF"/>
                </a:solidFill>
              </a:rPr>
              <a:t>)</a:t>
            </a:r>
          </a:p>
          <a:p>
            <a:r>
              <a:rPr lang="en-US" sz="1400" u="sng" dirty="0">
                <a:solidFill>
                  <a:srgbClr val="FFFFFF"/>
                </a:solidFill>
              </a:rPr>
              <a:t>Regulation Strategies</a:t>
            </a:r>
            <a:r>
              <a:rPr lang="en-US" sz="1400" dirty="0">
                <a:solidFill>
                  <a:srgbClr val="FFFFFF"/>
                </a:solidFill>
              </a:rPr>
              <a:t>: mindful awareness, breath, movement, naming experience (i.e., aspects of </a:t>
            </a:r>
            <a:r>
              <a:rPr lang="en-US" sz="1400" i="1" dirty="0">
                <a:solidFill>
                  <a:srgbClr val="FFFFFF"/>
                </a:solidFill>
              </a:rPr>
              <a:t>our own embodied </a:t>
            </a:r>
            <a:r>
              <a:rPr lang="en-US" sz="1400" dirty="0">
                <a:solidFill>
                  <a:srgbClr val="FFFFFF"/>
                </a:solidFill>
              </a:rPr>
              <a:t>experience)</a:t>
            </a:r>
          </a:p>
          <a:p>
            <a:r>
              <a:rPr lang="en-US" sz="1400" u="sng" dirty="0">
                <a:solidFill>
                  <a:srgbClr val="FFFFFF"/>
                </a:solidFill>
              </a:rPr>
              <a:t>Key Processes</a:t>
            </a:r>
            <a:r>
              <a:rPr lang="en-US" sz="1400" dirty="0">
                <a:solidFill>
                  <a:srgbClr val="FFFFFF"/>
                </a:solidFill>
              </a:rPr>
              <a:t>: co-regulation, limbic resonance, modeling, the “set-up”/“offering”</a:t>
            </a:r>
          </a:p>
        </p:txBody>
      </p:sp>
      <p:sp>
        <p:nvSpPr>
          <p:cNvPr id="4" name="TextBox 3">
            <a:extLst>
              <a:ext uri="{FF2B5EF4-FFF2-40B4-BE49-F238E27FC236}">
                <a16:creationId xmlns:a16="http://schemas.microsoft.com/office/drawing/2014/main" id="{745766B4-096D-389F-53CA-0059DC494F07}"/>
              </a:ext>
            </a:extLst>
          </p:cNvPr>
          <p:cNvSpPr txBox="1"/>
          <p:nvPr/>
        </p:nvSpPr>
        <p:spPr>
          <a:xfrm>
            <a:off x="6603492" y="1522947"/>
            <a:ext cx="2065020" cy="458567"/>
          </a:xfrm>
          <a:prstGeom prst="rect">
            <a:avLst/>
          </a:prstGeom>
        </p:spPr>
        <p:txBody>
          <a:bodyPr vert="horz" lIns="91440" tIns="45720" rIns="91440" bIns="45720" rtlCol="0">
            <a:normAutofit/>
          </a:bodyPr>
          <a:lstStyle/>
          <a:p>
            <a:pPr>
              <a:lnSpc>
                <a:spcPct val="90000"/>
              </a:lnSpc>
              <a:spcAft>
                <a:spcPts val="600"/>
              </a:spcAft>
            </a:pPr>
            <a:r>
              <a:rPr lang="en-US" sz="2400" dirty="0">
                <a:solidFill>
                  <a:srgbClr val="FFFFFF"/>
                </a:solidFill>
              </a:rPr>
              <a:t>(Dion, 2018)</a:t>
            </a:r>
          </a:p>
        </p:txBody>
      </p:sp>
    </p:spTree>
    <p:extLst>
      <p:ext uri="{BB962C8B-B14F-4D97-AF65-F5344CB8AC3E}">
        <p14:creationId xmlns:p14="http://schemas.microsoft.com/office/powerpoint/2010/main" val="17923194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7BDB36C-9662-97DC-E2EA-35DAA7936C8A}"/>
              </a:ext>
            </a:extLst>
          </p:cNvPr>
          <p:cNvGraphicFramePr/>
          <p:nvPr/>
        </p:nvGraphicFramePr>
        <p:xfrm>
          <a:off x="189781" y="155276"/>
          <a:ext cx="12002219" cy="67027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2938F0CF-B210-7D2C-429C-626A7ECA7F11}"/>
              </a:ext>
            </a:extLst>
          </p:cNvPr>
          <p:cNvSpPr txBox="1"/>
          <p:nvPr/>
        </p:nvSpPr>
        <p:spPr>
          <a:xfrm>
            <a:off x="7874000" y="260290"/>
            <a:ext cx="1473200" cy="400110"/>
          </a:xfrm>
          <a:prstGeom prst="rect">
            <a:avLst/>
          </a:prstGeom>
          <a:noFill/>
        </p:spPr>
        <p:txBody>
          <a:bodyPr wrap="square" rtlCol="0">
            <a:spAutoFit/>
          </a:bodyPr>
          <a:lstStyle/>
          <a:p>
            <a:r>
              <a:rPr lang="en-US" sz="2000" b="1" u="sng" dirty="0"/>
              <a:t>SPT</a:t>
            </a:r>
          </a:p>
        </p:txBody>
      </p:sp>
      <p:sp>
        <p:nvSpPr>
          <p:cNvPr id="4" name="TextBox 3">
            <a:extLst>
              <a:ext uri="{FF2B5EF4-FFF2-40B4-BE49-F238E27FC236}">
                <a16:creationId xmlns:a16="http://schemas.microsoft.com/office/drawing/2014/main" id="{326C3A67-0725-C72B-93DE-86A874871E00}"/>
              </a:ext>
            </a:extLst>
          </p:cNvPr>
          <p:cNvSpPr txBox="1"/>
          <p:nvPr/>
        </p:nvSpPr>
        <p:spPr>
          <a:xfrm>
            <a:off x="3301598" y="246537"/>
            <a:ext cx="726653" cy="400110"/>
          </a:xfrm>
          <a:prstGeom prst="rect">
            <a:avLst/>
          </a:prstGeom>
          <a:noFill/>
        </p:spPr>
        <p:txBody>
          <a:bodyPr wrap="square" rtlCol="0">
            <a:spAutoFit/>
          </a:bodyPr>
          <a:lstStyle/>
          <a:p>
            <a:r>
              <a:rPr lang="en-US" sz="2000" b="1" u="sng" dirty="0"/>
              <a:t>NIT</a:t>
            </a:r>
          </a:p>
        </p:txBody>
      </p:sp>
      <p:sp>
        <p:nvSpPr>
          <p:cNvPr id="6" name="TextBox 5">
            <a:extLst>
              <a:ext uri="{FF2B5EF4-FFF2-40B4-BE49-F238E27FC236}">
                <a16:creationId xmlns:a16="http://schemas.microsoft.com/office/drawing/2014/main" id="{854756D8-46AA-21C2-B5DF-A091E5F034E3}"/>
              </a:ext>
            </a:extLst>
          </p:cNvPr>
          <p:cNvSpPr txBox="1"/>
          <p:nvPr/>
        </p:nvSpPr>
        <p:spPr>
          <a:xfrm>
            <a:off x="4444063" y="571411"/>
            <a:ext cx="3332019" cy="646331"/>
          </a:xfrm>
          <a:prstGeom prst="rect">
            <a:avLst/>
          </a:prstGeom>
          <a:noFill/>
        </p:spPr>
        <p:txBody>
          <a:bodyPr wrap="square" rtlCol="0">
            <a:spAutoFit/>
          </a:bodyPr>
          <a:lstStyle/>
          <a:p>
            <a:r>
              <a:rPr lang="en-US" dirty="0"/>
              <a:t>—Intersubjective lens &amp; systems-oriented awareness</a:t>
            </a:r>
          </a:p>
        </p:txBody>
      </p:sp>
      <p:sp>
        <p:nvSpPr>
          <p:cNvPr id="7" name="TextBox 6">
            <a:extLst>
              <a:ext uri="{FF2B5EF4-FFF2-40B4-BE49-F238E27FC236}">
                <a16:creationId xmlns:a16="http://schemas.microsoft.com/office/drawing/2014/main" id="{1C9773C9-4CE8-8423-48A7-DD9804B44EB2}"/>
              </a:ext>
            </a:extLst>
          </p:cNvPr>
          <p:cNvSpPr txBox="1"/>
          <p:nvPr/>
        </p:nvSpPr>
        <p:spPr>
          <a:xfrm>
            <a:off x="4389584" y="1404897"/>
            <a:ext cx="3115307" cy="646331"/>
          </a:xfrm>
          <a:prstGeom prst="rect">
            <a:avLst/>
          </a:prstGeom>
          <a:noFill/>
        </p:spPr>
        <p:txBody>
          <a:bodyPr wrap="square" rtlCol="0">
            <a:spAutoFit/>
          </a:bodyPr>
          <a:lstStyle/>
          <a:p>
            <a:r>
              <a:rPr lang="en-US" dirty="0"/>
              <a:t>—Client as expert; client-led; non-pathologizing</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9957012-AFEC-2D12-06BA-482739D14584}"/>
                  </a:ext>
                </a:extLst>
              </p:cNvPr>
              <p:cNvSpPr txBox="1"/>
              <p:nvPr/>
            </p:nvSpPr>
            <p:spPr>
              <a:xfrm>
                <a:off x="4111013" y="2928550"/>
                <a:ext cx="3605899" cy="646331"/>
              </a:xfrm>
              <a:prstGeom prst="rect">
                <a:avLst/>
              </a:prstGeom>
              <a:noFill/>
            </p:spPr>
            <p:txBody>
              <a:bodyPr wrap="square" rtlCol="0">
                <a:spAutoFit/>
              </a:bodyPr>
              <a:lstStyle/>
              <a:p>
                <a:r>
                  <a:rPr lang="en-US" dirty="0"/>
                  <a:t>—Therapist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blank state; personness of therapist matters!</a:t>
                </a:r>
              </a:p>
            </p:txBody>
          </p:sp>
        </mc:Choice>
        <mc:Fallback xmlns="">
          <p:sp>
            <p:nvSpPr>
              <p:cNvPr id="8" name="TextBox 7">
                <a:extLst>
                  <a:ext uri="{FF2B5EF4-FFF2-40B4-BE49-F238E27FC236}">
                    <a16:creationId xmlns:a16="http://schemas.microsoft.com/office/drawing/2014/main" id="{F9957012-AFEC-2D12-06BA-482739D14584}"/>
                  </a:ext>
                </a:extLst>
              </p:cNvPr>
              <p:cNvSpPr txBox="1">
                <a:spLocks noRot="1" noChangeAspect="1" noMove="1" noResize="1" noEditPoints="1" noAdjustHandles="1" noChangeArrowheads="1" noChangeShapeType="1" noTextEdit="1"/>
              </p:cNvSpPr>
              <p:nvPr/>
            </p:nvSpPr>
            <p:spPr>
              <a:xfrm>
                <a:off x="4111013" y="2928550"/>
                <a:ext cx="3605899" cy="646331"/>
              </a:xfrm>
              <a:prstGeom prst="rect">
                <a:avLst/>
              </a:prstGeom>
              <a:blipFill>
                <a:blip r:embed="rId9"/>
                <a:stretch>
                  <a:fillRect l="-1404" t="-3846" b="-13462"/>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41CC3E7-0602-E77F-3732-C7F0CB00ED3B}"/>
              </a:ext>
            </a:extLst>
          </p:cNvPr>
          <p:cNvSpPr txBox="1"/>
          <p:nvPr/>
        </p:nvSpPr>
        <p:spPr>
          <a:xfrm>
            <a:off x="4869437" y="6129469"/>
            <a:ext cx="2481269" cy="645525"/>
          </a:xfrm>
          <a:prstGeom prst="rect">
            <a:avLst/>
          </a:prstGeom>
          <a:noFill/>
        </p:spPr>
        <p:txBody>
          <a:bodyPr wrap="square" rtlCol="0">
            <a:spAutoFit/>
          </a:bodyPr>
          <a:lstStyle/>
          <a:p>
            <a:r>
              <a:rPr lang="en-US" dirty="0"/>
              <a:t>—Extends far beyond the therapy room</a:t>
            </a:r>
          </a:p>
        </p:txBody>
      </p:sp>
      <p:sp>
        <p:nvSpPr>
          <p:cNvPr id="10" name="TextBox 9">
            <a:extLst>
              <a:ext uri="{FF2B5EF4-FFF2-40B4-BE49-F238E27FC236}">
                <a16:creationId xmlns:a16="http://schemas.microsoft.com/office/drawing/2014/main" id="{CC2AD92D-2ACA-FE6F-CEE8-7A0E1C26B41C}"/>
              </a:ext>
            </a:extLst>
          </p:cNvPr>
          <p:cNvSpPr txBox="1"/>
          <p:nvPr/>
        </p:nvSpPr>
        <p:spPr>
          <a:xfrm>
            <a:off x="4027907" y="-4727"/>
            <a:ext cx="4206099" cy="369332"/>
          </a:xfrm>
          <a:prstGeom prst="rect">
            <a:avLst/>
          </a:prstGeom>
          <a:noFill/>
        </p:spPr>
        <p:txBody>
          <a:bodyPr wrap="square" rtlCol="0">
            <a:spAutoFit/>
          </a:bodyPr>
          <a:lstStyle/>
          <a:p>
            <a:r>
              <a:rPr lang="en-US" b="1" dirty="0"/>
              <a:t>Improving Play Therapy with ND Kids</a:t>
            </a:r>
          </a:p>
        </p:txBody>
      </p:sp>
      <p:sp>
        <p:nvSpPr>
          <p:cNvPr id="11" name="TextBox 10">
            <a:extLst>
              <a:ext uri="{FF2B5EF4-FFF2-40B4-BE49-F238E27FC236}">
                <a16:creationId xmlns:a16="http://schemas.microsoft.com/office/drawing/2014/main" id="{62660CD1-B5DD-4817-45E5-5EA51D00E9BF}"/>
              </a:ext>
            </a:extLst>
          </p:cNvPr>
          <p:cNvSpPr txBox="1"/>
          <p:nvPr/>
        </p:nvSpPr>
        <p:spPr>
          <a:xfrm>
            <a:off x="4346145" y="3698304"/>
            <a:ext cx="3771421" cy="369332"/>
          </a:xfrm>
          <a:prstGeom prst="rect">
            <a:avLst/>
          </a:prstGeom>
          <a:noFill/>
        </p:spPr>
        <p:txBody>
          <a:bodyPr wrap="square" rtlCol="0">
            <a:spAutoFit/>
          </a:bodyPr>
          <a:lstStyle/>
          <a:p>
            <a:r>
              <a:rPr lang="en-US" dirty="0"/>
              <a:t>—Trauma-informed</a:t>
            </a:r>
          </a:p>
        </p:txBody>
      </p:sp>
      <p:sp>
        <p:nvSpPr>
          <p:cNvPr id="13" name="TextBox 12">
            <a:extLst>
              <a:ext uri="{FF2B5EF4-FFF2-40B4-BE49-F238E27FC236}">
                <a16:creationId xmlns:a16="http://schemas.microsoft.com/office/drawing/2014/main" id="{DFFA4FEF-81E3-12F2-4F2F-A1BAF3BBA628}"/>
              </a:ext>
            </a:extLst>
          </p:cNvPr>
          <p:cNvSpPr txBox="1"/>
          <p:nvPr/>
        </p:nvSpPr>
        <p:spPr>
          <a:xfrm>
            <a:off x="7455982" y="573900"/>
            <a:ext cx="4702378" cy="923330"/>
          </a:xfrm>
          <a:prstGeom prst="rect">
            <a:avLst/>
          </a:prstGeom>
          <a:noFill/>
        </p:spPr>
        <p:txBody>
          <a:bodyPr wrap="square" rtlCol="0">
            <a:spAutoFit/>
          </a:bodyPr>
          <a:lstStyle/>
          <a:p>
            <a:r>
              <a:rPr lang="en-US" dirty="0"/>
              <a:t>—Emphasizes </a:t>
            </a:r>
            <a:r>
              <a:rPr lang="en-US" i="1" dirty="0"/>
              <a:t>commonality</a:t>
            </a:r>
            <a:r>
              <a:rPr lang="en-US" dirty="0"/>
              <a:t> of experience (such as through limbic resonance) and </a:t>
            </a:r>
            <a:r>
              <a:rPr lang="en-US" i="1" dirty="0"/>
              <a:t>interpersonal</a:t>
            </a:r>
            <a:r>
              <a:rPr lang="en-US" dirty="0"/>
              <a:t> relationality/systems (e.g. IPNB)</a:t>
            </a:r>
          </a:p>
        </p:txBody>
      </p:sp>
      <p:sp>
        <p:nvSpPr>
          <p:cNvPr id="14" name="TextBox 13">
            <a:extLst>
              <a:ext uri="{FF2B5EF4-FFF2-40B4-BE49-F238E27FC236}">
                <a16:creationId xmlns:a16="http://schemas.microsoft.com/office/drawing/2014/main" id="{817AD38B-F0F2-3C39-5F5D-60785634EA9E}"/>
              </a:ext>
            </a:extLst>
          </p:cNvPr>
          <p:cNvSpPr txBox="1"/>
          <p:nvPr/>
        </p:nvSpPr>
        <p:spPr>
          <a:xfrm>
            <a:off x="13960" y="663251"/>
            <a:ext cx="4488324" cy="923330"/>
          </a:xfrm>
          <a:prstGeom prst="rect">
            <a:avLst/>
          </a:prstGeom>
          <a:noFill/>
        </p:spPr>
        <p:txBody>
          <a:bodyPr wrap="square" rtlCol="0">
            <a:spAutoFit/>
          </a:bodyPr>
          <a:lstStyle/>
          <a:p>
            <a:r>
              <a:rPr lang="en-US" dirty="0"/>
              <a:t>—Emphasizes </a:t>
            </a:r>
            <a:r>
              <a:rPr lang="en-US" i="1" dirty="0"/>
              <a:t>difference </a:t>
            </a:r>
            <a:r>
              <a:rPr lang="en-US" dirty="0"/>
              <a:t>of experience (relational epistemic humility, minority identity pride/community) &amp; </a:t>
            </a:r>
            <a:r>
              <a:rPr lang="en-US" i="1" dirty="0"/>
              <a:t>social</a:t>
            </a:r>
            <a:r>
              <a:rPr lang="en-US" dirty="0"/>
              <a:t> systems</a:t>
            </a:r>
          </a:p>
        </p:txBody>
      </p:sp>
      <p:sp>
        <p:nvSpPr>
          <p:cNvPr id="15" name="TextBox 14">
            <a:extLst>
              <a:ext uri="{FF2B5EF4-FFF2-40B4-BE49-F238E27FC236}">
                <a16:creationId xmlns:a16="http://schemas.microsoft.com/office/drawing/2014/main" id="{3B89C2A2-9B0F-B23F-B711-9FE0FA382BFE}"/>
              </a:ext>
            </a:extLst>
          </p:cNvPr>
          <p:cNvSpPr txBox="1"/>
          <p:nvPr/>
        </p:nvSpPr>
        <p:spPr>
          <a:xfrm>
            <a:off x="121498" y="2981407"/>
            <a:ext cx="3771421" cy="646331"/>
          </a:xfrm>
          <a:prstGeom prst="rect">
            <a:avLst/>
          </a:prstGeom>
          <a:noFill/>
        </p:spPr>
        <p:txBody>
          <a:bodyPr wrap="square" rtlCol="0">
            <a:spAutoFit/>
          </a:bodyPr>
          <a:lstStyle/>
          <a:p>
            <a:r>
              <a:rPr lang="en-US" dirty="0"/>
              <a:t>—Emphasizes relevance of Th’s identities, esp. ND &amp; disability </a:t>
            </a:r>
          </a:p>
        </p:txBody>
      </p:sp>
      <p:sp>
        <p:nvSpPr>
          <p:cNvPr id="16" name="TextBox 15">
            <a:extLst>
              <a:ext uri="{FF2B5EF4-FFF2-40B4-BE49-F238E27FC236}">
                <a16:creationId xmlns:a16="http://schemas.microsoft.com/office/drawing/2014/main" id="{99692ED9-B119-7170-7E28-3A5E4FECF836}"/>
              </a:ext>
            </a:extLst>
          </p:cNvPr>
          <p:cNvSpPr txBox="1"/>
          <p:nvPr/>
        </p:nvSpPr>
        <p:spPr>
          <a:xfrm>
            <a:off x="7678164" y="2946143"/>
            <a:ext cx="4531240" cy="646331"/>
          </a:xfrm>
          <a:prstGeom prst="rect">
            <a:avLst/>
          </a:prstGeom>
          <a:noFill/>
        </p:spPr>
        <p:txBody>
          <a:bodyPr wrap="square" rtlCol="0">
            <a:spAutoFit/>
          </a:bodyPr>
          <a:lstStyle/>
          <a:p>
            <a:r>
              <a:rPr lang="en-US" dirty="0"/>
              <a:t>—Emphasizes relevance of Th’s embodied experience; authenticity essential to safety</a:t>
            </a:r>
          </a:p>
        </p:txBody>
      </p:sp>
      <p:sp>
        <p:nvSpPr>
          <p:cNvPr id="17" name="TextBox 16">
            <a:extLst>
              <a:ext uri="{FF2B5EF4-FFF2-40B4-BE49-F238E27FC236}">
                <a16:creationId xmlns:a16="http://schemas.microsoft.com/office/drawing/2014/main" id="{E9406319-8162-59BD-6DEE-358CAD477F7E}"/>
              </a:ext>
            </a:extLst>
          </p:cNvPr>
          <p:cNvSpPr txBox="1"/>
          <p:nvPr/>
        </p:nvSpPr>
        <p:spPr>
          <a:xfrm>
            <a:off x="-10742" y="3661293"/>
            <a:ext cx="4650919" cy="923330"/>
          </a:xfrm>
          <a:prstGeom prst="rect">
            <a:avLst/>
          </a:prstGeom>
          <a:noFill/>
        </p:spPr>
        <p:txBody>
          <a:bodyPr wrap="square" rtlCol="0">
            <a:spAutoFit/>
          </a:bodyPr>
          <a:lstStyle/>
          <a:p>
            <a:r>
              <a:rPr lang="en-US" dirty="0"/>
              <a:t>—Brings awareness to common trauma within ND pop., such as exclusion/</a:t>
            </a:r>
            <a:r>
              <a:rPr lang="en-US" dirty="0" err="1"/>
              <a:t>inaccess</a:t>
            </a:r>
            <a:r>
              <a:rPr lang="en-US" dirty="0"/>
              <a:t>., violations of agency, &amp; relational trauma</a:t>
            </a:r>
          </a:p>
        </p:txBody>
      </p:sp>
      <p:sp>
        <p:nvSpPr>
          <p:cNvPr id="18" name="TextBox 17">
            <a:extLst>
              <a:ext uri="{FF2B5EF4-FFF2-40B4-BE49-F238E27FC236}">
                <a16:creationId xmlns:a16="http://schemas.microsoft.com/office/drawing/2014/main" id="{1BB78DF1-3F57-19FD-1491-AFB2BF167845}"/>
              </a:ext>
            </a:extLst>
          </p:cNvPr>
          <p:cNvSpPr txBox="1"/>
          <p:nvPr/>
        </p:nvSpPr>
        <p:spPr>
          <a:xfrm>
            <a:off x="7774880" y="2055419"/>
            <a:ext cx="4601993" cy="923330"/>
          </a:xfrm>
          <a:prstGeom prst="rect">
            <a:avLst/>
          </a:prstGeom>
          <a:noFill/>
        </p:spPr>
        <p:txBody>
          <a:bodyPr wrap="square" rtlCol="0">
            <a:spAutoFit/>
          </a:bodyPr>
          <a:lstStyle/>
          <a:p>
            <a:r>
              <a:rPr lang="en-US" dirty="0"/>
              <a:t>—By providing opportunities for new experiences of “the challenge” &amp; trusting client’s process/timeline/inherent wisdom</a:t>
            </a:r>
          </a:p>
        </p:txBody>
      </p:sp>
      <p:sp>
        <p:nvSpPr>
          <p:cNvPr id="19" name="TextBox 18">
            <a:extLst>
              <a:ext uri="{FF2B5EF4-FFF2-40B4-BE49-F238E27FC236}">
                <a16:creationId xmlns:a16="http://schemas.microsoft.com/office/drawing/2014/main" id="{BF42075A-0FEE-F4D9-7364-92CFD25AB1D3}"/>
              </a:ext>
            </a:extLst>
          </p:cNvPr>
          <p:cNvSpPr txBox="1"/>
          <p:nvPr/>
        </p:nvSpPr>
        <p:spPr>
          <a:xfrm>
            <a:off x="4144594" y="2116151"/>
            <a:ext cx="3607909" cy="646331"/>
          </a:xfrm>
          <a:prstGeom prst="rect">
            <a:avLst/>
          </a:prstGeom>
          <a:noFill/>
        </p:spPr>
        <p:txBody>
          <a:bodyPr wrap="square" rtlCol="0">
            <a:spAutoFit/>
          </a:bodyPr>
          <a:lstStyle/>
          <a:p>
            <a:r>
              <a:rPr lang="en-US" dirty="0"/>
              <a:t>—Aims to promote empowerment &amp; respects client’s autonomy</a:t>
            </a:r>
          </a:p>
        </p:txBody>
      </p:sp>
      <p:sp>
        <p:nvSpPr>
          <p:cNvPr id="20" name="TextBox 19">
            <a:extLst>
              <a:ext uri="{FF2B5EF4-FFF2-40B4-BE49-F238E27FC236}">
                <a16:creationId xmlns:a16="http://schemas.microsoft.com/office/drawing/2014/main" id="{E40CD59D-356E-93BD-657B-1AC039538297}"/>
              </a:ext>
            </a:extLst>
          </p:cNvPr>
          <p:cNvSpPr txBox="1"/>
          <p:nvPr/>
        </p:nvSpPr>
        <p:spPr>
          <a:xfrm>
            <a:off x="99121" y="2126476"/>
            <a:ext cx="4318001" cy="923330"/>
          </a:xfrm>
          <a:prstGeom prst="rect">
            <a:avLst/>
          </a:prstGeom>
          <a:noFill/>
        </p:spPr>
        <p:txBody>
          <a:bodyPr wrap="square" rtlCol="0">
            <a:spAutoFit/>
          </a:bodyPr>
          <a:lstStyle/>
          <a:p>
            <a:r>
              <a:rPr lang="en-US" dirty="0"/>
              <a:t>—Through embracing ND identity and disability community/culture; emancipation from neuro-normativity</a:t>
            </a:r>
          </a:p>
        </p:txBody>
      </p:sp>
      <p:sp>
        <p:nvSpPr>
          <p:cNvPr id="21" name="TextBox 20">
            <a:extLst>
              <a:ext uri="{FF2B5EF4-FFF2-40B4-BE49-F238E27FC236}">
                <a16:creationId xmlns:a16="http://schemas.microsoft.com/office/drawing/2014/main" id="{4FC69815-91E5-1B17-021B-DFFD9DCD995E}"/>
              </a:ext>
            </a:extLst>
          </p:cNvPr>
          <p:cNvSpPr txBox="1"/>
          <p:nvPr/>
        </p:nvSpPr>
        <p:spPr>
          <a:xfrm>
            <a:off x="8451690" y="-6909"/>
            <a:ext cx="4669613" cy="369332"/>
          </a:xfrm>
          <a:prstGeom prst="rect">
            <a:avLst/>
          </a:prstGeom>
          <a:noFill/>
        </p:spPr>
        <p:txBody>
          <a:bodyPr wrap="square" rtlCol="0">
            <a:spAutoFit/>
          </a:bodyPr>
          <a:lstStyle/>
          <a:p>
            <a:r>
              <a:rPr lang="en-US" b="1" dirty="0"/>
              <a:t>A Play Therapy Modality for Kids</a:t>
            </a:r>
          </a:p>
        </p:txBody>
      </p:sp>
      <p:sp>
        <p:nvSpPr>
          <p:cNvPr id="23" name="TextBox 22">
            <a:extLst>
              <a:ext uri="{FF2B5EF4-FFF2-40B4-BE49-F238E27FC236}">
                <a16:creationId xmlns:a16="http://schemas.microsoft.com/office/drawing/2014/main" id="{B0F3C473-0956-77E4-CEDC-1C459CF4C09E}"/>
              </a:ext>
            </a:extLst>
          </p:cNvPr>
          <p:cNvSpPr txBox="1"/>
          <p:nvPr/>
        </p:nvSpPr>
        <p:spPr>
          <a:xfrm>
            <a:off x="200520" y="6138613"/>
            <a:ext cx="4360176" cy="646331"/>
          </a:xfrm>
          <a:prstGeom prst="rect">
            <a:avLst/>
          </a:prstGeom>
          <a:noFill/>
        </p:spPr>
        <p:txBody>
          <a:bodyPr wrap="square" rtlCol="0">
            <a:spAutoFit/>
          </a:bodyPr>
          <a:lstStyle/>
          <a:p>
            <a:r>
              <a:rPr lang="en-US" dirty="0"/>
              <a:t>—Esp. as related to social justice, civil rights, resistance to </a:t>
            </a:r>
            <a:r>
              <a:rPr lang="en-US" dirty="0" err="1"/>
              <a:t>neuronormativity</a:t>
            </a:r>
            <a:endParaRPr lang="en-US" dirty="0"/>
          </a:p>
        </p:txBody>
      </p:sp>
      <p:sp>
        <p:nvSpPr>
          <p:cNvPr id="25" name="TextBox 24">
            <a:extLst>
              <a:ext uri="{FF2B5EF4-FFF2-40B4-BE49-F238E27FC236}">
                <a16:creationId xmlns:a16="http://schemas.microsoft.com/office/drawing/2014/main" id="{62AF7A45-F35D-AB42-952E-E8A6D2C8C94C}"/>
              </a:ext>
            </a:extLst>
          </p:cNvPr>
          <p:cNvSpPr txBox="1"/>
          <p:nvPr/>
        </p:nvSpPr>
        <p:spPr>
          <a:xfrm>
            <a:off x="6988629" y="6138537"/>
            <a:ext cx="5030994" cy="646331"/>
          </a:xfrm>
          <a:prstGeom prst="rect">
            <a:avLst/>
          </a:prstGeom>
          <a:noFill/>
        </p:spPr>
        <p:txBody>
          <a:bodyPr wrap="square" rtlCol="0">
            <a:spAutoFit/>
          </a:bodyPr>
          <a:lstStyle/>
          <a:p>
            <a:r>
              <a:rPr lang="en-US" dirty="0"/>
              <a:t>—Esp. as a way of being in relationship (with others &amp; oneself), relational insights, regulation</a:t>
            </a:r>
          </a:p>
        </p:txBody>
      </p:sp>
      <p:sp>
        <p:nvSpPr>
          <p:cNvPr id="26" name="TextBox 25">
            <a:extLst>
              <a:ext uri="{FF2B5EF4-FFF2-40B4-BE49-F238E27FC236}">
                <a16:creationId xmlns:a16="http://schemas.microsoft.com/office/drawing/2014/main" id="{5D82E835-2681-0C6F-0042-F25BA9D69C55}"/>
              </a:ext>
            </a:extLst>
          </p:cNvPr>
          <p:cNvSpPr txBox="1"/>
          <p:nvPr/>
        </p:nvSpPr>
        <p:spPr>
          <a:xfrm>
            <a:off x="7336634" y="3670607"/>
            <a:ext cx="5107035" cy="646331"/>
          </a:xfrm>
          <a:prstGeom prst="rect">
            <a:avLst/>
          </a:prstGeom>
          <a:noFill/>
        </p:spPr>
        <p:txBody>
          <a:bodyPr wrap="square" rtlCol="0">
            <a:spAutoFit/>
          </a:bodyPr>
          <a:lstStyle/>
          <a:p>
            <a:r>
              <a:rPr lang="en-US" dirty="0"/>
              <a:t>—Brings awareness to 4 types of threats; emphasizes  neuroception of safety &amp; NS states </a:t>
            </a:r>
          </a:p>
        </p:txBody>
      </p:sp>
      <p:sp>
        <p:nvSpPr>
          <p:cNvPr id="28" name="TextBox 27">
            <a:extLst>
              <a:ext uri="{FF2B5EF4-FFF2-40B4-BE49-F238E27FC236}">
                <a16:creationId xmlns:a16="http://schemas.microsoft.com/office/drawing/2014/main" id="{6D2C2500-030E-28C8-EC35-5B77E278F148}"/>
              </a:ext>
            </a:extLst>
          </p:cNvPr>
          <p:cNvSpPr txBox="1"/>
          <p:nvPr/>
        </p:nvSpPr>
        <p:spPr>
          <a:xfrm>
            <a:off x="52473" y="4532821"/>
            <a:ext cx="4038993" cy="646331"/>
          </a:xfrm>
          <a:prstGeom prst="rect">
            <a:avLst/>
          </a:prstGeom>
          <a:noFill/>
        </p:spPr>
        <p:txBody>
          <a:bodyPr wrap="square" rtlCol="0">
            <a:spAutoFit/>
          </a:bodyPr>
          <a:lstStyle/>
          <a:p>
            <a:r>
              <a:rPr lang="en-US" dirty="0"/>
              <a:t>—Emphasizes identity  </a:t>
            </a:r>
            <a:r>
              <a:rPr lang="en-US" i="1" dirty="0"/>
              <a:t>pride</a:t>
            </a:r>
            <a:r>
              <a:rPr lang="en-US" dirty="0"/>
              <a:t>, </a:t>
            </a:r>
            <a:r>
              <a:rPr lang="en-US" i="1" dirty="0"/>
              <a:t>reclaiming identity </a:t>
            </a:r>
            <a:r>
              <a:rPr lang="en-US" dirty="0"/>
              <a:t>labels, etc.</a:t>
            </a:r>
          </a:p>
        </p:txBody>
      </p:sp>
      <p:sp>
        <p:nvSpPr>
          <p:cNvPr id="29" name="TextBox 28">
            <a:extLst>
              <a:ext uri="{FF2B5EF4-FFF2-40B4-BE49-F238E27FC236}">
                <a16:creationId xmlns:a16="http://schemas.microsoft.com/office/drawing/2014/main" id="{07F61D25-25D2-0343-A9AD-D37A726A7369}"/>
              </a:ext>
            </a:extLst>
          </p:cNvPr>
          <p:cNvSpPr txBox="1"/>
          <p:nvPr/>
        </p:nvSpPr>
        <p:spPr>
          <a:xfrm>
            <a:off x="4070255" y="4331558"/>
            <a:ext cx="3590853" cy="646331"/>
          </a:xfrm>
          <a:prstGeom prst="rect">
            <a:avLst/>
          </a:prstGeom>
          <a:noFill/>
        </p:spPr>
        <p:txBody>
          <a:bodyPr wrap="square" rtlCol="0">
            <a:spAutoFit/>
          </a:bodyPr>
          <a:lstStyle/>
          <a:p>
            <a:r>
              <a:rPr lang="en-US" dirty="0"/>
              <a:t>—Aims to support  acceptance/integration of all parts</a:t>
            </a:r>
          </a:p>
        </p:txBody>
      </p:sp>
      <p:sp>
        <p:nvSpPr>
          <p:cNvPr id="31" name="TextBox 30">
            <a:extLst>
              <a:ext uri="{FF2B5EF4-FFF2-40B4-BE49-F238E27FC236}">
                <a16:creationId xmlns:a16="http://schemas.microsoft.com/office/drawing/2014/main" id="{83168397-82D4-6745-45E7-325603B60B4F}"/>
              </a:ext>
            </a:extLst>
          </p:cNvPr>
          <p:cNvSpPr txBox="1"/>
          <p:nvPr/>
        </p:nvSpPr>
        <p:spPr>
          <a:xfrm>
            <a:off x="7455982" y="4341196"/>
            <a:ext cx="4686565" cy="923330"/>
          </a:xfrm>
          <a:prstGeom prst="rect">
            <a:avLst/>
          </a:prstGeom>
          <a:noFill/>
        </p:spPr>
        <p:txBody>
          <a:bodyPr wrap="square" rtlCol="0">
            <a:spAutoFit/>
          </a:bodyPr>
          <a:lstStyle/>
          <a:p>
            <a:r>
              <a:rPr lang="en-US" dirty="0"/>
              <a:t>—Emphasizes the importance of </a:t>
            </a:r>
            <a:r>
              <a:rPr lang="en-US" i="1" dirty="0"/>
              <a:t>not shaming </a:t>
            </a:r>
            <a:r>
              <a:rPr lang="en-US" dirty="0"/>
              <a:t>(e.g., ideas for redirecting play w/o shaming; only redirect when necessary, etc.)</a:t>
            </a:r>
          </a:p>
        </p:txBody>
      </p:sp>
      <p:sp>
        <p:nvSpPr>
          <p:cNvPr id="5" name="TextBox 4">
            <a:extLst>
              <a:ext uri="{FF2B5EF4-FFF2-40B4-BE49-F238E27FC236}">
                <a16:creationId xmlns:a16="http://schemas.microsoft.com/office/drawing/2014/main" id="{91CD70EA-E02C-99E4-991F-465B3E057478}"/>
              </a:ext>
            </a:extLst>
          </p:cNvPr>
          <p:cNvSpPr txBox="1"/>
          <p:nvPr/>
        </p:nvSpPr>
        <p:spPr>
          <a:xfrm>
            <a:off x="4228774" y="5032271"/>
            <a:ext cx="3701157" cy="923330"/>
          </a:xfrm>
          <a:prstGeom prst="rect">
            <a:avLst/>
          </a:prstGeom>
          <a:noFill/>
        </p:spPr>
        <p:txBody>
          <a:bodyPr wrap="square" rtlCol="0">
            <a:spAutoFit/>
          </a:bodyPr>
          <a:lstStyle/>
          <a:p>
            <a:r>
              <a:rPr lang="en-US" dirty="0"/>
              <a:t>—Challenges unhelpful assumptions of prior/prominent theories; offers vial reframes </a:t>
            </a:r>
          </a:p>
        </p:txBody>
      </p:sp>
      <p:sp>
        <p:nvSpPr>
          <p:cNvPr id="12" name="TextBox 11">
            <a:extLst>
              <a:ext uri="{FF2B5EF4-FFF2-40B4-BE49-F238E27FC236}">
                <a16:creationId xmlns:a16="http://schemas.microsoft.com/office/drawing/2014/main" id="{8E53932C-F1B1-6AA5-0567-1B33E4ACAA8E}"/>
              </a:ext>
            </a:extLst>
          </p:cNvPr>
          <p:cNvSpPr txBox="1"/>
          <p:nvPr/>
        </p:nvSpPr>
        <p:spPr>
          <a:xfrm>
            <a:off x="60878" y="39099"/>
            <a:ext cx="3666519" cy="369332"/>
          </a:xfrm>
          <a:prstGeom prst="rect">
            <a:avLst/>
          </a:prstGeom>
          <a:noFill/>
        </p:spPr>
        <p:txBody>
          <a:bodyPr wrap="square" rtlCol="0">
            <a:spAutoFit/>
          </a:bodyPr>
          <a:lstStyle/>
          <a:p>
            <a:r>
              <a:rPr lang="en-US" b="1" dirty="0"/>
              <a:t>Improving Therapy for ND People</a:t>
            </a:r>
          </a:p>
        </p:txBody>
      </p:sp>
      <p:sp>
        <p:nvSpPr>
          <p:cNvPr id="32" name="TextBox 31">
            <a:extLst>
              <a:ext uri="{FF2B5EF4-FFF2-40B4-BE49-F238E27FC236}">
                <a16:creationId xmlns:a16="http://schemas.microsoft.com/office/drawing/2014/main" id="{C38ACE41-9D66-9889-F0C8-5D5B65BD57E6}"/>
              </a:ext>
            </a:extLst>
          </p:cNvPr>
          <p:cNvSpPr txBox="1"/>
          <p:nvPr/>
        </p:nvSpPr>
        <p:spPr>
          <a:xfrm>
            <a:off x="7455982" y="5204120"/>
            <a:ext cx="4473179" cy="923330"/>
          </a:xfrm>
          <a:prstGeom prst="rect">
            <a:avLst/>
          </a:prstGeom>
          <a:noFill/>
        </p:spPr>
        <p:txBody>
          <a:bodyPr wrap="square" rtlCol="0">
            <a:spAutoFit/>
          </a:bodyPr>
          <a:lstStyle/>
          <a:p>
            <a:r>
              <a:rPr lang="en-US" dirty="0"/>
              <a:t>—Reframes: countertransference, the purpose of boundaries, the nature of resistance &amp; more</a:t>
            </a:r>
          </a:p>
        </p:txBody>
      </p:sp>
      <p:sp>
        <p:nvSpPr>
          <p:cNvPr id="33" name="TextBox 32">
            <a:extLst>
              <a:ext uri="{FF2B5EF4-FFF2-40B4-BE49-F238E27FC236}">
                <a16:creationId xmlns:a16="http://schemas.microsoft.com/office/drawing/2014/main" id="{B6067CF4-5C96-71D0-D8BC-5EE7A82C34BA}"/>
              </a:ext>
            </a:extLst>
          </p:cNvPr>
          <p:cNvSpPr txBox="1"/>
          <p:nvPr/>
        </p:nvSpPr>
        <p:spPr>
          <a:xfrm>
            <a:off x="229544" y="5206139"/>
            <a:ext cx="4116601" cy="923330"/>
          </a:xfrm>
          <a:prstGeom prst="rect">
            <a:avLst/>
          </a:prstGeom>
          <a:noFill/>
        </p:spPr>
        <p:txBody>
          <a:bodyPr wrap="square" rtlCol="0">
            <a:spAutoFit/>
          </a:bodyPr>
          <a:lstStyle/>
          <a:p>
            <a:r>
              <a:rPr lang="en-US" dirty="0"/>
              <a:t>—Reframes: “therapeutic” aim of normalization, dysfunction as relational, &amp; more</a:t>
            </a:r>
          </a:p>
        </p:txBody>
      </p:sp>
      <p:sp>
        <p:nvSpPr>
          <p:cNvPr id="34" name="TextBox 33">
            <a:extLst>
              <a:ext uri="{FF2B5EF4-FFF2-40B4-BE49-F238E27FC236}">
                <a16:creationId xmlns:a16="http://schemas.microsoft.com/office/drawing/2014/main" id="{8B04A0DA-FCC1-360E-DEB5-E34978165FE8}"/>
              </a:ext>
            </a:extLst>
          </p:cNvPr>
          <p:cNvSpPr txBox="1"/>
          <p:nvPr/>
        </p:nvSpPr>
        <p:spPr>
          <a:xfrm>
            <a:off x="7336633" y="1496727"/>
            <a:ext cx="4704713" cy="646331"/>
          </a:xfrm>
          <a:prstGeom prst="rect">
            <a:avLst/>
          </a:prstGeom>
          <a:noFill/>
        </p:spPr>
        <p:txBody>
          <a:bodyPr wrap="square" rtlCol="0">
            <a:spAutoFit/>
          </a:bodyPr>
          <a:lstStyle/>
          <a:p>
            <a:r>
              <a:rPr lang="en-US" dirty="0"/>
              <a:t>—Proposes that we all want to be seen/known &amp; that modeling is part of the therapist’s role</a:t>
            </a:r>
          </a:p>
        </p:txBody>
      </p:sp>
      <p:sp>
        <p:nvSpPr>
          <p:cNvPr id="35" name="TextBox 34">
            <a:extLst>
              <a:ext uri="{FF2B5EF4-FFF2-40B4-BE49-F238E27FC236}">
                <a16:creationId xmlns:a16="http://schemas.microsoft.com/office/drawing/2014/main" id="{7E253373-597A-BEA2-C51D-B22D2BF2DEB5}"/>
              </a:ext>
            </a:extLst>
          </p:cNvPr>
          <p:cNvSpPr txBox="1"/>
          <p:nvPr/>
        </p:nvSpPr>
        <p:spPr>
          <a:xfrm>
            <a:off x="158172" y="1543310"/>
            <a:ext cx="3869735" cy="646331"/>
          </a:xfrm>
          <a:prstGeom prst="rect">
            <a:avLst/>
          </a:prstGeom>
          <a:noFill/>
        </p:spPr>
        <p:txBody>
          <a:bodyPr wrap="square" rtlCol="0">
            <a:spAutoFit/>
          </a:bodyPr>
          <a:lstStyle/>
          <a:p>
            <a:r>
              <a:rPr lang="en-US" dirty="0"/>
              <a:t>—Incorporates epistemology; </a:t>
            </a:r>
            <a:r>
              <a:rPr lang="en-US" strike="sngStrike" dirty="0"/>
              <a:t>Dx</a:t>
            </a:r>
            <a:r>
              <a:rPr lang="en-US" strike="sngStrike" dirty="0">
                <a:sym typeface="Wingdings" pitchFamily="2" charset="2"/>
              </a:rPr>
              <a:t> </a:t>
            </a:r>
            <a:r>
              <a:rPr lang="en-US" strike="sngStrike" dirty="0"/>
              <a:t> </a:t>
            </a:r>
            <a:r>
              <a:rPr lang="en-US" dirty="0"/>
              <a:t>identity; dysfunction as relational</a:t>
            </a:r>
            <a:endParaRPr lang="en-US" strike="sngStrike" dirty="0"/>
          </a:p>
        </p:txBody>
      </p:sp>
    </p:spTree>
    <p:extLst>
      <p:ext uri="{BB962C8B-B14F-4D97-AF65-F5344CB8AC3E}">
        <p14:creationId xmlns:p14="http://schemas.microsoft.com/office/powerpoint/2010/main" val="3250705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c 18">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9A4375-9100-D786-04CB-7423374C9786}"/>
              </a:ext>
            </a:extLst>
          </p:cNvPr>
          <p:cNvSpPr>
            <a:spLocks noGrp="1"/>
          </p:cNvSpPr>
          <p:nvPr>
            <p:ph type="title"/>
          </p:nvPr>
        </p:nvSpPr>
        <p:spPr>
          <a:xfrm>
            <a:off x="838200" y="647593"/>
            <a:ext cx="4467792" cy="3060541"/>
          </a:xfrm>
        </p:spPr>
        <p:txBody>
          <a:bodyPr vert="horz" lIns="91440" tIns="45720" rIns="91440" bIns="45720" rtlCol="0" anchor="b">
            <a:normAutofit/>
          </a:bodyPr>
          <a:lstStyle/>
          <a:p>
            <a:pPr algn="ctr"/>
            <a:r>
              <a:rPr lang="en-US" sz="5600" kern="1200">
                <a:solidFill>
                  <a:srgbClr val="FFFFFF"/>
                </a:solidFill>
                <a:latin typeface="+mj-lt"/>
                <a:ea typeface="+mj-ea"/>
                <a:cs typeface="+mj-cs"/>
              </a:rPr>
              <a:t>Neuroqueering Play Therapy: A Case Study</a:t>
            </a:r>
          </a:p>
        </p:txBody>
      </p:sp>
      <p:sp>
        <p:nvSpPr>
          <p:cNvPr id="3" name="Text Placeholder 2">
            <a:extLst>
              <a:ext uri="{FF2B5EF4-FFF2-40B4-BE49-F238E27FC236}">
                <a16:creationId xmlns:a16="http://schemas.microsoft.com/office/drawing/2014/main" id="{E95CA834-2086-4E0E-0EC9-0613B5200928}"/>
              </a:ext>
            </a:extLst>
          </p:cNvPr>
          <p:cNvSpPr>
            <a:spLocks noGrp="1"/>
          </p:cNvSpPr>
          <p:nvPr>
            <p:ph type="body" idx="1"/>
          </p:nvPr>
        </p:nvSpPr>
        <p:spPr>
          <a:xfrm>
            <a:off x="838200" y="3800209"/>
            <a:ext cx="4467792" cy="2410198"/>
          </a:xfrm>
        </p:spPr>
        <p:txBody>
          <a:bodyPr vert="horz" lIns="91440" tIns="45720" rIns="91440" bIns="45720" rtlCol="0">
            <a:normAutofit/>
          </a:bodyPr>
          <a:lstStyle/>
          <a:p>
            <a:pPr algn="ctr"/>
            <a:r>
              <a:rPr lang="en-US" kern="1200" dirty="0">
                <a:solidFill>
                  <a:srgbClr val="FFFFFF"/>
                </a:solidFill>
                <a:latin typeface="+mn-lt"/>
                <a:ea typeface="+mn-ea"/>
                <a:cs typeface="+mn-cs"/>
              </a:rPr>
              <a:t>What My Clients Have Helped Me Understand</a:t>
            </a:r>
          </a:p>
        </p:txBody>
      </p:sp>
      <p:pic>
        <p:nvPicPr>
          <p:cNvPr id="7" name="Graphic 6" descr="Head with Gears">
            <a:extLst>
              <a:ext uri="{FF2B5EF4-FFF2-40B4-BE49-F238E27FC236}">
                <a16:creationId xmlns:a16="http://schemas.microsoft.com/office/drawing/2014/main" id="{26CE2A71-814B-EE7D-6E96-6F3AC97614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23623"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785849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BE8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75EA6-970C-1C38-00E6-774B02D02545}"/>
              </a:ext>
            </a:extLst>
          </p:cNvPr>
          <p:cNvSpPr>
            <a:spLocks noGrp="1"/>
          </p:cNvSpPr>
          <p:nvPr>
            <p:ph type="title"/>
          </p:nvPr>
        </p:nvSpPr>
        <p:spPr>
          <a:xfrm>
            <a:off x="0" y="0"/>
            <a:ext cx="10515600" cy="1325563"/>
          </a:xfrm>
        </p:spPr>
        <p:txBody>
          <a:bodyPr/>
          <a:lstStyle/>
          <a:p>
            <a:r>
              <a:rPr lang="en-US" dirty="0"/>
              <a:t>Case Study: Background Information</a:t>
            </a:r>
          </a:p>
        </p:txBody>
      </p:sp>
      <p:sp>
        <p:nvSpPr>
          <p:cNvPr id="3" name="Content Placeholder 2">
            <a:extLst>
              <a:ext uri="{FF2B5EF4-FFF2-40B4-BE49-F238E27FC236}">
                <a16:creationId xmlns:a16="http://schemas.microsoft.com/office/drawing/2014/main" id="{95F7C4B2-D61E-563C-3BFB-44451DA280E1}"/>
              </a:ext>
            </a:extLst>
          </p:cNvPr>
          <p:cNvSpPr>
            <a:spLocks noGrp="1"/>
          </p:cNvSpPr>
          <p:nvPr>
            <p:ph idx="1"/>
          </p:nvPr>
        </p:nvSpPr>
        <p:spPr>
          <a:xfrm>
            <a:off x="494583" y="1438552"/>
            <a:ext cx="5848710" cy="5139725"/>
          </a:xfrm>
          <a:ln>
            <a:noFill/>
          </a:ln>
        </p:spPr>
        <p:style>
          <a:lnRef idx="2">
            <a:schemeClr val="dk1"/>
          </a:lnRef>
          <a:fillRef idx="1">
            <a:schemeClr val="lt1"/>
          </a:fillRef>
          <a:effectRef idx="0">
            <a:schemeClr val="dk1"/>
          </a:effectRef>
          <a:fontRef idx="minor">
            <a:schemeClr val="dk1"/>
          </a:fontRef>
        </p:style>
        <p:txBody>
          <a:bodyPr>
            <a:normAutofit fontScale="92500" lnSpcReduction="10000"/>
          </a:bodyPr>
          <a:lstStyle/>
          <a:p>
            <a:r>
              <a:rPr lang="en-US" dirty="0"/>
              <a:t>Internship Site: Louisville Family Center</a:t>
            </a:r>
          </a:p>
          <a:p>
            <a:r>
              <a:rPr lang="en-US" dirty="0"/>
              <a:t>Primary Clinical Population: ND kids </a:t>
            </a:r>
          </a:p>
          <a:p>
            <a:r>
              <a:rPr lang="en-US" dirty="0"/>
              <a:t>Case Study: drew upon my clinical experiences with 7 neurodivergent kids/young adolescents (ages 2-13) </a:t>
            </a:r>
          </a:p>
          <a:p>
            <a:pPr lvl="1"/>
            <a:r>
              <a:rPr lang="en-US" dirty="0"/>
              <a:t>I identified a plethora of examples of what I’d perceived as clients’ brilliant subversion of neuronormative expectations and which had meaningfully </a:t>
            </a:r>
            <a:r>
              <a:rPr lang="en-US" b="1" dirty="0"/>
              <a:t>contributed to my understanding.</a:t>
            </a:r>
          </a:p>
          <a:p>
            <a:r>
              <a:rPr lang="en-US" dirty="0"/>
              <a:t>Today: We’ll focus on 2 case examples instead. </a:t>
            </a:r>
          </a:p>
        </p:txBody>
      </p:sp>
      <p:graphicFrame>
        <p:nvGraphicFramePr>
          <p:cNvPr id="4" name="Table 3">
            <a:extLst>
              <a:ext uri="{FF2B5EF4-FFF2-40B4-BE49-F238E27FC236}">
                <a16:creationId xmlns:a16="http://schemas.microsoft.com/office/drawing/2014/main" id="{0BB4EF0E-CA60-E401-65F8-DDE4185F7656}"/>
              </a:ext>
            </a:extLst>
          </p:cNvPr>
          <p:cNvGraphicFramePr>
            <a:graphicFrameLocks noGrp="1"/>
          </p:cNvGraphicFramePr>
          <p:nvPr/>
        </p:nvGraphicFramePr>
        <p:xfrm>
          <a:off x="6343293" y="1424722"/>
          <a:ext cx="5733691" cy="5308600"/>
        </p:xfrm>
        <a:graphic>
          <a:graphicData uri="http://schemas.openxmlformats.org/drawingml/2006/table">
            <a:tbl>
              <a:tblPr firstRow="1" bandRow="1">
                <a:tableStyleId>{5C22544A-7EE6-4342-B048-85BDC9FD1C3A}</a:tableStyleId>
              </a:tblPr>
              <a:tblGrid>
                <a:gridCol w="2706673">
                  <a:extLst>
                    <a:ext uri="{9D8B030D-6E8A-4147-A177-3AD203B41FA5}">
                      <a16:colId xmlns:a16="http://schemas.microsoft.com/office/drawing/2014/main" val="918147932"/>
                    </a:ext>
                  </a:extLst>
                </a:gridCol>
                <a:gridCol w="3027018">
                  <a:extLst>
                    <a:ext uri="{9D8B030D-6E8A-4147-A177-3AD203B41FA5}">
                      <a16:colId xmlns:a16="http://schemas.microsoft.com/office/drawing/2014/main" val="1613318046"/>
                    </a:ext>
                  </a:extLst>
                </a:gridCol>
              </a:tblGrid>
              <a:tr h="370840">
                <a:tc>
                  <a:txBody>
                    <a:bodyPr/>
                    <a:lstStyle/>
                    <a:p>
                      <a:r>
                        <a:rPr lang="en-US" dirty="0"/>
                        <a:t>Components</a:t>
                      </a:r>
                    </a:p>
                  </a:txBody>
                  <a:tcPr/>
                </a:tc>
                <a:tc>
                  <a:txBody>
                    <a:bodyPr/>
                    <a:lstStyle/>
                    <a:p>
                      <a:r>
                        <a:rPr lang="en-US" dirty="0"/>
                        <a:t>Dimensions</a:t>
                      </a:r>
                    </a:p>
                  </a:txBody>
                  <a:tcPr/>
                </a:tc>
                <a:extLst>
                  <a:ext uri="{0D108BD9-81ED-4DB2-BD59-A6C34878D82A}">
                    <a16:rowId xmlns:a16="http://schemas.microsoft.com/office/drawing/2014/main" val="1710302329"/>
                  </a:ext>
                </a:extLst>
              </a:tr>
              <a:tr h="370840">
                <a:tc>
                  <a:txBody>
                    <a:bodyPr/>
                    <a:lstStyle/>
                    <a:p>
                      <a:r>
                        <a:rPr lang="en-US" dirty="0"/>
                        <a:t>Play</a:t>
                      </a:r>
                    </a:p>
                  </a:txBody>
                  <a:tcPr/>
                </a:tc>
                <a:tc>
                  <a:txBody>
                    <a:bodyPr/>
                    <a:lstStyle/>
                    <a:p>
                      <a:r>
                        <a:rPr lang="en-US" dirty="0"/>
                        <a:t>—Essence/Social Dynamics</a:t>
                      </a:r>
                    </a:p>
                    <a:p>
                      <a:r>
                        <a:rPr lang="en-US" dirty="0"/>
                        <a:t>—Toys</a:t>
                      </a:r>
                    </a:p>
                    <a:p>
                      <a:r>
                        <a:rPr lang="en-US" dirty="0"/>
                        <a:t>—“The Rules”</a:t>
                      </a:r>
                    </a:p>
                  </a:txBody>
                  <a:tcPr/>
                </a:tc>
                <a:extLst>
                  <a:ext uri="{0D108BD9-81ED-4DB2-BD59-A6C34878D82A}">
                    <a16:rowId xmlns:a16="http://schemas.microsoft.com/office/drawing/2014/main" val="1773351896"/>
                  </a:ext>
                </a:extLst>
              </a:tr>
              <a:tr h="370840">
                <a:tc>
                  <a:txBody>
                    <a:bodyPr/>
                    <a:lstStyle/>
                    <a:p>
                      <a:r>
                        <a:rPr lang="en-US" dirty="0"/>
                        <a:t>Interpersonal Connection</a:t>
                      </a:r>
                    </a:p>
                  </a:txBody>
                  <a:tcPr/>
                </a:tc>
                <a:tc>
                  <a:txBody>
                    <a:bodyPr/>
                    <a:lstStyle/>
                    <a:p>
                      <a:r>
                        <a:rPr lang="en-US" dirty="0"/>
                        <a:t>—Continuity/Intensity</a:t>
                      </a:r>
                    </a:p>
                    <a:p>
                      <a:r>
                        <a:rPr lang="en-US" dirty="0"/>
                        <a:t>—Connection</a:t>
                      </a:r>
                    </a:p>
                    <a:p>
                      <a:r>
                        <a:rPr lang="en-US" dirty="0"/>
                        <a:t>—Modes/Avenues</a:t>
                      </a:r>
                    </a:p>
                  </a:txBody>
                  <a:tcPr/>
                </a:tc>
                <a:extLst>
                  <a:ext uri="{0D108BD9-81ED-4DB2-BD59-A6C34878D82A}">
                    <a16:rowId xmlns:a16="http://schemas.microsoft.com/office/drawing/2014/main" val="1754247493"/>
                  </a:ext>
                </a:extLst>
              </a:tr>
              <a:tr h="370840">
                <a:tc>
                  <a:txBody>
                    <a:bodyPr/>
                    <a:lstStyle/>
                    <a:p>
                      <a:r>
                        <a:rPr lang="en-US" dirty="0"/>
                        <a:t>Therapeutic Relationship</a:t>
                      </a:r>
                    </a:p>
                  </a:txBody>
                  <a:tcPr/>
                </a:tc>
                <a:tc>
                  <a:txBody>
                    <a:bodyPr/>
                    <a:lstStyle/>
                    <a:p>
                      <a:r>
                        <a:rPr lang="en-US" dirty="0"/>
                        <a:t>—Roles/Power Dynamics</a:t>
                      </a:r>
                    </a:p>
                    <a:p>
                      <a:r>
                        <a:rPr lang="en-US" dirty="0"/>
                        <a:t>—Self-Disclosure</a:t>
                      </a:r>
                    </a:p>
                  </a:txBody>
                  <a:tcPr/>
                </a:tc>
                <a:extLst>
                  <a:ext uri="{0D108BD9-81ED-4DB2-BD59-A6C34878D82A}">
                    <a16:rowId xmlns:a16="http://schemas.microsoft.com/office/drawing/2014/main" val="4011914423"/>
                  </a:ext>
                </a:extLst>
              </a:tr>
              <a:tr h="370840">
                <a:tc>
                  <a:txBody>
                    <a:bodyPr/>
                    <a:lstStyle/>
                    <a:p>
                      <a:r>
                        <a:rPr lang="en-US" dirty="0"/>
                        <a:t>Therapeutic Process</a:t>
                      </a:r>
                    </a:p>
                  </a:txBody>
                  <a:tcPr/>
                </a:tc>
                <a:tc>
                  <a:txBody>
                    <a:bodyPr/>
                    <a:lstStyle/>
                    <a:p>
                      <a:r>
                        <a:rPr lang="en-US" dirty="0"/>
                        <a:t>—Self-Reflective Processes</a:t>
                      </a:r>
                    </a:p>
                    <a:p>
                      <a:r>
                        <a:rPr lang="en-US" dirty="0"/>
                        <a:t>—Regulation Strategies</a:t>
                      </a:r>
                    </a:p>
                    <a:p>
                      <a:r>
                        <a:rPr lang="en-US" dirty="0"/>
                        <a:t>—The Heart of the Matter</a:t>
                      </a:r>
                    </a:p>
                  </a:txBody>
                  <a:tcPr/>
                </a:tc>
                <a:extLst>
                  <a:ext uri="{0D108BD9-81ED-4DB2-BD59-A6C34878D82A}">
                    <a16:rowId xmlns:a16="http://schemas.microsoft.com/office/drawing/2014/main" val="534845194"/>
                  </a:ext>
                </a:extLst>
              </a:tr>
              <a:tr h="370840">
                <a:tc>
                  <a:txBody>
                    <a:bodyPr/>
                    <a:lstStyle/>
                    <a:p>
                      <a:r>
                        <a:rPr lang="en-US" dirty="0"/>
                        <a:t>The Structure of Therapy</a:t>
                      </a:r>
                    </a:p>
                  </a:txBody>
                  <a:tcPr/>
                </a:tc>
                <a:tc>
                  <a:txBody>
                    <a:bodyPr/>
                    <a:lstStyle/>
                    <a:p>
                      <a:r>
                        <a:rPr lang="en-US" dirty="0"/>
                        <a:t>—Time and Place</a:t>
                      </a:r>
                    </a:p>
                    <a:p>
                      <a:r>
                        <a:rPr lang="en-US" dirty="0"/>
                        <a:t>—Online Etiquette</a:t>
                      </a:r>
                    </a:p>
                    <a:p>
                      <a:r>
                        <a:rPr lang="en-US" dirty="0"/>
                        <a:t>—Aims/What We’re Doing</a:t>
                      </a:r>
                    </a:p>
                  </a:txBody>
                  <a:tcPr/>
                </a:tc>
                <a:extLst>
                  <a:ext uri="{0D108BD9-81ED-4DB2-BD59-A6C34878D82A}">
                    <a16:rowId xmlns:a16="http://schemas.microsoft.com/office/drawing/2014/main" val="3969613555"/>
                  </a:ext>
                </a:extLst>
              </a:tr>
              <a:tr h="370840">
                <a:tc>
                  <a:txBody>
                    <a:bodyPr/>
                    <a:lstStyle/>
                    <a:p>
                      <a:r>
                        <a:rPr lang="en-US" dirty="0"/>
                        <a:t>Other Conventions</a:t>
                      </a:r>
                    </a:p>
                  </a:txBody>
                  <a:tcPr/>
                </a:tc>
                <a:tc>
                  <a:txBody>
                    <a:bodyPr/>
                    <a:lstStyle/>
                    <a:p>
                      <a:r>
                        <a:rPr lang="en-US" dirty="0"/>
                        <a:t>—Sand Tray Play</a:t>
                      </a:r>
                    </a:p>
                    <a:p>
                      <a:r>
                        <a:rPr lang="en-US" dirty="0"/>
                        <a:t>—Shoes</a:t>
                      </a:r>
                    </a:p>
                  </a:txBody>
                  <a:tcPr/>
                </a:tc>
                <a:extLst>
                  <a:ext uri="{0D108BD9-81ED-4DB2-BD59-A6C34878D82A}">
                    <a16:rowId xmlns:a16="http://schemas.microsoft.com/office/drawing/2014/main" val="3913738391"/>
                  </a:ext>
                </a:extLst>
              </a:tr>
            </a:tbl>
          </a:graphicData>
        </a:graphic>
      </p:graphicFrame>
      <p:sp>
        <p:nvSpPr>
          <p:cNvPr id="5" name="TextBox 4">
            <a:extLst>
              <a:ext uri="{FF2B5EF4-FFF2-40B4-BE49-F238E27FC236}">
                <a16:creationId xmlns:a16="http://schemas.microsoft.com/office/drawing/2014/main" id="{AD2A9D0A-FDB1-7515-B818-DFBDD08F66D7}"/>
              </a:ext>
            </a:extLst>
          </p:cNvPr>
          <p:cNvSpPr txBox="1"/>
          <p:nvPr/>
        </p:nvSpPr>
        <p:spPr>
          <a:xfrm>
            <a:off x="6343293" y="1055390"/>
            <a:ext cx="5543907" cy="369332"/>
          </a:xfrm>
          <a:prstGeom prst="rect">
            <a:avLst/>
          </a:prstGeom>
          <a:noFill/>
        </p:spPr>
        <p:txBody>
          <a:bodyPr wrap="square" rtlCol="0">
            <a:spAutoFit/>
          </a:bodyPr>
          <a:lstStyle/>
          <a:p>
            <a:r>
              <a:rPr lang="en-US" b="1" dirty="0"/>
              <a:t> </a:t>
            </a:r>
            <a:r>
              <a:rPr lang="en-US" sz="1500" b="1" dirty="0"/>
              <a:t>My Process: Mapping Out Case Examples of </a:t>
            </a:r>
            <a:r>
              <a:rPr lang="en-US" sz="1500" b="1" dirty="0" err="1"/>
              <a:t>Neuroqueering</a:t>
            </a:r>
            <a:endParaRPr lang="en-US" sz="1500" b="1" dirty="0"/>
          </a:p>
        </p:txBody>
      </p:sp>
    </p:spTree>
    <p:extLst>
      <p:ext uri="{BB962C8B-B14F-4D97-AF65-F5344CB8AC3E}">
        <p14:creationId xmlns:p14="http://schemas.microsoft.com/office/powerpoint/2010/main" val="178359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716C-6F9A-2DD9-4A10-183717EF67EB}"/>
              </a:ext>
            </a:extLst>
          </p:cNvPr>
          <p:cNvSpPr>
            <a:spLocks noGrp="1"/>
          </p:cNvSpPr>
          <p:nvPr>
            <p:ph type="title"/>
          </p:nvPr>
        </p:nvSpPr>
        <p:spPr>
          <a:xfrm>
            <a:off x="152400" y="304799"/>
            <a:ext cx="11887200" cy="1325563"/>
          </a:xfrm>
        </p:spPr>
        <p:txBody>
          <a:bodyPr>
            <a:normAutofit/>
          </a:bodyPr>
          <a:lstStyle/>
          <a:p>
            <a:r>
              <a:rPr lang="en-US" dirty="0">
                <a:solidFill>
                  <a:schemeClr val="bg1"/>
                </a:solidFill>
              </a:rPr>
              <a:t>Case Example 1: self-Disclosure via Process</a:t>
            </a:r>
          </a:p>
        </p:txBody>
      </p:sp>
      <p:sp>
        <p:nvSpPr>
          <p:cNvPr id="3" name="Content Placeholder 2">
            <a:extLst>
              <a:ext uri="{FF2B5EF4-FFF2-40B4-BE49-F238E27FC236}">
                <a16:creationId xmlns:a16="http://schemas.microsoft.com/office/drawing/2014/main" id="{0C9DCDF3-7BC8-C29B-4B9D-F3429AF4F18E}"/>
              </a:ext>
            </a:extLst>
          </p:cNvPr>
          <p:cNvSpPr>
            <a:spLocks noGrp="1"/>
          </p:cNvSpPr>
          <p:nvPr>
            <p:ph idx="1"/>
          </p:nvPr>
        </p:nvSpPr>
        <p:spPr>
          <a:xfrm>
            <a:off x="0" y="1763715"/>
            <a:ext cx="12192000" cy="4789486"/>
          </a:xfrm>
        </p:spPr>
        <p:txBody>
          <a:bodyPr>
            <a:normAutofit fontScale="70000" lnSpcReduction="20000"/>
          </a:bodyPr>
          <a:lstStyle/>
          <a:p>
            <a:r>
              <a:rPr lang="en-US" u="sng" dirty="0">
                <a:solidFill>
                  <a:schemeClr val="bg1"/>
                </a:solidFill>
              </a:rPr>
              <a:t>The Client:</a:t>
            </a:r>
            <a:r>
              <a:rPr lang="en-US" dirty="0">
                <a:solidFill>
                  <a:schemeClr val="bg1"/>
                </a:solidFill>
              </a:rPr>
              <a:t> 11-year-old, White-passing* autistic cisgender female </a:t>
            </a:r>
          </a:p>
          <a:p>
            <a:pPr lvl="1"/>
            <a:r>
              <a:rPr lang="en-US" dirty="0">
                <a:solidFill>
                  <a:schemeClr val="bg1"/>
                </a:solidFill>
              </a:rPr>
              <a:t>*race &amp; ethnicity not disclosed</a:t>
            </a:r>
          </a:p>
          <a:p>
            <a:pPr lvl="1"/>
            <a:r>
              <a:rPr lang="en-US" u="sng" dirty="0">
                <a:solidFill>
                  <a:schemeClr val="bg1"/>
                </a:solidFill>
              </a:rPr>
              <a:t>Neurocognitive Identity/Profile</a:t>
            </a:r>
            <a:r>
              <a:rPr lang="en-US" dirty="0">
                <a:solidFill>
                  <a:schemeClr val="bg1"/>
                </a:solidFill>
              </a:rPr>
              <a:t>: autistic, sensory sensitivities, PDA characteristics</a:t>
            </a:r>
          </a:p>
          <a:p>
            <a:r>
              <a:rPr lang="en-US" u="sng" dirty="0">
                <a:solidFill>
                  <a:schemeClr val="bg1"/>
                </a:solidFill>
              </a:rPr>
              <a:t>Relevant Context:</a:t>
            </a:r>
            <a:r>
              <a:rPr lang="en-US" dirty="0">
                <a:solidFill>
                  <a:schemeClr val="bg1"/>
                </a:solidFill>
              </a:rPr>
              <a:t> autistic burnout, applying to art school, difficulty gathering info for reference letter</a:t>
            </a:r>
            <a:endParaRPr lang="en-US" u="sng" dirty="0">
              <a:solidFill>
                <a:schemeClr val="bg1"/>
              </a:solidFill>
            </a:endParaRPr>
          </a:p>
          <a:p>
            <a:r>
              <a:rPr lang="en-US" u="sng" dirty="0">
                <a:solidFill>
                  <a:schemeClr val="bg1"/>
                </a:solidFill>
              </a:rPr>
              <a:t>The Experience</a:t>
            </a:r>
            <a:r>
              <a:rPr lang="en-US" dirty="0">
                <a:solidFill>
                  <a:schemeClr val="bg1"/>
                </a:solidFill>
              </a:rPr>
              <a:t>: inspired show-and-tell self-disclosure process about her passion; monotropic style </a:t>
            </a:r>
          </a:p>
          <a:p>
            <a:r>
              <a:rPr lang="en-US" u="sng" dirty="0">
                <a:solidFill>
                  <a:schemeClr val="bg1"/>
                </a:solidFill>
              </a:rPr>
              <a:t>Neuronormative Expectations:</a:t>
            </a:r>
            <a:r>
              <a:rPr lang="en-US" dirty="0">
                <a:solidFill>
                  <a:schemeClr val="bg1"/>
                </a:solidFill>
              </a:rPr>
              <a:t> self-disclosure involves talking about oneself; therapeutic process is primarily interpersonal—&amp; this should look a certain way (e.g., </a:t>
            </a:r>
            <a:r>
              <a:rPr lang="en-US" dirty="0" err="1">
                <a:solidFill>
                  <a:schemeClr val="bg1"/>
                </a:solidFill>
              </a:rPr>
              <a:t>monotropism</a:t>
            </a:r>
            <a:r>
              <a:rPr lang="en-US" dirty="0">
                <a:solidFill>
                  <a:schemeClr val="bg1"/>
                </a:solidFill>
              </a:rPr>
              <a:t>/hyperfocus not okay)</a:t>
            </a:r>
          </a:p>
          <a:p>
            <a:r>
              <a:rPr lang="en-US" u="sng" dirty="0">
                <a:solidFill>
                  <a:schemeClr val="bg1"/>
                </a:solidFill>
              </a:rPr>
              <a:t>Pathology Lens:</a:t>
            </a:r>
            <a:r>
              <a:rPr lang="en-US" dirty="0">
                <a:solidFill>
                  <a:schemeClr val="bg1"/>
                </a:solidFill>
              </a:rPr>
              <a:t> She’s talking about her “special interest” and not letting anyone else talk; needs help developing “social skills”/interrupting hyperfocus; avoiding/distracting from the important issues at hand</a:t>
            </a:r>
          </a:p>
          <a:p>
            <a:r>
              <a:rPr lang="en-US" u="sng" dirty="0">
                <a:solidFill>
                  <a:schemeClr val="bg1"/>
                </a:solidFill>
              </a:rPr>
              <a:t>What Client Helped Me Understand (Neurodiversity Lens):</a:t>
            </a:r>
            <a:r>
              <a:rPr lang="en-US" dirty="0">
                <a:solidFill>
                  <a:schemeClr val="bg1"/>
                </a:solidFill>
              </a:rPr>
              <a:t> self-disclosure </a:t>
            </a:r>
            <a:r>
              <a:rPr lang="en-US" i="1" dirty="0">
                <a:solidFill>
                  <a:schemeClr val="bg1"/>
                </a:solidFill>
              </a:rPr>
              <a:t>process </a:t>
            </a:r>
            <a:r>
              <a:rPr lang="en-US" dirty="0">
                <a:solidFill>
                  <a:schemeClr val="bg1"/>
                </a:solidFill>
              </a:rPr>
              <a:t>(showing&gt;telling);words are an abstraction; immense value &amp; potential of passions; interpersonal connection needn’t be </a:t>
            </a:r>
            <a:r>
              <a:rPr lang="en-US" i="1" dirty="0">
                <a:solidFill>
                  <a:schemeClr val="bg1"/>
                </a:solidFill>
              </a:rPr>
              <a:t>the</a:t>
            </a:r>
            <a:r>
              <a:rPr lang="en-US" dirty="0">
                <a:solidFill>
                  <a:schemeClr val="bg1"/>
                </a:solidFill>
              </a:rPr>
              <a:t> primary focus—</a:t>
            </a:r>
            <a:r>
              <a:rPr lang="en-US" i="1" dirty="0">
                <a:solidFill>
                  <a:schemeClr val="bg1"/>
                </a:solidFill>
              </a:rPr>
              <a:t>AND </a:t>
            </a:r>
            <a:r>
              <a:rPr lang="en-US" dirty="0">
                <a:solidFill>
                  <a:schemeClr val="bg1"/>
                </a:solidFill>
              </a:rPr>
              <a:t>interpersonal connection can transcend neuronormative rules</a:t>
            </a:r>
          </a:p>
          <a:p>
            <a:r>
              <a:rPr lang="en-US" u="sng" dirty="0">
                <a:solidFill>
                  <a:schemeClr val="bg1"/>
                </a:solidFill>
              </a:rPr>
              <a:t>Transpersonal Components:</a:t>
            </a:r>
            <a:r>
              <a:rPr lang="en-US" dirty="0">
                <a:solidFill>
                  <a:schemeClr val="bg1"/>
                </a:solidFill>
              </a:rPr>
              <a:t> shared state/empathic connection; witnessing aspects of client’s essence; showing/experiencing rather than talking/conceptualizing/abstracting; </a:t>
            </a:r>
            <a:r>
              <a:rPr lang="en-US" dirty="0" err="1">
                <a:solidFill>
                  <a:schemeClr val="bg1"/>
                </a:solidFill>
              </a:rPr>
              <a:t>i</a:t>
            </a:r>
            <a:r>
              <a:rPr lang="en-US" dirty="0">
                <a:solidFill>
                  <a:schemeClr val="bg1"/>
                </a:solidFill>
              </a:rPr>
              <a:t> not I; self as verb; locating self within self-environment interface/artistic process/passion</a:t>
            </a:r>
          </a:p>
        </p:txBody>
      </p:sp>
    </p:spTree>
    <p:extLst>
      <p:ext uri="{BB962C8B-B14F-4D97-AF65-F5344CB8AC3E}">
        <p14:creationId xmlns:p14="http://schemas.microsoft.com/office/powerpoint/2010/main" val="1306610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BE8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E1564-D3B0-34D9-E369-F4AE2A812601}"/>
              </a:ext>
            </a:extLst>
          </p:cNvPr>
          <p:cNvSpPr>
            <a:spLocks noGrp="1"/>
          </p:cNvSpPr>
          <p:nvPr>
            <p:ph type="title"/>
          </p:nvPr>
        </p:nvSpPr>
        <p:spPr/>
        <p:txBody>
          <a:bodyPr/>
          <a:lstStyle/>
          <a:p>
            <a:r>
              <a:rPr lang="en-US" dirty="0"/>
              <a:t>Case Example 2: Liberation via Sand</a:t>
            </a:r>
          </a:p>
        </p:txBody>
      </p:sp>
      <p:sp>
        <p:nvSpPr>
          <p:cNvPr id="3" name="Content Placeholder 2">
            <a:extLst>
              <a:ext uri="{FF2B5EF4-FFF2-40B4-BE49-F238E27FC236}">
                <a16:creationId xmlns:a16="http://schemas.microsoft.com/office/drawing/2014/main" id="{BF2B81A0-A2F0-A5A3-E568-6CD400B29E46}"/>
              </a:ext>
            </a:extLst>
          </p:cNvPr>
          <p:cNvSpPr>
            <a:spLocks noGrp="1"/>
          </p:cNvSpPr>
          <p:nvPr>
            <p:ph idx="1"/>
          </p:nvPr>
        </p:nvSpPr>
        <p:spPr>
          <a:xfrm>
            <a:off x="208549" y="1567180"/>
            <a:ext cx="11774904" cy="4925695"/>
          </a:xfrm>
        </p:spPr>
        <p:txBody>
          <a:bodyPr>
            <a:normAutofit fontScale="70000" lnSpcReduction="20000"/>
          </a:bodyPr>
          <a:lstStyle/>
          <a:p>
            <a:r>
              <a:rPr lang="en-US" u="sng" dirty="0"/>
              <a:t>The Client:</a:t>
            </a:r>
            <a:r>
              <a:rPr lang="en-US" dirty="0"/>
              <a:t> 6-year-old, White cisgender female </a:t>
            </a:r>
          </a:p>
          <a:p>
            <a:pPr lvl="1"/>
            <a:r>
              <a:rPr lang="en-US" u="sng" dirty="0"/>
              <a:t>Neurocognitive Identity/Profile:</a:t>
            </a:r>
            <a:r>
              <a:rPr lang="en-US" dirty="0"/>
              <a:t> monotropic style, autistic and ADHD characteristics, </a:t>
            </a:r>
            <a:r>
              <a:rPr lang="en-US" dirty="0" err="1"/>
              <a:t>alexithymic</a:t>
            </a:r>
            <a:r>
              <a:rPr lang="en-US" dirty="0"/>
              <a:t> </a:t>
            </a:r>
          </a:p>
          <a:p>
            <a:r>
              <a:rPr lang="en-US" u="sng" dirty="0"/>
              <a:t>Relevant Context:</a:t>
            </a:r>
            <a:r>
              <a:rPr lang="en-US" dirty="0"/>
              <a:t> treatment goal of naming “frustration”;  client’s ongoing demonstration of a process characterized by containment, building pressure, tension, intense effort, heavy silence, disconnection, &amp; perfectionism</a:t>
            </a:r>
          </a:p>
          <a:p>
            <a:pPr lvl="1"/>
            <a:r>
              <a:rPr lang="en-US" u="sng" dirty="0"/>
              <a:t>SPT Developmental Themes</a:t>
            </a:r>
            <a:r>
              <a:rPr lang="en-US" dirty="0"/>
              <a:t>: </a:t>
            </a:r>
            <a:r>
              <a:rPr lang="en-US" i="1" dirty="0"/>
              <a:t>Do I exist? </a:t>
            </a:r>
            <a:r>
              <a:rPr lang="en-US" dirty="0"/>
              <a:t>&amp; </a:t>
            </a:r>
            <a:r>
              <a:rPr lang="en-US" i="1" dirty="0"/>
              <a:t>Am I okay?  </a:t>
            </a:r>
          </a:p>
          <a:p>
            <a:r>
              <a:rPr lang="en-US" u="sng" dirty="0"/>
              <a:t>The Experience</a:t>
            </a:r>
            <a:r>
              <a:rPr lang="en-US" dirty="0"/>
              <a:t>: letting go, relief, messiness, laughter, silliness, mirroring, attunement, rebellion, liberation</a:t>
            </a:r>
          </a:p>
          <a:p>
            <a:r>
              <a:rPr lang="en-US" u="sng" dirty="0"/>
              <a:t>Neuronormative Expectations:</a:t>
            </a:r>
            <a:r>
              <a:rPr lang="en-US" dirty="0"/>
              <a:t> important to learn how to name feelings; spoken verbal communication = primary mode of communication; “good behavior” is important;  sand stays in the sand tray</a:t>
            </a:r>
          </a:p>
          <a:p>
            <a:r>
              <a:rPr lang="en-US" u="sng" dirty="0"/>
              <a:t>Pathology Lens</a:t>
            </a:r>
            <a:r>
              <a:rPr lang="en-US" dirty="0"/>
              <a:t>: She’s containing her “frustration” and refusing to talk about it</a:t>
            </a:r>
            <a:r>
              <a:rPr lang="en-US" dirty="0">
                <a:sym typeface="Wingdings" pitchFamily="2" charset="2"/>
              </a:rPr>
              <a:t>; </a:t>
            </a:r>
            <a:r>
              <a:rPr lang="en-US" dirty="0"/>
              <a:t>being “resistant”&amp;/or “defiant”; doesn’t know how to connect with her feelings/others; </a:t>
            </a:r>
            <a:r>
              <a:rPr lang="en-US" b="1" i="1" dirty="0"/>
              <a:t>What unacceptable behavior with the sand!!!!!!</a:t>
            </a:r>
            <a:endParaRPr lang="en-US" b="1" dirty="0"/>
          </a:p>
          <a:p>
            <a:r>
              <a:rPr lang="en-US" u="sng" dirty="0"/>
              <a:t>What Client Helped Me Understand (Neurodiversity Lens)</a:t>
            </a:r>
            <a:r>
              <a:rPr lang="en-US" dirty="0"/>
              <a:t>: “frustrated” didn’t cut it; we didn’t need to name feelings (needed an experience instead); patience, acceptance, &amp; trust (in client/client’s process) are super important; needed to support organic state shift (</a:t>
            </a:r>
            <a:r>
              <a:rPr lang="en-US" i="1" dirty="0"/>
              <a:t>not</a:t>
            </a:r>
            <a:r>
              <a:rPr lang="en-US" dirty="0"/>
              <a:t> </a:t>
            </a:r>
            <a:r>
              <a:rPr lang="en-US" i="1" dirty="0"/>
              <a:t>guide/direct </a:t>
            </a:r>
            <a:r>
              <a:rPr lang="en-US" dirty="0"/>
              <a:t>it)</a:t>
            </a:r>
          </a:p>
          <a:p>
            <a:r>
              <a:rPr lang="en-US" u="sng" dirty="0"/>
              <a:t>Transpersonal Components:</a:t>
            </a:r>
            <a:r>
              <a:rPr lang="en-US" dirty="0"/>
              <a:t> essentially a TP experience—super impactful! cycles rather than linearity; states rather than “feelings”; some states/aspects of experience are beyond words</a:t>
            </a:r>
          </a:p>
        </p:txBody>
      </p:sp>
      <p:sp>
        <p:nvSpPr>
          <p:cNvPr id="4" name="TextBox 3">
            <a:extLst>
              <a:ext uri="{FF2B5EF4-FFF2-40B4-BE49-F238E27FC236}">
                <a16:creationId xmlns:a16="http://schemas.microsoft.com/office/drawing/2014/main" id="{63EEF89D-193E-C2A7-0883-001FD68B8599}"/>
              </a:ext>
            </a:extLst>
          </p:cNvPr>
          <p:cNvSpPr txBox="1"/>
          <p:nvPr/>
        </p:nvSpPr>
        <p:spPr>
          <a:xfrm>
            <a:off x="3947160" y="6466443"/>
            <a:ext cx="4297680" cy="369332"/>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b="1" i="1" dirty="0"/>
              <a:t>Alexithymia</a:t>
            </a:r>
            <a:r>
              <a:rPr lang="en-US" dirty="0"/>
              <a:t>: without </a:t>
            </a:r>
            <a:r>
              <a:rPr lang="en-US" u="sng" dirty="0"/>
              <a:t>words</a:t>
            </a:r>
            <a:r>
              <a:rPr lang="en-US" dirty="0"/>
              <a:t> for emotions</a:t>
            </a:r>
          </a:p>
        </p:txBody>
      </p:sp>
    </p:spTree>
    <p:extLst>
      <p:ext uri="{BB962C8B-B14F-4D97-AF65-F5344CB8AC3E}">
        <p14:creationId xmlns:p14="http://schemas.microsoft.com/office/powerpoint/2010/main" val="1791328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B2BC8E4-9909-E05A-8826-65C1ECDA8BDD}"/>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5600" kern="1200">
                <a:solidFill>
                  <a:schemeClr val="tx1"/>
                </a:solidFill>
                <a:latin typeface="+mj-lt"/>
                <a:ea typeface="+mj-ea"/>
                <a:cs typeface="+mj-cs"/>
              </a:rPr>
              <a:t>What My Clients Have Helped Me Understand</a:t>
            </a:r>
          </a:p>
        </p:txBody>
      </p:sp>
      <p:sp>
        <p:nvSpPr>
          <p:cNvPr id="3" name="Text Placeholder 2">
            <a:extLst>
              <a:ext uri="{FF2B5EF4-FFF2-40B4-BE49-F238E27FC236}">
                <a16:creationId xmlns:a16="http://schemas.microsoft.com/office/drawing/2014/main" id="{05D8D387-1587-3E3D-7871-04BFC2FFE110}"/>
              </a:ext>
            </a:extLst>
          </p:cNvPr>
          <p:cNvSpPr>
            <a:spLocks noGrp="1"/>
          </p:cNvSpPr>
          <p:nvPr>
            <p:ph type="body" idx="1"/>
          </p:nvPr>
        </p:nvSpPr>
        <p:spPr>
          <a:xfrm>
            <a:off x="3315031" y="4076802"/>
            <a:ext cx="5561938" cy="1534587"/>
          </a:xfrm>
        </p:spPr>
        <p:txBody>
          <a:bodyPr vert="horz" lIns="91440" tIns="45720" rIns="91440" bIns="45720" rtlCol="0">
            <a:normAutofit/>
          </a:bodyPr>
          <a:lstStyle/>
          <a:p>
            <a:pPr algn="ctr"/>
            <a:r>
              <a:rPr lang="en-US" kern="1200">
                <a:solidFill>
                  <a:schemeClr val="tx1"/>
                </a:solidFill>
                <a:latin typeface="+mn-lt"/>
                <a:ea typeface="+mn-ea"/>
                <a:cs typeface="+mn-cs"/>
              </a:rPr>
              <a:t>Ten Takeaways from My Internship Experiences</a:t>
            </a:r>
            <a:endParaRPr lang="en-US" b="1" kern="1200">
              <a:solidFill>
                <a:schemeClr val="tx1"/>
              </a:solidFill>
              <a:latin typeface="+mn-lt"/>
              <a:ea typeface="+mn-ea"/>
              <a:cs typeface="+mn-cs"/>
            </a:endParaRP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210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BE8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0887-2453-AFE2-FC55-52188280F9A0}"/>
              </a:ext>
            </a:extLst>
          </p:cNvPr>
          <p:cNvSpPr>
            <a:spLocks noGrp="1"/>
          </p:cNvSpPr>
          <p:nvPr>
            <p:ph type="title"/>
          </p:nvPr>
        </p:nvSpPr>
        <p:spPr>
          <a:xfrm>
            <a:off x="171773" y="1"/>
            <a:ext cx="10515600" cy="888392"/>
          </a:xfrm>
        </p:spPr>
        <p:txBody>
          <a:bodyPr>
            <a:normAutofit/>
          </a:bodyPr>
          <a:lstStyle/>
          <a:p>
            <a:r>
              <a:rPr lang="en-US" dirty="0"/>
              <a:t>1. Reframe “resistance”.</a:t>
            </a:r>
          </a:p>
        </p:txBody>
      </p:sp>
      <p:graphicFrame>
        <p:nvGraphicFramePr>
          <p:cNvPr id="5" name="Content Placeholder 4">
            <a:extLst>
              <a:ext uri="{FF2B5EF4-FFF2-40B4-BE49-F238E27FC236}">
                <a16:creationId xmlns:a16="http://schemas.microsoft.com/office/drawing/2014/main" id="{492CBEF2-CDAB-40CF-53E4-E2EA51589268}"/>
              </a:ext>
            </a:extLst>
          </p:cNvPr>
          <p:cNvGraphicFramePr>
            <a:graphicFrameLocks noGrp="1"/>
          </p:cNvGraphicFramePr>
          <p:nvPr>
            <p:ph idx="1"/>
            <p:extLst>
              <p:ext uri="{D42A27DB-BD31-4B8C-83A1-F6EECF244321}">
                <p14:modId xmlns:p14="http://schemas.microsoft.com/office/powerpoint/2010/main" val="4161496115"/>
              </p:ext>
            </p:extLst>
          </p:nvPr>
        </p:nvGraphicFramePr>
        <p:xfrm>
          <a:off x="-713158" y="1630166"/>
          <a:ext cx="12222671" cy="38961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21A08DCD-C622-624B-90CD-5CE91296C864}"/>
              </a:ext>
            </a:extLst>
          </p:cNvPr>
          <p:cNvSpPr txBox="1"/>
          <p:nvPr/>
        </p:nvSpPr>
        <p:spPr>
          <a:xfrm>
            <a:off x="171773" y="2317935"/>
            <a:ext cx="1498001" cy="3262111"/>
          </a:xfrm>
          <a:prstGeom prst="rect">
            <a:avLst/>
          </a:prstGeom>
          <a:solidFill>
            <a:schemeClr val="bg2"/>
          </a:solidFill>
          <a:ln>
            <a:solidFill>
              <a:schemeClr val="tx1"/>
            </a:solidFill>
          </a:ln>
        </p:spPr>
        <p:txBody>
          <a:bodyPr wrap="square" rtlCol="0">
            <a:spAutoFit/>
          </a:bodyPr>
          <a:lstStyle/>
          <a:p>
            <a:pPr marR="0" lvl="0">
              <a:lnSpc>
                <a:spcPct val="115000"/>
              </a:lnSpc>
              <a:tabLst>
                <a:tab pos="228600" algn="l"/>
              </a:tabLst>
            </a:pPr>
            <a:r>
              <a:rPr lang="en-US" u="sng" kern="100" dirty="0">
                <a:effectLst/>
                <a:latin typeface="Aptos" panose="020B0004020202020204" pitchFamily="34" charset="0"/>
                <a:ea typeface="Aptos" panose="020B0004020202020204" pitchFamily="34" charset="0"/>
                <a:cs typeface="Times New Roman" panose="02020603050405020304" pitchFamily="18" charset="0"/>
              </a:rPr>
              <a:t>Traditional /Pathology Lens</a:t>
            </a:r>
            <a:r>
              <a:rPr lang="en-US" kern="100" dirty="0">
                <a:effectLst/>
                <a:latin typeface="Aptos" panose="020B0004020202020204" pitchFamily="34" charset="0"/>
                <a:ea typeface="Aptos" panose="020B0004020202020204" pitchFamily="34" charset="0"/>
                <a:cs typeface="Times New Roman" panose="02020603050405020304" pitchFamily="18" charset="0"/>
              </a:rPr>
              <a:t>: Resistance is bad.</a:t>
            </a:r>
          </a:p>
          <a:p>
            <a:pPr marR="0" lvl="0">
              <a:lnSpc>
                <a:spcPct val="115000"/>
              </a:lnSpc>
              <a:tabLst>
                <a:tab pos="228600" algn="l"/>
              </a:tabLst>
            </a:pPr>
            <a:r>
              <a:rPr lang="en-US" kern="100" dirty="0">
                <a:latin typeface="Aptos" panose="020B0004020202020204" pitchFamily="34" charset="0"/>
                <a:ea typeface="Aptos" panose="020B0004020202020204" pitchFamily="34" charset="0"/>
                <a:cs typeface="Times New Roman" panose="02020603050405020304" pitchFamily="18" charset="0"/>
              </a:rPr>
              <a:t>—</a:t>
            </a:r>
            <a:r>
              <a:rPr lang="en-US" kern="100" dirty="0">
                <a:effectLst/>
                <a:latin typeface="Aptos" panose="020B0004020202020204" pitchFamily="34" charset="0"/>
                <a:ea typeface="Aptos" panose="020B0004020202020204" pitchFamily="34" charset="0"/>
                <a:cs typeface="Times New Roman" panose="02020603050405020304" pitchFamily="18" charset="0"/>
              </a:rPr>
              <a:t>It arises from within individuals, &amp; we need to get past it.</a:t>
            </a:r>
          </a:p>
        </p:txBody>
      </p:sp>
      <p:sp>
        <p:nvSpPr>
          <p:cNvPr id="9" name="TextBox 8">
            <a:extLst>
              <a:ext uri="{FF2B5EF4-FFF2-40B4-BE49-F238E27FC236}">
                <a16:creationId xmlns:a16="http://schemas.microsoft.com/office/drawing/2014/main" id="{0F9300E3-72B9-5C87-F5D9-0CAA3F50369E}"/>
              </a:ext>
            </a:extLst>
          </p:cNvPr>
          <p:cNvSpPr txBox="1"/>
          <p:nvPr/>
        </p:nvSpPr>
        <p:spPr>
          <a:xfrm>
            <a:off x="10358184" y="2506696"/>
            <a:ext cx="1662043" cy="2410916"/>
          </a:xfrm>
          <a:prstGeom prst="rect">
            <a:avLst/>
          </a:prstGeom>
          <a:solidFill>
            <a:schemeClr val="bg2"/>
          </a:solidFill>
          <a:ln>
            <a:solidFill>
              <a:schemeClr val="tx1"/>
            </a:solidFill>
          </a:ln>
        </p:spPr>
        <p:txBody>
          <a:bodyPr wrap="square" rtlCol="0">
            <a:spAutoFit/>
          </a:bodyPr>
          <a:lstStyle/>
          <a:p>
            <a:pPr marR="0" lvl="0">
              <a:spcAft>
                <a:spcPts val="800"/>
              </a:spcAft>
              <a:tabLst>
                <a:tab pos="228600" algn="l"/>
              </a:tabLst>
            </a:pPr>
            <a:r>
              <a:rPr lang="en-US" u="sng" kern="100" dirty="0">
                <a:effectLst/>
                <a:latin typeface="Aptos" panose="020B0004020202020204" pitchFamily="34" charset="0"/>
                <a:ea typeface="Aptos" panose="020B0004020202020204" pitchFamily="34" charset="0"/>
                <a:cs typeface="Times New Roman" panose="02020603050405020304" pitchFamily="18" charset="0"/>
              </a:rPr>
              <a:t>Reframe</a:t>
            </a:r>
            <a:r>
              <a:rPr lang="en-US" kern="100" dirty="0">
                <a:effectLst/>
                <a:latin typeface="Aptos" panose="020B0004020202020204" pitchFamily="34" charset="0"/>
                <a:ea typeface="Aptos" panose="020B0004020202020204" pitchFamily="34" charset="0"/>
                <a:cs typeface="Times New Roman" panose="02020603050405020304" pitchFamily="18" charset="0"/>
              </a:rPr>
              <a:t>: Resistance is inherently a form of social justice. </a:t>
            </a:r>
          </a:p>
          <a:p>
            <a:pPr marR="0" lvl="0">
              <a:spcAft>
                <a:spcPts val="800"/>
              </a:spcAft>
              <a:tabLst>
                <a:tab pos="228600" algn="l"/>
              </a:tabLst>
            </a:pPr>
            <a:r>
              <a:rPr lang="en-US" kern="100" dirty="0">
                <a:latin typeface="Aptos" panose="020B0004020202020204" pitchFamily="34" charset="0"/>
                <a:ea typeface="Aptos" panose="020B0004020202020204" pitchFamily="34" charset="0"/>
                <a:cs typeface="Times New Roman" panose="02020603050405020304" pitchFamily="18" charset="0"/>
              </a:rPr>
              <a:t>—</a:t>
            </a:r>
            <a:r>
              <a:rPr lang="en-US" kern="100" dirty="0">
                <a:effectLst/>
                <a:latin typeface="Aptos" panose="020B0004020202020204" pitchFamily="34" charset="0"/>
                <a:ea typeface="Aptos" panose="020B0004020202020204" pitchFamily="34" charset="0"/>
                <a:cs typeface="Times New Roman" panose="02020603050405020304" pitchFamily="18" charset="0"/>
              </a:rPr>
              <a:t>Yes, even in the therapy room</a:t>
            </a:r>
          </a:p>
        </p:txBody>
      </p:sp>
      <p:graphicFrame>
        <p:nvGraphicFramePr>
          <p:cNvPr id="10" name="Diagram 9">
            <a:extLst>
              <a:ext uri="{FF2B5EF4-FFF2-40B4-BE49-F238E27FC236}">
                <a16:creationId xmlns:a16="http://schemas.microsoft.com/office/drawing/2014/main" id="{7AB29428-5CAF-7AF7-5035-854A973C633D}"/>
              </a:ext>
            </a:extLst>
          </p:cNvPr>
          <p:cNvGraphicFramePr/>
          <p:nvPr>
            <p:extLst>
              <p:ext uri="{D42A27DB-BD31-4B8C-83A1-F6EECF244321}">
                <p14:modId xmlns:p14="http://schemas.microsoft.com/office/powerpoint/2010/main" val="594814213"/>
              </p:ext>
            </p:extLst>
          </p:nvPr>
        </p:nvGraphicFramePr>
        <p:xfrm>
          <a:off x="2032000" y="1133061"/>
          <a:ext cx="8128000" cy="50052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04330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A1D9-1382-5F5E-1ADD-62AC9F71C324}"/>
              </a:ext>
            </a:extLst>
          </p:cNvPr>
          <p:cNvSpPr>
            <a:spLocks noGrp="1"/>
          </p:cNvSpPr>
          <p:nvPr>
            <p:ph type="title"/>
          </p:nvPr>
        </p:nvSpPr>
        <p:spPr>
          <a:xfrm>
            <a:off x="0" y="-192436"/>
            <a:ext cx="10515600" cy="1325563"/>
          </a:xfrm>
        </p:spPr>
        <p:txBody>
          <a:bodyPr/>
          <a:lstStyle/>
          <a:p>
            <a:r>
              <a:rPr lang="en-US" dirty="0"/>
              <a:t>2. Autonomy is of the human essence.</a:t>
            </a:r>
          </a:p>
        </p:txBody>
      </p:sp>
      <p:graphicFrame>
        <p:nvGraphicFramePr>
          <p:cNvPr id="4" name="Content Placeholder 3">
            <a:extLst>
              <a:ext uri="{FF2B5EF4-FFF2-40B4-BE49-F238E27FC236}">
                <a16:creationId xmlns:a16="http://schemas.microsoft.com/office/drawing/2014/main" id="{F28993E0-3181-7E78-0AE2-525727F17668}"/>
              </a:ext>
            </a:extLst>
          </p:cNvPr>
          <p:cNvGraphicFramePr>
            <a:graphicFrameLocks noGrp="1"/>
          </p:cNvGraphicFramePr>
          <p:nvPr>
            <p:ph idx="1"/>
            <p:extLst>
              <p:ext uri="{D42A27DB-BD31-4B8C-83A1-F6EECF244321}">
                <p14:modId xmlns:p14="http://schemas.microsoft.com/office/powerpoint/2010/main" val="685582171"/>
              </p:ext>
            </p:extLst>
          </p:nvPr>
        </p:nvGraphicFramePr>
        <p:xfrm>
          <a:off x="437324" y="1327368"/>
          <a:ext cx="11754676" cy="5043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DE174D8-94A9-ED48-66BC-63D2E4A12A96}"/>
              </a:ext>
            </a:extLst>
          </p:cNvPr>
          <p:cNvSpPr txBox="1"/>
          <p:nvPr/>
        </p:nvSpPr>
        <p:spPr>
          <a:xfrm>
            <a:off x="437324" y="809961"/>
            <a:ext cx="1156914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800" u="sng" kern="100" dirty="0">
                <a:effectLst/>
                <a:latin typeface="Aptos" panose="020B0004020202020204" pitchFamily="34" charset="0"/>
                <a:ea typeface="Aptos" panose="020B0004020202020204" pitchFamily="34" charset="0"/>
                <a:cs typeface="Times New Roman" panose="02020603050405020304" pitchFamily="18" charset="0"/>
              </a:rPr>
              <a:t>Traditional/Neuronormative/Pathology Lens: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Learning how to get along, share, and be liked by others is v. important. </a:t>
            </a:r>
          </a:p>
          <a:p>
            <a:r>
              <a:rPr lang="en-US" dirty="0"/>
              <a:t>—ND people need to adapt to these standards—learn how to be more “likable”/“cooperative”.</a:t>
            </a:r>
          </a:p>
        </p:txBody>
      </p:sp>
      <p:sp>
        <p:nvSpPr>
          <p:cNvPr id="6" name="TextBox 5">
            <a:extLst>
              <a:ext uri="{FF2B5EF4-FFF2-40B4-BE49-F238E27FC236}">
                <a16:creationId xmlns:a16="http://schemas.microsoft.com/office/drawing/2014/main" id="{43F5B4D5-AD72-5A83-8781-77B45A02A81B}"/>
              </a:ext>
            </a:extLst>
          </p:cNvPr>
          <p:cNvSpPr txBox="1"/>
          <p:nvPr/>
        </p:nvSpPr>
        <p:spPr>
          <a:xfrm>
            <a:off x="1431234" y="6048039"/>
            <a:ext cx="1024392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800" u="sng" dirty="0">
                <a:effectLst/>
                <a:latin typeface="Aptos" panose="020B0004020202020204" pitchFamily="34" charset="0"/>
                <a:ea typeface="Aptos" panose="020B0004020202020204" pitchFamily="34" charset="0"/>
                <a:cs typeface="Times New Roman" panose="02020603050405020304" pitchFamily="18" charset="0"/>
              </a:rPr>
              <a:t>Reframe</a:t>
            </a:r>
            <a:r>
              <a:rPr lang="en-US" sz="1800" dirty="0">
                <a:effectLst/>
                <a:latin typeface="Aptos" panose="020B0004020202020204" pitchFamily="34" charset="0"/>
                <a:ea typeface="Aptos" panose="020B0004020202020204" pitchFamily="34" charset="0"/>
                <a:cs typeface="Times New Roman" panose="02020603050405020304" pitchFamily="18" charset="0"/>
              </a:rPr>
              <a:t>: Respecting clients’ agency is paramount, and this needs to be reflected throughout our approach</a:t>
            </a:r>
            <a:r>
              <a:rPr lang="en-US" dirty="0">
                <a:effectLst/>
              </a:rPr>
              <a:t> </a:t>
            </a:r>
            <a:endParaRPr lang="en-US" dirty="0"/>
          </a:p>
        </p:txBody>
      </p:sp>
    </p:spTree>
    <p:extLst>
      <p:ext uri="{BB962C8B-B14F-4D97-AF65-F5344CB8AC3E}">
        <p14:creationId xmlns:p14="http://schemas.microsoft.com/office/powerpoint/2010/main" val="3996994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BE8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5363-6332-9B7E-2265-29C8F56E17D5}"/>
              </a:ext>
            </a:extLst>
          </p:cNvPr>
          <p:cNvSpPr>
            <a:spLocks noGrp="1"/>
          </p:cNvSpPr>
          <p:nvPr>
            <p:ph type="title"/>
          </p:nvPr>
        </p:nvSpPr>
        <p:spPr>
          <a:xfrm>
            <a:off x="0" y="18255"/>
            <a:ext cx="10515600" cy="1325563"/>
          </a:xfrm>
        </p:spPr>
        <p:txBody>
          <a:bodyPr>
            <a:normAutofit/>
          </a:bodyPr>
          <a:lstStyle/>
          <a:p>
            <a:r>
              <a:rPr lang="en-US" dirty="0"/>
              <a:t>3. Honoring sensory sensitivities and meeting sensory needs are not optional.</a:t>
            </a:r>
          </a:p>
        </p:txBody>
      </p:sp>
      <p:graphicFrame>
        <p:nvGraphicFramePr>
          <p:cNvPr id="4" name="Content Placeholder 3">
            <a:extLst>
              <a:ext uri="{FF2B5EF4-FFF2-40B4-BE49-F238E27FC236}">
                <a16:creationId xmlns:a16="http://schemas.microsoft.com/office/drawing/2014/main" id="{A3EC1A0E-7FBC-0631-D9B3-1556FC53294A}"/>
              </a:ext>
            </a:extLst>
          </p:cNvPr>
          <p:cNvGraphicFramePr>
            <a:graphicFrameLocks noGrp="1"/>
          </p:cNvGraphicFramePr>
          <p:nvPr>
            <p:ph idx="1"/>
            <p:extLst>
              <p:ext uri="{D42A27DB-BD31-4B8C-83A1-F6EECF244321}">
                <p14:modId xmlns:p14="http://schemas.microsoft.com/office/powerpoint/2010/main" val="57856749"/>
              </p:ext>
            </p:extLst>
          </p:nvPr>
        </p:nvGraphicFramePr>
        <p:xfrm>
          <a:off x="838200" y="1343818"/>
          <a:ext cx="10515600" cy="5124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C4AB6AE-F20B-4994-A5BF-027E2C06CB90}"/>
              </a:ext>
            </a:extLst>
          </p:cNvPr>
          <p:cNvSpPr txBox="1"/>
          <p:nvPr/>
        </p:nvSpPr>
        <p:spPr>
          <a:xfrm>
            <a:off x="238539" y="1538770"/>
            <a:ext cx="4234070" cy="2345322"/>
          </a:xfrm>
          <a:prstGeom prst="rect">
            <a:avLst/>
          </a:prstGeom>
          <a:noFill/>
        </p:spPr>
        <p:txBody>
          <a:bodyPr wrap="square" rtlCol="0">
            <a:spAutoFit/>
          </a:bodyPr>
          <a:lstStyle/>
          <a:p>
            <a:pPr marR="0" lvl="0">
              <a:lnSpc>
                <a:spcPct val="115000"/>
              </a:lnSpc>
              <a:tabLst>
                <a:tab pos="228600" algn="l"/>
              </a:tabLst>
            </a:pPr>
            <a:r>
              <a:rPr lang="en-US" sz="1600" u="sng" kern="100" dirty="0">
                <a:effectLst/>
                <a:latin typeface="Aptos" panose="020B0004020202020204" pitchFamily="34" charset="0"/>
                <a:ea typeface="Aptos" panose="020B0004020202020204" pitchFamily="34" charset="0"/>
                <a:cs typeface="Times New Roman" panose="02020603050405020304" pitchFamily="18" charset="0"/>
              </a:rPr>
              <a:t>Traditional/Neuronormative/Pathology Lens:</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a:t>
            </a:r>
          </a:p>
          <a:p>
            <a:pPr marL="285750" indent="-285750">
              <a:lnSpc>
                <a:spcPct val="115000"/>
              </a:lnSpc>
              <a:buFont typeface="Arial" panose="020B0604020202020204" pitchFamily="34" charset="0"/>
              <a:buChar char="•"/>
              <a:tabLst>
                <a:tab pos="6858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“Self-stimulatory behavior” isn’t okay, and therapy can/should be used to redirect it. </a:t>
            </a:r>
          </a:p>
          <a:p>
            <a:pPr marL="285750" indent="-285750">
              <a:lnSpc>
                <a:spcPct val="115000"/>
              </a:lnSpc>
              <a:buFont typeface="Arial" panose="020B0604020202020204" pitchFamily="34" charset="0"/>
              <a:buChar char="•"/>
              <a:tabLst>
                <a:tab pos="6858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 increased dysregulation that many ND people experience primarily indicates a lack of regulation skills, which they need to learn. </a:t>
            </a:r>
          </a:p>
          <a:p>
            <a:pPr marL="285750" indent="-285750">
              <a:lnSpc>
                <a:spcPct val="115000"/>
              </a:lnSpc>
              <a:spcAft>
                <a:spcPts val="800"/>
              </a:spcAft>
              <a:buFont typeface="Arial" panose="020B0604020202020204" pitchFamily="34" charset="0"/>
              <a:buChar char="•"/>
              <a:tabLst>
                <a:tab pos="6858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It’s our job (as therapists) to </a:t>
            </a:r>
            <a:r>
              <a:rPr lang="en-US" sz="1400" i="1" kern="100" dirty="0">
                <a:effectLst/>
                <a:latin typeface="Aptos" panose="020B0004020202020204" pitchFamily="34" charset="0"/>
                <a:ea typeface="Aptos" panose="020B0004020202020204" pitchFamily="34" charset="0"/>
                <a:cs typeface="Times New Roman" panose="02020603050405020304" pitchFamily="18" charset="0"/>
              </a:rPr>
              <a:t>teach</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regulation skills, and a one-size-fits-all approach </a:t>
            </a:r>
            <a:r>
              <a:rPr lang="en-US" sz="1400" kern="100" dirty="0">
                <a:latin typeface="Aptos" panose="020B0004020202020204" pitchFamily="34" charset="0"/>
                <a:ea typeface="Aptos" panose="020B0004020202020204" pitchFamily="34" charset="0"/>
                <a:cs typeface="Times New Roman" panose="02020603050405020304" pitchFamily="18" charset="0"/>
              </a:rPr>
              <a:t>can work for this.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45A995DD-5B16-CBCB-217C-B35A85A320A7}"/>
              </a:ext>
            </a:extLst>
          </p:cNvPr>
          <p:cNvSpPr txBox="1"/>
          <p:nvPr/>
        </p:nvSpPr>
        <p:spPr>
          <a:xfrm>
            <a:off x="8663608" y="3127692"/>
            <a:ext cx="3528392" cy="2903359"/>
          </a:xfrm>
          <a:prstGeom prst="rect">
            <a:avLst/>
          </a:prstGeom>
          <a:noFill/>
        </p:spPr>
        <p:txBody>
          <a:bodyPr wrap="square" rtlCol="0">
            <a:spAutoFit/>
          </a:bodyPr>
          <a:lstStyle/>
          <a:p>
            <a:pPr marR="0" lvl="0">
              <a:lnSpc>
                <a:spcPct val="115000"/>
              </a:lnSpc>
              <a:spcAft>
                <a:spcPts val="800"/>
              </a:spcAft>
              <a:tabLst>
                <a:tab pos="228600" algn="l"/>
              </a:tabLst>
            </a:pPr>
            <a:r>
              <a:rPr lang="en-US" sz="1200" u="sng" kern="100" dirty="0">
                <a:effectLst/>
                <a:latin typeface="Aptos" panose="020B0004020202020204" pitchFamily="34" charset="0"/>
                <a:ea typeface="Aptos" panose="020B0004020202020204" pitchFamily="34" charset="0"/>
                <a:cs typeface="Times New Roman" panose="02020603050405020304" pitchFamily="18" charset="0"/>
              </a:rPr>
              <a:t>Reframe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Rather than pathologizing stimming, framing dysregulation as a skill deficit, and/or taking a “teaching” approach, </a:t>
            </a:r>
          </a:p>
          <a:p>
            <a:pPr marL="742950" marR="0" lvl="1" indent="-285750">
              <a:lnSpc>
                <a:spcPct val="115000"/>
              </a:lnSpc>
              <a:spcAft>
                <a:spcPts val="800"/>
              </a:spcAft>
              <a:buFont typeface="Arial" panose="020B0604020202020204" pitchFamily="34" charset="0"/>
              <a:buChar char="•"/>
              <a:tabLst>
                <a:tab pos="6858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(1) acknowledge sensory differences and integrate this awareness into practice </a:t>
            </a:r>
          </a:p>
          <a:p>
            <a:pPr marL="742950" marR="0" lvl="1" indent="-285750">
              <a:lnSpc>
                <a:spcPct val="115000"/>
              </a:lnSpc>
              <a:spcAft>
                <a:spcPts val="800"/>
              </a:spcAft>
              <a:buFont typeface="Arial" panose="020B0604020202020204" pitchFamily="34" charset="0"/>
              <a:buChar char="•"/>
              <a:tabLst>
                <a:tab pos="6858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(2) recognize, reflect, &amp; </a:t>
            </a:r>
            <a:r>
              <a:rPr lang="en-US" sz="1200" i="1" kern="100" dirty="0">
                <a:effectLst/>
                <a:latin typeface="Aptos" panose="020B0004020202020204" pitchFamily="34" charset="0"/>
                <a:ea typeface="Aptos" panose="020B0004020202020204" pitchFamily="34" charset="0"/>
                <a:cs typeface="Times New Roman" panose="02020603050405020304" pitchFamily="18" charset="0"/>
              </a:rPr>
              <a:t>support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skills that our clients already have</a:t>
            </a:r>
          </a:p>
          <a:p>
            <a:pPr marL="742950" marR="0" lvl="1" indent="-285750">
              <a:lnSpc>
                <a:spcPct val="115000"/>
              </a:lnSpc>
              <a:spcAft>
                <a:spcPts val="800"/>
              </a:spcAft>
              <a:buFont typeface="Arial" panose="020B0604020202020204" pitchFamily="34" charset="0"/>
              <a:buChar char="•"/>
              <a:tabLst>
                <a:tab pos="6858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(3) consider regulation/dysregulation through a relational lens</a:t>
            </a:r>
          </a:p>
          <a:p>
            <a:endParaRPr lang="en-US" dirty="0"/>
          </a:p>
        </p:txBody>
      </p:sp>
    </p:spTree>
    <p:extLst>
      <p:ext uri="{BB962C8B-B14F-4D97-AF65-F5344CB8AC3E}">
        <p14:creationId xmlns:p14="http://schemas.microsoft.com/office/powerpoint/2010/main" val="254040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BE879"/>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BAC04-D67F-972F-9042-842C865CAF21}"/>
              </a:ext>
            </a:extLst>
          </p:cNvPr>
          <p:cNvSpPr>
            <a:spLocks noGrp="1"/>
          </p:cNvSpPr>
          <p:nvPr>
            <p:ph type="title"/>
          </p:nvPr>
        </p:nvSpPr>
        <p:spPr>
          <a:xfrm>
            <a:off x="1171074" y="1396686"/>
            <a:ext cx="3240506" cy="4064628"/>
          </a:xfrm>
        </p:spPr>
        <p:txBody>
          <a:bodyPr>
            <a:normAutofit/>
          </a:bodyPr>
          <a:lstStyle/>
          <a:p>
            <a:r>
              <a:rPr lang="en-US" sz="4100" i="1">
                <a:solidFill>
                  <a:srgbClr val="FFFFFF"/>
                </a:solidFill>
              </a:rPr>
              <a:t>Neurodiversity</a:t>
            </a:r>
          </a:p>
        </p:txBody>
      </p:sp>
      <p:sp>
        <p:nvSpPr>
          <p:cNvPr id="30" name="Arc 2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8D20380-8235-61DE-8BD1-97CCBCAA7B4F}"/>
              </a:ext>
            </a:extLst>
          </p:cNvPr>
          <p:cNvSpPr>
            <a:spLocks noGrp="1"/>
          </p:cNvSpPr>
          <p:nvPr>
            <p:ph idx="1"/>
          </p:nvPr>
        </p:nvSpPr>
        <p:spPr>
          <a:xfrm>
            <a:off x="5370153" y="1526033"/>
            <a:ext cx="5536397" cy="3935281"/>
          </a:xfrm>
        </p:spPr>
        <p:txBody>
          <a:bodyPr>
            <a:normAutofit/>
          </a:bodyPr>
          <a:lstStyle/>
          <a:p>
            <a:pPr marL="0" indent="0">
              <a:buNone/>
            </a:pPr>
            <a:r>
              <a:rPr lang="en-US" sz="1500" b="1" i="1"/>
              <a:t>Neurodiversity</a:t>
            </a:r>
            <a:r>
              <a:rPr lang="en-US" sz="1500"/>
              <a:t>: the natural and valuable variation of human neurocognitive functioning; the biological reality that no two human brains/nervous systems/minds are exactly alike (Walker, 2021; Walker &amp; Raymaker, 2021)</a:t>
            </a:r>
          </a:p>
          <a:p>
            <a:pPr marL="0" indent="0">
              <a:buNone/>
            </a:pPr>
            <a:r>
              <a:rPr lang="en-US" sz="1500" u="sng"/>
              <a:t>Origin &amp; History</a:t>
            </a:r>
          </a:p>
          <a:p>
            <a:r>
              <a:rPr lang="en-US" sz="1500"/>
              <a:t>Emerged in the 1990s within the discourse of early online autistic communities (Chapman &amp; Botha, 2022)</a:t>
            </a:r>
          </a:p>
          <a:p>
            <a:r>
              <a:rPr lang="en-US" sz="1500"/>
              <a:t>Conceptualized variation of human neurocognitive functioning as a dimension of biological diversity; emphasized the importance of preserving it by applying an ecological lens (Dekker, 2022) </a:t>
            </a:r>
          </a:p>
          <a:p>
            <a:r>
              <a:rPr lang="en-US" sz="1500"/>
              <a:t>Developing terminology helps correct </a:t>
            </a:r>
            <a:r>
              <a:rPr lang="en-US" sz="1500" b="1" i="1"/>
              <a:t>hermeneutical injustice </a:t>
            </a:r>
            <a:r>
              <a:rPr lang="en-US" sz="1500"/>
              <a:t>(Fricker, 2007; Chapman &amp; Botha, 2022; Pearson &amp; Rose, 2023; Walker, 2021), which is a type of </a:t>
            </a:r>
            <a:r>
              <a:rPr lang="en-US" sz="1500" b="1" i="1"/>
              <a:t>epistemic injustice </a:t>
            </a:r>
            <a:r>
              <a:rPr lang="en-US" sz="1500"/>
              <a:t>(Fricker, 2007)</a:t>
            </a:r>
            <a:endParaRPr lang="en-US" sz="1500" b="1" i="1"/>
          </a:p>
          <a:p>
            <a:endParaRPr lang="en-US" sz="1500"/>
          </a:p>
        </p:txBody>
      </p:sp>
    </p:spTree>
    <p:extLst>
      <p:ext uri="{BB962C8B-B14F-4D97-AF65-F5344CB8AC3E}">
        <p14:creationId xmlns:p14="http://schemas.microsoft.com/office/powerpoint/2010/main" val="23772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EADC-3F0C-C7AA-4F8E-57C74488F9EF}"/>
              </a:ext>
            </a:extLst>
          </p:cNvPr>
          <p:cNvSpPr>
            <a:spLocks noGrp="1"/>
          </p:cNvSpPr>
          <p:nvPr>
            <p:ph type="title"/>
          </p:nvPr>
        </p:nvSpPr>
        <p:spPr>
          <a:xfrm>
            <a:off x="0" y="52249"/>
            <a:ext cx="12192000" cy="1005403"/>
          </a:xfrm>
        </p:spPr>
        <p:txBody>
          <a:bodyPr>
            <a:normAutofit/>
          </a:bodyPr>
          <a:lstStyle/>
          <a:p>
            <a:r>
              <a:rPr lang="en-US" sz="3500" dirty="0"/>
              <a:t>4. Recognize your communication biases &amp; expand your repertoire.</a:t>
            </a:r>
          </a:p>
        </p:txBody>
      </p:sp>
      <p:graphicFrame>
        <p:nvGraphicFramePr>
          <p:cNvPr id="4" name="Content Placeholder 3">
            <a:extLst>
              <a:ext uri="{FF2B5EF4-FFF2-40B4-BE49-F238E27FC236}">
                <a16:creationId xmlns:a16="http://schemas.microsoft.com/office/drawing/2014/main" id="{7DB1ACAD-572E-5145-227A-E8CB1997BE47}"/>
              </a:ext>
            </a:extLst>
          </p:cNvPr>
          <p:cNvGraphicFramePr>
            <a:graphicFrameLocks noGrp="1"/>
          </p:cNvGraphicFramePr>
          <p:nvPr>
            <p:ph idx="1"/>
            <p:extLst>
              <p:ext uri="{D42A27DB-BD31-4B8C-83A1-F6EECF244321}">
                <p14:modId xmlns:p14="http://schemas.microsoft.com/office/powerpoint/2010/main" val="3061664204"/>
              </p:ext>
            </p:extLst>
          </p:nvPr>
        </p:nvGraphicFramePr>
        <p:xfrm>
          <a:off x="838200" y="2204767"/>
          <a:ext cx="109728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B254954-4F76-366F-0E71-BF3FCDD26E66}"/>
              </a:ext>
            </a:extLst>
          </p:cNvPr>
          <p:cNvSpPr txBox="1"/>
          <p:nvPr/>
        </p:nvSpPr>
        <p:spPr>
          <a:xfrm>
            <a:off x="265769" y="886202"/>
            <a:ext cx="11545231" cy="1128514"/>
          </a:xfrm>
          <a:prstGeom prst="rect">
            <a:avLst/>
          </a:prstGeom>
          <a:noFill/>
          <a:ln>
            <a:solidFill>
              <a:schemeClr val="tx1"/>
            </a:solidFill>
          </a:ln>
        </p:spPr>
        <p:txBody>
          <a:bodyPr wrap="square" rtlCol="0">
            <a:spAutoFit/>
          </a:bodyPr>
          <a:lstStyle/>
          <a:p>
            <a:pPr marR="0" lvl="0">
              <a:spcAft>
                <a:spcPts val="200"/>
              </a:spcAft>
              <a:tabLst>
                <a:tab pos="228600" algn="l"/>
              </a:tabLst>
            </a:pPr>
            <a:r>
              <a:rPr lang="en-US" sz="1600" u="sng" kern="100" dirty="0">
                <a:effectLst/>
                <a:latin typeface="Aptos" panose="020B0004020202020204" pitchFamily="34" charset="0"/>
                <a:ea typeface="Aptos" panose="020B0004020202020204" pitchFamily="34" charset="0"/>
                <a:cs typeface="Times New Roman" panose="02020603050405020304" pitchFamily="18" charset="0"/>
              </a:rPr>
              <a:t>Traditional/Neuronormative/Pathology Lens:</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a:t>
            </a:r>
          </a:p>
          <a:p>
            <a:pPr marL="285750" indent="-285750">
              <a:spcAft>
                <a:spcPts val="200"/>
              </a:spcAft>
              <a:buFont typeface="Arial" panose="020B0604020202020204" pitchFamily="34" charset="0"/>
              <a:buChar char="•"/>
              <a:tabLst>
                <a:tab pos="6858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Spoken verbal communication (+ following certain (neuronormative) rules) is the best/necessary mode of communication in most contexts </a:t>
            </a:r>
          </a:p>
          <a:p>
            <a:pPr marL="285750" indent="-285750">
              <a:spcAft>
                <a:spcPts val="200"/>
              </a:spcAft>
              <a:buFont typeface="Arial" panose="020B0604020202020204" pitchFamily="34" charset="0"/>
              <a:buChar char="•"/>
              <a:tabLst>
                <a:tab pos="6858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Not adhering/conforming to this (see above) = communication “deficit”</a:t>
            </a:r>
          </a:p>
        </p:txBody>
      </p:sp>
      <p:sp>
        <p:nvSpPr>
          <p:cNvPr id="7" name="TextBox 6">
            <a:extLst>
              <a:ext uri="{FF2B5EF4-FFF2-40B4-BE49-F238E27FC236}">
                <a16:creationId xmlns:a16="http://schemas.microsoft.com/office/drawing/2014/main" id="{538EDABD-C410-BB5D-357A-E78F5589205F}"/>
              </a:ext>
            </a:extLst>
          </p:cNvPr>
          <p:cNvSpPr txBox="1"/>
          <p:nvPr/>
        </p:nvSpPr>
        <p:spPr>
          <a:xfrm>
            <a:off x="7048500" y="5372100"/>
            <a:ext cx="5143500" cy="1477328"/>
          </a:xfrm>
          <a:prstGeom prst="rect">
            <a:avLst/>
          </a:prstGeom>
          <a:noFill/>
          <a:ln>
            <a:solidFill>
              <a:schemeClr val="tx1"/>
            </a:solidFill>
          </a:ln>
        </p:spPr>
        <p:txBody>
          <a:bodyPr wrap="square" rtlCol="0">
            <a:spAutoFit/>
          </a:bodyPr>
          <a:lstStyle/>
          <a:p>
            <a:r>
              <a:rPr lang="en-US" u="sng" kern="100" dirty="0">
                <a:latin typeface="Aptos" panose="020B0004020202020204" pitchFamily="34" charset="0"/>
                <a:ea typeface="Aptos" panose="020B0004020202020204" pitchFamily="34" charset="0"/>
                <a:cs typeface="Times New Roman" panose="02020603050405020304" pitchFamily="18" charset="0"/>
              </a:rPr>
              <a:t>M</a:t>
            </a:r>
            <a:r>
              <a:rPr lang="en-US" sz="1800" u="sng" kern="100" dirty="0">
                <a:effectLst/>
                <a:latin typeface="Aptos" panose="020B0004020202020204" pitchFamily="34" charset="0"/>
                <a:ea typeface="Aptos" panose="020B0004020202020204" pitchFamily="34" charset="0"/>
                <a:cs typeface="Times New Roman" panose="02020603050405020304" pitchFamily="18" charset="0"/>
              </a:rPr>
              <a:t>etaphors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coins &amp; attention (valuable, needed to survive, scarcity mindset); fences &amp; autonomy/control (self-explanatory—&amp;, in one case, also uncannily aligned with an eco-psych theory proposed by Chellis Glendinning)</a:t>
            </a:r>
          </a:p>
        </p:txBody>
      </p:sp>
      <p:sp>
        <p:nvSpPr>
          <p:cNvPr id="18" name="Down Arrow 17">
            <a:extLst>
              <a:ext uri="{FF2B5EF4-FFF2-40B4-BE49-F238E27FC236}">
                <a16:creationId xmlns:a16="http://schemas.microsoft.com/office/drawing/2014/main" id="{3DF31640-0480-1B70-ACFB-DF40F28067E5}"/>
              </a:ext>
            </a:extLst>
          </p:cNvPr>
          <p:cNvSpPr/>
          <p:nvPr/>
        </p:nvSpPr>
        <p:spPr>
          <a:xfrm>
            <a:off x="10118558" y="4895850"/>
            <a:ext cx="195111" cy="476250"/>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8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BE8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6E76-0623-E18B-DCFB-1E91200DE5B4}"/>
              </a:ext>
            </a:extLst>
          </p:cNvPr>
          <p:cNvSpPr>
            <a:spLocks noGrp="1"/>
          </p:cNvSpPr>
          <p:nvPr>
            <p:ph type="title"/>
          </p:nvPr>
        </p:nvSpPr>
        <p:spPr>
          <a:xfrm>
            <a:off x="0" y="0"/>
            <a:ext cx="10515600" cy="1325563"/>
          </a:xfrm>
        </p:spPr>
        <p:txBody>
          <a:bodyPr/>
          <a:lstStyle/>
          <a:p>
            <a:r>
              <a:rPr lang="en-US" dirty="0"/>
              <a:t>5. We don’t have to “talk about our feelings”.</a:t>
            </a:r>
          </a:p>
        </p:txBody>
      </p:sp>
      <p:graphicFrame>
        <p:nvGraphicFramePr>
          <p:cNvPr id="5" name="Content Placeholder 4">
            <a:extLst>
              <a:ext uri="{FF2B5EF4-FFF2-40B4-BE49-F238E27FC236}">
                <a16:creationId xmlns:a16="http://schemas.microsoft.com/office/drawing/2014/main" id="{DB8C9BEE-9E49-5B58-CE9C-53D3C9E7D569}"/>
              </a:ext>
            </a:extLst>
          </p:cNvPr>
          <p:cNvGraphicFramePr>
            <a:graphicFrameLocks noGrp="1"/>
          </p:cNvGraphicFramePr>
          <p:nvPr>
            <p:ph idx="1"/>
            <p:extLst>
              <p:ext uri="{D42A27DB-BD31-4B8C-83A1-F6EECF244321}">
                <p14:modId xmlns:p14="http://schemas.microsoft.com/office/powerpoint/2010/main" val="1148271156"/>
              </p:ext>
            </p:extLst>
          </p:nvPr>
        </p:nvGraphicFramePr>
        <p:xfrm>
          <a:off x="268941" y="662781"/>
          <a:ext cx="11654118" cy="6571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267473BD-AE12-6440-7E69-20624332B314}"/>
              </a:ext>
            </a:extLst>
          </p:cNvPr>
          <p:cNvSpPr txBox="1"/>
          <p:nvPr/>
        </p:nvSpPr>
        <p:spPr>
          <a:xfrm>
            <a:off x="101084" y="4745071"/>
            <a:ext cx="2884162" cy="1693238"/>
          </a:xfrm>
          <a:prstGeom prst="rect">
            <a:avLst/>
          </a:prstGeom>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pPr marR="0" lvl="0">
              <a:lnSpc>
                <a:spcPct val="115000"/>
              </a:lnSpc>
              <a:spcAft>
                <a:spcPts val="800"/>
              </a:spcAft>
              <a:tabLst>
                <a:tab pos="457200" algn="l"/>
              </a:tabLst>
            </a:pPr>
            <a:r>
              <a:rPr lang="en-US" sz="1200" u="sng" kern="100" dirty="0">
                <a:effectLst/>
                <a:latin typeface="Aptos" panose="020B0004020202020204" pitchFamily="34" charset="0"/>
                <a:ea typeface="Aptos" panose="020B0004020202020204" pitchFamily="34" charset="0"/>
                <a:cs typeface="Times New Roman" panose="02020603050405020304" pitchFamily="18" charset="0"/>
              </a:rPr>
              <a:t>Traditional/Neuronormative Lens: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marL="285750" indent="-285750">
              <a:lnSpc>
                <a:spcPct val="115000"/>
              </a:lnSpc>
              <a:spcAft>
                <a:spcPts val="800"/>
              </a:spcAft>
              <a:buFont typeface="Arial" panose="020B0604020202020204" pitchFamily="34" charset="0"/>
              <a:buChar char="•"/>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Assumptions within therapy approaches: needing to deepen somatically (and the therapist needs to guide or direct this process); needing to verbally express feelings; needing to slow down the process</a:t>
            </a:r>
          </a:p>
        </p:txBody>
      </p:sp>
      <p:sp>
        <p:nvSpPr>
          <p:cNvPr id="7" name="TextBox 6">
            <a:extLst>
              <a:ext uri="{FF2B5EF4-FFF2-40B4-BE49-F238E27FC236}">
                <a16:creationId xmlns:a16="http://schemas.microsoft.com/office/drawing/2014/main" id="{03193B50-38FC-281A-76E8-E77E7AAF6AFE}"/>
              </a:ext>
            </a:extLst>
          </p:cNvPr>
          <p:cNvSpPr txBox="1"/>
          <p:nvPr/>
        </p:nvSpPr>
        <p:spPr>
          <a:xfrm>
            <a:off x="9314330" y="1259009"/>
            <a:ext cx="2716306" cy="1458669"/>
          </a:xfrm>
          <a:prstGeom prst="rect">
            <a:avLst/>
          </a:prstGeom>
          <a:solidFill>
            <a:schemeClr val="bg2"/>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R="0" lvl="0">
              <a:lnSpc>
                <a:spcPct val="115000"/>
              </a:lnSpc>
              <a:spcAft>
                <a:spcPts val="800"/>
              </a:spcAft>
              <a:tabLst>
                <a:tab pos="457200" algn="l"/>
              </a:tabLst>
            </a:pPr>
            <a:r>
              <a:rPr lang="en-US" sz="1200" u="sng" kern="100" dirty="0">
                <a:effectLst/>
                <a:latin typeface="Aptos" panose="020B0004020202020204" pitchFamily="34" charset="0"/>
                <a:ea typeface="Aptos" panose="020B0004020202020204" pitchFamily="34" charset="0"/>
                <a:cs typeface="Times New Roman" panose="02020603050405020304" pitchFamily="18" charset="0"/>
              </a:rPr>
              <a:t>Reframe: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tune in to state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accept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whatever state is there, &amp;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support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100" dirty="0">
                <a:effectLst/>
                <a:latin typeface="Aptos" panose="020B0004020202020204" pitchFamily="34" charset="0"/>
                <a:ea typeface="Aptos" panose="020B0004020202020204" pitchFamily="34" charset="0"/>
                <a:cs typeface="Times New Roman" panose="02020603050405020304" pitchFamily="18" charset="0"/>
              </a:rPr>
              <a:t>the client’s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process </a:t>
            </a:r>
          </a:p>
          <a:p>
            <a:pPr marL="285750" indent="-285750">
              <a:lnSpc>
                <a:spcPct val="115000"/>
              </a:lnSpc>
              <a:spcAft>
                <a:spcPts val="800"/>
              </a:spcAft>
              <a:buFont typeface="Arial" panose="020B0604020202020204" pitchFamily="34" charset="0"/>
              <a:buChar char="•"/>
              <a:tabLst>
                <a:tab pos="914400" algn="l"/>
              </a:tabLst>
            </a:pPr>
            <a:r>
              <a:rPr lang="en-US" sz="1200" u="sng" kern="100" dirty="0">
                <a:effectLst/>
                <a:latin typeface="Aptos" panose="020B0004020202020204" pitchFamily="34" charset="0"/>
                <a:ea typeface="Aptos" panose="020B0004020202020204" pitchFamily="34" charset="0"/>
                <a:cs typeface="Times New Roman" panose="02020603050405020304" pitchFamily="18" charset="0"/>
              </a:rPr>
              <a:t>An </a:t>
            </a:r>
            <a:r>
              <a:rPr lang="en-US" sz="1200" u="sng" kern="100" dirty="0" err="1">
                <a:effectLst/>
                <a:latin typeface="Aptos" panose="020B0004020202020204" pitchFamily="34" charset="0"/>
                <a:ea typeface="Aptos" panose="020B0004020202020204" pitchFamily="34" charset="0"/>
                <a:cs typeface="Times New Roman" panose="02020603050405020304" pitchFamily="18" charset="0"/>
              </a:rPr>
              <a:t>Ecopsych</a:t>
            </a:r>
            <a:r>
              <a:rPr lang="en-US" sz="1200" u="sng" kern="100" dirty="0">
                <a:effectLst/>
                <a:latin typeface="Aptos" panose="020B0004020202020204" pitchFamily="34" charset="0"/>
                <a:ea typeface="Aptos" panose="020B0004020202020204" pitchFamily="34" charset="0"/>
                <a:cs typeface="Times New Roman" panose="02020603050405020304" pitchFamily="18" charset="0"/>
              </a:rPr>
              <a:t> Aside: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Don’t try to mechanize or control these natural processes; respect them!</a:t>
            </a:r>
          </a:p>
        </p:txBody>
      </p:sp>
      <p:sp>
        <p:nvSpPr>
          <p:cNvPr id="64" name="Right Arrow 63">
            <a:extLst>
              <a:ext uri="{FF2B5EF4-FFF2-40B4-BE49-F238E27FC236}">
                <a16:creationId xmlns:a16="http://schemas.microsoft.com/office/drawing/2014/main" id="{17FBFDBA-0771-1F21-5462-586A18C4373E}"/>
              </a:ext>
            </a:extLst>
          </p:cNvPr>
          <p:cNvSpPr/>
          <p:nvPr/>
        </p:nvSpPr>
        <p:spPr>
          <a:xfrm>
            <a:off x="3153103" y="5777345"/>
            <a:ext cx="753879" cy="660964"/>
          </a:xfrm>
          <a:prstGeom prst="rightArrow">
            <a:avLst>
              <a:gd name="adj1" fmla="val 50000"/>
              <a:gd name="adj2" fmla="val 528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ight Arrow 64">
            <a:extLst>
              <a:ext uri="{FF2B5EF4-FFF2-40B4-BE49-F238E27FC236}">
                <a16:creationId xmlns:a16="http://schemas.microsoft.com/office/drawing/2014/main" id="{69427D9F-F32C-BF72-D618-9C1DD8B65A0C}"/>
              </a:ext>
            </a:extLst>
          </p:cNvPr>
          <p:cNvSpPr/>
          <p:nvPr/>
        </p:nvSpPr>
        <p:spPr>
          <a:xfrm>
            <a:off x="8506691" y="1468582"/>
            <a:ext cx="673168" cy="519761"/>
          </a:xfrm>
          <a:prstGeom prst="rightArrow">
            <a:avLst>
              <a:gd name="adj1" fmla="val 50000"/>
              <a:gd name="adj2" fmla="val 528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160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A87E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04B7-3C5A-2C6A-75DC-344E73C9970C}"/>
              </a:ext>
            </a:extLst>
          </p:cNvPr>
          <p:cNvSpPr>
            <a:spLocks noGrp="1"/>
          </p:cNvSpPr>
          <p:nvPr>
            <p:ph type="title"/>
          </p:nvPr>
        </p:nvSpPr>
        <p:spPr/>
        <p:txBody>
          <a:bodyPr>
            <a:normAutofit/>
          </a:bodyPr>
          <a:lstStyle/>
          <a:p>
            <a:r>
              <a:rPr lang="en-US" dirty="0"/>
              <a:t>6. Bring a keen eye to the client’s values, styles, and strengths. </a:t>
            </a:r>
          </a:p>
        </p:txBody>
      </p:sp>
      <p:graphicFrame>
        <p:nvGraphicFramePr>
          <p:cNvPr id="4" name="Content Placeholder 3">
            <a:extLst>
              <a:ext uri="{FF2B5EF4-FFF2-40B4-BE49-F238E27FC236}">
                <a16:creationId xmlns:a16="http://schemas.microsoft.com/office/drawing/2014/main" id="{26C0E832-7F13-F273-59A6-B368E55B5451}"/>
              </a:ext>
            </a:extLst>
          </p:cNvPr>
          <p:cNvGraphicFramePr>
            <a:graphicFrameLocks noGrp="1"/>
          </p:cNvGraphicFramePr>
          <p:nvPr>
            <p:ph idx="1"/>
            <p:extLst>
              <p:ext uri="{D42A27DB-BD31-4B8C-83A1-F6EECF244321}">
                <p14:modId xmlns:p14="http://schemas.microsoft.com/office/powerpoint/2010/main" val="2380605336"/>
              </p:ext>
            </p:extLst>
          </p:nvPr>
        </p:nvGraphicFramePr>
        <p:xfrm>
          <a:off x="838200" y="1825625"/>
          <a:ext cx="8077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5E3C921B-0426-B013-79DB-B3302CB8012A}"/>
              </a:ext>
            </a:extLst>
          </p:cNvPr>
          <p:cNvSpPr txBox="1"/>
          <p:nvPr/>
        </p:nvSpPr>
        <p:spPr>
          <a:xfrm>
            <a:off x="6400800" y="3641920"/>
            <a:ext cx="5029200" cy="2857192"/>
          </a:xfrm>
          <a:prstGeom prst="rect">
            <a:avLst/>
          </a:prstGeom>
          <a:solidFill>
            <a:srgbClr val="B0D6FF"/>
          </a:solidFill>
          <a:ln>
            <a:solidFill>
              <a:schemeClr val="lt1">
                <a:hueOff val="0"/>
                <a:satOff val="0"/>
                <a:lumOff val="0"/>
              </a:schemeClr>
            </a:solidFill>
          </a:ln>
        </p:spPr>
        <p:txBody>
          <a:bodyPr wrap="square" rtlCol="0">
            <a:spAutoFit/>
          </a:bodyPr>
          <a:lstStyle/>
          <a:p>
            <a:pPr marR="0" lvl="0">
              <a:spcAft>
                <a:spcPts val="200"/>
              </a:spcAft>
              <a:tabLst>
                <a:tab pos="457200" algn="l"/>
              </a:tabLst>
            </a:pPr>
            <a:r>
              <a:rPr lang="en-US" sz="1200" u="sng" kern="100" dirty="0">
                <a:effectLst/>
                <a:latin typeface="Aptos" panose="020B0004020202020204" pitchFamily="34" charset="0"/>
                <a:ea typeface="Aptos" panose="020B0004020202020204" pitchFamily="34" charset="0"/>
                <a:cs typeface="Times New Roman" panose="02020603050405020304" pitchFamily="18" charset="0"/>
              </a:rPr>
              <a:t>Key Takeaways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To support ND clients (&amp; all clients, really), we need to: </a:t>
            </a:r>
          </a:p>
          <a:p>
            <a:pPr marL="285750" indent="-285750">
              <a:spcAft>
                <a:spcPts val="200"/>
              </a:spcAft>
              <a:buFont typeface="Arial" panose="020B0604020202020204" pitchFamily="34" charset="0"/>
              <a:buChar char="•"/>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1) Recogniz</a:t>
            </a:r>
            <a:r>
              <a:rPr lang="en-US" sz="1200" i="1" kern="100" dirty="0">
                <a:effectLst/>
                <a:latin typeface="Aptos" panose="020B0004020202020204" pitchFamily="34" charset="0"/>
                <a:ea typeface="Aptos" panose="020B0004020202020204" pitchFamily="34" charset="0"/>
                <a:cs typeface="Times New Roman" panose="02020603050405020304" pitchFamily="18" charset="0"/>
              </a:rPr>
              <a:t>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our client’s values </a:t>
            </a:r>
          </a:p>
          <a:p>
            <a:pPr marL="685800" lvl="1" indent="-228600">
              <a:spcAft>
                <a:spcPts val="200"/>
              </a:spcAft>
              <a:buFont typeface="Arial" panose="020B0604020202020204" pitchFamily="34" charset="0"/>
              <a:buChar char="•"/>
              <a:tabLst>
                <a:tab pos="13716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 necessary first step in supporting clients’ alignment with them</a:t>
            </a:r>
          </a:p>
          <a:p>
            <a:pPr marL="685800" lvl="1" indent="-228600">
              <a:spcAft>
                <a:spcPts val="200"/>
              </a:spcAft>
              <a:buFont typeface="Arial" panose="020B0604020202020204" pitchFamily="34" charset="0"/>
              <a:buChar char="•"/>
              <a:tabLst>
                <a:tab pos="13716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Involves bringing awareness to our values and working with our biases</a:t>
            </a:r>
          </a:p>
          <a:p>
            <a:pPr marL="285750" indent="-285750">
              <a:spcAft>
                <a:spcPts val="200"/>
              </a:spcAft>
              <a:buFont typeface="Arial" panose="020B0604020202020204" pitchFamily="34" charset="0"/>
              <a:buChar char="•"/>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2) Approach different styles with a value-neutral stance &amp; a relational lens</a:t>
            </a:r>
          </a:p>
          <a:p>
            <a:pPr marL="685800" lvl="1" indent="-228600">
              <a:spcAft>
                <a:spcPts val="200"/>
              </a:spcAft>
              <a:buFont typeface="Arial" panose="020B0604020202020204" pitchFamily="34" charset="0"/>
              <a:buChar char="•"/>
              <a:tabLst>
                <a:tab pos="13716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De-pathologize ND styles, including (but not limited to)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monotropism</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(e.g., going deep into one topic over having a breadth of experiences) </a:t>
            </a:r>
          </a:p>
          <a:p>
            <a:pPr marL="285750" indent="-285750">
              <a:spcAft>
                <a:spcPts val="200"/>
              </a:spcAft>
              <a:buFont typeface="Arial" panose="020B0604020202020204" pitchFamily="34" charset="0"/>
              <a:buChar char="•"/>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3) Recognize &amp; reflect our clients’ strengths </a:t>
            </a:r>
          </a:p>
          <a:p>
            <a:pPr marL="685800" lvl="1" indent="-228600">
              <a:spcAft>
                <a:spcPts val="200"/>
              </a:spcAft>
              <a:buFont typeface="Arial" panose="020B0604020202020204" pitchFamily="34" charset="0"/>
              <a:buChar char="•"/>
              <a:tabLst>
                <a:tab pos="13716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Can help promote self-acceptance, self-efficacy/empowerment, ND identity pride, and more</a:t>
            </a:r>
          </a:p>
        </p:txBody>
      </p:sp>
    </p:spTree>
    <p:extLst>
      <p:ext uri="{BB962C8B-B14F-4D97-AF65-F5344CB8AC3E}">
        <p14:creationId xmlns:p14="http://schemas.microsoft.com/office/powerpoint/2010/main" val="1081744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C000">
            <a:alpha val="80261"/>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5FB8-6D30-5BCC-B32A-E6F640FB861B}"/>
              </a:ext>
            </a:extLst>
          </p:cNvPr>
          <p:cNvSpPr>
            <a:spLocks noGrp="1"/>
          </p:cNvSpPr>
          <p:nvPr>
            <p:ph type="title"/>
          </p:nvPr>
        </p:nvSpPr>
        <p:spPr>
          <a:xfrm>
            <a:off x="0" y="-56356"/>
            <a:ext cx="10515600" cy="1325563"/>
          </a:xfrm>
        </p:spPr>
        <p:txBody>
          <a:bodyPr>
            <a:normAutofit/>
          </a:bodyPr>
          <a:lstStyle/>
          <a:p>
            <a:r>
              <a:rPr lang="en-US" sz="4000" dirty="0"/>
              <a:t>7. Embrace neurodivergent interpersonal styles.</a:t>
            </a:r>
          </a:p>
        </p:txBody>
      </p:sp>
      <p:sp>
        <p:nvSpPr>
          <p:cNvPr id="3" name="Text Placeholder 2">
            <a:extLst>
              <a:ext uri="{FF2B5EF4-FFF2-40B4-BE49-F238E27FC236}">
                <a16:creationId xmlns:a16="http://schemas.microsoft.com/office/drawing/2014/main" id="{BC42942F-5DD5-518C-3101-75FF6F6B5B2F}"/>
              </a:ext>
            </a:extLst>
          </p:cNvPr>
          <p:cNvSpPr>
            <a:spLocks noGrp="1"/>
          </p:cNvSpPr>
          <p:nvPr>
            <p:ph type="body" idx="1"/>
          </p:nvPr>
        </p:nvSpPr>
        <p:spPr>
          <a:xfrm>
            <a:off x="888999" y="902328"/>
            <a:ext cx="5157787" cy="489171"/>
          </a:xfrm>
        </p:spPr>
        <p:txBody>
          <a:bodyPr/>
          <a:lstStyle/>
          <a:p>
            <a:r>
              <a:rPr lang="en-US" sz="1800" u="sng" dirty="0">
                <a:effectLst/>
                <a:latin typeface="Aptos" panose="020B0004020202020204" pitchFamily="34" charset="0"/>
                <a:ea typeface="Aptos" panose="020B0004020202020204" pitchFamily="34" charset="0"/>
                <a:cs typeface="Times New Roman" panose="02020603050405020304" pitchFamily="18" charset="0"/>
              </a:rPr>
              <a:t>Traditional/Neuronormative/Pathology Lens</a:t>
            </a:r>
            <a:r>
              <a:rPr lang="en-US" dirty="0">
                <a:effectLst/>
              </a:rPr>
              <a:t> </a:t>
            </a:r>
            <a:endParaRPr lang="en-US" dirty="0"/>
          </a:p>
        </p:txBody>
      </p:sp>
      <p:sp>
        <p:nvSpPr>
          <p:cNvPr id="4" name="Content Placeholder 3">
            <a:extLst>
              <a:ext uri="{FF2B5EF4-FFF2-40B4-BE49-F238E27FC236}">
                <a16:creationId xmlns:a16="http://schemas.microsoft.com/office/drawing/2014/main" id="{C3645A64-725E-313E-B6B0-EAC2C217F50E}"/>
              </a:ext>
            </a:extLst>
          </p:cNvPr>
          <p:cNvSpPr>
            <a:spLocks noGrp="1"/>
          </p:cNvSpPr>
          <p:nvPr>
            <p:ph sz="half" idx="2"/>
          </p:nvPr>
        </p:nvSpPr>
        <p:spPr>
          <a:xfrm>
            <a:off x="836612" y="1391499"/>
            <a:ext cx="5157787" cy="3150519"/>
          </a:xfrm>
          <a:solidFill>
            <a:schemeClr val="accent1">
              <a:lumMod val="75000"/>
            </a:schemeClr>
          </a:solidFill>
        </p:spPr>
        <p:style>
          <a:lnRef idx="2">
            <a:schemeClr val="dk1"/>
          </a:lnRef>
          <a:fillRef idx="1">
            <a:schemeClr val="lt1"/>
          </a:fillRef>
          <a:effectRef idx="0">
            <a:schemeClr val="dk1"/>
          </a:effectRef>
          <a:fontRef idx="minor">
            <a:schemeClr val="dk1"/>
          </a:fontRef>
        </p:style>
        <p:txBody>
          <a:bodyPr>
            <a:normAutofit fontScale="70000" lnSpcReduction="20000"/>
          </a:bodyPr>
          <a:lstStyle/>
          <a:p>
            <a:pPr marL="285750" indent="-285750">
              <a:lnSpc>
                <a:spcPct val="115000"/>
              </a:lnSpc>
              <a:spcAft>
                <a:spcPts val="200"/>
              </a:spcAft>
              <a:tabLst>
                <a:tab pos="685800" algn="l"/>
              </a:tabLst>
            </a:pP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NT people have normal social communication skills and ND people have deficits </a:t>
            </a:r>
          </a:p>
          <a:p>
            <a:pPr marL="285750" indent="-285750">
              <a:lnSpc>
                <a:spcPct val="115000"/>
              </a:lnSpc>
              <a:spcAft>
                <a:spcPts val="200"/>
              </a:spcAft>
              <a:tabLst>
                <a:tab pos="685800" algn="l"/>
              </a:tabLst>
            </a:pP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NT styles of social communication/interpersonal relating are better than/more valuable than ND styles of social communication/interpersonal relating </a:t>
            </a:r>
          </a:p>
          <a:p>
            <a:pPr lvl="1">
              <a:lnSpc>
                <a:spcPct val="115000"/>
              </a:lnSpc>
              <a:spcAft>
                <a:spcPts val="200"/>
              </a:spcAft>
              <a:tabLst>
                <a:tab pos="1143000" algn="l"/>
              </a:tabLst>
            </a:pPr>
            <a:r>
              <a:rPr lang="en-US" sz="1600" u="sng"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NT Styles</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primarily focusing on the other person; expressing empathy in certain (NT) ways; following social rules over depth/authenticity; using the “right” amount of eye contact; prioritizing spoken verbal language</a:t>
            </a:r>
          </a:p>
          <a:p>
            <a:pPr lvl="1">
              <a:lnSpc>
                <a:spcPct val="115000"/>
              </a:lnSpc>
              <a:spcAft>
                <a:spcPts val="200"/>
              </a:spcAft>
              <a:tabLst>
                <a:tab pos="1143000" algn="l"/>
              </a:tabLst>
            </a:pPr>
            <a:r>
              <a:rPr lang="en-US" sz="1600" u="sng"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ND Styles</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everything that diverges from the NT styles. Examples:</a:t>
            </a:r>
          </a:p>
          <a:p>
            <a:pPr lvl="2">
              <a:lnSpc>
                <a:spcPct val="115000"/>
              </a:lnSpc>
              <a:spcAft>
                <a:spcPts val="200"/>
              </a:spcAft>
              <a:tabLst>
                <a:tab pos="1600200" algn="l"/>
              </a:tabLst>
            </a:pPr>
            <a:r>
              <a:rPr lang="en-US" sz="1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Connecting through mutual interest/joint attention (e.g., “ping-ponging processes”—see below)</a:t>
            </a:r>
          </a:p>
          <a:p>
            <a:pPr lvl="2">
              <a:lnSpc>
                <a:spcPct val="115000"/>
              </a:lnSpc>
              <a:spcAft>
                <a:spcPts val="200"/>
              </a:spcAft>
              <a:tabLst>
                <a:tab pos="1600200" algn="l"/>
              </a:tabLst>
            </a:pPr>
            <a:r>
              <a:rPr lang="en-US" sz="1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Connecting through mutual activity (e.g., parallel play, competitive play, engaging with passions)</a:t>
            </a:r>
          </a:p>
          <a:p>
            <a:pPr lvl="2">
              <a:lnSpc>
                <a:spcPct val="115000"/>
              </a:lnSpc>
              <a:spcAft>
                <a:spcPts val="200"/>
              </a:spcAft>
              <a:tabLst>
                <a:tab pos="1600200" algn="l"/>
              </a:tabLst>
            </a:pPr>
            <a:r>
              <a:rPr lang="en-US" sz="1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Connecting through a shared state (e.g., parallel play, engaging with passions, monotropic states, competitive play</a:t>
            </a:r>
          </a:p>
        </p:txBody>
      </p:sp>
      <p:sp>
        <p:nvSpPr>
          <p:cNvPr id="5" name="Text Placeholder 4">
            <a:extLst>
              <a:ext uri="{FF2B5EF4-FFF2-40B4-BE49-F238E27FC236}">
                <a16:creationId xmlns:a16="http://schemas.microsoft.com/office/drawing/2014/main" id="{A5E9ED4B-1FA2-0542-FCE6-59EDE5BF2623}"/>
              </a:ext>
            </a:extLst>
          </p:cNvPr>
          <p:cNvSpPr>
            <a:spLocks noGrp="1"/>
          </p:cNvSpPr>
          <p:nvPr>
            <p:ph type="body" sz="quarter" idx="3"/>
          </p:nvPr>
        </p:nvSpPr>
        <p:spPr>
          <a:xfrm>
            <a:off x="6096000" y="902328"/>
            <a:ext cx="5183188" cy="489172"/>
          </a:xfrm>
        </p:spPr>
        <p:txBody>
          <a:bodyPr/>
          <a:lstStyle/>
          <a:p>
            <a:r>
              <a:rPr lang="en-US" sz="1800" u="sng" kern="100" dirty="0">
                <a:effectLst/>
                <a:latin typeface="Aptos" panose="020B0004020202020204" pitchFamily="34" charset="0"/>
                <a:ea typeface="Aptos" panose="020B0004020202020204" pitchFamily="34" charset="0"/>
                <a:cs typeface="Times New Roman" panose="02020603050405020304" pitchFamily="18" charset="0"/>
              </a:rPr>
              <a:t>Neurodiversity Lens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102E06C-3B72-3822-1302-E9C255F3E7AD}"/>
              </a:ext>
            </a:extLst>
          </p:cNvPr>
          <p:cNvSpPr>
            <a:spLocks noGrp="1"/>
          </p:cNvSpPr>
          <p:nvPr>
            <p:ph sz="quarter" idx="4"/>
          </p:nvPr>
        </p:nvSpPr>
        <p:spPr>
          <a:xfrm>
            <a:off x="6194428" y="1391501"/>
            <a:ext cx="5183188" cy="3150519"/>
          </a:xfrm>
          <a:solidFill>
            <a:schemeClr val="accent1">
              <a:lumMod val="75000"/>
            </a:schemeClr>
          </a:solidFill>
        </p:spPr>
        <p:style>
          <a:lnRef idx="2">
            <a:schemeClr val="dk1"/>
          </a:lnRef>
          <a:fillRef idx="1">
            <a:schemeClr val="lt1"/>
          </a:fillRef>
          <a:effectRef idx="0">
            <a:schemeClr val="dk1"/>
          </a:effectRef>
          <a:fontRef idx="minor">
            <a:schemeClr val="dk1"/>
          </a:fontRef>
        </p:style>
        <p:txBody>
          <a:bodyPr>
            <a:normAutofit fontScale="70000" lnSpcReduction="20000"/>
          </a:bodyPr>
          <a:lstStyle/>
          <a:p>
            <a:pPr marL="285750" indent="-285750">
              <a:lnSpc>
                <a:spcPct val="115000"/>
              </a:lnSpc>
              <a:spcAft>
                <a:spcPts val="200"/>
              </a:spcAft>
              <a:tabLst>
                <a:tab pos="685800" algn="l"/>
              </a:tabLst>
            </a:pP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 ‘double empathy problem’ (DEP) (Milton, 2012)</a:t>
            </a:r>
          </a:p>
          <a:p>
            <a:pPr lvl="1">
              <a:lnSpc>
                <a:spcPct val="115000"/>
              </a:lnSpc>
              <a:spcAft>
                <a:spcPts val="200"/>
              </a:spcAft>
              <a:tabLst>
                <a:tab pos="914400" algn="l"/>
                <a:tab pos="1143000" algn="l"/>
              </a:tabLst>
            </a:pPr>
            <a:r>
              <a:rPr lang="en-US" sz="16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Reframed</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what autism constructs and other neurological ‘disorders’ (i.e., derivatives of cognitive-behavioral lenses) have framed as </a:t>
            </a:r>
            <a:r>
              <a:rPr lang="en-US" sz="1600" b="1" i="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deficits</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in empathy, social communication, and social insight </a:t>
            </a:r>
            <a:r>
              <a:rPr lang="en-US" sz="16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as </a:t>
            </a:r>
            <a:r>
              <a:rPr lang="en-US" sz="1600" b="1" i="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differences</a:t>
            </a:r>
            <a:r>
              <a:rPr lang="en-US" sz="1600" i="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endPar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lvl="1">
              <a:lnSpc>
                <a:spcPct val="115000"/>
              </a:lnSpc>
              <a:spcAft>
                <a:spcPts val="200"/>
              </a:spcAft>
              <a:tabLst>
                <a:tab pos="1143000" algn="l"/>
              </a:tabLst>
            </a:pP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Argued that topics like social communication, empathy, and social insight are </a:t>
            </a:r>
            <a:r>
              <a:rPr lang="en-US" sz="16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inherently relational/intersubjective</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in nature and therefore must be approached with </a:t>
            </a:r>
            <a:r>
              <a:rPr lang="en-US" sz="16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 intersubjective lens</a:t>
            </a:r>
            <a:endPar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lvl="2">
              <a:lnSpc>
                <a:spcPct val="115000"/>
              </a:lnSpc>
              <a:spcAft>
                <a:spcPts val="200"/>
              </a:spcAft>
              <a:tabLst>
                <a:tab pos="1600200" algn="l"/>
              </a:tabLst>
            </a:pPr>
            <a:r>
              <a:rPr lang="en-US" sz="1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Applying a cognitive-behavioral lens to such topics is incoherent</a:t>
            </a:r>
          </a:p>
          <a:p>
            <a:pPr lvl="1">
              <a:lnSpc>
                <a:spcPct val="115000"/>
              </a:lnSpc>
              <a:spcAft>
                <a:spcPts val="200"/>
              </a:spcAft>
              <a:tabLst>
                <a:tab pos="1143000" algn="l"/>
              </a:tabLst>
            </a:pP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Autistic people sense and experience emotions, relate to the world, communicate, and form relationships differently from non-autistic people</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sym typeface="Wingdings" pitchFamily="2" charset="2"/>
              </a:rPr>
              <a:t></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different life </a:t>
            </a:r>
            <a:r>
              <a:rPr lang="en-US" sz="16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experiences</a:t>
            </a:r>
            <a:r>
              <a:rPr lang="en-US" sz="16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sym typeface="Wingdings" pitchFamily="2" charset="2"/>
              </a:rPr>
              <a:t></a:t>
            </a:r>
            <a:r>
              <a:rPr lang="en-US" sz="16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different</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styles of relating </a:t>
            </a:r>
            <a:r>
              <a:rPr lang="en-US" sz="1600" i="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empathy “gap” arising from different life experiences</a:t>
            </a:r>
          </a:p>
          <a:p>
            <a:pPr marL="1143000" marR="0" lvl="2" indent="-228600">
              <a:lnSpc>
                <a:spcPct val="115000"/>
              </a:lnSpc>
              <a:spcAft>
                <a:spcPts val="200"/>
              </a:spcAft>
              <a:buFont typeface="Arial" panose="020B0604020202020204" pitchFamily="34" charset="0"/>
              <a:buChar char="•"/>
              <a:tabLst>
                <a:tab pos="1143000" algn="l"/>
              </a:tabLst>
            </a:pP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Thus, a gap, not a deficiency of one group; a “double” problem because the communication barrier runs both ways</a:t>
            </a:r>
          </a:p>
          <a:p>
            <a:pPr marL="342900" marR="0" lvl="0" indent="-342900">
              <a:lnSpc>
                <a:spcPct val="115000"/>
              </a:lnSpc>
              <a:spcAft>
                <a:spcPts val="200"/>
              </a:spcAft>
              <a:buFont typeface="Arial" panose="020B0604020202020204" pitchFamily="34" charset="0"/>
              <a:buChar char="•"/>
              <a:tabLst>
                <a:tab pos="457200" algn="l"/>
                <a:tab pos="914400" algn="l"/>
              </a:tabLst>
            </a:pP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Research suggests similarities between autist-to-autist social communication &amp; non-autist-to-non-autist social communication.</a:t>
            </a:r>
          </a:p>
        </p:txBody>
      </p:sp>
      <p:sp>
        <p:nvSpPr>
          <p:cNvPr id="8" name="TextBox 7">
            <a:extLst>
              <a:ext uri="{FF2B5EF4-FFF2-40B4-BE49-F238E27FC236}">
                <a16:creationId xmlns:a16="http://schemas.microsoft.com/office/drawing/2014/main" id="{6AC347C1-436B-977E-7C9F-08D93283F976}"/>
              </a:ext>
            </a:extLst>
          </p:cNvPr>
          <p:cNvSpPr txBox="1"/>
          <p:nvPr/>
        </p:nvSpPr>
        <p:spPr>
          <a:xfrm>
            <a:off x="520845" y="4879949"/>
            <a:ext cx="11347166" cy="1933863"/>
          </a:xfrm>
          <a:prstGeom prst="rect">
            <a:avLst/>
          </a:prstGeom>
          <a:noFill/>
        </p:spPr>
        <p:txBody>
          <a:bodyPr wrap="square" rtlCol="0">
            <a:spAutoFit/>
          </a:bodyPr>
          <a:lstStyle/>
          <a:p>
            <a:pPr marL="285750" indent="-285750">
              <a:spcAft>
                <a:spcPts val="200"/>
              </a:spcAft>
              <a:buFont typeface="+mj-lt"/>
              <a:buAutoNum type="arabicPeriod"/>
              <a:tabLst>
                <a:tab pos="6858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Don’t devalue parallel play.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685800" lvl="1" indent="-228600">
              <a:spcAft>
                <a:spcPts val="200"/>
              </a:spcAft>
              <a:buFont typeface="Arial" panose="020B0604020202020204" pitchFamily="34" charset="0"/>
              <a:buChar char="•"/>
              <a:tabLst>
                <a:tab pos="11430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Can be an avenue of meaningful interpersonal connection</a:t>
            </a:r>
          </a:p>
          <a:p>
            <a:pPr marL="285750" indent="-285750">
              <a:spcAft>
                <a:spcPts val="200"/>
              </a:spcAft>
              <a:buFont typeface="+mj-lt"/>
              <a:buAutoNum type="arabicPeriod"/>
              <a:tabLst>
                <a:tab pos="6858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Lean into “ping-ponging processes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marL="685800" lvl="1" indent="-228600">
              <a:spcAft>
                <a:spcPts val="200"/>
              </a:spcAft>
              <a:buFont typeface="Arial" panose="020B0604020202020204" pitchFamily="34" charset="0"/>
              <a:buChar char="•"/>
              <a:tabLst>
                <a:tab pos="1143000" algn="l"/>
              </a:tabLst>
            </a:pPr>
            <a:r>
              <a:rPr lang="en-US" sz="1200" u="sng" kern="100" dirty="0">
                <a:effectLst/>
                <a:latin typeface="Aptos" panose="020B0004020202020204" pitchFamily="34" charset="0"/>
                <a:ea typeface="Aptos" panose="020B0004020202020204" pitchFamily="34" charset="0"/>
                <a:cs typeface="Times New Roman" panose="02020603050405020304" pitchFamily="18" charset="0"/>
              </a:rPr>
              <a:t>Example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(co-)regulation &amp; empathic connection through mutual delegation of alternating attention to storm clouds &amp; the other person</a:t>
            </a:r>
          </a:p>
          <a:p>
            <a:pPr marL="1143000" lvl="2" indent="-228600">
              <a:spcAft>
                <a:spcPts val="200"/>
              </a:spcAft>
              <a:buFont typeface="Arial" panose="020B0604020202020204" pitchFamily="34" charset="0"/>
              <a:buChar char="•"/>
              <a:tabLst>
                <a:tab pos="1600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Natural environment as co-regulator and co-facilitator of an experience of shared state, mutual interest, and mutual process </a:t>
            </a:r>
          </a:p>
          <a:p>
            <a:pPr marL="285750" indent="-285750">
              <a:spcAft>
                <a:spcPts val="200"/>
              </a:spcAft>
              <a:buFont typeface="+mj-lt"/>
              <a:buAutoNum type="arabicPeriod"/>
              <a:tabLst>
                <a:tab pos="6858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Reconsider competitive play.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685800" lvl="1" indent="-228600">
              <a:spcAft>
                <a:spcPts val="200"/>
              </a:spcAft>
              <a:buFont typeface="Arial" panose="020B0604020202020204" pitchFamily="34" charset="0"/>
              <a:buChar char="•"/>
              <a:tabLst>
                <a:tab pos="1143000" algn="l"/>
              </a:tabLst>
            </a:pPr>
            <a:r>
              <a:rPr lang="en-US" sz="1200" u="sng" kern="100" dirty="0">
                <a:effectLst/>
                <a:latin typeface="Aptos" panose="020B0004020202020204" pitchFamily="34" charset="0"/>
                <a:ea typeface="Aptos" panose="020B0004020202020204" pitchFamily="34" charset="0"/>
                <a:cs typeface="Times New Roman" panose="02020603050405020304" pitchFamily="18" charset="0"/>
              </a:rPr>
              <a:t>Example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pool noodle sword fight</a:t>
            </a:r>
          </a:p>
          <a:p>
            <a:pPr marL="685800" lvl="1" indent="-228600">
              <a:spcAft>
                <a:spcPts val="200"/>
              </a:spcAft>
              <a:buFont typeface="Arial" panose="020B0604020202020204" pitchFamily="34" charset="0"/>
              <a:buChar char="•"/>
              <a:tabLst>
                <a:tab pos="11430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My clients have helped me understand competitive play’s potential as: a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neurodivergently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interpersonal autotelic state;</a:t>
            </a:r>
            <a:r>
              <a:rPr lang="en-US" sz="1200" kern="100" dirty="0">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 powerful avenue of mutual nowness; a mode of experiencing mutual values and aims; an avenue conveying mutual respect;</a:t>
            </a:r>
            <a:r>
              <a:rPr lang="en-US" sz="1200" kern="100" dirty="0">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an avenue of repair (in the attachment-based sense) </a:t>
            </a:r>
          </a:p>
        </p:txBody>
      </p:sp>
      <p:sp>
        <p:nvSpPr>
          <p:cNvPr id="10" name="TextBox 9">
            <a:extLst>
              <a:ext uri="{FF2B5EF4-FFF2-40B4-BE49-F238E27FC236}">
                <a16:creationId xmlns:a16="http://schemas.microsoft.com/office/drawing/2014/main" id="{26275BD0-B233-38EC-2FBD-51163E14F91B}"/>
              </a:ext>
            </a:extLst>
          </p:cNvPr>
          <p:cNvSpPr txBox="1"/>
          <p:nvPr/>
        </p:nvSpPr>
        <p:spPr>
          <a:xfrm>
            <a:off x="94520" y="4471069"/>
            <a:ext cx="2693650" cy="369332"/>
          </a:xfrm>
          <a:prstGeom prst="rect">
            <a:avLst/>
          </a:prstGeom>
          <a:noFill/>
        </p:spPr>
        <p:txBody>
          <a:bodyPr wrap="square" rtlCol="0">
            <a:spAutoFit/>
          </a:bodyPr>
          <a:lstStyle/>
          <a:p>
            <a:r>
              <a:rPr lang="en-US" b="1" u="sng" dirty="0"/>
              <a:t>Key Takeaways:</a:t>
            </a:r>
          </a:p>
        </p:txBody>
      </p:sp>
      <p:sp>
        <p:nvSpPr>
          <p:cNvPr id="11" name="TextBox 10">
            <a:extLst>
              <a:ext uri="{FF2B5EF4-FFF2-40B4-BE49-F238E27FC236}">
                <a16:creationId xmlns:a16="http://schemas.microsoft.com/office/drawing/2014/main" id="{4E2E165E-3F66-AB50-EE41-9BC6C6F9E50D}"/>
              </a:ext>
            </a:extLst>
          </p:cNvPr>
          <p:cNvSpPr txBox="1"/>
          <p:nvPr/>
        </p:nvSpPr>
        <p:spPr>
          <a:xfrm>
            <a:off x="8315889" y="4771409"/>
            <a:ext cx="3061727" cy="461665"/>
          </a:xfrm>
          <a:prstGeom prst="rect">
            <a:avLst/>
          </a:prstGeom>
          <a:solidFill>
            <a:schemeClr val="bg2"/>
          </a:solidFill>
        </p:spPr>
        <p:txBody>
          <a:bodyPr wrap="square" rtlCol="0">
            <a:spAutoFit/>
          </a:bodyPr>
          <a:lstStyle/>
          <a:p>
            <a:r>
              <a:rPr lang="en-US" sz="1200" b="1" u="sng" kern="100" dirty="0">
                <a:effectLst/>
                <a:latin typeface="Aptos" panose="020B0004020202020204" pitchFamily="34" charset="0"/>
                <a:ea typeface="Aptos" panose="020B0004020202020204" pitchFamily="34" charset="0"/>
                <a:cs typeface="Times New Roman" panose="02020603050405020304" pitchFamily="18" charset="0"/>
              </a:rPr>
              <a:t>Meta Example:</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 Consider your experience of this presentation. </a:t>
            </a:r>
          </a:p>
        </p:txBody>
      </p:sp>
    </p:spTree>
    <p:extLst>
      <p:ext uri="{BB962C8B-B14F-4D97-AF65-F5344CB8AC3E}">
        <p14:creationId xmlns:p14="http://schemas.microsoft.com/office/powerpoint/2010/main" val="1624873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F5FFF-432A-BFAB-12BB-3852159AE0B8}"/>
              </a:ext>
            </a:extLst>
          </p:cNvPr>
          <p:cNvSpPr>
            <a:spLocks noGrp="1"/>
          </p:cNvSpPr>
          <p:nvPr>
            <p:ph type="title"/>
          </p:nvPr>
        </p:nvSpPr>
        <p:spPr>
          <a:xfrm>
            <a:off x="0" y="0"/>
            <a:ext cx="10515600" cy="1325563"/>
          </a:xfrm>
        </p:spPr>
        <p:txBody>
          <a:bodyPr/>
          <a:lstStyle/>
          <a:p>
            <a:r>
              <a:rPr lang="en-US" dirty="0">
                <a:solidFill>
                  <a:schemeClr val="bg1"/>
                </a:solidFill>
              </a:rPr>
              <a:t>8. We’re not here to “fix the client”.</a:t>
            </a:r>
          </a:p>
        </p:txBody>
      </p:sp>
      <p:sp>
        <p:nvSpPr>
          <p:cNvPr id="3" name="Content Placeholder 2">
            <a:extLst>
              <a:ext uri="{FF2B5EF4-FFF2-40B4-BE49-F238E27FC236}">
                <a16:creationId xmlns:a16="http://schemas.microsoft.com/office/drawing/2014/main" id="{FD8B31B1-5943-B7EC-CC31-DB0DB2C0C759}"/>
              </a:ext>
            </a:extLst>
          </p:cNvPr>
          <p:cNvSpPr>
            <a:spLocks noGrp="1"/>
          </p:cNvSpPr>
          <p:nvPr>
            <p:ph idx="1"/>
          </p:nvPr>
        </p:nvSpPr>
        <p:spPr>
          <a:xfrm>
            <a:off x="391107" y="1708679"/>
            <a:ext cx="11409786" cy="4741430"/>
          </a:xfrm>
          <a:solidFill>
            <a:srgbClr val="CBE879"/>
          </a:solidFill>
        </p:spPr>
        <p:style>
          <a:lnRef idx="2">
            <a:schemeClr val="accent2"/>
          </a:lnRef>
          <a:fillRef idx="1">
            <a:schemeClr val="lt1"/>
          </a:fillRef>
          <a:effectRef idx="0">
            <a:schemeClr val="accent2"/>
          </a:effectRef>
          <a:fontRef idx="minor">
            <a:schemeClr val="dk1"/>
          </a:fontRef>
        </p:style>
        <p:txBody>
          <a:bodyPr>
            <a:normAutofit fontScale="55000" lnSpcReduction="20000"/>
          </a:bodyPr>
          <a:lstStyle/>
          <a:p>
            <a:r>
              <a:rPr lang="en-US" dirty="0"/>
              <a:t>Supporting—and prioritizing— </a:t>
            </a:r>
            <a:r>
              <a:rPr lang="en-US" dirty="0" err="1"/>
              <a:t>neuroception</a:t>
            </a:r>
            <a:r>
              <a:rPr lang="en-US" dirty="0"/>
              <a:t> of safety </a:t>
            </a:r>
          </a:p>
          <a:p>
            <a:r>
              <a:rPr lang="en-US" dirty="0"/>
              <a:t>Respecting clients’ autonomy and reflecting their agency</a:t>
            </a:r>
          </a:p>
          <a:p>
            <a:r>
              <a:rPr lang="en-US" dirty="0"/>
              <a:t>Modeling trust—both in our clients/their inherent wisdom and in ourselves/our own</a:t>
            </a:r>
          </a:p>
          <a:p>
            <a:r>
              <a:rPr lang="en-US" dirty="0"/>
              <a:t>Being in relationship, which includes navigating rupture and repair</a:t>
            </a:r>
          </a:p>
          <a:p>
            <a:r>
              <a:rPr lang="en-US" dirty="0"/>
              <a:t>Embodying curiosity, openness, compassion, and acceptance</a:t>
            </a:r>
          </a:p>
          <a:p>
            <a:r>
              <a:rPr lang="en-US" dirty="0"/>
              <a:t>Witnessing our clients and reflecting aspects of their experiences</a:t>
            </a:r>
          </a:p>
          <a:p>
            <a:pPr lvl="1"/>
            <a:r>
              <a:rPr lang="en-US" dirty="0"/>
              <a:t>Bringing awareness to our clients’ inherent strengths, identities, styles, parts, &amp; states</a:t>
            </a:r>
          </a:p>
          <a:p>
            <a:r>
              <a:rPr lang="en-US" dirty="0"/>
              <a:t>Bringing awareness to systems, dynamics, &amp; patterns</a:t>
            </a:r>
          </a:p>
          <a:p>
            <a:pPr lvl="1"/>
            <a:r>
              <a:rPr lang="en-US" dirty="0"/>
              <a:t>Examples of systems: family systems, internal family systems, social systems, ecological systems</a:t>
            </a:r>
          </a:p>
          <a:p>
            <a:pPr lvl="1"/>
            <a:r>
              <a:rPr lang="en-US" dirty="0"/>
              <a:t>Examples of dynamics:  intrapersonal dynamics, interpersonal dynamics, social dynamics, environmental dynamics</a:t>
            </a:r>
          </a:p>
          <a:p>
            <a:pPr lvl="1"/>
            <a:r>
              <a:rPr lang="en-US" dirty="0"/>
              <a:t>Examples of patterns: threat response patterns; coping/self-protective/regulation strategies; the influence such strategies tend to have on systems/dynamics</a:t>
            </a:r>
          </a:p>
          <a:p>
            <a:r>
              <a:rPr lang="en-US" dirty="0"/>
              <a:t>Bringing awareness to possibilities for shifting the mentioned systems, dynamics, &amp; patterns</a:t>
            </a:r>
          </a:p>
          <a:p>
            <a:pPr lvl="1"/>
            <a:r>
              <a:rPr lang="en-US" dirty="0"/>
              <a:t>Note: systems, dynamics, and patterns are inextricably related; none can be fully understood without consideration of the others</a:t>
            </a:r>
          </a:p>
          <a:p>
            <a:pPr lvl="1"/>
            <a:r>
              <a:rPr lang="en-US" dirty="0"/>
              <a:t>Example: bringing awareness to client’s intrapersonal dynamics related to ND identity and possibilities for shifting these dynamics </a:t>
            </a:r>
            <a:endParaRPr lang="en-US" dirty="0">
              <a:highlight>
                <a:srgbClr val="FFFF00"/>
              </a:highlight>
            </a:endParaRPr>
          </a:p>
          <a:p>
            <a:pPr lvl="1"/>
            <a:r>
              <a:rPr lang="en-US" dirty="0"/>
              <a:t>Example: bringing awareness to current response patterns and other possible response options</a:t>
            </a:r>
          </a:p>
          <a:p>
            <a:r>
              <a:rPr lang="en-US" dirty="0"/>
              <a:t>Taking the client’s lead regarding further exploration/implementation of the mentioned possibilities (or not!) and supporting </a:t>
            </a:r>
            <a:r>
              <a:rPr lang="en-US" i="1" dirty="0"/>
              <a:t>the client’s </a:t>
            </a:r>
            <a:r>
              <a:rPr lang="en-US" dirty="0"/>
              <a:t>process</a:t>
            </a:r>
          </a:p>
          <a:p>
            <a:r>
              <a:rPr lang="en-US" b="1" dirty="0"/>
              <a:t>Advocating for our clients</a:t>
            </a:r>
            <a:r>
              <a:rPr lang="en-US" dirty="0"/>
              <a:t>, including </a:t>
            </a:r>
            <a:r>
              <a:rPr lang="en-US" b="1" dirty="0"/>
              <a:t>within their family systems </a:t>
            </a:r>
            <a:r>
              <a:rPr lang="en-US" dirty="0"/>
              <a:t>and broader social contexts</a:t>
            </a:r>
            <a:endParaRPr lang="en-US" dirty="0">
              <a:highlight>
                <a:srgbClr val="FFFF00"/>
              </a:highlight>
            </a:endParaRPr>
          </a:p>
          <a:p>
            <a:endParaRPr lang="en-US" dirty="0"/>
          </a:p>
        </p:txBody>
      </p:sp>
      <p:sp>
        <p:nvSpPr>
          <p:cNvPr id="4" name="TextBox 3">
            <a:extLst>
              <a:ext uri="{FF2B5EF4-FFF2-40B4-BE49-F238E27FC236}">
                <a16:creationId xmlns:a16="http://schemas.microsoft.com/office/drawing/2014/main" id="{98CEA454-F7C5-7EC8-5CB8-65C1C18A9EB7}"/>
              </a:ext>
            </a:extLst>
          </p:cNvPr>
          <p:cNvSpPr txBox="1"/>
          <p:nvPr/>
        </p:nvSpPr>
        <p:spPr>
          <a:xfrm>
            <a:off x="449705" y="1185459"/>
            <a:ext cx="10999101" cy="523220"/>
          </a:xfrm>
          <a:prstGeom prst="rect">
            <a:avLst/>
          </a:prstGeom>
          <a:noFill/>
        </p:spPr>
        <p:txBody>
          <a:bodyPr wrap="none" rtlCol="0">
            <a:spAutoFit/>
          </a:bodyPr>
          <a:lstStyle/>
          <a:p>
            <a:r>
              <a:rPr lang="en-US" sz="2800" b="1" u="sng" dirty="0">
                <a:solidFill>
                  <a:schemeClr val="bg1"/>
                </a:solidFill>
                <a:latin typeface="Engravers MT" panose="02090707080505020304" pitchFamily="18" charset="77"/>
                <a:cs typeface="AkayaKanadaka" panose="02010502080401010103" pitchFamily="2" charset="77"/>
              </a:rPr>
              <a:t>Well, what are</a:t>
            </a:r>
            <a:r>
              <a:rPr lang="en-US" sz="2800" b="1" i="1" u="sng" dirty="0">
                <a:solidFill>
                  <a:schemeClr val="bg1"/>
                </a:solidFill>
                <a:latin typeface="Engravers MT" panose="02090707080505020304" pitchFamily="18" charset="77"/>
                <a:cs typeface="AkayaKanadaka" panose="02010502080401010103" pitchFamily="2" charset="77"/>
              </a:rPr>
              <a:t> </a:t>
            </a:r>
            <a:r>
              <a:rPr lang="en-US" sz="2800" b="1" u="sng" dirty="0">
                <a:solidFill>
                  <a:schemeClr val="bg1"/>
                </a:solidFill>
                <a:latin typeface="Engravers MT" panose="02090707080505020304" pitchFamily="18" charset="77"/>
                <a:cs typeface="AkayaKanadaka" panose="02010502080401010103" pitchFamily="2" charset="77"/>
              </a:rPr>
              <a:t>we </a:t>
            </a:r>
            <a:r>
              <a:rPr lang="en-US" sz="2800" b="1" i="1" u="sng" dirty="0">
                <a:solidFill>
                  <a:schemeClr val="bg1"/>
                </a:solidFill>
                <a:latin typeface="Engravers MT" panose="02090707080505020304" pitchFamily="18" charset="77"/>
                <a:cs typeface="AkayaKanadaka" panose="02010502080401010103" pitchFamily="2" charset="77"/>
              </a:rPr>
              <a:t>here</a:t>
            </a:r>
            <a:r>
              <a:rPr lang="en-US" sz="2800" b="1" u="sng" dirty="0">
                <a:solidFill>
                  <a:schemeClr val="bg1"/>
                </a:solidFill>
                <a:latin typeface="Engravers MT" panose="02090707080505020304" pitchFamily="18" charset="77"/>
                <a:cs typeface="AkayaKanadaka" panose="02010502080401010103" pitchFamily="2" charset="77"/>
              </a:rPr>
              <a:t> for then??? </a:t>
            </a:r>
            <a:endParaRPr lang="en-US" sz="2800" b="1" u="sng" dirty="0">
              <a:solidFill>
                <a:schemeClr val="bg1"/>
              </a:solidFill>
              <a:latin typeface="Engravers MT" panose="02090707080505020304" pitchFamily="18" charset="77"/>
            </a:endParaRPr>
          </a:p>
        </p:txBody>
      </p:sp>
    </p:spTree>
    <p:extLst>
      <p:ext uri="{BB962C8B-B14F-4D97-AF65-F5344CB8AC3E}">
        <p14:creationId xmlns:p14="http://schemas.microsoft.com/office/powerpoint/2010/main" val="3618451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AC619-E848-3E2B-D785-BAF3E2D2D0BC}"/>
              </a:ext>
            </a:extLst>
          </p:cNvPr>
          <p:cNvSpPr>
            <a:spLocks noGrp="1"/>
          </p:cNvSpPr>
          <p:nvPr>
            <p:ph type="title"/>
          </p:nvPr>
        </p:nvSpPr>
        <p:spPr/>
        <p:txBody>
          <a:bodyPr/>
          <a:lstStyle/>
          <a:p>
            <a:r>
              <a:rPr lang="en-US" dirty="0"/>
              <a:t>8. We’re not here to “fix the client”.</a:t>
            </a:r>
          </a:p>
        </p:txBody>
      </p:sp>
      <p:graphicFrame>
        <p:nvGraphicFramePr>
          <p:cNvPr id="4" name="Content Placeholder 3">
            <a:extLst>
              <a:ext uri="{FF2B5EF4-FFF2-40B4-BE49-F238E27FC236}">
                <a16:creationId xmlns:a16="http://schemas.microsoft.com/office/drawing/2014/main" id="{EA814023-B742-F9B1-36CB-A5163C0CC0B3}"/>
              </a:ext>
            </a:extLst>
          </p:cNvPr>
          <p:cNvGraphicFramePr>
            <a:graphicFrameLocks noGrp="1"/>
          </p:cNvGraphicFramePr>
          <p:nvPr>
            <p:ph idx="1"/>
            <p:extLst>
              <p:ext uri="{D42A27DB-BD31-4B8C-83A1-F6EECF244321}">
                <p14:modId xmlns:p14="http://schemas.microsoft.com/office/powerpoint/2010/main" val="36441535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561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21D1-A2EF-A19A-2539-2D8224F59C1F}"/>
              </a:ext>
            </a:extLst>
          </p:cNvPr>
          <p:cNvSpPr>
            <a:spLocks noGrp="1"/>
          </p:cNvSpPr>
          <p:nvPr>
            <p:ph type="title"/>
          </p:nvPr>
        </p:nvSpPr>
        <p:spPr>
          <a:xfrm>
            <a:off x="180109" y="0"/>
            <a:ext cx="11679381" cy="1427452"/>
          </a:xfrm>
        </p:spPr>
        <p:txBody>
          <a:bodyPr/>
          <a:lstStyle/>
          <a:p>
            <a:r>
              <a:rPr lang="en-US" dirty="0">
                <a:solidFill>
                  <a:schemeClr val="bg1"/>
                </a:solidFill>
              </a:rPr>
              <a:t>9. Consider that therapy might not be “the answer”.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A06EFE-383F-AB44-6C3B-0BE7891AF8B0}"/>
                  </a:ext>
                </a:extLst>
              </p:cNvPr>
              <p:cNvSpPr>
                <a:spLocks noGrp="1"/>
              </p:cNvSpPr>
              <p:nvPr>
                <p:ph sz="half" idx="1"/>
              </p:nvPr>
            </p:nvSpPr>
            <p:spPr>
              <a:xfrm>
                <a:off x="353291" y="1884652"/>
                <a:ext cx="4807528" cy="4572000"/>
              </a:xfrm>
              <a:solidFill>
                <a:schemeClr val="bg2">
                  <a:lumMod val="90000"/>
                </a:schemeClr>
              </a:solidFill>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marR="0" lvl="0" indent="0">
                  <a:lnSpc>
                    <a:spcPct val="115000"/>
                  </a:lnSpc>
                  <a:spcAft>
                    <a:spcPts val="200"/>
                  </a:spcAft>
                  <a:buNone/>
                  <a:tabLst>
                    <a:tab pos="457200" algn="l"/>
                  </a:tabLst>
                </a:pPr>
                <a:r>
                  <a:rPr lang="en-US" sz="1700" b="1" i="1" u="sng" kern="100" dirty="0">
                    <a:effectLst/>
                    <a:latin typeface="Aptos" panose="020B0004020202020204" pitchFamily="34" charset="0"/>
                    <a:ea typeface="Aptos" panose="020B0004020202020204" pitchFamily="34" charset="0"/>
                    <a:cs typeface="Times New Roman" panose="02020603050405020304" pitchFamily="18" charset="0"/>
                  </a:rPr>
                  <a:t>autistic burnout</a:t>
                </a:r>
                <a:endParaRPr lang="en-US" sz="1700" u="sng"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15000"/>
                  </a:lnSpc>
                  <a:spcAft>
                    <a:spcPts val="200"/>
                  </a:spcAft>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Conceptualized by Raymaker et al. (2020) using qualitative research methods (i.e., a community-based participatory research approach):  </a:t>
                </a:r>
              </a:p>
              <a:p>
                <a:pPr lvl="1">
                  <a:lnSpc>
                    <a:spcPct val="115000"/>
                  </a:lnSpc>
                  <a:spcAft>
                    <a:spcPts val="200"/>
                  </a:spcAft>
                  <a:tabLst>
                    <a:tab pos="1371600" algn="l"/>
                  </a:tabLst>
                </a:pPr>
                <a:r>
                  <a:rPr lang="en-US" sz="1600" u="sng" kern="100" dirty="0">
                    <a:effectLst/>
                    <a:latin typeface="Aptos" panose="020B0004020202020204" pitchFamily="34" charset="0"/>
                    <a:ea typeface="Aptos" panose="020B0004020202020204" pitchFamily="34" charset="0"/>
                    <a:cs typeface="Times New Roman" panose="02020603050405020304" pitchFamily="18" charset="0"/>
                  </a:rPr>
                  <a:t>Primary characteristics</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chronic exhaustion, loss of skills, reduced tolerance to stimulus</a:t>
                </a:r>
              </a:p>
              <a:p>
                <a:pPr lvl="1">
                  <a:lnSpc>
                    <a:spcPct val="115000"/>
                  </a:lnSpc>
                  <a:spcAft>
                    <a:spcPts val="200"/>
                  </a:spcAft>
                  <a:tabLst>
                    <a:tab pos="1371600" algn="l"/>
                  </a:tabLst>
                </a:pPr>
                <a:r>
                  <a:rPr lang="en-US" sz="1600" u="sng" kern="100" dirty="0">
                    <a:effectLst/>
                    <a:latin typeface="Aptos" panose="020B0004020202020204" pitchFamily="34" charset="0"/>
                    <a:ea typeface="Aptos" panose="020B0004020202020204" pitchFamily="34" charset="0"/>
                    <a:cs typeface="Times New Roman" panose="02020603050405020304" pitchFamily="18" charset="0"/>
                  </a:rPr>
                  <a:t>Causative mechanism/dynamics:</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life stressors</a:t>
                </a:r>
                <a:r>
                  <a:rPr lang="en-US" sz="1600" kern="100" dirty="0">
                    <a:effectLst/>
                    <a:latin typeface="Aptos" panose="020B0004020202020204" pitchFamily="34" charset="0"/>
                    <a:ea typeface="Aptos" panose="020B0004020202020204" pitchFamily="34" charset="0"/>
                    <a:cs typeface="Times New Roman" panose="02020603050405020304" pitchFamily="18" charset="0"/>
                    <a:sym typeface="Wingdings" pitchFamily="2" charset="2"/>
                  </a:rPr>
                  <a:t></a:t>
                </a:r>
                <a14:m>
                  <m:oMath xmlns:m="http://schemas.openxmlformats.org/officeDocument/2006/math">
                    <m:r>
                      <a:rPr lang="en-US" sz="1600" i="1" kern="100">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600" kern="100" dirty="0">
                    <a:effectLst/>
                    <a:latin typeface="Aptos" panose="020B0004020202020204" pitchFamily="34" charset="0"/>
                    <a:ea typeface="Aptos" panose="020B0004020202020204" pitchFamily="34" charset="0"/>
                    <a:cs typeface="Times New Roman" panose="02020603050405020304" pitchFamily="18" charset="0"/>
                  </a:rPr>
                  <a:t>cumulative load + barriers to support </a:t>
                </a:r>
                <a:r>
                  <a:rPr lang="en-US" sz="1600" kern="100" dirty="0">
                    <a:effectLst/>
                    <a:latin typeface="Aptos" panose="020B0004020202020204" pitchFamily="34" charset="0"/>
                    <a:ea typeface="Aptos" panose="020B0004020202020204" pitchFamily="34" charset="0"/>
                    <a:cs typeface="Times New Roman" panose="02020603050405020304" pitchFamily="18" charset="0"/>
                    <a:sym typeface="Wingdings" pitchFamily="2" charset="2"/>
                  </a:rPr>
                  <a:t></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expectations &gt; abilities</a:t>
                </a:r>
              </a:p>
              <a:p>
                <a:pPr lvl="1">
                  <a:lnSpc>
                    <a:spcPct val="115000"/>
                  </a:lnSpc>
                  <a:spcAft>
                    <a:spcPts val="200"/>
                  </a:spcAft>
                  <a:tabLst>
                    <a:tab pos="1371600" algn="l"/>
                  </a:tabLst>
                </a:pPr>
                <a:r>
                  <a:rPr lang="en-US" sz="1600" u="sng" kern="100" dirty="0">
                    <a:effectLst/>
                    <a:latin typeface="Aptos" panose="020B0004020202020204" pitchFamily="34" charset="0"/>
                    <a:ea typeface="Aptos" panose="020B0004020202020204" pitchFamily="34" charset="0"/>
                    <a:cs typeface="Times New Roman" panose="02020603050405020304" pitchFamily="18" charset="0"/>
                  </a:rPr>
                  <a:t>Negative impacts:</a:t>
                </a:r>
                <a:r>
                  <a:rPr lang="en-US" sz="1600" b="1" kern="100" dirty="0">
                    <a:effectLst/>
                    <a:latin typeface="Aptos" panose="020B0004020202020204" pitchFamily="34" charset="0"/>
                    <a:ea typeface="Aptos" panose="020B0004020202020204" pitchFamily="34" charset="0"/>
                    <a:cs typeface="Times New Roman" panose="02020603050405020304" pitchFamily="18" charset="0"/>
                  </a:rPr>
                  <a:t> </a:t>
                </a:r>
                <a14:m>
                  <m:oMath xmlns:m="http://schemas.openxmlformats.org/officeDocument/2006/math">
                    <m:r>
                      <a:rPr lang="en-US" sz="1600" b="1" i="1" kern="100">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6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physical health, </a:t>
                </a:r>
                <a14:m>
                  <m:oMath xmlns:m="http://schemas.openxmlformats.org/officeDocument/2006/math">
                    <m:r>
                      <a:rPr lang="en-US" sz="1600" b="1" i="1" kern="100">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6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capacity for independent living, </a:t>
                </a:r>
                <a14:m>
                  <m:oMath xmlns:m="http://schemas.openxmlformats.org/officeDocument/2006/math">
                    <m:r>
                      <a:rPr lang="en-US" sz="1600" b="1" i="1" kern="100">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6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quality of life (sometimes includes suicidal Bx), lack of empathy from NT people </a:t>
                </a:r>
              </a:p>
              <a:p>
                <a:pPr lvl="1">
                  <a:lnSpc>
                    <a:spcPct val="115000"/>
                  </a:lnSpc>
                  <a:spcAft>
                    <a:spcPts val="200"/>
                  </a:spcAft>
                  <a:tabLst>
                    <a:tab pos="1371600" algn="l"/>
                  </a:tabLst>
                </a:pPr>
                <a:r>
                  <a:rPr lang="en-US" sz="1600" u="sng" kern="100" dirty="0">
                    <a:effectLst/>
                    <a:latin typeface="Aptos" panose="020B0004020202020204" pitchFamily="34" charset="0"/>
                    <a:ea typeface="Aptos" panose="020B0004020202020204" pitchFamily="34" charset="0"/>
                    <a:cs typeface="Times New Roman" panose="02020603050405020304" pitchFamily="18" charset="0"/>
                  </a:rPr>
                  <a:t>What supports recovery:</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acceptance &amp; social support, time off/reduced expectations, doing things in an autistic way/unmasking</a:t>
                </a:r>
              </a:p>
              <a:p>
                <a:endParaRPr lang="en-US" dirty="0"/>
              </a:p>
            </p:txBody>
          </p:sp>
        </mc:Choice>
        <mc:Fallback xmlns="">
          <p:sp>
            <p:nvSpPr>
              <p:cNvPr id="3" name="Content Placeholder 2">
                <a:extLst>
                  <a:ext uri="{FF2B5EF4-FFF2-40B4-BE49-F238E27FC236}">
                    <a16:creationId xmlns:a16="http://schemas.microsoft.com/office/drawing/2014/main" id="{0BA06EFE-383F-AB44-6C3B-0BE7891AF8B0}"/>
                  </a:ext>
                </a:extLst>
              </p:cNvPr>
              <p:cNvSpPr>
                <a:spLocks noGrp="1" noRot="1" noChangeAspect="1" noMove="1" noResize="1" noEditPoints="1" noAdjustHandles="1" noChangeArrowheads="1" noChangeShapeType="1" noTextEdit="1"/>
              </p:cNvSpPr>
              <p:nvPr>
                <p:ph sz="half" idx="1"/>
              </p:nvPr>
            </p:nvSpPr>
            <p:spPr>
              <a:xfrm>
                <a:off x="353291" y="1884652"/>
                <a:ext cx="4807528" cy="4572000"/>
              </a:xfrm>
              <a:blipFill>
                <a:blip r:embed="rId2"/>
                <a:stretch>
                  <a:fillRect l="-525" t="-2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B645DD2-EBFD-5D70-1CC7-7EF8E62E118E}"/>
                  </a:ext>
                </a:extLst>
              </p:cNvPr>
              <p:cNvSpPr>
                <a:spLocks noGrp="1"/>
              </p:cNvSpPr>
              <p:nvPr>
                <p:ph sz="half" idx="2"/>
              </p:nvPr>
            </p:nvSpPr>
            <p:spPr>
              <a:xfrm>
                <a:off x="5334001" y="1427452"/>
                <a:ext cx="6677890" cy="4749512"/>
              </a:xfrm>
            </p:spPr>
            <p:txBody>
              <a:bodyPr>
                <a:normAutofit fontScale="92500" lnSpcReduction="10000"/>
              </a:bodyPr>
              <a:lstStyle/>
              <a:p>
                <a:pPr marL="0" marR="0" lvl="0" indent="0">
                  <a:lnSpc>
                    <a:spcPct val="115000"/>
                  </a:lnSpc>
                  <a:spcAft>
                    <a:spcPts val="200"/>
                  </a:spcAft>
                  <a:buNone/>
                  <a:tabLst>
                    <a:tab pos="457200" algn="l"/>
                  </a:tabLst>
                </a:pPr>
                <a:r>
                  <a:rPr lang="en-US" sz="15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—Psychotherapy as a field emerged with the aim/as mode of homogenizing toward a socially constructed norm (Watters, 2010; Chapman, 2023).</a:t>
                </a:r>
              </a:p>
              <a:p>
                <a:pPr marL="0" marR="0" lvl="0" indent="0">
                  <a:lnSpc>
                    <a:spcPct val="115000"/>
                  </a:lnSpc>
                  <a:spcAft>
                    <a:spcPts val="200"/>
                  </a:spcAft>
                  <a:buNone/>
                  <a:tabLst>
                    <a:tab pos="457200" algn="l"/>
                  </a:tabLst>
                </a:pPr>
                <a:r>
                  <a:rPr lang="en-US" sz="15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—When we (therapists &amp;/or parents) fall into the “fix the client” stance, the client is more likely to perceive therapy as a threat </a:t>
                </a:r>
                <a:r>
                  <a:rPr lang="en-US" sz="1500" i="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(…not really all that surprising) </a:t>
                </a:r>
                <a:endParaRPr lang="en-US" sz="15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15000"/>
                  </a:lnSpc>
                  <a:spcAft>
                    <a:spcPts val="200"/>
                  </a:spcAft>
                  <a:buNone/>
                  <a:tabLst>
                    <a:tab pos="457200" algn="l"/>
                  </a:tabLst>
                </a:pPr>
                <a:r>
                  <a:rPr lang="en-US" sz="1500" u="sng"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Possible Dynamics Involving Perception of Therapy as a Threat &amp;/or Autistic Burnout </a:t>
                </a:r>
                <a:endParaRPr lang="en-US" sz="15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200"/>
                  </a:spcAft>
                  <a:tabLst>
                    <a:tab pos="457200" algn="l"/>
                  </a:tabLst>
                </a:pPr>
                <a14:m>
                  <m:oMath xmlns:m="http://schemas.openxmlformats.org/officeDocument/2006/math">
                    <m:r>
                      <a:rPr lang="en-US" sz="1700" b="1" i="1" kern="10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7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perception of therapy as a threat</a:t>
                </a:r>
                <a14:m>
                  <m:oMath xmlns:m="http://schemas.openxmlformats.org/officeDocument/2006/math">
                    <m:r>
                      <a:rPr lang="en-US" sz="1700" b="1" i="1" kern="10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7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14:m>
                  <m:oMath xmlns:m="http://schemas.openxmlformats.org/officeDocument/2006/math">
                    <m:r>
                      <a:rPr lang="en-US" sz="1700" b="1" i="1" kern="10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700" b="1" kern="1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threat responses &amp; </a:t>
                </a:r>
                <a14:m>
                  <m:oMath xmlns:m="http://schemas.openxmlformats.org/officeDocument/2006/math">
                    <m:r>
                      <a:rPr lang="en-US" sz="1700" b="1" i="1" kern="10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7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cumulative load </a:t>
                </a:r>
                <a14:m>
                  <m:oMath xmlns:m="http://schemas.openxmlformats.org/officeDocument/2006/math">
                    <m:r>
                      <a:rPr lang="en-US" sz="1700" b="1" i="1" kern="10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m:t>
                    </m:r>
                    <m:r>
                      <a:rPr lang="en-US" sz="1700" b="1" i="1" kern="10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7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autistic burnout </a:t>
                </a:r>
              </a:p>
              <a:p>
                <a:pPr>
                  <a:lnSpc>
                    <a:spcPct val="115000"/>
                  </a:lnSpc>
                  <a:spcAft>
                    <a:spcPts val="200"/>
                  </a:spcAft>
                  <a:tabLst>
                    <a:tab pos="914400" algn="l"/>
                  </a:tabLst>
                </a:pP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chronic exhaustion &amp;/or reduced tolerance to stimulus</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sym typeface="Wingdings" pitchFamily="2" charset="2"/>
                  </a:rPr>
                  <a:t></a:t>
                </a:r>
                <a14:m>
                  <m:oMath xmlns:m="http://schemas.openxmlformats.org/officeDocument/2006/math">
                    <m:r>
                      <a:rPr lang="en-US" sz="1600" i="1" kern="10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600" kern="1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sensitivity to</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expectations/demands inherent to therapy (e.g., showing up, being seen, participating, lighting, structure)</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sym typeface="Wingdings" pitchFamily="2" charset="2"/>
                  </a:rPr>
                  <a:t></a:t>
                </a:r>
                <a:r>
                  <a:rPr lang="en-US" sz="1600" i="1" kern="100" dirty="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a:t> </a:t>
                </a:r>
                <a14:m>
                  <m:oMath xmlns:m="http://schemas.openxmlformats.org/officeDocument/2006/math">
                    <m:r>
                      <a:rPr lang="en-US" sz="1600" i="1" kern="10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oMath>
                </a14:m>
                <a:r>
                  <a:rPr lang="en-US" sz="1600" dirty="0">
                    <a:solidFill>
                      <a:schemeClr val="bg1"/>
                    </a:solidFill>
                  </a:rPr>
                  <a:t>perception and/or experience of therapy as a threat</a:t>
                </a:r>
                <a:r>
                  <a:rPr lang="en-US" sz="1600" dirty="0">
                    <a:solidFill>
                      <a:schemeClr val="bg1"/>
                    </a:solidFill>
                    <a:sym typeface="Wingdings" pitchFamily="2" charset="2"/>
                  </a:rPr>
                  <a:t></a:t>
                </a:r>
                <a:r>
                  <a:rPr lang="en-US" sz="1600" dirty="0">
                    <a:solidFill>
                      <a:schemeClr val="bg1"/>
                    </a:solidFill>
                  </a:rPr>
                  <a:t> </a:t>
                </a:r>
                <a14:m>
                  <m:oMath xmlns:m="http://schemas.openxmlformats.org/officeDocument/2006/math">
                    <m:r>
                      <a:rPr lang="en-US" sz="1600" i="1" kern="10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oMath>
                </a14:m>
                <a:r>
                  <a:rPr lang="en-US" sz="1600" kern="100"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threat responses &amp; </a:t>
                </a:r>
                <a14:m>
                  <m:oMath xmlns:m="http://schemas.openxmlformats.org/officeDocument/2006/math">
                    <m:r>
                      <a:rPr lang="en-US" sz="1600" i="1" kern="10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oMath>
                </a14:m>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cumulative load </a:t>
                </a:r>
                <a14:m>
                  <m:oMath xmlns:m="http://schemas.openxmlformats.org/officeDocument/2006/math">
                    <m:r>
                      <a:rPr lang="en-US" sz="1600" i="1" kern="100" dirty="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r>
                      <a:rPr lang="en-US" sz="1600" i="1" kern="10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oMath>
                </a14:m>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autistic burnout</a:t>
                </a:r>
              </a:p>
              <a:p>
                <a:pPr>
                  <a:lnSpc>
                    <a:spcPct val="115000"/>
                  </a:lnSpc>
                  <a:spcAft>
                    <a:spcPts val="200"/>
                  </a:spcAft>
                  <a:tabLst>
                    <a:tab pos="914400" algn="l"/>
                  </a:tabLst>
                </a:pPr>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forced continued participation in therapy</a:t>
                </a:r>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sym typeface="Wingdings" pitchFamily="2" charset="2"/>
                  </a:rPr>
                  <a:t></a:t>
                </a:r>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US" sz="1600" kern="100" dirty="0">
                    <a:solidFill>
                      <a:schemeClr val="bg1"/>
                    </a:solidFill>
                    <a:ea typeface="Aptos" panose="020B0004020202020204" pitchFamily="34" charset="0"/>
                    <a:cs typeface="Times New Roman" panose="02020603050405020304" pitchFamily="18" charset="0"/>
                  </a:rPr>
                  <a:t> </a:t>
                </a:r>
                <a14:m>
                  <m:oMath xmlns:m="http://schemas.openxmlformats.org/officeDocument/2006/math">
                    <m:r>
                      <a:rPr lang="en-US" sz="1600" i="1" kern="10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oMath>
                </a14:m>
                <a:r>
                  <a:rPr lang="en-US" sz="1600" dirty="0">
                    <a:solidFill>
                      <a:schemeClr val="bg1"/>
                    </a:solidFill>
                  </a:rPr>
                  <a:t> discrepancy between expectations &amp; abilities &amp;/or </a:t>
                </a:r>
                <a14:m>
                  <m:oMath xmlns:m="http://schemas.openxmlformats.org/officeDocument/2006/math">
                    <m:r>
                      <a:rPr lang="en-US" sz="1600" i="1" kern="10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oMath>
                </a14:m>
                <a:r>
                  <a:rPr lang="en-US" sz="1600" dirty="0">
                    <a:solidFill>
                      <a:schemeClr val="bg1"/>
                    </a:solidFill>
                  </a:rPr>
                  <a:t> threat to autonomy</a:t>
                </a:r>
                <a:r>
                  <a:rPr lang="en-US" sz="1600" dirty="0">
                    <a:solidFill>
                      <a:schemeClr val="bg1"/>
                    </a:solidFill>
                    <a:sym typeface="Wingdings" pitchFamily="2" charset="2"/>
                  </a:rPr>
                  <a:t></a:t>
                </a:r>
                <a:r>
                  <a:rPr lang="en-US" sz="1600" dirty="0">
                    <a:solidFill>
                      <a:schemeClr val="bg1"/>
                    </a:solidFill>
                  </a:rPr>
                  <a:t> </a:t>
                </a:r>
                <a:r>
                  <a:rPr lang="en-US" sz="1600" kern="100" dirty="0">
                    <a:solidFill>
                      <a:schemeClr val="bg1"/>
                    </a:solidFill>
                    <a:ea typeface="Aptos" panose="020B0004020202020204" pitchFamily="34" charset="0"/>
                    <a:cs typeface="Times New Roman" panose="02020603050405020304" pitchFamily="18" charset="0"/>
                  </a:rPr>
                  <a:t> </a:t>
                </a:r>
                <a14:m>
                  <m:oMath xmlns:m="http://schemas.openxmlformats.org/officeDocument/2006/math">
                    <m:r>
                      <a:rPr lang="en-US" sz="1600" i="1" kern="10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oMath>
                </a14:m>
                <a:r>
                  <a:rPr lang="en-US" sz="1600" dirty="0">
                    <a:solidFill>
                      <a:schemeClr val="bg1"/>
                    </a:solidFill>
                  </a:rPr>
                  <a:t> perception and/or experience of therapy as a threat</a:t>
                </a:r>
                <a:r>
                  <a:rPr lang="en-US" sz="1600" dirty="0">
                    <a:solidFill>
                      <a:schemeClr val="bg1"/>
                    </a:solidFill>
                    <a:sym typeface="Wingdings" pitchFamily="2" charset="2"/>
                  </a:rPr>
                  <a:t></a:t>
                </a:r>
                <a:r>
                  <a:rPr lang="en-US" sz="1600" dirty="0">
                    <a:solidFill>
                      <a:schemeClr val="bg1"/>
                    </a:solidFill>
                  </a:rPr>
                  <a:t> </a:t>
                </a:r>
                <a14:m>
                  <m:oMath xmlns:m="http://schemas.openxmlformats.org/officeDocument/2006/math">
                    <m:r>
                      <a:rPr lang="en-US" sz="1600" i="1" kern="10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oMath>
                </a14:m>
                <a:r>
                  <a:rPr lang="en-US" sz="1600" kern="100"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threat responses &amp; </a:t>
                </a:r>
                <a14:m>
                  <m:oMath xmlns:m="http://schemas.openxmlformats.org/officeDocument/2006/math">
                    <m:r>
                      <a:rPr lang="en-US" sz="1600" i="1" kern="10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oMath>
                </a14:m>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cumulative load </a:t>
                </a:r>
                <a14:m>
                  <m:oMath xmlns:m="http://schemas.openxmlformats.org/officeDocument/2006/math">
                    <m:r>
                      <a:rPr lang="en-US" sz="1600" b="0" i="1" kern="100" dirty="0" smtClean="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r>
                      <a:rPr lang="en-US" sz="1600" i="1" kern="10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oMath>
                </a14:m>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autistic burnout </a:t>
                </a:r>
              </a:p>
              <a:p>
                <a:endParaRPr lang="en-US" dirty="0"/>
              </a:p>
            </p:txBody>
          </p:sp>
        </mc:Choice>
        <mc:Fallback xmlns="">
          <p:sp>
            <p:nvSpPr>
              <p:cNvPr id="4" name="Content Placeholder 3">
                <a:extLst>
                  <a:ext uri="{FF2B5EF4-FFF2-40B4-BE49-F238E27FC236}">
                    <a16:creationId xmlns:a16="http://schemas.microsoft.com/office/drawing/2014/main" id="{0B645DD2-EBFD-5D70-1CC7-7EF8E62E118E}"/>
                  </a:ext>
                </a:extLst>
              </p:cNvPr>
              <p:cNvSpPr>
                <a:spLocks noGrp="1" noRot="1" noChangeAspect="1" noMove="1" noResize="1" noEditPoints="1" noAdjustHandles="1" noChangeArrowheads="1" noChangeShapeType="1" noTextEdit="1"/>
              </p:cNvSpPr>
              <p:nvPr>
                <p:ph sz="half" idx="2"/>
              </p:nvPr>
            </p:nvSpPr>
            <p:spPr>
              <a:xfrm>
                <a:off x="5334001" y="1427452"/>
                <a:ext cx="6677890" cy="4749512"/>
              </a:xfrm>
              <a:blipFill>
                <a:blip r:embed="rId3"/>
                <a:stretch>
                  <a:fillRect l="-380" t="-267"/>
                </a:stretch>
              </a:blipFill>
            </p:spPr>
            <p:txBody>
              <a:bodyPr/>
              <a:lstStyle/>
              <a:p>
                <a:r>
                  <a:rPr lang="en-US">
                    <a:noFill/>
                  </a:rPr>
                  <a:t> </a:t>
                </a:r>
              </a:p>
            </p:txBody>
          </p:sp>
        </mc:Fallback>
      </mc:AlternateContent>
    </p:spTree>
    <p:extLst>
      <p:ext uri="{BB962C8B-B14F-4D97-AF65-F5344CB8AC3E}">
        <p14:creationId xmlns:p14="http://schemas.microsoft.com/office/powerpoint/2010/main" val="1466031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BE879"/>
        </a:solidFill>
        <a:effectLst/>
      </p:bgPr>
    </p:bg>
    <p:spTree>
      <p:nvGrpSpPr>
        <p:cNvPr id="1" name="">
          <a:extLst>
            <a:ext uri="{FF2B5EF4-FFF2-40B4-BE49-F238E27FC236}">
              <a16:creationId xmlns:a16="http://schemas.microsoft.com/office/drawing/2014/main" id="{BFFDD6D1-AF90-8461-B05B-3251447BDC4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FBA2535-342A-C6AF-B830-C48BC5FAAA5A}"/>
              </a:ext>
            </a:extLst>
          </p:cNvPr>
          <p:cNvSpPr>
            <a:spLocks noGrp="1"/>
          </p:cNvSpPr>
          <p:nvPr>
            <p:ph type="title"/>
          </p:nvPr>
        </p:nvSpPr>
        <p:spPr>
          <a:xfrm>
            <a:off x="124691" y="143452"/>
            <a:ext cx="11748654" cy="1325563"/>
          </a:xfrm>
        </p:spPr>
        <p:txBody>
          <a:bodyPr/>
          <a:lstStyle/>
          <a:p>
            <a:r>
              <a:rPr lang="en-US" dirty="0"/>
              <a:t>9. Consider that therapy might not be “the answer”. </a:t>
            </a:r>
          </a:p>
        </p:txBody>
      </p:sp>
      <p:graphicFrame>
        <p:nvGraphicFramePr>
          <p:cNvPr id="2" name="Content Placeholder 1">
            <a:extLst>
              <a:ext uri="{FF2B5EF4-FFF2-40B4-BE49-F238E27FC236}">
                <a16:creationId xmlns:a16="http://schemas.microsoft.com/office/drawing/2014/main" id="{17BF8089-2ABF-7BDC-BB79-435D8CE566E6}"/>
              </a:ext>
            </a:extLst>
          </p:cNvPr>
          <p:cNvGraphicFramePr>
            <a:graphicFrameLocks noGrp="1"/>
          </p:cNvGraphicFramePr>
          <p:nvPr>
            <p:ph idx="1"/>
            <p:extLst>
              <p:ext uri="{D42A27DB-BD31-4B8C-83A1-F6EECF244321}">
                <p14:modId xmlns:p14="http://schemas.microsoft.com/office/powerpoint/2010/main" val="1734370977"/>
              </p:ext>
            </p:extLst>
          </p:nvPr>
        </p:nvGraphicFramePr>
        <p:xfrm>
          <a:off x="838200" y="1469015"/>
          <a:ext cx="10515600" cy="4707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2954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7026"/>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245F-2BB9-CF3E-FF89-08CBCE5275C5}"/>
              </a:ext>
            </a:extLst>
          </p:cNvPr>
          <p:cNvSpPr>
            <a:spLocks noGrp="1"/>
          </p:cNvSpPr>
          <p:nvPr>
            <p:ph type="title"/>
          </p:nvPr>
        </p:nvSpPr>
        <p:spPr>
          <a:xfrm>
            <a:off x="0" y="0"/>
            <a:ext cx="10515600" cy="1325563"/>
          </a:xfrm>
        </p:spPr>
        <p:txBody>
          <a:bodyPr/>
          <a:lstStyle/>
          <a:p>
            <a:r>
              <a:rPr lang="en-US" dirty="0">
                <a:solidFill>
                  <a:schemeClr val="bg1"/>
                </a:solidFill>
              </a:rPr>
              <a:t>10. We are mirrors of each other…</a:t>
            </a:r>
          </a:p>
        </p:txBody>
      </p:sp>
      <p:graphicFrame>
        <p:nvGraphicFramePr>
          <p:cNvPr id="6" name="Content Placeholder 5">
            <a:extLst>
              <a:ext uri="{FF2B5EF4-FFF2-40B4-BE49-F238E27FC236}">
                <a16:creationId xmlns:a16="http://schemas.microsoft.com/office/drawing/2014/main" id="{35016209-915A-5E12-0FC6-4274CDEACA3E}"/>
              </a:ext>
            </a:extLst>
          </p:cNvPr>
          <p:cNvGraphicFramePr>
            <a:graphicFrameLocks noGrp="1"/>
          </p:cNvGraphicFramePr>
          <p:nvPr>
            <p:ph idx="1"/>
            <p:extLst>
              <p:ext uri="{D42A27DB-BD31-4B8C-83A1-F6EECF244321}">
                <p14:modId xmlns:p14="http://schemas.microsoft.com/office/powerpoint/2010/main" val="1821886163"/>
              </p:ext>
            </p:extLst>
          </p:nvPr>
        </p:nvGraphicFramePr>
        <p:xfrm>
          <a:off x="619991" y="1570007"/>
          <a:ext cx="10952018" cy="3726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720D0FBB-9FBA-4D0D-51CD-4EA8A543C8BF}"/>
              </a:ext>
            </a:extLst>
          </p:cNvPr>
          <p:cNvSpPr txBox="1"/>
          <p:nvPr/>
        </p:nvSpPr>
        <p:spPr>
          <a:xfrm>
            <a:off x="6096000" y="5805535"/>
            <a:ext cx="6504878" cy="707886"/>
          </a:xfrm>
          <a:prstGeom prst="rect">
            <a:avLst/>
          </a:prstGeom>
          <a:noFill/>
        </p:spPr>
        <p:txBody>
          <a:bodyPr wrap="square" rtlCol="0">
            <a:spAutoFit/>
          </a:bodyPr>
          <a:lstStyle/>
          <a:p>
            <a:r>
              <a:rPr lang="en-US" sz="4000" dirty="0">
                <a:solidFill>
                  <a:schemeClr val="bg1"/>
                </a:solidFill>
              </a:rPr>
              <a:t>…and mirrors reflect light. </a:t>
            </a:r>
          </a:p>
        </p:txBody>
      </p:sp>
    </p:spTree>
    <p:extLst>
      <p:ext uri="{BB962C8B-B14F-4D97-AF65-F5344CB8AC3E}">
        <p14:creationId xmlns:p14="http://schemas.microsoft.com/office/powerpoint/2010/main" val="655416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BE8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BB34-558B-7C75-9C3B-A46F44BE563D}"/>
              </a:ext>
            </a:extLst>
          </p:cNvPr>
          <p:cNvSpPr>
            <a:spLocks noGrp="1"/>
          </p:cNvSpPr>
          <p:nvPr>
            <p:ph type="title"/>
          </p:nvPr>
        </p:nvSpPr>
        <p:spPr>
          <a:xfrm>
            <a:off x="4684296" y="0"/>
            <a:ext cx="6096000" cy="1325563"/>
          </a:xfrm>
        </p:spPr>
        <p:txBody>
          <a:bodyPr/>
          <a:lstStyle/>
          <a:p>
            <a:pPr algn="ctr"/>
            <a:r>
              <a:rPr lang="en-US" dirty="0"/>
              <a:t>Acknowledgements</a:t>
            </a:r>
          </a:p>
        </p:txBody>
      </p:sp>
      <p:sp>
        <p:nvSpPr>
          <p:cNvPr id="4" name="Content Placeholder 3">
            <a:extLst>
              <a:ext uri="{FF2B5EF4-FFF2-40B4-BE49-F238E27FC236}">
                <a16:creationId xmlns:a16="http://schemas.microsoft.com/office/drawing/2014/main" id="{B41303C2-108D-1CB1-A04D-E0FE1AC1CF45}"/>
              </a:ext>
            </a:extLst>
          </p:cNvPr>
          <p:cNvSpPr>
            <a:spLocks noGrp="1"/>
          </p:cNvSpPr>
          <p:nvPr>
            <p:ph sz="half" idx="1"/>
          </p:nvPr>
        </p:nvSpPr>
        <p:spPr>
          <a:xfrm>
            <a:off x="4684296" y="1233377"/>
            <a:ext cx="7507704" cy="5146157"/>
          </a:xfrm>
        </p:spPr>
        <p:txBody>
          <a:bodyPr>
            <a:normAutofit fontScale="62500" lnSpcReduction="20000"/>
          </a:bodyPr>
          <a:lstStyle/>
          <a:p>
            <a:r>
              <a:rPr lang="en-US" b="1" dirty="0"/>
              <a:t>Michele Beach </a:t>
            </a:r>
            <a:r>
              <a:rPr lang="en-US" dirty="0"/>
              <a:t>&amp; </a:t>
            </a:r>
            <a:r>
              <a:rPr lang="en-US" b="1" dirty="0"/>
              <a:t>Christy Lochary </a:t>
            </a:r>
            <a:r>
              <a:rPr lang="en-US" dirty="0"/>
              <a:t>(site supervisors) &amp; </a:t>
            </a:r>
            <a:r>
              <a:rPr lang="en-US" b="1" dirty="0"/>
              <a:t>LFC colleagues</a:t>
            </a:r>
          </a:p>
          <a:p>
            <a:pPr lvl="1"/>
            <a:r>
              <a:rPr lang="en-US" dirty="0"/>
              <a:t>For cultivating a neurodiversity affirming and radically relational professional environment; for helping me show up as I am and take my seat as a therapist; for your acceptance, encouragement, and all your contributions to my professional/personal development process</a:t>
            </a:r>
          </a:p>
          <a:p>
            <a:pPr lvl="1"/>
            <a:r>
              <a:rPr lang="en-US" u="sng" dirty="0"/>
              <a:t>Christy &amp; Michele</a:t>
            </a:r>
            <a:r>
              <a:rPr lang="en-US" dirty="0"/>
              <a:t>: for all the wise mentorship &amp; compassionate guidance that you’ve provided; for your above-and-beyond support, including with this project; and for all the ways you’ve helped me build more trust within myself</a:t>
            </a:r>
          </a:p>
          <a:p>
            <a:r>
              <a:rPr lang="en-US" b="1" dirty="0"/>
              <a:t>Dr. Cogburn </a:t>
            </a:r>
          </a:p>
          <a:p>
            <a:pPr lvl="1"/>
            <a:r>
              <a:rPr lang="en-US" dirty="0"/>
              <a:t>For your valuable reframes; for helping me shift gears (more than once) with this project; and for all the encouragement, guidance, and support you’ve provided during my internship</a:t>
            </a:r>
          </a:p>
          <a:p>
            <a:r>
              <a:rPr lang="en-US" b="1" dirty="0"/>
              <a:t>L</a:t>
            </a:r>
            <a:r>
              <a:rPr lang="en-US" b="1" dirty="0">
                <a:ea typeface="Aptos" panose="020B0004020202020204" pitchFamily="34" charset="0"/>
                <a:cs typeface="Times New Roman" panose="02020603050405020304" pitchFamily="18" charset="0"/>
              </a:rPr>
              <a:t>í</a:t>
            </a:r>
            <a:r>
              <a:rPr lang="en-US" b="1" dirty="0"/>
              <a:t>f </a:t>
            </a:r>
          </a:p>
          <a:p>
            <a:pPr lvl="1"/>
            <a:r>
              <a:rPr lang="en-US" dirty="0"/>
              <a:t>For your authenticity &amp; friendship; for “getting it” and catalyzing vital reframes to my perspective; for all the inspiration validation you’ve offered, and for invaluable conversation, collaboration, &amp; support, including with this project</a:t>
            </a:r>
          </a:p>
          <a:p>
            <a:r>
              <a:rPr lang="en-US" b="1" dirty="0"/>
              <a:t>Ethan</a:t>
            </a:r>
          </a:p>
          <a:p>
            <a:pPr lvl="1"/>
            <a:r>
              <a:rPr lang="en-US" dirty="0"/>
              <a:t>For well-timed fast walks, body doubling, &amp; reflecting the heart of the matter; for your patience, Canva support, &amp; extraordinary acceptance; &amp; for your friendship</a:t>
            </a:r>
          </a:p>
          <a:p>
            <a:r>
              <a:rPr lang="en-US" b="1" dirty="0"/>
              <a:t>My clients </a:t>
            </a:r>
            <a:r>
              <a:rPr lang="en-US" dirty="0"/>
              <a:t>and </a:t>
            </a:r>
            <a:r>
              <a:rPr lang="en-US" b="1" dirty="0"/>
              <a:t>their parents</a:t>
            </a:r>
          </a:p>
          <a:p>
            <a:pPr lvl="1"/>
            <a:r>
              <a:rPr lang="en-US" dirty="0"/>
              <a:t>For embarking on the therapeutic journey with me; for your time, trust, &amp; allowing me to witness your light; and for all the reflections you’ve offered</a:t>
            </a:r>
          </a:p>
          <a:p>
            <a:pPr lvl="1"/>
            <a:r>
              <a:rPr lang="en-US" dirty="0"/>
              <a:t>For helping me understand</a:t>
            </a:r>
          </a:p>
        </p:txBody>
      </p:sp>
      <p:sp>
        <p:nvSpPr>
          <p:cNvPr id="3" name="TextBox 2">
            <a:extLst>
              <a:ext uri="{FF2B5EF4-FFF2-40B4-BE49-F238E27FC236}">
                <a16:creationId xmlns:a16="http://schemas.microsoft.com/office/drawing/2014/main" id="{196F6A61-DB19-27D1-940A-23EF2ACAC37D}"/>
              </a:ext>
            </a:extLst>
          </p:cNvPr>
          <p:cNvSpPr txBox="1"/>
          <p:nvPr/>
        </p:nvSpPr>
        <p:spPr>
          <a:xfrm>
            <a:off x="564235" y="1567924"/>
            <a:ext cx="3610412" cy="461665"/>
          </a:xfrm>
          <a:prstGeom prst="rect">
            <a:avLst/>
          </a:prstGeom>
          <a:noFill/>
        </p:spPr>
        <p:txBody>
          <a:bodyPr wrap="none" rtlCol="0">
            <a:spAutoFit/>
          </a:bodyPr>
          <a:lstStyle/>
          <a:p>
            <a:r>
              <a:rPr lang="en-US" sz="2400" dirty="0"/>
              <a:t>QR Code to Access Slides</a:t>
            </a:r>
          </a:p>
        </p:txBody>
      </p:sp>
      <p:pic>
        <p:nvPicPr>
          <p:cNvPr id="6" name="Picture 5" descr="A qr code on a white background&#10;&#10;AI-generated content may be incorrect.">
            <a:extLst>
              <a:ext uri="{FF2B5EF4-FFF2-40B4-BE49-F238E27FC236}">
                <a16:creationId xmlns:a16="http://schemas.microsoft.com/office/drawing/2014/main" id="{C3FF42C8-F07D-3254-C749-B33C47975274}"/>
              </a:ext>
            </a:extLst>
          </p:cNvPr>
          <p:cNvPicPr>
            <a:picLocks noChangeAspect="1"/>
          </p:cNvPicPr>
          <p:nvPr/>
        </p:nvPicPr>
        <p:blipFill>
          <a:blip r:embed="rId3"/>
          <a:stretch>
            <a:fillRect/>
          </a:stretch>
        </p:blipFill>
        <p:spPr>
          <a:xfrm>
            <a:off x="654941" y="2091955"/>
            <a:ext cx="3429000" cy="3429000"/>
          </a:xfrm>
          <a:prstGeom prst="rect">
            <a:avLst/>
          </a:prstGeom>
        </p:spPr>
      </p:pic>
    </p:spTree>
    <p:extLst>
      <p:ext uri="{BB962C8B-B14F-4D97-AF65-F5344CB8AC3E}">
        <p14:creationId xmlns:p14="http://schemas.microsoft.com/office/powerpoint/2010/main" val="2819418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165C-50C1-F7AC-69ED-93ACA3419B68}"/>
              </a:ext>
            </a:extLst>
          </p:cNvPr>
          <p:cNvSpPr>
            <a:spLocks noGrp="1"/>
          </p:cNvSpPr>
          <p:nvPr>
            <p:ph type="title"/>
          </p:nvPr>
        </p:nvSpPr>
        <p:spPr>
          <a:xfrm>
            <a:off x="838200" y="556995"/>
            <a:ext cx="10515600" cy="1133693"/>
          </a:xfrm>
        </p:spPr>
        <p:txBody>
          <a:bodyPr>
            <a:normAutofit/>
          </a:bodyPr>
          <a:lstStyle/>
          <a:p>
            <a:r>
              <a:rPr lang="en-US" sz="4800"/>
              <a:t>Epistemic Injustice &amp; Ongoing Oppression</a:t>
            </a:r>
          </a:p>
        </p:txBody>
      </p:sp>
      <p:graphicFrame>
        <p:nvGraphicFramePr>
          <p:cNvPr id="4" name="Content Placeholder 3">
            <a:extLst>
              <a:ext uri="{FF2B5EF4-FFF2-40B4-BE49-F238E27FC236}">
                <a16:creationId xmlns:a16="http://schemas.microsoft.com/office/drawing/2014/main" id="{5384983E-7664-C918-6347-5E7935FB5549}"/>
              </a:ext>
            </a:extLst>
          </p:cNvPr>
          <p:cNvGraphicFramePr>
            <a:graphicFrameLocks noGrp="1"/>
          </p:cNvGraphicFramePr>
          <p:nvPr>
            <p:ph idx="1"/>
            <p:extLst>
              <p:ext uri="{D42A27DB-BD31-4B8C-83A1-F6EECF244321}">
                <p14:modId xmlns:p14="http://schemas.microsoft.com/office/powerpoint/2010/main" val="1206494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83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8CF5D-D4E9-4F83-8714-B2BE1F5ACC35}"/>
              </a:ext>
            </a:extLst>
          </p:cNvPr>
          <p:cNvSpPr>
            <a:spLocks noGrp="1"/>
          </p:cNvSpPr>
          <p:nvPr>
            <p:ph type="title"/>
          </p:nvPr>
        </p:nvSpPr>
        <p:spPr>
          <a:xfrm>
            <a:off x="0" y="-145293"/>
            <a:ext cx="10515600" cy="1097131"/>
          </a:xfrm>
          <a:solidFill>
            <a:schemeClr val="bg2"/>
          </a:solidFill>
        </p:spPr>
        <p:txBody>
          <a:bodyPr/>
          <a:lstStyle/>
          <a:p>
            <a:r>
              <a:rPr lang="en-US" dirty="0"/>
              <a:t>References</a:t>
            </a:r>
          </a:p>
        </p:txBody>
      </p:sp>
      <p:sp>
        <p:nvSpPr>
          <p:cNvPr id="4" name="TextBox 3">
            <a:extLst>
              <a:ext uri="{FF2B5EF4-FFF2-40B4-BE49-F238E27FC236}">
                <a16:creationId xmlns:a16="http://schemas.microsoft.com/office/drawing/2014/main" id="{FC9A566E-48A2-BC32-512A-80CB5AD383B7}"/>
              </a:ext>
            </a:extLst>
          </p:cNvPr>
          <p:cNvSpPr txBox="1"/>
          <p:nvPr/>
        </p:nvSpPr>
        <p:spPr>
          <a:xfrm>
            <a:off x="5807243" y="747919"/>
            <a:ext cx="6384756" cy="5964774"/>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just">
              <a:lnSpc>
                <a:spcPct val="115000"/>
              </a:lnSpc>
              <a:spcAft>
                <a:spcPts val="800"/>
              </a:spcAft>
            </a:pPr>
            <a:r>
              <a:rPr lang="en-US" sz="1100"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Murray, D., Lesser, M., &amp; Lawson, W. (2005). Attention, </a:t>
            </a:r>
            <a:r>
              <a:rPr lang="en-US" sz="1100" kern="100" dirty="0" err="1">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monotropism</a:t>
            </a:r>
            <a:r>
              <a:rPr lang="en-US" sz="1100"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 and the diagnostic criteria for autism. </a:t>
            </a:r>
            <a:r>
              <a:rPr lang="en-US" sz="1100" i="1"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Autism: The International Journal of Research and Practice</a:t>
            </a:r>
            <a:r>
              <a:rPr lang="en-US" sz="1100"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i="1"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9</a:t>
            </a:r>
            <a:r>
              <a:rPr lang="en-US" sz="1100"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(2), 139–156.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3"/>
              </a:rPr>
              <a:t>https://doi.org/10.1177/1362361305051398</a:t>
            </a:r>
            <a:r>
              <a:rPr lang="en-US" sz="1100"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gn="just">
              <a:lnSpc>
                <a:spcPct val="115000"/>
              </a:lnSpc>
              <a:spcAft>
                <a:spcPts val="800"/>
              </a:spcAft>
              <a:buNone/>
            </a:pP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Nerenberg, J. (2020). </a:t>
            </a:r>
            <a:r>
              <a:rPr lang="en-US" sz="1100" i="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Divergent mind: Thriving in a world that wasn't designed for you.</a:t>
            </a: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HarperOne</a:t>
            </a: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100" kern="100" dirty="0" err="1">
                <a:effectLst/>
                <a:latin typeface="Times New Roman" panose="02020603050405020304" pitchFamily="18" charset="0"/>
                <a:ea typeface="Aptos" panose="020B0004020202020204" pitchFamily="34" charset="0"/>
                <a:cs typeface="Times New Roman" panose="02020603050405020304" pitchFamily="18" charset="0"/>
              </a:rPr>
              <a:t>Neuroqueer</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theory. (2025, April 3). In </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Wikipedia.</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4"/>
              </a:rPr>
              <a:t>https://en.wikipedia.org/wiki/Neuroqueer_theory</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Paradigm shift. (2025, April 2). In </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Wikipedia.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5"/>
              </a:rPr>
              <a:t>https://en.wikipedia.org/wiki/Paradigm_shift</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gn="just">
              <a:lnSpc>
                <a:spcPct val="115000"/>
              </a:lnSpc>
              <a:spcBef>
                <a:spcPts val="1200"/>
              </a:spcBef>
              <a:spcAft>
                <a:spcPts val="800"/>
              </a:spcAft>
              <a:buNone/>
            </a:pP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Pearson A. &amp; Rose, K. (2023). </a:t>
            </a:r>
            <a:r>
              <a:rPr lang="en-US" sz="1100" i="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Autistic masking: Understanding identity management and the role of stigma. </a:t>
            </a: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Pavilion Publishing.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Bef>
                <a:spcPts val="1200"/>
              </a:spcBef>
              <a:spcAft>
                <a:spcPts val="800"/>
              </a:spcAft>
              <a:buNone/>
            </a:pP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Price, D. (2020). </a:t>
            </a:r>
            <a:r>
              <a:rPr lang="en-US" sz="1100" i="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Unmasking autism: Discovering the new faces of neurodiversity. </a:t>
            </a: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Harmony Books.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gn="just">
              <a:lnSpc>
                <a:spcPct val="115000"/>
              </a:lnSpc>
              <a:spcBef>
                <a:spcPts val="1200"/>
              </a:spcBef>
              <a:spcAft>
                <a:spcPts val="800"/>
              </a:spcAft>
              <a:buNone/>
            </a:pPr>
            <a:r>
              <a:rPr lang="en-US" sz="1100"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Raymaker, D. M., Teo, A. R., Steckler, N. A., Lentz, B., Scharer, M., Delos Santos, A., Kapp, S. K., Hunter, M., Joyce, A., &amp; Nicolaidis, C. (2020). "Having all of your internal resources exhausted beyond measure and being left with no clean-up crew": Defining autistic burnout. </a:t>
            </a:r>
            <a:r>
              <a:rPr lang="en-US" sz="1100" i="1"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Autism in Adulthood: Challenges and Management</a:t>
            </a:r>
            <a:r>
              <a:rPr lang="en-US" sz="1100"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i="1"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2</a:t>
            </a:r>
            <a:r>
              <a:rPr lang="en-US" sz="1100"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(2), 132–143.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6"/>
              </a:rPr>
              <a:t>https://doi.org/10.1089/aut.2019.0079</a:t>
            </a:r>
            <a:r>
              <a:rPr lang="en-US" sz="1100"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gn="just">
              <a:lnSpc>
                <a:spcPct val="115000"/>
              </a:lnSpc>
              <a:spcBef>
                <a:spcPts val="1200"/>
              </a:spcBef>
              <a:spcAft>
                <a:spcPts val="800"/>
              </a:spcAft>
              <a:buNone/>
            </a:pP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Walker, N. (2021). </a:t>
            </a:r>
            <a:r>
              <a:rPr lang="en-US" sz="1100" i="1"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Neuroqueer</a:t>
            </a:r>
            <a:r>
              <a:rPr lang="en-US" sz="1100" i="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heresies: Notes on the neurodiversity paradigm, autistic empowerment, and </a:t>
            </a:r>
            <a:r>
              <a:rPr lang="en-US" sz="1100" i="1"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postnormal</a:t>
            </a:r>
            <a:r>
              <a:rPr lang="en-US" sz="1100" i="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possibilities</a:t>
            </a: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Autonomous Press.</a:t>
            </a:r>
            <a:endParaRPr lang="en-US" sz="1100" kern="100" dirty="0">
              <a:latin typeface="Aptos" panose="020B0004020202020204" pitchFamily="34" charset="0"/>
              <a:ea typeface="Times New Roman" panose="02020603050405020304" pitchFamily="18" charset="0"/>
              <a:cs typeface="Times New Roman" panose="02020603050405020304" pitchFamily="18" charset="0"/>
            </a:endParaRPr>
          </a:p>
          <a:p>
            <a:pPr marL="457200" marR="0" indent="-457200" algn="just">
              <a:lnSpc>
                <a:spcPct val="115000"/>
              </a:lnSpc>
              <a:spcBef>
                <a:spcPts val="1200"/>
              </a:spcBef>
              <a:spcAft>
                <a:spcPts val="800"/>
              </a:spcAft>
              <a:buNone/>
            </a:pPr>
            <a:r>
              <a:rPr lang="en-US" sz="1100" kern="100" dirty="0">
                <a:solidFill>
                  <a:srgbClr val="1B1B1B"/>
                </a:solidFill>
                <a:effectLst/>
                <a:latin typeface="Times New Roman" panose="02020603050405020304" pitchFamily="18" charset="0"/>
                <a:ea typeface="Aptos" panose="020B0004020202020204" pitchFamily="34" charset="0"/>
                <a:cs typeface="Times New Roman" panose="02020603050405020304" pitchFamily="18" charset="0"/>
              </a:rPr>
              <a:t>Walker, N., &amp; Raymaker, D. M. (2021). Toward a </a:t>
            </a:r>
            <a:r>
              <a:rPr lang="en-US" sz="1100" kern="100" dirty="0" err="1">
                <a:solidFill>
                  <a:srgbClr val="1B1B1B"/>
                </a:solidFill>
                <a:effectLst/>
                <a:latin typeface="Times New Roman" panose="02020603050405020304" pitchFamily="18" charset="0"/>
                <a:ea typeface="Aptos" panose="020B0004020202020204" pitchFamily="34" charset="0"/>
                <a:cs typeface="Times New Roman" panose="02020603050405020304" pitchFamily="18" charset="0"/>
              </a:rPr>
              <a:t>neuroqueer</a:t>
            </a:r>
            <a:r>
              <a:rPr lang="en-US" sz="1100" kern="100" dirty="0">
                <a:solidFill>
                  <a:srgbClr val="1B1B1B"/>
                </a:solidFill>
                <a:effectLst/>
                <a:latin typeface="Times New Roman" panose="02020603050405020304" pitchFamily="18" charset="0"/>
                <a:ea typeface="Aptos" panose="020B0004020202020204" pitchFamily="34" charset="0"/>
                <a:cs typeface="Times New Roman" panose="02020603050405020304" pitchFamily="18" charset="0"/>
              </a:rPr>
              <a:t> future: An interview with Nick Walker. </a:t>
            </a:r>
            <a:r>
              <a:rPr lang="en-US" sz="1100" i="1" kern="100" dirty="0">
                <a:solidFill>
                  <a:srgbClr val="1B1B1B"/>
                </a:solidFill>
                <a:effectLst/>
                <a:latin typeface="Times New Roman" panose="02020603050405020304" pitchFamily="18" charset="0"/>
                <a:ea typeface="Aptos" panose="020B0004020202020204" pitchFamily="34" charset="0"/>
                <a:cs typeface="Times New Roman" panose="02020603050405020304" pitchFamily="18" charset="0"/>
              </a:rPr>
              <a:t>Autism in Adulthood: Challenges and Management</a:t>
            </a:r>
            <a:r>
              <a:rPr lang="en-US" sz="1100" kern="100" dirty="0">
                <a:solidFill>
                  <a:srgbClr val="1B1B1B"/>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i="1" kern="100" dirty="0">
                <a:solidFill>
                  <a:srgbClr val="1B1B1B"/>
                </a:solidFill>
                <a:effectLst/>
                <a:latin typeface="Times New Roman" panose="02020603050405020304" pitchFamily="18" charset="0"/>
                <a:ea typeface="Aptos" panose="020B0004020202020204" pitchFamily="34" charset="0"/>
                <a:cs typeface="Times New Roman" panose="02020603050405020304" pitchFamily="18" charset="0"/>
              </a:rPr>
              <a:t>3</a:t>
            </a:r>
            <a:r>
              <a:rPr lang="en-US" sz="1100" kern="100" dirty="0">
                <a:solidFill>
                  <a:srgbClr val="1B1B1B"/>
                </a:solidFill>
                <a:effectLst/>
                <a:latin typeface="Times New Roman" panose="02020603050405020304" pitchFamily="18" charset="0"/>
                <a:ea typeface="Aptos" panose="020B0004020202020204" pitchFamily="34" charset="0"/>
                <a:cs typeface="Times New Roman" panose="02020603050405020304" pitchFamily="18" charset="0"/>
              </a:rPr>
              <a:t>(1), 5–10.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7"/>
              </a:rPr>
              <a:t>https://doi.org/10.1089/aut.2020.29014.njw</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gn="just">
              <a:lnSpc>
                <a:spcPct val="115000"/>
              </a:lnSpc>
              <a:spcAft>
                <a:spcPts val="800"/>
              </a:spcAft>
              <a:buNone/>
            </a:pPr>
            <a:r>
              <a:rPr lang="en-US" sz="11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Watters, E. (2010). </a:t>
            </a:r>
            <a:r>
              <a:rPr lang="en-US" sz="1100" i="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Crazy like us: The globalization of the American psyche</a:t>
            </a:r>
            <a:r>
              <a:rPr lang="en-US" sz="11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Free press.</a:t>
            </a:r>
            <a:endParaRPr lang="en-US" sz="1100" kern="100" dirty="0">
              <a:solidFill>
                <a:srgbClr val="000000"/>
              </a:solidFill>
              <a:latin typeface="Aptos" panose="020B0004020202020204" pitchFamily="34" charset="0"/>
              <a:ea typeface="Aptos" panose="020B0004020202020204" pitchFamily="34" charset="0"/>
              <a:cs typeface="Times New Roman" panose="02020603050405020304" pitchFamily="18" charset="0"/>
            </a:endParaRPr>
          </a:p>
          <a:p>
            <a:pPr marL="457200" marR="0" indent="-457200" algn="just">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Yergeau, M. R. (2017). </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Authoring autism: On rhetoric and neurological queerness. </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Duke University Press.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8"/>
              </a:rPr>
              <a:t>https://doi.org/10.1215/9780822372189</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16E78DF6-EF0B-5150-7107-D41DFAB87235}"/>
              </a:ext>
            </a:extLst>
          </p:cNvPr>
          <p:cNvSpPr txBox="1"/>
          <p:nvPr/>
        </p:nvSpPr>
        <p:spPr>
          <a:xfrm>
            <a:off x="1" y="751428"/>
            <a:ext cx="5807242" cy="5826018"/>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marR="0" indent="-457200">
              <a:lnSpc>
                <a:spcPct val="115000"/>
              </a:lnSpc>
              <a:spcAft>
                <a:spcPts val="200"/>
              </a:spcAft>
              <a:buNone/>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Botha, M. (2021). Academic, activist, or advocate? Angry, entangled, and emerging: A critical reflection on autism knowledge production. </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Frontiers in Psychology, 12</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1-12.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9"/>
              </a:rPr>
              <a:t>https://doi.org/10.3389/fpsyg.2021.727542</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15000"/>
              </a:lnSpc>
              <a:spcBef>
                <a:spcPts val="1200"/>
              </a:spcBef>
              <a:spcAft>
                <a:spcPts val="200"/>
              </a:spcAft>
              <a:buNone/>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Chapman, R. (2023). </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Empire of normality: Neurodiversity and capitalism</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Pluto Press.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10"/>
              </a:rPr>
              <a:t>https://doi.org/10.2307/jj.8501594</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15000"/>
              </a:lnSpc>
              <a:spcBef>
                <a:spcPts val="1200"/>
              </a:spcBef>
              <a:spcAft>
                <a:spcPts val="200"/>
              </a:spcAft>
              <a:buNone/>
            </a:pPr>
            <a:r>
              <a:rPr lang="en-US" sz="1100" kern="100" dirty="0">
                <a:solidFill>
                  <a:srgbClr val="1C1D1E"/>
                </a:solidFill>
                <a:effectLst/>
                <a:latin typeface="Times New Roman" panose="02020603050405020304" pitchFamily="18" charset="0"/>
                <a:ea typeface="Aptos" panose="020B0004020202020204" pitchFamily="34" charset="0"/>
                <a:cs typeface="Times New Roman" panose="02020603050405020304" pitchFamily="18" charset="0"/>
              </a:rPr>
              <a:t>Chapman R., &amp; Botha M. (2023). Neurodivergence-informed therapy. </a:t>
            </a:r>
            <a:r>
              <a:rPr lang="en-US" sz="1100" i="1" kern="100" dirty="0">
                <a:solidFill>
                  <a:srgbClr val="1C1D1E"/>
                </a:solidFill>
                <a:effectLst/>
                <a:latin typeface="Times New Roman" panose="02020603050405020304" pitchFamily="18" charset="0"/>
                <a:ea typeface="Aptos" panose="020B0004020202020204" pitchFamily="34" charset="0"/>
                <a:cs typeface="Times New Roman" panose="02020603050405020304" pitchFamily="18" charset="0"/>
              </a:rPr>
              <a:t>Dev Med Child Neurol</a:t>
            </a:r>
            <a:r>
              <a:rPr lang="en-US" sz="1100" kern="100" dirty="0">
                <a:solidFill>
                  <a:srgbClr val="1C1D1E"/>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i="1" kern="100" dirty="0">
                <a:solidFill>
                  <a:srgbClr val="1C1D1E"/>
                </a:solidFill>
                <a:effectLst/>
                <a:latin typeface="Times New Roman" panose="02020603050405020304" pitchFamily="18" charset="0"/>
                <a:ea typeface="Aptos" panose="020B0004020202020204" pitchFamily="34" charset="0"/>
                <a:cs typeface="Times New Roman" panose="02020603050405020304" pitchFamily="18" charset="0"/>
              </a:rPr>
              <a:t>65</a:t>
            </a:r>
            <a:r>
              <a:rPr lang="en-US" sz="1100" kern="100" dirty="0">
                <a:solidFill>
                  <a:srgbClr val="1C1D1E"/>
                </a:solidFill>
                <a:effectLst/>
                <a:latin typeface="Times New Roman" panose="02020603050405020304" pitchFamily="18" charset="0"/>
                <a:ea typeface="Aptos" panose="020B0004020202020204" pitchFamily="34" charset="0"/>
                <a:cs typeface="Times New Roman" panose="02020603050405020304" pitchFamily="18" charset="0"/>
              </a:rPr>
              <a:t>(3): 310–317.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11"/>
              </a:rPr>
              <a:t>https://doi.org/10.1111/dmcn.15384</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15000"/>
              </a:lnSpc>
              <a:spcBef>
                <a:spcPts val="1200"/>
              </a:spcBef>
              <a:spcAft>
                <a:spcPts val="200"/>
              </a:spcAft>
              <a:buNone/>
            </a:pP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Diekman, A. (2023). </a:t>
            </a:r>
            <a:r>
              <a:rPr lang="en-US" sz="1100" i="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Low-demand parenting: Dropping demands, restoring calm, and finding connection with your uniquely wired child. </a:t>
            </a: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Jessica Kingsley Publishers.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15000"/>
              </a:lnSpc>
              <a:spcBef>
                <a:spcPts val="1200"/>
              </a:spcBef>
              <a:spcAft>
                <a:spcPts val="200"/>
              </a:spcAft>
              <a:buNone/>
            </a:pP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Dion, L. (2018). </a:t>
            </a:r>
            <a:r>
              <a:rPr lang="en-US" sz="1100" i="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Aggression in play therapy: A neurobiological approach for integrating intensity. </a:t>
            </a: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W.W. Norton &amp; Company.</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15000"/>
              </a:lnSpc>
              <a:spcBef>
                <a:spcPts val="1200"/>
              </a:spcBef>
              <a:spcAft>
                <a:spcPts val="200"/>
              </a:spcAft>
              <a:buNone/>
            </a:pP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Fricker, M. (2007). </a:t>
            </a:r>
            <a:r>
              <a:rPr lang="en-US" sz="1100" i="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Epistemic injustice: Power and the ethics of knowing. </a:t>
            </a: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Oxford University Press.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15000"/>
              </a:lnSpc>
              <a:spcBef>
                <a:spcPts val="1200"/>
              </a:spcBef>
              <a:spcAft>
                <a:spcPts val="200"/>
              </a:spcAft>
              <a:buNone/>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Green, J. &amp; Shaughnessy, N. (2023). Autistic phenomenology: Past, present, and potential future. </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Frontiers in Psychology, 14</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1-15.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12"/>
              </a:rPr>
              <a:t>https://doi.org/10.3389/fpsyg.2023.1287209</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15000"/>
              </a:lnSpc>
              <a:spcAft>
                <a:spcPts val="200"/>
              </a:spcAft>
              <a:buNone/>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Jurgens, A. (2020). </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Neurodiversity in a neurotypical world. </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In R. </a:t>
            </a:r>
            <a:r>
              <a:rPr lang="en-US" sz="1100" kern="100" dirty="0" err="1">
                <a:effectLst/>
                <a:latin typeface="Times New Roman" panose="02020603050405020304" pitchFamily="18" charset="0"/>
                <a:ea typeface="Aptos" panose="020B0004020202020204" pitchFamily="34" charset="0"/>
                <a:cs typeface="Times New Roman" panose="02020603050405020304" pitchFamily="18" charset="0"/>
              </a:rPr>
              <a:t>Bertilsdotter</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Rosqvist &amp; A. Stenning (Eds.),</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 Neurodiversity Studies: A new critical paradigm </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(pp. 73-88). Routledge.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15000"/>
              </a:lnSpc>
              <a:spcBef>
                <a:spcPts val="1200"/>
              </a:spcBef>
              <a:spcAft>
                <a:spcPts val="200"/>
              </a:spcAft>
              <a:buNone/>
            </a:pPr>
            <a:r>
              <a:rPr lang="en-US" sz="1100" kern="100" dirty="0">
                <a:solidFill>
                  <a:srgbClr val="333333"/>
                </a:solidFill>
                <a:effectLst/>
                <a:latin typeface="Times New Roman" panose="02020603050405020304" pitchFamily="18" charset="0"/>
                <a:ea typeface="Aptos" panose="020B0004020202020204" pitchFamily="34" charset="0"/>
                <a:cs typeface="Times New Roman" panose="02020603050405020304" pitchFamily="18" charset="0"/>
              </a:rPr>
              <a:t>Milton, D. E. M. (2012). On the ontological status of autism: The ‘double empathy problem’. </a:t>
            </a:r>
            <a:r>
              <a:rPr lang="en-US" sz="1100" i="1" kern="100" dirty="0">
                <a:solidFill>
                  <a:srgbClr val="333333"/>
                </a:solidFill>
                <a:effectLst/>
                <a:latin typeface="Times New Roman" panose="02020603050405020304" pitchFamily="18" charset="0"/>
                <a:ea typeface="Aptos" panose="020B0004020202020204" pitchFamily="34" charset="0"/>
                <a:cs typeface="Times New Roman" panose="02020603050405020304" pitchFamily="18" charset="0"/>
              </a:rPr>
              <a:t>Disability &amp; Society</a:t>
            </a:r>
            <a:r>
              <a:rPr lang="en-US" sz="1100" kern="100" dirty="0">
                <a:solidFill>
                  <a:srgbClr val="333333"/>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i="1" kern="100" dirty="0">
                <a:solidFill>
                  <a:srgbClr val="333333"/>
                </a:solidFill>
                <a:effectLst/>
                <a:latin typeface="Times New Roman" panose="02020603050405020304" pitchFamily="18" charset="0"/>
                <a:ea typeface="Aptos" panose="020B0004020202020204" pitchFamily="34" charset="0"/>
                <a:cs typeface="Times New Roman" panose="02020603050405020304" pitchFamily="18" charset="0"/>
              </a:rPr>
              <a:t>27</a:t>
            </a:r>
            <a:r>
              <a:rPr lang="en-US" sz="1100" kern="100" dirty="0">
                <a:solidFill>
                  <a:srgbClr val="333333"/>
                </a:solidFill>
                <a:effectLst/>
                <a:latin typeface="Times New Roman" panose="02020603050405020304" pitchFamily="18" charset="0"/>
                <a:ea typeface="Aptos" panose="020B0004020202020204" pitchFamily="34" charset="0"/>
                <a:cs typeface="Times New Roman" panose="02020603050405020304" pitchFamily="18" charset="0"/>
              </a:rPr>
              <a:t>(6), 883–887.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13"/>
              </a:rPr>
              <a:t>https://doi.org/10.1080/09687599.2012.710008</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15000"/>
              </a:lnSpc>
              <a:spcBef>
                <a:spcPts val="1200"/>
              </a:spcBef>
              <a:spcAft>
                <a:spcPts val="200"/>
              </a:spcAft>
              <a:buNone/>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Murray, D. (2018). </a:t>
            </a:r>
            <a:r>
              <a:rPr lang="en-US" sz="1100" kern="100" dirty="0" err="1">
                <a:effectLst/>
                <a:latin typeface="Times New Roman" panose="02020603050405020304" pitchFamily="18" charset="0"/>
                <a:ea typeface="Aptos" panose="020B0004020202020204" pitchFamily="34" charset="0"/>
                <a:cs typeface="Times New Roman" panose="02020603050405020304" pitchFamily="18" charset="0"/>
              </a:rPr>
              <a:t>Monotropism</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 An interest based account of autism</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In F. R. Volkmar (Ed.), </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Encyclopedia of autism spectrum disorders</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Springer.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14"/>
              </a:rPr>
              <a:t>https://doi.org/10.1007/978-1-4614-6435-8_102269-1</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18321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9C1C-770D-4A83-DD1E-CF6EB9C237F9}"/>
              </a:ext>
            </a:extLst>
          </p:cNvPr>
          <p:cNvSpPr>
            <a:spLocks noGrp="1"/>
          </p:cNvSpPr>
          <p:nvPr>
            <p:ph type="title"/>
          </p:nvPr>
        </p:nvSpPr>
        <p:spPr>
          <a:xfrm>
            <a:off x="123076" y="-61993"/>
            <a:ext cx="10515600" cy="819150"/>
          </a:xfrm>
        </p:spPr>
        <p:txBody>
          <a:bodyPr>
            <a:normAutofit/>
          </a:bodyPr>
          <a:lstStyle/>
          <a:p>
            <a:r>
              <a:rPr lang="en-US" dirty="0"/>
              <a:t>A Paradigm Shift:</a:t>
            </a:r>
          </a:p>
        </p:txBody>
      </p:sp>
      <p:sp>
        <p:nvSpPr>
          <p:cNvPr id="3" name="Text Placeholder 2">
            <a:extLst>
              <a:ext uri="{FF2B5EF4-FFF2-40B4-BE49-F238E27FC236}">
                <a16:creationId xmlns:a16="http://schemas.microsoft.com/office/drawing/2014/main" id="{08634A01-2121-4DFD-AD4E-B37E8E8B5DAC}"/>
              </a:ext>
            </a:extLst>
          </p:cNvPr>
          <p:cNvSpPr>
            <a:spLocks noGrp="1"/>
          </p:cNvSpPr>
          <p:nvPr>
            <p:ph type="body" idx="1"/>
          </p:nvPr>
        </p:nvSpPr>
        <p:spPr>
          <a:xfrm>
            <a:off x="645458" y="2660692"/>
            <a:ext cx="5157787" cy="530782"/>
          </a:xfrm>
        </p:spPr>
        <p:txBody>
          <a:bodyPr/>
          <a:lstStyle/>
          <a:p>
            <a:r>
              <a:rPr lang="en-US" dirty="0"/>
              <a:t>Pathology Paradigm</a:t>
            </a:r>
          </a:p>
        </p:txBody>
      </p:sp>
      <p:sp>
        <p:nvSpPr>
          <p:cNvPr id="5" name="Text Placeholder 4">
            <a:extLst>
              <a:ext uri="{FF2B5EF4-FFF2-40B4-BE49-F238E27FC236}">
                <a16:creationId xmlns:a16="http://schemas.microsoft.com/office/drawing/2014/main" id="{23378DA7-4082-70C9-8681-077F281B80E4}"/>
              </a:ext>
            </a:extLst>
          </p:cNvPr>
          <p:cNvSpPr>
            <a:spLocks noGrp="1"/>
          </p:cNvSpPr>
          <p:nvPr>
            <p:ph type="body" sz="quarter" idx="3"/>
          </p:nvPr>
        </p:nvSpPr>
        <p:spPr>
          <a:xfrm>
            <a:off x="6052626" y="2730132"/>
            <a:ext cx="5183188" cy="530781"/>
          </a:xfrm>
        </p:spPr>
        <p:txBody>
          <a:bodyPr/>
          <a:lstStyle/>
          <a:p>
            <a:r>
              <a:rPr lang="en-US" dirty="0"/>
              <a:t>Neurodiversity Paradigm</a:t>
            </a:r>
          </a:p>
        </p:txBody>
      </p:sp>
      <p:sp>
        <p:nvSpPr>
          <p:cNvPr id="8" name="TextBox 7">
            <a:extLst>
              <a:ext uri="{FF2B5EF4-FFF2-40B4-BE49-F238E27FC236}">
                <a16:creationId xmlns:a16="http://schemas.microsoft.com/office/drawing/2014/main" id="{0853B646-0594-D719-034D-ADAB7E00E13F}"/>
              </a:ext>
            </a:extLst>
          </p:cNvPr>
          <p:cNvSpPr txBox="1"/>
          <p:nvPr/>
        </p:nvSpPr>
        <p:spPr>
          <a:xfrm>
            <a:off x="531601" y="684398"/>
            <a:ext cx="5271644" cy="1938992"/>
          </a:xfrm>
          <a:prstGeom prst="rect">
            <a:avLst/>
          </a:prstGeom>
          <a:solidFill>
            <a:srgbClr val="42CBEA"/>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t>In 2012, Nick Walker, autistic Professor of Psychology at CIIS, introduced a new philosophical framework for approaching and understanding neurodiversity.</a:t>
            </a:r>
          </a:p>
        </p:txBody>
      </p:sp>
      <p:sp>
        <p:nvSpPr>
          <p:cNvPr id="7" name="TextBox 6">
            <a:extLst>
              <a:ext uri="{FF2B5EF4-FFF2-40B4-BE49-F238E27FC236}">
                <a16:creationId xmlns:a16="http://schemas.microsoft.com/office/drawing/2014/main" id="{6DE1F321-586F-CB3E-CA13-8DE829D4A954}"/>
              </a:ext>
            </a:extLst>
          </p:cNvPr>
          <p:cNvSpPr txBox="1"/>
          <p:nvPr/>
        </p:nvSpPr>
        <p:spPr>
          <a:xfrm>
            <a:off x="5589917" y="132572"/>
            <a:ext cx="6479007" cy="2769989"/>
          </a:xfrm>
          <a:prstGeom prst="rect">
            <a:avLst/>
          </a:prstGeom>
          <a:solidFill>
            <a:srgbClr val="CBE879"/>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b="1" i="1" dirty="0"/>
              <a:t>Paradigm shift</a:t>
            </a:r>
            <a:r>
              <a:rPr lang="en-US" dirty="0"/>
              <a:t>: a fundamental change in the basic concepts &amp; experimental practices of a scientific model in response to phenomena incompatible with the old paradigm </a:t>
            </a:r>
            <a:r>
              <a:rPr lang="en-US" sz="1200" dirty="0"/>
              <a:t>(“Paradigm shift”, 2025)</a:t>
            </a:r>
            <a:endParaRPr lang="en-US" sz="1200" dirty="0">
              <a:highlight>
                <a:srgbClr val="FFFF00"/>
              </a:highlight>
            </a:endParaRPr>
          </a:p>
          <a:p>
            <a:r>
              <a:rPr lang="en-US" dirty="0"/>
              <a:t>—A concept introduced by physicist-philosopher Thomas Kuhn in </a:t>
            </a:r>
            <a:r>
              <a:rPr lang="en-US" i="1" dirty="0"/>
              <a:t>The Structure of Scientific Revolutions </a:t>
            </a:r>
            <a:r>
              <a:rPr lang="en-US" dirty="0"/>
              <a:t>(1962)</a:t>
            </a:r>
            <a:endParaRPr lang="en-US" i="1" dirty="0"/>
          </a:p>
          <a:p>
            <a:pPr marL="742950" lvl="1" indent="-285750">
              <a:buFont typeface="Arial" panose="020B0604020202020204" pitchFamily="34" charset="0"/>
              <a:buChar char="•"/>
            </a:pPr>
            <a:r>
              <a:rPr lang="en-US" dirty="0"/>
              <a:t>Has since been extended to fields beyond the natural sciences to describe </a:t>
            </a:r>
            <a:r>
              <a:rPr lang="en-US" b="1" dirty="0"/>
              <a:t>a profound change in a set of underlying assumptions within bodies of academic work</a:t>
            </a:r>
          </a:p>
        </p:txBody>
      </p:sp>
      <p:sp>
        <p:nvSpPr>
          <p:cNvPr id="10" name="TextBox 9">
            <a:extLst>
              <a:ext uri="{FF2B5EF4-FFF2-40B4-BE49-F238E27FC236}">
                <a16:creationId xmlns:a16="http://schemas.microsoft.com/office/drawing/2014/main" id="{F35955A4-9C76-9D85-E368-69361F94F653}"/>
              </a:ext>
            </a:extLst>
          </p:cNvPr>
          <p:cNvSpPr txBox="1"/>
          <p:nvPr/>
        </p:nvSpPr>
        <p:spPr>
          <a:xfrm>
            <a:off x="5589917" y="6479346"/>
            <a:ext cx="7039043" cy="369332"/>
          </a:xfrm>
          <a:prstGeom prst="rect">
            <a:avLst/>
          </a:prstGeom>
          <a:noFill/>
        </p:spPr>
        <p:txBody>
          <a:bodyPr wrap="none" rtlCol="0">
            <a:spAutoFit/>
          </a:bodyPr>
          <a:lstStyle/>
          <a:p>
            <a:r>
              <a:rPr lang="en-US" b="1" dirty="0"/>
              <a:t>(Walker, 2021; Walker &amp; Raymaker, 2021; Chapman &amp; Botha, 2022) </a:t>
            </a:r>
          </a:p>
        </p:txBody>
      </p:sp>
      <p:graphicFrame>
        <p:nvGraphicFramePr>
          <p:cNvPr id="12" name="Table 11">
            <a:extLst>
              <a:ext uri="{FF2B5EF4-FFF2-40B4-BE49-F238E27FC236}">
                <a16:creationId xmlns:a16="http://schemas.microsoft.com/office/drawing/2014/main" id="{F02D16B3-B638-B03A-1CF3-80828D0D741C}"/>
              </a:ext>
            </a:extLst>
          </p:cNvPr>
          <p:cNvGraphicFramePr>
            <a:graphicFrameLocks noGrp="1"/>
          </p:cNvGraphicFramePr>
          <p:nvPr/>
        </p:nvGraphicFramePr>
        <p:xfrm>
          <a:off x="531601" y="2773399"/>
          <a:ext cx="11185622" cy="3662680"/>
        </p:xfrm>
        <a:graphic>
          <a:graphicData uri="http://schemas.openxmlformats.org/drawingml/2006/table">
            <a:tbl>
              <a:tblPr firstRow="1" bandRow="1">
                <a:tableStyleId>{5C22544A-7EE6-4342-B048-85BDC9FD1C3A}</a:tableStyleId>
              </a:tblPr>
              <a:tblGrid>
                <a:gridCol w="5592811">
                  <a:extLst>
                    <a:ext uri="{9D8B030D-6E8A-4147-A177-3AD203B41FA5}">
                      <a16:colId xmlns:a16="http://schemas.microsoft.com/office/drawing/2014/main" val="2049588913"/>
                    </a:ext>
                  </a:extLst>
                </a:gridCol>
                <a:gridCol w="5592811">
                  <a:extLst>
                    <a:ext uri="{9D8B030D-6E8A-4147-A177-3AD203B41FA5}">
                      <a16:colId xmlns:a16="http://schemas.microsoft.com/office/drawing/2014/main" val="814315464"/>
                    </a:ext>
                  </a:extLst>
                </a:gridCol>
              </a:tblGrid>
              <a:tr h="370840">
                <a:tc>
                  <a:txBody>
                    <a:bodyPr/>
                    <a:lstStyle/>
                    <a:p>
                      <a:r>
                        <a:rPr lang="en-US" dirty="0"/>
                        <a:t>Pathology Paradigm</a:t>
                      </a:r>
                    </a:p>
                  </a:txBody>
                  <a:tcPr/>
                </a:tc>
                <a:tc>
                  <a:txBody>
                    <a:bodyPr/>
                    <a:lstStyle/>
                    <a:p>
                      <a:r>
                        <a:rPr lang="en-US" dirty="0"/>
                        <a:t>Neurodiversity Paradigm</a:t>
                      </a:r>
                    </a:p>
                  </a:txBody>
                  <a:tcPr/>
                </a:tc>
                <a:extLst>
                  <a:ext uri="{0D108BD9-81ED-4DB2-BD59-A6C34878D82A}">
                    <a16:rowId xmlns:a16="http://schemas.microsoft.com/office/drawing/2014/main" val="977865544"/>
                  </a:ext>
                </a:extLst>
              </a:tr>
              <a:tr h="370840">
                <a:tc>
                  <a:txBody>
                    <a:bodyPr/>
                    <a:lstStyle/>
                    <a:p>
                      <a:r>
                        <a:rPr lang="en-US" dirty="0"/>
                        <a:t>The dominant philosophical framework underlying medicalized approaches to cognitive, learning, &amp; developmental disabilities, which promulgate their pathologization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Rejects pathologization of forms of neurodivergence that are “intrinsic and pervasive factors in an individual’s psyche, personality, and fundamental way of relating to the world” (Walker, 2021, p. 39)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extLst>
                  <a:ext uri="{0D108BD9-81ED-4DB2-BD59-A6C34878D82A}">
                    <a16:rowId xmlns:a16="http://schemas.microsoft.com/office/drawing/2014/main" val="3422749689"/>
                  </a:ext>
                </a:extLst>
              </a:tr>
              <a:tr h="370840">
                <a:tc>
                  <a:txBody>
                    <a:bodyPr/>
                    <a:lstStyle/>
                    <a:p>
                      <a:r>
                        <a:rPr lang="en-US" b="1" dirty="0"/>
                        <a:t>Applies a species-norm for human cognitive functioning, assuming  this extrapolation is valid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Posits inadequate uniformity for justifying application of a species-norm</a:t>
                      </a:r>
                    </a:p>
                    <a:p>
                      <a:endParaRPr lang="en-US" dirty="0"/>
                    </a:p>
                  </a:txBody>
                  <a:tcPr/>
                </a:tc>
                <a:extLst>
                  <a:ext uri="{0D108BD9-81ED-4DB2-BD59-A6C34878D82A}">
                    <a16:rowId xmlns:a16="http://schemas.microsoft.com/office/drawing/2014/main" val="16261700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Asserts that deviation from the species-norm is not normal, justifying its prevention, remediation, &amp; cure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Asserts that cognitive diversity is natural &amp; valuable</a:t>
                      </a:r>
                    </a:p>
                    <a:p>
                      <a:endParaRPr lang="en-US" dirty="0"/>
                    </a:p>
                  </a:txBody>
                  <a:tcPr/>
                </a:tc>
                <a:extLst>
                  <a:ext uri="{0D108BD9-81ED-4DB2-BD59-A6C34878D82A}">
                    <a16:rowId xmlns:a16="http://schemas.microsoft.com/office/drawing/2014/main" val="4085930910"/>
                  </a:ext>
                </a:extLst>
              </a:tr>
            </a:tbl>
          </a:graphicData>
        </a:graphic>
      </p:graphicFrame>
    </p:spTree>
    <p:extLst>
      <p:ext uri="{BB962C8B-B14F-4D97-AF65-F5344CB8AC3E}">
        <p14:creationId xmlns:p14="http://schemas.microsoft.com/office/powerpoint/2010/main" val="2514253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AD7D-74C6-D7AA-721A-45D57DFE47DE}"/>
              </a:ext>
            </a:extLst>
          </p:cNvPr>
          <p:cNvSpPr>
            <a:spLocks noGrp="1"/>
          </p:cNvSpPr>
          <p:nvPr>
            <p:ph type="title"/>
          </p:nvPr>
        </p:nvSpPr>
        <p:spPr>
          <a:xfrm>
            <a:off x="304800" y="257650"/>
            <a:ext cx="10515600" cy="1325563"/>
          </a:xfrm>
        </p:spPr>
        <p:txBody>
          <a:bodyPr/>
          <a:lstStyle/>
          <a:p>
            <a:r>
              <a:rPr lang="en-US" dirty="0">
                <a:solidFill>
                  <a:schemeClr val="bg1"/>
                </a:solidFill>
              </a:rPr>
              <a:t>The Neurodiversity Movement</a:t>
            </a:r>
          </a:p>
        </p:txBody>
      </p:sp>
      <p:graphicFrame>
        <p:nvGraphicFramePr>
          <p:cNvPr id="7" name="Content Placeholder 2">
            <a:extLst>
              <a:ext uri="{FF2B5EF4-FFF2-40B4-BE49-F238E27FC236}">
                <a16:creationId xmlns:a16="http://schemas.microsoft.com/office/drawing/2014/main" id="{8F3553E5-70D5-353A-2D83-5C0BFC10BDDB}"/>
              </a:ext>
            </a:extLst>
          </p:cNvPr>
          <p:cNvGraphicFramePr>
            <a:graphicFrameLocks noGrp="1"/>
          </p:cNvGraphicFramePr>
          <p:nvPr>
            <p:ph idx="1"/>
            <p:extLst>
              <p:ext uri="{D42A27DB-BD31-4B8C-83A1-F6EECF244321}">
                <p14:modId xmlns:p14="http://schemas.microsoft.com/office/powerpoint/2010/main" val="1881901063"/>
              </p:ext>
            </p:extLst>
          </p:nvPr>
        </p:nvGraphicFramePr>
        <p:xfrm>
          <a:off x="1207698" y="2415395"/>
          <a:ext cx="10146102" cy="37615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0352C987-F6CF-744B-1FEF-B2A33FFE078E}"/>
              </a:ext>
            </a:extLst>
          </p:cNvPr>
          <p:cNvSpPr txBox="1"/>
          <p:nvPr/>
        </p:nvSpPr>
        <p:spPr>
          <a:xfrm>
            <a:off x="7947804" y="6176963"/>
            <a:ext cx="4244196" cy="369332"/>
          </a:xfrm>
          <a:prstGeom prst="rect">
            <a:avLst/>
          </a:prstGeom>
          <a:noFill/>
        </p:spPr>
        <p:txBody>
          <a:bodyPr wrap="square" rtlCol="0">
            <a:spAutoFit/>
          </a:bodyPr>
          <a:lstStyle/>
          <a:p>
            <a:r>
              <a:rPr lang="en-US" dirty="0">
                <a:solidFill>
                  <a:schemeClr val="bg1"/>
                </a:solidFill>
              </a:rPr>
              <a:t>(Chapman &amp; Botha, 2022; Walker, 2021)</a:t>
            </a:r>
          </a:p>
        </p:txBody>
      </p:sp>
      <p:sp>
        <p:nvSpPr>
          <p:cNvPr id="5" name="TextBox 4">
            <a:extLst>
              <a:ext uri="{FF2B5EF4-FFF2-40B4-BE49-F238E27FC236}">
                <a16:creationId xmlns:a16="http://schemas.microsoft.com/office/drawing/2014/main" id="{A5645DA7-2875-922A-4545-1F68485C2546}"/>
              </a:ext>
            </a:extLst>
          </p:cNvPr>
          <p:cNvSpPr txBox="1"/>
          <p:nvPr/>
        </p:nvSpPr>
        <p:spPr>
          <a:xfrm>
            <a:off x="1022949" y="1309908"/>
            <a:ext cx="10515599" cy="1231106"/>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dirty="0">
                <a:solidFill>
                  <a:srgbClr val="000000"/>
                </a:solidFill>
              </a:rPr>
              <a:t>A social justice and civil rights movement </a:t>
            </a:r>
            <a:r>
              <a:rPr lang="en-US" sz="2800" b="1" dirty="0">
                <a:solidFill>
                  <a:srgbClr val="000000"/>
                </a:solidFill>
              </a:rPr>
              <a:t>led by and for </a:t>
            </a:r>
            <a:r>
              <a:rPr lang="en-US" sz="2800" dirty="0">
                <a:solidFill>
                  <a:srgbClr val="000000"/>
                </a:solidFill>
              </a:rPr>
              <a:t>people with neurocognitive, developmental, and psychological disabilities</a:t>
            </a:r>
          </a:p>
          <a:p>
            <a:endParaRPr lang="en-US" dirty="0"/>
          </a:p>
        </p:txBody>
      </p:sp>
    </p:spTree>
    <p:extLst>
      <p:ext uri="{BB962C8B-B14F-4D97-AF65-F5344CB8AC3E}">
        <p14:creationId xmlns:p14="http://schemas.microsoft.com/office/powerpoint/2010/main" val="706052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DA41B5-3D6C-E3DC-EE86-6D6A7DB63CF9}"/>
              </a:ext>
            </a:extLst>
          </p:cNvPr>
          <p:cNvSpPr>
            <a:spLocks noGrp="1"/>
          </p:cNvSpPr>
          <p:nvPr>
            <p:ph type="title"/>
          </p:nvPr>
        </p:nvSpPr>
        <p:spPr>
          <a:xfrm>
            <a:off x="992206" y="1608667"/>
            <a:ext cx="2823275" cy="4501127"/>
          </a:xfrm>
        </p:spPr>
        <p:txBody>
          <a:bodyPr vert="horz" lIns="91440" tIns="45720" rIns="91440" bIns="45720" rtlCol="0" anchor="t">
            <a:normAutofit/>
          </a:bodyPr>
          <a:lstStyle/>
          <a:p>
            <a:pPr algn="r"/>
            <a:r>
              <a:rPr lang="en-US" sz="3200" i="1" kern="1200">
                <a:solidFill>
                  <a:srgbClr val="FFFFFF"/>
                </a:solidFill>
                <a:latin typeface="+mj-lt"/>
                <a:ea typeface="+mj-ea"/>
                <a:cs typeface="+mj-cs"/>
              </a:rPr>
              <a:t>Neuroqueer Theory</a:t>
            </a:r>
          </a:p>
        </p:txBody>
      </p:sp>
      <p:sp>
        <p:nvSpPr>
          <p:cNvPr id="3" name="Content Placeholder 2">
            <a:extLst>
              <a:ext uri="{FF2B5EF4-FFF2-40B4-BE49-F238E27FC236}">
                <a16:creationId xmlns:a16="http://schemas.microsoft.com/office/drawing/2014/main" id="{B7815A46-DB62-62D6-EF86-267546E7937B}"/>
              </a:ext>
            </a:extLst>
          </p:cNvPr>
          <p:cNvSpPr>
            <a:spLocks noGrp="1"/>
          </p:cNvSpPr>
          <p:nvPr>
            <p:ph idx="1"/>
          </p:nvPr>
        </p:nvSpPr>
        <p:spPr>
          <a:xfrm>
            <a:off x="4883684" y="684446"/>
            <a:ext cx="5723356" cy="3165426"/>
          </a:xfrm>
        </p:spPr>
        <p:txBody>
          <a:bodyPr vert="horz" lIns="91440" tIns="45720" rIns="91440" bIns="45720" rtlCol="0">
            <a:normAutofit/>
          </a:bodyPr>
          <a:lstStyle/>
          <a:p>
            <a:r>
              <a:rPr lang="en-US" sz="1600" dirty="0"/>
              <a:t>Emerged from the intersection of queer theory, crip theory, and neurodiversity</a:t>
            </a:r>
          </a:p>
          <a:p>
            <a:r>
              <a:rPr lang="en-US" sz="1600" dirty="0"/>
              <a:t>Critiques how society constructs or defines normalcy, especially regarding gender, sexual orientation, and dis/ability</a:t>
            </a:r>
          </a:p>
          <a:p>
            <a:r>
              <a:rPr lang="en-US" sz="1600" b="1" i="1" dirty="0" err="1"/>
              <a:t>Neuroqueer</a:t>
            </a:r>
            <a:r>
              <a:rPr lang="en-US" sz="1600" b="1" i="1" dirty="0"/>
              <a:t> </a:t>
            </a:r>
            <a:r>
              <a:rPr lang="en-US" sz="1600" dirty="0"/>
              <a:t>extends </a:t>
            </a:r>
            <a:r>
              <a:rPr lang="en-US" sz="1600" i="1" dirty="0"/>
              <a:t>queer </a:t>
            </a:r>
            <a:r>
              <a:rPr lang="en-US" sz="1600" dirty="0"/>
              <a:t>into the intersectional realm</a:t>
            </a:r>
          </a:p>
          <a:p>
            <a:pPr lvl="1"/>
            <a:r>
              <a:rPr lang="en-US" sz="1600" dirty="0"/>
              <a:t>Coined and developed by Athena Lynn Michaels-Dillon, Nick Walker, &amp;  Remi Yergeau who had each arrived at roughly the same idea by 2014</a:t>
            </a:r>
          </a:p>
        </p:txBody>
      </p:sp>
      <p:sp>
        <p:nvSpPr>
          <p:cNvPr id="4" name="TextBox 3">
            <a:extLst>
              <a:ext uri="{FF2B5EF4-FFF2-40B4-BE49-F238E27FC236}">
                <a16:creationId xmlns:a16="http://schemas.microsoft.com/office/drawing/2014/main" id="{9365C718-9BC2-EFF3-4794-6D65C6F573FF}"/>
              </a:ext>
            </a:extLst>
          </p:cNvPr>
          <p:cNvSpPr txBox="1"/>
          <p:nvPr/>
        </p:nvSpPr>
        <p:spPr>
          <a:xfrm>
            <a:off x="7680959" y="3273552"/>
            <a:ext cx="3895345" cy="2836242"/>
          </a:xfrm>
          <a:prstGeom prst="rect">
            <a:avLst/>
          </a:prstGeom>
          <a:ln>
            <a:solidFill>
              <a:schemeClr val="tx1"/>
            </a:solidFill>
          </a:ln>
        </p:spPr>
        <p:txBody>
          <a:bodyPr vert="horz" lIns="91440" tIns="45720" rIns="91440" bIns="45720" rtlCol="0">
            <a:normAutofit fontScale="77500" lnSpcReduction="20000"/>
          </a:bodyPr>
          <a:lstStyle/>
          <a:p>
            <a:pPr marL="457200" lvl="1"/>
            <a:r>
              <a:rPr lang="en-US" sz="2000" i="1" dirty="0"/>
              <a:t>J</a:t>
            </a:r>
            <a:r>
              <a:rPr lang="en-US" sz="2000" i="1" dirty="0">
                <a:effectLst/>
              </a:rPr>
              <a:t>ust as the prevailing culture entrains and pushes people into the embodied performance of heteronormative gender roles, it also entrains and pushes us into the embodied performance of neurotypicality—the performance of what the dominant culture considers a “normal’’ </a:t>
            </a:r>
            <a:r>
              <a:rPr lang="en-US" sz="2000" i="1" dirty="0" err="1">
                <a:effectLst/>
              </a:rPr>
              <a:t>bodymind</a:t>
            </a:r>
            <a:r>
              <a:rPr lang="en-US" sz="2000" i="1" dirty="0"/>
              <a:t>. </a:t>
            </a:r>
            <a:r>
              <a:rPr lang="en-US" sz="2000" b="1" i="1" dirty="0"/>
              <a:t>And just as heteronormativity can be queered, so can neurotypicality: we can subvert, disrupt and deviate from the performance of being neurocognitively “normal</a:t>
            </a:r>
            <a:r>
              <a:rPr lang="en-US" sz="2000" i="1" dirty="0"/>
              <a:t>.” </a:t>
            </a:r>
          </a:p>
        </p:txBody>
      </p:sp>
      <p:sp>
        <p:nvSpPr>
          <p:cNvPr id="5" name="TextBox 4">
            <a:extLst>
              <a:ext uri="{FF2B5EF4-FFF2-40B4-BE49-F238E27FC236}">
                <a16:creationId xmlns:a16="http://schemas.microsoft.com/office/drawing/2014/main" id="{D0527CB4-AA26-C3FE-C54C-E42BE6578801}"/>
              </a:ext>
            </a:extLst>
          </p:cNvPr>
          <p:cNvSpPr txBox="1"/>
          <p:nvPr/>
        </p:nvSpPr>
        <p:spPr>
          <a:xfrm>
            <a:off x="5087619" y="6309361"/>
            <a:ext cx="7104381" cy="369332"/>
          </a:xfrm>
          <a:prstGeom prst="rect">
            <a:avLst/>
          </a:prstGeom>
          <a:noFill/>
        </p:spPr>
        <p:txBody>
          <a:bodyPr wrap="square" rtlCol="0">
            <a:spAutoFit/>
          </a:bodyPr>
          <a:lstStyle/>
          <a:p>
            <a:r>
              <a:rPr lang="en-US" sz="1800" dirty="0"/>
              <a:t>(Walker, 2021; Walker &amp; Raymaker, 2021; “</a:t>
            </a:r>
            <a:r>
              <a:rPr lang="en-US" sz="1800" dirty="0" err="1"/>
              <a:t>Neuroqueer</a:t>
            </a:r>
            <a:r>
              <a:rPr lang="en-US" sz="1800" dirty="0"/>
              <a:t> theory”, 2025)</a:t>
            </a:r>
            <a:endParaRPr lang="en-US" dirty="0"/>
          </a:p>
        </p:txBody>
      </p:sp>
    </p:spTree>
    <p:extLst>
      <p:ext uri="{BB962C8B-B14F-4D97-AF65-F5344CB8AC3E}">
        <p14:creationId xmlns:p14="http://schemas.microsoft.com/office/powerpoint/2010/main" val="282631427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4F3E-A81F-425E-3697-57F6F8D20270}"/>
              </a:ext>
            </a:extLst>
          </p:cNvPr>
          <p:cNvSpPr>
            <a:spLocks noGrp="1"/>
          </p:cNvSpPr>
          <p:nvPr>
            <p:ph type="title"/>
          </p:nvPr>
        </p:nvSpPr>
        <p:spPr>
          <a:xfrm>
            <a:off x="631166" y="106422"/>
            <a:ext cx="10515600" cy="1325563"/>
          </a:xfrm>
        </p:spPr>
        <p:txBody>
          <a:bodyPr/>
          <a:lstStyle/>
          <a:p>
            <a:r>
              <a:rPr lang="en-US" dirty="0">
                <a:solidFill>
                  <a:srgbClr val="FFC000"/>
                </a:solidFill>
              </a:rPr>
              <a:t>Defining(?) </a:t>
            </a:r>
            <a:r>
              <a:rPr lang="en-US" b="1" i="1" dirty="0">
                <a:solidFill>
                  <a:srgbClr val="FFC000"/>
                </a:solidFill>
              </a:rPr>
              <a:t>Neuroqueering</a:t>
            </a:r>
          </a:p>
        </p:txBody>
      </p:sp>
      <p:sp>
        <p:nvSpPr>
          <p:cNvPr id="3" name="Content Placeholder 2">
            <a:extLst>
              <a:ext uri="{FF2B5EF4-FFF2-40B4-BE49-F238E27FC236}">
                <a16:creationId xmlns:a16="http://schemas.microsoft.com/office/drawing/2014/main" id="{5088F569-EE6D-DDE5-A903-5DCB5D6C8537}"/>
              </a:ext>
            </a:extLst>
          </p:cNvPr>
          <p:cNvSpPr>
            <a:spLocks noGrp="1"/>
          </p:cNvSpPr>
          <p:nvPr>
            <p:ph idx="1"/>
          </p:nvPr>
        </p:nvSpPr>
        <p:spPr>
          <a:xfrm>
            <a:off x="448575" y="2132564"/>
            <a:ext cx="11474066" cy="4286898"/>
          </a:xfrm>
        </p:spPr>
        <p:txBody>
          <a:bodyPr>
            <a:normAutofit fontScale="55000" lnSpcReduction="20000"/>
          </a:bodyPr>
          <a:lstStyle/>
          <a:p>
            <a:pPr marL="0" indent="0">
              <a:buNone/>
            </a:pPr>
            <a:r>
              <a:rPr lang="en-US" u="sng" dirty="0">
                <a:solidFill>
                  <a:srgbClr val="FFC000"/>
                </a:solidFill>
              </a:rPr>
              <a:t>Yergeau, Walker, &amp; Michaels-Dillon conceptualized </a:t>
            </a:r>
            <a:r>
              <a:rPr lang="en-US" i="1" u="sng" dirty="0" err="1">
                <a:solidFill>
                  <a:srgbClr val="FFC000"/>
                </a:solidFill>
              </a:rPr>
              <a:t>neuroqueering</a:t>
            </a:r>
            <a:r>
              <a:rPr lang="en-US" i="1" u="sng" dirty="0">
                <a:solidFill>
                  <a:srgbClr val="FFC000"/>
                </a:solidFill>
              </a:rPr>
              <a:t> </a:t>
            </a:r>
            <a:r>
              <a:rPr lang="en-US" u="sng" dirty="0">
                <a:solidFill>
                  <a:srgbClr val="FFC000"/>
                </a:solidFill>
              </a:rPr>
              <a:t>(v.), which encompassing </a:t>
            </a:r>
            <a:r>
              <a:rPr lang="en-US" b="1" u="sng" dirty="0">
                <a:solidFill>
                  <a:srgbClr val="FFC000"/>
                </a:solidFill>
              </a:rPr>
              <a:t>eight types of interwoven practices:</a:t>
            </a:r>
            <a:endParaRPr lang="en-US" u="sng" dirty="0">
              <a:solidFill>
                <a:srgbClr val="FFC000"/>
              </a:solidFill>
            </a:endParaRPr>
          </a:p>
          <a:p>
            <a:pPr marL="514350" indent="-514350">
              <a:buFont typeface="+mj-lt"/>
              <a:buAutoNum type="arabicPeriod"/>
            </a:pPr>
            <a:r>
              <a:rPr lang="en-US" dirty="0">
                <a:solidFill>
                  <a:srgbClr val="FFC000"/>
                </a:solidFill>
              </a:rPr>
              <a:t>Being both neurodivergent &amp; queer with some degree of awareness/exploration of these identities’ entwinement/interactions</a:t>
            </a:r>
          </a:p>
          <a:p>
            <a:pPr marL="514350" indent="-514350">
              <a:buFont typeface="+mj-lt"/>
              <a:buAutoNum type="arabicPeriod"/>
            </a:pPr>
            <a:r>
              <a:rPr lang="en-US" dirty="0">
                <a:solidFill>
                  <a:srgbClr val="FFC000"/>
                </a:solidFill>
              </a:rPr>
              <a:t>Embodying &amp; expressing one’s neurodivergence in ways that also queer one’s performance of gender, sexuality, ethnicity, etc. </a:t>
            </a:r>
          </a:p>
          <a:p>
            <a:pPr marL="514350" indent="-514350">
              <a:buFont typeface="+mj-lt"/>
              <a:buAutoNum type="arabicPeriod"/>
            </a:pPr>
            <a:r>
              <a:rPr lang="en-US" dirty="0">
                <a:solidFill>
                  <a:srgbClr val="FFC000"/>
                </a:solidFill>
              </a:rPr>
              <a:t>Engaging in practices intended to undo/subvert one’s cultural conditioning &amp; ingrained habits of neuronormative and heteronormative performance, with the aim of reclaiming capacity to express one’s uniquely weird potential/inclinations</a:t>
            </a:r>
          </a:p>
          <a:p>
            <a:pPr marL="514350" indent="-514350">
              <a:buFont typeface="+mj-lt"/>
              <a:buAutoNum type="arabicPeriod"/>
            </a:pPr>
            <a:r>
              <a:rPr lang="en-US" dirty="0">
                <a:solidFill>
                  <a:srgbClr val="FFC000"/>
                </a:solidFill>
              </a:rPr>
              <a:t>Engaging in the queering of one’s neurological processes (&amp; related embodiment/expression) by intentionally altering them in ways that increase divergence from cultural standards of heteronormativity/neuronormativity.</a:t>
            </a:r>
          </a:p>
          <a:p>
            <a:pPr marL="514350" indent="-514350">
              <a:buFont typeface="+mj-lt"/>
              <a:buAutoNum type="arabicPeriod"/>
            </a:pPr>
            <a:r>
              <a:rPr lang="en-US" dirty="0">
                <a:solidFill>
                  <a:srgbClr val="FFC000"/>
                </a:solidFill>
              </a:rPr>
              <a:t>Approaching/embodying/experiencing one’s neurodivergence as a form of queerness (e.g., in ways inspired by, or similar to, how queerness is understood and approached in Queer Theory, Gender Studies, and/or queer activism).</a:t>
            </a:r>
          </a:p>
          <a:p>
            <a:pPr marL="514350" indent="-514350">
              <a:buFont typeface="+mj-lt"/>
              <a:buAutoNum type="arabicPeriod"/>
            </a:pPr>
            <a:r>
              <a:rPr lang="en-US" dirty="0">
                <a:solidFill>
                  <a:srgbClr val="FFC000"/>
                </a:solidFill>
              </a:rPr>
              <a:t>Producing literature, art, scholarship &amp;/or cultural artifacts that foreground neuroqueer experiences, perspectives, and voices.</a:t>
            </a:r>
          </a:p>
          <a:p>
            <a:pPr marL="514350" indent="-514350">
              <a:buFont typeface="+mj-lt"/>
              <a:buAutoNum type="arabicPeriod"/>
            </a:pPr>
            <a:r>
              <a:rPr lang="en-US" dirty="0">
                <a:solidFill>
                  <a:srgbClr val="FFC000"/>
                </a:solidFill>
              </a:rPr>
              <a:t>Producing critical responses to literature and/or other cultural artifacts, focusing on intentional/unintentional characterizations of neuroqueerness and how those characterizations illuminate and/or are illuminated by actual neuroqueer lives and experiences.</a:t>
            </a:r>
          </a:p>
          <a:p>
            <a:pPr marL="514350" indent="-514350">
              <a:buFont typeface="+mj-lt"/>
              <a:buAutoNum type="arabicPeriod"/>
            </a:pPr>
            <a:r>
              <a:rPr lang="en-US" dirty="0">
                <a:solidFill>
                  <a:srgbClr val="FFC000"/>
                </a:solidFill>
              </a:rPr>
              <a:t>Working to transform social &amp; cultural environments to create spaces &amp; communities—&amp; ultimately a society—in which engagement in any or all of the above practices is permitted, accepted, supported, &amp; encouraged. </a:t>
            </a:r>
          </a:p>
        </p:txBody>
      </p:sp>
      <p:sp>
        <p:nvSpPr>
          <p:cNvPr id="4" name="TextBox 3">
            <a:extLst>
              <a:ext uri="{FF2B5EF4-FFF2-40B4-BE49-F238E27FC236}">
                <a16:creationId xmlns:a16="http://schemas.microsoft.com/office/drawing/2014/main" id="{1CFEF2B0-4840-28A1-D670-E882F80833A8}"/>
              </a:ext>
            </a:extLst>
          </p:cNvPr>
          <p:cNvSpPr txBox="1"/>
          <p:nvPr/>
        </p:nvSpPr>
        <p:spPr>
          <a:xfrm>
            <a:off x="11737910" y="6774024"/>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995A0CB9-8550-80CF-68E7-AA02A6C15880}"/>
              </a:ext>
            </a:extLst>
          </p:cNvPr>
          <p:cNvSpPr txBox="1"/>
          <p:nvPr/>
        </p:nvSpPr>
        <p:spPr>
          <a:xfrm>
            <a:off x="8385362" y="5380947"/>
            <a:ext cx="2761404" cy="307777"/>
          </a:xfrm>
          <a:prstGeom prst="rect">
            <a:avLst/>
          </a:prstGeom>
          <a:noFill/>
        </p:spPr>
        <p:txBody>
          <a:bodyPr wrap="square" rtlCol="0">
            <a:spAutoFit/>
          </a:bodyPr>
          <a:lstStyle/>
          <a:p>
            <a:r>
              <a:rPr lang="en-US" sz="1400" dirty="0">
                <a:solidFill>
                  <a:srgbClr val="FFC000"/>
                </a:solidFill>
              </a:rPr>
              <a:t>(Walker, 2021, pp. 160-163)</a:t>
            </a:r>
          </a:p>
        </p:txBody>
      </p:sp>
      <p:sp>
        <p:nvSpPr>
          <p:cNvPr id="9" name="TextBox 8">
            <a:extLst>
              <a:ext uri="{FF2B5EF4-FFF2-40B4-BE49-F238E27FC236}">
                <a16:creationId xmlns:a16="http://schemas.microsoft.com/office/drawing/2014/main" id="{094C30EB-9B81-15E8-5350-0C6570A1B1F9}"/>
              </a:ext>
            </a:extLst>
          </p:cNvPr>
          <p:cNvSpPr txBox="1"/>
          <p:nvPr/>
        </p:nvSpPr>
        <p:spPr>
          <a:xfrm>
            <a:off x="448575" y="1262708"/>
            <a:ext cx="10368950" cy="707886"/>
          </a:xfrm>
          <a:prstGeom prst="rect">
            <a:avLst/>
          </a:prstGeom>
          <a:noFill/>
        </p:spPr>
        <p:txBody>
          <a:bodyPr wrap="square" rtlCol="0">
            <a:spAutoFit/>
          </a:bodyPr>
          <a:lstStyle/>
          <a:p>
            <a:r>
              <a:rPr lang="en-US" sz="2000" b="1" i="1" dirty="0">
                <a:solidFill>
                  <a:srgbClr val="FFC000"/>
                </a:solidFill>
              </a:rPr>
              <a:t>Neuroqueering</a:t>
            </a:r>
            <a:r>
              <a:rPr lang="en-US" sz="2000" dirty="0">
                <a:solidFill>
                  <a:srgbClr val="FFC000"/>
                </a:solidFill>
              </a:rPr>
              <a:t>: to engage in the practice of </a:t>
            </a:r>
            <a:r>
              <a:rPr lang="en-US" sz="2000" b="1" dirty="0">
                <a:solidFill>
                  <a:srgbClr val="FFC000"/>
                </a:solidFill>
              </a:rPr>
              <a:t>queering (</a:t>
            </a:r>
            <a:r>
              <a:rPr lang="en-US" sz="2000" b="1"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subverting, defying, disrupting, liberating oneself from)</a:t>
            </a:r>
            <a:r>
              <a:rPr lang="en-US" sz="2000" b="1" dirty="0">
                <a:solidFill>
                  <a:srgbClr val="FFC000"/>
                </a:solidFill>
              </a:rPr>
              <a:t> </a:t>
            </a:r>
            <a:r>
              <a:rPr lang="en-US" sz="2000" b="1" dirty="0" err="1">
                <a:solidFill>
                  <a:srgbClr val="FFC000"/>
                </a:solidFill>
              </a:rPr>
              <a:t>neuronormativity</a:t>
            </a:r>
            <a:r>
              <a:rPr lang="en-US" sz="2000" dirty="0">
                <a:solidFill>
                  <a:srgbClr val="FFC000"/>
                </a:solidFill>
              </a:rPr>
              <a:t> and heteronormativity simultaneously</a:t>
            </a:r>
          </a:p>
        </p:txBody>
      </p:sp>
      <p:sp>
        <p:nvSpPr>
          <p:cNvPr id="6" name="TextBox 5">
            <a:extLst>
              <a:ext uri="{FF2B5EF4-FFF2-40B4-BE49-F238E27FC236}">
                <a16:creationId xmlns:a16="http://schemas.microsoft.com/office/drawing/2014/main" id="{0BEC3784-43F0-E46A-1EEA-66CCD7F9F090}"/>
              </a:ext>
            </a:extLst>
          </p:cNvPr>
          <p:cNvSpPr txBox="1"/>
          <p:nvPr/>
        </p:nvSpPr>
        <p:spPr>
          <a:xfrm>
            <a:off x="421082" y="5850694"/>
            <a:ext cx="11529052" cy="646331"/>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dirty="0">
                <a:solidFill>
                  <a:srgbClr val="000000"/>
                </a:solidFill>
                <a:effectLst/>
                <a:latin typeface="Helvetica" pitchFamily="2" charset="0"/>
              </a:rPr>
              <a:t>“Part of the idea of </a:t>
            </a:r>
            <a:r>
              <a:rPr lang="en-US" dirty="0" err="1">
                <a:solidFill>
                  <a:srgbClr val="000000"/>
                </a:solidFill>
                <a:effectLst/>
                <a:latin typeface="Helvetica" pitchFamily="2" charset="0"/>
              </a:rPr>
              <a:t>neuroqueerness</a:t>
            </a:r>
            <a:r>
              <a:rPr lang="en-US" dirty="0">
                <a:solidFill>
                  <a:srgbClr val="000000"/>
                </a:solidFill>
                <a:effectLst/>
                <a:latin typeface="Helvetica" pitchFamily="2" charset="0"/>
              </a:rPr>
              <a:t> is that heteronormativity and neurotypicality are inextricably entwined with one another, and to queer one is</a:t>
            </a:r>
            <a:r>
              <a:rPr lang="en-US" dirty="0">
                <a:solidFill>
                  <a:srgbClr val="000000"/>
                </a:solidFill>
                <a:latin typeface="Helvetica" pitchFamily="2" charset="0"/>
              </a:rPr>
              <a:t> </a:t>
            </a:r>
            <a:r>
              <a:rPr lang="en-US" dirty="0">
                <a:solidFill>
                  <a:srgbClr val="000000"/>
                </a:solidFill>
                <a:effectLst/>
                <a:latin typeface="Helvetica" pitchFamily="2" charset="0"/>
              </a:rPr>
              <a:t>inevitably to queer the other to some degree” </a:t>
            </a:r>
            <a:r>
              <a:rPr lang="en-US" sz="1400" dirty="0">
                <a:solidFill>
                  <a:srgbClr val="000000"/>
                </a:solidFill>
                <a:effectLst/>
                <a:latin typeface="Helvetica" pitchFamily="2" charset="0"/>
              </a:rPr>
              <a:t>(Walker &amp; Raymaker, 2021, p. 9)</a:t>
            </a:r>
            <a:r>
              <a:rPr lang="en-US" dirty="0">
                <a:solidFill>
                  <a:srgbClr val="000000"/>
                </a:solidFill>
                <a:effectLst/>
                <a:latin typeface="Helvetica" pitchFamily="2" charset="0"/>
              </a:rPr>
              <a:t>.</a:t>
            </a:r>
          </a:p>
        </p:txBody>
      </p:sp>
    </p:spTree>
    <p:extLst>
      <p:ext uri="{BB962C8B-B14F-4D97-AF65-F5344CB8AC3E}">
        <p14:creationId xmlns:p14="http://schemas.microsoft.com/office/powerpoint/2010/main" val="359438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000">
            <a:alpha val="85889"/>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E35A6-72E2-565A-3755-8DDB8E50F9AD}"/>
              </a:ext>
            </a:extLst>
          </p:cNvPr>
          <p:cNvSpPr>
            <a:spLocks noGrp="1"/>
          </p:cNvSpPr>
          <p:nvPr>
            <p:ph type="title"/>
          </p:nvPr>
        </p:nvSpPr>
        <p:spPr>
          <a:xfrm>
            <a:off x="278363" y="66545"/>
            <a:ext cx="10515600" cy="1325563"/>
          </a:xfrm>
        </p:spPr>
        <p:txBody>
          <a:bodyPr/>
          <a:lstStyle/>
          <a:p>
            <a:r>
              <a:rPr lang="en-US" i="1" dirty="0"/>
              <a:t>Neuroqueering </a:t>
            </a:r>
            <a:r>
              <a:rPr lang="en-US" dirty="0"/>
              <a:t>Continued</a:t>
            </a:r>
            <a:endParaRPr lang="en-US" b="1" i="1" dirty="0"/>
          </a:p>
        </p:txBody>
      </p:sp>
      <p:sp>
        <p:nvSpPr>
          <p:cNvPr id="3" name="Content Placeholder 2">
            <a:extLst>
              <a:ext uri="{FF2B5EF4-FFF2-40B4-BE49-F238E27FC236}">
                <a16:creationId xmlns:a16="http://schemas.microsoft.com/office/drawing/2014/main" id="{1BF5CEF1-0401-299B-D1ED-B694E9FC074B}"/>
              </a:ext>
            </a:extLst>
          </p:cNvPr>
          <p:cNvSpPr>
            <a:spLocks noGrp="1"/>
          </p:cNvSpPr>
          <p:nvPr>
            <p:ph idx="1"/>
          </p:nvPr>
        </p:nvSpPr>
        <p:spPr>
          <a:xfrm>
            <a:off x="838200" y="1511559"/>
            <a:ext cx="10515600" cy="4981316"/>
          </a:xfrm>
          <a:solidFill>
            <a:srgbClr val="CBE879"/>
          </a:solidFill>
        </p:spPr>
        <p:txBody>
          <a:bodyPr>
            <a:normAutofit/>
          </a:bodyPr>
          <a:lstStyle/>
          <a:p>
            <a:pPr marL="0" indent="0">
              <a:buNone/>
            </a:pPr>
            <a:r>
              <a:rPr lang="en-US" b="1" dirty="0"/>
              <a:t>The authentic embodiment or expression of neurological queerness (i.e., neuroqueer identity; neurodivergence) is, in and of itself, </a:t>
            </a:r>
            <a:r>
              <a:rPr lang="en-US" b="1" dirty="0" err="1"/>
              <a:t>neuroqueering</a:t>
            </a:r>
            <a:r>
              <a:rPr lang="en-US" b="1" dirty="0"/>
              <a:t> </a:t>
            </a:r>
            <a:r>
              <a:rPr lang="en-US" sz="1800" dirty="0"/>
              <a:t>(Yergeau, 2018)</a:t>
            </a:r>
          </a:p>
          <a:p>
            <a:pPr marL="0" indent="0">
              <a:buNone/>
            </a:pPr>
            <a:endParaRPr lang="en-US" b="1" dirty="0"/>
          </a:p>
          <a:p>
            <a:pPr marL="457200" lvl="1" indent="0">
              <a:buNone/>
            </a:pPr>
            <a:r>
              <a:rPr lang="en-US" i="1" dirty="0"/>
              <a:t>In her book, </a:t>
            </a:r>
            <a:r>
              <a:rPr lang="en-US" dirty="0"/>
              <a:t>Neuroqueer Heresies</a:t>
            </a:r>
            <a:r>
              <a:rPr lang="en-US" i="1" dirty="0"/>
              <a:t>, Walker argues that autistic people, </a:t>
            </a:r>
            <a:r>
              <a:rPr lang="en-US" b="1" i="1" dirty="0"/>
              <a:t>by virtue of their difference</a:t>
            </a:r>
            <a:r>
              <a:rPr lang="en-US" i="1" dirty="0"/>
              <a:t>, queer expectations of neuronormativity…She proposes that </a:t>
            </a:r>
            <a:r>
              <a:rPr lang="en-US" b="1" i="1" dirty="0"/>
              <a:t>‘</a:t>
            </a:r>
            <a:r>
              <a:rPr lang="en-US" b="1" i="1" dirty="0" err="1"/>
              <a:t>neuroqueering</a:t>
            </a:r>
            <a:r>
              <a:rPr lang="en-US" b="1" i="1" dirty="0"/>
              <a:t>’ can provide an emancipatory platform for anyone</a:t>
            </a:r>
            <a:r>
              <a:rPr lang="en-US" i="1" dirty="0"/>
              <a:t> (autistic and non-autistic alike) </a:t>
            </a:r>
            <a:r>
              <a:rPr lang="en-US" b="1" i="1" dirty="0"/>
              <a:t>to reject normative social standard</a:t>
            </a:r>
            <a:r>
              <a:rPr lang="en-US" i="1" dirty="0"/>
              <a:t>s</a:t>
            </a:r>
            <a:r>
              <a:rPr lang="en-US" b="1" i="1" dirty="0"/>
              <a:t> </a:t>
            </a:r>
            <a:r>
              <a:rPr lang="en-US" i="1" dirty="0"/>
              <a:t>(including the idea of as heterosexual, cisgender, white, etc as the default and anything else as ‘variations’ on the norm) </a:t>
            </a:r>
            <a:r>
              <a:rPr lang="en-US" b="1" i="1" dirty="0"/>
              <a:t>in order to flourish</a:t>
            </a:r>
            <a:r>
              <a:rPr lang="en-US" i="1" dirty="0"/>
              <a:t>. </a:t>
            </a:r>
          </a:p>
          <a:p>
            <a:pPr marL="457200" lvl="1" indent="0">
              <a:buNone/>
            </a:pPr>
            <a:r>
              <a:rPr lang="en-US" sz="1600" dirty="0"/>
              <a:t>(Pearson &amp; Rose, 2023, p. 22)</a:t>
            </a:r>
          </a:p>
        </p:txBody>
      </p:sp>
    </p:spTree>
    <p:extLst>
      <p:ext uri="{BB962C8B-B14F-4D97-AF65-F5344CB8AC3E}">
        <p14:creationId xmlns:p14="http://schemas.microsoft.com/office/powerpoint/2010/main" val="1950401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C736-72F9-6222-C300-A4324D89500C}"/>
              </a:ext>
            </a:extLst>
          </p:cNvPr>
          <p:cNvSpPr>
            <a:spLocks noGrp="1"/>
          </p:cNvSpPr>
          <p:nvPr>
            <p:ph type="title"/>
          </p:nvPr>
        </p:nvSpPr>
        <p:spPr>
          <a:xfrm>
            <a:off x="838200" y="112434"/>
            <a:ext cx="10515600" cy="1325563"/>
          </a:xfrm>
        </p:spPr>
        <p:txBody>
          <a:bodyPr/>
          <a:lstStyle/>
          <a:p>
            <a:r>
              <a:rPr lang="en-US" dirty="0">
                <a:solidFill>
                  <a:schemeClr val="bg1"/>
                </a:solidFill>
              </a:rPr>
              <a:t>Neurodivergence-Informed Therapy (NIT)</a:t>
            </a:r>
          </a:p>
        </p:txBody>
      </p:sp>
      <p:sp>
        <p:nvSpPr>
          <p:cNvPr id="3" name="Content Placeholder 2">
            <a:extLst>
              <a:ext uri="{FF2B5EF4-FFF2-40B4-BE49-F238E27FC236}">
                <a16:creationId xmlns:a16="http://schemas.microsoft.com/office/drawing/2014/main" id="{24EC44AD-CD0F-2DAE-6535-3EFC8F09A97F}"/>
              </a:ext>
            </a:extLst>
          </p:cNvPr>
          <p:cNvSpPr>
            <a:spLocks noGrp="1"/>
          </p:cNvSpPr>
          <p:nvPr>
            <p:ph idx="1"/>
          </p:nvPr>
        </p:nvSpPr>
        <p:spPr>
          <a:xfrm>
            <a:off x="838200" y="1385207"/>
            <a:ext cx="10515600" cy="4160058"/>
          </a:xfrm>
          <a:solidFill>
            <a:srgbClr val="CBE879"/>
          </a:solidFill>
        </p:spPr>
        <p:txBody>
          <a:bodyPr>
            <a:normAutofit fontScale="85000" lnSpcReduction="10000"/>
          </a:bodyPr>
          <a:lstStyle/>
          <a:p>
            <a:r>
              <a:rPr lang="en-US" dirty="0"/>
              <a:t>Arose from discourse within the autistic community with the aims of improving service for—and preventing harm toward—autistic populations </a:t>
            </a:r>
          </a:p>
          <a:p>
            <a:pPr lvl="1"/>
            <a:r>
              <a:rPr lang="en-US" dirty="0"/>
              <a:t>Proposed by Robert Chapman &amp; Monique Botha, two neurodivergent scholar-activists</a:t>
            </a:r>
          </a:p>
          <a:p>
            <a:r>
              <a:rPr lang="en-US" dirty="0"/>
              <a:t>A concept aimed at promoting the </a:t>
            </a:r>
            <a:r>
              <a:rPr lang="en-US" dirty="0">
                <a:effectLst/>
                <a:latin typeface="Aptos" panose="020B0004020202020204" pitchFamily="34" charset="0"/>
                <a:ea typeface="Aptos" panose="020B0004020202020204" pitchFamily="34" charset="0"/>
                <a:cs typeface="Times New Roman" panose="02020603050405020304" pitchFamily="18" charset="0"/>
              </a:rPr>
              <a:t>integration of neurodiversity theory within clinical practice with neurodivergent people</a:t>
            </a:r>
            <a:endParaRPr lang="en-US" dirty="0"/>
          </a:p>
          <a:p>
            <a:r>
              <a:rPr lang="en-US" dirty="0"/>
              <a:t>Proposed three themes to guide therapists’ implementation:</a:t>
            </a:r>
          </a:p>
          <a:p>
            <a:pPr marL="914400" lvl="1" indent="-457200">
              <a:buFont typeface="+mj-lt"/>
              <a:buAutoNum type="arabicPeriod"/>
            </a:pPr>
            <a:r>
              <a:rPr lang="en-US" i="1" dirty="0"/>
              <a:t>Reconceptualization of </a:t>
            </a:r>
            <a:r>
              <a:rPr lang="en-US" b="1" i="1" dirty="0"/>
              <a:t>dysfunction as relational </a:t>
            </a:r>
            <a:r>
              <a:rPr lang="en-US" i="1" dirty="0"/>
              <a:t>rather than individual</a:t>
            </a:r>
          </a:p>
          <a:p>
            <a:pPr marL="914400" lvl="1" indent="-457200">
              <a:buFont typeface="+mj-lt"/>
              <a:buAutoNum type="arabicPeriod"/>
            </a:pPr>
            <a:r>
              <a:rPr lang="en-US" i="1" dirty="0"/>
              <a:t>The importance of </a:t>
            </a:r>
            <a:r>
              <a:rPr lang="en-US" b="1" i="1" dirty="0"/>
              <a:t>neurodivergence acceptance and pride</a:t>
            </a:r>
            <a:r>
              <a:rPr lang="en-US" i="1" dirty="0"/>
              <a:t>,</a:t>
            </a:r>
            <a:r>
              <a:rPr lang="en-US" b="1" i="1" dirty="0"/>
              <a:t> </a:t>
            </a:r>
            <a:r>
              <a:rPr lang="en-US" i="1" dirty="0"/>
              <a:t>and disability community and culture to </a:t>
            </a:r>
            <a:r>
              <a:rPr lang="en-US" b="1" i="1" dirty="0"/>
              <a:t>emancipate neurodivergent people from neuro-normativity</a:t>
            </a:r>
          </a:p>
          <a:p>
            <a:pPr marL="914400" lvl="1" indent="-457200">
              <a:buFont typeface="+mj-lt"/>
              <a:buAutoNum type="arabicPeriod"/>
            </a:pPr>
            <a:r>
              <a:rPr lang="en-US" i="1" dirty="0"/>
              <a:t>The need for therapists to </a:t>
            </a:r>
            <a:r>
              <a:rPr lang="en-US" b="1" i="1" dirty="0"/>
              <a:t>cultivate a relational epistemic humility </a:t>
            </a:r>
            <a:r>
              <a:rPr lang="en-US" i="1" dirty="0"/>
              <a:t>regarding difference experiences of neurodiversity and disablement </a:t>
            </a:r>
          </a:p>
          <a:p>
            <a:pPr marL="457200" lvl="1" indent="0">
              <a:buNone/>
            </a:pPr>
            <a:r>
              <a:rPr lang="en-US" sz="1600" dirty="0"/>
              <a:t>(Chapman &amp; Botha, 2022, p. 310) (bolded font added for emphasis). </a:t>
            </a:r>
          </a:p>
        </p:txBody>
      </p:sp>
      <p:sp>
        <p:nvSpPr>
          <p:cNvPr id="4" name="TextBox 3">
            <a:extLst>
              <a:ext uri="{FF2B5EF4-FFF2-40B4-BE49-F238E27FC236}">
                <a16:creationId xmlns:a16="http://schemas.microsoft.com/office/drawing/2014/main" id="{649A657F-01C5-DC24-F80A-E543B74748CA}"/>
              </a:ext>
            </a:extLst>
          </p:cNvPr>
          <p:cNvSpPr txBox="1"/>
          <p:nvPr/>
        </p:nvSpPr>
        <p:spPr>
          <a:xfrm>
            <a:off x="588753" y="5418589"/>
            <a:ext cx="11014494" cy="1200329"/>
          </a:xfrm>
          <a:prstGeom prst="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b="1" i="1" dirty="0"/>
              <a:t>epistemic humility</a:t>
            </a:r>
            <a:r>
              <a:rPr lang="en-US" dirty="0"/>
              <a:t>: </a:t>
            </a:r>
            <a:r>
              <a:rPr lang="en-US" sz="1800" dirty="0">
                <a:solidFill>
                  <a:srgbClr val="001D35"/>
                </a:solidFill>
                <a:effectLst/>
                <a:latin typeface="Aptos" panose="020B0004020202020204" pitchFamily="34" charset="0"/>
                <a:ea typeface="Aptos" panose="020B0004020202020204" pitchFamily="34" charset="0"/>
                <a:cs typeface="Times New Roman" panose="02020603050405020304" pitchFamily="18" charset="0"/>
              </a:rPr>
              <a:t>an intellectual virtue that involves recognizing knowledge as provisional and incomplete; acknowledging the limitations of perspective; bringing openness to other possibilities, including others’ perspectives and experiences; willingness to revise our beliefs when new evidence emerges; and engaging in critical reflection upon our beliefs and biases</a:t>
            </a:r>
            <a:r>
              <a:rPr lang="en-US" dirty="0">
                <a:effectLst/>
              </a:rPr>
              <a:t> </a:t>
            </a:r>
            <a:r>
              <a:rPr lang="en-US" sz="1400" dirty="0">
                <a:effectLst/>
              </a:rPr>
              <a:t>(Fricker, 2007)</a:t>
            </a:r>
            <a:endParaRPr lang="en-US" dirty="0"/>
          </a:p>
        </p:txBody>
      </p:sp>
      <p:sp>
        <p:nvSpPr>
          <p:cNvPr id="5" name="TextBox 4">
            <a:extLst>
              <a:ext uri="{FF2B5EF4-FFF2-40B4-BE49-F238E27FC236}">
                <a16:creationId xmlns:a16="http://schemas.microsoft.com/office/drawing/2014/main" id="{F1DBE016-9B12-0275-81D5-36FF76804A40}"/>
              </a:ext>
            </a:extLst>
          </p:cNvPr>
          <p:cNvSpPr txBox="1"/>
          <p:nvPr/>
        </p:nvSpPr>
        <p:spPr>
          <a:xfrm>
            <a:off x="8454461" y="1056334"/>
            <a:ext cx="3519577" cy="307777"/>
          </a:xfrm>
          <a:prstGeom prst="rect">
            <a:avLst/>
          </a:prstGeom>
          <a:noFill/>
        </p:spPr>
        <p:txBody>
          <a:bodyPr wrap="square" rtlCol="0">
            <a:spAutoFit/>
          </a:bodyPr>
          <a:lstStyle/>
          <a:p>
            <a:r>
              <a:rPr lang="en-US" sz="1400" dirty="0">
                <a:solidFill>
                  <a:schemeClr val="bg1"/>
                </a:solidFill>
              </a:rPr>
              <a:t>(Chapman &amp; Botha, 2022)</a:t>
            </a:r>
          </a:p>
        </p:txBody>
      </p:sp>
    </p:spTree>
    <p:extLst>
      <p:ext uri="{BB962C8B-B14F-4D97-AF65-F5344CB8AC3E}">
        <p14:creationId xmlns:p14="http://schemas.microsoft.com/office/powerpoint/2010/main" val="3727407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1796</TotalTime>
  <Words>7138</Words>
  <Application>Microsoft Macintosh PowerPoint</Application>
  <PresentationFormat>Widescreen</PresentationFormat>
  <Paragraphs>422</Paragraphs>
  <Slides>30</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Aptos</vt:lpstr>
      <vt:lpstr>Aptos Display</vt:lpstr>
      <vt:lpstr>Arial</vt:lpstr>
      <vt:lpstr>Calibri</vt:lpstr>
      <vt:lpstr>Cambria Math</vt:lpstr>
      <vt:lpstr>Engravers MT</vt:lpstr>
      <vt:lpstr>Helvetica</vt:lpstr>
      <vt:lpstr>Open Sans</vt:lpstr>
      <vt:lpstr>Times New Roman</vt:lpstr>
      <vt:lpstr>Wingdings</vt:lpstr>
      <vt:lpstr>Office Theme</vt:lpstr>
      <vt:lpstr>Neuroqueering Play Therapy: What My Clients Have Helped Me Understand</vt:lpstr>
      <vt:lpstr>Neurodiversity</vt:lpstr>
      <vt:lpstr>Epistemic Injustice &amp; Ongoing Oppression</vt:lpstr>
      <vt:lpstr>A Paradigm Shift:</vt:lpstr>
      <vt:lpstr>The Neurodiversity Movement</vt:lpstr>
      <vt:lpstr>Neuroqueer Theory</vt:lpstr>
      <vt:lpstr>Defining(?) Neuroqueering</vt:lpstr>
      <vt:lpstr>Neuroqueering Continued</vt:lpstr>
      <vt:lpstr>Neurodivergence-Informed Therapy (NIT)</vt:lpstr>
      <vt:lpstr>Synergetic Play Therapy (SPT)</vt:lpstr>
      <vt:lpstr>PowerPoint Presentation</vt:lpstr>
      <vt:lpstr>Neuroqueering Play Therapy: A Case Study</vt:lpstr>
      <vt:lpstr>Case Study: Background Information</vt:lpstr>
      <vt:lpstr>Case Example 1: self-Disclosure via Process</vt:lpstr>
      <vt:lpstr>Case Example 2: Liberation via Sand</vt:lpstr>
      <vt:lpstr>What My Clients Have Helped Me Understand</vt:lpstr>
      <vt:lpstr>1. Reframe “resistance”.</vt:lpstr>
      <vt:lpstr>2. Autonomy is of the human essence.</vt:lpstr>
      <vt:lpstr>3. Honoring sensory sensitivities and meeting sensory needs are not optional.</vt:lpstr>
      <vt:lpstr>4. Recognize your communication biases &amp; expand your repertoire.</vt:lpstr>
      <vt:lpstr>5. We don’t have to “talk about our feelings”.</vt:lpstr>
      <vt:lpstr>6. Bring a keen eye to the client’s values, styles, and strengths. </vt:lpstr>
      <vt:lpstr>7. Embrace neurodivergent interpersonal styles.</vt:lpstr>
      <vt:lpstr>8. We’re not here to “fix the client”.</vt:lpstr>
      <vt:lpstr>8. We’re not here to “fix the client”.</vt:lpstr>
      <vt:lpstr>9. Consider that therapy might not be “the answer”. </vt:lpstr>
      <vt:lpstr>9. Consider that therapy might not be “the answer”. </vt:lpstr>
      <vt:lpstr>10. We are mirrors of each other…</vt:lpstr>
      <vt:lpstr>Acknowledgements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Kelly Bishop</dc:creator>
  <cp:lastModifiedBy>Kelly Bishop</cp:lastModifiedBy>
  <cp:revision>8</cp:revision>
  <dcterms:created xsi:type="dcterms:W3CDTF">2025-04-17T18:30:49Z</dcterms:created>
  <dcterms:modified xsi:type="dcterms:W3CDTF">2025-05-02T15:20:44Z</dcterms:modified>
</cp:coreProperties>
</file>