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8" r:id="rId2"/>
    <p:sldId id="275" r:id="rId3"/>
    <p:sldId id="291" r:id="rId4"/>
    <p:sldId id="292" r:id="rId5"/>
    <p:sldId id="293" r:id="rId6"/>
    <p:sldId id="294" r:id="rId7"/>
    <p:sldId id="295" r:id="rId8"/>
    <p:sldId id="296" r:id="rId9"/>
    <p:sldId id="297" r:id="rId10"/>
    <p:sldId id="298" r:id="rId11"/>
    <p:sldId id="290"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5294" autoAdjust="0"/>
  </p:normalViewPr>
  <p:slideViewPr>
    <p:cSldViewPr snapToGrid="0">
      <p:cViewPr varScale="1">
        <p:scale>
          <a:sx n="111" d="100"/>
          <a:sy n="111" d="100"/>
        </p:scale>
        <p:origin x="534" y="72"/>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10/16/2023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10/16/2023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10/16/2023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10/16/2023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10/16/2023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10/16/2023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10/16/2023</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10/16/2023</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10/16/2023</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10/16/2023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10/16/2023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10/16/2023</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oogletrends.github.io/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2997" y="763326"/>
            <a:ext cx="3973003" cy="2665673"/>
          </a:xfrm>
        </p:spPr>
        <p:txBody>
          <a:bodyPr>
            <a:normAutofit fontScale="90000"/>
          </a:bodyPr>
          <a:lstStyle/>
          <a:p>
            <a:pPr>
              <a:lnSpc>
                <a:spcPct val="150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AU"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200" b="1" u="sng" kern="100" cap="small" dirty="0">
                <a:effectLst/>
                <a:latin typeface="Biome" panose="020B0503030204020804" pitchFamily="34" charset="0"/>
                <a:ea typeface="Calibri" panose="020F0502020204030204" pitchFamily="34" charset="0"/>
                <a:cs typeface="Biome" panose="020B0503030204020804" pitchFamily="34" charset="0"/>
              </a:rPr>
              <a:t>Project Topic:</a:t>
            </a:r>
            <a:br>
              <a:rPr lang="en-US" sz="2200" b="1" dirty="0">
                <a:effectLst/>
                <a:latin typeface="Biome" panose="020B0503030204020804" pitchFamily="34" charset="0"/>
                <a:ea typeface="Calibri" panose="020F0502020204030204" pitchFamily="34" charset="0"/>
                <a:cs typeface="Biome" panose="020B0503030204020804" pitchFamily="34" charset="0"/>
              </a:rPr>
            </a:br>
            <a:r>
              <a:rPr lang="en-US" sz="2200" b="1" dirty="0">
                <a:effectLst/>
                <a:latin typeface="Biome" panose="020B0503030204020804" pitchFamily="34" charset="0"/>
                <a:ea typeface="Calibri" panose="020F0502020204030204" pitchFamily="34" charset="0"/>
                <a:cs typeface="Biome" panose="020B0503030204020804" pitchFamily="34" charset="0"/>
              </a:rPr>
              <a:t>Data Analysis of Natural Disasters and Environmental Issues (2020-2022) with Dashboard Implementation</a:t>
            </a:r>
            <a:br>
              <a:rPr lang="en-US" sz="2000" b="1" dirty="0">
                <a:effectLst/>
                <a:latin typeface="Biome" panose="020B0502040204020203" pitchFamily="34" charset="0"/>
                <a:ea typeface="Calibri" panose="020F0502020204030204" pitchFamily="34" charset="0"/>
                <a:cs typeface="Biome" panose="020B0502040204020203" pitchFamily="34" charset="0"/>
              </a:rPr>
            </a:br>
            <a:endParaRPr lang="en-US" sz="2000" b="1" dirty="0">
              <a:latin typeface="Biome" panose="020B0502040204020203" pitchFamily="34" charset="0"/>
              <a:cs typeface="Biome" panose="020B0502040204020203" pitchFamily="34" charset="0"/>
            </a:endParaRPr>
          </a:p>
        </p:txBody>
      </p:sp>
      <p:sp>
        <p:nvSpPr>
          <p:cNvPr id="3" name="Subtitle 2"/>
          <p:cNvSpPr>
            <a:spLocks noGrp="1"/>
          </p:cNvSpPr>
          <p:nvPr>
            <p:ph type="subTitle" idx="1"/>
          </p:nvPr>
        </p:nvSpPr>
        <p:spPr>
          <a:xfrm>
            <a:off x="2122996" y="3931499"/>
            <a:ext cx="3973003" cy="1618511"/>
          </a:xfrm>
        </p:spPr>
        <p:txBody>
          <a:bodyPr>
            <a:normAutofit fontScale="92500"/>
          </a:bodyPr>
          <a:lstStyle/>
          <a:p>
            <a:pPr>
              <a:lnSpc>
                <a:spcPct val="150000"/>
              </a:lnSpc>
              <a:spcAft>
                <a:spcPts val="300"/>
              </a:spcAft>
              <a:tabLst>
                <a:tab pos="180340" algn="l"/>
              </a:tabLst>
            </a:pPr>
            <a:r>
              <a:rPr lang="en-US" sz="1800" b="1" u="sng" kern="100" dirty="0">
                <a:effectLst/>
                <a:latin typeface="Biome" panose="020B0503030204020804" pitchFamily="34" charset="0"/>
                <a:ea typeface="Calibri" panose="020F0502020204030204" pitchFamily="34" charset="0"/>
                <a:cs typeface="Biome" panose="020B0503030204020804" pitchFamily="34" charset="0"/>
              </a:rPr>
              <a:t>Team members:</a:t>
            </a:r>
            <a:endParaRPr lang="en-AU" sz="1800" u="sng" kern="100" dirty="0">
              <a:effectLst/>
              <a:latin typeface="Biome" panose="020B0503030204020804" pitchFamily="34" charset="0"/>
              <a:ea typeface="Calibri" panose="020F0502020204030204" pitchFamily="34" charset="0"/>
              <a:cs typeface="Biome" panose="020B0503030204020804" pitchFamily="34" charset="0"/>
            </a:endParaRPr>
          </a:p>
          <a:p>
            <a:pPr>
              <a:lnSpc>
                <a:spcPct val="150000"/>
              </a:lnSpc>
              <a:spcAft>
                <a:spcPts val="800"/>
              </a:spcAft>
              <a:tabLst>
                <a:tab pos="180340" algn="l"/>
              </a:tabLst>
            </a:pPr>
            <a:r>
              <a:rPr lang="en-US" sz="1800" kern="100" dirty="0">
                <a:effectLst/>
                <a:latin typeface="Biome" panose="020B0503030204020804" pitchFamily="34" charset="0"/>
                <a:ea typeface="Calibri" panose="020F0502020204030204" pitchFamily="34" charset="0"/>
                <a:cs typeface="Biome" panose="020B0503030204020804" pitchFamily="34" charset="0"/>
              </a:rPr>
              <a:t>Gurpreet Singh, Bibek Giri,  Magdalene Singh &amp; Dusko Dobric, </a:t>
            </a:r>
            <a:endParaRPr lang="en-AU" sz="1800" kern="100" dirty="0">
              <a:effectLst/>
              <a:latin typeface="Biome" panose="020B0503030204020804" pitchFamily="34" charset="0"/>
              <a:ea typeface="Calibri" panose="020F0502020204030204" pitchFamily="34" charset="0"/>
              <a:cs typeface="Biome" panose="020B0503030204020804" pitchFamily="34" charset="0"/>
            </a:endParaRP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Greenhouse Gas Emission</a:t>
            </a:r>
          </a:p>
          <a:p>
            <a:pPr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It is quite evident that there is an increasing trend in the number of countries searching greenhouse gas emission. 2022 showed the highest number of 121 countries searching for greenhouse gas emission whilst only 46 searched it in 2020.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Between 2020 and 2022, the following 10 countries showed a higher level of interest in the topic of greenhouse gas emissions, with an evident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On the other hand, the bottom 10 countries which exhibited lower level of interest in the topic of greenhouse </a:t>
            </a:r>
            <a:r>
              <a:rPr lang="en-AU" sz="1400" kern="100" dirty="0">
                <a:latin typeface="Calibri" panose="020F0502020204030204" pitchFamily="34" charset="0"/>
                <a:ea typeface="Calibri" panose="020F0502020204030204" pitchFamily="34" charset="0"/>
                <a:cs typeface="Times New Roman" panose="02020603050405020304" pitchFamily="18" charset="0"/>
              </a:rPr>
              <a:t>gas emission</a:t>
            </a:r>
            <a:r>
              <a:rPr lang="en-US" sz="1400" kern="100" dirty="0">
                <a:latin typeface="Calibri" panose="020F0502020204030204" pitchFamily="34" charset="0"/>
                <a:ea typeface="Calibri" panose="020F0502020204030204" pitchFamily="34" charset="0"/>
                <a:cs typeface="Times New Roman" panose="02020603050405020304" pitchFamily="18" charset="0"/>
              </a:rPr>
              <a:t>, with an average index trend rating of 70.49, signifying that it was a topic of lesser popularity and public interest in those countries.</a:t>
            </a:r>
          </a:p>
          <a:p>
            <a:pPr marL="0" lvl="0" indent="0" defTabSz="90000">
              <a:lnSpc>
                <a:spcPct val="115000"/>
              </a:lnSpc>
              <a:spcBef>
                <a:spcPts val="1000"/>
              </a:spcBef>
              <a:spcAft>
                <a:spcPts val="1000"/>
              </a:spcAft>
              <a:buNone/>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In conclusion……………</a:t>
            </a:r>
            <a:endParaRPr lang="en-AU"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10</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9 – Dusko</a:t>
            </a:r>
          </a:p>
        </p:txBody>
      </p:sp>
    </p:spTree>
    <p:extLst>
      <p:ext uri="{BB962C8B-B14F-4D97-AF65-F5344CB8AC3E}">
        <p14:creationId xmlns:p14="http://schemas.microsoft.com/office/powerpoint/2010/main" val="1382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6A19BD-122D-297A-F249-65F675ED7473}"/>
              </a:ext>
            </a:extLst>
          </p:cNvPr>
          <p:cNvSpPr>
            <a:spLocks noGrp="1"/>
          </p:cNvSpPr>
          <p:nvPr>
            <p:ph type="title"/>
          </p:nvPr>
        </p:nvSpPr>
        <p:spPr>
          <a:xfrm>
            <a:off x="1410026" y="276087"/>
            <a:ext cx="9371949" cy="1095514"/>
          </a:xfrm>
        </p:spPr>
        <p:txBody>
          <a:bodyPr>
            <a:normAutofit fontScale="90000"/>
          </a:bodyPr>
          <a:lstStyle/>
          <a:p>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cap="small" dirty="0">
                <a:effectLst/>
                <a:latin typeface="Calibri" panose="020F0502020204030204" pitchFamily="34" charset="0"/>
                <a:ea typeface="Calibri" panose="020F0502020204030204" pitchFamily="34" charset="0"/>
                <a:cs typeface="Times New Roman" panose="02020603050405020304" pitchFamily="18" charset="0"/>
              </a:rPr>
            </a:br>
            <a:r>
              <a:rPr lang="en-AU" sz="3100" b="1" kern="100" cap="small"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Conclusion:</a:t>
            </a:r>
            <a:br>
              <a:rPr lang="en-AU" sz="3200" kern="100" cap="small" dirty="0">
                <a:effectLst/>
                <a:latin typeface="Calibri" panose="020F0502020204030204" pitchFamily="34" charset="0"/>
                <a:ea typeface="Calibri" panose="020F0502020204030204" pitchFamily="34" charset="0"/>
                <a:cs typeface="Times New Roman" panose="02020603050405020304" pitchFamily="18" charset="0"/>
              </a:rPr>
            </a:br>
            <a:endParaRPr lang="en-US" cap="small" dirty="0"/>
          </a:p>
        </p:txBody>
      </p:sp>
      <p:sp>
        <p:nvSpPr>
          <p:cNvPr id="11" name="Content Placeholder 2">
            <a:extLst>
              <a:ext uri="{FF2B5EF4-FFF2-40B4-BE49-F238E27FC236}">
                <a16:creationId xmlns:a16="http://schemas.microsoft.com/office/drawing/2014/main" id="{30BB4702-B986-87CB-2318-5585E6EE1290}"/>
              </a:ext>
            </a:extLst>
          </p:cNvPr>
          <p:cNvSpPr>
            <a:spLocks noGrp="1"/>
          </p:cNvSpPr>
          <p:nvPr>
            <p:ph idx="1"/>
          </p:nvPr>
        </p:nvSpPr>
        <p:spPr>
          <a:xfrm>
            <a:off x="1410027" y="886408"/>
            <a:ext cx="9371948" cy="5300275"/>
          </a:xfrm>
        </p:spPr>
        <p:txBody>
          <a:bodyPr>
            <a:normAutofit fontScale="70000" lnSpcReduction="20000"/>
          </a:bodyPr>
          <a:lstStyle/>
          <a:p>
            <a:pPr algn="just">
              <a:lnSpc>
                <a:spcPct val="115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Analysing Google Trends data for a 3-year period allowed us to compare multiple search topics, explore  and track trending topics to gain insights into what's currently capturing people's attention around the world with natural disasters and environmental issues. </a:t>
            </a:r>
          </a:p>
          <a:p>
            <a:pPr algn="just">
              <a:lnSpc>
                <a:spcPct val="115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Although it can help users to make data-driven decisions and adapt to changing trends and user behavior in the online world this is only a very small piece of the puzzle and an overall picture of both the real and online world. </a:t>
            </a:r>
          </a:p>
          <a:p>
            <a:pPr algn="just">
              <a:lnSpc>
                <a:spcPct val="115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What we discovered is, the more we looked at this data and other data sources relating to the some of the topics, the more questions we had but also found there are a lot of external factors influencing index trend searches. </a:t>
            </a:r>
          </a:p>
          <a:p>
            <a:pPr algn="just">
              <a:lnSpc>
                <a:spcPct val="115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In our exploration of tropical cyclones for example, we came across a compelling finding: Qatar had an index trend of 72.8 however what’s interesting is that there is no </a:t>
            </a:r>
            <a:r>
              <a:rPr lang="en-AU" sz="2400" kern="100" dirty="0">
                <a:latin typeface="Calibri" panose="020F0502020204030204" pitchFamily="34" charset="0"/>
                <a:ea typeface="Calibri" panose="020F0502020204030204" pitchFamily="34" charset="0"/>
                <a:cs typeface="Times New Roman" panose="02020603050405020304" pitchFamily="18" charset="0"/>
              </a:rPr>
              <a:t>substantiated information to indicate that Qatar has ever experienced the impact of a tropical cyclone due to its obvious geographical location.</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As with any dataset, these external factors remined us to interpret the findings with a broader context and always consider additional sources of information to attain a comprehensive understanding of the index trend search within Google Trends.   </a:t>
            </a:r>
          </a:p>
          <a:p>
            <a:pPr algn="just">
              <a:lnSpc>
                <a:spcPct val="115000"/>
              </a:lnSpc>
              <a:spcAft>
                <a:spcPts val="800"/>
              </a:spcAft>
            </a:pPr>
            <a:endParaRPr lang="en-US" sz="2400" b="0" i="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sz="quarter" idx="12"/>
          </p:nvPr>
        </p:nvSpPr>
        <p:spPr>
          <a:xfrm>
            <a:off x="0" y="6629400"/>
            <a:ext cx="410402" cy="228600"/>
          </a:xfrm>
        </p:spPr>
        <p:txBody>
          <a:bodyPr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9CD8D479-8942-46E8-A226-A4E01F7A105C}" type="slidenum">
              <a:rPr kumimoji="0" lang="en-US" sz="1000" b="0" i="0" u="none" strike="noStrike" kern="1200" cap="none" spc="0" normalizeH="0" baseline="0" noProof="0" smtClean="0">
                <a:ln>
                  <a:noFill/>
                </a:ln>
                <a:solidFill>
                  <a:srgbClr val="8BAA00">
                    <a:lumMod val="50000"/>
                  </a:srgbClr>
                </a:solidFill>
                <a:effectLst/>
                <a:uLnTx/>
                <a:uFillTx/>
                <a:latin typeface="Corbel" panose="020B0503020204020204"/>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11</a:t>
            </a:fld>
            <a:endPar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endParaRPr>
          </a:p>
        </p:txBody>
      </p:sp>
      <p:sp>
        <p:nvSpPr>
          <p:cNvPr id="3" name="Date Placeholder 2"/>
          <p:cNvSpPr>
            <a:spLocks noGrp="1"/>
          </p:cNvSpPr>
          <p:nvPr>
            <p:ph type="dt" sz="half" idx="10"/>
          </p:nvPr>
        </p:nvSpPr>
        <p:spPr>
          <a:xfrm>
            <a:off x="453403" y="6629400"/>
            <a:ext cx="1000662" cy="228600"/>
          </a:xfrm>
        </p:spPr>
        <p:txBody>
          <a:bodyPr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rPr>
              <a:t>16/10/2023</a:t>
            </a:r>
          </a:p>
        </p:txBody>
      </p:sp>
      <p:sp>
        <p:nvSpPr>
          <p:cNvPr id="4" name="Footer Placeholder 3"/>
          <p:cNvSpPr>
            <a:spLocks noGrp="1"/>
          </p:cNvSpPr>
          <p:nvPr>
            <p:ph type="ftr" sz="quarter" idx="11"/>
          </p:nvPr>
        </p:nvSpPr>
        <p:spPr>
          <a:xfrm>
            <a:off x="1637716" y="6629400"/>
            <a:ext cx="9144259" cy="228600"/>
          </a:xfrm>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rPr>
              <a:t>Project 3 Group 3</a:t>
            </a:r>
          </a:p>
        </p:txBody>
      </p:sp>
    </p:spTree>
    <p:extLst>
      <p:ext uri="{BB962C8B-B14F-4D97-AF65-F5344CB8AC3E}">
        <p14:creationId xmlns:p14="http://schemas.microsoft.com/office/powerpoint/2010/main" val="308975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6A19BD-122D-297A-F249-65F675ED7473}"/>
              </a:ext>
            </a:extLst>
          </p:cNvPr>
          <p:cNvSpPr>
            <a:spLocks noGrp="1"/>
          </p:cNvSpPr>
          <p:nvPr>
            <p:ph type="title"/>
          </p:nvPr>
        </p:nvSpPr>
        <p:spPr>
          <a:xfrm>
            <a:off x="1410026" y="276087"/>
            <a:ext cx="9371949" cy="1095514"/>
          </a:xfrm>
        </p:spPr>
        <p:txBody>
          <a:bodyPr>
            <a:normAutofit fontScale="90000"/>
          </a:bodyPr>
          <a:lstStyle/>
          <a:p>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cap="small" dirty="0">
                <a:effectLst/>
                <a:latin typeface="Calibri" panose="020F0502020204030204" pitchFamily="34" charset="0"/>
                <a:ea typeface="Calibri" panose="020F0502020204030204" pitchFamily="34" charset="0"/>
                <a:cs typeface="Times New Roman" panose="02020603050405020304" pitchFamily="18" charset="0"/>
              </a:rPr>
            </a:br>
            <a:r>
              <a:rPr lang="en-AU" sz="3100" b="1" kern="100" cap="small"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Conclusion……</a:t>
            </a:r>
            <a:br>
              <a:rPr lang="en-AU" sz="3200" kern="100" cap="small" dirty="0">
                <a:effectLst/>
                <a:latin typeface="Calibri" panose="020F0502020204030204" pitchFamily="34" charset="0"/>
                <a:ea typeface="Calibri" panose="020F0502020204030204" pitchFamily="34" charset="0"/>
                <a:cs typeface="Times New Roman" panose="02020603050405020304" pitchFamily="18" charset="0"/>
              </a:rPr>
            </a:br>
            <a:endParaRPr lang="en-US" cap="small" dirty="0"/>
          </a:p>
        </p:txBody>
      </p:sp>
      <p:sp>
        <p:nvSpPr>
          <p:cNvPr id="11" name="Content Placeholder 2">
            <a:extLst>
              <a:ext uri="{FF2B5EF4-FFF2-40B4-BE49-F238E27FC236}">
                <a16:creationId xmlns:a16="http://schemas.microsoft.com/office/drawing/2014/main" id="{30BB4702-B986-87CB-2318-5585E6EE1290}"/>
              </a:ext>
            </a:extLst>
          </p:cNvPr>
          <p:cNvSpPr>
            <a:spLocks noGrp="1"/>
          </p:cNvSpPr>
          <p:nvPr>
            <p:ph idx="1"/>
          </p:nvPr>
        </p:nvSpPr>
        <p:spPr>
          <a:xfrm>
            <a:off x="1410027" y="886408"/>
            <a:ext cx="9371948" cy="5300275"/>
          </a:xfrm>
        </p:spPr>
        <p:txBody>
          <a:bodyPr>
            <a:normAutofit/>
          </a:bodyPr>
          <a:lstStyle/>
          <a:p>
            <a:pPr algn="just">
              <a:lnSpc>
                <a:spcPct val="115000"/>
              </a:lnSpc>
              <a:spcAft>
                <a:spcPts val="800"/>
              </a:spcAft>
            </a:pPr>
            <a:endParaRPr lang="en-US" sz="2400" b="0" i="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AU" sz="5400" kern="100" dirty="0">
                <a:effectLst/>
                <a:latin typeface="Calibri" panose="020F0502020204030204" pitchFamily="34" charset="0"/>
                <a:ea typeface="Calibri" panose="020F0502020204030204" pitchFamily="34" charset="0"/>
                <a:cs typeface="Times New Roman" panose="02020603050405020304" pitchFamily="18" charset="0"/>
              </a:rPr>
              <a:t>Thank you very much for </a:t>
            </a:r>
            <a:r>
              <a:rPr lang="en-AU" sz="5400" kern="100">
                <a:effectLst/>
                <a:latin typeface="Calibri" panose="020F0502020204030204" pitchFamily="34" charset="0"/>
                <a:ea typeface="Calibri" panose="020F0502020204030204" pitchFamily="34" charset="0"/>
                <a:cs typeface="Times New Roman" panose="02020603050405020304" pitchFamily="18" charset="0"/>
              </a:rPr>
              <a:t>your time </a:t>
            </a:r>
            <a:r>
              <a:rPr lang="en-AU" sz="5400" kern="100" dirty="0">
                <a:effectLst/>
                <a:latin typeface="Calibri" panose="020F0502020204030204" pitchFamily="34" charset="0"/>
                <a:ea typeface="Calibri" panose="020F0502020204030204" pitchFamily="34" charset="0"/>
                <a:cs typeface="Times New Roman" panose="02020603050405020304" pitchFamily="18" charset="0"/>
              </a:rPr>
              <a:t>and feel free to ask any questions…..</a:t>
            </a:r>
          </a:p>
        </p:txBody>
      </p:sp>
      <p:sp>
        <p:nvSpPr>
          <p:cNvPr id="2" name="Slide Number Placeholder 1"/>
          <p:cNvSpPr>
            <a:spLocks noGrp="1"/>
          </p:cNvSpPr>
          <p:nvPr>
            <p:ph type="sldNum" sz="quarter" idx="12"/>
          </p:nvPr>
        </p:nvSpPr>
        <p:spPr>
          <a:xfrm>
            <a:off x="0" y="6629400"/>
            <a:ext cx="410402" cy="228600"/>
          </a:xfrm>
        </p:spPr>
        <p:txBody>
          <a:bodyPr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9CD8D479-8942-46E8-A226-A4E01F7A105C}" type="slidenum">
              <a:rPr kumimoji="0" lang="en-US" sz="1000" b="0" i="0" u="none" strike="noStrike" kern="1200" cap="none" spc="0" normalizeH="0" baseline="0" noProof="0" smtClean="0">
                <a:ln>
                  <a:noFill/>
                </a:ln>
                <a:solidFill>
                  <a:srgbClr val="8BAA00">
                    <a:lumMod val="50000"/>
                  </a:srgbClr>
                </a:solidFill>
                <a:effectLst/>
                <a:uLnTx/>
                <a:uFillTx/>
                <a:latin typeface="Corbel" panose="020B0503020204020204"/>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12</a:t>
            </a:fld>
            <a:endPar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endParaRPr>
          </a:p>
        </p:txBody>
      </p:sp>
      <p:sp>
        <p:nvSpPr>
          <p:cNvPr id="3" name="Date Placeholder 2"/>
          <p:cNvSpPr>
            <a:spLocks noGrp="1"/>
          </p:cNvSpPr>
          <p:nvPr>
            <p:ph type="dt" sz="half" idx="10"/>
          </p:nvPr>
        </p:nvSpPr>
        <p:spPr>
          <a:xfrm>
            <a:off x="453403" y="6629400"/>
            <a:ext cx="1000662" cy="228600"/>
          </a:xfrm>
        </p:spPr>
        <p:txBody>
          <a:bodyPr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rPr>
              <a:t>16/10/2023</a:t>
            </a:r>
          </a:p>
        </p:txBody>
      </p:sp>
      <p:sp>
        <p:nvSpPr>
          <p:cNvPr id="4" name="Footer Placeholder 3"/>
          <p:cNvSpPr>
            <a:spLocks noGrp="1"/>
          </p:cNvSpPr>
          <p:nvPr>
            <p:ph type="ftr" sz="quarter" idx="11"/>
          </p:nvPr>
        </p:nvSpPr>
        <p:spPr>
          <a:xfrm>
            <a:off x="1637716" y="6629400"/>
            <a:ext cx="9144259" cy="228600"/>
          </a:xfrm>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rPr>
              <a:t>Project 3 Group 3</a:t>
            </a:r>
          </a:p>
        </p:txBody>
      </p:sp>
    </p:spTree>
    <p:extLst>
      <p:ext uri="{BB962C8B-B14F-4D97-AF65-F5344CB8AC3E}">
        <p14:creationId xmlns:p14="http://schemas.microsoft.com/office/powerpoint/2010/main" val="345412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098" y="1257674"/>
            <a:ext cx="9371948" cy="4620682"/>
          </a:xfrm>
        </p:spPr>
        <p:txBody>
          <a:bodyPr>
            <a:normAutofit fontScale="92500" lnSpcReduction="10000"/>
          </a:bodyPr>
          <a:lstStyle/>
          <a:p>
            <a:pPr marL="0" indent="0" algn="just">
              <a:lnSpc>
                <a:spcPct val="150000"/>
              </a:lnSpc>
              <a:spcBef>
                <a:spcPts val="2000"/>
              </a:spcBef>
              <a:spcAft>
                <a:spcPts val="300"/>
              </a:spcAft>
              <a:buNone/>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Welcome everyone, </a:t>
            </a:r>
            <a:endParaRPr lang="en-AU"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200"/>
              </a:spcBef>
              <a:spcAft>
                <a:spcPts val="200"/>
              </a:spcAft>
              <a:buNone/>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For </a:t>
            </a:r>
            <a:r>
              <a:rPr lang="en-AU" sz="1800" kern="100" dirty="0">
                <a:latin typeface="Calibri" panose="020F0502020204030204" pitchFamily="34" charset="0"/>
                <a:ea typeface="Calibri" panose="020F0502020204030204" pitchFamily="34" charset="0"/>
                <a:cs typeface="Times New Roman" panose="02020603050405020304" pitchFamily="18" charset="0"/>
              </a:rPr>
              <a:t>our project, we’ve chosen to </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visualise Google Trends data related to </a:t>
            </a:r>
            <a:r>
              <a:rPr lang="en-AU" sz="1800" b="1" kern="100" dirty="0">
                <a:effectLst/>
                <a:latin typeface="Calibri" panose="020F0502020204030204" pitchFamily="34" charset="0"/>
                <a:ea typeface="Calibri" panose="020F0502020204030204" pitchFamily="34" charset="0"/>
                <a:cs typeface="Times New Roman" panose="02020603050405020304" pitchFamily="18" charset="0"/>
              </a:rPr>
              <a:t>natural disasters and environmental issues</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 for a 3-year period from 2020 to 2022 and created an interactive dashboard.  </a:t>
            </a:r>
          </a:p>
          <a:p>
            <a:pPr marL="0" indent="0" algn="just">
              <a:lnSpc>
                <a:spcPct val="150000"/>
              </a:lnSpc>
              <a:spcBef>
                <a:spcPts val="200"/>
              </a:spcBef>
              <a:spcAft>
                <a:spcPts val="200"/>
              </a:spcAft>
              <a:buNone/>
            </a:pPr>
            <a:r>
              <a:rPr lang="en-AU" sz="1800" kern="100" dirty="0">
                <a:latin typeface="Calibri" panose="020F0502020204030204" pitchFamily="34" charset="0"/>
                <a:ea typeface="Calibri" panose="020F0502020204030204" pitchFamily="34" charset="0"/>
                <a:cs typeface="Times New Roman" panose="02020603050405020304" pitchFamily="18" charset="0"/>
              </a:rPr>
              <a:t>Your presenters for project group 3 tonight are; </a:t>
            </a:r>
          </a:p>
          <a:p>
            <a:pPr algn="just">
              <a:lnSpc>
                <a:spcPct val="150000"/>
              </a:lnSpc>
              <a:spcBef>
                <a:spcPts val="200"/>
              </a:spcBef>
              <a:spcAft>
                <a:spcPts val="200"/>
              </a:spcAft>
            </a:pPr>
            <a:r>
              <a:rPr lang="en-AU" sz="1800" kern="100" dirty="0">
                <a:latin typeface="Calibri" panose="020F0502020204030204" pitchFamily="34" charset="0"/>
                <a:ea typeface="Calibri" panose="020F0502020204030204" pitchFamily="34" charset="0"/>
                <a:cs typeface="Times New Roman" panose="02020603050405020304" pitchFamily="18" charset="0"/>
              </a:rPr>
              <a:t>Gurpreet who will talk about data collection and clean up </a:t>
            </a:r>
          </a:p>
          <a:p>
            <a:pPr algn="just">
              <a:lnSpc>
                <a:spcPct val="150000"/>
              </a:lnSpc>
              <a:spcBef>
                <a:spcPts val="200"/>
              </a:spcBef>
              <a:spcAft>
                <a:spcPts val="200"/>
              </a:spcAft>
            </a:pPr>
            <a:r>
              <a:rPr lang="en-AU" sz="1800" kern="100" dirty="0">
                <a:latin typeface="Calibri" panose="020F0502020204030204" pitchFamily="34" charset="0"/>
                <a:ea typeface="Calibri" panose="020F0502020204030204" pitchFamily="34" charset="0"/>
                <a:cs typeface="Times New Roman" panose="02020603050405020304" pitchFamily="18" charset="0"/>
              </a:rPr>
              <a:t>Dusko who will talk about index trends in Google analytics </a:t>
            </a:r>
          </a:p>
          <a:p>
            <a:pPr algn="just">
              <a:lnSpc>
                <a:spcPct val="150000"/>
              </a:lnSpc>
              <a:spcBef>
                <a:spcPts val="200"/>
              </a:spcBef>
              <a:spcAft>
                <a:spcPts val="2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Each</a:t>
            </a:r>
            <a:r>
              <a:rPr lang="en-AU" sz="1800" kern="100" dirty="0">
                <a:latin typeface="Calibri" panose="020F0502020204030204" pitchFamily="34" charset="0"/>
                <a:ea typeface="Calibri" panose="020F0502020204030204" pitchFamily="34" charset="0"/>
                <a:cs typeface="Times New Roman" panose="02020603050405020304" pitchFamily="18" charset="0"/>
              </a:rPr>
              <a:t> one of us will than select two topics to talk about and analyse it in more detail.</a:t>
            </a:r>
          </a:p>
          <a:p>
            <a:pPr algn="just">
              <a:lnSpc>
                <a:spcPct val="150000"/>
              </a:lnSpc>
              <a:spcBef>
                <a:spcPts val="200"/>
              </a:spcBef>
              <a:spcAft>
                <a:spcPts val="2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Magdalene is absent tonight however she has been involved and contributed to all aspects of this project. </a:t>
            </a:r>
            <a:endParaRPr lang="en-AU" sz="18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200"/>
              </a:spcBef>
              <a:spcAft>
                <a:spcPts val="200"/>
              </a:spcAft>
            </a:pPr>
            <a:r>
              <a:rPr lang="en-AU" sz="1800" b="1" kern="100" dirty="0">
                <a:effectLst/>
                <a:latin typeface="Calibri" panose="020F0502020204030204" pitchFamily="34" charset="0"/>
                <a:ea typeface="Calibri" panose="020F0502020204030204" pitchFamily="34" charset="0"/>
                <a:cs typeface="Times New Roman" panose="02020603050405020304" pitchFamily="18" charset="0"/>
              </a:rPr>
              <a:t>Now Gurpreet </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will take you through data collection and clean up….. </a:t>
            </a:r>
          </a:p>
          <a:p>
            <a:pPr algn="just">
              <a:lnSpc>
                <a:spcPct val="150000"/>
              </a:lnSpc>
              <a:spcBef>
                <a:spcPts val="200"/>
              </a:spcBef>
              <a:spcAft>
                <a:spcPts val="200"/>
              </a:spcAft>
            </a:pPr>
            <a:r>
              <a:rPr lang="en-AU" sz="1800" b="1" kern="100" dirty="0">
                <a:effectLst/>
                <a:latin typeface="Calibri" panose="020F0502020204030204" pitchFamily="34" charset="0"/>
                <a:ea typeface="Calibri" panose="020F0502020204030204" pitchFamily="34" charset="0"/>
                <a:cs typeface="Times New Roman" panose="02020603050405020304" pitchFamily="18" charset="0"/>
              </a:rPr>
              <a:t>Gurpreet……….</a:t>
            </a:r>
          </a:p>
        </p:txBody>
      </p:sp>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1 – Bibek </a:t>
            </a:r>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3131" y="1052401"/>
            <a:ext cx="9371948" cy="4844546"/>
          </a:xfrm>
        </p:spPr>
        <p:txBody>
          <a:bodyPr>
            <a:normAutofit/>
          </a:bodyPr>
          <a:lstStyle/>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Thank you Bibek, </a:t>
            </a:r>
          </a:p>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1500" kern="100" dirty="0">
                <a:latin typeface="Calibri" panose="020F0502020204030204" pitchFamily="34" charset="0"/>
                <a:ea typeface="Calibri" panose="020F0502020204030204" pitchFamily="34" charset="0"/>
                <a:cs typeface="Times New Roman" panose="02020603050405020304" pitchFamily="18" charset="0"/>
              </a:rPr>
              <a:t>Here is a summary of our data collection; </a:t>
            </a:r>
            <a:endParaRPr lang="en-AU" sz="1500" kern="100" dirty="0">
              <a:effectLst/>
              <a:latin typeface="Calibri" panose="020F0502020204030204" pitchFamily="34" charset="0"/>
              <a:ea typeface="Calibri" panose="020F0502020204030204" pitchFamily="34" charset="0"/>
              <a:cs typeface="Times New Roman" panose="02020603050405020304" pitchFamily="18" charset="0"/>
            </a:endParaRPr>
          </a:p>
          <a:p>
            <a:pPr defTabSz="90000">
              <a:lnSpc>
                <a:spcPct val="110000"/>
              </a:lnSpc>
              <a:spcBef>
                <a:spcPts val="1000"/>
              </a:spcBef>
              <a:spcAft>
                <a:spcPts val="1000"/>
              </a:spcAft>
              <a:tabLst>
                <a:tab pos="90000" algn="l"/>
              </a:tabLst>
              <a:defRPr/>
            </a:pPr>
            <a:r>
              <a:rPr kumimoji="0" lang="en-US" sz="1500" b="0" i="0" u="none" strike="noStrike" kern="100" cap="none" spc="0" normalizeH="0" baseline="0" noProof="0" dirty="0">
                <a:ln>
                  <a:noFill/>
                </a:ln>
                <a:solidFill>
                  <a:srgbClr val="4D3E2F"/>
                </a:solidFill>
                <a:effectLst/>
                <a:uLnTx/>
                <a:uFillTx/>
                <a:latin typeface="Calibri" panose="020F0502020204030204" pitchFamily="34" charset="0"/>
                <a:ea typeface="Calibri" panose="020F0502020204030204" pitchFamily="34" charset="0"/>
                <a:cs typeface="Calibri" panose="020F0502020204030204" pitchFamily="34" charset="0"/>
              </a:rPr>
              <a:t>We checked Google Trends (</a:t>
            </a:r>
            <a:r>
              <a:rPr lang="en-US" sz="1500" u="sng" kern="100" dirty="0">
                <a:effectLst/>
                <a:hlinkClick r:id="rId2"/>
              </a:rPr>
              <a:t>https://googletrends.github.io/data/</a:t>
            </a:r>
            <a:r>
              <a:rPr lang="en-US" sz="1500" u="sng" kern="100" dirty="0">
                <a:effectLst/>
              </a:rPr>
              <a:t>)  </a:t>
            </a:r>
            <a:r>
              <a:rPr kumimoji="0" lang="en-US" sz="1500" b="0" i="0" u="none" strike="noStrike" kern="100" cap="none" spc="0" normalizeH="0" baseline="0" noProof="0" dirty="0">
                <a:ln>
                  <a:noFill/>
                </a:ln>
                <a:solidFill>
                  <a:srgbClr val="4D3E2F"/>
                </a:solidFill>
                <a:effectLst/>
                <a:uLnTx/>
                <a:uFillTx/>
                <a:latin typeface="Calibri" panose="020F0502020204030204" pitchFamily="34" charset="0"/>
                <a:ea typeface="Calibri" panose="020F0502020204030204" pitchFamily="34" charset="0"/>
                <a:cs typeface="Calibri" panose="020F0502020204030204" pitchFamily="34" charset="0"/>
              </a:rPr>
              <a:t>to ascertain whether the dataset contained sensitive information , </a:t>
            </a:r>
            <a:r>
              <a:rPr kumimoji="0" lang="en-US" sz="1500" b="1" i="0" u="none" strike="noStrike" kern="100" cap="none" spc="0" normalizeH="0" baseline="0" noProof="0" dirty="0">
                <a:ln>
                  <a:noFill/>
                </a:ln>
                <a:solidFill>
                  <a:srgbClr val="4D3E2F"/>
                </a:solidFill>
                <a:effectLst/>
                <a:uLnTx/>
                <a:uFillTx/>
                <a:latin typeface="Calibri" panose="020F0502020204030204" pitchFamily="34" charset="0"/>
                <a:ea typeface="Calibri" panose="020F0502020204030204" pitchFamily="34" charset="0"/>
                <a:cs typeface="Calibri" panose="020F0502020204030204" pitchFamily="34" charset="0"/>
              </a:rPr>
              <a:t>then we </a:t>
            </a:r>
          </a:p>
          <a:p>
            <a:pPr defTabSz="90000">
              <a:lnSpc>
                <a:spcPct val="110000"/>
              </a:lnSpc>
              <a:spcBef>
                <a:spcPts val="1000"/>
              </a:spcBef>
              <a:spcAft>
                <a:spcPts val="1000"/>
              </a:spcAft>
              <a:tabLst>
                <a:tab pos="90000" algn="l"/>
              </a:tabLst>
              <a:defRPr/>
            </a:pPr>
            <a:r>
              <a:rPr lang="en-AU" sz="1500" kern="100" dirty="0">
                <a:effectLst/>
                <a:latin typeface="Calibri" panose="020F0502020204030204" pitchFamily="34" charset="0"/>
                <a:ea typeface="Calibri" panose="020F0502020204030204" pitchFamily="34" charset="0"/>
                <a:cs typeface="Times New Roman" panose="02020603050405020304" pitchFamily="18" charset="0"/>
              </a:rPr>
              <a:t>Created a database for access and data retrieval. </a:t>
            </a:r>
            <a:r>
              <a:rPr lang="en-AU" sz="1500" b="1" kern="100" dirty="0">
                <a:effectLst/>
                <a:latin typeface="Calibri" panose="020F0502020204030204" pitchFamily="34" charset="0"/>
                <a:ea typeface="Calibri" panose="020F0502020204030204" pitchFamily="34" charset="0"/>
                <a:cs typeface="Times New Roman" panose="02020603050405020304" pitchFamily="18" charset="0"/>
              </a:rPr>
              <a:t>We then; </a:t>
            </a:r>
          </a:p>
          <a:p>
            <a:pPr defTabSz="90000">
              <a:lnSpc>
                <a:spcPct val="115000"/>
              </a:lnSpc>
              <a:spcBef>
                <a:spcPts val="1000"/>
              </a:spcBef>
              <a:spcAft>
                <a:spcPts val="1000"/>
              </a:spcAft>
              <a:tabLst>
                <a:tab pos="90000" algn="l"/>
              </a:tabLst>
            </a:pPr>
            <a:r>
              <a:rPr lang="en-AU" sz="1500" kern="100" dirty="0">
                <a:effectLst/>
                <a:latin typeface="Calibri" panose="020F0502020204030204" pitchFamily="34" charset="0"/>
                <a:ea typeface="Calibri" panose="020F0502020204030204" pitchFamily="34" charset="0"/>
                <a:cs typeface="Times New Roman" panose="02020603050405020304" pitchFamily="18" charset="0"/>
              </a:rPr>
              <a:t>Designed a HTML/CSS, JavaScript-based front end for the dashboard.</a:t>
            </a:r>
          </a:p>
          <a:p>
            <a:pPr defTabSz="90000">
              <a:lnSpc>
                <a:spcPct val="115000"/>
              </a:lnSpc>
              <a:spcBef>
                <a:spcPts val="1000"/>
              </a:spcBef>
              <a:spcAft>
                <a:spcPts val="1000"/>
              </a:spcAft>
              <a:tabLst>
                <a:tab pos="90000" algn="l"/>
              </a:tabLst>
            </a:pPr>
            <a:r>
              <a:rPr lang="en-AU" sz="1500" kern="100" dirty="0">
                <a:effectLst/>
                <a:latin typeface="Calibri" panose="020F0502020204030204" pitchFamily="34" charset="0"/>
                <a:ea typeface="Calibri" panose="020F0502020204030204" pitchFamily="34" charset="0"/>
                <a:cs typeface="Times New Roman" panose="02020603050405020304" pitchFamily="18" charset="0"/>
              </a:rPr>
              <a:t>We developed an interactive dashboard featuring filtered </a:t>
            </a:r>
            <a:r>
              <a:rPr lang="en-AU" sz="1500" kern="100" dirty="0">
                <a:latin typeface="Calibri" panose="020F0502020204030204" pitchFamily="34" charset="0"/>
                <a:ea typeface="Calibri" panose="020F0502020204030204" pitchFamily="34" charset="0"/>
                <a:cs typeface="Times New Roman" panose="02020603050405020304" pitchFamily="18" charset="0"/>
              </a:rPr>
              <a:t>topics, a bar chart visualising number of countries searching by a particular topic, a pie chart for Top and Bottom countries by </a:t>
            </a:r>
            <a:r>
              <a:rPr lang="en-AU" sz="1500" kern="100">
                <a:latin typeface="Calibri" panose="020F0502020204030204" pitchFamily="34" charset="0"/>
                <a:ea typeface="Calibri" panose="020F0502020204030204" pitchFamily="34" charset="0"/>
                <a:cs typeface="Times New Roman" panose="02020603050405020304" pitchFamily="18" charset="0"/>
              </a:rPr>
              <a:t>topic search.  </a:t>
            </a:r>
            <a:endParaRPr lang="en-AU" sz="1500" kern="100" dirty="0">
              <a:latin typeface="Calibri" panose="020F0502020204030204" pitchFamily="34" charset="0"/>
              <a:ea typeface="Calibri" panose="020F0502020204030204" pitchFamily="34" charset="0"/>
              <a:cs typeface="Times New Roman" panose="02020603050405020304" pitchFamily="18" charset="0"/>
            </a:endParaRPr>
          </a:p>
          <a:p>
            <a:pPr defTabSz="90000">
              <a:lnSpc>
                <a:spcPct val="115000"/>
              </a:lnSpc>
              <a:spcBef>
                <a:spcPts val="1000"/>
              </a:spcBef>
              <a:spcAft>
                <a:spcPts val="1000"/>
              </a:spcAft>
              <a:tabLst>
                <a:tab pos="90000" algn="l"/>
              </a:tabLst>
            </a:pPr>
            <a:r>
              <a:rPr lang="en-AU" sz="1500" kern="100" dirty="0">
                <a:effectLst/>
                <a:latin typeface="Calibri" panose="020F0502020204030204" pitchFamily="34" charset="0"/>
                <a:ea typeface="Calibri" panose="020F0502020204030204" pitchFamily="34" charset="0"/>
                <a:cs typeface="Times New Roman" panose="02020603050405020304" pitchFamily="18" charset="0"/>
              </a:rPr>
              <a:t>Dataset contained over 120, 000 records. We filtered and cleaned the data to keep it recent and relevant from 2020-2022 by </a:t>
            </a:r>
            <a:r>
              <a:rPr lang="en-AU" sz="1500" kern="100" dirty="0" err="1">
                <a:effectLst/>
                <a:latin typeface="Calibri" panose="020F0502020204030204" pitchFamily="34" charset="0"/>
                <a:ea typeface="Calibri" panose="020F0502020204030204" pitchFamily="34" charset="0"/>
                <a:cs typeface="Times New Roman" panose="02020603050405020304" pitchFamily="18" charset="0"/>
              </a:rPr>
              <a:t>index_trends</a:t>
            </a:r>
            <a:r>
              <a:rPr lang="en-AU" sz="1500" kern="100" dirty="0">
                <a:effectLst/>
                <a:latin typeface="Calibri" panose="020F0502020204030204" pitchFamily="34" charset="0"/>
                <a:ea typeface="Calibri" panose="020F0502020204030204" pitchFamily="34" charset="0"/>
                <a:cs typeface="Times New Roman" panose="02020603050405020304" pitchFamily="18" charset="0"/>
              </a:rPr>
              <a:t> 70 and above which reduced it down to 7,700 records. </a:t>
            </a:r>
          </a:p>
          <a:p>
            <a:pPr defTabSz="90000">
              <a:lnSpc>
                <a:spcPct val="115000"/>
              </a:lnSpc>
              <a:spcBef>
                <a:spcPts val="1000"/>
              </a:spcBef>
              <a:spcAft>
                <a:spcPts val="1000"/>
              </a:spcAft>
              <a:tabLst>
                <a:tab pos="90000" algn="l"/>
              </a:tabLst>
            </a:pPr>
            <a:r>
              <a:rPr lang="en-AU" sz="1500" kern="100" dirty="0">
                <a:latin typeface="Calibri" panose="020F0502020204030204" pitchFamily="34" charset="0"/>
                <a:ea typeface="Calibri" panose="020F0502020204030204" pitchFamily="34" charset="0"/>
                <a:cs typeface="Times New Roman" panose="02020603050405020304" pitchFamily="18" charset="0"/>
              </a:rPr>
              <a:t>And now Dusko will explain in more detail index trends and our logic with filtering data. </a:t>
            </a:r>
            <a:r>
              <a:rPr lang="en-AU" sz="1500" b="1" kern="100" dirty="0">
                <a:latin typeface="Calibri" panose="020F0502020204030204" pitchFamily="34" charset="0"/>
                <a:ea typeface="Calibri" panose="020F0502020204030204" pitchFamily="34" charset="0"/>
                <a:cs typeface="Times New Roman" panose="02020603050405020304" pitchFamily="18" charset="0"/>
              </a:rPr>
              <a:t>Dusko……….</a:t>
            </a:r>
            <a:endParaRPr lang="en-AU" sz="15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3</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2 – Gurpreet  </a:t>
            </a:r>
          </a:p>
        </p:txBody>
      </p:sp>
    </p:spTree>
    <p:extLst>
      <p:ext uri="{BB962C8B-B14F-4D97-AF65-F5344CB8AC3E}">
        <p14:creationId xmlns:p14="http://schemas.microsoft.com/office/powerpoint/2010/main" val="359548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3131" y="1052401"/>
            <a:ext cx="9371948" cy="4620682"/>
          </a:xfrm>
        </p:spPr>
        <p:txBody>
          <a:bodyPr>
            <a:normAutofit/>
          </a:bodyPr>
          <a:lstStyle/>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Thank you </a:t>
            </a:r>
            <a:r>
              <a:rPr lang="en-AU" sz="2000" b="1" kern="100" dirty="0">
                <a:latin typeface="Calibri" panose="020F0502020204030204" pitchFamily="34" charset="0"/>
                <a:ea typeface="Calibri" panose="020F0502020204030204" pitchFamily="34" charset="0"/>
                <a:cs typeface="Times New Roman" panose="02020603050405020304" pitchFamily="18" charset="0"/>
              </a:rPr>
              <a:t>Gurpreet</a:t>
            </a: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 </a:t>
            </a:r>
          </a:p>
          <a:p>
            <a:pPr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Google Trends is a powerful tool for tracking and analysing the popularity and interest in specific search terms and topics on Google</a:t>
            </a:r>
          </a:p>
          <a:p>
            <a:pPr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Index trends  primarily provides data in the form of relative search interest over time, where it sets the highest point in a dataset to 100 and shows how other data points compare to that peak. It can help users make data-driven decisions and adapt to changing trends and user behavior in the online world. </a:t>
            </a:r>
            <a:endParaRPr lang="en-US" sz="1400" b="0" i="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endParaRPr>
          </a:p>
          <a:p>
            <a:pPr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Google Trends allows users to compare multiple search terms and track trending topics to gain insights into what's currently capturing people's attention and this is why we decided to filter the data for the latest full 3 year period with an index trend above 70 making it most relevant and most popular.   </a:t>
            </a:r>
          </a:p>
          <a:p>
            <a:pPr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We have considered an average index trend value over the full 3 year period for each topic and country. </a:t>
            </a:r>
            <a:endParaRPr lang="en-AU" sz="1400" kern="100" dirty="0">
              <a:latin typeface="Calibri" panose="020F0502020204030204" pitchFamily="34" charset="0"/>
              <a:ea typeface="Calibri" panose="020F0502020204030204" pitchFamily="34" charset="0"/>
              <a:cs typeface="Times New Roman" panose="02020603050405020304" pitchFamily="18" charset="0"/>
            </a:endParaRPr>
          </a:p>
          <a:p>
            <a:pPr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And now Bibek will take you through and discuss his two topics of interest. </a:t>
            </a:r>
            <a:r>
              <a:rPr lang="en-AU" sz="1400" b="1" kern="100" dirty="0">
                <a:latin typeface="Calibri" panose="020F0502020204030204" pitchFamily="34" charset="0"/>
                <a:ea typeface="Calibri" panose="020F0502020204030204" pitchFamily="34" charset="0"/>
                <a:cs typeface="Times New Roman" panose="02020603050405020304" pitchFamily="18" charset="0"/>
              </a:rPr>
              <a:t>Bibek……….</a:t>
            </a:r>
            <a:endParaRPr lang="en-AU"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4</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3 – Dusko</a:t>
            </a:r>
          </a:p>
        </p:txBody>
      </p:sp>
    </p:spTree>
    <p:extLst>
      <p:ext uri="{BB962C8B-B14F-4D97-AF65-F5344CB8AC3E}">
        <p14:creationId xmlns:p14="http://schemas.microsoft.com/office/powerpoint/2010/main" val="233992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Thank you Dusko, </a:t>
            </a:r>
          </a:p>
          <a:p>
            <a:pPr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two topics I picked are Air Pollution and Wildfire. </a:t>
            </a:r>
          </a:p>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AIR POLLUTION</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As you can see the number of countries which searched for air pollution in 2020 was 92. In 2021 the total dropped to 60 however in 2022 it rose to a record high of 110 countries.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Next, the following 10 countries exhibited a highest level of interest in the subject of air pollution, with a noticeable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By contrast the bottom 10 countries which exhibited lower level of interest in topic of air pollution, with an average index trend rating of 70.41, signifying that it was a topic of lesser popularity and public interest in those countries.</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next topic I selected is wildfire…. </a:t>
            </a:r>
          </a:p>
        </p:txBody>
      </p:sp>
      <p:sp>
        <p:nvSpPr>
          <p:cNvPr id="4" name="Slide Number Placeholder 3"/>
          <p:cNvSpPr>
            <a:spLocks noGrp="1"/>
          </p:cNvSpPr>
          <p:nvPr>
            <p:ph type="sldNum" sz="quarter" idx="12"/>
          </p:nvPr>
        </p:nvSpPr>
        <p:spPr/>
        <p:txBody>
          <a:bodyPr/>
          <a:lstStyle/>
          <a:p>
            <a:fld id="{9CD8D479-8942-46E8-A226-A4E01F7A105C}" type="slidenum">
              <a:rPr lang="en-US" smtClean="0"/>
              <a:t>5</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4 – Bibek</a:t>
            </a:r>
          </a:p>
        </p:txBody>
      </p:sp>
    </p:spTree>
    <p:extLst>
      <p:ext uri="{BB962C8B-B14F-4D97-AF65-F5344CB8AC3E}">
        <p14:creationId xmlns:p14="http://schemas.microsoft.com/office/powerpoint/2010/main" val="11106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Wildfire</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From the column chart it is quite evident that there is a declining trend in the number of countries searching wildfire. 2020 showed the highest number of countries of 94 searching for wildfires and only 40 searched it in 2022.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The following 10 countries exhibited a higher level of interest in the subject of wildfires, with a noteworthy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By contrast the bottom 10 countries which exhibited lower level of interest in the subject of wildfire, with an average index trend rating of 70.93, signifying that it was a topic of lesser popularity and public interest in those countries.</a:t>
            </a:r>
          </a:p>
          <a:p>
            <a:pPr marL="0" lvl="0" indent="0" defTabSz="90000">
              <a:lnSpc>
                <a:spcPct val="115000"/>
              </a:lnSpc>
              <a:spcBef>
                <a:spcPts val="1000"/>
              </a:spcBef>
              <a:spcAft>
                <a:spcPts val="1000"/>
              </a:spcAft>
              <a:buNone/>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And now Gurpreet will take you through and discuss two topics he found interesting. </a:t>
            </a:r>
            <a:r>
              <a:rPr lang="en-AU" sz="1400" b="1" kern="100" dirty="0">
                <a:latin typeface="Calibri" panose="020F0502020204030204" pitchFamily="34" charset="0"/>
                <a:ea typeface="Calibri" panose="020F0502020204030204" pitchFamily="34" charset="0"/>
                <a:cs typeface="Times New Roman" panose="02020603050405020304" pitchFamily="18" charset="0"/>
              </a:rPr>
              <a:t>Gurpreet……….</a:t>
            </a:r>
            <a:endParaRPr lang="en-AU"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6</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5 – Bibek</a:t>
            </a:r>
          </a:p>
        </p:txBody>
      </p:sp>
    </p:spTree>
    <p:extLst>
      <p:ext uri="{BB962C8B-B14F-4D97-AF65-F5344CB8AC3E}">
        <p14:creationId xmlns:p14="http://schemas.microsoft.com/office/powerpoint/2010/main" val="292370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Thank you </a:t>
            </a:r>
            <a:r>
              <a:rPr lang="en-AU" sz="2000" b="1" kern="100" dirty="0">
                <a:latin typeface="Calibri" panose="020F0502020204030204" pitchFamily="34" charset="0"/>
                <a:ea typeface="Calibri" panose="020F0502020204030204" pitchFamily="34" charset="0"/>
                <a:cs typeface="Times New Roman" panose="02020603050405020304" pitchFamily="18" charset="0"/>
              </a:rPr>
              <a:t>Bibek</a:t>
            </a: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 </a:t>
            </a:r>
          </a:p>
          <a:p>
            <a:pPr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two topics I picked are Marine Pollution and Tropical Cyclone. </a:t>
            </a:r>
          </a:p>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MARINE POLLUTION</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As you can clearly see there is an upwards trend in the number of countries searching for marine pollution. In 2020, 48 countries searched this topic while there has been a significant increase of 69% in 2022 to 81 countries searched.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Between 2020 and 2022, the following 10 countries exhibited the highest level of interest in the subject of marine pollution, with a noteworthy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On the contrary, the bottom 10 countries which exhibited lower level of interest in the subject of marine pollution, with an average index trend rating of 70.69, signifying that it was a topic of lesser popularity and public interest in those countries.</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next topic I selected is tropical cyclone…. </a:t>
            </a:r>
          </a:p>
        </p:txBody>
      </p:sp>
      <p:sp>
        <p:nvSpPr>
          <p:cNvPr id="4" name="Slide Number Placeholder 3"/>
          <p:cNvSpPr>
            <a:spLocks noGrp="1"/>
          </p:cNvSpPr>
          <p:nvPr>
            <p:ph type="sldNum" sz="quarter" idx="12"/>
          </p:nvPr>
        </p:nvSpPr>
        <p:spPr/>
        <p:txBody>
          <a:bodyPr/>
          <a:lstStyle/>
          <a:p>
            <a:fld id="{9CD8D479-8942-46E8-A226-A4E01F7A105C}" type="slidenum">
              <a:rPr lang="en-US" smtClean="0"/>
              <a:t>7</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6 – Gurpreet</a:t>
            </a:r>
          </a:p>
        </p:txBody>
      </p:sp>
    </p:spTree>
    <p:extLst>
      <p:ext uri="{BB962C8B-B14F-4D97-AF65-F5344CB8AC3E}">
        <p14:creationId xmlns:p14="http://schemas.microsoft.com/office/powerpoint/2010/main" val="203249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Tropical cyclone</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From the column chart it is quite evident that there is a declining trend in the number of countries searching tropical cyclone. 2020 showed the highest number of countries of 18 searching for tropical cyclone and only 12 searched it in 2022.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The following 10 countries showed a higher level of interest in the subject of tropical cyclone, with a noteworthy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On the other hand, the bottom 10 countries which exhibited lower level of interest in the subject of tropical cyclone, with an average index trend rating of 73.57, signifying that it was a topic of lesser popularity and public interest in those countries.</a:t>
            </a:r>
          </a:p>
          <a:p>
            <a:pPr marL="0" lvl="0" indent="0" defTabSz="90000">
              <a:lnSpc>
                <a:spcPct val="115000"/>
              </a:lnSpc>
              <a:spcBef>
                <a:spcPts val="1000"/>
              </a:spcBef>
              <a:spcAft>
                <a:spcPts val="1000"/>
              </a:spcAft>
              <a:buNone/>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And now Dusko will take you through and discuss two topics he chose. </a:t>
            </a:r>
            <a:r>
              <a:rPr lang="en-AU" sz="1400" b="1" kern="100" dirty="0">
                <a:latin typeface="Calibri" panose="020F0502020204030204" pitchFamily="34" charset="0"/>
                <a:ea typeface="Calibri" panose="020F0502020204030204" pitchFamily="34" charset="0"/>
                <a:cs typeface="Times New Roman" panose="02020603050405020304" pitchFamily="18" charset="0"/>
              </a:rPr>
              <a:t>Dusko……….</a:t>
            </a:r>
            <a:endParaRPr lang="en-AU"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8</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7 – Gurpreet</a:t>
            </a:r>
          </a:p>
        </p:txBody>
      </p:sp>
    </p:spTree>
    <p:extLst>
      <p:ext uri="{BB962C8B-B14F-4D97-AF65-F5344CB8AC3E}">
        <p14:creationId xmlns:p14="http://schemas.microsoft.com/office/powerpoint/2010/main" val="414935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Thank you Gurpreet, </a:t>
            </a:r>
          </a:p>
          <a:p>
            <a:pPr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two topics I picked are Sea Level Rise and Greenhouse Gas Emission. </a:t>
            </a:r>
          </a:p>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SEA LEVEL RISE</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As you can clearly see there is an upwards trend in the number of countries searching for sea level rise. In 2020 48 countries searched this topic while there has been a significant increase to 86 countries searching in 2022.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As it can been seen from the pie chart, the following 10 countries exhibited a higher level of interest in the subject of sea level rise, with an evident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By contrast the bottom 10 countries which showed a lower level of interest in the subject of sea level rise, with an average index trend rating of 70.98, signifying that it was a topic of lesser popularity and public interest in those countries.</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next topic I selected is greenhouse gas emission …. </a:t>
            </a:r>
          </a:p>
        </p:txBody>
      </p:sp>
      <p:sp>
        <p:nvSpPr>
          <p:cNvPr id="4" name="Slide Number Placeholder 3"/>
          <p:cNvSpPr>
            <a:spLocks noGrp="1"/>
          </p:cNvSpPr>
          <p:nvPr>
            <p:ph type="sldNum" sz="quarter" idx="12"/>
          </p:nvPr>
        </p:nvSpPr>
        <p:spPr/>
        <p:txBody>
          <a:bodyPr/>
          <a:lstStyle/>
          <a:p>
            <a:fld id="{9CD8D479-8942-46E8-A226-A4E01F7A105C}" type="slidenum">
              <a:rPr lang="en-US" smtClean="0"/>
              <a:t>9</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8 – Dusko</a:t>
            </a:r>
          </a:p>
        </p:txBody>
      </p:sp>
    </p:spTree>
    <p:extLst>
      <p:ext uri="{BB962C8B-B14F-4D97-AF65-F5344CB8AC3E}">
        <p14:creationId xmlns:p14="http://schemas.microsoft.com/office/powerpoint/2010/main" val="22391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1182</TotalTime>
  <Words>1762</Words>
  <Application>Microsoft Office PowerPoint</Application>
  <PresentationFormat>Widescreen</PresentationFormat>
  <Paragraphs>114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Biome</vt:lpstr>
      <vt:lpstr>Calibri</vt:lpstr>
      <vt:lpstr>Corbel</vt:lpstr>
      <vt:lpstr>Ecology 16x9</vt:lpstr>
      <vt:lpstr>  Project Topic: Data Analysis of Natural Disasters and Environmental Issues (2020-2022) with Dashboard 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Natural Disasters and Environmental Issues (2020-2022) with Dashboard Implementation</dc:title>
  <dc:creator>Magdalene Singh</dc:creator>
  <cp:lastModifiedBy>Dusko Dobric</cp:lastModifiedBy>
  <cp:revision>61</cp:revision>
  <dcterms:created xsi:type="dcterms:W3CDTF">2023-10-10T08:34:36Z</dcterms:created>
  <dcterms:modified xsi:type="dcterms:W3CDTF">2023-10-16T09:10:08Z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