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4008" r:id="rId2"/>
  </p:sldMasterIdLst>
  <p:notesMasterIdLst>
    <p:notesMasterId r:id="rId28"/>
  </p:notesMasterIdLst>
  <p:handoutMasterIdLst>
    <p:handoutMasterId r:id="rId29"/>
  </p:handoutMasterIdLst>
  <p:sldIdLst>
    <p:sldId id="441" r:id="rId3"/>
    <p:sldId id="512" r:id="rId4"/>
    <p:sldId id="461" r:id="rId5"/>
    <p:sldId id="682" r:id="rId6"/>
    <p:sldId id="719" r:id="rId7"/>
    <p:sldId id="668" r:id="rId8"/>
    <p:sldId id="735" r:id="rId9"/>
    <p:sldId id="669" r:id="rId10"/>
    <p:sldId id="573" r:id="rId11"/>
    <p:sldId id="700" r:id="rId12"/>
    <p:sldId id="694" r:id="rId13"/>
    <p:sldId id="695" r:id="rId14"/>
    <p:sldId id="581" r:id="rId15"/>
    <p:sldId id="696" r:id="rId16"/>
    <p:sldId id="731" r:id="rId17"/>
    <p:sldId id="699" r:id="rId18"/>
    <p:sldId id="698" r:id="rId19"/>
    <p:sldId id="601" r:id="rId20"/>
    <p:sldId id="602" r:id="rId21"/>
    <p:sldId id="603" r:id="rId22"/>
    <p:sldId id="604" r:id="rId23"/>
    <p:sldId id="606" r:id="rId24"/>
    <p:sldId id="597" r:id="rId25"/>
    <p:sldId id="508" r:id="rId26"/>
    <p:sldId id="736" r:id="rId27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3300"/>
    <a:srgbClr val="CCFFFF"/>
    <a:srgbClr val="FFFF00"/>
    <a:srgbClr val="FF9933"/>
    <a:srgbClr val="FF00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6060" autoAdjust="0"/>
    <p:restoredTop sz="83074" autoAdjust="0"/>
  </p:normalViewPr>
  <p:slideViewPr>
    <p:cSldViewPr>
      <p:cViewPr varScale="1">
        <p:scale>
          <a:sx n="61" d="100"/>
          <a:sy n="61" d="100"/>
        </p:scale>
        <p:origin x="309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fld id="{FB7E152F-D15A-4B33-9E06-4E0B4BED25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fld id="{0A2F5694-0658-4204-BDF0-649496F50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141B06D-649F-46D7-9E8B-3274D4462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B1AF98-EBF0-4148-9EBD-33AA588184D9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0A6A11E-54BD-4301-A722-E51B9977A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19CE960-43FA-470D-A4F6-815998EF0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C4E1AB3-59F5-417D-B951-614F39C43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123D10-93A9-4428-BCCF-F58E58C9D4C6}" type="slidenum">
              <a:rPr lang="zh-CN" altLang="en-US" sz="1300" smtClean="0"/>
              <a:pPr/>
              <a:t>2</a:t>
            </a:fld>
            <a:endParaRPr lang="en-US" altLang="zh-CN" sz="1300"/>
          </a:p>
        </p:txBody>
      </p:sp>
      <p:sp>
        <p:nvSpPr>
          <p:cNvPr id="55299" name="Rectangle 1026">
            <a:extLst>
              <a:ext uri="{FF2B5EF4-FFF2-40B4-BE49-F238E27FC236}">
                <a16:creationId xmlns:a16="http://schemas.microsoft.com/office/drawing/2014/main" id="{94DE0453-7047-45FC-A9C9-59742BB8A9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1027">
            <a:extLst>
              <a:ext uri="{FF2B5EF4-FFF2-40B4-BE49-F238E27FC236}">
                <a16:creationId xmlns:a16="http://schemas.microsoft.com/office/drawing/2014/main" id="{7F18865F-5136-4CE4-9447-77519D2EE9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r>
              <a:rPr lang="en-US" altLang="en-US" sz="1400"/>
              <a:t>, 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63A7E-86A8-40A4-B4CA-442F86B26FAF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dirty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This talk is on the scalability of </a:t>
            </a:r>
            <a:r>
              <a:rPr lang="en-US" dirty="0" err="1">
                <a:latin typeface="Arial" pitchFamily="34" charset="0"/>
              </a:rPr>
              <a:t>multicore</a:t>
            </a:r>
            <a:r>
              <a:rPr lang="en-US">
                <a:latin typeface="Arial" pitchFamily="34" charset="0"/>
              </a:rPr>
              <a:t> architecture.</a:t>
            </a:r>
          </a:p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r>
              <a:rPr lang="en-US">
                <a:latin typeface="Arial" pitchFamily="34" charset="0"/>
              </a:rPr>
              <a:t>The “scalability” refers to the capability of a system how well it can maintain the performance at a large-scale size compared to a small-scale size. A quick example: plain text file v.s. database solution for storing contact information with tens of thousands scale. In this talk, the “scalability” discussion is in the context of machine architecture.</a:t>
            </a:r>
          </a:p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r>
              <a:rPr lang="en-US">
                <a:latin typeface="Arial" pitchFamily="34" charset="0"/>
              </a:rPr>
              <a:t>--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1A3C3-6597-495B-826B-B173761456C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2763"/>
          </a:xfrm>
          <a:noFill/>
          <a:ln/>
        </p:spPr>
        <p:txBody>
          <a:bodyPr lIns="91418" tIns="45711" rIns="91418" bIns="457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B4D5E6BC-1329-4ACE-9D24-44EC38CC8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7263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7263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7263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7263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858B6C-3447-4CBB-B10E-AB23C98DEFB5}" type="slidenum">
              <a:rPr lang="zh-CN" altLang="en-US" sz="1300"/>
              <a:pPr/>
              <a:t>5</a:t>
            </a:fld>
            <a:endParaRPr lang="en-US" altLang="zh-CN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EE5B0A5-BCAD-4250-ACA8-1822A2162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8DAFFD5-5185-4A3C-B47D-82AAE56A7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26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FBAB4-064F-45A0-BDB2-38B169C57FC4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>
                <a:latin typeface="Arial" pitchFamily="34" charset="0"/>
              </a:rPr>
              <a:t>What view changed the industries to move into large-scale manufacturing? Scalable computing.</a:t>
            </a:r>
          </a:p>
          <a:p>
            <a:pPr eaLnBrk="1" hangingPunct="1"/>
            <a:endParaRPr lang="en-US" altLang="zh-CN">
              <a:latin typeface="Arial" pitchFamily="34" charset="0"/>
            </a:endParaRPr>
          </a:p>
          <a:p>
            <a:pPr eaLnBrk="1" hangingPunct="1"/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9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AEB45-0BA3-49AA-BC69-2BF65E6CC264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 lIns="94851" tIns="47425" rIns="94851" bIns="47425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014E7-C6FF-4F77-A889-B5DF33672DA4}" type="slidenum">
              <a:rPr lang="en-US" altLang="zh-CN" smtClean="0">
                <a:latin typeface="Arial" pitchFamily="34" charset="0"/>
              </a:rPr>
              <a:pPr/>
              <a:t>24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141B06D-649F-46D7-9E8B-3274D4462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5675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B1AF98-EBF0-4148-9EBD-33AA588184D9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0A6A11E-54BD-4301-A722-E51B9977A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19CE960-43FA-470D-A4F6-815998EF0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20" descr="scs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2163" y="0"/>
            <a:ext cx="7318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IIT-logo-triang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2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4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A77AF-995A-46FB-8FCC-BAA48E771F9C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Scalable Computing Software Lab, Illinois Institute of Technology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79A77-978C-498E-A0E9-218D68AE3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D2107-1AEC-4D26-A647-5BD2C4C5822C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8B1DE-9039-4D1A-8DE2-8A2836982A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506413"/>
            <a:ext cx="2076450" cy="56245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6413"/>
            <a:ext cx="6076950" cy="56245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95A06-C2BA-4E61-9CEA-4041B757CA30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CD8BD-ED49-435A-B361-8417FF922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64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3693-05E3-45B3-AD25-90D19FC0C7B8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2D9ED-8BFD-43DA-80A5-0B988EE0CF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64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F5F74-573D-4631-9565-7041CAB7C9B1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FB738-8734-47D4-A99B-035D0C2B7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64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20F26-69C6-4345-A351-93D07B2947BB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A5AAF-F9F6-46C7-89B5-EC01535EB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9FDDD6-2418-4875-B0B6-937BD1938A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0726EB-5FF8-4395-976E-C916936B33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1C4C0FA-BDE0-4B34-8A8E-A5548F6D777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39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3F83B3-42E2-4BD0-ACFB-36A1F909F5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0F0175-A851-47B7-9366-9D1CDD7043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8F85136-B72F-43FF-9144-36E442FB378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97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1450C9-0D06-4F48-9034-DE75943485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3A50E8-52AE-467D-AEFB-BE09D74500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C377E91-9FFA-424D-BC72-710D2039239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08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1A10BD-94B4-4C95-9627-F4851C14C8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42A001-77D8-42AA-8E78-333D9D7241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97954FAC-17A2-45C9-9E9D-0887273E83C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27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4FD4C3-C866-4FFF-AD97-3EAD619808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6517908-5EB4-44C5-96C5-E96753C6DA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CBE0AF5-005D-4C58-A20A-DF6C47C7CD4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80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B57DB-7B88-4ABE-A272-5E9E78BFFDCC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4F1A1-A86B-4180-8F7D-A026F8C9C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E9EB01-BC65-44FB-B561-0A9DF478D2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B60D6C-F3C2-449F-8F09-C34C7524CF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E5CD1160-B609-49F9-9622-01E3BEABA6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437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B9C785F-D482-41BA-A376-1EE680B0AF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76DFEF0-2107-47F8-8CCA-820F75F5FF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E00C436-B1E9-4B30-8074-FEB8237BDE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307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6E45F2-A102-4910-B6FE-88C042E570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72D47-75EB-4D4D-BE96-EC24FC269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7537BDE-FABC-4886-AFD3-546598814E1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873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46EE07-1A01-48FB-8524-82B1A784A3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7DEF1C-5BEB-4B91-A8EA-9F478CDB9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94644886-6E21-4536-8DB1-C663CD0B52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443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07728B-38AF-4021-B894-61AFF7D5CF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25E3C2-CFD2-4B0A-B624-F4DE53A5D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21AF50D-AEE5-4AE6-B582-135F383154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662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4A9843-9E01-48C8-B646-D429BF8452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346C3F-B6AB-4B93-A31C-FC9268B81E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935817B8-4587-442D-BADF-74483A7C20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874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DA6C7-087D-4B7A-9538-FAC4F174C0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7D86A-52B8-4977-8442-B849E96B37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3752FC6-C992-4966-A675-DDCE93AC278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52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2B17C-7B67-4CDD-BC85-DF9A42737C49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C59C3-2D6E-44E6-8BD5-0A5C244A35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17C0-68DE-4C81-A2E4-BADFA5859F20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4FC8E-A019-4B62-AF96-7D41A1E08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D776-BBC5-405E-B3E1-55C5CFB6D166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57DF6-EB7B-4CBA-B6AD-0110BB1D5C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1A347-1F84-4893-8DA1-153332686DE3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175A1-0C39-45B4-B2FD-EE4290218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B5900-0A06-4705-B584-305758BB175B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6D863-C2C1-4404-87AB-BEAB8D5CE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E434B-A848-4CF3-9ED6-6F41F0301E5A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EC09B-3FF6-43D6-9353-B93BB4F3F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69E54-E1C6-477E-9AA3-487BC59D843B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AEF11-B316-47F3-A177-5D60829FE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064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11269" name="Picture 9" descr="scs_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86800" y="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34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D92F5888-4300-48CE-84EE-16327575101D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2734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535E5E19-5C3D-49FA-BD89-B5778E1E2C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273" name="Picture 15" descr="IIT-logo-triangle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52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B3070E-9297-4DE1-9857-681775CB6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47A390-A1B5-4AD7-B7EC-794A6EA3C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56E1E93-C445-4EFF-894A-9C46EC4FD7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CS546 Review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6DB626-A949-48A0-8336-573E23AC10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33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2B5DD9-48C3-4643-9692-F950A81EEB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4EF2FB9E-0295-4653-9707-D0F04C078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39861732-25BC-486F-926B-12EFD197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400">
                <a:solidFill>
                  <a:srgbClr val="003399"/>
                </a:solidFill>
                <a:latin typeface="Arial" panose="020B0604020202020204" pitchFamily="34" charset="0"/>
              </a:rPr>
              <a:t> X. Sun (IIT)</a:t>
            </a:r>
          </a:p>
        </p:txBody>
      </p:sp>
    </p:spTree>
    <p:extLst>
      <p:ext uri="{BB962C8B-B14F-4D97-AF65-F5344CB8AC3E}">
        <p14:creationId xmlns:p14="http://schemas.microsoft.com/office/powerpoint/2010/main" val="36649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0.png"/><Relationship Id="rId3" Type="http://schemas.openxmlformats.org/officeDocument/2006/relationships/image" Target="../media/image11.jpeg"/><Relationship Id="rId7" Type="http://schemas.openxmlformats.org/officeDocument/2006/relationships/image" Target="file:///D:\Users\Sun\sevice\academy\Documents%20and%20Settings\Mag_2\Study\Survey\Presentation\smart_class.jpg" TargetMode="Externa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jpeg"/><Relationship Id="rId11" Type="http://schemas.openxmlformats.org/officeDocument/2006/relationships/image" Target="file:///D:\Users\Sun\sevice\academy\Documents%20and%20Settings\Mag_2\Study\Survey\Presentation\pda.jpg" TargetMode="External"/><Relationship Id="rId5" Type="http://schemas.openxmlformats.org/officeDocument/2006/relationships/image" Target="../media/image13.jpeg"/><Relationship Id="rId10" Type="http://schemas.openxmlformats.org/officeDocument/2006/relationships/image" Target="../media/image16.jpeg"/><Relationship Id="rId4" Type="http://schemas.openxmlformats.org/officeDocument/2006/relationships/image" Target="../media/image12.jpeg"/><Relationship Id="rId9" Type="http://schemas.openxmlformats.org/officeDocument/2006/relationships/image" Target="file:///D:\Users\Sun\sevice\academy\Documents%20and%20Settings\Mag_2\NewsPaperArticle\SmartSpacehuman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E24E34D-B847-4DB0-8D1C-254F5D83F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en-US"/>
              <a:t>Exam Comments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9118321-3B8B-484E-BC2A-0C4516F6E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567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3:00pm-5:00pm Room </a:t>
            </a:r>
            <a:r>
              <a:rPr lang="en-US" altLang="en-US" sz="2400" b="1">
                <a:solidFill>
                  <a:srgbClr val="FF0000"/>
                </a:solidFill>
              </a:rPr>
              <a:t>SB111</a:t>
            </a:r>
            <a:r>
              <a:rPr lang="en-US" altLang="en-US" sz="2400"/>
              <a:t> on 11/14/19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Closed book, closed notes, no cell phone, no calculator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Allow to bring a 4’’x6’’ “cheat card”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Anything on the card </a:t>
            </a:r>
            <a:r>
              <a:rPr lang="en-US" altLang="en-US" sz="2000" b="1">
                <a:solidFill>
                  <a:srgbClr val="FF0000"/>
                </a:solidFill>
              </a:rPr>
              <a:t>MUST HAND WRITING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All lectures included on the test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Focus on things taught in class (lecture notes, in-class discussions, homework, programming assignment)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 structure: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Short answer questions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`big’ questions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Programming design related questions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Performance analysis/evaluation questions</a:t>
            </a:r>
          </a:p>
          <a:p>
            <a:pPr lvl="2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Good luck!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2D99A-1A59-4BE6-9573-12EFDAE0B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CS546 Review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244EBA9A-B8E5-4CA2-85C4-33CA2B0C0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fld id="{ACA4D6C0-2073-4601-9A0D-DB9B31B7D80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CN" b="1" u="none" dirty="0">
                <a:solidFill>
                  <a:srgbClr val="0000CC"/>
                </a:solidFill>
                <a:cs typeface="Times New Roman" charset="0"/>
              </a:rPr>
              <a:t>Position of the Starting Point</a:t>
            </a:r>
            <a:endParaRPr lang="en-US" altLang="zh-CN" b="1" u="none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9354"/>
            <a:ext cx="76200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cs typeface="Times New Roman" pitchFamily="18" charset="0"/>
              </a:rPr>
              <a:t>Thinker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pitchFamily="18" charset="0"/>
              </a:rPr>
              <a:t>University of Chicago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pitchFamily="18" charset="0"/>
              </a:rPr>
              <a:t>Harvard University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cs typeface="Times New Roman" pitchFamily="18" charset="0"/>
              </a:rPr>
              <a:t>Technical Leader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pitchFamily="18" charset="0"/>
              </a:rPr>
              <a:t>Illinois Institute of Technology</a:t>
            </a:r>
            <a:r>
              <a:rPr lang="zh-CN" altLang="en-US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(IIT)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pitchFamily="18" charset="0"/>
              </a:rPr>
              <a:t>University of Illinois at Urbana-Champaign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cs typeface="Times New Roman" pitchFamily="18" charset="0"/>
              </a:rPr>
              <a:t>Good Citizen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pitchFamily="18" charset="0"/>
              </a:rPr>
              <a:t>College of DuPage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pitchFamily="18" charset="0"/>
              </a:rPr>
              <a:t>Community Colleges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10668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413532" y="1269713"/>
            <a:ext cx="52555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The Difference of Education</a:t>
            </a:r>
          </a:p>
        </p:txBody>
      </p:sp>
      <p:pic>
        <p:nvPicPr>
          <p:cNvPr id="6" name="Picture 5" descr="sixiangzh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2698" y="1447800"/>
            <a:ext cx="2888902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altLang="zh-CN" sz="1400" dirty="0">
                <a:ea typeface="宋体" pitchFamily="2" charset="-122"/>
              </a:rPr>
              <a:t>Department of Computer Science    Slide </a:t>
            </a:r>
            <a:fld id="{A1797831-1328-4BA0-B6C2-C8B3775F253B}" type="slidenum">
              <a:rPr lang="en-US" altLang="zh-CN" sz="1400" smtClean="0">
                <a:ea typeface="宋体" pitchFamily="2" charset="-122"/>
              </a:rPr>
              <a:pPr algn="r">
                <a:defRPr/>
              </a:pPr>
              <a:t>11</a:t>
            </a:fld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cs typeface="方正舒体"/>
              </a:rPr>
              <a:t>Career</a:t>
            </a:r>
            <a:r>
              <a:rPr lang="zh-CN" altLang="en-US" sz="3600" b="1" dirty="0">
                <a:cs typeface="方正舒体"/>
              </a:rPr>
              <a:t>：</a:t>
            </a:r>
            <a:r>
              <a:rPr lang="en-US" altLang="zh-CN" sz="3600" b="1" dirty="0">
                <a:cs typeface="方正舒体"/>
              </a:rPr>
              <a:t>Preparation</a:t>
            </a:r>
            <a:endParaRPr lang="en-US" altLang="zh-CN" sz="3600" b="1" dirty="0">
              <a:ea typeface="宋体" pitchFamily="2" charset="-122"/>
            </a:endParaRPr>
          </a:p>
        </p:txBody>
      </p:sp>
      <p:sp>
        <p:nvSpPr>
          <p:cNvPr id="1894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371600"/>
            <a:ext cx="4038600" cy="46815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Muscle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General education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Hammer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Skill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Find the nail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Stand out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Apply you hammer and get job done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sp>
        <p:nvSpPr>
          <p:cNvPr id="18945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219200"/>
            <a:ext cx="4038600" cy="45307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Approach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Build strong muscle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Build Strong Hammer (skill)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Find nails</a:t>
            </a:r>
          </a:p>
        </p:txBody>
      </p:sp>
      <p:pic>
        <p:nvPicPr>
          <p:cNvPr id="189451" name="Picture 11" descr="1987-01-01"/>
          <p:cNvPicPr>
            <a:picLocks noChangeAspect="1" noChangeArrowheads="1"/>
          </p:cNvPicPr>
          <p:nvPr/>
        </p:nvPicPr>
        <p:blipFill>
          <a:blip r:embed="rId2" cstate="print"/>
          <a:srcRect l="8521" t="10001" r="6273" b="17999"/>
          <a:stretch>
            <a:fillRect/>
          </a:stretch>
        </p:blipFill>
        <p:spPr bwMode="auto">
          <a:xfrm>
            <a:off x="4000500" y="4114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55" name="Picture 15" descr="daemon_hamm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06763"/>
            <a:ext cx="2971800" cy="355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altLang="zh-CN" sz="1400" dirty="0">
                <a:ea typeface="宋体" pitchFamily="2" charset="-122"/>
              </a:rPr>
              <a:t>Department of Computer Science    Slide </a:t>
            </a:r>
            <a:fld id="{A1797831-1328-4BA0-B6C2-C8B3775F253B}" type="slidenum">
              <a:rPr lang="en-US" altLang="zh-CN" sz="1400" smtClean="0">
                <a:ea typeface="宋体" pitchFamily="2" charset="-122"/>
              </a:rPr>
              <a:pPr algn="r">
                <a:defRPr/>
              </a:pPr>
              <a:t>12</a:t>
            </a:fld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cs typeface="方正舒体"/>
              </a:rPr>
              <a:t>Career</a:t>
            </a:r>
            <a:r>
              <a:rPr lang="zh-CN" altLang="en-US" sz="3600" b="1" dirty="0">
                <a:cs typeface="方正舒体"/>
              </a:rPr>
              <a:t>：</a:t>
            </a:r>
            <a:r>
              <a:rPr lang="en-US" altLang="zh-CN" sz="3600" b="1" dirty="0">
                <a:cs typeface="方正舒体"/>
              </a:rPr>
              <a:t>Preparation</a:t>
            </a:r>
            <a:endParaRPr lang="en-US" altLang="zh-CN" sz="3600" b="1" dirty="0">
              <a:ea typeface="宋体" pitchFamily="2" charset="-122"/>
            </a:endParaRPr>
          </a:p>
        </p:txBody>
      </p:sp>
      <p:sp>
        <p:nvSpPr>
          <p:cNvPr id="1894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038600" cy="46815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Muscle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Ability to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learn and improve on your own</a:t>
            </a:r>
          </a:p>
          <a:p>
            <a:pPr lvl="1" eaLnBrk="1" hangingPunct="1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Undergraduate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Hammer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What can you offer</a:t>
            </a: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Specialty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Find the nail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Find the match</a:t>
            </a:r>
          </a:p>
          <a:p>
            <a:pPr eaLnBrk="1" hangingPunct="1"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18945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038600" cy="45307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Approach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Jumping pad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Find your niche, build your resume </a:t>
            </a:r>
          </a:p>
        </p:txBody>
      </p:sp>
      <p:pic>
        <p:nvPicPr>
          <p:cNvPr id="189451" name="Picture 11" descr="1987-01-01"/>
          <p:cNvPicPr>
            <a:picLocks noChangeAspect="1" noChangeArrowheads="1"/>
          </p:cNvPicPr>
          <p:nvPr/>
        </p:nvPicPr>
        <p:blipFill>
          <a:blip r:embed="rId2" cstate="print"/>
          <a:srcRect l="8521" t="10001" r="6273" b="17999"/>
          <a:stretch>
            <a:fillRect/>
          </a:stretch>
        </p:blipFill>
        <p:spPr bwMode="auto">
          <a:xfrm>
            <a:off x="4000500" y="4114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55" name="Picture 15" descr="daemon_hamm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06763"/>
            <a:ext cx="2971800" cy="355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532150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Cumulate and Burst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57200" y="6172200"/>
            <a:ext cx="1600200" cy="457200"/>
          </a:xfrm>
          <a:noFill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Department of Computer Science    Slide </a:t>
            </a:r>
            <a:fld id="{93FC4B19-95A4-495C-AF3B-3AAFFE7395B4}" type="slidenum">
              <a:rPr lang="en-US" altLang="zh-CN" smtClean="0">
                <a:ea typeface="宋体" pitchFamily="2" charset="-122"/>
              </a:rPr>
              <a:pPr/>
              <a:t>13</a:t>
            </a:fld>
            <a:endParaRPr lang="en-US" altLang="zh-CN" dirty="0"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ea typeface="宋体" pitchFamily="2" charset="-122"/>
              </a:rPr>
              <a:t>Conduct Research (Solve a Problem)</a:t>
            </a:r>
          </a:p>
        </p:txBody>
      </p:sp>
      <p:sp>
        <p:nvSpPr>
          <p:cNvPr id="1894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Find the nail (topic)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Select appropriate hammer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Comprehensive analysis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Stochastic/Statistics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Data Mining/Machine Learning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Simulation</a:t>
            </a:r>
          </a:p>
        </p:txBody>
      </p:sp>
      <p:sp>
        <p:nvSpPr>
          <p:cNvPr id="18945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038600" cy="453072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Approach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Build Strong Hammer (skill)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Find nails</a:t>
            </a:r>
          </a:p>
        </p:txBody>
      </p:sp>
      <p:pic>
        <p:nvPicPr>
          <p:cNvPr id="189451" name="Picture 11" descr="1987-01-01"/>
          <p:cNvPicPr>
            <a:picLocks noChangeAspect="1" noChangeArrowheads="1"/>
          </p:cNvPicPr>
          <p:nvPr/>
        </p:nvPicPr>
        <p:blipFill>
          <a:blip r:embed="rId2" cstate="print"/>
          <a:srcRect l="8521" t="10001" r="6273" b="17999"/>
          <a:stretch>
            <a:fillRect/>
          </a:stretch>
        </p:blipFill>
        <p:spPr bwMode="auto">
          <a:xfrm>
            <a:off x="4000500" y="40386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55" name="Picture 15" descr="daemon_hamm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230136"/>
            <a:ext cx="2971800" cy="355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cs typeface="方正舒体"/>
              </a:rPr>
              <a:t>Career</a:t>
            </a:r>
            <a:r>
              <a:rPr lang="zh-CN" altLang="en-US" sz="3600" dirty="0">
                <a:cs typeface="方正舒体"/>
              </a:rPr>
              <a:t>：</a:t>
            </a:r>
            <a:r>
              <a:rPr lang="en-US" altLang="zh-CN" sz="3600" dirty="0">
                <a:cs typeface="方正舒体"/>
              </a:rPr>
              <a:t>Find a Job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1894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325167" y="1117057"/>
            <a:ext cx="4035425" cy="468153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Our Practice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Match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Strong record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Stand out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Phone Interview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First screening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Onsite Interview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Technical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Personality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Offer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dirty="0">
                <a:ea typeface="宋体" pitchFamily="2" charset="-122"/>
              </a:rPr>
              <a:t>Reason behind the surface</a:t>
            </a:r>
          </a:p>
        </p:txBody>
      </p:sp>
      <p:sp>
        <p:nvSpPr>
          <p:cNvPr id="18945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550908" y="1267870"/>
            <a:ext cx="4038600" cy="45307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Approach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Do your homework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Polish your presentation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Be yourself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29400" y="3043237"/>
            <a:ext cx="2233613" cy="3433763"/>
            <a:chOff x="25" y="759"/>
            <a:chExt cx="2582" cy="2940"/>
          </a:xfrm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1049" y="2041"/>
              <a:ext cx="674" cy="571"/>
            </a:xfrm>
            <a:custGeom>
              <a:avLst/>
              <a:gdLst/>
              <a:ahLst/>
              <a:cxnLst>
                <a:cxn ang="0">
                  <a:pos x="593" y="523"/>
                </a:cxn>
                <a:cxn ang="0">
                  <a:pos x="304" y="214"/>
                </a:cxn>
                <a:cxn ang="0">
                  <a:pos x="311" y="178"/>
                </a:cxn>
                <a:cxn ang="0">
                  <a:pos x="296" y="136"/>
                </a:cxn>
                <a:cxn ang="0">
                  <a:pos x="287" y="110"/>
                </a:cxn>
                <a:cxn ang="0">
                  <a:pos x="289" y="71"/>
                </a:cxn>
                <a:cxn ang="0">
                  <a:pos x="294" y="37"/>
                </a:cxn>
                <a:cxn ang="0">
                  <a:pos x="278" y="18"/>
                </a:cxn>
                <a:cxn ang="0">
                  <a:pos x="251" y="14"/>
                </a:cxn>
                <a:cxn ang="0">
                  <a:pos x="230" y="36"/>
                </a:cxn>
                <a:cxn ang="0">
                  <a:pos x="228" y="72"/>
                </a:cxn>
                <a:cxn ang="0">
                  <a:pos x="245" y="108"/>
                </a:cxn>
                <a:cxn ang="0">
                  <a:pos x="125" y="13"/>
                </a:cxn>
                <a:cxn ang="0">
                  <a:pos x="103" y="0"/>
                </a:cxn>
                <a:cxn ang="0">
                  <a:pos x="88" y="16"/>
                </a:cxn>
                <a:cxn ang="0">
                  <a:pos x="115" y="56"/>
                </a:cxn>
                <a:cxn ang="0">
                  <a:pos x="180" y="127"/>
                </a:cxn>
                <a:cxn ang="0">
                  <a:pos x="66" y="37"/>
                </a:cxn>
                <a:cxn ang="0">
                  <a:pos x="47" y="40"/>
                </a:cxn>
                <a:cxn ang="0">
                  <a:pos x="48" y="64"/>
                </a:cxn>
                <a:cxn ang="0">
                  <a:pos x="144" y="149"/>
                </a:cxn>
                <a:cxn ang="0">
                  <a:pos x="26" y="82"/>
                </a:cxn>
                <a:cxn ang="0">
                  <a:pos x="11" y="89"/>
                </a:cxn>
                <a:cxn ang="0">
                  <a:pos x="13" y="107"/>
                </a:cxn>
                <a:cxn ang="0">
                  <a:pos x="84" y="146"/>
                </a:cxn>
                <a:cxn ang="0">
                  <a:pos x="119" y="176"/>
                </a:cxn>
                <a:cxn ang="0">
                  <a:pos x="20" y="127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09" y="200"/>
                </a:cxn>
                <a:cxn ang="0">
                  <a:pos x="156" y="233"/>
                </a:cxn>
                <a:cxn ang="0">
                  <a:pos x="190" y="259"/>
                </a:cxn>
                <a:cxn ang="0">
                  <a:pos x="256" y="263"/>
                </a:cxn>
                <a:cxn ang="0">
                  <a:pos x="575" y="554"/>
                </a:cxn>
                <a:cxn ang="0">
                  <a:pos x="599" y="570"/>
                </a:cxn>
                <a:cxn ang="0">
                  <a:pos x="621" y="560"/>
                </a:cxn>
                <a:cxn ang="0">
                  <a:pos x="673" y="468"/>
                </a:cxn>
              </a:cxnLst>
              <a:rect l="0" t="0" r="r" b="b"/>
              <a:pathLst>
                <a:path w="674" h="571">
                  <a:moveTo>
                    <a:pt x="654" y="419"/>
                  </a:moveTo>
                  <a:lnTo>
                    <a:pt x="593" y="523"/>
                  </a:lnTo>
                  <a:lnTo>
                    <a:pt x="298" y="233"/>
                  </a:lnTo>
                  <a:lnTo>
                    <a:pt x="304" y="214"/>
                  </a:lnTo>
                  <a:lnTo>
                    <a:pt x="308" y="197"/>
                  </a:lnTo>
                  <a:lnTo>
                    <a:pt x="311" y="178"/>
                  </a:lnTo>
                  <a:lnTo>
                    <a:pt x="306" y="157"/>
                  </a:lnTo>
                  <a:lnTo>
                    <a:pt x="296" y="136"/>
                  </a:lnTo>
                  <a:lnTo>
                    <a:pt x="287" y="121"/>
                  </a:lnTo>
                  <a:lnTo>
                    <a:pt x="287" y="110"/>
                  </a:lnTo>
                  <a:lnTo>
                    <a:pt x="286" y="88"/>
                  </a:lnTo>
                  <a:lnTo>
                    <a:pt x="289" y="71"/>
                  </a:lnTo>
                  <a:lnTo>
                    <a:pt x="294" y="53"/>
                  </a:lnTo>
                  <a:lnTo>
                    <a:pt x="294" y="37"/>
                  </a:lnTo>
                  <a:lnTo>
                    <a:pt x="288" y="26"/>
                  </a:lnTo>
                  <a:lnTo>
                    <a:pt x="278" y="18"/>
                  </a:lnTo>
                  <a:lnTo>
                    <a:pt x="262" y="14"/>
                  </a:lnTo>
                  <a:lnTo>
                    <a:pt x="251" y="14"/>
                  </a:lnTo>
                  <a:lnTo>
                    <a:pt x="241" y="20"/>
                  </a:lnTo>
                  <a:lnTo>
                    <a:pt x="230" y="36"/>
                  </a:lnTo>
                  <a:lnTo>
                    <a:pt x="227" y="56"/>
                  </a:lnTo>
                  <a:lnTo>
                    <a:pt x="228" y="72"/>
                  </a:lnTo>
                  <a:lnTo>
                    <a:pt x="233" y="89"/>
                  </a:lnTo>
                  <a:lnTo>
                    <a:pt x="245" y="108"/>
                  </a:lnTo>
                  <a:lnTo>
                    <a:pt x="233" y="116"/>
                  </a:lnTo>
                  <a:lnTo>
                    <a:pt x="125" y="13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91" y="6"/>
                  </a:lnTo>
                  <a:lnTo>
                    <a:pt x="88" y="16"/>
                  </a:lnTo>
                  <a:lnTo>
                    <a:pt x="88" y="26"/>
                  </a:lnTo>
                  <a:lnTo>
                    <a:pt x="115" y="56"/>
                  </a:lnTo>
                  <a:lnTo>
                    <a:pt x="185" y="120"/>
                  </a:lnTo>
                  <a:lnTo>
                    <a:pt x="180" y="127"/>
                  </a:lnTo>
                  <a:lnTo>
                    <a:pt x="78" y="44"/>
                  </a:lnTo>
                  <a:lnTo>
                    <a:pt x="66" y="37"/>
                  </a:lnTo>
                  <a:lnTo>
                    <a:pt x="55" y="36"/>
                  </a:lnTo>
                  <a:lnTo>
                    <a:pt x="47" y="40"/>
                  </a:lnTo>
                  <a:lnTo>
                    <a:pt x="44" y="50"/>
                  </a:lnTo>
                  <a:lnTo>
                    <a:pt x="48" y="64"/>
                  </a:lnTo>
                  <a:lnTo>
                    <a:pt x="150" y="144"/>
                  </a:lnTo>
                  <a:lnTo>
                    <a:pt x="144" y="149"/>
                  </a:lnTo>
                  <a:lnTo>
                    <a:pt x="40" y="85"/>
                  </a:lnTo>
                  <a:lnTo>
                    <a:pt x="26" y="82"/>
                  </a:lnTo>
                  <a:lnTo>
                    <a:pt x="19" y="82"/>
                  </a:lnTo>
                  <a:lnTo>
                    <a:pt x="11" y="89"/>
                  </a:lnTo>
                  <a:lnTo>
                    <a:pt x="10" y="98"/>
                  </a:lnTo>
                  <a:lnTo>
                    <a:pt x="13" y="107"/>
                  </a:lnTo>
                  <a:lnTo>
                    <a:pt x="20" y="114"/>
                  </a:lnTo>
                  <a:lnTo>
                    <a:pt x="84" y="146"/>
                  </a:lnTo>
                  <a:lnTo>
                    <a:pt x="124" y="169"/>
                  </a:lnTo>
                  <a:lnTo>
                    <a:pt x="119" y="176"/>
                  </a:lnTo>
                  <a:lnTo>
                    <a:pt x="49" y="140"/>
                  </a:lnTo>
                  <a:lnTo>
                    <a:pt x="20" y="127"/>
                  </a:lnTo>
                  <a:lnTo>
                    <a:pt x="4" y="127"/>
                  </a:lnTo>
                  <a:lnTo>
                    <a:pt x="0" y="133"/>
                  </a:lnTo>
                  <a:lnTo>
                    <a:pt x="0" y="143"/>
                  </a:lnTo>
                  <a:lnTo>
                    <a:pt x="6" y="152"/>
                  </a:lnTo>
                  <a:lnTo>
                    <a:pt x="52" y="175"/>
                  </a:lnTo>
                  <a:lnTo>
                    <a:pt x="109" y="200"/>
                  </a:lnTo>
                  <a:lnTo>
                    <a:pt x="133" y="215"/>
                  </a:lnTo>
                  <a:lnTo>
                    <a:pt x="156" y="233"/>
                  </a:lnTo>
                  <a:lnTo>
                    <a:pt x="172" y="252"/>
                  </a:lnTo>
                  <a:lnTo>
                    <a:pt x="190" y="259"/>
                  </a:lnTo>
                  <a:lnTo>
                    <a:pt x="214" y="265"/>
                  </a:lnTo>
                  <a:lnTo>
                    <a:pt x="256" y="263"/>
                  </a:lnTo>
                  <a:lnTo>
                    <a:pt x="269" y="256"/>
                  </a:lnTo>
                  <a:lnTo>
                    <a:pt x="575" y="554"/>
                  </a:lnTo>
                  <a:lnTo>
                    <a:pt x="589" y="565"/>
                  </a:lnTo>
                  <a:lnTo>
                    <a:pt x="599" y="570"/>
                  </a:lnTo>
                  <a:lnTo>
                    <a:pt x="612" y="568"/>
                  </a:lnTo>
                  <a:lnTo>
                    <a:pt x="621" y="560"/>
                  </a:lnTo>
                  <a:lnTo>
                    <a:pt x="629" y="546"/>
                  </a:lnTo>
                  <a:lnTo>
                    <a:pt x="673" y="468"/>
                  </a:lnTo>
                  <a:lnTo>
                    <a:pt x="654" y="419"/>
                  </a:lnTo>
                </a:path>
              </a:pathLst>
            </a:custGeom>
            <a:solidFill>
              <a:srgbClr val="FF9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37" y="2428"/>
              <a:ext cx="681" cy="1228"/>
              <a:chOff x="1837" y="2428"/>
              <a:chExt cx="681" cy="1228"/>
            </a:xfrm>
          </p:grpSpPr>
          <p:sp>
            <p:nvSpPr>
              <p:cNvPr id="60" name="Freeform 6"/>
              <p:cNvSpPr>
                <a:spLocks/>
              </p:cNvSpPr>
              <p:nvPr/>
            </p:nvSpPr>
            <p:spPr bwMode="auto">
              <a:xfrm>
                <a:off x="1875" y="3081"/>
                <a:ext cx="643" cy="575"/>
              </a:xfrm>
              <a:custGeom>
                <a:avLst/>
                <a:gdLst/>
                <a:ahLst/>
                <a:cxnLst>
                  <a:cxn ang="0">
                    <a:pos x="452" y="10"/>
                  </a:cxn>
                  <a:cxn ang="0">
                    <a:pos x="642" y="521"/>
                  </a:cxn>
                  <a:cxn ang="0">
                    <a:pos x="634" y="532"/>
                  </a:cxn>
                  <a:cxn ang="0">
                    <a:pos x="620" y="522"/>
                  </a:cxn>
                  <a:cxn ang="0">
                    <a:pos x="438" y="30"/>
                  </a:cxn>
                  <a:cxn ang="0">
                    <a:pos x="427" y="25"/>
                  </a:cxn>
                  <a:cxn ang="0">
                    <a:pos x="359" y="23"/>
                  </a:cxn>
                  <a:cxn ang="0">
                    <a:pos x="269" y="26"/>
                  </a:cxn>
                  <a:cxn ang="0">
                    <a:pos x="188" y="31"/>
                  </a:cxn>
                  <a:cxn ang="0">
                    <a:pos x="166" y="38"/>
                  </a:cxn>
                  <a:cxn ang="0">
                    <a:pos x="152" y="52"/>
                  </a:cxn>
                  <a:cxn ang="0">
                    <a:pos x="143" y="67"/>
                  </a:cxn>
                  <a:cxn ang="0">
                    <a:pos x="16" y="569"/>
                  </a:cxn>
                  <a:cxn ang="0">
                    <a:pos x="7" y="574"/>
                  </a:cxn>
                  <a:cxn ang="0">
                    <a:pos x="0" y="564"/>
                  </a:cxn>
                  <a:cxn ang="0">
                    <a:pos x="124" y="65"/>
                  </a:cxn>
                  <a:cxn ang="0">
                    <a:pos x="136" y="37"/>
                  </a:cxn>
                  <a:cxn ang="0">
                    <a:pos x="146" y="26"/>
                  </a:cxn>
                  <a:cxn ang="0">
                    <a:pos x="157" y="19"/>
                  </a:cxn>
                  <a:cxn ang="0">
                    <a:pos x="172" y="12"/>
                  </a:cxn>
                  <a:cxn ang="0">
                    <a:pos x="198" y="10"/>
                  </a:cxn>
                  <a:cxn ang="0">
                    <a:pos x="283" y="2"/>
                  </a:cxn>
                  <a:cxn ang="0">
                    <a:pos x="374" y="0"/>
                  </a:cxn>
                  <a:cxn ang="0">
                    <a:pos x="418" y="1"/>
                  </a:cxn>
                  <a:cxn ang="0">
                    <a:pos x="439" y="2"/>
                  </a:cxn>
                  <a:cxn ang="0">
                    <a:pos x="452" y="10"/>
                  </a:cxn>
                </a:cxnLst>
                <a:rect l="0" t="0" r="r" b="b"/>
                <a:pathLst>
                  <a:path w="643" h="575">
                    <a:moveTo>
                      <a:pt x="452" y="10"/>
                    </a:moveTo>
                    <a:lnTo>
                      <a:pt x="642" y="521"/>
                    </a:lnTo>
                    <a:lnTo>
                      <a:pt x="634" y="532"/>
                    </a:lnTo>
                    <a:lnTo>
                      <a:pt x="620" y="522"/>
                    </a:lnTo>
                    <a:lnTo>
                      <a:pt x="438" y="30"/>
                    </a:lnTo>
                    <a:lnTo>
                      <a:pt x="427" y="25"/>
                    </a:lnTo>
                    <a:lnTo>
                      <a:pt x="359" y="23"/>
                    </a:lnTo>
                    <a:lnTo>
                      <a:pt x="269" y="26"/>
                    </a:lnTo>
                    <a:lnTo>
                      <a:pt x="188" y="31"/>
                    </a:lnTo>
                    <a:lnTo>
                      <a:pt x="166" y="38"/>
                    </a:lnTo>
                    <a:lnTo>
                      <a:pt x="152" y="52"/>
                    </a:lnTo>
                    <a:lnTo>
                      <a:pt x="143" y="67"/>
                    </a:lnTo>
                    <a:lnTo>
                      <a:pt x="16" y="569"/>
                    </a:lnTo>
                    <a:lnTo>
                      <a:pt x="7" y="574"/>
                    </a:lnTo>
                    <a:lnTo>
                      <a:pt x="0" y="564"/>
                    </a:lnTo>
                    <a:lnTo>
                      <a:pt x="124" y="65"/>
                    </a:lnTo>
                    <a:lnTo>
                      <a:pt x="136" y="37"/>
                    </a:lnTo>
                    <a:lnTo>
                      <a:pt x="146" y="26"/>
                    </a:lnTo>
                    <a:lnTo>
                      <a:pt x="157" y="19"/>
                    </a:lnTo>
                    <a:lnTo>
                      <a:pt x="172" y="12"/>
                    </a:lnTo>
                    <a:lnTo>
                      <a:pt x="198" y="10"/>
                    </a:lnTo>
                    <a:lnTo>
                      <a:pt x="283" y="2"/>
                    </a:lnTo>
                    <a:lnTo>
                      <a:pt x="374" y="0"/>
                    </a:lnTo>
                    <a:lnTo>
                      <a:pt x="418" y="1"/>
                    </a:lnTo>
                    <a:lnTo>
                      <a:pt x="439" y="2"/>
                    </a:lnTo>
                    <a:lnTo>
                      <a:pt x="452" y="10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1837" y="2428"/>
                <a:ext cx="673" cy="672"/>
              </a:xfrm>
              <a:custGeom>
                <a:avLst/>
                <a:gdLst/>
                <a:ahLst/>
                <a:cxnLst>
                  <a:cxn ang="0">
                    <a:pos x="536" y="0"/>
                  </a:cxn>
                  <a:cxn ang="0">
                    <a:pos x="629" y="0"/>
                  </a:cxn>
                  <a:cxn ang="0">
                    <a:pos x="668" y="25"/>
                  </a:cxn>
                  <a:cxn ang="0">
                    <a:pos x="672" y="88"/>
                  </a:cxn>
                  <a:cxn ang="0">
                    <a:pos x="571" y="447"/>
                  </a:cxn>
                  <a:cxn ang="0">
                    <a:pos x="562" y="483"/>
                  </a:cxn>
                  <a:cxn ang="0">
                    <a:pos x="558" y="521"/>
                  </a:cxn>
                  <a:cxn ang="0">
                    <a:pos x="552" y="606"/>
                  </a:cxn>
                  <a:cxn ang="0">
                    <a:pos x="534" y="645"/>
                  </a:cxn>
                  <a:cxn ang="0">
                    <a:pos x="508" y="651"/>
                  </a:cxn>
                  <a:cxn ang="0">
                    <a:pos x="479" y="654"/>
                  </a:cxn>
                  <a:cxn ang="0">
                    <a:pos x="398" y="658"/>
                  </a:cxn>
                  <a:cxn ang="0">
                    <a:pos x="250" y="664"/>
                  </a:cxn>
                  <a:cxn ang="0">
                    <a:pos x="133" y="671"/>
                  </a:cxn>
                  <a:cxn ang="0">
                    <a:pos x="104" y="661"/>
                  </a:cxn>
                  <a:cxn ang="0">
                    <a:pos x="82" y="635"/>
                  </a:cxn>
                  <a:cxn ang="0">
                    <a:pos x="56" y="599"/>
                  </a:cxn>
                  <a:cxn ang="0">
                    <a:pos x="36" y="561"/>
                  </a:cxn>
                  <a:cxn ang="0">
                    <a:pos x="20" y="538"/>
                  </a:cxn>
                  <a:cxn ang="0">
                    <a:pos x="13" y="517"/>
                  </a:cxn>
                  <a:cxn ang="0">
                    <a:pos x="1" y="486"/>
                  </a:cxn>
                  <a:cxn ang="0">
                    <a:pos x="0" y="473"/>
                  </a:cxn>
                  <a:cxn ang="0">
                    <a:pos x="1" y="454"/>
                  </a:cxn>
                  <a:cxn ang="0">
                    <a:pos x="11" y="444"/>
                  </a:cxn>
                  <a:cxn ang="0">
                    <a:pos x="31" y="432"/>
                  </a:cxn>
                  <a:cxn ang="0">
                    <a:pos x="54" y="431"/>
                  </a:cxn>
                  <a:cxn ang="0">
                    <a:pos x="82" y="431"/>
                  </a:cxn>
                  <a:cxn ang="0">
                    <a:pos x="452" y="444"/>
                  </a:cxn>
                  <a:cxn ang="0">
                    <a:pos x="460" y="357"/>
                  </a:cxn>
                  <a:cxn ang="0">
                    <a:pos x="473" y="192"/>
                  </a:cxn>
                  <a:cxn ang="0">
                    <a:pos x="481" y="78"/>
                  </a:cxn>
                  <a:cxn ang="0">
                    <a:pos x="494" y="29"/>
                  </a:cxn>
                  <a:cxn ang="0">
                    <a:pos x="536" y="0"/>
                  </a:cxn>
                </a:cxnLst>
                <a:rect l="0" t="0" r="r" b="b"/>
                <a:pathLst>
                  <a:path w="673" h="672">
                    <a:moveTo>
                      <a:pt x="536" y="0"/>
                    </a:moveTo>
                    <a:lnTo>
                      <a:pt x="629" y="0"/>
                    </a:lnTo>
                    <a:lnTo>
                      <a:pt x="668" y="25"/>
                    </a:lnTo>
                    <a:lnTo>
                      <a:pt x="672" y="88"/>
                    </a:lnTo>
                    <a:lnTo>
                      <a:pt x="571" y="447"/>
                    </a:lnTo>
                    <a:lnTo>
                      <a:pt x="562" y="483"/>
                    </a:lnTo>
                    <a:lnTo>
                      <a:pt x="558" y="521"/>
                    </a:lnTo>
                    <a:lnTo>
                      <a:pt x="552" y="606"/>
                    </a:lnTo>
                    <a:lnTo>
                      <a:pt x="534" y="645"/>
                    </a:lnTo>
                    <a:lnTo>
                      <a:pt x="508" y="651"/>
                    </a:lnTo>
                    <a:lnTo>
                      <a:pt x="479" y="654"/>
                    </a:lnTo>
                    <a:lnTo>
                      <a:pt x="398" y="658"/>
                    </a:lnTo>
                    <a:lnTo>
                      <a:pt x="250" y="664"/>
                    </a:lnTo>
                    <a:lnTo>
                      <a:pt x="133" y="671"/>
                    </a:lnTo>
                    <a:lnTo>
                      <a:pt x="104" y="661"/>
                    </a:lnTo>
                    <a:lnTo>
                      <a:pt x="82" y="635"/>
                    </a:lnTo>
                    <a:lnTo>
                      <a:pt x="56" y="599"/>
                    </a:lnTo>
                    <a:lnTo>
                      <a:pt x="36" y="561"/>
                    </a:lnTo>
                    <a:lnTo>
                      <a:pt x="20" y="538"/>
                    </a:lnTo>
                    <a:lnTo>
                      <a:pt x="13" y="517"/>
                    </a:lnTo>
                    <a:lnTo>
                      <a:pt x="1" y="486"/>
                    </a:lnTo>
                    <a:lnTo>
                      <a:pt x="0" y="473"/>
                    </a:lnTo>
                    <a:lnTo>
                      <a:pt x="1" y="454"/>
                    </a:lnTo>
                    <a:lnTo>
                      <a:pt x="11" y="444"/>
                    </a:lnTo>
                    <a:lnTo>
                      <a:pt x="31" y="432"/>
                    </a:lnTo>
                    <a:lnTo>
                      <a:pt x="54" y="431"/>
                    </a:lnTo>
                    <a:lnTo>
                      <a:pt x="82" y="431"/>
                    </a:lnTo>
                    <a:lnTo>
                      <a:pt x="452" y="444"/>
                    </a:lnTo>
                    <a:lnTo>
                      <a:pt x="460" y="357"/>
                    </a:lnTo>
                    <a:lnTo>
                      <a:pt x="473" y="192"/>
                    </a:lnTo>
                    <a:lnTo>
                      <a:pt x="481" y="78"/>
                    </a:lnTo>
                    <a:lnTo>
                      <a:pt x="494" y="29"/>
                    </a:lnTo>
                    <a:lnTo>
                      <a:pt x="536" y="0"/>
                    </a:lnTo>
                  </a:path>
                </a:pathLst>
              </a:custGeom>
              <a:solidFill>
                <a:srgbClr val="9F7F5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90" y="2217"/>
              <a:ext cx="806" cy="1411"/>
            </a:xfrm>
            <a:custGeom>
              <a:avLst/>
              <a:gdLst/>
              <a:ahLst/>
              <a:cxnLst>
                <a:cxn ang="0">
                  <a:pos x="318" y="26"/>
                </a:cxn>
                <a:cxn ang="0">
                  <a:pos x="250" y="103"/>
                </a:cxn>
                <a:cxn ang="0">
                  <a:pos x="215" y="157"/>
                </a:cxn>
                <a:cxn ang="0">
                  <a:pos x="180" y="203"/>
                </a:cxn>
                <a:cxn ang="0">
                  <a:pos x="188" y="268"/>
                </a:cxn>
                <a:cxn ang="0">
                  <a:pos x="218" y="276"/>
                </a:cxn>
                <a:cxn ang="0">
                  <a:pos x="215" y="325"/>
                </a:cxn>
                <a:cxn ang="0">
                  <a:pos x="226" y="390"/>
                </a:cxn>
                <a:cxn ang="0">
                  <a:pos x="283" y="418"/>
                </a:cxn>
                <a:cxn ang="0">
                  <a:pos x="306" y="486"/>
                </a:cxn>
                <a:cxn ang="0">
                  <a:pos x="257" y="521"/>
                </a:cxn>
                <a:cxn ang="0">
                  <a:pos x="108" y="521"/>
                </a:cxn>
                <a:cxn ang="0">
                  <a:pos x="28" y="551"/>
                </a:cxn>
                <a:cxn ang="0">
                  <a:pos x="0" y="628"/>
                </a:cxn>
                <a:cxn ang="0">
                  <a:pos x="35" y="767"/>
                </a:cxn>
                <a:cxn ang="0">
                  <a:pos x="127" y="950"/>
                </a:cxn>
                <a:cxn ang="0">
                  <a:pos x="222" y="1211"/>
                </a:cxn>
                <a:cxn ang="0">
                  <a:pos x="264" y="1410"/>
                </a:cxn>
                <a:cxn ang="0">
                  <a:pos x="348" y="1356"/>
                </a:cxn>
                <a:cxn ang="0">
                  <a:pos x="438" y="1318"/>
                </a:cxn>
                <a:cxn ang="0">
                  <a:pos x="476" y="1291"/>
                </a:cxn>
                <a:cxn ang="0">
                  <a:pos x="545" y="1326"/>
                </a:cxn>
                <a:cxn ang="0">
                  <a:pos x="583" y="1330"/>
                </a:cxn>
                <a:cxn ang="0">
                  <a:pos x="548" y="1242"/>
                </a:cxn>
                <a:cxn ang="0">
                  <a:pos x="434" y="1100"/>
                </a:cxn>
                <a:cxn ang="0">
                  <a:pos x="419" y="992"/>
                </a:cxn>
                <a:cxn ang="0">
                  <a:pos x="422" y="840"/>
                </a:cxn>
                <a:cxn ang="0">
                  <a:pos x="483" y="786"/>
                </a:cxn>
                <a:cxn ang="0">
                  <a:pos x="606" y="812"/>
                </a:cxn>
                <a:cxn ang="0">
                  <a:pos x="702" y="832"/>
                </a:cxn>
                <a:cxn ang="0">
                  <a:pos x="774" y="809"/>
                </a:cxn>
                <a:cxn ang="0">
                  <a:pos x="805" y="724"/>
                </a:cxn>
                <a:cxn ang="0">
                  <a:pos x="774" y="636"/>
                </a:cxn>
                <a:cxn ang="0">
                  <a:pos x="686" y="470"/>
                </a:cxn>
                <a:cxn ang="0">
                  <a:pos x="606" y="353"/>
                </a:cxn>
                <a:cxn ang="0">
                  <a:pos x="552" y="234"/>
                </a:cxn>
                <a:cxn ang="0">
                  <a:pos x="529" y="115"/>
                </a:cxn>
                <a:cxn ang="0">
                  <a:pos x="499" y="31"/>
                </a:cxn>
                <a:cxn ang="0">
                  <a:pos x="449" y="7"/>
                </a:cxn>
                <a:cxn ang="0">
                  <a:pos x="353" y="0"/>
                </a:cxn>
              </a:cxnLst>
              <a:rect l="0" t="0" r="r" b="b"/>
              <a:pathLst>
                <a:path w="806" h="1411">
                  <a:moveTo>
                    <a:pt x="353" y="0"/>
                  </a:moveTo>
                  <a:lnTo>
                    <a:pt x="318" y="26"/>
                  </a:lnTo>
                  <a:lnTo>
                    <a:pt x="272" y="68"/>
                  </a:lnTo>
                  <a:lnTo>
                    <a:pt x="250" y="103"/>
                  </a:lnTo>
                  <a:lnTo>
                    <a:pt x="230" y="134"/>
                  </a:lnTo>
                  <a:lnTo>
                    <a:pt x="215" y="157"/>
                  </a:lnTo>
                  <a:lnTo>
                    <a:pt x="192" y="180"/>
                  </a:lnTo>
                  <a:lnTo>
                    <a:pt x="180" y="203"/>
                  </a:lnTo>
                  <a:lnTo>
                    <a:pt x="180" y="245"/>
                  </a:lnTo>
                  <a:lnTo>
                    <a:pt x="188" y="268"/>
                  </a:lnTo>
                  <a:lnTo>
                    <a:pt x="203" y="272"/>
                  </a:lnTo>
                  <a:lnTo>
                    <a:pt x="218" y="276"/>
                  </a:lnTo>
                  <a:lnTo>
                    <a:pt x="222" y="295"/>
                  </a:lnTo>
                  <a:lnTo>
                    <a:pt x="215" y="325"/>
                  </a:lnTo>
                  <a:lnTo>
                    <a:pt x="215" y="367"/>
                  </a:lnTo>
                  <a:lnTo>
                    <a:pt x="226" y="390"/>
                  </a:lnTo>
                  <a:lnTo>
                    <a:pt x="264" y="418"/>
                  </a:lnTo>
                  <a:lnTo>
                    <a:pt x="283" y="418"/>
                  </a:lnTo>
                  <a:lnTo>
                    <a:pt x="299" y="432"/>
                  </a:lnTo>
                  <a:lnTo>
                    <a:pt x="306" y="486"/>
                  </a:lnTo>
                  <a:lnTo>
                    <a:pt x="306" y="532"/>
                  </a:lnTo>
                  <a:lnTo>
                    <a:pt x="257" y="521"/>
                  </a:lnTo>
                  <a:lnTo>
                    <a:pt x="184" y="521"/>
                  </a:lnTo>
                  <a:lnTo>
                    <a:pt x="108" y="521"/>
                  </a:lnTo>
                  <a:lnTo>
                    <a:pt x="58" y="532"/>
                  </a:lnTo>
                  <a:lnTo>
                    <a:pt x="28" y="551"/>
                  </a:lnTo>
                  <a:lnTo>
                    <a:pt x="5" y="589"/>
                  </a:lnTo>
                  <a:lnTo>
                    <a:pt x="0" y="628"/>
                  </a:lnTo>
                  <a:lnTo>
                    <a:pt x="8" y="673"/>
                  </a:lnTo>
                  <a:lnTo>
                    <a:pt x="35" y="767"/>
                  </a:lnTo>
                  <a:lnTo>
                    <a:pt x="77" y="863"/>
                  </a:lnTo>
                  <a:lnTo>
                    <a:pt x="127" y="950"/>
                  </a:lnTo>
                  <a:lnTo>
                    <a:pt x="184" y="1100"/>
                  </a:lnTo>
                  <a:lnTo>
                    <a:pt x="222" y="1211"/>
                  </a:lnTo>
                  <a:lnTo>
                    <a:pt x="250" y="1337"/>
                  </a:lnTo>
                  <a:lnTo>
                    <a:pt x="264" y="1410"/>
                  </a:lnTo>
                  <a:lnTo>
                    <a:pt x="306" y="1387"/>
                  </a:lnTo>
                  <a:lnTo>
                    <a:pt x="348" y="1356"/>
                  </a:lnTo>
                  <a:lnTo>
                    <a:pt x="403" y="1322"/>
                  </a:lnTo>
                  <a:lnTo>
                    <a:pt x="438" y="1318"/>
                  </a:lnTo>
                  <a:lnTo>
                    <a:pt x="453" y="1307"/>
                  </a:lnTo>
                  <a:lnTo>
                    <a:pt x="476" y="1291"/>
                  </a:lnTo>
                  <a:lnTo>
                    <a:pt x="518" y="1303"/>
                  </a:lnTo>
                  <a:lnTo>
                    <a:pt x="545" y="1326"/>
                  </a:lnTo>
                  <a:lnTo>
                    <a:pt x="564" y="1333"/>
                  </a:lnTo>
                  <a:lnTo>
                    <a:pt x="583" y="1330"/>
                  </a:lnTo>
                  <a:lnTo>
                    <a:pt x="571" y="1310"/>
                  </a:lnTo>
                  <a:lnTo>
                    <a:pt x="548" y="1242"/>
                  </a:lnTo>
                  <a:lnTo>
                    <a:pt x="491" y="1157"/>
                  </a:lnTo>
                  <a:lnTo>
                    <a:pt x="434" y="1100"/>
                  </a:lnTo>
                  <a:lnTo>
                    <a:pt x="426" y="1062"/>
                  </a:lnTo>
                  <a:lnTo>
                    <a:pt x="419" y="992"/>
                  </a:lnTo>
                  <a:lnTo>
                    <a:pt x="415" y="905"/>
                  </a:lnTo>
                  <a:lnTo>
                    <a:pt x="422" y="840"/>
                  </a:lnTo>
                  <a:lnTo>
                    <a:pt x="434" y="805"/>
                  </a:lnTo>
                  <a:lnTo>
                    <a:pt x="483" y="786"/>
                  </a:lnTo>
                  <a:lnTo>
                    <a:pt x="533" y="793"/>
                  </a:lnTo>
                  <a:lnTo>
                    <a:pt x="606" y="812"/>
                  </a:lnTo>
                  <a:lnTo>
                    <a:pt x="674" y="824"/>
                  </a:lnTo>
                  <a:lnTo>
                    <a:pt x="702" y="832"/>
                  </a:lnTo>
                  <a:lnTo>
                    <a:pt x="747" y="824"/>
                  </a:lnTo>
                  <a:lnTo>
                    <a:pt x="774" y="809"/>
                  </a:lnTo>
                  <a:lnTo>
                    <a:pt x="797" y="770"/>
                  </a:lnTo>
                  <a:lnTo>
                    <a:pt x="805" y="724"/>
                  </a:lnTo>
                  <a:lnTo>
                    <a:pt x="789" y="666"/>
                  </a:lnTo>
                  <a:lnTo>
                    <a:pt x="774" y="636"/>
                  </a:lnTo>
                  <a:lnTo>
                    <a:pt x="732" y="551"/>
                  </a:lnTo>
                  <a:lnTo>
                    <a:pt x="686" y="470"/>
                  </a:lnTo>
                  <a:lnTo>
                    <a:pt x="644" y="406"/>
                  </a:lnTo>
                  <a:lnTo>
                    <a:pt x="606" y="353"/>
                  </a:lnTo>
                  <a:lnTo>
                    <a:pt x="576" y="287"/>
                  </a:lnTo>
                  <a:lnTo>
                    <a:pt x="552" y="234"/>
                  </a:lnTo>
                  <a:lnTo>
                    <a:pt x="545" y="176"/>
                  </a:lnTo>
                  <a:lnTo>
                    <a:pt x="529" y="115"/>
                  </a:lnTo>
                  <a:lnTo>
                    <a:pt x="518" y="65"/>
                  </a:lnTo>
                  <a:lnTo>
                    <a:pt x="499" y="31"/>
                  </a:lnTo>
                  <a:lnTo>
                    <a:pt x="476" y="7"/>
                  </a:lnTo>
                  <a:lnTo>
                    <a:pt x="449" y="7"/>
                  </a:lnTo>
                  <a:lnTo>
                    <a:pt x="396" y="26"/>
                  </a:lnTo>
                  <a:lnTo>
                    <a:pt x="353" y="0"/>
                  </a:lnTo>
                </a:path>
              </a:pathLst>
            </a:custGeom>
            <a:solidFill>
              <a:srgbClr val="9F3F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5" y="759"/>
              <a:ext cx="2389" cy="1165"/>
            </a:xfrm>
            <a:custGeom>
              <a:avLst/>
              <a:gdLst/>
              <a:ahLst/>
              <a:cxnLst>
                <a:cxn ang="0">
                  <a:pos x="1342" y="142"/>
                </a:cxn>
                <a:cxn ang="0">
                  <a:pos x="1481" y="126"/>
                </a:cxn>
                <a:cxn ang="0">
                  <a:pos x="1596" y="137"/>
                </a:cxn>
                <a:cxn ang="0">
                  <a:pos x="1697" y="164"/>
                </a:cxn>
                <a:cxn ang="0">
                  <a:pos x="1798" y="214"/>
                </a:cxn>
                <a:cxn ang="0">
                  <a:pos x="1884" y="284"/>
                </a:cxn>
                <a:cxn ang="0">
                  <a:pos x="1927" y="349"/>
                </a:cxn>
                <a:cxn ang="0">
                  <a:pos x="1982" y="382"/>
                </a:cxn>
                <a:cxn ang="0">
                  <a:pos x="2078" y="378"/>
                </a:cxn>
                <a:cxn ang="0">
                  <a:pos x="2167" y="398"/>
                </a:cxn>
                <a:cxn ang="0">
                  <a:pos x="2252" y="442"/>
                </a:cxn>
                <a:cxn ang="0">
                  <a:pos x="2308" y="492"/>
                </a:cxn>
                <a:cxn ang="0">
                  <a:pos x="2357" y="565"/>
                </a:cxn>
                <a:cxn ang="0">
                  <a:pos x="2382" y="643"/>
                </a:cxn>
                <a:cxn ang="0">
                  <a:pos x="2388" y="706"/>
                </a:cxn>
                <a:cxn ang="0">
                  <a:pos x="2380" y="780"/>
                </a:cxn>
                <a:cxn ang="0">
                  <a:pos x="2356" y="846"/>
                </a:cxn>
                <a:cxn ang="0">
                  <a:pos x="2305" y="919"/>
                </a:cxn>
                <a:cxn ang="0">
                  <a:pos x="2238" y="977"/>
                </a:cxn>
                <a:cxn ang="0">
                  <a:pos x="2164" y="1013"/>
                </a:cxn>
                <a:cxn ang="0">
                  <a:pos x="2093" y="1031"/>
                </a:cxn>
                <a:cxn ang="0">
                  <a:pos x="2009" y="1032"/>
                </a:cxn>
                <a:cxn ang="0">
                  <a:pos x="1934" y="1016"/>
                </a:cxn>
                <a:cxn ang="0">
                  <a:pos x="1888" y="1034"/>
                </a:cxn>
                <a:cxn ang="0">
                  <a:pos x="1817" y="1078"/>
                </a:cxn>
                <a:cxn ang="0">
                  <a:pos x="1729" y="1118"/>
                </a:cxn>
                <a:cxn ang="0">
                  <a:pos x="1616" y="1148"/>
                </a:cxn>
                <a:cxn ang="0">
                  <a:pos x="1500" y="1164"/>
                </a:cxn>
                <a:cxn ang="0">
                  <a:pos x="1403" y="1164"/>
                </a:cxn>
                <a:cxn ang="0">
                  <a:pos x="1271" y="1147"/>
                </a:cxn>
                <a:cxn ang="0">
                  <a:pos x="1171" y="1121"/>
                </a:cxn>
                <a:cxn ang="0">
                  <a:pos x="1079" y="1082"/>
                </a:cxn>
                <a:cxn ang="0">
                  <a:pos x="1021" y="1076"/>
                </a:cxn>
                <a:cxn ang="0">
                  <a:pos x="941" y="1103"/>
                </a:cxn>
                <a:cxn ang="0">
                  <a:pos x="863" y="1112"/>
                </a:cxn>
                <a:cxn ang="0">
                  <a:pos x="775" y="1108"/>
                </a:cxn>
                <a:cxn ang="0">
                  <a:pos x="686" y="1082"/>
                </a:cxn>
                <a:cxn ang="0">
                  <a:pos x="606" y="1038"/>
                </a:cxn>
                <a:cxn ang="0">
                  <a:pos x="503" y="1067"/>
                </a:cxn>
                <a:cxn ang="0">
                  <a:pos x="400" y="1073"/>
                </a:cxn>
                <a:cxn ang="0">
                  <a:pos x="259" y="1044"/>
                </a:cxn>
                <a:cxn ang="0">
                  <a:pos x="142" y="974"/>
                </a:cxn>
                <a:cxn ang="0">
                  <a:pos x="61" y="889"/>
                </a:cxn>
                <a:cxn ang="0">
                  <a:pos x="18" y="798"/>
                </a:cxn>
                <a:cxn ang="0">
                  <a:pos x="0" y="695"/>
                </a:cxn>
                <a:cxn ang="0">
                  <a:pos x="16" y="602"/>
                </a:cxn>
                <a:cxn ang="0">
                  <a:pos x="60" y="509"/>
                </a:cxn>
                <a:cxn ang="0">
                  <a:pos x="130" y="430"/>
                </a:cxn>
                <a:cxn ang="0">
                  <a:pos x="203" y="379"/>
                </a:cxn>
                <a:cxn ang="0">
                  <a:pos x="301" y="336"/>
                </a:cxn>
                <a:cxn ang="0">
                  <a:pos x="391" y="323"/>
                </a:cxn>
                <a:cxn ang="0">
                  <a:pos x="415" y="256"/>
                </a:cxn>
                <a:cxn ang="0">
                  <a:pos x="457" y="188"/>
                </a:cxn>
                <a:cxn ang="0">
                  <a:pos x="524" y="120"/>
                </a:cxn>
                <a:cxn ang="0">
                  <a:pos x="605" y="68"/>
                </a:cxn>
                <a:cxn ang="0">
                  <a:pos x="710" y="24"/>
                </a:cxn>
                <a:cxn ang="0">
                  <a:pos x="820" y="4"/>
                </a:cxn>
                <a:cxn ang="0">
                  <a:pos x="937" y="1"/>
                </a:cxn>
                <a:cxn ang="0">
                  <a:pos x="1056" y="23"/>
                </a:cxn>
                <a:cxn ang="0">
                  <a:pos x="1169" y="68"/>
                </a:cxn>
                <a:cxn ang="0">
                  <a:pos x="1252" y="124"/>
                </a:cxn>
              </a:cxnLst>
              <a:rect l="0" t="0" r="r" b="b"/>
              <a:pathLst>
                <a:path w="2389" h="1165">
                  <a:moveTo>
                    <a:pt x="1285" y="154"/>
                  </a:moveTo>
                  <a:lnTo>
                    <a:pt x="1342" y="142"/>
                  </a:lnTo>
                  <a:lnTo>
                    <a:pt x="1417" y="130"/>
                  </a:lnTo>
                  <a:lnTo>
                    <a:pt x="1481" y="126"/>
                  </a:lnTo>
                  <a:lnTo>
                    <a:pt x="1548" y="132"/>
                  </a:lnTo>
                  <a:lnTo>
                    <a:pt x="1596" y="137"/>
                  </a:lnTo>
                  <a:lnTo>
                    <a:pt x="1645" y="148"/>
                  </a:lnTo>
                  <a:lnTo>
                    <a:pt x="1697" y="164"/>
                  </a:lnTo>
                  <a:lnTo>
                    <a:pt x="1746" y="185"/>
                  </a:lnTo>
                  <a:lnTo>
                    <a:pt x="1798" y="214"/>
                  </a:lnTo>
                  <a:lnTo>
                    <a:pt x="1850" y="251"/>
                  </a:lnTo>
                  <a:lnTo>
                    <a:pt x="1884" y="284"/>
                  </a:lnTo>
                  <a:lnTo>
                    <a:pt x="1907" y="316"/>
                  </a:lnTo>
                  <a:lnTo>
                    <a:pt x="1927" y="349"/>
                  </a:lnTo>
                  <a:lnTo>
                    <a:pt x="1942" y="394"/>
                  </a:lnTo>
                  <a:lnTo>
                    <a:pt x="1982" y="382"/>
                  </a:lnTo>
                  <a:lnTo>
                    <a:pt x="2034" y="377"/>
                  </a:lnTo>
                  <a:lnTo>
                    <a:pt x="2078" y="378"/>
                  </a:lnTo>
                  <a:lnTo>
                    <a:pt x="2126" y="386"/>
                  </a:lnTo>
                  <a:lnTo>
                    <a:pt x="2167" y="398"/>
                  </a:lnTo>
                  <a:lnTo>
                    <a:pt x="2208" y="415"/>
                  </a:lnTo>
                  <a:lnTo>
                    <a:pt x="2252" y="442"/>
                  </a:lnTo>
                  <a:lnTo>
                    <a:pt x="2279" y="466"/>
                  </a:lnTo>
                  <a:lnTo>
                    <a:pt x="2308" y="492"/>
                  </a:lnTo>
                  <a:lnTo>
                    <a:pt x="2333" y="522"/>
                  </a:lnTo>
                  <a:lnTo>
                    <a:pt x="2357" y="565"/>
                  </a:lnTo>
                  <a:lnTo>
                    <a:pt x="2372" y="602"/>
                  </a:lnTo>
                  <a:lnTo>
                    <a:pt x="2382" y="643"/>
                  </a:lnTo>
                  <a:lnTo>
                    <a:pt x="2386" y="674"/>
                  </a:lnTo>
                  <a:lnTo>
                    <a:pt x="2388" y="706"/>
                  </a:lnTo>
                  <a:lnTo>
                    <a:pt x="2386" y="745"/>
                  </a:lnTo>
                  <a:lnTo>
                    <a:pt x="2380" y="780"/>
                  </a:lnTo>
                  <a:lnTo>
                    <a:pt x="2369" y="812"/>
                  </a:lnTo>
                  <a:lnTo>
                    <a:pt x="2356" y="846"/>
                  </a:lnTo>
                  <a:lnTo>
                    <a:pt x="2333" y="884"/>
                  </a:lnTo>
                  <a:lnTo>
                    <a:pt x="2305" y="919"/>
                  </a:lnTo>
                  <a:lnTo>
                    <a:pt x="2276" y="948"/>
                  </a:lnTo>
                  <a:lnTo>
                    <a:pt x="2238" y="977"/>
                  </a:lnTo>
                  <a:lnTo>
                    <a:pt x="2198" y="998"/>
                  </a:lnTo>
                  <a:lnTo>
                    <a:pt x="2164" y="1013"/>
                  </a:lnTo>
                  <a:lnTo>
                    <a:pt x="2131" y="1022"/>
                  </a:lnTo>
                  <a:lnTo>
                    <a:pt x="2093" y="1031"/>
                  </a:lnTo>
                  <a:lnTo>
                    <a:pt x="2051" y="1032"/>
                  </a:lnTo>
                  <a:lnTo>
                    <a:pt x="2009" y="1032"/>
                  </a:lnTo>
                  <a:lnTo>
                    <a:pt x="1967" y="1025"/>
                  </a:lnTo>
                  <a:lnTo>
                    <a:pt x="1934" y="1016"/>
                  </a:lnTo>
                  <a:lnTo>
                    <a:pt x="1912" y="1009"/>
                  </a:lnTo>
                  <a:lnTo>
                    <a:pt x="1888" y="1034"/>
                  </a:lnTo>
                  <a:lnTo>
                    <a:pt x="1855" y="1057"/>
                  </a:lnTo>
                  <a:lnTo>
                    <a:pt x="1817" y="1078"/>
                  </a:lnTo>
                  <a:lnTo>
                    <a:pt x="1777" y="1099"/>
                  </a:lnTo>
                  <a:lnTo>
                    <a:pt x="1729" y="1118"/>
                  </a:lnTo>
                  <a:lnTo>
                    <a:pt x="1678" y="1135"/>
                  </a:lnTo>
                  <a:lnTo>
                    <a:pt x="1616" y="1148"/>
                  </a:lnTo>
                  <a:lnTo>
                    <a:pt x="1561" y="1158"/>
                  </a:lnTo>
                  <a:lnTo>
                    <a:pt x="1500" y="1164"/>
                  </a:lnTo>
                  <a:lnTo>
                    <a:pt x="1452" y="1164"/>
                  </a:lnTo>
                  <a:lnTo>
                    <a:pt x="1403" y="1164"/>
                  </a:lnTo>
                  <a:lnTo>
                    <a:pt x="1333" y="1157"/>
                  </a:lnTo>
                  <a:lnTo>
                    <a:pt x="1271" y="1147"/>
                  </a:lnTo>
                  <a:lnTo>
                    <a:pt x="1226" y="1138"/>
                  </a:lnTo>
                  <a:lnTo>
                    <a:pt x="1171" y="1121"/>
                  </a:lnTo>
                  <a:lnTo>
                    <a:pt x="1114" y="1099"/>
                  </a:lnTo>
                  <a:lnTo>
                    <a:pt x="1079" y="1082"/>
                  </a:lnTo>
                  <a:lnTo>
                    <a:pt x="1051" y="1063"/>
                  </a:lnTo>
                  <a:lnTo>
                    <a:pt x="1021" y="1076"/>
                  </a:lnTo>
                  <a:lnTo>
                    <a:pt x="979" y="1092"/>
                  </a:lnTo>
                  <a:lnTo>
                    <a:pt x="941" y="1103"/>
                  </a:lnTo>
                  <a:lnTo>
                    <a:pt x="905" y="1109"/>
                  </a:lnTo>
                  <a:lnTo>
                    <a:pt x="863" y="1112"/>
                  </a:lnTo>
                  <a:lnTo>
                    <a:pt x="824" y="1112"/>
                  </a:lnTo>
                  <a:lnTo>
                    <a:pt x="775" y="1108"/>
                  </a:lnTo>
                  <a:lnTo>
                    <a:pt x="728" y="1096"/>
                  </a:lnTo>
                  <a:lnTo>
                    <a:pt x="686" y="1082"/>
                  </a:lnTo>
                  <a:lnTo>
                    <a:pt x="644" y="1061"/>
                  </a:lnTo>
                  <a:lnTo>
                    <a:pt x="606" y="1038"/>
                  </a:lnTo>
                  <a:lnTo>
                    <a:pt x="552" y="1057"/>
                  </a:lnTo>
                  <a:lnTo>
                    <a:pt x="503" y="1067"/>
                  </a:lnTo>
                  <a:lnTo>
                    <a:pt x="461" y="1073"/>
                  </a:lnTo>
                  <a:lnTo>
                    <a:pt x="400" y="1073"/>
                  </a:lnTo>
                  <a:lnTo>
                    <a:pt x="335" y="1066"/>
                  </a:lnTo>
                  <a:lnTo>
                    <a:pt x="259" y="1044"/>
                  </a:lnTo>
                  <a:lnTo>
                    <a:pt x="196" y="1013"/>
                  </a:lnTo>
                  <a:lnTo>
                    <a:pt x="142" y="974"/>
                  </a:lnTo>
                  <a:lnTo>
                    <a:pt x="90" y="928"/>
                  </a:lnTo>
                  <a:lnTo>
                    <a:pt x="61" y="889"/>
                  </a:lnTo>
                  <a:lnTo>
                    <a:pt x="38" y="850"/>
                  </a:lnTo>
                  <a:lnTo>
                    <a:pt x="18" y="798"/>
                  </a:lnTo>
                  <a:lnTo>
                    <a:pt x="6" y="751"/>
                  </a:lnTo>
                  <a:lnTo>
                    <a:pt x="0" y="695"/>
                  </a:lnTo>
                  <a:lnTo>
                    <a:pt x="5" y="653"/>
                  </a:lnTo>
                  <a:lnTo>
                    <a:pt x="16" y="602"/>
                  </a:lnTo>
                  <a:lnTo>
                    <a:pt x="34" y="553"/>
                  </a:lnTo>
                  <a:lnTo>
                    <a:pt x="60" y="509"/>
                  </a:lnTo>
                  <a:lnTo>
                    <a:pt x="92" y="466"/>
                  </a:lnTo>
                  <a:lnTo>
                    <a:pt x="130" y="430"/>
                  </a:lnTo>
                  <a:lnTo>
                    <a:pt x="166" y="402"/>
                  </a:lnTo>
                  <a:lnTo>
                    <a:pt x="203" y="379"/>
                  </a:lnTo>
                  <a:lnTo>
                    <a:pt x="254" y="353"/>
                  </a:lnTo>
                  <a:lnTo>
                    <a:pt x="301" y="336"/>
                  </a:lnTo>
                  <a:lnTo>
                    <a:pt x="344" y="329"/>
                  </a:lnTo>
                  <a:lnTo>
                    <a:pt x="391" y="323"/>
                  </a:lnTo>
                  <a:lnTo>
                    <a:pt x="400" y="290"/>
                  </a:lnTo>
                  <a:lnTo>
                    <a:pt x="415" y="256"/>
                  </a:lnTo>
                  <a:lnTo>
                    <a:pt x="433" y="226"/>
                  </a:lnTo>
                  <a:lnTo>
                    <a:pt x="457" y="188"/>
                  </a:lnTo>
                  <a:lnTo>
                    <a:pt x="486" y="155"/>
                  </a:lnTo>
                  <a:lnTo>
                    <a:pt x="524" y="120"/>
                  </a:lnTo>
                  <a:lnTo>
                    <a:pt x="562" y="91"/>
                  </a:lnTo>
                  <a:lnTo>
                    <a:pt x="605" y="68"/>
                  </a:lnTo>
                  <a:lnTo>
                    <a:pt x="659" y="42"/>
                  </a:lnTo>
                  <a:lnTo>
                    <a:pt x="710" y="24"/>
                  </a:lnTo>
                  <a:lnTo>
                    <a:pt x="763" y="11"/>
                  </a:lnTo>
                  <a:lnTo>
                    <a:pt x="820" y="4"/>
                  </a:lnTo>
                  <a:lnTo>
                    <a:pt x="876" y="0"/>
                  </a:lnTo>
                  <a:lnTo>
                    <a:pt x="937" y="1"/>
                  </a:lnTo>
                  <a:lnTo>
                    <a:pt x="991" y="7"/>
                  </a:lnTo>
                  <a:lnTo>
                    <a:pt x="1056" y="23"/>
                  </a:lnTo>
                  <a:lnTo>
                    <a:pt x="1124" y="47"/>
                  </a:lnTo>
                  <a:lnTo>
                    <a:pt x="1169" y="68"/>
                  </a:lnTo>
                  <a:lnTo>
                    <a:pt x="1213" y="94"/>
                  </a:lnTo>
                  <a:lnTo>
                    <a:pt x="1252" y="124"/>
                  </a:lnTo>
                  <a:lnTo>
                    <a:pt x="1285" y="154"/>
                  </a:lnTo>
                </a:path>
              </a:pathLst>
            </a:custGeom>
            <a:solidFill>
              <a:srgbClr val="3F7FFF"/>
            </a:solidFill>
            <a:ln w="50800" cap="rnd" cmpd="sng">
              <a:solidFill>
                <a:srgbClr val="BFD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565" y="2590"/>
              <a:ext cx="1303" cy="1019"/>
              <a:chOff x="565" y="2590"/>
              <a:chExt cx="1303" cy="1019"/>
            </a:xfrm>
          </p:grpSpPr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662" y="2590"/>
                <a:ext cx="1083" cy="179"/>
              </a:xfrm>
              <a:custGeom>
                <a:avLst/>
                <a:gdLst/>
                <a:ahLst/>
                <a:cxnLst>
                  <a:cxn ang="0">
                    <a:pos x="720" y="6"/>
                  </a:cxn>
                  <a:cxn ang="0">
                    <a:pos x="817" y="13"/>
                  </a:cxn>
                  <a:cxn ang="0">
                    <a:pos x="908" y="25"/>
                  </a:cxn>
                  <a:cxn ang="0">
                    <a:pos x="964" y="35"/>
                  </a:cxn>
                  <a:cxn ang="0">
                    <a:pos x="1006" y="45"/>
                  </a:cxn>
                  <a:cxn ang="0">
                    <a:pos x="1034" y="54"/>
                  </a:cxn>
                  <a:cxn ang="0">
                    <a:pos x="1056" y="63"/>
                  </a:cxn>
                  <a:cxn ang="0">
                    <a:pos x="1071" y="73"/>
                  </a:cxn>
                  <a:cxn ang="0">
                    <a:pos x="1080" y="83"/>
                  </a:cxn>
                  <a:cxn ang="0">
                    <a:pos x="1081" y="96"/>
                  </a:cxn>
                  <a:cxn ang="0">
                    <a:pos x="1072" y="107"/>
                  </a:cxn>
                  <a:cxn ang="0">
                    <a:pos x="1057" y="118"/>
                  </a:cxn>
                  <a:cxn ang="0">
                    <a:pos x="1036" y="127"/>
                  </a:cxn>
                  <a:cxn ang="0">
                    <a:pos x="999" y="138"/>
                  </a:cxn>
                  <a:cxn ang="0">
                    <a:pos x="956" y="149"/>
                  </a:cxn>
                  <a:cxn ang="0">
                    <a:pos x="883" y="161"/>
                  </a:cxn>
                  <a:cxn ang="0">
                    <a:pos x="813" y="168"/>
                  </a:cxn>
                  <a:cxn ang="0">
                    <a:pos x="721" y="174"/>
                  </a:cxn>
                  <a:cxn ang="0">
                    <a:pos x="599" y="178"/>
                  </a:cxn>
                  <a:cxn ang="0">
                    <a:pos x="355" y="174"/>
                  </a:cxn>
                  <a:cxn ang="0">
                    <a:pos x="205" y="161"/>
                  </a:cxn>
                  <a:cxn ang="0">
                    <a:pos x="119" y="147"/>
                  </a:cxn>
                  <a:cxn ang="0">
                    <a:pos x="71" y="135"/>
                  </a:cxn>
                  <a:cxn ang="0">
                    <a:pos x="40" y="125"/>
                  </a:cxn>
                  <a:cxn ang="0">
                    <a:pos x="19" y="114"/>
                  </a:cxn>
                  <a:cxn ang="0">
                    <a:pos x="6" y="105"/>
                  </a:cxn>
                  <a:cxn ang="0">
                    <a:pos x="0" y="87"/>
                  </a:cxn>
                  <a:cxn ang="0">
                    <a:pos x="17" y="67"/>
                  </a:cxn>
                  <a:cxn ang="0">
                    <a:pos x="46" y="53"/>
                  </a:cxn>
                  <a:cxn ang="0">
                    <a:pos x="103" y="36"/>
                  </a:cxn>
                  <a:cxn ang="0">
                    <a:pos x="209" y="19"/>
                  </a:cxn>
                  <a:cxn ang="0">
                    <a:pos x="355" y="4"/>
                  </a:cxn>
                  <a:cxn ang="0">
                    <a:pos x="529" y="0"/>
                  </a:cxn>
                </a:cxnLst>
                <a:rect l="0" t="0" r="r" b="b"/>
                <a:pathLst>
                  <a:path w="1083" h="179">
                    <a:moveTo>
                      <a:pt x="529" y="0"/>
                    </a:moveTo>
                    <a:lnTo>
                      <a:pt x="720" y="6"/>
                    </a:lnTo>
                    <a:lnTo>
                      <a:pt x="770" y="10"/>
                    </a:lnTo>
                    <a:lnTo>
                      <a:pt x="817" y="13"/>
                    </a:lnTo>
                    <a:lnTo>
                      <a:pt x="862" y="19"/>
                    </a:lnTo>
                    <a:lnTo>
                      <a:pt x="908" y="25"/>
                    </a:lnTo>
                    <a:lnTo>
                      <a:pt x="937" y="30"/>
                    </a:lnTo>
                    <a:lnTo>
                      <a:pt x="964" y="35"/>
                    </a:lnTo>
                    <a:lnTo>
                      <a:pt x="987" y="38"/>
                    </a:lnTo>
                    <a:lnTo>
                      <a:pt x="1006" y="45"/>
                    </a:lnTo>
                    <a:lnTo>
                      <a:pt x="1020" y="48"/>
                    </a:lnTo>
                    <a:lnTo>
                      <a:pt x="1034" y="54"/>
                    </a:lnTo>
                    <a:lnTo>
                      <a:pt x="1047" y="58"/>
                    </a:lnTo>
                    <a:lnTo>
                      <a:pt x="1056" y="63"/>
                    </a:lnTo>
                    <a:lnTo>
                      <a:pt x="1063" y="67"/>
                    </a:lnTo>
                    <a:lnTo>
                      <a:pt x="1071" y="73"/>
                    </a:lnTo>
                    <a:lnTo>
                      <a:pt x="1076" y="77"/>
                    </a:lnTo>
                    <a:lnTo>
                      <a:pt x="1080" y="83"/>
                    </a:lnTo>
                    <a:lnTo>
                      <a:pt x="1082" y="88"/>
                    </a:lnTo>
                    <a:lnTo>
                      <a:pt x="1081" y="96"/>
                    </a:lnTo>
                    <a:lnTo>
                      <a:pt x="1078" y="100"/>
                    </a:lnTo>
                    <a:lnTo>
                      <a:pt x="1072" y="107"/>
                    </a:lnTo>
                    <a:lnTo>
                      <a:pt x="1064" y="114"/>
                    </a:lnTo>
                    <a:lnTo>
                      <a:pt x="1057" y="118"/>
                    </a:lnTo>
                    <a:lnTo>
                      <a:pt x="1047" y="123"/>
                    </a:lnTo>
                    <a:lnTo>
                      <a:pt x="1036" y="127"/>
                    </a:lnTo>
                    <a:lnTo>
                      <a:pt x="1020" y="132"/>
                    </a:lnTo>
                    <a:lnTo>
                      <a:pt x="999" y="138"/>
                    </a:lnTo>
                    <a:lnTo>
                      <a:pt x="980" y="143"/>
                    </a:lnTo>
                    <a:lnTo>
                      <a:pt x="956" y="149"/>
                    </a:lnTo>
                    <a:lnTo>
                      <a:pt x="921" y="155"/>
                    </a:lnTo>
                    <a:lnTo>
                      <a:pt x="883" y="161"/>
                    </a:lnTo>
                    <a:lnTo>
                      <a:pt x="848" y="165"/>
                    </a:lnTo>
                    <a:lnTo>
                      <a:pt x="813" y="168"/>
                    </a:lnTo>
                    <a:lnTo>
                      <a:pt x="770" y="172"/>
                    </a:lnTo>
                    <a:lnTo>
                      <a:pt x="721" y="174"/>
                    </a:lnTo>
                    <a:lnTo>
                      <a:pt x="659" y="177"/>
                    </a:lnTo>
                    <a:lnTo>
                      <a:pt x="599" y="178"/>
                    </a:lnTo>
                    <a:lnTo>
                      <a:pt x="449" y="178"/>
                    </a:lnTo>
                    <a:lnTo>
                      <a:pt x="355" y="174"/>
                    </a:lnTo>
                    <a:lnTo>
                      <a:pt x="277" y="168"/>
                    </a:lnTo>
                    <a:lnTo>
                      <a:pt x="205" y="161"/>
                    </a:lnTo>
                    <a:lnTo>
                      <a:pt x="140" y="152"/>
                    </a:lnTo>
                    <a:lnTo>
                      <a:pt x="119" y="147"/>
                    </a:lnTo>
                    <a:lnTo>
                      <a:pt x="97" y="142"/>
                    </a:lnTo>
                    <a:lnTo>
                      <a:pt x="71" y="135"/>
                    </a:lnTo>
                    <a:lnTo>
                      <a:pt x="55" y="131"/>
                    </a:lnTo>
                    <a:lnTo>
                      <a:pt x="40" y="125"/>
                    </a:lnTo>
                    <a:lnTo>
                      <a:pt x="26" y="119"/>
                    </a:lnTo>
                    <a:lnTo>
                      <a:pt x="19" y="114"/>
                    </a:lnTo>
                    <a:lnTo>
                      <a:pt x="13" y="108"/>
                    </a:lnTo>
                    <a:lnTo>
                      <a:pt x="6" y="105"/>
                    </a:lnTo>
                    <a:lnTo>
                      <a:pt x="1" y="95"/>
                    </a:lnTo>
                    <a:lnTo>
                      <a:pt x="0" y="87"/>
                    </a:lnTo>
                    <a:lnTo>
                      <a:pt x="6" y="77"/>
                    </a:lnTo>
                    <a:lnTo>
                      <a:pt x="17" y="67"/>
                    </a:lnTo>
                    <a:lnTo>
                      <a:pt x="31" y="59"/>
                    </a:lnTo>
                    <a:lnTo>
                      <a:pt x="46" y="53"/>
                    </a:lnTo>
                    <a:lnTo>
                      <a:pt x="67" y="46"/>
                    </a:lnTo>
                    <a:lnTo>
                      <a:pt x="103" y="36"/>
                    </a:lnTo>
                    <a:lnTo>
                      <a:pt x="145" y="29"/>
                    </a:lnTo>
                    <a:lnTo>
                      <a:pt x="209" y="19"/>
                    </a:lnTo>
                    <a:lnTo>
                      <a:pt x="275" y="12"/>
                    </a:lnTo>
                    <a:lnTo>
                      <a:pt x="355" y="4"/>
                    </a:lnTo>
                    <a:lnTo>
                      <a:pt x="428" y="2"/>
                    </a:lnTo>
                    <a:lnTo>
                      <a:pt x="529" y="0"/>
                    </a:lnTo>
                  </a:path>
                </a:pathLst>
              </a:custGeom>
              <a:solidFill>
                <a:srgbClr val="3F7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2"/>
              <p:cNvSpPr>
                <a:spLocks/>
              </p:cNvSpPr>
              <p:nvPr/>
            </p:nvSpPr>
            <p:spPr bwMode="auto">
              <a:xfrm>
                <a:off x="565" y="2677"/>
                <a:ext cx="1303" cy="932"/>
              </a:xfrm>
              <a:custGeom>
                <a:avLst/>
                <a:gdLst/>
                <a:ahLst/>
                <a:cxnLst>
                  <a:cxn ang="0">
                    <a:pos x="1178" y="10"/>
                  </a:cxn>
                  <a:cxn ang="0">
                    <a:pos x="1170" y="20"/>
                  </a:cxn>
                  <a:cxn ang="0">
                    <a:pos x="1154" y="31"/>
                  </a:cxn>
                  <a:cxn ang="0">
                    <a:pos x="1134" y="41"/>
                  </a:cxn>
                  <a:cxn ang="0">
                    <a:pos x="1097" y="52"/>
                  </a:cxn>
                  <a:cxn ang="0">
                    <a:pos x="1054" y="62"/>
                  </a:cxn>
                  <a:cxn ang="0">
                    <a:pos x="980" y="74"/>
                  </a:cxn>
                  <a:cxn ang="0">
                    <a:pos x="911" y="82"/>
                  </a:cxn>
                  <a:cxn ang="0">
                    <a:pos x="818" y="88"/>
                  </a:cxn>
                  <a:cxn ang="0">
                    <a:pos x="696" y="91"/>
                  </a:cxn>
                  <a:cxn ang="0">
                    <a:pos x="452" y="88"/>
                  </a:cxn>
                  <a:cxn ang="0">
                    <a:pos x="302" y="74"/>
                  </a:cxn>
                  <a:cxn ang="0">
                    <a:pos x="216" y="60"/>
                  </a:cxn>
                  <a:cxn ang="0">
                    <a:pos x="168" y="48"/>
                  </a:cxn>
                  <a:cxn ang="0">
                    <a:pos x="137" y="38"/>
                  </a:cxn>
                  <a:cxn ang="0">
                    <a:pos x="116" y="28"/>
                  </a:cxn>
                  <a:cxn ang="0">
                    <a:pos x="103" y="18"/>
                  </a:cxn>
                  <a:cxn ang="0">
                    <a:pos x="97" y="0"/>
                  </a:cxn>
                  <a:cxn ang="0">
                    <a:pos x="50" y="839"/>
                  </a:cxn>
                  <a:cxn ang="0">
                    <a:pos x="157" y="885"/>
                  </a:cxn>
                  <a:cxn ang="0">
                    <a:pos x="245" y="889"/>
                  </a:cxn>
                  <a:cxn ang="0">
                    <a:pos x="348" y="908"/>
                  </a:cxn>
                  <a:cxn ang="0">
                    <a:pos x="418" y="931"/>
                  </a:cxn>
                  <a:cxn ang="0">
                    <a:pos x="505" y="919"/>
                  </a:cxn>
                  <a:cxn ang="0">
                    <a:pos x="593" y="896"/>
                  </a:cxn>
                  <a:cxn ang="0">
                    <a:pos x="696" y="900"/>
                  </a:cxn>
                  <a:cxn ang="0">
                    <a:pos x="788" y="915"/>
                  </a:cxn>
                  <a:cxn ang="0">
                    <a:pos x="864" y="924"/>
                  </a:cxn>
                  <a:cxn ang="0">
                    <a:pos x="979" y="905"/>
                  </a:cxn>
                  <a:cxn ang="0">
                    <a:pos x="1075" y="896"/>
                  </a:cxn>
                  <a:cxn ang="0">
                    <a:pos x="1163" y="908"/>
                  </a:cxn>
                  <a:cxn ang="0">
                    <a:pos x="1259" y="877"/>
                  </a:cxn>
                  <a:cxn ang="0">
                    <a:pos x="1289" y="762"/>
                  </a:cxn>
                </a:cxnLst>
                <a:rect l="0" t="0" r="r" b="b"/>
                <a:pathLst>
                  <a:path w="1303" h="932">
                    <a:moveTo>
                      <a:pt x="1180" y="1"/>
                    </a:moveTo>
                    <a:lnTo>
                      <a:pt x="1178" y="10"/>
                    </a:lnTo>
                    <a:lnTo>
                      <a:pt x="1176" y="13"/>
                    </a:lnTo>
                    <a:lnTo>
                      <a:pt x="1170" y="20"/>
                    </a:lnTo>
                    <a:lnTo>
                      <a:pt x="1162" y="28"/>
                    </a:lnTo>
                    <a:lnTo>
                      <a:pt x="1154" y="31"/>
                    </a:lnTo>
                    <a:lnTo>
                      <a:pt x="1145" y="36"/>
                    </a:lnTo>
                    <a:lnTo>
                      <a:pt x="1134" y="41"/>
                    </a:lnTo>
                    <a:lnTo>
                      <a:pt x="1117" y="46"/>
                    </a:lnTo>
                    <a:lnTo>
                      <a:pt x="1097" y="52"/>
                    </a:lnTo>
                    <a:lnTo>
                      <a:pt x="1078" y="56"/>
                    </a:lnTo>
                    <a:lnTo>
                      <a:pt x="1054" y="62"/>
                    </a:lnTo>
                    <a:lnTo>
                      <a:pt x="1019" y="68"/>
                    </a:lnTo>
                    <a:lnTo>
                      <a:pt x="980" y="74"/>
                    </a:lnTo>
                    <a:lnTo>
                      <a:pt x="946" y="78"/>
                    </a:lnTo>
                    <a:lnTo>
                      <a:pt x="911" y="82"/>
                    </a:lnTo>
                    <a:lnTo>
                      <a:pt x="868" y="85"/>
                    </a:lnTo>
                    <a:lnTo>
                      <a:pt x="818" y="88"/>
                    </a:lnTo>
                    <a:lnTo>
                      <a:pt x="756" y="90"/>
                    </a:lnTo>
                    <a:lnTo>
                      <a:pt x="696" y="91"/>
                    </a:lnTo>
                    <a:lnTo>
                      <a:pt x="546" y="91"/>
                    </a:lnTo>
                    <a:lnTo>
                      <a:pt x="452" y="88"/>
                    </a:lnTo>
                    <a:lnTo>
                      <a:pt x="374" y="82"/>
                    </a:lnTo>
                    <a:lnTo>
                      <a:pt x="302" y="74"/>
                    </a:lnTo>
                    <a:lnTo>
                      <a:pt x="238" y="65"/>
                    </a:lnTo>
                    <a:lnTo>
                      <a:pt x="216" y="60"/>
                    </a:lnTo>
                    <a:lnTo>
                      <a:pt x="194" y="55"/>
                    </a:lnTo>
                    <a:lnTo>
                      <a:pt x="168" y="48"/>
                    </a:lnTo>
                    <a:lnTo>
                      <a:pt x="152" y="44"/>
                    </a:lnTo>
                    <a:lnTo>
                      <a:pt x="137" y="38"/>
                    </a:lnTo>
                    <a:lnTo>
                      <a:pt x="124" y="32"/>
                    </a:lnTo>
                    <a:lnTo>
                      <a:pt x="116" y="28"/>
                    </a:lnTo>
                    <a:lnTo>
                      <a:pt x="110" y="22"/>
                    </a:lnTo>
                    <a:lnTo>
                      <a:pt x="103" y="18"/>
                    </a:lnTo>
                    <a:lnTo>
                      <a:pt x="98" y="8"/>
                    </a:lnTo>
                    <a:lnTo>
                      <a:pt x="97" y="0"/>
                    </a:lnTo>
                    <a:lnTo>
                      <a:pt x="0" y="815"/>
                    </a:lnTo>
                    <a:lnTo>
                      <a:pt x="50" y="839"/>
                    </a:lnTo>
                    <a:lnTo>
                      <a:pt x="107" y="866"/>
                    </a:lnTo>
                    <a:lnTo>
                      <a:pt x="157" y="885"/>
                    </a:lnTo>
                    <a:lnTo>
                      <a:pt x="199" y="893"/>
                    </a:lnTo>
                    <a:lnTo>
                      <a:pt x="245" y="889"/>
                    </a:lnTo>
                    <a:lnTo>
                      <a:pt x="299" y="889"/>
                    </a:lnTo>
                    <a:lnTo>
                      <a:pt x="348" y="908"/>
                    </a:lnTo>
                    <a:lnTo>
                      <a:pt x="390" y="924"/>
                    </a:lnTo>
                    <a:lnTo>
                      <a:pt x="418" y="931"/>
                    </a:lnTo>
                    <a:lnTo>
                      <a:pt x="460" y="927"/>
                    </a:lnTo>
                    <a:lnTo>
                      <a:pt x="505" y="919"/>
                    </a:lnTo>
                    <a:lnTo>
                      <a:pt x="547" y="908"/>
                    </a:lnTo>
                    <a:lnTo>
                      <a:pt x="593" y="896"/>
                    </a:lnTo>
                    <a:lnTo>
                      <a:pt x="638" y="889"/>
                    </a:lnTo>
                    <a:lnTo>
                      <a:pt x="696" y="900"/>
                    </a:lnTo>
                    <a:lnTo>
                      <a:pt x="738" y="908"/>
                    </a:lnTo>
                    <a:lnTo>
                      <a:pt x="788" y="915"/>
                    </a:lnTo>
                    <a:lnTo>
                      <a:pt x="822" y="919"/>
                    </a:lnTo>
                    <a:lnTo>
                      <a:pt x="864" y="924"/>
                    </a:lnTo>
                    <a:lnTo>
                      <a:pt x="930" y="912"/>
                    </a:lnTo>
                    <a:lnTo>
                      <a:pt x="979" y="905"/>
                    </a:lnTo>
                    <a:lnTo>
                      <a:pt x="1037" y="893"/>
                    </a:lnTo>
                    <a:lnTo>
                      <a:pt x="1075" y="896"/>
                    </a:lnTo>
                    <a:lnTo>
                      <a:pt x="1124" y="908"/>
                    </a:lnTo>
                    <a:lnTo>
                      <a:pt x="1163" y="908"/>
                    </a:lnTo>
                    <a:lnTo>
                      <a:pt x="1208" y="896"/>
                    </a:lnTo>
                    <a:lnTo>
                      <a:pt x="1259" y="877"/>
                    </a:lnTo>
                    <a:lnTo>
                      <a:pt x="1302" y="839"/>
                    </a:lnTo>
                    <a:lnTo>
                      <a:pt x="1289" y="762"/>
                    </a:lnTo>
                    <a:lnTo>
                      <a:pt x="1180" y="1"/>
                    </a:lnTo>
                  </a:path>
                </a:pathLst>
              </a:custGeom>
              <a:solidFill>
                <a:srgbClr val="0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095" y="2362"/>
              <a:ext cx="646" cy="346"/>
            </a:xfrm>
            <a:custGeom>
              <a:avLst/>
              <a:gdLst/>
              <a:ahLst/>
              <a:cxnLst>
                <a:cxn ang="0">
                  <a:pos x="645" y="256"/>
                </a:cxn>
                <a:cxn ang="0">
                  <a:pos x="623" y="314"/>
                </a:cxn>
                <a:cxn ang="0">
                  <a:pos x="613" y="337"/>
                </a:cxn>
                <a:cxn ang="0">
                  <a:pos x="603" y="345"/>
                </a:cxn>
                <a:cxn ang="0">
                  <a:pos x="593" y="343"/>
                </a:cxn>
                <a:cxn ang="0">
                  <a:pos x="581" y="337"/>
                </a:cxn>
                <a:cxn ang="0">
                  <a:pos x="262" y="153"/>
                </a:cxn>
                <a:cxn ang="0">
                  <a:pos x="246" y="151"/>
                </a:cxn>
                <a:cxn ang="0">
                  <a:pos x="227" y="162"/>
                </a:cxn>
                <a:cxn ang="0">
                  <a:pos x="207" y="162"/>
                </a:cxn>
                <a:cxn ang="0">
                  <a:pos x="181" y="157"/>
                </a:cxn>
                <a:cxn ang="0">
                  <a:pos x="147" y="149"/>
                </a:cxn>
                <a:cxn ang="0">
                  <a:pos x="127" y="139"/>
                </a:cxn>
                <a:cxn ang="0">
                  <a:pos x="24" y="129"/>
                </a:cxn>
                <a:cxn ang="0">
                  <a:pos x="5" y="123"/>
                </a:cxn>
                <a:cxn ang="0">
                  <a:pos x="10" y="113"/>
                </a:cxn>
                <a:cxn ang="0">
                  <a:pos x="18" y="107"/>
                </a:cxn>
                <a:cxn ang="0">
                  <a:pos x="59" y="100"/>
                </a:cxn>
                <a:cxn ang="0">
                  <a:pos x="108" y="103"/>
                </a:cxn>
                <a:cxn ang="0">
                  <a:pos x="107" y="97"/>
                </a:cxn>
                <a:cxn ang="0">
                  <a:pos x="59" y="91"/>
                </a:cxn>
                <a:cxn ang="0">
                  <a:pos x="17" y="82"/>
                </a:cxn>
                <a:cxn ang="0">
                  <a:pos x="1" y="75"/>
                </a:cxn>
                <a:cxn ang="0">
                  <a:pos x="0" y="58"/>
                </a:cxn>
                <a:cxn ang="0">
                  <a:pos x="24" y="52"/>
                </a:cxn>
                <a:cxn ang="0">
                  <a:pos x="117" y="67"/>
                </a:cxn>
                <a:cxn ang="0">
                  <a:pos x="117" y="59"/>
                </a:cxn>
                <a:cxn ang="0">
                  <a:pos x="30" y="34"/>
                </a:cxn>
                <a:cxn ang="0">
                  <a:pos x="10" y="24"/>
                </a:cxn>
                <a:cxn ang="0">
                  <a:pos x="11" y="10"/>
                </a:cxn>
                <a:cxn ang="0">
                  <a:pos x="23" y="1"/>
                </a:cxn>
                <a:cxn ang="0">
                  <a:pos x="34" y="0"/>
                </a:cxn>
                <a:cxn ang="0">
                  <a:pos x="137" y="32"/>
                </a:cxn>
              </a:cxnLst>
              <a:rect l="0" t="0" r="r" b="b"/>
              <a:pathLst>
                <a:path w="646" h="346">
                  <a:moveTo>
                    <a:pt x="645" y="256"/>
                  </a:moveTo>
                  <a:lnTo>
                    <a:pt x="623" y="314"/>
                  </a:lnTo>
                  <a:lnTo>
                    <a:pt x="613" y="337"/>
                  </a:lnTo>
                  <a:lnTo>
                    <a:pt x="603" y="345"/>
                  </a:lnTo>
                  <a:lnTo>
                    <a:pt x="593" y="343"/>
                  </a:lnTo>
                  <a:lnTo>
                    <a:pt x="581" y="337"/>
                  </a:lnTo>
                  <a:lnTo>
                    <a:pt x="262" y="153"/>
                  </a:lnTo>
                  <a:lnTo>
                    <a:pt x="246" y="151"/>
                  </a:lnTo>
                  <a:lnTo>
                    <a:pt x="227" y="162"/>
                  </a:lnTo>
                  <a:lnTo>
                    <a:pt x="207" y="162"/>
                  </a:lnTo>
                  <a:lnTo>
                    <a:pt x="181" y="157"/>
                  </a:lnTo>
                  <a:lnTo>
                    <a:pt x="147" y="149"/>
                  </a:lnTo>
                  <a:lnTo>
                    <a:pt x="127" y="139"/>
                  </a:lnTo>
                  <a:lnTo>
                    <a:pt x="24" y="129"/>
                  </a:lnTo>
                  <a:lnTo>
                    <a:pt x="5" y="123"/>
                  </a:lnTo>
                  <a:lnTo>
                    <a:pt x="10" y="113"/>
                  </a:lnTo>
                  <a:lnTo>
                    <a:pt x="18" y="107"/>
                  </a:lnTo>
                  <a:lnTo>
                    <a:pt x="59" y="100"/>
                  </a:lnTo>
                  <a:lnTo>
                    <a:pt x="108" y="103"/>
                  </a:lnTo>
                  <a:lnTo>
                    <a:pt x="107" y="97"/>
                  </a:lnTo>
                  <a:lnTo>
                    <a:pt x="59" y="91"/>
                  </a:lnTo>
                  <a:lnTo>
                    <a:pt x="17" y="82"/>
                  </a:lnTo>
                  <a:lnTo>
                    <a:pt x="1" y="75"/>
                  </a:lnTo>
                  <a:lnTo>
                    <a:pt x="0" y="58"/>
                  </a:lnTo>
                  <a:lnTo>
                    <a:pt x="24" y="52"/>
                  </a:lnTo>
                  <a:lnTo>
                    <a:pt x="117" y="67"/>
                  </a:lnTo>
                  <a:lnTo>
                    <a:pt x="117" y="59"/>
                  </a:lnTo>
                  <a:lnTo>
                    <a:pt x="30" y="34"/>
                  </a:lnTo>
                  <a:lnTo>
                    <a:pt x="10" y="24"/>
                  </a:lnTo>
                  <a:lnTo>
                    <a:pt x="11" y="10"/>
                  </a:lnTo>
                  <a:lnTo>
                    <a:pt x="23" y="1"/>
                  </a:lnTo>
                  <a:lnTo>
                    <a:pt x="34" y="0"/>
                  </a:lnTo>
                  <a:lnTo>
                    <a:pt x="137" y="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15" y="3086"/>
              <a:ext cx="792" cy="613"/>
            </a:xfrm>
            <a:custGeom>
              <a:avLst/>
              <a:gdLst/>
              <a:ahLst/>
              <a:cxnLst>
                <a:cxn ang="0">
                  <a:pos x="558" y="12"/>
                </a:cxn>
                <a:cxn ang="0">
                  <a:pos x="791" y="556"/>
                </a:cxn>
                <a:cxn ang="0">
                  <a:pos x="783" y="566"/>
                </a:cxn>
                <a:cxn ang="0">
                  <a:pos x="765" y="557"/>
                </a:cxn>
                <a:cxn ang="0">
                  <a:pos x="541" y="32"/>
                </a:cxn>
                <a:cxn ang="0">
                  <a:pos x="528" y="26"/>
                </a:cxn>
                <a:cxn ang="0">
                  <a:pos x="443" y="25"/>
                </a:cxn>
                <a:cxn ang="0">
                  <a:pos x="332" y="29"/>
                </a:cxn>
                <a:cxn ang="0">
                  <a:pos x="235" y="35"/>
                </a:cxn>
                <a:cxn ang="0">
                  <a:pos x="206" y="42"/>
                </a:cxn>
                <a:cxn ang="0">
                  <a:pos x="190" y="55"/>
                </a:cxn>
                <a:cxn ang="0">
                  <a:pos x="178" y="73"/>
                </a:cxn>
                <a:cxn ang="0">
                  <a:pos x="22" y="607"/>
                </a:cxn>
                <a:cxn ang="0">
                  <a:pos x="10" y="612"/>
                </a:cxn>
                <a:cxn ang="0">
                  <a:pos x="0" y="601"/>
                </a:cxn>
                <a:cxn ang="0">
                  <a:pos x="155" y="68"/>
                </a:cxn>
                <a:cxn ang="0">
                  <a:pos x="170" y="41"/>
                </a:cxn>
                <a:cxn ang="0">
                  <a:pos x="184" y="29"/>
                </a:cxn>
                <a:cxn ang="0">
                  <a:pos x="197" y="22"/>
                </a:cxn>
                <a:cxn ang="0">
                  <a:pos x="214" y="13"/>
                </a:cxn>
                <a:cxn ang="0">
                  <a:pos x="246" y="12"/>
                </a:cxn>
                <a:cxn ang="0">
                  <a:pos x="349" y="4"/>
                </a:cxn>
                <a:cxn ang="0">
                  <a:pos x="462" y="0"/>
                </a:cxn>
                <a:cxn ang="0">
                  <a:pos x="516" y="2"/>
                </a:cxn>
                <a:cxn ang="0">
                  <a:pos x="543" y="4"/>
                </a:cxn>
                <a:cxn ang="0">
                  <a:pos x="558" y="12"/>
                </a:cxn>
              </a:cxnLst>
              <a:rect l="0" t="0" r="r" b="b"/>
              <a:pathLst>
                <a:path w="792" h="613">
                  <a:moveTo>
                    <a:pt x="558" y="12"/>
                  </a:moveTo>
                  <a:lnTo>
                    <a:pt x="791" y="556"/>
                  </a:lnTo>
                  <a:lnTo>
                    <a:pt x="783" y="566"/>
                  </a:lnTo>
                  <a:lnTo>
                    <a:pt x="765" y="557"/>
                  </a:lnTo>
                  <a:lnTo>
                    <a:pt x="541" y="32"/>
                  </a:lnTo>
                  <a:lnTo>
                    <a:pt x="528" y="26"/>
                  </a:lnTo>
                  <a:lnTo>
                    <a:pt x="443" y="25"/>
                  </a:lnTo>
                  <a:lnTo>
                    <a:pt x="332" y="29"/>
                  </a:lnTo>
                  <a:lnTo>
                    <a:pt x="235" y="35"/>
                  </a:lnTo>
                  <a:lnTo>
                    <a:pt x="206" y="42"/>
                  </a:lnTo>
                  <a:lnTo>
                    <a:pt x="190" y="55"/>
                  </a:lnTo>
                  <a:lnTo>
                    <a:pt x="178" y="73"/>
                  </a:lnTo>
                  <a:lnTo>
                    <a:pt x="22" y="607"/>
                  </a:lnTo>
                  <a:lnTo>
                    <a:pt x="10" y="612"/>
                  </a:lnTo>
                  <a:lnTo>
                    <a:pt x="0" y="601"/>
                  </a:lnTo>
                  <a:lnTo>
                    <a:pt x="155" y="68"/>
                  </a:lnTo>
                  <a:lnTo>
                    <a:pt x="170" y="41"/>
                  </a:lnTo>
                  <a:lnTo>
                    <a:pt x="184" y="29"/>
                  </a:lnTo>
                  <a:lnTo>
                    <a:pt x="197" y="22"/>
                  </a:lnTo>
                  <a:lnTo>
                    <a:pt x="214" y="13"/>
                  </a:lnTo>
                  <a:lnTo>
                    <a:pt x="246" y="12"/>
                  </a:lnTo>
                  <a:lnTo>
                    <a:pt x="349" y="4"/>
                  </a:lnTo>
                  <a:lnTo>
                    <a:pt x="462" y="0"/>
                  </a:lnTo>
                  <a:lnTo>
                    <a:pt x="516" y="2"/>
                  </a:lnTo>
                  <a:lnTo>
                    <a:pt x="543" y="4"/>
                  </a:lnTo>
                  <a:lnTo>
                    <a:pt x="558" y="12"/>
                  </a:lnTo>
                </a:path>
              </a:pathLst>
            </a:custGeom>
            <a:solidFill>
              <a:srgbClr val="5F3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995" y="2883"/>
              <a:ext cx="633" cy="371"/>
              <a:chOff x="995" y="2883"/>
              <a:chExt cx="633" cy="371"/>
            </a:xfrm>
          </p:grpSpPr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995" y="2988"/>
                <a:ext cx="245" cy="266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61" y="66"/>
                  </a:cxn>
                  <a:cxn ang="0">
                    <a:pos x="244" y="59"/>
                  </a:cxn>
                  <a:cxn ang="0">
                    <a:pos x="178" y="135"/>
                  </a:cxn>
                  <a:cxn ang="0">
                    <a:pos x="239" y="233"/>
                  </a:cxn>
                  <a:cxn ang="0">
                    <a:pos x="129" y="171"/>
                  </a:cxn>
                  <a:cxn ang="0">
                    <a:pos x="53" y="265"/>
                  </a:cxn>
                  <a:cxn ang="0">
                    <a:pos x="72" y="146"/>
                  </a:cxn>
                  <a:cxn ang="0">
                    <a:pos x="0" y="76"/>
                  </a:cxn>
                  <a:cxn ang="0">
                    <a:pos x="87" y="78"/>
                  </a:cxn>
                  <a:cxn ang="0">
                    <a:pos x="112" y="0"/>
                  </a:cxn>
                </a:cxnLst>
                <a:rect l="0" t="0" r="r" b="b"/>
                <a:pathLst>
                  <a:path w="245" h="266">
                    <a:moveTo>
                      <a:pt x="112" y="0"/>
                    </a:moveTo>
                    <a:lnTo>
                      <a:pt x="161" y="66"/>
                    </a:lnTo>
                    <a:lnTo>
                      <a:pt x="244" y="59"/>
                    </a:lnTo>
                    <a:lnTo>
                      <a:pt x="178" y="135"/>
                    </a:lnTo>
                    <a:lnTo>
                      <a:pt x="239" y="233"/>
                    </a:lnTo>
                    <a:lnTo>
                      <a:pt x="129" y="171"/>
                    </a:lnTo>
                    <a:lnTo>
                      <a:pt x="53" y="265"/>
                    </a:lnTo>
                    <a:lnTo>
                      <a:pt x="72" y="146"/>
                    </a:lnTo>
                    <a:lnTo>
                      <a:pt x="0" y="76"/>
                    </a:lnTo>
                    <a:lnTo>
                      <a:pt x="87" y="78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389" y="2883"/>
                <a:ext cx="239" cy="268"/>
              </a:xfrm>
              <a:custGeom>
                <a:avLst/>
                <a:gdLst/>
                <a:ahLst/>
                <a:cxnLst>
                  <a:cxn ang="0">
                    <a:pos x="172" y="2"/>
                  </a:cxn>
                  <a:cxn ang="0">
                    <a:pos x="191" y="13"/>
                  </a:cxn>
                  <a:cxn ang="0">
                    <a:pos x="198" y="22"/>
                  </a:cxn>
                  <a:cxn ang="0">
                    <a:pos x="207" y="29"/>
                  </a:cxn>
                  <a:cxn ang="0">
                    <a:pos x="218" y="46"/>
                  </a:cxn>
                  <a:cxn ang="0">
                    <a:pos x="224" y="59"/>
                  </a:cxn>
                  <a:cxn ang="0">
                    <a:pos x="230" y="71"/>
                  </a:cxn>
                  <a:cxn ang="0">
                    <a:pos x="234" y="95"/>
                  </a:cxn>
                  <a:cxn ang="0">
                    <a:pos x="237" y="106"/>
                  </a:cxn>
                  <a:cxn ang="0">
                    <a:pos x="238" y="115"/>
                  </a:cxn>
                  <a:cxn ang="0">
                    <a:pos x="238" y="132"/>
                  </a:cxn>
                  <a:cxn ang="0">
                    <a:pos x="237" y="149"/>
                  </a:cxn>
                  <a:cxn ang="0">
                    <a:pos x="233" y="166"/>
                  </a:cxn>
                  <a:cxn ang="0">
                    <a:pos x="230" y="178"/>
                  </a:cxn>
                  <a:cxn ang="0">
                    <a:pos x="225" y="190"/>
                  </a:cxn>
                  <a:cxn ang="0">
                    <a:pos x="219" y="202"/>
                  </a:cxn>
                  <a:cxn ang="0">
                    <a:pos x="210" y="214"/>
                  </a:cxn>
                  <a:cxn ang="0">
                    <a:pos x="203" y="223"/>
                  </a:cxn>
                  <a:cxn ang="0">
                    <a:pos x="191" y="233"/>
                  </a:cxn>
                  <a:cxn ang="0">
                    <a:pos x="182" y="241"/>
                  </a:cxn>
                  <a:cxn ang="0">
                    <a:pos x="172" y="248"/>
                  </a:cxn>
                  <a:cxn ang="0">
                    <a:pos x="161" y="254"/>
                  </a:cxn>
                  <a:cxn ang="0">
                    <a:pos x="151" y="260"/>
                  </a:cxn>
                  <a:cxn ang="0">
                    <a:pos x="139" y="263"/>
                  </a:cxn>
                  <a:cxn ang="0">
                    <a:pos x="126" y="266"/>
                  </a:cxn>
                  <a:cxn ang="0">
                    <a:pos x="117" y="267"/>
                  </a:cxn>
                  <a:cxn ang="0">
                    <a:pos x="99" y="267"/>
                  </a:cxn>
                  <a:cxn ang="0">
                    <a:pos x="84" y="266"/>
                  </a:cxn>
                  <a:cxn ang="0">
                    <a:pos x="73" y="265"/>
                  </a:cxn>
                  <a:cxn ang="0">
                    <a:pos x="64" y="262"/>
                  </a:cxn>
                  <a:cxn ang="0">
                    <a:pos x="53" y="259"/>
                  </a:cxn>
                  <a:cxn ang="0">
                    <a:pos x="40" y="254"/>
                  </a:cxn>
                  <a:cxn ang="0">
                    <a:pos x="30" y="247"/>
                  </a:cxn>
                  <a:cxn ang="0">
                    <a:pos x="20" y="238"/>
                  </a:cxn>
                  <a:cxn ang="0">
                    <a:pos x="16" y="230"/>
                  </a:cxn>
                  <a:cxn ang="0">
                    <a:pos x="11" y="219"/>
                  </a:cxn>
                  <a:cxn ang="0">
                    <a:pos x="5" y="206"/>
                  </a:cxn>
                  <a:cxn ang="0">
                    <a:pos x="1" y="186"/>
                  </a:cxn>
                  <a:cxn ang="0">
                    <a:pos x="0" y="171"/>
                  </a:cxn>
                  <a:cxn ang="0">
                    <a:pos x="17" y="176"/>
                  </a:cxn>
                  <a:cxn ang="0">
                    <a:pos x="30" y="184"/>
                  </a:cxn>
                  <a:cxn ang="0">
                    <a:pos x="49" y="189"/>
                  </a:cxn>
                  <a:cxn ang="0">
                    <a:pos x="73" y="192"/>
                  </a:cxn>
                  <a:cxn ang="0">
                    <a:pos x="97" y="194"/>
                  </a:cxn>
                  <a:cxn ang="0">
                    <a:pos x="117" y="190"/>
                  </a:cxn>
                  <a:cxn ang="0">
                    <a:pos x="141" y="179"/>
                  </a:cxn>
                  <a:cxn ang="0">
                    <a:pos x="160" y="165"/>
                  </a:cxn>
                  <a:cxn ang="0">
                    <a:pos x="172" y="143"/>
                  </a:cxn>
                  <a:cxn ang="0">
                    <a:pos x="178" y="124"/>
                  </a:cxn>
                  <a:cxn ang="0">
                    <a:pos x="179" y="100"/>
                  </a:cxn>
                  <a:cxn ang="0">
                    <a:pos x="179" y="78"/>
                  </a:cxn>
                  <a:cxn ang="0">
                    <a:pos x="175" y="51"/>
                  </a:cxn>
                  <a:cxn ang="0">
                    <a:pos x="171" y="23"/>
                  </a:cxn>
                  <a:cxn ang="0">
                    <a:pos x="156" y="0"/>
                  </a:cxn>
                  <a:cxn ang="0">
                    <a:pos x="172" y="2"/>
                  </a:cxn>
                </a:cxnLst>
                <a:rect l="0" t="0" r="r" b="b"/>
                <a:pathLst>
                  <a:path w="239" h="268">
                    <a:moveTo>
                      <a:pt x="172" y="2"/>
                    </a:moveTo>
                    <a:lnTo>
                      <a:pt x="191" y="13"/>
                    </a:lnTo>
                    <a:lnTo>
                      <a:pt x="198" y="22"/>
                    </a:lnTo>
                    <a:lnTo>
                      <a:pt x="207" y="29"/>
                    </a:lnTo>
                    <a:lnTo>
                      <a:pt x="218" y="46"/>
                    </a:lnTo>
                    <a:lnTo>
                      <a:pt x="224" y="59"/>
                    </a:lnTo>
                    <a:lnTo>
                      <a:pt x="230" y="71"/>
                    </a:lnTo>
                    <a:lnTo>
                      <a:pt x="234" y="95"/>
                    </a:lnTo>
                    <a:lnTo>
                      <a:pt x="237" y="106"/>
                    </a:lnTo>
                    <a:lnTo>
                      <a:pt x="238" y="115"/>
                    </a:lnTo>
                    <a:lnTo>
                      <a:pt x="238" y="132"/>
                    </a:lnTo>
                    <a:lnTo>
                      <a:pt x="237" y="149"/>
                    </a:lnTo>
                    <a:lnTo>
                      <a:pt x="233" y="166"/>
                    </a:lnTo>
                    <a:lnTo>
                      <a:pt x="230" y="178"/>
                    </a:lnTo>
                    <a:lnTo>
                      <a:pt x="225" y="190"/>
                    </a:lnTo>
                    <a:lnTo>
                      <a:pt x="219" y="202"/>
                    </a:lnTo>
                    <a:lnTo>
                      <a:pt x="210" y="214"/>
                    </a:lnTo>
                    <a:lnTo>
                      <a:pt x="203" y="223"/>
                    </a:lnTo>
                    <a:lnTo>
                      <a:pt x="191" y="233"/>
                    </a:lnTo>
                    <a:lnTo>
                      <a:pt x="182" y="241"/>
                    </a:lnTo>
                    <a:lnTo>
                      <a:pt x="172" y="248"/>
                    </a:lnTo>
                    <a:lnTo>
                      <a:pt x="161" y="254"/>
                    </a:lnTo>
                    <a:lnTo>
                      <a:pt x="151" y="260"/>
                    </a:lnTo>
                    <a:lnTo>
                      <a:pt x="139" y="263"/>
                    </a:lnTo>
                    <a:lnTo>
                      <a:pt x="126" y="266"/>
                    </a:lnTo>
                    <a:lnTo>
                      <a:pt x="117" y="267"/>
                    </a:lnTo>
                    <a:lnTo>
                      <a:pt x="99" y="267"/>
                    </a:lnTo>
                    <a:lnTo>
                      <a:pt x="84" y="266"/>
                    </a:lnTo>
                    <a:lnTo>
                      <a:pt x="73" y="265"/>
                    </a:lnTo>
                    <a:lnTo>
                      <a:pt x="64" y="262"/>
                    </a:lnTo>
                    <a:lnTo>
                      <a:pt x="53" y="259"/>
                    </a:lnTo>
                    <a:lnTo>
                      <a:pt x="40" y="254"/>
                    </a:lnTo>
                    <a:lnTo>
                      <a:pt x="30" y="247"/>
                    </a:lnTo>
                    <a:lnTo>
                      <a:pt x="20" y="238"/>
                    </a:lnTo>
                    <a:lnTo>
                      <a:pt x="16" y="230"/>
                    </a:lnTo>
                    <a:lnTo>
                      <a:pt x="11" y="219"/>
                    </a:lnTo>
                    <a:lnTo>
                      <a:pt x="5" y="206"/>
                    </a:lnTo>
                    <a:lnTo>
                      <a:pt x="1" y="186"/>
                    </a:lnTo>
                    <a:lnTo>
                      <a:pt x="0" y="171"/>
                    </a:lnTo>
                    <a:lnTo>
                      <a:pt x="17" y="176"/>
                    </a:lnTo>
                    <a:lnTo>
                      <a:pt x="30" y="184"/>
                    </a:lnTo>
                    <a:lnTo>
                      <a:pt x="49" y="189"/>
                    </a:lnTo>
                    <a:lnTo>
                      <a:pt x="73" y="192"/>
                    </a:lnTo>
                    <a:lnTo>
                      <a:pt x="97" y="194"/>
                    </a:lnTo>
                    <a:lnTo>
                      <a:pt x="117" y="190"/>
                    </a:lnTo>
                    <a:lnTo>
                      <a:pt x="141" y="179"/>
                    </a:lnTo>
                    <a:lnTo>
                      <a:pt x="160" y="165"/>
                    </a:lnTo>
                    <a:lnTo>
                      <a:pt x="172" y="143"/>
                    </a:lnTo>
                    <a:lnTo>
                      <a:pt x="178" y="124"/>
                    </a:lnTo>
                    <a:lnTo>
                      <a:pt x="179" y="100"/>
                    </a:lnTo>
                    <a:lnTo>
                      <a:pt x="179" y="78"/>
                    </a:lnTo>
                    <a:lnTo>
                      <a:pt x="175" y="51"/>
                    </a:lnTo>
                    <a:lnTo>
                      <a:pt x="171" y="23"/>
                    </a:lnTo>
                    <a:lnTo>
                      <a:pt x="156" y="0"/>
                    </a:lnTo>
                    <a:lnTo>
                      <a:pt x="172" y="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025" y="2852"/>
              <a:ext cx="633" cy="372"/>
              <a:chOff x="1025" y="2852"/>
              <a:chExt cx="633" cy="372"/>
            </a:xfrm>
          </p:grpSpPr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025" y="2955"/>
                <a:ext cx="245" cy="269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61" y="69"/>
                  </a:cxn>
                  <a:cxn ang="0">
                    <a:pos x="244" y="61"/>
                  </a:cxn>
                  <a:cxn ang="0">
                    <a:pos x="178" y="137"/>
                  </a:cxn>
                  <a:cxn ang="0">
                    <a:pos x="239" y="236"/>
                  </a:cxn>
                  <a:cxn ang="0">
                    <a:pos x="129" y="174"/>
                  </a:cxn>
                  <a:cxn ang="0">
                    <a:pos x="53" y="268"/>
                  </a:cxn>
                  <a:cxn ang="0">
                    <a:pos x="72" y="149"/>
                  </a:cxn>
                  <a:cxn ang="0">
                    <a:pos x="0" y="78"/>
                  </a:cxn>
                  <a:cxn ang="0">
                    <a:pos x="87" y="81"/>
                  </a:cxn>
                  <a:cxn ang="0">
                    <a:pos x="112" y="0"/>
                  </a:cxn>
                </a:cxnLst>
                <a:rect l="0" t="0" r="r" b="b"/>
                <a:pathLst>
                  <a:path w="245" h="269">
                    <a:moveTo>
                      <a:pt x="112" y="0"/>
                    </a:moveTo>
                    <a:lnTo>
                      <a:pt x="161" y="69"/>
                    </a:lnTo>
                    <a:lnTo>
                      <a:pt x="244" y="61"/>
                    </a:lnTo>
                    <a:lnTo>
                      <a:pt x="178" y="137"/>
                    </a:lnTo>
                    <a:lnTo>
                      <a:pt x="239" y="236"/>
                    </a:lnTo>
                    <a:lnTo>
                      <a:pt x="129" y="174"/>
                    </a:lnTo>
                    <a:lnTo>
                      <a:pt x="53" y="268"/>
                    </a:lnTo>
                    <a:lnTo>
                      <a:pt x="72" y="149"/>
                    </a:lnTo>
                    <a:lnTo>
                      <a:pt x="0" y="78"/>
                    </a:lnTo>
                    <a:lnTo>
                      <a:pt x="87" y="8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FF9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419" y="2852"/>
                <a:ext cx="239" cy="269"/>
              </a:xfrm>
              <a:custGeom>
                <a:avLst/>
                <a:gdLst/>
                <a:ahLst/>
                <a:cxnLst>
                  <a:cxn ang="0">
                    <a:pos x="172" y="2"/>
                  </a:cxn>
                  <a:cxn ang="0">
                    <a:pos x="191" y="14"/>
                  </a:cxn>
                  <a:cxn ang="0">
                    <a:pos x="198" y="22"/>
                  </a:cxn>
                  <a:cxn ang="0">
                    <a:pos x="207" y="29"/>
                  </a:cxn>
                  <a:cxn ang="0">
                    <a:pos x="218" y="47"/>
                  </a:cxn>
                  <a:cxn ang="0">
                    <a:pos x="224" y="59"/>
                  </a:cxn>
                  <a:cxn ang="0">
                    <a:pos x="230" y="72"/>
                  </a:cxn>
                  <a:cxn ang="0">
                    <a:pos x="234" y="95"/>
                  </a:cxn>
                  <a:cxn ang="0">
                    <a:pos x="237" y="106"/>
                  </a:cxn>
                  <a:cxn ang="0">
                    <a:pos x="238" y="117"/>
                  </a:cxn>
                  <a:cxn ang="0">
                    <a:pos x="238" y="132"/>
                  </a:cxn>
                  <a:cxn ang="0">
                    <a:pos x="237" y="149"/>
                  </a:cxn>
                  <a:cxn ang="0">
                    <a:pos x="233" y="166"/>
                  </a:cxn>
                  <a:cxn ang="0">
                    <a:pos x="230" y="179"/>
                  </a:cxn>
                  <a:cxn ang="0">
                    <a:pos x="225" y="191"/>
                  </a:cxn>
                  <a:cxn ang="0">
                    <a:pos x="219" y="202"/>
                  </a:cxn>
                  <a:cxn ang="0">
                    <a:pos x="210" y="214"/>
                  </a:cxn>
                  <a:cxn ang="0">
                    <a:pos x="203" y="224"/>
                  </a:cxn>
                  <a:cxn ang="0">
                    <a:pos x="191" y="234"/>
                  </a:cxn>
                  <a:cxn ang="0">
                    <a:pos x="182" y="242"/>
                  </a:cxn>
                  <a:cxn ang="0">
                    <a:pos x="172" y="249"/>
                  </a:cxn>
                  <a:cxn ang="0">
                    <a:pos x="161" y="255"/>
                  </a:cxn>
                  <a:cxn ang="0">
                    <a:pos x="151" y="260"/>
                  </a:cxn>
                  <a:cxn ang="0">
                    <a:pos x="139" y="263"/>
                  </a:cxn>
                  <a:cxn ang="0">
                    <a:pos x="126" y="267"/>
                  </a:cxn>
                  <a:cxn ang="0">
                    <a:pos x="117" y="268"/>
                  </a:cxn>
                  <a:cxn ang="0">
                    <a:pos x="99" y="268"/>
                  </a:cxn>
                  <a:cxn ang="0">
                    <a:pos x="84" y="267"/>
                  </a:cxn>
                  <a:cxn ang="0">
                    <a:pos x="73" y="264"/>
                  </a:cxn>
                  <a:cxn ang="0">
                    <a:pos x="64" y="262"/>
                  </a:cxn>
                  <a:cxn ang="0">
                    <a:pos x="53" y="260"/>
                  </a:cxn>
                  <a:cxn ang="0">
                    <a:pos x="40" y="254"/>
                  </a:cxn>
                  <a:cxn ang="0">
                    <a:pos x="30" y="248"/>
                  </a:cxn>
                  <a:cxn ang="0">
                    <a:pos x="20" y="238"/>
                  </a:cxn>
                  <a:cxn ang="0">
                    <a:pos x="16" y="230"/>
                  </a:cxn>
                  <a:cxn ang="0">
                    <a:pos x="11" y="220"/>
                  </a:cxn>
                  <a:cxn ang="0">
                    <a:pos x="5" y="207"/>
                  </a:cxn>
                  <a:cxn ang="0">
                    <a:pos x="1" y="187"/>
                  </a:cxn>
                  <a:cxn ang="0">
                    <a:pos x="0" y="172"/>
                  </a:cxn>
                  <a:cxn ang="0">
                    <a:pos x="17" y="177"/>
                  </a:cxn>
                  <a:cxn ang="0">
                    <a:pos x="30" y="184"/>
                  </a:cxn>
                  <a:cxn ang="0">
                    <a:pos x="49" y="190"/>
                  </a:cxn>
                  <a:cxn ang="0">
                    <a:pos x="72" y="193"/>
                  </a:cxn>
                  <a:cxn ang="0">
                    <a:pos x="97" y="193"/>
                  </a:cxn>
                  <a:cxn ang="0">
                    <a:pos x="117" y="191"/>
                  </a:cxn>
                  <a:cxn ang="0">
                    <a:pos x="141" y="179"/>
                  </a:cxn>
                  <a:cxn ang="0">
                    <a:pos x="160" y="165"/>
                  </a:cxn>
                  <a:cxn ang="0">
                    <a:pos x="172" y="144"/>
                  </a:cxn>
                  <a:cxn ang="0">
                    <a:pos x="178" y="125"/>
                  </a:cxn>
                  <a:cxn ang="0">
                    <a:pos x="179" y="100"/>
                  </a:cxn>
                  <a:cxn ang="0">
                    <a:pos x="179" y="78"/>
                  </a:cxn>
                  <a:cxn ang="0">
                    <a:pos x="175" y="50"/>
                  </a:cxn>
                  <a:cxn ang="0">
                    <a:pos x="171" y="24"/>
                  </a:cxn>
                  <a:cxn ang="0">
                    <a:pos x="156" y="0"/>
                  </a:cxn>
                  <a:cxn ang="0">
                    <a:pos x="172" y="2"/>
                  </a:cxn>
                </a:cxnLst>
                <a:rect l="0" t="0" r="r" b="b"/>
                <a:pathLst>
                  <a:path w="239" h="269">
                    <a:moveTo>
                      <a:pt x="172" y="2"/>
                    </a:moveTo>
                    <a:lnTo>
                      <a:pt x="191" y="14"/>
                    </a:lnTo>
                    <a:lnTo>
                      <a:pt x="198" y="22"/>
                    </a:lnTo>
                    <a:lnTo>
                      <a:pt x="207" y="29"/>
                    </a:lnTo>
                    <a:lnTo>
                      <a:pt x="218" y="47"/>
                    </a:lnTo>
                    <a:lnTo>
                      <a:pt x="224" y="59"/>
                    </a:lnTo>
                    <a:lnTo>
                      <a:pt x="230" y="72"/>
                    </a:lnTo>
                    <a:lnTo>
                      <a:pt x="234" y="95"/>
                    </a:lnTo>
                    <a:lnTo>
                      <a:pt x="237" y="106"/>
                    </a:lnTo>
                    <a:lnTo>
                      <a:pt x="238" y="117"/>
                    </a:lnTo>
                    <a:lnTo>
                      <a:pt x="238" y="132"/>
                    </a:lnTo>
                    <a:lnTo>
                      <a:pt x="237" y="149"/>
                    </a:lnTo>
                    <a:lnTo>
                      <a:pt x="233" y="166"/>
                    </a:lnTo>
                    <a:lnTo>
                      <a:pt x="230" y="179"/>
                    </a:lnTo>
                    <a:lnTo>
                      <a:pt x="225" y="191"/>
                    </a:lnTo>
                    <a:lnTo>
                      <a:pt x="219" y="202"/>
                    </a:lnTo>
                    <a:lnTo>
                      <a:pt x="210" y="214"/>
                    </a:lnTo>
                    <a:lnTo>
                      <a:pt x="203" y="224"/>
                    </a:lnTo>
                    <a:lnTo>
                      <a:pt x="191" y="234"/>
                    </a:lnTo>
                    <a:lnTo>
                      <a:pt x="182" y="242"/>
                    </a:lnTo>
                    <a:lnTo>
                      <a:pt x="172" y="249"/>
                    </a:lnTo>
                    <a:lnTo>
                      <a:pt x="161" y="255"/>
                    </a:lnTo>
                    <a:lnTo>
                      <a:pt x="151" y="260"/>
                    </a:lnTo>
                    <a:lnTo>
                      <a:pt x="139" y="263"/>
                    </a:lnTo>
                    <a:lnTo>
                      <a:pt x="126" y="267"/>
                    </a:lnTo>
                    <a:lnTo>
                      <a:pt x="117" y="268"/>
                    </a:lnTo>
                    <a:lnTo>
                      <a:pt x="99" y="268"/>
                    </a:lnTo>
                    <a:lnTo>
                      <a:pt x="84" y="267"/>
                    </a:lnTo>
                    <a:lnTo>
                      <a:pt x="73" y="264"/>
                    </a:lnTo>
                    <a:lnTo>
                      <a:pt x="64" y="262"/>
                    </a:lnTo>
                    <a:lnTo>
                      <a:pt x="53" y="260"/>
                    </a:lnTo>
                    <a:lnTo>
                      <a:pt x="40" y="254"/>
                    </a:lnTo>
                    <a:lnTo>
                      <a:pt x="30" y="248"/>
                    </a:lnTo>
                    <a:lnTo>
                      <a:pt x="20" y="238"/>
                    </a:lnTo>
                    <a:lnTo>
                      <a:pt x="16" y="230"/>
                    </a:lnTo>
                    <a:lnTo>
                      <a:pt x="11" y="220"/>
                    </a:lnTo>
                    <a:lnTo>
                      <a:pt x="5" y="207"/>
                    </a:lnTo>
                    <a:lnTo>
                      <a:pt x="1" y="187"/>
                    </a:lnTo>
                    <a:lnTo>
                      <a:pt x="0" y="172"/>
                    </a:lnTo>
                    <a:lnTo>
                      <a:pt x="17" y="177"/>
                    </a:lnTo>
                    <a:lnTo>
                      <a:pt x="30" y="184"/>
                    </a:lnTo>
                    <a:lnTo>
                      <a:pt x="49" y="190"/>
                    </a:lnTo>
                    <a:lnTo>
                      <a:pt x="72" y="193"/>
                    </a:lnTo>
                    <a:lnTo>
                      <a:pt x="97" y="193"/>
                    </a:lnTo>
                    <a:lnTo>
                      <a:pt x="117" y="191"/>
                    </a:lnTo>
                    <a:lnTo>
                      <a:pt x="141" y="179"/>
                    </a:lnTo>
                    <a:lnTo>
                      <a:pt x="160" y="165"/>
                    </a:lnTo>
                    <a:lnTo>
                      <a:pt x="172" y="144"/>
                    </a:lnTo>
                    <a:lnTo>
                      <a:pt x="178" y="125"/>
                    </a:lnTo>
                    <a:lnTo>
                      <a:pt x="179" y="100"/>
                    </a:lnTo>
                    <a:lnTo>
                      <a:pt x="179" y="78"/>
                    </a:lnTo>
                    <a:lnTo>
                      <a:pt x="175" y="50"/>
                    </a:lnTo>
                    <a:lnTo>
                      <a:pt x="171" y="24"/>
                    </a:lnTo>
                    <a:lnTo>
                      <a:pt x="156" y="0"/>
                    </a:lnTo>
                    <a:lnTo>
                      <a:pt x="172" y="2"/>
                    </a:lnTo>
                  </a:path>
                </a:pathLst>
              </a:custGeom>
              <a:solidFill>
                <a:srgbClr val="FF9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882" y="2085"/>
              <a:ext cx="632" cy="620"/>
              <a:chOff x="882" y="2085"/>
              <a:chExt cx="632" cy="620"/>
            </a:xfrm>
          </p:grpSpPr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882" y="2085"/>
                <a:ext cx="632" cy="620"/>
                <a:chOff x="882" y="2085"/>
                <a:chExt cx="632" cy="620"/>
              </a:xfrm>
            </p:grpSpPr>
            <p:sp>
              <p:nvSpPr>
                <p:cNvPr id="51" name="Oval 23"/>
                <p:cNvSpPr>
                  <a:spLocks noChangeArrowheads="1"/>
                </p:cNvSpPr>
                <p:nvPr/>
              </p:nvSpPr>
              <p:spPr bwMode="auto">
                <a:xfrm>
                  <a:off x="882" y="2085"/>
                  <a:ext cx="632" cy="620"/>
                </a:xfrm>
                <a:prstGeom prst="ellipse">
                  <a:avLst/>
                </a:prstGeom>
                <a:solidFill>
                  <a:srgbClr val="9F9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4"/>
                <p:cNvSpPr>
                  <a:spLocks noChangeArrowheads="1"/>
                </p:cNvSpPr>
                <p:nvPr/>
              </p:nvSpPr>
              <p:spPr bwMode="auto">
                <a:xfrm>
                  <a:off x="911" y="2091"/>
                  <a:ext cx="562" cy="549"/>
                </a:xfrm>
                <a:prstGeom prst="ellipse">
                  <a:avLst/>
                </a:prstGeom>
                <a:solidFill>
                  <a:srgbClr val="BFBFDF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Oval 25"/>
                <p:cNvSpPr>
                  <a:spLocks noChangeArrowheads="1"/>
                </p:cNvSpPr>
                <p:nvPr/>
              </p:nvSpPr>
              <p:spPr bwMode="auto">
                <a:xfrm>
                  <a:off x="937" y="2122"/>
                  <a:ext cx="434" cy="417"/>
                </a:xfrm>
                <a:prstGeom prst="ellipse">
                  <a:avLst/>
                </a:prstGeom>
                <a:solidFill>
                  <a:srgbClr val="DFDFFF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Oval 26"/>
              <p:cNvSpPr>
                <a:spLocks noChangeArrowheads="1"/>
              </p:cNvSpPr>
              <p:nvPr/>
            </p:nvSpPr>
            <p:spPr bwMode="auto">
              <a:xfrm>
                <a:off x="1044" y="2185"/>
                <a:ext cx="105" cy="103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1063" y="2288"/>
              <a:ext cx="897" cy="449"/>
              <a:chOff x="1063" y="2288"/>
              <a:chExt cx="897" cy="449"/>
            </a:xfrm>
          </p:grpSpPr>
          <p:sp>
            <p:nvSpPr>
              <p:cNvPr id="46" name="Freeform 28"/>
              <p:cNvSpPr>
                <a:spLocks/>
              </p:cNvSpPr>
              <p:nvPr/>
            </p:nvSpPr>
            <p:spPr bwMode="auto">
              <a:xfrm>
                <a:off x="1063" y="2288"/>
                <a:ext cx="685" cy="422"/>
              </a:xfrm>
              <a:custGeom>
                <a:avLst/>
                <a:gdLst/>
                <a:ahLst/>
                <a:cxnLst>
                  <a:cxn ang="0">
                    <a:pos x="660" y="404"/>
                  </a:cxn>
                  <a:cxn ang="0">
                    <a:pos x="650" y="417"/>
                  </a:cxn>
                  <a:cxn ang="0">
                    <a:pos x="631" y="421"/>
                  </a:cxn>
                  <a:cxn ang="0">
                    <a:pos x="294" y="231"/>
                  </a:cxn>
                  <a:cxn ang="0">
                    <a:pos x="263" y="235"/>
                  </a:cxn>
                  <a:cxn ang="0">
                    <a:pos x="206" y="237"/>
                  </a:cxn>
                  <a:cxn ang="0">
                    <a:pos x="139" y="216"/>
                  </a:cxn>
                  <a:cxn ang="0">
                    <a:pos x="28" y="204"/>
                  </a:cxn>
                  <a:cxn ang="0">
                    <a:pos x="25" y="184"/>
                  </a:cxn>
                  <a:cxn ang="0">
                    <a:pos x="133" y="186"/>
                  </a:cxn>
                  <a:cxn ang="0">
                    <a:pos x="22" y="167"/>
                  </a:cxn>
                  <a:cxn ang="0">
                    <a:pos x="4" y="151"/>
                  </a:cxn>
                  <a:cxn ang="0">
                    <a:pos x="60" y="143"/>
                  </a:cxn>
                  <a:cxn ang="0">
                    <a:pos x="136" y="143"/>
                  </a:cxn>
                  <a:cxn ang="0">
                    <a:pos x="4" y="118"/>
                  </a:cxn>
                  <a:cxn ang="0">
                    <a:pos x="6" y="100"/>
                  </a:cxn>
                  <a:cxn ang="0">
                    <a:pos x="47" y="94"/>
                  </a:cxn>
                  <a:cxn ang="0">
                    <a:pos x="148" y="119"/>
                  </a:cxn>
                  <a:cxn ang="0">
                    <a:pos x="41" y="71"/>
                  </a:cxn>
                  <a:cxn ang="0">
                    <a:pos x="35" y="44"/>
                  </a:cxn>
                  <a:cxn ang="0">
                    <a:pos x="60" y="34"/>
                  </a:cxn>
                  <a:cxn ang="0">
                    <a:pos x="179" y="84"/>
                  </a:cxn>
                  <a:cxn ang="0">
                    <a:pos x="209" y="97"/>
                  </a:cxn>
                  <a:cxn ang="0">
                    <a:pos x="192" y="66"/>
                  </a:cxn>
                  <a:cxn ang="0">
                    <a:pos x="194" y="13"/>
                  </a:cxn>
                  <a:cxn ang="0">
                    <a:pos x="245" y="4"/>
                  </a:cxn>
                  <a:cxn ang="0">
                    <a:pos x="262" y="72"/>
                  </a:cxn>
                  <a:cxn ang="0">
                    <a:pos x="294" y="118"/>
                  </a:cxn>
                  <a:cxn ang="0">
                    <a:pos x="316" y="162"/>
                  </a:cxn>
                  <a:cxn ang="0">
                    <a:pos x="316" y="198"/>
                  </a:cxn>
                  <a:cxn ang="0">
                    <a:pos x="629" y="367"/>
                  </a:cxn>
                  <a:cxn ang="0">
                    <a:pos x="640" y="321"/>
                  </a:cxn>
                </a:cxnLst>
                <a:rect l="0" t="0" r="r" b="b"/>
                <a:pathLst>
                  <a:path w="685" h="422">
                    <a:moveTo>
                      <a:pt x="684" y="347"/>
                    </a:moveTo>
                    <a:lnTo>
                      <a:pt x="660" y="404"/>
                    </a:lnTo>
                    <a:lnTo>
                      <a:pt x="655" y="414"/>
                    </a:lnTo>
                    <a:lnTo>
                      <a:pt x="650" y="417"/>
                    </a:lnTo>
                    <a:lnTo>
                      <a:pt x="643" y="421"/>
                    </a:lnTo>
                    <a:lnTo>
                      <a:pt x="631" y="421"/>
                    </a:lnTo>
                    <a:lnTo>
                      <a:pt x="618" y="416"/>
                    </a:lnTo>
                    <a:lnTo>
                      <a:pt x="294" y="231"/>
                    </a:lnTo>
                    <a:lnTo>
                      <a:pt x="275" y="225"/>
                    </a:lnTo>
                    <a:lnTo>
                      <a:pt x="263" y="235"/>
                    </a:lnTo>
                    <a:lnTo>
                      <a:pt x="241" y="243"/>
                    </a:lnTo>
                    <a:lnTo>
                      <a:pt x="206" y="237"/>
                    </a:lnTo>
                    <a:lnTo>
                      <a:pt x="167" y="225"/>
                    </a:lnTo>
                    <a:lnTo>
                      <a:pt x="139" y="216"/>
                    </a:lnTo>
                    <a:lnTo>
                      <a:pt x="53" y="208"/>
                    </a:lnTo>
                    <a:lnTo>
                      <a:pt x="28" y="204"/>
                    </a:lnTo>
                    <a:lnTo>
                      <a:pt x="19" y="196"/>
                    </a:lnTo>
                    <a:lnTo>
                      <a:pt x="25" y="184"/>
                    </a:lnTo>
                    <a:lnTo>
                      <a:pt x="53" y="180"/>
                    </a:lnTo>
                    <a:lnTo>
                      <a:pt x="133" y="186"/>
                    </a:lnTo>
                    <a:lnTo>
                      <a:pt x="136" y="178"/>
                    </a:lnTo>
                    <a:lnTo>
                      <a:pt x="22" y="167"/>
                    </a:lnTo>
                    <a:lnTo>
                      <a:pt x="4" y="160"/>
                    </a:lnTo>
                    <a:lnTo>
                      <a:pt x="4" y="151"/>
                    </a:lnTo>
                    <a:lnTo>
                      <a:pt x="16" y="142"/>
                    </a:lnTo>
                    <a:lnTo>
                      <a:pt x="60" y="143"/>
                    </a:lnTo>
                    <a:lnTo>
                      <a:pt x="136" y="151"/>
                    </a:lnTo>
                    <a:lnTo>
                      <a:pt x="136" y="143"/>
                    </a:lnTo>
                    <a:lnTo>
                      <a:pt x="12" y="121"/>
                    </a:lnTo>
                    <a:lnTo>
                      <a:pt x="4" y="118"/>
                    </a:lnTo>
                    <a:lnTo>
                      <a:pt x="0" y="109"/>
                    </a:lnTo>
                    <a:lnTo>
                      <a:pt x="6" y="100"/>
                    </a:lnTo>
                    <a:lnTo>
                      <a:pt x="17" y="96"/>
                    </a:lnTo>
                    <a:lnTo>
                      <a:pt x="47" y="94"/>
                    </a:lnTo>
                    <a:lnTo>
                      <a:pt x="109" y="107"/>
                    </a:lnTo>
                    <a:lnTo>
                      <a:pt x="148" y="119"/>
                    </a:lnTo>
                    <a:lnTo>
                      <a:pt x="149" y="113"/>
                    </a:lnTo>
                    <a:lnTo>
                      <a:pt x="41" y="71"/>
                    </a:lnTo>
                    <a:lnTo>
                      <a:pt x="35" y="58"/>
                    </a:lnTo>
                    <a:lnTo>
                      <a:pt x="35" y="44"/>
                    </a:lnTo>
                    <a:lnTo>
                      <a:pt x="41" y="34"/>
                    </a:lnTo>
                    <a:lnTo>
                      <a:pt x="60" y="34"/>
                    </a:lnTo>
                    <a:lnTo>
                      <a:pt x="83" y="40"/>
                    </a:lnTo>
                    <a:lnTo>
                      <a:pt x="179" y="84"/>
                    </a:lnTo>
                    <a:lnTo>
                      <a:pt x="198" y="94"/>
                    </a:lnTo>
                    <a:lnTo>
                      <a:pt x="209" y="97"/>
                    </a:lnTo>
                    <a:lnTo>
                      <a:pt x="209" y="88"/>
                    </a:lnTo>
                    <a:lnTo>
                      <a:pt x="192" y="66"/>
                    </a:lnTo>
                    <a:lnTo>
                      <a:pt x="187" y="37"/>
                    </a:lnTo>
                    <a:lnTo>
                      <a:pt x="194" y="13"/>
                    </a:lnTo>
                    <a:lnTo>
                      <a:pt x="216" y="0"/>
                    </a:lnTo>
                    <a:lnTo>
                      <a:pt x="245" y="4"/>
                    </a:lnTo>
                    <a:lnTo>
                      <a:pt x="258" y="37"/>
                    </a:lnTo>
                    <a:lnTo>
                      <a:pt x="262" y="72"/>
                    </a:lnTo>
                    <a:lnTo>
                      <a:pt x="277" y="102"/>
                    </a:lnTo>
                    <a:lnTo>
                      <a:pt x="294" y="118"/>
                    </a:lnTo>
                    <a:lnTo>
                      <a:pt x="306" y="137"/>
                    </a:lnTo>
                    <a:lnTo>
                      <a:pt x="316" y="162"/>
                    </a:lnTo>
                    <a:lnTo>
                      <a:pt x="318" y="190"/>
                    </a:lnTo>
                    <a:lnTo>
                      <a:pt x="316" y="198"/>
                    </a:lnTo>
                    <a:lnTo>
                      <a:pt x="622" y="373"/>
                    </a:lnTo>
                    <a:lnTo>
                      <a:pt x="629" y="367"/>
                    </a:lnTo>
                    <a:lnTo>
                      <a:pt x="635" y="349"/>
                    </a:lnTo>
                    <a:lnTo>
                      <a:pt x="640" y="321"/>
                    </a:lnTo>
                    <a:lnTo>
                      <a:pt x="684" y="347"/>
                    </a:lnTo>
                  </a:path>
                </a:pathLst>
              </a:custGeom>
              <a:solidFill>
                <a:srgbClr val="FF9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/>
              </p:cNvSpPr>
              <p:nvPr/>
            </p:nvSpPr>
            <p:spPr bwMode="auto">
              <a:xfrm>
                <a:off x="1672" y="2295"/>
                <a:ext cx="288" cy="442"/>
              </a:xfrm>
              <a:custGeom>
                <a:avLst/>
                <a:gdLst/>
                <a:ahLst/>
                <a:cxnLst>
                  <a:cxn ang="0">
                    <a:pos x="18" y="354"/>
                  </a:cxn>
                  <a:cxn ang="0">
                    <a:pos x="10" y="322"/>
                  </a:cxn>
                  <a:cxn ang="0">
                    <a:pos x="5" y="306"/>
                  </a:cxn>
                  <a:cxn ang="0">
                    <a:pos x="2" y="299"/>
                  </a:cxn>
                  <a:cxn ang="0">
                    <a:pos x="0" y="287"/>
                  </a:cxn>
                  <a:cxn ang="0">
                    <a:pos x="6" y="274"/>
                  </a:cxn>
                  <a:cxn ang="0">
                    <a:pos x="16" y="262"/>
                  </a:cxn>
                  <a:cxn ang="0">
                    <a:pos x="31" y="252"/>
                  </a:cxn>
                  <a:cxn ang="0">
                    <a:pos x="47" y="242"/>
                  </a:cxn>
                  <a:cxn ang="0">
                    <a:pos x="64" y="220"/>
                  </a:cxn>
                  <a:cxn ang="0">
                    <a:pos x="89" y="177"/>
                  </a:cxn>
                  <a:cxn ang="0">
                    <a:pos x="103" y="145"/>
                  </a:cxn>
                  <a:cxn ang="0">
                    <a:pos x="121" y="109"/>
                  </a:cxn>
                  <a:cxn ang="0">
                    <a:pos x="134" y="75"/>
                  </a:cxn>
                  <a:cxn ang="0">
                    <a:pos x="145" y="52"/>
                  </a:cxn>
                  <a:cxn ang="0">
                    <a:pos x="160" y="36"/>
                  </a:cxn>
                  <a:cxn ang="0">
                    <a:pos x="173" y="20"/>
                  </a:cxn>
                  <a:cxn ang="0">
                    <a:pos x="190" y="7"/>
                  </a:cxn>
                  <a:cxn ang="0">
                    <a:pos x="207" y="1"/>
                  </a:cxn>
                  <a:cxn ang="0">
                    <a:pos x="227" y="0"/>
                  </a:cxn>
                  <a:cxn ang="0">
                    <a:pos x="245" y="0"/>
                  </a:cxn>
                  <a:cxn ang="0">
                    <a:pos x="258" y="7"/>
                  </a:cxn>
                  <a:cxn ang="0">
                    <a:pos x="264" y="17"/>
                  </a:cxn>
                  <a:cxn ang="0">
                    <a:pos x="277" y="32"/>
                  </a:cxn>
                  <a:cxn ang="0">
                    <a:pos x="287" y="59"/>
                  </a:cxn>
                  <a:cxn ang="0">
                    <a:pos x="287" y="82"/>
                  </a:cxn>
                  <a:cxn ang="0">
                    <a:pos x="287" y="111"/>
                  </a:cxn>
                  <a:cxn ang="0">
                    <a:pos x="281" y="139"/>
                  </a:cxn>
                  <a:cxn ang="0">
                    <a:pos x="265" y="180"/>
                  </a:cxn>
                  <a:cxn ang="0">
                    <a:pos x="243" y="236"/>
                  </a:cxn>
                  <a:cxn ang="0">
                    <a:pos x="223" y="286"/>
                  </a:cxn>
                  <a:cxn ang="0">
                    <a:pos x="207" y="309"/>
                  </a:cxn>
                  <a:cxn ang="0">
                    <a:pos x="174" y="357"/>
                  </a:cxn>
                  <a:cxn ang="0">
                    <a:pos x="150" y="397"/>
                  </a:cxn>
                  <a:cxn ang="0">
                    <a:pos x="122" y="428"/>
                  </a:cxn>
                  <a:cxn ang="0">
                    <a:pos x="109" y="441"/>
                  </a:cxn>
                  <a:cxn ang="0">
                    <a:pos x="102" y="419"/>
                  </a:cxn>
                  <a:cxn ang="0">
                    <a:pos x="92" y="381"/>
                  </a:cxn>
                  <a:cxn ang="0">
                    <a:pos x="83" y="358"/>
                  </a:cxn>
                  <a:cxn ang="0">
                    <a:pos x="67" y="339"/>
                  </a:cxn>
                  <a:cxn ang="0">
                    <a:pos x="31" y="318"/>
                  </a:cxn>
                  <a:cxn ang="0">
                    <a:pos x="28" y="316"/>
                  </a:cxn>
                  <a:cxn ang="0">
                    <a:pos x="18" y="354"/>
                  </a:cxn>
                </a:cxnLst>
                <a:rect l="0" t="0" r="r" b="b"/>
                <a:pathLst>
                  <a:path w="288" h="442">
                    <a:moveTo>
                      <a:pt x="18" y="354"/>
                    </a:moveTo>
                    <a:lnTo>
                      <a:pt x="10" y="322"/>
                    </a:lnTo>
                    <a:lnTo>
                      <a:pt x="5" y="306"/>
                    </a:lnTo>
                    <a:lnTo>
                      <a:pt x="2" y="299"/>
                    </a:lnTo>
                    <a:lnTo>
                      <a:pt x="0" y="287"/>
                    </a:lnTo>
                    <a:lnTo>
                      <a:pt x="6" y="274"/>
                    </a:lnTo>
                    <a:lnTo>
                      <a:pt x="16" y="262"/>
                    </a:lnTo>
                    <a:lnTo>
                      <a:pt x="31" y="252"/>
                    </a:lnTo>
                    <a:lnTo>
                      <a:pt x="47" y="242"/>
                    </a:lnTo>
                    <a:lnTo>
                      <a:pt x="64" y="220"/>
                    </a:lnTo>
                    <a:lnTo>
                      <a:pt x="89" y="177"/>
                    </a:lnTo>
                    <a:lnTo>
                      <a:pt x="103" y="145"/>
                    </a:lnTo>
                    <a:lnTo>
                      <a:pt x="121" y="109"/>
                    </a:lnTo>
                    <a:lnTo>
                      <a:pt x="134" y="75"/>
                    </a:lnTo>
                    <a:lnTo>
                      <a:pt x="145" y="52"/>
                    </a:lnTo>
                    <a:lnTo>
                      <a:pt x="160" y="36"/>
                    </a:lnTo>
                    <a:lnTo>
                      <a:pt x="173" y="20"/>
                    </a:lnTo>
                    <a:lnTo>
                      <a:pt x="190" y="7"/>
                    </a:lnTo>
                    <a:lnTo>
                      <a:pt x="207" y="1"/>
                    </a:lnTo>
                    <a:lnTo>
                      <a:pt x="227" y="0"/>
                    </a:lnTo>
                    <a:lnTo>
                      <a:pt x="245" y="0"/>
                    </a:lnTo>
                    <a:lnTo>
                      <a:pt x="258" y="7"/>
                    </a:lnTo>
                    <a:lnTo>
                      <a:pt x="264" y="17"/>
                    </a:lnTo>
                    <a:lnTo>
                      <a:pt x="277" y="32"/>
                    </a:lnTo>
                    <a:lnTo>
                      <a:pt x="287" y="59"/>
                    </a:lnTo>
                    <a:lnTo>
                      <a:pt x="287" y="82"/>
                    </a:lnTo>
                    <a:lnTo>
                      <a:pt x="287" y="111"/>
                    </a:lnTo>
                    <a:lnTo>
                      <a:pt x="281" y="139"/>
                    </a:lnTo>
                    <a:lnTo>
                      <a:pt x="265" y="180"/>
                    </a:lnTo>
                    <a:lnTo>
                      <a:pt x="243" y="236"/>
                    </a:lnTo>
                    <a:lnTo>
                      <a:pt x="223" y="286"/>
                    </a:lnTo>
                    <a:lnTo>
                      <a:pt x="207" y="309"/>
                    </a:lnTo>
                    <a:lnTo>
                      <a:pt x="174" y="357"/>
                    </a:lnTo>
                    <a:lnTo>
                      <a:pt x="150" y="397"/>
                    </a:lnTo>
                    <a:lnTo>
                      <a:pt x="122" y="428"/>
                    </a:lnTo>
                    <a:lnTo>
                      <a:pt x="109" y="441"/>
                    </a:lnTo>
                    <a:lnTo>
                      <a:pt x="102" y="419"/>
                    </a:lnTo>
                    <a:lnTo>
                      <a:pt x="92" y="381"/>
                    </a:lnTo>
                    <a:lnTo>
                      <a:pt x="83" y="358"/>
                    </a:lnTo>
                    <a:lnTo>
                      <a:pt x="67" y="339"/>
                    </a:lnTo>
                    <a:lnTo>
                      <a:pt x="31" y="318"/>
                    </a:lnTo>
                    <a:lnTo>
                      <a:pt x="28" y="316"/>
                    </a:lnTo>
                    <a:lnTo>
                      <a:pt x="18" y="354"/>
                    </a:lnTo>
                  </a:path>
                </a:pathLst>
              </a:custGeom>
              <a:solidFill>
                <a:srgbClr val="9F3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/>
              <p:cNvSpPr>
                <a:spLocks/>
              </p:cNvSpPr>
              <p:nvPr/>
            </p:nvSpPr>
            <p:spPr bwMode="auto">
              <a:xfrm>
                <a:off x="1719" y="2641"/>
                <a:ext cx="64" cy="9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8" y="17"/>
                  </a:cxn>
                  <a:cxn ang="0">
                    <a:pos x="46" y="38"/>
                  </a:cxn>
                  <a:cxn ang="0">
                    <a:pos x="56" y="74"/>
                  </a:cxn>
                  <a:cxn ang="0">
                    <a:pos x="63" y="92"/>
                  </a:cxn>
                  <a:cxn ang="0">
                    <a:pos x="63" y="93"/>
                  </a:cxn>
                  <a:cxn ang="0">
                    <a:pos x="44" y="89"/>
                  </a:cxn>
                  <a:cxn ang="0">
                    <a:pos x="17" y="73"/>
                  </a:cxn>
                  <a:cxn ang="0">
                    <a:pos x="5" y="61"/>
                  </a:cxn>
                  <a:cxn ang="0">
                    <a:pos x="0" y="54"/>
                  </a:cxn>
                  <a:cxn ang="0">
                    <a:pos x="10" y="31"/>
                  </a:cxn>
                  <a:cxn ang="0">
                    <a:pos x="24" y="0"/>
                  </a:cxn>
                </a:cxnLst>
                <a:rect l="0" t="0" r="r" b="b"/>
                <a:pathLst>
                  <a:path w="64" h="94">
                    <a:moveTo>
                      <a:pt x="24" y="0"/>
                    </a:moveTo>
                    <a:lnTo>
                      <a:pt x="38" y="17"/>
                    </a:lnTo>
                    <a:lnTo>
                      <a:pt x="46" y="38"/>
                    </a:lnTo>
                    <a:lnTo>
                      <a:pt x="56" y="74"/>
                    </a:lnTo>
                    <a:lnTo>
                      <a:pt x="63" y="92"/>
                    </a:lnTo>
                    <a:lnTo>
                      <a:pt x="63" y="93"/>
                    </a:lnTo>
                    <a:lnTo>
                      <a:pt x="44" y="89"/>
                    </a:lnTo>
                    <a:lnTo>
                      <a:pt x="17" y="73"/>
                    </a:lnTo>
                    <a:lnTo>
                      <a:pt x="5" y="61"/>
                    </a:lnTo>
                    <a:lnTo>
                      <a:pt x="0" y="54"/>
                    </a:lnTo>
                    <a:lnTo>
                      <a:pt x="10" y="31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7F00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1434" y="1485"/>
              <a:ext cx="1004" cy="1387"/>
              <a:chOff x="1434" y="1485"/>
              <a:chExt cx="1004" cy="1387"/>
            </a:xfrm>
          </p:grpSpPr>
          <p:grpSp>
            <p:nvGrpSpPr>
              <p:cNvPr id="16" name="Group 32"/>
              <p:cNvGrpSpPr>
                <a:grpSpLocks/>
              </p:cNvGrpSpPr>
              <p:nvPr/>
            </p:nvGrpSpPr>
            <p:grpSpPr bwMode="auto">
              <a:xfrm>
                <a:off x="1434" y="1573"/>
                <a:ext cx="562" cy="691"/>
                <a:chOff x="1434" y="1573"/>
                <a:chExt cx="562" cy="691"/>
              </a:xfrm>
            </p:grpSpPr>
            <p:sp>
              <p:nvSpPr>
                <p:cNvPr id="32" name="Freeform 33"/>
                <p:cNvSpPr>
                  <a:spLocks/>
                </p:cNvSpPr>
                <p:nvPr/>
              </p:nvSpPr>
              <p:spPr bwMode="auto">
                <a:xfrm>
                  <a:off x="1820" y="2074"/>
                  <a:ext cx="125" cy="190"/>
                </a:xfrm>
                <a:custGeom>
                  <a:avLst/>
                  <a:gdLst/>
                  <a:ahLst/>
                  <a:cxnLst>
                    <a:cxn ang="0">
                      <a:pos x="77" y="0"/>
                    </a:cxn>
                    <a:cxn ang="0">
                      <a:pos x="83" y="66"/>
                    </a:cxn>
                    <a:cxn ang="0">
                      <a:pos x="104" y="128"/>
                    </a:cxn>
                    <a:cxn ang="0">
                      <a:pos x="124" y="159"/>
                    </a:cxn>
                    <a:cxn ang="0">
                      <a:pos x="63" y="189"/>
                    </a:cxn>
                    <a:cxn ang="0">
                      <a:pos x="25" y="118"/>
                    </a:cxn>
                    <a:cxn ang="0">
                      <a:pos x="14" y="71"/>
                    </a:cxn>
                    <a:cxn ang="0">
                      <a:pos x="0" y="10"/>
                    </a:cxn>
                    <a:cxn ang="0">
                      <a:pos x="77" y="0"/>
                    </a:cxn>
                  </a:cxnLst>
                  <a:rect l="0" t="0" r="r" b="b"/>
                  <a:pathLst>
                    <a:path w="125" h="190">
                      <a:moveTo>
                        <a:pt x="77" y="0"/>
                      </a:moveTo>
                      <a:lnTo>
                        <a:pt x="83" y="66"/>
                      </a:lnTo>
                      <a:lnTo>
                        <a:pt x="104" y="128"/>
                      </a:lnTo>
                      <a:lnTo>
                        <a:pt x="124" y="159"/>
                      </a:lnTo>
                      <a:lnTo>
                        <a:pt x="63" y="189"/>
                      </a:lnTo>
                      <a:lnTo>
                        <a:pt x="25" y="118"/>
                      </a:lnTo>
                      <a:lnTo>
                        <a:pt x="14" y="71"/>
                      </a:lnTo>
                      <a:lnTo>
                        <a:pt x="0" y="10"/>
                      </a:lnTo>
                      <a:lnTo>
                        <a:pt x="77" y="0"/>
                      </a:lnTo>
                    </a:path>
                  </a:pathLst>
                </a:custGeom>
                <a:solidFill>
                  <a:srgbClr val="FF9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" name="Group 34"/>
                <p:cNvGrpSpPr>
                  <a:grpSpLocks/>
                </p:cNvGrpSpPr>
                <p:nvPr/>
              </p:nvGrpSpPr>
              <p:grpSpPr bwMode="auto">
                <a:xfrm>
                  <a:off x="1434" y="1573"/>
                  <a:ext cx="562" cy="651"/>
                  <a:chOff x="1434" y="1573"/>
                  <a:chExt cx="562" cy="651"/>
                </a:xfrm>
              </p:grpSpPr>
              <p:grpSp>
                <p:nvGrpSpPr>
                  <p:cNvPr id="1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669" y="2001"/>
                    <a:ext cx="74" cy="92"/>
                    <a:chOff x="1669" y="2001"/>
                    <a:chExt cx="74" cy="92"/>
                  </a:xfrm>
                </p:grpSpPr>
                <p:sp>
                  <p:nvSpPr>
                    <p:cNvPr id="4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69" y="2001"/>
                      <a:ext cx="74" cy="4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"/>
                        </a:cxn>
                        <a:cxn ang="0">
                          <a:pos x="4" y="41"/>
                        </a:cxn>
                        <a:cxn ang="0">
                          <a:pos x="73" y="31"/>
                        </a:cxn>
                        <a:cxn ang="0">
                          <a:pos x="61" y="0"/>
                        </a:cxn>
                        <a:cxn ang="0">
                          <a:pos x="0" y="5"/>
                        </a:cxn>
                      </a:cxnLst>
                      <a:rect l="0" t="0" r="r" b="b"/>
                      <a:pathLst>
                        <a:path w="74" h="42">
                          <a:moveTo>
                            <a:pt x="0" y="5"/>
                          </a:moveTo>
                          <a:lnTo>
                            <a:pt x="4" y="41"/>
                          </a:lnTo>
                          <a:lnTo>
                            <a:pt x="73" y="31"/>
                          </a:lnTo>
                          <a:lnTo>
                            <a:pt x="61" y="0"/>
                          </a:lnTo>
                          <a:lnTo>
                            <a:pt x="0" y="5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690" y="2038"/>
                      <a:ext cx="53" cy="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4" y="18"/>
                        </a:cxn>
                        <a:cxn ang="0">
                          <a:pos x="4" y="26"/>
                        </a:cxn>
                        <a:cxn ang="0">
                          <a:pos x="4" y="35"/>
                        </a:cxn>
                        <a:cxn ang="0">
                          <a:pos x="0" y="54"/>
                        </a:cxn>
                        <a:cxn ang="0">
                          <a:pos x="50" y="30"/>
                        </a:cxn>
                        <a:cxn ang="0">
                          <a:pos x="52" y="0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53" h="55">
                          <a:moveTo>
                            <a:pt x="0" y="2"/>
                          </a:moveTo>
                          <a:lnTo>
                            <a:pt x="4" y="18"/>
                          </a:lnTo>
                          <a:lnTo>
                            <a:pt x="4" y="26"/>
                          </a:lnTo>
                          <a:lnTo>
                            <a:pt x="4" y="35"/>
                          </a:lnTo>
                          <a:lnTo>
                            <a:pt x="0" y="54"/>
                          </a:lnTo>
                          <a:lnTo>
                            <a:pt x="50" y="30"/>
                          </a:lnTo>
                          <a:lnTo>
                            <a:pt x="52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434" y="1573"/>
                    <a:ext cx="562" cy="651"/>
                    <a:chOff x="1434" y="1573"/>
                    <a:chExt cx="562" cy="651"/>
                  </a:xfrm>
                </p:grpSpPr>
                <p:sp>
                  <p:nvSpPr>
                    <p:cNvPr id="41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434" y="1573"/>
                      <a:ext cx="562" cy="651"/>
                    </a:xfrm>
                    <a:custGeom>
                      <a:avLst/>
                      <a:gdLst/>
                      <a:ahLst/>
                      <a:cxnLst>
                        <a:cxn ang="0">
                          <a:pos x="177" y="53"/>
                        </a:cxn>
                        <a:cxn ang="0">
                          <a:pos x="135" y="88"/>
                        </a:cxn>
                        <a:cxn ang="0">
                          <a:pos x="97" y="142"/>
                        </a:cxn>
                        <a:cxn ang="0">
                          <a:pos x="94" y="200"/>
                        </a:cxn>
                        <a:cxn ang="0">
                          <a:pos x="96" y="235"/>
                        </a:cxn>
                        <a:cxn ang="0">
                          <a:pos x="61" y="283"/>
                        </a:cxn>
                        <a:cxn ang="0">
                          <a:pos x="25" y="338"/>
                        </a:cxn>
                        <a:cxn ang="0">
                          <a:pos x="4" y="384"/>
                        </a:cxn>
                        <a:cxn ang="0">
                          <a:pos x="6" y="432"/>
                        </a:cxn>
                        <a:cxn ang="0">
                          <a:pos x="19" y="455"/>
                        </a:cxn>
                        <a:cxn ang="0">
                          <a:pos x="52" y="463"/>
                        </a:cxn>
                        <a:cxn ang="0">
                          <a:pos x="107" y="434"/>
                        </a:cxn>
                        <a:cxn ang="0">
                          <a:pos x="135" y="387"/>
                        </a:cxn>
                        <a:cxn ang="0">
                          <a:pos x="157" y="464"/>
                        </a:cxn>
                        <a:cxn ang="0">
                          <a:pos x="203" y="434"/>
                        </a:cxn>
                        <a:cxn ang="0">
                          <a:pos x="270" y="435"/>
                        </a:cxn>
                        <a:cxn ang="0">
                          <a:pos x="302" y="463"/>
                        </a:cxn>
                        <a:cxn ang="0">
                          <a:pos x="296" y="487"/>
                        </a:cxn>
                        <a:cxn ang="0">
                          <a:pos x="235" y="510"/>
                        </a:cxn>
                        <a:cxn ang="0">
                          <a:pos x="180" y="518"/>
                        </a:cxn>
                        <a:cxn ang="0">
                          <a:pos x="183" y="577"/>
                        </a:cxn>
                        <a:cxn ang="0">
                          <a:pos x="195" y="631"/>
                        </a:cxn>
                        <a:cxn ang="0">
                          <a:pos x="216" y="650"/>
                        </a:cxn>
                        <a:cxn ang="0">
                          <a:pos x="260" y="634"/>
                        </a:cxn>
                        <a:cxn ang="0">
                          <a:pos x="384" y="556"/>
                        </a:cxn>
                        <a:cxn ang="0">
                          <a:pos x="445" y="510"/>
                        </a:cxn>
                        <a:cxn ang="0">
                          <a:pos x="452" y="487"/>
                        </a:cxn>
                        <a:cxn ang="0">
                          <a:pos x="490" y="489"/>
                        </a:cxn>
                        <a:cxn ang="0">
                          <a:pos x="517" y="468"/>
                        </a:cxn>
                        <a:cxn ang="0">
                          <a:pos x="523" y="410"/>
                        </a:cxn>
                        <a:cxn ang="0">
                          <a:pos x="542" y="349"/>
                        </a:cxn>
                        <a:cxn ang="0">
                          <a:pos x="561" y="241"/>
                        </a:cxn>
                        <a:cxn ang="0">
                          <a:pos x="535" y="114"/>
                        </a:cxn>
                        <a:cxn ang="0">
                          <a:pos x="493" y="55"/>
                        </a:cxn>
                        <a:cxn ang="0">
                          <a:pos x="422" y="13"/>
                        </a:cxn>
                        <a:cxn ang="0">
                          <a:pos x="346" y="0"/>
                        </a:cxn>
                        <a:cxn ang="0">
                          <a:pos x="283" y="7"/>
                        </a:cxn>
                        <a:cxn ang="0">
                          <a:pos x="219" y="30"/>
                        </a:cxn>
                      </a:cxnLst>
                      <a:rect l="0" t="0" r="r" b="b"/>
                      <a:pathLst>
                        <a:path w="562" h="651">
                          <a:moveTo>
                            <a:pt x="219" y="30"/>
                          </a:moveTo>
                          <a:lnTo>
                            <a:pt x="177" y="53"/>
                          </a:lnTo>
                          <a:lnTo>
                            <a:pt x="153" y="72"/>
                          </a:lnTo>
                          <a:lnTo>
                            <a:pt x="135" y="88"/>
                          </a:lnTo>
                          <a:lnTo>
                            <a:pt x="111" y="116"/>
                          </a:lnTo>
                          <a:lnTo>
                            <a:pt x="97" y="142"/>
                          </a:lnTo>
                          <a:lnTo>
                            <a:pt x="92" y="165"/>
                          </a:lnTo>
                          <a:lnTo>
                            <a:pt x="94" y="200"/>
                          </a:lnTo>
                          <a:lnTo>
                            <a:pt x="99" y="219"/>
                          </a:lnTo>
                          <a:lnTo>
                            <a:pt x="96" y="235"/>
                          </a:lnTo>
                          <a:lnTo>
                            <a:pt x="84" y="255"/>
                          </a:lnTo>
                          <a:lnTo>
                            <a:pt x="61" y="283"/>
                          </a:lnTo>
                          <a:lnTo>
                            <a:pt x="42" y="309"/>
                          </a:lnTo>
                          <a:lnTo>
                            <a:pt x="25" y="338"/>
                          </a:lnTo>
                          <a:lnTo>
                            <a:pt x="10" y="365"/>
                          </a:lnTo>
                          <a:lnTo>
                            <a:pt x="4" y="384"/>
                          </a:lnTo>
                          <a:lnTo>
                            <a:pt x="0" y="405"/>
                          </a:lnTo>
                          <a:lnTo>
                            <a:pt x="6" y="432"/>
                          </a:lnTo>
                          <a:lnTo>
                            <a:pt x="12" y="445"/>
                          </a:lnTo>
                          <a:lnTo>
                            <a:pt x="19" y="455"/>
                          </a:lnTo>
                          <a:lnTo>
                            <a:pt x="32" y="464"/>
                          </a:lnTo>
                          <a:lnTo>
                            <a:pt x="52" y="463"/>
                          </a:lnTo>
                          <a:lnTo>
                            <a:pt x="77" y="451"/>
                          </a:lnTo>
                          <a:lnTo>
                            <a:pt x="107" y="434"/>
                          </a:lnTo>
                          <a:lnTo>
                            <a:pt x="138" y="416"/>
                          </a:lnTo>
                          <a:lnTo>
                            <a:pt x="135" y="387"/>
                          </a:lnTo>
                          <a:lnTo>
                            <a:pt x="141" y="458"/>
                          </a:lnTo>
                          <a:lnTo>
                            <a:pt x="157" y="464"/>
                          </a:lnTo>
                          <a:lnTo>
                            <a:pt x="173" y="449"/>
                          </a:lnTo>
                          <a:lnTo>
                            <a:pt x="203" y="434"/>
                          </a:lnTo>
                          <a:lnTo>
                            <a:pt x="231" y="429"/>
                          </a:lnTo>
                          <a:lnTo>
                            <a:pt x="270" y="435"/>
                          </a:lnTo>
                          <a:lnTo>
                            <a:pt x="292" y="445"/>
                          </a:lnTo>
                          <a:lnTo>
                            <a:pt x="302" y="463"/>
                          </a:lnTo>
                          <a:lnTo>
                            <a:pt x="302" y="477"/>
                          </a:lnTo>
                          <a:lnTo>
                            <a:pt x="296" y="487"/>
                          </a:lnTo>
                          <a:lnTo>
                            <a:pt x="266" y="502"/>
                          </a:lnTo>
                          <a:lnTo>
                            <a:pt x="235" y="510"/>
                          </a:lnTo>
                          <a:lnTo>
                            <a:pt x="205" y="518"/>
                          </a:lnTo>
                          <a:lnTo>
                            <a:pt x="180" y="518"/>
                          </a:lnTo>
                          <a:lnTo>
                            <a:pt x="176" y="512"/>
                          </a:lnTo>
                          <a:lnTo>
                            <a:pt x="183" y="577"/>
                          </a:lnTo>
                          <a:lnTo>
                            <a:pt x="192" y="612"/>
                          </a:lnTo>
                          <a:lnTo>
                            <a:pt x="195" y="631"/>
                          </a:lnTo>
                          <a:lnTo>
                            <a:pt x="200" y="640"/>
                          </a:lnTo>
                          <a:lnTo>
                            <a:pt x="216" y="650"/>
                          </a:lnTo>
                          <a:lnTo>
                            <a:pt x="234" y="648"/>
                          </a:lnTo>
                          <a:lnTo>
                            <a:pt x="260" y="634"/>
                          </a:lnTo>
                          <a:lnTo>
                            <a:pt x="322" y="596"/>
                          </a:lnTo>
                          <a:lnTo>
                            <a:pt x="384" y="556"/>
                          </a:lnTo>
                          <a:lnTo>
                            <a:pt x="433" y="524"/>
                          </a:lnTo>
                          <a:lnTo>
                            <a:pt x="445" y="510"/>
                          </a:lnTo>
                          <a:lnTo>
                            <a:pt x="451" y="495"/>
                          </a:lnTo>
                          <a:lnTo>
                            <a:pt x="452" y="487"/>
                          </a:lnTo>
                          <a:lnTo>
                            <a:pt x="471" y="489"/>
                          </a:lnTo>
                          <a:lnTo>
                            <a:pt x="490" y="489"/>
                          </a:lnTo>
                          <a:lnTo>
                            <a:pt x="503" y="486"/>
                          </a:lnTo>
                          <a:lnTo>
                            <a:pt x="517" y="468"/>
                          </a:lnTo>
                          <a:lnTo>
                            <a:pt x="525" y="445"/>
                          </a:lnTo>
                          <a:lnTo>
                            <a:pt x="523" y="410"/>
                          </a:lnTo>
                          <a:lnTo>
                            <a:pt x="526" y="384"/>
                          </a:lnTo>
                          <a:lnTo>
                            <a:pt x="542" y="349"/>
                          </a:lnTo>
                          <a:lnTo>
                            <a:pt x="557" y="312"/>
                          </a:lnTo>
                          <a:lnTo>
                            <a:pt x="561" y="241"/>
                          </a:lnTo>
                          <a:lnTo>
                            <a:pt x="555" y="175"/>
                          </a:lnTo>
                          <a:lnTo>
                            <a:pt x="535" y="114"/>
                          </a:lnTo>
                          <a:lnTo>
                            <a:pt x="515" y="82"/>
                          </a:lnTo>
                          <a:lnTo>
                            <a:pt x="493" y="55"/>
                          </a:lnTo>
                          <a:lnTo>
                            <a:pt x="465" y="30"/>
                          </a:lnTo>
                          <a:lnTo>
                            <a:pt x="422" y="13"/>
                          </a:lnTo>
                          <a:lnTo>
                            <a:pt x="388" y="4"/>
                          </a:lnTo>
                          <a:lnTo>
                            <a:pt x="346" y="0"/>
                          </a:lnTo>
                          <a:lnTo>
                            <a:pt x="309" y="4"/>
                          </a:lnTo>
                          <a:lnTo>
                            <a:pt x="283" y="7"/>
                          </a:lnTo>
                          <a:lnTo>
                            <a:pt x="254" y="17"/>
                          </a:lnTo>
                          <a:lnTo>
                            <a:pt x="219" y="30"/>
                          </a:lnTo>
                        </a:path>
                      </a:pathLst>
                    </a:custGeom>
                    <a:solidFill>
                      <a:srgbClr val="FF9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1608" y="1690"/>
                      <a:ext cx="133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128" y="54"/>
                        </a:cxn>
                        <a:cxn ang="0">
                          <a:pos x="100" y="31"/>
                        </a:cxn>
                        <a:cxn ang="0">
                          <a:pos x="67" y="12"/>
                        </a:cxn>
                        <a:cxn ang="0">
                          <a:pos x="36" y="2"/>
                        </a:cxn>
                        <a:cxn ang="0">
                          <a:pos x="22" y="0"/>
                        </a:cxn>
                        <a:cxn ang="0">
                          <a:pos x="10" y="0"/>
                        </a:cxn>
                        <a:cxn ang="0">
                          <a:pos x="2" y="6"/>
                        </a:cxn>
                        <a:cxn ang="0">
                          <a:pos x="0" y="16"/>
                        </a:cxn>
                        <a:cxn ang="0">
                          <a:pos x="2" y="24"/>
                        </a:cxn>
                        <a:cxn ang="0">
                          <a:pos x="13" y="29"/>
                        </a:cxn>
                        <a:cxn ang="0">
                          <a:pos x="32" y="35"/>
                        </a:cxn>
                        <a:cxn ang="0">
                          <a:pos x="60" y="47"/>
                        </a:cxn>
                        <a:cxn ang="0">
                          <a:pos x="83" y="60"/>
                        </a:cxn>
                        <a:cxn ang="0">
                          <a:pos x="100" y="71"/>
                        </a:cxn>
                        <a:cxn ang="0">
                          <a:pos x="113" y="83"/>
                        </a:cxn>
                        <a:cxn ang="0">
                          <a:pos x="126" y="85"/>
                        </a:cxn>
                        <a:cxn ang="0">
                          <a:pos x="132" y="71"/>
                        </a:cxn>
                        <a:cxn ang="0">
                          <a:pos x="128" y="54"/>
                        </a:cxn>
                      </a:cxnLst>
                      <a:rect l="0" t="0" r="r" b="b"/>
                      <a:pathLst>
                        <a:path w="133" h="86">
                          <a:moveTo>
                            <a:pt x="128" y="54"/>
                          </a:moveTo>
                          <a:lnTo>
                            <a:pt x="100" y="31"/>
                          </a:lnTo>
                          <a:lnTo>
                            <a:pt x="67" y="12"/>
                          </a:lnTo>
                          <a:lnTo>
                            <a:pt x="36" y="2"/>
                          </a:lnTo>
                          <a:lnTo>
                            <a:pt x="22" y="0"/>
                          </a:lnTo>
                          <a:lnTo>
                            <a:pt x="10" y="0"/>
                          </a:lnTo>
                          <a:lnTo>
                            <a:pt x="2" y="6"/>
                          </a:lnTo>
                          <a:lnTo>
                            <a:pt x="0" y="16"/>
                          </a:lnTo>
                          <a:lnTo>
                            <a:pt x="2" y="24"/>
                          </a:lnTo>
                          <a:lnTo>
                            <a:pt x="13" y="29"/>
                          </a:lnTo>
                          <a:lnTo>
                            <a:pt x="32" y="35"/>
                          </a:lnTo>
                          <a:lnTo>
                            <a:pt x="60" y="47"/>
                          </a:lnTo>
                          <a:lnTo>
                            <a:pt x="83" y="60"/>
                          </a:lnTo>
                          <a:lnTo>
                            <a:pt x="100" y="71"/>
                          </a:lnTo>
                          <a:lnTo>
                            <a:pt x="113" y="83"/>
                          </a:lnTo>
                          <a:lnTo>
                            <a:pt x="126" y="85"/>
                          </a:lnTo>
                          <a:lnTo>
                            <a:pt x="132" y="71"/>
                          </a:lnTo>
                          <a:lnTo>
                            <a:pt x="128" y="54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1756" y="1875"/>
                      <a:ext cx="159" cy="176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0"/>
                        </a:cxn>
                        <a:cxn ang="0">
                          <a:pos x="8" y="34"/>
                        </a:cxn>
                        <a:cxn ang="0">
                          <a:pos x="2" y="61"/>
                        </a:cxn>
                        <a:cxn ang="0">
                          <a:pos x="0" y="97"/>
                        </a:cxn>
                        <a:cxn ang="0">
                          <a:pos x="8" y="127"/>
                        </a:cxn>
                        <a:cxn ang="0">
                          <a:pos x="37" y="107"/>
                        </a:cxn>
                        <a:cxn ang="0">
                          <a:pos x="39" y="155"/>
                        </a:cxn>
                        <a:cxn ang="0">
                          <a:pos x="70" y="137"/>
                        </a:cxn>
                        <a:cxn ang="0">
                          <a:pos x="80" y="175"/>
                        </a:cxn>
                        <a:cxn ang="0">
                          <a:pos x="105" y="168"/>
                        </a:cxn>
                        <a:cxn ang="0">
                          <a:pos x="124" y="152"/>
                        </a:cxn>
                        <a:cxn ang="0">
                          <a:pos x="140" y="129"/>
                        </a:cxn>
                        <a:cxn ang="0">
                          <a:pos x="158" y="95"/>
                        </a:cxn>
                        <a:cxn ang="0">
                          <a:pos x="16" y="0"/>
                        </a:cxn>
                      </a:cxnLst>
                      <a:rect l="0" t="0" r="r" b="b"/>
                      <a:pathLst>
                        <a:path w="159" h="176">
                          <a:moveTo>
                            <a:pt x="16" y="0"/>
                          </a:moveTo>
                          <a:lnTo>
                            <a:pt x="8" y="34"/>
                          </a:lnTo>
                          <a:lnTo>
                            <a:pt x="2" y="61"/>
                          </a:lnTo>
                          <a:lnTo>
                            <a:pt x="0" y="97"/>
                          </a:lnTo>
                          <a:lnTo>
                            <a:pt x="8" y="127"/>
                          </a:lnTo>
                          <a:lnTo>
                            <a:pt x="37" y="107"/>
                          </a:lnTo>
                          <a:lnTo>
                            <a:pt x="39" y="155"/>
                          </a:lnTo>
                          <a:lnTo>
                            <a:pt x="70" y="137"/>
                          </a:lnTo>
                          <a:lnTo>
                            <a:pt x="80" y="175"/>
                          </a:lnTo>
                          <a:lnTo>
                            <a:pt x="105" y="168"/>
                          </a:lnTo>
                          <a:lnTo>
                            <a:pt x="124" y="152"/>
                          </a:lnTo>
                          <a:lnTo>
                            <a:pt x="140" y="129"/>
                          </a:lnTo>
                          <a:lnTo>
                            <a:pt x="158" y="9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6" name="Arc 42"/>
                  <p:cNvSpPr>
                    <a:spLocks/>
                  </p:cNvSpPr>
                  <p:nvPr/>
                </p:nvSpPr>
                <p:spPr bwMode="auto">
                  <a:xfrm>
                    <a:off x="1897" y="2011"/>
                    <a:ext cx="68" cy="115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0343 w 43200"/>
                      <a:gd name="T1" fmla="*/ 37 h 43200"/>
                      <a:gd name="T2" fmla="*/ 30 w 43200"/>
                      <a:gd name="T3" fmla="*/ 20475 h 43200"/>
                      <a:gd name="T4" fmla="*/ 21600 w 432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20342" y="36"/>
                        </a:moveTo>
                        <a:cubicBezTo>
                          <a:pt x="20761" y="12"/>
                          <a:pt x="21180" y="-1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-1" y="21224"/>
                          <a:pt x="9" y="20849"/>
                          <a:pt x="29" y="20474"/>
                        </a:cubicBezTo>
                      </a:path>
                      <a:path w="43200" h="43200" stroke="0" extrusionOk="0">
                        <a:moveTo>
                          <a:pt x="20342" y="36"/>
                        </a:moveTo>
                        <a:cubicBezTo>
                          <a:pt x="20761" y="12"/>
                          <a:pt x="21180" y="-1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-1" y="21224"/>
                          <a:pt x="9" y="20849"/>
                          <a:pt x="29" y="20474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50800" cap="rnd">
                    <a:solidFill>
                      <a:srgbClr val="FF9F1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566" y="1745"/>
                    <a:ext cx="135" cy="156"/>
                    <a:chOff x="1566" y="1745"/>
                    <a:chExt cx="135" cy="156"/>
                  </a:xfrm>
                </p:grpSpPr>
                <p:sp>
                  <p:nvSpPr>
                    <p:cNvPr id="38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1566" y="1759"/>
                      <a:ext cx="119" cy="14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20"/>
                        </a:cxn>
                        <a:cxn ang="0">
                          <a:pos x="2" y="39"/>
                        </a:cxn>
                        <a:cxn ang="0">
                          <a:pos x="0" y="55"/>
                        </a:cxn>
                        <a:cxn ang="0">
                          <a:pos x="0" y="71"/>
                        </a:cxn>
                        <a:cxn ang="0">
                          <a:pos x="2" y="85"/>
                        </a:cxn>
                        <a:cxn ang="0">
                          <a:pos x="6" y="97"/>
                        </a:cxn>
                        <a:cxn ang="0">
                          <a:pos x="13" y="112"/>
                        </a:cxn>
                        <a:cxn ang="0">
                          <a:pos x="23" y="125"/>
                        </a:cxn>
                        <a:cxn ang="0">
                          <a:pos x="35" y="135"/>
                        </a:cxn>
                        <a:cxn ang="0">
                          <a:pos x="48" y="141"/>
                        </a:cxn>
                        <a:cxn ang="0">
                          <a:pos x="64" y="141"/>
                        </a:cxn>
                        <a:cxn ang="0">
                          <a:pos x="77" y="137"/>
                        </a:cxn>
                        <a:cxn ang="0">
                          <a:pos x="88" y="131"/>
                        </a:cxn>
                        <a:cxn ang="0">
                          <a:pos x="97" y="123"/>
                        </a:cxn>
                        <a:cxn ang="0">
                          <a:pos x="106" y="111"/>
                        </a:cxn>
                        <a:cxn ang="0">
                          <a:pos x="114" y="97"/>
                        </a:cxn>
                        <a:cxn ang="0">
                          <a:pos x="118" y="79"/>
                        </a:cxn>
                        <a:cxn ang="0">
                          <a:pos x="118" y="61"/>
                        </a:cxn>
                        <a:cxn ang="0">
                          <a:pos x="113" y="45"/>
                        </a:cxn>
                        <a:cxn ang="0">
                          <a:pos x="111" y="33"/>
                        </a:cxn>
                        <a:cxn ang="0">
                          <a:pos x="103" y="23"/>
                        </a:cxn>
                        <a:cxn ang="0">
                          <a:pos x="92" y="11"/>
                        </a:cxn>
                        <a:cxn ang="0">
                          <a:pos x="74" y="1"/>
                        </a:cxn>
                        <a:cxn ang="0">
                          <a:pos x="55" y="0"/>
                        </a:cxn>
                        <a:cxn ang="0">
                          <a:pos x="37" y="2"/>
                        </a:cxn>
                        <a:cxn ang="0">
                          <a:pos x="25" y="10"/>
                        </a:cxn>
                        <a:cxn ang="0">
                          <a:pos x="13" y="20"/>
                        </a:cxn>
                      </a:cxnLst>
                      <a:rect l="0" t="0" r="r" b="b"/>
                      <a:pathLst>
                        <a:path w="119" h="142">
                          <a:moveTo>
                            <a:pt x="13" y="20"/>
                          </a:moveTo>
                          <a:lnTo>
                            <a:pt x="2" y="39"/>
                          </a:lnTo>
                          <a:lnTo>
                            <a:pt x="0" y="55"/>
                          </a:lnTo>
                          <a:lnTo>
                            <a:pt x="0" y="71"/>
                          </a:lnTo>
                          <a:lnTo>
                            <a:pt x="2" y="85"/>
                          </a:lnTo>
                          <a:lnTo>
                            <a:pt x="6" y="97"/>
                          </a:lnTo>
                          <a:lnTo>
                            <a:pt x="13" y="112"/>
                          </a:lnTo>
                          <a:lnTo>
                            <a:pt x="23" y="125"/>
                          </a:lnTo>
                          <a:lnTo>
                            <a:pt x="35" y="135"/>
                          </a:lnTo>
                          <a:lnTo>
                            <a:pt x="48" y="141"/>
                          </a:lnTo>
                          <a:lnTo>
                            <a:pt x="64" y="141"/>
                          </a:lnTo>
                          <a:lnTo>
                            <a:pt x="77" y="137"/>
                          </a:lnTo>
                          <a:lnTo>
                            <a:pt x="88" y="131"/>
                          </a:lnTo>
                          <a:lnTo>
                            <a:pt x="97" y="123"/>
                          </a:lnTo>
                          <a:lnTo>
                            <a:pt x="106" y="111"/>
                          </a:lnTo>
                          <a:lnTo>
                            <a:pt x="114" y="97"/>
                          </a:lnTo>
                          <a:lnTo>
                            <a:pt x="118" y="79"/>
                          </a:lnTo>
                          <a:lnTo>
                            <a:pt x="118" y="61"/>
                          </a:lnTo>
                          <a:lnTo>
                            <a:pt x="113" y="45"/>
                          </a:lnTo>
                          <a:lnTo>
                            <a:pt x="111" y="33"/>
                          </a:lnTo>
                          <a:lnTo>
                            <a:pt x="103" y="23"/>
                          </a:lnTo>
                          <a:lnTo>
                            <a:pt x="92" y="11"/>
                          </a:lnTo>
                          <a:lnTo>
                            <a:pt x="74" y="1"/>
                          </a:lnTo>
                          <a:lnTo>
                            <a:pt x="55" y="0"/>
                          </a:lnTo>
                          <a:lnTo>
                            <a:pt x="37" y="2"/>
                          </a:lnTo>
                          <a:lnTo>
                            <a:pt x="25" y="10"/>
                          </a:lnTo>
                          <a:lnTo>
                            <a:pt x="13" y="2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592" y="1841"/>
                      <a:ext cx="42" cy="52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7"/>
                        </a:cxn>
                        <a:cxn ang="0">
                          <a:pos x="0" y="14"/>
                        </a:cxn>
                        <a:cxn ang="0">
                          <a:pos x="0" y="19"/>
                        </a:cxn>
                        <a:cxn ang="0">
                          <a:pos x="0" y="26"/>
                        </a:cxn>
                        <a:cxn ang="0">
                          <a:pos x="0" y="31"/>
                        </a:cxn>
                        <a:cxn ang="0">
                          <a:pos x="2" y="36"/>
                        </a:cxn>
                        <a:cxn ang="0">
                          <a:pos x="4" y="41"/>
                        </a:cxn>
                        <a:cxn ang="0">
                          <a:pos x="8" y="46"/>
                        </a:cxn>
                        <a:cxn ang="0">
                          <a:pos x="12" y="50"/>
                        </a:cxn>
                        <a:cxn ang="0">
                          <a:pos x="17" y="51"/>
                        </a:cxn>
                        <a:cxn ang="0">
                          <a:pos x="22" y="51"/>
                        </a:cxn>
                        <a:cxn ang="0">
                          <a:pos x="27" y="50"/>
                        </a:cxn>
                        <a:cxn ang="0">
                          <a:pos x="31" y="48"/>
                        </a:cxn>
                        <a:cxn ang="0">
                          <a:pos x="34" y="45"/>
                        </a:cxn>
                        <a:cxn ang="0">
                          <a:pos x="37" y="41"/>
                        </a:cxn>
                        <a:cxn ang="0">
                          <a:pos x="40" y="36"/>
                        </a:cxn>
                        <a:cxn ang="0">
                          <a:pos x="41" y="29"/>
                        </a:cxn>
                        <a:cxn ang="0">
                          <a:pos x="41" y="21"/>
                        </a:cxn>
                        <a:cxn ang="0">
                          <a:pos x="40" y="16"/>
                        </a:cxn>
                        <a:cxn ang="0">
                          <a:pos x="38" y="12"/>
                        </a:cxn>
                        <a:cxn ang="0">
                          <a:pos x="36" y="8"/>
                        </a:cxn>
                        <a:cxn ang="0">
                          <a:pos x="32" y="3"/>
                        </a:cxn>
                        <a:cxn ang="0">
                          <a:pos x="25" y="0"/>
                        </a:cxn>
                        <a:cxn ang="0">
                          <a:pos x="19" y="0"/>
                        </a:cxn>
                        <a:cxn ang="0">
                          <a:pos x="13" y="1"/>
                        </a:cxn>
                        <a:cxn ang="0">
                          <a:pos x="9" y="3"/>
                        </a:cxn>
                        <a:cxn ang="0">
                          <a:pos x="4" y="7"/>
                        </a:cxn>
                      </a:cxnLst>
                      <a:rect l="0" t="0" r="r" b="b"/>
                      <a:pathLst>
                        <a:path w="42" h="52">
                          <a:moveTo>
                            <a:pt x="4" y="7"/>
                          </a:moveTo>
                          <a:lnTo>
                            <a:pt x="0" y="14"/>
                          </a:lnTo>
                          <a:lnTo>
                            <a:pt x="0" y="19"/>
                          </a:lnTo>
                          <a:lnTo>
                            <a:pt x="0" y="26"/>
                          </a:lnTo>
                          <a:lnTo>
                            <a:pt x="0" y="31"/>
                          </a:lnTo>
                          <a:lnTo>
                            <a:pt x="2" y="36"/>
                          </a:lnTo>
                          <a:lnTo>
                            <a:pt x="4" y="41"/>
                          </a:lnTo>
                          <a:lnTo>
                            <a:pt x="8" y="46"/>
                          </a:lnTo>
                          <a:lnTo>
                            <a:pt x="12" y="50"/>
                          </a:lnTo>
                          <a:lnTo>
                            <a:pt x="17" y="51"/>
                          </a:lnTo>
                          <a:lnTo>
                            <a:pt x="22" y="51"/>
                          </a:lnTo>
                          <a:lnTo>
                            <a:pt x="27" y="50"/>
                          </a:lnTo>
                          <a:lnTo>
                            <a:pt x="31" y="48"/>
                          </a:lnTo>
                          <a:lnTo>
                            <a:pt x="34" y="45"/>
                          </a:lnTo>
                          <a:lnTo>
                            <a:pt x="37" y="41"/>
                          </a:lnTo>
                          <a:lnTo>
                            <a:pt x="40" y="36"/>
                          </a:lnTo>
                          <a:lnTo>
                            <a:pt x="41" y="29"/>
                          </a:lnTo>
                          <a:lnTo>
                            <a:pt x="41" y="21"/>
                          </a:lnTo>
                          <a:lnTo>
                            <a:pt x="40" y="16"/>
                          </a:lnTo>
                          <a:lnTo>
                            <a:pt x="38" y="12"/>
                          </a:lnTo>
                          <a:lnTo>
                            <a:pt x="36" y="8"/>
                          </a:lnTo>
                          <a:lnTo>
                            <a:pt x="32" y="3"/>
                          </a:lnTo>
                          <a:lnTo>
                            <a:pt x="25" y="0"/>
                          </a:lnTo>
                          <a:lnTo>
                            <a:pt x="19" y="0"/>
                          </a:lnTo>
                          <a:lnTo>
                            <a:pt x="13" y="1"/>
                          </a:lnTo>
                          <a:lnTo>
                            <a:pt x="9" y="3"/>
                          </a:lnTo>
                          <a:lnTo>
                            <a:pt x="4" y="7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1572" y="1745"/>
                      <a:ext cx="129" cy="1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17" y="14"/>
                        </a:cxn>
                        <a:cxn ang="0">
                          <a:pos x="35" y="5"/>
                        </a:cxn>
                        <a:cxn ang="0">
                          <a:pos x="50" y="0"/>
                        </a:cxn>
                        <a:cxn ang="0">
                          <a:pos x="66" y="0"/>
                        </a:cxn>
                        <a:cxn ang="0">
                          <a:pos x="81" y="4"/>
                        </a:cxn>
                        <a:cxn ang="0">
                          <a:pos x="91" y="8"/>
                        </a:cxn>
                        <a:cxn ang="0">
                          <a:pos x="102" y="16"/>
                        </a:cxn>
                        <a:cxn ang="0">
                          <a:pos x="110" y="27"/>
                        </a:cxn>
                        <a:cxn ang="0">
                          <a:pos x="118" y="46"/>
                        </a:cxn>
                        <a:cxn ang="0">
                          <a:pos x="121" y="62"/>
                        </a:cxn>
                        <a:cxn ang="0">
                          <a:pos x="126" y="76"/>
                        </a:cxn>
                        <a:cxn ang="0">
                          <a:pos x="128" y="89"/>
                        </a:cxn>
                        <a:cxn ang="0">
                          <a:pos x="128" y="107"/>
                        </a:cxn>
                        <a:cxn ang="0">
                          <a:pos x="128" y="117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129" h="118">
                          <a:moveTo>
                            <a:pt x="0" y="29"/>
                          </a:moveTo>
                          <a:lnTo>
                            <a:pt x="17" y="14"/>
                          </a:lnTo>
                          <a:lnTo>
                            <a:pt x="35" y="5"/>
                          </a:lnTo>
                          <a:lnTo>
                            <a:pt x="50" y="0"/>
                          </a:lnTo>
                          <a:lnTo>
                            <a:pt x="66" y="0"/>
                          </a:lnTo>
                          <a:lnTo>
                            <a:pt x="81" y="4"/>
                          </a:lnTo>
                          <a:lnTo>
                            <a:pt x="91" y="8"/>
                          </a:lnTo>
                          <a:lnTo>
                            <a:pt x="102" y="16"/>
                          </a:lnTo>
                          <a:lnTo>
                            <a:pt x="110" y="27"/>
                          </a:lnTo>
                          <a:lnTo>
                            <a:pt x="118" y="46"/>
                          </a:lnTo>
                          <a:lnTo>
                            <a:pt x="121" y="62"/>
                          </a:lnTo>
                          <a:lnTo>
                            <a:pt x="126" y="76"/>
                          </a:lnTo>
                          <a:lnTo>
                            <a:pt x="128" y="89"/>
                          </a:lnTo>
                          <a:lnTo>
                            <a:pt x="128" y="107"/>
                          </a:lnTo>
                          <a:lnTo>
                            <a:pt x="128" y="117"/>
                          </a:lnTo>
                          <a:lnTo>
                            <a:pt x="0" y="29"/>
                          </a:lnTo>
                        </a:path>
                      </a:pathLst>
                    </a:custGeom>
                    <a:solidFill>
                      <a:srgbClr val="FF9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1" name="Group 47"/>
              <p:cNvGrpSpPr>
                <a:grpSpLocks/>
              </p:cNvGrpSpPr>
              <p:nvPr/>
            </p:nvGrpSpPr>
            <p:grpSpPr bwMode="auto">
              <a:xfrm>
                <a:off x="1598" y="1485"/>
                <a:ext cx="840" cy="1387"/>
                <a:chOff x="1598" y="1485"/>
                <a:chExt cx="840" cy="1387"/>
              </a:xfrm>
            </p:grpSpPr>
            <p:sp>
              <p:nvSpPr>
                <p:cNvPr id="28" name="Freeform 48"/>
                <p:cNvSpPr>
                  <a:spLocks/>
                </p:cNvSpPr>
                <p:nvPr/>
              </p:nvSpPr>
              <p:spPr bwMode="auto">
                <a:xfrm>
                  <a:off x="1598" y="1485"/>
                  <a:ext cx="840" cy="1387"/>
                </a:xfrm>
                <a:custGeom>
                  <a:avLst/>
                  <a:gdLst/>
                  <a:ahLst/>
                  <a:cxnLst>
                    <a:cxn ang="0">
                      <a:pos x="16" y="164"/>
                    </a:cxn>
                    <a:cxn ang="0">
                      <a:pos x="0" y="138"/>
                    </a:cxn>
                    <a:cxn ang="0">
                      <a:pos x="4" y="112"/>
                    </a:cxn>
                    <a:cxn ang="0">
                      <a:pos x="23" y="77"/>
                    </a:cxn>
                    <a:cxn ang="0">
                      <a:pos x="65" y="38"/>
                    </a:cxn>
                    <a:cxn ang="0">
                      <a:pos x="126" y="16"/>
                    </a:cxn>
                    <a:cxn ang="0">
                      <a:pos x="199" y="12"/>
                    </a:cxn>
                    <a:cxn ang="0">
                      <a:pos x="253" y="0"/>
                    </a:cxn>
                    <a:cxn ang="0">
                      <a:pos x="323" y="16"/>
                    </a:cxn>
                    <a:cxn ang="0">
                      <a:pos x="361" y="23"/>
                    </a:cxn>
                    <a:cxn ang="0">
                      <a:pos x="410" y="47"/>
                    </a:cxn>
                    <a:cxn ang="0">
                      <a:pos x="449" y="70"/>
                    </a:cxn>
                    <a:cxn ang="0">
                      <a:pos x="475" y="119"/>
                    </a:cxn>
                    <a:cxn ang="0">
                      <a:pos x="522" y="199"/>
                    </a:cxn>
                    <a:cxn ang="0">
                      <a:pos x="579" y="325"/>
                    </a:cxn>
                    <a:cxn ang="0">
                      <a:pos x="598" y="395"/>
                    </a:cxn>
                    <a:cxn ang="0">
                      <a:pos x="603" y="452"/>
                    </a:cxn>
                    <a:cxn ang="0">
                      <a:pos x="575" y="533"/>
                    </a:cxn>
                    <a:cxn ang="0">
                      <a:pos x="537" y="594"/>
                    </a:cxn>
                    <a:cxn ang="0">
                      <a:pos x="533" y="682"/>
                    </a:cxn>
                    <a:cxn ang="0">
                      <a:pos x="549" y="755"/>
                    </a:cxn>
                    <a:cxn ang="0">
                      <a:pos x="591" y="888"/>
                    </a:cxn>
                    <a:cxn ang="0">
                      <a:pos x="613" y="923"/>
                    </a:cxn>
                    <a:cxn ang="0">
                      <a:pos x="709" y="1034"/>
                    </a:cxn>
                    <a:cxn ang="0">
                      <a:pos x="793" y="1099"/>
                    </a:cxn>
                    <a:cxn ang="0">
                      <a:pos x="823" y="1129"/>
                    </a:cxn>
                    <a:cxn ang="0">
                      <a:pos x="839" y="1160"/>
                    </a:cxn>
                    <a:cxn ang="0">
                      <a:pos x="729" y="1138"/>
                    </a:cxn>
                    <a:cxn ang="0">
                      <a:pos x="809" y="1202"/>
                    </a:cxn>
                    <a:cxn ang="0">
                      <a:pos x="839" y="1279"/>
                    </a:cxn>
                    <a:cxn ang="0">
                      <a:pos x="790" y="1252"/>
                    </a:cxn>
                    <a:cxn ang="0">
                      <a:pos x="717" y="1183"/>
                    </a:cxn>
                    <a:cxn ang="0">
                      <a:pos x="667" y="1145"/>
                    </a:cxn>
                    <a:cxn ang="0">
                      <a:pos x="755" y="1283"/>
                    </a:cxn>
                    <a:cxn ang="0">
                      <a:pos x="793" y="1386"/>
                    </a:cxn>
                    <a:cxn ang="0">
                      <a:pos x="706" y="1302"/>
                    </a:cxn>
                    <a:cxn ang="0">
                      <a:pos x="629" y="1187"/>
                    </a:cxn>
                    <a:cxn ang="0">
                      <a:pos x="629" y="1267"/>
                    </a:cxn>
                    <a:cxn ang="0">
                      <a:pos x="556" y="1122"/>
                    </a:cxn>
                    <a:cxn ang="0">
                      <a:pos x="487" y="972"/>
                    </a:cxn>
                    <a:cxn ang="0">
                      <a:pos x="468" y="919"/>
                    </a:cxn>
                    <a:cxn ang="0">
                      <a:pos x="442" y="785"/>
                    </a:cxn>
                    <a:cxn ang="0">
                      <a:pos x="407" y="713"/>
                    </a:cxn>
                    <a:cxn ang="0">
                      <a:pos x="388" y="608"/>
                    </a:cxn>
                    <a:cxn ang="0">
                      <a:pos x="384" y="586"/>
                    </a:cxn>
                    <a:cxn ang="0">
                      <a:pos x="365" y="552"/>
                    </a:cxn>
                    <a:cxn ang="0">
                      <a:pos x="342" y="544"/>
                    </a:cxn>
                    <a:cxn ang="0">
                      <a:pos x="319" y="533"/>
                    </a:cxn>
                    <a:cxn ang="0">
                      <a:pos x="272" y="509"/>
                    </a:cxn>
                    <a:cxn ang="0">
                      <a:pos x="234" y="482"/>
                    </a:cxn>
                    <a:cxn ang="0">
                      <a:pos x="184" y="444"/>
                    </a:cxn>
                    <a:cxn ang="0">
                      <a:pos x="131" y="372"/>
                    </a:cxn>
                    <a:cxn ang="0">
                      <a:pos x="89" y="295"/>
                    </a:cxn>
                    <a:cxn ang="0">
                      <a:pos x="31" y="211"/>
                    </a:cxn>
                    <a:cxn ang="0">
                      <a:pos x="16" y="164"/>
                    </a:cxn>
                  </a:cxnLst>
                  <a:rect l="0" t="0" r="r" b="b"/>
                  <a:pathLst>
                    <a:path w="840" h="1387">
                      <a:moveTo>
                        <a:pt x="16" y="164"/>
                      </a:moveTo>
                      <a:lnTo>
                        <a:pt x="0" y="138"/>
                      </a:lnTo>
                      <a:lnTo>
                        <a:pt x="4" y="112"/>
                      </a:lnTo>
                      <a:lnTo>
                        <a:pt x="23" y="77"/>
                      </a:lnTo>
                      <a:lnTo>
                        <a:pt x="65" y="38"/>
                      </a:lnTo>
                      <a:lnTo>
                        <a:pt x="126" y="16"/>
                      </a:lnTo>
                      <a:lnTo>
                        <a:pt x="199" y="12"/>
                      </a:lnTo>
                      <a:lnTo>
                        <a:pt x="253" y="0"/>
                      </a:lnTo>
                      <a:lnTo>
                        <a:pt x="323" y="16"/>
                      </a:lnTo>
                      <a:lnTo>
                        <a:pt x="361" y="23"/>
                      </a:lnTo>
                      <a:lnTo>
                        <a:pt x="410" y="47"/>
                      </a:lnTo>
                      <a:lnTo>
                        <a:pt x="449" y="70"/>
                      </a:lnTo>
                      <a:lnTo>
                        <a:pt x="475" y="119"/>
                      </a:lnTo>
                      <a:lnTo>
                        <a:pt x="522" y="199"/>
                      </a:lnTo>
                      <a:lnTo>
                        <a:pt x="579" y="325"/>
                      </a:lnTo>
                      <a:lnTo>
                        <a:pt x="598" y="395"/>
                      </a:lnTo>
                      <a:lnTo>
                        <a:pt x="603" y="452"/>
                      </a:lnTo>
                      <a:lnTo>
                        <a:pt x="575" y="533"/>
                      </a:lnTo>
                      <a:lnTo>
                        <a:pt x="537" y="594"/>
                      </a:lnTo>
                      <a:lnTo>
                        <a:pt x="533" y="682"/>
                      </a:lnTo>
                      <a:lnTo>
                        <a:pt x="549" y="755"/>
                      </a:lnTo>
                      <a:lnTo>
                        <a:pt x="591" y="888"/>
                      </a:lnTo>
                      <a:lnTo>
                        <a:pt x="613" y="923"/>
                      </a:lnTo>
                      <a:lnTo>
                        <a:pt x="709" y="1034"/>
                      </a:lnTo>
                      <a:lnTo>
                        <a:pt x="793" y="1099"/>
                      </a:lnTo>
                      <a:lnTo>
                        <a:pt x="823" y="1129"/>
                      </a:lnTo>
                      <a:lnTo>
                        <a:pt x="839" y="1160"/>
                      </a:lnTo>
                      <a:lnTo>
                        <a:pt x="729" y="1138"/>
                      </a:lnTo>
                      <a:lnTo>
                        <a:pt x="809" y="1202"/>
                      </a:lnTo>
                      <a:lnTo>
                        <a:pt x="839" y="1279"/>
                      </a:lnTo>
                      <a:lnTo>
                        <a:pt x="790" y="1252"/>
                      </a:lnTo>
                      <a:lnTo>
                        <a:pt x="717" y="1183"/>
                      </a:lnTo>
                      <a:lnTo>
                        <a:pt x="667" y="1145"/>
                      </a:lnTo>
                      <a:lnTo>
                        <a:pt x="755" y="1283"/>
                      </a:lnTo>
                      <a:lnTo>
                        <a:pt x="793" y="1386"/>
                      </a:lnTo>
                      <a:lnTo>
                        <a:pt x="706" y="1302"/>
                      </a:lnTo>
                      <a:lnTo>
                        <a:pt x="629" y="1187"/>
                      </a:lnTo>
                      <a:lnTo>
                        <a:pt x="629" y="1267"/>
                      </a:lnTo>
                      <a:lnTo>
                        <a:pt x="556" y="1122"/>
                      </a:lnTo>
                      <a:lnTo>
                        <a:pt x="487" y="972"/>
                      </a:lnTo>
                      <a:lnTo>
                        <a:pt x="468" y="919"/>
                      </a:lnTo>
                      <a:lnTo>
                        <a:pt x="442" y="785"/>
                      </a:lnTo>
                      <a:lnTo>
                        <a:pt x="407" y="713"/>
                      </a:lnTo>
                      <a:lnTo>
                        <a:pt x="388" y="608"/>
                      </a:lnTo>
                      <a:lnTo>
                        <a:pt x="384" y="586"/>
                      </a:lnTo>
                      <a:lnTo>
                        <a:pt x="365" y="552"/>
                      </a:lnTo>
                      <a:lnTo>
                        <a:pt x="342" y="544"/>
                      </a:lnTo>
                      <a:lnTo>
                        <a:pt x="319" y="533"/>
                      </a:lnTo>
                      <a:lnTo>
                        <a:pt x="272" y="509"/>
                      </a:lnTo>
                      <a:lnTo>
                        <a:pt x="234" y="482"/>
                      </a:lnTo>
                      <a:lnTo>
                        <a:pt x="184" y="444"/>
                      </a:lnTo>
                      <a:lnTo>
                        <a:pt x="131" y="372"/>
                      </a:lnTo>
                      <a:lnTo>
                        <a:pt x="89" y="295"/>
                      </a:lnTo>
                      <a:lnTo>
                        <a:pt x="31" y="211"/>
                      </a:lnTo>
                      <a:lnTo>
                        <a:pt x="16" y="164"/>
                      </a:lnTo>
                    </a:path>
                  </a:pathLst>
                </a:custGeom>
                <a:solidFill>
                  <a:srgbClr val="FF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Oval 49"/>
                <p:cNvSpPr>
                  <a:spLocks noChangeArrowheads="1"/>
                </p:cNvSpPr>
                <p:nvPr/>
              </p:nvSpPr>
              <p:spPr bwMode="auto">
                <a:xfrm>
                  <a:off x="1973" y="2039"/>
                  <a:ext cx="185" cy="185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1694" y="1513"/>
                  <a:ext cx="357" cy="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26"/>
                    </a:cxn>
                    <a:cxn ang="0">
                      <a:pos x="58" y="56"/>
                    </a:cxn>
                    <a:cxn ang="0">
                      <a:pos x="78" y="79"/>
                    </a:cxn>
                    <a:cxn ang="0">
                      <a:pos x="96" y="107"/>
                    </a:cxn>
                    <a:cxn ang="0">
                      <a:pos x="109" y="128"/>
                    </a:cxn>
                    <a:cxn ang="0">
                      <a:pos x="119" y="156"/>
                    </a:cxn>
                    <a:cxn ang="0">
                      <a:pos x="128" y="191"/>
                    </a:cxn>
                    <a:cxn ang="0">
                      <a:pos x="141" y="241"/>
                    </a:cxn>
                    <a:cxn ang="0">
                      <a:pos x="147" y="272"/>
                    </a:cxn>
                    <a:cxn ang="0">
                      <a:pos x="157" y="307"/>
                    </a:cxn>
                    <a:cxn ang="0">
                      <a:pos x="173" y="336"/>
                    </a:cxn>
                    <a:cxn ang="0">
                      <a:pos x="191" y="365"/>
                    </a:cxn>
                    <a:cxn ang="0">
                      <a:pos x="210" y="387"/>
                    </a:cxn>
                    <a:cxn ang="0">
                      <a:pos x="234" y="409"/>
                    </a:cxn>
                    <a:cxn ang="0">
                      <a:pos x="257" y="429"/>
                    </a:cxn>
                    <a:cxn ang="0">
                      <a:pos x="285" y="452"/>
                    </a:cxn>
                    <a:cxn ang="0">
                      <a:pos x="307" y="468"/>
                    </a:cxn>
                    <a:cxn ang="0">
                      <a:pos x="327" y="481"/>
                    </a:cxn>
                    <a:cxn ang="0">
                      <a:pos x="345" y="496"/>
                    </a:cxn>
                    <a:cxn ang="0">
                      <a:pos x="356" y="512"/>
                    </a:cxn>
                  </a:cxnLst>
                  <a:rect l="0" t="0" r="r" b="b"/>
                  <a:pathLst>
                    <a:path w="357" h="513">
                      <a:moveTo>
                        <a:pt x="0" y="0"/>
                      </a:moveTo>
                      <a:lnTo>
                        <a:pt x="26" y="26"/>
                      </a:lnTo>
                      <a:lnTo>
                        <a:pt x="58" y="56"/>
                      </a:lnTo>
                      <a:lnTo>
                        <a:pt x="78" y="79"/>
                      </a:lnTo>
                      <a:lnTo>
                        <a:pt x="96" y="107"/>
                      </a:lnTo>
                      <a:lnTo>
                        <a:pt x="109" y="128"/>
                      </a:lnTo>
                      <a:lnTo>
                        <a:pt x="119" y="156"/>
                      </a:lnTo>
                      <a:lnTo>
                        <a:pt x="128" y="191"/>
                      </a:lnTo>
                      <a:lnTo>
                        <a:pt x="141" y="241"/>
                      </a:lnTo>
                      <a:lnTo>
                        <a:pt x="147" y="272"/>
                      </a:lnTo>
                      <a:lnTo>
                        <a:pt x="157" y="307"/>
                      </a:lnTo>
                      <a:lnTo>
                        <a:pt x="173" y="336"/>
                      </a:lnTo>
                      <a:lnTo>
                        <a:pt x="191" y="365"/>
                      </a:lnTo>
                      <a:lnTo>
                        <a:pt x="210" y="387"/>
                      </a:lnTo>
                      <a:lnTo>
                        <a:pt x="234" y="409"/>
                      </a:lnTo>
                      <a:lnTo>
                        <a:pt x="257" y="429"/>
                      </a:lnTo>
                      <a:lnTo>
                        <a:pt x="285" y="452"/>
                      </a:lnTo>
                      <a:lnTo>
                        <a:pt x="307" y="468"/>
                      </a:lnTo>
                      <a:lnTo>
                        <a:pt x="327" y="481"/>
                      </a:lnTo>
                      <a:lnTo>
                        <a:pt x="345" y="496"/>
                      </a:lnTo>
                      <a:lnTo>
                        <a:pt x="356" y="51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51"/>
                <p:cNvSpPr>
                  <a:spLocks/>
                </p:cNvSpPr>
                <p:nvPr/>
              </p:nvSpPr>
              <p:spPr bwMode="auto">
                <a:xfrm>
                  <a:off x="1846" y="1493"/>
                  <a:ext cx="267" cy="5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8" y="40"/>
                    </a:cxn>
                    <a:cxn ang="0">
                      <a:pos x="84" y="66"/>
                    </a:cxn>
                    <a:cxn ang="0">
                      <a:pos x="105" y="95"/>
                    </a:cxn>
                    <a:cxn ang="0">
                      <a:pos x="119" y="124"/>
                    </a:cxn>
                    <a:cxn ang="0">
                      <a:pos x="132" y="157"/>
                    </a:cxn>
                    <a:cxn ang="0">
                      <a:pos x="146" y="210"/>
                    </a:cxn>
                    <a:cxn ang="0">
                      <a:pos x="153" y="247"/>
                    </a:cxn>
                    <a:cxn ang="0">
                      <a:pos x="166" y="281"/>
                    </a:cxn>
                    <a:cxn ang="0">
                      <a:pos x="185" y="316"/>
                    </a:cxn>
                    <a:cxn ang="0">
                      <a:pos x="201" y="348"/>
                    </a:cxn>
                    <a:cxn ang="0">
                      <a:pos x="214" y="372"/>
                    </a:cxn>
                    <a:cxn ang="0">
                      <a:pos x="227" y="409"/>
                    </a:cxn>
                    <a:cxn ang="0">
                      <a:pos x="243" y="444"/>
                    </a:cxn>
                    <a:cxn ang="0">
                      <a:pos x="259" y="490"/>
                    </a:cxn>
                    <a:cxn ang="0">
                      <a:pos x="266" y="528"/>
                    </a:cxn>
                  </a:cxnLst>
                  <a:rect l="0" t="0" r="r" b="b"/>
                  <a:pathLst>
                    <a:path w="267" h="529">
                      <a:moveTo>
                        <a:pt x="0" y="0"/>
                      </a:moveTo>
                      <a:lnTo>
                        <a:pt x="58" y="40"/>
                      </a:lnTo>
                      <a:lnTo>
                        <a:pt x="84" y="66"/>
                      </a:lnTo>
                      <a:lnTo>
                        <a:pt x="105" y="95"/>
                      </a:lnTo>
                      <a:lnTo>
                        <a:pt x="119" y="124"/>
                      </a:lnTo>
                      <a:lnTo>
                        <a:pt x="132" y="157"/>
                      </a:lnTo>
                      <a:lnTo>
                        <a:pt x="146" y="210"/>
                      </a:lnTo>
                      <a:lnTo>
                        <a:pt x="153" y="247"/>
                      </a:lnTo>
                      <a:lnTo>
                        <a:pt x="166" y="281"/>
                      </a:lnTo>
                      <a:lnTo>
                        <a:pt x="185" y="316"/>
                      </a:lnTo>
                      <a:lnTo>
                        <a:pt x="201" y="348"/>
                      </a:lnTo>
                      <a:lnTo>
                        <a:pt x="214" y="372"/>
                      </a:lnTo>
                      <a:lnTo>
                        <a:pt x="227" y="409"/>
                      </a:lnTo>
                      <a:lnTo>
                        <a:pt x="243" y="444"/>
                      </a:lnTo>
                      <a:lnTo>
                        <a:pt x="259" y="490"/>
                      </a:lnTo>
                      <a:lnTo>
                        <a:pt x="266" y="52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" name="Group 52"/>
            <p:cNvGrpSpPr>
              <a:grpSpLocks/>
            </p:cNvGrpSpPr>
            <p:nvPr/>
          </p:nvGrpSpPr>
          <p:grpSpPr bwMode="auto">
            <a:xfrm>
              <a:off x="1766" y="2205"/>
              <a:ext cx="200" cy="103"/>
              <a:chOff x="1766" y="2205"/>
              <a:chExt cx="200" cy="103"/>
            </a:xfrm>
          </p:grpSpPr>
          <p:sp>
            <p:nvSpPr>
              <p:cNvPr id="22" name="Oval 53"/>
              <p:cNvSpPr>
                <a:spLocks noChangeArrowheads="1"/>
              </p:cNvSpPr>
              <p:nvPr/>
            </p:nvSpPr>
            <p:spPr bwMode="auto">
              <a:xfrm>
                <a:off x="1918" y="2205"/>
                <a:ext cx="48" cy="50"/>
              </a:xfrm>
              <a:prstGeom prst="ellipse">
                <a:avLst/>
              </a:prstGeom>
              <a:solidFill>
                <a:srgbClr val="FF9F1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54"/>
              <p:cNvSpPr>
                <a:spLocks noChangeArrowheads="1"/>
              </p:cNvSpPr>
              <p:nvPr/>
            </p:nvSpPr>
            <p:spPr bwMode="auto">
              <a:xfrm>
                <a:off x="1859" y="2236"/>
                <a:ext cx="51" cy="49"/>
              </a:xfrm>
              <a:prstGeom prst="ellipse">
                <a:avLst/>
              </a:prstGeom>
              <a:solidFill>
                <a:srgbClr val="FF9F1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55"/>
              <p:cNvSpPr>
                <a:spLocks noChangeArrowheads="1"/>
              </p:cNvSpPr>
              <p:nvPr/>
            </p:nvSpPr>
            <p:spPr bwMode="auto">
              <a:xfrm>
                <a:off x="1766" y="2221"/>
                <a:ext cx="50" cy="49"/>
              </a:xfrm>
              <a:prstGeom prst="ellipse">
                <a:avLst/>
              </a:prstGeom>
              <a:solidFill>
                <a:srgbClr val="FF9F1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56"/>
              <p:cNvSpPr>
                <a:spLocks noChangeArrowheads="1"/>
              </p:cNvSpPr>
              <p:nvPr/>
            </p:nvSpPr>
            <p:spPr bwMode="auto">
              <a:xfrm>
                <a:off x="1801" y="2258"/>
                <a:ext cx="50" cy="50"/>
              </a:xfrm>
              <a:prstGeom prst="ellipse">
                <a:avLst/>
              </a:prstGeom>
              <a:solidFill>
                <a:srgbClr val="FF9F1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89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89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89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89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9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89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89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89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89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89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8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8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8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89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2" grpId="0" build="p"/>
      <p:bldP spid="18945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390" y="1066800"/>
            <a:ext cx="7772400" cy="685800"/>
          </a:xfrm>
        </p:spPr>
        <p:txBody>
          <a:bodyPr/>
          <a:lstStyle/>
          <a:p>
            <a:pPr algn="l">
              <a:defRPr/>
            </a:pPr>
            <a:r>
              <a:rPr lang="en-US" altLang="zh-CN" sz="3200" dirty="0">
                <a:solidFill>
                  <a:srgbClr val="0000CC"/>
                </a:solidFill>
                <a:cs typeface="Times New Roman" charset="0"/>
              </a:rPr>
              <a:t>Role Change </a:t>
            </a:r>
            <a:r>
              <a:rPr lang="zh-CN" altLang="en-US" sz="3200" dirty="0">
                <a:solidFill>
                  <a:srgbClr val="0000CC"/>
                </a:solidFill>
                <a:cs typeface="Times New Roman" charset="0"/>
              </a:rPr>
              <a:t>（转型）</a:t>
            </a:r>
            <a:endParaRPr lang="en-US" altLang="zh-CN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590" y="1906469"/>
            <a:ext cx="7620000" cy="3810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800" dirty="0">
                <a:cs typeface="Times New Roman" pitchFamily="18" charset="0"/>
              </a:rPr>
              <a:t>Student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>
                <a:cs typeface="Times New Roman" pitchFamily="18" charset="0"/>
              </a:rPr>
              <a:t>Skill,</a:t>
            </a:r>
            <a:r>
              <a:rPr lang="zh-CN" altLang="en-US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build the hammer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800" dirty="0">
                <a:cs typeface="Times New Roman" pitchFamily="18" charset="0"/>
              </a:rPr>
              <a:t>Assistant Professor (junior engineer)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>
                <a:cs typeface="Times New Roman" pitchFamily="18" charset="0"/>
              </a:rPr>
              <a:t>Nail and hammer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800" dirty="0">
                <a:cs typeface="Times New Roman" pitchFamily="18" charset="0"/>
              </a:rPr>
              <a:t>Associate Professor (senior engineer)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600" dirty="0">
                <a:cs typeface="Times New Roman" pitchFamily="18" charset="0"/>
              </a:rPr>
              <a:t>Supervise students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800" dirty="0">
                <a:cs typeface="Times New Roman" pitchFamily="18" charset="0"/>
              </a:rPr>
              <a:t>Professor (team leader)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>
                <a:cs typeface="Times New Roman" pitchFamily="18" charset="0"/>
              </a:rPr>
              <a:t>Academic Leadership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900" dirty="0">
                <a:cs typeface="Times New Roman" pitchFamily="18" charset="0"/>
              </a:rPr>
              <a:t>Chair (manager)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>
                <a:cs typeface="Times New Roman" pitchFamily="18" charset="0"/>
              </a:rPr>
              <a:t>Management and Academic Leadership 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33400" y="91293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241182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方正舒体"/>
              </a:rPr>
              <a:t>Career</a:t>
            </a:r>
            <a:r>
              <a:rPr lang="zh-CN" altLang="en-US" sz="3600" dirty="0">
                <a:cs typeface="方正舒体"/>
              </a:rPr>
              <a:t>：</a:t>
            </a:r>
            <a:r>
              <a:rPr lang="en-US" altLang="zh-CN" sz="3600" dirty="0">
                <a:cs typeface="方正舒体"/>
              </a:rPr>
              <a:t>Development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0B273-EB57-4335-ACA8-147F3052A22A}"/>
              </a:ext>
            </a:extLst>
          </p:cNvPr>
          <p:cNvSpPr txBox="1"/>
          <p:nvPr/>
        </p:nvSpPr>
        <p:spPr>
          <a:xfrm>
            <a:off x="3886200" y="1675636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de Latin" panose="020A0A07050505020404" pitchFamily="18" charset="0"/>
              </a:rPr>
              <a:t>Advance with time</a:t>
            </a:r>
            <a:endParaRPr 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7772400" cy="685800"/>
          </a:xfrm>
        </p:spPr>
        <p:txBody>
          <a:bodyPr/>
          <a:lstStyle/>
          <a:p>
            <a:pPr algn="l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Times New Roman" charset="0"/>
              </a:rPr>
              <a:t>Role Change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Times New Roman" charset="0"/>
              </a:rPr>
              <a:t>（转型）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620000" cy="3810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Student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Skill,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build the hammer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Assistant Professor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Nail and hammer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Associate Professor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Supervise students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Professor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Academic Leadership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Chair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Management and Academic Leadership 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33400" y="12954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38100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cs typeface="方正舒体"/>
              </a:rPr>
              <a:t>事业</a:t>
            </a:r>
            <a:r>
              <a:rPr lang="zh-CN" altLang="en-US" sz="3600" dirty="0">
                <a:cs typeface="方正舒体"/>
              </a:rPr>
              <a:t>：发展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29200" y="1447800"/>
            <a:ext cx="373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Warning 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提示）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547688" marR="0" lvl="1" indent="-27305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Identify your role</a:t>
            </a: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Do what you suppose to do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Work step by step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The worst is you think you are better than everyone else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3300"/>
                </a:solidFill>
                <a:cs typeface="Times New Roman" pitchFamily="18" charset="0"/>
              </a:rPr>
              <a:t>转型成功案例</a:t>
            </a:r>
            <a:endParaRPr lang="en-US" altLang="zh-CN" sz="36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pic>
        <p:nvPicPr>
          <p:cNvPr id="27651" name="Content Placeholder 4" descr="untitled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447800"/>
            <a:ext cx="1371600" cy="1895475"/>
          </a:xfrm>
        </p:spPr>
      </p:pic>
      <p:pic>
        <p:nvPicPr>
          <p:cNvPr id="27652" name="Picture 5" descr="arnold-a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743200"/>
            <a:ext cx="1676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 descr="arnold-gov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114800"/>
            <a:ext cx="1636713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0" descr="220px-Arnold_Schwarzenegger_edit(ws)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1230313"/>
            <a:ext cx="182880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Box 11"/>
          <p:cNvSpPr txBox="1">
            <a:spLocks noChangeArrowheads="1"/>
          </p:cNvSpPr>
          <p:nvPr/>
        </p:nvSpPr>
        <p:spPr bwMode="auto">
          <a:xfrm>
            <a:off x="5943600" y="3516313"/>
            <a:ext cx="2646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Arnold Schwarzenegger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sz="3600">
                <a:solidFill>
                  <a:srgbClr val="FF3300"/>
                </a:solidFill>
              </a:rPr>
              <a:t>The Success of Grid Technology</a:t>
            </a:r>
          </a:p>
        </p:txBody>
      </p:sp>
      <p:pic>
        <p:nvPicPr>
          <p:cNvPr id="115715" name="Picture 3" descr="PACIall"/>
          <p:cNvPicPr>
            <a:picLocks noChangeAspect="1" noChangeArrowheads="1"/>
          </p:cNvPicPr>
          <p:nvPr/>
        </p:nvPicPr>
        <p:blipFill>
          <a:blip r:embed="rId2" cstate="print">
            <a:lum bright="30000" contrast="24000"/>
          </a:blip>
          <a:srcRect/>
          <a:stretch>
            <a:fillRect/>
          </a:stretch>
        </p:blipFill>
        <p:spPr bwMode="auto">
          <a:xfrm>
            <a:off x="0" y="1330325"/>
            <a:ext cx="9144000" cy="4918075"/>
          </a:xfrm>
          <a:prstGeom prst="rect">
            <a:avLst/>
          </a:prstGeom>
          <a:noFill/>
        </p:spPr>
      </p:pic>
      <p:pic>
        <p:nvPicPr>
          <p:cNvPr id="115716" name="Picture 4" descr="anl_ae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295400"/>
            <a:ext cx="3200400" cy="2400300"/>
          </a:xfrm>
          <a:prstGeom prst="rect">
            <a:avLst/>
          </a:prstGeom>
          <a:noFill/>
        </p:spPr>
      </p:pic>
      <p:pic>
        <p:nvPicPr>
          <p:cNvPr id="115717" name="Picture 5" descr="NCSAdem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75188"/>
            <a:ext cx="2971800" cy="2182812"/>
          </a:xfrm>
          <a:prstGeom prst="rect">
            <a:avLst/>
          </a:prstGeom>
          <a:noFill/>
        </p:spPr>
      </p:pic>
      <p:pic>
        <p:nvPicPr>
          <p:cNvPr id="115718" name="Picture 6" descr="0000039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457700"/>
            <a:ext cx="3200400" cy="24003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2192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0000CC"/>
                </a:solidFill>
                <a:cs typeface="Times New Roman" charset="0"/>
              </a:rPr>
              <a:t>The Grid Success</a:t>
            </a:r>
            <a:endParaRPr lang="en-US" altLang="zh-CN" sz="3600"/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895600" y="1524000"/>
            <a:ext cx="5791200" cy="4724400"/>
          </a:xfrm>
        </p:spPr>
        <p:txBody>
          <a:bodyPr/>
          <a:lstStyle/>
          <a:p>
            <a:r>
              <a:rPr lang="en-US" altLang="zh-CN">
                <a:cs typeface="Times New Roman" charset="0"/>
              </a:rPr>
              <a:t>Why is Grid?</a:t>
            </a:r>
          </a:p>
          <a:p>
            <a:pPr lvl="1"/>
            <a:r>
              <a:rPr lang="en-US" altLang="zh-CN">
                <a:cs typeface="Times New Roman" charset="0"/>
              </a:rPr>
              <a:t>Technology Driven </a:t>
            </a:r>
          </a:p>
          <a:p>
            <a:pPr lvl="1"/>
            <a:r>
              <a:rPr lang="en-US" altLang="zh-CN">
                <a:cs typeface="Times New Roman" charset="0"/>
              </a:rPr>
              <a:t>National infrastructure </a:t>
            </a:r>
          </a:p>
          <a:p>
            <a:pPr lvl="1"/>
            <a:r>
              <a:rPr lang="en-US" altLang="zh-CN">
                <a:cs typeface="Times New Roman" charset="0"/>
              </a:rPr>
              <a:t>Profits are reachable</a:t>
            </a:r>
          </a:p>
          <a:p>
            <a:r>
              <a:rPr lang="en-US" altLang="zh-CN">
                <a:cs typeface="Times New Roman" charset="0"/>
              </a:rPr>
              <a:t>Why is his development?</a:t>
            </a:r>
          </a:p>
          <a:p>
            <a:pPr lvl="1"/>
            <a:r>
              <a:rPr lang="en-US" altLang="zh-CN">
                <a:cs typeface="Times New Roman" charset="0"/>
              </a:rPr>
              <a:t>Toolkits</a:t>
            </a:r>
          </a:p>
          <a:p>
            <a:pPr lvl="1"/>
            <a:r>
              <a:rPr lang="en-US" altLang="zh-CN" sz="2400">
                <a:cs typeface="Times New Roman" charset="0"/>
              </a:rPr>
              <a:t>Security </a:t>
            </a:r>
            <a:r>
              <a:rPr lang="en-US" sz="2400"/>
              <a:t>(GSI), </a:t>
            </a:r>
            <a:r>
              <a:rPr lang="en-US" sz="2400" i="1"/>
              <a:t>Resource Management</a:t>
            </a:r>
            <a:r>
              <a:rPr lang="en-US" sz="2400"/>
              <a:t> (GRAM), </a:t>
            </a:r>
            <a:r>
              <a:rPr lang="en-US" sz="2400" i="1"/>
              <a:t>Information Services</a:t>
            </a:r>
            <a:r>
              <a:rPr lang="en-US" sz="2400"/>
              <a:t> (GRIP), </a:t>
            </a:r>
            <a:r>
              <a:rPr lang="en-US" sz="2400" i="1"/>
              <a:t>Data Transfer</a:t>
            </a:r>
            <a:r>
              <a:rPr lang="en-US" sz="2400"/>
              <a:t> (GridFTP)</a:t>
            </a:r>
            <a:endParaRPr lang="en-US" altLang="zh-CN" sz="2400"/>
          </a:p>
        </p:txBody>
      </p:sp>
      <p:sp>
        <p:nvSpPr>
          <p:cNvPr id="116740" name="Line 1028"/>
          <p:cNvSpPr>
            <a:spLocks noChangeShapeType="1"/>
          </p:cNvSpPr>
          <p:nvPr/>
        </p:nvSpPr>
        <p:spPr bwMode="auto">
          <a:xfrm>
            <a:off x="533400" y="12954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6741" name="Picture 1029" descr="C:\Documents and Settings\XianHe\Desktop\p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1714500" cy="2778125"/>
          </a:xfrm>
          <a:prstGeom prst="rect">
            <a:avLst/>
          </a:prstGeom>
          <a:noFill/>
        </p:spPr>
      </p:pic>
      <p:sp>
        <p:nvSpPr>
          <p:cNvPr id="116742" name="Text Box 1030"/>
          <p:cNvSpPr txBox="1">
            <a:spLocks noChangeArrowheads="1"/>
          </p:cNvSpPr>
          <p:nvPr/>
        </p:nvSpPr>
        <p:spPr bwMode="auto">
          <a:xfrm>
            <a:off x="554038" y="5078413"/>
            <a:ext cx="1825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Who is the </a:t>
            </a:r>
          </a:p>
          <a:p>
            <a:r>
              <a:rPr lang="en-US" sz="2000"/>
              <a:t>handsome man?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3086408-C848-410C-9A7D-D8876EFD1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altLang="en-US"/>
              <a:t>Highlight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8034C67-EBD7-4D10-B398-FF8DC22C6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772400" cy="5105400"/>
          </a:xfrm>
        </p:spPr>
        <p:txBody>
          <a:bodyPr/>
          <a:lstStyle/>
          <a:p>
            <a:r>
              <a:rPr lang="en-US" altLang="en-US" sz="2400"/>
              <a:t>General concepts</a:t>
            </a:r>
          </a:p>
          <a:p>
            <a:pPr lvl="1"/>
            <a:r>
              <a:rPr lang="en-US" altLang="en-US" sz="2000"/>
              <a:t>Architecture, dependence, etc. </a:t>
            </a:r>
          </a:p>
          <a:p>
            <a:r>
              <a:rPr lang="en-US" altLang="en-US" sz="2400"/>
              <a:t>Algorithms</a:t>
            </a:r>
          </a:p>
          <a:p>
            <a:pPr lvl="1"/>
            <a:r>
              <a:rPr lang="en-US" altLang="en-US" sz="2000"/>
              <a:t>Parallelism and analysis</a:t>
            </a:r>
          </a:p>
          <a:p>
            <a:r>
              <a:rPr lang="en-US" altLang="en-US" sz="2400"/>
              <a:t>Performance</a:t>
            </a:r>
          </a:p>
          <a:p>
            <a:pPr lvl="1"/>
            <a:r>
              <a:rPr lang="en-US" altLang="en-US" sz="2000"/>
              <a:t>Speedup, scalability</a:t>
            </a:r>
          </a:p>
          <a:p>
            <a:r>
              <a:rPr lang="en-US" altLang="en-US" sz="2400"/>
              <a:t>Memory performance</a:t>
            </a:r>
          </a:p>
          <a:p>
            <a:pPr lvl="1"/>
            <a:r>
              <a:rPr lang="en-US" altLang="en-US" sz="2000"/>
              <a:t>Hierarchy and C-AMAT</a:t>
            </a:r>
          </a:p>
          <a:p>
            <a:r>
              <a:rPr lang="en-US" altLang="en-US" sz="2400"/>
              <a:t>I/O and file systems</a:t>
            </a:r>
          </a:p>
          <a:p>
            <a:pPr lvl="1"/>
            <a:r>
              <a:rPr lang="en-US" altLang="en-US" sz="2000"/>
              <a:t>PFS and HDFS</a:t>
            </a:r>
          </a:p>
          <a:p>
            <a:r>
              <a:rPr lang="en-US" altLang="en-US" sz="2400"/>
              <a:t>Communication</a:t>
            </a:r>
          </a:p>
          <a:p>
            <a:r>
              <a:rPr lang="en-US" altLang="en-US" sz="2400"/>
              <a:t>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C2A6A-6CA1-4F20-BB65-981DD84D6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CS546 Review</a:t>
            </a:r>
          </a:p>
        </p:txBody>
      </p:sp>
      <p:sp>
        <p:nvSpPr>
          <p:cNvPr id="54277" name="Slide Number Placeholder 4">
            <a:extLst>
              <a:ext uri="{FF2B5EF4-FFF2-40B4-BE49-F238E27FC236}">
                <a16:creationId xmlns:a16="http://schemas.microsoft.com/office/drawing/2014/main" id="{0386A6A7-126D-4F14-82F3-FC4C90627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3399"/>
                </a:solidFill>
              </a:rPr>
              <a:t>Page </a:t>
            </a:r>
            <a:fld id="{C62978FC-5F8E-4426-946D-5DB22429E88F}" type="slidenum">
              <a:rPr lang="en-US" altLang="zh-CN" sz="1400" smtClean="0">
                <a:solidFill>
                  <a:srgbClr val="00339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2192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0000CC"/>
                </a:solidFill>
                <a:cs typeface="Times New Roman" charset="0"/>
              </a:rPr>
              <a:t>The Grid Success</a:t>
            </a:r>
            <a:endParaRPr lang="en-US" altLang="zh-CN" sz="360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676400"/>
            <a:ext cx="5410200" cy="4343400"/>
          </a:xfrm>
        </p:spPr>
        <p:txBody>
          <a:bodyPr/>
          <a:lstStyle/>
          <a:p>
            <a:r>
              <a:rPr lang="en-US" altLang="zh-CN" sz="2800" dirty="0">
                <a:cs typeface="Times New Roman" charset="0"/>
              </a:rPr>
              <a:t>Why is him?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Infrastructure 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Application driven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Physics applications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More development than academic like to handle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Less profit than industry to interest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Good team, strategy and deliverable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Leadership</a:t>
            </a: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533400" y="12954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7765" name="Picture 5" descr="C:\Documents and Settings\XianHe\Desktop\p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1714500" cy="2778125"/>
          </a:xfrm>
          <a:prstGeom prst="rect">
            <a:avLst/>
          </a:prstGeom>
          <a:noFill/>
        </p:spPr>
      </p:pic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41313" y="5078413"/>
            <a:ext cx="2263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Ian Forster</a:t>
            </a:r>
          </a:p>
          <a:p>
            <a:r>
              <a:rPr lang="en-US" sz="2000"/>
              <a:t>Argonne Laboratory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2192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0000CC"/>
                </a:solidFill>
                <a:cs typeface="Times New Roman" charset="0"/>
              </a:rPr>
              <a:t>The Success Story</a:t>
            </a:r>
            <a:endParaRPr lang="en-US" altLang="zh-CN" sz="360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1676400"/>
            <a:ext cx="5410200" cy="4343400"/>
          </a:xfrm>
        </p:spPr>
        <p:txBody>
          <a:bodyPr/>
          <a:lstStyle/>
          <a:p>
            <a:r>
              <a:rPr lang="en-US" altLang="zh-CN" sz="2800" dirty="0">
                <a:cs typeface="Times New Roman" charset="0"/>
              </a:rPr>
              <a:t>Why is him?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Identify topic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Define strategy 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Position yourself</a:t>
            </a:r>
          </a:p>
          <a:p>
            <a:pPr lvl="1"/>
            <a:r>
              <a:rPr lang="en-US" altLang="zh-CN" sz="2400" dirty="0">
                <a:cs typeface="Times New Roman" charset="0"/>
              </a:rPr>
              <a:t>Version, collaboration and deliverable</a:t>
            </a: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533400" y="12954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1724025" y="2087563"/>
            <a:ext cx="1047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281238" y="1827213"/>
            <a:ext cx="788987" cy="287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b="1">
                <a:solidFill>
                  <a:srgbClr val="0000FF"/>
                </a:solidFill>
                <a:latin typeface="Arial" charset="0"/>
              </a:rPr>
              <a:t>NU-E</a:t>
            </a:r>
          </a:p>
        </p:txBody>
      </p:sp>
      <p:sp>
        <p:nvSpPr>
          <p:cNvPr id="118794" name="Freeform 10"/>
          <p:cNvSpPr>
            <a:spLocks/>
          </p:cNvSpPr>
          <p:nvPr/>
        </p:nvSpPr>
        <p:spPr bwMode="auto">
          <a:xfrm>
            <a:off x="219075" y="1765300"/>
            <a:ext cx="1773238" cy="3606800"/>
          </a:xfrm>
          <a:custGeom>
            <a:avLst/>
            <a:gdLst/>
            <a:ahLst/>
            <a:cxnLst>
              <a:cxn ang="0">
                <a:pos x="57" y="2543"/>
              </a:cxn>
              <a:cxn ang="0">
                <a:pos x="0" y="2831"/>
              </a:cxn>
              <a:cxn ang="0">
                <a:pos x="145" y="3335"/>
              </a:cxn>
              <a:cxn ang="0">
                <a:pos x="811" y="3837"/>
              </a:cxn>
              <a:cxn ang="0">
                <a:pos x="986" y="4342"/>
              </a:cxn>
              <a:cxn ang="0">
                <a:pos x="1188" y="4246"/>
              </a:cxn>
              <a:cxn ang="0">
                <a:pos x="1536" y="4391"/>
              </a:cxn>
              <a:cxn ang="0">
                <a:pos x="1246" y="4989"/>
              </a:cxn>
              <a:cxn ang="0">
                <a:pos x="1276" y="5158"/>
              </a:cxn>
              <a:cxn ang="0">
                <a:pos x="2203" y="5829"/>
              </a:cxn>
              <a:cxn ang="0">
                <a:pos x="2289" y="6141"/>
              </a:cxn>
              <a:cxn ang="0">
                <a:pos x="2203" y="6333"/>
              </a:cxn>
              <a:cxn ang="0">
                <a:pos x="2348" y="6596"/>
              </a:cxn>
              <a:cxn ang="0">
                <a:pos x="2463" y="6668"/>
              </a:cxn>
              <a:cxn ang="0">
                <a:pos x="2493" y="6549"/>
              </a:cxn>
              <a:cxn ang="0">
                <a:pos x="2667" y="6692"/>
              </a:cxn>
              <a:cxn ang="0">
                <a:pos x="2608" y="6572"/>
              </a:cxn>
              <a:cxn ang="0">
                <a:pos x="2812" y="6380"/>
              </a:cxn>
              <a:cxn ang="0">
                <a:pos x="3333" y="6572"/>
              </a:cxn>
              <a:cxn ang="0">
                <a:pos x="3449" y="6476"/>
              </a:cxn>
              <a:cxn ang="0">
                <a:pos x="3392" y="6164"/>
              </a:cxn>
              <a:cxn ang="0">
                <a:pos x="3825" y="6068"/>
              </a:cxn>
              <a:cxn ang="0">
                <a:pos x="3739" y="5852"/>
              </a:cxn>
              <a:cxn ang="0">
                <a:pos x="3884" y="5637"/>
              </a:cxn>
              <a:cxn ang="0">
                <a:pos x="3796" y="5566"/>
              </a:cxn>
              <a:cxn ang="0">
                <a:pos x="3884" y="5566"/>
              </a:cxn>
              <a:cxn ang="0">
                <a:pos x="3884" y="5301"/>
              </a:cxn>
              <a:cxn ang="0">
                <a:pos x="4000" y="5254"/>
              </a:cxn>
              <a:cxn ang="0">
                <a:pos x="3941" y="5134"/>
              </a:cxn>
              <a:cxn ang="0">
                <a:pos x="4319" y="4822"/>
              </a:cxn>
              <a:cxn ang="0">
                <a:pos x="4464" y="4510"/>
              </a:cxn>
              <a:cxn ang="0">
                <a:pos x="4434" y="4269"/>
              </a:cxn>
              <a:cxn ang="0">
                <a:pos x="4260" y="4079"/>
              </a:cxn>
              <a:cxn ang="0">
                <a:pos x="4434" y="3741"/>
              </a:cxn>
              <a:cxn ang="0">
                <a:pos x="4376" y="912"/>
              </a:cxn>
              <a:cxn ang="0">
                <a:pos x="4058" y="239"/>
              </a:cxn>
              <a:cxn ang="0">
                <a:pos x="4029" y="0"/>
              </a:cxn>
              <a:cxn ang="0">
                <a:pos x="986" y="0"/>
              </a:cxn>
              <a:cxn ang="0">
                <a:pos x="1507" y="432"/>
              </a:cxn>
              <a:cxn ang="0">
                <a:pos x="1536" y="577"/>
              </a:cxn>
              <a:cxn ang="0">
                <a:pos x="1478" y="792"/>
              </a:cxn>
              <a:cxn ang="0">
                <a:pos x="1305" y="1079"/>
              </a:cxn>
              <a:cxn ang="0">
                <a:pos x="551" y="1295"/>
              </a:cxn>
              <a:cxn ang="0">
                <a:pos x="464" y="1487"/>
              </a:cxn>
              <a:cxn ang="0">
                <a:pos x="637" y="1656"/>
              </a:cxn>
              <a:cxn ang="0">
                <a:pos x="637" y="1823"/>
              </a:cxn>
              <a:cxn ang="0">
                <a:pos x="406" y="2158"/>
              </a:cxn>
              <a:cxn ang="0">
                <a:pos x="116" y="2303"/>
              </a:cxn>
              <a:cxn ang="0">
                <a:pos x="145" y="2495"/>
              </a:cxn>
              <a:cxn ang="0">
                <a:pos x="57" y="2543"/>
              </a:cxn>
            </a:cxnLst>
            <a:rect l="0" t="0" r="r" b="b"/>
            <a:pathLst>
              <a:path w="4464" h="6692">
                <a:moveTo>
                  <a:pt x="57" y="2543"/>
                </a:moveTo>
                <a:lnTo>
                  <a:pt x="0" y="2831"/>
                </a:lnTo>
                <a:lnTo>
                  <a:pt x="145" y="3335"/>
                </a:lnTo>
                <a:lnTo>
                  <a:pt x="811" y="3837"/>
                </a:lnTo>
                <a:lnTo>
                  <a:pt x="986" y="4342"/>
                </a:lnTo>
                <a:lnTo>
                  <a:pt x="1188" y="4246"/>
                </a:lnTo>
                <a:lnTo>
                  <a:pt x="1536" y="4391"/>
                </a:lnTo>
                <a:lnTo>
                  <a:pt x="1246" y="4989"/>
                </a:lnTo>
                <a:lnTo>
                  <a:pt x="1276" y="5158"/>
                </a:lnTo>
                <a:lnTo>
                  <a:pt x="2203" y="5829"/>
                </a:lnTo>
                <a:lnTo>
                  <a:pt x="2289" y="6141"/>
                </a:lnTo>
                <a:lnTo>
                  <a:pt x="2203" y="6333"/>
                </a:lnTo>
                <a:lnTo>
                  <a:pt x="2348" y="6596"/>
                </a:lnTo>
                <a:lnTo>
                  <a:pt x="2463" y="6668"/>
                </a:lnTo>
                <a:lnTo>
                  <a:pt x="2493" y="6549"/>
                </a:lnTo>
                <a:lnTo>
                  <a:pt x="2667" y="6692"/>
                </a:lnTo>
                <a:lnTo>
                  <a:pt x="2608" y="6572"/>
                </a:lnTo>
                <a:lnTo>
                  <a:pt x="2812" y="6380"/>
                </a:lnTo>
                <a:lnTo>
                  <a:pt x="3333" y="6572"/>
                </a:lnTo>
                <a:lnTo>
                  <a:pt x="3449" y="6476"/>
                </a:lnTo>
                <a:lnTo>
                  <a:pt x="3392" y="6164"/>
                </a:lnTo>
                <a:lnTo>
                  <a:pt x="3825" y="6068"/>
                </a:lnTo>
                <a:lnTo>
                  <a:pt x="3739" y="5852"/>
                </a:lnTo>
                <a:lnTo>
                  <a:pt x="3884" y="5637"/>
                </a:lnTo>
                <a:lnTo>
                  <a:pt x="3796" y="5566"/>
                </a:lnTo>
                <a:lnTo>
                  <a:pt x="3884" y="5566"/>
                </a:lnTo>
                <a:lnTo>
                  <a:pt x="3884" y="5301"/>
                </a:lnTo>
                <a:lnTo>
                  <a:pt x="4000" y="5254"/>
                </a:lnTo>
                <a:lnTo>
                  <a:pt x="3941" y="5134"/>
                </a:lnTo>
                <a:lnTo>
                  <a:pt x="4319" y="4822"/>
                </a:lnTo>
                <a:lnTo>
                  <a:pt x="4464" y="4510"/>
                </a:lnTo>
                <a:lnTo>
                  <a:pt x="4434" y="4269"/>
                </a:lnTo>
                <a:lnTo>
                  <a:pt x="4260" y="4079"/>
                </a:lnTo>
                <a:lnTo>
                  <a:pt x="4434" y="3741"/>
                </a:lnTo>
                <a:lnTo>
                  <a:pt x="4376" y="912"/>
                </a:lnTo>
                <a:lnTo>
                  <a:pt x="4058" y="239"/>
                </a:lnTo>
                <a:lnTo>
                  <a:pt x="4029" y="0"/>
                </a:lnTo>
                <a:lnTo>
                  <a:pt x="986" y="0"/>
                </a:lnTo>
                <a:lnTo>
                  <a:pt x="1507" y="432"/>
                </a:lnTo>
                <a:lnTo>
                  <a:pt x="1536" y="577"/>
                </a:lnTo>
                <a:lnTo>
                  <a:pt x="1478" y="792"/>
                </a:lnTo>
                <a:lnTo>
                  <a:pt x="1305" y="1079"/>
                </a:lnTo>
                <a:lnTo>
                  <a:pt x="551" y="1295"/>
                </a:lnTo>
                <a:lnTo>
                  <a:pt x="464" y="1487"/>
                </a:lnTo>
                <a:lnTo>
                  <a:pt x="637" y="1656"/>
                </a:lnTo>
                <a:lnTo>
                  <a:pt x="637" y="1823"/>
                </a:lnTo>
                <a:lnTo>
                  <a:pt x="406" y="2158"/>
                </a:lnTo>
                <a:lnTo>
                  <a:pt x="116" y="2303"/>
                </a:lnTo>
                <a:lnTo>
                  <a:pt x="145" y="2495"/>
                </a:lnTo>
                <a:lnTo>
                  <a:pt x="57" y="2543"/>
                </a:lnTo>
                <a:close/>
              </a:path>
            </a:pathLst>
          </a:custGeom>
          <a:noFill/>
          <a:ln w="1651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000099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093788" y="2089150"/>
            <a:ext cx="2619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latin typeface="Arial" charset="0"/>
              </a:rPr>
              <a:t>UIC</a:t>
            </a:r>
            <a:endParaRPr lang="en-US" sz="3000">
              <a:latin typeface="Arial" charset="0"/>
            </a:endParaRP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738188" y="2451100"/>
            <a:ext cx="312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FF"/>
                </a:solidFill>
                <a:latin typeface="Arial" charset="0"/>
              </a:rPr>
              <a:t>ANL</a:t>
            </a:r>
            <a:endParaRPr lang="en-US" sz="30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420688" y="3365500"/>
            <a:ext cx="844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FF"/>
                </a:solidFill>
                <a:latin typeface="Arial" charset="0"/>
              </a:rPr>
              <a:t>NCSA/UIUC</a:t>
            </a:r>
            <a:endParaRPr lang="en-US" sz="30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1760538" y="2695575"/>
            <a:ext cx="406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FF"/>
                </a:solidFill>
                <a:latin typeface="Arial" charset="0"/>
              </a:rPr>
              <a:t>Uof C</a:t>
            </a:r>
            <a:endParaRPr lang="en-US" sz="30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1371600" y="1828800"/>
            <a:ext cx="465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FF"/>
                </a:solidFill>
                <a:latin typeface="Arial" charset="0"/>
              </a:rPr>
              <a:t>NU-C  </a:t>
            </a:r>
            <a:endParaRPr lang="en-US" sz="34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1963738" y="2192338"/>
            <a:ext cx="60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latin typeface="Arial" charset="0"/>
              </a:rPr>
              <a:t>Star Tap</a:t>
            </a:r>
            <a:endParaRPr lang="en-US" sz="3000">
              <a:latin typeface="Arial" charset="0"/>
            </a:endParaRP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1871663" y="2390775"/>
            <a:ext cx="1793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FF"/>
                </a:solidFill>
                <a:latin typeface="Arial" charset="0"/>
              </a:rPr>
              <a:t>IIT</a:t>
            </a:r>
            <a:endParaRPr lang="en-US" sz="3000">
              <a:solidFill>
                <a:srgbClr val="666633"/>
              </a:solidFill>
              <a:latin typeface="Arial" charset="0"/>
            </a:endParaRP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V="1">
            <a:off x="1268413" y="2357438"/>
            <a:ext cx="184150" cy="121602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 flipH="1">
            <a:off x="1222375" y="2357438"/>
            <a:ext cx="215900" cy="176212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 flipV="1">
            <a:off x="1497013" y="2139950"/>
            <a:ext cx="63500" cy="211138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5" name="Line 21"/>
          <p:cNvSpPr>
            <a:spLocks noChangeShapeType="1"/>
          </p:cNvSpPr>
          <p:nvPr/>
        </p:nvSpPr>
        <p:spPr bwMode="auto">
          <a:xfrm flipH="1">
            <a:off x="1644650" y="2101850"/>
            <a:ext cx="4763" cy="1889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>
            <a:off x="1382713" y="2335213"/>
            <a:ext cx="104775" cy="127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7" name="Line 23"/>
          <p:cNvSpPr>
            <a:spLocks noChangeShapeType="1"/>
          </p:cNvSpPr>
          <p:nvPr/>
        </p:nvSpPr>
        <p:spPr bwMode="auto">
          <a:xfrm>
            <a:off x="1482725" y="2338388"/>
            <a:ext cx="39688" cy="31115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8" name="Rectangle 24"/>
          <p:cNvSpPr>
            <a:spLocks noChangeArrowheads="1"/>
          </p:cNvSpPr>
          <p:nvPr/>
        </p:nvSpPr>
        <p:spPr bwMode="auto">
          <a:xfrm>
            <a:off x="1108075" y="3554413"/>
            <a:ext cx="76200" cy="103187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990000"/>
              </a:gs>
            </a:gsLst>
            <a:path path="shape">
              <a:fillToRect l="50000" t="50000" r="50000" b="50000"/>
            </a:path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Plastic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616075" y="2271713"/>
            <a:ext cx="76200" cy="104775"/>
          </a:xfrm>
          <a:prstGeom prst="rect">
            <a:avLst/>
          </a:prstGeom>
          <a:solidFill>
            <a:srgbClr val="0000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Plastic">
            <a:bevelT w="13500" h="13500" prst="angle"/>
            <a:bevelB w="13500" h="13500" prst="angle"/>
            <a:extrusionClr>
              <a:srgbClr val="00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1546225" y="2062163"/>
            <a:ext cx="76200" cy="103187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990000"/>
              </a:gs>
            </a:gsLst>
            <a:path path="shape">
              <a:fillToRect l="50000" t="50000" r="50000" b="50000"/>
            </a:path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Plastic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8811" name="Rectangle 27"/>
          <p:cNvSpPr>
            <a:spLocks noChangeArrowheads="1"/>
          </p:cNvSpPr>
          <p:nvPr/>
        </p:nvSpPr>
        <p:spPr bwMode="auto">
          <a:xfrm>
            <a:off x="1487488" y="2660650"/>
            <a:ext cx="76200" cy="104775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990000"/>
              </a:gs>
            </a:gsLst>
            <a:path path="shape">
              <a:fillToRect l="50000" t="50000" r="50000" b="50000"/>
            </a:path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Plastic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8812" name="Rectangle 28"/>
          <p:cNvSpPr>
            <a:spLocks noChangeArrowheads="1"/>
          </p:cNvSpPr>
          <p:nvPr/>
        </p:nvSpPr>
        <p:spPr bwMode="auto">
          <a:xfrm>
            <a:off x="1008063" y="2560638"/>
            <a:ext cx="76200" cy="103187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990000"/>
              </a:gs>
            </a:gsLst>
            <a:path path="shape">
              <a:fillToRect l="50000" t="50000" r="50000" b="50000"/>
            </a:path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Plastic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8813" name="AutoShape 29"/>
          <p:cNvSpPr>
            <a:spLocks noChangeArrowheads="1"/>
          </p:cNvSpPr>
          <p:nvPr/>
        </p:nvSpPr>
        <p:spPr bwMode="auto">
          <a:xfrm>
            <a:off x="1254125" y="2271713"/>
            <a:ext cx="77788" cy="104775"/>
          </a:xfrm>
          <a:prstGeom prst="diamond">
            <a:avLst/>
          </a:prstGeom>
          <a:gradFill rotWithShape="0">
            <a:gsLst>
              <a:gs pos="0">
                <a:srgbClr val="CC00CC"/>
              </a:gs>
              <a:gs pos="100000">
                <a:srgbClr val="CC00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C00CC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8814" name="Rectangle 30"/>
          <p:cNvSpPr>
            <a:spLocks noChangeArrowheads="1"/>
          </p:cNvSpPr>
          <p:nvPr/>
        </p:nvSpPr>
        <p:spPr bwMode="auto">
          <a:xfrm>
            <a:off x="1254125" y="2268538"/>
            <a:ext cx="77788" cy="104775"/>
          </a:xfrm>
          <a:prstGeom prst="rect">
            <a:avLst/>
          </a:prstGeom>
          <a:solidFill>
            <a:srgbClr val="0000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Plastic">
            <a:bevelT w="13500" h="13500" prst="angle"/>
            <a:bevelB w="13500" h="13500" prst="angle"/>
            <a:extrusionClr>
              <a:srgbClr val="00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>
            <a:off x="1517650" y="2347913"/>
            <a:ext cx="114300" cy="15557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6" name="Rectangle 32"/>
          <p:cNvSpPr>
            <a:spLocks noChangeArrowheads="1"/>
          </p:cNvSpPr>
          <p:nvPr/>
        </p:nvSpPr>
        <p:spPr bwMode="auto">
          <a:xfrm>
            <a:off x="1641475" y="2489200"/>
            <a:ext cx="76200" cy="104775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990000"/>
              </a:gs>
            </a:gsLst>
            <a:path path="shape">
              <a:fillToRect l="50000" t="50000" r="50000" b="50000"/>
            </a:path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Plastic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118817" name="Rectangle 33"/>
          <p:cNvSpPr>
            <a:spLocks noChangeArrowheads="1"/>
          </p:cNvSpPr>
          <p:nvPr/>
        </p:nvSpPr>
        <p:spPr bwMode="auto">
          <a:xfrm>
            <a:off x="1854200" y="2046288"/>
            <a:ext cx="76200" cy="104775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990000"/>
              </a:gs>
            </a:gsLst>
            <a:path path="shape">
              <a:fillToRect l="50000" t="50000" r="50000" b="50000"/>
            </a:path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Plastic">
            <a:bevelT w="13500" h="13500" prst="angle"/>
            <a:bevelB w="13500" h="13500" prst="angle"/>
            <a:extrusionClr>
              <a:srgbClr val="99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>
            <a:off x="506413" y="5991225"/>
            <a:ext cx="3079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>
            <a:off x="511175" y="5821363"/>
            <a:ext cx="307975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20" name="Text Box 36"/>
          <p:cNvSpPr txBox="1">
            <a:spLocks noChangeArrowheads="1"/>
          </p:cNvSpPr>
          <p:nvPr/>
        </p:nvSpPr>
        <p:spPr bwMode="auto">
          <a:xfrm>
            <a:off x="838200" y="5867400"/>
            <a:ext cx="115411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b="1">
                <a:latin typeface="Arial" charset="0"/>
              </a:rPr>
              <a:t>OMNI</a:t>
            </a:r>
          </a:p>
        </p:txBody>
      </p:sp>
      <p:sp>
        <p:nvSpPr>
          <p:cNvPr id="118821" name="Text Box 37"/>
          <p:cNvSpPr txBox="1">
            <a:spLocks noChangeArrowheads="1"/>
          </p:cNvSpPr>
          <p:nvPr/>
        </p:nvSpPr>
        <p:spPr bwMode="auto">
          <a:xfrm>
            <a:off x="850900" y="5667375"/>
            <a:ext cx="1077913" cy="287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b="1">
                <a:latin typeface="Arial" charset="0"/>
              </a:rPr>
              <a:t>I-WIRE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273300" y="2303463"/>
            <a:ext cx="388938" cy="620712"/>
            <a:chOff x="8572" y="5736"/>
            <a:chExt cx="739" cy="879"/>
          </a:xfrm>
        </p:grpSpPr>
        <p:sp>
          <p:nvSpPr>
            <p:cNvPr id="118823" name="Line 39"/>
            <p:cNvSpPr>
              <a:spLocks noChangeShapeType="1"/>
            </p:cNvSpPr>
            <p:nvPr/>
          </p:nvSpPr>
          <p:spPr bwMode="auto">
            <a:xfrm>
              <a:off x="8655" y="6128"/>
              <a:ext cx="563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24" name="Line 40"/>
            <p:cNvSpPr>
              <a:spLocks noChangeShapeType="1"/>
            </p:cNvSpPr>
            <p:nvPr/>
          </p:nvSpPr>
          <p:spPr bwMode="auto">
            <a:xfrm flipV="1">
              <a:off x="8640" y="5783"/>
              <a:ext cx="495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25" name="Line 41"/>
            <p:cNvSpPr>
              <a:spLocks noChangeShapeType="1"/>
            </p:cNvSpPr>
            <p:nvPr/>
          </p:nvSpPr>
          <p:spPr bwMode="auto">
            <a:xfrm>
              <a:off x="8655" y="6068"/>
              <a:ext cx="503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26" name="Line 42"/>
            <p:cNvSpPr>
              <a:spLocks noChangeShapeType="1"/>
            </p:cNvSpPr>
            <p:nvPr/>
          </p:nvSpPr>
          <p:spPr bwMode="auto">
            <a:xfrm flipV="1">
              <a:off x="8663" y="5880"/>
              <a:ext cx="5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27" name="Line 43"/>
            <p:cNvSpPr>
              <a:spLocks noChangeShapeType="1"/>
            </p:cNvSpPr>
            <p:nvPr/>
          </p:nvSpPr>
          <p:spPr bwMode="auto">
            <a:xfrm flipV="1">
              <a:off x="8640" y="6000"/>
              <a:ext cx="50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28" name="Line 44"/>
            <p:cNvSpPr>
              <a:spLocks noChangeShapeType="1"/>
            </p:cNvSpPr>
            <p:nvPr/>
          </p:nvSpPr>
          <p:spPr bwMode="auto">
            <a:xfrm>
              <a:off x="8640" y="6064"/>
              <a:ext cx="60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29" name="Line 45"/>
            <p:cNvSpPr>
              <a:spLocks noChangeShapeType="1"/>
            </p:cNvSpPr>
            <p:nvPr/>
          </p:nvSpPr>
          <p:spPr bwMode="auto">
            <a:xfrm>
              <a:off x="8640" y="6064"/>
              <a:ext cx="50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30" name="Line 46"/>
            <p:cNvSpPr>
              <a:spLocks noChangeShapeType="1"/>
            </p:cNvSpPr>
            <p:nvPr/>
          </p:nvSpPr>
          <p:spPr bwMode="auto">
            <a:xfrm>
              <a:off x="8640" y="6088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31" name="Rectangle 47"/>
            <p:cNvSpPr>
              <a:spLocks noChangeArrowheads="1"/>
            </p:cNvSpPr>
            <p:nvPr/>
          </p:nvSpPr>
          <p:spPr bwMode="auto">
            <a:xfrm flipH="1" flipV="1">
              <a:off x="9204" y="6510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2" name="Rectangle 48"/>
            <p:cNvSpPr>
              <a:spLocks noChangeArrowheads="1"/>
            </p:cNvSpPr>
            <p:nvPr/>
          </p:nvSpPr>
          <p:spPr bwMode="auto">
            <a:xfrm flipH="1" flipV="1">
              <a:off x="9099" y="6371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3" name="Rectangle 49"/>
            <p:cNvSpPr>
              <a:spLocks noChangeArrowheads="1"/>
            </p:cNvSpPr>
            <p:nvPr/>
          </p:nvSpPr>
          <p:spPr bwMode="auto">
            <a:xfrm flipH="1" flipV="1">
              <a:off x="9204" y="6266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4" name="Rectangle 50"/>
            <p:cNvSpPr>
              <a:spLocks noChangeArrowheads="1"/>
            </p:cNvSpPr>
            <p:nvPr/>
          </p:nvSpPr>
          <p:spPr bwMode="auto">
            <a:xfrm flipH="1" flipV="1">
              <a:off x="9099" y="6161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5" name="Rectangle 51"/>
            <p:cNvSpPr>
              <a:spLocks noChangeArrowheads="1"/>
            </p:cNvSpPr>
            <p:nvPr/>
          </p:nvSpPr>
          <p:spPr bwMode="auto">
            <a:xfrm flipH="1" flipV="1">
              <a:off x="9204" y="6053"/>
              <a:ext cx="107" cy="108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6" name="Rectangle 52"/>
            <p:cNvSpPr>
              <a:spLocks noChangeArrowheads="1"/>
            </p:cNvSpPr>
            <p:nvPr/>
          </p:nvSpPr>
          <p:spPr bwMode="auto">
            <a:xfrm flipH="1" flipV="1">
              <a:off x="9099" y="5948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7" name="Rectangle 53"/>
            <p:cNvSpPr>
              <a:spLocks noChangeArrowheads="1"/>
            </p:cNvSpPr>
            <p:nvPr/>
          </p:nvSpPr>
          <p:spPr bwMode="auto">
            <a:xfrm flipH="1" flipV="1">
              <a:off x="9204" y="5843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8" name="Rectangle 54"/>
            <p:cNvSpPr>
              <a:spLocks noChangeArrowheads="1"/>
            </p:cNvSpPr>
            <p:nvPr/>
          </p:nvSpPr>
          <p:spPr bwMode="auto">
            <a:xfrm flipH="1" flipV="1">
              <a:off x="9099" y="5736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39" name="AutoShape 55"/>
            <p:cNvSpPr>
              <a:spLocks noChangeArrowheads="1"/>
            </p:cNvSpPr>
            <p:nvPr/>
          </p:nvSpPr>
          <p:spPr bwMode="auto">
            <a:xfrm flipH="1" flipV="1">
              <a:off x="8572" y="5928"/>
              <a:ext cx="120" cy="3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FF99"/>
            </a:solidFill>
            <a:ln w="12700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954213" y="2789238"/>
            <a:ext cx="388937" cy="619125"/>
            <a:chOff x="8572" y="5736"/>
            <a:chExt cx="739" cy="879"/>
          </a:xfrm>
        </p:grpSpPr>
        <p:sp>
          <p:nvSpPr>
            <p:cNvPr id="118841" name="Line 57"/>
            <p:cNvSpPr>
              <a:spLocks noChangeShapeType="1"/>
            </p:cNvSpPr>
            <p:nvPr/>
          </p:nvSpPr>
          <p:spPr bwMode="auto">
            <a:xfrm>
              <a:off x="8655" y="6128"/>
              <a:ext cx="563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42" name="Line 58"/>
            <p:cNvSpPr>
              <a:spLocks noChangeShapeType="1"/>
            </p:cNvSpPr>
            <p:nvPr/>
          </p:nvSpPr>
          <p:spPr bwMode="auto">
            <a:xfrm flipV="1">
              <a:off x="8640" y="5783"/>
              <a:ext cx="495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43" name="Line 59"/>
            <p:cNvSpPr>
              <a:spLocks noChangeShapeType="1"/>
            </p:cNvSpPr>
            <p:nvPr/>
          </p:nvSpPr>
          <p:spPr bwMode="auto">
            <a:xfrm>
              <a:off x="8655" y="6068"/>
              <a:ext cx="503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44" name="Line 60"/>
            <p:cNvSpPr>
              <a:spLocks noChangeShapeType="1"/>
            </p:cNvSpPr>
            <p:nvPr/>
          </p:nvSpPr>
          <p:spPr bwMode="auto">
            <a:xfrm flipV="1">
              <a:off x="8663" y="5880"/>
              <a:ext cx="5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45" name="Line 61"/>
            <p:cNvSpPr>
              <a:spLocks noChangeShapeType="1"/>
            </p:cNvSpPr>
            <p:nvPr/>
          </p:nvSpPr>
          <p:spPr bwMode="auto">
            <a:xfrm flipV="1">
              <a:off x="8640" y="6000"/>
              <a:ext cx="50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46" name="Line 62"/>
            <p:cNvSpPr>
              <a:spLocks noChangeShapeType="1"/>
            </p:cNvSpPr>
            <p:nvPr/>
          </p:nvSpPr>
          <p:spPr bwMode="auto">
            <a:xfrm>
              <a:off x="8640" y="6064"/>
              <a:ext cx="60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47" name="Line 63"/>
            <p:cNvSpPr>
              <a:spLocks noChangeShapeType="1"/>
            </p:cNvSpPr>
            <p:nvPr/>
          </p:nvSpPr>
          <p:spPr bwMode="auto">
            <a:xfrm>
              <a:off x="8640" y="6064"/>
              <a:ext cx="50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48" name="Line 64"/>
            <p:cNvSpPr>
              <a:spLocks noChangeShapeType="1"/>
            </p:cNvSpPr>
            <p:nvPr/>
          </p:nvSpPr>
          <p:spPr bwMode="auto">
            <a:xfrm>
              <a:off x="8640" y="6088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49" name="Rectangle 65"/>
            <p:cNvSpPr>
              <a:spLocks noChangeArrowheads="1"/>
            </p:cNvSpPr>
            <p:nvPr/>
          </p:nvSpPr>
          <p:spPr bwMode="auto">
            <a:xfrm flipH="1" flipV="1">
              <a:off x="9204" y="6510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50" name="Rectangle 66"/>
            <p:cNvSpPr>
              <a:spLocks noChangeArrowheads="1"/>
            </p:cNvSpPr>
            <p:nvPr/>
          </p:nvSpPr>
          <p:spPr bwMode="auto">
            <a:xfrm flipH="1" flipV="1">
              <a:off x="9099" y="6371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51" name="Rectangle 67"/>
            <p:cNvSpPr>
              <a:spLocks noChangeArrowheads="1"/>
            </p:cNvSpPr>
            <p:nvPr/>
          </p:nvSpPr>
          <p:spPr bwMode="auto">
            <a:xfrm flipH="1" flipV="1">
              <a:off x="9204" y="6266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52" name="Rectangle 68"/>
            <p:cNvSpPr>
              <a:spLocks noChangeArrowheads="1"/>
            </p:cNvSpPr>
            <p:nvPr/>
          </p:nvSpPr>
          <p:spPr bwMode="auto">
            <a:xfrm flipH="1" flipV="1">
              <a:off x="9099" y="6161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53" name="Rectangle 69"/>
            <p:cNvSpPr>
              <a:spLocks noChangeArrowheads="1"/>
            </p:cNvSpPr>
            <p:nvPr/>
          </p:nvSpPr>
          <p:spPr bwMode="auto">
            <a:xfrm flipH="1" flipV="1">
              <a:off x="9204" y="6053"/>
              <a:ext cx="107" cy="108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54" name="Rectangle 70"/>
            <p:cNvSpPr>
              <a:spLocks noChangeArrowheads="1"/>
            </p:cNvSpPr>
            <p:nvPr/>
          </p:nvSpPr>
          <p:spPr bwMode="auto">
            <a:xfrm flipH="1" flipV="1">
              <a:off x="9099" y="5948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55" name="Rectangle 71"/>
            <p:cNvSpPr>
              <a:spLocks noChangeArrowheads="1"/>
            </p:cNvSpPr>
            <p:nvPr/>
          </p:nvSpPr>
          <p:spPr bwMode="auto">
            <a:xfrm flipH="1" flipV="1">
              <a:off x="9204" y="5843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56" name="Rectangle 72"/>
            <p:cNvSpPr>
              <a:spLocks noChangeArrowheads="1"/>
            </p:cNvSpPr>
            <p:nvPr/>
          </p:nvSpPr>
          <p:spPr bwMode="auto">
            <a:xfrm flipH="1" flipV="1">
              <a:off x="9099" y="5736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57" name="AutoShape 73"/>
            <p:cNvSpPr>
              <a:spLocks noChangeArrowheads="1"/>
            </p:cNvSpPr>
            <p:nvPr/>
          </p:nvSpPr>
          <p:spPr bwMode="auto">
            <a:xfrm flipH="1" flipV="1">
              <a:off x="8572" y="5928"/>
              <a:ext cx="120" cy="3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FF99"/>
            </a:solidFill>
            <a:ln w="12700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 rot="-16200000">
            <a:off x="951707" y="3890168"/>
            <a:ext cx="520700" cy="461963"/>
            <a:chOff x="8572" y="5736"/>
            <a:chExt cx="739" cy="879"/>
          </a:xfrm>
        </p:grpSpPr>
        <p:sp>
          <p:nvSpPr>
            <p:cNvPr id="118859" name="Line 75"/>
            <p:cNvSpPr>
              <a:spLocks noChangeShapeType="1"/>
            </p:cNvSpPr>
            <p:nvPr/>
          </p:nvSpPr>
          <p:spPr bwMode="auto">
            <a:xfrm>
              <a:off x="8655" y="6128"/>
              <a:ext cx="563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60" name="Line 76"/>
            <p:cNvSpPr>
              <a:spLocks noChangeShapeType="1"/>
            </p:cNvSpPr>
            <p:nvPr/>
          </p:nvSpPr>
          <p:spPr bwMode="auto">
            <a:xfrm flipV="1">
              <a:off x="8640" y="5783"/>
              <a:ext cx="495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61" name="Line 77"/>
            <p:cNvSpPr>
              <a:spLocks noChangeShapeType="1"/>
            </p:cNvSpPr>
            <p:nvPr/>
          </p:nvSpPr>
          <p:spPr bwMode="auto">
            <a:xfrm>
              <a:off x="8655" y="6068"/>
              <a:ext cx="503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62" name="Line 78"/>
            <p:cNvSpPr>
              <a:spLocks noChangeShapeType="1"/>
            </p:cNvSpPr>
            <p:nvPr/>
          </p:nvSpPr>
          <p:spPr bwMode="auto">
            <a:xfrm flipV="1">
              <a:off x="8663" y="5880"/>
              <a:ext cx="5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63" name="Line 79"/>
            <p:cNvSpPr>
              <a:spLocks noChangeShapeType="1"/>
            </p:cNvSpPr>
            <p:nvPr/>
          </p:nvSpPr>
          <p:spPr bwMode="auto">
            <a:xfrm flipV="1">
              <a:off x="8640" y="6000"/>
              <a:ext cx="50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64" name="Line 80"/>
            <p:cNvSpPr>
              <a:spLocks noChangeShapeType="1"/>
            </p:cNvSpPr>
            <p:nvPr/>
          </p:nvSpPr>
          <p:spPr bwMode="auto">
            <a:xfrm>
              <a:off x="8640" y="6064"/>
              <a:ext cx="60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65" name="Line 81"/>
            <p:cNvSpPr>
              <a:spLocks noChangeShapeType="1"/>
            </p:cNvSpPr>
            <p:nvPr/>
          </p:nvSpPr>
          <p:spPr bwMode="auto">
            <a:xfrm>
              <a:off x="8640" y="6064"/>
              <a:ext cx="50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66" name="Line 82"/>
            <p:cNvSpPr>
              <a:spLocks noChangeShapeType="1"/>
            </p:cNvSpPr>
            <p:nvPr/>
          </p:nvSpPr>
          <p:spPr bwMode="auto">
            <a:xfrm>
              <a:off x="8640" y="6088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67" name="Rectangle 83"/>
            <p:cNvSpPr>
              <a:spLocks noChangeArrowheads="1"/>
            </p:cNvSpPr>
            <p:nvPr/>
          </p:nvSpPr>
          <p:spPr bwMode="auto">
            <a:xfrm flipH="1" flipV="1">
              <a:off x="9204" y="6510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68" name="Rectangle 84"/>
            <p:cNvSpPr>
              <a:spLocks noChangeArrowheads="1"/>
            </p:cNvSpPr>
            <p:nvPr/>
          </p:nvSpPr>
          <p:spPr bwMode="auto">
            <a:xfrm flipH="1" flipV="1">
              <a:off x="9099" y="6371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69" name="Rectangle 85"/>
            <p:cNvSpPr>
              <a:spLocks noChangeArrowheads="1"/>
            </p:cNvSpPr>
            <p:nvPr/>
          </p:nvSpPr>
          <p:spPr bwMode="auto">
            <a:xfrm flipH="1" flipV="1">
              <a:off x="9204" y="6266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70" name="Rectangle 86"/>
            <p:cNvSpPr>
              <a:spLocks noChangeArrowheads="1"/>
            </p:cNvSpPr>
            <p:nvPr/>
          </p:nvSpPr>
          <p:spPr bwMode="auto">
            <a:xfrm flipH="1" flipV="1">
              <a:off x="9099" y="6161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71" name="Rectangle 87"/>
            <p:cNvSpPr>
              <a:spLocks noChangeArrowheads="1"/>
            </p:cNvSpPr>
            <p:nvPr/>
          </p:nvSpPr>
          <p:spPr bwMode="auto">
            <a:xfrm flipH="1" flipV="1">
              <a:off x="9204" y="6053"/>
              <a:ext cx="107" cy="108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72" name="Rectangle 88"/>
            <p:cNvSpPr>
              <a:spLocks noChangeArrowheads="1"/>
            </p:cNvSpPr>
            <p:nvPr/>
          </p:nvSpPr>
          <p:spPr bwMode="auto">
            <a:xfrm flipH="1" flipV="1">
              <a:off x="9099" y="5948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73" name="Rectangle 89"/>
            <p:cNvSpPr>
              <a:spLocks noChangeArrowheads="1"/>
            </p:cNvSpPr>
            <p:nvPr/>
          </p:nvSpPr>
          <p:spPr bwMode="auto">
            <a:xfrm flipH="1" flipV="1">
              <a:off x="9204" y="5843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74" name="Rectangle 90"/>
            <p:cNvSpPr>
              <a:spLocks noChangeArrowheads="1"/>
            </p:cNvSpPr>
            <p:nvPr/>
          </p:nvSpPr>
          <p:spPr bwMode="auto">
            <a:xfrm flipH="1" flipV="1">
              <a:off x="9099" y="5736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75" name="AutoShape 91"/>
            <p:cNvSpPr>
              <a:spLocks noChangeArrowheads="1"/>
            </p:cNvSpPr>
            <p:nvPr/>
          </p:nvSpPr>
          <p:spPr bwMode="auto">
            <a:xfrm flipH="1" flipV="1">
              <a:off x="8572" y="5928"/>
              <a:ext cx="120" cy="3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FF99"/>
            </a:solidFill>
            <a:ln w="12700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 rot="-10800000">
            <a:off x="244475" y="2476500"/>
            <a:ext cx="388938" cy="619125"/>
            <a:chOff x="8572" y="5736"/>
            <a:chExt cx="739" cy="879"/>
          </a:xfrm>
        </p:grpSpPr>
        <p:sp>
          <p:nvSpPr>
            <p:cNvPr id="118877" name="Line 93"/>
            <p:cNvSpPr>
              <a:spLocks noChangeShapeType="1"/>
            </p:cNvSpPr>
            <p:nvPr/>
          </p:nvSpPr>
          <p:spPr bwMode="auto">
            <a:xfrm>
              <a:off x="8655" y="6128"/>
              <a:ext cx="563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78" name="Line 94"/>
            <p:cNvSpPr>
              <a:spLocks noChangeShapeType="1"/>
            </p:cNvSpPr>
            <p:nvPr/>
          </p:nvSpPr>
          <p:spPr bwMode="auto">
            <a:xfrm flipV="1">
              <a:off x="8640" y="5783"/>
              <a:ext cx="495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79" name="Line 95"/>
            <p:cNvSpPr>
              <a:spLocks noChangeShapeType="1"/>
            </p:cNvSpPr>
            <p:nvPr/>
          </p:nvSpPr>
          <p:spPr bwMode="auto">
            <a:xfrm>
              <a:off x="8655" y="6068"/>
              <a:ext cx="503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80" name="Line 96"/>
            <p:cNvSpPr>
              <a:spLocks noChangeShapeType="1"/>
            </p:cNvSpPr>
            <p:nvPr/>
          </p:nvSpPr>
          <p:spPr bwMode="auto">
            <a:xfrm flipV="1">
              <a:off x="8663" y="5880"/>
              <a:ext cx="5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81" name="Line 97"/>
            <p:cNvSpPr>
              <a:spLocks noChangeShapeType="1"/>
            </p:cNvSpPr>
            <p:nvPr/>
          </p:nvSpPr>
          <p:spPr bwMode="auto">
            <a:xfrm flipV="1">
              <a:off x="8640" y="6000"/>
              <a:ext cx="50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82" name="Line 98"/>
            <p:cNvSpPr>
              <a:spLocks noChangeShapeType="1"/>
            </p:cNvSpPr>
            <p:nvPr/>
          </p:nvSpPr>
          <p:spPr bwMode="auto">
            <a:xfrm>
              <a:off x="8640" y="6064"/>
              <a:ext cx="60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83" name="Line 99"/>
            <p:cNvSpPr>
              <a:spLocks noChangeShapeType="1"/>
            </p:cNvSpPr>
            <p:nvPr/>
          </p:nvSpPr>
          <p:spPr bwMode="auto">
            <a:xfrm>
              <a:off x="8640" y="6064"/>
              <a:ext cx="50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84" name="Line 100"/>
            <p:cNvSpPr>
              <a:spLocks noChangeShapeType="1"/>
            </p:cNvSpPr>
            <p:nvPr/>
          </p:nvSpPr>
          <p:spPr bwMode="auto">
            <a:xfrm>
              <a:off x="8640" y="6088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85" name="Rectangle 101"/>
            <p:cNvSpPr>
              <a:spLocks noChangeArrowheads="1"/>
            </p:cNvSpPr>
            <p:nvPr/>
          </p:nvSpPr>
          <p:spPr bwMode="auto">
            <a:xfrm flipH="1" flipV="1">
              <a:off x="9204" y="6510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86" name="Rectangle 102"/>
            <p:cNvSpPr>
              <a:spLocks noChangeArrowheads="1"/>
            </p:cNvSpPr>
            <p:nvPr/>
          </p:nvSpPr>
          <p:spPr bwMode="auto">
            <a:xfrm flipH="1" flipV="1">
              <a:off x="9099" y="6371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87" name="Rectangle 103"/>
            <p:cNvSpPr>
              <a:spLocks noChangeArrowheads="1"/>
            </p:cNvSpPr>
            <p:nvPr/>
          </p:nvSpPr>
          <p:spPr bwMode="auto">
            <a:xfrm flipH="1" flipV="1">
              <a:off x="9204" y="6266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88" name="Rectangle 104"/>
            <p:cNvSpPr>
              <a:spLocks noChangeArrowheads="1"/>
            </p:cNvSpPr>
            <p:nvPr/>
          </p:nvSpPr>
          <p:spPr bwMode="auto">
            <a:xfrm flipH="1" flipV="1">
              <a:off x="9099" y="6161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89" name="Rectangle 105"/>
            <p:cNvSpPr>
              <a:spLocks noChangeArrowheads="1"/>
            </p:cNvSpPr>
            <p:nvPr/>
          </p:nvSpPr>
          <p:spPr bwMode="auto">
            <a:xfrm flipH="1" flipV="1">
              <a:off x="9204" y="6053"/>
              <a:ext cx="107" cy="108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90" name="Rectangle 106"/>
            <p:cNvSpPr>
              <a:spLocks noChangeArrowheads="1"/>
            </p:cNvSpPr>
            <p:nvPr/>
          </p:nvSpPr>
          <p:spPr bwMode="auto">
            <a:xfrm flipH="1" flipV="1">
              <a:off x="9099" y="5948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91" name="Rectangle 107"/>
            <p:cNvSpPr>
              <a:spLocks noChangeArrowheads="1"/>
            </p:cNvSpPr>
            <p:nvPr/>
          </p:nvSpPr>
          <p:spPr bwMode="auto">
            <a:xfrm flipH="1" flipV="1">
              <a:off x="9204" y="5843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92" name="Rectangle 108"/>
            <p:cNvSpPr>
              <a:spLocks noChangeArrowheads="1"/>
            </p:cNvSpPr>
            <p:nvPr/>
          </p:nvSpPr>
          <p:spPr bwMode="auto">
            <a:xfrm flipH="1" flipV="1">
              <a:off x="9099" y="5736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93" name="AutoShape 109"/>
            <p:cNvSpPr>
              <a:spLocks noChangeArrowheads="1"/>
            </p:cNvSpPr>
            <p:nvPr/>
          </p:nvSpPr>
          <p:spPr bwMode="auto">
            <a:xfrm flipH="1" flipV="1">
              <a:off x="8572" y="5928"/>
              <a:ext cx="120" cy="3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FF99"/>
            </a:solidFill>
            <a:ln w="12700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10"/>
          <p:cNvGrpSpPr>
            <a:grpSpLocks/>
          </p:cNvGrpSpPr>
          <p:nvPr/>
        </p:nvGrpSpPr>
        <p:grpSpPr bwMode="auto">
          <a:xfrm rot="-10800000">
            <a:off x="781050" y="1539875"/>
            <a:ext cx="388938" cy="619125"/>
            <a:chOff x="8572" y="5736"/>
            <a:chExt cx="739" cy="879"/>
          </a:xfrm>
        </p:grpSpPr>
        <p:sp>
          <p:nvSpPr>
            <p:cNvPr id="118895" name="Line 111"/>
            <p:cNvSpPr>
              <a:spLocks noChangeShapeType="1"/>
            </p:cNvSpPr>
            <p:nvPr/>
          </p:nvSpPr>
          <p:spPr bwMode="auto">
            <a:xfrm>
              <a:off x="8655" y="6128"/>
              <a:ext cx="563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96" name="Line 112"/>
            <p:cNvSpPr>
              <a:spLocks noChangeShapeType="1"/>
            </p:cNvSpPr>
            <p:nvPr/>
          </p:nvSpPr>
          <p:spPr bwMode="auto">
            <a:xfrm flipV="1">
              <a:off x="8640" y="5783"/>
              <a:ext cx="495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97" name="Line 113"/>
            <p:cNvSpPr>
              <a:spLocks noChangeShapeType="1"/>
            </p:cNvSpPr>
            <p:nvPr/>
          </p:nvSpPr>
          <p:spPr bwMode="auto">
            <a:xfrm>
              <a:off x="8655" y="6068"/>
              <a:ext cx="503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98" name="Line 114"/>
            <p:cNvSpPr>
              <a:spLocks noChangeShapeType="1"/>
            </p:cNvSpPr>
            <p:nvPr/>
          </p:nvSpPr>
          <p:spPr bwMode="auto">
            <a:xfrm flipV="1">
              <a:off x="8663" y="5880"/>
              <a:ext cx="5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99" name="Line 115"/>
            <p:cNvSpPr>
              <a:spLocks noChangeShapeType="1"/>
            </p:cNvSpPr>
            <p:nvPr/>
          </p:nvSpPr>
          <p:spPr bwMode="auto">
            <a:xfrm flipV="1">
              <a:off x="8640" y="6000"/>
              <a:ext cx="50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00" name="Line 116"/>
            <p:cNvSpPr>
              <a:spLocks noChangeShapeType="1"/>
            </p:cNvSpPr>
            <p:nvPr/>
          </p:nvSpPr>
          <p:spPr bwMode="auto">
            <a:xfrm>
              <a:off x="8640" y="6064"/>
              <a:ext cx="60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01" name="Line 117"/>
            <p:cNvSpPr>
              <a:spLocks noChangeShapeType="1"/>
            </p:cNvSpPr>
            <p:nvPr/>
          </p:nvSpPr>
          <p:spPr bwMode="auto">
            <a:xfrm>
              <a:off x="8640" y="6064"/>
              <a:ext cx="50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02" name="Line 118"/>
            <p:cNvSpPr>
              <a:spLocks noChangeShapeType="1"/>
            </p:cNvSpPr>
            <p:nvPr/>
          </p:nvSpPr>
          <p:spPr bwMode="auto">
            <a:xfrm>
              <a:off x="8640" y="6088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03" name="Rectangle 119"/>
            <p:cNvSpPr>
              <a:spLocks noChangeArrowheads="1"/>
            </p:cNvSpPr>
            <p:nvPr/>
          </p:nvSpPr>
          <p:spPr bwMode="auto">
            <a:xfrm flipH="1" flipV="1">
              <a:off x="9204" y="6510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4" name="Rectangle 120"/>
            <p:cNvSpPr>
              <a:spLocks noChangeArrowheads="1"/>
            </p:cNvSpPr>
            <p:nvPr/>
          </p:nvSpPr>
          <p:spPr bwMode="auto">
            <a:xfrm flipH="1" flipV="1">
              <a:off x="9099" y="6371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5" name="Rectangle 121"/>
            <p:cNvSpPr>
              <a:spLocks noChangeArrowheads="1"/>
            </p:cNvSpPr>
            <p:nvPr/>
          </p:nvSpPr>
          <p:spPr bwMode="auto">
            <a:xfrm flipH="1" flipV="1">
              <a:off x="9204" y="6266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6" name="Rectangle 122"/>
            <p:cNvSpPr>
              <a:spLocks noChangeArrowheads="1"/>
            </p:cNvSpPr>
            <p:nvPr/>
          </p:nvSpPr>
          <p:spPr bwMode="auto">
            <a:xfrm flipH="1" flipV="1">
              <a:off x="9099" y="6161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7" name="Rectangle 123"/>
            <p:cNvSpPr>
              <a:spLocks noChangeArrowheads="1"/>
            </p:cNvSpPr>
            <p:nvPr/>
          </p:nvSpPr>
          <p:spPr bwMode="auto">
            <a:xfrm flipH="1" flipV="1">
              <a:off x="9204" y="6053"/>
              <a:ext cx="107" cy="108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8" name="Rectangle 124"/>
            <p:cNvSpPr>
              <a:spLocks noChangeArrowheads="1"/>
            </p:cNvSpPr>
            <p:nvPr/>
          </p:nvSpPr>
          <p:spPr bwMode="auto">
            <a:xfrm flipH="1" flipV="1">
              <a:off x="9099" y="5948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9" name="Rectangle 125"/>
            <p:cNvSpPr>
              <a:spLocks noChangeArrowheads="1"/>
            </p:cNvSpPr>
            <p:nvPr/>
          </p:nvSpPr>
          <p:spPr bwMode="auto">
            <a:xfrm flipH="1" flipV="1">
              <a:off x="9204" y="5843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0" name="Rectangle 126"/>
            <p:cNvSpPr>
              <a:spLocks noChangeArrowheads="1"/>
            </p:cNvSpPr>
            <p:nvPr/>
          </p:nvSpPr>
          <p:spPr bwMode="auto">
            <a:xfrm flipH="1" flipV="1">
              <a:off x="9099" y="5736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1" name="AutoShape 127"/>
            <p:cNvSpPr>
              <a:spLocks noChangeArrowheads="1"/>
            </p:cNvSpPr>
            <p:nvPr/>
          </p:nvSpPr>
          <p:spPr bwMode="auto">
            <a:xfrm flipH="1" flipV="1">
              <a:off x="8572" y="5928"/>
              <a:ext cx="120" cy="3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FF99"/>
            </a:solidFill>
            <a:ln w="12700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28"/>
          <p:cNvGrpSpPr>
            <a:grpSpLocks/>
          </p:cNvGrpSpPr>
          <p:nvPr/>
        </p:nvGrpSpPr>
        <p:grpSpPr bwMode="auto">
          <a:xfrm>
            <a:off x="2678113" y="1747838"/>
            <a:ext cx="388937" cy="620712"/>
            <a:chOff x="8572" y="5736"/>
            <a:chExt cx="739" cy="879"/>
          </a:xfrm>
        </p:grpSpPr>
        <p:sp>
          <p:nvSpPr>
            <p:cNvPr id="118913" name="Line 129"/>
            <p:cNvSpPr>
              <a:spLocks noChangeShapeType="1"/>
            </p:cNvSpPr>
            <p:nvPr/>
          </p:nvSpPr>
          <p:spPr bwMode="auto">
            <a:xfrm>
              <a:off x="8655" y="6128"/>
              <a:ext cx="563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14" name="Line 130"/>
            <p:cNvSpPr>
              <a:spLocks noChangeShapeType="1"/>
            </p:cNvSpPr>
            <p:nvPr/>
          </p:nvSpPr>
          <p:spPr bwMode="auto">
            <a:xfrm flipV="1">
              <a:off x="8640" y="5783"/>
              <a:ext cx="495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15" name="Line 131"/>
            <p:cNvSpPr>
              <a:spLocks noChangeShapeType="1"/>
            </p:cNvSpPr>
            <p:nvPr/>
          </p:nvSpPr>
          <p:spPr bwMode="auto">
            <a:xfrm>
              <a:off x="8655" y="6068"/>
              <a:ext cx="503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16" name="Line 132"/>
            <p:cNvSpPr>
              <a:spLocks noChangeShapeType="1"/>
            </p:cNvSpPr>
            <p:nvPr/>
          </p:nvSpPr>
          <p:spPr bwMode="auto">
            <a:xfrm flipV="1">
              <a:off x="8663" y="5880"/>
              <a:ext cx="5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17" name="Line 133"/>
            <p:cNvSpPr>
              <a:spLocks noChangeShapeType="1"/>
            </p:cNvSpPr>
            <p:nvPr/>
          </p:nvSpPr>
          <p:spPr bwMode="auto">
            <a:xfrm flipV="1">
              <a:off x="8640" y="6000"/>
              <a:ext cx="50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18" name="Line 134"/>
            <p:cNvSpPr>
              <a:spLocks noChangeShapeType="1"/>
            </p:cNvSpPr>
            <p:nvPr/>
          </p:nvSpPr>
          <p:spPr bwMode="auto">
            <a:xfrm>
              <a:off x="8640" y="6064"/>
              <a:ext cx="60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19" name="Line 135"/>
            <p:cNvSpPr>
              <a:spLocks noChangeShapeType="1"/>
            </p:cNvSpPr>
            <p:nvPr/>
          </p:nvSpPr>
          <p:spPr bwMode="auto">
            <a:xfrm>
              <a:off x="8640" y="6064"/>
              <a:ext cx="50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20" name="Line 136"/>
            <p:cNvSpPr>
              <a:spLocks noChangeShapeType="1"/>
            </p:cNvSpPr>
            <p:nvPr/>
          </p:nvSpPr>
          <p:spPr bwMode="auto">
            <a:xfrm>
              <a:off x="8640" y="6088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21" name="Rectangle 137"/>
            <p:cNvSpPr>
              <a:spLocks noChangeArrowheads="1"/>
            </p:cNvSpPr>
            <p:nvPr/>
          </p:nvSpPr>
          <p:spPr bwMode="auto">
            <a:xfrm flipH="1" flipV="1">
              <a:off x="9204" y="6510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2" name="Rectangle 138"/>
            <p:cNvSpPr>
              <a:spLocks noChangeArrowheads="1"/>
            </p:cNvSpPr>
            <p:nvPr/>
          </p:nvSpPr>
          <p:spPr bwMode="auto">
            <a:xfrm flipH="1" flipV="1">
              <a:off x="9099" y="6371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3" name="Rectangle 139"/>
            <p:cNvSpPr>
              <a:spLocks noChangeArrowheads="1"/>
            </p:cNvSpPr>
            <p:nvPr/>
          </p:nvSpPr>
          <p:spPr bwMode="auto">
            <a:xfrm flipH="1" flipV="1">
              <a:off x="9204" y="6266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4" name="Rectangle 140"/>
            <p:cNvSpPr>
              <a:spLocks noChangeArrowheads="1"/>
            </p:cNvSpPr>
            <p:nvPr/>
          </p:nvSpPr>
          <p:spPr bwMode="auto">
            <a:xfrm flipH="1" flipV="1">
              <a:off x="9099" y="6161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5" name="Rectangle 141"/>
            <p:cNvSpPr>
              <a:spLocks noChangeArrowheads="1"/>
            </p:cNvSpPr>
            <p:nvPr/>
          </p:nvSpPr>
          <p:spPr bwMode="auto">
            <a:xfrm flipH="1" flipV="1">
              <a:off x="9204" y="6053"/>
              <a:ext cx="107" cy="108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6" name="Rectangle 142"/>
            <p:cNvSpPr>
              <a:spLocks noChangeArrowheads="1"/>
            </p:cNvSpPr>
            <p:nvPr/>
          </p:nvSpPr>
          <p:spPr bwMode="auto">
            <a:xfrm flipH="1" flipV="1">
              <a:off x="9099" y="5948"/>
              <a:ext cx="105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7" name="Rectangle 143"/>
            <p:cNvSpPr>
              <a:spLocks noChangeArrowheads="1"/>
            </p:cNvSpPr>
            <p:nvPr/>
          </p:nvSpPr>
          <p:spPr bwMode="auto">
            <a:xfrm flipH="1" flipV="1">
              <a:off x="9204" y="5843"/>
              <a:ext cx="107" cy="105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8" name="Rectangle 144"/>
            <p:cNvSpPr>
              <a:spLocks noChangeArrowheads="1"/>
            </p:cNvSpPr>
            <p:nvPr/>
          </p:nvSpPr>
          <p:spPr bwMode="auto">
            <a:xfrm flipH="1" flipV="1">
              <a:off x="9099" y="5736"/>
              <a:ext cx="105" cy="107"/>
            </a:xfrm>
            <a:prstGeom prst="rect">
              <a:avLst/>
            </a:prstGeom>
            <a:solidFill>
              <a:srgbClr val="9999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9" name="AutoShape 145"/>
            <p:cNvSpPr>
              <a:spLocks noChangeArrowheads="1"/>
            </p:cNvSpPr>
            <p:nvPr/>
          </p:nvSpPr>
          <p:spPr bwMode="auto">
            <a:xfrm flipH="1" flipV="1">
              <a:off x="8572" y="5928"/>
              <a:ext cx="120" cy="3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FF99"/>
            </a:solidFill>
            <a:ln w="12700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30" name="Line 146"/>
          <p:cNvSpPr>
            <a:spLocks noChangeShapeType="1"/>
          </p:cNvSpPr>
          <p:nvPr/>
        </p:nvSpPr>
        <p:spPr bwMode="auto">
          <a:xfrm>
            <a:off x="1285875" y="1928813"/>
            <a:ext cx="244475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931" name="Line 147"/>
          <p:cNvSpPr>
            <a:spLocks noChangeShapeType="1"/>
          </p:cNvSpPr>
          <p:nvPr/>
        </p:nvSpPr>
        <p:spPr bwMode="auto">
          <a:xfrm flipH="1">
            <a:off x="719138" y="2606675"/>
            <a:ext cx="268287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932" name="Line 148"/>
          <p:cNvSpPr>
            <a:spLocks noChangeShapeType="1"/>
          </p:cNvSpPr>
          <p:nvPr/>
        </p:nvSpPr>
        <p:spPr bwMode="auto">
          <a:xfrm>
            <a:off x="2136775" y="2076450"/>
            <a:ext cx="4095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933" name="Line 149"/>
          <p:cNvSpPr>
            <a:spLocks noChangeShapeType="1"/>
          </p:cNvSpPr>
          <p:nvPr/>
        </p:nvSpPr>
        <p:spPr bwMode="auto">
          <a:xfrm>
            <a:off x="1839913" y="2552700"/>
            <a:ext cx="2444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934" name="Line 150"/>
          <p:cNvSpPr>
            <a:spLocks noChangeShapeType="1"/>
          </p:cNvSpPr>
          <p:nvPr/>
        </p:nvSpPr>
        <p:spPr bwMode="auto">
          <a:xfrm>
            <a:off x="1603375" y="2733675"/>
            <a:ext cx="180975" cy="347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935" name="Line 151"/>
          <p:cNvSpPr>
            <a:spLocks noChangeShapeType="1"/>
          </p:cNvSpPr>
          <p:nvPr/>
        </p:nvSpPr>
        <p:spPr bwMode="auto">
          <a:xfrm flipH="1">
            <a:off x="1138238" y="3609975"/>
            <a:ext cx="1587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219200"/>
          </a:xfrm>
        </p:spPr>
        <p:txBody>
          <a:bodyPr/>
          <a:lstStyle/>
          <a:p>
            <a:pPr algn="l"/>
            <a:r>
              <a:rPr lang="en-US" altLang="zh-CN" sz="3600" b="1" u="none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charset="0"/>
              </a:rPr>
              <a:t>Comments</a:t>
            </a:r>
            <a:endParaRPr lang="en-US" altLang="zh-CN" sz="3600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6200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cs typeface="Times New Roman" charset="0"/>
              </a:rPr>
              <a:t>What have Learned?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Search for new breakthrough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Enjoy your work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Beyond research data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cs typeface="Times New Roman" charset="0"/>
              </a:rPr>
              <a:t>What We Should Do?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As an individual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As a community</a:t>
            </a: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533400" y="12954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219200"/>
          </a:xfrm>
        </p:spPr>
        <p:txBody>
          <a:bodyPr/>
          <a:lstStyle/>
          <a:p>
            <a:pPr algn="l"/>
            <a:r>
              <a:rPr lang="en-US" altLang="zh-CN" u="none" dirty="0">
                <a:solidFill>
                  <a:srgbClr val="0000CC"/>
                </a:solidFill>
                <a:cs typeface="Times New Roman" charset="0"/>
              </a:rPr>
              <a:t>Position</a:t>
            </a:r>
            <a:r>
              <a:rPr lang="zh-CN" altLang="en-US" u="none" dirty="0">
                <a:solidFill>
                  <a:srgbClr val="0000CC"/>
                </a:solidFill>
                <a:cs typeface="Times New Roman" charset="0"/>
              </a:rPr>
              <a:t> </a:t>
            </a:r>
            <a:r>
              <a:rPr lang="en-US" altLang="zh-CN" u="none" dirty="0">
                <a:solidFill>
                  <a:srgbClr val="0000CC"/>
                </a:solidFill>
                <a:cs typeface="Times New Roman" charset="0"/>
              </a:rPr>
              <a:t>Yourself</a:t>
            </a:r>
            <a:r>
              <a:rPr lang="zh-CN" altLang="en-US" u="none" dirty="0">
                <a:solidFill>
                  <a:srgbClr val="0000CC"/>
                </a:solidFill>
                <a:cs typeface="Times New Roman" charset="0"/>
              </a:rPr>
              <a:t>（定位）</a:t>
            </a:r>
            <a:endParaRPr lang="en-US" altLang="zh-CN" u="none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20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cs typeface="Times New Roman" charset="0"/>
              </a:rPr>
              <a:t>Academic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Basic research, prototype development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Ten years or longer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cs typeface="Times New Roman" charset="0"/>
              </a:rPr>
              <a:t>National Research Laboratories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Basic research, prototype/infrastructure development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High-risk, high-return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5 years or longer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cs typeface="Times New Roman" charset="0"/>
              </a:rPr>
              <a:t>Industry Research Laboratories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Basic research, prototype/full system development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cs typeface="Times New Roman" charset="0"/>
              </a:rPr>
              <a:t>One-three years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533400" y="10668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6460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Research</a:t>
            </a:r>
            <a:r>
              <a:rPr lang="zh-CN" altLang="en-US" sz="3200" dirty="0">
                <a:solidFill>
                  <a:srgbClr val="FF6600"/>
                </a:solidFill>
              </a:rPr>
              <a:t> </a:t>
            </a:r>
            <a:r>
              <a:rPr lang="en-US" altLang="zh-CN" sz="3200" dirty="0">
                <a:solidFill>
                  <a:srgbClr val="FF6600"/>
                </a:solidFill>
              </a:rPr>
              <a:t>in </a:t>
            </a:r>
            <a:r>
              <a:rPr lang="en-US" altLang="zh-CN" sz="2800" b="1" dirty="0">
                <a:solidFill>
                  <a:srgbClr val="FF6600"/>
                </a:solidFill>
              </a:rPr>
              <a:t>Different Environments</a:t>
            </a:r>
            <a:endParaRPr lang="en-US" sz="2800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B56F2D-DA89-4B2D-9F1E-3B5F770CBDE1}" type="datetime1">
              <a:rPr lang="en-US"/>
              <a:pPr>
                <a:defRPr/>
              </a:pPr>
              <a:t>11/11/2019</a:t>
            </a:fld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00FDB-B883-4934-AC7F-4678873637C6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0"/>
            <a:ext cx="8229600" cy="1901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Thank you!</a:t>
            </a:r>
            <a:br>
              <a:rPr lang="en-US" altLang="zh-CN" sz="44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zh-CN" sz="3600"/>
            </a:br>
            <a:r>
              <a:rPr lang="en-US" altLang="zh-CN" sz="3600">
                <a:solidFill>
                  <a:srgbClr val="0000FF"/>
                </a:solidFill>
              </a:rPr>
              <a:t>To visit http://www.cs.iit.edu/~scs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E24E34D-B847-4DB0-8D1C-254F5D83F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en-US"/>
              <a:t>Exam Comments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9118321-3B8B-484E-BC2A-0C4516F6E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567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3:00pm-5:00pm Room </a:t>
            </a:r>
            <a:r>
              <a:rPr lang="en-US" altLang="en-US" sz="2400" b="1">
                <a:solidFill>
                  <a:srgbClr val="FF0000"/>
                </a:solidFill>
              </a:rPr>
              <a:t>SB111</a:t>
            </a:r>
            <a:r>
              <a:rPr lang="en-US" altLang="en-US" sz="2400"/>
              <a:t> on 11/14/19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Closed book, closed notes, no cell phone, no calculator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Allow to bring a 4’’x6’’ “cheat card”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Anything on the card </a:t>
            </a:r>
            <a:r>
              <a:rPr lang="en-US" altLang="en-US" sz="2000" b="1">
                <a:solidFill>
                  <a:srgbClr val="FF0000"/>
                </a:solidFill>
              </a:rPr>
              <a:t>MUST HAND WRITING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All lectures included on the test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Focus on things taught in class (lecture notes, in-class discussions, homework, programming assignment)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 structure: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Short answer questions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`big’ questions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Programming design related questions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Performance analysis/evaluation questions</a:t>
            </a:r>
          </a:p>
          <a:p>
            <a:pPr lvl="2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Good luck!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2D99A-1A59-4BE6-9573-12EFDAE0B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CS546 Review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244EBA9A-B8E5-4CA2-85C4-33CA2B0C0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fld id="{ACA4D6C0-2073-4601-9A0D-DB9B31B7D80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82DCEE-570A-43C8-9873-A0FC269EB6CB}" type="datetime1">
              <a:rPr lang="en-US"/>
              <a:pPr>
                <a:defRPr/>
              </a:pPr>
              <a:t>11/11/2019</a:t>
            </a:fld>
            <a:endParaRPr lang="en-US" altLang="zh-CN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Scalable Computing Software Lab, Illinois Institute of Technology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E8D8B-7AF5-4F1D-8E52-91536FCB8FB2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u="none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Career and Viewpoint</a:t>
            </a:r>
            <a:br>
              <a:rPr lang="en-US" sz="3600" b="1" u="none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sz="3200" b="1" i="1" u="none" dirty="0">
                <a:solidFill>
                  <a:srgbClr val="0000FF"/>
                </a:solidFill>
              </a:rPr>
              <a:t>A Random Walk </a:t>
            </a:r>
            <a:br>
              <a:rPr lang="en-US" sz="3600" b="1" i="1" u="none" dirty="0">
                <a:solidFill>
                  <a:srgbClr val="0000FF"/>
                </a:solidFill>
              </a:rPr>
            </a:br>
            <a:br>
              <a:rPr lang="en-US" sz="4000" dirty="0"/>
            </a:br>
            <a:endParaRPr lang="en-US" altLang="zh-CN" sz="4000" b="1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276600"/>
            <a:ext cx="9144000" cy="1981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endParaRPr lang="en-US" altLang="zh-CN" sz="3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Xian-He Sun</a:t>
            </a:r>
          </a:p>
          <a:p>
            <a:pPr algn="ctr" eaLnBrk="1" hangingPunct="1">
              <a:lnSpc>
                <a:spcPct val="90000"/>
              </a:lnSpc>
              <a:defRPr/>
            </a:pPr>
            <a:endParaRPr lang="en-US" altLang="zh-CN" sz="2200" b="1" dirty="0"/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200" dirty="0"/>
              <a:t>Illinois Institute of Technology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200" dirty="0"/>
              <a:t>Chicago, Illinois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200" dirty="0"/>
              <a:t>sun@iit.edu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06538"/>
            <a:ext cx="5310188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1435100" y="1003300"/>
            <a:ext cx="6900863" cy="582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516688" y="3187700"/>
            <a:ext cx="2182812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6515100" y="3856038"/>
            <a:ext cx="21828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0738">
              <a:lnSpc>
                <a:spcPct val="85000"/>
              </a:lnSpc>
            </a:pPr>
            <a:r>
              <a:rPr lang="en-US" sz="2100">
                <a:solidFill>
                  <a:srgbClr val="000000"/>
                </a:solidFill>
                <a:latin typeface="Verdana" pitchFamily="34" charset="0"/>
              </a:rPr>
              <a:t>Reduced Complexity </a:t>
            </a:r>
          </a:p>
          <a:p>
            <a:pPr algn="ctr" defTabSz="820738">
              <a:lnSpc>
                <a:spcPct val="85000"/>
              </a:lnSpc>
            </a:pPr>
            <a:r>
              <a:rPr lang="en-US" sz="2100">
                <a:solidFill>
                  <a:srgbClr val="000000"/>
                </a:solidFill>
                <a:latin typeface="Verdana" pitchFamily="34" charset="0"/>
              </a:rPr>
              <a:t>&amp; Cost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231900" y="377825"/>
            <a:ext cx="7773988" cy="66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1231900" y="160338"/>
            <a:ext cx="7773988" cy="900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1320800" y="396875"/>
            <a:ext cx="75946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820738"/>
            <a:r>
              <a:rPr lang="en-US" sz="2800">
                <a:solidFill>
                  <a:srgbClr val="000000"/>
                </a:solidFill>
                <a:latin typeface="Verdana" pitchFamily="34" charset="0"/>
              </a:rPr>
              <a:t>  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1760538" y="1447800"/>
            <a:ext cx="2120900" cy="573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906" name="Text Box 10"/>
          <p:cNvSpPr txBox="1">
            <a:spLocks noChangeArrowheads="1"/>
          </p:cNvSpPr>
          <p:nvPr/>
        </p:nvSpPr>
        <p:spPr bwMode="auto">
          <a:xfrm>
            <a:off x="1141413" y="1722438"/>
            <a:ext cx="2122487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0738">
              <a:lnSpc>
                <a:spcPct val="85000"/>
              </a:lnSpc>
            </a:pPr>
            <a:r>
              <a:rPr lang="en-US" sz="2100">
                <a:solidFill>
                  <a:srgbClr val="000000"/>
                </a:solidFill>
                <a:latin typeface="Verdana" pitchFamily="34" charset="0"/>
              </a:rPr>
              <a:t>Higher Quality of Service</a:t>
            </a: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1423988" y="5403850"/>
            <a:ext cx="2466975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908" name="Text Box 12"/>
          <p:cNvSpPr txBox="1">
            <a:spLocks noChangeArrowheads="1"/>
          </p:cNvSpPr>
          <p:nvPr/>
        </p:nvSpPr>
        <p:spPr bwMode="auto">
          <a:xfrm>
            <a:off x="392113" y="3814763"/>
            <a:ext cx="24653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0738">
              <a:lnSpc>
                <a:spcPct val="85000"/>
              </a:lnSpc>
            </a:pPr>
            <a:r>
              <a:rPr lang="en-US" sz="2100">
                <a:solidFill>
                  <a:srgbClr val="000000"/>
                </a:solidFill>
                <a:latin typeface="Verdana" pitchFamily="34" charset="0"/>
              </a:rPr>
              <a:t>Increased Productivity</a:t>
            </a:r>
          </a:p>
          <a:p>
            <a:pPr algn="ctr" defTabSz="820738">
              <a:lnSpc>
                <a:spcPct val="85000"/>
              </a:lnSpc>
            </a:pPr>
            <a:endParaRPr lang="en-US" sz="21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1077913" y="2597150"/>
            <a:ext cx="19558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5797550" y="1530350"/>
            <a:ext cx="2913063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911" name="Text Box 15"/>
          <p:cNvSpPr txBox="1">
            <a:spLocks noChangeArrowheads="1"/>
          </p:cNvSpPr>
          <p:nvPr/>
        </p:nvSpPr>
        <p:spPr bwMode="auto">
          <a:xfrm>
            <a:off x="5434013" y="1631950"/>
            <a:ext cx="2913062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0738">
              <a:lnSpc>
                <a:spcPct val="85000"/>
              </a:lnSpc>
            </a:pPr>
            <a:r>
              <a:rPr lang="en-US" sz="2100">
                <a:solidFill>
                  <a:srgbClr val="000000"/>
                </a:solidFill>
                <a:latin typeface="Verdana" pitchFamily="34" charset="0"/>
              </a:rPr>
              <a:t>Increased</a:t>
            </a:r>
          </a:p>
          <a:p>
            <a:pPr algn="ctr" defTabSz="820738">
              <a:lnSpc>
                <a:spcPct val="85000"/>
              </a:lnSpc>
            </a:pPr>
            <a:r>
              <a:rPr lang="en-US" sz="2100">
                <a:solidFill>
                  <a:srgbClr val="000000"/>
                </a:solidFill>
                <a:latin typeface="Verdana" pitchFamily="34" charset="0"/>
              </a:rPr>
              <a:t>Efficiency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1282700" y="820738"/>
            <a:ext cx="5103813" cy="43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1" name="Rectangle 17"/>
          <p:cNvSpPr>
            <a:spLocks noGrp="1" noChangeArrowheads="1"/>
          </p:cNvSpPr>
          <p:nvPr>
            <p:ph type="title"/>
          </p:nvPr>
        </p:nvSpPr>
        <p:spPr>
          <a:xfrm>
            <a:off x="544513" y="228600"/>
            <a:ext cx="7988300" cy="838200"/>
          </a:xfrm>
        </p:spPr>
        <p:txBody>
          <a:bodyPr/>
          <a:lstStyle/>
          <a:p>
            <a:pPr algn="l"/>
            <a:r>
              <a:rPr lang="en-US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Surge of Cloud &amp; Big Data</a:t>
            </a:r>
            <a:r>
              <a:rPr lang="en-US" sz="4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720914" name="Text Box 18"/>
          <p:cNvSpPr txBox="1">
            <a:spLocks noChangeArrowheads="1"/>
          </p:cNvSpPr>
          <p:nvPr/>
        </p:nvSpPr>
        <p:spPr bwMode="auto">
          <a:xfrm>
            <a:off x="2894013" y="5283200"/>
            <a:ext cx="2182812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0738">
              <a:lnSpc>
                <a:spcPct val="85000"/>
              </a:lnSpc>
            </a:pPr>
            <a:r>
              <a:rPr lang="en-US" sz="2100">
                <a:solidFill>
                  <a:srgbClr val="000000"/>
                </a:solidFill>
                <a:latin typeface="Verdana" pitchFamily="34" charset="0"/>
              </a:rPr>
              <a:t>Improved Resiliency</a:t>
            </a:r>
          </a:p>
        </p:txBody>
      </p:sp>
      <p:sp>
        <p:nvSpPr>
          <p:cNvPr id="23573" name="Line 19"/>
          <p:cNvSpPr>
            <a:spLocks noChangeShapeType="1"/>
          </p:cNvSpPr>
          <p:nvPr/>
        </p:nvSpPr>
        <p:spPr bwMode="auto">
          <a:xfrm>
            <a:off x="527050" y="9906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0"/>
          <p:cNvSpPr txBox="1">
            <a:spLocks noChangeArrowheads="1"/>
          </p:cNvSpPr>
          <p:nvPr/>
        </p:nvSpPr>
        <p:spPr bwMode="auto">
          <a:xfrm>
            <a:off x="609600" y="1066800"/>
            <a:ext cx="403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/>
              <a:t>Mimic the electrical power grid</a:t>
            </a:r>
          </a:p>
        </p:txBody>
      </p:sp>
      <p:pic>
        <p:nvPicPr>
          <p:cNvPr id="2086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3635" y="3571506"/>
            <a:ext cx="2596990" cy="203272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0731" y="4503034"/>
            <a:ext cx="2213430" cy="1732909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060" y="1542681"/>
            <a:ext cx="2596990" cy="203272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5072" y="1626819"/>
            <a:ext cx="2596990" cy="203272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72092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61188" y="1873250"/>
            <a:ext cx="811212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6917" name="Picture 5" descr="C:\Users\reed\AppData\Local\Microsoft\Windows\Temporary Internet Files\Content.IE5\13DEETQ8\MPj04225450000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0113" y="4905375"/>
            <a:ext cx="1160462" cy="77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0923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5963" y="5408613"/>
            <a:ext cx="13001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6922" name="Picture 10" descr="C:\Users\reed\AppData\Local\Microsoft\Windows\Temporary Internet Files\Content.IE5\H2VTEBFC\MPj04230680000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2988" y="2168525"/>
            <a:ext cx="992187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8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8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2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8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1" grpId="0" autoUpdateAnimBg="0"/>
      <p:bldP spid="720906" grpId="0" autoUpdateAnimBg="0"/>
      <p:bldP spid="720908" grpId="0" autoUpdateAnimBg="0"/>
      <p:bldP spid="720911" grpId="0" autoUpdateAnimBg="0"/>
      <p:bldP spid="7209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>
            <a:extLst>
              <a:ext uri="{FF2B5EF4-FFF2-40B4-BE49-F238E27FC236}">
                <a16:creationId xmlns:a16="http://schemas.microsoft.com/office/drawing/2014/main" id="{88D59926-CBFD-448E-99F0-9BFF4A9A7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An Unbalanced System</a:t>
            </a:r>
          </a:p>
        </p:txBody>
      </p:sp>
      <p:sp>
        <p:nvSpPr>
          <p:cNvPr id="985091" name="Rectangle 3">
            <a:extLst>
              <a:ext uri="{FF2B5EF4-FFF2-40B4-BE49-F238E27FC236}">
                <a16:creationId xmlns:a16="http://schemas.microsoft.com/office/drawing/2014/main" id="{B02EBB9F-50C6-4A2D-8494-F4683FEE0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753100"/>
            <a:ext cx="8229600" cy="4953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Source: Bob Colwell keynote ISCA’29 2002 </a:t>
            </a:r>
            <a:r>
              <a:rPr lang="en-US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http://systems.cs.colorado.edu/ISCA2002/Colwell-ISCA-KEYNOTE-2002-final.ppt</a:t>
            </a:r>
          </a:p>
        </p:txBody>
      </p:sp>
      <p:pic>
        <p:nvPicPr>
          <p:cNvPr id="91142" name="Picture 4" descr="horse">
            <a:extLst>
              <a:ext uri="{FF2B5EF4-FFF2-40B4-BE49-F238E27FC236}">
                <a16:creationId xmlns:a16="http://schemas.microsoft.com/office/drawing/2014/main" id="{2CD1BC78-31B3-4456-AD16-28BC3942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1816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EFD9FD91-EA3D-4DB3-9206-13E636F82EB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90800"/>
            <a:ext cx="2133600" cy="1371600"/>
            <a:chOff x="144" y="1872"/>
            <a:chExt cx="1824" cy="768"/>
          </a:xfrm>
        </p:grpSpPr>
        <p:sp>
          <p:nvSpPr>
            <p:cNvPr id="91147" name="WordArt 6">
              <a:extLst>
                <a:ext uri="{FF2B5EF4-FFF2-40B4-BE49-F238E27FC236}">
                  <a16:creationId xmlns:a16="http://schemas.microsoft.com/office/drawing/2014/main" id="{F84EC48B-6717-448B-9D35-CB7AAAA4A0C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44" y="2112"/>
              <a:ext cx="816" cy="528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CPU</a:t>
              </a:r>
            </a:p>
          </p:txBody>
        </p:sp>
        <p:sp>
          <p:nvSpPr>
            <p:cNvPr id="91148" name="Line 7">
              <a:extLst>
                <a:ext uri="{FF2B5EF4-FFF2-40B4-BE49-F238E27FC236}">
                  <a16:creationId xmlns:a16="http://schemas.microsoft.com/office/drawing/2014/main" id="{07A70695-EF76-4675-B4DD-38FA7FC66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872"/>
              <a:ext cx="960" cy="384"/>
            </a:xfrm>
            <a:prstGeom prst="line">
              <a:avLst/>
            </a:prstGeom>
            <a:noFill/>
            <a:ln w="76200">
              <a:solidFill>
                <a:srgbClr val="04040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6CA021F6-2414-4433-ABF7-611494C2301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066800"/>
            <a:ext cx="2667000" cy="1828800"/>
            <a:chOff x="3408" y="912"/>
            <a:chExt cx="1680" cy="1152"/>
          </a:xfrm>
        </p:grpSpPr>
        <p:sp>
          <p:nvSpPr>
            <p:cNvPr id="91145" name="WordArt 9">
              <a:extLst>
                <a:ext uri="{FF2B5EF4-FFF2-40B4-BE49-F238E27FC236}">
                  <a16:creationId xmlns:a16="http://schemas.microsoft.com/office/drawing/2014/main" id="{A17C6D97-4454-424B-9764-7C0F7092FFE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408" y="912"/>
              <a:ext cx="1680" cy="672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I/O, Memory, Cache</a:t>
              </a:r>
            </a:p>
          </p:txBody>
        </p:sp>
        <p:sp>
          <p:nvSpPr>
            <p:cNvPr id="91146" name="Line 10">
              <a:extLst>
                <a:ext uri="{FF2B5EF4-FFF2-40B4-BE49-F238E27FC236}">
                  <a16:creationId xmlns:a16="http://schemas.microsoft.com/office/drawing/2014/main" id="{B5434B45-1772-4510-9AB6-E66E0CB5B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392"/>
              <a:ext cx="48" cy="672"/>
            </a:xfrm>
            <a:prstGeom prst="line">
              <a:avLst/>
            </a:prstGeom>
            <a:noFill/>
            <a:ln w="76200">
              <a:solidFill>
                <a:srgbClr val="04040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3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 </a:t>
            </a:r>
            <a:fld id="{D5761669-5382-46F9-A3A2-D919AE0A9EB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0000CC"/>
                </a:solidFill>
                <a:cs typeface="Times New Roman" pitchFamily="18" charset="0"/>
              </a:rPr>
              <a:t>The View of Future Computing</a:t>
            </a:r>
            <a:endParaRPr lang="en-US" altLang="zh-CN" sz="3600"/>
          </a:p>
        </p:txBody>
      </p:sp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527050" y="8382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1828800" y="2509838"/>
            <a:ext cx="98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2619375" y="2959100"/>
            <a:ext cx="98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2519363" y="5629275"/>
            <a:ext cx="4110037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6130925" y="5672138"/>
            <a:ext cx="920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4503738" y="3429000"/>
            <a:ext cx="38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1035" name="Rectangle 9"/>
          <p:cNvSpPr>
            <a:spLocks noChangeArrowheads="1"/>
          </p:cNvSpPr>
          <p:nvPr/>
        </p:nvSpPr>
        <p:spPr bwMode="auto">
          <a:xfrm>
            <a:off x="4705350" y="4178300"/>
            <a:ext cx="98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2405063" y="4591050"/>
            <a:ext cx="1027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2771775" y="4614863"/>
            <a:ext cx="920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38" name="Rectangle 12"/>
          <p:cNvSpPr>
            <a:spLocks noChangeArrowheads="1"/>
          </p:cNvSpPr>
          <p:nvPr/>
        </p:nvSpPr>
        <p:spPr bwMode="auto">
          <a:xfrm>
            <a:off x="3205163" y="4438650"/>
            <a:ext cx="102711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Rectangle 13"/>
          <p:cNvSpPr>
            <a:spLocks noChangeArrowheads="1"/>
          </p:cNvSpPr>
          <p:nvPr/>
        </p:nvSpPr>
        <p:spPr bwMode="auto">
          <a:xfrm>
            <a:off x="4010025" y="4462463"/>
            <a:ext cx="920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0" name="Rectangle 14"/>
          <p:cNvSpPr>
            <a:spLocks noChangeArrowheads="1"/>
          </p:cNvSpPr>
          <p:nvPr/>
        </p:nvSpPr>
        <p:spPr bwMode="auto">
          <a:xfrm>
            <a:off x="4870450" y="2813050"/>
            <a:ext cx="920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1" name="Rectangle 15"/>
          <p:cNvSpPr>
            <a:spLocks noChangeArrowheads="1"/>
          </p:cNvSpPr>
          <p:nvPr/>
        </p:nvSpPr>
        <p:spPr bwMode="auto">
          <a:xfrm>
            <a:off x="2633663" y="2514600"/>
            <a:ext cx="17049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2" name="Rectangle 16"/>
          <p:cNvSpPr>
            <a:spLocks noChangeArrowheads="1"/>
          </p:cNvSpPr>
          <p:nvPr/>
        </p:nvSpPr>
        <p:spPr bwMode="auto">
          <a:xfrm>
            <a:off x="4159250" y="2538413"/>
            <a:ext cx="920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3" name="Rectangle 17"/>
          <p:cNvSpPr>
            <a:spLocks noChangeArrowheads="1"/>
          </p:cNvSpPr>
          <p:nvPr/>
        </p:nvSpPr>
        <p:spPr bwMode="auto">
          <a:xfrm>
            <a:off x="4348163" y="3827463"/>
            <a:ext cx="1147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" name="Rectangle 18"/>
          <p:cNvSpPr>
            <a:spLocks noChangeArrowheads="1"/>
          </p:cNvSpPr>
          <p:nvPr/>
        </p:nvSpPr>
        <p:spPr bwMode="auto">
          <a:xfrm>
            <a:off x="5294313" y="3832225"/>
            <a:ext cx="920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3573463" y="3219450"/>
            <a:ext cx="920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6" name="Rectangle 20"/>
          <p:cNvSpPr>
            <a:spLocks noChangeArrowheads="1"/>
          </p:cNvSpPr>
          <p:nvPr/>
        </p:nvSpPr>
        <p:spPr bwMode="auto">
          <a:xfrm>
            <a:off x="3548063" y="3886200"/>
            <a:ext cx="64293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7" name="Rectangle 21"/>
          <p:cNvSpPr>
            <a:spLocks noChangeArrowheads="1"/>
          </p:cNvSpPr>
          <p:nvPr/>
        </p:nvSpPr>
        <p:spPr bwMode="auto">
          <a:xfrm>
            <a:off x="3024188" y="3636963"/>
            <a:ext cx="769937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8" name="Rectangle 22"/>
          <p:cNvSpPr>
            <a:spLocks noChangeArrowheads="1"/>
          </p:cNvSpPr>
          <p:nvPr/>
        </p:nvSpPr>
        <p:spPr bwMode="auto">
          <a:xfrm>
            <a:off x="3649663" y="3659188"/>
            <a:ext cx="920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49" name="Rectangle 23"/>
          <p:cNvSpPr>
            <a:spLocks noChangeArrowheads="1"/>
          </p:cNvSpPr>
          <p:nvPr/>
        </p:nvSpPr>
        <p:spPr bwMode="auto">
          <a:xfrm>
            <a:off x="3776663" y="5283200"/>
            <a:ext cx="10620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0" name="Rectangle 24"/>
          <p:cNvSpPr>
            <a:spLocks noChangeArrowheads="1"/>
          </p:cNvSpPr>
          <p:nvPr/>
        </p:nvSpPr>
        <p:spPr bwMode="auto">
          <a:xfrm>
            <a:off x="3995738" y="5021263"/>
            <a:ext cx="1062037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Rectangle 25"/>
          <p:cNvSpPr>
            <a:spLocks noChangeArrowheads="1"/>
          </p:cNvSpPr>
          <p:nvPr/>
        </p:nvSpPr>
        <p:spPr bwMode="auto">
          <a:xfrm>
            <a:off x="4781550" y="5046663"/>
            <a:ext cx="825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52" name="Rectangle 26"/>
          <p:cNvSpPr>
            <a:spLocks noChangeArrowheads="1"/>
          </p:cNvSpPr>
          <p:nvPr/>
        </p:nvSpPr>
        <p:spPr bwMode="auto">
          <a:xfrm>
            <a:off x="5041900" y="4762500"/>
            <a:ext cx="825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53" name="Rectangle 27"/>
          <p:cNvSpPr>
            <a:spLocks noChangeArrowheads="1"/>
          </p:cNvSpPr>
          <p:nvPr/>
        </p:nvSpPr>
        <p:spPr bwMode="auto">
          <a:xfrm>
            <a:off x="2794000" y="3565525"/>
            <a:ext cx="98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1054" name="Rectangle 28"/>
          <p:cNvSpPr>
            <a:spLocks noChangeArrowheads="1"/>
          </p:cNvSpPr>
          <p:nvPr/>
        </p:nvSpPr>
        <p:spPr bwMode="auto">
          <a:xfrm>
            <a:off x="2625725" y="4330700"/>
            <a:ext cx="98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1055" name="Rectangle 29"/>
          <p:cNvSpPr>
            <a:spLocks noChangeArrowheads="1"/>
          </p:cNvSpPr>
          <p:nvPr/>
        </p:nvSpPr>
        <p:spPr bwMode="auto">
          <a:xfrm>
            <a:off x="2781300" y="4997450"/>
            <a:ext cx="98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56" name="Rectangle 30"/>
          <p:cNvSpPr>
            <a:spLocks noChangeArrowheads="1"/>
          </p:cNvSpPr>
          <p:nvPr/>
        </p:nvSpPr>
        <p:spPr bwMode="auto">
          <a:xfrm>
            <a:off x="2860675" y="5149850"/>
            <a:ext cx="98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57" name="Rectangle 31"/>
          <p:cNvSpPr>
            <a:spLocks noChangeArrowheads="1"/>
          </p:cNvSpPr>
          <p:nvPr/>
        </p:nvSpPr>
        <p:spPr bwMode="auto">
          <a:xfrm>
            <a:off x="2725738" y="5272088"/>
            <a:ext cx="98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58" name="Rectangle 32"/>
          <p:cNvSpPr>
            <a:spLocks noChangeArrowheads="1"/>
          </p:cNvSpPr>
          <p:nvPr/>
        </p:nvSpPr>
        <p:spPr bwMode="auto">
          <a:xfrm>
            <a:off x="7013575" y="2790825"/>
            <a:ext cx="98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059" name="Rectangle 33"/>
          <p:cNvSpPr>
            <a:spLocks noChangeArrowheads="1"/>
          </p:cNvSpPr>
          <p:nvPr/>
        </p:nvSpPr>
        <p:spPr bwMode="auto">
          <a:xfrm>
            <a:off x="7391400" y="41910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060" name="Rectangle 34"/>
          <p:cNvSpPr>
            <a:spLocks noChangeArrowheads="1"/>
          </p:cNvSpPr>
          <p:nvPr/>
        </p:nvSpPr>
        <p:spPr bwMode="auto">
          <a:xfrm>
            <a:off x="6319838" y="4094163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061" name="Text Box 35"/>
          <p:cNvSpPr txBox="1">
            <a:spLocks noChangeArrowheads="1"/>
          </p:cNvSpPr>
          <p:nvPr/>
        </p:nvSpPr>
        <p:spPr bwMode="auto">
          <a:xfrm>
            <a:off x="1501776" y="3320256"/>
            <a:ext cx="1600200" cy="944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0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r>
              <a:rPr lang="en-US" altLang="zh-CN" sz="1600" dirty="0"/>
              <a:t>Devices become smaller and powerful</a:t>
            </a:r>
          </a:p>
        </p:txBody>
      </p:sp>
      <p:pic>
        <p:nvPicPr>
          <p:cNvPr id="1062" name="Picture 36" descr="PACIall"/>
          <p:cNvPicPr>
            <a:picLocks noChangeAspect="1" noChangeArrowheads="1"/>
          </p:cNvPicPr>
          <p:nvPr/>
        </p:nvPicPr>
        <p:blipFill>
          <a:blip r:embed="rId3" cstate="print">
            <a:lum bright="30000" contrast="24000"/>
          </a:blip>
          <a:srcRect/>
          <a:stretch>
            <a:fillRect/>
          </a:stretch>
        </p:blipFill>
        <p:spPr bwMode="auto">
          <a:xfrm>
            <a:off x="5715000" y="1524000"/>
            <a:ext cx="179070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3" name="Picture 37" descr="NCSAdem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209800"/>
            <a:ext cx="9064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" name="Picture 38" descr="0000039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09800"/>
            <a:ext cx="9144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" name="Line 39"/>
          <p:cNvSpPr>
            <a:spLocks noChangeShapeType="1"/>
          </p:cNvSpPr>
          <p:nvPr/>
        </p:nvSpPr>
        <p:spPr bwMode="auto">
          <a:xfrm flipV="1">
            <a:off x="2971800" y="4648200"/>
            <a:ext cx="452438" cy="463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7" name="Line 41"/>
          <p:cNvSpPr>
            <a:spLocks noChangeShapeType="1"/>
          </p:cNvSpPr>
          <p:nvPr/>
        </p:nvSpPr>
        <p:spPr bwMode="auto">
          <a:xfrm flipH="1">
            <a:off x="5257800" y="2819400"/>
            <a:ext cx="338138" cy="35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8" name="Line 42"/>
          <p:cNvSpPr>
            <a:spLocks noChangeShapeType="1"/>
          </p:cNvSpPr>
          <p:nvPr/>
        </p:nvSpPr>
        <p:spPr bwMode="auto">
          <a:xfrm>
            <a:off x="3048000" y="2590800"/>
            <a:ext cx="342900" cy="458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9" name="Line 43"/>
          <p:cNvSpPr>
            <a:spLocks noChangeShapeType="1"/>
          </p:cNvSpPr>
          <p:nvPr/>
        </p:nvSpPr>
        <p:spPr bwMode="auto">
          <a:xfrm flipH="1" flipV="1">
            <a:off x="5257800" y="4495800"/>
            <a:ext cx="457200" cy="342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0" name="Text Box 44"/>
          <p:cNvSpPr txBox="1">
            <a:spLocks noChangeArrowheads="1"/>
          </p:cNvSpPr>
          <p:nvPr/>
        </p:nvSpPr>
        <p:spPr bwMode="auto">
          <a:xfrm>
            <a:off x="3627574" y="4961264"/>
            <a:ext cx="1471475" cy="83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 device is an entry of the cyber world </a:t>
            </a:r>
          </a:p>
          <a:p>
            <a:pPr algn="l" eaLnBrk="0" hangingPunct="0"/>
            <a:endParaRPr lang="zh-CN" altLang="en-US" sz="1600" dirty="0"/>
          </a:p>
        </p:txBody>
      </p:sp>
      <p:pic>
        <p:nvPicPr>
          <p:cNvPr id="1071" name="Picture 45" descr="D:\Users\Sun\sevice\academy\Documents and Settings\Mag_2\Study\Survey\Presentation\smart_class.jpg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1447800" y="1447800"/>
            <a:ext cx="153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2" name="Rectangle 46"/>
          <p:cNvSpPr>
            <a:spLocks noChangeArrowheads="1"/>
          </p:cNvSpPr>
          <p:nvPr/>
        </p:nvSpPr>
        <p:spPr bwMode="auto">
          <a:xfrm>
            <a:off x="1555750" y="1146175"/>
            <a:ext cx="190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3" name="Rectangle 47"/>
          <p:cNvSpPr>
            <a:spLocks noChangeArrowheads="1"/>
          </p:cNvSpPr>
          <p:nvPr/>
        </p:nvSpPr>
        <p:spPr bwMode="auto">
          <a:xfrm>
            <a:off x="1555750" y="2454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4" name="Rectangle 48"/>
          <p:cNvSpPr>
            <a:spLocks noChangeArrowheads="1"/>
          </p:cNvSpPr>
          <p:nvPr/>
        </p:nvSpPr>
        <p:spPr bwMode="auto">
          <a:xfrm>
            <a:off x="1555750" y="3873500"/>
            <a:ext cx="190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75" name="Picture 49" descr="D:\Users\Sun\sevice\academy\Documents and Settings\Mag_2\NewsPaperArticle\SmartSpacehuman.jpg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3429000" y="2971800"/>
            <a:ext cx="18002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6" name="Rectangle 50"/>
          <p:cNvSpPr>
            <a:spLocks noChangeArrowheads="1"/>
          </p:cNvSpPr>
          <p:nvPr/>
        </p:nvSpPr>
        <p:spPr bwMode="auto">
          <a:xfrm>
            <a:off x="1555750" y="38735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77" name="Picture 51" descr="D:\Users\Sun\sevice\academy\Documents and Settings\Mag_2\Study\Survey\Presentation\pda.jpg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1295400" y="4724400"/>
            <a:ext cx="1600200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8" name="Rectangle 52"/>
          <p:cNvSpPr>
            <a:spLocks noChangeArrowheads="1"/>
          </p:cNvSpPr>
          <p:nvPr/>
        </p:nvSpPr>
        <p:spPr bwMode="auto">
          <a:xfrm>
            <a:off x="5176838" y="2860675"/>
            <a:ext cx="190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53"/>
          <p:cNvGraphicFramePr>
            <a:graphicFrameLocks noChangeAspect="1"/>
          </p:cNvGraphicFramePr>
          <p:nvPr/>
        </p:nvGraphicFramePr>
        <p:xfrm>
          <a:off x="5791200" y="4800600"/>
          <a:ext cx="1600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0" r:id="rId12" imgW="2266667" imgH="1980952" progId="PBrush">
                  <p:embed/>
                </p:oleObj>
              </mc:Choice>
              <mc:Fallback>
                <p:oleObj r:id="rId12" imgW="2266667" imgH="1980952" progId="PBrush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00600"/>
                        <a:ext cx="160020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9" name="Rectangle 54"/>
          <p:cNvSpPr>
            <a:spLocks noChangeArrowheads="1"/>
          </p:cNvSpPr>
          <p:nvPr/>
        </p:nvSpPr>
        <p:spPr bwMode="auto">
          <a:xfrm>
            <a:off x="5099050" y="28606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0" name="Text Box 55"/>
          <p:cNvSpPr txBox="1">
            <a:spLocks noChangeArrowheads="1"/>
          </p:cNvSpPr>
          <p:nvPr/>
        </p:nvSpPr>
        <p:spPr bwMode="auto">
          <a:xfrm>
            <a:off x="3505200" y="1676400"/>
            <a:ext cx="1676400" cy="944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r>
              <a:rPr lang="en-US" altLang="zh-CN" sz="1600"/>
              <a:t>They are connected to form `smart space’</a:t>
            </a:r>
          </a:p>
        </p:txBody>
      </p:sp>
      <p:sp>
        <p:nvSpPr>
          <p:cNvPr id="1081" name="Text Box 56"/>
          <p:cNvSpPr txBox="1">
            <a:spLocks noChangeArrowheads="1"/>
          </p:cNvSpPr>
          <p:nvPr/>
        </p:nvSpPr>
        <p:spPr bwMode="auto">
          <a:xfrm>
            <a:off x="5791200" y="3276600"/>
            <a:ext cx="1600200" cy="1066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r>
              <a:rPr lang="en-US" altLang="zh-CN" sz="1600"/>
              <a:t>Cloud link `smart spaces’ to support `global smartness’</a:t>
            </a:r>
          </a:p>
        </p:txBody>
      </p:sp>
      <p:sp>
        <p:nvSpPr>
          <p:cNvPr id="1082" name="Rectangle 57"/>
          <p:cNvSpPr>
            <a:spLocks noChangeArrowheads="1"/>
          </p:cNvSpPr>
          <p:nvPr/>
        </p:nvSpPr>
        <p:spPr bwMode="auto">
          <a:xfrm>
            <a:off x="685800" y="914400"/>
            <a:ext cx="221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Human-centered</a:t>
            </a:r>
            <a:endParaRPr lang="en-US">
              <a:solidFill>
                <a:srgbClr val="FF330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7E00B-C042-4A40-836A-F857924B2DC5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50" y="278850"/>
            <a:ext cx="8458200" cy="73851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How did you get C-AMAT? </a:t>
            </a:r>
            <a:r>
              <a:rPr lang="en-US" altLang="zh-CN" sz="2400" dirty="0">
                <a:solidFill>
                  <a:srgbClr val="0000FF"/>
                </a:solidFill>
              </a:rPr>
              <a:t>From Memory-bound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4213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zh-CN" dirty="0"/>
              <a:t>Tacit assumption in </a:t>
            </a:r>
            <a:r>
              <a:rPr lang="en-US" altLang="zh-CN" dirty="0">
                <a:solidFill>
                  <a:srgbClr val="0000FF"/>
                </a:solidFill>
              </a:rPr>
              <a:t>Amdahl’s law</a:t>
            </a:r>
          </a:p>
          <a:p>
            <a:pPr lvl="1" eaLnBrk="1" hangingPunct="1"/>
            <a:r>
              <a:rPr lang="en-US" altLang="zh-CN" dirty="0"/>
              <a:t>The problem size is </a:t>
            </a:r>
            <a:r>
              <a:rPr lang="en-US" altLang="zh-CN" dirty="0">
                <a:solidFill>
                  <a:srgbClr val="FF3300"/>
                </a:solidFill>
              </a:rPr>
              <a:t>fixed</a:t>
            </a:r>
          </a:p>
          <a:p>
            <a:pPr lvl="1" eaLnBrk="1" hangingPunct="1"/>
            <a:r>
              <a:rPr lang="en-US" altLang="zh-CN" dirty="0"/>
              <a:t>The speedup emphasizes </a:t>
            </a:r>
            <a:r>
              <a:rPr lang="en-US" altLang="zh-CN" dirty="0">
                <a:solidFill>
                  <a:srgbClr val="FF3300"/>
                </a:solidFill>
              </a:rPr>
              <a:t>time reduction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Gustafson’s Law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3300"/>
                </a:solidFill>
              </a:rPr>
              <a:t>1988</a:t>
            </a:r>
          </a:p>
          <a:p>
            <a:pPr lvl="1" eaLnBrk="1" hangingPunct="1"/>
            <a:r>
              <a:rPr lang="en-US" altLang="zh-CN" dirty="0"/>
              <a:t>Fixed-time speedup model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Sun and Ni’s law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3300"/>
                </a:solidFill>
              </a:rPr>
              <a:t>1990</a:t>
            </a:r>
          </a:p>
          <a:p>
            <a:pPr lvl="1" eaLnBrk="1" hangingPunct="1"/>
            <a:r>
              <a:rPr lang="en-US" altLang="zh-CN" dirty="0"/>
              <a:t>Memory-bounded speedup model</a:t>
            </a:r>
          </a:p>
          <a:p>
            <a:pPr lvl="1" eaLnBrk="1" hangingPunct="1"/>
            <a:endParaRPr lang="en-US" altLang="zh-CN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459038" y="3019204"/>
          <a:ext cx="54102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2" name="Equation" r:id="rId4" imgW="2616200" imgH="457200" progId="">
                  <p:embed/>
                </p:oleObj>
              </mc:Choice>
              <mc:Fallback>
                <p:oleObj name="Equation" r:id="rId4" imgW="2616200" imgH="457200" progId="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3019204"/>
                        <a:ext cx="54102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2510402" y="4496652"/>
          <a:ext cx="57372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3" name="Equation" r:id="rId6" imgW="2781300" imgH="609600" progId="">
                  <p:embed/>
                </p:oleObj>
              </mc:Choice>
              <mc:Fallback>
                <p:oleObj name="Equation" r:id="rId6" imgW="2781300" imgH="609600" progId="">
                  <p:embed/>
                  <p:pic>
                    <p:nvPicPr>
                      <p:cNvPr id="40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402" y="4496652"/>
                        <a:ext cx="573722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5791200" y="1360488"/>
            <a:ext cx="304800" cy="15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6" name="Rectangle 14"/>
          <p:cNvSpPr>
            <a:spLocks noChangeArrowheads="1"/>
          </p:cNvSpPr>
          <p:nvPr/>
        </p:nvSpPr>
        <p:spPr bwMode="auto">
          <a:xfrm>
            <a:off x="6096000" y="1360488"/>
            <a:ext cx="685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7" name="Text Box 15"/>
          <p:cNvSpPr txBox="1">
            <a:spLocks noChangeArrowheads="1"/>
          </p:cNvSpPr>
          <p:nvPr/>
        </p:nvSpPr>
        <p:spPr bwMode="auto">
          <a:xfrm>
            <a:off x="5715000" y="1066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i="1" dirty="0">
                <a:latin typeface="Times New Roman" pitchFamily="18" charset="0"/>
              </a:rPr>
              <a:t>1-f</a:t>
            </a:r>
          </a:p>
        </p:txBody>
      </p:sp>
      <p:sp>
        <p:nvSpPr>
          <p:cNvPr id="4108" name="Text Box 16"/>
          <p:cNvSpPr txBox="1">
            <a:spLocks noChangeArrowheads="1"/>
          </p:cNvSpPr>
          <p:nvPr/>
        </p:nvSpPr>
        <p:spPr bwMode="auto">
          <a:xfrm>
            <a:off x="6234113" y="1066800"/>
            <a:ext cx="233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i="1" dirty="0">
                <a:latin typeface="Times New Roman" pitchFamily="18" charset="0"/>
              </a:rPr>
              <a:t>f</a:t>
            </a:r>
          </a:p>
        </p:txBody>
      </p:sp>
      <p:sp>
        <p:nvSpPr>
          <p:cNvPr id="4109" name="Rectangle 17"/>
          <p:cNvSpPr>
            <a:spLocks noChangeArrowheads="1"/>
          </p:cNvSpPr>
          <p:nvPr/>
        </p:nvSpPr>
        <p:spPr bwMode="auto">
          <a:xfrm>
            <a:off x="5791200" y="2209800"/>
            <a:ext cx="304800" cy="15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Rectangle 18"/>
          <p:cNvSpPr>
            <a:spLocks noChangeArrowheads="1"/>
          </p:cNvSpPr>
          <p:nvPr/>
        </p:nvSpPr>
        <p:spPr bwMode="auto">
          <a:xfrm>
            <a:off x="6096000" y="2209800"/>
            <a:ext cx="2590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1" name="Text Box 19"/>
          <p:cNvSpPr txBox="1">
            <a:spLocks noChangeArrowheads="1"/>
          </p:cNvSpPr>
          <p:nvPr/>
        </p:nvSpPr>
        <p:spPr bwMode="auto">
          <a:xfrm>
            <a:off x="5715000" y="19161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i="1" dirty="0">
                <a:latin typeface="Times New Roman" pitchFamily="18" charset="0"/>
              </a:rPr>
              <a:t>1-f</a:t>
            </a:r>
          </a:p>
        </p:txBody>
      </p:sp>
      <p:sp>
        <p:nvSpPr>
          <p:cNvPr id="4112" name="Text Box 20"/>
          <p:cNvSpPr txBox="1">
            <a:spLocks noChangeArrowheads="1"/>
          </p:cNvSpPr>
          <p:nvPr/>
        </p:nvSpPr>
        <p:spPr bwMode="auto">
          <a:xfrm>
            <a:off x="7226300" y="1905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i="1" dirty="0">
                <a:latin typeface="Times New Roman" pitchFamily="18" charset="0"/>
              </a:rPr>
              <a:t>f*n</a:t>
            </a:r>
          </a:p>
        </p:txBody>
      </p:sp>
      <p:sp>
        <p:nvSpPr>
          <p:cNvPr id="4113" name="Line 21"/>
          <p:cNvSpPr>
            <a:spLocks noChangeShapeType="1"/>
          </p:cNvSpPr>
          <p:nvPr/>
        </p:nvSpPr>
        <p:spPr bwMode="auto">
          <a:xfrm>
            <a:off x="5791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14" name="Line 22"/>
          <p:cNvSpPr>
            <a:spLocks noChangeShapeType="1"/>
          </p:cNvSpPr>
          <p:nvPr/>
        </p:nvSpPr>
        <p:spPr bwMode="auto">
          <a:xfrm>
            <a:off x="86868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15" name="Line 23"/>
          <p:cNvSpPr>
            <a:spLocks noChangeShapeType="1"/>
          </p:cNvSpPr>
          <p:nvPr/>
        </p:nvSpPr>
        <p:spPr bwMode="auto">
          <a:xfrm>
            <a:off x="5791200" y="251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116" name="Text Box 24"/>
          <p:cNvSpPr txBox="1">
            <a:spLocks noChangeArrowheads="1"/>
          </p:cNvSpPr>
          <p:nvPr/>
        </p:nvSpPr>
        <p:spPr bwMode="auto">
          <a:xfrm>
            <a:off x="6537325" y="2373313"/>
            <a:ext cx="1255713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itchFamily="18" charset="0"/>
              </a:rPr>
              <a:t>Work: </a:t>
            </a:r>
            <a:r>
              <a:rPr lang="en-US" altLang="zh-CN" sz="1400" i="1" dirty="0">
                <a:latin typeface="Times New Roman" pitchFamily="18" charset="0"/>
              </a:rPr>
              <a:t>(1-f)+</a:t>
            </a:r>
            <a:r>
              <a:rPr lang="en-US" altLang="zh-CN" sz="1400" i="1" dirty="0" err="1">
                <a:latin typeface="Times New Roman" pitchFamily="18" charset="0"/>
              </a:rPr>
              <a:t>nf</a:t>
            </a:r>
            <a:endParaRPr lang="en-US" altLang="zh-CN" sz="1400" i="1" dirty="0">
              <a:latin typeface="Times New Roman" pitchFamily="18" charset="0"/>
            </a:endParaRPr>
          </a:p>
        </p:txBody>
      </p:sp>
      <p:sp>
        <p:nvSpPr>
          <p:cNvPr id="4117" name="Line 26"/>
          <p:cNvSpPr>
            <a:spLocks noChangeShapeType="1"/>
          </p:cNvSpPr>
          <p:nvPr/>
        </p:nvSpPr>
        <p:spPr bwMode="auto">
          <a:xfrm>
            <a:off x="579120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27"/>
          <p:cNvSpPr>
            <a:spLocks noChangeShapeType="1"/>
          </p:cNvSpPr>
          <p:nvPr/>
        </p:nvSpPr>
        <p:spPr bwMode="auto">
          <a:xfrm>
            <a:off x="678180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9" name="Line 28"/>
          <p:cNvSpPr>
            <a:spLocks noChangeShapeType="1"/>
          </p:cNvSpPr>
          <p:nvPr/>
        </p:nvSpPr>
        <p:spPr bwMode="auto">
          <a:xfrm>
            <a:off x="5791200" y="167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0" name="Text Box 29"/>
          <p:cNvSpPr txBox="1">
            <a:spLocks noChangeArrowheads="1"/>
          </p:cNvSpPr>
          <p:nvPr/>
        </p:nvSpPr>
        <p:spPr bwMode="auto">
          <a:xfrm>
            <a:off x="5900738" y="1535113"/>
            <a:ext cx="776287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>
                <a:latin typeface="Times New Roman" pitchFamily="18" charset="0"/>
              </a:rPr>
              <a:t>Work: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9538" y="5816094"/>
            <a:ext cx="860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X.-H. Sun, and L. Ni, “Another View of Parallel Speedup,” Proc. of IEEE Supercomputing'90, NY, NY, Nov.12--Nov.16, 1990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34724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 </a:t>
            </a:r>
            <a:fld id="{B84C6314-A9C0-4E84-B3E6-A2848501CB7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90600"/>
          </a:xfrm>
        </p:spPr>
        <p:txBody>
          <a:bodyPr/>
          <a:lstStyle/>
          <a:p>
            <a:pPr algn="l" eaLnBrk="1" hangingPunct="1"/>
            <a:r>
              <a:rPr lang="en-US" altLang="zh-CN" b="1" u="none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Times New Roman" pitchFamily="18" charset="0"/>
              </a:rPr>
              <a:t>Conclusion</a:t>
            </a:r>
            <a:endParaRPr lang="en-US" altLang="zh-CN" sz="4000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53450" cy="2514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Times New Roman" pitchFamily="18" charset="0"/>
              </a:rPr>
              <a:t>The technical foundation of next IT boom (computing &amp; data processing) is emerging</a:t>
            </a:r>
          </a:p>
          <a:p>
            <a:pPr eaLnBrk="1" hangingPunct="1"/>
            <a:r>
              <a:rPr lang="en-US" altLang="zh-CN" sz="2800" dirty="0">
                <a:cs typeface="Times New Roman" pitchFamily="18" charset="0"/>
              </a:rPr>
              <a:t>It may need the change of computing infrastructure and concept, and may start slow</a:t>
            </a:r>
          </a:p>
          <a:p>
            <a:pPr eaLnBrk="1" hangingPunct="1"/>
            <a:r>
              <a:rPr lang="en-US" altLang="zh-CN" sz="2800" dirty="0">
                <a:cs typeface="Times New Roman" pitchFamily="18" charset="0"/>
              </a:rPr>
              <a:t>We have made fundamental contributions to new computing infrastructure</a:t>
            </a:r>
          </a:p>
          <a:p>
            <a:pPr eaLnBrk="1" hangingPunct="1"/>
            <a:endParaRPr lang="en-US" altLang="zh-CN" sz="2800" dirty="0">
              <a:cs typeface="Times New Roman" pitchFamily="18" charset="0"/>
            </a:endParaRPr>
          </a:p>
          <a:p>
            <a:pPr eaLnBrk="1" hangingPunct="1"/>
            <a:r>
              <a:rPr lang="en-US" altLang="zh-CN" sz="2800" dirty="0">
                <a:cs typeface="Times New Roman" pitchFamily="18" charset="0"/>
              </a:rPr>
              <a:t>Key:</a:t>
            </a:r>
            <a:r>
              <a:rPr lang="zh-CN" altLang="en-US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Find your position and persistent</a:t>
            </a:r>
          </a:p>
        </p:txBody>
      </p:sp>
      <p:sp>
        <p:nvSpPr>
          <p:cNvPr id="2054" name="Line 4"/>
          <p:cNvSpPr>
            <a:spLocks noChangeShapeType="1"/>
          </p:cNvSpPr>
          <p:nvPr/>
        </p:nvSpPr>
        <p:spPr bwMode="auto">
          <a:xfrm>
            <a:off x="533400" y="990600"/>
            <a:ext cx="80899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7165975" y="6094413"/>
            <a:ext cx="34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aphicFrame>
        <p:nvGraphicFramePr>
          <p:cNvPr id="205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30648"/>
              </p:ext>
            </p:extLst>
          </p:nvPr>
        </p:nvGraphicFramePr>
        <p:xfrm>
          <a:off x="6248400" y="3878384"/>
          <a:ext cx="2793776" cy="258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5" r:id="rId3" imgW="2266667" imgH="1980952" progId="PBrush">
                  <p:embed/>
                </p:oleObj>
              </mc:Choice>
              <mc:Fallback>
                <p:oleObj r:id="rId3" imgW="2266667" imgH="1980952" progId="PBrush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78384"/>
                        <a:ext cx="2793776" cy="2582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E15032-4968-4608-B93F-A1ADE4CCDBC6}"/>
              </a:ext>
            </a:extLst>
          </p:cNvPr>
          <p:cNvSpPr txBox="1"/>
          <p:nvPr/>
        </p:nvSpPr>
        <p:spPr>
          <a:xfrm>
            <a:off x="519223" y="5628167"/>
            <a:ext cx="360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http://www.cs.iit.edu/~scs/sun/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5B200E-CF5E-4D78-B821-C70DF918E70A}" type="datetime1">
              <a:rPr lang="en-US"/>
              <a:pPr>
                <a:defRPr/>
              </a:pPr>
              <a:t>11/11/2019</a:t>
            </a:fld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2E7C4-50B1-4912-8B6E-FB6BD9FF3ED4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1219200"/>
          </a:xfrm>
        </p:spPr>
        <p:txBody>
          <a:bodyPr/>
          <a:lstStyle/>
          <a:p>
            <a:pPr algn="l" eaLnBrk="1" hangingPunct="1"/>
            <a:r>
              <a:rPr lang="en-US" altLang="zh-CN" b="1" u="none" dirty="0">
                <a:solidFill>
                  <a:srgbClr val="0000FF"/>
                </a:solidFill>
                <a:latin typeface="Times New Roman" pitchFamily="18" charset="0"/>
              </a:rPr>
              <a:t>After Conclusion: </a:t>
            </a:r>
            <a:r>
              <a:rPr lang="en-US" altLang="zh-CN" sz="3600" b="1" i="1" u="none" dirty="0">
                <a:solidFill>
                  <a:srgbClr val="FF0000"/>
                </a:solidFill>
                <a:latin typeface="Times New Roman" pitchFamily="18" charset="0"/>
              </a:rPr>
              <a:t>Research and Career Development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269162" cy="3989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Goal</a:t>
            </a:r>
          </a:p>
          <a:p>
            <a:pPr eaLnBrk="1" hangingPunct="1">
              <a:defRPr/>
            </a:pPr>
            <a:r>
              <a:rPr lang="en-US" altLang="zh-CN" sz="2800" dirty="0"/>
              <a:t>Preparation</a:t>
            </a:r>
          </a:p>
          <a:p>
            <a:pPr eaLnBrk="1" hangingPunct="1">
              <a:defRPr/>
            </a:pPr>
            <a:r>
              <a:rPr lang="en-US" altLang="zh-CN" sz="2800" dirty="0"/>
              <a:t>Management and Leadership</a:t>
            </a:r>
          </a:p>
          <a:p>
            <a:pPr eaLnBrk="1" hangingPunct="1">
              <a:defRPr/>
            </a:pPr>
            <a:r>
              <a:rPr lang="en-US" altLang="zh-CN" sz="2800" dirty="0"/>
              <a:t>Role Change </a:t>
            </a:r>
          </a:p>
          <a:p>
            <a:pPr eaLnBrk="1" hangingPunct="1">
              <a:defRPr/>
            </a:pPr>
            <a:r>
              <a:rPr lang="en-US" altLang="zh-CN" sz="2800" dirty="0"/>
              <a:t>Direction </a:t>
            </a:r>
          </a:p>
        </p:txBody>
      </p:sp>
      <p:sp>
        <p:nvSpPr>
          <p:cNvPr id="44039" name="Line 4"/>
          <p:cNvSpPr>
            <a:spLocks noChangeShapeType="1"/>
          </p:cNvSpPr>
          <p:nvPr/>
        </p:nvSpPr>
        <p:spPr bwMode="auto">
          <a:xfrm>
            <a:off x="609600" y="15240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16664</TotalTime>
  <Words>1185</Words>
  <Application>Microsoft Office PowerPoint</Application>
  <PresentationFormat>On-screen Show (4:3)</PresentationFormat>
  <Paragraphs>309</Paragraphs>
  <Slides>25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宋体</vt:lpstr>
      <vt:lpstr>Arial</vt:lpstr>
      <vt:lpstr>Arial Black</vt:lpstr>
      <vt:lpstr>Garamond</vt:lpstr>
      <vt:lpstr>Times New Roman</vt:lpstr>
      <vt:lpstr>Verdana</vt:lpstr>
      <vt:lpstr>Wide Latin</vt:lpstr>
      <vt:lpstr>Wingdings</vt:lpstr>
      <vt:lpstr>Wingdings 2</vt:lpstr>
      <vt:lpstr>Edge</vt:lpstr>
      <vt:lpstr>Blank Presentation</vt:lpstr>
      <vt:lpstr>Equation</vt:lpstr>
      <vt:lpstr>Exam Comments</vt:lpstr>
      <vt:lpstr>Highlight</vt:lpstr>
      <vt:lpstr>Career and Viewpoint A Random Walk   </vt:lpstr>
      <vt:lpstr>The Surge of Cloud &amp; Big Data </vt:lpstr>
      <vt:lpstr>An Unbalanced System</vt:lpstr>
      <vt:lpstr>The View of Future Computing</vt:lpstr>
      <vt:lpstr>How did you get C-AMAT? From Memory-bound</vt:lpstr>
      <vt:lpstr>Conclusion</vt:lpstr>
      <vt:lpstr>After Conclusion: Research and Career Development</vt:lpstr>
      <vt:lpstr>Position of the Starting Point</vt:lpstr>
      <vt:lpstr>Career：Preparation</vt:lpstr>
      <vt:lpstr>Career：Preparation</vt:lpstr>
      <vt:lpstr>Conduct Research (Solve a Problem)</vt:lpstr>
      <vt:lpstr>Career：Find a Job</vt:lpstr>
      <vt:lpstr>Role Change （转型）</vt:lpstr>
      <vt:lpstr>Role Change （转型）</vt:lpstr>
      <vt:lpstr>转型成功案例</vt:lpstr>
      <vt:lpstr>The Success of Grid Technology</vt:lpstr>
      <vt:lpstr>The Grid Success</vt:lpstr>
      <vt:lpstr>The Grid Success</vt:lpstr>
      <vt:lpstr>The Success Story</vt:lpstr>
      <vt:lpstr>Comments</vt:lpstr>
      <vt:lpstr>Position Yourself（定位）</vt:lpstr>
      <vt:lpstr>Thank you!  To visit http://www.cs.iit.edu/~scs</vt:lpstr>
      <vt:lpstr>Exam Comments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History Cache Based Data Prefetching</dc:title>
  <dc:creator>X Sun</dc:creator>
  <cp:lastModifiedBy>Xian-He Sun</cp:lastModifiedBy>
  <cp:revision>1807</cp:revision>
  <dcterms:created xsi:type="dcterms:W3CDTF">2007-03-04T01:50:37Z</dcterms:created>
  <dcterms:modified xsi:type="dcterms:W3CDTF">2019-11-12T02:33:03Z</dcterms:modified>
</cp:coreProperties>
</file>