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9" r:id="rId19"/>
    <p:sldId id="273" r:id="rId20"/>
    <p:sldId id="280" r:id="rId21"/>
    <p:sldId id="274" r:id="rId22"/>
    <p:sldId id="275" r:id="rId23"/>
    <p:sldId id="276" r:id="rId2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548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CA1104/CA2104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225" dirty="0"/>
              <a:t>‹#›</a:t>
            </a:fld>
            <a:endParaRPr spc="-2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9B2C1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CA1104/CA2104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225" dirty="0"/>
              <a:t>‹#›</a:t>
            </a:fld>
            <a:endParaRPr spc="-2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9B2C1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CA1104/CA2104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225" dirty="0"/>
              <a:t>‹#›</a:t>
            </a:fld>
            <a:endParaRPr spc="-2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9B2C1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CA1104/CA2104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225" dirty="0"/>
              <a:t>‹#›</a:t>
            </a:fld>
            <a:endParaRPr spc="-2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CA1104/CA2104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225" dirty="0"/>
              <a:t>‹#›</a:t>
            </a:fld>
            <a:endParaRPr spc="-2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401679" y="6229680"/>
            <a:ext cx="457200" cy="457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430889" y="6258877"/>
            <a:ext cx="398780" cy="399415"/>
          </a:xfrm>
          <a:custGeom>
            <a:avLst/>
            <a:gdLst/>
            <a:ahLst/>
            <a:cxnLst/>
            <a:rect l="l" t="t" r="r" b="b"/>
            <a:pathLst>
              <a:path w="398779" h="399415">
                <a:moveTo>
                  <a:pt x="0" y="199402"/>
                </a:moveTo>
                <a:lnTo>
                  <a:pt x="5266" y="153679"/>
                </a:lnTo>
                <a:lnTo>
                  <a:pt x="20268" y="111707"/>
                </a:lnTo>
                <a:lnTo>
                  <a:pt x="43807" y="74683"/>
                </a:lnTo>
                <a:lnTo>
                  <a:pt x="74686" y="43804"/>
                </a:lnTo>
                <a:lnTo>
                  <a:pt x="111708" y="20266"/>
                </a:lnTo>
                <a:lnTo>
                  <a:pt x="153675" y="5265"/>
                </a:lnTo>
                <a:lnTo>
                  <a:pt x="199389" y="0"/>
                </a:lnTo>
                <a:lnTo>
                  <a:pt x="245144" y="5265"/>
                </a:lnTo>
                <a:lnTo>
                  <a:pt x="287127" y="20266"/>
                </a:lnTo>
                <a:lnTo>
                  <a:pt x="324146" y="43804"/>
                </a:lnTo>
                <a:lnTo>
                  <a:pt x="355012" y="74683"/>
                </a:lnTo>
                <a:lnTo>
                  <a:pt x="378534" y="111707"/>
                </a:lnTo>
                <a:lnTo>
                  <a:pt x="393520" y="153679"/>
                </a:lnTo>
                <a:lnTo>
                  <a:pt x="398779" y="199402"/>
                </a:lnTo>
                <a:lnTo>
                  <a:pt x="393520" y="245126"/>
                </a:lnTo>
                <a:lnTo>
                  <a:pt x="378534" y="287100"/>
                </a:lnTo>
                <a:lnTo>
                  <a:pt x="355012" y="324126"/>
                </a:lnTo>
                <a:lnTo>
                  <a:pt x="324146" y="355008"/>
                </a:lnTo>
                <a:lnTo>
                  <a:pt x="287127" y="378549"/>
                </a:lnTo>
                <a:lnTo>
                  <a:pt x="245144" y="393551"/>
                </a:lnTo>
                <a:lnTo>
                  <a:pt x="199389" y="398818"/>
                </a:lnTo>
                <a:lnTo>
                  <a:pt x="153675" y="393551"/>
                </a:lnTo>
                <a:lnTo>
                  <a:pt x="111708" y="378549"/>
                </a:lnTo>
                <a:lnTo>
                  <a:pt x="74686" y="355008"/>
                </a:lnTo>
                <a:lnTo>
                  <a:pt x="43807" y="324126"/>
                </a:lnTo>
                <a:lnTo>
                  <a:pt x="20268" y="287100"/>
                </a:lnTo>
                <a:lnTo>
                  <a:pt x="5266" y="245126"/>
                </a:lnTo>
                <a:lnTo>
                  <a:pt x="0" y="199402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8892" y="796797"/>
            <a:ext cx="2147570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9B2C1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4042" y="2101418"/>
            <a:ext cx="10703915" cy="3366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67180" y="6368767"/>
            <a:ext cx="1074420" cy="182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CA1104/CA2104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518392" y="6340113"/>
            <a:ext cx="228600" cy="235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225" dirty="0"/>
              <a:t>‹#›</a:t>
            </a:fld>
            <a:endParaRPr spc="-2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0838" y="1346923"/>
            <a:ext cx="10222992" cy="806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20838" y="1484757"/>
            <a:ext cx="10223500" cy="3665220"/>
            <a:chOff x="920838" y="1484757"/>
            <a:chExt cx="10223500" cy="3665220"/>
          </a:xfrm>
        </p:grpSpPr>
        <p:sp>
          <p:nvSpPr>
            <p:cNvPr id="4" name="object 4"/>
            <p:cNvSpPr/>
            <p:nvPr/>
          </p:nvSpPr>
          <p:spPr>
            <a:xfrm>
              <a:off x="920838" y="4299673"/>
              <a:ext cx="10222992" cy="806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0838" y="1484757"/>
              <a:ext cx="10222992" cy="366509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757283" y="4177030"/>
              <a:ext cx="864869" cy="864869"/>
            </a:xfrm>
            <a:custGeom>
              <a:avLst/>
              <a:gdLst/>
              <a:ahLst/>
              <a:cxnLst/>
              <a:rect l="l" t="t" r="r" b="b"/>
              <a:pathLst>
                <a:path w="864870" h="864870">
                  <a:moveTo>
                    <a:pt x="0" y="432308"/>
                  </a:moveTo>
                  <a:lnTo>
                    <a:pt x="2536" y="385202"/>
                  </a:lnTo>
                  <a:lnTo>
                    <a:pt x="9971" y="339566"/>
                  </a:lnTo>
                  <a:lnTo>
                    <a:pt x="22040" y="295664"/>
                  </a:lnTo>
                  <a:lnTo>
                    <a:pt x="38479" y="253758"/>
                  </a:lnTo>
                  <a:lnTo>
                    <a:pt x="59026" y="214112"/>
                  </a:lnTo>
                  <a:lnTo>
                    <a:pt x="83417" y="176991"/>
                  </a:lnTo>
                  <a:lnTo>
                    <a:pt x="111388" y="142657"/>
                  </a:lnTo>
                  <a:lnTo>
                    <a:pt x="142677" y="111376"/>
                  </a:lnTo>
                  <a:lnTo>
                    <a:pt x="177018" y="83409"/>
                  </a:lnTo>
                  <a:lnTo>
                    <a:pt x="214150" y="59022"/>
                  </a:lnTo>
                  <a:lnTo>
                    <a:pt x="253808" y="38477"/>
                  </a:lnTo>
                  <a:lnTo>
                    <a:pt x="295729" y="22039"/>
                  </a:lnTo>
                  <a:lnTo>
                    <a:pt x="339649" y="9970"/>
                  </a:lnTo>
                  <a:lnTo>
                    <a:pt x="385306" y="2536"/>
                  </a:lnTo>
                  <a:lnTo>
                    <a:pt x="432435" y="0"/>
                  </a:lnTo>
                  <a:lnTo>
                    <a:pt x="479540" y="2536"/>
                  </a:lnTo>
                  <a:lnTo>
                    <a:pt x="525176" y="9970"/>
                  </a:lnTo>
                  <a:lnTo>
                    <a:pt x="569078" y="22039"/>
                  </a:lnTo>
                  <a:lnTo>
                    <a:pt x="610984" y="38477"/>
                  </a:lnTo>
                  <a:lnTo>
                    <a:pt x="650630" y="59022"/>
                  </a:lnTo>
                  <a:lnTo>
                    <a:pt x="687751" y="83409"/>
                  </a:lnTo>
                  <a:lnTo>
                    <a:pt x="722085" y="111376"/>
                  </a:lnTo>
                  <a:lnTo>
                    <a:pt x="753366" y="142657"/>
                  </a:lnTo>
                  <a:lnTo>
                    <a:pt x="781333" y="176991"/>
                  </a:lnTo>
                  <a:lnTo>
                    <a:pt x="805720" y="214112"/>
                  </a:lnTo>
                  <a:lnTo>
                    <a:pt x="826265" y="253758"/>
                  </a:lnTo>
                  <a:lnTo>
                    <a:pt x="842703" y="295664"/>
                  </a:lnTo>
                  <a:lnTo>
                    <a:pt x="854772" y="339566"/>
                  </a:lnTo>
                  <a:lnTo>
                    <a:pt x="862206" y="385202"/>
                  </a:lnTo>
                  <a:lnTo>
                    <a:pt x="864743" y="432308"/>
                  </a:lnTo>
                  <a:lnTo>
                    <a:pt x="862206" y="479414"/>
                  </a:lnTo>
                  <a:lnTo>
                    <a:pt x="854772" y="525055"/>
                  </a:lnTo>
                  <a:lnTo>
                    <a:pt x="842703" y="568965"/>
                  </a:lnTo>
                  <a:lnTo>
                    <a:pt x="826265" y="610880"/>
                  </a:lnTo>
                  <a:lnTo>
                    <a:pt x="805720" y="650536"/>
                  </a:lnTo>
                  <a:lnTo>
                    <a:pt x="781333" y="687669"/>
                  </a:lnTo>
                  <a:lnTo>
                    <a:pt x="753366" y="722015"/>
                  </a:lnTo>
                  <a:lnTo>
                    <a:pt x="722085" y="753309"/>
                  </a:lnTo>
                  <a:lnTo>
                    <a:pt x="687751" y="781288"/>
                  </a:lnTo>
                  <a:lnTo>
                    <a:pt x="650630" y="805688"/>
                  </a:lnTo>
                  <a:lnTo>
                    <a:pt x="610984" y="826243"/>
                  </a:lnTo>
                  <a:lnTo>
                    <a:pt x="569078" y="842690"/>
                  </a:lnTo>
                  <a:lnTo>
                    <a:pt x="525176" y="854765"/>
                  </a:lnTo>
                  <a:lnTo>
                    <a:pt x="479540" y="862204"/>
                  </a:lnTo>
                  <a:lnTo>
                    <a:pt x="432435" y="864743"/>
                  </a:lnTo>
                  <a:lnTo>
                    <a:pt x="385306" y="862204"/>
                  </a:lnTo>
                  <a:lnTo>
                    <a:pt x="339649" y="854765"/>
                  </a:lnTo>
                  <a:lnTo>
                    <a:pt x="295729" y="842690"/>
                  </a:lnTo>
                  <a:lnTo>
                    <a:pt x="253808" y="826243"/>
                  </a:lnTo>
                  <a:lnTo>
                    <a:pt x="214150" y="805688"/>
                  </a:lnTo>
                  <a:lnTo>
                    <a:pt x="177018" y="781288"/>
                  </a:lnTo>
                  <a:lnTo>
                    <a:pt x="142677" y="753309"/>
                  </a:lnTo>
                  <a:lnTo>
                    <a:pt x="111388" y="722015"/>
                  </a:lnTo>
                  <a:lnTo>
                    <a:pt x="83417" y="687669"/>
                  </a:lnTo>
                  <a:lnTo>
                    <a:pt x="59026" y="650536"/>
                  </a:lnTo>
                  <a:lnTo>
                    <a:pt x="38479" y="610880"/>
                  </a:lnTo>
                  <a:lnTo>
                    <a:pt x="22040" y="568965"/>
                  </a:lnTo>
                  <a:lnTo>
                    <a:pt x="9971" y="525055"/>
                  </a:lnTo>
                  <a:lnTo>
                    <a:pt x="2536" y="479414"/>
                  </a:lnTo>
                  <a:lnTo>
                    <a:pt x="0" y="43230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10818" y="1559306"/>
              <a:ext cx="8237982" cy="49669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13497" y="2217674"/>
              <a:ext cx="4640059" cy="49669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28766" y="2225040"/>
              <a:ext cx="334518" cy="48564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96685" y="2221103"/>
              <a:ext cx="2231643" cy="4932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09141" y="2879471"/>
              <a:ext cx="3041040" cy="48958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46075" y="6469481"/>
            <a:ext cx="19754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85" dirty="0">
                <a:solidFill>
                  <a:srgbClr val="696363"/>
                </a:solidFill>
                <a:latin typeface="Trebuchet MS"/>
                <a:cs typeface="Trebuchet MS"/>
              </a:rPr>
              <a:t>CA1104/CA2104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103357" y="4370578"/>
            <a:ext cx="1771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45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892" y="796797"/>
            <a:ext cx="315277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000099"/>
                </a:solidFill>
              </a:rPr>
              <a:t>OUTPUT UNIT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225" dirty="0"/>
              <a:t>10</a:t>
            </a:fld>
            <a:endParaRPr spc="-2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CA1104/CA2104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8892" y="2101418"/>
            <a:ext cx="9902190" cy="2316019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94945" marR="5080" indent="-182880" algn="just">
              <a:lnSpc>
                <a:spcPts val="3020"/>
              </a:lnSpc>
              <a:spcBef>
                <a:spcPts val="480"/>
              </a:spcBef>
              <a:buClr>
                <a:srgbClr val="9E3611"/>
              </a:buClr>
              <a:buSzPct val="83928"/>
              <a:buFont typeface="Wingdings"/>
              <a:buChar char=""/>
              <a:tabLst>
                <a:tab pos="195580" algn="l"/>
              </a:tabLst>
            </a:pPr>
            <a:r>
              <a:rPr sz="2800" spc="60" dirty="0">
                <a:latin typeface="Trebuchet MS"/>
                <a:cs typeface="Trebuchet MS"/>
              </a:rPr>
              <a:t>This</a:t>
            </a:r>
            <a:r>
              <a:rPr sz="2800" spc="-105" dirty="0">
                <a:latin typeface="Trebuchet MS"/>
                <a:cs typeface="Trebuchet MS"/>
              </a:rPr>
              <a:t> </a:t>
            </a:r>
            <a:r>
              <a:rPr sz="2800" spc="-35" dirty="0">
                <a:latin typeface="Trebuchet MS"/>
                <a:cs typeface="Trebuchet MS"/>
              </a:rPr>
              <a:t>unit</a:t>
            </a:r>
            <a:r>
              <a:rPr sz="2800" spc="-105" dirty="0">
                <a:latin typeface="Trebuchet MS"/>
                <a:cs typeface="Trebuchet MS"/>
              </a:rPr>
              <a:t> </a:t>
            </a:r>
            <a:r>
              <a:rPr sz="2800" spc="80" dirty="0">
                <a:latin typeface="Trebuchet MS"/>
                <a:cs typeface="Trebuchet MS"/>
              </a:rPr>
              <a:t>causes</a:t>
            </a:r>
            <a:r>
              <a:rPr sz="2800" spc="-85" dirty="0">
                <a:latin typeface="Trebuchet MS"/>
                <a:cs typeface="Trebuchet MS"/>
              </a:rPr>
              <a:t> </a:t>
            </a:r>
            <a:r>
              <a:rPr sz="2800" spc="-40" dirty="0">
                <a:latin typeface="Trebuchet MS"/>
                <a:cs typeface="Trebuchet MS"/>
              </a:rPr>
              <a:t>the</a:t>
            </a:r>
            <a:r>
              <a:rPr sz="2800" spc="-110" dirty="0">
                <a:latin typeface="Trebuchet MS"/>
                <a:cs typeface="Trebuchet MS"/>
              </a:rPr>
              <a:t> </a:t>
            </a:r>
            <a:r>
              <a:rPr sz="2800" spc="50" dirty="0">
                <a:latin typeface="Trebuchet MS"/>
                <a:cs typeface="Trebuchet MS"/>
              </a:rPr>
              <a:t>computer</a:t>
            </a:r>
            <a:r>
              <a:rPr sz="2800" spc="-114" dirty="0">
                <a:latin typeface="Trebuchet MS"/>
                <a:cs typeface="Trebuchet MS"/>
              </a:rPr>
              <a:t> </a:t>
            </a:r>
            <a:r>
              <a:rPr sz="2800" spc="-85" dirty="0">
                <a:latin typeface="Trebuchet MS"/>
                <a:cs typeface="Trebuchet MS"/>
              </a:rPr>
              <a:t>to</a:t>
            </a:r>
            <a:r>
              <a:rPr sz="2800" spc="-10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transfer</a:t>
            </a:r>
            <a:r>
              <a:rPr sz="2800" spc="-105" dirty="0">
                <a:latin typeface="Trebuchet MS"/>
                <a:cs typeface="Trebuchet MS"/>
              </a:rPr>
              <a:t> </a:t>
            </a:r>
            <a:r>
              <a:rPr sz="2800" spc="-15" dirty="0">
                <a:latin typeface="Trebuchet MS"/>
                <a:cs typeface="Trebuchet MS"/>
              </a:rPr>
              <a:t>data</a:t>
            </a:r>
            <a:r>
              <a:rPr sz="2800" spc="-95" dirty="0">
                <a:latin typeface="Trebuchet MS"/>
                <a:cs typeface="Trebuchet MS"/>
              </a:rPr>
              <a:t> </a:t>
            </a:r>
            <a:r>
              <a:rPr sz="2800" spc="-20" dirty="0">
                <a:latin typeface="Trebuchet MS"/>
                <a:cs typeface="Trebuchet MS"/>
              </a:rPr>
              <a:t>from</a:t>
            </a:r>
            <a:r>
              <a:rPr sz="2800" spc="-105" dirty="0">
                <a:latin typeface="Trebuchet MS"/>
                <a:cs typeface="Trebuchet MS"/>
              </a:rPr>
              <a:t> </a:t>
            </a:r>
            <a:r>
              <a:rPr sz="2800" spc="-40" dirty="0">
                <a:latin typeface="Trebuchet MS"/>
                <a:cs typeface="Trebuchet MS"/>
              </a:rPr>
              <a:t>the</a:t>
            </a:r>
            <a:r>
              <a:rPr sz="2800" spc="-110" dirty="0">
                <a:latin typeface="Trebuchet MS"/>
                <a:cs typeface="Trebuchet MS"/>
              </a:rPr>
              <a:t> </a:t>
            </a:r>
            <a:r>
              <a:rPr sz="2800" spc="190" dirty="0">
                <a:latin typeface="Trebuchet MS"/>
                <a:cs typeface="Trebuchet MS"/>
              </a:rPr>
              <a:t>CPU  </a:t>
            </a:r>
            <a:r>
              <a:rPr sz="2800" spc="90" dirty="0">
                <a:latin typeface="Trebuchet MS"/>
                <a:cs typeface="Trebuchet MS"/>
              </a:rPr>
              <a:t>or </a:t>
            </a:r>
            <a:r>
              <a:rPr sz="2800" spc="-40" dirty="0">
                <a:latin typeface="Trebuchet MS"/>
                <a:cs typeface="Trebuchet MS"/>
              </a:rPr>
              <a:t>the </a:t>
            </a:r>
            <a:r>
              <a:rPr sz="2800" spc="135" dirty="0">
                <a:latin typeface="Trebuchet MS"/>
                <a:cs typeface="Trebuchet MS"/>
              </a:rPr>
              <a:t>Main </a:t>
            </a:r>
            <a:r>
              <a:rPr sz="2800" spc="165" dirty="0">
                <a:latin typeface="Trebuchet MS"/>
                <a:cs typeface="Trebuchet MS"/>
              </a:rPr>
              <a:t>Memory </a:t>
            </a:r>
            <a:r>
              <a:rPr sz="2800" spc="-25" dirty="0">
                <a:latin typeface="Trebuchet MS"/>
                <a:cs typeface="Trebuchet MS"/>
              </a:rPr>
              <a:t>Unit </a:t>
            </a:r>
            <a:r>
              <a:rPr sz="2800" spc="-90" dirty="0">
                <a:latin typeface="Trebuchet MS"/>
                <a:cs typeface="Trebuchet MS"/>
              </a:rPr>
              <a:t>to </a:t>
            </a:r>
            <a:r>
              <a:rPr sz="2800" spc="40" dirty="0">
                <a:latin typeface="Trebuchet MS"/>
                <a:cs typeface="Trebuchet MS"/>
              </a:rPr>
              <a:t>an </a:t>
            </a:r>
            <a:r>
              <a:rPr sz="2800" spc="-35" dirty="0">
                <a:latin typeface="Trebuchet MS"/>
                <a:cs typeface="Trebuchet MS"/>
              </a:rPr>
              <a:t>output </a:t>
            </a:r>
            <a:r>
              <a:rPr sz="2800" spc="75" dirty="0">
                <a:latin typeface="Trebuchet MS"/>
                <a:cs typeface="Trebuchet MS"/>
              </a:rPr>
              <a:t>device </a:t>
            </a:r>
            <a:r>
              <a:rPr sz="2800" spc="-114" dirty="0">
                <a:latin typeface="Trebuchet MS"/>
                <a:cs typeface="Trebuchet MS"/>
              </a:rPr>
              <a:t>that </a:t>
            </a:r>
            <a:r>
              <a:rPr sz="2800" spc="65" dirty="0">
                <a:latin typeface="Trebuchet MS"/>
                <a:cs typeface="Trebuchet MS"/>
              </a:rPr>
              <a:t>records  </a:t>
            </a:r>
            <a:r>
              <a:rPr sz="2800" spc="90" dirty="0">
                <a:latin typeface="Trebuchet MS"/>
                <a:cs typeface="Trebuchet MS"/>
              </a:rPr>
              <a:t>or </a:t>
            </a:r>
            <a:r>
              <a:rPr sz="2800" spc="100" dirty="0">
                <a:latin typeface="Trebuchet MS"/>
                <a:cs typeface="Trebuchet MS"/>
              </a:rPr>
              <a:t>displays </a:t>
            </a:r>
            <a:r>
              <a:rPr sz="2800" spc="-40" dirty="0">
                <a:latin typeface="Trebuchet MS"/>
                <a:cs typeface="Trebuchet MS"/>
              </a:rPr>
              <a:t>the</a:t>
            </a:r>
            <a:r>
              <a:rPr sz="2800" spc="-630" dirty="0">
                <a:latin typeface="Trebuchet MS"/>
                <a:cs typeface="Trebuchet MS"/>
              </a:rPr>
              <a:t> </a:t>
            </a:r>
            <a:r>
              <a:rPr lang="en-IN" sz="2800" spc="-630" dirty="0">
                <a:latin typeface="Trebuchet MS"/>
                <a:cs typeface="Trebuchet MS"/>
              </a:rPr>
              <a:t> </a:t>
            </a:r>
            <a:r>
              <a:rPr sz="2800" spc="-55" dirty="0">
                <a:latin typeface="Trebuchet MS"/>
                <a:cs typeface="Trebuchet MS"/>
              </a:rPr>
              <a:t>data.</a:t>
            </a:r>
            <a:endParaRPr sz="2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E3611"/>
              </a:buClr>
              <a:buFont typeface="Wingdings"/>
              <a:buChar char=""/>
            </a:pPr>
            <a:endParaRPr sz="4650" dirty="0">
              <a:latin typeface="Trebuchet MS"/>
              <a:cs typeface="Trebuchet MS"/>
            </a:endParaRPr>
          </a:p>
          <a:p>
            <a:pPr marL="194945" marR="621665" indent="-182880">
              <a:lnSpc>
                <a:spcPts val="3020"/>
              </a:lnSpc>
              <a:buClr>
                <a:srgbClr val="9E3611"/>
              </a:buClr>
              <a:buSzPct val="83928"/>
              <a:buFont typeface="Wingdings"/>
              <a:buChar char=""/>
              <a:tabLst>
                <a:tab pos="195580" algn="l"/>
              </a:tabLst>
            </a:pPr>
            <a:r>
              <a:rPr sz="2800" spc="110" dirty="0">
                <a:latin typeface="Trebuchet MS"/>
                <a:cs typeface="Trebuchet MS"/>
              </a:rPr>
              <a:t>Examples</a:t>
            </a:r>
            <a:r>
              <a:rPr sz="2800" spc="-150" dirty="0">
                <a:latin typeface="Trebuchet MS"/>
                <a:cs typeface="Trebuchet MS"/>
              </a:rPr>
              <a:t> </a:t>
            </a:r>
            <a:r>
              <a:rPr sz="2800" spc="-65" dirty="0">
                <a:latin typeface="Trebuchet MS"/>
                <a:cs typeface="Trebuchet MS"/>
              </a:rPr>
              <a:t>of</a:t>
            </a:r>
            <a:r>
              <a:rPr sz="2800" spc="-160" dirty="0">
                <a:latin typeface="Trebuchet MS"/>
                <a:cs typeface="Trebuchet MS"/>
              </a:rPr>
              <a:t> </a:t>
            </a:r>
            <a:r>
              <a:rPr sz="2800" spc="15" dirty="0">
                <a:latin typeface="Trebuchet MS"/>
                <a:cs typeface="Trebuchet MS"/>
              </a:rPr>
              <a:t>Output</a:t>
            </a:r>
            <a:r>
              <a:rPr sz="2800" spc="-125" dirty="0">
                <a:latin typeface="Trebuchet MS"/>
                <a:cs typeface="Trebuchet MS"/>
              </a:rPr>
              <a:t> </a:t>
            </a:r>
            <a:r>
              <a:rPr sz="2800" spc="105" dirty="0">
                <a:latin typeface="Trebuchet MS"/>
                <a:cs typeface="Trebuchet MS"/>
              </a:rPr>
              <a:t>Devices</a:t>
            </a:r>
            <a:r>
              <a:rPr sz="2800" spc="-160" dirty="0">
                <a:latin typeface="Trebuchet MS"/>
                <a:cs typeface="Trebuchet MS"/>
              </a:rPr>
              <a:t> </a:t>
            </a:r>
            <a:r>
              <a:rPr sz="2800" spc="5" dirty="0">
                <a:latin typeface="Trebuchet MS"/>
                <a:cs typeface="Trebuchet MS"/>
              </a:rPr>
              <a:t>are</a:t>
            </a:r>
            <a:r>
              <a:rPr sz="2800" spc="-150" dirty="0">
                <a:latin typeface="Trebuchet MS"/>
                <a:cs typeface="Trebuchet MS"/>
              </a:rPr>
              <a:t> </a:t>
            </a:r>
            <a:r>
              <a:rPr sz="2800" spc="55" dirty="0">
                <a:latin typeface="Trebuchet MS"/>
                <a:cs typeface="Trebuchet MS"/>
              </a:rPr>
              <a:t>Monitors,</a:t>
            </a:r>
            <a:r>
              <a:rPr sz="2800" spc="-385" dirty="0">
                <a:latin typeface="Trebuchet MS"/>
                <a:cs typeface="Trebuchet MS"/>
              </a:rPr>
              <a:t> </a:t>
            </a:r>
            <a:r>
              <a:rPr sz="2800" spc="10" dirty="0" err="1">
                <a:latin typeface="Trebuchet MS"/>
                <a:cs typeface="Trebuchet MS"/>
              </a:rPr>
              <a:t>Printers,</a:t>
            </a:r>
            <a:r>
              <a:rPr sz="2800" spc="-70" dirty="0" err="1">
                <a:latin typeface="Trebuchet MS"/>
                <a:cs typeface="Trebuchet MS"/>
              </a:rPr>
              <a:t>etc</a:t>
            </a:r>
            <a:r>
              <a:rPr sz="2000" spc="-70" dirty="0">
                <a:latin typeface="Trebuchet MS"/>
                <a:cs typeface="Trebuchet MS"/>
              </a:rPr>
              <a:t>.</a:t>
            </a:r>
            <a:endParaRPr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4414" y="247853"/>
            <a:ext cx="38919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latin typeface="Arial"/>
                <a:cs typeface="Arial"/>
              </a:rPr>
              <a:t>Number</a:t>
            </a:r>
            <a:r>
              <a:rPr sz="4000" b="1" spc="-30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System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225" dirty="0"/>
              <a:t>11</a:t>
            </a:fld>
            <a:endParaRPr spc="-2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CA1104/CA2104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0338" y="722988"/>
            <a:ext cx="10297262" cy="5402760"/>
          </a:xfrm>
          <a:prstGeom prst="rect">
            <a:avLst/>
          </a:prstGeom>
        </p:spPr>
        <p:txBody>
          <a:bodyPr vert="horz" wrap="square" lIns="0" tIns="2273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2800" b="1" spc="-5" dirty="0">
                <a:solidFill>
                  <a:srgbClr val="FF3300"/>
                </a:solidFill>
                <a:latin typeface="Arial"/>
                <a:cs typeface="Arial"/>
              </a:rPr>
              <a:t>Decimal</a:t>
            </a:r>
            <a:r>
              <a:rPr sz="2800" b="1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3300"/>
                </a:solidFill>
                <a:latin typeface="Arial"/>
                <a:cs typeface="Arial"/>
              </a:rPr>
              <a:t>Number: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sz="2400" spc="-5" dirty="0">
                <a:latin typeface="Arial"/>
                <a:cs typeface="Arial"/>
              </a:rPr>
              <a:t>Set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values comprising </a:t>
            </a:r>
            <a:r>
              <a:rPr lang="en-US" sz="2400" spc="-5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digit</a:t>
            </a:r>
            <a:r>
              <a:rPr lang="en-US" sz="2400" spc="-5" dirty="0">
                <a:latin typeface="Arial"/>
                <a:cs typeface="Arial"/>
              </a:rPr>
              <a:t>s from </a:t>
            </a:r>
            <a:r>
              <a:rPr sz="2400" spc="-5" dirty="0">
                <a:latin typeface="Arial"/>
                <a:cs typeface="Arial"/>
              </a:rPr>
              <a:t>0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9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(base-10)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64"/>
              </a:spcBef>
            </a:pPr>
            <a:r>
              <a:rPr sz="2800" b="1" spc="-5" dirty="0">
                <a:solidFill>
                  <a:srgbClr val="FF3300"/>
                </a:solidFill>
                <a:latin typeface="Arial"/>
                <a:cs typeface="Arial"/>
              </a:rPr>
              <a:t>Binary</a:t>
            </a:r>
            <a:r>
              <a:rPr sz="2800" b="1" spc="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3300"/>
                </a:solidFill>
                <a:latin typeface="Arial"/>
                <a:cs typeface="Arial"/>
              </a:rPr>
              <a:t>Number: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55"/>
              </a:spcBef>
            </a:pPr>
            <a:r>
              <a:rPr sz="2400" spc="-5" dirty="0">
                <a:latin typeface="Arial"/>
                <a:cs typeface="Arial"/>
              </a:rPr>
              <a:t>Set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values comprising </a:t>
            </a:r>
            <a:r>
              <a:rPr lang="en-US" sz="2400" spc="-5" dirty="0">
                <a:latin typeface="Arial"/>
                <a:cs typeface="Arial"/>
              </a:rPr>
              <a:t>of</a:t>
            </a:r>
            <a:r>
              <a:rPr sz="2400" spc="-5" dirty="0">
                <a:latin typeface="Arial"/>
                <a:cs typeface="Arial"/>
              </a:rPr>
              <a:t> 0</a:t>
            </a:r>
            <a:r>
              <a:rPr lang="en-US" sz="2400" spc="-5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 and 1</a:t>
            </a:r>
            <a:r>
              <a:rPr lang="en-US" sz="2400" spc="-5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 (base </a:t>
            </a:r>
            <a:r>
              <a:rPr sz="2400" dirty="0">
                <a:latin typeface="Arial"/>
                <a:cs typeface="Arial"/>
              </a:rPr>
              <a:t>–</a:t>
            </a:r>
            <a:r>
              <a:rPr sz="2400" spc="1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2)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64"/>
              </a:spcBef>
            </a:pPr>
            <a:r>
              <a:rPr sz="2800" b="1" spc="-5" dirty="0">
                <a:solidFill>
                  <a:srgbClr val="FF3300"/>
                </a:solidFill>
                <a:latin typeface="Arial"/>
                <a:cs typeface="Arial"/>
              </a:rPr>
              <a:t>Octal</a:t>
            </a:r>
            <a:r>
              <a:rPr sz="2800" b="1" spc="-1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3300"/>
                </a:solidFill>
                <a:latin typeface="Arial"/>
                <a:cs typeface="Arial"/>
              </a:rPr>
              <a:t>Number: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sz="2400" spc="-5" dirty="0">
                <a:latin typeface="Arial"/>
                <a:cs typeface="Arial"/>
              </a:rPr>
              <a:t>Set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values comprising </a:t>
            </a:r>
            <a:r>
              <a:rPr lang="en-US" sz="2400" spc="-5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digit</a:t>
            </a:r>
            <a:r>
              <a:rPr lang="en-US" sz="2400" spc="-5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lang="en-US" sz="2400" spc="-5" dirty="0">
                <a:latin typeface="Arial"/>
                <a:cs typeface="Arial"/>
              </a:rPr>
              <a:t>from </a:t>
            </a:r>
            <a:r>
              <a:rPr sz="2400" spc="-5" dirty="0">
                <a:latin typeface="Arial"/>
                <a:cs typeface="Arial"/>
              </a:rPr>
              <a:t>0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7 (base </a:t>
            </a:r>
            <a:r>
              <a:rPr sz="2400" dirty="0">
                <a:latin typeface="Arial"/>
                <a:cs typeface="Arial"/>
              </a:rPr>
              <a:t>–</a:t>
            </a:r>
            <a:r>
              <a:rPr sz="2400" spc="8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8)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sz="2800" b="1" spc="-5" dirty="0">
                <a:solidFill>
                  <a:srgbClr val="FF3300"/>
                </a:solidFill>
                <a:latin typeface="Arial"/>
                <a:cs typeface="Arial"/>
              </a:rPr>
              <a:t>Hexa – decimal</a:t>
            </a:r>
            <a:r>
              <a:rPr sz="2800" b="1" spc="4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3300"/>
                </a:solidFill>
                <a:latin typeface="Arial"/>
                <a:cs typeface="Arial"/>
              </a:rPr>
              <a:t>Number: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sz="2400" spc="-5" dirty="0">
                <a:latin typeface="Arial"/>
                <a:cs typeface="Arial"/>
              </a:rPr>
              <a:t>Set of values comprising </a:t>
            </a:r>
            <a:r>
              <a:rPr lang="en-US" sz="2400" spc="-5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digit</a:t>
            </a:r>
            <a:r>
              <a:rPr lang="en-US" sz="2400" spc="-5" dirty="0">
                <a:latin typeface="Arial"/>
                <a:cs typeface="Arial"/>
              </a:rPr>
              <a:t>s from </a:t>
            </a:r>
            <a:r>
              <a:rPr sz="2400" dirty="0">
                <a:latin typeface="Arial"/>
                <a:cs typeface="Arial"/>
              </a:rPr>
              <a:t>0 to </a:t>
            </a:r>
            <a:r>
              <a:rPr lang="en-US" sz="2400" spc="-5" dirty="0">
                <a:latin typeface="Arial"/>
                <a:cs typeface="Arial"/>
              </a:rPr>
              <a:t>9 and symbols A - F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(base –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16)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sz="2400" spc="-5" dirty="0">
                <a:latin typeface="Arial"/>
                <a:cs typeface="Arial"/>
              </a:rPr>
              <a:t>10</a:t>
            </a:r>
            <a:r>
              <a:rPr sz="2400" spc="-5" dirty="0">
                <a:latin typeface="Wingdings"/>
                <a:cs typeface="Wingdings"/>
              </a:rPr>
              <a:t>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A, </a:t>
            </a:r>
            <a:r>
              <a:rPr sz="2400" spc="-65" dirty="0">
                <a:latin typeface="Arial"/>
                <a:cs typeface="Arial"/>
              </a:rPr>
              <a:t>11</a:t>
            </a:r>
            <a:r>
              <a:rPr sz="2400" spc="-65" dirty="0">
                <a:latin typeface="Wingdings"/>
                <a:cs typeface="Wingdings"/>
              </a:rPr>
              <a:t>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B, </a:t>
            </a:r>
            <a:r>
              <a:rPr sz="2400" spc="-5" dirty="0">
                <a:latin typeface="Arial"/>
                <a:cs typeface="Arial"/>
              </a:rPr>
              <a:t>12</a:t>
            </a:r>
            <a:r>
              <a:rPr sz="2400" spc="-5" dirty="0">
                <a:latin typeface="Wingdings"/>
                <a:cs typeface="Wingdings"/>
              </a:rPr>
              <a:t>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C, </a:t>
            </a:r>
            <a:r>
              <a:rPr sz="2400" spc="-5" dirty="0">
                <a:latin typeface="Arial"/>
                <a:cs typeface="Arial"/>
              </a:rPr>
              <a:t>13</a:t>
            </a:r>
            <a:r>
              <a:rPr sz="2400" spc="-5" dirty="0">
                <a:latin typeface="Wingdings"/>
                <a:cs typeface="Wingdings"/>
              </a:rPr>
              <a:t>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D, </a:t>
            </a:r>
            <a:r>
              <a:rPr sz="2400" spc="-5" dirty="0">
                <a:latin typeface="Arial"/>
                <a:cs typeface="Arial"/>
              </a:rPr>
              <a:t>14</a:t>
            </a:r>
            <a:r>
              <a:rPr sz="2400" spc="-5" dirty="0">
                <a:latin typeface="Wingdings"/>
                <a:cs typeface="Wingdings"/>
              </a:rPr>
              <a:t>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E, </a:t>
            </a:r>
            <a:r>
              <a:rPr sz="2400" spc="-5" dirty="0">
                <a:latin typeface="Arial"/>
                <a:cs typeface="Arial"/>
              </a:rPr>
              <a:t>15</a:t>
            </a:r>
            <a:r>
              <a:rPr sz="2400" spc="-5" dirty="0">
                <a:latin typeface="Wingdings"/>
                <a:cs typeface="Wingdings"/>
              </a:rPr>
              <a:t></a:t>
            </a:r>
            <a:r>
              <a:rPr sz="2400" spc="2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F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892" y="796797"/>
            <a:ext cx="331089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KEY TERMS…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225" dirty="0"/>
              <a:t>12</a:t>
            </a:fld>
            <a:endParaRPr spc="-2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CA1104/CA2104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0117" y="1801435"/>
            <a:ext cx="7177405" cy="3286156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65"/>
              </a:spcBef>
              <a:buClr>
                <a:srgbClr val="9E3611"/>
              </a:buClr>
              <a:buSzPct val="83928"/>
              <a:buFont typeface="Wingdings"/>
              <a:buChar char=""/>
              <a:tabLst>
                <a:tab pos="195580" algn="l"/>
              </a:tabLst>
            </a:pPr>
            <a:r>
              <a:rPr sz="2800" b="1" spc="-95" dirty="0">
                <a:solidFill>
                  <a:srgbClr val="FF3300"/>
                </a:solidFill>
                <a:latin typeface="Georgia"/>
                <a:cs typeface="Georgia"/>
              </a:rPr>
              <a:t>Bit:</a:t>
            </a:r>
            <a:endParaRPr sz="2800" dirty="0">
              <a:latin typeface="Georgia"/>
              <a:cs typeface="Georgia"/>
            </a:endParaRPr>
          </a:p>
          <a:p>
            <a:pPr marL="195580">
              <a:lnSpc>
                <a:spcPct val="100000"/>
              </a:lnSpc>
              <a:spcBef>
                <a:spcPts val="865"/>
              </a:spcBef>
            </a:pPr>
            <a:r>
              <a:rPr sz="2800" spc="25" dirty="0">
                <a:latin typeface="Trebuchet MS"/>
                <a:cs typeface="Trebuchet MS"/>
              </a:rPr>
              <a:t>smallest</a:t>
            </a:r>
            <a:r>
              <a:rPr sz="2800" spc="-150" dirty="0">
                <a:latin typeface="Trebuchet MS"/>
                <a:cs typeface="Trebuchet MS"/>
              </a:rPr>
              <a:t> </a:t>
            </a:r>
            <a:r>
              <a:rPr sz="2800" spc="-35" dirty="0">
                <a:latin typeface="Trebuchet MS"/>
                <a:cs typeface="Trebuchet MS"/>
              </a:rPr>
              <a:t>unit</a:t>
            </a:r>
            <a:r>
              <a:rPr sz="2800" spc="-150" dirty="0">
                <a:latin typeface="Trebuchet MS"/>
                <a:cs typeface="Trebuchet MS"/>
              </a:rPr>
              <a:t> </a:t>
            </a:r>
            <a:r>
              <a:rPr sz="2800" spc="-65" dirty="0">
                <a:latin typeface="Trebuchet MS"/>
                <a:cs typeface="Trebuchet MS"/>
              </a:rPr>
              <a:t>of</a:t>
            </a:r>
            <a:r>
              <a:rPr sz="2800" spc="-160" dirty="0">
                <a:latin typeface="Trebuchet MS"/>
                <a:cs typeface="Trebuchet MS"/>
              </a:rPr>
              <a:t> </a:t>
            </a:r>
            <a:r>
              <a:rPr sz="2800" spc="-55" dirty="0">
                <a:latin typeface="Trebuchet MS"/>
                <a:cs typeface="Trebuchet MS"/>
              </a:rPr>
              <a:t>data.</a:t>
            </a:r>
            <a:r>
              <a:rPr sz="2800" spc="-360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It</a:t>
            </a:r>
            <a:r>
              <a:rPr sz="2800" spc="-150" dirty="0">
                <a:latin typeface="Trebuchet MS"/>
                <a:cs typeface="Trebuchet MS"/>
              </a:rPr>
              <a:t> </a:t>
            </a:r>
            <a:r>
              <a:rPr sz="2800" spc="50" dirty="0">
                <a:latin typeface="Trebuchet MS"/>
                <a:cs typeface="Trebuchet MS"/>
              </a:rPr>
              <a:t>can</a:t>
            </a:r>
            <a:r>
              <a:rPr sz="2800" spc="-140" dirty="0">
                <a:latin typeface="Trebuchet MS"/>
                <a:cs typeface="Trebuchet MS"/>
              </a:rPr>
              <a:t> </a:t>
            </a:r>
            <a:r>
              <a:rPr sz="2800" spc="160" dirty="0">
                <a:latin typeface="Trebuchet MS"/>
                <a:cs typeface="Trebuchet MS"/>
              </a:rPr>
              <a:t>be</a:t>
            </a:r>
            <a:r>
              <a:rPr sz="2800" spc="-140" dirty="0">
                <a:latin typeface="Trebuchet MS"/>
                <a:cs typeface="Trebuchet MS"/>
              </a:rPr>
              <a:t> </a:t>
            </a:r>
            <a:r>
              <a:rPr sz="2800" spc="5" dirty="0">
                <a:latin typeface="Trebuchet MS"/>
                <a:cs typeface="Trebuchet MS"/>
              </a:rPr>
              <a:t>either</a:t>
            </a:r>
            <a:r>
              <a:rPr sz="2800" spc="-180" dirty="0">
                <a:latin typeface="Trebuchet MS"/>
                <a:cs typeface="Trebuchet MS"/>
              </a:rPr>
              <a:t> </a:t>
            </a:r>
            <a:r>
              <a:rPr sz="2800" spc="45" dirty="0">
                <a:latin typeface="Trebuchet MS"/>
                <a:cs typeface="Trebuchet MS"/>
              </a:rPr>
              <a:t>0</a:t>
            </a:r>
            <a:r>
              <a:rPr sz="2800" spc="-150" dirty="0">
                <a:latin typeface="Trebuchet MS"/>
                <a:cs typeface="Trebuchet MS"/>
              </a:rPr>
              <a:t> </a:t>
            </a:r>
            <a:r>
              <a:rPr sz="2800" spc="90" dirty="0">
                <a:latin typeface="Trebuchet MS"/>
                <a:cs typeface="Trebuchet MS"/>
              </a:rPr>
              <a:t>or</a:t>
            </a:r>
            <a:r>
              <a:rPr sz="2800" spc="-165" dirty="0">
                <a:latin typeface="Trebuchet MS"/>
                <a:cs typeface="Trebuchet MS"/>
              </a:rPr>
              <a:t> </a:t>
            </a:r>
            <a:r>
              <a:rPr sz="2800" spc="-85" dirty="0">
                <a:latin typeface="Trebuchet MS"/>
                <a:cs typeface="Trebuchet MS"/>
              </a:rPr>
              <a:t>1.</a:t>
            </a:r>
            <a:endParaRPr sz="2800" dirty="0">
              <a:latin typeface="Trebuchet MS"/>
              <a:cs typeface="Trebuchet MS"/>
            </a:endParaRPr>
          </a:p>
          <a:p>
            <a:pPr marL="195580" indent="-182880">
              <a:lnSpc>
                <a:spcPct val="100000"/>
              </a:lnSpc>
              <a:spcBef>
                <a:spcPts val="865"/>
              </a:spcBef>
              <a:buClr>
                <a:srgbClr val="9E3611"/>
              </a:buClr>
              <a:buSzPct val="83928"/>
              <a:buFont typeface="Wingdings"/>
              <a:buChar char=""/>
              <a:tabLst>
                <a:tab pos="195580" algn="l"/>
              </a:tabLst>
            </a:pPr>
            <a:r>
              <a:rPr sz="2800" b="1" spc="-60" dirty="0">
                <a:solidFill>
                  <a:srgbClr val="FF3300"/>
                </a:solidFill>
                <a:latin typeface="Georgia"/>
                <a:cs typeface="Georgia"/>
              </a:rPr>
              <a:t>Nibble:</a:t>
            </a:r>
            <a:endParaRPr sz="2800" dirty="0">
              <a:latin typeface="Georgia"/>
              <a:cs typeface="Georgia"/>
            </a:endParaRPr>
          </a:p>
          <a:p>
            <a:pPr marL="195580">
              <a:lnSpc>
                <a:spcPct val="100000"/>
              </a:lnSpc>
              <a:spcBef>
                <a:spcPts val="865"/>
              </a:spcBef>
            </a:pPr>
            <a:r>
              <a:rPr sz="2800" spc="125" dirty="0">
                <a:latin typeface="Trebuchet MS"/>
                <a:cs typeface="Trebuchet MS"/>
              </a:rPr>
              <a:t>group </a:t>
            </a:r>
            <a:r>
              <a:rPr sz="2800" spc="-65" dirty="0">
                <a:latin typeface="Trebuchet MS"/>
                <a:cs typeface="Trebuchet MS"/>
              </a:rPr>
              <a:t>of </a:t>
            </a:r>
            <a:r>
              <a:rPr sz="2800" spc="10" dirty="0">
                <a:latin typeface="Trebuchet MS"/>
                <a:cs typeface="Trebuchet MS"/>
              </a:rPr>
              <a:t>four</a:t>
            </a:r>
            <a:r>
              <a:rPr sz="2800" spc="-535" dirty="0">
                <a:latin typeface="Trebuchet MS"/>
                <a:cs typeface="Trebuchet MS"/>
              </a:rPr>
              <a:t> </a:t>
            </a:r>
            <a:r>
              <a:rPr sz="2800" spc="-15" dirty="0">
                <a:latin typeface="Trebuchet MS"/>
                <a:cs typeface="Trebuchet MS"/>
              </a:rPr>
              <a:t>bits.</a:t>
            </a:r>
            <a:endParaRPr sz="2800" dirty="0">
              <a:latin typeface="Trebuchet MS"/>
              <a:cs typeface="Trebuchet MS"/>
            </a:endParaRPr>
          </a:p>
          <a:p>
            <a:pPr marL="195580" indent="-182880">
              <a:lnSpc>
                <a:spcPct val="100000"/>
              </a:lnSpc>
              <a:spcBef>
                <a:spcPts val="865"/>
              </a:spcBef>
              <a:buClr>
                <a:srgbClr val="9E3611"/>
              </a:buClr>
              <a:buSzPct val="83928"/>
              <a:buFont typeface="Wingdings"/>
              <a:buChar char=""/>
              <a:tabLst>
                <a:tab pos="195580" algn="l"/>
              </a:tabLst>
            </a:pPr>
            <a:r>
              <a:rPr sz="2800" b="1" spc="-65" dirty="0">
                <a:solidFill>
                  <a:srgbClr val="FF3300"/>
                </a:solidFill>
                <a:latin typeface="Georgia"/>
                <a:cs typeface="Georgia"/>
              </a:rPr>
              <a:t>Byte</a:t>
            </a:r>
            <a:r>
              <a:rPr sz="2800" b="1" spc="-20" dirty="0">
                <a:solidFill>
                  <a:srgbClr val="FF3300"/>
                </a:solidFill>
                <a:latin typeface="Georgia"/>
                <a:cs typeface="Georgia"/>
              </a:rPr>
              <a:t> </a:t>
            </a:r>
            <a:r>
              <a:rPr sz="2800" b="1" spc="-40" dirty="0">
                <a:solidFill>
                  <a:srgbClr val="FF3300"/>
                </a:solidFill>
                <a:latin typeface="Georgia"/>
                <a:cs typeface="Georgia"/>
              </a:rPr>
              <a:t>:</a:t>
            </a:r>
            <a:endParaRPr sz="2800" dirty="0">
              <a:latin typeface="Georgia"/>
              <a:cs typeface="Georgia"/>
            </a:endParaRPr>
          </a:p>
          <a:p>
            <a:pPr marL="367665">
              <a:lnSpc>
                <a:spcPct val="100000"/>
              </a:lnSpc>
              <a:spcBef>
                <a:spcPts val="865"/>
              </a:spcBef>
            </a:pPr>
            <a:r>
              <a:rPr sz="2800" spc="125" dirty="0">
                <a:latin typeface="Trebuchet MS"/>
                <a:cs typeface="Trebuchet MS"/>
              </a:rPr>
              <a:t>group </a:t>
            </a:r>
            <a:r>
              <a:rPr sz="2800" spc="-65" dirty="0">
                <a:latin typeface="Trebuchet MS"/>
                <a:cs typeface="Trebuchet MS"/>
              </a:rPr>
              <a:t>of </a:t>
            </a:r>
            <a:r>
              <a:rPr sz="2800" spc="45" dirty="0">
                <a:latin typeface="Trebuchet MS"/>
                <a:cs typeface="Trebuchet MS"/>
              </a:rPr>
              <a:t>eight</a:t>
            </a:r>
            <a:r>
              <a:rPr sz="2800" spc="-530" dirty="0">
                <a:latin typeface="Trebuchet MS"/>
                <a:cs typeface="Trebuchet MS"/>
              </a:rPr>
              <a:t> </a:t>
            </a:r>
            <a:r>
              <a:rPr sz="2800" spc="35" dirty="0">
                <a:latin typeface="Trebuchet MS"/>
                <a:cs typeface="Trebuchet MS"/>
              </a:rPr>
              <a:t>bits</a:t>
            </a:r>
            <a:endParaRPr sz="2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29200" y="2667000"/>
            <a:ext cx="4800600" cy="1524000"/>
            <a:chOff x="5029200" y="2667000"/>
            <a:chExt cx="4800600" cy="1524000"/>
          </a:xfrm>
        </p:grpSpPr>
        <p:sp>
          <p:nvSpPr>
            <p:cNvPr id="3" name="object 3"/>
            <p:cNvSpPr/>
            <p:nvPr/>
          </p:nvSpPr>
          <p:spPr>
            <a:xfrm>
              <a:off x="5029200" y="2667000"/>
              <a:ext cx="4800600" cy="1524000"/>
            </a:xfrm>
            <a:custGeom>
              <a:avLst/>
              <a:gdLst/>
              <a:ahLst/>
              <a:cxnLst/>
              <a:rect l="l" t="t" r="r" b="b"/>
              <a:pathLst>
                <a:path w="4800600" h="1524000">
                  <a:moveTo>
                    <a:pt x="4800600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4800600" y="1524000"/>
                  </a:lnTo>
                  <a:lnTo>
                    <a:pt x="4800600" y="0"/>
                  </a:lnTo>
                  <a:close/>
                </a:path>
              </a:pathLst>
            </a:custGeom>
            <a:solidFill>
              <a:srgbClr val="95A9A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5029200" y="2667000"/>
              <a:ext cx="4800600" cy="1524000"/>
            </a:xfrm>
            <a:custGeom>
              <a:avLst/>
              <a:gdLst/>
              <a:ahLst/>
              <a:cxnLst/>
              <a:rect l="l" t="t" r="r" b="b"/>
              <a:pathLst>
                <a:path w="4800600" h="1524000">
                  <a:moveTo>
                    <a:pt x="0" y="1524000"/>
                  </a:moveTo>
                  <a:lnTo>
                    <a:pt x="4800600" y="1524000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1524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34200" y="2819400"/>
              <a:ext cx="1676400" cy="1066800"/>
            </a:xfrm>
            <a:custGeom>
              <a:avLst/>
              <a:gdLst/>
              <a:ahLst/>
              <a:cxnLst/>
              <a:rect l="l" t="t" r="r" b="b"/>
              <a:pathLst>
                <a:path w="2209800" h="1066800">
                  <a:moveTo>
                    <a:pt x="2209800" y="0"/>
                  </a:moveTo>
                  <a:lnTo>
                    <a:pt x="0" y="0"/>
                  </a:lnTo>
                  <a:lnTo>
                    <a:pt x="0" y="1066800"/>
                  </a:lnTo>
                  <a:lnTo>
                    <a:pt x="2209800" y="1066800"/>
                  </a:lnTo>
                  <a:lnTo>
                    <a:pt x="2209800" y="0"/>
                  </a:lnTo>
                  <a:close/>
                </a:path>
              </a:pathLst>
            </a:custGeom>
            <a:solidFill>
              <a:srgbClr val="FBA1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315200" y="2819400"/>
              <a:ext cx="2209800" cy="1066800"/>
            </a:xfrm>
            <a:custGeom>
              <a:avLst/>
              <a:gdLst/>
              <a:ahLst/>
              <a:cxnLst/>
              <a:rect l="l" t="t" r="r" b="b"/>
              <a:pathLst>
                <a:path w="2209800" h="1066800">
                  <a:moveTo>
                    <a:pt x="0" y="1066800"/>
                  </a:moveTo>
                  <a:lnTo>
                    <a:pt x="2209800" y="1066800"/>
                  </a:lnTo>
                  <a:lnTo>
                    <a:pt x="2209800" y="0"/>
                  </a:lnTo>
                  <a:lnTo>
                    <a:pt x="0" y="0"/>
                  </a:lnTo>
                  <a:lnTo>
                    <a:pt x="0" y="1066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2433637" y="2890837"/>
            <a:ext cx="847725" cy="771525"/>
            <a:chOff x="2433637" y="2890837"/>
            <a:chExt cx="847725" cy="771525"/>
          </a:xfrm>
        </p:grpSpPr>
        <p:sp>
          <p:nvSpPr>
            <p:cNvPr id="8" name="object 8"/>
            <p:cNvSpPr/>
            <p:nvPr/>
          </p:nvSpPr>
          <p:spPr>
            <a:xfrm>
              <a:off x="2438400" y="2895600"/>
              <a:ext cx="838200" cy="762000"/>
            </a:xfrm>
            <a:custGeom>
              <a:avLst/>
              <a:gdLst/>
              <a:ahLst/>
              <a:cxnLst/>
              <a:rect l="l" t="t" r="r" b="b"/>
              <a:pathLst>
                <a:path w="838200" h="762000">
                  <a:moveTo>
                    <a:pt x="8382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838200" y="76200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38400" y="2895600"/>
              <a:ext cx="838200" cy="762000"/>
            </a:xfrm>
            <a:custGeom>
              <a:avLst/>
              <a:gdLst/>
              <a:ahLst/>
              <a:cxnLst/>
              <a:rect l="l" t="t" r="r" b="b"/>
              <a:pathLst>
                <a:path w="838200" h="762000">
                  <a:moveTo>
                    <a:pt x="0" y="762000"/>
                  </a:moveTo>
                  <a:lnTo>
                    <a:pt x="838200" y="762000"/>
                  </a:lnTo>
                  <a:lnTo>
                    <a:pt x="8382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177023" y="990346"/>
            <a:ext cx="2082558" cy="5046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875533" y="2903346"/>
            <a:ext cx="64477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330" dirty="0">
                <a:solidFill>
                  <a:srgbClr val="000000"/>
                </a:solidFill>
                <a:latin typeface="Georgia"/>
                <a:cs typeface="Georgia"/>
              </a:rPr>
              <a:t>1 1 </a:t>
            </a:r>
            <a:r>
              <a:rPr b="1" spc="-810" dirty="0">
                <a:solidFill>
                  <a:srgbClr val="000000"/>
                </a:solidFill>
                <a:latin typeface="Georgia"/>
                <a:cs typeface="Georgia"/>
              </a:rPr>
              <a:t>0 </a:t>
            </a:r>
            <a:r>
              <a:rPr b="1" spc="330" dirty="0">
                <a:solidFill>
                  <a:srgbClr val="000000"/>
                </a:solidFill>
                <a:latin typeface="Georgia"/>
                <a:cs typeface="Georgia"/>
              </a:rPr>
              <a:t>1 1</a:t>
            </a:r>
            <a:r>
              <a:rPr b="1" spc="-810" dirty="0">
                <a:solidFill>
                  <a:srgbClr val="000000"/>
                </a:solidFill>
                <a:latin typeface="Georgia"/>
                <a:cs typeface="Georgia"/>
              </a:rPr>
              <a:t>0 0 0 </a:t>
            </a:r>
            <a:r>
              <a:rPr b="1" spc="330" dirty="0">
                <a:solidFill>
                  <a:srgbClr val="000000"/>
                </a:solidFill>
                <a:latin typeface="Georgia"/>
                <a:cs typeface="Georgia"/>
              </a:rPr>
              <a:t>1</a:t>
            </a:r>
            <a:r>
              <a:rPr b="1" spc="-810" dirty="0">
                <a:solidFill>
                  <a:srgbClr val="000000"/>
                </a:solidFill>
                <a:latin typeface="Georgia"/>
                <a:cs typeface="Georgia"/>
              </a:rPr>
              <a:t>0 0</a:t>
            </a:r>
            <a:r>
              <a:rPr b="1" spc="-755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b="1" spc="330" dirty="0">
                <a:solidFill>
                  <a:srgbClr val="000000"/>
                </a:solidFill>
                <a:latin typeface="Georgia"/>
                <a:cs typeface="Georgia"/>
              </a:rPr>
              <a:t>1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304033" y="4384928"/>
            <a:ext cx="52133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14" dirty="0">
                <a:solidFill>
                  <a:srgbClr val="FF3300"/>
                </a:solidFill>
                <a:latin typeface="Georgia"/>
                <a:cs typeface="Georgia"/>
              </a:rPr>
              <a:t>Bit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81015" y="4921758"/>
            <a:ext cx="8102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65" dirty="0">
                <a:solidFill>
                  <a:srgbClr val="FF3300"/>
                </a:solidFill>
                <a:latin typeface="Georgia"/>
                <a:cs typeface="Georgia"/>
              </a:rPr>
              <a:t>Byte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65057" y="4921758"/>
            <a:ext cx="11899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65" dirty="0">
                <a:solidFill>
                  <a:srgbClr val="FF3300"/>
                </a:solidFill>
                <a:latin typeface="Georgia"/>
                <a:cs typeface="Georgia"/>
              </a:rPr>
              <a:t>Ni</a:t>
            </a:r>
            <a:r>
              <a:rPr sz="2800" b="1" spc="-130" dirty="0">
                <a:solidFill>
                  <a:srgbClr val="FF3300"/>
                </a:solidFill>
                <a:latin typeface="Georgia"/>
                <a:cs typeface="Georgia"/>
              </a:rPr>
              <a:t>bb</a:t>
            </a:r>
            <a:r>
              <a:rPr sz="2800" b="1" spc="10" dirty="0">
                <a:solidFill>
                  <a:srgbClr val="FF3300"/>
                </a:solidFill>
                <a:latin typeface="Georgia"/>
                <a:cs typeface="Georgia"/>
              </a:rPr>
              <a:t>le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72257" y="3657600"/>
            <a:ext cx="201930" cy="690245"/>
          </a:xfrm>
          <a:custGeom>
            <a:avLst/>
            <a:gdLst/>
            <a:ahLst/>
            <a:cxnLst/>
            <a:rect l="l" t="t" r="r" b="b"/>
            <a:pathLst>
              <a:path w="201930" h="690245">
                <a:moveTo>
                  <a:pt x="127575" y="107457"/>
                </a:moveTo>
                <a:lnTo>
                  <a:pt x="0" y="681608"/>
                </a:lnTo>
                <a:lnTo>
                  <a:pt x="37084" y="689991"/>
                </a:lnTo>
                <a:lnTo>
                  <a:pt x="164783" y="115711"/>
                </a:lnTo>
                <a:lnTo>
                  <a:pt x="127575" y="107457"/>
                </a:lnTo>
                <a:close/>
              </a:path>
              <a:path w="201930" h="690245">
                <a:moveTo>
                  <a:pt x="193167" y="88900"/>
                </a:moveTo>
                <a:lnTo>
                  <a:pt x="131699" y="88900"/>
                </a:lnTo>
                <a:lnTo>
                  <a:pt x="168910" y="97155"/>
                </a:lnTo>
                <a:lnTo>
                  <a:pt x="164783" y="115711"/>
                </a:lnTo>
                <a:lnTo>
                  <a:pt x="201930" y="123951"/>
                </a:lnTo>
                <a:lnTo>
                  <a:pt x="193167" y="88900"/>
                </a:lnTo>
                <a:close/>
              </a:path>
              <a:path w="201930" h="690245">
                <a:moveTo>
                  <a:pt x="131699" y="88900"/>
                </a:moveTo>
                <a:lnTo>
                  <a:pt x="127575" y="107457"/>
                </a:lnTo>
                <a:lnTo>
                  <a:pt x="164783" y="115711"/>
                </a:lnTo>
                <a:lnTo>
                  <a:pt x="168910" y="97155"/>
                </a:lnTo>
                <a:lnTo>
                  <a:pt x="131699" y="88900"/>
                </a:lnTo>
                <a:close/>
              </a:path>
              <a:path w="201930" h="690245">
                <a:moveTo>
                  <a:pt x="170942" y="0"/>
                </a:moveTo>
                <a:lnTo>
                  <a:pt x="90297" y="99187"/>
                </a:lnTo>
                <a:lnTo>
                  <a:pt x="127575" y="107457"/>
                </a:lnTo>
                <a:lnTo>
                  <a:pt x="131699" y="88900"/>
                </a:lnTo>
                <a:lnTo>
                  <a:pt x="193167" y="88900"/>
                </a:lnTo>
                <a:lnTo>
                  <a:pt x="1709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82000" y="3886200"/>
            <a:ext cx="701675" cy="1001394"/>
          </a:xfrm>
          <a:custGeom>
            <a:avLst/>
            <a:gdLst/>
            <a:ahLst/>
            <a:cxnLst/>
            <a:rect l="l" t="t" r="r" b="b"/>
            <a:pathLst>
              <a:path w="701675" h="1001395">
                <a:moveTo>
                  <a:pt x="80710" y="83126"/>
                </a:moveTo>
                <a:lnTo>
                  <a:pt x="49422" y="104774"/>
                </a:lnTo>
                <a:lnTo>
                  <a:pt x="670178" y="1001394"/>
                </a:lnTo>
                <a:lnTo>
                  <a:pt x="701421" y="979805"/>
                </a:lnTo>
                <a:lnTo>
                  <a:pt x="80710" y="83126"/>
                </a:lnTo>
                <a:close/>
              </a:path>
              <a:path w="701675" h="1001395">
                <a:moveTo>
                  <a:pt x="0" y="0"/>
                </a:moveTo>
                <a:lnTo>
                  <a:pt x="18033" y="126492"/>
                </a:lnTo>
                <a:lnTo>
                  <a:pt x="49422" y="104774"/>
                </a:lnTo>
                <a:lnTo>
                  <a:pt x="38607" y="89154"/>
                </a:lnTo>
                <a:lnTo>
                  <a:pt x="69850" y="67437"/>
                </a:lnTo>
                <a:lnTo>
                  <a:pt x="103386" y="67437"/>
                </a:lnTo>
                <a:lnTo>
                  <a:pt x="112014" y="61468"/>
                </a:lnTo>
                <a:lnTo>
                  <a:pt x="0" y="0"/>
                </a:lnTo>
                <a:close/>
              </a:path>
              <a:path w="701675" h="1001395">
                <a:moveTo>
                  <a:pt x="69850" y="67437"/>
                </a:moveTo>
                <a:lnTo>
                  <a:pt x="38607" y="89154"/>
                </a:lnTo>
                <a:lnTo>
                  <a:pt x="49422" y="104774"/>
                </a:lnTo>
                <a:lnTo>
                  <a:pt x="80710" y="83126"/>
                </a:lnTo>
                <a:lnTo>
                  <a:pt x="69850" y="67437"/>
                </a:lnTo>
                <a:close/>
              </a:path>
              <a:path w="701675" h="1001395">
                <a:moveTo>
                  <a:pt x="103386" y="67437"/>
                </a:moveTo>
                <a:lnTo>
                  <a:pt x="69850" y="67437"/>
                </a:lnTo>
                <a:lnTo>
                  <a:pt x="80710" y="83126"/>
                </a:lnTo>
                <a:lnTo>
                  <a:pt x="103386" y="67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25058" y="4267200"/>
            <a:ext cx="201930" cy="690245"/>
          </a:xfrm>
          <a:custGeom>
            <a:avLst/>
            <a:gdLst/>
            <a:ahLst/>
            <a:cxnLst/>
            <a:rect l="l" t="t" r="r" b="b"/>
            <a:pathLst>
              <a:path w="201929" h="690245">
                <a:moveTo>
                  <a:pt x="127575" y="107457"/>
                </a:moveTo>
                <a:lnTo>
                  <a:pt x="0" y="681608"/>
                </a:lnTo>
                <a:lnTo>
                  <a:pt x="37083" y="689991"/>
                </a:lnTo>
                <a:lnTo>
                  <a:pt x="164783" y="115711"/>
                </a:lnTo>
                <a:lnTo>
                  <a:pt x="127575" y="107457"/>
                </a:lnTo>
                <a:close/>
              </a:path>
              <a:path w="201929" h="690245">
                <a:moveTo>
                  <a:pt x="193166" y="88900"/>
                </a:moveTo>
                <a:lnTo>
                  <a:pt x="131699" y="88900"/>
                </a:lnTo>
                <a:lnTo>
                  <a:pt x="168909" y="97155"/>
                </a:lnTo>
                <a:lnTo>
                  <a:pt x="164783" y="115711"/>
                </a:lnTo>
                <a:lnTo>
                  <a:pt x="201929" y="123951"/>
                </a:lnTo>
                <a:lnTo>
                  <a:pt x="193166" y="88900"/>
                </a:lnTo>
                <a:close/>
              </a:path>
              <a:path w="201929" h="690245">
                <a:moveTo>
                  <a:pt x="131699" y="88900"/>
                </a:moveTo>
                <a:lnTo>
                  <a:pt x="127575" y="107457"/>
                </a:lnTo>
                <a:lnTo>
                  <a:pt x="164783" y="115711"/>
                </a:lnTo>
                <a:lnTo>
                  <a:pt x="168909" y="97155"/>
                </a:lnTo>
                <a:lnTo>
                  <a:pt x="131699" y="88900"/>
                </a:lnTo>
                <a:close/>
              </a:path>
              <a:path w="201929" h="690245">
                <a:moveTo>
                  <a:pt x="170941" y="0"/>
                </a:moveTo>
                <a:lnTo>
                  <a:pt x="90296" y="99187"/>
                </a:lnTo>
                <a:lnTo>
                  <a:pt x="127575" y="107457"/>
                </a:lnTo>
                <a:lnTo>
                  <a:pt x="131699" y="88900"/>
                </a:lnTo>
                <a:lnTo>
                  <a:pt x="193166" y="88900"/>
                </a:lnTo>
                <a:lnTo>
                  <a:pt x="1709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225" dirty="0"/>
              <a:t>13</a:t>
            </a:fld>
            <a:endParaRPr spc="-225" dirty="0"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CA1104/CA2104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01679" y="6229680"/>
            <a:ext cx="457200" cy="457200"/>
            <a:chOff x="11401679" y="6229680"/>
            <a:chExt cx="457200" cy="457200"/>
          </a:xfrm>
        </p:grpSpPr>
        <p:sp>
          <p:nvSpPr>
            <p:cNvPr id="3" name="object 3"/>
            <p:cNvSpPr/>
            <p:nvPr/>
          </p:nvSpPr>
          <p:spPr>
            <a:xfrm>
              <a:off x="11401679" y="6229680"/>
              <a:ext cx="457200" cy="457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430889" y="6258877"/>
              <a:ext cx="398780" cy="399415"/>
            </a:xfrm>
            <a:custGeom>
              <a:avLst/>
              <a:gdLst/>
              <a:ahLst/>
              <a:cxnLst/>
              <a:rect l="l" t="t" r="r" b="b"/>
              <a:pathLst>
                <a:path w="398779" h="399415">
                  <a:moveTo>
                    <a:pt x="0" y="199402"/>
                  </a:moveTo>
                  <a:lnTo>
                    <a:pt x="5266" y="153679"/>
                  </a:lnTo>
                  <a:lnTo>
                    <a:pt x="20268" y="111707"/>
                  </a:lnTo>
                  <a:lnTo>
                    <a:pt x="43807" y="74683"/>
                  </a:lnTo>
                  <a:lnTo>
                    <a:pt x="74686" y="43804"/>
                  </a:lnTo>
                  <a:lnTo>
                    <a:pt x="111708" y="20266"/>
                  </a:lnTo>
                  <a:lnTo>
                    <a:pt x="153675" y="5265"/>
                  </a:lnTo>
                  <a:lnTo>
                    <a:pt x="199389" y="0"/>
                  </a:lnTo>
                  <a:lnTo>
                    <a:pt x="245144" y="5265"/>
                  </a:lnTo>
                  <a:lnTo>
                    <a:pt x="287127" y="20266"/>
                  </a:lnTo>
                  <a:lnTo>
                    <a:pt x="324146" y="43804"/>
                  </a:lnTo>
                  <a:lnTo>
                    <a:pt x="355012" y="74683"/>
                  </a:lnTo>
                  <a:lnTo>
                    <a:pt x="378534" y="111707"/>
                  </a:lnTo>
                  <a:lnTo>
                    <a:pt x="393520" y="153679"/>
                  </a:lnTo>
                  <a:lnTo>
                    <a:pt x="398779" y="199402"/>
                  </a:lnTo>
                  <a:lnTo>
                    <a:pt x="393520" y="245126"/>
                  </a:lnTo>
                  <a:lnTo>
                    <a:pt x="378534" y="287100"/>
                  </a:lnTo>
                  <a:lnTo>
                    <a:pt x="355012" y="324126"/>
                  </a:lnTo>
                  <a:lnTo>
                    <a:pt x="324146" y="355008"/>
                  </a:lnTo>
                  <a:lnTo>
                    <a:pt x="287127" y="378549"/>
                  </a:lnTo>
                  <a:lnTo>
                    <a:pt x="245144" y="393551"/>
                  </a:lnTo>
                  <a:lnTo>
                    <a:pt x="199389" y="398818"/>
                  </a:lnTo>
                  <a:lnTo>
                    <a:pt x="153675" y="393551"/>
                  </a:lnTo>
                  <a:lnTo>
                    <a:pt x="111708" y="378549"/>
                  </a:lnTo>
                  <a:lnTo>
                    <a:pt x="74686" y="355008"/>
                  </a:lnTo>
                  <a:lnTo>
                    <a:pt x="43807" y="324126"/>
                  </a:lnTo>
                  <a:lnTo>
                    <a:pt x="20268" y="287100"/>
                  </a:lnTo>
                  <a:lnTo>
                    <a:pt x="5266" y="245126"/>
                  </a:lnTo>
                  <a:lnTo>
                    <a:pt x="0" y="19940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48892" y="796797"/>
            <a:ext cx="516763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latin typeface="Trebuchet MS"/>
                <a:cs typeface="Trebuchet MS"/>
              </a:rPr>
              <a:t>BASE CONVERSION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225" dirty="0"/>
              <a:t>14</a:t>
            </a:fld>
            <a:endParaRPr spc="-2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CA1104/CA2104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8892" y="2037968"/>
            <a:ext cx="9730105" cy="308864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94945" indent="-182880">
              <a:lnSpc>
                <a:spcPct val="100000"/>
              </a:lnSpc>
              <a:spcBef>
                <a:spcPts val="715"/>
              </a:spcBef>
              <a:buClr>
                <a:srgbClr val="9E3611"/>
              </a:buClr>
              <a:buSzPct val="85000"/>
              <a:buFont typeface="Wingdings"/>
              <a:buChar char=""/>
              <a:tabLst>
                <a:tab pos="195580" algn="l"/>
              </a:tabLst>
            </a:pPr>
            <a:r>
              <a:rPr sz="2000" b="1" spc="-10" dirty="0">
                <a:solidFill>
                  <a:srgbClr val="FF3300"/>
                </a:solidFill>
                <a:latin typeface="Georgia"/>
                <a:cs typeface="Georgia"/>
              </a:rPr>
              <a:t>Decimal </a:t>
            </a:r>
            <a:r>
              <a:rPr sz="2000" b="1" spc="-120" dirty="0">
                <a:solidFill>
                  <a:srgbClr val="FF3300"/>
                </a:solidFill>
                <a:latin typeface="Georgia"/>
                <a:cs typeface="Georgia"/>
              </a:rPr>
              <a:t>to</a:t>
            </a:r>
            <a:r>
              <a:rPr sz="2000" b="1" spc="-30" dirty="0">
                <a:solidFill>
                  <a:srgbClr val="FF3300"/>
                </a:solidFill>
                <a:latin typeface="Georgia"/>
                <a:cs typeface="Georgia"/>
              </a:rPr>
              <a:t> binary</a:t>
            </a:r>
            <a:endParaRPr sz="2000" dirty="0">
              <a:latin typeface="Georgia"/>
              <a:cs typeface="Georgia"/>
            </a:endParaRPr>
          </a:p>
          <a:p>
            <a:pPr marL="498475" lvl="1" indent="-304165">
              <a:lnSpc>
                <a:spcPct val="100000"/>
              </a:lnSpc>
              <a:spcBef>
                <a:spcPts val="840"/>
              </a:spcBef>
              <a:buChar char="-"/>
              <a:tabLst>
                <a:tab pos="498475" algn="l"/>
                <a:tab pos="499109" algn="l"/>
              </a:tabLst>
            </a:pPr>
            <a:r>
              <a:rPr sz="2800" spc="-55" dirty="0">
                <a:latin typeface="Trebuchet MS"/>
                <a:cs typeface="Trebuchet MS"/>
              </a:rPr>
              <a:t>Let </a:t>
            </a:r>
            <a:r>
              <a:rPr sz="2800" spc="-40" dirty="0">
                <a:latin typeface="Trebuchet MS"/>
                <a:cs typeface="Trebuchet MS"/>
              </a:rPr>
              <a:t>the </a:t>
            </a:r>
            <a:r>
              <a:rPr sz="2800" spc="95" dirty="0">
                <a:latin typeface="Trebuchet MS"/>
                <a:cs typeface="Trebuchet MS"/>
              </a:rPr>
              <a:t>number </a:t>
            </a:r>
            <a:r>
              <a:rPr sz="2800" spc="160" dirty="0">
                <a:latin typeface="Trebuchet MS"/>
                <a:cs typeface="Trebuchet MS"/>
              </a:rPr>
              <a:t>be</a:t>
            </a:r>
            <a:r>
              <a:rPr sz="2800" spc="-590" dirty="0">
                <a:latin typeface="Trebuchet MS"/>
                <a:cs typeface="Trebuchet MS"/>
              </a:rPr>
              <a:t> </a:t>
            </a:r>
            <a:r>
              <a:rPr sz="2800" spc="-70" dirty="0">
                <a:latin typeface="Trebuchet MS"/>
                <a:cs typeface="Trebuchet MS"/>
              </a:rPr>
              <a:t>n.</a:t>
            </a:r>
            <a:endParaRPr sz="2800" dirty="0">
              <a:latin typeface="Trebuchet MS"/>
              <a:cs typeface="Trebuchet MS"/>
            </a:endParaRPr>
          </a:p>
          <a:p>
            <a:pPr marL="498475" lvl="1" indent="-304165">
              <a:lnSpc>
                <a:spcPct val="100000"/>
              </a:lnSpc>
              <a:spcBef>
                <a:spcPts val="865"/>
              </a:spcBef>
              <a:buChar char="-"/>
              <a:tabLst>
                <a:tab pos="498475" algn="l"/>
                <a:tab pos="499109" algn="l"/>
              </a:tabLst>
            </a:pPr>
            <a:r>
              <a:rPr sz="2800" spc="114" dirty="0">
                <a:latin typeface="Trebuchet MS"/>
                <a:cs typeface="Trebuchet MS"/>
              </a:rPr>
              <a:t>Divide</a:t>
            </a:r>
            <a:r>
              <a:rPr sz="2800" spc="-155" dirty="0">
                <a:latin typeface="Trebuchet MS"/>
                <a:cs typeface="Trebuchet MS"/>
              </a:rPr>
              <a:t> </a:t>
            </a:r>
            <a:r>
              <a:rPr sz="2800" spc="-40" dirty="0">
                <a:latin typeface="Trebuchet MS"/>
                <a:cs typeface="Trebuchet MS"/>
              </a:rPr>
              <a:t>the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spc="95" dirty="0">
                <a:latin typeface="Trebuchet MS"/>
                <a:cs typeface="Trebuchet MS"/>
              </a:rPr>
              <a:t>number</a:t>
            </a:r>
            <a:r>
              <a:rPr sz="2800" spc="-155" dirty="0">
                <a:latin typeface="Trebuchet MS"/>
                <a:cs typeface="Trebuchet MS"/>
              </a:rPr>
              <a:t> </a:t>
            </a:r>
            <a:r>
              <a:rPr sz="2800" spc="70" dirty="0">
                <a:latin typeface="Trebuchet MS"/>
                <a:cs typeface="Trebuchet MS"/>
              </a:rPr>
              <a:t>n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spc="165" dirty="0">
                <a:latin typeface="Trebuchet MS"/>
                <a:cs typeface="Trebuchet MS"/>
              </a:rPr>
              <a:t>by</a:t>
            </a:r>
            <a:r>
              <a:rPr sz="2800" spc="-150" dirty="0">
                <a:latin typeface="Trebuchet MS"/>
                <a:cs typeface="Trebuchet MS"/>
              </a:rPr>
              <a:t> </a:t>
            </a:r>
            <a:r>
              <a:rPr sz="2800" spc="45" dirty="0">
                <a:latin typeface="Trebuchet MS"/>
                <a:cs typeface="Trebuchet MS"/>
              </a:rPr>
              <a:t>2</a:t>
            </a:r>
            <a:r>
              <a:rPr sz="2800" spc="-150" dirty="0">
                <a:latin typeface="Trebuchet MS"/>
                <a:cs typeface="Trebuchet MS"/>
              </a:rPr>
              <a:t> </a:t>
            </a:r>
            <a:r>
              <a:rPr sz="2800" spc="90" dirty="0">
                <a:latin typeface="Trebuchet MS"/>
                <a:cs typeface="Trebuchet MS"/>
              </a:rPr>
              <a:t>and</a:t>
            </a:r>
            <a:r>
              <a:rPr sz="2800" spc="-140" dirty="0">
                <a:latin typeface="Trebuchet MS"/>
                <a:cs typeface="Trebuchet MS"/>
              </a:rPr>
              <a:t> </a:t>
            </a:r>
            <a:r>
              <a:rPr sz="2800" spc="110" dirty="0">
                <a:latin typeface="Trebuchet MS"/>
                <a:cs typeface="Trebuchet MS"/>
              </a:rPr>
              <a:t>keep</a:t>
            </a:r>
            <a:r>
              <a:rPr sz="2800" spc="-165" dirty="0">
                <a:latin typeface="Trebuchet MS"/>
                <a:cs typeface="Trebuchet MS"/>
              </a:rPr>
              <a:t> </a:t>
            </a:r>
            <a:r>
              <a:rPr sz="2800" spc="-40" dirty="0">
                <a:latin typeface="Trebuchet MS"/>
                <a:cs typeface="Trebuchet MS"/>
              </a:rPr>
              <a:t>the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spc="60" dirty="0">
                <a:latin typeface="Trebuchet MS"/>
                <a:cs typeface="Trebuchet MS"/>
              </a:rPr>
              <a:t>remainder</a:t>
            </a:r>
            <a:r>
              <a:rPr sz="2800" spc="-170" dirty="0">
                <a:latin typeface="Trebuchet MS"/>
                <a:cs typeface="Trebuchet MS"/>
              </a:rPr>
              <a:t> </a:t>
            </a:r>
            <a:r>
              <a:rPr sz="2800" spc="25" dirty="0">
                <a:latin typeface="Trebuchet MS"/>
                <a:cs typeface="Trebuchet MS"/>
              </a:rPr>
              <a:t>aside.</a:t>
            </a:r>
            <a:endParaRPr sz="2800" dirty="0">
              <a:latin typeface="Trebuchet MS"/>
              <a:cs typeface="Trebuchet MS"/>
            </a:endParaRPr>
          </a:p>
          <a:p>
            <a:pPr marL="494030" lvl="2" indent="-215900">
              <a:lnSpc>
                <a:spcPct val="100000"/>
              </a:lnSpc>
              <a:spcBef>
                <a:spcPts val="865"/>
              </a:spcBef>
              <a:buChar char="-"/>
              <a:tabLst>
                <a:tab pos="494665" algn="l"/>
              </a:tabLst>
            </a:pPr>
            <a:r>
              <a:rPr sz="2800" spc="140" dirty="0">
                <a:latin typeface="Trebuchet MS"/>
                <a:cs typeface="Trebuchet MS"/>
              </a:rPr>
              <a:t>Consider</a:t>
            </a:r>
            <a:r>
              <a:rPr sz="2800" spc="-175" dirty="0">
                <a:latin typeface="Trebuchet MS"/>
                <a:cs typeface="Trebuchet MS"/>
              </a:rPr>
              <a:t> </a:t>
            </a:r>
            <a:r>
              <a:rPr sz="2800" spc="-15" dirty="0">
                <a:latin typeface="Trebuchet MS"/>
                <a:cs typeface="Trebuchet MS"/>
              </a:rPr>
              <a:t>quotient</a:t>
            </a:r>
            <a:r>
              <a:rPr sz="2800" spc="-140" dirty="0">
                <a:latin typeface="Trebuchet MS"/>
                <a:cs typeface="Trebuchet MS"/>
              </a:rPr>
              <a:t> </a:t>
            </a:r>
            <a:r>
              <a:rPr sz="2800" spc="80" dirty="0">
                <a:latin typeface="Trebuchet MS"/>
                <a:cs typeface="Trebuchet MS"/>
              </a:rPr>
              <a:t>as</a:t>
            </a:r>
            <a:r>
              <a:rPr sz="2800" spc="-135" dirty="0">
                <a:latin typeface="Trebuchet MS"/>
                <a:cs typeface="Trebuchet MS"/>
              </a:rPr>
              <a:t> </a:t>
            </a:r>
            <a:r>
              <a:rPr sz="2800" spc="70" dirty="0">
                <a:latin typeface="Trebuchet MS"/>
                <a:cs typeface="Trebuchet MS"/>
              </a:rPr>
              <a:t>n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for</a:t>
            </a:r>
            <a:r>
              <a:rPr sz="2800" spc="-15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next</a:t>
            </a:r>
            <a:r>
              <a:rPr sz="2800" spc="-16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stage.</a:t>
            </a:r>
            <a:endParaRPr sz="2800" dirty="0">
              <a:latin typeface="Trebuchet MS"/>
              <a:cs typeface="Trebuchet MS"/>
            </a:endParaRPr>
          </a:p>
          <a:p>
            <a:pPr marL="545465">
              <a:lnSpc>
                <a:spcPct val="100000"/>
              </a:lnSpc>
              <a:spcBef>
                <a:spcPts val="865"/>
              </a:spcBef>
            </a:pPr>
            <a:r>
              <a:rPr sz="2800" spc="25" dirty="0">
                <a:latin typeface="Trebuchet MS"/>
                <a:cs typeface="Trebuchet MS"/>
              </a:rPr>
              <a:t>Repeat</a:t>
            </a:r>
            <a:r>
              <a:rPr sz="2800" spc="-165" dirty="0">
                <a:latin typeface="Trebuchet MS"/>
                <a:cs typeface="Trebuchet MS"/>
              </a:rPr>
              <a:t> </a:t>
            </a:r>
            <a:r>
              <a:rPr sz="2800" spc="65" dirty="0">
                <a:latin typeface="Trebuchet MS"/>
                <a:cs typeface="Trebuchet MS"/>
              </a:rPr>
              <a:t>previous</a:t>
            </a:r>
            <a:r>
              <a:rPr sz="2800" spc="-155" dirty="0">
                <a:latin typeface="Trebuchet MS"/>
                <a:cs typeface="Trebuchet MS"/>
              </a:rPr>
              <a:t> </a:t>
            </a:r>
            <a:r>
              <a:rPr sz="2800" spc="35" dirty="0">
                <a:latin typeface="Trebuchet MS"/>
                <a:cs typeface="Trebuchet MS"/>
              </a:rPr>
              <a:t>step</a:t>
            </a:r>
            <a:r>
              <a:rPr sz="2800" spc="-130" dirty="0">
                <a:latin typeface="Trebuchet MS"/>
                <a:cs typeface="Trebuchet MS"/>
              </a:rPr>
              <a:t> </a:t>
            </a:r>
            <a:r>
              <a:rPr sz="2800" spc="-30" dirty="0">
                <a:latin typeface="Trebuchet MS"/>
                <a:cs typeface="Trebuchet MS"/>
              </a:rPr>
              <a:t>until</a:t>
            </a:r>
            <a:r>
              <a:rPr sz="2800" spc="-150" dirty="0">
                <a:latin typeface="Trebuchet MS"/>
                <a:cs typeface="Trebuchet MS"/>
              </a:rPr>
              <a:t> </a:t>
            </a:r>
            <a:r>
              <a:rPr sz="2800" spc="-40" dirty="0">
                <a:latin typeface="Trebuchet MS"/>
                <a:cs typeface="Trebuchet MS"/>
              </a:rPr>
              <a:t>the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spc="-15" dirty="0">
                <a:latin typeface="Trebuchet MS"/>
                <a:cs typeface="Trebuchet MS"/>
              </a:rPr>
              <a:t>quotient</a:t>
            </a:r>
            <a:r>
              <a:rPr sz="2800" spc="-130" dirty="0">
                <a:latin typeface="Trebuchet MS"/>
                <a:cs typeface="Trebuchet MS"/>
              </a:rPr>
              <a:t> </a:t>
            </a:r>
            <a:r>
              <a:rPr sz="2800" spc="80" dirty="0">
                <a:latin typeface="Trebuchet MS"/>
                <a:cs typeface="Trebuchet MS"/>
              </a:rPr>
              <a:t>is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spc="-65" dirty="0">
                <a:latin typeface="Trebuchet MS"/>
                <a:cs typeface="Trebuchet MS"/>
              </a:rPr>
              <a:t>zero.</a:t>
            </a:r>
            <a:endParaRPr sz="2800" dirty="0">
              <a:latin typeface="Trebuchet MS"/>
              <a:cs typeface="Trebuchet MS"/>
            </a:endParaRPr>
          </a:p>
          <a:p>
            <a:pPr marL="494030" lvl="2" indent="-215900">
              <a:lnSpc>
                <a:spcPct val="100000"/>
              </a:lnSpc>
              <a:spcBef>
                <a:spcPts val="865"/>
              </a:spcBef>
              <a:buChar char="-"/>
              <a:tabLst>
                <a:tab pos="494665" algn="l"/>
              </a:tabLst>
            </a:pPr>
            <a:r>
              <a:rPr sz="2800" spc="55" dirty="0">
                <a:latin typeface="Trebuchet MS"/>
                <a:cs typeface="Trebuchet MS"/>
              </a:rPr>
              <a:t>Collect</a:t>
            </a:r>
            <a:r>
              <a:rPr sz="2800" spc="-16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all</a:t>
            </a:r>
            <a:r>
              <a:rPr sz="2800" spc="-150" dirty="0">
                <a:latin typeface="Trebuchet MS"/>
                <a:cs typeface="Trebuchet MS"/>
              </a:rPr>
              <a:t> </a:t>
            </a:r>
            <a:r>
              <a:rPr sz="2800" spc="-40" dirty="0">
                <a:latin typeface="Trebuchet MS"/>
                <a:cs typeface="Trebuchet MS"/>
              </a:rPr>
              <a:t>the</a:t>
            </a:r>
            <a:r>
              <a:rPr sz="2800" spc="-155" dirty="0">
                <a:latin typeface="Trebuchet MS"/>
                <a:cs typeface="Trebuchet MS"/>
              </a:rPr>
              <a:t> </a:t>
            </a:r>
            <a:r>
              <a:rPr sz="2800" spc="60" dirty="0">
                <a:latin typeface="Trebuchet MS"/>
                <a:cs typeface="Trebuchet MS"/>
              </a:rPr>
              <a:t>remainder</a:t>
            </a:r>
            <a:r>
              <a:rPr sz="2800" spc="-170" dirty="0">
                <a:latin typeface="Trebuchet MS"/>
                <a:cs typeface="Trebuchet MS"/>
              </a:rPr>
              <a:t> </a:t>
            </a:r>
            <a:r>
              <a:rPr sz="2800" spc="40" dirty="0">
                <a:latin typeface="Trebuchet MS"/>
                <a:cs typeface="Trebuchet MS"/>
              </a:rPr>
              <a:t>in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spc="45" dirty="0">
                <a:latin typeface="Trebuchet MS"/>
                <a:cs typeface="Trebuchet MS"/>
              </a:rPr>
              <a:t>reverse</a:t>
            </a:r>
            <a:r>
              <a:rPr sz="2800" spc="-150" dirty="0">
                <a:latin typeface="Trebuchet MS"/>
                <a:cs typeface="Trebuchet MS"/>
              </a:rPr>
              <a:t> </a:t>
            </a:r>
            <a:r>
              <a:rPr sz="2800" spc="5" dirty="0">
                <a:latin typeface="Trebuchet MS"/>
                <a:cs typeface="Trebuchet MS"/>
              </a:rPr>
              <a:t>order.</a:t>
            </a:r>
            <a:endParaRPr sz="2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01679" y="6229680"/>
            <a:ext cx="457200" cy="457200"/>
            <a:chOff x="11401679" y="6229680"/>
            <a:chExt cx="457200" cy="457200"/>
          </a:xfrm>
        </p:grpSpPr>
        <p:sp>
          <p:nvSpPr>
            <p:cNvPr id="3" name="object 3"/>
            <p:cNvSpPr/>
            <p:nvPr/>
          </p:nvSpPr>
          <p:spPr>
            <a:xfrm>
              <a:off x="11401679" y="6229680"/>
              <a:ext cx="457200" cy="457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430889" y="6258877"/>
              <a:ext cx="398780" cy="399415"/>
            </a:xfrm>
            <a:custGeom>
              <a:avLst/>
              <a:gdLst/>
              <a:ahLst/>
              <a:cxnLst/>
              <a:rect l="l" t="t" r="r" b="b"/>
              <a:pathLst>
                <a:path w="398779" h="399415">
                  <a:moveTo>
                    <a:pt x="0" y="199402"/>
                  </a:moveTo>
                  <a:lnTo>
                    <a:pt x="5266" y="153679"/>
                  </a:lnTo>
                  <a:lnTo>
                    <a:pt x="20268" y="111707"/>
                  </a:lnTo>
                  <a:lnTo>
                    <a:pt x="43807" y="74683"/>
                  </a:lnTo>
                  <a:lnTo>
                    <a:pt x="74686" y="43804"/>
                  </a:lnTo>
                  <a:lnTo>
                    <a:pt x="111708" y="20266"/>
                  </a:lnTo>
                  <a:lnTo>
                    <a:pt x="153675" y="5265"/>
                  </a:lnTo>
                  <a:lnTo>
                    <a:pt x="199389" y="0"/>
                  </a:lnTo>
                  <a:lnTo>
                    <a:pt x="245144" y="5265"/>
                  </a:lnTo>
                  <a:lnTo>
                    <a:pt x="287127" y="20266"/>
                  </a:lnTo>
                  <a:lnTo>
                    <a:pt x="324146" y="43804"/>
                  </a:lnTo>
                  <a:lnTo>
                    <a:pt x="355012" y="74683"/>
                  </a:lnTo>
                  <a:lnTo>
                    <a:pt x="378534" y="111707"/>
                  </a:lnTo>
                  <a:lnTo>
                    <a:pt x="393520" y="153679"/>
                  </a:lnTo>
                  <a:lnTo>
                    <a:pt x="398779" y="199402"/>
                  </a:lnTo>
                  <a:lnTo>
                    <a:pt x="393520" y="245126"/>
                  </a:lnTo>
                  <a:lnTo>
                    <a:pt x="378534" y="287100"/>
                  </a:lnTo>
                  <a:lnTo>
                    <a:pt x="355012" y="324126"/>
                  </a:lnTo>
                  <a:lnTo>
                    <a:pt x="324146" y="355008"/>
                  </a:lnTo>
                  <a:lnTo>
                    <a:pt x="287127" y="378549"/>
                  </a:lnTo>
                  <a:lnTo>
                    <a:pt x="245144" y="393551"/>
                  </a:lnTo>
                  <a:lnTo>
                    <a:pt x="199389" y="398818"/>
                  </a:lnTo>
                  <a:lnTo>
                    <a:pt x="153675" y="393551"/>
                  </a:lnTo>
                  <a:lnTo>
                    <a:pt x="111708" y="378549"/>
                  </a:lnTo>
                  <a:lnTo>
                    <a:pt x="74686" y="355008"/>
                  </a:lnTo>
                  <a:lnTo>
                    <a:pt x="43807" y="324126"/>
                  </a:lnTo>
                  <a:lnTo>
                    <a:pt x="20268" y="287100"/>
                  </a:lnTo>
                  <a:lnTo>
                    <a:pt x="5266" y="245126"/>
                  </a:lnTo>
                  <a:lnTo>
                    <a:pt x="0" y="19940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95" dirty="0"/>
              <a:t>EXAMPLE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67180" y="1580134"/>
            <a:ext cx="1797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945" indent="-182880">
              <a:lnSpc>
                <a:spcPct val="100000"/>
              </a:lnSpc>
              <a:spcBef>
                <a:spcPts val="95"/>
              </a:spcBef>
              <a:buClr>
                <a:srgbClr val="9E3611"/>
              </a:buClr>
              <a:buSzPct val="83928"/>
              <a:buFont typeface="Wingdings"/>
              <a:buChar char=""/>
              <a:tabLst>
                <a:tab pos="195580" algn="l"/>
              </a:tabLst>
            </a:pPr>
            <a:r>
              <a:rPr sz="2800" spc="-55" dirty="0">
                <a:latin typeface="Trebuchet MS"/>
                <a:cs typeface="Trebuchet MS"/>
              </a:rPr>
              <a:t>Let </a:t>
            </a:r>
            <a:r>
              <a:rPr sz="2800" spc="70" dirty="0">
                <a:latin typeface="Trebuchet MS"/>
                <a:cs typeface="Trebuchet MS"/>
              </a:rPr>
              <a:t>n </a:t>
            </a:r>
            <a:r>
              <a:rPr sz="2800" spc="395" dirty="0">
                <a:latin typeface="Trebuchet MS"/>
                <a:cs typeface="Trebuchet MS"/>
              </a:rPr>
              <a:t>=</a:t>
            </a:r>
            <a:r>
              <a:rPr sz="2800" spc="-520" dirty="0">
                <a:latin typeface="Trebuchet MS"/>
                <a:cs typeface="Trebuchet MS"/>
              </a:rPr>
              <a:t> </a:t>
            </a:r>
            <a:r>
              <a:rPr sz="2800" spc="45" dirty="0">
                <a:latin typeface="Trebuchet MS"/>
                <a:cs typeface="Trebuchet MS"/>
              </a:rPr>
              <a:t>16</a:t>
            </a:r>
            <a:endParaRPr sz="280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06555"/>
              </p:ext>
            </p:extLst>
          </p:nvPr>
        </p:nvGraphicFramePr>
        <p:xfrm>
          <a:off x="1350010" y="2123387"/>
          <a:ext cx="4535170" cy="31217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3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816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800" dirty="0">
                          <a:latin typeface="Trebuchet MS"/>
                          <a:cs typeface="Trebuchet MS"/>
                        </a:rPr>
                        <a:t>2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54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4386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800" spc="40" dirty="0">
                          <a:latin typeface="Trebuchet MS"/>
                          <a:cs typeface="Trebuchet MS"/>
                        </a:rPr>
                        <a:t>16</a:t>
                      </a:r>
                      <a:endParaRPr sz="2800" dirty="0">
                        <a:latin typeface="Trebuchet MS"/>
                        <a:cs typeface="Trebuchet MS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800" dirty="0">
                          <a:latin typeface="Trebuchet MS"/>
                          <a:cs typeface="Trebuchet MS"/>
                        </a:rPr>
                        <a:t>2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63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438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800" dirty="0">
                          <a:latin typeface="Trebuchet MS"/>
                          <a:cs typeface="Trebuchet MS"/>
                        </a:rPr>
                        <a:t>8</a:t>
                      </a:r>
                    </a:p>
                  </a:txBody>
                  <a:tcPr marL="0" marR="0" marT="63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4452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8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63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800" dirty="0">
                          <a:latin typeface="Trebuchet MS"/>
                          <a:cs typeface="Trebuchet MS"/>
                        </a:rPr>
                        <a:t>2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81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438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800" dirty="0">
                          <a:latin typeface="Trebuchet MS"/>
                          <a:cs typeface="Trebuchet MS"/>
                        </a:rPr>
                        <a:t>4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44525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800" dirty="0">
                          <a:latin typeface="Trebuchet MS"/>
                          <a:cs typeface="Trebuchet MS"/>
                        </a:rPr>
                        <a:t>0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81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800" dirty="0">
                          <a:latin typeface="Trebuchet MS"/>
                          <a:cs typeface="Trebuchet MS"/>
                        </a:rPr>
                        <a:t>2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698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4386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800" dirty="0">
                          <a:latin typeface="Trebuchet MS"/>
                          <a:cs typeface="Trebuchet MS"/>
                        </a:rPr>
                        <a:t>2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4389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800" dirty="0">
                          <a:latin typeface="Trebuchet MS"/>
                          <a:cs typeface="Trebuchet MS"/>
                        </a:rPr>
                        <a:t>0</a:t>
                      </a:r>
                    </a:p>
                  </a:txBody>
                  <a:tcPr marL="0" marR="0" marT="698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800" dirty="0">
                          <a:latin typeface="Trebuchet MS"/>
                          <a:cs typeface="Trebuchet MS"/>
                        </a:rPr>
                        <a:t>2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1016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4386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800" dirty="0">
                          <a:latin typeface="Trebuchet MS"/>
                          <a:cs typeface="Trebuchet MS"/>
                        </a:rPr>
                        <a:t>1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1016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44525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800" dirty="0">
                          <a:latin typeface="Trebuchet MS"/>
                          <a:cs typeface="Trebuchet MS"/>
                        </a:rPr>
                        <a:t>0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1016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952">
                <a:tc>
                  <a:txBody>
                    <a:bodyPr/>
                    <a:lstStyle/>
                    <a:p>
                      <a:pPr marL="31750">
                        <a:lnSpc>
                          <a:spcPts val="3340"/>
                        </a:lnSpc>
                        <a:spcBef>
                          <a:spcPts val="100"/>
                        </a:spcBef>
                      </a:pPr>
                      <a:r>
                        <a:rPr sz="2800" dirty="0">
                          <a:latin typeface="Trebuchet MS"/>
                          <a:cs typeface="Trebuchet MS"/>
                        </a:rPr>
                        <a:t>2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441959">
                        <a:lnSpc>
                          <a:spcPts val="3340"/>
                        </a:lnSpc>
                        <a:spcBef>
                          <a:spcPts val="100"/>
                        </a:spcBef>
                      </a:pPr>
                      <a:r>
                        <a:rPr sz="2800" dirty="0">
                          <a:latin typeface="Trebuchet MS"/>
                          <a:cs typeface="Trebuchet MS"/>
                        </a:rPr>
                        <a:t>0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1270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44525" algn="r">
                        <a:lnSpc>
                          <a:spcPts val="3340"/>
                        </a:lnSpc>
                        <a:spcBef>
                          <a:spcPts val="100"/>
                        </a:spcBef>
                      </a:pPr>
                      <a:r>
                        <a:rPr sz="2800" dirty="0">
                          <a:latin typeface="Trebuchet MS"/>
                          <a:cs typeface="Trebuchet MS"/>
                        </a:rPr>
                        <a:t>1</a:t>
                      </a:r>
                    </a:p>
                  </a:txBody>
                  <a:tcPr marL="0" marR="0" marT="1270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350010" y="5336235"/>
            <a:ext cx="24123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0" dirty="0">
                <a:latin typeface="Trebuchet MS"/>
                <a:cs typeface="Trebuchet MS"/>
              </a:rPr>
              <a:t>So, </a:t>
            </a:r>
            <a:r>
              <a:rPr sz="2800" spc="40" dirty="0">
                <a:latin typeface="Trebuchet MS"/>
                <a:cs typeface="Trebuchet MS"/>
              </a:rPr>
              <a:t>16 </a:t>
            </a:r>
            <a:r>
              <a:rPr sz="2800" spc="395" dirty="0">
                <a:latin typeface="Trebuchet MS"/>
                <a:cs typeface="Trebuchet MS"/>
              </a:rPr>
              <a:t>=</a:t>
            </a:r>
            <a:r>
              <a:rPr sz="2800" spc="-45" dirty="0">
                <a:latin typeface="Trebuchet MS"/>
                <a:cs typeface="Trebuchet MS"/>
              </a:rPr>
              <a:t> </a:t>
            </a:r>
            <a:r>
              <a:rPr sz="2800" spc="45" dirty="0">
                <a:latin typeface="Trebuchet MS"/>
                <a:cs typeface="Trebuchet MS"/>
              </a:rPr>
              <a:t>10000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317071" y="2438400"/>
            <a:ext cx="114300" cy="2667000"/>
          </a:xfrm>
          <a:custGeom>
            <a:avLst/>
            <a:gdLst/>
            <a:ahLst/>
            <a:cxnLst/>
            <a:rect l="l" t="t" r="r" b="b"/>
            <a:pathLst>
              <a:path w="114300" h="2667000">
                <a:moveTo>
                  <a:pt x="76200" y="95250"/>
                </a:moveTo>
                <a:lnTo>
                  <a:pt x="38100" y="95250"/>
                </a:lnTo>
                <a:lnTo>
                  <a:pt x="38100" y="2667000"/>
                </a:lnTo>
                <a:lnTo>
                  <a:pt x="76200" y="2667000"/>
                </a:lnTo>
                <a:lnTo>
                  <a:pt x="76200" y="95250"/>
                </a:lnTo>
                <a:close/>
              </a:path>
              <a:path w="114300" h="2667000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2667000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225" dirty="0"/>
              <a:t>15</a:t>
            </a:fld>
            <a:endParaRPr spc="-225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CA1104/CA2104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DEEF02-3B97-4B5A-92DF-EB77ABE09E44}"/>
              </a:ext>
            </a:extLst>
          </p:cNvPr>
          <p:cNvSpPr txBox="1"/>
          <p:nvPr/>
        </p:nvSpPr>
        <p:spPr>
          <a:xfrm>
            <a:off x="7848600" y="1220977"/>
            <a:ext cx="3176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50</a:t>
            </a:r>
            <a:endParaRPr lang="en-IN" dirty="0"/>
          </a:p>
        </p:txBody>
      </p:sp>
      <p:graphicFrame>
        <p:nvGraphicFramePr>
          <p:cNvPr id="13" name="object 7">
            <a:extLst>
              <a:ext uri="{FF2B5EF4-FFF2-40B4-BE49-F238E27FC236}">
                <a16:creationId xmlns:a16="http://schemas.microsoft.com/office/drawing/2014/main" id="{6E2C044E-E652-46E5-A895-A18465B10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765992"/>
              </p:ext>
            </p:extLst>
          </p:nvPr>
        </p:nvGraphicFramePr>
        <p:xfrm>
          <a:off x="7095109" y="1868143"/>
          <a:ext cx="4535170" cy="35716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3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816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800" dirty="0">
                          <a:latin typeface="Trebuchet MS"/>
                          <a:cs typeface="Trebuchet MS"/>
                        </a:rPr>
                        <a:t>2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254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4386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lang="en-US" sz="2800" spc="40" dirty="0">
                          <a:latin typeface="Trebuchet MS"/>
                          <a:cs typeface="Trebuchet MS"/>
                        </a:rPr>
                        <a:t>50</a:t>
                      </a:r>
                      <a:endParaRPr sz="2800" dirty="0">
                        <a:latin typeface="Trebuchet MS"/>
                        <a:cs typeface="Trebuchet MS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US" sz="2800" dirty="0">
                          <a:latin typeface="Trebuchet MS"/>
                          <a:cs typeface="Trebuchet MS"/>
                        </a:rPr>
                        <a:t>2</a:t>
                      </a:r>
                      <a:endParaRPr sz="2800" dirty="0">
                        <a:latin typeface="Trebuchet MS"/>
                        <a:cs typeface="Trebuchet MS"/>
                      </a:endParaRPr>
                    </a:p>
                  </a:txBody>
                  <a:tcPr marL="0" marR="0" marT="63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438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US" sz="2800" dirty="0">
                          <a:latin typeface="Trebuchet MS"/>
                          <a:cs typeface="Trebuchet MS"/>
                        </a:rPr>
                        <a:t>25</a:t>
                      </a:r>
                      <a:endParaRPr sz="2800" dirty="0">
                        <a:latin typeface="Trebuchet MS"/>
                        <a:cs typeface="Trebuchet MS"/>
                      </a:endParaRPr>
                    </a:p>
                  </a:txBody>
                  <a:tcPr marL="0" marR="0" marT="63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4452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US" sz="2800" dirty="0">
                          <a:latin typeface="Trebuchet MS"/>
                          <a:cs typeface="Trebuchet MS"/>
                        </a:rPr>
                        <a:t>0</a:t>
                      </a:r>
                      <a:endParaRPr sz="2800" dirty="0">
                        <a:latin typeface="Trebuchet MS"/>
                        <a:cs typeface="Trebuchet MS"/>
                      </a:endParaRPr>
                    </a:p>
                  </a:txBody>
                  <a:tcPr marL="0" marR="0" marT="63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en-US" sz="2800" dirty="0">
                          <a:latin typeface="Trebuchet MS"/>
                          <a:cs typeface="Trebuchet MS"/>
                        </a:rPr>
                        <a:t>2</a:t>
                      </a:r>
                      <a:endParaRPr sz="2800" dirty="0">
                        <a:latin typeface="Trebuchet MS"/>
                        <a:cs typeface="Trebuchet MS"/>
                      </a:endParaRPr>
                    </a:p>
                  </a:txBody>
                  <a:tcPr marL="0" marR="0" marT="381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438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en-US" sz="2800" dirty="0">
                          <a:latin typeface="Trebuchet MS"/>
                          <a:cs typeface="Trebuchet MS"/>
                        </a:rPr>
                        <a:t>12</a:t>
                      </a:r>
                      <a:endParaRPr sz="2800" dirty="0">
                        <a:latin typeface="Trebuchet MS"/>
                        <a:cs typeface="Trebuchet MS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44525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en-US" sz="2800" dirty="0">
                          <a:latin typeface="Trebuchet MS"/>
                          <a:cs typeface="Trebuchet MS"/>
                        </a:rPr>
                        <a:t>1</a:t>
                      </a:r>
                      <a:endParaRPr sz="2800" dirty="0">
                        <a:latin typeface="Trebuchet MS"/>
                        <a:cs typeface="Trebuchet MS"/>
                      </a:endParaRPr>
                    </a:p>
                  </a:txBody>
                  <a:tcPr marL="0" marR="0" marT="381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lang="en-US" sz="2800" dirty="0">
                          <a:latin typeface="Trebuchet MS"/>
                          <a:cs typeface="Trebuchet MS"/>
                        </a:rPr>
                        <a:t>2</a:t>
                      </a:r>
                      <a:endParaRPr sz="2800" dirty="0">
                        <a:latin typeface="Trebuchet MS"/>
                        <a:cs typeface="Trebuchet MS"/>
                      </a:endParaRPr>
                    </a:p>
                  </a:txBody>
                  <a:tcPr marL="0" marR="0" marT="698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4386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lang="en-US" sz="2800" dirty="0">
                          <a:latin typeface="Trebuchet MS"/>
                          <a:cs typeface="Trebuchet MS"/>
                        </a:rPr>
                        <a:t>6</a:t>
                      </a:r>
                      <a:endParaRPr sz="2800" dirty="0">
                        <a:latin typeface="Trebuchet MS"/>
                        <a:cs typeface="Trebuchet MS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4389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lang="en-US" sz="2800" dirty="0">
                          <a:latin typeface="Trebuchet MS"/>
                          <a:cs typeface="Trebuchet MS"/>
                        </a:rPr>
                        <a:t>0</a:t>
                      </a:r>
                      <a:endParaRPr sz="2800" dirty="0">
                        <a:latin typeface="Trebuchet MS"/>
                        <a:cs typeface="Trebuchet MS"/>
                      </a:endParaRPr>
                    </a:p>
                  </a:txBody>
                  <a:tcPr marL="0" marR="0" marT="698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lang="en-US" sz="2800" dirty="0">
                          <a:latin typeface="Trebuchet MS"/>
                          <a:cs typeface="Trebuchet MS"/>
                        </a:rPr>
                        <a:t>2</a:t>
                      </a:r>
                      <a:endParaRPr sz="2800" dirty="0">
                        <a:latin typeface="Trebuchet MS"/>
                        <a:cs typeface="Trebuchet MS"/>
                      </a:endParaRPr>
                    </a:p>
                  </a:txBody>
                  <a:tcPr marL="0" marR="0" marT="1016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4386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lang="en-US" sz="2800" dirty="0">
                          <a:latin typeface="Trebuchet MS"/>
                          <a:cs typeface="Trebuchet MS"/>
                        </a:rPr>
                        <a:t>3</a:t>
                      </a:r>
                      <a:endParaRPr sz="2800" dirty="0">
                        <a:latin typeface="Trebuchet MS"/>
                        <a:cs typeface="Trebuchet MS"/>
                      </a:endParaRPr>
                    </a:p>
                  </a:txBody>
                  <a:tcPr marL="0" marR="0" marT="1016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44525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lang="en-US" sz="2800" dirty="0">
                          <a:latin typeface="Trebuchet MS"/>
                          <a:cs typeface="Trebuchet MS"/>
                        </a:rPr>
                        <a:t>0</a:t>
                      </a:r>
                      <a:endParaRPr sz="2800" dirty="0">
                        <a:latin typeface="Trebuchet MS"/>
                        <a:cs typeface="Trebuchet MS"/>
                      </a:endParaRPr>
                    </a:p>
                  </a:txBody>
                  <a:tcPr marL="0" marR="0" marT="1016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952">
                <a:tc>
                  <a:txBody>
                    <a:bodyPr/>
                    <a:lstStyle/>
                    <a:p>
                      <a:pPr marL="31750">
                        <a:lnSpc>
                          <a:spcPts val="3340"/>
                        </a:lnSpc>
                        <a:spcBef>
                          <a:spcPts val="100"/>
                        </a:spcBef>
                      </a:pPr>
                      <a:r>
                        <a:rPr lang="en-US" sz="2800" dirty="0">
                          <a:latin typeface="Trebuchet MS"/>
                          <a:cs typeface="Trebuchet MS"/>
                        </a:rPr>
                        <a:t>2</a:t>
                      </a:r>
                      <a:endParaRPr sz="2800" dirty="0">
                        <a:latin typeface="Trebuchet MS"/>
                        <a:cs typeface="Trebuchet MS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441959">
                        <a:lnSpc>
                          <a:spcPts val="3340"/>
                        </a:lnSpc>
                        <a:spcBef>
                          <a:spcPts val="100"/>
                        </a:spcBef>
                      </a:pPr>
                      <a:r>
                        <a:rPr lang="en-US" sz="2800" dirty="0">
                          <a:latin typeface="Trebuchet MS"/>
                          <a:cs typeface="Trebuchet MS"/>
                        </a:rPr>
                        <a:t>1</a:t>
                      </a:r>
                      <a:endParaRPr sz="2800" dirty="0">
                        <a:latin typeface="Trebuchet MS"/>
                        <a:cs typeface="Trebuchet MS"/>
                      </a:endParaRPr>
                    </a:p>
                  </a:txBody>
                  <a:tcPr marL="0" marR="0" marT="1270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44525" algn="r">
                        <a:lnSpc>
                          <a:spcPts val="3340"/>
                        </a:lnSpc>
                        <a:spcBef>
                          <a:spcPts val="100"/>
                        </a:spcBef>
                      </a:pPr>
                      <a:r>
                        <a:rPr lang="en-US" sz="2800" dirty="0">
                          <a:latin typeface="Trebuchet MS"/>
                          <a:cs typeface="Trebuchet MS"/>
                        </a:rPr>
                        <a:t>1</a:t>
                      </a:r>
                      <a:endParaRPr sz="2800" dirty="0">
                        <a:latin typeface="Trebuchet MS"/>
                        <a:cs typeface="Trebuchet MS"/>
                      </a:endParaRPr>
                    </a:p>
                  </a:txBody>
                  <a:tcPr marL="0" marR="0" marT="1270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952">
                <a:tc>
                  <a:txBody>
                    <a:bodyPr/>
                    <a:lstStyle/>
                    <a:p>
                      <a:pPr marL="31750">
                        <a:lnSpc>
                          <a:spcPts val="3340"/>
                        </a:lnSpc>
                        <a:spcBef>
                          <a:spcPts val="100"/>
                        </a:spcBef>
                      </a:pPr>
                      <a:endParaRPr sz="2800" dirty="0">
                        <a:latin typeface="Trebuchet MS"/>
                        <a:cs typeface="Trebuchet MS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441959">
                        <a:lnSpc>
                          <a:spcPts val="3340"/>
                        </a:lnSpc>
                        <a:spcBef>
                          <a:spcPts val="100"/>
                        </a:spcBef>
                      </a:pPr>
                      <a:r>
                        <a:rPr lang="en-US" sz="2800" dirty="0">
                          <a:latin typeface="Trebuchet MS"/>
                          <a:cs typeface="Trebuchet MS"/>
                        </a:rPr>
                        <a:t>0</a:t>
                      </a:r>
                      <a:endParaRPr sz="2800" dirty="0">
                        <a:latin typeface="Trebuchet MS"/>
                        <a:cs typeface="Trebuchet MS"/>
                      </a:endParaRPr>
                    </a:p>
                  </a:txBody>
                  <a:tcPr marL="0" marR="0" marT="1270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44525" algn="r">
                        <a:lnSpc>
                          <a:spcPts val="3340"/>
                        </a:lnSpc>
                        <a:spcBef>
                          <a:spcPts val="100"/>
                        </a:spcBef>
                      </a:pPr>
                      <a:r>
                        <a:rPr lang="en-US" sz="2800" dirty="0">
                          <a:latin typeface="Trebuchet MS"/>
                          <a:cs typeface="Trebuchet MS"/>
                        </a:rPr>
                        <a:t>1</a:t>
                      </a:r>
                      <a:endParaRPr sz="2800" dirty="0">
                        <a:latin typeface="Trebuchet MS"/>
                        <a:cs typeface="Trebuchet MS"/>
                      </a:endParaRPr>
                    </a:p>
                  </a:txBody>
                  <a:tcPr marL="0" marR="0" marT="1270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9898137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7886D99-A6AF-4C45-9567-3EB8FA451282}"/>
              </a:ext>
            </a:extLst>
          </p:cNvPr>
          <p:cNvSpPr txBox="1"/>
          <p:nvPr/>
        </p:nvSpPr>
        <p:spPr>
          <a:xfrm>
            <a:off x="7848600" y="5910784"/>
            <a:ext cx="3176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110010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01679" y="6229680"/>
            <a:ext cx="457200" cy="457200"/>
            <a:chOff x="11401679" y="6229680"/>
            <a:chExt cx="457200" cy="457200"/>
          </a:xfrm>
        </p:grpSpPr>
        <p:sp>
          <p:nvSpPr>
            <p:cNvPr id="3" name="object 3"/>
            <p:cNvSpPr/>
            <p:nvPr/>
          </p:nvSpPr>
          <p:spPr>
            <a:xfrm>
              <a:off x="11401679" y="6229680"/>
              <a:ext cx="457200" cy="457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430889" y="6258877"/>
              <a:ext cx="398780" cy="399415"/>
            </a:xfrm>
            <a:custGeom>
              <a:avLst/>
              <a:gdLst/>
              <a:ahLst/>
              <a:cxnLst/>
              <a:rect l="l" t="t" r="r" b="b"/>
              <a:pathLst>
                <a:path w="398779" h="399415">
                  <a:moveTo>
                    <a:pt x="0" y="199402"/>
                  </a:moveTo>
                  <a:lnTo>
                    <a:pt x="5266" y="153679"/>
                  </a:lnTo>
                  <a:lnTo>
                    <a:pt x="20268" y="111707"/>
                  </a:lnTo>
                  <a:lnTo>
                    <a:pt x="43807" y="74683"/>
                  </a:lnTo>
                  <a:lnTo>
                    <a:pt x="74686" y="43804"/>
                  </a:lnTo>
                  <a:lnTo>
                    <a:pt x="111708" y="20266"/>
                  </a:lnTo>
                  <a:lnTo>
                    <a:pt x="153675" y="5265"/>
                  </a:lnTo>
                  <a:lnTo>
                    <a:pt x="199389" y="0"/>
                  </a:lnTo>
                  <a:lnTo>
                    <a:pt x="245144" y="5265"/>
                  </a:lnTo>
                  <a:lnTo>
                    <a:pt x="287127" y="20266"/>
                  </a:lnTo>
                  <a:lnTo>
                    <a:pt x="324146" y="43804"/>
                  </a:lnTo>
                  <a:lnTo>
                    <a:pt x="355012" y="74683"/>
                  </a:lnTo>
                  <a:lnTo>
                    <a:pt x="378534" y="111707"/>
                  </a:lnTo>
                  <a:lnTo>
                    <a:pt x="393520" y="153679"/>
                  </a:lnTo>
                  <a:lnTo>
                    <a:pt x="398779" y="199402"/>
                  </a:lnTo>
                  <a:lnTo>
                    <a:pt x="393520" y="245126"/>
                  </a:lnTo>
                  <a:lnTo>
                    <a:pt x="378534" y="287100"/>
                  </a:lnTo>
                  <a:lnTo>
                    <a:pt x="355012" y="324126"/>
                  </a:lnTo>
                  <a:lnTo>
                    <a:pt x="324146" y="355008"/>
                  </a:lnTo>
                  <a:lnTo>
                    <a:pt x="287127" y="378549"/>
                  </a:lnTo>
                  <a:lnTo>
                    <a:pt x="245144" y="393551"/>
                  </a:lnTo>
                  <a:lnTo>
                    <a:pt x="199389" y="398818"/>
                  </a:lnTo>
                  <a:lnTo>
                    <a:pt x="153675" y="393551"/>
                  </a:lnTo>
                  <a:lnTo>
                    <a:pt x="111708" y="378549"/>
                  </a:lnTo>
                  <a:lnTo>
                    <a:pt x="74686" y="355008"/>
                  </a:lnTo>
                  <a:lnTo>
                    <a:pt x="43807" y="324126"/>
                  </a:lnTo>
                  <a:lnTo>
                    <a:pt x="20268" y="287100"/>
                  </a:lnTo>
                  <a:lnTo>
                    <a:pt x="5266" y="245126"/>
                  </a:lnTo>
                  <a:lnTo>
                    <a:pt x="0" y="19940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48892" y="796797"/>
            <a:ext cx="422148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BASE CONVERSION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225" dirty="0"/>
              <a:t>16</a:t>
            </a:fld>
            <a:endParaRPr spc="-2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CA1104/CA2104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8892" y="1937467"/>
            <a:ext cx="9221470" cy="2872105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94945" indent="-182880">
              <a:lnSpc>
                <a:spcPct val="100000"/>
              </a:lnSpc>
              <a:spcBef>
                <a:spcPts val="1260"/>
              </a:spcBef>
              <a:buClr>
                <a:srgbClr val="9E3611"/>
              </a:buClr>
              <a:buSzPct val="81944"/>
              <a:buFont typeface="Wingdings"/>
              <a:buChar char=""/>
              <a:tabLst>
                <a:tab pos="195580" algn="l"/>
              </a:tabLst>
            </a:pPr>
            <a:r>
              <a:rPr sz="3600" b="1" spc="-75" dirty="0">
                <a:solidFill>
                  <a:srgbClr val="FF3300"/>
                </a:solidFill>
                <a:latin typeface="Georgia"/>
                <a:cs typeface="Georgia"/>
              </a:rPr>
              <a:t>Binary </a:t>
            </a:r>
            <a:r>
              <a:rPr sz="3600" b="1" spc="-210" dirty="0">
                <a:solidFill>
                  <a:srgbClr val="FF3300"/>
                </a:solidFill>
                <a:latin typeface="Georgia"/>
                <a:cs typeface="Georgia"/>
              </a:rPr>
              <a:t>to</a:t>
            </a:r>
            <a:r>
              <a:rPr sz="3600" b="1" spc="30" dirty="0">
                <a:solidFill>
                  <a:srgbClr val="FF3300"/>
                </a:solidFill>
                <a:latin typeface="Georgia"/>
                <a:cs typeface="Georgia"/>
              </a:rPr>
              <a:t> </a:t>
            </a:r>
            <a:r>
              <a:rPr sz="3600" b="1" spc="-20" dirty="0">
                <a:solidFill>
                  <a:srgbClr val="FF3300"/>
                </a:solidFill>
                <a:latin typeface="Georgia"/>
                <a:cs typeface="Georgia"/>
              </a:rPr>
              <a:t>decimal</a:t>
            </a:r>
            <a:endParaRPr sz="3600">
              <a:latin typeface="Georgia"/>
              <a:cs typeface="Georgia"/>
            </a:endParaRPr>
          </a:p>
          <a:p>
            <a:pPr marL="926465" indent="-914400">
              <a:lnSpc>
                <a:spcPct val="100000"/>
              </a:lnSpc>
              <a:spcBef>
                <a:spcPts val="894"/>
              </a:spcBef>
              <a:buClr>
                <a:srgbClr val="9E3611"/>
              </a:buClr>
              <a:buSzPct val="83928"/>
              <a:buFont typeface="Wingdings"/>
              <a:buChar char=""/>
              <a:tabLst>
                <a:tab pos="926465" algn="l"/>
                <a:tab pos="927100" algn="l"/>
              </a:tabLst>
            </a:pPr>
            <a:r>
              <a:rPr sz="2800" spc="-55" dirty="0">
                <a:latin typeface="Trebuchet MS"/>
                <a:cs typeface="Trebuchet MS"/>
              </a:rPr>
              <a:t>Let</a:t>
            </a:r>
            <a:r>
              <a:rPr sz="2800" spc="-150" dirty="0">
                <a:latin typeface="Trebuchet MS"/>
                <a:cs typeface="Trebuchet MS"/>
              </a:rPr>
              <a:t> </a:t>
            </a:r>
            <a:r>
              <a:rPr sz="2800" spc="-40" dirty="0">
                <a:latin typeface="Trebuchet MS"/>
                <a:cs typeface="Trebuchet MS"/>
              </a:rPr>
              <a:t>the</a:t>
            </a:r>
            <a:r>
              <a:rPr sz="2800" spc="-135" dirty="0">
                <a:latin typeface="Trebuchet MS"/>
                <a:cs typeface="Trebuchet MS"/>
              </a:rPr>
              <a:t> </a:t>
            </a:r>
            <a:r>
              <a:rPr sz="2800" spc="110" dirty="0">
                <a:latin typeface="Trebuchet MS"/>
                <a:cs typeface="Trebuchet MS"/>
              </a:rPr>
              <a:t>binary</a:t>
            </a:r>
            <a:r>
              <a:rPr sz="2800" spc="-165" dirty="0">
                <a:latin typeface="Trebuchet MS"/>
                <a:cs typeface="Trebuchet MS"/>
              </a:rPr>
              <a:t> </a:t>
            </a:r>
            <a:r>
              <a:rPr sz="2800" spc="95" dirty="0">
                <a:latin typeface="Trebuchet MS"/>
                <a:cs typeface="Trebuchet MS"/>
              </a:rPr>
              <a:t>number</a:t>
            </a:r>
            <a:r>
              <a:rPr sz="2800" spc="-160" dirty="0">
                <a:latin typeface="Trebuchet MS"/>
                <a:cs typeface="Trebuchet MS"/>
              </a:rPr>
              <a:t> </a:t>
            </a:r>
            <a:r>
              <a:rPr sz="2800" spc="160" dirty="0">
                <a:latin typeface="Trebuchet MS"/>
                <a:cs typeface="Trebuchet MS"/>
              </a:rPr>
              <a:t>be</a:t>
            </a:r>
            <a:r>
              <a:rPr sz="2800" spc="-140" dirty="0">
                <a:latin typeface="Trebuchet MS"/>
                <a:cs typeface="Trebuchet MS"/>
              </a:rPr>
              <a:t> </a:t>
            </a:r>
            <a:r>
              <a:rPr sz="2800" spc="-70" dirty="0">
                <a:latin typeface="Trebuchet MS"/>
                <a:cs typeface="Trebuchet MS"/>
              </a:rPr>
              <a:t>b.</a:t>
            </a:r>
            <a:endParaRPr sz="2800">
              <a:latin typeface="Trebuchet MS"/>
              <a:cs typeface="Trebuchet MS"/>
            </a:endParaRPr>
          </a:p>
          <a:p>
            <a:pPr marL="926465" indent="-914400">
              <a:lnSpc>
                <a:spcPct val="100000"/>
              </a:lnSpc>
              <a:spcBef>
                <a:spcPts val="865"/>
              </a:spcBef>
              <a:buClr>
                <a:srgbClr val="9E3611"/>
              </a:buClr>
              <a:buSzPct val="83928"/>
              <a:buFont typeface="Wingdings"/>
              <a:buChar char=""/>
              <a:tabLst>
                <a:tab pos="926465" algn="l"/>
                <a:tab pos="927100" algn="l"/>
              </a:tabLst>
            </a:pPr>
            <a:r>
              <a:rPr sz="2800" spc="-55" dirty="0">
                <a:latin typeface="Trebuchet MS"/>
                <a:cs typeface="Trebuchet MS"/>
              </a:rPr>
              <a:t>Let</a:t>
            </a:r>
            <a:r>
              <a:rPr sz="2800" spc="-150" dirty="0">
                <a:latin typeface="Trebuchet MS"/>
                <a:cs typeface="Trebuchet MS"/>
              </a:rPr>
              <a:t> </a:t>
            </a:r>
            <a:r>
              <a:rPr sz="2800" spc="185" dirty="0">
                <a:latin typeface="Trebuchet MS"/>
                <a:cs typeface="Trebuchet MS"/>
              </a:rPr>
              <a:t>p</a:t>
            </a:r>
            <a:r>
              <a:rPr sz="2800" spc="-135" dirty="0">
                <a:latin typeface="Trebuchet MS"/>
                <a:cs typeface="Trebuchet MS"/>
              </a:rPr>
              <a:t> </a:t>
            </a:r>
            <a:r>
              <a:rPr sz="2800" spc="160" dirty="0">
                <a:latin typeface="Trebuchet MS"/>
                <a:cs typeface="Trebuchet MS"/>
              </a:rPr>
              <a:t>be</a:t>
            </a:r>
            <a:r>
              <a:rPr sz="2800" spc="-155" dirty="0">
                <a:latin typeface="Trebuchet MS"/>
                <a:cs typeface="Trebuchet MS"/>
              </a:rPr>
              <a:t> </a:t>
            </a:r>
            <a:r>
              <a:rPr sz="2800" spc="-40" dirty="0">
                <a:latin typeface="Trebuchet MS"/>
                <a:cs typeface="Trebuchet MS"/>
              </a:rPr>
              <a:t>the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spc="45" dirty="0">
                <a:latin typeface="Trebuchet MS"/>
                <a:cs typeface="Trebuchet MS"/>
              </a:rPr>
              <a:t>position</a:t>
            </a:r>
            <a:r>
              <a:rPr sz="2800" spc="-155" dirty="0">
                <a:latin typeface="Trebuchet MS"/>
                <a:cs typeface="Trebuchet MS"/>
              </a:rPr>
              <a:t> </a:t>
            </a:r>
            <a:r>
              <a:rPr sz="2800" spc="-65" dirty="0">
                <a:latin typeface="Trebuchet MS"/>
                <a:cs typeface="Trebuchet MS"/>
              </a:rPr>
              <a:t>of</a:t>
            </a:r>
            <a:r>
              <a:rPr sz="2800" spc="-160" dirty="0">
                <a:latin typeface="Trebuchet MS"/>
                <a:cs typeface="Trebuchet MS"/>
              </a:rPr>
              <a:t> </a:t>
            </a:r>
            <a:r>
              <a:rPr sz="2800" spc="55" dirty="0">
                <a:latin typeface="Trebuchet MS"/>
                <a:cs typeface="Trebuchet MS"/>
              </a:rPr>
              <a:t>each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bit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spc="45" dirty="0">
                <a:latin typeface="Trebuchet MS"/>
                <a:cs typeface="Trebuchet MS"/>
              </a:rPr>
              <a:t>in</a:t>
            </a:r>
            <a:r>
              <a:rPr sz="2800" spc="-150" dirty="0">
                <a:latin typeface="Trebuchet MS"/>
                <a:cs typeface="Trebuchet MS"/>
              </a:rPr>
              <a:t> </a:t>
            </a:r>
            <a:r>
              <a:rPr sz="2800" spc="245" dirty="0">
                <a:latin typeface="Trebuchet MS"/>
                <a:cs typeface="Trebuchet MS"/>
              </a:rPr>
              <a:t>b</a:t>
            </a:r>
            <a:endParaRPr sz="2800">
              <a:latin typeface="Trebuchet MS"/>
              <a:cs typeface="Trebuchet MS"/>
            </a:endParaRPr>
          </a:p>
          <a:p>
            <a:pPr marL="926465" indent="-914400">
              <a:lnSpc>
                <a:spcPct val="100000"/>
              </a:lnSpc>
              <a:spcBef>
                <a:spcPts val="865"/>
              </a:spcBef>
              <a:buClr>
                <a:srgbClr val="9E3611"/>
              </a:buClr>
              <a:buSzPct val="83928"/>
              <a:buFont typeface="Wingdings"/>
              <a:buChar char=""/>
              <a:tabLst>
                <a:tab pos="926465" algn="l"/>
                <a:tab pos="927100" algn="l"/>
              </a:tabLst>
            </a:pPr>
            <a:r>
              <a:rPr sz="2800" spc="15" dirty="0">
                <a:latin typeface="Trebuchet MS"/>
                <a:cs typeface="Trebuchet MS"/>
              </a:rPr>
              <a:t>find</a:t>
            </a:r>
            <a:r>
              <a:rPr sz="2800" spc="-160" dirty="0">
                <a:latin typeface="Trebuchet MS"/>
                <a:cs typeface="Trebuchet MS"/>
              </a:rPr>
              <a:t> </a:t>
            </a:r>
            <a:r>
              <a:rPr sz="2800" spc="-40" dirty="0">
                <a:latin typeface="Trebuchet MS"/>
                <a:cs typeface="Trebuchet MS"/>
              </a:rPr>
              <a:t>the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spc="40" dirty="0">
                <a:latin typeface="Trebuchet MS"/>
                <a:cs typeface="Trebuchet MS"/>
              </a:rPr>
              <a:t>product</a:t>
            </a:r>
            <a:r>
              <a:rPr sz="2800" spc="-160" dirty="0">
                <a:latin typeface="Trebuchet MS"/>
                <a:cs typeface="Trebuchet MS"/>
              </a:rPr>
              <a:t> </a:t>
            </a:r>
            <a:r>
              <a:rPr sz="2800" spc="-65" dirty="0">
                <a:latin typeface="Trebuchet MS"/>
                <a:cs typeface="Trebuchet MS"/>
              </a:rPr>
              <a:t>of</a:t>
            </a:r>
            <a:r>
              <a:rPr sz="2800" spc="-155" dirty="0">
                <a:latin typeface="Trebuchet MS"/>
                <a:cs typeface="Trebuchet MS"/>
              </a:rPr>
              <a:t> </a:t>
            </a:r>
            <a:r>
              <a:rPr sz="2800" spc="55" dirty="0">
                <a:latin typeface="Trebuchet MS"/>
                <a:cs typeface="Trebuchet MS"/>
              </a:rPr>
              <a:t>each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bit</a:t>
            </a:r>
            <a:r>
              <a:rPr sz="2800" spc="-150" dirty="0">
                <a:latin typeface="Trebuchet MS"/>
                <a:cs typeface="Trebuchet MS"/>
              </a:rPr>
              <a:t> </a:t>
            </a:r>
            <a:r>
              <a:rPr sz="2800" spc="90" dirty="0">
                <a:latin typeface="Trebuchet MS"/>
                <a:cs typeface="Trebuchet MS"/>
              </a:rPr>
              <a:t>and</a:t>
            </a:r>
            <a:r>
              <a:rPr sz="2800" spc="-155" dirty="0">
                <a:latin typeface="Trebuchet MS"/>
                <a:cs typeface="Trebuchet MS"/>
              </a:rPr>
              <a:t> </a:t>
            </a:r>
            <a:r>
              <a:rPr sz="2800" spc="-65" dirty="0">
                <a:latin typeface="Trebuchet MS"/>
                <a:cs typeface="Trebuchet MS"/>
              </a:rPr>
              <a:t>two</a:t>
            </a:r>
            <a:r>
              <a:rPr sz="2800" spc="-140" dirty="0">
                <a:latin typeface="Trebuchet MS"/>
                <a:cs typeface="Trebuchet MS"/>
              </a:rPr>
              <a:t> </a:t>
            </a:r>
            <a:r>
              <a:rPr sz="2800" spc="-85" dirty="0">
                <a:latin typeface="Trebuchet MS"/>
                <a:cs typeface="Trebuchet MS"/>
              </a:rPr>
              <a:t>to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spc="-40" dirty="0">
                <a:latin typeface="Trebuchet MS"/>
                <a:cs typeface="Trebuchet MS"/>
              </a:rPr>
              <a:t>the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spc="65" dirty="0">
                <a:latin typeface="Trebuchet MS"/>
                <a:cs typeface="Trebuchet MS"/>
              </a:rPr>
              <a:t>power</a:t>
            </a:r>
            <a:r>
              <a:rPr sz="2800" spc="-165" dirty="0">
                <a:latin typeface="Trebuchet MS"/>
                <a:cs typeface="Trebuchet MS"/>
              </a:rPr>
              <a:t> </a:t>
            </a:r>
            <a:r>
              <a:rPr sz="2800" spc="-65" dirty="0">
                <a:latin typeface="Trebuchet MS"/>
                <a:cs typeface="Trebuchet MS"/>
              </a:rPr>
              <a:t>p.</a:t>
            </a:r>
            <a:endParaRPr sz="2800">
              <a:latin typeface="Trebuchet MS"/>
              <a:cs typeface="Trebuchet MS"/>
            </a:endParaRPr>
          </a:p>
          <a:p>
            <a:pPr marL="926465" indent="-914400">
              <a:lnSpc>
                <a:spcPct val="100000"/>
              </a:lnSpc>
              <a:spcBef>
                <a:spcPts val="865"/>
              </a:spcBef>
              <a:buClr>
                <a:srgbClr val="9E3611"/>
              </a:buClr>
              <a:buSzPct val="83928"/>
              <a:buFont typeface="Wingdings"/>
              <a:buChar char=""/>
              <a:tabLst>
                <a:tab pos="926465" algn="l"/>
                <a:tab pos="927100" algn="l"/>
              </a:tabLst>
            </a:pPr>
            <a:r>
              <a:rPr sz="2800" spc="85" dirty="0">
                <a:latin typeface="Trebuchet MS"/>
                <a:cs typeface="Trebuchet MS"/>
              </a:rPr>
              <a:t>Find</a:t>
            </a:r>
            <a:r>
              <a:rPr sz="2800" spc="-165" dirty="0">
                <a:latin typeface="Trebuchet MS"/>
                <a:cs typeface="Trebuchet MS"/>
              </a:rPr>
              <a:t> </a:t>
            </a:r>
            <a:r>
              <a:rPr sz="2800" spc="-40" dirty="0">
                <a:latin typeface="Trebuchet MS"/>
                <a:cs typeface="Trebuchet MS"/>
              </a:rPr>
              <a:t>the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spc="95" dirty="0">
                <a:latin typeface="Trebuchet MS"/>
                <a:cs typeface="Trebuchet MS"/>
              </a:rPr>
              <a:t>sum</a:t>
            </a:r>
            <a:r>
              <a:rPr sz="2800" spc="-135" dirty="0">
                <a:latin typeface="Trebuchet MS"/>
                <a:cs typeface="Trebuchet MS"/>
              </a:rPr>
              <a:t> </a:t>
            </a:r>
            <a:r>
              <a:rPr sz="2800" spc="-65" dirty="0">
                <a:latin typeface="Trebuchet MS"/>
                <a:cs typeface="Trebuchet MS"/>
              </a:rPr>
              <a:t>of</a:t>
            </a:r>
            <a:r>
              <a:rPr sz="2800" spc="-15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all</a:t>
            </a:r>
            <a:r>
              <a:rPr sz="2800" spc="-155" dirty="0">
                <a:latin typeface="Trebuchet MS"/>
                <a:cs typeface="Trebuchet MS"/>
              </a:rPr>
              <a:t> </a:t>
            </a:r>
            <a:r>
              <a:rPr sz="2800" spc="-40" dirty="0">
                <a:latin typeface="Trebuchet MS"/>
                <a:cs typeface="Trebuchet MS"/>
              </a:rPr>
              <a:t>the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spc="5" dirty="0">
                <a:latin typeface="Trebuchet MS"/>
                <a:cs typeface="Trebuchet MS"/>
              </a:rPr>
              <a:t>product.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01679" y="6229680"/>
            <a:ext cx="457200" cy="457200"/>
            <a:chOff x="11401679" y="6229680"/>
            <a:chExt cx="457200" cy="457200"/>
          </a:xfrm>
        </p:grpSpPr>
        <p:sp>
          <p:nvSpPr>
            <p:cNvPr id="3" name="object 3"/>
            <p:cNvSpPr/>
            <p:nvPr/>
          </p:nvSpPr>
          <p:spPr>
            <a:xfrm>
              <a:off x="11401679" y="6229680"/>
              <a:ext cx="457200" cy="457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430889" y="6258877"/>
              <a:ext cx="398780" cy="399415"/>
            </a:xfrm>
            <a:custGeom>
              <a:avLst/>
              <a:gdLst/>
              <a:ahLst/>
              <a:cxnLst/>
              <a:rect l="l" t="t" r="r" b="b"/>
              <a:pathLst>
                <a:path w="398779" h="399415">
                  <a:moveTo>
                    <a:pt x="0" y="199402"/>
                  </a:moveTo>
                  <a:lnTo>
                    <a:pt x="5266" y="153679"/>
                  </a:lnTo>
                  <a:lnTo>
                    <a:pt x="20268" y="111707"/>
                  </a:lnTo>
                  <a:lnTo>
                    <a:pt x="43807" y="74683"/>
                  </a:lnTo>
                  <a:lnTo>
                    <a:pt x="74686" y="43804"/>
                  </a:lnTo>
                  <a:lnTo>
                    <a:pt x="111708" y="20266"/>
                  </a:lnTo>
                  <a:lnTo>
                    <a:pt x="153675" y="5265"/>
                  </a:lnTo>
                  <a:lnTo>
                    <a:pt x="199389" y="0"/>
                  </a:lnTo>
                  <a:lnTo>
                    <a:pt x="245144" y="5265"/>
                  </a:lnTo>
                  <a:lnTo>
                    <a:pt x="287127" y="20266"/>
                  </a:lnTo>
                  <a:lnTo>
                    <a:pt x="324146" y="43804"/>
                  </a:lnTo>
                  <a:lnTo>
                    <a:pt x="355012" y="74683"/>
                  </a:lnTo>
                  <a:lnTo>
                    <a:pt x="378534" y="111707"/>
                  </a:lnTo>
                  <a:lnTo>
                    <a:pt x="393520" y="153679"/>
                  </a:lnTo>
                  <a:lnTo>
                    <a:pt x="398779" y="199402"/>
                  </a:lnTo>
                  <a:lnTo>
                    <a:pt x="393520" y="245126"/>
                  </a:lnTo>
                  <a:lnTo>
                    <a:pt x="378534" y="287100"/>
                  </a:lnTo>
                  <a:lnTo>
                    <a:pt x="355012" y="324126"/>
                  </a:lnTo>
                  <a:lnTo>
                    <a:pt x="324146" y="355008"/>
                  </a:lnTo>
                  <a:lnTo>
                    <a:pt x="287127" y="378549"/>
                  </a:lnTo>
                  <a:lnTo>
                    <a:pt x="245144" y="393551"/>
                  </a:lnTo>
                  <a:lnTo>
                    <a:pt x="199389" y="398818"/>
                  </a:lnTo>
                  <a:lnTo>
                    <a:pt x="153675" y="393551"/>
                  </a:lnTo>
                  <a:lnTo>
                    <a:pt x="111708" y="378549"/>
                  </a:lnTo>
                  <a:lnTo>
                    <a:pt x="74686" y="355008"/>
                  </a:lnTo>
                  <a:lnTo>
                    <a:pt x="43807" y="324126"/>
                  </a:lnTo>
                  <a:lnTo>
                    <a:pt x="20268" y="287100"/>
                  </a:lnTo>
                  <a:lnTo>
                    <a:pt x="5266" y="245126"/>
                  </a:lnTo>
                  <a:lnTo>
                    <a:pt x="0" y="19940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48892" y="796797"/>
            <a:ext cx="21475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95" dirty="0"/>
              <a:t>EXAMPLE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95800" y="1518919"/>
            <a:ext cx="28956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67690" algn="l"/>
                <a:tab pos="1122680" algn="l"/>
                <a:tab pos="1677670" algn="l"/>
                <a:tab pos="2172335" algn="l"/>
              </a:tabLst>
            </a:pPr>
            <a:r>
              <a:rPr sz="1900" spc="-95" dirty="0">
                <a:latin typeface="Georgia"/>
                <a:cs typeface="Georgia"/>
              </a:rPr>
              <a:t>5	</a:t>
            </a:r>
            <a:r>
              <a:rPr lang="en-US" sz="1900" spc="-95" dirty="0">
                <a:latin typeface="Georgia"/>
                <a:cs typeface="Georgia"/>
              </a:rPr>
              <a:t>  </a:t>
            </a:r>
            <a:r>
              <a:rPr sz="1900" spc="-190" dirty="0">
                <a:latin typeface="Georgia"/>
                <a:cs typeface="Georgia"/>
              </a:rPr>
              <a:t>4	</a:t>
            </a:r>
            <a:r>
              <a:rPr lang="en-US" sz="1900" spc="-190" dirty="0">
                <a:latin typeface="Georgia"/>
                <a:cs typeface="Georgia"/>
              </a:rPr>
              <a:t>    </a:t>
            </a:r>
            <a:r>
              <a:rPr sz="1900" spc="-145" dirty="0">
                <a:latin typeface="Georgia"/>
                <a:cs typeface="Georgia"/>
              </a:rPr>
              <a:t>3	</a:t>
            </a:r>
            <a:r>
              <a:rPr lang="en-US" sz="1900" spc="-145" dirty="0">
                <a:latin typeface="Georgia"/>
                <a:cs typeface="Georgia"/>
              </a:rPr>
              <a:t>     </a:t>
            </a:r>
            <a:r>
              <a:rPr sz="1900" spc="-145" dirty="0">
                <a:latin typeface="Georgia"/>
                <a:cs typeface="Georgia"/>
              </a:rPr>
              <a:t>2	</a:t>
            </a:r>
            <a:r>
              <a:rPr lang="en-US" sz="1900" spc="-145" dirty="0">
                <a:latin typeface="Georgia"/>
                <a:cs typeface="Georgia"/>
              </a:rPr>
              <a:t>         </a:t>
            </a:r>
            <a:r>
              <a:rPr sz="1900" spc="114" dirty="0">
                <a:latin typeface="Georgia"/>
                <a:cs typeface="Georgia"/>
              </a:rPr>
              <a:t>1</a:t>
            </a:r>
            <a:endParaRPr sz="1900" dirty="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20000" y="1550283"/>
            <a:ext cx="156109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290" dirty="0">
                <a:latin typeface="Georgia"/>
                <a:cs typeface="Georgia"/>
              </a:rPr>
              <a:t>0</a:t>
            </a:r>
            <a:endParaRPr sz="1900" dirty="0">
              <a:latin typeface="Georgia"/>
              <a:cs typeface="Georg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474709" y="5554116"/>
            <a:ext cx="1292860" cy="0"/>
          </a:xfrm>
          <a:custGeom>
            <a:avLst/>
            <a:gdLst/>
            <a:ahLst/>
            <a:cxnLst/>
            <a:rect l="l" t="t" r="r" b="b"/>
            <a:pathLst>
              <a:path w="1292859">
                <a:moveTo>
                  <a:pt x="0" y="0"/>
                </a:moveTo>
                <a:lnTo>
                  <a:pt x="1292352" y="0"/>
                </a:lnTo>
              </a:path>
            </a:pathLst>
          </a:custGeom>
          <a:ln w="80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474202" y="3015259"/>
            <a:ext cx="1365885" cy="302133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844"/>
              </a:spcBef>
            </a:pPr>
            <a:r>
              <a:rPr sz="1900" b="1" spc="114" dirty="0">
                <a:latin typeface="Georgia"/>
                <a:cs typeface="Georgia"/>
              </a:rPr>
              <a:t>1 </a:t>
            </a:r>
            <a:r>
              <a:rPr sz="1900" b="1" spc="-135" dirty="0">
                <a:latin typeface="Georgia"/>
                <a:cs typeface="Georgia"/>
              </a:rPr>
              <a:t>X </a:t>
            </a:r>
            <a:r>
              <a:rPr sz="1900" b="1" spc="-160" dirty="0">
                <a:latin typeface="Georgia"/>
                <a:cs typeface="Georgia"/>
              </a:rPr>
              <a:t>2</a:t>
            </a:r>
            <a:r>
              <a:rPr sz="1875" b="1" spc="-240" baseline="26666" dirty="0">
                <a:latin typeface="Georgia"/>
                <a:cs typeface="Georgia"/>
              </a:rPr>
              <a:t>0  </a:t>
            </a:r>
            <a:r>
              <a:rPr sz="1900" b="1" spc="-70" dirty="0">
                <a:latin typeface="Georgia"/>
                <a:cs typeface="Georgia"/>
              </a:rPr>
              <a:t>=</a:t>
            </a:r>
            <a:r>
              <a:rPr sz="1900" b="1" spc="-90" dirty="0">
                <a:latin typeface="Georgia"/>
                <a:cs typeface="Georgia"/>
              </a:rPr>
              <a:t> </a:t>
            </a:r>
            <a:r>
              <a:rPr sz="1900" b="1" spc="114" dirty="0">
                <a:latin typeface="Georgia"/>
                <a:cs typeface="Georgia"/>
              </a:rPr>
              <a:t>1</a:t>
            </a:r>
            <a:endParaRPr sz="1900" dirty="0">
              <a:latin typeface="Georgia"/>
              <a:cs typeface="Georgia"/>
            </a:endParaRPr>
          </a:p>
          <a:p>
            <a:pPr marL="60960">
              <a:lnSpc>
                <a:spcPct val="100000"/>
              </a:lnSpc>
              <a:spcBef>
                <a:spcPts val="745"/>
              </a:spcBef>
            </a:pPr>
            <a:r>
              <a:rPr sz="1900" b="1" spc="-290" dirty="0">
                <a:latin typeface="Georgia"/>
                <a:cs typeface="Georgia"/>
              </a:rPr>
              <a:t>0  </a:t>
            </a:r>
            <a:r>
              <a:rPr sz="1900" b="1" spc="-135" dirty="0">
                <a:latin typeface="Georgia"/>
                <a:cs typeface="Georgia"/>
              </a:rPr>
              <a:t>X </a:t>
            </a:r>
            <a:r>
              <a:rPr sz="1900" b="1" spc="-30" dirty="0">
                <a:latin typeface="Georgia"/>
                <a:cs typeface="Georgia"/>
              </a:rPr>
              <a:t>2</a:t>
            </a:r>
            <a:r>
              <a:rPr sz="1875" b="1" spc="-44" baseline="26666" dirty="0">
                <a:latin typeface="Georgia"/>
                <a:cs typeface="Georgia"/>
              </a:rPr>
              <a:t>1 </a:t>
            </a:r>
            <a:r>
              <a:rPr sz="1900" b="1" spc="-70" dirty="0">
                <a:latin typeface="Georgia"/>
                <a:cs typeface="Georgia"/>
              </a:rPr>
              <a:t>=</a:t>
            </a:r>
            <a:r>
              <a:rPr sz="1900" b="1" spc="160" dirty="0">
                <a:latin typeface="Georgia"/>
                <a:cs typeface="Georgia"/>
              </a:rPr>
              <a:t> </a:t>
            </a:r>
            <a:r>
              <a:rPr sz="1900" b="1" spc="-290" dirty="0">
                <a:latin typeface="Georgia"/>
                <a:cs typeface="Georgia"/>
              </a:rPr>
              <a:t>0</a:t>
            </a:r>
            <a:endParaRPr sz="1900" dirty="0">
              <a:latin typeface="Georgia"/>
              <a:cs typeface="Georgia"/>
            </a:endParaRPr>
          </a:p>
          <a:p>
            <a:pPr marL="50800">
              <a:lnSpc>
                <a:spcPct val="100000"/>
              </a:lnSpc>
              <a:spcBef>
                <a:spcPts val="745"/>
              </a:spcBef>
            </a:pPr>
            <a:r>
              <a:rPr sz="1900" b="1" spc="-290" dirty="0">
                <a:latin typeface="Georgia"/>
                <a:cs typeface="Georgia"/>
              </a:rPr>
              <a:t>0   </a:t>
            </a:r>
            <a:r>
              <a:rPr sz="1900" b="1" spc="-135" dirty="0">
                <a:latin typeface="Georgia"/>
                <a:cs typeface="Georgia"/>
              </a:rPr>
              <a:t>X </a:t>
            </a:r>
            <a:r>
              <a:rPr sz="1900" b="1" spc="-114" dirty="0">
                <a:latin typeface="Georgia"/>
                <a:cs typeface="Georgia"/>
              </a:rPr>
              <a:t>2</a:t>
            </a:r>
            <a:r>
              <a:rPr sz="1875" b="1" spc="-172" baseline="26666" dirty="0">
                <a:latin typeface="Georgia"/>
                <a:cs typeface="Georgia"/>
              </a:rPr>
              <a:t>2  </a:t>
            </a:r>
            <a:r>
              <a:rPr sz="1900" b="1" spc="-70" dirty="0">
                <a:latin typeface="Georgia"/>
                <a:cs typeface="Georgia"/>
              </a:rPr>
              <a:t>=</a:t>
            </a:r>
            <a:r>
              <a:rPr sz="1900" b="1" spc="-145" dirty="0">
                <a:latin typeface="Georgia"/>
                <a:cs typeface="Georgia"/>
              </a:rPr>
              <a:t> </a:t>
            </a:r>
            <a:r>
              <a:rPr sz="1900" b="1" spc="-290" dirty="0">
                <a:latin typeface="Georgia"/>
                <a:cs typeface="Georgia"/>
              </a:rPr>
              <a:t>0</a:t>
            </a:r>
            <a:endParaRPr sz="1900" dirty="0">
              <a:latin typeface="Georgia"/>
              <a:cs typeface="Georgia"/>
            </a:endParaRPr>
          </a:p>
          <a:p>
            <a:pPr marL="60960">
              <a:lnSpc>
                <a:spcPct val="100000"/>
              </a:lnSpc>
              <a:spcBef>
                <a:spcPts val="745"/>
              </a:spcBef>
            </a:pPr>
            <a:r>
              <a:rPr sz="1900" b="1" spc="-290" dirty="0">
                <a:latin typeface="Georgia"/>
                <a:cs typeface="Georgia"/>
              </a:rPr>
              <a:t>0  </a:t>
            </a:r>
            <a:r>
              <a:rPr sz="1900" b="1" spc="-135" dirty="0">
                <a:latin typeface="Georgia"/>
                <a:cs typeface="Georgia"/>
              </a:rPr>
              <a:t>X </a:t>
            </a:r>
            <a:r>
              <a:rPr sz="1900" b="1" spc="-114" dirty="0">
                <a:latin typeface="Georgia"/>
                <a:cs typeface="Georgia"/>
              </a:rPr>
              <a:t>2</a:t>
            </a:r>
            <a:r>
              <a:rPr sz="1875" b="1" spc="-172" baseline="26666" dirty="0">
                <a:latin typeface="Georgia"/>
                <a:cs typeface="Georgia"/>
              </a:rPr>
              <a:t>3  </a:t>
            </a:r>
            <a:r>
              <a:rPr sz="1900" b="1" spc="-70" dirty="0">
                <a:latin typeface="Georgia"/>
                <a:cs typeface="Georgia"/>
              </a:rPr>
              <a:t>=</a:t>
            </a:r>
            <a:r>
              <a:rPr sz="1900" b="1" spc="45" dirty="0">
                <a:latin typeface="Georgia"/>
                <a:cs typeface="Georgia"/>
              </a:rPr>
              <a:t> </a:t>
            </a:r>
            <a:r>
              <a:rPr sz="1900" b="1" spc="-290" dirty="0">
                <a:latin typeface="Georgia"/>
                <a:cs typeface="Georgia"/>
              </a:rPr>
              <a:t>0</a:t>
            </a:r>
            <a:endParaRPr sz="1900" dirty="0">
              <a:latin typeface="Georgia"/>
              <a:cs typeface="Georgia"/>
            </a:endParaRPr>
          </a:p>
          <a:p>
            <a:pPr marL="80645">
              <a:lnSpc>
                <a:spcPct val="100000"/>
              </a:lnSpc>
              <a:spcBef>
                <a:spcPts val="745"/>
              </a:spcBef>
            </a:pPr>
            <a:r>
              <a:rPr sz="1900" b="1" spc="114" dirty="0">
                <a:latin typeface="Georgia"/>
                <a:cs typeface="Georgia"/>
              </a:rPr>
              <a:t>1 </a:t>
            </a:r>
            <a:r>
              <a:rPr sz="1900" b="1" spc="-135" dirty="0">
                <a:latin typeface="Georgia"/>
                <a:cs typeface="Georgia"/>
              </a:rPr>
              <a:t>X </a:t>
            </a:r>
            <a:r>
              <a:rPr sz="1900" b="1" spc="-130" dirty="0">
                <a:latin typeface="Georgia"/>
                <a:cs typeface="Georgia"/>
              </a:rPr>
              <a:t>2</a:t>
            </a:r>
            <a:r>
              <a:rPr sz="1875" b="1" spc="-195" baseline="26666" dirty="0">
                <a:latin typeface="Georgia"/>
                <a:cs typeface="Georgia"/>
              </a:rPr>
              <a:t>4  </a:t>
            </a:r>
            <a:r>
              <a:rPr sz="1900" b="1" spc="-70" dirty="0">
                <a:latin typeface="Georgia"/>
                <a:cs typeface="Georgia"/>
              </a:rPr>
              <a:t>=</a:t>
            </a:r>
            <a:r>
              <a:rPr sz="1900" b="1" spc="-155" dirty="0">
                <a:latin typeface="Georgia"/>
                <a:cs typeface="Georgia"/>
              </a:rPr>
              <a:t> </a:t>
            </a:r>
            <a:r>
              <a:rPr sz="1900" b="1" spc="-35" dirty="0">
                <a:latin typeface="Georgia"/>
                <a:cs typeface="Georgia"/>
              </a:rPr>
              <a:t>16</a:t>
            </a:r>
            <a:endParaRPr sz="1900" dirty="0">
              <a:latin typeface="Georgia"/>
              <a:cs typeface="Georgia"/>
            </a:endParaRPr>
          </a:p>
          <a:p>
            <a:pPr marL="60960">
              <a:lnSpc>
                <a:spcPct val="100000"/>
              </a:lnSpc>
              <a:spcBef>
                <a:spcPts val="745"/>
              </a:spcBef>
            </a:pPr>
            <a:r>
              <a:rPr sz="1900" b="1" spc="114" dirty="0">
                <a:latin typeface="Georgia"/>
                <a:cs typeface="Georgia"/>
              </a:rPr>
              <a:t>1 </a:t>
            </a:r>
            <a:r>
              <a:rPr sz="1900" b="1" spc="-135" dirty="0">
                <a:latin typeface="Georgia"/>
                <a:cs typeface="Georgia"/>
              </a:rPr>
              <a:t>X </a:t>
            </a:r>
            <a:r>
              <a:rPr sz="1900" b="1" spc="-100" dirty="0">
                <a:latin typeface="Georgia"/>
                <a:cs typeface="Georgia"/>
              </a:rPr>
              <a:t>2</a:t>
            </a:r>
            <a:r>
              <a:rPr sz="1875" b="1" spc="-150" baseline="26666" dirty="0">
                <a:latin typeface="Georgia"/>
                <a:cs typeface="Georgia"/>
              </a:rPr>
              <a:t>5  </a:t>
            </a:r>
            <a:r>
              <a:rPr sz="1900" b="1" spc="-70" dirty="0">
                <a:latin typeface="Georgia"/>
                <a:cs typeface="Georgia"/>
              </a:rPr>
              <a:t>=</a:t>
            </a:r>
            <a:r>
              <a:rPr sz="1900" b="1" spc="-195" dirty="0">
                <a:latin typeface="Georgia"/>
                <a:cs typeface="Georgia"/>
              </a:rPr>
              <a:t> </a:t>
            </a:r>
            <a:r>
              <a:rPr sz="1900" b="1" spc="-145" dirty="0">
                <a:latin typeface="Georgia"/>
                <a:cs typeface="Georgia"/>
              </a:rPr>
              <a:t>32</a:t>
            </a:r>
            <a:endParaRPr sz="19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50" dirty="0">
              <a:latin typeface="Georgia"/>
              <a:cs typeface="Georgia"/>
            </a:endParaRPr>
          </a:p>
          <a:p>
            <a:pPr marR="17780" algn="r">
              <a:lnSpc>
                <a:spcPct val="100000"/>
              </a:lnSpc>
            </a:pPr>
            <a:r>
              <a:rPr sz="1900" b="1" spc="-195" dirty="0">
                <a:latin typeface="Georgia"/>
                <a:cs typeface="Georgia"/>
              </a:rPr>
              <a:t>49</a:t>
            </a:r>
            <a:endParaRPr sz="1900" dirty="0">
              <a:latin typeface="Georgia"/>
              <a:cs typeface="Georg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52976" y="1890776"/>
            <a:ext cx="3838575" cy="688975"/>
          </a:xfrm>
          <a:custGeom>
            <a:avLst/>
            <a:gdLst/>
            <a:ahLst/>
            <a:cxnLst/>
            <a:rect l="l" t="t" r="r" b="b"/>
            <a:pathLst>
              <a:path w="3838575" h="688975">
                <a:moveTo>
                  <a:pt x="14224" y="0"/>
                </a:moveTo>
                <a:lnTo>
                  <a:pt x="14224" y="688848"/>
                </a:lnTo>
              </a:path>
              <a:path w="3838575" h="688975">
                <a:moveTo>
                  <a:pt x="0" y="674624"/>
                </a:moveTo>
                <a:lnTo>
                  <a:pt x="3838448" y="67462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267200" y="1890712"/>
          <a:ext cx="3810000" cy="66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0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1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4572000" y="2590800"/>
            <a:ext cx="4038600" cy="2590800"/>
          </a:xfrm>
          <a:custGeom>
            <a:avLst/>
            <a:gdLst/>
            <a:ahLst/>
            <a:cxnLst/>
            <a:rect l="l" t="t" r="r" b="b"/>
            <a:pathLst>
              <a:path w="4038600" h="2590800">
                <a:moveTo>
                  <a:pt x="3200400" y="0"/>
                </a:moveTo>
                <a:lnTo>
                  <a:pt x="3200400" y="609600"/>
                </a:lnTo>
              </a:path>
              <a:path w="4038600" h="2590800">
                <a:moveTo>
                  <a:pt x="3200400" y="609600"/>
                </a:moveTo>
                <a:lnTo>
                  <a:pt x="3962400" y="609600"/>
                </a:lnTo>
              </a:path>
              <a:path w="4038600" h="2590800">
                <a:moveTo>
                  <a:pt x="2514600" y="0"/>
                </a:moveTo>
                <a:lnTo>
                  <a:pt x="2514600" y="990600"/>
                </a:lnTo>
              </a:path>
              <a:path w="4038600" h="2590800">
                <a:moveTo>
                  <a:pt x="2514600" y="990600"/>
                </a:moveTo>
                <a:lnTo>
                  <a:pt x="3886200" y="990600"/>
                </a:lnTo>
              </a:path>
              <a:path w="4038600" h="2590800">
                <a:moveTo>
                  <a:pt x="1905000" y="0"/>
                </a:moveTo>
                <a:lnTo>
                  <a:pt x="1905000" y="1371600"/>
                </a:lnTo>
              </a:path>
              <a:path w="4038600" h="2590800">
                <a:moveTo>
                  <a:pt x="1905000" y="1371600"/>
                </a:moveTo>
                <a:lnTo>
                  <a:pt x="3810000" y="1371600"/>
                </a:lnTo>
              </a:path>
              <a:path w="4038600" h="2590800">
                <a:moveTo>
                  <a:pt x="1295400" y="0"/>
                </a:moveTo>
                <a:lnTo>
                  <a:pt x="1295400" y="1828800"/>
                </a:lnTo>
              </a:path>
              <a:path w="4038600" h="2590800">
                <a:moveTo>
                  <a:pt x="1295400" y="1807210"/>
                </a:moveTo>
                <a:lnTo>
                  <a:pt x="3733800" y="1807210"/>
                </a:lnTo>
              </a:path>
              <a:path w="4038600" h="2590800">
                <a:moveTo>
                  <a:pt x="609600" y="0"/>
                </a:moveTo>
                <a:lnTo>
                  <a:pt x="609600" y="2133600"/>
                </a:lnTo>
              </a:path>
              <a:path w="4038600" h="2590800">
                <a:moveTo>
                  <a:pt x="609600" y="2133600"/>
                </a:moveTo>
                <a:lnTo>
                  <a:pt x="3886200" y="2133600"/>
                </a:lnTo>
              </a:path>
              <a:path w="4038600" h="2590800">
                <a:moveTo>
                  <a:pt x="0" y="0"/>
                </a:moveTo>
                <a:lnTo>
                  <a:pt x="0" y="2590800"/>
                </a:lnTo>
              </a:path>
              <a:path w="4038600" h="2590800">
                <a:moveTo>
                  <a:pt x="0" y="2549525"/>
                </a:moveTo>
                <a:lnTo>
                  <a:pt x="4038600" y="25495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225" dirty="0"/>
              <a:t>17</a:t>
            </a:fld>
            <a:endParaRPr spc="-225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CA1104/CA2104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1">
            <a:extLst>
              <a:ext uri="{FF2B5EF4-FFF2-40B4-BE49-F238E27FC236}">
                <a16:creationId xmlns:a16="http://schemas.microsoft.com/office/drawing/2014/main" id="{275291AD-3107-4905-9FE8-97661447F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589990"/>
              </p:ext>
            </p:extLst>
          </p:nvPr>
        </p:nvGraphicFramePr>
        <p:xfrm>
          <a:off x="1828800" y="914400"/>
          <a:ext cx="3386664" cy="132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3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3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3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3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3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3333">
                  <a:extLst>
                    <a:ext uri="{9D8B030D-6E8A-4147-A177-3AD203B41FA5}">
                      <a16:colId xmlns:a16="http://schemas.microsoft.com/office/drawing/2014/main" val="3615123425"/>
                    </a:ext>
                  </a:extLst>
                </a:gridCol>
                <a:gridCol w="423333">
                  <a:extLst>
                    <a:ext uri="{9D8B030D-6E8A-4147-A177-3AD203B41FA5}">
                      <a16:colId xmlns:a16="http://schemas.microsoft.com/office/drawing/2014/main" val="2737355257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7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6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5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4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3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2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18778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1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0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0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1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lang="en-US" sz="2800" dirty="0">
                          <a:latin typeface="Arial"/>
                          <a:cs typeface="Arial"/>
                        </a:rPr>
                        <a:t>1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lang="en-US" sz="2800" dirty="0">
                          <a:latin typeface="Arial"/>
                          <a:cs typeface="Arial"/>
                        </a:rPr>
                        <a:t>1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198F63B-86CF-4953-AF2F-B5BF68539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312162"/>
              </p:ext>
            </p:extLst>
          </p:nvPr>
        </p:nvGraphicFramePr>
        <p:xfrm>
          <a:off x="5791200" y="2667000"/>
          <a:ext cx="4495800" cy="3291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3823528843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183921739"/>
                    </a:ext>
                  </a:extLst>
                </a:gridCol>
              </a:tblGrid>
              <a:tr h="17384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1*2^0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6648499"/>
                  </a:ext>
                </a:extLst>
              </a:tr>
              <a:tr h="128129">
                <a:tc>
                  <a:txBody>
                    <a:bodyPr/>
                    <a:lstStyle/>
                    <a:p>
                      <a:r>
                        <a:rPr lang="en-US" dirty="0"/>
                        <a:t>1*2^1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384275"/>
                  </a:ext>
                </a:extLst>
              </a:tr>
              <a:tr h="128129">
                <a:tc>
                  <a:txBody>
                    <a:bodyPr/>
                    <a:lstStyle/>
                    <a:p>
                      <a:r>
                        <a:rPr lang="en-US" dirty="0"/>
                        <a:t>1*2^2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0711485"/>
                  </a:ext>
                </a:extLst>
              </a:tr>
              <a:tr h="128129">
                <a:tc>
                  <a:txBody>
                    <a:bodyPr/>
                    <a:lstStyle/>
                    <a:p>
                      <a:r>
                        <a:rPr lang="en-US" dirty="0"/>
                        <a:t>0*2^3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3791417"/>
                  </a:ext>
                </a:extLst>
              </a:tr>
              <a:tr h="128129">
                <a:tc>
                  <a:txBody>
                    <a:bodyPr/>
                    <a:lstStyle/>
                    <a:p>
                      <a:r>
                        <a:rPr lang="en-US" dirty="0"/>
                        <a:t>0*2^4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9152056"/>
                  </a:ext>
                </a:extLst>
              </a:tr>
              <a:tr h="128129">
                <a:tc>
                  <a:txBody>
                    <a:bodyPr/>
                    <a:lstStyle/>
                    <a:p>
                      <a:r>
                        <a:rPr lang="en-US" dirty="0"/>
                        <a:t>0*2^5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2233272"/>
                  </a:ext>
                </a:extLst>
              </a:tr>
              <a:tr h="128129">
                <a:tc>
                  <a:txBody>
                    <a:bodyPr/>
                    <a:lstStyle/>
                    <a:p>
                      <a:r>
                        <a:rPr lang="en-US" dirty="0"/>
                        <a:t>1*2^6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2772743"/>
                  </a:ext>
                </a:extLst>
              </a:tr>
              <a:tr h="128129">
                <a:tc>
                  <a:txBody>
                    <a:bodyPr/>
                    <a:lstStyle/>
                    <a:p>
                      <a:r>
                        <a:rPr lang="en-US" dirty="0"/>
                        <a:t>1*2^7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5589554"/>
                  </a:ext>
                </a:extLst>
              </a:tr>
              <a:tr h="12812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609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7517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01679" y="6229680"/>
            <a:ext cx="457200" cy="457200"/>
            <a:chOff x="11401679" y="6229680"/>
            <a:chExt cx="457200" cy="457200"/>
          </a:xfrm>
        </p:grpSpPr>
        <p:sp>
          <p:nvSpPr>
            <p:cNvPr id="3" name="object 3"/>
            <p:cNvSpPr/>
            <p:nvPr/>
          </p:nvSpPr>
          <p:spPr>
            <a:xfrm>
              <a:off x="11401679" y="6229680"/>
              <a:ext cx="457200" cy="457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430889" y="6258877"/>
              <a:ext cx="398780" cy="399415"/>
            </a:xfrm>
            <a:custGeom>
              <a:avLst/>
              <a:gdLst/>
              <a:ahLst/>
              <a:cxnLst/>
              <a:rect l="l" t="t" r="r" b="b"/>
              <a:pathLst>
                <a:path w="398779" h="399415">
                  <a:moveTo>
                    <a:pt x="0" y="199402"/>
                  </a:moveTo>
                  <a:lnTo>
                    <a:pt x="5266" y="153679"/>
                  </a:lnTo>
                  <a:lnTo>
                    <a:pt x="20268" y="111707"/>
                  </a:lnTo>
                  <a:lnTo>
                    <a:pt x="43807" y="74683"/>
                  </a:lnTo>
                  <a:lnTo>
                    <a:pt x="74686" y="43804"/>
                  </a:lnTo>
                  <a:lnTo>
                    <a:pt x="111708" y="20266"/>
                  </a:lnTo>
                  <a:lnTo>
                    <a:pt x="153675" y="5265"/>
                  </a:lnTo>
                  <a:lnTo>
                    <a:pt x="199389" y="0"/>
                  </a:lnTo>
                  <a:lnTo>
                    <a:pt x="245144" y="5265"/>
                  </a:lnTo>
                  <a:lnTo>
                    <a:pt x="287127" y="20266"/>
                  </a:lnTo>
                  <a:lnTo>
                    <a:pt x="324146" y="43804"/>
                  </a:lnTo>
                  <a:lnTo>
                    <a:pt x="355012" y="74683"/>
                  </a:lnTo>
                  <a:lnTo>
                    <a:pt x="378534" y="111707"/>
                  </a:lnTo>
                  <a:lnTo>
                    <a:pt x="393520" y="153679"/>
                  </a:lnTo>
                  <a:lnTo>
                    <a:pt x="398779" y="199402"/>
                  </a:lnTo>
                  <a:lnTo>
                    <a:pt x="393520" y="245126"/>
                  </a:lnTo>
                  <a:lnTo>
                    <a:pt x="378534" y="287100"/>
                  </a:lnTo>
                  <a:lnTo>
                    <a:pt x="355012" y="324126"/>
                  </a:lnTo>
                  <a:lnTo>
                    <a:pt x="324146" y="355008"/>
                  </a:lnTo>
                  <a:lnTo>
                    <a:pt x="287127" y="378549"/>
                  </a:lnTo>
                  <a:lnTo>
                    <a:pt x="245144" y="393551"/>
                  </a:lnTo>
                  <a:lnTo>
                    <a:pt x="199389" y="398818"/>
                  </a:lnTo>
                  <a:lnTo>
                    <a:pt x="153675" y="393551"/>
                  </a:lnTo>
                  <a:lnTo>
                    <a:pt x="111708" y="378549"/>
                  </a:lnTo>
                  <a:lnTo>
                    <a:pt x="74686" y="355008"/>
                  </a:lnTo>
                  <a:lnTo>
                    <a:pt x="43807" y="324126"/>
                  </a:lnTo>
                  <a:lnTo>
                    <a:pt x="20268" y="287100"/>
                  </a:lnTo>
                  <a:lnTo>
                    <a:pt x="5266" y="245126"/>
                  </a:lnTo>
                  <a:lnTo>
                    <a:pt x="0" y="19940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48892" y="796797"/>
            <a:ext cx="422148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BASE CONVERSION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8892" y="1999950"/>
            <a:ext cx="2376170" cy="3894454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94945" indent="-182880">
              <a:lnSpc>
                <a:spcPct val="100000"/>
              </a:lnSpc>
              <a:spcBef>
                <a:spcPts val="365"/>
              </a:spcBef>
              <a:buClr>
                <a:srgbClr val="9E3611"/>
              </a:buClr>
              <a:buSzPct val="84615"/>
              <a:buFont typeface="Wingdings"/>
              <a:buChar char=""/>
              <a:tabLst>
                <a:tab pos="195580" algn="l"/>
              </a:tabLst>
            </a:pPr>
            <a:r>
              <a:rPr sz="2600" spc="70" dirty="0">
                <a:solidFill>
                  <a:srgbClr val="FF3300"/>
                </a:solidFill>
                <a:latin typeface="Trebuchet MS"/>
                <a:cs typeface="Trebuchet MS"/>
              </a:rPr>
              <a:t>Binary </a:t>
            </a:r>
            <a:r>
              <a:rPr sz="2600" spc="-85" dirty="0">
                <a:solidFill>
                  <a:srgbClr val="FF3300"/>
                </a:solidFill>
                <a:latin typeface="Trebuchet MS"/>
                <a:cs typeface="Trebuchet MS"/>
              </a:rPr>
              <a:t>to</a:t>
            </a:r>
            <a:r>
              <a:rPr sz="2600" spc="-405" dirty="0">
                <a:solidFill>
                  <a:srgbClr val="FF3300"/>
                </a:solidFill>
                <a:latin typeface="Trebuchet MS"/>
                <a:cs typeface="Trebuchet MS"/>
              </a:rPr>
              <a:t> </a:t>
            </a:r>
            <a:r>
              <a:rPr sz="2600" spc="-20" dirty="0">
                <a:solidFill>
                  <a:srgbClr val="FF3300"/>
                </a:solidFill>
                <a:latin typeface="Trebuchet MS"/>
                <a:cs typeface="Trebuchet MS"/>
              </a:rPr>
              <a:t>octal</a:t>
            </a:r>
            <a:endParaRPr sz="260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265"/>
              </a:spcBef>
            </a:pPr>
            <a:r>
              <a:rPr sz="2600" spc="45" dirty="0">
                <a:latin typeface="Trebuchet MS"/>
                <a:cs typeface="Trebuchet MS"/>
              </a:rPr>
              <a:t>000 </a:t>
            </a:r>
            <a:r>
              <a:rPr sz="2600" spc="-35" dirty="0">
                <a:latin typeface="Trebuchet MS"/>
                <a:cs typeface="Trebuchet MS"/>
              </a:rPr>
              <a:t>----</a:t>
            </a:r>
            <a:r>
              <a:rPr sz="2600" spc="-395" dirty="0">
                <a:latin typeface="Trebuchet MS"/>
                <a:cs typeface="Trebuchet MS"/>
              </a:rPr>
              <a:t> </a:t>
            </a:r>
            <a:r>
              <a:rPr sz="2600" spc="45" dirty="0">
                <a:latin typeface="Trebuchet MS"/>
                <a:cs typeface="Trebuchet MS"/>
              </a:rPr>
              <a:t>0</a:t>
            </a:r>
            <a:endParaRPr sz="260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260"/>
              </a:spcBef>
            </a:pPr>
            <a:r>
              <a:rPr sz="2600" spc="45" dirty="0">
                <a:latin typeface="Trebuchet MS"/>
                <a:cs typeface="Trebuchet MS"/>
              </a:rPr>
              <a:t>001 </a:t>
            </a:r>
            <a:r>
              <a:rPr sz="2600" spc="-35" dirty="0">
                <a:latin typeface="Trebuchet MS"/>
                <a:cs typeface="Trebuchet MS"/>
              </a:rPr>
              <a:t>----</a:t>
            </a:r>
            <a:r>
              <a:rPr sz="2600" spc="-395" dirty="0">
                <a:latin typeface="Trebuchet MS"/>
                <a:cs typeface="Trebuchet MS"/>
              </a:rPr>
              <a:t> </a:t>
            </a:r>
            <a:r>
              <a:rPr sz="2600" spc="45" dirty="0">
                <a:latin typeface="Trebuchet MS"/>
                <a:cs typeface="Trebuchet MS"/>
              </a:rPr>
              <a:t>1</a:t>
            </a:r>
            <a:endParaRPr sz="260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265"/>
              </a:spcBef>
            </a:pPr>
            <a:r>
              <a:rPr sz="2600" spc="45" dirty="0">
                <a:latin typeface="Trebuchet MS"/>
                <a:cs typeface="Trebuchet MS"/>
              </a:rPr>
              <a:t>010 </a:t>
            </a:r>
            <a:r>
              <a:rPr sz="2600" spc="-35" dirty="0">
                <a:latin typeface="Trebuchet MS"/>
                <a:cs typeface="Trebuchet MS"/>
              </a:rPr>
              <a:t>----</a:t>
            </a:r>
            <a:r>
              <a:rPr sz="2600" spc="-395" dirty="0">
                <a:latin typeface="Trebuchet MS"/>
                <a:cs typeface="Trebuchet MS"/>
              </a:rPr>
              <a:t> </a:t>
            </a:r>
            <a:r>
              <a:rPr sz="2600" spc="45" dirty="0">
                <a:latin typeface="Trebuchet MS"/>
                <a:cs typeface="Trebuchet MS"/>
              </a:rPr>
              <a:t>2</a:t>
            </a:r>
            <a:endParaRPr sz="260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265"/>
              </a:spcBef>
            </a:pPr>
            <a:r>
              <a:rPr sz="2600" spc="45" dirty="0">
                <a:latin typeface="Trebuchet MS"/>
                <a:cs typeface="Trebuchet MS"/>
              </a:rPr>
              <a:t>011 </a:t>
            </a:r>
            <a:r>
              <a:rPr sz="2600" spc="-35" dirty="0">
                <a:latin typeface="Trebuchet MS"/>
                <a:cs typeface="Trebuchet MS"/>
              </a:rPr>
              <a:t>----</a:t>
            </a:r>
            <a:r>
              <a:rPr sz="2600" spc="-395" dirty="0">
                <a:latin typeface="Trebuchet MS"/>
                <a:cs typeface="Trebuchet MS"/>
              </a:rPr>
              <a:t> </a:t>
            </a:r>
            <a:r>
              <a:rPr sz="2600" spc="45" dirty="0">
                <a:latin typeface="Trebuchet MS"/>
                <a:cs typeface="Trebuchet MS"/>
              </a:rPr>
              <a:t>3</a:t>
            </a:r>
            <a:endParaRPr sz="260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265"/>
              </a:spcBef>
            </a:pPr>
            <a:r>
              <a:rPr sz="2600" spc="45" dirty="0">
                <a:latin typeface="Trebuchet MS"/>
                <a:cs typeface="Trebuchet MS"/>
              </a:rPr>
              <a:t>100 </a:t>
            </a:r>
            <a:r>
              <a:rPr sz="2600" spc="-35" dirty="0">
                <a:latin typeface="Trebuchet MS"/>
                <a:cs typeface="Trebuchet MS"/>
              </a:rPr>
              <a:t>----</a:t>
            </a:r>
            <a:r>
              <a:rPr sz="2600" spc="-395" dirty="0">
                <a:latin typeface="Trebuchet MS"/>
                <a:cs typeface="Trebuchet MS"/>
              </a:rPr>
              <a:t> </a:t>
            </a:r>
            <a:r>
              <a:rPr sz="2600" spc="45" dirty="0">
                <a:latin typeface="Trebuchet MS"/>
                <a:cs typeface="Trebuchet MS"/>
              </a:rPr>
              <a:t>4</a:t>
            </a:r>
            <a:endParaRPr sz="260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265"/>
              </a:spcBef>
            </a:pPr>
            <a:r>
              <a:rPr sz="2600" spc="45" dirty="0">
                <a:latin typeface="Trebuchet MS"/>
                <a:cs typeface="Trebuchet MS"/>
              </a:rPr>
              <a:t>101 </a:t>
            </a:r>
            <a:r>
              <a:rPr sz="2600" spc="-35" dirty="0">
                <a:latin typeface="Trebuchet MS"/>
                <a:cs typeface="Trebuchet MS"/>
              </a:rPr>
              <a:t>----</a:t>
            </a:r>
            <a:r>
              <a:rPr sz="2600" spc="-395" dirty="0">
                <a:latin typeface="Trebuchet MS"/>
                <a:cs typeface="Trebuchet MS"/>
              </a:rPr>
              <a:t> </a:t>
            </a:r>
            <a:r>
              <a:rPr sz="2600" spc="45" dirty="0">
                <a:latin typeface="Trebuchet MS"/>
                <a:cs typeface="Trebuchet MS"/>
              </a:rPr>
              <a:t>5</a:t>
            </a:r>
            <a:endParaRPr sz="260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265"/>
              </a:spcBef>
            </a:pPr>
            <a:r>
              <a:rPr sz="2600" spc="45" dirty="0">
                <a:latin typeface="Trebuchet MS"/>
                <a:cs typeface="Trebuchet MS"/>
              </a:rPr>
              <a:t>110 </a:t>
            </a:r>
            <a:r>
              <a:rPr sz="2600" spc="-35" dirty="0">
                <a:latin typeface="Trebuchet MS"/>
                <a:cs typeface="Trebuchet MS"/>
              </a:rPr>
              <a:t>----</a:t>
            </a:r>
            <a:r>
              <a:rPr sz="2600" spc="-390" dirty="0">
                <a:latin typeface="Trebuchet MS"/>
                <a:cs typeface="Trebuchet MS"/>
              </a:rPr>
              <a:t> </a:t>
            </a:r>
            <a:r>
              <a:rPr sz="2600" spc="45" dirty="0">
                <a:latin typeface="Trebuchet MS"/>
                <a:cs typeface="Trebuchet MS"/>
              </a:rPr>
              <a:t>6</a:t>
            </a:r>
            <a:endParaRPr sz="260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265"/>
              </a:spcBef>
            </a:pPr>
            <a:r>
              <a:rPr sz="2600" spc="45" dirty="0">
                <a:latin typeface="Trebuchet MS"/>
                <a:cs typeface="Trebuchet MS"/>
              </a:rPr>
              <a:t>111 </a:t>
            </a:r>
            <a:r>
              <a:rPr sz="2600" spc="-35" dirty="0">
                <a:latin typeface="Trebuchet MS"/>
                <a:cs typeface="Trebuchet MS"/>
              </a:rPr>
              <a:t>----</a:t>
            </a:r>
            <a:r>
              <a:rPr sz="2600" spc="-395" dirty="0">
                <a:latin typeface="Trebuchet MS"/>
                <a:cs typeface="Trebuchet MS"/>
              </a:rPr>
              <a:t> </a:t>
            </a:r>
            <a:r>
              <a:rPr sz="2600" spc="45" dirty="0">
                <a:latin typeface="Trebuchet MS"/>
                <a:cs typeface="Trebuchet MS"/>
              </a:rPr>
              <a:t>7</a:t>
            </a:r>
            <a:endParaRPr sz="260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823067"/>
              </p:ext>
            </p:extLst>
          </p:nvPr>
        </p:nvGraphicFramePr>
        <p:xfrm>
          <a:off x="6548437" y="2281237"/>
          <a:ext cx="3581398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741">
                  <a:extLst>
                    <a:ext uri="{9D8B030D-6E8A-4147-A177-3AD203B41FA5}">
                      <a16:colId xmlns:a16="http://schemas.microsoft.com/office/drawing/2014/main" val="52374061"/>
                    </a:ext>
                  </a:extLst>
                </a:gridCol>
                <a:gridCol w="274741">
                  <a:extLst>
                    <a:ext uri="{9D8B030D-6E8A-4147-A177-3AD203B41FA5}">
                      <a16:colId xmlns:a16="http://schemas.microsoft.com/office/drawing/2014/main" val="4041595081"/>
                    </a:ext>
                  </a:extLst>
                </a:gridCol>
                <a:gridCol w="274741">
                  <a:extLst>
                    <a:ext uri="{9D8B030D-6E8A-4147-A177-3AD203B41FA5}">
                      <a16:colId xmlns:a16="http://schemas.microsoft.com/office/drawing/2014/main" val="3379006719"/>
                    </a:ext>
                  </a:extLst>
                </a:gridCol>
                <a:gridCol w="274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6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9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0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0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15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0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295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lang="en-US" sz="2800" dirty="0">
                          <a:highlight>
                            <a:srgbClr val="FF00FF"/>
                          </a:highlight>
                          <a:latin typeface="Arial"/>
                          <a:cs typeface="Arial"/>
                        </a:rPr>
                        <a:t>0</a:t>
                      </a:r>
                      <a:endParaRPr sz="2800" dirty="0">
                        <a:highlight>
                          <a:srgbClr val="FF00FF"/>
                        </a:highlight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lang="en-US" sz="2800" dirty="0">
                          <a:highlight>
                            <a:srgbClr val="FF00FF"/>
                          </a:highlight>
                          <a:latin typeface="Arial"/>
                          <a:cs typeface="Arial"/>
                        </a:rPr>
                        <a:t>1</a:t>
                      </a:r>
                      <a:endParaRPr sz="2800" dirty="0">
                        <a:highlight>
                          <a:srgbClr val="FF00FF"/>
                        </a:highlight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lang="en-US" sz="2800" dirty="0">
                          <a:highlight>
                            <a:srgbClr val="FF00FF"/>
                          </a:highlight>
                          <a:latin typeface="Arial"/>
                          <a:cs typeface="Arial"/>
                        </a:rPr>
                        <a:t>1</a:t>
                      </a:r>
                      <a:endParaRPr sz="2800" dirty="0">
                        <a:highlight>
                          <a:srgbClr val="FF00FF"/>
                        </a:highlight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dirty="0">
                          <a:highlight>
                            <a:srgbClr val="00FF00"/>
                          </a:highlight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3683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dirty="0">
                          <a:highlight>
                            <a:srgbClr val="00FF00"/>
                          </a:highlight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highlight>
                          <a:srgbClr val="00FF00"/>
                        </a:highlight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dirty="0">
                          <a:highlight>
                            <a:srgbClr val="00FF00"/>
                          </a:highlight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3683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dirty="0"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highlight>
                          <a:srgbClr val="FFFF00"/>
                        </a:highlight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dirty="0"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0</a:t>
                      </a:r>
                      <a:endParaRPr sz="2800">
                        <a:highlight>
                          <a:srgbClr val="FFFF00"/>
                        </a:highlight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dirty="0"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3683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dirty="0">
                          <a:highlight>
                            <a:srgbClr val="FF0000"/>
                          </a:highlight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3683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dirty="0">
                          <a:highlight>
                            <a:srgbClr val="FF0000"/>
                          </a:highlight>
                          <a:latin typeface="Arial"/>
                          <a:cs typeface="Arial"/>
                        </a:rPr>
                        <a:t>0</a:t>
                      </a:r>
                      <a:endParaRPr sz="2800">
                        <a:highlight>
                          <a:srgbClr val="FF0000"/>
                        </a:highlight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dirty="0">
                          <a:highlight>
                            <a:srgbClr val="FF0000"/>
                          </a:highlight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3683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225" dirty="0"/>
              <a:t>19</a:t>
            </a:fld>
            <a:endParaRPr spc="-225" dirty="0"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CA1104/CA2104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BBDAE667-BB03-485A-A8AC-A92F58B61718}"/>
              </a:ext>
            </a:extLst>
          </p:cNvPr>
          <p:cNvSpPr/>
          <p:nvPr/>
        </p:nvSpPr>
        <p:spPr>
          <a:xfrm rot="16200000">
            <a:off x="9601200" y="2819401"/>
            <a:ext cx="304801" cy="6095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6C5AC4-3113-4C5F-9305-0C6A4B8F7688}"/>
              </a:ext>
            </a:extLst>
          </p:cNvPr>
          <p:cNvSpPr txBox="1"/>
          <p:nvPr/>
        </p:nvSpPr>
        <p:spPr>
          <a:xfrm>
            <a:off x="9601200" y="3429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D0A154E2-8C43-430A-A97E-B6C5F84441BF}"/>
              </a:ext>
            </a:extLst>
          </p:cNvPr>
          <p:cNvSpPr/>
          <p:nvPr/>
        </p:nvSpPr>
        <p:spPr>
          <a:xfrm rot="16200000">
            <a:off x="8610599" y="2787445"/>
            <a:ext cx="304801" cy="6095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CD3FDE-57E2-4DF3-A702-7813FC318B67}"/>
              </a:ext>
            </a:extLst>
          </p:cNvPr>
          <p:cNvSpPr txBox="1"/>
          <p:nvPr/>
        </p:nvSpPr>
        <p:spPr>
          <a:xfrm>
            <a:off x="8666940" y="3429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IN" dirty="0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F340A79E-5A6C-4C9B-AAB1-0A5BC5638C3E}"/>
              </a:ext>
            </a:extLst>
          </p:cNvPr>
          <p:cNvSpPr/>
          <p:nvPr/>
        </p:nvSpPr>
        <p:spPr>
          <a:xfrm rot="16200000">
            <a:off x="7632286" y="2787445"/>
            <a:ext cx="304801" cy="6095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BB508E-D5C4-4C12-8E00-798652A1E2FA}"/>
              </a:ext>
            </a:extLst>
          </p:cNvPr>
          <p:cNvSpPr txBox="1"/>
          <p:nvPr/>
        </p:nvSpPr>
        <p:spPr>
          <a:xfrm>
            <a:off x="7633843" y="3429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en-IN" dirty="0"/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7CBFB699-DC59-4132-BFAB-A0D83F39B400}"/>
              </a:ext>
            </a:extLst>
          </p:cNvPr>
          <p:cNvSpPr/>
          <p:nvPr/>
        </p:nvSpPr>
        <p:spPr>
          <a:xfrm rot="16200000">
            <a:off x="6832187" y="2814483"/>
            <a:ext cx="304801" cy="6095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DC25EA-734C-474B-91ED-8A183016E788}"/>
              </a:ext>
            </a:extLst>
          </p:cNvPr>
          <p:cNvSpPr txBox="1"/>
          <p:nvPr/>
        </p:nvSpPr>
        <p:spPr>
          <a:xfrm>
            <a:off x="6895421" y="34016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8156CD-BB2D-4848-9C00-99690D47B0D6}"/>
              </a:ext>
            </a:extLst>
          </p:cNvPr>
          <p:cNvSpPr txBox="1"/>
          <p:nvPr/>
        </p:nvSpPr>
        <p:spPr>
          <a:xfrm>
            <a:off x="7074354" y="4343400"/>
            <a:ext cx="2095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03654 or 3654</a:t>
            </a:r>
            <a:r>
              <a:rPr lang="en-US" sz="2400" baseline="-25000" dirty="0"/>
              <a:t>8</a:t>
            </a:r>
            <a:endParaRPr lang="en-IN" sz="2400" baseline="-25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2097" y="561212"/>
            <a:ext cx="50488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434" dirty="0">
                <a:solidFill>
                  <a:srgbClr val="000000"/>
                </a:solidFill>
                <a:latin typeface="Trebuchet MS"/>
                <a:cs typeface="Trebuchet MS"/>
              </a:rPr>
              <a:t>WHAT </a:t>
            </a:r>
            <a:r>
              <a:rPr sz="4000" b="1" dirty="0">
                <a:solidFill>
                  <a:srgbClr val="000000"/>
                </a:solidFill>
                <a:latin typeface="Trebuchet MS"/>
                <a:cs typeface="Trebuchet MS"/>
              </a:rPr>
              <a:t>IS </a:t>
            </a:r>
            <a:r>
              <a:rPr sz="4000" b="1" spc="-330" dirty="0">
                <a:solidFill>
                  <a:srgbClr val="000000"/>
                </a:solidFill>
                <a:latin typeface="Trebuchet MS"/>
                <a:cs typeface="Trebuchet MS"/>
              </a:rPr>
              <a:t>A </a:t>
            </a:r>
            <a:r>
              <a:rPr sz="4000" b="1" spc="-350" dirty="0">
                <a:solidFill>
                  <a:srgbClr val="000000"/>
                </a:solidFill>
                <a:latin typeface="Trebuchet MS"/>
                <a:cs typeface="Trebuchet MS"/>
              </a:rPr>
              <a:t>COMPUTER</a:t>
            </a:r>
            <a:r>
              <a:rPr sz="4000" b="1" spc="-45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000" b="1" spc="-135" dirty="0">
                <a:solidFill>
                  <a:srgbClr val="000000"/>
                </a:solidFill>
                <a:latin typeface="Trebuchet MS"/>
                <a:cs typeface="Trebuchet MS"/>
              </a:rPr>
              <a:t>?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56492" y="6340113"/>
            <a:ext cx="152400" cy="23558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z="1400" b="1" spc="-22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fld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7180" y="6363085"/>
            <a:ext cx="1104265" cy="19050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100" spc="50" dirty="0">
                <a:solidFill>
                  <a:srgbClr val="696363"/>
                </a:solidFill>
                <a:latin typeface="Trebuchet MS"/>
                <a:cs typeface="Trebuchet MS"/>
              </a:rPr>
              <a:t>CA1104/CA2104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3161" y="2101418"/>
            <a:ext cx="9627235" cy="29089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94945" marR="6350" indent="-182880" algn="just">
              <a:lnSpc>
                <a:spcPts val="3020"/>
              </a:lnSpc>
              <a:spcBef>
                <a:spcPts val="480"/>
              </a:spcBef>
              <a:buClr>
                <a:srgbClr val="9E3611"/>
              </a:buClr>
              <a:buSzPct val="83928"/>
              <a:buFont typeface="Wingdings"/>
              <a:buChar char=""/>
              <a:tabLst>
                <a:tab pos="195580" algn="l"/>
              </a:tabLst>
            </a:pPr>
            <a:r>
              <a:rPr sz="2800" spc="95" dirty="0">
                <a:latin typeface="Trebuchet MS"/>
                <a:cs typeface="Trebuchet MS"/>
              </a:rPr>
              <a:t>Computer </a:t>
            </a:r>
            <a:r>
              <a:rPr sz="2800" spc="80" dirty="0">
                <a:latin typeface="Trebuchet MS"/>
                <a:cs typeface="Trebuchet MS"/>
              </a:rPr>
              <a:t>is </a:t>
            </a:r>
            <a:r>
              <a:rPr sz="2800" spc="40" dirty="0">
                <a:latin typeface="Trebuchet MS"/>
                <a:cs typeface="Trebuchet MS"/>
              </a:rPr>
              <a:t>an </a:t>
            </a:r>
            <a:r>
              <a:rPr sz="2800" spc="10" dirty="0">
                <a:solidFill>
                  <a:srgbClr val="FF0000"/>
                </a:solidFill>
                <a:latin typeface="Trebuchet MS"/>
                <a:cs typeface="Trebuchet MS"/>
              </a:rPr>
              <a:t>electronic </a:t>
            </a:r>
            <a:r>
              <a:rPr sz="2800" spc="75" dirty="0">
                <a:solidFill>
                  <a:srgbClr val="FF0000"/>
                </a:solidFill>
                <a:latin typeface="Trebuchet MS"/>
                <a:cs typeface="Trebuchet MS"/>
              </a:rPr>
              <a:t>device </a:t>
            </a:r>
            <a:r>
              <a:rPr sz="2800" spc="-114" dirty="0">
                <a:latin typeface="Trebuchet MS"/>
                <a:cs typeface="Trebuchet MS"/>
              </a:rPr>
              <a:t>that </a:t>
            </a:r>
            <a:r>
              <a:rPr sz="2800" spc="15" dirty="0">
                <a:latin typeface="Trebuchet MS"/>
                <a:cs typeface="Trebuchet MS"/>
              </a:rPr>
              <a:t>takes </a:t>
            </a:r>
            <a:r>
              <a:rPr sz="2800" spc="5" dirty="0">
                <a:solidFill>
                  <a:srgbClr val="FF0000"/>
                </a:solidFill>
                <a:latin typeface="Trebuchet MS"/>
                <a:cs typeface="Trebuchet MS"/>
              </a:rPr>
              <a:t>input </a:t>
            </a:r>
            <a:r>
              <a:rPr sz="2800" spc="-10" dirty="0">
                <a:latin typeface="Trebuchet MS"/>
                <a:cs typeface="Trebuchet MS"/>
              </a:rPr>
              <a:t>(data </a:t>
            </a:r>
            <a:r>
              <a:rPr sz="2800" spc="395" dirty="0">
                <a:latin typeface="Trebuchet MS"/>
                <a:cs typeface="Trebuchet MS"/>
              </a:rPr>
              <a:t>+  </a:t>
            </a:r>
            <a:r>
              <a:rPr sz="2800" spc="10" dirty="0">
                <a:latin typeface="Trebuchet MS"/>
                <a:cs typeface="Trebuchet MS"/>
              </a:rPr>
              <a:t>instruction) </a:t>
            </a:r>
            <a:r>
              <a:rPr sz="2800" spc="-20" dirty="0">
                <a:latin typeface="Trebuchet MS"/>
                <a:cs typeface="Trebuchet MS"/>
              </a:rPr>
              <a:t>from </a:t>
            </a:r>
            <a:r>
              <a:rPr sz="2800" spc="5" dirty="0">
                <a:latin typeface="Trebuchet MS"/>
                <a:cs typeface="Trebuchet MS"/>
              </a:rPr>
              <a:t>input </a:t>
            </a:r>
            <a:r>
              <a:rPr sz="2800" spc="45" dirty="0">
                <a:latin typeface="Trebuchet MS"/>
                <a:cs typeface="Trebuchet MS"/>
              </a:rPr>
              <a:t>devices, </a:t>
            </a:r>
            <a:r>
              <a:rPr sz="2800" spc="95" dirty="0">
                <a:latin typeface="Trebuchet MS"/>
                <a:cs typeface="Trebuchet MS"/>
              </a:rPr>
              <a:t>processes </a:t>
            </a:r>
            <a:r>
              <a:rPr sz="2800" spc="20" dirty="0">
                <a:latin typeface="Trebuchet MS"/>
                <a:cs typeface="Trebuchet MS"/>
              </a:rPr>
              <a:t>these </a:t>
            </a:r>
            <a:r>
              <a:rPr sz="2800" spc="25" dirty="0">
                <a:latin typeface="Trebuchet MS"/>
                <a:cs typeface="Trebuchet MS"/>
              </a:rPr>
              <a:t>inputs  </a:t>
            </a:r>
            <a:r>
              <a:rPr sz="2800" spc="-30" dirty="0">
                <a:latin typeface="Trebuchet MS"/>
                <a:cs typeface="Trebuchet MS"/>
              </a:rPr>
              <a:t>with </a:t>
            </a:r>
            <a:r>
              <a:rPr sz="2800" spc="-40" dirty="0">
                <a:latin typeface="Trebuchet MS"/>
                <a:cs typeface="Trebuchet MS"/>
              </a:rPr>
              <a:t>the </a:t>
            </a:r>
            <a:r>
              <a:rPr sz="2800" spc="75" dirty="0">
                <a:latin typeface="Trebuchet MS"/>
                <a:cs typeface="Trebuchet MS"/>
              </a:rPr>
              <a:t>help </a:t>
            </a:r>
            <a:r>
              <a:rPr sz="2800" spc="-60" dirty="0">
                <a:latin typeface="Trebuchet MS"/>
                <a:cs typeface="Trebuchet MS"/>
              </a:rPr>
              <a:t>of </a:t>
            </a:r>
            <a:r>
              <a:rPr sz="2800" spc="20" dirty="0">
                <a:solidFill>
                  <a:srgbClr val="FF0000"/>
                </a:solidFill>
                <a:latin typeface="Trebuchet MS"/>
                <a:cs typeface="Trebuchet MS"/>
              </a:rPr>
              <a:t>instructions </a:t>
            </a:r>
            <a:r>
              <a:rPr sz="2800" spc="25" dirty="0">
                <a:latin typeface="Trebuchet MS"/>
                <a:cs typeface="Trebuchet MS"/>
              </a:rPr>
              <a:t>stored </a:t>
            </a:r>
            <a:r>
              <a:rPr sz="2800" spc="40" dirty="0">
                <a:latin typeface="Trebuchet MS"/>
                <a:cs typeface="Trebuchet MS"/>
              </a:rPr>
              <a:t>in </a:t>
            </a:r>
            <a:r>
              <a:rPr sz="2800" spc="110" dirty="0">
                <a:latin typeface="Trebuchet MS"/>
                <a:cs typeface="Trebuchet MS"/>
              </a:rPr>
              <a:t>memory </a:t>
            </a:r>
            <a:r>
              <a:rPr sz="2800" spc="85" dirty="0">
                <a:latin typeface="Trebuchet MS"/>
                <a:cs typeface="Trebuchet MS"/>
              </a:rPr>
              <a:t>and </a:t>
            </a:r>
            <a:r>
              <a:rPr sz="2800" spc="114" dirty="0">
                <a:latin typeface="Trebuchet MS"/>
                <a:cs typeface="Trebuchet MS"/>
              </a:rPr>
              <a:t>gives  </a:t>
            </a:r>
            <a:r>
              <a:rPr sz="2800" spc="50" dirty="0">
                <a:latin typeface="Trebuchet MS"/>
                <a:cs typeface="Trebuchet MS"/>
              </a:rPr>
              <a:t>meaningful </a:t>
            </a:r>
            <a:r>
              <a:rPr sz="2800" spc="-35" dirty="0">
                <a:solidFill>
                  <a:srgbClr val="FF0000"/>
                </a:solidFill>
                <a:latin typeface="Trebuchet MS"/>
                <a:cs typeface="Trebuchet MS"/>
              </a:rPr>
              <a:t>output </a:t>
            </a:r>
            <a:r>
              <a:rPr sz="2800" spc="45" dirty="0">
                <a:latin typeface="Trebuchet MS"/>
                <a:cs typeface="Trebuchet MS"/>
              </a:rPr>
              <a:t>through</a:t>
            </a:r>
            <a:r>
              <a:rPr sz="2800" spc="-560" dirty="0">
                <a:latin typeface="Trebuchet MS"/>
                <a:cs typeface="Trebuchet MS"/>
              </a:rPr>
              <a:t> </a:t>
            </a:r>
            <a:r>
              <a:rPr sz="2800" spc="-35" dirty="0">
                <a:latin typeface="Trebuchet MS"/>
                <a:cs typeface="Trebuchet MS"/>
              </a:rPr>
              <a:t>output </a:t>
            </a:r>
            <a:r>
              <a:rPr sz="2800" spc="50" dirty="0">
                <a:latin typeface="Trebuchet MS"/>
                <a:cs typeface="Trebuchet MS"/>
              </a:rPr>
              <a:t>devices.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9E3611"/>
              </a:buClr>
              <a:buFont typeface="Wingdings"/>
              <a:buChar char=""/>
            </a:pPr>
            <a:endParaRPr sz="3650">
              <a:latin typeface="Trebuchet MS"/>
              <a:cs typeface="Trebuchet MS"/>
            </a:endParaRPr>
          </a:p>
          <a:p>
            <a:pPr marL="194945" marR="5080" indent="-182880" algn="just">
              <a:lnSpc>
                <a:spcPts val="3020"/>
              </a:lnSpc>
              <a:buClr>
                <a:srgbClr val="9E3611"/>
              </a:buClr>
              <a:buSzPct val="83928"/>
              <a:buFont typeface="Wingdings"/>
              <a:buChar char=""/>
              <a:tabLst>
                <a:tab pos="195580" algn="l"/>
              </a:tabLst>
            </a:pPr>
            <a:r>
              <a:rPr sz="2800" spc="95" dirty="0">
                <a:latin typeface="Trebuchet MS"/>
                <a:cs typeface="Trebuchet MS"/>
              </a:rPr>
              <a:t>Computer </a:t>
            </a:r>
            <a:r>
              <a:rPr sz="2800" spc="60" dirty="0">
                <a:latin typeface="Trebuchet MS"/>
                <a:cs typeface="Trebuchet MS"/>
              </a:rPr>
              <a:t>understand </a:t>
            </a:r>
            <a:r>
              <a:rPr sz="2800" spc="70" dirty="0">
                <a:latin typeface="Trebuchet MS"/>
                <a:cs typeface="Trebuchet MS"/>
              </a:rPr>
              <a:t>only </a:t>
            </a:r>
            <a:r>
              <a:rPr sz="2800" spc="105" dirty="0">
                <a:solidFill>
                  <a:srgbClr val="FF0000"/>
                </a:solidFill>
                <a:latin typeface="Trebuchet MS"/>
                <a:cs typeface="Trebuchet MS"/>
              </a:rPr>
              <a:t>binary </a:t>
            </a:r>
            <a:r>
              <a:rPr sz="2800" spc="100" dirty="0">
                <a:solidFill>
                  <a:srgbClr val="FF0000"/>
                </a:solidFill>
                <a:latin typeface="Trebuchet MS"/>
                <a:cs typeface="Trebuchet MS"/>
              </a:rPr>
              <a:t>language </a:t>
            </a:r>
            <a:r>
              <a:rPr sz="2800" spc="90" dirty="0">
                <a:latin typeface="Trebuchet MS"/>
                <a:cs typeface="Trebuchet MS"/>
              </a:rPr>
              <a:t>(language</a:t>
            </a:r>
            <a:r>
              <a:rPr sz="2800" spc="-570" dirty="0">
                <a:latin typeface="Trebuchet MS"/>
                <a:cs typeface="Trebuchet MS"/>
              </a:rPr>
              <a:t> </a:t>
            </a:r>
            <a:r>
              <a:rPr sz="2800" spc="40" dirty="0">
                <a:latin typeface="Trebuchet MS"/>
                <a:cs typeface="Trebuchet MS"/>
              </a:rPr>
              <a:t>in  </a:t>
            </a:r>
            <a:r>
              <a:rPr sz="2800" spc="20" dirty="0">
                <a:latin typeface="Trebuchet MS"/>
                <a:cs typeface="Trebuchet MS"/>
              </a:rPr>
              <a:t>form </a:t>
            </a:r>
            <a:r>
              <a:rPr sz="2800" spc="-60" dirty="0">
                <a:latin typeface="Trebuchet MS"/>
                <a:cs typeface="Trebuchet MS"/>
              </a:rPr>
              <a:t>of </a:t>
            </a:r>
            <a:r>
              <a:rPr sz="2800" spc="-10" dirty="0">
                <a:latin typeface="Trebuchet MS"/>
                <a:cs typeface="Trebuchet MS"/>
              </a:rPr>
              <a:t>0</a:t>
            </a:r>
            <a:r>
              <a:rPr sz="2800" spc="-10" dirty="0">
                <a:latin typeface="Georgia"/>
                <a:cs typeface="Georgia"/>
              </a:rPr>
              <a:t>’s </a:t>
            </a:r>
            <a:r>
              <a:rPr sz="2800" spc="90" dirty="0">
                <a:latin typeface="Trebuchet MS"/>
                <a:cs typeface="Trebuchet MS"/>
              </a:rPr>
              <a:t>and</a:t>
            </a:r>
            <a:r>
              <a:rPr sz="2800" spc="-37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1</a:t>
            </a:r>
            <a:r>
              <a:rPr sz="2800" spc="-10" dirty="0">
                <a:latin typeface="Georgia"/>
                <a:cs typeface="Georgia"/>
              </a:rPr>
              <a:t>’s)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4A597-013A-4030-B4AE-5227000F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892" y="796797"/>
            <a:ext cx="4870908" cy="848360"/>
          </a:xfrm>
        </p:spPr>
        <p:txBody>
          <a:bodyPr/>
          <a:lstStyle/>
          <a:p>
            <a:r>
              <a:rPr lang="en-US" dirty="0"/>
              <a:t>Binary to Octal</a:t>
            </a:r>
            <a:endParaRPr lang="en-IN" dirty="0"/>
          </a:p>
        </p:txBody>
      </p:sp>
      <p:graphicFrame>
        <p:nvGraphicFramePr>
          <p:cNvPr id="4" name="object 11">
            <a:extLst>
              <a:ext uri="{FF2B5EF4-FFF2-40B4-BE49-F238E27FC236}">
                <a16:creationId xmlns:a16="http://schemas.microsoft.com/office/drawing/2014/main" id="{F359E771-1B6E-46F6-B780-730AEBCD0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703949"/>
              </p:ext>
            </p:extLst>
          </p:nvPr>
        </p:nvGraphicFramePr>
        <p:xfrm>
          <a:off x="3505200" y="1524000"/>
          <a:ext cx="3386664" cy="132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296">
                  <a:extLst>
                    <a:ext uri="{9D8B030D-6E8A-4147-A177-3AD203B41FA5}">
                      <a16:colId xmlns:a16="http://schemas.microsoft.com/office/drawing/2014/main" val="4182678872"/>
                    </a:ext>
                  </a:extLst>
                </a:gridCol>
                <a:gridCol w="376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6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62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62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6296">
                  <a:extLst>
                    <a:ext uri="{9D8B030D-6E8A-4147-A177-3AD203B41FA5}">
                      <a16:colId xmlns:a16="http://schemas.microsoft.com/office/drawing/2014/main" val="3615123425"/>
                    </a:ext>
                  </a:extLst>
                </a:gridCol>
                <a:gridCol w="376296">
                  <a:extLst>
                    <a:ext uri="{9D8B030D-6E8A-4147-A177-3AD203B41FA5}">
                      <a16:colId xmlns:a16="http://schemas.microsoft.com/office/drawing/2014/main" val="2737355257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18778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lang="en-US" sz="2800" dirty="0">
                          <a:highlight>
                            <a:srgbClr val="FF0000"/>
                          </a:highlight>
                          <a:latin typeface="Arial"/>
                          <a:cs typeface="Arial"/>
                        </a:rPr>
                        <a:t>0</a:t>
                      </a:r>
                      <a:endParaRPr sz="2800" dirty="0">
                        <a:highlight>
                          <a:srgbClr val="FF0000"/>
                        </a:highlight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b="1" dirty="0">
                          <a:highlight>
                            <a:srgbClr val="FF0000"/>
                          </a:highlight>
                          <a:latin typeface="Arial"/>
                          <a:cs typeface="Arial"/>
                        </a:rPr>
                        <a:t>1</a:t>
                      </a:r>
                      <a:endParaRPr sz="2800" dirty="0">
                        <a:highlight>
                          <a:srgbClr val="FF0000"/>
                        </a:highlight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b="1" dirty="0">
                          <a:highlight>
                            <a:srgbClr val="FF0000"/>
                          </a:highlight>
                          <a:latin typeface="Arial"/>
                          <a:cs typeface="Arial"/>
                        </a:rPr>
                        <a:t>1</a:t>
                      </a:r>
                      <a:endParaRPr sz="2800" dirty="0">
                        <a:highlight>
                          <a:srgbClr val="FF0000"/>
                        </a:highlight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b="1" dirty="0">
                          <a:highlight>
                            <a:srgbClr val="00FF00"/>
                          </a:highlight>
                          <a:latin typeface="Arial"/>
                          <a:cs typeface="Arial"/>
                        </a:rPr>
                        <a:t>0</a:t>
                      </a:r>
                      <a:endParaRPr sz="2800" dirty="0">
                        <a:highlight>
                          <a:srgbClr val="00FF00"/>
                        </a:highlight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b="1" dirty="0">
                          <a:highlight>
                            <a:srgbClr val="00FF00"/>
                          </a:highlight>
                          <a:latin typeface="Arial"/>
                          <a:cs typeface="Arial"/>
                        </a:rPr>
                        <a:t>0</a:t>
                      </a:r>
                      <a:endParaRPr sz="2800">
                        <a:highlight>
                          <a:srgbClr val="00FF00"/>
                        </a:highlight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b="1" dirty="0">
                          <a:highlight>
                            <a:srgbClr val="00FF00"/>
                          </a:highlight>
                          <a:latin typeface="Arial"/>
                          <a:cs typeface="Arial"/>
                        </a:rPr>
                        <a:t>0</a:t>
                      </a:r>
                      <a:endParaRPr sz="2800" dirty="0">
                        <a:highlight>
                          <a:srgbClr val="00FF00"/>
                        </a:highlight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b="1" dirty="0"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1</a:t>
                      </a:r>
                      <a:endParaRPr sz="2800" dirty="0">
                        <a:highlight>
                          <a:srgbClr val="FFFF00"/>
                        </a:highlight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lang="en-US" sz="2800" dirty="0"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1</a:t>
                      </a:r>
                      <a:endParaRPr sz="2800" dirty="0">
                        <a:highlight>
                          <a:srgbClr val="FFFF00"/>
                        </a:highlight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lang="en-US" sz="2800" dirty="0"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1</a:t>
                      </a:r>
                      <a:endParaRPr sz="2800" dirty="0">
                        <a:highlight>
                          <a:srgbClr val="FFFF00"/>
                        </a:highlight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E02321C-6924-40AE-96B6-719E59A8A6EF}"/>
              </a:ext>
            </a:extLst>
          </p:cNvPr>
          <p:cNvSpPr txBox="1"/>
          <p:nvPr/>
        </p:nvSpPr>
        <p:spPr>
          <a:xfrm>
            <a:off x="5791200" y="37338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Octal number = 307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5870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01679" y="6229680"/>
            <a:ext cx="457200" cy="457200"/>
            <a:chOff x="11401679" y="6229680"/>
            <a:chExt cx="457200" cy="457200"/>
          </a:xfrm>
        </p:grpSpPr>
        <p:sp>
          <p:nvSpPr>
            <p:cNvPr id="3" name="object 3"/>
            <p:cNvSpPr/>
            <p:nvPr/>
          </p:nvSpPr>
          <p:spPr>
            <a:xfrm>
              <a:off x="11401679" y="6229680"/>
              <a:ext cx="457200" cy="457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430889" y="6258877"/>
              <a:ext cx="398780" cy="399415"/>
            </a:xfrm>
            <a:custGeom>
              <a:avLst/>
              <a:gdLst/>
              <a:ahLst/>
              <a:cxnLst/>
              <a:rect l="l" t="t" r="r" b="b"/>
              <a:pathLst>
                <a:path w="398779" h="399415">
                  <a:moveTo>
                    <a:pt x="0" y="199402"/>
                  </a:moveTo>
                  <a:lnTo>
                    <a:pt x="5266" y="153679"/>
                  </a:lnTo>
                  <a:lnTo>
                    <a:pt x="20268" y="111707"/>
                  </a:lnTo>
                  <a:lnTo>
                    <a:pt x="43807" y="74683"/>
                  </a:lnTo>
                  <a:lnTo>
                    <a:pt x="74686" y="43804"/>
                  </a:lnTo>
                  <a:lnTo>
                    <a:pt x="111708" y="20266"/>
                  </a:lnTo>
                  <a:lnTo>
                    <a:pt x="153675" y="5265"/>
                  </a:lnTo>
                  <a:lnTo>
                    <a:pt x="199389" y="0"/>
                  </a:lnTo>
                  <a:lnTo>
                    <a:pt x="245144" y="5265"/>
                  </a:lnTo>
                  <a:lnTo>
                    <a:pt x="287127" y="20266"/>
                  </a:lnTo>
                  <a:lnTo>
                    <a:pt x="324146" y="43804"/>
                  </a:lnTo>
                  <a:lnTo>
                    <a:pt x="355012" y="74683"/>
                  </a:lnTo>
                  <a:lnTo>
                    <a:pt x="378534" y="111707"/>
                  </a:lnTo>
                  <a:lnTo>
                    <a:pt x="393520" y="153679"/>
                  </a:lnTo>
                  <a:lnTo>
                    <a:pt x="398779" y="199402"/>
                  </a:lnTo>
                  <a:lnTo>
                    <a:pt x="393520" y="245126"/>
                  </a:lnTo>
                  <a:lnTo>
                    <a:pt x="378534" y="287100"/>
                  </a:lnTo>
                  <a:lnTo>
                    <a:pt x="355012" y="324126"/>
                  </a:lnTo>
                  <a:lnTo>
                    <a:pt x="324146" y="355008"/>
                  </a:lnTo>
                  <a:lnTo>
                    <a:pt x="287127" y="378549"/>
                  </a:lnTo>
                  <a:lnTo>
                    <a:pt x="245144" y="393551"/>
                  </a:lnTo>
                  <a:lnTo>
                    <a:pt x="199389" y="398818"/>
                  </a:lnTo>
                  <a:lnTo>
                    <a:pt x="153675" y="393551"/>
                  </a:lnTo>
                  <a:lnTo>
                    <a:pt x="111708" y="378549"/>
                  </a:lnTo>
                  <a:lnTo>
                    <a:pt x="74686" y="355008"/>
                  </a:lnTo>
                  <a:lnTo>
                    <a:pt x="43807" y="324126"/>
                  </a:lnTo>
                  <a:lnTo>
                    <a:pt x="20268" y="287100"/>
                  </a:lnTo>
                  <a:lnTo>
                    <a:pt x="5266" y="245126"/>
                  </a:lnTo>
                  <a:lnTo>
                    <a:pt x="0" y="19940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48892" y="796797"/>
            <a:ext cx="422148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BASE CONVERSION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225" dirty="0"/>
              <a:t>21</a:t>
            </a:fld>
            <a:endParaRPr spc="-22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CA1104/CA2104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8892" y="2041982"/>
            <a:ext cx="344677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indent="-182880">
              <a:lnSpc>
                <a:spcPct val="100000"/>
              </a:lnSpc>
              <a:spcBef>
                <a:spcPts val="100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sz="2400" spc="65" dirty="0">
                <a:solidFill>
                  <a:srgbClr val="FF3300"/>
                </a:solidFill>
                <a:latin typeface="Trebuchet MS"/>
                <a:cs typeface="Trebuchet MS"/>
              </a:rPr>
              <a:t>Binary </a:t>
            </a:r>
            <a:r>
              <a:rPr sz="2400" spc="-70" dirty="0">
                <a:solidFill>
                  <a:srgbClr val="FF3300"/>
                </a:solidFill>
                <a:latin typeface="Trebuchet MS"/>
                <a:cs typeface="Trebuchet MS"/>
              </a:rPr>
              <a:t>to</a:t>
            </a:r>
            <a:r>
              <a:rPr sz="2400" spc="-350" dirty="0">
                <a:solidFill>
                  <a:srgbClr val="FF3300"/>
                </a:solidFill>
                <a:latin typeface="Trebuchet MS"/>
                <a:cs typeface="Trebuchet MS"/>
              </a:rPr>
              <a:t> </a:t>
            </a:r>
            <a:r>
              <a:rPr sz="2400" spc="45" dirty="0">
                <a:solidFill>
                  <a:srgbClr val="FF3300"/>
                </a:solidFill>
                <a:latin typeface="Trebuchet MS"/>
                <a:cs typeface="Trebuchet MS"/>
              </a:rPr>
              <a:t>hexa-decimal</a:t>
            </a:r>
            <a:endParaRPr sz="240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044192" y="2888370"/>
          <a:ext cx="4284345" cy="32175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8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5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3181">
                <a:tc>
                  <a:txBody>
                    <a:bodyPr/>
                    <a:lstStyle/>
                    <a:p>
                      <a:pPr marL="31750">
                        <a:lnSpc>
                          <a:spcPts val="2750"/>
                        </a:lnSpc>
                      </a:pPr>
                      <a:r>
                        <a:rPr sz="2400" spc="35" dirty="0">
                          <a:latin typeface="Trebuchet MS"/>
                          <a:cs typeface="Trebuchet MS"/>
                        </a:rPr>
                        <a:t>0000 </a:t>
                      </a:r>
                      <a:r>
                        <a:rPr sz="2400" spc="-35" dirty="0">
                          <a:latin typeface="Trebuchet MS"/>
                          <a:cs typeface="Trebuchet MS"/>
                        </a:rPr>
                        <a:t>----</a:t>
                      </a:r>
                      <a:r>
                        <a:rPr sz="2400" spc="-2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40" dirty="0">
                          <a:latin typeface="Trebuchet MS"/>
                          <a:cs typeface="Trebuchet MS"/>
                        </a:rPr>
                        <a:t>0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0170" algn="r">
                        <a:lnSpc>
                          <a:spcPts val="2750"/>
                        </a:lnSpc>
                      </a:pPr>
                      <a:r>
                        <a:rPr sz="2400" spc="35" dirty="0">
                          <a:latin typeface="Trebuchet MS"/>
                          <a:cs typeface="Trebuchet MS"/>
                        </a:rPr>
                        <a:t>1000 </a:t>
                      </a:r>
                      <a:r>
                        <a:rPr sz="2400" spc="-35" dirty="0">
                          <a:latin typeface="Trebuchet MS"/>
                          <a:cs typeface="Trebuchet MS"/>
                        </a:rPr>
                        <a:t>----</a:t>
                      </a:r>
                      <a:r>
                        <a:rPr sz="2400" spc="-3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40" dirty="0">
                          <a:latin typeface="Trebuchet MS"/>
                          <a:cs typeface="Trebuchet MS"/>
                        </a:rPr>
                        <a:t>8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41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400" spc="35" dirty="0">
                          <a:latin typeface="Trebuchet MS"/>
                          <a:cs typeface="Trebuchet MS"/>
                        </a:rPr>
                        <a:t>0001 </a:t>
                      </a:r>
                      <a:r>
                        <a:rPr sz="2400" spc="-35" dirty="0">
                          <a:latin typeface="Trebuchet MS"/>
                          <a:cs typeface="Trebuchet MS"/>
                        </a:rPr>
                        <a:t>----</a:t>
                      </a:r>
                      <a:r>
                        <a:rPr sz="2400" spc="-2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40" dirty="0">
                          <a:latin typeface="Trebuchet MS"/>
                          <a:cs typeface="Trebuchet MS"/>
                        </a:rPr>
                        <a:t>1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R="9017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400" spc="35" dirty="0">
                          <a:latin typeface="Trebuchet MS"/>
                          <a:cs typeface="Trebuchet MS"/>
                        </a:rPr>
                        <a:t>1001 </a:t>
                      </a:r>
                      <a:r>
                        <a:rPr sz="2400" spc="-35" dirty="0">
                          <a:latin typeface="Trebuchet MS"/>
                          <a:cs typeface="Trebuchet MS"/>
                        </a:rPr>
                        <a:t>----</a:t>
                      </a:r>
                      <a:r>
                        <a:rPr sz="2400" spc="-3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40" dirty="0">
                          <a:latin typeface="Trebuchet MS"/>
                          <a:cs typeface="Trebuchet MS"/>
                        </a:rPr>
                        <a:t>9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825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73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spc="35" dirty="0">
                          <a:latin typeface="Trebuchet MS"/>
                          <a:cs typeface="Trebuchet MS"/>
                        </a:rPr>
                        <a:t>0010 </a:t>
                      </a:r>
                      <a:r>
                        <a:rPr sz="2400" spc="-35" dirty="0">
                          <a:latin typeface="Trebuchet MS"/>
                          <a:cs typeface="Trebuchet MS"/>
                        </a:rPr>
                        <a:t>----</a:t>
                      </a:r>
                      <a:r>
                        <a:rPr sz="2400" spc="-2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40" dirty="0">
                          <a:latin typeface="Trebuchet MS"/>
                          <a:cs typeface="Trebuchet MS"/>
                        </a:rPr>
                        <a:t>2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spc="35" dirty="0">
                          <a:latin typeface="Trebuchet MS"/>
                          <a:cs typeface="Trebuchet MS"/>
                        </a:rPr>
                        <a:t>1010 </a:t>
                      </a:r>
                      <a:r>
                        <a:rPr sz="2400" spc="-35" dirty="0">
                          <a:latin typeface="Trebuchet MS"/>
                          <a:cs typeface="Trebuchet MS"/>
                        </a:rPr>
                        <a:t>----</a:t>
                      </a:r>
                      <a:r>
                        <a:rPr sz="2400" spc="-3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260" dirty="0">
                          <a:latin typeface="Trebuchet MS"/>
                          <a:cs typeface="Trebuchet MS"/>
                        </a:rPr>
                        <a:t>A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889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39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400" spc="35" dirty="0">
                          <a:latin typeface="Trebuchet MS"/>
                          <a:cs typeface="Trebuchet MS"/>
                        </a:rPr>
                        <a:t>0011 </a:t>
                      </a:r>
                      <a:r>
                        <a:rPr sz="2400" spc="-35" dirty="0">
                          <a:latin typeface="Trebuchet MS"/>
                          <a:cs typeface="Trebuchet MS"/>
                        </a:rPr>
                        <a:t>----</a:t>
                      </a:r>
                      <a:r>
                        <a:rPr sz="2400" spc="-2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40" dirty="0">
                          <a:latin typeface="Trebuchet MS"/>
                          <a:cs typeface="Trebuchet MS"/>
                        </a:rPr>
                        <a:t>3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400" spc="35" dirty="0">
                          <a:latin typeface="Trebuchet MS"/>
                          <a:cs typeface="Trebuchet MS"/>
                        </a:rPr>
                        <a:t>1011 </a:t>
                      </a:r>
                      <a:r>
                        <a:rPr sz="2400" spc="-35" dirty="0">
                          <a:latin typeface="Trebuchet MS"/>
                          <a:cs typeface="Trebuchet MS"/>
                        </a:rPr>
                        <a:t>----</a:t>
                      </a:r>
                      <a:r>
                        <a:rPr sz="2400" spc="-3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40" dirty="0">
                          <a:latin typeface="Trebuchet MS"/>
                          <a:cs typeface="Trebuchet MS"/>
                        </a:rPr>
                        <a:t>B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825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43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400" spc="35" dirty="0">
                          <a:latin typeface="Trebuchet MS"/>
                          <a:cs typeface="Trebuchet MS"/>
                        </a:rPr>
                        <a:t>0100 </a:t>
                      </a:r>
                      <a:r>
                        <a:rPr sz="2400" spc="-35" dirty="0">
                          <a:latin typeface="Trebuchet MS"/>
                          <a:cs typeface="Trebuchet MS"/>
                        </a:rPr>
                        <a:t>----</a:t>
                      </a:r>
                      <a:r>
                        <a:rPr sz="2400" spc="-2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40" dirty="0">
                          <a:latin typeface="Trebuchet MS"/>
                          <a:cs typeface="Trebuchet MS"/>
                        </a:rPr>
                        <a:t>4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400" spc="35" dirty="0">
                          <a:latin typeface="Trebuchet MS"/>
                          <a:cs typeface="Trebuchet MS"/>
                        </a:rPr>
                        <a:t>1100 </a:t>
                      </a:r>
                      <a:r>
                        <a:rPr sz="2400" spc="-35" dirty="0">
                          <a:latin typeface="Trebuchet MS"/>
                          <a:cs typeface="Trebuchet MS"/>
                        </a:rPr>
                        <a:t>----</a:t>
                      </a:r>
                      <a:r>
                        <a:rPr sz="2400" spc="-3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385" dirty="0">
                          <a:latin typeface="Trebuchet MS"/>
                          <a:cs typeface="Trebuchet MS"/>
                        </a:rPr>
                        <a:t>C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825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59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400" spc="35" dirty="0">
                          <a:latin typeface="Trebuchet MS"/>
                          <a:cs typeface="Trebuchet MS"/>
                        </a:rPr>
                        <a:t>0101 </a:t>
                      </a:r>
                      <a:r>
                        <a:rPr sz="2400" spc="-35" dirty="0">
                          <a:latin typeface="Trebuchet MS"/>
                          <a:cs typeface="Trebuchet MS"/>
                        </a:rPr>
                        <a:t>----</a:t>
                      </a:r>
                      <a:r>
                        <a:rPr sz="2400" spc="-2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40" dirty="0">
                          <a:latin typeface="Trebuchet MS"/>
                          <a:cs typeface="Trebuchet MS"/>
                        </a:rPr>
                        <a:t>5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R="3302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400" spc="35" dirty="0">
                          <a:latin typeface="Trebuchet MS"/>
                          <a:cs typeface="Trebuchet MS"/>
                        </a:rPr>
                        <a:t>1101 </a:t>
                      </a:r>
                      <a:r>
                        <a:rPr sz="2400" spc="-35" dirty="0">
                          <a:latin typeface="Trebuchet MS"/>
                          <a:cs typeface="Trebuchet MS"/>
                        </a:rPr>
                        <a:t>----</a:t>
                      </a:r>
                      <a:r>
                        <a:rPr sz="2400" spc="-3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275" dirty="0">
                          <a:latin typeface="Trebuchet MS"/>
                          <a:cs typeface="Trebuchet MS"/>
                        </a:rPr>
                        <a:t>D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825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59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spc="35" dirty="0">
                          <a:latin typeface="Trebuchet MS"/>
                          <a:cs typeface="Trebuchet MS"/>
                        </a:rPr>
                        <a:t>0110 </a:t>
                      </a:r>
                      <a:r>
                        <a:rPr sz="2400" spc="-35" dirty="0">
                          <a:latin typeface="Trebuchet MS"/>
                          <a:cs typeface="Trebuchet MS"/>
                        </a:rPr>
                        <a:t>----</a:t>
                      </a:r>
                      <a:r>
                        <a:rPr sz="2400" spc="-2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40" dirty="0">
                          <a:latin typeface="Trebuchet MS"/>
                          <a:cs typeface="Trebuchet MS"/>
                        </a:rPr>
                        <a:t>6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spc="35" dirty="0">
                          <a:latin typeface="Trebuchet MS"/>
                          <a:cs typeface="Trebuchet MS"/>
                        </a:rPr>
                        <a:t>1110 </a:t>
                      </a:r>
                      <a:r>
                        <a:rPr sz="2400" spc="-35" dirty="0">
                          <a:latin typeface="Trebuchet MS"/>
                          <a:cs typeface="Trebuchet MS"/>
                        </a:rPr>
                        <a:t>----</a:t>
                      </a:r>
                      <a:r>
                        <a:rPr sz="2400" spc="-3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210" dirty="0">
                          <a:latin typeface="Trebuchet MS"/>
                          <a:cs typeface="Trebuchet MS"/>
                        </a:rPr>
                        <a:t>E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889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181">
                <a:tc>
                  <a:txBody>
                    <a:bodyPr/>
                    <a:lstStyle/>
                    <a:p>
                      <a:pPr marL="31750">
                        <a:lnSpc>
                          <a:spcPts val="2850"/>
                        </a:lnSpc>
                        <a:spcBef>
                          <a:spcPts val="65"/>
                        </a:spcBef>
                      </a:pPr>
                      <a:r>
                        <a:rPr sz="2400" spc="35" dirty="0">
                          <a:latin typeface="Trebuchet MS"/>
                          <a:cs typeface="Trebuchet MS"/>
                        </a:rPr>
                        <a:t>0111 </a:t>
                      </a:r>
                      <a:r>
                        <a:rPr sz="2400" spc="-35" dirty="0">
                          <a:latin typeface="Trebuchet MS"/>
                          <a:cs typeface="Trebuchet MS"/>
                        </a:rPr>
                        <a:t>----</a:t>
                      </a:r>
                      <a:r>
                        <a:rPr sz="2400" spc="-2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40" dirty="0">
                          <a:latin typeface="Trebuchet MS"/>
                          <a:cs typeface="Trebuchet MS"/>
                        </a:rPr>
                        <a:t>7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R="86995" algn="r">
                        <a:lnSpc>
                          <a:spcPts val="2850"/>
                        </a:lnSpc>
                        <a:spcBef>
                          <a:spcPts val="65"/>
                        </a:spcBef>
                      </a:pPr>
                      <a:r>
                        <a:rPr sz="2400" spc="35" dirty="0">
                          <a:latin typeface="Trebuchet MS"/>
                          <a:cs typeface="Trebuchet MS"/>
                        </a:rPr>
                        <a:t>1111 </a:t>
                      </a:r>
                      <a:r>
                        <a:rPr sz="2400" spc="-35" dirty="0">
                          <a:latin typeface="Trebuchet MS"/>
                          <a:cs typeface="Trebuchet MS"/>
                        </a:rPr>
                        <a:t>----</a:t>
                      </a:r>
                      <a:r>
                        <a:rPr sz="2400" spc="-3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60" dirty="0">
                          <a:latin typeface="Trebuchet MS"/>
                          <a:cs typeface="Trebuchet MS"/>
                        </a:rPr>
                        <a:t>F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825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" name="object 7">
            <a:extLst>
              <a:ext uri="{FF2B5EF4-FFF2-40B4-BE49-F238E27FC236}">
                <a16:creationId xmlns:a16="http://schemas.microsoft.com/office/drawing/2014/main" id="{F8FB095F-1CE4-42DE-85B0-CAE1DED382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928793"/>
              </p:ext>
            </p:extLst>
          </p:nvPr>
        </p:nvGraphicFramePr>
        <p:xfrm>
          <a:off x="7315200" y="1936486"/>
          <a:ext cx="3581398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741">
                  <a:extLst>
                    <a:ext uri="{9D8B030D-6E8A-4147-A177-3AD203B41FA5}">
                      <a16:colId xmlns:a16="http://schemas.microsoft.com/office/drawing/2014/main" val="52374061"/>
                    </a:ext>
                  </a:extLst>
                </a:gridCol>
                <a:gridCol w="274741">
                  <a:extLst>
                    <a:ext uri="{9D8B030D-6E8A-4147-A177-3AD203B41FA5}">
                      <a16:colId xmlns:a16="http://schemas.microsoft.com/office/drawing/2014/main" val="4041595081"/>
                    </a:ext>
                  </a:extLst>
                </a:gridCol>
                <a:gridCol w="274741">
                  <a:extLst>
                    <a:ext uri="{9D8B030D-6E8A-4147-A177-3AD203B41FA5}">
                      <a16:colId xmlns:a16="http://schemas.microsoft.com/office/drawing/2014/main" val="3379006719"/>
                    </a:ext>
                  </a:extLst>
                </a:gridCol>
                <a:gridCol w="274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6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9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0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0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15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0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295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lang="en-US" sz="2800" dirty="0">
                          <a:highlight>
                            <a:srgbClr val="00FFFF"/>
                          </a:highlight>
                          <a:latin typeface="Arial"/>
                          <a:cs typeface="Arial"/>
                        </a:rPr>
                        <a:t>0</a:t>
                      </a:r>
                      <a:endParaRPr sz="2800" dirty="0">
                        <a:highlight>
                          <a:srgbClr val="00FFFF"/>
                        </a:highlight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lang="en-US" sz="2800" dirty="0">
                          <a:highlight>
                            <a:srgbClr val="00FFFF"/>
                          </a:highlight>
                          <a:latin typeface="Arial"/>
                          <a:cs typeface="Arial"/>
                        </a:rPr>
                        <a:t>1</a:t>
                      </a:r>
                      <a:endParaRPr sz="2800" dirty="0">
                        <a:highlight>
                          <a:srgbClr val="00FFFF"/>
                        </a:highlight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lang="en-US" sz="2800" dirty="0">
                          <a:highlight>
                            <a:srgbClr val="00FFFF"/>
                          </a:highlight>
                          <a:latin typeface="Arial"/>
                          <a:cs typeface="Arial"/>
                        </a:rPr>
                        <a:t>1</a:t>
                      </a:r>
                      <a:endParaRPr sz="2800" dirty="0">
                        <a:highlight>
                          <a:srgbClr val="00FFFF"/>
                        </a:highlight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dirty="0">
                          <a:highlight>
                            <a:srgbClr val="00FFFF"/>
                          </a:highlight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3683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dirty="0">
                          <a:highlight>
                            <a:srgbClr val="00FF00"/>
                          </a:highlight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3683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dirty="0">
                          <a:highlight>
                            <a:srgbClr val="00FF00"/>
                          </a:highlight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3683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dirty="0">
                          <a:highlight>
                            <a:srgbClr val="00FF00"/>
                          </a:highlight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3683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dirty="0">
                          <a:highlight>
                            <a:srgbClr val="00FF00"/>
                          </a:highlight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3683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dirty="0"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3683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dirty="0"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3683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dirty="0"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0</a:t>
                      </a:r>
                      <a:endParaRPr sz="2800">
                        <a:highlight>
                          <a:srgbClr val="FFFF00"/>
                        </a:highlight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dirty="0"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3683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Left Brace 10">
            <a:extLst>
              <a:ext uri="{FF2B5EF4-FFF2-40B4-BE49-F238E27FC236}">
                <a16:creationId xmlns:a16="http://schemas.microsoft.com/office/drawing/2014/main" id="{BE426A6B-DB92-4952-8DC8-5CD7785A9A38}"/>
              </a:ext>
            </a:extLst>
          </p:cNvPr>
          <p:cNvSpPr/>
          <p:nvPr/>
        </p:nvSpPr>
        <p:spPr>
          <a:xfrm rot="16200000">
            <a:off x="10135803" y="2217263"/>
            <a:ext cx="369332" cy="9813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ABCC93-CD51-40EE-9AE0-C7DA835E54BC}"/>
              </a:ext>
            </a:extLst>
          </p:cNvPr>
          <p:cNvSpPr txBox="1"/>
          <p:nvPr/>
        </p:nvSpPr>
        <p:spPr>
          <a:xfrm>
            <a:off x="10213826" y="29459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endParaRPr lang="en-IN" dirty="0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2B6886A5-A6A6-41EB-861A-CB56FBE4F80A}"/>
              </a:ext>
            </a:extLst>
          </p:cNvPr>
          <p:cNvSpPr/>
          <p:nvPr/>
        </p:nvSpPr>
        <p:spPr>
          <a:xfrm rot="16200000">
            <a:off x="8953498" y="2345980"/>
            <a:ext cx="304802" cy="7238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3C1E65-2824-4D0D-BDB8-807394D2DD95}"/>
              </a:ext>
            </a:extLst>
          </p:cNvPr>
          <p:cNvSpPr txBox="1"/>
          <p:nvPr/>
        </p:nvSpPr>
        <p:spPr>
          <a:xfrm>
            <a:off x="8951850" y="29459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A0F3F5B7-C6DA-4CA1-A701-68ABC71A2435}"/>
              </a:ext>
            </a:extLst>
          </p:cNvPr>
          <p:cNvSpPr/>
          <p:nvPr/>
        </p:nvSpPr>
        <p:spPr>
          <a:xfrm rot="16200000">
            <a:off x="7686675" y="2378753"/>
            <a:ext cx="304802" cy="7238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DBA54D-61D8-4C5B-BAA8-70BECA2660FF}"/>
              </a:ext>
            </a:extLst>
          </p:cNvPr>
          <p:cNvSpPr txBox="1"/>
          <p:nvPr/>
        </p:nvSpPr>
        <p:spPr>
          <a:xfrm>
            <a:off x="7761453" y="29459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A53C20-B904-4858-8A5C-8735FAFF0E7F}"/>
              </a:ext>
            </a:extLst>
          </p:cNvPr>
          <p:cNvSpPr txBox="1"/>
          <p:nvPr/>
        </p:nvSpPr>
        <p:spPr>
          <a:xfrm>
            <a:off x="7912296" y="4203449"/>
            <a:ext cx="2078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0x7AC or 7AC</a:t>
            </a:r>
            <a:r>
              <a:rPr lang="en-US" sz="2400" baseline="-25000" dirty="0"/>
              <a:t>16</a:t>
            </a:r>
            <a:endParaRPr lang="en-IN" sz="2400" baseline="-25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01679" y="6229680"/>
            <a:ext cx="457200" cy="457200"/>
            <a:chOff x="11401679" y="6229680"/>
            <a:chExt cx="457200" cy="457200"/>
          </a:xfrm>
        </p:grpSpPr>
        <p:sp>
          <p:nvSpPr>
            <p:cNvPr id="3" name="object 3"/>
            <p:cNvSpPr/>
            <p:nvPr/>
          </p:nvSpPr>
          <p:spPr>
            <a:xfrm>
              <a:off x="11401679" y="6229680"/>
              <a:ext cx="457200" cy="457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430889" y="6258877"/>
              <a:ext cx="398780" cy="399415"/>
            </a:xfrm>
            <a:custGeom>
              <a:avLst/>
              <a:gdLst/>
              <a:ahLst/>
              <a:cxnLst/>
              <a:rect l="l" t="t" r="r" b="b"/>
              <a:pathLst>
                <a:path w="398779" h="399415">
                  <a:moveTo>
                    <a:pt x="0" y="199402"/>
                  </a:moveTo>
                  <a:lnTo>
                    <a:pt x="5266" y="153679"/>
                  </a:lnTo>
                  <a:lnTo>
                    <a:pt x="20268" y="111707"/>
                  </a:lnTo>
                  <a:lnTo>
                    <a:pt x="43807" y="74683"/>
                  </a:lnTo>
                  <a:lnTo>
                    <a:pt x="74686" y="43804"/>
                  </a:lnTo>
                  <a:lnTo>
                    <a:pt x="111708" y="20266"/>
                  </a:lnTo>
                  <a:lnTo>
                    <a:pt x="153675" y="5265"/>
                  </a:lnTo>
                  <a:lnTo>
                    <a:pt x="199389" y="0"/>
                  </a:lnTo>
                  <a:lnTo>
                    <a:pt x="245144" y="5265"/>
                  </a:lnTo>
                  <a:lnTo>
                    <a:pt x="287127" y="20266"/>
                  </a:lnTo>
                  <a:lnTo>
                    <a:pt x="324146" y="43804"/>
                  </a:lnTo>
                  <a:lnTo>
                    <a:pt x="355012" y="74683"/>
                  </a:lnTo>
                  <a:lnTo>
                    <a:pt x="378534" y="111707"/>
                  </a:lnTo>
                  <a:lnTo>
                    <a:pt x="393520" y="153679"/>
                  </a:lnTo>
                  <a:lnTo>
                    <a:pt x="398779" y="199402"/>
                  </a:lnTo>
                  <a:lnTo>
                    <a:pt x="393520" y="245126"/>
                  </a:lnTo>
                  <a:lnTo>
                    <a:pt x="378534" y="287100"/>
                  </a:lnTo>
                  <a:lnTo>
                    <a:pt x="355012" y="324126"/>
                  </a:lnTo>
                  <a:lnTo>
                    <a:pt x="324146" y="355008"/>
                  </a:lnTo>
                  <a:lnTo>
                    <a:pt x="287127" y="378549"/>
                  </a:lnTo>
                  <a:lnTo>
                    <a:pt x="245144" y="393551"/>
                  </a:lnTo>
                  <a:lnTo>
                    <a:pt x="199389" y="398818"/>
                  </a:lnTo>
                  <a:lnTo>
                    <a:pt x="153675" y="393551"/>
                  </a:lnTo>
                  <a:lnTo>
                    <a:pt x="111708" y="378549"/>
                  </a:lnTo>
                  <a:lnTo>
                    <a:pt x="74686" y="355008"/>
                  </a:lnTo>
                  <a:lnTo>
                    <a:pt x="43807" y="324126"/>
                  </a:lnTo>
                  <a:lnTo>
                    <a:pt x="20268" y="287100"/>
                  </a:lnTo>
                  <a:lnTo>
                    <a:pt x="5266" y="245126"/>
                  </a:lnTo>
                  <a:lnTo>
                    <a:pt x="0" y="19940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177023" y="982091"/>
            <a:ext cx="4162056" cy="5213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48892" y="2101418"/>
            <a:ext cx="15259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945" indent="-182880">
              <a:lnSpc>
                <a:spcPct val="100000"/>
              </a:lnSpc>
              <a:spcBef>
                <a:spcPts val="95"/>
              </a:spcBef>
              <a:buClr>
                <a:srgbClr val="9E3611"/>
              </a:buClr>
              <a:buSzPct val="83928"/>
              <a:buFont typeface="Wingdings"/>
              <a:buChar char=""/>
              <a:tabLst>
                <a:tab pos="195580" algn="l"/>
              </a:tabLst>
            </a:pPr>
            <a:r>
              <a:rPr sz="2800" spc="75" dirty="0">
                <a:latin typeface="Trebuchet MS"/>
                <a:cs typeface="Trebuchet MS"/>
              </a:rPr>
              <a:t>Convert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225" dirty="0"/>
              <a:t>22</a:t>
            </a:fld>
            <a:endParaRPr spc="-225"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CA1104/CA2104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97761" y="3080130"/>
            <a:ext cx="16725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979" indent="-182880">
              <a:lnSpc>
                <a:spcPct val="100000"/>
              </a:lnSpc>
              <a:spcBef>
                <a:spcPts val="100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220979" algn="l"/>
              </a:tabLst>
            </a:pPr>
            <a:r>
              <a:rPr sz="2400" spc="25" dirty="0">
                <a:latin typeface="Trebuchet MS"/>
                <a:cs typeface="Trebuchet MS"/>
              </a:rPr>
              <a:t>(100)</a:t>
            </a:r>
            <a:r>
              <a:rPr sz="2400" spc="37" baseline="-20833" dirty="0">
                <a:latin typeface="Trebuchet MS"/>
                <a:cs typeface="Trebuchet MS"/>
              </a:rPr>
              <a:t>10 </a:t>
            </a:r>
            <a:r>
              <a:rPr sz="2400" spc="340" dirty="0">
                <a:latin typeface="Trebuchet MS"/>
                <a:cs typeface="Trebuchet MS"/>
              </a:rPr>
              <a:t>=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15" dirty="0">
                <a:latin typeface="Trebuchet MS"/>
                <a:cs typeface="Trebuchet MS"/>
              </a:rPr>
              <a:t>(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38502" y="3080130"/>
            <a:ext cx="2112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426720" algn="l"/>
                <a:tab pos="1353820" algn="l"/>
              </a:tabLst>
            </a:pPr>
            <a:r>
              <a:rPr sz="2400" spc="15" dirty="0">
                <a:latin typeface="Trebuchet MS"/>
                <a:cs typeface="Trebuchet MS"/>
              </a:rPr>
              <a:t>)</a:t>
            </a:r>
            <a:r>
              <a:rPr sz="2400" spc="22" baseline="-20833" dirty="0">
                <a:latin typeface="Trebuchet MS"/>
                <a:cs typeface="Trebuchet MS"/>
              </a:rPr>
              <a:t>2	</a:t>
            </a:r>
            <a:r>
              <a:rPr sz="2400" spc="340" dirty="0">
                <a:latin typeface="Trebuchet MS"/>
                <a:cs typeface="Trebuchet MS"/>
              </a:rPr>
              <a:t>=</a:t>
            </a:r>
            <a:r>
              <a:rPr sz="2400" spc="-125" dirty="0">
                <a:latin typeface="Trebuchet MS"/>
                <a:cs typeface="Trebuchet MS"/>
              </a:rPr>
              <a:t> </a:t>
            </a:r>
            <a:r>
              <a:rPr sz="2400" spc="15" dirty="0">
                <a:latin typeface="Trebuchet MS"/>
                <a:cs typeface="Trebuchet MS"/>
              </a:rPr>
              <a:t>(	)</a:t>
            </a:r>
            <a:r>
              <a:rPr sz="2400" spc="22" baseline="-20833" dirty="0">
                <a:latin typeface="Trebuchet MS"/>
                <a:cs typeface="Trebuchet MS"/>
              </a:rPr>
              <a:t>8 </a:t>
            </a:r>
            <a:r>
              <a:rPr sz="2400" spc="340" dirty="0">
                <a:latin typeface="Trebuchet MS"/>
                <a:cs typeface="Trebuchet MS"/>
              </a:rPr>
              <a:t>=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15" dirty="0">
                <a:latin typeface="Trebuchet MS"/>
                <a:cs typeface="Trebuchet MS"/>
              </a:rPr>
              <a:t>(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82032" y="3154807"/>
            <a:ext cx="410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30" baseline="13888" dirty="0">
                <a:latin typeface="Trebuchet MS"/>
                <a:cs typeface="Trebuchet MS"/>
              </a:rPr>
              <a:t>)</a:t>
            </a:r>
            <a:r>
              <a:rPr sz="1600" spc="20" dirty="0">
                <a:latin typeface="Trebuchet MS"/>
                <a:cs typeface="Trebuchet MS"/>
              </a:rPr>
              <a:t>16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7761" y="3891153"/>
            <a:ext cx="210375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979" indent="-182880">
              <a:lnSpc>
                <a:spcPct val="100000"/>
              </a:lnSpc>
              <a:spcBef>
                <a:spcPts val="100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220979" algn="l"/>
              </a:tabLst>
            </a:pPr>
            <a:r>
              <a:rPr sz="2400" spc="30" dirty="0">
                <a:latin typeface="Trebuchet MS"/>
                <a:cs typeface="Trebuchet MS"/>
              </a:rPr>
              <a:t>(0777)</a:t>
            </a:r>
            <a:r>
              <a:rPr sz="2400" spc="44" baseline="-20833" dirty="0">
                <a:latin typeface="Trebuchet MS"/>
                <a:cs typeface="Trebuchet MS"/>
              </a:rPr>
              <a:t>8 </a:t>
            </a:r>
            <a:r>
              <a:rPr sz="2400" spc="340" dirty="0">
                <a:latin typeface="Trebuchet MS"/>
                <a:cs typeface="Trebuchet MS"/>
              </a:rPr>
              <a:t>=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15" dirty="0">
                <a:latin typeface="Trebuchet MS"/>
                <a:cs typeface="Trebuchet MS"/>
              </a:rPr>
              <a:t>(</a:t>
            </a:r>
            <a:endParaRPr sz="2400">
              <a:latin typeface="Trebuchet MS"/>
              <a:cs typeface="Trebuchet MS"/>
            </a:endParaRPr>
          </a:p>
          <a:p>
            <a:pPr marL="297180" indent="-259079">
              <a:lnSpc>
                <a:spcPct val="100000"/>
              </a:lnSpc>
              <a:spcBef>
                <a:spcPts val="2640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296545" algn="l"/>
                <a:tab pos="297180" algn="l"/>
              </a:tabLst>
            </a:pPr>
            <a:r>
              <a:rPr sz="2400" spc="55" dirty="0">
                <a:latin typeface="Trebuchet MS"/>
                <a:cs typeface="Trebuchet MS"/>
              </a:rPr>
              <a:t>(0xabc)</a:t>
            </a:r>
            <a:r>
              <a:rPr sz="2400" spc="82" baseline="-20833" dirty="0">
                <a:latin typeface="Trebuchet MS"/>
                <a:cs typeface="Trebuchet MS"/>
              </a:rPr>
              <a:t>16 </a:t>
            </a:r>
            <a:r>
              <a:rPr sz="2400" spc="340" dirty="0">
                <a:latin typeface="Trebuchet MS"/>
                <a:cs typeface="Trebuchet MS"/>
              </a:rPr>
              <a:t>=</a:t>
            </a:r>
            <a:r>
              <a:rPr sz="2400" spc="-120" dirty="0">
                <a:latin typeface="Trebuchet MS"/>
                <a:cs typeface="Trebuchet MS"/>
              </a:rPr>
              <a:t> </a:t>
            </a:r>
            <a:r>
              <a:rPr sz="2400" spc="15" dirty="0">
                <a:latin typeface="Trebuchet MS"/>
                <a:cs typeface="Trebuchet MS"/>
              </a:rPr>
              <a:t>(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47539" y="3965829"/>
            <a:ext cx="67691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22" baseline="13888" dirty="0">
                <a:latin typeface="Trebuchet MS"/>
                <a:cs typeface="Trebuchet MS"/>
              </a:rPr>
              <a:t>)</a:t>
            </a:r>
            <a:r>
              <a:rPr sz="1600" spc="15" dirty="0">
                <a:latin typeface="Trebuchet MS"/>
                <a:cs typeface="Trebuchet MS"/>
              </a:rPr>
              <a:t>16</a:t>
            </a:r>
            <a:endParaRPr sz="1600">
              <a:latin typeface="Trebuchet MS"/>
              <a:cs typeface="Trebuchet MS"/>
            </a:endParaRPr>
          </a:p>
          <a:p>
            <a:pPr marL="304800">
              <a:lnSpc>
                <a:spcPct val="100000"/>
              </a:lnSpc>
              <a:spcBef>
                <a:spcPts val="2640"/>
              </a:spcBef>
            </a:pPr>
            <a:r>
              <a:rPr sz="3600" spc="22" baseline="13888" dirty="0">
                <a:latin typeface="Trebuchet MS"/>
                <a:cs typeface="Trebuchet MS"/>
              </a:rPr>
              <a:t>)</a:t>
            </a:r>
            <a:r>
              <a:rPr sz="1600" spc="15" dirty="0">
                <a:latin typeface="Trebuchet MS"/>
                <a:cs typeface="Trebuchet MS"/>
              </a:rPr>
              <a:t>10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82494" y="4592192"/>
            <a:ext cx="847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14020" algn="l"/>
              </a:tabLst>
            </a:pPr>
            <a:r>
              <a:rPr sz="2400" spc="15" dirty="0">
                <a:latin typeface="Trebuchet MS"/>
                <a:cs typeface="Trebuchet MS"/>
              </a:rPr>
              <a:t>)</a:t>
            </a:r>
            <a:r>
              <a:rPr sz="2400" spc="22" baseline="-20833" dirty="0">
                <a:latin typeface="Trebuchet MS"/>
                <a:cs typeface="Trebuchet MS"/>
              </a:rPr>
              <a:t>2	</a:t>
            </a:r>
            <a:r>
              <a:rPr sz="2400" spc="340" dirty="0">
                <a:latin typeface="Trebuchet MS"/>
                <a:cs typeface="Trebuchet MS"/>
              </a:rPr>
              <a:t>=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15" dirty="0">
                <a:latin typeface="Trebuchet MS"/>
                <a:cs typeface="Trebuchet MS"/>
              </a:rPr>
              <a:t>(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93975" y="3891153"/>
            <a:ext cx="248856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426084" algn="l"/>
                <a:tab pos="1353820" algn="l"/>
              </a:tabLst>
            </a:pPr>
            <a:r>
              <a:rPr sz="2400" spc="20" dirty="0">
                <a:latin typeface="Trebuchet MS"/>
                <a:cs typeface="Trebuchet MS"/>
              </a:rPr>
              <a:t>)</a:t>
            </a:r>
            <a:r>
              <a:rPr sz="2400" spc="30" baseline="-20833" dirty="0">
                <a:latin typeface="Trebuchet MS"/>
                <a:cs typeface="Trebuchet MS"/>
              </a:rPr>
              <a:t>2	</a:t>
            </a:r>
            <a:r>
              <a:rPr sz="2400" spc="340" dirty="0">
                <a:latin typeface="Trebuchet MS"/>
                <a:cs typeface="Trebuchet MS"/>
              </a:rPr>
              <a:t>=</a:t>
            </a:r>
            <a:r>
              <a:rPr sz="2400" spc="-120" dirty="0">
                <a:latin typeface="Trebuchet MS"/>
                <a:cs typeface="Trebuchet MS"/>
              </a:rPr>
              <a:t> </a:t>
            </a:r>
            <a:r>
              <a:rPr sz="2400" spc="15" dirty="0">
                <a:latin typeface="Trebuchet MS"/>
                <a:cs typeface="Trebuchet MS"/>
              </a:rPr>
              <a:t>(	</a:t>
            </a:r>
            <a:r>
              <a:rPr sz="2400" spc="20" dirty="0">
                <a:latin typeface="Trebuchet MS"/>
                <a:cs typeface="Trebuchet MS"/>
              </a:rPr>
              <a:t>)</a:t>
            </a:r>
            <a:r>
              <a:rPr sz="2400" spc="30" baseline="-20833" dirty="0">
                <a:latin typeface="Trebuchet MS"/>
                <a:cs typeface="Trebuchet MS"/>
              </a:rPr>
              <a:t>10 </a:t>
            </a:r>
            <a:r>
              <a:rPr sz="2400" spc="340" dirty="0">
                <a:latin typeface="Trebuchet MS"/>
                <a:cs typeface="Trebuchet MS"/>
              </a:rPr>
              <a:t>=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15" dirty="0">
                <a:latin typeface="Trebuchet MS"/>
                <a:cs typeface="Trebuchet MS"/>
              </a:rPr>
              <a:t>(</a:t>
            </a:r>
            <a:endParaRPr sz="2400">
              <a:latin typeface="Trebuchet MS"/>
              <a:cs typeface="Trebuchet MS"/>
            </a:endParaRPr>
          </a:p>
          <a:p>
            <a:pPr marR="55880" algn="r">
              <a:lnSpc>
                <a:spcPct val="100000"/>
              </a:lnSpc>
              <a:spcBef>
                <a:spcPts val="2640"/>
              </a:spcBef>
            </a:pPr>
            <a:r>
              <a:rPr sz="2400" spc="20" dirty="0">
                <a:latin typeface="Trebuchet MS"/>
                <a:cs typeface="Trebuchet MS"/>
              </a:rPr>
              <a:t>)</a:t>
            </a:r>
            <a:r>
              <a:rPr sz="2400" spc="30" baseline="-20833" dirty="0">
                <a:latin typeface="Trebuchet MS"/>
                <a:cs typeface="Trebuchet MS"/>
              </a:rPr>
              <a:t>8 </a:t>
            </a:r>
            <a:r>
              <a:rPr sz="2400" spc="340" dirty="0">
                <a:latin typeface="Trebuchet MS"/>
                <a:cs typeface="Trebuchet MS"/>
              </a:rPr>
              <a:t>=</a:t>
            </a:r>
            <a:r>
              <a:rPr sz="2400" spc="-120" dirty="0">
                <a:latin typeface="Trebuchet MS"/>
                <a:cs typeface="Trebuchet MS"/>
              </a:rPr>
              <a:t> </a:t>
            </a:r>
            <a:r>
              <a:rPr sz="2400" spc="15" dirty="0">
                <a:latin typeface="Trebuchet MS"/>
                <a:cs typeface="Trebuchet MS"/>
              </a:rPr>
              <a:t>(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01679" y="6229680"/>
            <a:ext cx="457200" cy="457200"/>
            <a:chOff x="11401679" y="6229680"/>
            <a:chExt cx="457200" cy="457200"/>
          </a:xfrm>
        </p:grpSpPr>
        <p:sp>
          <p:nvSpPr>
            <p:cNvPr id="3" name="object 3"/>
            <p:cNvSpPr/>
            <p:nvPr/>
          </p:nvSpPr>
          <p:spPr>
            <a:xfrm>
              <a:off x="11401679" y="6229680"/>
              <a:ext cx="457200" cy="457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430889" y="6258877"/>
              <a:ext cx="398780" cy="399415"/>
            </a:xfrm>
            <a:custGeom>
              <a:avLst/>
              <a:gdLst/>
              <a:ahLst/>
              <a:cxnLst/>
              <a:rect l="l" t="t" r="r" b="b"/>
              <a:pathLst>
                <a:path w="398779" h="399415">
                  <a:moveTo>
                    <a:pt x="0" y="199402"/>
                  </a:moveTo>
                  <a:lnTo>
                    <a:pt x="5266" y="153679"/>
                  </a:lnTo>
                  <a:lnTo>
                    <a:pt x="20268" y="111707"/>
                  </a:lnTo>
                  <a:lnTo>
                    <a:pt x="43807" y="74683"/>
                  </a:lnTo>
                  <a:lnTo>
                    <a:pt x="74686" y="43804"/>
                  </a:lnTo>
                  <a:lnTo>
                    <a:pt x="111708" y="20266"/>
                  </a:lnTo>
                  <a:lnTo>
                    <a:pt x="153675" y="5265"/>
                  </a:lnTo>
                  <a:lnTo>
                    <a:pt x="199389" y="0"/>
                  </a:lnTo>
                  <a:lnTo>
                    <a:pt x="245144" y="5265"/>
                  </a:lnTo>
                  <a:lnTo>
                    <a:pt x="287127" y="20266"/>
                  </a:lnTo>
                  <a:lnTo>
                    <a:pt x="324146" y="43804"/>
                  </a:lnTo>
                  <a:lnTo>
                    <a:pt x="355012" y="74683"/>
                  </a:lnTo>
                  <a:lnTo>
                    <a:pt x="378534" y="111707"/>
                  </a:lnTo>
                  <a:lnTo>
                    <a:pt x="393520" y="153679"/>
                  </a:lnTo>
                  <a:lnTo>
                    <a:pt x="398779" y="199402"/>
                  </a:lnTo>
                  <a:lnTo>
                    <a:pt x="393520" y="245126"/>
                  </a:lnTo>
                  <a:lnTo>
                    <a:pt x="378534" y="287100"/>
                  </a:lnTo>
                  <a:lnTo>
                    <a:pt x="355012" y="324126"/>
                  </a:lnTo>
                  <a:lnTo>
                    <a:pt x="324146" y="355008"/>
                  </a:lnTo>
                  <a:lnTo>
                    <a:pt x="287127" y="378549"/>
                  </a:lnTo>
                  <a:lnTo>
                    <a:pt x="245144" y="393551"/>
                  </a:lnTo>
                  <a:lnTo>
                    <a:pt x="199389" y="398818"/>
                  </a:lnTo>
                  <a:lnTo>
                    <a:pt x="153675" y="393551"/>
                  </a:lnTo>
                  <a:lnTo>
                    <a:pt x="111708" y="378549"/>
                  </a:lnTo>
                  <a:lnTo>
                    <a:pt x="74686" y="355008"/>
                  </a:lnTo>
                  <a:lnTo>
                    <a:pt x="43807" y="324126"/>
                  </a:lnTo>
                  <a:lnTo>
                    <a:pt x="20268" y="287100"/>
                  </a:lnTo>
                  <a:lnTo>
                    <a:pt x="5266" y="245126"/>
                  </a:lnTo>
                  <a:lnTo>
                    <a:pt x="0" y="19940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177023" y="982091"/>
            <a:ext cx="4162056" cy="5213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98092" y="2101418"/>
            <a:ext cx="7693659" cy="32489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5745" indent="-182880">
              <a:lnSpc>
                <a:spcPct val="100000"/>
              </a:lnSpc>
              <a:spcBef>
                <a:spcPts val="95"/>
              </a:spcBef>
              <a:buClr>
                <a:srgbClr val="9E3611"/>
              </a:buClr>
              <a:buSzPct val="83928"/>
              <a:buFont typeface="Wingdings"/>
              <a:buChar char=""/>
              <a:tabLst>
                <a:tab pos="246379" algn="l"/>
              </a:tabLst>
            </a:pPr>
            <a:r>
              <a:rPr sz="2800" spc="75" dirty="0">
                <a:latin typeface="Trebuchet MS"/>
                <a:cs typeface="Trebuchet MS"/>
              </a:rPr>
              <a:t>Convert</a:t>
            </a:r>
            <a:endParaRPr sz="2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9E3611"/>
              </a:buClr>
              <a:buFont typeface="Wingdings"/>
              <a:buChar char=""/>
            </a:pPr>
            <a:endParaRPr sz="3700" dirty="0">
              <a:latin typeface="Trebuchet MS"/>
              <a:cs typeface="Trebuchet MS"/>
            </a:endParaRPr>
          </a:p>
          <a:p>
            <a:pPr marL="520065" lvl="1" indent="-183515">
              <a:lnSpc>
                <a:spcPct val="100000"/>
              </a:lnSpc>
              <a:buClr>
                <a:srgbClr val="9E3611"/>
              </a:buClr>
              <a:buSzPct val="85416"/>
              <a:buFont typeface="Wingdings"/>
              <a:buChar char=""/>
              <a:tabLst>
                <a:tab pos="520700" algn="l"/>
                <a:tab pos="3541395" algn="l"/>
              </a:tabLst>
            </a:pPr>
            <a:r>
              <a:rPr sz="2400" spc="25" dirty="0">
                <a:latin typeface="Trebuchet MS"/>
                <a:cs typeface="Trebuchet MS"/>
              </a:rPr>
              <a:t>(100)</a:t>
            </a:r>
            <a:r>
              <a:rPr sz="2400" spc="37" baseline="-20833" dirty="0">
                <a:latin typeface="Trebuchet MS"/>
                <a:cs typeface="Trebuchet MS"/>
              </a:rPr>
              <a:t>10 </a:t>
            </a:r>
            <a:r>
              <a:rPr sz="2400" spc="340" dirty="0">
                <a:latin typeface="Trebuchet MS"/>
                <a:cs typeface="Trebuchet MS"/>
              </a:rPr>
              <a:t>=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15" dirty="0">
                <a:latin typeface="Trebuchet MS"/>
                <a:cs typeface="Trebuchet MS"/>
              </a:rPr>
              <a:t>(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30" dirty="0">
                <a:latin typeface="Trebuchet MS"/>
                <a:cs typeface="Trebuchet MS"/>
              </a:rPr>
              <a:t>1100100)</a:t>
            </a:r>
            <a:r>
              <a:rPr sz="2400" spc="44" baseline="-20833" dirty="0">
                <a:latin typeface="Trebuchet MS"/>
                <a:cs typeface="Trebuchet MS"/>
              </a:rPr>
              <a:t>2	</a:t>
            </a:r>
            <a:r>
              <a:rPr sz="2400" spc="340" dirty="0">
                <a:latin typeface="Trebuchet MS"/>
                <a:cs typeface="Trebuchet MS"/>
              </a:rPr>
              <a:t>= </a:t>
            </a:r>
            <a:r>
              <a:rPr sz="2400" spc="25" dirty="0">
                <a:latin typeface="Trebuchet MS"/>
                <a:cs typeface="Trebuchet MS"/>
              </a:rPr>
              <a:t>(144)</a:t>
            </a:r>
            <a:r>
              <a:rPr sz="2400" spc="37" baseline="-20833" dirty="0">
                <a:latin typeface="Trebuchet MS"/>
                <a:cs typeface="Trebuchet MS"/>
              </a:rPr>
              <a:t>8 </a:t>
            </a:r>
            <a:r>
              <a:rPr sz="2400" spc="340" dirty="0">
                <a:latin typeface="Trebuchet MS"/>
                <a:cs typeface="Trebuchet MS"/>
              </a:rPr>
              <a:t>=</a:t>
            </a:r>
            <a:r>
              <a:rPr sz="2400" spc="-490" dirty="0">
                <a:latin typeface="Trebuchet MS"/>
                <a:cs typeface="Trebuchet MS"/>
              </a:rPr>
              <a:t> </a:t>
            </a:r>
            <a:r>
              <a:rPr sz="2400" spc="35" dirty="0">
                <a:latin typeface="Trebuchet MS"/>
                <a:cs typeface="Trebuchet MS"/>
              </a:rPr>
              <a:t>(0x64)</a:t>
            </a:r>
            <a:r>
              <a:rPr sz="2400" spc="52" baseline="-20833" dirty="0">
                <a:latin typeface="Trebuchet MS"/>
                <a:cs typeface="Trebuchet MS"/>
              </a:rPr>
              <a:t>16</a:t>
            </a:r>
            <a:endParaRPr sz="2400" baseline="-20833" dirty="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9E3611"/>
              </a:buClr>
              <a:buFont typeface="Wingdings"/>
              <a:buChar char=""/>
            </a:pPr>
            <a:endParaRPr sz="3000" dirty="0">
              <a:latin typeface="Trebuchet MS"/>
              <a:cs typeface="Trebuchet MS"/>
            </a:endParaRPr>
          </a:p>
          <a:p>
            <a:pPr marL="520065" lvl="1" indent="-183515">
              <a:lnSpc>
                <a:spcPct val="100000"/>
              </a:lnSpc>
              <a:buClr>
                <a:srgbClr val="9E3611"/>
              </a:buClr>
              <a:buSzPct val="85416"/>
              <a:buFont typeface="Wingdings"/>
              <a:buChar char=""/>
              <a:tabLst>
                <a:tab pos="520700" algn="l"/>
                <a:tab pos="3850640" algn="l"/>
              </a:tabLst>
            </a:pPr>
            <a:r>
              <a:rPr sz="2400" spc="30" dirty="0">
                <a:latin typeface="Trebuchet MS"/>
                <a:cs typeface="Trebuchet MS"/>
              </a:rPr>
              <a:t>(0777)</a:t>
            </a:r>
            <a:r>
              <a:rPr sz="2400" spc="44" baseline="-20833" dirty="0">
                <a:latin typeface="Trebuchet MS"/>
                <a:cs typeface="Trebuchet MS"/>
              </a:rPr>
              <a:t>8</a:t>
            </a:r>
            <a:r>
              <a:rPr sz="2400" spc="202" baseline="-20833" dirty="0">
                <a:latin typeface="Trebuchet MS"/>
                <a:cs typeface="Trebuchet MS"/>
              </a:rPr>
              <a:t> </a:t>
            </a:r>
            <a:r>
              <a:rPr sz="2400" spc="340" dirty="0">
                <a:latin typeface="Trebuchet MS"/>
                <a:cs typeface="Trebuchet MS"/>
              </a:rPr>
              <a:t>=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30" dirty="0">
                <a:latin typeface="Trebuchet MS"/>
                <a:cs typeface="Trebuchet MS"/>
              </a:rPr>
              <a:t>(</a:t>
            </a:r>
            <a:r>
              <a:rPr sz="2400" spc="30" dirty="0">
                <a:highlight>
                  <a:srgbClr val="FF00FF"/>
                </a:highlight>
                <a:latin typeface="Trebuchet MS"/>
                <a:cs typeface="Trebuchet MS"/>
              </a:rPr>
              <a:t>111</a:t>
            </a:r>
            <a:r>
              <a:rPr sz="2400" spc="30" dirty="0">
                <a:highlight>
                  <a:srgbClr val="00FF00"/>
                </a:highlight>
                <a:latin typeface="Trebuchet MS"/>
                <a:cs typeface="Trebuchet MS"/>
              </a:rPr>
              <a:t>111</a:t>
            </a:r>
            <a:r>
              <a:rPr sz="2400" spc="30" dirty="0">
                <a:highlight>
                  <a:srgbClr val="0000FF"/>
                </a:highlight>
                <a:latin typeface="Trebuchet MS"/>
                <a:cs typeface="Trebuchet MS"/>
              </a:rPr>
              <a:t>111</a:t>
            </a:r>
            <a:r>
              <a:rPr sz="2400" spc="30" dirty="0">
                <a:latin typeface="Trebuchet MS"/>
                <a:cs typeface="Trebuchet MS"/>
              </a:rPr>
              <a:t>)</a:t>
            </a:r>
            <a:r>
              <a:rPr sz="2400" spc="44" baseline="-20833" dirty="0">
                <a:latin typeface="Trebuchet MS"/>
                <a:cs typeface="Trebuchet MS"/>
              </a:rPr>
              <a:t>2	</a:t>
            </a:r>
            <a:r>
              <a:rPr sz="2400" spc="340" dirty="0">
                <a:latin typeface="Trebuchet MS"/>
                <a:cs typeface="Trebuchet MS"/>
              </a:rPr>
              <a:t>= </a:t>
            </a:r>
            <a:r>
              <a:rPr sz="2400" spc="25" dirty="0">
                <a:latin typeface="Trebuchet MS"/>
                <a:cs typeface="Trebuchet MS"/>
              </a:rPr>
              <a:t>(511)</a:t>
            </a:r>
            <a:r>
              <a:rPr sz="2400" spc="37" baseline="-20833" dirty="0">
                <a:latin typeface="Trebuchet MS"/>
                <a:cs typeface="Trebuchet MS"/>
              </a:rPr>
              <a:t>10 </a:t>
            </a:r>
            <a:r>
              <a:rPr sz="2400" spc="340" dirty="0">
                <a:latin typeface="Trebuchet MS"/>
                <a:cs typeface="Trebuchet MS"/>
              </a:rPr>
              <a:t>=</a:t>
            </a:r>
            <a:r>
              <a:rPr sz="2400" spc="-495" dirty="0">
                <a:latin typeface="Trebuchet MS"/>
                <a:cs typeface="Trebuchet MS"/>
              </a:rPr>
              <a:t> </a:t>
            </a:r>
            <a:r>
              <a:rPr sz="2400" spc="-15" dirty="0">
                <a:latin typeface="Trebuchet MS"/>
                <a:cs typeface="Trebuchet MS"/>
              </a:rPr>
              <a:t>(0x1ff)</a:t>
            </a:r>
            <a:r>
              <a:rPr sz="2400" spc="-22" baseline="-20833" dirty="0">
                <a:latin typeface="Trebuchet MS"/>
                <a:cs typeface="Trebuchet MS"/>
              </a:rPr>
              <a:t>16</a:t>
            </a:r>
            <a:endParaRPr sz="2400" baseline="-20833" dirty="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9E3611"/>
              </a:buClr>
              <a:buFont typeface="Wingdings"/>
              <a:buChar char=""/>
            </a:pPr>
            <a:endParaRPr sz="4250" dirty="0">
              <a:latin typeface="Trebuchet MS"/>
              <a:cs typeface="Trebuchet MS"/>
            </a:endParaRPr>
          </a:p>
          <a:p>
            <a:pPr marL="596265" lvl="1" indent="-259715">
              <a:lnSpc>
                <a:spcPct val="100000"/>
              </a:lnSpc>
              <a:buClr>
                <a:srgbClr val="9E3611"/>
              </a:buClr>
              <a:buSzPct val="85416"/>
              <a:buFont typeface="Wingdings"/>
              <a:buChar char=""/>
              <a:tabLst>
                <a:tab pos="596265" algn="l"/>
                <a:tab pos="596900" algn="l"/>
                <a:tab pos="4722495" algn="l"/>
              </a:tabLst>
            </a:pPr>
            <a:r>
              <a:rPr sz="2400" spc="55" dirty="0">
                <a:latin typeface="Trebuchet MS"/>
                <a:cs typeface="Trebuchet MS"/>
              </a:rPr>
              <a:t>(0xabc)</a:t>
            </a:r>
            <a:r>
              <a:rPr sz="2400" spc="82" baseline="-20833" dirty="0">
                <a:latin typeface="Trebuchet MS"/>
                <a:cs typeface="Trebuchet MS"/>
              </a:rPr>
              <a:t>16</a:t>
            </a:r>
            <a:r>
              <a:rPr sz="2400" spc="209" baseline="-20833" dirty="0">
                <a:latin typeface="Trebuchet MS"/>
                <a:cs typeface="Trebuchet MS"/>
              </a:rPr>
              <a:t> </a:t>
            </a:r>
            <a:r>
              <a:rPr sz="2400" spc="340" dirty="0">
                <a:latin typeface="Trebuchet MS"/>
                <a:cs typeface="Trebuchet MS"/>
              </a:rPr>
              <a:t>=</a:t>
            </a:r>
            <a:r>
              <a:rPr sz="2400" spc="-114" dirty="0">
                <a:latin typeface="Trebuchet MS"/>
                <a:cs typeface="Trebuchet MS"/>
              </a:rPr>
              <a:t> </a:t>
            </a:r>
            <a:r>
              <a:rPr sz="2400" spc="30" dirty="0">
                <a:latin typeface="Trebuchet MS"/>
                <a:cs typeface="Trebuchet MS"/>
              </a:rPr>
              <a:t>(</a:t>
            </a:r>
            <a:r>
              <a:rPr sz="2400" spc="30" dirty="0">
                <a:highlight>
                  <a:srgbClr val="00FFFF"/>
                </a:highlight>
                <a:latin typeface="Trebuchet MS"/>
                <a:cs typeface="Trebuchet MS"/>
              </a:rPr>
              <a:t>1010</a:t>
            </a:r>
            <a:r>
              <a:rPr sz="2400" spc="30" dirty="0">
                <a:highlight>
                  <a:srgbClr val="00FF00"/>
                </a:highlight>
                <a:latin typeface="Trebuchet MS"/>
                <a:cs typeface="Trebuchet MS"/>
              </a:rPr>
              <a:t>1011</a:t>
            </a:r>
            <a:r>
              <a:rPr sz="2400" spc="30" dirty="0">
                <a:highlight>
                  <a:srgbClr val="FF00FF"/>
                </a:highlight>
                <a:latin typeface="Trebuchet MS"/>
                <a:cs typeface="Trebuchet MS"/>
              </a:rPr>
              <a:t>1100</a:t>
            </a:r>
            <a:r>
              <a:rPr sz="2400" spc="30" dirty="0">
                <a:latin typeface="Trebuchet MS"/>
                <a:cs typeface="Trebuchet MS"/>
              </a:rPr>
              <a:t>)</a:t>
            </a:r>
            <a:r>
              <a:rPr sz="2400" spc="44" baseline="-20833" dirty="0">
                <a:latin typeface="Trebuchet MS"/>
                <a:cs typeface="Trebuchet MS"/>
              </a:rPr>
              <a:t>2	</a:t>
            </a:r>
            <a:r>
              <a:rPr sz="2400" spc="340" dirty="0">
                <a:latin typeface="Trebuchet MS"/>
                <a:cs typeface="Trebuchet MS"/>
              </a:rPr>
              <a:t>= </a:t>
            </a:r>
            <a:r>
              <a:rPr sz="2400" spc="30" dirty="0">
                <a:latin typeface="Trebuchet MS"/>
                <a:cs typeface="Trebuchet MS"/>
              </a:rPr>
              <a:t>(05274)</a:t>
            </a:r>
            <a:r>
              <a:rPr sz="2400" spc="44" baseline="-20833" dirty="0">
                <a:latin typeface="Trebuchet MS"/>
                <a:cs typeface="Trebuchet MS"/>
              </a:rPr>
              <a:t>8 </a:t>
            </a:r>
            <a:r>
              <a:rPr sz="2400" spc="340" dirty="0">
                <a:latin typeface="Trebuchet MS"/>
                <a:cs typeface="Trebuchet MS"/>
              </a:rPr>
              <a:t>=</a:t>
            </a:r>
            <a:r>
              <a:rPr sz="2400" spc="-535" dirty="0">
                <a:latin typeface="Trebuchet MS"/>
                <a:cs typeface="Trebuchet MS"/>
              </a:rPr>
              <a:t> </a:t>
            </a:r>
            <a:r>
              <a:rPr sz="2400" spc="25" dirty="0">
                <a:latin typeface="Trebuchet MS"/>
                <a:cs typeface="Trebuchet MS"/>
              </a:rPr>
              <a:t>(2748)</a:t>
            </a:r>
            <a:r>
              <a:rPr sz="2400" spc="37" baseline="-20833" dirty="0">
                <a:latin typeface="Trebuchet MS"/>
                <a:cs typeface="Trebuchet MS"/>
              </a:rPr>
              <a:t>10</a:t>
            </a:r>
            <a:endParaRPr sz="2400" baseline="-20833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225" dirty="0"/>
              <a:t>23</a:t>
            </a:fld>
            <a:endParaRPr spc="-2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CA1104/CA2104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3B50B-4FA5-4179-B001-00D363B71D81}"/>
              </a:ext>
            </a:extLst>
          </p:cNvPr>
          <p:cNvSpPr txBox="1"/>
          <p:nvPr/>
        </p:nvSpPr>
        <p:spPr>
          <a:xfrm>
            <a:off x="7828255" y="1828800"/>
            <a:ext cx="3296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spc="30" dirty="0">
                <a:latin typeface="Trebuchet MS"/>
                <a:cs typeface="Trebuchet MS"/>
              </a:rPr>
              <a:t>0001</a:t>
            </a:r>
            <a:r>
              <a:rPr lang="en-IN" sz="1800" spc="30" dirty="0">
                <a:highlight>
                  <a:srgbClr val="00FF00"/>
                </a:highlight>
                <a:latin typeface="Trebuchet MS"/>
                <a:cs typeface="Trebuchet MS"/>
              </a:rPr>
              <a:t>1111</a:t>
            </a:r>
            <a:r>
              <a:rPr lang="en-IN" sz="1800" spc="30" dirty="0">
                <a:highlight>
                  <a:srgbClr val="FFFF00"/>
                </a:highlight>
                <a:latin typeface="Trebuchet MS"/>
                <a:cs typeface="Trebuchet MS"/>
              </a:rPr>
              <a:t>1111   = 1FF </a:t>
            </a:r>
            <a:endParaRPr lang="en-IN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0365" y="563880"/>
            <a:ext cx="2487206" cy="3623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61415" y="1783206"/>
            <a:ext cx="10593705" cy="3982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ts val="3025"/>
              </a:lnSpc>
              <a:spcBef>
                <a:spcPts val="95"/>
              </a:spcBef>
              <a:buClr>
                <a:srgbClr val="9E3611"/>
              </a:buClr>
              <a:buSzPct val="83928"/>
              <a:buFont typeface="Wingdings"/>
              <a:buChar char=""/>
              <a:tabLst>
                <a:tab pos="195580" algn="l"/>
              </a:tabLst>
            </a:pPr>
            <a:r>
              <a:rPr sz="2800" spc="300" dirty="0">
                <a:latin typeface="Trebuchet MS"/>
                <a:cs typeface="Trebuchet MS"/>
              </a:rPr>
              <a:t>A </a:t>
            </a:r>
            <a:r>
              <a:rPr sz="2800" spc="45" dirty="0">
                <a:latin typeface="Trebuchet MS"/>
                <a:cs typeface="Trebuchet MS"/>
              </a:rPr>
              <a:t>computer </a:t>
            </a:r>
            <a:r>
              <a:rPr sz="2800" spc="70" dirty="0">
                <a:latin typeface="Trebuchet MS"/>
                <a:cs typeface="Trebuchet MS"/>
              </a:rPr>
              <a:t>performs </a:t>
            </a:r>
            <a:r>
              <a:rPr sz="2800" spc="10" dirty="0">
                <a:latin typeface="Trebuchet MS"/>
                <a:cs typeface="Trebuchet MS"/>
              </a:rPr>
              <a:t>a </a:t>
            </a:r>
            <a:r>
              <a:rPr sz="2800" spc="20" dirty="0">
                <a:latin typeface="Trebuchet MS"/>
                <a:cs typeface="Trebuchet MS"/>
              </a:rPr>
              <a:t>task </a:t>
            </a:r>
            <a:r>
              <a:rPr sz="2800" spc="165" dirty="0">
                <a:latin typeface="Trebuchet MS"/>
                <a:cs typeface="Trebuchet MS"/>
              </a:rPr>
              <a:t>by </a:t>
            </a:r>
            <a:r>
              <a:rPr sz="2800" spc="105" dirty="0">
                <a:latin typeface="Trebuchet MS"/>
                <a:cs typeface="Trebuchet MS"/>
              </a:rPr>
              <a:t>processing </a:t>
            </a:r>
            <a:r>
              <a:rPr sz="2800" spc="10" dirty="0">
                <a:latin typeface="Trebuchet MS"/>
                <a:cs typeface="Trebuchet MS"/>
              </a:rPr>
              <a:t>a </a:t>
            </a:r>
            <a:r>
              <a:rPr sz="2800" spc="30" dirty="0">
                <a:latin typeface="Trebuchet MS"/>
                <a:cs typeface="Trebuchet MS"/>
              </a:rPr>
              <a:t>sequential </a:t>
            </a:r>
            <a:r>
              <a:rPr sz="2800" spc="-30" dirty="0">
                <a:latin typeface="Trebuchet MS"/>
                <a:cs typeface="Trebuchet MS"/>
              </a:rPr>
              <a:t>list</a:t>
            </a:r>
            <a:r>
              <a:rPr sz="2800" spc="370" dirty="0">
                <a:latin typeface="Trebuchet MS"/>
                <a:cs typeface="Trebuchet MS"/>
              </a:rPr>
              <a:t> </a:t>
            </a:r>
            <a:r>
              <a:rPr sz="2800" spc="-55" dirty="0">
                <a:latin typeface="Trebuchet MS"/>
                <a:cs typeface="Trebuchet MS"/>
              </a:rPr>
              <a:t>of</a:t>
            </a:r>
            <a:endParaRPr sz="2800">
              <a:latin typeface="Trebuchet MS"/>
              <a:cs typeface="Trebuchet MS"/>
            </a:endParaRPr>
          </a:p>
          <a:p>
            <a:pPr marL="195580">
              <a:lnSpc>
                <a:spcPts val="3025"/>
              </a:lnSpc>
            </a:pPr>
            <a:r>
              <a:rPr sz="2800" b="1" u="heavy" spc="-1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Georgia"/>
                <a:cs typeface="Georgia"/>
              </a:rPr>
              <a:t>Instructions</a:t>
            </a:r>
            <a:r>
              <a:rPr sz="2800" spc="-100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50">
              <a:latin typeface="Trebuchet MS"/>
              <a:cs typeface="Trebuchet MS"/>
            </a:endParaRPr>
          </a:p>
          <a:p>
            <a:pPr marL="195580" indent="-182880">
              <a:lnSpc>
                <a:spcPct val="100000"/>
              </a:lnSpc>
              <a:buClr>
                <a:srgbClr val="9E3611"/>
              </a:buClr>
              <a:buSzPct val="83928"/>
              <a:buFont typeface="Wingdings"/>
              <a:buChar char=""/>
              <a:tabLst>
                <a:tab pos="195580" algn="l"/>
              </a:tabLst>
            </a:pPr>
            <a:r>
              <a:rPr sz="2800" spc="300" dirty="0">
                <a:latin typeface="Trebuchet MS"/>
                <a:cs typeface="Trebuchet MS"/>
              </a:rPr>
              <a:t>A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spc="-30" dirty="0">
                <a:latin typeface="Trebuchet MS"/>
                <a:cs typeface="Trebuchet MS"/>
              </a:rPr>
              <a:t>list</a:t>
            </a:r>
            <a:r>
              <a:rPr sz="2800" spc="-140" dirty="0">
                <a:latin typeface="Trebuchet MS"/>
                <a:cs typeface="Trebuchet MS"/>
              </a:rPr>
              <a:t> </a:t>
            </a:r>
            <a:r>
              <a:rPr sz="2800" spc="-60" dirty="0">
                <a:latin typeface="Trebuchet MS"/>
                <a:cs typeface="Trebuchet MS"/>
              </a:rPr>
              <a:t>of</a:t>
            </a:r>
            <a:r>
              <a:rPr sz="2800" spc="-160" dirty="0">
                <a:latin typeface="Trebuchet MS"/>
                <a:cs typeface="Trebuchet MS"/>
              </a:rPr>
              <a:t> </a:t>
            </a:r>
            <a:r>
              <a:rPr sz="2800" spc="20" dirty="0">
                <a:latin typeface="Trebuchet MS"/>
                <a:cs typeface="Trebuchet MS"/>
              </a:rPr>
              <a:t>instructions</a:t>
            </a:r>
            <a:r>
              <a:rPr sz="2800" spc="-130" dirty="0">
                <a:latin typeface="Trebuchet MS"/>
                <a:cs typeface="Trebuchet MS"/>
              </a:rPr>
              <a:t> </a:t>
            </a:r>
            <a:r>
              <a:rPr sz="2800" spc="-30" dirty="0">
                <a:latin typeface="Trebuchet MS"/>
                <a:cs typeface="Trebuchet MS"/>
              </a:rPr>
              <a:t>constitute</a:t>
            </a:r>
            <a:r>
              <a:rPr sz="2800" spc="-125" dirty="0">
                <a:latin typeface="Trebuchet MS"/>
                <a:cs typeface="Trebuchet MS"/>
              </a:rPr>
              <a:t> </a:t>
            </a:r>
            <a:r>
              <a:rPr sz="2800" spc="10" dirty="0">
                <a:latin typeface="Trebuchet MS"/>
                <a:cs typeface="Trebuchet MS"/>
              </a:rPr>
              <a:t>a</a:t>
            </a:r>
            <a:r>
              <a:rPr sz="2800" spc="-14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b="1" u="heavy" spc="-8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Georgia"/>
                <a:cs typeface="Georgia"/>
              </a:rPr>
              <a:t>Program.</a:t>
            </a:r>
            <a:endParaRPr sz="2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E3611"/>
              </a:buClr>
              <a:buFont typeface="Wingdings"/>
              <a:buChar char=""/>
            </a:pPr>
            <a:endParaRPr sz="2800">
              <a:latin typeface="Georgia"/>
              <a:cs typeface="Georgia"/>
            </a:endParaRPr>
          </a:p>
          <a:p>
            <a:pPr marL="195580" indent="-182880">
              <a:lnSpc>
                <a:spcPts val="3025"/>
              </a:lnSpc>
              <a:buClr>
                <a:srgbClr val="9E3611"/>
              </a:buClr>
              <a:buSzPct val="83928"/>
              <a:buFont typeface="Wingdings"/>
              <a:buChar char=""/>
              <a:tabLst>
                <a:tab pos="195580" algn="l"/>
              </a:tabLst>
            </a:pPr>
            <a:r>
              <a:rPr sz="2800" spc="300" dirty="0">
                <a:latin typeface="Trebuchet MS"/>
                <a:cs typeface="Trebuchet MS"/>
              </a:rPr>
              <a:t>A </a:t>
            </a:r>
            <a:r>
              <a:rPr sz="2800" spc="-15" dirty="0">
                <a:latin typeface="Trebuchet MS"/>
                <a:cs typeface="Trebuchet MS"/>
              </a:rPr>
              <a:t>set </a:t>
            </a:r>
            <a:r>
              <a:rPr sz="2800" spc="-60" dirty="0">
                <a:latin typeface="Trebuchet MS"/>
                <a:cs typeface="Trebuchet MS"/>
              </a:rPr>
              <a:t>of </a:t>
            </a:r>
            <a:r>
              <a:rPr sz="2800" spc="105" dirty="0">
                <a:latin typeface="Trebuchet MS"/>
                <a:cs typeface="Trebuchet MS"/>
              </a:rPr>
              <a:t>programs </a:t>
            </a:r>
            <a:r>
              <a:rPr sz="2800" spc="-90" dirty="0">
                <a:latin typeface="Trebuchet MS"/>
                <a:cs typeface="Trebuchet MS"/>
              </a:rPr>
              <a:t>to </a:t>
            </a:r>
            <a:r>
              <a:rPr sz="2800" spc="40" dirty="0">
                <a:latin typeface="Trebuchet MS"/>
                <a:cs typeface="Trebuchet MS"/>
              </a:rPr>
              <a:t>achieve </a:t>
            </a:r>
            <a:r>
              <a:rPr sz="2800" spc="10" dirty="0">
                <a:latin typeface="Trebuchet MS"/>
                <a:cs typeface="Trebuchet MS"/>
              </a:rPr>
              <a:t>a </a:t>
            </a:r>
            <a:r>
              <a:rPr sz="2800" spc="85" dirty="0">
                <a:latin typeface="Trebuchet MS"/>
                <a:cs typeface="Trebuchet MS"/>
              </a:rPr>
              <a:t>desired </a:t>
            </a:r>
            <a:r>
              <a:rPr sz="2800" spc="5" dirty="0">
                <a:latin typeface="Trebuchet MS"/>
                <a:cs typeface="Trebuchet MS"/>
              </a:rPr>
              <a:t>objective </a:t>
            </a:r>
            <a:r>
              <a:rPr sz="2800" spc="80" dirty="0">
                <a:latin typeface="Trebuchet MS"/>
                <a:cs typeface="Trebuchet MS"/>
              </a:rPr>
              <a:t>is </a:t>
            </a:r>
            <a:r>
              <a:rPr sz="2800" spc="75" dirty="0">
                <a:latin typeface="Trebuchet MS"/>
                <a:cs typeface="Trebuchet MS"/>
              </a:rPr>
              <a:t>known</a:t>
            </a:r>
            <a:r>
              <a:rPr sz="2800" spc="229" dirty="0">
                <a:latin typeface="Trebuchet MS"/>
                <a:cs typeface="Trebuchet MS"/>
              </a:rPr>
              <a:t> </a:t>
            </a:r>
            <a:r>
              <a:rPr sz="2800" spc="70" dirty="0">
                <a:latin typeface="Trebuchet MS"/>
                <a:cs typeface="Trebuchet MS"/>
              </a:rPr>
              <a:t>as</a:t>
            </a:r>
            <a:endParaRPr sz="2800">
              <a:latin typeface="Trebuchet MS"/>
              <a:cs typeface="Trebuchet MS"/>
            </a:endParaRPr>
          </a:p>
          <a:p>
            <a:pPr marL="195580">
              <a:lnSpc>
                <a:spcPts val="3025"/>
              </a:lnSpc>
            </a:pPr>
            <a:r>
              <a:rPr sz="2800" b="1" u="heavy" spc="-1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Georgia"/>
                <a:cs typeface="Georgia"/>
              </a:rPr>
              <a:t>Software.</a:t>
            </a:r>
            <a:endParaRPr sz="2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00">
              <a:latin typeface="Georgia"/>
              <a:cs typeface="Georgia"/>
            </a:endParaRPr>
          </a:p>
          <a:p>
            <a:pPr marL="195580" indent="-182880">
              <a:lnSpc>
                <a:spcPts val="3025"/>
              </a:lnSpc>
              <a:buClr>
                <a:srgbClr val="9E3611"/>
              </a:buClr>
              <a:buSzPct val="83928"/>
              <a:buFont typeface="Wingdings"/>
              <a:buChar char=""/>
              <a:tabLst>
                <a:tab pos="195580" algn="l"/>
                <a:tab pos="1130935" algn="l"/>
                <a:tab pos="2807970" algn="l"/>
                <a:tab pos="5128895" algn="l"/>
                <a:tab pos="5755640" algn="l"/>
                <a:tab pos="6263005" algn="l"/>
                <a:tab pos="8161020" algn="l"/>
                <a:tab pos="10064115" algn="l"/>
              </a:tabLst>
            </a:pPr>
            <a:r>
              <a:rPr sz="2800" spc="10" dirty="0">
                <a:latin typeface="Trebuchet MS"/>
                <a:cs typeface="Trebuchet MS"/>
              </a:rPr>
              <a:t>T</a:t>
            </a:r>
            <a:r>
              <a:rPr sz="2800" spc="65" dirty="0">
                <a:latin typeface="Trebuchet MS"/>
                <a:cs typeface="Trebuchet MS"/>
              </a:rPr>
              <a:t>h</a:t>
            </a:r>
            <a:r>
              <a:rPr sz="2800" spc="70" dirty="0">
                <a:latin typeface="Trebuchet MS"/>
                <a:cs typeface="Trebuchet MS"/>
              </a:rPr>
              <a:t>e</a:t>
            </a:r>
            <a:r>
              <a:rPr sz="2800" dirty="0">
                <a:latin typeface="Trebuchet MS"/>
                <a:cs typeface="Trebuchet MS"/>
              </a:rPr>
              <a:t>	</a:t>
            </a:r>
            <a:r>
              <a:rPr sz="2800" spc="130" dirty="0">
                <a:latin typeface="Trebuchet MS"/>
                <a:cs typeface="Trebuchet MS"/>
              </a:rPr>
              <a:t>p</a:t>
            </a:r>
            <a:r>
              <a:rPr sz="2800" spc="35" dirty="0">
                <a:latin typeface="Trebuchet MS"/>
                <a:cs typeface="Trebuchet MS"/>
              </a:rPr>
              <a:t>h</a:t>
            </a:r>
            <a:r>
              <a:rPr sz="2800" spc="175" dirty="0">
                <a:latin typeface="Trebuchet MS"/>
                <a:cs typeface="Trebuchet MS"/>
              </a:rPr>
              <a:t>y</a:t>
            </a:r>
            <a:r>
              <a:rPr sz="2800" spc="45" dirty="0">
                <a:latin typeface="Trebuchet MS"/>
                <a:cs typeface="Trebuchet MS"/>
              </a:rPr>
              <a:t>sical</a:t>
            </a:r>
            <a:r>
              <a:rPr sz="2800" dirty="0">
                <a:latin typeface="Trebuchet MS"/>
                <a:cs typeface="Trebuchet MS"/>
              </a:rPr>
              <a:t>	</a:t>
            </a:r>
            <a:r>
              <a:rPr sz="2800" spc="114" dirty="0">
                <a:latin typeface="Trebuchet MS"/>
                <a:cs typeface="Trebuchet MS"/>
              </a:rPr>
              <a:t>com</a:t>
            </a:r>
            <a:r>
              <a:rPr sz="2800" spc="105" dirty="0">
                <a:latin typeface="Trebuchet MS"/>
                <a:cs typeface="Trebuchet MS"/>
              </a:rPr>
              <a:t>p</a:t>
            </a:r>
            <a:r>
              <a:rPr sz="2800" spc="30" dirty="0">
                <a:latin typeface="Trebuchet MS"/>
                <a:cs typeface="Trebuchet MS"/>
              </a:rPr>
              <a:t>onent</a:t>
            </a:r>
            <a:r>
              <a:rPr sz="2800" spc="25" dirty="0">
                <a:latin typeface="Trebuchet MS"/>
                <a:cs typeface="Trebuchet MS"/>
              </a:rPr>
              <a:t>s</a:t>
            </a:r>
            <a:r>
              <a:rPr sz="2800" dirty="0">
                <a:latin typeface="Trebuchet MS"/>
                <a:cs typeface="Trebuchet MS"/>
              </a:rPr>
              <a:t>	</a:t>
            </a:r>
            <a:r>
              <a:rPr sz="2800" spc="-65" dirty="0">
                <a:latin typeface="Trebuchet MS"/>
                <a:cs typeface="Trebuchet MS"/>
              </a:rPr>
              <a:t>o</a:t>
            </a:r>
            <a:r>
              <a:rPr sz="2800" spc="-50" dirty="0">
                <a:latin typeface="Trebuchet MS"/>
                <a:cs typeface="Trebuchet MS"/>
              </a:rPr>
              <a:t>f</a:t>
            </a:r>
            <a:r>
              <a:rPr sz="2800" dirty="0">
                <a:latin typeface="Trebuchet MS"/>
                <a:cs typeface="Trebuchet MS"/>
              </a:rPr>
              <a:t>	</a:t>
            </a:r>
            <a:r>
              <a:rPr sz="2800" spc="10" dirty="0">
                <a:latin typeface="Trebuchet MS"/>
                <a:cs typeface="Trebuchet MS"/>
              </a:rPr>
              <a:t>a</a:t>
            </a:r>
            <a:r>
              <a:rPr sz="2800" dirty="0">
                <a:latin typeface="Trebuchet MS"/>
                <a:cs typeface="Trebuchet MS"/>
              </a:rPr>
              <a:t>	</a:t>
            </a:r>
            <a:r>
              <a:rPr sz="2800" spc="114" dirty="0">
                <a:latin typeface="Trebuchet MS"/>
                <a:cs typeface="Trebuchet MS"/>
              </a:rPr>
              <a:t>com</a:t>
            </a:r>
            <a:r>
              <a:rPr sz="2800" spc="105" dirty="0">
                <a:latin typeface="Trebuchet MS"/>
                <a:cs typeface="Trebuchet MS"/>
              </a:rPr>
              <a:t>p</a:t>
            </a:r>
            <a:r>
              <a:rPr sz="2800" spc="-50" dirty="0">
                <a:latin typeface="Trebuchet MS"/>
                <a:cs typeface="Trebuchet MS"/>
              </a:rPr>
              <a:t>ute</a:t>
            </a:r>
            <a:r>
              <a:rPr sz="2800" spc="75" dirty="0">
                <a:latin typeface="Trebuchet MS"/>
                <a:cs typeface="Trebuchet MS"/>
              </a:rPr>
              <a:t>r</a:t>
            </a:r>
            <a:r>
              <a:rPr sz="2800" dirty="0">
                <a:latin typeface="Trebuchet MS"/>
                <a:cs typeface="Trebuchet MS"/>
              </a:rPr>
              <a:t>	</a:t>
            </a:r>
            <a:r>
              <a:rPr sz="2800" spc="100" dirty="0">
                <a:latin typeface="Trebuchet MS"/>
                <a:cs typeface="Trebuchet MS"/>
              </a:rPr>
              <a:t>con</a:t>
            </a:r>
            <a:r>
              <a:rPr sz="2800" spc="80" dirty="0">
                <a:latin typeface="Trebuchet MS"/>
                <a:cs typeface="Trebuchet MS"/>
              </a:rPr>
              <a:t>s</a:t>
            </a:r>
            <a:r>
              <a:rPr sz="2800" spc="-165" dirty="0">
                <a:latin typeface="Trebuchet MS"/>
                <a:cs typeface="Trebuchet MS"/>
              </a:rPr>
              <a:t>ti</a:t>
            </a:r>
            <a:r>
              <a:rPr sz="2800" spc="-200" dirty="0">
                <a:latin typeface="Trebuchet MS"/>
                <a:cs typeface="Trebuchet MS"/>
              </a:rPr>
              <a:t>t</a:t>
            </a:r>
            <a:r>
              <a:rPr sz="2800" spc="45" dirty="0">
                <a:latin typeface="Trebuchet MS"/>
                <a:cs typeface="Trebuchet MS"/>
              </a:rPr>
              <a:t>u</a:t>
            </a:r>
            <a:r>
              <a:rPr sz="2800" spc="-100" dirty="0">
                <a:latin typeface="Trebuchet MS"/>
                <a:cs typeface="Trebuchet MS"/>
              </a:rPr>
              <a:t>te</a:t>
            </a:r>
            <a:r>
              <a:rPr sz="2800" dirty="0">
                <a:latin typeface="Trebuchet MS"/>
                <a:cs typeface="Trebuchet MS"/>
              </a:rPr>
              <a:t>	</a:t>
            </a:r>
            <a:r>
              <a:rPr sz="2800" spc="-40" dirty="0">
                <a:latin typeface="Trebuchet MS"/>
                <a:cs typeface="Trebuchet MS"/>
              </a:rPr>
              <a:t>the</a:t>
            </a:r>
            <a:endParaRPr sz="2800">
              <a:latin typeface="Trebuchet MS"/>
              <a:cs typeface="Trebuchet MS"/>
            </a:endParaRPr>
          </a:p>
          <a:p>
            <a:pPr marL="195580">
              <a:lnSpc>
                <a:spcPts val="3025"/>
              </a:lnSpc>
            </a:pPr>
            <a:r>
              <a:rPr sz="2800" b="1" u="heavy" spc="-1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Georgia"/>
                <a:cs typeface="Georgia"/>
              </a:rPr>
              <a:t>Hardware</a:t>
            </a:r>
            <a:r>
              <a:rPr sz="2800" b="1" spc="-140" dirty="0">
                <a:solidFill>
                  <a:srgbClr val="FF0000"/>
                </a:solidFill>
                <a:latin typeface="Georgia"/>
                <a:cs typeface="Georgia"/>
              </a:rPr>
              <a:t>.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56492" y="6340113"/>
            <a:ext cx="152400" cy="23558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z="1400" b="1" spc="-225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fld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7180" y="6363085"/>
            <a:ext cx="1104265" cy="19050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100" spc="50" dirty="0">
                <a:solidFill>
                  <a:srgbClr val="696363"/>
                </a:solidFill>
                <a:latin typeface="Trebuchet MS"/>
                <a:cs typeface="Trebuchet MS"/>
              </a:rPr>
              <a:t>CA1104/CA2104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2763" y="808990"/>
            <a:ext cx="85852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225" dirty="0">
                <a:solidFill>
                  <a:srgbClr val="000099"/>
                </a:solidFill>
                <a:latin typeface="Trebuchet MS"/>
                <a:cs typeface="Trebuchet MS"/>
              </a:rPr>
              <a:t>BASIC </a:t>
            </a:r>
            <a:r>
              <a:rPr sz="4000" b="1" spc="-375" dirty="0">
                <a:solidFill>
                  <a:srgbClr val="000099"/>
                </a:solidFill>
                <a:latin typeface="Trebuchet MS"/>
                <a:cs typeface="Trebuchet MS"/>
              </a:rPr>
              <a:t>HARDWARE </a:t>
            </a:r>
            <a:r>
              <a:rPr sz="4000" b="1" spc="-330" dirty="0">
                <a:solidFill>
                  <a:srgbClr val="000099"/>
                </a:solidFill>
                <a:latin typeface="Trebuchet MS"/>
                <a:cs typeface="Trebuchet MS"/>
              </a:rPr>
              <a:t>BLOCKS </a:t>
            </a:r>
            <a:r>
              <a:rPr sz="4000" b="1" spc="-415" dirty="0">
                <a:solidFill>
                  <a:srgbClr val="000099"/>
                </a:solidFill>
                <a:latin typeface="Trebuchet MS"/>
                <a:cs typeface="Trebuchet MS"/>
              </a:rPr>
              <a:t>OF</a:t>
            </a:r>
            <a:r>
              <a:rPr sz="4000" b="1" spc="-204" dirty="0">
                <a:solidFill>
                  <a:srgbClr val="000099"/>
                </a:solidFill>
                <a:latin typeface="Trebuchet MS"/>
                <a:cs typeface="Trebuchet MS"/>
              </a:rPr>
              <a:t> </a:t>
            </a:r>
            <a:r>
              <a:rPr sz="4000" b="1" spc="-350" dirty="0">
                <a:solidFill>
                  <a:srgbClr val="000099"/>
                </a:solidFill>
                <a:latin typeface="Trebuchet MS"/>
                <a:cs typeface="Trebuchet MS"/>
              </a:rPr>
              <a:t>COMPUTER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0594" y="1961210"/>
            <a:ext cx="5111115" cy="4134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5"/>
              </a:spcBef>
              <a:buClr>
                <a:srgbClr val="9E3611"/>
              </a:buClr>
              <a:buSzPct val="83928"/>
              <a:buFont typeface="Wingdings"/>
              <a:buChar char=""/>
              <a:tabLst>
                <a:tab pos="195580" algn="l"/>
              </a:tabLst>
            </a:pPr>
            <a:r>
              <a:rPr sz="2800" spc="45" dirty="0">
                <a:solidFill>
                  <a:srgbClr val="008000"/>
                </a:solidFill>
                <a:latin typeface="Trebuchet MS"/>
                <a:cs typeface="Trebuchet MS"/>
              </a:rPr>
              <a:t>Central </a:t>
            </a:r>
            <a:r>
              <a:rPr sz="2800" spc="95" dirty="0">
                <a:solidFill>
                  <a:srgbClr val="008000"/>
                </a:solidFill>
                <a:latin typeface="Trebuchet MS"/>
                <a:cs typeface="Trebuchet MS"/>
              </a:rPr>
              <a:t>Processing</a:t>
            </a:r>
            <a:r>
              <a:rPr sz="2800" spc="-525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2800" spc="-25" dirty="0">
                <a:solidFill>
                  <a:srgbClr val="008000"/>
                </a:solidFill>
                <a:latin typeface="Trebuchet MS"/>
                <a:cs typeface="Trebuchet MS"/>
              </a:rPr>
              <a:t>Unit </a:t>
            </a:r>
            <a:r>
              <a:rPr sz="2800" spc="120" dirty="0">
                <a:solidFill>
                  <a:srgbClr val="008000"/>
                </a:solidFill>
                <a:latin typeface="Trebuchet MS"/>
                <a:cs typeface="Trebuchet MS"/>
              </a:rPr>
              <a:t>(CPU)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9E3611"/>
              </a:buClr>
              <a:buFont typeface="Wingdings"/>
              <a:buChar char=""/>
            </a:pPr>
            <a:endParaRPr sz="3350">
              <a:latin typeface="Trebuchet MS"/>
              <a:cs typeface="Trebuchet MS"/>
            </a:endParaRPr>
          </a:p>
          <a:p>
            <a:pPr marL="195580" indent="-182880">
              <a:lnSpc>
                <a:spcPct val="100000"/>
              </a:lnSpc>
              <a:buClr>
                <a:srgbClr val="9E3611"/>
              </a:buClr>
              <a:buSzPct val="83928"/>
              <a:buFont typeface="Wingdings"/>
              <a:buChar char=""/>
              <a:tabLst>
                <a:tab pos="195580" algn="l"/>
              </a:tabLst>
            </a:pPr>
            <a:r>
              <a:rPr sz="2800" spc="140" dirty="0">
                <a:solidFill>
                  <a:srgbClr val="008000"/>
                </a:solidFill>
                <a:latin typeface="Trebuchet MS"/>
                <a:cs typeface="Trebuchet MS"/>
              </a:rPr>
              <a:t>Main </a:t>
            </a:r>
            <a:r>
              <a:rPr sz="2800" spc="175" dirty="0">
                <a:solidFill>
                  <a:srgbClr val="008000"/>
                </a:solidFill>
                <a:latin typeface="Trebuchet MS"/>
                <a:cs typeface="Trebuchet MS"/>
              </a:rPr>
              <a:t>Memory</a:t>
            </a:r>
            <a:r>
              <a:rPr sz="2800" spc="-605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2800" spc="-25" dirty="0">
                <a:solidFill>
                  <a:srgbClr val="008000"/>
                </a:solidFill>
                <a:latin typeface="Trebuchet MS"/>
                <a:cs typeface="Trebuchet MS"/>
              </a:rPr>
              <a:t>Unit </a:t>
            </a:r>
            <a:r>
              <a:rPr sz="2800" spc="204" dirty="0">
                <a:solidFill>
                  <a:srgbClr val="008000"/>
                </a:solidFill>
                <a:latin typeface="Trebuchet MS"/>
                <a:cs typeface="Trebuchet MS"/>
              </a:rPr>
              <a:t>(MMU)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9E3611"/>
              </a:buClr>
              <a:buFont typeface="Wingdings"/>
              <a:buChar char=""/>
            </a:pPr>
            <a:endParaRPr sz="3350">
              <a:latin typeface="Trebuchet MS"/>
              <a:cs typeface="Trebuchet MS"/>
            </a:endParaRPr>
          </a:p>
          <a:p>
            <a:pPr marL="195580" indent="-182880">
              <a:lnSpc>
                <a:spcPct val="100000"/>
              </a:lnSpc>
              <a:buClr>
                <a:srgbClr val="9E3611"/>
              </a:buClr>
              <a:buSzPct val="83928"/>
              <a:buFont typeface="Wingdings"/>
              <a:buChar char=""/>
              <a:tabLst>
                <a:tab pos="195580" algn="l"/>
              </a:tabLst>
            </a:pPr>
            <a:r>
              <a:rPr sz="2800" spc="105" dirty="0">
                <a:solidFill>
                  <a:srgbClr val="008000"/>
                </a:solidFill>
                <a:latin typeface="Trebuchet MS"/>
                <a:cs typeface="Trebuchet MS"/>
              </a:rPr>
              <a:t>Secondary </a:t>
            </a:r>
            <a:r>
              <a:rPr sz="2800" spc="50" dirty="0">
                <a:solidFill>
                  <a:srgbClr val="008000"/>
                </a:solidFill>
                <a:latin typeface="Trebuchet MS"/>
                <a:cs typeface="Trebuchet MS"/>
              </a:rPr>
              <a:t>Storage</a:t>
            </a:r>
            <a:r>
              <a:rPr sz="2800" spc="-575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2800" spc="-25" dirty="0">
                <a:solidFill>
                  <a:srgbClr val="008000"/>
                </a:solidFill>
                <a:latin typeface="Trebuchet MS"/>
                <a:cs typeface="Trebuchet MS"/>
              </a:rPr>
              <a:t>Unit </a:t>
            </a:r>
            <a:r>
              <a:rPr sz="2800" spc="75" dirty="0">
                <a:solidFill>
                  <a:srgbClr val="008000"/>
                </a:solidFill>
                <a:latin typeface="Trebuchet MS"/>
                <a:cs typeface="Trebuchet MS"/>
              </a:rPr>
              <a:t>(SSU)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9E3611"/>
              </a:buClr>
              <a:buFont typeface="Wingdings"/>
              <a:buChar char=""/>
            </a:pPr>
            <a:endParaRPr sz="3350">
              <a:latin typeface="Trebuchet MS"/>
              <a:cs typeface="Trebuchet MS"/>
            </a:endParaRPr>
          </a:p>
          <a:p>
            <a:pPr marL="195580" indent="-182880">
              <a:lnSpc>
                <a:spcPct val="100000"/>
              </a:lnSpc>
              <a:buClr>
                <a:srgbClr val="9E3611"/>
              </a:buClr>
              <a:buSzPct val="83928"/>
              <a:buFont typeface="Wingdings"/>
              <a:buChar char=""/>
              <a:tabLst>
                <a:tab pos="195580" algn="l"/>
              </a:tabLst>
            </a:pPr>
            <a:r>
              <a:rPr sz="2800" spc="25" dirty="0">
                <a:solidFill>
                  <a:srgbClr val="008000"/>
                </a:solidFill>
                <a:latin typeface="Trebuchet MS"/>
                <a:cs typeface="Trebuchet MS"/>
              </a:rPr>
              <a:t>Input </a:t>
            </a:r>
            <a:r>
              <a:rPr sz="2800" spc="-25" dirty="0">
                <a:solidFill>
                  <a:srgbClr val="008000"/>
                </a:solidFill>
                <a:latin typeface="Trebuchet MS"/>
                <a:cs typeface="Trebuchet MS"/>
              </a:rPr>
              <a:t>Unit</a:t>
            </a:r>
            <a:r>
              <a:rPr sz="2800" spc="-330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2800" spc="50" dirty="0">
                <a:solidFill>
                  <a:srgbClr val="008000"/>
                </a:solidFill>
                <a:latin typeface="Trebuchet MS"/>
                <a:cs typeface="Trebuchet MS"/>
              </a:rPr>
              <a:t>(IU)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9E3611"/>
              </a:buClr>
              <a:buFont typeface="Wingdings"/>
              <a:buChar char=""/>
            </a:pPr>
            <a:endParaRPr sz="3350">
              <a:latin typeface="Trebuchet MS"/>
              <a:cs typeface="Trebuchet MS"/>
            </a:endParaRPr>
          </a:p>
          <a:p>
            <a:pPr marL="195580" indent="-182880">
              <a:lnSpc>
                <a:spcPct val="100000"/>
              </a:lnSpc>
              <a:buClr>
                <a:srgbClr val="9E3611"/>
              </a:buClr>
              <a:buSzPct val="83928"/>
              <a:buFont typeface="Wingdings"/>
              <a:buChar char=""/>
              <a:tabLst>
                <a:tab pos="195580" algn="l"/>
              </a:tabLst>
            </a:pPr>
            <a:r>
              <a:rPr sz="2800" spc="15" dirty="0">
                <a:solidFill>
                  <a:srgbClr val="008000"/>
                </a:solidFill>
                <a:latin typeface="Trebuchet MS"/>
                <a:cs typeface="Trebuchet MS"/>
              </a:rPr>
              <a:t>Output </a:t>
            </a:r>
            <a:r>
              <a:rPr sz="2800" spc="-25" dirty="0">
                <a:solidFill>
                  <a:srgbClr val="008000"/>
                </a:solidFill>
                <a:latin typeface="Trebuchet MS"/>
                <a:cs typeface="Trebuchet MS"/>
              </a:rPr>
              <a:t>Unit</a:t>
            </a:r>
            <a:r>
              <a:rPr sz="2800" spc="-295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2800" spc="110" dirty="0">
                <a:solidFill>
                  <a:srgbClr val="008000"/>
                </a:solidFill>
                <a:latin typeface="Trebuchet MS"/>
                <a:cs typeface="Trebuchet MS"/>
              </a:rPr>
              <a:t>(OU)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65296" y="6542633"/>
            <a:ext cx="10744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Arial"/>
                <a:cs typeface="Arial"/>
              </a:rPr>
              <a:t>CA1104/CA2104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81892" y="6329578"/>
            <a:ext cx="1016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25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7439" y="705104"/>
            <a:ext cx="956056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000099"/>
                </a:solidFill>
              </a:rPr>
              <a:t>BLOCK DIAGRAM OF A DIGITAL COMPUTER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2514600" y="4343400"/>
            <a:ext cx="1600200" cy="609600"/>
          </a:xfrm>
          <a:prstGeom prst="rect">
            <a:avLst/>
          </a:prstGeom>
          <a:solidFill>
            <a:srgbClr val="D24717"/>
          </a:solidFill>
          <a:ln w="9525">
            <a:solidFill>
              <a:srgbClr val="000000"/>
            </a:solidFill>
          </a:ln>
        </p:spPr>
        <p:txBody>
          <a:bodyPr vert="horz" wrap="square" lIns="0" tIns="193040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1520"/>
              </a:spcBef>
            </a:pPr>
            <a:r>
              <a:rPr sz="1800" spc="-5" dirty="0">
                <a:latin typeface="Arial"/>
                <a:cs typeface="Arial"/>
              </a:rPr>
              <a:t>Input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Device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76800" y="4267200"/>
            <a:ext cx="2514600" cy="685800"/>
          </a:xfrm>
          <a:prstGeom prst="rect">
            <a:avLst/>
          </a:prstGeom>
          <a:solidFill>
            <a:srgbClr val="D24717"/>
          </a:solidFill>
          <a:ln w="9525">
            <a:solidFill>
              <a:srgbClr val="000000"/>
            </a:solidFill>
          </a:ln>
        </p:spPr>
        <p:txBody>
          <a:bodyPr vert="horz" wrap="square" lIns="0" tIns="193040" rIns="0" bIns="0" rtlCol="0">
            <a:spAutoFit/>
          </a:bodyPr>
          <a:lstStyle/>
          <a:p>
            <a:pPr marL="465455">
              <a:lnSpc>
                <a:spcPct val="100000"/>
              </a:lnSpc>
              <a:spcBef>
                <a:spcPts val="1520"/>
              </a:spcBef>
            </a:pPr>
            <a:r>
              <a:rPr sz="1800" dirty="0">
                <a:latin typeface="Arial"/>
                <a:cs typeface="Arial"/>
              </a:rPr>
              <a:t>MAIN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29600" y="4267200"/>
            <a:ext cx="1600200" cy="609600"/>
          </a:xfrm>
          <a:prstGeom prst="rect">
            <a:avLst/>
          </a:prstGeom>
          <a:solidFill>
            <a:srgbClr val="D24717"/>
          </a:solidFill>
          <a:ln w="9525">
            <a:solidFill>
              <a:srgbClr val="000000"/>
            </a:solidFill>
          </a:ln>
        </p:spPr>
        <p:txBody>
          <a:bodyPr vert="horz" wrap="square" lIns="0" tIns="1930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520"/>
              </a:spcBef>
            </a:pPr>
            <a:r>
              <a:rPr sz="1800" spc="-5" dirty="0">
                <a:latin typeface="Arial"/>
                <a:cs typeface="Arial"/>
              </a:rPr>
              <a:t>Output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Device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14600" y="5257800"/>
            <a:ext cx="7315200" cy="533400"/>
          </a:xfrm>
          <a:prstGeom prst="rect">
            <a:avLst/>
          </a:prstGeom>
          <a:solidFill>
            <a:srgbClr val="D24717"/>
          </a:solidFill>
          <a:ln w="9525">
            <a:solidFill>
              <a:srgbClr val="000000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R="143510" algn="ctr">
              <a:lnSpc>
                <a:spcPct val="100000"/>
              </a:lnSpc>
              <a:spcBef>
                <a:spcPts val="919"/>
              </a:spcBef>
            </a:pPr>
            <a:r>
              <a:rPr sz="1800" spc="-5" dirty="0">
                <a:latin typeface="Arial"/>
                <a:cs typeface="Arial"/>
              </a:rPr>
              <a:t>Secondary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Storage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881437" y="1911794"/>
            <a:ext cx="4352925" cy="1687195"/>
            <a:chOff x="3881437" y="1911794"/>
            <a:chExt cx="4352925" cy="1687195"/>
          </a:xfrm>
        </p:grpSpPr>
        <p:sp>
          <p:nvSpPr>
            <p:cNvPr id="8" name="object 8"/>
            <p:cNvSpPr/>
            <p:nvPr/>
          </p:nvSpPr>
          <p:spPr>
            <a:xfrm>
              <a:off x="3886200" y="1916557"/>
              <a:ext cx="4343400" cy="1677670"/>
            </a:xfrm>
            <a:custGeom>
              <a:avLst/>
              <a:gdLst/>
              <a:ahLst/>
              <a:cxnLst/>
              <a:rect l="l" t="t" r="r" b="b"/>
              <a:pathLst>
                <a:path w="4343400" h="1677670">
                  <a:moveTo>
                    <a:pt x="4343400" y="0"/>
                  </a:moveTo>
                  <a:lnTo>
                    <a:pt x="0" y="0"/>
                  </a:lnTo>
                  <a:lnTo>
                    <a:pt x="0" y="1677416"/>
                  </a:lnTo>
                  <a:lnTo>
                    <a:pt x="4343400" y="1677416"/>
                  </a:lnTo>
                  <a:lnTo>
                    <a:pt x="4343400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86200" y="1916557"/>
              <a:ext cx="4343400" cy="1677670"/>
            </a:xfrm>
            <a:custGeom>
              <a:avLst/>
              <a:gdLst/>
              <a:ahLst/>
              <a:cxnLst/>
              <a:rect l="l" t="t" r="r" b="b"/>
              <a:pathLst>
                <a:path w="4343400" h="1677670">
                  <a:moveTo>
                    <a:pt x="0" y="1677416"/>
                  </a:moveTo>
                  <a:lnTo>
                    <a:pt x="4343400" y="1677416"/>
                  </a:lnTo>
                  <a:lnTo>
                    <a:pt x="4343400" y="0"/>
                  </a:lnTo>
                  <a:lnTo>
                    <a:pt x="0" y="0"/>
                  </a:lnTo>
                  <a:lnTo>
                    <a:pt x="0" y="16774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648200" y="2133600"/>
            <a:ext cx="838200" cy="1143000"/>
          </a:xfrm>
          <a:prstGeom prst="rect">
            <a:avLst/>
          </a:prstGeom>
          <a:solidFill>
            <a:srgbClr val="D24717"/>
          </a:solidFill>
          <a:ln w="9525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Times New Roman"/>
              <a:cs typeface="Times New Roman"/>
            </a:endParaRPr>
          </a:p>
          <a:p>
            <a:pPr marL="24447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Arial"/>
                <a:cs typeface="Arial"/>
              </a:rPr>
              <a:t>CU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19800" y="2666047"/>
            <a:ext cx="1447800" cy="443230"/>
          </a:xfrm>
          <a:prstGeom prst="rect">
            <a:avLst/>
          </a:prstGeom>
          <a:solidFill>
            <a:srgbClr val="D24717"/>
          </a:solidFill>
          <a:ln w="9525">
            <a:solidFill>
              <a:srgbClr val="000000"/>
            </a:solidFill>
          </a:ln>
        </p:spPr>
        <p:txBody>
          <a:bodyPr vert="horz" wrap="square" lIns="0" tIns="11747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925"/>
              </a:spcBef>
            </a:pPr>
            <a:r>
              <a:rPr sz="1800" spc="-5" dirty="0">
                <a:latin typeface="Arial"/>
                <a:cs typeface="Arial"/>
              </a:rPr>
              <a:t>ALU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46805" y="2389759"/>
            <a:ext cx="508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CPU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057400" y="4381500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381000" y="0"/>
                </a:moveTo>
                <a:lnTo>
                  <a:pt x="381000" y="76200"/>
                </a:lnTo>
                <a:lnTo>
                  <a:pt x="447801" y="42799"/>
                </a:lnTo>
                <a:lnTo>
                  <a:pt x="393700" y="42799"/>
                </a:lnTo>
                <a:lnTo>
                  <a:pt x="393700" y="33274"/>
                </a:lnTo>
                <a:lnTo>
                  <a:pt x="447548" y="33274"/>
                </a:lnTo>
                <a:lnTo>
                  <a:pt x="381000" y="0"/>
                </a:lnTo>
                <a:close/>
              </a:path>
              <a:path w="457200" h="76200">
                <a:moveTo>
                  <a:pt x="381000" y="33274"/>
                </a:moveTo>
                <a:lnTo>
                  <a:pt x="0" y="33274"/>
                </a:lnTo>
                <a:lnTo>
                  <a:pt x="0" y="42799"/>
                </a:lnTo>
                <a:lnTo>
                  <a:pt x="381000" y="42799"/>
                </a:lnTo>
                <a:lnTo>
                  <a:pt x="381000" y="33274"/>
                </a:lnTo>
                <a:close/>
              </a:path>
              <a:path w="457200" h="76200">
                <a:moveTo>
                  <a:pt x="447548" y="33274"/>
                </a:moveTo>
                <a:lnTo>
                  <a:pt x="393700" y="33274"/>
                </a:lnTo>
                <a:lnTo>
                  <a:pt x="393700" y="42799"/>
                </a:lnTo>
                <a:lnTo>
                  <a:pt x="447801" y="42799"/>
                </a:lnTo>
                <a:lnTo>
                  <a:pt x="457200" y="38100"/>
                </a:lnTo>
                <a:lnTo>
                  <a:pt x="447548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57400" y="4686300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381000" y="0"/>
                </a:moveTo>
                <a:lnTo>
                  <a:pt x="381000" y="76200"/>
                </a:lnTo>
                <a:lnTo>
                  <a:pt x="447801" y="42799"/>
                </a:lnTo>
                <a:lnTo>
                  <a:pt x="393700" y="42799"/>
                </a:lnTo>
                <a:lnTo>
                  <a:pt x="393700" y="33274"/>
                </a:lnTo>
                <a:lnTo>
                  <a:pt x="447548" y="33274"/>
                </a:lnTo>
                <a:lnTo>
                  <a:pt x="381000" y="0"/>
                </a:lnTo>
                <a:close/>
              </a:path>
              <a:path w="457200" h="76200">
                <a:moveTo>
                  <a:pt x="381000" y="33274"/>
                </a:moveTo>
                <a:lnTo>
                  <a:pt x="0" y="33274"/>
                </a:lnTo>
                <a:lnTo>
                  <a:pt x="0" y="42799"/>
                </a:lnTo>
                <a:lnTo>
                  <a:pt x="381000" y="42799"/>
                </a:lnTo>
                <a:lnTo>
                  <a:pt x="381000" y="33274"/>
                </a:lnTo>
                <a:close/>
              </a:path>
              <a:path w="457200" h="76200">
                <a:moveTo>
                  <a:pt x="447548" y="33274"/>
                </a:moveTo>
                <a:lnTo>
                  <a:pt x="393700" y="33274"/>
                </a:lnTo>
                <a:lnTo>
                  <a:pt x="393700" y="42799"/>
                </a:lnTo>
                <a:lnTo>
                  <a:pt x="447801" y="42799"/>
                </a:lnTo>
                <a:lnTo>
                  <a:pt x="457200" y="38100"/>
                </a:lnTo>
                <a:lnTo>
                  <a:pt x="447548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57400" y="4838700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381000" y="0"/>
                </a:moveTo>
                <a:lnTo>
                  <a:pt x="381000" y="76200"/>
                </a:lnTo>
                <a:lnTo>
                  <a:pt x="447801" y="42799"/>
                </a:lnTo>
                <a:lnTo>
                  <a:pt x="393700" y="42799"/>
                </a:lnTo>
                <a:lnTo>
                  <a:pt x="393700" y="33274"/>
                </a:lnTo>
                <a:lnTo>
                  <a:pt x="447548" y="33274"/>
                </a:lnTo>
                <a:lnTo>
                  <a:pt x="381000" y="0"/>
                </a:lnTo>
                <a:close/>
              </a:path>
              <a:path w="457200" h="76200">
                <a:moveTo>
                  <a:pt x="381000" y="33274"/>
                </a:moveTo>
                <a:lnTo>
                  <a:pt x="0" y="33274"/>
                </a:lnTo>
                <a:lnTo>
                  <a:pt x="0" y="42799"/>
                </a:lnTo>
                <a:lnTo>
                  <a:pt x="381000" y="42799"/>
                </a:lnTo>
                <a:lnTo>
                  <a:pt x="381000" y="33274"/>
                </a:lnTo>
                <a:close/>
              </a:path>
              <a:path w="457200" h="76200">
                <a:moveTo>
                  <a:pt x="447548" y="33274"/>
                </a:moveTo>
                <a:lnTo>
                  <a:pt x="393700" y="33274"/>
                </a:lnTo>
                <a:lnTo>
                  <a:pt x="393700" y="42799"/>
                </a:lnTo>
                <a:lnTo>
                  <a:pt x="447801" y="42799"/>
                </a:lnTo>
                <a:lnTo>
                  <a:pt x="457200" y="38100"/>
                </a:lnTo>
                <a:lnTo>
                  <a:pt x="447548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14800" y="4381500"/>
            <a:ext cx="762000" cy="76200"/>
          </a:xfrm>
          <a:custGeom>
            <a:avLst/>
            <a:gdLst/>
            <a:ahLst/>
            <a:cxnLst/>
            <a:rect l="l" t="t" r="r" b="b"/>
            <a:pathLst>
              <a:path w="762000" h="76200">
                <a:moveTo>
                  <a:pt x="685800" y="0"/>
                </a:moveTo>
                <a:lnTo>
                  <a:pt x="685800" y="76200"/>
                </a:lnTo>
                <a:lnTo>
                  <a:pt x="752601" y="42799"/>
                </a:lnTo>
                <a:lnTo>
                  <a:pt x="698500" y="42799"/>
                </a:lnTo>
                <a:lnTo>
                  <a:pt x="698500" y="33274"/>
                </a:lnTo>
                <a:lnTo>
                  <a:pt x="752348" y="33274"/>
                </a:lnTo>
                <a:lnTo>
                  <a:pt x="685800" y="0"/>
                </a:lnTo>
                <a:close/>
              </a:path>
              <a:path w="762000" h="76200">
                <a:moveTo>
                  <a:pt x="685800" y="33274"/>
                </a:moveTo>
                <a:lnTo>
                  <a:pt x="0" y="33274"/>
                </a:lnTo>
                <a:lnTo>
                  <a:pt x="0" y="42799"/>
                </a:lnTo>
                <a:lnTo>
                  <a:pt x="685800" y="42799"/>
                </a:lnTo>
                <a:lnTo>
                  <a:pt x="685800" y="33274"/>
                </a:lnTo>
                <a:close/>
              </a:path>
              <a:path w="762000" h="76200">
                <a:moveTo>
                  <a:pt x="752348" y="33274"/>
                </a:moveTo>
                <a:lnTo>
                  <a:pt x="698500" y="33274"/>
                </a:lnTo>
                <a:lnTo>
                  <a:pt x="698500" y="42799"/>
                </a:lnTo>
                <a:lnTo>
                  <a:pt x="752601" y="42799"/>
                </a:lnTo>
                <a:lnTo>
                  <a:pt x="762000" y="38100"/>
                </a:lnTo>
                <a:lnTo>
                  <a:pt x="752348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14800" y="4686300"/>
            <a:ext cx="762000" cy="76200"/>
          </a:xfrm>
          <a:custGeom>
            <a:avLst/>
            <a:gdLst/>
            <a:ahLst/>
            <a:cxnLst/>
            <a:rect l="l" t="t" r="r" b="b"/>
            <a:pathLst>
              <a:path w="762000" h="76200">
                <a:moveTo>
                  <a:pt x="685800" y="0"/>
                </a:moveTo>
                <a:lnTo>
                  <a:pt x="685800" y="76200"/>
                </a:lnTo>
                <a:lnTo>
                  <a:pt x="752601" y="42799"/>
                </a:lnTo>
                <a:lnTo>
                  <a:pt x="698500" y="42799"/>
                </a:lnTo>
                <a:lnTo>
                  <a:pt x="698500" y="33274"/>
                </a:lnTo>
                <a:lnTo>
                  <a:pt x="752348" y="33274"/>
                </a:lnTo>
                <a:lnTo>
                  <a:pt x="685800" y="0"/>
                </a:lnTo>
                <a:close/>
              </a:path>
              <a:path w="762000" h="76200">
                <a:moveTo>
                  <a:pt x="685800" y="33274"/>
                </a:moveTo>
                <a:lnTo>
                  <a:pt x="0" y="33274"/>
                </a:lnTo>
                <a:lnTo>
                  <a:pt x="0" y="42799"/>
                </a:lnTo>
                <a:lnTo>
                  <a:pt x="685800" y="42799"/>
                </a:lnTo>
                <a:lnTo>
                  <a:pt x="685800" y="33274"/>
                </a:lnTo>
                <a:close/>
              </a:path>
              <a:path w="762000" h="76200">
                <a:moveTo>
                  <a:pt x="752348" y="33274"/>
                </a:moveTo>
                <a:lnTo>
                  <a:pt x="698500" y="33274"/>
                </a:lnTo>
                <a:lnTo>
                  <a:pt x="698500" y="42799"/>
                </a:lnTo>
                <a:lnTo>
                  <a:pt x="752601" y="42799"/>
                </a:lnTo>
                <a:lnTo>
                  <a:pt x="762000" y="38100"/>
                </a:lnTo>
                <a:lnTo>
                  <a:pt x="752348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14800" y="4838700"/>
            <a:ext cx="762000" cy="76200"/>
          </a:xfrm>
          <a:custGeom>
            <a:avLst/>
            <a:gdLst/>
            <a:ahLst/>
            <a:cxnLst/>
            <a:rect l="l" t="t" r="r" b="b"/>
            <a:pathLst>
              <a:path w="762000" h="76200">
                <a:moveTo>
                  <a:pt x="685800" y="0"/>
                </a:moveTo>
                <a:lnTo>
                  <a:pt x="685800" y="76200"/>
                </a:lnTo>
                <a:lnTo>
                  <a:pt x="752601" y="42799"/>
                </a:lnTo>
                <a:lnTo>
                  <a:pt x="698500" y="42799"/>
                </a:lnTo>
                <a:lnTo>
                  <a:pt x="698500" y="33274"/>
                </a:lnTo>
                <a:lnTo>
                  <a:pt x="752348" y="33274"/>
                </a:lnTo>
                <a:lnTo>
                  <a:pt x="685800" y="0"/>
                </a:lnTo>
                <a:close/>
              </a:path>
              <a:path w="762000" h="76200">
                <a:moveTo>
                  <a:pt x="685800" y="33274"/>
                </a:moveTo>
                <a:lnTo>
                  <a:pt x="0" y="33274"/>
                </a:lnTo>
                <a:lnTo>
                  <a:pt x="0" y="42799"/>
                </a:lnTo>
                <a:lnTo>
                  <a:pt x="685800" y="42799"/>
                </a:lnTo>
                <a:lnTo>
                  <a:pt x="685800" y="33274"/>
                </a:lnTo>
                <a:close/>
              </a:path>
              <a:path w="762000" h="76200">
                <a:moveTo>
                  <a:pt x="752348" y="33274"/>
                </a:moveTo>
                <a:lnTo>
                  <a:pt x="698500" y="33274"/>
                </a:lnTo>
                <a:lnTo>
                  <a:pt x="698500" y="42799"/>
                </a:lnTo>
                <a:lnTo>
                  <a:pt x="752601" y="42799"/>
                </a:lnTo>
                <a:lnTo>
                  <a:pt x="762000" y="38100"/>
                </a:lnTo>
                <a:lnTo>
                  <a:pt x="752348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91400" y="4457700"/>
            <a:ext cx="838200" cy="76200"/>
          </a:xfrm>
          <a:custGeom>
            <a:avLst/>
            <a:gdLst/>
            <a:ahLst/>
            <a:cxnLst/>
            <a:rect l="l" t="t" r="r" b="b"/>
            <a:pathLst>
              <a:path w="838200" h="76200">
                <a:moveTo>
                  <a:pt x="762000" y="0"/>
                </a:moveTo>
                <a:lnTo>
                  <a:pt x="762000" y="76200"/>
                </a:lnTo>
                <a:lnTo>
                  <a:pt x="828801" y="42799"/>
                </a:lnTo>
                <a:lnTo>
                  <a:pt x="774700" y="42799"/>
                </a:lnTo>
                <a:lnTo>
                  <a:pt x="774700" y="33274"/>
                </a:lnTo>
                <a:lnTo>
                  <a:pt x="828548" y="33274"/>
                </a:lnTo>
                <a:lnTo>
                  <a:pt x="762000" y="0"/>
                </a:lnTo>
                <a:close/>
              </a:path>
              <a:path w="838200" h="76200">
                <a:moveTo>
                  <a:pt x="762000" y="33274"/>
                </a:moveTo>
                <a:lnTo>
                  <a:pt x="0" y="33274"/>
                </a:lnTo>
                <a:lnTo>
                  <a:pt x="0" y="42799"/>
                </a:lnTo>
                <a:lnTo>
                  <a:pt x="762000" y="42799"/>
                </a:lnTo>
                <a:lnTo>
                  <a:pt x="762000" y="33274"/>
                </a:lnTo>
                <a:close/>
              </a:path>
              <a:path w="838200" h="76200">
                <a:moveTo>
                  <a:pt x="828548" y="33274"/>
                </a:moveTo>
                <a:lnTo>
                  <a:pt x="774700" y="33274"/>
                </a:lnTo>
                <a:lnTo>
                  <a:pt x="774700" y="42799"/>
                </a:lnTo>
                <a:lnTo>
                  <a:pt x="828801" y="42799"/>
                </a:lnTo>
                <a:lnTo>
                  <a:pt x="838200" y="38100"/>
                </a:lnTo>
                <a:lnTo>
                  <a:pt x="828548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91400" y="4610100"/>
            <a:ext cx="838200" cy="76200"/>
          </a:xfrm>
          <a:custGeom>
            <a:avLst/>
            <a:gdLst/>
            <a:ahLst/>
            <a:cxnLst/>
            <a:rect l="l" t="t" r="r" b="b"/>
            <a:pathLst>
              <a:path w="838200" h="76200">
                <a:moveTo>
                  <a:pt x="762000" y="0"/>
                </a:moveTo>
                <a:lnTo>
                  <a:pt x="762000" y="76200"/>
                </a:lnTo>
                <a:lnTo>
                  <a:pt x="828801" y="42799"/>
                </a:lnTo>
                <a:lnTo>
                  <a:pt x="774700" y="42799"/>
                </a:lnTo>
                <a:lnTo>
                  <a:pt x="774700" y="33274"/>
                </a:lnTo>
                <a:lnTo>
                  <a:pt x="828548" y="33274"/>
                </a:lnTo>
                <a:lnTo>
                  <a:pt x="762000" y="0"/>
                </a:lnTo>
                <a:close/>
              </a:path>
              <a:path w="838200" h="76200">
                <a:moveTo>
                  <a:pt x="762000" y="33274"/>
                </a:moveTo>
                <a:lnTo>
                  <a:pt x="0" y="33274"/>
                </a:lnTo>
                <a:lnTo>
                  <a:pt x="0" y="42799"/>
                </a:lnTo>
                <a:lnTo>
                  <a:pt x="762000" y="42799"/>
                </a:lnTo>
                <a:lnTo>
                  <a:pt x="762000" y="33274"/>
                </a:lnTo>
                <a:close/>
              </a:path>
              <a:path w="838200" h="76200">
                <a:moveTo>
                  <a:pt x="828548" y="33274"/>
                </a:moveTo>
                <a:lnTo>
                  <a:pt x="774700" y="33274"/>
                </a:lnTo>
                <a:lnTo>
                  <a:pt x="774700" y="42799"/>
                </a:lnTo>
                <a:lnTo>
                  <a:pt x="828801" y="42799"/>
                </a:lnTo>
                <a:lnTo>
                  <a:pt x="838200" y="38100"/>
                </a:lnTo>
                <a:lnTo>
                  <a:pt x="828548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43500" y="4953000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42799" y="63500"/>
                </a:moveTo>
                <a:lnTo>
                  <a:pt x="33274" y="63500"/>
                </a:lnTo>
                <a:lnTo>
                  <a:pt x="33274" y="304800"/>
                </a:lnTo>
                <a:lnTo>
                  <a:pt x="42799" y="304800"/>
                </a:lnTo>
                <a:lnTo>
                  <a:pt x="42799" y="63500"/>
                </a:lnTo>
                <a:close/>
              </a:path>
              <a:path w="76200" h="304800">
                <a:moveTo>
                  <a:pt x="38100" y="0"/>
                </a:moveTo>
                <a:lnTo>
                  <a:pt x="0" y="76200"/>
                </a:lnTo>
                <a:lnTo>
                  <a:pt x="33274" y="76200"/>
                </a:lnTo>
                <a:lnTo>
                  <a:pt x="33274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04800">
                <a:moveTo>
                  <a:pt x="69850" y="63500"/>
                </a:moveTo>
                <a:lnTo>
                  <a:pt x="42799" y="63500"/>
                </a:lnTo>
                <a:lnTo>
                  <a:pt x="42799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53100" y="4953000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42799" y="63500"/>
                </a:moveTo>
                <a:lnTo>
                  <a:pt x="33274" y="63500"/>
                </a:lnTo>
                <a:lnTo>
                  <a:pt x="33274" y="304800"/>
                </a:lnTo>
                <a:lnTo>
                  <a:pt x="42799" y="304800"/>
                </a:lnTo>
                <a:lnTo>
                  <a:pt x="42799" y="63500"/>
                </a:lnTo>
                <a:close/>
              </a:path>
              <a:path w="76200" h="304800">
                <a:moveTo>
                  <a:pt x="38100" y="0"/>
                </a:moveTo>
                <a:lnTo>
                  <a:pt x="0" y="76200"/>
                </a:lnTo>
                <a:lnTo>
                  <a:pt x="33274" y="76200"/>
                </a:lnTo>
                <a:lnTo>
                  <a:pt x="33274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04800">
                <a:moveTo>
                  <a:pt x="69850" y="63500"/>
                </a:moveTo>
                <a:lnTo>
                  <a:pt x="42799" y="63500"/>
                </a:lnTo>
                <a:lnTo>
                  <a:pt x="42799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05500" y="4953000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42799" y="63500"/>
                </a:moveTo>
                <a:lnTo>
                  <a:pt x="33274" y="63500"/>
                </a:lnTo>
                <a:lnTo>
                  <a:pt x="33274" y="304800"/>
                </a:lnTo>
                <a:lnTo>
                  <a:pt x="42799" y="304800"/>
                </a:lnTo>
                <a:lnTo>
                  <a:pt x="42799" y="63500"/>
                </a:lnTo>
                <a:close/>
              </a:path>
              <a:path w="76200" h="304800">
                <a:moveTo>
                  <a:pt x="38100" y="0"/>
                </a:moveTo>
                <a:lnTo>
                  <a:pt x="0" y="76200"/>
                </a:lnTo>
                <a:lnTo>
                  <a:pt x="33274" y="76200"/>
                </a:lnTo>
                <a:lnTo>
                  <a:pt x="33274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04800">
                <a:moveTo>
                  <a:pt x="69850" y="63500"/>
                </a:moveTo>
                <a:lnTo>
                  <a:pt x="42799" y="63500"/>
                </a:lnTo>
                <a:lnTo>
                  <a:pt x="42799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667500" y="4953000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33274" y="228600"/>
                </a:moveTo>
                <a:lnTo>
                  <a:pt x="0" y="228600"/>
                </a:lnTo>
                <a:lnTo>
                  <a:pt x="38100" y="304800"/>
                </a:lnTo>
                <a:lnTo>
                  <a:pt x="69850" y="241300"/>
                </a:lnTo>
                <a:lnTo>
                  <a:pt x="33274" y="241300"/>
                </a:lnTo>
                <a:lnTo>
                  <a:pt x="33274" y="228600"/>
                </a:lnTo>
                <a:close/>
              </a:path>
              <a:path w="76200" h="304800">
                <a:moveTo>
                  <a:pt x="42799" y="0"/>
                </a:moveTo>
                <a:lnTo>
                  <a:pt x="33274" y="0"/>
                </a:lnTo>
                <a:lnTo>
                  <a:pt x="33274" y="241300"/>
                </a:lnTo>
                <a:lnTo>
                  <a:pt x="42799" y="241300"/>
                </a:lnTo>
                <a:lnTo>
                  <a:pt x="42799" y="0"/>
                </a:lnTo>
                <a:close/>
              </a:path>
              <a:path w="76200" h="304800">
                <a:moveTo>
                  <a:pt x="76200" y="228600"/>
                </a:moveTo>
                <a:lnTo>
                  <a:pt x="42799" y="228600"/>
                </a:lnTo>
                <a:lnTo>
                  <a:pt x="42799" y="241300"/>
                </a:lnTo>
                <a:lnTo>
                  <a:pt x="69850" y="241300"/>
                </a:lnTo>
                <a:lnTo>
                  <a:pt x="7620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19900" y="4953000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33274" y="228600"/>
                </a:moveTo>
                <a:lnTo>
                  <a:pt x="0" y="228600"/>
                </a:lnTo>
                <a:lnTo>
                  <a:pt x="38100" y="304800"/>
                </a:lnTo>
                <a:lnTo>
                  <a:pt x="69850" y="241300"/>
                </a:lnTo>
                <a:lnTo>
                  <a:pt x="33274" y="241300"/>
                </a:lnTo>
                <a:lnTo>
                  <a:pt x="33274" y="228600"/>
                </a:lnTo>
                <a:close/>
              </a:path>
              <a:path w="76200" h="304800">
                <a:moveTo>
                  <a:pt x="42799" y="0"/>
                </a:moveTo>
                <a:lnTo>
                  <a:pt x="33274" y="0"/>
                </a:lnTo>
                <a:lnTo>
                  <a:pt x="33274" y="241300"/>
                </a:lnTo>
                <a:lnTo>
                  <a:pt x="42799" y="241300"/>
                </a:lnTo>
                <a:lnTo>
                  <a:pt x="42799" y="0"/>
                </a:lnTo>
                <a:close/>
              </a:path>
              <a:path w="76200" h="304800">
                <a:moveTo>
                  <a:pt x="76200" y="228600"/>
                </a:moveTo>
                <a:lnTo>
                  <a:pt x="42799" y="228600"/>
                </a:lnTo>
                <a:lnTo>
                  <a:pt x="42799" y="241300"/>
                </a:lnTo>
                <a:lnTo>
                  <a:pt x="69850" y="241300"/>
                </a:lnTo>
                <a:lnTo>
                  <a:pt x="7620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2886075" y="2343150"/>
            <a:ext cx="7191375" cy="3276600"/>
            <a:chOff x="2886075" y="2343150"/>
            <a:chExt cx="7191375" cy="3276600"/>
          </a:xfrm>
        </p:grpSpPr>
        <p:sp>
          <p:nvSpPr>
            <p:cNvPr id="27" name="object 27"/>
            <p:cNvSpPr/>
            <p:nvPr/>
          </p:nvSpPr>
          <p:spPr>
            <a:xfrm>
              <a:off x="4867275" y="2796158"/>
              <a:ext cx="1917700" cy="1471295"/>
            </a:xfrm>
            <a:custGeom>
              <a:avLst/>
              <a:gdLst/>
              <a:ahLst/>
              <a:cxnLst/>
              <a:rect l="l" t="t" r="r" b="b"/>
              <a:pathLst>
                <a:path w="1917700" h="1471295">
                  <a:moveTo>
                    <a:pt x="171450" y="1299591"/>
                  </a:moveTo>
                  <a:lnTo>
                    <a:pt x="114300" y="1299591"/>
                  </a:lnTo>
                  <a:lnTo>
                    <a:pt x="114300" y="480441"/>
                  </a:lnTo>
                  <a:lnTo>
                    <a:pt x="57150" y="480441"/>
                  </a:lnTo>
                  <a:lnTo>
                    <a:pt x="57150" y="1299591"/>
                  </a:lnTo>
                  <a:lnTo>
                    <a:pt x="0" y="1299591"/>
                  </a:lnTo>
                  <a:lnTo>
                    <a:pt x="85725" y="1471041"/>
                  </a:lnTo>
                  <a:lnTo>
                    <a:pt x="157162" y="1328166"/>
                  </a:lnTo>
                  <a:lnTo>
                    <a:pt x="171450" y="1299591"/>
                  </a:lnTo>
                  <a:close/>
                </a:path>
                <a:path w="1917700" h="1471295">
                  <a:moveTo>
                    <a:pt x="428625" y="556641"/>
                  </a:moveTo>
                  <a:lnTo>
                    <a:pt x="422275" y="543941"/>
                  </a:lnTo>
                  <a:lnTo>
                    <a:pt x="390525" y="480441"/>
                  </a:lnTo>
                  <a:lnTo>
                    <a:pt x="352425" y="556641"/>
                  </a:lnTo>
                  <a:lnTo>
                    <a:pt x="385699" y="556641"/>
                  </a:lnTo>
                  <a:lnTo>
                    <a:pt x="385699" y="1471041"/>
                  </a:lnTo>
                  <a:lnTo>
                    <a:pt x="395224" y="1471041"/>
                  </a:lnTo>
                  <a:lnTo>
                    <a:pt x="395224" y="556641"/>
                  </a:lnTo>
                  <a:lnTo>
                    <a:pt x="428625" y="556641"/>
                  </a:lnTo>
                  <a:close/>
                </a:path>
                <a:path w="1917700" h="1471295">
                  <a:moveTo>
                    <a:pt x="1152525" y="85725"/>
                  </a:moveTo>
                  <a:lnTo>
                    <a:pt x="1095375" y="57150"/>
                  </a:lnTo>
                  <a:lnTo>
                    <a:pt x="981075" y="0"/>
                  </a:lnTo>
                  <a:lnTo>
                    <a:pt x="981075" y="57150"/>
                  </a:lnTo>
                  <a:lnTo>
                    <a:pt x="619125" y="57150"/>
                  </a:lnTo>
                  <a:lnTo>
                    <a:pt x="619125" y="114300"/>
                  </a:lnTo>
                  <a:lnTo>
                    <a:pt x="981075" y="114300"/>
                  </a:lnTo>
                  <a:lnTo>
                    <a:pt x="981075" y="171450"/>
                  </a:lnTo>
                  <a:lnTo>
                    <a:pt x="1095375" y="114300"/>
                  </a:lnTo>
                  <a:lnTo>
                    <a:pt x="1152525" y="85725"/>
                  </a:lnTo>
                  <a:close/>
                </a:path>
                <a:path w="1917700" h="1471295">
                  <a:moveTo>
                    <a:pt x="1342898" y="1394841"/>
                  </a:moveTo>
                  <a:lnTo>
                    <a:pt x="1309598" y="1394841"/>
                  </a:lnTo>
                  <a:lnTo>
                    <a:pt x="1308100" y="312801"/>
                  </a:lnTo>
                  <a:lnTo>
                    <a:pt x="1298575" y="312801"/>
                  </a:lnTo>
                  <a:lnTo>
                    <a:pt x="1300073" y="1394841"/>
                  </a:lnTo>
                  <a:lnTo>
                    <a:pt x="1266698" y="1394841"/>
                  </a:lnTo>
                  <a:lnTo>
                    <a:pt x="1304925" y="1471041"/>
                  </a:lnTo>
                  <a:lnTo>
                    <a:pt x="1336560" y="1407541"/>
                  </a:lnTo>
                  <a:lnTo>
                    <a:pt x="1342898" y="1394841"/>
                  </a:lnTo>
                  <a:close/>
                </a:path>
                <a:path w="1917700" h="1471295">
                  <a:moveTo>
                    <a:pt x="1495298" y="1394841"/>
                  </a:moveTo>
                  <a:lnTo>
                    <a:pt x="1461998" y="1394841"/>
                  </a:lnTo>
                  <a:lnTo>
                    <a:pt x="1460500" y="312801"/>
                  </a:lnTo>
                  <a:lnTo>
                    <a:pt x="1450975" y="312801"/>
                  </a:lnTo>
                  <a:lnTo>
                    <a:pt x="1452473" y="1394841"/>
                  </a:lnTo>
                  <a:lnTo>
                    <a:pt x="1419098" y="1394841"/>
                  </a:lnTo>
                  <a:lnTo>
                    <a:pt x="1457325" y="1471041"/>
                  </a:lnTo>
                  <a:lnTo>
                    <a:pt x="1488960" y="1407541"/>
                  </a:lnTo>
                  <a:lnTo>
                    <a:pt x="1495298" y="1394841"/>
                  </a:lnTo>
                  <a:close/>
                </a:path>
                <a:path w="1917700" h="1471295">
                  <a:moveTo>
                    <a:pt x="1765173" y="389001"/>
                  </a:moveTo>
                  <a:lnTo>
                    <a:pt x="1758823" y="376301"/>
                  </a:lnTo>
                  <a:lnTo>
                    <a:pt x="1727073" y="312801"/>
                  </a:lnTo>
                  <a:lnTo>
                    <a:pt x="1688973" y="389001"/>
                  </a:lnTo>
                  <a:lnTo>
                    <a:pt x="1722247" y="389001"/>
                  </a:lnTo>
                  <a:lnTo>
                    <a:pt x="1722247" y="1471041"/>
                  </a:lnTo>
                  <a:lnTo>
                    <a:pt x="1731772" y="1471041"/>
                  </a:lnTo>
                  <a:lnTo>
                    <a:pt x="1731772" y="389001"/>
                  </a:lnTo>
                  <a:lnTo>
                    <a:pt x="1765173" y="389001"/>
                  </a:lnTo>
                  <a:close/>
                </a:path>
                <a:path w="1917700" h="1471295">
                  <a:moveTo>
                    <a:pt x="1917573" y="389001"/>
                  </a:moveTo>
                  <a:lnTo>
                    <a:pt x="1911223" y="376301"/>
                  </a:lnTo>
                  <a:lnTo>
                    <a:pt x="1879473" y="312801"/>
                  </a:lnTo>
                  <a:lnTo>
                    <a:pt x="1841373" y="389001"/>
                  </a:lnTo>
                  <a:lnTo>
                    <a:pt x="1874647" y="389001"/>
                  </a:lnTo>
                  <a:lnTo>
                    <a:pt x="1874647" y="1471041"/>
                  </a:lnTo>
                  <a:lnTo>
                    <a:pt x="1884172" y="1471041"/>
                  </a:lnTo>
                  <a:lnTo>
                    <a:pt x="1884172" y="389001"/>
                  </a:lnTo>
                  <a:lnTo>
                    <a:pt x="1917573" y="3890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486400" y="2438400"/>
              <a:ext cx="0" cy="76200"/>
            </a:xfrm>
            <a:custGeom>
              <a:avLst/>
              <a:gdLst/>
              <a:ahLst/>
              <a:cxnLst/>
              <a:rect l="l" t="t" r="r" b="b"/>
              <a:pathLst>
                <a:path h="76200">
                  <a:moveTo>
                    <a:pt x="0" y="7620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486400" y="2590800"/>
              <a:ext cx="3124200" cy="0"/>
            </a:xfrm>
            <a:custGeom>
              <a:avLst/>
              <a:gdLst/>
              <a:ahLst/>
              <a:cxnLst/>
              <a:rect l="l" t="t" r="r" b="b"/>
              <a:pathLst>
                <a:path w="3124200">
                  <a:moveTo>
                    <a:pt x="0" y="0"/>
                  </a:moveTo>
                  <a:lnTo>
                    <a:pt x="3124200" y="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524875" y="2590800"/>
              <a:ext cx="171450" cy="1676400"/>
            </a:xfrm>
            <a:custGeom>
              <a:avLst/>
              <a:gdLst/>
              <a:ahLst/>
              <a:cxnLst/>
              <a:rect l="l" t="t" r="r" b="b"/>
              <a:pathLst>
                <a:path w="171450" h="1676400">
                  <a:moveTo>
                    <a:pt x="57150" y="1504950"/>
                  </a:moveTo>
                  <a:lnTo>
                    <a:pt x="0" y="1504950"/>
                  </a:lnTo>
                  <a:lnTo>
                    <a:pt x="85725" y="1676400"/>
                  </a:lnTo>
                  <a:lnTo>
                    <a:pt x="157162" y="1533525"/>
                  </a:lnTo>
                  <a:lnTo>
                    <a:pt x="57150" y="1533525"/>
                  </a:lnTo>
                  <a:lnTo>
                    <a:pt x="57150" y="1504950"/>
                  </a:lnTo>
                  <a:close/>
                </a:path>
                <a:path w="171450" h="1676400">
                  <a:moveTo>
                    <a:pt x="114300" y="0"/>
                  </a:moveTo>
                  <a:lnTo>
                    <a:pt x="57150" y="0"/>
                  </a:lnTo>
                  <a:lnTo>
                    <a:pt x="57150" y="1533525"/>
                  </a:lnTo>
                  <a:lnTo>
                    <a:pt x="114300" y="1533525"/>
                  </a:lnTo>
                  <a:lnTo>
                    <a:pt x="114300" y="0"/>
                  </a:lnTo>
                  <a:close/>
                </a:path>
                <a:path w="171450" h="1676400">
                  <a:moveTo>
                    <a:pt x="171450" y="1504950"/>
                  </a:moveTo>
                  <a:lnTo>
                    <a:pt x="114300" y="1504950"/>
                  </a:lnTo>
                  <a:lnTo>
                    <a:pt x="114300" y="1533525"/>
                  </a:lnTo>
                  <a:lnTo>
                    <a:pt x="157162" y="1533525"/>
                  </a:lnTo>
                  <a:lnTo>
                    <a:pt x="171450" y="15049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486400" y="2362200"/>
              <a:ext cx="4572000" cy="3200400"/>
            </a:xfrm>
            <a:custGeom>
              <a:avLst/>
              <a:gdLst/>
              <a:ahLst/>
              <a:cxnLst/>
              <a:rect l="l" t="t" r="r" b="b"/>
              <a:pathLst>
                <a:path w="4572000" h="3200400">
                  <a:moveTo>
                    <a:pt x="0" y="0"/>
                  </a:moveTo>
                  <a:lnTo>
                    <a:pt x="4572000" y="0"/>
                  </a:lnTo>
                </a:path>
                <a:path w="4572000" h="3200400">
                  <a:moveTo>
                    <a:pt x="4572000" y="0"/>
                  </a:moveTo>
                  <a:lnTo>
                    <a:pt x="4572000" y="32004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829800" y="5505450"/>
              <a:ext cx="228600" cy="114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971800" y="2971800"/>
              <a:ext cx="1676400" cy="0"/>
            </a:xfrm>
            <a:custGeom>
              <a:avLst/>
              <a:gdLst/>
              <a:ahLst/>
              <a:cxnLst/>
              <a:rect l="l" t="t" r="r" b="b"/>
              <a:pathLst>
                <a:path w="1676400">
                  <a:moveTo>
                    <a:pt x="1676400" y="0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886075" y="2971800"/>
              <a:ext cx="171450" cy="1371600"/>
            </a:xfrm>
            <a:custGeom>
              <a:avLst/>
              <a:gdLst/>
              <a:ahLst/>
              <a:cxnLst/>
              <a:rect l="l" t="t" r="r" b="b"/>
              <a:pathLst>
                <a:path w="171450" h="1371600">
                  <a:moveTo>
                    <a:pt x="57150" y="1200150"/>
                  </a:moveTo>
                  <a:lnTo>
                    <a:pt x="0" y="1200150"/>
                  </a:lnTo>
                  <a:lnTo>
                    <a:pt x="85725" y="1371600"/>
                  </a:lnTo>
                  <a:lnTo>
                    <a:pt x="157162" y="1228725"/>
                  </a:lnTo>
                  <a:lnTo>
                    <a:pt x="57150" y="1228725"/>
                  </a:lnTo>
                  <a:lnTo>
                    <a:pt x="57150" y="1200150"/>
                  </a:lnTo>
                  <a:close/>
                </a:path>
                <a:path w="171450" h="1371600">
                  <a:moveTo>
                    <a:pt x="114300" y="0"/>
                  </a:moveTo>
                  <a:lnTo>
                    <a:pt x="57150" y="0"/>
                  </a:lnTo>
                  <a:lnTo>
                    <a:pt x="57150" y="1228725"/>
                  </a:lnTo>
                  <a:lnTo>
                    <a:pt x="114300" y="1228725"/>
                  </a:lnTo>
                  <a:lnTo>
                    <a:pt x="114300" y="0"/>
                  </a:lnTo>
                  <a:close/>
                </a:path>
                <a:path w="171450" h="1371600">
                  <a:moveTo>
                    <a:pt x="171450" y="1200150"/>
                  </a:moveTo>
                  <a:lnTo>
                    <a:pt x="114300" y="1200150"/>
                  </a:lnTo>
                  <a:lnTo>
                    <a:pt x="114300" y="1228725"/>
                  </a:lnTo>
                  <a:lnTo>
                    <a:pt x="157162" y="1228725"/>
                  </a:lnTo>
                  <a:lnTo>
                    <a:pt x="171450" y="1200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225" dirty="0"/>
              <a:t>5</a:t>
            </a:fld>
            <a:endParaRPr spc="-225" dirty="0"/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CA1104/CA2104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01679" y="6229680"/>
            <a:ext cx="457200" cy="457200"/>
            <a:chOff x="11401679" y="6229680"/>
            <a:chExt cx="457200" cy="457200"/>
          </a:xfrm>
        </p:grpSpPr>
        <p:sp>
          <p:nvSpPr>
            <p:cNvPr id="3" name="object 3"/>
            <p:cNvSpPr/>
            <p:nvPr/>
          </p:nvSpPr>
          <p:spPr>
            <a:xfrm>
              <a:off x="11401679" y="6229680"/>
              <a:ext cx="457200" cy="457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430889" y="6258877"/>
              <a:ext cx="398780" cy="399415"/>
            </a:xfrm>
            <a:custGeom>
              <a:avLst/>
              <a:gdLst/>
              <a:ahLst/>
              <a:cxnLst/>
              <a:rect l="l" t="t" r="r" b="b"/>
              <a:pathLst>
                <a:path w="398779" h="399415">
                  <a:moveTo>
                    <a:pt x="0" y="199402"/>
                  </a:moveTo>
                  <a:lnTo>
                    <a:pt x="5266" y="153679"/>
                  </a:lnTo>
                  <a:lnTo>
                    <a:pt x="20268" y="111707"/>
                  </a:lnTo>
                  <a:lnTo>
                    <a:pt x="43807" y="74683"/>
                  </a:lnTo>
                  <a:lnTo>
                    <a:pt x="74686" y="43804"/>
                  </a:lnTo>
                  <a:lnTo>
                    <a:pt x="111708" y="20266"/>
                  </a:lnTo>
                  <a:lnTo>
                    <a:pt x="153675" y="5265"/>
                  </a:lnTo>
                  <a:lnTo>
                    <a:pt x="199389" y="0"/>
                  </a:lnTo>
                  <a:lnTo>
                    <a:pt x="245144" y="5265"/>
                  </a:lnTo>
                  <a:lnTo>
                    <a:pt x="287127" y="20266"/>
                  </a:lnTo>
                  <a:lnTo>
                    <a:pt x="324146" y="43804"/>
                  </a:lnTo>
                  <a:lnTo>
                    <a:pt x="355012" y="74683"/>
                  </a:lnTo>
                  <a:lnTo>
                    <a:pt x="378534" y="111707"/>
                  </a:lnTo>
                  <a:lnTo>
                    <a:pt x="393520" y="153679"/>
                  </a:lnTo>
                  <a:lnTo>
                    <a:pt x="398779" y="199402"/>
                  </a:lnTo>
                  <a:lnTo>
                    <a:pt x="393520" y="245126"/>
                  </a:lnTo>
                  <a:lnTo>
                    <a:pt x="378534" y="287100"/>
                  </a:lnTo>
                  <a:lnTo>
                    <a:pt x="355012" y="324126"/>
                  </a:lnTo>
                  <a:lnTo>
                    <a:pt x="324146" y="355008"/>
                  </a:lnTo>
                  <a:lnTo>
                    <a:pt x="287127" y="378549"/>
                  </a:lnTo>
                  <a:lnTo>
                    <a:pt x="245144" y="393551"/>
                  </a:lnTo>
                  <a:lnTo>
                    <a:pt x="199389" y="398818"/>
                  </a:lnTo>
                  <a:lnTo>
                    <a:pt x="153675" y="393551"/>
                  </a:lnTo>
                  <a:lnTo>
                    <a:pt x="111708" y="378549"/>
                  </a:lnTo>
                  <a:lnTo>
                    <a:pt x="74686" y="355008"/>
                  </a:lnTo>
                  <a:lnTo>
                    <a:pt x="43807" y="324126"/>
                  </a:lnTo>
                  <a:lnTo>
                    <a:pt x="20268" y="287100"/>
                  </a:lnTo>
                  <a:lnTo>
                    <a:pt x="5266" y="245126"/>
                  </a:lnTo>
                  <a:lnTo>
                    <a:pt x="0" y="19940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2001" y="346024"/>
            <a:ext cx="10668888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000099"/>
                </a:solidFill>
              </a:rPr>
              <a:t>CENTRAL PROCESSING UNIT (CPU)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225" dirty="0"/>
              <a:t>6</a:t>
            </a:fld>
            <a:endParaRPr spc="-22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CA1104/CA2104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76324" y="1345438"/>
            <a:ext cx="10077450" cy="4556119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94945" marR="20955" indent="-182880">
              <a:lnSpc>
                <a:spcPts val="2300"/>
              </a:lnSpc>
              <a:spcBef>
                <a:spcPts val="660"/>
              </a:spcBef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sz="2400" spc="45" dirty="0">
                <a:latin typeface="Trebuchet MS"/>
                <a:cs typeface="Trebuchet MS"/>
              </a:rPr>
              <a:t>The</a:t>
            </a:r>
            <a:r>
              <a:rPr sz="2400" spc="-130" dirty="0">
                <a:latin typeface="Trebuchet MS"/>
                <a:cs typeface="Trebuchet MS"/>
              </a:rPr>
              <a:t> </a:t>
            </a:r>
            <a:r>
              <a:rPr sz="2400" spc="160" dirty="0">
                <a:latin typeface="Trebuchet MS"/>
                <a:cs typeface="Trebuchet MS"/>
              </a:rPr>
              <a:t>CPU</a:t>
            </a:r>
            <a:r>
              <a:rPr sz="2400" spc="-125" dirty="0">
                <a:latin typeface="Trebuchet MS"/>
                <a:cs typeface="Trebuchet MS"/>
              </a:rPr>
              <a:t> </a:t>
            </a:r>
            <a:r>
              <a:rPr sz="2400" spc="90" dirty="0">
                <a:latin typeface="Trebuchet MS"/>
                <a:cs typeface="Trebuchet MS"/>
              </a:rPr>
              <a:t>comprises</a:t>
            </a:r>
            <a:r>
              <a:rPr sz="2400" spc="-130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of</a:t>
            </a:r>
            <a:r>
              <a:rPr sz="2400" spc="-125" dirty="0">
                <a:latin typeface="Trebuchet MS"/>
                <a:cs typeface="Trebuchet MS"/>
              </a:rPr>
              <a:t> </a:t>
            </a:r>
            <a:r>
              <a:rPr sz="2400" spc="50" dirty="0">
                <a:latin typeface="Trebuchet MS"/>
                <a:cs typeface="Trebuchet MS"/>
              </a:rPr>
              <a:t>Control</a:t>
            </a:r>
            <a:r>
              <a:rPr sz="2400" spc="-12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Unit</a:t>
            </a:r>
            <a:r>
              <a:rPr sz="2400" spc="-125" dirty="0">
                <a:latin typeface="Trebuchet MS"/>
                <a:cs typeface="Trebuchet MS"/>
              </a:rPr>
              <a:t> </a:t>
            </a:r>
            <a:r>
              <a:rPr sz="2400" spc="120" dirty="0">
                <a:latin typeface="Trebuchet MS"/>
                <a:cs typeface="Trebuchet MS"/>
              </a:rPr>
              <a:t>(CU)</a:t>
            </a:r>
            <a:r>
              <a:rPr sz="2400" spc="-125" dirty="0">
                <a:latin typeface="Trebuchet MS"/>
                <a:cs typeface="Trebuchet MS"/>
              </a:rPr>
              <a:t> </a:t>
            </a:r>
            <a:r>
              <a:rPr sz="2400" spc="75" dirty="0">
                <a:latin typeface="Trebuchet MS"/>
                <a:cs typeface="Trebuchet MS"/>
              </a:rPr>
              <a:t>and</a:t>
            </a:r>
            <a:r>
              <a:rPr sz="2400" spc="-125" dirty="0">
                <a:latin typeface="Trebuchet MS"/>
                <a:cs typeface="Trebuchet MS"/>
              </a:rPr>
              <a:t> </a:t>
            </a:r>
            <a:r>
              <a:rPr sz="2400" spc="20" dirty="0">
                <a:latin typeface="Trebuchet MS"/>
                <a:cs typeface="Trebuchet MS"/>
              </a:rPr>
              <a:t>Arithmetic</a:t>
            </a:r>
            <a:r>
              <a:rPr sz="2400" spc="-120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and</a:t>
            </a:r>
            <a:r>
              <a:rPr sz="2400" spc="-120" dirty="0">
                <a:latin typeface="Trebuchet MS"/>
                <a:cs typeface="Trebuchet MS"/>
              </a:rPr>
              <a:t> </a:t>
            </a:r>
            <a:r>
              <a:rPr sz="2400" spc="95" dirty="0">
                <a:latin typeface="Trebuchet MS"/>
                <a:cs typeface="Trebuchet MS"/>
              </a:rPr>
              <a:t>Logic</a:t>
            </a:r>
            <a:r>
              <a:rPr sz="2400" spc="-12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Unit  </a:t>
            </a:r>
            <a:r>
              <a:rPr sz="2400" spc="35" dirty="0">
                <a:latin typeface="Trebuchet MS"/>
                <a:cs typeface="Trebuchet MS"/>
              </a:rPr>
              <a:t>(ALU).</a:t>
            </a:r>
            <a:endParaRPr sz="2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9E3611"/>
              </a:buClr>
              <a:buFont typeface="Wingdings"/>
              <a:buChar char=""/>
            </a:pPr>
            <a:endParaRPr sz="3550" dirty="0">
              <a:latin typeface="Trebuchet MS"/>
              <a:cs typeface="Trebuchet MS"/>
            </a:endParaRPr>
          </a:p>
          <a:p>
            <a:pPr marL="194945" indent="-182880">
              <a:lnSpc>
                <a:spcPct val="100000"/>
              </a:lnSpc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sz="2400" spc="160" dirty="0">
                <a:latin typeface="Trebuchet MS"/>
                <a:cs typeface="Trebuchet MS"/>
              </a:rPr>
              <a:t>CPU</a:t>
            </a:r>
            <a:r>
              <a:rPr sz="2400" spc="-130" dirty="0">
                <a:latin typeface="Trebuchet MS"/>
                <a:cs typeface="Trebuchet MS"/>
              </a:rPr>
              <a:t> </a:t>
            </a:r>
            <a:r>
              <a:rPr sz="2400" spc="70" dirty="0">
                <a:latin typeface="Trebuchet MS"/>
                <a:cs typeface="Trebuchet MS"/>
              </a:rPr>
              <a:t>is</a:t>
            </a:r>
            <a:r>
              <a:rPr sz="2400" spc="-12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the</a:t>
            </a:r>
            <a:r>
              <a:rPr sz="2400" spc="-125" dirty="0">
                <a:latin typeface="Trebuchet MS"/>
                <a:cs typeface="Trebuchet MS"/>
              </a:rPr>
              <a:t> </a:t>
            </a:r>
            <a:r>
              <a:rPr sz="2400" spc="60" dirty="0">
                <a:latin typeface="Trebuchet MS"/>
                <a:cs typeface="Trebuchet MS"/>
              </a:rPr>
              <a:t>brain</a:t>
            </a:r>
            <a:r>
              <a:rPr sz="2400" spc="-125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of</a:t>
            </a:r>
            <a:r>
              <a:rPr sz="2400" spc="-125" dirty="0">
                <a:latin typeface="Trebuchet MS"/>
                <a:cs typeface="Trebuchet MS"/>
              </a:rPr>
              <a:t> </a:t>
            </a:r>
            <a:r>
              <a:rPr sz="2400" spc="10" dirty="0">
                <a:latin typeface="Trebuchet MS"/>
                <a:cs typeface="Trebuchet MS"/>
              </a:rPr>
              <a:t>a</a:t>
            </a:r>
            <a:r>
              <a:rPr sz="2400" spc="-12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computer.</a:t>
            </a:r>
            <a:endParaRPr sz="2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9E3611"/>
              </a:buClr>
              <a:buFont typeface="Wingdings"/>
              <a:buChar char=""/>
            </a:pPr>
            <a:endParaRPr sz="4050" dirty="0">
              <a:latin typeface="Trebuchet MS"/>
              <a:cs typeface="Trebuchet MS"/>
            </a:endParaRPr>
          </a:p>
          <a:p>
            <a:pPr marL="194945" marR="706755" indent="-182880">
              <a:lnSpc>
                <a:spcPct val="80000"/>
              </a:lnSpc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sz="2400" spc="45" dirty="0">
                <a:latin typeface="Trebuchet MS"/>
                <a:cs typeface="Trebuchet MS"/>
              </a:rPr>
              <a:t>The</a:t>
            </a:r>
            <a:r>
              <a:rPr sz="2400" spc="4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u="heavy" spc="-8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Georgia"/>
                <a:cs typeface="Georgia"/>
              </a:rPr>
              <a:t>Control </a:t>
            </a:r>
            <a:r>
              <a:rPr sz="2400" b="1" u="heavy" spc="-16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Georgia"/>
                <a:cs typeface="Georgia"/>
              </a:rPr>
              <a:t>Unit </a:t>
            </a:r>
            <a:r>
              <a:rPr sz="2400" b="1" u="heavy" spc="-18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Georgia"/>
                <a:cs typeface="Georgia"/>
              </a:rPr>
              <a:t>(CU)</a:t>
            </a:r>
            <a:r>
              <a:rPr sz="2400" b="1" spc="-18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spc="35" dirty="0">
                <a:latin typeface="Trebuchet MS"/>
                <a:cs typeface="Trebuchet MS"/>
              </a:rPr>
              <a:t>coordinates </a:t>
            </a:r>
            <a:r>
              <a:rPr sz="2400" spc="80" dirty="0">
                <a:latin typeface="Trebuchet MS"/>
                <a:cs typeface="Trebuchet MS"/>
              </a:rPr>
              <a:t>and </a:t>
            </a:r>
            <a:r>
              <a:rPr sz="2400" spc="15" dirty="0">
                <a:latin typeface="Trebuchet MS"/>
                <a:cs typeface="Trebuchet MS"/>
              </a:rPr>
              <a:t>directs </a:t>
            </a:r>
            <a:r>
              <a:rPr sz="2400" spc="-35" dirty="0">
                <a:latin typeface="Trebuchet MS"/>
                <a:cs typeface="Trebuchet MS"/>
              </a:rPr>
              <a:t>the </a:t>
            </a:r>
            <a:r>
              <a:rPr sz="2400" spc="35" dirty="0">
                <a:latin typeface="Trebuchet MS"/>
                <a:cs typeface="Trebuchet MS"/>
              </a:rPr>
              <a:t>operations</a:t>
            </a:r>
            <a:r>
              <a:rPr sz="2400" spc="-525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of </a:t>
            </a:r>
            <a:r>
              <a:rPr sz="2400" spc="10" dirty="0">
                <a:latin typeface="Trebuchet MS"/>
                <a:cs typeface="Trebuchet MS"/>
              </a:rPr>
              <a:t>a  </a:t>
            </a:r>
            <a:r>
              <a:rPr sz="2400" dirty="0">
                <a:latin typeface="Trebuchet MS"/>
                <a:cs typeface="Trebuchet MS"/>
              </a:rPr>
              <a:t>computer.</a:t>
            </a: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E3611"/>
              </a:buClr>
              <a:buFont typeface="Wingdings"/>
              <a:buChar char=""/>
            </a:pPr>
            <a:endParaRPr sz="4000" dirty="0">
              <a:latin typeface="Trebuchet MS"/>
              <a:cs typeface="Trebuchet MS"/>
            </a:endParaRPr>
          </a:p>
          <a:p>
            <a:pPr marL="194945" marR="5080" indent="-182880">
              <a:lnSpc>
                <a:spcPts val="2310"/>
              </a:lnSpc>
              <a:buClr>
                <a:srgbClr val="9E3611"/>
              </a:buClr>
              <a:buSzPct val="85416"/>
              <a:buFont typeface="Wingdings"/>
              <a:buChar char=""/>
              <a:tabLst>
                <a:tab pos="195580" algn="l"/>
              </a:tabLst>
            </a:pPr>
            <a:r>
              <a:rPr sz="2400" spc="45" dirty="0">
                <a:latin typeface="Trebuchet MS"/>
                <a:cs typeface="Trebuchet MS"/>
              </a:rPr>
              <a:t>The</a:t>
            </a:r>
            <a:r>
              <a:rPr sz="2400" spc="4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u="heavy" spc="-6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Georgia"/>
                <a:cs typeface="Georgia"/>
              </a:rPr>
              <a:t>Arithmetic </a:t>
            </a:r>
            <a:r>
              <a:rPr sz="2400" b="1" u="heavy" spc="-9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Georgia"/>
                <a:cs typeface="Georgia"/>
              </a:rPr>
              <a:t>and </a:t>
            </a:r>
            <a:r>
              <a:rPr sz="2400" b="1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Georgia"/>
                <a:cs typeface="Georgia"/>
              </a:rPr>
              <a:t>Logic </a:t>
            </a:r>
            <a:r>
              <a:rPr sz="2400" b="1" u="heavy" spc="-16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Georgia"/>
                <a:cs typeface="Georgia"/>
              </a:rPr>
              <a:t>Unit </a:t>
            </a:r>
            <a:r>
              <a:rPr sz="2400" b="1" u="heavy" spc="-2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Georgia"/>
                <a:cs typeface="Georgia"/>
              </a:rPr>
              <a:t>(ALU)</a:t>
            </a:r>
            <a:r>
              <a:rPr sz="2400" b="1" spc="-22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400" spc="60" dirty="0">
                <a:latin typeface="Trebuchet MS"/>
                <a:cs typeface="Trebuchet MS"/>
              </a:rPr>
              <a:t>performs </a:t>
            </a:r>
            <a:r>
              <a:rPr sz="2400" spc="-10" dirty="0">
                <a:latin typeface="Trebuchet MS"/>
                <a:cs typeface="Trebuchet MS"/>
              </a:rPr>
              <a:t>arithmetic </a:t>
            </a:r>
            <a:r>
              <a:rPr sz="2400" spc="80" dirty="0">
                <a:latin typeface="Trebuchet MS"/>
                <a:cs typeface="Trebuchet MS"/>
              </a:rPr>
              <a:t>and</a:t>
            </a:r>
            <a:r>
              <a:rPr sz="2400" spc="-425" dirty="0">
                <a:latin typeface="Trebuchet MS"/>
                <a:cs typeface="Trebuchet MS"/>
              </a:rPr>
              <a:t> </a:t>
            </a:r>
            <a:r>
              <a:rPr sz="2400" spc="60" dirty="0">
                <a:latin typeface="Trebuchet MS"/>
                <a:cs typeface="Trebuchet MS"/>
              </a:rPr>
              <a:t>logical  </a:t>
            </a:r>
            <a:r>
              <a:rPr sz="2400" spc="15" dirty="0">
                <a:latin typeface="Trebuchet MS"/>
                <a:cs typeface="Trebuchet MS"/>
              </a:rPr>
              <a:t>operations.</a:t>
            </a:r>
            <a:endParaRPr sz="2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9E3611"/>
              </a:buClr>
            </a:pPr>
            <a:endParaRPr sz="35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892" y="796797"/>
            <a:ext cx="477647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000099"/>
                </a:solidFill>
              </a:rPr>
              <a:t>MAIN MEMORY UNIT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225" dirty="0"/>
              <a:t>7</a:t>
            </a:fld>
            <a:endParaRPr spc="-2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CA1104/CA2104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599440" marR="5080" indent="-182880">
              <a:lnSpc>
                <a:spcPts val="3020"/>
              </a:lnSpc>
              <a:spcBef>
                <a:spcPts val="480"/>
              </a:spcBef>
              <a:buClr>
                <a:srgbClr val="9E3611"/>
              </a:buClr>
              <a:buSzPct val="83928"/>
              <a:buFont typeface="Wingdings"/>
              <a:buChar char=""/>
              <a:tabLst>
                <a:tab pos="600710" algn="l"/>
              </a:tabLst>
            </a:pPr>
            <a:r>
              <a:rPr spc="-85" dirty="0"/>
              <a:t>It </a:t>
            </a:r>
            <a:r>
              <a:rPr spc="55" dirty="0"/>
              <a:t>consists </a:t>
            </a:r>
            <a:r>
              <a:rPr spc="-60" dirty="0"/>
              <a:t>of </a:t>
            </a:r>
            <a:r>
              <a:rPr spc="35" dirty="0"/>
              <a:t>continuous </a:t>
            </a:r>
            <a:r>
              <a:rPr spc="110" dirty="0"/>
              <a:t>memory </a:t>
            </a:r>
            <a:r>
              <a:rPr spc="55" dirty="0"/>
              <a:t>cells </a:t>
            </a:r>
            <a:r>
              <a:rPr spc="114" dirty="0"/>
              <a:t>used </a:t>
            </a:r>
            <a:r>
              <a:rPr spc="-85" dirty="0"/>
              <a:t>to </a:t>
            </a:r>
            <a:r>
              <a:rPr spc="-5" dirty="0"/>
              <a:t>store </a:t>
            </a:r>
            <a:r>
              <a:rPr spc="-15" dirty="0"/>
              <a:t>data </a:t>
            </a:r>
            <a:r>
              <a:rPr spc="90" dirty="0"/>
              <a:t>and  </a:t>
            </a:r>
            <a:r>
              <a:rPr spc="20" dirty="0"/>
              <a:t>instructions</a:t>
            </a:r>
            <a:r>
              <a:rPr spc="-130" dirty="0"/>
              <a:t> </a:t>
            </a:r>
            <a:r>
              <a:rPr spc="130" dirty="0"/>
              <a:t>during</a:t>
            </a:r>
            <a:r>
              <a:rPr spc="-160" dirty="0"/>
              <a:t> </a:t>
            </a:r>
            <a:r>
              <a:rPr spc="-40" dirty="0"/>
              <a:t>the</a:t>
            </a:r>
            <a:r>
              <a:rPr spc="-145" dirty="0"/>
              <a:t> </a:t>
            </a:r>
            <a:r>
              <a:rPr spc="15" dirty="0"/>
              <a:t>execution</a:t>
            </a:r>
            <a:r>
              <a:rPr spc="-155" dirty="0"/>
              <a:t> </a:t>
            </a:r>
            <a:r>
              <a:rPr spc="-60" dirty="0"/>
              <a:t>of</a:t>
            </a:r>
            <a:r>
              <a:rPr spc="-160" dirty="0"/>
              <a:t> </a:t>
            </a:r>
            <a:r>
              <a:rPr spc="70" dirty="0"/>
              <a:t>programs.</a:t>
            </a:r>
          </a:p>
          <a:p>
            <a:pPr marL="404495">
              <a:lnSpc>
                <a:spcPct val="100000"/>
              </a:lnSpc>
              <a:spcBef>
                <a:spcPts val="35"/>
              </a:spcBef>
              <a:buClr>
                <a:srgbClr val="9E3611"/>
              </a:buClr>
              <a:buFont typeface="Wingdings"/>
              <a:buChar char=""/>
            </a:pPr>
            <a:endParaRPr sz="4650"/>
          </a:p>
          <a:p>
            <a:pPr marL="599440" marR="306070" indent="-182880">
              <a:lnSpc>
                <a:spcPts val="3020"/>
              </a:lnSpc>
              <a:buClr>
                <a:srgbClr val="9E3611"/>
              </a:buClr>
              <a:buSzPct val="83928"/>
              <a:buFont typeface="Wingdings"/>
              <a:buChar char=""/>
              <a:tabLst>
                <a:tab pos="600710" algn="l"/>
              </a:tabLst>
            </a:pPr>
            <a:r>
              <a:rPr spc="-75" dirty="0"/>
              <a:t>Total</a:t>
            </a:r>
            <a:r>
              <a:rPr spc="-165" dirty="0"/>
              <a:t> </a:t>
            </a:r>
            <a:r>
              <a:rPr spc="35" dirty="0"/>
              <a:t>capacity</a:t>
            </a:r>
            <a:r>
              <a:rPr spc="-120" dirty="0"/>
              <a:t> </a:t>
            </a:r>
            <a:r>
              <a:rPr spc="-65" dirty="0"/>
              <a:t>of</a:t>
            </a:r>
            <a:r>
              <a:rPr spc="-150" dirty="0"/>
              <a:t> </a:t>
            </a:r>
            <a:r>
              <a:rPr spc="140" dirty="0"/>
              <a:t>Main</a:t>
            </a:r>
            <a:r>
              <a:rPr spc="-160" dirty="0"/>
              <a:t> </a:t>
            </a:r>
            <a:r>
              <a:rPr spc="175" dirty="0"/>
              <a:t>Memory</a:t>
            </a:r>
            <a:r>
              <a:rPr spc="-165" dirty="0"/>
              <a:t> </a:t>
            </a:r>
            <a:r>
              <a:rPr spc="80" dirty="0"/>
              <a:t>is</a:t>
            </a:r>
            <a:r>
              <a:rPr spc="-150" dirty="0"/>
              <a:t> </a:t>
            </a:r>
            <a:r>
              <a:rPr spc="55" dirty="0"/>
              <a:t>machine</a:t>
            </a:r>
            <a:r>
              <a:rPr spc="-160" dirty="0"/>
              <a:t> </a:t>
            </a:r>
            <a:r>
              <a:rPr spc="75" dirty="0"/>
              <a:t>dependent</a:t>
            </a:r>
            <a:r>
              <a:rPr spc="-165" dirty="0"/>
              <a:t> </a:t>
            </a:r>
            <a:r>
              <a:rPr spc="90" dirty="0"/>
              <a:t>and</a:t>
            </a:r>
            <a:r>
              <a:rPr spc="-155" dirty="0"/>
              <a:t> </a:t>
            </a:r>
            <a:r>
              <a:rPr spc="80" dirty="0"/>
              <a:t>is  </a:t>
            </a:r>
            <a:r>
              <a:rPr spc="90" dirty="0"/>
              <a:t>less</a:t>
            </a:r>
            <a:r>
              <a:rPr spc="-150" dirty="0"/>
              <a:t> </a:t>
            </a:r>
            <a:r>
              <a:rPr spc="80" dirty="0"/>
              <a:t>compared</a:t>
            </a:r>
            <a:r>
              <a:rPr spc="-140" dirty="0"/>
              <a:t> </a:t>
            </a:r>
            <a:r>
              <a:rPr spc="-85" dirty="0"/>
              <a:t>to</a:t>
            </a:r>
            <a:r>
              <a:rPr spc="-145" dirty="0"/>
              <a:t> </a:t>
            </a:r>
            <a:r>
              <a:rPr spc="105" dirty="0"/>
              <a:t>Secondary</a:t>
            </a:r>
            <a:r>
              <a:rPr spc="-165" dirty="0"/>
              <a:t> </a:t>
            </a:r>
            <a:r>
              <a:rPr spc="80" dirty="0"/>
              <a:t>Memory.</a:t>
            </a:r>
          </a:p>
          <a:p>
            <a:pPr marL="404495">
              <a:lnSpc>
                <a:spcPct val="100000"/>
              </a:lnSpc>
              <a:buClr>
                <a:srgbClr val="9E3611"/>
              </a:buClr>
              <a:buFont typeface="Wingdings"/>
              <a:buChar char=""/>
            </a:pPr>
            <a:endParaRPr sz="4350"/>
          </a:p>
          <a:p>
            <a:pPr marL="599440" indent="-182880">
              <a:lnSpc>
                <a:spcPct val="100000"/>
              </a:lnSpc>
              <a:buClr>
                <a:srgbClr val="9E3611"/>
              </a:buClr>
              <a:buSzPct val="83928"/>
              <a:buFont typeface="Wingdings"/>
              <a:buChar char=""/>
              <a:tabLst>
                <a:tab pos="600710" algn="l"/>
              </a:tabLst>
            </a:pPr>
            <a:r>
              <a:rPr spc="105" dirty="0"/>
              <a:t>Example</a:t>
            </a:r>
            <a:r>
              <a:rPr spc="-155" dirty="0"/>
              <a:t> </a:t>
            </a:r>
            <a:r>
              <a:rPr spc="-65" dirty="0"/>
              <a:t>of</a:t>
            </a:r>
            <a:r>
              <a:rPr spc="-150" dirty="0"/>
              <a:t> </a:t>
            </a:r>
            <a:r>
              <a:rPr spc="140" dirty="0"/>
              <a:t>Main</a:t>
            </a:r>
            <a:r>
              <a:rPr spc="-155" dirty="0"/>
              <a:t> </a:t>
            </a:r>
            <a:r>
              <a:rPr spc="175" dirty="0"/>
              <a:t>Memory</a:t>
            </a:r>
            <a:r>
              <a:rPr spc="-165" dirty="0"/>
              <a:t> </a:t>
            </a:r>
            <a:r>
              <a:rPr spc="80" dirty="0"/>
              <a:t>is</a:t>
            </a:r>
            <a:r>
              <a:rPr spc="-145" dirty="0"/>
              <a:t> </a:t>
            </a:r>
            <a:r>
              <a:rPr spc="275" dirty="0"/>
              <a:t>RAM</a:t>
            </a:r>
            <a:r>
              <a:rPr spc="-140" dirty="0"/>
              <a:t> </a:t>
            </a:r>
            <a:r>
              <a:rPr spc="75" dirty="0"/>
              <a:t>(Random</a:t>
            </a:r>
            <a:r>
              <a:rPr spc="-155" dirty="0"/>
              <a:t> </a:t>
            </a:r>
            <a:r>
              <a:rPr spc="130" dirty="0"/>
              <a:t>Access</a:t>
            </a:r>
            <a:r>
              <a:rPr spc="-125" dirty="0"/>
              <a:t> </a:t>
            </a:r>
            <a:r>
              <a:rPr spc="105" dirty="0"/>
              <a:t>Memory).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892" y="796797"/>
            <a:ext cx="7156908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000099"/>
                </a:solidFill>
              </a:rPr>
              <a:t>SECONDARY STORAGE UNIT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225" dirty="0"/>
              <a:t>8</a:t>
            </a:fld>
            <a:endParaRPr spc="-2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CA1104/CA2104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8892" y="2101418"/>
            <a:ext cx="9532620" cy="193578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945" indent="-182880">
              <a:lnSpc>
                <a:spcPct val="100000"/>
              </a:lnSpc>
              <a:spcBef>
                <a:spcPts val="95"/>
              </a:spcBef>
              <a:buClr>
                <a:srgbClr val="9E3611"/>
              </a:buClr>
              <a:buSzPct val="83928"/>
              <a:buFont typeface="Wingdings"/>
              <a:buChar char=""/>
              <a:tabLst>
                <a:tab pos="195580" algn="l"/>
              </a:tabLst>
            </a:pPr>
            <a:r>
              <a:rPr sz="2800" spc="60" dirty="0">
                <a:latin typeface="Trebuchet MS"/>
                <a:cs typeface="Trebuchet MS"/>
              </a:rPr>
              <a:t>This</a:t>
            </a:r>
            <a:r>
              <a:rPr sz="2800" spc="-160" dirty="0">
                <a:latin typeface="Trebuchet MS"/>
                <a:cs typeface="Trebuchet MS"/>
              </a:rPr>
              <a:t> </a:t>
            </a:r>
            <a:r>
              <a:rPr sz="2800" spc="-35" dirty="0">
                <a:latin typeface="Trebuchet MS"/>
                <a:cs typeface="Trebuchet MS"/>
              </a:rPr>
              <a:t>unit</a:t>
            </a:r>
            <a:r>
              <a:rPr sz="2800" spc="-150" dirty="0">
                <a:latin typeface="Trebuchet MS"/>
                <a:cs typeface="Trebuchet MS"/>
              </a:rPr>
              <a:t> </a:t>
            </a:r>
            <a:r>
              <a:rPr sz="2800" spc="80" dirty="0">
                <a:latin typeface="Trebuchet MS"/>
                <a:cs typeface="Trebuchet MS"/>
              </a:rPr>
              <a:t>is</a:t>
            </a:r>
            <a:r>
              <a:rPr sz="2800" spc="-140" dirty="0">
                <a:latin typeface="Trebuchet MS"/>
                <a:cs typeface="Trebuchet MS"/>
              </a:rPr>
              <a:t> </a:t>
            </a:r>
            <a:r>
              <a:rPr sz="2800" spc="114" dirty="0">
                <a:latin typeface="Trebuchet MS"/>
                <a:cs typeface="Trebuchet MS"/>
              </a:rPr>
              <a:t>used</a:t>
            </a:r>
            <a:r>
              <a:rPr sz="2800" spc="-140" dirty="0">
                <a:latin typeface="Trebuchet MS"/>
                <a:cs typeface="Trebuchet MS"/>
              </a:rPr>
              <a:t> </a:t>
            </a:r>
            <a:r>
              <a:rPr sz="2800" spc="-85" dirty="0">
                <a:latin typeface="Trebuchet MS"/>
                <a:cs typeface="Trebuchet MS"/>
              </a:rPr>
              <a:t>to</a:t>
            </a:r>
            <a:r>
              <a:rPr sz="2800" spc="-14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store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spc="105" dirty="0">
                <a:latin typeface="Trebuchet MS"/>
                <a:cs typeface="Trebuchet MS"/>
              </a:rPr>
              <a:t>programs</a:t>
            </a:r>
            <a:r>
              <a:rPr sz="2800" spc="-140" dirty="0">
                <a:latin typeface="Trebuchet MS"/>
                <a:cs typeface="Trebuchet MS"/>
              </a:rPr>
              <a:t> </a:t>
            </a:r>
            <a:r>
              <a:rPr sz="2800" spc="90" dirty="0">
                <a:latin typeface="Trebuchet MS"/>
                <a:cs typeface="Trebuchet MS"/>
              </a:rPr>
              <a:t>and</a:t>
            </a:r>
            <a:r>
              <a:rPr sz="2800" spc="-155" dirty="0">
                <a:latin typeface="Trebuchet MS"/>
                <a:cs typeface="Trebuchet MS"/>
              </a:rPr>
              <a:t> </a:t>
            </a:r>
            <a:r>
              <a:rPr sz="2800" spc="-15" dirty="0">
                <a:latin typeface="Trebuchet MS"/>
                <a:cs typeface="Trebuchet MS"/>
              </a:rPr>
              <a:t>data</a:t>
            </a:r>
            <a:r>
              <a:rPr sz="2800" spc="-14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permanently.</a:t>
            </a: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9E3611"/>
              </a:buClr>
              <a:buFont typeface="Wingdings"/>
              <a:buChar char=""/>
            </a:pPr>
            <a:endParaRPr sz="4700" dirty="0">
              <a:latin typeface="Trebuchet MS"/>
              <a:cs typeface="Trebuchet MS"/>
            </a:endParaRPr>
          </a:p>
          <a:p>
            <a:pPr marL="194945" marR="1092835" indent="-182880">
              <a:lnSpc>
                <a:spcPts val="3030"/>
              </a:lnSpc>
              <a:buClr>
                <a:srgbClr val="9E3611"/>
              </a:buClr>
              <a:buSzPct val="83928"/>
              <a:buFont typeface="Wingdings"/>
              <a:buChar char=""/>
              <a:tabLst>
                <a:tab pos="195580" algn="l"/>
              </a:tabLst>
            </a:pPr>
            <a:r>
              <a:rPr sz="2800" spc="105" dirty="0">
                <a:latin typeface="Trebuchet MS"/>
                <a:cs typeface="Trebuchet MS"/>
              </a:rPr>
              <a:t>Example</a:t>
            </a:r>
            <a:r>
              <a:rPr sz="2800" spc="-160" dirty="0">
                <a:latin typeface="Trebuchet MS"/>
                <a:cs typeface="Trebuchet MS"/>
              </a:rPr>
              <a:t> </a:t>
            </a:r>
            <a:r>
              <a:rPr sz="2800" spc="-65" dirty="0">
                <a:latin typeface="Trebuchet MS"/>
                <a:cs typeface="Trebuchet MS"/>
              </a:rPr>
              <a:t>of</a:t>
            </a:r>
            <a:r>
              <a:rPr sz="2800" spc="-150" dirty="0">
                <a:latin typeface="Trebuchet MS"/>
                <a:cs typeface="Trebuchet MS"/>
              </a:rPr>
              <a:t> </a:t>
            </a:r>
            <a:r>
              <a:rPr sz="2800" spc="105" dirty="0">
                <a:latin typeface="Trebuchet MS"/>
                <a:cs typeface="Trebuchet MS"/>
              </a:rPr>
              <a:t>Secondary</a:t>
            </a:r>
            <a:r>
              <a:rPr sz="2800" spc="-175" dirty="0">
                <a:latin typeface="Trebuchet MS"/>
                <a:cs typeface="Trebuchet MS"/>
              </a:rPr>
              <a:t> </a:t>
            </a:r>
            <a:r>
              <a:rPr sz="2800" spc="50" dirty="0">
                <a:latin typeface="Trebuchet MS"/>
                <a:cs typeface="Trebuchet MS"/>
              </a:rPr>
              <a:t>Storage</a:t>
            </a:r>
            <a:r>
              <a:rPr sz="2800" spc="-150" dirty="0">
                <a:latin typeface="Trebuchet MS"/>
                <a:cs typeface="Trebuchet MS"/>
              </a:rPr>
              <a:t> </a:t>
            </a:r>
            <a:r>
              <a:rPr sz="2800" spc="105" dirty="0">
                <a:latin typeface="Trebuchet MS"/>
                <a:cs typeface="Trebuchet MS"/>
              </a:rPr>
              <a:t>Devices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spc="5" dirty="0">
                <a:latin typeface="Trebuchet MS"/>
                <a:cs typeface="Trebuchet MS"/>
              </a:rPr>
              <a:t>are</a:t>
            </a:r>
            <a:r>
              <a:rPr sz="2800" spc="-150" dirty="0">
                <a:latin typeface="Trebuchet MS"/>
                <a:cs typeface="Trebuchet MS"/>
              </a:rPr>
              <a:t> </a:t>
            </a:r>
            <a:r>
              <a:rPr lang="en-IN" sz="2800" spc="110" dirty="0">
                <a:latin typeface="Trebuchet MS"/>
                <a:cs typeface="Trebuchet MS"/>
              </a:rPr>
              <a:t>Solid-state drives</a:t>
            </a:r>
            <a:r>
              <a:rPr sz="2800" spc="35" dirty="0">
                <a:latin typeface="Trebuchet MS"/>
                <a:cs typeface="Trebuchet MS"/>
              </a:rPr>
              <a:t> </a:t>
            </a:r>
            <a:r>
              <a:rPr sz="2800" spc="90" dirty="0">
                <a:latin typeface="Trebuchet MS"/>
                <a:cs typeface="Trebuchet MS"/>
              </a:rPr>
              <a:t>and </a:t>
            </a:r>
            <a:r>
              <a:rPr lang="en-IN" sz="2800" spc="80" dirty="0">
                <a:latin typeface="Trebuchet MS"/>
                <a:cs typeface="Trebuchet MS"/>
              </a:rPr>
              <a:t>h</a:t>
            </a:r>
            <a:r>
              <a:rPr sz="2800" spc="80" dirty="0" err="1">
                <a:latin typeface="Trebuchet MS"/>
                <a:cs typeface="Trebuchet MS"/>
              </a:rPr>
              <a:t>ard</a:t>
            </a:r>
            <a:r>
              <a:rPr sz="2800" spc="-570" dirty="0">
                <a:latin typeface="Trebuchet MS"/>
                <a:cs typeface="Trebuchet MS"/>
              </a:rPr>
              <a:t> </a:t>
            </a:r>
            <a:r>
              <a:rPr lang="en-IN" sz="2800" spc="100" dirty="0">
                <a:latin typeface="Trebuchet MS"/>
                <a:cs typeface="Trebuchet MS"/>
              </a:rPr>
              <a:t>drives.</a:t>
            </a:r>
            <a:endParaRPr sz="2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892" y="796797"/>
            <a:ext cx="27686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000099"/>
                </a:solidFill>
              </a:rPr>
              <a:t>INPUT UNIT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225" dirty="0"/>
              <a:t>9</a:t>
            </a:fld>
            <a:endParaRPr spc="-2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CA1104/CA2104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8892" y="2101418"/>
            <a:ext cx="9535160" cy="229362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94945" marR="1271270" indent="-182880">
              <a:lnSpc>
                <a:spcPts val="3020"/>
              </a:lnSpc>
              <a:spcBef>
                <a:spcPts val="480"/>
              </a:spcBef>
              <a:buClr>
                <a:srgbClr val="9E3611"/>
              </a:buClr>
              <a:buSzPct val="83928"/>
              <a:buFont typeface="Wingdings"/>
              <a:buChar char=""/>
              <a:tabLst>
                <a:tab pos="195580" algn="l"/>
              </a:tabLst>
            </a:pPr>
            <a:r>
              <a:rPr sz="2800" spc="60" dirty="0">
                <a:latin typeface="Trebuchet MS"/>
                <a:cs typeface="Trebuchet MS"/>
              </a:rPr>
              <a:t>This</a:t>
            </a:r>
            <a:r>
              <a:rPr sz="2800" spc="-160" dirty="0">
                <a:latin typeface="Trebuchet MS"/>
                <a:cs typeface="Trebuchet MS"/>
              </a:rPr>
              <a:t> </a:t>
            </a:r>
            <a:r>
              <a:rPr sz="2800" spc="-35" dirty="0">
                <a:latin typeface="Trebuchet MS"/>
                <a:cs typeface="Trebuchet MS"/>
              </a:rPr>
              <a:t>unit</a:t>
            </a:r>
            <a:r>
              <a:rPr sz="2800" spc="-155" dirty="0">
                <a:latin typeface="Trebuchet MS"/>
                <a:cs typeface="Trebuchet MS"/>
              </a:rPr>
              <a:t> </a:t>
            </a:r>
            <a:r>
              <a:rPr sz="2800" spc="80" dirty="0">
                <a:latin typeface="Trebuchet MS"/>
                <a:cs typeface="Trebuchet MS"/>
              </a:rPr>
              <a:t>is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spc="114" dirty="0">
                <a:latin typeface="Trebuchet MS"/>
                <a:cs typeface="Trebuchet MS"/>
              </a:rPr>
              <a:t>used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spc="-85" dirty="0">
                <a:latin typeface="Trebuchet MS"/>
                <a:cs typeface="Trebuchet MS"/>
              </a:rPr>
              <a:t>to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spc="45" dirty="0">
                <a:latin typeface="Trebuchet MS"/>
                <a:cs typeface="Trebuchet MS"/>
              </a:rPr>
              <a:t>feed</a:t>
            </a:r>
            <a:r>
              <a:rPr sz="2800" spc="-170" dirty="0">
                <a:latin typeface="Trebuchet MS"/>
                <a:cs typeface="Trebuchet MS"/>
              </a:rPr>
              <a:t> </a:t>
            </a:r>
            <a:r>
              <a:rPr sz="2800" spc="-15" dirty="0">
                <a:latin typeface="Trebuchet MS"/>
                <a:cs typeface="Trebuchet MS"/>
              </a:rPr>
              <a:t>data</a:t>
            </a:r>
            <a:r>
              <a:rPr sz="2800" spc="-135" dirty="0">
                <a:latin typeface="Trebuchet MS"/>
                <a:cs typeface="Trebuchet MS"/>
              </a:rPr>
              <a:t> </a:t>
            </a:r>
            <a:r>
              <a:rPr sz="2800" spc="85" dirty="0">
                <a:latin typeface="Trebuchet MS"/>
                <a:cs typeface="Trebuchet MS"/>
              </a:rPr>
              <a:t>or</a:t>
            </a:r>
            <a:r>
              <a:rPr sz="2800" spc="-150" dirty="0">
                <a:latin typeface="Trebuchet MS"/>
                <a:cs typeface="Trebuchet MS"/>
              </a:rPr>
              <a:t> </a:t>
            </a:r>
            <a:r>
              <a:rPr sz="2800" spc="105" dirty="0">
                <a:latin typeface="Trebuchet MS"/>
                <a:cs typeface="Trebuchet MS"/>
              </a:rPr>
              <a:t>programs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spc="-25" dirty="0">
                <a:latin typeface="Trebuchet MS"/>
                <a:cs typeface="Trebuchet MS"/>
              </a:rPr>
              <a:t>into</a:t>
            </a:r>
            <a:r>
              <a:rPr sz="2800" spc="-150" dirty="0">
                <a:latin typeface="Trebuchet MS"/>
                <a:cs typeface="Trebuchet MS"/>
              </a:rPr>
              <a:t> </a:t>
            </a:r>
            <a:r>
              <a:rPr sz="2800" spc="-40" dirty="0">
                <a:latin typeface="Trebuchet MS"/>
                <a:cs typeface="Trebuchet MS"/>
              </a:rPr>
              <a:t>the  </a:t>
            </a:r>
            <a:r>
              <a:rPr sz="2800" dirty="0">
                <a:latin typeface="Trebuchet MS"/>
                <a:cs typeface="Trebuchet MS"/>
              </a:rPr>
              <a:t>computer.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E3611"/>
              </a:buClr>
              <a:buFont typeface="Wingdings"/>
              <a:buChar char=""/>
            </a:pPr>
            <a:endParaRPr sz="4650">
              <a:latin typeface="Trebuchet MS"/>
              <a:cs typeface="Trebuchet MS"/>
            </a:endParaRPr>
          </a:p>
          <a:p>
            <a:pPr marL="194945" marR="5080" indent="-182880">
              <a:lnSpc>
                <a:spcPts val="3020"/>
              </a:lnSpc>
              <a:buClr>
                <a:srgbClr val="9E3611"/>
              </a:buClr>
              <a:buSzPct val="83928"/>
              <a:buFont typeface="Wingdings"/>
              <a:buChar char=""/>
              <a:tabLst>
                <a:tab pos="195580" algn="l"/>
              </a:tabLst>
            </a:pPr>
            <a:r>
              <a:rPr sz="2800" spc="110" dirty="0">
                <a:latin typeface="Trebuchet MS"/>
                <a:cs typeface="Trebuchet MS"/>
              </a:rPr>
              <a:t>Examples</a:t>
            </a:r>
            <a:r>
              <a:rPr sz="2800" spc="-140" dirty="0">
                <a:latin typeface="Trebuchet MS"/>
                <a:cs typeface="Trebuchet MS"/>
              </a:rPr>
              <a:t> </a:t>
            </a:r>
            <a:r>
              <a:rPr sz="2800" spc="-65" dirty="0">
                <a:latin typeface="Trebuchet MS"/>
                <a:cs typeface="Trebuchet MS"/>
              </a:rPr>
              <a:t>of</a:t>
            </a:r>
            <a:r>
              <a:rPr sz="2800" spc="-165" dirty="0">
                <a:latin typeface="Trebuchet MS"/>
                <a:cs typeface="Trebuchet MS"/>
              </a:rPr>
              <a:t> </a:t>
            </a:r>
            <a:r>
              <a:rPr sz="2800" spc="25" dirty="0">
                <a:latin typeface="Trebuchet MS"/>
                <a:cs typeface="Trebuchet MS"/>
              </a:rPr>
              <a:t>Input</a:t>
            </a:r>
            <a:r>
              <a:rPr sz="2800" spc="-140" dirty="0">
                <a:latin typeface="Trebuchet MS"/>
                <a:cs typeface="Trebuchet MS"/>
              </a:rPr>
              <a:t> </a:t>
            </a:r>
            <a:r>
              <a:rPr sz="2800" spc="105" dirty="0">
                <a:latin typeface="Trebuchet MS"/>
                <a:cs typeface="Trebuchet MS"/>
              </a:rPr>
              <a:t>Devices</a:t>
            </a:r>
            <a:r>
              <a:rPr sz="2800" spc="-150" dirty="0">
                <a:latin typeface="Trebuchet MS"/>
                <a:cs typeface="Trebuchet MS"/>
              </a:rPr>
              <a:t> </a:t>
            </a:r>
            <a:r>
              <a:rPr sz="2800" spc="5" dirty="0">
                <a:latin typeface="Trebuchet MS"/>
                <a:cs typeface="Trebuchet MS"/>
              </a:rPr>
              <a:t>are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spc="60" dirty="0">
                <a:latin typeface="Trebuchet MS"/>
                <a:cs typeface="Trebuchet MS"/>
              </a:rPr>
              <a:t>Keyboard,</a:t>
            </a:r>
            <a:r>
              <a:rPr sz="2800" spc="-400" dirty="0">
                <a:latin typeface="Trebuchet MS"/>
                <a:cs typeface="Trebuchet MS"/>
              </a:rPr>
              <a:t> </a:t>
            </a:r>
            <a:r>
              <a:rPr sz="2800" spc="90" dirty="0">
                <a:latin typeface="Trebuchet MS"/>
                <a:cs typeface="Trebuchet MS"/>
              </a:rPr>
              <a:t>Mouse,</a:t>
            </a:r>
            <a:r>
              <a:rPr sz="2800" spc="-375" dirty="0">
                <a:latin typeface="Trebuchet MS"/>
                <a:cs typeface="Trebuchet MS"/>
              </a:rPr>
              <a:t> </a:t>
            </a:r>
            <a:r>
              <a:rPr sz="2800" spc="75" dirty="0">
                <a:latin typeface="Trebuchet MS"/>
                <a:cs typeface="Trebuchet MS"/>
              </a:rPr>
              <a:t>Scanner  </a:t>
            </a:r>
            <a:r>
              <a:rPr sz="2800" spc="-90" dirty="0">
                <a:latin typeface="Trebuchet MS"/>
                <a:cs typeface="Trebuchet MS"/>
              </a:rPr>
              <a:t>etc.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864</TotalTime>
  <Words>1047</Words>
  <Application>Microsoft Office PowerPoint</Application>
  <PresentationFormat>Widescreen</PresentationFormat>
  <Paragraphs>317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Georgia</vt:lpstr>
      <vt:lpstr>Times New Roman</vt:lpstr>
      <vt:lpstr>Trebuchet MS</vt:lpstr>
      <vt:lpstr>Wingdings</vt:lpstr>
      <vt:lpstr>Office Theme</vt:lpstr>
      <vt:lpstr>PowerPoint Presentation</vt:lpstr>
      <vt:lpstr>WHAT IS A COMPUTER ?</vt:lpstr>
      <vt:lpstr>PowerPoint Presentation</vt:lpstr>
      <vt:lpstr>BASIC HARDWARE BLOCKS OF COMPUTER</vt:lpstr>
      <vt:lpstr>BLOCK DIAGRAM OF A DIGITAL COMPUTER</vt:lpstr>
      <vt:lpstr>CENTRAL PROCESSING UNIT (CPU)</vt:lpstr>
      <vt:lpstr>MAIN MEMORY UNIT</vt:lpstr>
      <vt:lpstr>SECONDARY STORAGE UNIT</vt:lpstr>
      <vt:lpstr>INPUT UNIT</vt:lpstr>
      <vt:lpstr>OUTPUT UNIT</vt:lpstr>
      <vt:lpstr>Number System</vt:lpstr>
      <vt:lpstr>KEY TERMS…</vt:lpstr>
      <vt:lpstr>1 1 0 1 10 0 0 10 0 1</vt:lpstr>
      <vt:lpstr>BASE CONVERSION</vt:lpstr>
      <vt:lpstr>EXAMPLE</vt:lpstr>
      <vt:lpstr>BASE CONVERSION</vt:lpstr>
      <vt:lpstr>EXAMPLE</vt:lpstr>
      <vt:lpstr>PowerPoint Presentation</vt:lpstr>
      <vt:lpstr>BASE CONVERSION</vt:lpstr>
      <vt:lpstr>Binary to Octal</vt:lpstr>
      <vt:lpstr>BASE CONVERSION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1: Introduction to Computers and Numbers System….</dc:title>
  <dc:creator>CA_SMIT0102</dc:creator>
  <cp:lastModifiedBy>Dipendra Gurung</cp:lastModifiedBy>
  <cp:revision>7</cp:revision>
  <dcterms:created xsi:type="dcterms:W3CDTF">2021-10-07T04:01:40Z</dcterms:created>
  <dcterms:modified xsi:type="dcterms:W3CDTF">2025-08-09T03:46:09Z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2018-08-30T00:00:00Z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2021-10-07T00:00:00Z</vt:filetime>
  </property>
</Properties>
</file>