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74" r:id="rId15"/>
    <p:sldId id="270" r:id="rId16"/>
    <p:sldId id="269" r:id="rId17"/>
    <p:sldId id="275" r:id="rId18"/>
    <p:sldId id="272" r:id="rId19"/>
    <p:sldId id="273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54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472"/>
            <a:ext cx="4495141" cy="1073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6598" y="699243"/>
            <a:ext cx="10875353" cy="429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930" y="1944664"/>
            <a:ext cx="11426139" cy="181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5695" y="5944933"/>
            <a:ext cx="6530340" cy="913130"/>
          </a:xfrm>
          <a:custGeom>
            <a:avLst/>
            <a:gdLst/>
            <a:ahLst/>
            <a:cxnLst/>
            <a:rect l="l" t="t" r="r" b="b"/>
            <a:pathLst>
              <a:path w="6530340" h="913129">
                <a:moveTo>
                  <a:pt x="114278" y="21357"/>
                </a:moveTo>
                <a:lnTo>
                  <a:pt x="4849012" y="913063"/>
                </a:lnTo>
                <a:lnTo>
                  <a:pt x="6529862" y="913063"/>
                </a:lnTo>
                <a:lnTo>
                  <a:pt x="114278" y="21357"/>
                </a:lnTo>
                <a:close/>
              </a:path>
              <a:path w="6530340" h="913129">
                <a:moveTo>
                  <a:pt x="876" y="0"/>
                </a:moveTo>
                <a:lnTo>
                  <a:pt x="0" y="5473"/>
                </a:lnTo>
                <a:lnTo>
                  <a:pt x="114278" y="21357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23" y="5939015"/>
            <a:ext cx="4869180" cy="919480"/>
          </a:xfrm>
          <a:custGeom>
            <a:avLst/>
            <a:gdLst/>
            <a:ahLst/>
            <a:cxnLst/>
            <a:rect l="l" t="t" r="r" b="b"/>
            <a:pathLst>
              <a:path w="4869180" h="919479">
                <a:moveTo>
                  <a:pt x="0" y="0"/>
                </a:moveTo>
                <a:lnTo>
                  <a:pt x="10566" y="6349"/>
                </a:lnTo>
                <a:lnTo>
                  <a:pt x="3825190" y="918982"/>
                </a:lnTo>
                <a:lnTo>
                  <a:pt x="4869168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84472"/>
            <a:ext cx="4495141" cy="10735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6569" y="2066366"/>
            <a:ext cx="11009630" cy="836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068" y="1921608"/>
            <a:ext cx="5179695" cy="380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15833" y="6533147"/>
            <a:ext cx="1082675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0110" y="6533147"/>
            <a:ext cx="156209" cy="22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‹#›</a:t>
            </a:fld>
            <a:endParaRPr spc="7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12192000" cy="1905000"/>
            <a:chOff x="0" y="4953000"/>
            <a:chExt cx="12192000" cy="1905000"/>
          </a:xfrm>
        </p:grpSpPr>
        <p:sp>
          <p:nvSpPr>
            <p:cNvPr id="3" name="object 3"/>
            <p:cNvSpPr/>
            <p:nvPr/>
          </p:nvSpPr>
          <p:spPr>
            <a:xfrm>
              <a:off x="2250058" y="4953000"/>
              <a:ext cx="9942195" cy="488315"/>
            </a:xfrm>
            <a:custGeom>
              <a:avLst/>
              <a:gdLst/>
              <a:ahLst/>
              <a:cxnLst/>
              <a:rect l="l" t="t" r="r" b="b"/>
              <a:pathLst>
                <a:path w="9942195" h="488314">
                  <a:moveTo>
                    <a:pt x="9941941" y="0"/>
                  </a:moveTo>
                  <a:lnTo>
                    <a:pt x="0" y="289941"/>
                  </a:lnTo>
                  <a:lnTo>
                    <a:pt x="9941941" y="488188"/>
                  </a:lnTo>
                  <a:lnTo>
                    <a:pt x="9941941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8462" y="5237734"/>
              <a:ext cx="12044045" cy="788670"/>
            </a:xfrm>
            <a:custGeom>
              <a:avLst/>
              <a:gdLst/>
              <a:ahLst/>
              <a:cxnLst/>
              <a:rect l="l" t="t" r="r" b="b"/>
              <a:pathLst>
                <a:path w="12044045" h="788670">
                  <a:moveTo>
                    <a:pt x="12043537" y="0"/>
                  </a:moveTo>
                  <a:lnTo>
                    <a:pt x="0" y="0"/>
                  </a:lnTo>
                  <a:lnTo>
                    <a:pt x="12043537" y="788669"/>
                  </a:lnTo>
                  <a:lnTo>
                    <a:pt x="120435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98718"/>
              <a:ext cx="12191999" cy="1859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91907"/>
              <a:ext cx="12191999" cy="8020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16236" y="6450888"/>
            <a:ext cx="20364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114" dirty="0">
                <a:solidFill>
                  <a:srgbClr val="E8EFF4"/>
                </a:solidFill>
                <a:latin typeface="Arial"/>
                <a:cs typeface="Arial"/>
              </a:rPr>
              <a:t>CA1104/CA210</a:t>
            </a:r>
            <a:r>
              <a:rPr sz="1900" spc="140" dirty="0">
                <a:solidFill>
                  <a:srgbClr val="E8EFF4"/>
                </a:solidFill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5510" y="6545376"/>
            <a:ext cx="105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15956-EA0F-6D9E-6A35-7BEA208A0A0D}"/>
              </a:ext>
            </a:extLst>
          </p:cNvPr>
          <p:cNvSpPr txBox="1"/>
          <p:nvPr/>
        </p:nvSpPr>
        <p:spPr>
          <a:xfrm>
            <a:off x="1600200" y="22098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Introduction to Programming Languages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1347342"/>
            <a:ext cx="2147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rlito"/>
                <a:cs typeface="Carlito"/>
              </a:rPr>
              <a:t>Unstructured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PL: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031" y="1826602"/>
            <a:ext cx="1054296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907415" algn="l"/>
                <a:tab pos="1567180" algn="l"/>
                <a:tab pos="2850515" algn="l"/>
                <a:tab pos="4307840" algn="l"/>
                <a:tab pos="4731385" algn="l"/>
                <a:tab pos="5365750" algn="l"/>
                <a:tab pos="5843905" algn="l"/>
                <a:tab pos="6826884" algn="l"/>
                <a:tab pos="7435215" algn="l"/>
              </a:tabLst>
            </a:pPr>
            <a:r>
              <a:rPr lang="en-IN" sz="2400" dirty="0"/>
              <a:t>Does not enforce a clear program structure.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907415" algn="l"/>
                <a:tab pos="1567180" algn="l"/>
                <a:tab pos="2850515" algn="l"/>
                <a:tab pos="4307840" algn="l"/>
                <a:tab pos="4731385" algn="l"/>
                <a:tab pos="5365750" algn="l"/>
                <a:tab pos="5843905" algn="l"/>
                <a:tab pos="6826884" algn="l"/>
                <a:tab pos="7435215" algn="l"/>
              </a:tabLst>
            </a:pPr>
            <a:r>
              <a:rPr lang="en-IN" sz="2400" dirty="0">
                <a:latin typeface="Carlito"/>
                <a:cs typeface="Carlito"/>
              </a:rPr>
              <a:t>Programs are typically written as one long sequence of instructions with frequent use of jumps or </a:t>
            </a:r>
            <a:r>
              <a:rPr lang="en-IN" sz="2400" i="1" dirty="0" err="1">
                <a:latin typeface="Carlito"/>
                <a:cs typeface="Carlito"/>
              </a:rPr>
              <a:t>goto</a:t>
            </a:r>
            <a:r>
              <a:rPr lang="en-IN" sz="2400" dirty="0">
                <a:latin typeface="Carlito"/>
                <a:cs typeface="Carlito"/>
              </a:rPr>
              <a:t> statements,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263" y="2963036"/>
            <a:ext cx="122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</a:tabLst>
            </a:pPr>
            <a:r>
              <a:rPr sz="160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-15" dirty="0">
                <a:latin typeface="Carlito"/>
                <a:cs typeface="Carlito"/>
              </a:rPr>
              <a:t>For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eg: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69514" y="3323716"/>
          <a:ext cx="2200910" cy="2621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Inst1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85" dirty="0">
                          <a:latin typeface="Arial"/>
                          <a:cs typeface="Arial"/>
                        </a:rPr>
                        <a:t>Inst2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spc="85" dirty="0">
                          <a:latin typeface="Arial"/>
                          <a:cs typeface="Arial"/>
                        </a:rPr>
                        <a:t>Inst3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25" dirty="0">
                          <a:latin typeface="Arial"/>
                          <a:cs typeface="Arial"/>
                        </a:rPr>
                        <a:t>goto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5" dirty="0">
                          <a:latin typeface="Arial"/>
                          <a:cs typeface="Arial"/>
                        </a:rPr>
                        <a:t>inst7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85" dirty="0">
                          <a:latin typeface="Arial"/>
                          <a:cs typeface="Arial"/>
                        </a:rPr>
                        <a:t>Inst5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7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85" dirty="0">
                          <a:latin typeface="Arial"/>
                          <a:cs typeface="Arial"/>
                        </a:rPr>
                        <a:t>Inst6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76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105" dirty="0">
                          <a:latin typeface="Arial"/>
                          <a:cs typeface="Arial"/>
                        </a:rPr>
                        <a:t>inst7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266690" y="4565770"/>
            <a:ext cx="468502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95820" y="4380217"/>
            <a:ext cx="3642995" cy="369570"/>
          </a:xfrm>
          <a:prstGeom prst="rect">
            <a:avLst/>
          </a:prstGeom>
          <a:solidFill>
            <a:srgbClr val="EB767B"/>
          </a:solidFill>
        </p:spPr>
        <p:txBody>
          <a:bodyPr vert="horz" wrap="square" lIns="0" tIns="133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5"/>
              </a:spcBef>
              <a:tabLst>
                <a:tab pos="347980" algn="l"/>
              </a:tabLst>
            </a:pPr>
            <a:r>
              <a:rPr sz="1800" spc="165" dirty="0">
                <a:latin typeface="Arial"/>
                <a:cs typeface="Arial"/>
              </a:rPr>
              <a:t>*	</a:t>
            </a:r>
            <a:r>
              <a:rPr sz="1800" spc="45" dirty="0">
                <a:latin typeface="Arial"/>
                <a:cs typeface="Arial"/>
              </a:rPr>
              <a:t>Unreachable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730863" y="6533147"/>
            <a:ext cx="235585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70" dirty="0"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5820" y="4001757"/>
            <a:ext cx="3642995" cy="37846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  <a:tabLst>
                <a:tab pos="352425" algn="l"/>
              </a:tabLst>
            </a:pPr>
            <a:r>
              <a:rPr sz="1800" spc="165" dirty="0">
                <a:latin typeface="Arial"/>
                <a:cs typeface="Arial"/>
              </a:rPr>
              <a:t>*	</a:t>
            </a:r>
            <a:r>
              <a:rPr sz="1800" spc="50" dirty="0">
                <a:latin typeface="Arial"/>
                <a:cs typeface="Arial"/>
              </a:rPr>
              <a:t>Executable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7118CB-CCEC-7852-7D57-64A7E4E9945D}"/>
              </a:ext>
            </a:extLst>
          </p:cNvPr>
          <p:cNvSpPr txBox="1"/>
          <p:nvPr/>
        </p:nvSpPr>
        <p:spPr>
          <a:xfrm>
            <a:off x="618490" y="573337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Programming languages based on programming style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30690"/>
              </p:ext>
            </p:extLst>
          </p:nvPr>
        </p:nvGraphicFramePr>
        <p:xfrm>
          <a:off x="603250" y="1474850"/>
          <a:ext cx="10972800" cy="4389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Procedural </a:t>
                      </a:r>
                      <a:r>
                        <a:rPr sz="24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Object 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Oriented </a:t>
                      </a:r>
                      <a:r>
                        <a:rPr sz="24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856"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follows </a:t>
                      </a:r>
                      <a:r>
                        <a:rPr sz="2400" b="1" i="1" spc="-15" dirty="0">
                          <a:latin typeface="Carlito"/>
                          <a:cs typeface="Carlito"/>
                        </a:rPr>
                        <a:t>top </a:t>
                      </a:r>
                      <a:r>
                        <a:rPr sz="2400" b="1" i="1" spc="-5" dirty="0">
                          <a:latin typeface="Carlito"/>
                          <a:cs typeface="Carlito"/>
                        </a:rPr>
                        <a:t>down </a:t>
                      </a:r>
                      <a:r>
                        <a:rPr sz="2400" b="1" i="1" dirty="0">
                          <a:latin typeface="Carlito"/>
                          <a:cs typeface="Carlito"/>
                        </a:rPr>
                        <a:t>design</a:t>
                      </a:r>
                      <a:r>
                        <a:rPr sz="2400" b="1" i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approach.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377825" marR="245110" indent="-287020">
                        <a:lnSpc>
                          <a:spcPts val="4320"/>
                        </a:lnSpc>
                        <a:spcBef>
                          <a:spcPts val="38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400" spc="-15" dirty="0">
                          <a:latin typeface="Carlito"/>
                          <a:cs typeface="Carlito"/>
                        </a:rPr>
                        <a:t>Program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divided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into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small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modules 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or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i="1" spc="-10" dirty="0">
                          <a:latin typeface="Carlito"/>
                          <a:cs typeface="Carlito"/>
                        </a:rPr>
                        <a:t>functions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1060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Emphasizes more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on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i="1" spc="-10" dirty="0">
                          <a:latin typeface="Carlito"/>
                          <a:cs typeface="Carlito"/>
                        </a:rPr>
                        <a:t>functions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377825" marR="700405" indent="-287020">
                        <a:lnSpc>
                          <a:spcPts val="4320"/>
                        </a:lnSpc>
                        <a:spcBef>
                          <a:spcPts val="38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does</a:t>
                      </a:r>
                      <a:r>
                        <a:rPr lang="en-US" sz="24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lang="en-US" sz="2400" spc="-5" dirty="0">
                          <a:latin typeface="Carlito"/>
                          <a:cs typeface="Carlito"/>
                        </a:rPr>
                        <a:t>o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t 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have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proper </a:t>
                      </a:r>
                      <a:r>
                        <a:rPr sz="2400" spc="-25" dirty="0">
                          <a:latin typeface="Carlito"/>
                          <a:cs typeface="Carlito"/>
                        </a:rPr>
                        <a:t>way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hide 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so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400" b="1" i="1" dirty="0">
                          <a:latin typeface="Carlito"/>
                          <a:cs typeface="Carlito"/>
                        </a:rPr>
                        <a:t>less</a:t>
                      </a:r>
                      <a:r>
                        <a:rPr sz="2400" b="1" i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b="1" i="1" spc="-10" dirty="0">
                          <a:latin typeface="Carlito"/>
                          <a:cs typeface="Carlito"/>
                        </a:rPr>
                        <a:t>secure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105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Eg: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C,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VB,</a:t>
                      </a:r>
                      <a:r>
                        <a:rPr sz="2400" spc="-35" dirty="0">
                          <a:latin typeface="Carlito"/>
                          <a:cs typeface="Carlito"/>
                        </a:rPr>
                        <a:t> PASCAL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2400" spc="-20" dirty="0">
                          <a:latin typeface="Carlito"/>
                          <a:cs typeface="Carlito"/>
                        </a:rPr>
                        <a:t>follows </a:t>
                      </a:r>
                      <a:r>
                        <a:rPr sz="2400" b="1" i="1" spc="-10" dirty="0">
                          <a:latin typeface="Carlito"/>
                          <a:cs typeface="Carlito"/>
                        </a:rPr>
                        <a:t>bottom </a:t>
                      </a:r>
                      <a:r>
                        <a:rPr sz="2400" b="1" i="1" spc="-5" dirty="0">
                          <a:latin typeface="Carlito"/>
                          <a:cs typeface="Carlito"/>
                        </a:rPr>
                        <a:t>up </a:t>
                      </a:r>
                      <a:r>
                        <a:rPr sz="2400" b="1" i="1" dirty="0">
                          <a:latin typeface="Carlito"/>
                          <a:cs typeface="Carlito"/>
                        </a:rPr>
                        <a:t>design</a:t>
                      </a:r>
                      <a:r>
                        <a:rPr sz="2400" b="1" i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approach.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144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400" spc="-15" dirty="0">
                          <a:latin typeface="Carlito"/>
                          <a:cs typeface="Carlito"/>
                        </a:rPr>
                        <a:t>Program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divided </a:t>
                      </a:r>
                      <a:r>
                        <a:rPr sz="2400" spc="-15" dirty="0">
                          <a:latin typeface="Carlito"/>
                          <a:cs typeface="Carlito"/>
                        </a:rPr>
                        <a:t>into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parts</a:t>
                      </a:r>
                      <a:r>
                        <a:rPr sz="24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called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400" b="1" i="1" spc="-5" dirty="0">
                          <a:latin typeface="Carlito"/>
                          <a:cs typeface="Carlito"/>
                        </a:rPr>
                        <a:t>Object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1440"/>
                        </a:spcBef>
                        <a:buFont typeface="Arial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2400" spc="-10" dirty="0">
                          <a:latin typeface="Carlito"/>
                          <a:cs typeface="Carlito"/>
                        </a:rPr>
                        <a:t>Emphasizes more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2400" b="1" i="1" spc="-5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1440"/>
                        </a:spcBef>
                        <a:buFont typeface="Arial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24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provides concepts of </a:t>
                      </a:r>
                      <a:r>
                        <a:rPr sz="2400" b="1" i="1" spc="-10" dirty="0">
                          <a:latin typeface="Carlito"/>
                          <a:cs typeface="Carlito"/>
                        </a:rPr>
                        <a:t>data-hiding</a:t>
                      </a:r>
                      <a:r>
                        <a:rPr sz="2400" b="1" i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thus</a:t>
                      </a:r>
                    </a:p>
                    <a:p>
                      <a:pPr marL="43497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b="1" i="1" spc="-5" dirty="0">
                          <a:latin typeface="Carlito"/>
                          <a:cs typeface="Carlito"/>
                        </a:rPr>
                        <a:t>more</a:t>
                      </a:r>
                      <a:r>
                        <a:rPr sz="2400" b="1" i="1" spc="-10" dirty="0">
                          <a:latin typeface="Carlito"/>
                          <a:cs typeface="Carlito"/>
                        </a:rPr>
                        <a:t> secure</a:t>
                      </a:r>
                      <a:r>
                        <a:rPr sz="2400" spc="-10" dirty="0">
                          <a:latin typeface="Carlito"/>
                          <a:cs typeface="Carlito"/>
                        </a:rPr>
                        <a:t>.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1440"/>
                        </a:spcBef>
                        <a:buFont typeface="Arial"/>
                        <a:buChar char="•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2400" spc="-5" dirty="0">
                          <a:latin typeface="Carlito"/>
                          <a:cs typeface="Carlito"/>
                        </a:rPr>
                        <a:t>Eg: </a:t>
                      </a:r>
                      <a:r>
                        <a:rPr sz="2400" dirty="0">
                          <a:latin typeface="Carlito"/>
                          <a:cs typeface="Carlito"/>
                        </a:rPr>
                        <a:t>C++, </a:t>
                      </a:r>
                      <a:r>
                        <a:rPr sz="2400" spc="-50" dirty="0">
                          <a:latin typeface="Carlito"/>
                          <a:cs typeface="Carlito"/>
                        </a:rPr>
                        <a:t>JAVA,</a:t>
                      </a:r>
                      <a:r>
                        <a:rPr sz="24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400" spc="-5" dirty="0">
                          <a:latin typeface="Carlito"/>
                          <a:cs typeface="Carlito"/>
                        </a:rPr>
                        <a:t>VB.NET</a:t>
                      </a:r>
                      <a:endParaRPr sz="2400" dirty="0">
                        <a:latin typeface="Carlito"/>
                        <a:cs typeface="Carlito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73379" y="76200"/>
            <a:ext cx="11489436" cy="172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30863" y="6533147"/>
            <a:ext cx="235585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70" dirty="0"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566" y="2117635"/>
            <a:ext cx="10973435" cy="4480560"/>
          </a:xfrm>
          <a:custGeom>
            <a:avLst/>
            <a:gdLst/>
            <a:ahLst/>
            <a:cxnLst/>
            <a:rect l="l" t="t" r="r" b="b"/>
            <a:pathLst>
              <a:path w="10973435" h="4480559">
                <a:moveTo>
                  <a:pt x="5324983" y="0"/>
                </a:moveTo>
                <a:lnTo>
                  <a:pt x="0" y="0"/>
                </a:lnTo>
                <a:lnTo>
                  <a:pt x="0" y="4480560"/>
                </a:lnTo>
                <a:lnTo>
                  <a:pt x="5324983" y="4480560"/>
                </a:lnTo>
                <a:lnTo>
                  <a:pt x="5324983" y="0"/>
                </a:lnTo>
                <a:close/>
              </a:path>
              <a:path w="10973435" h="4480559">
                <a:moveTo>
                  <a:pt x="10972851" y="0"/>
                </a:moveTo>
                <a:lnTo>
                  <a:pt x="5325034" y="0"/>
                </a:lnTo>
                <a:lnTo>
                  <a:pt x="5325034" y="4480560"/>
                </a:lnTo>
                <a:lnTo>
                  <a:pt x="10972851" y="4480560"/>
                </a:lnTo>
                <a:lnTo>
                  <a:pt x="10972851" y="0"/>
                </a:lnTo>
                <a:close/>
              </a:path>
            </a:pathLst>
          </a:custGeom>
          <a:solidFill>
            <a:srgbClr val="CDDF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2216" y="1654048"/>
          <a:ext cx="10972800" cy="4937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Procedural </a:t>
                      </a:r>
                      <a:r>
                        <a:rPr sz="2400" b="1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sz="24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b="1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Object </a:t>
                      </a:r>
                      <a:r>
                        <a:rPr sz="2400" b="1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Oriented </a:t>
                      </a:r>
                      <a:r>
                        <a:rPr sz="24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Programming</a:t>
                      </a:r>
                      <a:r>
                        <a:rPr sz="2400" b="1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73379" y="76200"/>
            <a:ext cx="11489436" cy="1722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36815" y="2353195"/>
            <a:ext cx="10358755" cy="3734435"/>
            <a:chOff x="936815" y="2353195"/>
            <a:chExt cx="10358755" cy="3734435"/>
          </a:xfrm>
        </p:grpSpPr>
        <p:sp>
          <p:nvSpPr>
            <p:cNvPr id="6" name="object 6"/>
            <p:cNvSpPr/>
            <p:nvPr/>
          </p:nvSpPr>
          <p:spPr>
            <a:xfrm>
              <a:off x="936815" y="2353233"/>
              <a:ext cx="4585462" cy="3733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51168" y="2353195"/>
              <a:ext cx="5244338" cy="36531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30863" y="6533147"/>
            <a:ext cx="235585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70" dirty="0"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855" y="316817"/>
            <a:ext cx="9506939" cy="1059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62978"/>
              </p:ext>
            </p:extLst>
          </p:nvPr>
        </p:nvGraphicFramePr>
        <p:xfrm>
          <a:off x="585317" y="1474850"/>
          <a:ext cx="11214100" cy="4716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2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068">
                <a:tc>
                  <a:txBody>
                    <a:bodyPr/>
                    <a:lstStyle/>
                    <a:p>
                      <a:pPr marL="123825" marR="118110" indent="190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BASIS FOR  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C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OM</a:t>
                      </a:r>
                      <a:r>
                        <a:rPr sz="2000" b="1" spc="-130" dirty="0">
                          <a:latin typeface="Carlito"/>
                          <a:cs typeface="Carlito"/>
                        </a:rPr>
                        <a:t>P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ARISON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CF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SOFTWARE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C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000" b="1" spc="-15" dirty="0">
                          <a:latin typeface="Carlito"/>
                          <a:cs typeface="Carlito"/>
                        </a:rPr>
                        <a:t>APPLICATION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SOFTWARE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Basic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6540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provides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platform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for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run.</a:t>
                      </a: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7283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are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designed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for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performing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specific</a:t>
                      </a:r>
                      <a:r>
                        <a:rPr sz="20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tasks.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294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Language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6381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written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a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low-level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language,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i.e. assembly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language.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3028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written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a high-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level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language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Java,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C++,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.net,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VB,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etc.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868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Run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508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15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starts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running when the 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turned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on,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runs till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shut down.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runs as 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when</a:t>
                      </a:r>
                      <a:r>
                        <a:rPr sz="20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the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user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requests.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678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Requirement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5683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system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unable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run without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system 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819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software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even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not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required to 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run the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system;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is user</a:t>
                      </a:r>
                      <a:r>
                        <a:rPr sz="20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specific.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080"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spc="-5" dirty="0">
                          <a:latin typeface="Carlito"/>
                          <a:cs typeface="Carlito"/>
                        </a:rPr>
                        <a:t>Examples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Operating </a:t>
                      </a:r>
                      <a:r>
                        <a:rPr sz="2000" spc="-20" dirty="0">
                          <a:latin typeface="Carlito"/>
                          <a:cs typeface="Carlito"/>
                        </a:rPr>
                        <a:t>system,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Compilers</a:t>
                      </a:r>
                      <a:r>
                        <a:rPr sz="20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etc.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31115" marR="5130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M</a:t>
                      </a:r>
                      <a:r>
                        <a:rPr lang="en-IN" sz="2000" spc="-5" dirty="0">
                          <a:latin typeface="Carlito"/>
                          <a:cs typeface="Carlito"/>
                        </a:rPr>
                        <a:t>S-Word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2000" spc="-5" dirty="0">
                          <a:latin typeface="Carlito"/>
                          <a:cs typeface="Carlito"/>
                        </a:rPr>
                        <a:t>WhatsApp,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etc.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13</a:t>
            </a:fld>
            <a:endParaRPr spc="7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4786-6263-5D63-A1B3-978187C1BE69}"/>
              </a:ext>
            </a:extLst>
          </p:cNvPr>
          <p:cNvSpPr txBox="1"/>
          <p:nvPr/>
        </p:nvSpPr>
        <p:spPr>
          <a:xfrm>
            <a:off x="609600" y="4572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for execution of computer programs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33A15-8F07-C3AC-8B72-8984E7154BA8}"/>
              </a:ext>
            </a:extLst>
          </p:cNvPr>
          <p:cNvSpPr txBox="1"/>
          <p:nvPr/>
        </p:nvSpPr>
        <p:spPr>
          <a:xfrm>
            <a:off x="990600" y="1676400"/>
            <a:ext cx="906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Compiler/Interpreter</a:t>
            </a:r>
          </a:p>
          <a:p>
            <a:pPr marL="342900" indent="-34290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Assembler</a:t>
            </a:r>
          </a:p>
          <a:p>
            <a:pPr marL="342900" indent="-34290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  <a:p>
            <a:pPr marL="342900" indent="-342900"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</a:p>
        </p:txBody>
      </p:sp>
    </p:spTree>
    <p:extLst>
      <p:ext uri="{BB962C8B-B14F-4D97-AF65-F5344CB8AC3E}">
        <p14:creationId xmlns:p14="http://schemas.microsoft.com/office/powerpoint/2010/main" val="2286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569" y="1952066"/>
            <a:ext cx="11111865" cy="2910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Compiler:</a:t>
            </a:r>
            <a:endParaRPr sz="2800" dirty="0">
              <a:latin typeface="Carlito"/>
              <a:cs typeface="Carlito"/>
            </a:endParaRPr>
          </a:p>
          <a:p>
            <a:pPr marL="268605" marR="5080" indent="-256540" algn="just">
              <a:lnSpc>
                <a:spcPts val="292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latin typeface="Carlito"/>
                <a:cs typeface="Carlito"/>
              </a:rPr>
              <a:t>It is a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translates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dirty="0">
                <a:latin typeface="Carlito"/>
                <a:cs typeface="Carlito"/>
              </a:rPr>
              <a:t>in High </a:t>
            </a:r>
            <a:r>
              <a:rPr sz="2800" spc="-10" dirty="0">
                <a:latin typeface="Carlito"/>
                <a:cs typeface="Carlito"/>
              </a:rPr>
              <a:t>Level Language  </a:t>
            </a:r>
            <a:r>
              <a:rPr sz="2800" spc="-15" dirty="0">
                <a:latin typeface="Carlito"/>
                <a:cs typeface="Carlito"/>
              </a:rPr>
              <a:t>into </a:t>
            </a:r>
            <a:r>
              <a:rPr sz="2800" dirty="0">
                <a:latin typeface="Carlito"/>
                <a:cs typeface="Carlito"/>
              </a:rPr>
              <a:t>Machine </a:t>
            </a:r>
            <a:r>
              <a:rPr sz="2800" spc="-10" dirty="0">
                <a:latin typeface="Carlito"/>
                <a:cs typeface="Carlito"/>
              </a:rPr>
              <a:t>Level Language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15" dirty="0">
                <a:latin typeface="Carlito"/>
                <a:cs typeface="Carlito"/>
              </a:rPr>
              <a:t>go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list</a:t>
            </a:r>
            <a:r>
              <a:rPr lang="en-US" sz="2800" spc="-10" dirty="0">
                <a:latin typeface="Carlito"/>
                <a:cs typeface="Carlito"/>
              </a:rPr>
              <a:t>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out </a:t>
            </a:r>
            <a:r>
              <a:rPr sz="2800" spc="-15" dirty="0">
                <a:latin typeface="Carlito"/>
                <a:cs typeface="Carlito"/>
              </a:rPr>
              <a:t>error</a:t>
            </a:r>
            <a:r>
              <a:rPr lang="en-US" sz="2800" spc="-15" dirty="0">
                <a:latin typeface="Carlito"/>
                <a:cs typeface="Carlito"/>
              </a:rPr>
              <a:t>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if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60" dirty="0">
                <a:latin typeface="Carlito"/>
                <a:cs typeface="Carlito"/>
              </a:rPr>
              <a:t>any.</a:t>
            </a:r>
            <a:endParaRPr sz="2800" dirty="0">
              <a:latin typeface="Carlito"/>
              <a:cs typeface="Carlito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Clr>
                <a:srgbClr val="2CA1BE"/>
              </a:buClr>
              <a:buFont typeface="Arial"/>
              <a:buChar char=""/>
            </a:pPr>
            <a:endParaRPr sz="28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Carlito"/>
                <a:cs typeface="Carlito"/>
              </a:rPr>
              <a:t>Interpreter:</a:t>
            </a:r>
            <a:endParaRPr sz="2800" dirty="0">
              <a:latin typeface="Carlito"/>
              <a:cs typeface="Carlito"/>
            </a:endParaRPr>
          </a:p>
          <a:p>
            <a:pPr marL="268605" marR="5080" indent="-256540" algn="just">
              <a:lnSpc>
                <a:spcPts val="2920"/>
              </a:lnSpc>
              <a:spcBef>
                <a:spcPts val="43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dirty="0">
                <a:latin typeface="Carlito"/>
                <a:cs typeface="Carlito"/>
              </a:rPr>
              <a:t>It is a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translates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dirty="0">
                <a:latin typeface="Carlito"/>
                <a:cs typeface="Carlito"/>
              </a:rPr>
              <a:t>in High </a:t>
            </a:r>
            <a:r>
              <a:rPr sz="2800" spc="-10" dirty="0">
                <a:latin typeface="Carlito"/>
                <a:cs typeface="Carlito"/>
              </a:rPr>
              <a:t>Level Language  </a:t>
            </a:r>
            <a:r>
              <a:rPr sz="2800" spc="-15" dirty="0">
                <a:latin typeface="Carlito"/>
                <a:cs typeface="Carlito"/>
              </a:rPr>
              <a:t>into </a:t>
            </a:r>
            <a:r>
              <a:rPr sz="2800" dirty="0">
                <a:latin typeface="Carlito"/>
                <a:cs typeface="Carlito"/>
              </a:rPr>
              <a:t>Machine </a:t>
            </a:r>
            <a:r>
              <a:rPr sz="2800" spc="-10" dirty="0">
                <a:latin typeface="Carlito"/>
                <a:cs typeface="Carlito"/>
              </a:rPr>
              <a:t>Level Language </a:t>
            </a:r>
            <a:r>
              <a:rPr sz="2800" dirty="0">
                <a:latin typeface="Carlito"/>
                <a:cs typeface="Carlito"/>
              </a:rPr>
              <a:t>line </a:t>
            </a:r>
            <a:r>
              <a:rPr sz="2800" spc="-10" dirty="0">
                <a:latin typeface="Carlito"/>
                <a:cs typeface="Carlito"/>
              </a:rPr>
              <a:t>by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FB5B3-0296-AAAB-B505-22E1EF07BCE0}"/>
              </a:ext>
            </a:extLst>
          </p:cNvPr>
          <p:cNvSpPr txBox="1"/>
          <p:nvPr/>
        </p:nvSpPr>
        <p:spPr>
          <a:xfrm>
            <a:off x="609600" y="6858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for execution of computer programs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569" y="1676400"/>
            <a:ext cx="161544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latin typeface="Carlito"/>
                <a:cs typeface="Carlito"/>
              </a:rPr>
              <a:t>Assembler:</a:t>
            </a:r>
            <a:endParaRPr sz="27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519" y="2438400"/>
            <a:ext cx="11113770" cy="29591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7620" indent="-256540">
              <a:lnSpc>
                <a:spcPts val="3020"/>
              </a:lnSpc>
              <a:spcBef>
                <a:spcPts val="480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translates </a:t>
            </a:r>
            <a:r>
              <a:rPr sz="2800" spc="-20" dirty="0">
                <a:latin typeface="Carlito"/>
                <a:cs typeface="Carlito"/>
              </a:rPr>
              <a:t>program </a:t>
            </a:r>
            <a:r>
              <a:rPr sz="2800" spc="-15" dirty="0">
                <a:latin typeface="Carlito"/>
                <a:cs typeface="Carlito"/>
              </a:rPr>
              <a:t>written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b="1" i="1" spc="-5" dirty="0">
                <a:latin typeface="Carlito"/>
                <a:cs typeface="Carlito"/>
              </a:rPr>
              <a:t>Assembly </a:t>
            </a:r>
            <a:r>
              <a:rPr sz="2800" b="1" i="1" spc="-10" dirty="0">
                <a:latin typeface="Carlito"/>
                <a:cs typeface="Carlito"/>
              </a:rPr>
              <a:t>Level  </a:t>
            </a:r>
            <a:r>
              <a:rPr sz="2800" b="1" i="1" spc="-5" dirty="0">
                <a:latin typeface="Carlito"/>
                <a:cs typeface="Carlito"/>
              </a:rPr>
              <a:t>Language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b="1" i="1" spc="-10" dirty="0">
                <a:latin typeface="Carlito"/>
                <a:cs typeface="Carlito"/>
              </a:rPr>
              <a:t>Machine Level</a:t>
            </a:r>
            <a:r>
              <a:rPr sz="2800" b="1" i="1" spc="70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Language.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A1BE"/>
              </a:buClr>
              <a:buFont typeface="Arial"/>
              <a:buChar char=""/>
            </a:pPr>
            <a:endParaRPr sz="3100" dirty="0">
              <a:latin typeface="Carlito"/>
              <a:cs typeface="Carlito"/>
            </a:endParaRPr>
          </a:p>
          <a:p>
            <a:pPr marL="268605" marR="5080" indent="-256540">
              <a:lnSpc>
                <a:spcPts val="3020"/>
              </a:lnSpc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Carlito"/>
                <a:cs typeface="Carlito"/>
              </a:rPr>
              <a:t>Input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assembler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known as </a:t>
            </a:r>
            <a:r>
              <a:rPr sz="2800" b="1" i="1" spc="-10" dirty="0">
                <a:latin typeface="Carlito"/>
                <a:cs typeface="Carlito"/>
              </a:rPr>
              <a:t>Source </a:t>
            </a:r>
            <a:r>
              <a:rPr sz="2800" b="1" i="1" spc="-5" dirty="0">
                <a:latin typeface="Carlito"/>
                <a:cs typeface="Carlito"/>
              </a:rPr>
              <a:t>program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Output </a:t>
            </a:r>
            <a:r>
              <a:rPr sz="2800" spc="-15" dirty="0">
                <a:latin typeface="Carlito"/>
                <a:cs typeface="Carlito"/>
              </a:rPr>
              <a:t>from </a:t>
            </a:r>
            <a:r>
              <a:rPr sz="2800" spc="10" dirty="0">
                <a:latin typeface="Carlito"/>
                <a:cs typeface="Carlito"/>
              </a:rPr>
              <a:t>an </a:t>
            </a:r>
            <a:r>
              <a:rPr sz="2800" spc="6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assembler </a:t>
            </a:r>
            <a:r>
              <a:rPr sz="2800" spc="-10" dirty="0">
                <a:latin typeface="Carlito"/>
                <a:cs typeface="Carlito"/>
              </a:rPr>
              <a:t>is known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b="1" i="1" spc="-5" dirty="0">
                <a:latin typeface="Carlito"/>
                <a:cs typeface="Carlito"/>
              </a:rPr>
              <a:t>Object</a:t>
            </a:r>
            <a:r>
              <a:rPr sz="2800" b="1" i="1" spc="90" dirty="0">
                <a:latin typeface="Carlito"/>
                <a:cs typeface="Carlito"/>
              </a:rPr>
              <a:t> </a:t>
            </a:r>
            <a:r>
              <a:rPr sz="2800" b="1" i="1" spc="-5" dirty="0">
                <a:latin typeface="Carlito"/>
                <a:cs typeface="Carlito"/>
              </a:rPr>
              <a:t>program.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Arial"/>
              <a:buChar char=""/>
            </a:pPr>
            <a:endParaRPr sz="2800" dirty="0">
              <a:latin typeface="Carlito"/>
              <a:cs typeface="Carlito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spc="-5" dirty="0">
                <a:latin typeface="Carlito"/>
                <a:cs typeface="Carlito"/>
              </a:rPr>
              <a:t>It also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15" dirty="0">
                <a:latin typeface="Carlito"/>
                <a:cs typeface="Carlito"/>
              </a:rPr>
              <a:t>information to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Loaders.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FEC04-D5EE-FB26-B97B-C5D64901BADE}"/>
              </a:ext>
            </a:extLst>
          </p:cNvPr>
          <p:cNvSpPr txBox="1"/>
          <p:nvPr/>
        </p:nvSpPr>
        <p:spPr>
          <a:xfrm>
            <a:off x="609600" y="6096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for execution of computer programs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23DF-D2B8-456F-FEFC-CEF07D611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06E78F-8AB9-5741-5EBB-FCBD376D693D}"/>
              </a:ext>
            </a:extLst>
          </p:cNvPr>
          <p:cNvSpPr txBox="1"/>
          <p:nvPr/>
        </p:nvSpPr>
        <p:spPr>
          <a:xfrm>
            <a:off x="609600" y="6096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for execution of computer programs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609600" y="1752600"/>
            <a:ext cx="11112500" cy="18161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4"/>
              </a:spcBef>
            </a:pPr>
            <a:r>
              <a:rPr sz="2700" b="1" spc="-15" dirty="0">
                <a:latin typeface="Carlito"/>
                <a:cs typeface="Carlito"/>
              </a:rPr>
              <a:t>Linker </a:t>
            </a:r>
            <a:r>
              <a:rPr sz="2700" b="1" dirty="0">
                <a:latin typeface="Carlito"/>
                <a:cs typeface="Carlito"/>
              </a:rPr>
              <a:t>&amp;</a:t>
            </a:r>
            <a:r>
              <a:rPr sz="2700" b="1" spc="15" dirty="0">
                <a:latin typeface="Carlito"/>
                <a:cs typeface="Carlito"/>
              </a:rPr>
              <a:t> </a:t>
            </a:r>
            <a:r>
              <a:rPr sz="2700" b="1" spc="-5" dirty="0">
                <a:latin typeface="Carlito"/>
                <a:cs typeface="Carlito"/>
              </a:rPr>
              <a:t>Loader:</a:t>
            </a:r>
            <a:endParaRPr sz="2700" dirty="0">
              <a:latin typeface="Carlito"/>
              <a:cs typeface="Carlito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390"/>
              </a:spcBef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sz="1900" spc="47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Linker</a:t>
            </a:r>
            <a:r>
              <a:rPr lang="en-US" sz="2800" b="1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15" dirty="0">
                <a:latin typeface="Carlito"/>
                <a:cs typeface="Carlito"/>
              </a:rPr>
              <a:t>resolve</a:t>
            </a:r>
            <a:r>
              <a:rPr lang="en-US" sz="2800" spc="-15" dirty="0">
                <a:latin typeface="Carlito"/>
                <a:cs typeface="Carlito"/>
              </a:rPr>
              <a:t>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problem</a:t>
            </a:r>
            <a:r>
              <a:rPr lang="en-US"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b="1" i="1" spc="-40" dirty="0">
                <a:latin typeface="Carlito"/>
                <a:cs typeface="Carlito"/>
              </a:rPr>
              <a:t>externally  </a:t>
            </a:r>
            <a:r>
              <a:rPr sz="2800" b="1" i="1" spc="-10" dirty="0">
                <a:latin typeface="Carlito"/>
                <a:cs typeface="Carlito"/>
              </a:rPr>
              <a:t>referenced entities </a:t>
            </a:r>
            <a:r>
              <a:rPr sz="2800" spc="-5" dirty="0">
                <a:latin typeface="Carlito"/>
                <a:cs typeface="Carlito"/>
              </a:rPr>
              <a:t>(function or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25" dirty="0">
                <a:latin typeface="Carlito"/>
                <a:cs typeface="Carlito"/>
              </a:rPr>
              <a:t>referred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5" dirty="0">
                <a:latin typeface="Carlito"/>
                <a:cs typeface="Carlito"/>
              </a:rPr>
              <a:t>one </a:t>
            </a:r>
            <a:r>
              <a:rPr sz="2800" spc="-10" dirty="0">
                <a:latin typeface="Carlito"/>
                <a:cs typeface="Carlito"/>
              </a:rPr>
              <a:t>routine </a:t>
            </a:r>
            <a:r>
              <a:rPr sz="2800" dirty="0">
                <a:latin typeface="Carlito"/>
                <a:cs typeface="Carlito"/>
              </a:rPr>
              <a:t>but </a:t>
            </a:r>
            <a:r>
              <a:rPr sz="2800" spc="-10" dirty="0">
                <a:latin typeface="Carlito"/>
                <a:cs typeface="Carlito"/>
              </a:rPr>
              <a:t>defined </a:t>
            </a:r>
            <a:r>
              <a:rPr sz="2800" dirty="0">
                <a:latin typeface="Carlito"/>
                <a:cs typeface="Carlito"/>
              </a:rPr>
              <a:t>in  </a:t>
            </a:r>
            <a:r>
              <a:rPr sz="2800" spc="-10" dirty="0">
                <a:latin typeface="Carlito"/>
                <a:cs typeface="Carlito"/>
              </a:rPr>
              <a:t>some other </a:t>
            </a:r>
            <a:r>
              <a:rPr sz="2800" spc="-15" dirty="0">
                <a:latin typeface="Carlito"/>
                <a:cs typeface="Carlito"/>
              </a:rPr>
              <a:t>routine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0" dirty="0">
                <a:latin typeface="Carlito"/>
                <a:cs typeface="Carlito"/>
              </a:rPr>
              <a:t>vice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versa).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2C60457-BE72-3EA3-EFA4-587B2C301AD0}"/>
              </a:ext>
            </a:extLst>
          </p:cNvPr>
          <p:cNvSpPr txBox="1"/>
          <p:nvPr/>
        </p:nvSpPr>
        <p:spPr>
          <a:xfrm>
            <a:off x="762000" y="4065369"/>
            <a:ext cx="111105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tabLst>
                <a:tab pos="268605" algn="l"/>
                <a:tab pos="3104515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b="1" spc="-5" dirty="0">
                <a:latin typeface="Carlito"/>
                <a:cs typeface="Carlito"/>
              </a:rPr>
              <a:t>Loader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loads an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core </a:t>
            </a:r>
            <a:r>
              <a:rPr sz="2800" dirty="0">
                <a:latin typeface="Carlito"/>
                <a:cs typeface="Carlito"/>
              </a:rPr>
              <a:t>memory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prepares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it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for</a:t>
            </a:r>
            <a:r>
              <a:rPr lang="en-US" sz="2800" spc="-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execution.</a:t>
            </a:r>
            <a:endParaRPr sz="28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58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6569" y="1647190"/>
            <a:ext cx="27717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" dirty="0">
                <a:latin typeface="Carlito"/>
                <a:cs typeface="Carlito"/>
              </a:rPr>
              <a:t>Operating</a:t>
            </a:r>
            <a:r>
              <a:rPr sz="2700" b="1" spc="-30" dirty="0">
                <a:latin typeface="Carlito"/>
                <a:cs typeface="Carlito"/>
              </a:rPr>
              <a:t> </a:t>
            </a:r>
            <a:r>
              <a:rPr sz="2700" b="1" spc="-20" dirty="0">
                <a:latin typeface="Carlito"/>
                <a:cs typeface="Carlito"/>
              </a:rPr>
              <a:t>Systems: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5080" indent="-256540">
              <a:lnSpc>
                <a:spcPts val="3020"/>
              </a:lnSpc>
              <a:spcBef>
                <a:spcPts val="480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pc="-5" dirty="0"/>
              <a:t>An </a:t>
            </a:r>
            <a:r>
              <a:rPr spc="-15" dirty="0"/>
              <a:t>Operating </a:t>
            </a:r>
            <a:r>
              <a:rPr spc="-25" dirty="0"/>
              <a:t>system </a:t>
            </a:r>
            <a:r>
              <a:rPr spc="-10" dirty="0"/>
              <a:t>is </a:t>
            </a:r>
            <a:r>
              <a:rPr spc="-5" dirty="0"/>
              <a:t>the </a:t>
            </a:r>
            <a:r>
              <a:rPr spc="-25" dirty="0"/>
              <a:t>system </a:t>
            </a:r>
            <a:r>
              <a:rPr spc="-15" dirty="0"/>
              <a:t>software </a:t>
            </a:r>
            <a:r>
              <a:rPr spc="-10" dirty="0"/>
              <a:t>that bridges </a:t>
            </a:r>
            <a:r>
              <a:rPr spc="-5" dirty="0"/>
              <a:t>a </a:t>
            </a:r>
            <a:r>
              <a:rPr spc="-20" dirty="0"/>
              <a:t>gap </a:t>
            </a:r>
            <a:r>
              <a:rPr spc="-15" dirty="0"/>
              <a:t>between  </a:t>
            </a:r>
            <a:r>
              <a:rPr spc="-20" dirty="0"/>
              <a:t>hardware </a:t>
            </a:r>
            <a:r>
              <a:rPr spc="-5" dirty="0"/>
              <a:t>and the</a:t>
            </a:r>
            <a:r>
              <a:rPr spc="60" dirty="0"/>
              <a:t> </a:t>
            </a:r>
            <a:r>
              <a:rPr spc="-15" dirty="0"/>
              <a:t>software.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569" y="3319398"/>
            <a:ext cx="11010900" cy="209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lnSpc>
                <a:spcPts val="3195"/>
              </a:lnSpc>
              <a:spcBef>
                <a:spcPts val="95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  <a:tab pos="647700" algn="l"/>
                <a:tab pos="1038225" algn="l"/>
                <a:tab pos="2734310" algn="l"/>
                <a:tab pos="3545204" algn="l"/>
                <a:tab pos="4199255" algn="l"/>
                <a:tab pos="5779770" algn="l"/>
                <a:tab pos="6247765" algn="l"/>
                <a:tab pos="7813040" algn="l"/>
                <a:tab pos="8529320" algn="l"/>
                <a:tab pos="9850755" algn="l"/>
                <a:tab pos="10687685" algn="l"/>
              </a:tabLst>
            </a:pPr>
            <a:r>
              <a:rPr sz="2800" spc="-5" dirty="0">
                <a:latin typeface="Carlito"/>
                <a:cs typeface="Carlito"/>
              </a:rPr>
              <a:t>It	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5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ern</a:t>
            </a:r>
            <a:r>
              <a:rPr sz="2800" spc="-1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dirty="0">
                <a:latin typeface="Carlito"/>
                <a:cs typeface="Carlito"/>
              </a:rPr>
              <a:t>	t</a:t>
            </a:r>
            <a:r>
              <a:rPr sz="2800" spc="-10" dirty="0">
                <a:latin typeface="Carlito"/>
                <a:cs typeface="Carlito"/>
              </a:rPr>
              <a:t>h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al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5" dirty="0">
                <a:latin typeface="Carlito"/>
                <a:cs typeface="Carlito"/>
              </a:rPr>
              <a:t>o</a:t>
            </a:r>
            <a:r>
              <a:rPr sz="2800" spc="-25" dirty="0">
                <a:latin typeface="Carlito"/>
                <a:cs typeface="Carlito"/>
              </a:rPr>
              <a:t>ca</a:t>
            </a:r>
            <a:r>
              <a:rPr sz="2800" spc="-5" dirty="0">
                <a:latin typeface="Carlito"/>
                <a:cs typeface="Carlito"/>
              </a:rPr>
              <a:t>tion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esou</a:t>
            </a:r>
            <a:r>
              <a:rPr sz="2800" spc="-5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ces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se</a:t>
            </a:r>
            <a:r>
              <a:rPr sz="2800" spc="10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vices</a:t>
            </a:r>
            <a:r>
              <a:rPr sz="2800" dirty="0">
                <a:latin typeface="Carlito"/>
                <a:cs typeface="Carlito"/>
              </a:rPr>
              <a:t>	s</a:t>
            </a:r>
            <a:r>
              <a:rPr sz="2800" spc="-10" dirty="0">
                <a:latin typeface="Carlito"/>
                <a:cs typeface="Carlito"/>
              </a:rPr>
              <a:t>u</a:t>
            </a:r>
            <a:r>
              <a:rPr sz="2800" spc="5" dirty="0">
                <a:latin typeface="Carlito"/>
                <a:cs typeface="Carlito"/>
              </a:rPr>
              <a:t>c</a:t>
            </a:r>
            <a:r>
              <a:rPr sz="2800" spc="-5" dirty="0">
                <a:latin typeface="Carlito"/>
                <a:cs typeface="Carlito"/>
              </a:rPr>
              <a:t>h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as</a:t>
            </a:r>
            <a:endParaRPr sz="2800">
              <a:latin typeface="Carlito"/>
              <a:cs typeface="Carlito"/>
            </a:endParaRPr>
          </a:p>
          <a:p>
            <a:pPr marL="268605">
              <a:lnSpc>
                <a:spcPts val="3195"/>
              </a:lnSpc>
            </a:pPr>
            <a:r>
              <a:rPr sz="2800" b="1" i="1" spc="-25" dirty="0">
                <a:latin typeface="Carlito"/>
                <a:cs typeface="Carlito"/>
              </a:rPr>
              <a:t>memory, </a:t>
            </a:r>
            <a:r>
              <a:rPr sz="2800" b="1" i="1" spc="-10" dirty="0">
                <a:latin typeface="Carlito"/>
                <a:cs typeface="Carlito"/>
              </a:rPr>
              <a:t>processors, </a:t>
            </a:r>
            <a:r>
              <a:rPr sz="2800" b="1" i="1" spc="-15" dirty="0">
                <a:latin typeface="Carlito"/>
                <a:cs typeface="Carlito"/>
              </a:rPr>
              <a:t>device </a:t>
            </a:r>
            <a:r>
              <a:rPr sz="2800" b="1" i="1" spc="-5" dirty="0">
                <a:latin typeface="Carlito"/>
                <a:cs typeface="Carlito"/>
              </a:rPr>
              <a:t>and</a:t>
            </a:r>
            <a:r>
              <a:rPr sz="2800" b="1" i="1" spc="105" dirty="0">
                <a:latin typeface="Carlito"/>
                <a:cs typeface="Carlito"/>
              </a:rPr>
              <a:t> </a:t>
            </a:r>
            <a:r>
              <a:rPr sz="2800" b="1" i="1" spc="-10" dirty="0">
                <a:latin typeface="Carlito"/>
                <a:cs typeface="Carlito"/>
              </a:rPr>
              <a:t>information.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rlito"/>
              <a:cs typeface="Carlito"/>
            </a:endParaRPr>
          </a:p>
          <a:p>
            <a:pPr marL="268605" marR="6985" indent="-256540">
              <a:lnSpc>
                <a:spcPts val="3030"/>
              </a:lnSpc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  <a:tab pos="713105" algn="l"/>
                <a:tab pos="2138680" algn="l"/>
                <a:tab pos="3420110" algn="l"/>
                <a:tab pos="4980940" algn="l"/>
                <a:tab pos="6445885" algn="l"/>
                <a:tab pos="8660765" algn="l"/>
                <a:tab pos="10097770" algn="l"/>
              </a:tabLst>
            </a:pPr>
            <a:r>
              <a:rPr sz="2800" spc="-5" dirty="0">
                <a:latin typeface="Carlito"/>
                <a:cs typeface="Carlito"/>
              </a:rPr>
              <a:t>It	i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c</a:t>
            </a:r>
            <a:r>
              <a:rPr sz="2800" dirty="0">
                <a:latin typeface="Carlito"/>
                <a:cs typeface="Carlito"/>
              </a:rPr>
              <a:t>l</a:t>
            </a:r>
            <a:r>
              <a:rPr sz="2800" spc="-10" dirty="0">
                <a:latin typeface="Carlito"/>
                <a:cs typeface="Carlito"/>
              </a:rPr>
              <a:t>ude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4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arious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p</a:t>
            </a:r>
            <a:r>
              <a:rPr sz="2800" spc="-65" dirty="0">
                <a:latin typeface="Carlito"/>
                <a:cs typeface="Carlito"/>
              </a:rPr>
              <a:t>r</a:t>
            </a:r>
            <a:r>
              <a:rPr sz="2800" spc="-10" dirty="0">
                <a:latin typeface="Carlito"/>
                <a:cs typeface="Carlito"/>
              </a:rPr>
              <a:t>og</a:t>
            </a:r>
            <a:r>
              <a:rPr sz="2800" spc="-6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</a:t>
            </a:r>
            <a:r>
              <a:rPr sz="2800" spc="15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: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b="1" i="1" spc="-5" dirty="0">
                <a:latin typeface="Carlito"/>
                <a:cs typeface="Carlito"/>
              </a:rPr>
              <a:t>mem</a:t>
            </a:r>
            <a:r>
              <a:rPr sz="2800" b="1" i="1" spc="5" dirty="0">
                <a:latin typeface="Carlito"/>
                <a:cs typeface="Carlito"/>
              </a:rPr>
              <a:t>o</a:t>
            </a:r>
            <a:r>
              <a:rPr sz="2800" b="1" i="1" dirty="0">
                <a:latin typeface="Carlito"/>
                <a:cs typeface="Carlito"/>
              </a:rPr>
              <a:t>r</a:t>
            </a:r>
            <a:r>
              <a:rPr sz="2800" b="1" i="1" spc="-5" dirty="0">
                <a:latin typeface="Carlito"/>
                <a:cs typeface="Carlito"/>
              </a:rPr>
              <a:t>y</a:t>
            </a:r>
            <a:r>
              <a:rPr sz="2800" b="1" i="1" dirty="0">
                <a:latin typeface="Carlito"/>
                <a:cs typeface="Carlito"/>
              </a:rPr>
              <a:t>	</a:t>
            </a:r>
            <a:r>
              <a:rPr sz="2800" b="1" i="1" spc="-5" dirty="0">
                <a:latin typeface="Carlito"/>
                <a:cs typeface="Carlito"/>
              </a:rPr>
              <a:t>manageme</a:t>
            </a:r>
            <a:r>
              <a:rPr sz="2800" b="1" i="1" spc="-30" dirty="0">
                <a:latin typeface="Carlito"/>
                <a:cs typeface="Carlito"/>
              </a:rPr>
              <a:t>n</a:t>
            </a:r>
            <a:r>
              <a:rPr sz="2800" b="1" i="1" spc="-5" dirty="0">
                <a:latin typeface="Carlito"/>
                <a:cs typeface="Carlito"/>
              </a:rPr>
              <a:t>t</a:t>
            </a:r>
            <a:r>
              <a:rPr sz="2800" b="1" i="1" dirty="0">
                <a:latin typeface="Carlito"/>
                <a:cs typeface="Carlito"/>
              </a:rPr>
              <a:t>	</a:t>
            </a:r>
            <a:r>
              <a:rPr sz="2800" b="1" i="1" spc="-5" dirty="0">
                <a:latin typeface="Carlito"/>
                <a:cs typeface="Carlito"/>
              </a:rPr>
              <a:t>m</a:t>
            </a:r>
            <a:r>
              <a:rPr sz="2800" b="1" i="1" dirty="0">
                <a:latin typeface="Carlito"/>
                <a:cs typeface="Carlito"/>
              </a:rPr>
              <a:t>o</a:t>
            </a:r>
            <a:r>
              <a:rPr sz="2800" b="1" i="1" spc="-5" dirty="0">
                <a:latin typeface="Carlito"/>
                <a:cs typeface="Carlito"/>
              </a:rPr>
              <a:t>dule,</a:t>
            </a:r>
            <a:r>
              <a:rPr sz="2800" b="1" i="1" dirty="0">
                <a:latin typeface="Carlito"/>
                <a:cs typeface="Carlito"/>
              </a:rPr>
              <a:t>	</a:t>
            </a:r>
            <a:r>
              <a:rPr sz="2800" b="1" i="1" spc="5" dirty="0">
                <a:latin typeface="Carlito"/>
                <a:cs typeface="Carlito"/>
              </a:rPr>
              <a:t>t</a:t>
            </a:r>
            <a:r>
              <a:rPr sz="2800" b="1" i="1" spc="-10" dirty="0">
                <a:latin typeface="Carlito"/>
                <a:cs typeface="Carlito"/>
              </a:rPr>
              <a:t>ra</a:t>
            </a:r>
            <a:r>
              <a:rPr sz="2800" b="1" i="1" spc="20" dirty="0">
                <a:latin typeface="Carlito"/>
                <a:cs typeface="Carlito"/>
              </a:rPr>
              <a:t>f</a:t>
            </a:r>
            <a:r>
              <a:rPr sz="2800" b="1" i="1" spc="-10" dirty="0">
                <a:latin typeface="Carlito"/>
                <a:cs typeface="Carlito"/>
              </a:rPr>
              <a:t>fic  </a:t>
            </a:r>
            <a:r>
              <a:rPr sz="2800" b="1" i="1" spc="-25" dirty="0">
                <a:latin typeface="Carlito"/>
                <a:cs typeface="Carlito"/>
              </a:rPr>
              <a:t>controller, scheduler, </a:t>
            </a:r>
            <a:r>
              <a:rPr sz="2800" b="1" i="1" spc="-5" dirty="0">
                <a:latin typeface="Carlito"/>
                <a:cs typeface="Carlito"/>
              </a:rPr>
              <a:t>I/O programs and a file</a:t>
            </a:r>
            <a:r>
              <a:rPr sz="2800" b="1" i="1" spc="120" dirty="0">
                <a:latin typeface="Carlito"/>
                <a:cs typeface="Carlito"/>
              </a:rPr>
              <a:t> </a:t>
            </a:r>
            <a:r>
              <a:rPr sz="2800" b="1" i="1" spc="-20" dirty="0">
                <a:latin typeface="Carlito"/>
                <a:cs typeface="Carlito"/>
              </a:rPr>
              <a:t>system.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565B-0859-0978-9CDE-282C95098FC2}"/>
              </a:ext>
            </a:extLst>
          </p:cNvPr>
          <p:cNvSpPr txBox="1"/>
          <p:nvPr/>
        </p:nvSpPr>
        <p:spPr>
          <a:xfrm>
            <a:off x="609600" y="609600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 for execution of computer programs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8781" y="1501013"/>
            <a:ext cx="9253855" cy="3685540"/>
          </a:xfrm>
          <a:custGeom>
            <a:avLst/>
            <a:gdLst/>
            <a:ahLst/>
            <a:cxnLst/>
            <a:rect l="l" t="t" r="r" b="b"/>
            <a:pathLst>
              <a:path w="9253855" h="3685540">
                <a:moveTo>
                  <a:pt x="9226143" y="0"/>
                </a:moveTo>
                <a:lnTo>
                  <a:pt x="27508" y="0"/>
                </a:lnTo>
                <a:lnTo>
                  <a:pt x="16802" y="2162"/>
                </a:lnTo>
                <a:lnTo>
                  <a:pt x="8058" y="8064"/>
                </a:lnTo>
                <a:lnTo>
                  <a:pt x="2162" y="16823"/>
                </a:lnTo>
                <a:lnTo>
                  <a:pt x="0" y="27559"/>
                </a:lnTo>
                <a:lnTo>
                  <a:pt x="0" y="3657854"/>
                </a:lnTo>
                <a:lnTo>
                  <a:pt x="2162" y="3668516"/>
                </a:lnTo>
                <a:lnTo>
                  <a:pt x="8058" y="3677237"/>
                </a:lnTo>
                <a:lnTo>
                  <a:pt x="16802" y="3683125"/>
                </a:lnTo>
                <a:lnTo>
                  <a:pt x="27508" y="3685286"/>
                </a:lnTo>
                <a:lnTo>
                  <a:pt x="9226143" y="3685286"/>
                </a:lnTo>
                <a:lnTo>
                  <a:pt x="9236805" y="3683125"/>
                </a:lnTo>
                <a:lnTo>
                  <a:pt x="9245526" y="3677237"/>
                </a:lnTo>
                <a:lnTo>
                  <a:pt x="9251414" y="3668516"/>
                </a:lnTo>
                <a:lnTo>
                  <a:pt x="9253575" y="3657854"/>
                </a:lnTo>
                <a:lnTo>
                  <a:pt x="9253575" y="3652392"/>
                </a:lnTo>
                <a:lnTo>
                  <a:pt x="33007" y="3652393"/>
                </a:lnTo>
                <a:lnTo>
                  <a:pt x="33007" y="33020"/>
                </a:lnTo>
                <a:lnTo>
                  <a:pt x="9253575" y="33020"/>
                </a:lnTo>
                <a:lnTo>
                  <a:pt x="9253575" y="27559"/>
                </a:lnTo>
                <a:lnTo>
                  <a:pt x="9251414" y="16823"/>
                </a:lnTo>
                <a:lnTo>
                  <a:pt x="9245526" y="8064"/>
                </a:lnTo>
                <a:lnTo>
                  <a:pt x="9236805" y="2162"/>
                </a:lnTo>
                <a:lnTo>
                  <a:pt x="9226143" y="0"/>
                </a:lnTo>
                <a:close/>
              </a:path>
              <a:path w="9253855" h="3685540">
                <a:moveTo>
                  <a:pt x="9253575" y="33020"/>
                </a:moveTo>
                <a:lnTo>
                  <a:pt x="9220555" y="33019"/>
                </a:lnTo>
                <a:lnTo>
                  <a:pt x="9220555" y="3652393"/>
                </a:lnTo>
                <a:lnTo>
                  <a:pt x="9253575" y="3652392"/>
                </a:lnTo>
                <a:lnTo>
                  <a:pt x="9253575" y="33020"/>
                </a:lnTo>
                <a:close/>
              </a:path>
              <a:path w="9253855" h="3685540">
                <a:moveTo>
                  <a:pt x="9209633" y="44069"/>
                </a:moveTo>
                <a:lnTo>
                  <a:pt x="44005" y="44068"/>
                </a:lnTo>
                <a:lnTo>
                  <a:pt x="44005" y="3641344"/>
                </a:lnTo>
                <a:lnTo>
                  <a:pt x="9209633" y="3641344"/>
                </a:lnTo>
                <a:lnTo>
                  <a:pt x="9209633" y="3630295"/>
                </a:lnTo>
                <a:lnTo>
                  <a:pt x="55003" y="3630294"/>
                </a:lnTo>
                <a:lnTo>
                  <a:pt x="55003" y="54990"/>
                </a:lnTo>
                <a:lnTo>
                  <a:pt x="9209633" y="54990"/>
                </a:lnTo>
                <a:lnTo>
                  <a:pt x="9209633" y="44069"/>
                </a:lnTo>
                <a:close/>
              </a:path>
              <a:path w="9253855" h="3685540">
                <a:moveTo>
                  <a:pt x="9209633" y="54990"/>
                </a:moveTo>
                <a:lnTo>
                  <a:pt x="9198584" y="54990"/>
                </a:lnTo>
                <a:lnTo>
                  <a:pt x="9198584" y="3630295"/>
                </a:lnTo>
                <a:lnTo>
                  <a:pt x="9209633" y="3630295"/>
                </a:lnTo>
                <a:lnTo>
                  <a:pt x="9209633" y="54990"/>
                </a:lnTo>
                <a:close/>
              </a:path>
            </a:pathLst>
          </a:custGeom>
          <a:solidFill>
            <a:srgbClr val="1E7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5833" y="6545376"/>
            <a:ext cx="10826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A</a:t>
            </a:r>
            <a:r>
              <a:rPr sz="1000" spc="60" dirty="0">
                <a:latin typeface="Arial"/>
                <a:cs typeface="Arial"/>
              </a:rPr>
              <a:t>1104</a:t>
            </a:r>
            <a:r>
              <a:rPr sz="1000" spc="240" dirty="0">
                <a:latin typeface="Arial"/>
                <a:cs typeface="Arial"/>
              </a:rPr>
              <a:t>/</a:t>
            </a:r>
            <a:r>
              <a:rPr sz="1000" spc="-40" dirty="0">
                <a:latin typeface="Arial"/>
                <a:cs typeface="Arial"/>
              </a:rPr>
              <a:t>C</a:t>
            </a:r>
            <a:r>
              <a:rPr sz="1000" spc="25" dirty="0">
                <a:latin typeface="Arial"/>
                <a:cs typeface="Arial"/>
              </a:rPr>
              <a:t>A</a:t>
            </a:r>
            <a:r>
              <a:rPr sz="1000" spc="85" dirty="0">
                <a:latin typeface="Arial"/>
                <a:cs typeface="Arial"/>
              </a:rPr>
              <a:t>2</a:t>
            </a:r>
            <a:r>
              <a:rPr sz="1000" spc="75" dirty="0">
                <a:latin typeface="Arial"/>
                <a:cs typeface="Arial"/>
              </a:rPr>
              <a:t>10</a:t>
            </a:r>
            <a:r>
              <a:rPr sz="1000" spc="7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6263" y="6545376"/>
            <a:ext cx="184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0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3116" y="313404"/>
            <a:ext cx="7573039" cy="496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5089" y="2085058"/>
            <a:ext cx="1256030" cy="257175"/>
          </a:xfrm>
          <a:custGeom>
            <a:avLst/>
            <a:gdLst/>
            <a:ahLst/>
            <a:cxnLst/>
            <a:rect l="l" t="t" r="r" b="b"/>
            <a:pathLst>
              <a:path w="1256029" h="257175">
                <a:moveTo>
                  <a:pt x="1206881" y="97944"/>
                </a:moveTo>
                <a:lnTo>
                  <a:pt x="1199007" y="97944"/>
                </a:lnTo>
                <a:lnTo>
                  <a:pt x="1199514" y="155094"/>
                </a:lnTo>
                <a:lnTo>
                  <a:pt x="1093898" y="156247"/>
                </a:lnTo>
                <a:lnTo>
                  <a:pt x="1014222" y="203862"/>
                </a:lnTo>
                <a:lnTo>
                  <a:pt x="1005871" y="211512"/>
                </a:lnTo>
                <a:lnTo>
                  <a:pt x="1001236" y="221436"/>
                </a:lnTo>
                <a:lnTo>
                  <a:pt x="1000648" y="232384"/>
                </a:lnTo>
                <a:lnTo>
                  <a:pt x="1004443" y="243105"/>
                </a:lnTo>
                <a:lnTo>
                  <a:pt x="1012019" y="251456"/>
                </a:lnTo>
                <a:lnTo>
                  <a:pt x="1021905" y="256091"/>
                </a:lnTo>
                <a:lnTo>
                  <a:pt x="1032839" y="256678"/>
                </a:lnTo>
                <a:lnTo>
                  <a:pt x="1043559" y="252884"/>
                </a:lnTo>
                <a:lnTo>
                  <a:pt x="1256030" y="125884"/>
                </a:lnTo>
                <a:lnTo>
                  <a:pt x="1206881" y="97944"/>
                </a:lnTo>
                <a:close/>
              </a:path>
              <a:path w="1256029" h="257175">
                <a:moveTo>
                  <a:pt x="1093296" y="99098"/>
                </a:moveTo>
                <a:lnTo>
                  <a:pt x="0" y="111025"/>
                </a:lnTo>
                <a:lnTo>
                  <a:pt x="508" y="168175"/>
                </a:lnTo>
                <a:lnTo>
                  <a:pt x="1093898" y="156247"/>
                </a:lnTo>
                <a:lnTo>
                  <a:pt x="1142631" y="127123"/>
                </a:lnTo>
                <a:lnTo>
                  <a:pt x="1093296" y="99098"/>
                </a:lnTo>
                <a:close/>
              </a:path>
              <a:path w="1256029" h="257175">
                <a:moveTo>
                  <a:pt x="1142631" y="127123"/>
                </a:moveTo>
                <a:lnTo>
                  <a:pt x="1093898" y="156247"/>
                </a:lnTo>
                <a:lnTo>
                  <a:pt x="1199514" y="155094"/>
                </a:lnTo>
                <a:lnTo>
                  <a:pt x="1199481" y="151284"/>
                </a:lnTo>
                <a:lnTo>
                  <a:pt x="1185164" y="151284"/>
                </a:lnTo>
                <a:lnTo>
                  <a:pt x="1142631" y="127123"/>
                </a:lnTo>
                <a:close/>
              </a:path>
              <a:path w="1256029" h="257175">
                <a:moveTo>
                  <a:pt x="1184656" y="102008"/>
                </a:moveTo>
                <a:lnTo>
                  <a:pt x="1142631" y="127123"/>
                </a:lnTo>
                <a:lnTo>
                  <a:pt x="1185164" y="151284"/>
                </a:lnTo>
                <a:lnTo>
                  <a:pt x="1184656" y="102008"/>
                </a:lnTo>
                <a:close/>
              </a:path>
              <a:path w="1256029" h="257175">
                <a:moveTo>
                  <a:pt x="1199043" y="102008"/>
                </a:moveTo>
                <a:lnTo>
                  <a:pt x="1184656" y="102008"/>
                </a:lnTo>
                <a:lnTo>
                  <a:pt x="1185164" y="151284"/>
                </a:lnTo>
                <a:lnTo>
                  <a:pt x="1199481" y="151284"/>
                </a:lnTo>
                <a:lnTo>
                  <a:pt x="1199043" y="102008"/>
                </a:lnTo>
                <a:close/>
              </a:path>
              <a:path w="1256029" h="257175">
                <a:moveTo>
                  <a:pt x="1199007" y="97944"/>
                </a:moveTo>
                <a:lnTo>
                  <a:pt x="1093296" y="99098"/>
                </a:lnTo>
                <a:lnTo>
                  <a:pt x="1142631" y="127123"/>
                </a:lnTo>
                <a:lnTo>
                  <a:pt x="1184656" y="102008"/>
                </a:lnTo>
                <a:lnTo>
                  <a:pt x="1199043" y="102008"/>
                </a:lnTo>
                <a:lnTo>
                  <a:pt x="1199007" y="97944"/>
                </a:lnTo>
                <a:close/>
              </a:path>
              <a:path w="1256029" h="257175">
                <a:moveTo>
                  <a:pt x="1030102" y="0"/>
                </a:moveTo>
                <a:lnTo>
                  <a:pt x="1019159" y="821"/>
                </a:lnTo>
                <a:lnTo>
                  <a:pt x="1009334" y="5691"/>
                </a:lnTo>
                <a:lnTo>
                  <a:pt x="1001902" y="14251"/>
                </a:lnTo>
                <a:lnTo>
                  <a:pt x="998372" y="25022"/>
                </a:lnTo>
                <a:lnTo>
                  <a:pt x="999188" y="35937"/>
                </a:lnTo>
                <a:lnTo>
                  <a:pt x="1004028" y="45755"/>
                </a:lnTo>
                <a:lnTo>
                  <a:pt x="1012571" y="53240"/>
                </a:lnTo>
                <a:lnTo>
                  <a:pt x="1093296" y="99098"/>
                </a:lnTo>
                <a:lnTo>
                  <a:pt x="1199007" y="97944"/>
                </a:lnTo>
                <a:lnTo>
                  <a:pt x="1206881" y="97944"/>
                </a:lnTo>
                <a:lnTo>
                  <a:pt x="1040891" y="3583"/>
                </a:lnTo>
                <a:lnTo>
                  <a:pt x="1030102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7441" y="2100933"/>
            <a:ext cx="1256030" cy="257175"/>
          </a:xfrm>
          <a:custGeom>
            <a:avLst/>
            <a:gdLst/>
            <a:ahLst/>
            <a:cxnLst/>
            <a:rect l="l" t="t" r="r" b="b"/>
            <a:pathLst>
              <a:path w="1256029" h="257175">
                <a:moveTo>
                  <a:pt x="57150" y="110390"/>
                </a:moveTo>
                <a:lnTo>
                  <a:pt x="0" y="111025"/>
                </a:lnTo>
                <a:lnTo>
                  <a:pt x="635" y="168175"/>
                </a:lnTo>
                <a:lnTo>
                  <a:pt x="57785" y="167540"/>
                </a:lnTo>
                <a:lnTo>
                  <a:pt x="57150" y="110390"/>
                </a:lnTo>
                <a:close/>
              </a:path>
              <a:path w="1256029" h="257175">
                <a:moveTo>
                  <a:pt x="171450" y="109120"/>
                </a:moveTo>
                <a:lnTo>
                  <a:pt x="114300" y="109755"/>
                </a:lnTo>
                <a:lnTo>
                  <a:pt x="114935" y="166905"/>
                </a:lnTo>
                <a:lnTo>
                  <a:pt x="172085" y="166270"/>
                </a:lnTo>
                <a:lnTo>
                  <a:pt x="171450" y="109120"/>
                </a:lnTo>
                <a:close/>
              </a:path>
              <a:path w="1256029" h="257175">
                <a:moveTo>
                  <a:pt x="285750" y="107850"/>
                </a:moveTo>
                <a:lnTo>
                  <a:pt x="228600" y="108485"/>
                </a:lnTo>
                <a:lnTo>
                  <a:pt x="229235" y="165635"/>
                </a:lnTo>
                <a:lnTo>
                  <a:pt x="286258" y="165000"/>
                </a:lnTo>
                <a:lnTo>
                  <a:pt x="285750" y="107850"/>
                </a:lnTo>
                <a:close/>
              </a:path>
              <a:path w="1256029" h="257175">
                <a:moveTo>
                  <a:pt x="400050" y="106707"/>
                </a:moveTo>
                <a:lnTo>
                  <a:pt x="342900" y="107342"/>
                </a:lnTo>
                <a:lnTo>
                  <a:pt x="343408" y="164492"/>
                </a:lnTo>
                <a:lnTo>
                  <a:pt x="400558" y="163857"/>
                </a:lnTo>
                <a:lnTo>
                  <a:pt x="400050" y="106707"/>
                </a:lnTo>
                <a:close/>
              </a:path>
              <a:path w="1256029" h="257175">
                <a:moveTo>
                  <a:pt x="514223" y="105437"/>
                </a:moveTo>
                <a:lnTo>
                  <a:pt x="457200" y="106072"/>
                </a:lnTo>
                <a:lnTo>
                  <a:pt x="457708" y="163222"/>
                </a:lnTo>
                <a:lnTo>
                  <a:pt x="514858" y="162587"/>
                </a:lnTo>
                <a:lnTo>
                  <a:pt x="514223" y="105437"/>
                </a:lnTo>
                <a:close/>
              </a:path>
              <a:path w="1256029" h="257175">
                <a:moveTo>
                  <a:pt x="628523" y="104167"/>
                </a:moveTo>
                <a:lnTo>
                  <a:pt x="571373" y="104802"/>
                </a:lnTo>
                <a:lnTo>
                  <a:pt x="572008" y="161952"/>
                </a:lnTo>
                <a:lnTo>
                  <a:pt x="629158" y="161317"/>
                </a:lnTo>
                <a:lnTo>
                  <a:pt x="628523" y="104167"/>
                </a:lnTo>
                <a:close/>
              </a:path>
              <a:path w="1256029" h="257175">
                <a:moveTo>
                  <a:pt x="742823" y="102897"/>
                </a:moveTo>
                <a:lnTo>
                  <a:pt x="685673" y="103532"/>
                </a:lnTo>
                <a:lnTo>
                  <a:pt x="686308" y="160682"/>
                </a:lnTo>
                <a:lnTo>
                  <a:pt x="743458" y="160047"/>
                </a:lnTo>
                <a:lnTo>
                  <a:pt x="742823" y="102897"/>
                </a:lnTo>
                <a:close/>
              </a:path>
              <a:path w="1256029" h="257175">
                <a:moveTo>
                  <a:pt x="857123" y="101754"/>
                </a:moveTo>
                <a:lnTo>
                  <a:pt x="799973" y="102262"/>
                </a:lnTo>
                <a:lnTo>
                  <a:pt x="800608" y="159412"/>
                </a:lnTo>
                <a:lnTo>
                  <a:pt x="857758" y="158904"/>
                </a:lnTo>
                <a:lnTo>
                  <a:pt x="857123" y="101754"/>
                </a:lnTo>
                <a:close/>
              </a:path>
              <a:path w="1256029" h="257175">
                <a:moveTo>
                  <a:pt x="971423" y="100484"/>
                </a:moveTo>
                <a:lnTo>
                  <a:pt x="914273" y="101119"/>
                </a:lnTo>
                <a:lnTo>
                  <a:pt x="914908" y="158269"/>
                </a:lnTo>
                <a:lnTo>
                  <a:pt x="972058" y="157634"/>
                </a:lnTo>
                <a:lnTo>
                  <a:pt x="971423" y="100484"/>
                </a:lnTo>
                <a:close/>
              </a:path>
              <a:path w="1256029" h="257175">
                <a:moveTo>
                  <a:pt x="1142564" y="127163"/>
                </a:moveTo>
                <a:lnTo>
                  <a:pt x="1014222" y="203862"/>
                </a:lnTo>
                <a:lnTo>
                  <a:pt x="1005871" y="211512"/>
                </a:lnTo>
                <a:lnTo>
                  <a:pt x="1001236" y="221436"/>
                </a:lnTo>
                <a:lnTo>
                  <a:pt x="1000648" y="232384"/>
                </a:lnTo>
                <a:lnTo>
                  <a:pt x="1004442" y="243105"/>
                </a:lnTo>
                <a:lnTo>
                  <a:pt x="1012090" y="251511"/>
                </a:lnTo>
                <a:lnTo>
                  <a:pt x="1022000" y="256155"/>
                </a:lnTo>
                <a:lnTo>
                  <a:pt x="1032910" y="256750"/>
                </a:lnTo>
                <a:lnTo>
                  <a:pt x="1043559" y="253011"/>
                </a:lnTo>
                <a:lnTo>
                  <a:pt x="1206149" y="155729"/>
                </a:lnTo>
                <a:lnTo>
                  <a:pt x="1143508" y="155729"/>
                </a:lnTo>
                <a:lnTo>
                  <a:pt x="1143194" y="127521"/>
                </a:lnTo>
                <a:lnTo>
                  <a:pt x="1142564" y="127163"/>
                </a:lnTo>
                <a:close/>
              </a:path>
              <a:path w="1256029" h="257175">
                <a:moveTo>
                  <a:pt x="1085723" y="99214"/>
                </a:moveTo>
                <a:lnTo>
                  <a:pt x="1028573" y="99849"/>
                </a:lnTo>
                <a:lnTo>
                  <a:pt x="1029208" y="156999"/>
                </a:lnTo>
                <a:lnTo>
                  <a:pt x="1086358" y="156364"/>
                </a:lnTo>
                <a:lnTo>
                  <a:pt x="1085723" y="99214"/>
                </a:lnTo>
                <a:close/>
              </a:path>
              <a:path w="1256029" h="257175">
                <a:moveTo>
                  <a:pt x="1199052" y="102008"/>
                </a:moveTo>
                <a:lnTo>
                  <a:pt x="1184656" y="102008"/>
                </a:lnTo>
                <a:lnTo>
                  <a:pt x="1185164" y="151411"/>
                </a:lnTo>
                <a:lnTo>
                  <a:pt x="1143460" y="151411"/>
                </a:lnTo>
                <a:lnTo>
                  <a:pt x="1143508" y="155729"/>
                </a:lnTo>
                <a:lnTo>
                  <a:pt x="1199641" y="155094"/>
                </a:lnTo>
                <a:lnTo>
                  <a:pt x="1199601" y="151411"/>
                </a:lnTo>
                <a:lnTo>
                  <a:pt x="1185164" y="151411"/>
                </a:lnTo>
                <a:lnTo>
                  <a:pt x="1143194" y="127521"/>
                </a:lnTo>
                <a:lnTo>
                  <a:pt x="1199335" y="127521"/>
                </a:lnTo>
                <a:lnTo>
                  <a:pt x="1199052" y="102008"/>
                </a:lnTo>
                <a:close/>
              </a:path>
              <a:path w="1256029" h="257175">
                <a:moveTo>
                  <a:pt x="1206881" y="97944"/>
                </a:moveTo>
                <a:lnTo>
                  <a:pt x="1199007" y="97944"/>
                </a:lnTo>
                <a:lnTo>
                  <a:pt x="1199641" y="155094"/>
                </a:lnTo>
                <a:lnTo>
                  <a:pt x="1143508" y="155729"/>
                </a:lnTo>
                <a:lnTo>
                  <a:pt x="1206149" y="155729"/>
                </a:lnTo>
                <a:lnTo>
                  <a:pt x="1256030" y="125884"/>
                </a:lnTo>
                <a:lnTo>
                  <a:pt x="1206881" y="97944"/>
                </a:lnTo>
                <a:close/>
              </a:path>
              <a:path w="1256029" h="257175">
                <a:moveTo>
                  <a:pt x="1184656" y="102008"/>
                </a:moveTo>
                <a:lnTo>
                  <a:pt x="1143186" y="126791"/>
                </a:lnTo>
                <a:lnTo>
                  <a:pt x="1143194" y="127521"/>
                </a:lnTo>
                <a:lnTo>
                  <a:pt x="1185164" y="151411"/>
                </a:lnTo>
                <a:lnTo>
                  <a:pt x="1184656" y="102008"/>
                </a:lnTo>
                <a:close/>
              </a:path>
              <a:path w="1256029" h="257175">
                <a:moveTo>
                  <a:pt x="1143186" y="126791"/>
                </a:moveTo>
                <a:lnTo>
                  <a:pt x="1142564" y="127163"/>
                </a:lnTo>
                <a:lnTo>
                  <a:pt x="1143194" y="127521"/>
                </a:lnTo>
                <a:lnTo>
                  <a:pt x="1143186" y="126791"/>
                </a:lnTo>
                <a:close/>
              </a:path>
              <a:path w="1256029" h="257175">
                <a:moveTo>
                  <a:pt x="1030120" y="0"/>
                </a:moveTo>
                <a:lnTo>
                  <a:pt x="1019206" y="821"/>
                </a:lnTo>
                <a:lnTo>
                  <a:pt x="1009388" y="5691"/>
                </a:lnTo>
                <a:lnTo>
                  <a:pt x="1001903" y="14251"/>
                </a:lnTo>
                <a:lnTo>
                  <a:pt x="998392" y="25040"/>
                </a:lnTo>
                <a:lnTo>
                  <a:pt x="999251" y="35984"/>
                </a:lnTo>
                <a:lnTo>
                  <a:pt x="1004135" y="45809"/>
                </a:lnTo>
                <a:lnTo>
                  <a:pt x="1012698" y="53240"/>
                </a:lnTo>
                <a:lnTo>
                  <a:pt x="1142564" y="127163"/>
                </a:lnTo>
                <a:lnTo>
                  <a:pt x="1143186" y="126791"/>
                </a:lnTo>
                <a:lnTo>
                  <a:pt x="1142873" y="98579"/>
                </a:lnTo>
                <a:lnTo>
                  <a:pt x="1199007" y="97944"/>
                </a:lnTo>
                <a:lnTo>
                  <a:pt x="1206881" y="97944"/>
                </a:lnTo>
                <a:lnTo>
                  <a:pt x="1040891" y="3583"/>
                </a:lnTo>
                <a:lnTo>
                  <a:pt x="1030120" y="0"/>
                </a:lnTo>
                <a:close/>
              </a:path>
              <a:path w="1256029" h="257175">
                <a:moveTo>
                  <a:pt x="1199007" y="97944"/>
                </a:moveTo>
                <a:lnTo>
                  <a:pt x="1142873" y="98579"/>
                </a:lnTo>
                <a:lnTo>
                  <a:pt x="1143186" y="126791"/>
                </a:lnTo>
                <a:lnTo>
                  <a:pt x="1184656" y="102008"/>
                </a:lnTo>
                <a:lnTo>
                  <a:pt x="1199052" y="102008"/>
                </a:lnTo>
                <a:lnTo>
                  <a:pt x="1199007" y="97944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55" y="2409189"/>
            <a:ext cx="171450" cy="411480"/>
          </a:xfrm>
          <a:custGeom>
            <a:avLst/>
            <a:gdLst/>
            <a:ahLst/>
            <a:cxnLst/>
            <a:rect l="l" t="t" r="r" b="b"/>
            <a:pathLst>
              <a:path w="171450" h="411480">
                <a:moveTo>
                  <a:pt x="16337" y="240411"/>
                </a:moveTo>
                <a:lnTo>
                  <a:pt x="9215" y="242950"/>
                </a:lnTo>
                <a:lnTo>
                  <a:pt x="3555" y="248001"/>
                </a:lnTo>
                <a:lnTo>
                  <a:pt x="420" y="254587"/>
                </a:lnTo>
                <a:lnTo>
                  <a:pt x="0" y="261864"/>
                </a:lnTo>
                <a:lnTo>
                  <a:pt x="2484" y="268986"/>
                </a:lnTo>
                <a:lnTo>
                  <a:pt x="86431" y="411099"/>
                </a:lnTo>
                <a:lnTo>
                  <a:pt x="108138" y="373380"/>
                </a:lnTo>
                <a:lnTo>
                  <a:pt x="67127" y="373380"/>
                </a:lnTo>
                <a:lnTo>
                  <a:pt x="66743" y="302915"/>
                </a:lnTo>
                <a:lnTo>
                  <a:pt x="35250" y="249555"/>
                </a:lnTo>
                <a:lnTo>
                  <a:pt x="30200" y="243951"/>
                </a:lnTo>
                <a:lnTo>
                  <a:pt x="23614" y="240823"/>
                </a:lnTo>
                <a:lnTo>
                  <a:pt x="16337" y="240411"/>
                </a:lnTo>
                <a:close/>
              </a:path>
              <a:path w="171450" h="411480">
                <a:moveTo>
                  <a:pt x="66743" y="302915"/>
                </a:moveTo>
                <a:lnTo>
                  <a:pt x="67127" y="373380"/>
                </a:lnTo>
                <a:lnTo>
                  <a:pt x="105227" y="373125"/>
                </a:lnTo>
                <a:lnTo>
                  <a:pt x="105176" y="363727"/>
                </a:lnTo>
                <a:lnTo>
                  <a:pt x="69667" y="363727"/>
                </a:lnTo>
                <a:lnTo>
                  <a:pt x="85948" y="335455"/>
                </a:lnTo>
                <a:lnTo>
                  <a:pt x="66743" y="302915"/>
                </a:lnTo>
                <a:close/>
              </a:path>
              <a:path w="171450" h="411480">
                <a:moveTo>
                  <a:pt x="154549" y="239670"/>
                </a:moveTo>
                <a:lnTo>
                  <a:pt x="147248" y="240172"/>
                </a:lnTo>
                <a:lnTo>
                  <a:pt x="140686" y="243365"/>
                </a:lnTo>
                <a:lnTo>
                  <a:pt x="135707" y="249047"/>
                </a:lnTo>
                <a:lnTo>
                  <a:pt x="104843" y="302643"/>
                </a:lnTo>
                <a:lnTo>
                  <a:pt x="105227" y="373125"/>
                </a:lnTo>
                <a:lnTo>
                  <a:pt x="67127" y="373380"/>
                </a:lnTo>
                <a:lnTo>
                  <a:pt x="108138" y="373380"/>
                </a:lnTo>
                <a:lnTo>
                  <a:pt x="168727" y="268097"/>
                </a:lnTo>
                <a:lnTo>
                  <a:pt x="171118" y="260903"/>
                </a:lnTo>
                <a:lnTo>
                  <a:pt x="170616" y="253603"/>
                </a:lnTo>
                <a:lnTo>
                  <a:pt x="167423" y="247040"/>
                </a:lnTo>
                <a:lnTo>
                  <a:pt x="161742" y="242062"/>
                </a:lnTo>
                <a:lnTo>
                  <a:pt x="154549" y="239670"/>
                </a:lnTo>
                <a:close/>
              </a:path>
              <a:path w="171450" h="411480">
                <a:moveTo>
                  <a:pt x="85948" y="335455"/>
                </a:moveTo>
                <a:lnTo>
                  <a:pt x="69667" y="363727"/>
                </a:lnTo>
                <a:lnTo>
                  <a:pt x="102560" y="363600"/>
                </a:lnTo>
                <a:lnTo>
                  <a:pt x="85948" y="335455"/>
                </a:lnTo>
                <a:close/>
              </a:path>
              <a:path w="171450" h="411480">
                <a:moveTo>
                  <a:pt x="104843" y="302643"/>
                </a:moveTo>
                <a:lnTo>
                  <a:pt x="85948" y="335455"/>
                </a:lnTo>
                <a:lnTo>
                  <a:pt x="102560" y="363600"/>
                </a:lnTo>
                <a:lnTo>
                  <a:pt x="69667" y="363727"/>
                </a:lnTo>
                <a:lnTo>
                  <a:pt x="105176" y="363727"/>
                </a:lnTo>
                <a:lnTo>
                  <a:pt x="104843" y="302643"/>
                </a:lnTo>
                <a:close/>
              </a:path>
              <a:path w="171450" h="411480">
                <a:moveTo>
                  <a:pt x="103195" y="0"/>
                </a:moveTo>
                <a:lnTo>
                  <a:pt x="65095" y="126"/>
                </a:lnTo>
                <a:lnTo>
                  <a:pt x="66743" y="302915"/>
                </a:lnTo>
                <a:lnTo>
                  <a:pt x="85948" y="335455"/>
                </a:lnTo>
                <a:lnTo>
                  <a:pt x="104843" y="302643"/>
                </a:lnTo>
                <a:lnTo>
                  <a:pt x="103195" y="0"/>
                </a:lnTo>
                <a:close/>
              </a:path>
            </a:pathLst>
          </a:custGeom>
          <a:solidFill>
            <a:srgbClr val="2CA1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9942" y="2837967"/>
            <a:ext cx="1256665" cy="257175"/>
          </a:xfrm>
          <a:custGeom>
            <a:avLst/>
            <a:gdLst/>
            <a:ahLst/>
            <a:cxnLst/>
            <a:rect l="l" t="t" r="r" b="b"/>
            <a:pathLst>
              <a:path w="1256664" h="257175">
                <a:moveTo>
                  <a:pt x="1206835" y="97891"/>
                </a:moveTo>
                <a:lnTo>
                  <a:pt x="1199133" y="97891"/>
                </a:lnTo>
                <a:lnTo>
                  <a:pt x="1199642" y="155041"/>
                </a:lnTo>
                <a:lnTo>
                  <a:pt x="1094025" y="156193"/>
                </a:lnTo>
                <a:lnTo>
                  <a:pt x="1014348" y="203809"/>
                </a:lnTo>
                <a:lnTo>
                  <a:pt x="1005998" y="211458"/>
                </a:lnTo>
                <a:lnTo>
                  <a:pt x="1001363" y="221382"/>
                </a:lnTo>
                <a:lnTo>
                  <a:pt x="1000775" y="232330"/>
                </a:lnTo>
                <a:lnTo>
                  <a:pt x="1004569" y="243052"/>
                </a:lnTo>
                <a:lnTo>
                  <a:pt x="1012146" y="251458"/>
                </a:lnTo>
                <a:lnTo>
                  <a:pt x="1022032" y="256101"/>
                </a:lnTo>
                <a:lnTo>
                  <a:pt x="1032966" y="256696"/>
                </a:lnTo>
                <a:lnTo>
                  <a:pt x="1043685" y="252958"/>
                </a:lnTo>
                <a:lnTo>
                  <a:pt x="1256157" y="125958"/>
                </a:lnTo>
                <a:lnTo>
                  <a:pt x="1206835" y="97891"/>
                </a:lnTo>
                <a:close/>
              </a:path>
              <a:path w="1256664" h="257175">
                <a:moveTo>
                  <a:pt x="1093320" y="99045"/>
                </a:moveTo>
                <a:lnTo>
                  <a:pt x="0" y="110972"/>
                </a:lnTo>
                <a:lnTo>
                  <a:pt x="634" y="168122"/>
                </a:lnTo>
                <a:lnTo>
                  <a:pt x="1094025" y="156193"/>
                </a:lnTo>
                <a:lnTo>
                  <a:pt x="1142676" y="127118"/>
                </a:lnTo>
                <a:lnTo>
                  <a:pt x="1093320" y="99045"/>
                </a:lnTo>
                <a:close/>
              </a:path>
              <a:path w="1256664" h="257175">
                <a:moveTo>
                  <a:pt x="1142676" y="127118"/>
                </a:moveTo>
                <a:lnTo>
                  <a:pt x="1094025" y="156193"/>
                </a:lnTo>
                <a:lnTo>
                  <a:pt x="1199642" y="155041"/>
                </a:lnTo>
                <a:lnTo>
                  <a:pt x="1199609" y="151358"/>
                </a:lnTo>
                <a:lnTo>
                  <a:pt x="1185291" y="151358"/>
                </a:lnTo>
                <a:lnTo>
                  <a:pt x="1142676" y="127118"/>
                </a:lnTo>
                <a:close/>
              </a:path>
              <a:path w="1256664" h="257175">
                <a:moveTo>
                  <a:pt x="1184783" y="101955"/>
                </a:moveTo>
                <a:lnTo>
                  <a:pt x="1142676" y="127118"/>
                </a:lnTo>
                <a:lnTo>
                  <a:pt x="1185291" y="151358"/>
                </a:lnTo>
                <a:lnTo>
                  <a:pt x="1184783" y="101955"/>
                </a:lnTo>
                <a:close/>
              </a:path>
              <a:path w="1256664" h="257175">
                <a:moveTo>
                  <a:pt x="1199170" y="101955"/>
                </a:moveTo>
                <a:lnTo>
                  <a:pt x="1184783" y="101955"/>
                </a:lnTo>
                <a:lnTo>
                  <a:pt x="1185291" y="151358"/>
                </a:lnTo>
                <a:lnTo>
                  <a:pt x="1199609" y="151358"/>
                </a:lnTo>
                <a:lnTo>
                  <a:pt x="1199170" y="101955"/>
                </a:lnTo>
                <a:close/>
              </a:path>
              <a:path w="1256664" h="257175">
                <a:moveTo>
                  <a:pt x="1199133" y="97891"/>
                </a:moveTo>
                <a:lnTo>
                  <a:pt x="1093320" y="99045"/>
                </a:lnTo>
                <a:lnTo>
                  <a:pt x="1142676" y="127118"/>
                </a:lnTo>
                <a:lnTo>
                  <a:pt x="1184783" y="101955"/>
                </a:lnTo>
                <a:lnTo>
                  <a:pt x="1199170" y="101955"/>
                </a:lnTo>
                <a:lnTo>
                  <a:pt x="1199133" y="97891"/>
                </a:lnTo>
                <a:close/>
              </a:path>
              <a:path w="1256664" h="257175">
                <a:moveTo>
                  <a:pt x="1030229" y="0"/>
                </a:moveTo>
                <a:lnTo>
                  <a:pt x="1019286" y="815"/>
                </a:lnTo>
                <a:lnTo>
                  <a:pt x="1009461" y="5655"/>
                </a:lnTo>
                <a:lnTo>
                  <a:pt x="1002030" y="14198"/>
                </a:lnTo>
                <a:lnTo>
                  <a:pt x="998499" y="24987"/>
                </a:lnTo>
                <a:lnTo>
                  <a:pt x="999315" y="35931"/>
                </a:lnTo>
                <a:lnTo>
                  <a:pt x="1004155" y="45755"/>
                </a:lnTo>
                <a:lnTo>
                  <a:pt x="1012697" y="53187"/>
                </a:lnTo>
                <a:lnTo>
                  <a:pt x="1093320" y="99045"/>
                </a:lnTo>
                <a:lnTo>
                  <a:pt x="1199133" y="97891"/>
                </a:lnTo>
                <a:lnTo>
                  <a:pt x="1206835" y="97891"/>
                </a:lnTo>
                <a:lnTo>
                  <a:pt x="1041019" y="3530"/>
                </a:lnTo>
                <a:lnTo>
                  <a:pt x="1030229" y="0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422" y="2853862"/>
            <a:ext cx="1256030" cy="257175"/>
          </a:xfrm>
          <a:custGeom>
            <a:avLst/>
            <a:gdLst/>
            <a:ahLst/>
            <a:cxnLst/>
            <a:rect l="l" t="t" r="r" b="b"/>
            <a:pathLst>
              <a:path w="1256029" h="257175">
                <a:moveTo>
                  <a:pt x="57150" y="110317"/>
                </a:moveTo>
                <a:lnTo>
                  <a:pt x="0" y="110952"/>
                </a:lnTo>
                <a:lnTo>
                  <a:pt x="635" y="168102"/>
                </a:lnTo>
                <a:lnTo>
                  <a:pt x="57785" y="167467"/>
                </a:lnTo>
                <a:lnTo>
                  <a:pt x="57150" y="110317"/>
                </a:lnTo>
                <a:close/>
              </a:path>
              <a:path w="1256029" h="257175">
                <a:moveTo>
                  <a:pt x="171450" y="109174"/>
                </a:moveTo>
                <a:lnTo>
                  <a:pt x="114300" y="109809"/>
                </a:lnTo>
                <a:lnTo>
                  <a:pt x="114934" y="166959"/>
                </a:lnTo>
                <a:lnTo>
                  <a:pt x="172084" y="166324"/>
                </a:lnTo>
                <a:lnTo>
                  <a:pt x="171450" y="109174"/>
                </a:lnTo>
                <a:close/>
              </a:path>
              <a:path w="1256029" h="257175">
                <a:moveTo>
                  <a:pt x="285750" y="107904"/>
                </a:moveTo>
                <a:lnTo>
                  <a:pt x="228600" y="108539"/>
                </a:lnTo>
                <a:lnTo>
                  <a:pt x="229107" y="165689"/>
                </a:lnTo>
                <a:lnTo>
                  <a:pt x="286257" y="165054"/>
                </a:lnTo>
                <a:lnTo>
                  <a:pt x="285750" y="107904"/>
                </a:lnTo>
                <a:close/>
              </a:path>
              <a:path w="1256029" h="257175">
                <a:moveTo>
                  <a:pt x="400050" y="106634"/>
                </a:moveTo>
                <a:lnTo>
                  <a:pt x="342900" y="107269"/>
                </a:lnTo>
                <a:lnTo>
                  <a:pt x="343407" y="164419"/>
                </a:lnTo>
                <a:lnTo>
                  <a:pt x="400557" y="163784"/>
                </a:lnTo>
                <a:lnTo>
                  <a:pt x="400050" y="106634"/>
                </a:lnTo>
                <a:close/>
              </a:path>
              <a:path w="1256029" h="257175">
                <a:moveTo>
                  <a:pt x="514223" y="105364"/>
                </a:moveTo>
                <a:lnTo>
                  <a:pt x="457073" y="105999"/>
                </a:lnTo>
                <a:lnTo>
                  <a:pt x="457707" y="163149"/>
                </a:lnTo>
                <a:lnTo>
                  <a:pt x="514857" y="162514"/>
                </a:lnTo>
                <a:lnTo>
                  <a:pt x="514223" y="105364"/>
                </a:lnTo>
                <a:close/>
              </a:path>
              <a:path w="1256029" h="257175">
                <a:moveTo>
                  <a:pt x="628523" y="104221"/>
                </a:moveTo>
                <a:lnTo>
                  <a:pt x="571373" y="104729"/>
                </a:lnTo>
                <a:lnTo>
                  <a:pt x="572007" y="161879"/>
                </a:lnTo>
                <a:lnTo>
                  <a:pt x="629157" y="161371"/>
                </a:lnTo>
                <a:lnTo>
                  <a:pt x="628523" y="104221"/>
                </a:lnTo>
                <a:close/>
              </a:path>
              <a:path w="1256029" h="257175">
                <a:moveTo>
                  <a:pt x="742823" y="102951"/>
                </a:moveTo>
                <a:lnTo>
                  <a:pt x="685673" y="103586"/>
                </a:lnTo>
                <a:lnTo>
                  <a:pt x="686307" y="160736"/>
                </a:lnTo>
                <a:lnTo>
                  <a:pt x="743457" y="160101"/>
                </a:lnTo>
                <a:lnTo>
                  <a:pt x="742823" y="102951"/>
                </a:lnTo>
                <a:close/>
              </a:path>
              <a:path w="1256029" h="257175">
                <a:moveTo>
                  <a:pt x="857123" y="101681"/>
                </a:moveTo>
                <a:lnTo>
                  <a:pt x="799973" y="102316"/>
                </a:lnTo>
                <a:lnTo>
                  <a:pt x="800607" y="159466"/>
                </a:lnTo>
                <a:lnTo>
                  <a:pt x="857757" y="158831"/>
                </a:lnTo>
                <a:lnTo>
                  <a:pt x="857123" y="101681"/>
                </a:lnTo>
                <a:close/>
              </a:path>
              <a:path w="1256029" h="257175">
                <a:moveTo>
                  <a:pt x="971423" y="100411"/>
                </a:moveTo>
                <a:lnTo>
                  <a:pt x="914273" y="101046"/>
                </a:lnTo>
                <a:lnTo>
                  <a:pt x="914907" y="158196"/>
                </a:lnTo>
                <a:lnTo>
                  <a:pt x="972057" y="157561"/>
                </a:lnTo>
                <a:lnTo>
                  <a:pt x="971423" y="100411"/>
                </a:lnTo>
                <a:close/>
              </a:path>
              <a:path w="1256029" h="257175">
                <a:moveTo>
                  <a:pt x="1142646" y="127167"/>
                </a:moveTo>
                <a:lnTo>
                  <a:pt x="1014222" y="203916"/>
                </a:lnTo>
                <a:lnTo>
                  <a:pt x="1005871" y="211564"/>
                </a:lnTo>
                <a:lnTo>
                  <a:pt x="1001236" y="221474"/>
                </a:lnTo>
                <a:lnTo>
                  <a:pt x="1000648" y="232384"/>
                </a:lnTo>
                <a:lnTo>
                  <a:pt x="1004443" y="243032"/>
                </a:lnTo>
                <a:lnTo>
                  <a:pt x="1012090" y="251456"/>
                </a:lnTo>
                <a:lnTo>
                  <a:pt x="1022000" y="256129"/>
                </a:lnTo>
                <a:lnTo>
                  <a:pt x="1032910" y="256730"/>
                </a:lnTo>
                <a:lnTo>
                  <a:pt x="1043558" y="252938"/>
                </a:lnTo>
                <a:lnTo>
                  <a:pt x="1206099" y="155783"/>
                </a:lnTo>
                <a:lnTo>
                  <a:pt x="1143507" y="155783"/>
                </a:lnTo>
                <a:lnTo>
                  <a:pt x="1143193" y="127478"/>
                </a:lnTo>
                <a:lnTo>
                  <a:pt x="1142646" y="127167"/>
                </a:lnTo>
                <a:close/>
              </a:path>
              <a:path w="1256029" h="257175">
                <a:moveTo>
                  <a:pt x="1085723" y="99141"/>
                </a:moveTo>
                <a:lnTo>
                  <a:pt x="1028573" y="99776"/>
                </a:lnTo>
                <a:lnTo>
                  <a:pt x="1029207" y="156926"/>
                </a:lnTo>
                <a:lnTo>
                  <a:pt x="1086357" y="156291"/>
                </a:lnTo>
                <a:lnTo>
                  <a:pt x="1085723" y="99141"/>
                </a:lnTo>
                <a:close/>
              </a:path>
              <a:path w="1256029" h="257175">
                <a:moveTo>
                  <a:pt x="1199052" y="102062"/>
                </a:moveTo>
                <a:lnTo>
                  <a:pt x="1184655" y="102062"/>
                </a:lnTo>
                <a:lnTo>
                  <a:pt x="1185163" y="151338"/>
                </a:lnTo>
                <a:lnTo>
                  <a:pt x="1143458" y="151338"/>
                </a:lnTo>
                <a:lnTo>
                  <a:pt x="1143507" y="155783"/>
                </a:lnTo>
                <a:lnTo>
                  <a:pt x="1199642" y="155148"/>
                </a:lnTo>
                <a:lnTo>
                  <a:pt x="1199599" y="151338"/>
                </a:lnTo>
                <a:lnTo>
                  <a:pt x="1185163" y="151338"/>
                </a:lnTo>
                <a:lnTo>
                  <a:pt x="1143193" y="127478"/>
                </a:lnTo>
                <a:lnTo>
                  <a:pt x="1199334" y="127478"/>
                </a:lnTo>
                <a:lnTo>
                  <a:pt x="1199052" y="102062"/>
                </a:lnTo>
                <a:close/>
              </a:path>
              <a:path w="1256029" h="257175">
                <a:moveTo>
                  <a:pt x="1206932" y="97998"/>
                </a:moveTo>
                <a:lnTo>
                  <a:pt x="1199006" y="97998"/>
                </a:lnTo>
                <a:lnTo>
                  <a:pt x="1199642" y="155148"/>
                </a:lnTo>
                <a:lnTo>
                  <a:pt x="1143507" y="155783"/>
                </a:lnTo>
                <a:lnTo>
                  <a:pt x="1206099" y="155783"/>
                </a:lnTo>
                <a:lnTo>
                  <a:pt x="1256029" y="125938"/>
                </a:lnTo>
                <a:lnTo>
                  <a:pt x="1206932" y="97998"/>
                </a:lnTo>
                <a:close/>
              </a:path>
              <a:path w="1256029" h="257175">
                <a:moveTo>
                  <a:pt x="1184655" y="102062"/>
                </a:moveTo>
                <a:lnTo>
                  <a:pt x="1143186" y="126845"/>
                </a:lnTo>
                <a:lnTo>
                  <a:pt x="1143193" y="127478"/>
                </a:lnTo>
                <a:lnTo>
                  <a:pt x="1185163" y="151338"/>
                </a:lnTo>
                <a:lnTo>
                  <a:pt x="1184655" y="102062"/>
                </a:lnTo>
                <a:close/>
              </a:path>
              <a:path w="1256029" h="257175">
                <a:moveTo>
                  <a:pt x="1143186" y="126845"/>
                </a:moveTo>
                <a:lnTo>
                  <a:pt x="1142646" y="127167"/>
                </a:lnTo>
                <a:lnTo>
                  <a:pt x="1143193" y="127478"/>
                </a:lnTo>
                <a:lnTo>
                  <a:pt x="1143186" y="126845"/>
                </a:lnTo>
                <a:close/>
              </a:path>
              <a:path w="1256029" h="257175">
                <a:moveTo>
                  <a:pt x="1030120" y="0"/>
                </a:moveTo>
                <a:lnTo>
                  <a:pt x="1019206" y="859"/>
                </a:lnTo>
                <a:lnTo>
                  <a:pt x="1009388" y="5742"/>
                </a:lnTo>
                <a:lnTo>
                  <a:pt x="1001902" y="14305"/>
                </a:lnTo>
                <a:lnTo>
                  <a:pt x="998374" y="25076"/>
                </a:lnTo>
                <a:lnTo>
                  <a:pt x="999204" y="35990"/>
                </a:lnTo>
                <a:lnTo>
                  <a:pt x="1004081" y="45809"/>
                </a:lnTo>
                <a:lnTo>
                  <a:pt x="1012698" y="53294"/>
                </a:lnTo>
                <a:lnTo>
                  <a:pt x="1142646" y="127167"/>
                </a:lnTo>
                <a:lnTo>
                  <a:pt x="1143186" y="126845"/>
                </a:lnTo>
                <a:lnTo>
                  <a:pt x="1142873" y="98633"/>
                </a:lnTo>
                <a:lnTo>
                  <a:pt x="1199006" y="97998"/>
                </a:lnTo>
                <a:lnTo>
                  <a:pt x="1206932" y="97998"/>
                </a:lnTo>
                <a:lnTo>
                  <a:pt x="1040892" y="3510"/>
                </a:lnTo>
                <a:lnTo>
                  <a:pt x="1030120" y="0"/>
                </a:lnTo>
                <a:close/>
              </a:path>
              <a:path w="1256029" h="257175">
                <a:moveTo>
                  <a:pt x="1199006" y="97998"/>
                </a:moveTo>
                <a:lnTo>
                  <a:pt x="1142873" y="98633"/>
                </a:lnTo>
                <a:lnTo>
                  <a:pt x="1143186" y="126845"/>
                </a:lnTo>
                <a:lnTo>
                  <a:pt x="1184655" y="102062"/>
                </a:lnTo>
                <a:lnTo>
                  <a:pt x="1199052" y="102062"/>
                </a:lnTo>
                <a:lnTo>
                  <a:pt x="1199006" y="97998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9153" y="3586721"/>
            <a:ext cx="2220595" cy="369570"/>
          </a:xfrm>
          <a:custGeom>
            <a:avLst/>
            <a:gdLst/>
            <a:ahLst/>
            <a:cxnLst/>
            <a:rect l="l" t="t" r="r" b="b"/>
            <a:pathLst>
              <a:path w="2220595" h="369570">
                <a:moveTo>
                  <a:pt x="0" y="369328"/>
                </a:moveTo>
                <a:lnTo>
                  <a:pt x="2220087" y="369328"/>
                </a:lnTo>
                <a:lnTo>
                  <a:pt x="2220087" y="0"/>
                </a:lnTo>
                <a:lnTo>
                  <a:pt x="0" y="0"/>
                </a:lnTo>
                <a:lnTo>
                  <a:pt x="0" y="3693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64310" y="2035225"/>
          <a:ext cx="7418705" cy="2900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3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3570604" algn="l"/>
                        </a:tabLst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0" dirty="0">
                          <a:latin typeface="Arial"/>
                          <a:cs typeface="Arial"/>
                        </a:rPr>
                        <a:t>Programs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	 </a:t>
                      </a:r>
                      <a:r>
                        <a:rPr sz="2700" spc="89" baseline="10802" dirty="0">
                          <a:latin typeface="Arial"/>
                          <a:cs typeface="Arial"/>
                        </a:rPr>
                        <a:t>Editors</a:t>
                      </a:r>
                      <a:endParaRPr sz="2700" baseline="10802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944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Prog.c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62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3395345" algn="l"/>
                        </a:tabLst>
                      </a:pPr>
                      <a:r>
                        <a:rPr sz="1800" spc="40" dirty="0">
                          <a:latin typeface="Arial"/>
                          <a:cs typeface="Arial"/>
                        </a:rPr>
                        <a:t>Prog.c 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00" spc="120" baseline="1543" dirty="0">
                          <a:latin typeface="Arial"/>
                          <a:cs typeface="Arial"/>
                        </a:rPr>
                        <a:t>Compilers</a:t>
                      </a:r>
                      <a:endParaRPr sz="2700" baseline="1543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Prog.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obj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</a:pPr>
                      <a:r>
                        <a:rPr sz="1800" spc="70" dirty="0">
                          <a:latin typeface="Arial"/>
                          <a:cs typeface="Arial"/>
                        </a:rPr>
                        <a:t>Prog.obj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40335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Linkers </a:t>
                      </a:r>
                      <a:r>
                        <a:rPr sz="1800" spc="5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Loaders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R="11938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Prog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xe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115945" y="3175761"/>
            <a:ext cx="4588510" cy="700405"/>
            <a:chOff x="3115945" y="3175761"/>
            <a:chExt cx="4588510" cy="700405"/>
          </a:xfrm>
        </p:grpSpPr>
        <p:sp>
          <p:nvSpPr>
            <p:cNvPr id="14" name="object 14"/>
            <p:cNvSpPr/>
            <p:nvPr/>
          </p:nvSpPr>
          <p:spPr>
            <a:xfrm>
              <a:off x="5348497" y="3175761"/>
              <a:ext cx="171450" cy="411480"/>
            </a:xfrm>
            <a:custGeom>
              <a:avLst/>
              <a:gdLst/>
              <a:ahLst/>
              <a:cxnLst/>
              <a:rect l="l" t="t" r="r" b="b"/>
              <a:pathLst>
                <a:path w="171450" h="411479">
                  <a:moveTo>
                    <a:pt x="16446" y="239996"/>
                  </a:moveTo>
                  <a:lnTo>
                    <a:pt x="9251" y="242442"/>
                  </a:lnTo>
                  <a:lnTo>
                    <a:pt x="3643" y="247493"/>
                  </a:lnTo>
                  <a:lnTo>
                    <a:pt x="488" y="254079"/>
                  </a:lnTo>
                  <a:lnTo>
                    <a:pt x="0" y="261356"/>
                  </a:lnTo>
                  <a:lnTo>
                    <a:pt x="2393" y="268477"/>
                  </a:lnTo>
                  <a:lnTo>
                    <a:pt x="85578" y="410972"/>
                  </a:lnTo>
                  <a:lnTo>
                    <a:pt x="107597" y="373252"/>
                  </a:lnTo>
                  <a:lnTo>
                    <a:pt x="66528" y="373252"/>
                  </a:lnTo>
                  <a:lnTo>
                    <a:pt x="66528" y="302640"/>
                  </a:lnTo>
                  <a:lnTo>
                    <a:pt x="35413" y="249300"/>
                  </a:lnTo>
                  <a:lnTo>
                    <a:pt x="30360" y="243675"/>
                  </a:lnTo>
                  <a:lnTo>
                    <a:pt x="23760" y="240490"/>
                  </a:lnTo>
                  <a:lnTo>
                    <a:pt x="16446" y="239996"/>
                  </a:lnTo>
                  <a:close/>
                </a:path>
                <a:path w="171450" h="411479">
                  <a:moveTo>
                    <a:pt x="66528" y="302640"/>
                  </a:moveTo>
                  <a:lnTo>
                    <a:pt x="66528" y="373252"/>
                  </a:lnTo>
                  <a:lnTo>
                    <a:pt x="104628" y="373252"/>
                  </a:lnTo>
                  <a:lnTo>
                    <a:pt x="104628" y="363600"/>
                  </a:lnTo>
                  <a:lnTo>
                    <a:pt x="69068" y="363600"/>
                  </a:lnTo>
                  <a:lnTo>
                    <a:pt x="85578" y="335298"/>
                  </a:lnTo>
                  <a:lnTo>
                    <a:pt x="66528" y="302640"/>
                  </a:lnTo>
                  <a:close/>
                </a:path>
                <a:path w="171450" h="411479">
                  <a:moveTo>
                    <a:pt x="154709" y="239996"/>
                  </a:moveTo>
                  <a:lnTo>
                    <a:pt x="147395" y="240490"/>
                  </a:lnTo>
                  <a:lnTo>
                    <a:pt x="140795" y="243675"/>
                  </a:lnTo>
                  <a:lnTo>
                    <a:pt x="135743" y="249300"/>
                  </a:lnTo>
                  <a:lnTo>
                    <a:pt x="104628" y="302640"/>
                  </a:lnTo>
                  <a:lnTo>
                    <a:pt x="104628" y="373252"/>
                  </a:lnTo>
                  <a:lnTo>
                    <a:pt x="107597" y="373252"/>
                  </a:lnTo>
                  <a:lnTo>
                    <a:pt x="168763" y="268477"/>
                  </a:lnTo>
                  <a:lnTo>
                    <a:pt x="171156" y="261356"/>
                  </a:lnTo>
                  <a:lnTo>
                    <a:pt x="170668" y="254079"/>
                  </a:lnTo>
                  <a:lnTo>
                    <a:pt x="167512" y="247493"/>
                  </a:lnTo>
                  <a:lnTo>
                    <a:pt x="161905" y="242442"/>
                  </a:lnTo>
                  <a:lnTo>
                    <a:pt x="154709" y="239996"/>
                  </a:lnTo>
                  <a:close/>
                </a:path>
                <a:path w="171450" h="411479">
                  <a:moveTo>
                    <a:pt x="85578" y="335298"/>
                  </a:moveTo>
                  <a:lnTo>
                    <a:pt x="69068" y="363600"/>
                  </a:lnTo>
                  <a:lnTo>
                    <a:pt x="102088" y="363600"/>
                  </a:lnTo>
                  <a:lnTo>
                    <a:pt x="85578" y="335298"/>
                  </a:lnTo>
                  <a:close/>
                </a:path>
                <a:path w="171450" h="411479">
                  <a:moveTo>
                    <a:pt x="104628" y="302640"/>
                  </a:moveTo>
                  <a:lnTo>
                    <a:pt x="85578" y="335298"/>
                  </a:lnTo>
                  <a:lnTo>
                    <a:pt x="102088" y="363600"/>
                  </a:lnTo>
                  <a:lnTo>
                    <a:pt x="104628" y="363600"/>
                  </a:lnTo>
                  <a:lnTo>
                    <a:pt x="104628" y="302640"/>
                  </a:lnTo>
                  <a:close/>
                </a:path>
                <a:path w="171450" h="411479">
                  <a:moveTo>
                    <a:pt x="104628" y="0"/>
                  </a:moveTo>
                  <a:lnTo>
                    <a:pt x="66528" y="0"/>
                  </a:lnTo>
                  <a:lnTo>
                    <a:pt x="66528" y="302640"/>
                  </a:lnTo>
                  <a:lnTo>
                    <a:pt x="85578" y="335298"/>
                  </a:lnTo>
                  <a:lnTo>
                    <a:pt x="104628" y="302640"/>
                  </a:lnTo>
                  <a:lnTo>
                    <a:pt x="104628" y="0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15945" y="3604488"/>
              <a:ext cx="4588510" cy="271780"/>
            </a:xfrm>
            <a:custGeom>
              <a:avLst/>
              <a:gdLst/>
              <a:ahLst/>
              <a:cxnLst/>
              <a:rect l="l" t="t" r="r" b="b"/>
              <a:pathLst>
                <a:path w="4588509" h="271779">
                  <a:moveTo>
                    <a:pt x="1256030" y="125882"/>
                  </a:moveTo>
                  <a:lnTo>
                    <a:pt x="1206881" y="97942"/>
                  </a:lnTo>
                  <a:lnTo>
                    <a:pt x="1040892" y="3581"/>
                  </a:lnTo>
                  <a:lnTo>
                    <a:pt x="1030109" y="0"/>
                  </a:lnTo>
                  <a:lnTo>
                    <a:pt x="1019200" y="825"/>
                  </a:lnTo>
                  <a:lnTo>
                    <a:pt x="1009383" y="5689"/>
                  </a:lnTo>
                  <a:lnTo>
                    <a:pt x="1001903" y="14249"/>
                  </a:lnTo>
                  <a:lnTo>
                    <a:pt x="998385" y="25044"/>
                  </a:lnTo>
                  <a:lnTo>
                    <a:pt x="999248" y="35991"/>
                  </a:lnTo>
                  <a:lnTo>
                    <a:pt x="1004125" y="45808"/>
                  </a:lnTo>
                  <a:lnTo>
                    <a:pt x="1012698" y="53238"/>
                  </a:lnTo>
                  <a:lnTo>
                    <a:pt x="1093254" y="99098"/>
                  </a:lnTo>
                  <a:lnTo>
                    <a:pt x="0" y="111023"/>
                  </a:lnTo>
                  <a:lnTo>
                    <a:pt x="635" y="168173"/>
                  </a:lnTo>
                  <a:lnTo>
                    <a:pt x="1093952" y="156248"/>
                  </a:lnTo>
                  <a:lnTo>
                    <a:pt x="1014349" y="203860"/>
                  </a:lnTo>
                  <a:lnTo>
                    <a:pt x="1005916" y="211518"/>
                  </a:lnTo>
                  <a:lnTo>
                    <a:pt x="1001242" y="221437"/>
                  </a:lnTo>
                  <a:lnTo>
                    <a:pt x="1000645" y="232384"/>
                  </a:lnTo>
                  <a:lnTo>
                    <a:pt x="1004443" y="243103"/>
                  </a:lnTo>
                  <a:lnTo>
                    <a:pt x="1012088" y="251510"/>
                  </a:lnTo>
                  <a:lnTo>
                    <a:pt x="1021994" y="256146"/>
                  </a:lnTo>
                  <a:lnTo>
                    <a:pt x="1032903" y="256705"/>
                  </a:lnTo>
                  <a:lnTo>
                    <a:pt x="1043559" y="252882"/>
                  </a:lnTo>
                  <a:lnTo>
                    <a:pt x="1256030" y="125882"/>
                  </a:lnTo>
                  <a:close/>
                </a:path>
                <a:path w="4588509" h="271779">
                  <a:moveTo>
                    <a:pt x="3560572" y="176936"/>
                  </a:moveTo>
                  <a:lnTo>
                    <a:pt x="3560191" y="119786"/>
                  </a:lnTo>
                  <a:lnTo>
                    <a:pt x="3503028" y="120167"/>
                  </a:lnTo>
                  <a:lnTo>
                    <a:pt x="3503422" y="177190"/>
                  </a:lnTo>
                  <a:lnTo>
                    <a:pt x="3560572" y="176936"/>
                  </a:lnTo>
                  <a:close/>
                </a:path>
                <a:path w="4588509" h="271779">
                  <a:moveTo>
                    <a:pt x="3674872" y="176174"/>
                  </a:moveTo>
                  <a:lnTo>
                    <a:pt x="3674491" y="119024"/>
                  </a:lnTo>
                  <a:lnTo>
                    <a:pt x="3617341" y="119405"/>
                  </a:lnTo>
                  <a:lnTo>
                    <a:pt x="3617722" y="176555"/>
                  </a:lnTo>
                  <a:lnTo>
                    <a:pt x="3674872" y="176174"/>
                  </a:lnTo>
                  <a:close/>
                </a:path>
                <a:path w="4588509" h="271779">
                  <a:moveTo>
                    <a:pt x="3789172" y="175412"/>
                  </a:moveTo>
                  <a:lnTo>
                    <a:pt x="3788791" y="118262"/>
                  </a:lnTo>
                  <a:lnTo>
                    <a:pt x="3731641" y="118643"/>
                  </a:lnTo>
                  <a:lnTo>
                    <a:pt x="3732022" y="175793"/>
                  </a:lnTo>
                  <a:lnTo>
                    <a:pt x="3789172" y="175412"/>
                  </a:lnTo>
                  <a:close/>
                </a:path>
                <a:path w="4588509" h="271779">
                  <a:moveTo>
                    <a:pt x="3903472" y="174777"/>
                  </a:moveTo>
                  <a:lnTo>
                    <a:pt x="3903091" y="117627"/>
                  </a:lnTo>
                  <a:lnTo>
                    <a:pt x="3845941" y="118008"/>
                  </a:lnTo>
                  <a:lnTo>
                    <a:pt x="3846322" y="175158"/>
                  </a:lnTo>
                  <a:lnTo>
                    <a:pt x="3903472" y="174777"/>
                  </a:lnTo>
                  <a:close/>
                </a:path>
                <a:path w="4588509" h="271779">
                  <a:moveTo>
                    <a:pt x="4017772" y="174015"/>
                  </a:moveTo>
                  <a:lnTo>
                    <a:pt x="4017391" y="116865"/>
                  </a:lnTo>
                  <a:lnTo>
                    <a:pt x="3960241" y="117246"/>
                  </a:lnTo>
                  <a:lnTo>
                    <a:pt x="3960622" y="174396"/>
                  </a:lnTo>
                  <a:lnTo>
                    <a:pt x="4017772" y="174015"/>
                  </a:lnTo>
                  <a:close/>
                </a:path>
                <a:path w="4588509" h="271779">
                  <a:moveTo>
                    <a:pt x="4132072" y="173253"/>
                  </a:moveTo>
                  <a:lnTo>
                    <a:pt x="4131691" y="116103"/>
                  </a:lnTo>
                  <a:lnTo>
                    <a:pt x="4074541" y="116484"/>
                  </a:lnTo>
                  <a:lnTo>
                    <a:pt x="4074922" y="173634"/>
                  </a:lnTo>
                  <a:lnTo>
                    <a:pt x="4132072" y="173253"/>
                  </a:lnTo>
                  <a:close/>
                </a:path>
                <a:path w="4588509" h="271779">
                  <a:moveTo>
                    <a:pt x="4246372" y="172618"/>
                  </a:moveTo>
                  <a:lnTo>
                    <a:pt x="4245991" y="115468"/>
                  </a:lnTo>
                  <a:lnTo>
                    <a:pt x="4188841" y="115849"/>
                  </a:lnTo>
                  <a:lnTo>
                    <a:pt x="4189222" y="172999"/>
                  </a:lnTo>
                  <a:lnTo>
                    <a:pt x="4246372" y="172618"/>
                  </a:lnTo>
                  <a:close/>
                </a:path>
                <a:path w="4588509" h="271779">
                  <a:moveTo>
                    <a:pt x="4360672" y="171856"/>
                  </a:moveTo>
                  <a:lnTo>
                    <a:pt x="4360291" y="114706"/>
                  </a:lnTo>
                  <a:lnTo>
                    <a:pt x="4303141" y="115087"/>
                  </a:lnTo>
                  <a:lnTo>
                    <a:pt x="4303522" y="172237"/>
                  </a:lnTo>
                  <a:lnTo>
                    <a:pt x="4360672" y="171856"/>
                  </a:lnTo>
                  <a:close/>
                </a:path>
                <a:path w="4588509" h="271779">
                  <a:moveTo>
                    <a:pt x="4588383" y="141884"/>
                  </a:moveTo>
                  <a:lnTo>
                    <a:pt x="4546181" y="117627"/>
                  </a:lnTo>
                  <a:lnTo>
                    <a:pt x="4539780" y="113944"/>
                  </a:lnTo>
                  <a:lnTo>
                    <a:pt x="4474921" y="76657"/>
                  </a:lnTo>
                  <a:lnTo>
                    <a:pt x="4474921" y="142608"/>
                  </a:lnTo>
                  <a:lnTo>
                    <a:pt x="4474781" y="142697"/>
                  </a:lnTo>
                  <a:lnTo>
                    <a:pt x="4474769" y="142519"/>
                  </a:lnTo>
                  <a:lnTo>
                    <a:pt x="4474921" y="142608"/>
                  </a:lnTo>
                  <a:lnTo>
                    <a:pt x="4474921" y="76657"/>
                  </a:lnTo>
                  <a:lnTo>
                    <a:pt x="4373880" y="18567"/>
                  </a:lnTo>
                  <a:lnTo>
                    <a:pt x="4363097" y="14973"/>
                  </a:lnTo>
                  <a:lnTo>
                    <a:pt x="4352188" y="15735"/>
                  </a:lnTo>
                  <a:lnTo>
                    <a:pt x="4342371" y="20523"/>
                  </a:lnTo>
                  <a:lnTo>
                    <a:pt x="4334891" y="28981"/>
                  </a:lnTo>
                  <a:lnTo>
                    <a:pt x="4331284" y="39776"/>
                  </a:lnTo>
                  <a:lnTo>
                    <a:pt x="4332059" y="50736"/>
                  </a:lnTo>
                  <a:lnTo>
                    <a:pt x="4336885" y="60604"/>
                  </a:lnTo>
                  <a:lnTo>
                    <a:pt x="4345432" y="68097"/>
                  </a:lnTo>
                  <a:lnTo>
                    <a:pt x="4425683" y="114274"/>
                  </a:lnTo>
                  <a:lnTo>
                    <a:pt x="4417441" y="114325"/>
                  </a:lnTo>
                  <a:lnTo>
                    <a:pt x="4417822" y="171475"/>
                  </a:lnTo>
                  <a:lnTo>
                    <a:pt x="4426242" y="171424"/>
                  </a:lnTo>
                  <a:lnTo>
                    <a:pt x="4346321" y="218719"/>
                  </a:lnTo>
                  <a:lnTo>
                    <a:pt x="4337888" y="226301"/>
                  </a:lnTo>
                  <a:lnTo>
                    <a:pt x="4333202" y="236181"/>
                  </a:lnTo>
                  <a:lnTo>
                    <a:pt x="4332567" y="247116"/>
                  </a:lnTo>
                  <a:lnTo>
                    <a:pt x="4336288" y="257835"/>
                  </a:lnTo>
                  <a:lnTo>
                    <a:pt x="4343857" y="266268"/>
                  </a:lnTo>
                  <a:lnTo>
                    <a:pt x="4353750" y="270954"/>
                  </a:lnTo>
                  <a:lnTo>
                    <a:pt x="4364672" y="271589"/>
                  </a:lnTo>
                  <a:lnTo>
                    <a:pt x="4375404" y="267868"/>
                  </a:lnTo>
                  <a:lnTo>
                    <a:pt x="4545863" y="167030"/>
                  </a:lnTo>
                  <a:lnTo>
                    <a:pt x="4588383" y="141884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919468" y="4503788"/>
            <a:ext cx="3084449" cy="369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9468" y="4503788"/>
            <a:ext cx="3084830" cy="369570"/>
          </a:xfrm>
          <a:prstGeom prst="rect">
            <a:avLst/>
          </a:prstGeom>
          <a:ln w="9525">
            <a:solidFill>
              <a:srgbClr val="464646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Arial"/>
                <a:cs typeface="Arial"/>
              </a:rPr>
              <a:t>Operating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1557839"/>
            <a:ext cx="10420985" cy="5195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lang="en-I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has a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  <a:buClr>
                <a:srgbClr val="2CA1BE"/>
              </a:buClr>
              <a:buFont typeface="Verdana"/>
              <a:buChar char="◦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communication between a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endParaRPr lang="en-IN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implement algorithms.</a:t>
            </a: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only understand binary (0s and 1s).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helps translate human logic into instructions that a computer can follow.</a:t>
            </a:r>
            <a:endParaRPr lang="en-US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endParaRPr lang="en-IN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2352" y="665438"/>
            <a:ext cx="8522208" cy="528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815833" y="6533147"/>
            <a:ext cx="1082675" cy="17825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1104</a:t>
            </a:r>
            <a:r>
              <a:rPr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810110" y="6533147"/>
            <a:ext cx="156209" cy="17825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pc="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68" y="1491742"/>
            <a:ext cx="3695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b="1" spc="-5" dirty="0">
                <a:latin typeface="Carlito"/>
                <a:cs typeface="Carlito"/>
              </a:rPr>
              <a:t>Based on the</a:t>
            </a:r>
            <a:r>
              <a:rPr b="1" spc="-20" dirty="0">
                <a:latin typeface="Carlito"/>
                <a:cs typeface="Carlito"/>
              </a:rPr>
              <a:t> Hierarchy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24510" indent="-229235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pc="-10" dirty="0"/>
              <a:t>Low Level</a:t>
            </a:r>
            <a:r>
              <a:rPr spc="15" dirty="0"/>
              <a:t> </a:t>
            </a:r>
            <a:r>
              <a:rPr dirty="0"/>
              <a:t>PL</a:t>
            </a:r>
          </a:p>
          <a:p>
            <a:pPr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dirty="0"/>
              <a:t>Middle </a:t>
            </a:r>
            <a:r>
              <a:rPr spc="-10" dirty="0"/>
              <a:t>Level </a:t>
            </a:r>
            <a:r>
              <a:rPr dirty="0"/>
              <a:t>PL</a:t>
            </a:r>
          </a:p>
          <a:p>
            <a:pPr marL="524510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pc="-5" dirty="0"/>
              <a:t>High </a:t>
            </a:r>
            <a:r>
              <a:rPr spc="-10" dirty="0"/>
              <a:t>Level</a:t>
            </a:r>
            <a:r>
              <a:rPr spc="-5" dirty="0"/>
              <a:t> </a:t>
            </a:r>
            <a:r>
              <a:rPr dirty="0"/>
              <a:t>PL</a:t>
            </a:r>
          </a:p>
          <a:p>
            <a:pPr marL="268605" indent="-256540">
              <a:lnSpc>
                <a:spcPct val="100000"/>
              </a:lnSpc>
              <a:spcBef>
                <a:spcPts val="380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b="1" spc="-5" dirty="0">
                <a:latin typeface="Carlito"/>
                <a:cs typeface="Carlito"/>
              </a:rPr>
              <a:t>Based on </a:t>
            </a:r>
            <a:r>
              <a:rPr sz="2800" b="1" spc="-15" dirty="0">
                <a:latin typeface="Carlito"/>
                <a:cs typeface="Carlito"/>
              </a:rPr>
              <a:t>programming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style</a:t>
            </a:r>
            <a:endParaRPr sz="2800" dirty="0">
              <a:latin typeface="Carlito"/>
              <a:cs typeface="Carlito"/>
            </a:endParaRPr>
          </a:p>
          <a:p>
            <a:pPr marL="524510" lvl="1" indent="-229235">
              <a:lnSpc>
                <a:spcPct val="100000"/>
              </a:lnSpc>
              <a:spcBef>
                <a:spcPts val="33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10" dirty="0">
                <a:latin typeface="Carlito"/>
                <a:cs typeface="Carlito"/>
              </a:rPr>
              <a:t>Structured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</a:t>
            </a: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10" dirty="0">
                <a:latin typeface="Carlito"/>
                <a:cs typeface="Carlito"/>
              </a:rPr>
              <a:t>Un-structure</a:t>
            </a:r>
            <a:r>
              <a:rPr lang="en-US" sz="2400" spc="-10" dirty="0">
                <a:latin typeface="Carlito"/>
                <a:cs typeface="Carlito"/>
              </a:rPr>
              <a:t>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</a:t>
            </a:r>
          </a:p>
          <a:p>
            <a:pPr marL="268605" indent="-256540">
              <a:lnSpc>
                <a:spcPct val="100000"/>
              </a:lnSpc>
              <a:spcBef>
                <a:spcPts val="370"/>
              </a:spcBef>
              <a:buClr>
                <a:srgbClr val="2CA1BE"/>
              </a:buClr>
              <a:buSzPct val="67857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800" b="1" spc="-5" dirty="0">
                <a:latin typeface="Carlito"/>
                <a:cs typeface="Carlito"/>
              </a:rPr>
              <a:t>Based on </a:t>
            </a:r>
            <a:r>
              <a:rPr sz="2800" b="1" spc="-15" dirty="0">
                <a:latin typeface="Carlito"/>
                <a:cs typeface="Carlito"/>
              </a:rPr>
              <a:t>programming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paradigm</a:t>
            </a:r>
            <a:endParaRPr sz="2800" dirty="0">
              <a:latin typeface="Carlito"/>
              <a:cs typeface="Carlito"/>
            </a:endParaRPr>
          </a:p>
          <a:p>
            <a:pPr marL="524510" lvl="1" indent="-229235">
              <a:lnSpc>
                <a:spcPct val="100000"/>
              </a:lnSpc>
              <a:spcBef>
                <a:spcPts val="33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15" dirty="0">
                <a:latin typeface="Carlito"/>
                <a:cs typeface="Carlito"/>
              </a:rPr>
              <a:t>Procedural </a:t>
            </a:r>
            <a:r>
              <a:rPr sz="2400" spc="-10" dirty="0">
                <a:latin typeface="Carlito"/>
                <a:cs typeface="Carlito"/>
              </a:rPr>
              <a:t>Oriented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</a:t>
            </a:r>
          </a:p>
          <a:p>
            <a:pPr marL="524510" lvl="1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Oriented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PL</a:t>
            </a:r>
          </a:p>
        </p:txBody>
      </p:sp>
      <p:sp>
        <p:nvSpPr>
          <p:cNvPr id="4" name="object 4"/>
          <p:cNvSpPr/>
          <p:nvPr/>
        </p:nvSpPr>
        <p:spPr>
          <a:xfrm>
            <a:off x="690319" y="570963"/>
            <a:ext cx="8493389" cy="54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3</a:t>
            </a:fld>
            <a:endParaRPr spc="7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613661"/>
            <a:ext cx="9968230" cy="423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2750" algn="l"/>
              </a:tabLst>
            </a:pPr>
            <a:r>
              <a:rPr sz="2200" b="1" spc="-10" dirty="0">
                <a:latin typeface="Carlito"/>
                <a:cs typeface="Carlito"/>
              </a:rPr>
              <a:t>Low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Level</a:t>
            </a:r>
            <a:r>
              <a:rPr sz="2200" b="1" spc="20" dirty="0">
                <a:latin typeface="Carlito"/>
                <a:cs typeface="Carlito"/>
              </a:rPr>
              <a:t> </a:t>
            </a:r>
            <a:r>
              <a:rPr lang="en-IN" sz="2200" b="1" spc="-10" dirty="0">
                <a:latin typeface="Carlito"/>
                <a:cs typeface="Carlito"/>
              </a:rPr>
              <a:t>programming languages </a:t>
            </a:r>
            <a:r>
              <a:rPr sz="2200" b="1" spc="-20" dirty="0">
                <a:latin typeface="Carlito"/>
                <a:cs typeface="Carlito"/>
              </a:rPr>
              <a:t>(System </a:t>
            </a:r>
            <a:r>
              <a:rPr sz="2200" b="1" spc="-5" dirty="0">
                <a:latin typeface="Carlito"/>
                <a:cs typeface="Carlito"/>
              </a:rPr>
              <a:t>Friendly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Languages)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further </a:t>
            </a:r>
            <a:r>
              <a:rPr sz="2200" spc="-5" dirty="0">
                <a:latin typeface="Carlito"/>
                <a:cs typeface="Carlito"/>
              </a:rPr>
              <a:t>classified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into</a:t>
            </a:r>
            <a:endParaRPr sz="2200" dirty="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1714"/>
              </a:spcBef>
              <a:buAutoNum type="arabicPeriod"/>
              <a:tabLst>
                <a:tab pos="292100" algn="l"/>
              </a:tabLst>
            </a:pPr>
            <a:r>
              <a:rPr sz="2200" b="1" spc="-10" dirty="0">
                <a:latin typeface="Carlito"/>
                <a:cs typeface="Carlito"/>
              </a:rPr>
              <a:t>Machine </a:t>
            </a:r>
            <a:r>
              <a:rPr sz="2200" b="1" spc="-15" dirty="0">
                <a:latin typeface="Carlito"/>
                <a:cs typeface="Carlito"/>
              </a:rPr>
              <a:t>Level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Language</a:t>
            </a:r>
            <a:endParaRPr sz="2200" dirty="0">
              <a:latin typeface="Carlito"/>
              <a:cs typeface="Carlito"/>
            </a:endParaRPr>
          </a:p>
          <a:p>
            <a:pPr marL="826769" lvl="1" indent="-292735">
              <a:lnSpc>
                <a:spcPct val="100000"/>
              </a:lnSpc>
              <a:spcBef>
                <a:spcPts val="1730"/>
              </a:spcBef>
              <a:buClr>
                <a:srgbClr val="DA1F28"/>
              </a:buClr>
              <a:buFont typeface="Wingdings"/>
              <a:buChar char=""/>
              <a:tabLst>
                <a:tab pos="826769" algn="l"/>
              </a:tabLst>
            </a:pPr>
            <a:r>
              <a:rPr sz="2200" spc="-10" dirty="0">
                <a:latin typeface="Carlito"/>
                <a:cs typeface="Carlito"/>
              </a:rPr>
              <a:t>Language </a:t>
            </a:r>
            <a:r>
              <a:rPr sz="2200" spc="-5" dirty="0">
                <a:latin typeface="Carlito"/>
                <a:cs typeface="Carlito"/>
              </a:rPr>
              <a:t>comprising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only </a:t>
            </a:r>
            <a:r>
              <a:rPr sz="2200" b="1" spc="-5" dirty="0">
                <a:latin typeface="Carlito"/>
                <a:cs typeface="Carlito"/>
              </a:rPr>
              <a:t>binary </a:t>
            </a:r>
            <a:r>
              <a:rPr sz="2200" b="1" spc="-10" dirty="0">
                <a:latin typeface="Carlito"/>
                <a:cs typeface="Carlito"/>
              </a:rPr>
              <a:t>numbers </a:t>
            </a:r>
            <a:r>
              <a:rPr sz="2200" b="1" spc="-5" dirty="0">
                <a:latin typeface="Carlito"/>
                <a:cs typeface="Carlito"/>
              </a:rPr>
              <a:t>0 </a:t>
            </a:r>
            <a:r>
              <a:rPr sz="2200" b="1" spc="-10" dirty="0">
                <a:latin typeface="Carlito"/>
                <a:cs typeface="Carlito"/>
              </a:rPr>
              <a:t>and</a:t>
            </a:r>
            <a:r>
              <a:rPr sz="2200" b="1" spc="5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1</a:t>
            </a:r>
            <a:r>
              <a:rPr sz="2200" dirty="0">
                <a:latin typeface="Carlito"/>
                <a:cs typeface="Carlito"/>
              </a:rPr>
              <a:t>.</a:t>
            </a:r>
          </a:p>
          <a:p>
            <a:pPr marL="788035" marR="2527300" lvl="1" indent="-254635">
              <a:lnSpc>
                <a:spcPct val="165000"/>
              </a:lnSpc>
              <a:buClr>
                <a:srgbClr val="DA1F28"/>
              </a:buClr>
              <a:buFont typeface="Wingdings"/>
              <a:buChar char=""/>
              <a:tabLst>
                <a:tab pos="826769" algn="l"/>
                <a:tab pos="1257300" algn="l"/>
                <a:tab pos="2578100" algn="l"/>
              </a:tabLst>
            </a:pPr>
            <a:r>
              <a:rPr dirty="0"/>
              <a:t>	</a:t>
            </a:r>
            <a:r>
              <a:rPr sz="2200" spc="-5" dirty="0">
                <a:latin typeface="Carlito"/>
                <a:cs typeface="Carlito"/>
              </a:rPr>
              <a:t>Instructions and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specified in </a:t>
            </a:r>
            <a:r>
              <a:rPr sz="2200" spc="-10" dirty="0">
                <a:latin typeface="Carlito"/>
                <a:cs typeface="Carlito"/>
              </a:rPr>
              <a:t>sequence </a:t>
            </a:r>
            <a:r>
              <a:rPr sz="2200" spc="-5" dirty="0">
                <a:latin typeface="Carlito"/>
                <a:cs typeface="Carlito"/>
              </a:rPr>
              <a:t>of 0  and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1.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Eg:	00001000	00000100</a:t>
            </a:r>
            <a:r>
              <a:rPr sz="2200" spc="4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00000101…</a:t>
            </a:r>
            <a:endParaRPr sz="2200" dirty="0">
              <a:latin typeface="Carlito"/>
              <a:cs typeface="Carlito"/>
            </a:endParaRPr>
          </a:p>
          <a:p>
            <a:pPr marL="876935" lvl="1" indent="-343535">
              <a:lnSpc>
                <a:spcPct val="100000"/>
              </a:lnSpc>
              <a:spcBef>
                <a:spcPts val="1730"/>
              </a:spcBef>
              <a:buClr>
                <a:srgbClr val="DA1F28"/>
              </a:buClr>
              <a:buFont typeface="Wingdings"/>
              <a:buChar char=""/>
              <a:tabLst>
                <a:tab pos="877569" algn="l"/>
                <a:tab pos="9330055" algn="l"/>
              </a:tabLst>
            </a:pPr>
            <a:r>
              <a:rPr sz="2200" spc="-10" dirty="0">
                <a:latin typeface="Carlito"/>
                <a:cs typeface="Carlito"/>
              </a:rPr>
              <a:t>I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di</a:t>
            </a:r>
            <a:r>
              <a:rPr sz="2200" spc="-30" dirty="0">
                <a:latin typeface="Carlito"/>
                <a:cs typeface="Carlito"/>
              </a:rPr>
              <a:t>f</a:t>
            </a:r>
            <a:r>
              <a:rPr sz="2200" spc="-10" dirty="0">
                <a:latin typeface="Carlito"/>
                <a:cs typeface="Carlito"/>
              </a:rPr>
              <a:t>ficul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o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</a:t>
            </a:r>
            <a:r>
              <a:rPr sz="2200" spc="-30" dirty="0">
                <a:latin typeface="Carlito"/>
                <a:cs typeface="Carlito"/>
              </a:rPr>
              <a:t>f</a:t>
            </a:r>
            <a:r>
              <a:rPr sz="2200" spc="-65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-30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-3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ti</a:t>
            </a:r>
            <a:r>
              <a:rPr sz="2200" spc="-30" dirty="0">
                <a:latin typeface="Carlito"/>
                <a:cs typeface="Carlito"/>
              </a:rPr>
              <a:t>a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</a:t>
            </a:r>
            <a:r>
              <a:rPr sz="2200" spc="-25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spc="-35" dirty="0">
                <a:latin typeface="Carlito"/>
                <a:cs typeface="Carlito"/>
              </a:rPr>
              <a:t>w</a:t>
            </a:r>
            <a:r>
              <a:rPr sz="2200" spc="-5" dirty="0">
                <a:latin typeface="Carlito"/>
                <a:cs typeface="Carlito"/>
              </a:rPr>
              <a:t>een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-5" dirty="0">
                <a:latin typeface="Carlito"/>
                <a:cs typeface="Carlito"/>
              </a:rPr>
              <a:t>tru</a:t>
            </a:r>
            <a:r>
              <a:rPr sz="2200" spc="-15" dirty="0">
                <a:latin typeface="Carlito"/>
                <a:cs typeface="Carlito"/>
              </a:rPr>
              <a:t>c</a:t>
            </a:r>
            <a:r>
              <a:rPr sz="2200" spc="-5" dirty="0">
                <a:latin typeface="Carlito"/>
                <a:cs typeface="Carlito"/>
              </a:rPr>
              <a:t>tion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d</a:t>
            </a:r>
            <a:r>
              <a:rPr sz="2200" spc="-30" dirty="0">
                <a:latin typeface="Carlito"/>
                <a:cs typeface="Carlito"/>
              </a:rPr>
              <a:t>a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a thus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difficult </a:t>
            </a:r>
            <a:r>
              <a:rPr sz="2200" b="1" spc="-35" dirty="0">
                <a:latin typeface="Carlito"/>
                <a:cs typeface="Carlito"/>
              </a:rPr>
              <a:t>t</a:t>
            </a:r>
            <a:r>
              <a:rPr sz="2200" b="1" spc="-5" dirty="0">
                <a:latin typeface="Carlito"/>
                <a:cs typeface="Carlito"/>
              </a:rPr>
              <a:t>o</a:t>
            </a:r>
            <a:r>
              <a:rPr lang="en-US" sz="2200" b="1" spc="-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</a:t>
            </a:r>
            <a:r>
              <a:rPr sz="2200" b="1" spc="-20" dirty="0">
                <a:latin typeface="Carlito"/>
                <a:cs typeface="Carlito"/>
              </a:rPr>
              <a:t>o</a:t>
            </a:r>
            <a:r>
              <a:rPr sz="2200" b="1" spc="-5" dirty="0">
                <a:latin typeface="Carlito"/>
                <a:cs typeface="Carlito"/>
              </a:rPr>
              <a:t>d</a:t>
            </a:r>
            <a:r>
              <a:rPr sz="2200" b="1" spc="-1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826769" lvl="1" indent="-292735">
              <a:lnSpc>
                <a:spcPct val="100000"/>
              </a:lnSpc>
              <a:spcBef>
                <a:spcPts val="1714"/>
              </a:spcBef>
              <a:buClr>
                <a:srgbClr val="DA1F28"/>
              </a:buClr>
              <a:buFont typeface="Wingdings"/>
              <a:buChar char=""/>
              <a:tabLst>
                <a:tab pos="826769" algn="l"/>
              </a:tabLst>
            </a:pPr>
            <a:r>
              <a:rPr sz="2200" spc="-10" dirty="0">
                <a:latin typeface="Carlito"/>
                <a:cs typeface="Carlito"/>
              </a:rPr>
              <a:t>They are </a:t>
            </a:r>
            <a:r>
              <a:rPr sz="2200" b="1" spc="-20" dirty="0">
                <a:latin typeface="Carlito"/>
                <a:cs typeface="Carlito"/>
              </a:rPr>
              <a:t>faster </a:t>
            </a:r>
            <a:r>
              <a:rPr sz="2200" b="1" spc="-5" dirty="0">
                <a:latin typeface="Carlito"/>
                <a:cs typeface="Carlito"/>
              </a:rPr>
              <a:t>in </a:t>
            </a:r>
            <a:r>
              <a:rPr sz="2200" b="1" spc="-20" dirty="0">
                <a:latin typeface="Carlito"/>
                <a:cs typeface="Carlito"/>
              </a:rPr>
              <a:t>execution </a:t>
            </a:r>
            <a:r>
              <a:rPr sz="2200" spc="-10" dirty="0">
                <a:latin typeface="Carlito"/>
                <a:cs typeface="Carlito"/>
              </a:rPr>
              <a:t>but are </a:t>
            </a:r>
            <a:r>
              <a:rPr sz="2200" spc="-5" dirty="0">
                <a:latin typeface="Carlito"/>
                <a:cs typeface="Carlito"/>
              </a:rPr>
              <a:t>highly </a:t>
            </a:r>
            <a:r>
              <a:rPr sz="2200" b="1" spc="-10" dirty="0">
                <a:latin typeface="Carlito"/>
                <a:cs typeface="Carlito"/>
              </a:rPr>
              <a:t>machine</a:t>
            </a:r>
            <a:r>
              <a:rPr sz="2200" b="1" spc="15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dependent</a:t>
            </a:r>
            <a:r>
              <a:rPr sz="2200" spc="-10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4</a:t>
            </a:fld>
            <a:endParaRPr spc="7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2F632-4037-09C7-1589-B3B97EF8E3AA}"/>
              </a:ext>
            </a:extLst>
          </p:cNvPr>
          <p:cNvSpPr txBox="1"/>
          <p:nvPr/>
        </p:nvSpPr>
        <p:spPr>
          <a:xfrm>
            <a:off x="685800" y="63850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Programming languages based on hierarchy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068" y="1411503"/>
            <a:ext cx="10705465" cy="4390176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065">
              <a:spcBef>
                <a:spcPts val="1190"/>
              </a:spcBef>
              <a:tabLst>
                <a:tab pos="292100" algn="l"/>
              </a:tabLst>
            </a:pPr>
            <a:r>
              <a:rPr lang="en-IN" sz="2200" b="1" spc="-10" dirty="0">
                <a:latin typeface="Carlito"/>
                <a:cs typeface="Carlito"/>
              </a:rPr>
              <a:t>Low</a:t>
            </a:r>
            <a:r>
              <a:rPr lang="en-IN" sz="2200" b="1" spc="15" dirty="0">
                <a:latin typeface="Carlito"/>
                <a:cs typeface="Carlito"/>
              </a:rPr>
              <a:t> </a:t>
            </a:r>
            <a:r>
              <a:rPr lang="en-IN" sz="2200" b="1" spc="-15" dirty="0">
                <a:latin typeface="Carlito"/>
                <a:cs typeface="Carlito"/>
              </a:rPr>
              <a:t>Level</a:t>
            </a:r>
            <a:r>
              <a:rPr lang="en-IN" sz="2200" b="1" spc="20" dirty="0">
                <a:latin typeface="Carlito"/>
                <a:cs typeface="Carlito"/>
              </a:rPr>
              <a:t> </a:t>
            </a:r>
            <a:r>
              <a:rPr lang="en-IN" sz="2200" b="1" spc="-10" dirty="0">
                <a:latin typeface="Carlito"/>
                <a:cs typeface="Carlito"/>
              </a:rPr>
              <a:t>programming languages </a:t>
            </a:r>
            <a:r>
              <a:rPr lang="en-IN" sz="2200" b="1" spc="-20" dirty="0">
                <a:latin typeface="Carlito"/>
                <a:cs typeface="Carlito"/>
              </a:rPr>
              <a:t>contd..</a:t>
            </a:r>
            <a:endParaRPr lang="en-IN" sz="2200" dirty="0">
              <a:latin typeface="Carlito"/>
              <a:cs typeface="Carlito"/>
            </a:endParaRPr>
          </a:p>
          <a:p>
            <a:pPr marL="291465" indent="-279400">
              <a:lnSpc>
                <a:spcPct val="100000"/>
              </a:lnSpc>
              <a:spcBef>
                <a:spcPts val="1190"/>
              </a:spcBef>
              <a:buAutoNum type="arabicPeriod" startAt="2"/>
              <a:tabLst>
                <a:tab pos="292100" algn="l"/>
              </a:tabLst>
            </a:pPr>
            <a:r>
              <a:rPr sz="2200" b="1" spc="-5" dirty="0">
                <a:latin typeface="Carlito"/>
                <a:cs typeface="Carlito"/>
              </a:rPr>
              <a:t>Assembly </a:t>
            </a:r>
            <a:r>
              <a:rPr sz="2200" b="1" spc="-15" dirty="0">
                <a:latin typeface="Carlito"/>
                <a:cs typeface="Carlito"/>
              </a:rPr>
              <a:t>Level</a:t>
            </a:r>
            <a:r>
              <a:rPr sz="2200" b="1" spc="1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Language</a:t>
            </a:r>
            <a:endParaRPr sz="2200" dirty="0">
              <a:latin typeface="Carlito"/>
              <a:cs typeface="Carlito"/>
            </a:endParaRPr>
          </a:p>
          <a:p>
            <a:pPr marL="762635" marR="5080" lvl="1" indent="-228600">
              <a:lnSpc>
                <a:spcPct val="130000"/>
              </a:lnSpc>
              <a:spcBef>
                <a:spcPts val="395"/>
              </a:spcBef>
              <a:buClr>
                <a:srgbClr val="DA1F28"/>
              </a:buClr>
              <a:buSzPct val="95454"/>
              <a:buFont typeface="Wingdings"/>
              <a:buChar char=""/>
              <a:tabLst>
                <a:tab pos="763270" algn="l"/>
              </a:tabLst>
            </a:pPr>
            <a:r>
              <a:rPr sz="2200" spc="-5" dirty="0">
                <a:latin typeface="Carlito"/>
                <a:cs typeface="Carlito"/>
              </a:rPr>
              <a:t>Instructions </a:t>
            </a:r>
            <a:r>
              <a:rPr sz="2200" spc="-15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specified using </a:t>
            </a:r>
            <a:r>
              <a:rPr sz="2200" spc="-5" dirty="0">
                <a:latin typeface="Carlito"/>
                <a:cs typeface="Carlito"/>
              </a:rPr>
              <a:t>machine </a:t>
            </a:r>
            <a:r>
              <a:rPr sz="2200" spc="-10" dirty="0">
                <a:latin typeface="Carlito"/>
                <a:cs typeface="Carlito"/>
              </a:rPr>
              <a:t>operational codes </a:t>
            </a:r>
            <a:r>
              <a:rPr sz="2200" spc="-5" dirty="0">
                <a:latin typeface="Carlito"/>
                <a:cs typeface="Carlito"/>
              </a:rPr>
              <a:t>(</a:t>
            </a:r>
            <a:r>
              <a:rPr sz="2200" b="1" i="1" spc="-5" dirty="0">
                <a:latin typeface="Carlito"/>
                <a:cs typeface="Carlito"/>
              </a:rPr>
              <a:t>mnemonics</a:t>
            </a:r>
            <a:r>
              <a:rPr sz="2200" spc="-5" dirty="0">
                <a:latin typeface="Carlito"/>
                <a:cs typeface="Carlito"/>
              </a:rPr>
              <a:t>) and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5" dirty="0">
                <a:latin typeface="Carlito"/>
                <a:cs typeface="Carlito"/>
              </a:rPr>
              <a:t>can 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specified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various </a:t>
            </a:r>
            <a:r>
              <a:rPr sz="2200" spc="-15" dirty="0">
                <a:latin typeface="Carlito"/>
                <a:cs typeface="Carlito"/>
              </a:rPr>
              <a:t>format </a:t>
            </a:r>
            <a:r>
              <a:rPr sz="2200" spc="-5" dirty="0">
                <a:latin typeface="Carlito"/>
                <a:cs typeface="Carlito"/>
              </a:rPr>
              <a:t>(</a:t>
            </a:r>
            <a:r>
              <a:rPr sz="2200" b="1" i="1" spc="-5" dirty="0">
                <a:latin typeface="Carlito"/>
                <a:cs typeface="Carlito"/>
              </a:rPr>
              <a:t>in decimal, </a:t>
            </a:r>
            <a:r>
              <a:rPr sz="2200" b="1" i="1" spc="-10" dirty="0">
                <a:latin typeface="Carlito"/>
                <a:cs typeface="Carlito"/>
              </a:rPr>
              <a:t>octal, </a:t>
            </a:r>
            <a:r>
              <a:rPr sz="2200" b="1" i="1" spc="-15" dirty="0">
                <a:latin typeface="Carlito"/>
                <a:cs typeface="Carlito"/>
              </a:rPr>
              <a:t>hexa-decimal</a:t>
            </a:r>
            <a:r>
              <a:rPr sz="2200" b="1" i="1" spc="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etc…)</a:t>
            </a:r>
            <a:endParaRPr sz="2200" dirty="0">
              <a:latin typeface="Carlito"/>
              <a:cs typeface="Carlito"/>
            </a:endParaRPr>
          </a:p>
          <a:p>
            <a:pPr marL="788035">
              <a:lnSpc>
                <a:spcPct val="100000"/>
              </a:lnSpc>
              <a:spcBef>
                <a:spcPts val="1205"/>
              </a:spcBef>
              <a:tabLst>
                <a:tab pos="1384300" algn="l"/>
              </a:tabLst>
            </a:pPr>
            <a:r>
              <a:rPr sz="2200" spc="-5" dirty="0">
                <a:latin typeface="Carlito"/>
                <a:cs typeface="Carlito"/>
              </a:rPr>
              <a:t>Eg:	</a:t>
            </a:r>
            <a:r>
              <a:rPr sz="2200" spc="-20" dirty="0">
                <a:latin typeface="Carlito"/>
                <a:cs typeface="Carlito"/>
              </a:rPr>
              <a:t>MOV </a:t>
            </a:r>
            <a:r>
              <a:rPr sz="2200" dirty="0">
                <a:latin typeface="Carlito"/>
                <a:cs typeface="Carlito"/>
              </a:rPr>
              <a:t>A,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05</a:t>
            </a:r>
            <a:endParaRPr lang="en-US" sz="2200" dirty="0">
              <a:latin typeface="Carlito"/>
              <a:cs typeface="Carlito"/>
            </a:endParaRPr>
          </a:p>
          <a:p>
            <a:pPr marL="788035">
              <a:lnSpc>
                <a:spcPct val="100000"/>
              </a:lnSpc>
              <a:spcBef>
                <a:spcPts val="1205"/>
              </a:spcBef>
              <a:tabLst>
                <a:tab pos="1384300" algn="l"/>
              </a:tabLst>
            </a:pPr>
            <a:r>
              <a:rPr lang="en-IN" sz="2200" spc="-15" dirty="0">
                <a:latin typeface="Carlito"/>
                <a:cs typeface="Carlito"/>
              </a:rPr>
              <a:t>          </a:t>
            </a:r>
            <a:r>
              <a:rPr sz="2200" spc="-15" dirty="0">
                <a:latin typeface="Carlito"/>
                <a:cs typeface="Carlito"/>
              </a:rPr>
              <a:t>MOV B,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06  </a:t>
            </a:r>
            <a:endParaRPr lang="en-US" sz="2200" spc="-5" dirty="0">
              <a:latin typeface="Carlito"/>
              <a:cs typeface="Carlito"/>
            </a:endParaRPr>
          </a:p>
          <a:p>
            <a:pPr marL="788035">
              <a:lnSpc>
                <a:spcPct val="100000"/>
              </a:lnSpc>
              <a:spcBef>
                <a:spcPts val="1205"/>
              </a:spcBef>
              <a:tabLst>
                <a:tab pos="1384300" algn="l"/>
              </a:tabLst>
            </a:pPr>
            <a:r>
              <a:rPr lang="en-IN" sz="2200" spc="-5" dirty="0">
                <a:latin typeface="Carlito"/>
                <a:cs typeface="Carlito"/>
              </a:rPr>
              <a:t>          </a:t>
            </a:r>
            <a:r>
              <a:rPr sz="2200" spc="-5" dirty="0">
                <a:latin typeface="Carlito"/>
                <a:cs typeface="Carlito"/>
              </a:rPr>
              <a:t>ADD </a:t>
            </a:r>
            <a:r>
              <a:rPr sz="2200" dirty="0">
                <a:latin typeface="Carlito"/>
                <a:cs typeface="Carlito"/>
              </a:rPr>
              <a:t>A,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</a:t>
            </a:r>
            <a:endParaRPr sz="2200" dirty="0">
              <a:latin typeface="Carlito"/>
              <a:cs typeface="Carlito"/>
            </a:endParaRPr>
          </a:p>
          <a:p>
            <a:pPr marL="762635" lvl="1" indent="-229235">
              <a:lnSpc>
                <a:spcPct val="100000"/>
              </a:lnSpc>
              <a:spcBef>
                <a:spcPts val="1200"/>
              </a:spcBef>
              <a:buClr>
                <a:srgbClr val="DA1F28"/>
              </a:buClr>
              <a:buSzPct val="95454"/>
              <a:buFont typeface="Wingdings"/>
              <a:buChar char=""/>
              <a:tabLst>
                <a:tab pos="763270" algn="l"/>
              </a:tabLst>
            </a:pPr>
            <a:r>
              <a:rPr sz="2200" spc="-10" dirty="0">
                <a:latin typeface="Carlito"/>
                <a:cs typeface="Carlito"/>
              </a:rPr>
              <a:t>They are </a:t>
            </a:r>
            <a:r>
              <a:rPr sz="2200" b="1" spc="-20" dirty="0">
                <a:latin typeface="Carlito"/>
                <a:cs typeface="Carlito"/>
              </a:rPr>
              <a:t>faster </a:t>
            </a:r>
            <a:r>
              <a:rPr sz="2200" b="1" spc="-5" dirty="0">
                <a:latin typeface="Carlito"/>
                <a:cs typeface="Carlito"/>
              </a:rPr>
              <a:t>in </a:t>
            </a:r>
            <a:r>
              <a:rPr sz="2200" b="1" spc="-20" dirty="0">
                <a:latin typeface="Carlito"/>
                <a:cs typeface="Carlito"/>
              </a:rPr>
              <a:t>execution </a:t>
            </a:r>
            <a:r>
              <a:rPr sz="2200" spc="-10" dirty="0">
                <a:latin typeface="Carlito"/>
                <a:cs typeface="Carlito"/>
              </a:rPr>
              <a:t>but are </a:t>
            </a:r>
            <a:r>
              <a:rPr sz="2200" spc="-5" dirty="0">
                <a:latin typeface="Carlito"/>
                <a:cs typeface="Carlito"/>
              </a:rPr>
              <a:t>highly </a:t>
            </a:r>
            <a:r>
              <a:rPr sz="2200" b="1" spc="-10" dirty="0">
                <a:latin typeface="Carlito"/>
                <a:cs typeface="Carlito"/>
              </a:rPr>
              <a:t>machine</a:t>
            </a:r>
            <a:r>
              <a:rPr sz="2200" b="1" spc="16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dependent</a:t>
            </a:r>
            <a:r>
              <a:rPr sz="2200" spc="-10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762635" lvl="1" indent="-229235">
              <a:lnSpc>
                <a:spcPct val="100000"/>
              </a:lnSpc>
              <a:spcBef>
                <a:spcPts val="1190"/>
              </a:spcBef>
              <a:buClr>
                <a:srgbClr val="DA1F28"/>
              </a:buClr>
              <a:buSzPct val="95454"/>
              <a:buFont typeface="Wingdings"/>
              <a:buChar char=""/>
              <a:tabLst>
                <a:tab pos="763270" algn="l"/>
              </a:tabLst>
            </a:pPr>
            <a:r>
              <a:rPr sz="2200" spc="-15" dirty="0">
                <a:latin typeface="Carlito"/>
                <a:cs typeface="Carlito"/>
              </a:rPr>
              <a:t>Requires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translator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5" dirty="0">
                <a:latin typeface="Carlito"/>
                <a:cs typeface="Carlito"/>
              </a:rPr>
              <a:t>converting </a:t>
            </a:r>
            <a:r>
              <a:rPr sz="2200" spc="-5" dirty="0">
                <a:latin typeface="Carlito"/>
                <a:cs typeface="Carlito"/>
              </a:rPr>
              <a:t>assembly </a:t>
            </a:r>
            <a:r>
              <a:rPr sz="2200" spc="-10" dirty="0">
                <a:latin typeface="Carlito"/>
                <a:cs typeface="Carlito"/>
              </a:rPr>
              <a:t>level codes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codes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(</a:t>
            </a:r>
            <a:r>
              <a:rPr sz="2200" b="1" i="1" spc="-5" dirty="0">
                <a:latin typeface="Carlito"/>
                <a:cs typeface="Carlito"/>
              </a:rPr>
              <a:t>Assembler</a:t>
            </a:r>
            <a:r>
              <a:rPr sz="2200" spc="-5" dirty="0">
                <a:latin typeface="Carlito"/>
                <a:cs typeface="Carlito"/>
              </a:rPr>
              <a:t>).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5</a:t>
            </a:fld>
            <a:endParaRPr spc="7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91F2F-FA0F-64EA-AE02-A604199C447B}"/>
              </a:ext>
            </a:extLst>
          </p:cNvPr>
          <p:cNvSpPr txBox="1"/>
          <p:nvPr/>
        </p:nvSpPr>
        <p:spPr>
          <a:xfrm>
            <a:off x="609600" y="680035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Programming languages based on hierarchy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807" y="1444497"/>
            <a:ext cx="10848975" cy="366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rlito"/>
                <a:cs typeface="Carlito"/>
              </a:rPr>
              <a:t>High </a:t>
            </a:r>
            <a:r>
              <a:rPr sz="2400" b="1" spc="-10" dirty="0">
                <a:latin typeface="Carlito"/>
                <a:cs typeface="Carlito"/>
              </a:rPr>
              <a:t>Level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P</a:t>
            </a:r>
            <a:r>
              <a:rPr lang="en-IN" sz="2400" b="1" spc="-5" dirty="0" err="1">
                <a:latin typeface="Carlito"/>
                <a:cs typeface="Carlito"/>
              </a:rPr>
              <a:t>rogramming</a:t>
            </a:r>
            <a:r>
              <a:rPr lang="en-IN" sz="2400" b="1" spc="-5" dirty="0">
                <a:latin typeface="Carlito"/>
                <a:cs typeface="Carlito"/>
              </a:rPr>
              <a:t> languages</a:t>
            </a:r>
            <a:endParaRPr sz="2400" dirty="0">
              <a:latin typeface="Carlito"/>
              <a:cs typeface="Carlito"/>
            </a:endParaRPr>
          </a:p>
          <a:p>
            <a:pPr marL="360045" indent="-347980">
              <a:lnSpc>
                <a:spcPct val="100000"/>
              </a:lnSpc>
              <a:spcBef>
                <a:spcPts val="183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60045" algn="l"/>
                <a:tab pos="360680" algn="l"/>
              </a:tabLst>
            </a:pPr>
            <a:r>
              <a:rPr sz="2400" spc="-5" dirty="0">
                <a:latin typeface="Carlito"/>
                <a:cs typeface="Carlito"/>
              </a:rPr>
              <a:t>These languages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easier </a:t>
            </a:r>
            <a:r>
              <a:rPr lang="en-IN" sz="2400" spc="-5" dirty="0">
                <a:latin typeface="Carlito"/>
                <a:cs typeface="Carlito"/>
              </a:rPr>
              <a:t>for humans </a:t>
            </a:r>
            <a:r>
              <a:rPr sz="2400" spc="-15" dirty="0">
                <a:latin typeface="Carlito"/>
                <a:cs typeface="Carlito"/>
              </a:rPr>
              <a:t>to understand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code, </a:t>
            </a:r>
            <a:r>
              <a:rPr sz="2400" dirty="0">
                <a:latin typeface="Carlito"/>
                <a:cs typeface="Carlito"/>
              </a:rPr>
              <a:t>thus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spc="-5" dirty="0">
                <a:latin typeface="Carlito"/>
                <a:cs typeface="Carlito"/>
              </a:rPr>
              <a:t>user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friendly.</a:t>
            </a:r>
            <a:endParaRPr sz="2400" dirty="0">
              <a:latin typeface="Carlito"/>
              <a:cs typeface="Carlito"/>
            </a:endParaRPr>
          </a:p>
          <a:p>
            <a:pPr marL="360045" indent="-347980">
              <a:lnSpc>
                <a:spcPct val="100000"/>
              </a:lnSpc>
              <a:spcBef>
                <a:spcPts val="185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60045" algn="l"/>
                <a:tab pos="360680" algn="l"/>
              </a:tabLst>
            </a:pPr>
            <a:r>
              <a:rPr sz="2400" spc="-5" dirty="0">
                <a:latin typeface="Carlito"/>
                <a:cs typeface="Carlito"/>
              </a:rPr>
              <a:t>It </a:t>
            </a:r>
            <a:r>
              <a:rPr sz="2400" spc="-10" dirty="0">
                <a:latin typeface="Carlito"/>
                <a:cs typeface="Carlito"/>
              </a:rPr>
              <a:t>consist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English-like </a:t>
            </a:r>
            <a:r>
              <a:rPr sz="2400" spc="-15" dirty="0">
                <a:latin typeface="Carlito"/>
                <a:cs typeface="Carlito"/>
              </a:rPr>
              <a:t>statements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makes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program. </a:t>
            </a:r>
            <a:r>
              <a:rPr sz="2400" spc="-5" dirty="0">
                <a:latin typeface="Carlito"/>
                <a:cs typeface="Carlito"/>
              </a:rPr>
              <a:t>Eg: </a:t>
            </a:r>
            <a:r>
              <a:rPr sz="2400" spc="-65" dirty="0">
                <a:latin typeface="Carlito"/>
                <a:cs typeface="Carlito"/>
              </a:rPr>
              <a:t>JAVA</a:t>
            </a:r>
            <a:r>
              <a:rPr sz="2400" spc="-80" dirty="0">
                <a:latin typeface="Carlito"/>
                <a:cs typeface="Carlito"/>
              </a:rPr>
              <a:t> </a:t>
            </a:r>
            <a:endParaRPr sz="2400" dirty="0">
              <a:latin typeface="Carlito"/>
              <a:cs typeface="Carlito"/>
            </a:endParaRPr>
          </a:p>
          <a:p>
            <a:pPr marL="360045" indent="-347980">
              <a:lnSpc>
                <a:spcPct val="100000"/>
              </a:lnSpc>
              <a:spcBef>
                <a:spcPts val="1835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60045" algn="l"/>
                <a:tab pos="360680" algn="l"/>
              </a:tabLst>
            </a:pPr>
            <a:r>
              <a:rPr sz="2400" spc="-5" dirty="0">
                <a:latin typeface="Carlito"/>
                <a:cs typeface="Carlito"/>
              </a:rPr>
              <a:t>These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languages</a:t>
            </a:r>
            <a:r>
              <a:rPr sz="2400" spc="21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highly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portable</a:t>
            </a:r>
            <a:r>
              <a:rPr lang="en-US"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60045" marR="6985" indent="-347980">
              <a:lnSpc>
                <a:spcPct val="15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360045" algn="l"/>
                <a:tab pos="360680" algn="l"/>
              </a:tabLst>
            </a:pPr>
            <a:r>
              <a:rPr sz="2400" spc="-10" dirty="0">
                <a:latin typeface="Carlito"/>
                <a:cs typeface="Carlito"/>
              </a:rPr>
              <a:t>Requires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translator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converting </a:t>
            </a:r>
            <a:r>
              <a:rPr sz="2400" spc="-5" dirty="0">
                <a:latin typeface="Carlito"/>
                <a:cs typeface="Carlito"/>
              </a:rPr>
              <a:t>high </a:t>
            </a:r>
            <a:r>
              <a:rPr sz="2400" spc="-10" dirty="0">
                <a:latin typeface="Carlito"/>
                <a:cs typeface="Carlito"/>
              </a:rPr>
              <a:t>level codes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binary </a:t>
            </a:r>
            <a:r>
              <a:rPr sz="2400" spc="-10" dirty="0">
                <a:latin typeface="Carlito"/>
                <a:cs typeface="Carlito"/>
              </a:rPr>
              <a:t>codes </a:t>
            </a:r>
            <a:r>
              <a:rPr sz="2400" spc="-5" dirty="0">
                <a:latin typeface="Carlito"/>
                <a:cs typeface="Carlito"/>
              </a:rPr>
              <a:t>(</a:t>
            </a:r>
            <a:r>
              <a:rPr sz="2400" b="1" i="1" spc="-5" dirty="0">
                <a:latin typeface="Carlito"/>
                <a:cs typeface="Carlito"/>
              </a:rPr>
              <a:t>Compiler </a:t>
            </a:r>
            <a:r>
              <a:rPr sz="2400" b="1" i="1" spc="-10" dirty="0">
                <a:latin typeface="Carlito"/>
                <a:cs typeface="Carlito"/>
              </a:rPr>
              <a:t>or  </a:t>
            </a:r>
            <a:r>
              <a:rPr sz="2400" b="1" i="1" spc="-15" dirty="0">
                <a:latin typeface="Carlito"/>
                <a:cs typeface="Carlito"/>
              </a:rPr>
              <a:t>interpreter)</a:t>
            </a:r>
            <a:r>
              <a:rPr sz="2400" spc="-1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70" dirty="0"/>
              <a:t>6</a:t>
            </a:fld>
            <a:endParaRPr spc="7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3DFBA-0C5A-567A-883C-A248B10F1531}"/>
              </a:ext>
            </a:extLst>
          </p:cNvPr>
          <p:cNvSpPr txBox="1"/>
          <p:nvPr/>
        </p:nvSpPr>
        <p:spPr>
          <a:xfrm>
            <a:off x="68580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Programming languages based on hierarchy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83751"/>
              </p:ext>
            </p:extLst>
          </p:nvPr>
        </p:nvGraphicFramePr>
        <p:xfrm>
          <a:off x="571500" y="1056402"/>
          <a:ext cx="11115674" cy="4114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CA1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0805" marR="419100" indent="0">
                        <a:lnSpc>
                          <a:spcPts val="3600"/>
                        </a:lnSpc>
                        <a:spcBef>
                          <a:spcPts val="180"/>
                        </a:spcBef>
                        <a:buFont typeface="Arial"/>
                        <a:buNone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 </a:t>
                      </a:r>
                      <a:r>
                        <a:rPr sz="20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</a:t>
                      </a:r>
                      <a:r>
                        <a:rPr sz="20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sz="20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cies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1060"/>
                        </a:spcBef>
                        <a:buFont typeface="Arial"/>
                        <a:buChar char="•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r>
                        <a:rPr sz="2000" spc="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79095" indent="-287020">
                        <a:lnSpc>
                          <a:spcPct val="100000"/>
                        </a:lnSpc>
                        <a:spcBef>
                          <a:spcPts val="106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90805" indent="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None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79095" indent="-28702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sz="2000" spc="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0805" indent="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None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Easiness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write,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read, modify</a:t>
                      </a:r>
                      <a:r>
                        <a:rPr sz="2000" spc="2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tc>
                  <a:txBody>
                    <a:bodyPr/>
                    <a:lstStyle/>
                    <a:p>
                      <a:pPr marL="379095" indent="-28702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Difficult </a:t>
                      </a: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as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instruction</a:t>
                      </a:r>
                      <a:r>
                        <a:rPr sz="20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</a:t>
                      </a:r>
                      <a:r>
                        <a:rPr sz="2000" spc="-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0’s </a:t>
                      </a: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sz="2000" spc="4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1’s.</a:t>
                      </a:r>
                      <a:endParaRPr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0805" indent="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None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b="1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856615" indent="-287020">
                        <a:lnSpc>
                          <a:spcPts val="3600"/>
                        </a:lnSpc>
                        <a:spcBef>
                          <a:spcPts val="18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translator 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(assembler, </a:t>
                      </a:r>
                      <a:r>
                        <a:rPr lang="en-IN"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sz="2000" spc="-5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ompiler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spc="-2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sz="2000" spc="-1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nterpreter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tc>
                  <a:txBody>
                    <a:bodyPr/>
                    <a:lstStyle/>
                    <a:p>
                      <a:pPr marL="379095" indent="-287020">
                        <a:lnSpc>
                          <a:spcPct val="100000"/>
                        </a:lnSpc>
                        <a:spcBef>
                          <a:spcPts val="106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</a:t>
                      </a:r>
                      <a:r>
                        <a:rPr lang="en-US"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sz="20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</a:t>
                      </a:r>
                      <a:r>
                        <a:rPr sz="20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20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translator</a:t>
                      </a: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835510" y="6545376"/>
            <a:ext cx="1054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384A7-EE85-EB2F-2DAF-D643E58202AA}"/>
              </a:ext>
            </a:extLst>
          </p:cNvPr>
          <p:cNvSpPr txBox="1"/>
          <p:nvPr/>
        </p:nvSpPr>
        <p:spPr>
          <a:xfrm>
            <a:off x="533400" y="3048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vs. low level programming languages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263" y="1347342"/>
            <a:ext cx="10848975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Middle Level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lang="en-IN" sz="2400" b="1" spc="-5" dirty="0">
                <a:latin typeface="Carlito"/>
                <a:cs typeface="Carlito"/>
              </a:rPr>
              <a:t>programming languages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 dirty="0">
              <a:latin typeface="Carlito"/>
              <a:cs typeface="Carlito"/>
            </a:endParaRPr>
          </a:p>
          <a:p>
            <a:pPr marL="360045" indent="-347980" algn="just">
              <a:lnSpc>
                <a:spcPct val="100000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360045" algn="l"/>
                <a:tab pos="360680" algn="l"/>
              </a:tabLst>
            </a:pPr>
            <a:r>
              <a:rPr sz="2400" spc="-5" dirty="0">
                <a:latin typeface="Carlito"/>
                <a:cs typeface="Carlito"/>
              </a:rPr>
              <a:t>These languages </a:t>
            </a:r>
            <a:r>
              <a:rPr sz="2400" spc="-10" dirty="0">
                <a:latin typeface="Carlito"/>
                <a:cs typeface="Carlito"/>
              </a:rPr>
              <a:t>consist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feature </a:t>
            </a:r>
            <a:r>
              <a:rPr sz="2400" spc="-5" dirty="0">
                <a:latin typeface="Carlito"/>
                <a:cs typeface="Carlito"/>
              </a:rPr>
              <a:t>of both high </a:t>
            </a:r>
            <a:r>
              <a:rPr sz="2400" spc="-10" dirty="0">
                <a:latin typeface="Carlito"/>
                <a:cs typeface="Carlito"/>
              </a:rPr>
              <a:t>level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well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lang="en-IN" sz="2400" spc="-10" dirty="0">
                <a:latin typeface="Carlito"/>
                <a:cs typeface="Carlito"/>
              </a:rPr>
              <a:t>l</a:t>
            </a:r>
            <a:r>
              <a:rPr sz="2400" spc="-10" dirty="0">
                <a:latin typeface="Carlito"/>
                <a:cs typeface="Carlito"/>
              </a:rPr>
              <a:t>ow </a:t>
            </a:r>
            <a:r>
              <a:rPr lang="en-IN" sz="2400" spc="-10" dirty="0">
                <a:latin typeface="Carlito"/>
                <a:cs typeface="Carlito"/>
              </a:rPr>
              <a:t>l</a:t>
            </a:r>
            <a:r>
              <a:rPr sz="2400" spc="-10" dirty="0" err="1">
                <a:latin typeface="Carlito"/>
                <a:cs typeface="Carlito"/>
              </a:rPr>
              <a:t>evel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lang="en-IN" sz="2400" spc="15" dirty="0">
                <a:latin typeface="Carlito"/>
                <a:cs typeface="Carlito"/>
              </a:rPr>
              <a:t>programming languages.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CA1BE"/>
              </a:buClr>
              <a:buFont typeface="Arial"/>
              <a:buChar char=""/>
            </a:pPr>
            <a:endParaRPr sz="3000" dirty="0">
              <a:latin typeface="Carlito"/>
              <a:cs typeface="Carlito"/>
            </a:endParaRPr>
          </a:p>
          <a:p>
            <a:pPr marL="360045" indent="-347980">
              <a:lnSpc>
                <a:spcPct val="100000"/>
              </a:lnSpc>
              <a:buClr>
                <a:srgbClr val="2CA1BE"/>
              </a:buClr>
              <a:buSzPct val="66666"/>
              <a:buFont typeface="Arial"/>
              <a:buChar char=""/>
              <a:tabLst>
                <a:tab pos="360045" algn="l"/>
                <a:tab pos="360680" algn="l"/>
              </a:tabLst>
            </a:pPr>
            <a:r>
              <a:rPr sz="2400" spc="-5" dirty="0">
                <a:latin typeface="Carlito"/>
                <a:cs typeface="Carlito"/>
              </a:rPr>
              <a:t>Eg: C</a:t>
            </a:r>
            <a:r>
              <a:rPr lang="en-IN" sz="2400" spc="-5" dirty="0">
                <a:latin typeface="Carlito"/>
                <a:cs typeface="Carlito"/>
              </a:rPr>
              <a:t>, C++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30863" y="6533147"/>
            <a:ext cx="235585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70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560B2-F43A-E156-D056-F7C915475547}"/>
              </a:ext>
            </a:extLst>
          </p:cNvPr>
          <p:cNvSpPr txBox="1"/>
          <p:nvPr/>
        </p:nvSpPr>
        <p:spPr>
          <a:xfrm>
            <a:off x="609600" y="457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Programming languages based on hierarchy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533" y="1432812"/>
            <a:ext cx="10849610" cy="122405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2400" b="1" spc="-5" dirty="0">
                <a:latin typeface="Carlito"/>
                <a:cs typeface="Carlito"/>
              </a:rPr>
              <a:t>Structured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lang="en-IN" sz="2400" b="1" spc="-5" dirty="0"/>
              <a:t>programming languages</a:t>
            </a:r>
            <a:endParaRPr sz="2400" dirty="0">
              <a:latin typeface="Carlito"/>
              <a:cs typeface="Carlito"/>
            </a:endParaRPr>
          </a:p>
          <a:p>
            <a:pPr marL="268605" marR="5080" indent="-256540" algn="l">
              <a:lnSpc>
                <a:spcPct val="100000"/>
              </a:lnSpc>
              <a:spcBef>
                <a:spcPts val="409"/>
              </a:spcBef>
            </a:pPr>
            <a:r>
              <a:rPr sz="1600" spc="-450" dirty="0">
                <a:solidFill>
                  <a:srgbClr val="2CA1BE"/>
                </a:solidFill>
                <a:latin typeface="Arial"/>
                <a:cs typeface="Arial"/>
              </a:rPr>
              <a:t></a:t>
            </a:r>
            <a:r>
              <a:rPr lang="en-IN" sz="1600" spc="715" dirty="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aimed to improve clarity, readability and interpretability.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290" y="3200400"/>
            <a:ext cx="10850880" cy="247118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 algn="just">
              <a:lnSpc>
                <a:spcPct val="100000"/>
              </a:lnSpc>
              <a:spcBef>
                <a:spcPts val="49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en-IN"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 defined structures (sequence, selection, iteration)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4510" lvl="1" indent="-229235" algn="just">
              <a:lnSpc>
                <a:spcPct val="100000"/>
              </a:lnSpc>
              <a:spcBef>
                <a:spcPts val="325"/>
              </a:spcBef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</a:t>
            </a:r>
            <a:r>
              <a:rPr lang="en-IN" sz="22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one after another.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Verdana"/>
              <a:buChar char="◦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4510" marR="6350" lvl="1" indent="-228600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choice can be made to execute certain set of instructions based on conditions.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10"/>
              </a:spcBef>
              <a:buClr>
                <a:srgbClr val="2CA1BE"/>
              </a:buClr>
              <a:buFont typeface="Verdana"/>
              <a:buChar char="◦"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4510" marR="5080" lvl="1" indent="-228600" algn="just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  <a:tab pos="1579245" algn="l"/>
                <a:tab pos="1949450" algn="l"/>
                <a:tab pos="2999740" algn="l"/>
                <a:tab pos="4019550" algn="l"/>
                <a:tab pos="4915535" algn="l"/>
                <a:tab pos="6112510" algn="l"/>
                <a:tab pos="6615430" algn="l"/>
                <a:tab pos="7446009" algn="l"/>
                <a:tab pos="8122920" algn="l"/>
                <a:tab pos="9183370" algn="l"/>
                <a:tab pos="10542905" algn="l"/>
              </a:tabLst>
            </a:pPr>
            <a:r>
              <a:rPr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IN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statements can be repeatedly executed to perform a task based on a condition.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C</a:t>
            </a:r>
            <a:r>
              <a:rPr spc="15" dirty="0"/>
              <a:t>A</a:t>
            </a:r>
            <a:r>
              <a:rPr spc="60" dirty="0"/>
              <a:t>1104</a:t>
            </a:r>
            <a:r>
              <a:rPr spc="240" dirty="0"/>
              <a:t>/</a:t>
            </a:r>
            <a:r>
              <a:rPr spc="-40" dirty="0"/>
              <a:t>C</a:t>
            </a:r>
            <a:r>
              <a:rPr spc="25" dirty="0"/>
              <a:t>A</a:t>
            </a:r>
            <a:r>
              <a:rPr spc="85" dirty="0"/>
              <a:t>2</a:t>
            </a:r>
            <a:r>
              <a:rPr spc="75" dirty="0"/>
              <a:t>10</a:t>
            </a:r>
            <a:r>
              <a:rPr spc="70" dirty="0"/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730863" y="6533147"/>
            <a:ext cx="235585" cy="2203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z="1000" spc="70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CFE8A-2017-52F2-A38B-BE287579E1B7}"/>
              </a:ext>
            </a:extLst>
          </p:cNvPr>
          <p:cNvSpPr txBox="1"/>
          <p:nvPr/>
        </p:nvSpPr>
        <p:spPr>
          <a:xfrm>
            <a:off x="609600" y="571254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Programming languages based on programming style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1165</Words>
  <Application>Microsoft Office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Carlito</vt:lpstr>
      <vt:lpstr>Times New Roman</vt:lpstr>
      <vt:lpstr>Trebuchet MS</vt:lpstr>
      <vt:lpstr>Verdana</vt:lpstr>
      <vt:lpstr>Wingdings</vt:lpstr>
      <vt:lpstr>Office Theme</vt:lpstr>
      <vt:lpstr>PowerPoint Presentation</vt:lpstr>
      <vt:lpstr>PowerPoint Presentation</vt:lpstr>
      <vt:lpstr> Based on the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programming languages  Structured programming follows a structure aimed to improve clarity, readability and interpretability. </vt:lpstr>
      <vt:lpstr>Unstructured PL: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Assembler:</vt:lpstr>
      <vt:lpstr>PowerPoint Presentation</vt:lpstr>
      <vt:lpstr> An Operating system is the system software that bridges a gap between  hardware and the software.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Computers and Numbers System….</dc:title>
  <dc:creator>CA_SMIT0102</dc:creator>
  <cp:lastModifiedBy>Dipendra Gurung</cp:lastModifiedBy>
  <cp:revision>8</cp:revision>
  <dcterms:created xsi:type="dcterms:W3CDTF">2021-10-07T05:20:39Z</dcterms:created>
  <dcterms:modified xsi:type="dcterms:W3CDTF">2025-08-08T04:14:51Z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2021-10-07T00:00:00Z</vt:filetime>
  </property>
</Properties>
</file>