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9" r:id="rId7"/>
    <p:sldId id="273" r:id="rId8"/>
    <p:sldId id="260" r:id="rId9"/>
    <p:sldId id="264" r:id="rId10"/>
    <p:sldId id="262" r:id="rId11"/>
    <p:sldId id="276" r:id="rId12"/>
    <p:sldId id="275" r:id="rId13"/>
    <p:sldId id="278" r:id="rId14"/>
    <p:sldId id="282" r:id="rId15"/>
    <p:sldId id="283" r:id="rId16"/>
    <p:sldId id="284" r:id="rId17"/>
    <p:sldId id="279" r:id="rId18"/>
    <p:sldId id="281"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300" r:id="rId34"/>
    <p:sldId id="302" r:id="rId35"/>
    <p:sldId id="303" r:id="rId36"/>
    <p:sldId id="299" r:id="rId37"/>
    <p:sldId id="30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80" d="100"/>
          <a:sy n="80" d="100"/>
        </p:scale>
        <p:origin x="6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255298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C7ADF-9E4B-4319-96B7-CF82FB8C00D5}"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216488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164125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2546472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1667309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1946093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3614044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2747726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192172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388909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C7ADF-9E4B-4319-96B7-CF82FB8C00D5}"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6652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C7ADF-9E4B-4319-96B7-CF82FB8C00D5}"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27641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C7ADF-9E4B-4319-96B7-CF82FB8C00D5}" type="datetimeFigureOut">
              <a:rPr lang="en-US" smtClean="0"/>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373448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C7ADF-9E4B-4319-96B7-CF82FB8C00D5}"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297402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C7ADF-9E4B-4319-96B7-CF82FB8C00D5}" type="datetimeFigureOut">
              <a:rPr lang="en-US" smtClean="0"/>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178325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C7ADF-9E4B-4319-96B7-CF82FB8C00D5}"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3283763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C7ADF-9E4B-4319-96B7-CF82FB8C00D5}"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B8427-1C20-433F-AE38-9C19A9E25276}" type="slidenum">
              <a:rPr lang="en-US" smtClean="0"/>
              <a:t>‹#›</a:t>
            </a:fld>
            <a:endParaRPr lang="en-US"/>
          </a:p>
        </p:txBody>
      </p:sp>
    </p:spTree>
    <p:extLst>
      <p:ext uri="{BB962C8B-B14F-4D97-AF65-F5344CB8AC3E}">
        <p14:creationId xmlns:p14="http://schemas.microsoft.com/office/powerpoint/2010/main" val="253126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2C7ADF-9E4B-4319-96B7-CF82FB8C00D5}" type="datetimeFigureOut">
              <a:rPr lang="en-US" smtClean="0"/>
              <a:t>10/19/2024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7B8427-1C20-433F-AE38-9C19A9E25276}" type="slidenum">
              <a:rPr lang="en-US" smtClean="0"/>
              <a:t>‹#›</a:t>
            </a:fld>
            <a:endParaRPr lang="en-US"/>
          </a:p>
        </p:txBody>
      </p:sp>
    </p:spTree>
    <p:extLst>
      <p:ext uri="{BB962C8B-B14F-4D97-AF65-F5344CB8AC3E}">
        <p14:creationId xmlns:p14="http://schemas.microsoft.com/office/powerpoint/2010/main" val="39980513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Decision Making and Looping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042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a:bodyPr>
          <a:lstStyle/>
          <a:p>
            <a:r>
              <a:rPr lang="en-US" dirty="0"/>
              <a:t>Component of loop missing in </a:t>
            </a:r>
            <a:r>
              <a:rPr lang="en-US" b="1" dirty="0"/>
              <a:t>while</a:t>
            </a:r>
            <a:r>
              <a:rPr lang="en-US" dirty="0"/>
              <a:t> statement</a:t>
            </a:r>
          </a:p>
        </p:txBody>
      </p:sp>
      <p:sp>
        <p:nvSpPr>
          <p:cNvPr id="3" name="Content Placeholder 2"/>
          <p:cNvSpPr>
            <a:spLocks noGrp="1"/>
          </p:cNvSpPr>
          <p:nvPr>
            <p:ph idx="1"/>
          </p:nvPr>
        </p:nvSpPr>
        <p:spPr>
          <a:xfrm>
            <a:off x="1484310" y="1498061"/>
            <a:ext cx="4634387" cy="5165386"/>
          </a:xfrm>
        </p:spPr>
        <p:txBody>
          <a:bodyPr>
            <a:normAutofit fontScale="92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a:t>
            </a:r>
          </a:p>
          <a:p>
            <a:pPr marL="0" indent="0">
              <a:buNone/>
            </a:pPr>
            <a:r>
              <a:rPr lang="en-US" sz="2600" dirty="0"/>
              <a:t>	//read n</a:t>
            </a:r>
          </a:p>
          <a:p>
            <a:pPr marL="0" indent="0">
              <a:buNone/>
            </a:pPr>
            <a:r>
              <a:rPr lang="en-US" sz="2600" dirty="0"/>
              <a:t>	// </a:t>
            </a:r>
            <a:r>
              <a:rPr lang="en-US" sz="2600" dirty="0" err="1">
                <a:solidFill>
                  <a:srgbClr val="FF0000"/>
                </a:solidFill>
              </a:rPr>
              <a:t>i</a:t>
            </a:r>
            <a:r>
              <a:rPr lang="en-US" sz="2600" dirty="0">
                <a:solidFill>
                  <a:srgbClr val="FF0000"/>
                </a:solidFill>
              </a:rPr>
              <a:t>=0; missing statement</a:t>
            </a:r>
          </a:p>
          <a:p>
            <a:pPr marL="0" indent="0">
              <a:buNone/>
            </a:pPr>
            <a:r>
              <a:rPr lang="en-US" sz="2600" dirty="0"/>
              <a:t>	sum=0;</a:t>
            </a:r>
          </a:p>
          <a:p>
            <a:pPr marL="0" indent="0">
              <a:buNone/>
            </a:pPr>
            <a:r>
              <a:rPr lang="en-US" sz="2600" dirty="0"/>
              <a:t>	while (</a:t>
            </a:r>
            <a:r>
              <a:rPr lang="en-US" sz="2600" dirty="0" err="1"/>
              <a:t>i</a:t>
            </a:r>
            <a:r>
              <a:rPr lang="en-US" sz="2600" dirty="0"/>
              <a:t>&lt;=n) {</a:t>
            </a:r>
          </a:p>
          <a:p>
            <a:pPr marL="0" indent="0">
              <a:buNone/>
            </a:pPr>
            <a:r>
              <a:rPr lang="en-US" sz="2600" dirty="0"/>
              <a:t>			sum=</a:t>
            </a:r>
            <a:r>
              <a:rPr lang="en-US" sz="2600" dirty="0" err="1"/>
              <a:t>sum+i</a:t>
            </a:r>
            <a:r>
              <a:rPr lang="en-US" sz="2600" dirty="0"/>
              <a:t>;</a:t>
            </a:r>
          </a:p>
          <a:p>
            <a:pPr marL="0" indent="0">
              <a:buNone/>
            </a:pPr>
            <a:r>
              <a:rPr lang="en-US" sz="2600" dirty="0"/>
              <a:t>			</a:t>
            </a:r>
            <a:r>
              <a:rPr lang="en-US" sz="2600" dirty="0" err="1"/>
              <a:t>i</a:t>
            </a:r>
            <a:r>
              <a:rPr lang="en-US" sz="2600" dirty="0"/>
              <a:t>++;</a:t>
            </a:r>
          </a:p>
          <a:p>
            <a:pPr marL="0" indent="0">
              <a:buNone/>
            </a:pPr>
            <a:r>
              <a:rPr lang="en-US" sz="2600" dirty="0"/>
              <a:t>	}</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2246769"/>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No error.</a:t>
            </a:r>
          </a:p>
          <a:p>
            <a:endParaRPr lang="en-IN" sz="2000" dirty="0"/>
          </a:p>
          <a:p>
            <a:pPr marL="285750" indent="-285750" algn="just">
              <a:buFont typeface="Arial" panose="020B0604020202020204" pitchFamily="34" charset="0"/>
              <a:buChar char="•"/>
            </a:pPr>
            <a:r>
              <a:rPr lang="en-IN" sz="2000" dirty="0"/>
              <a:t>Initial value of </a:t>
            </a:r>
            <a:r>
              <a:rPr lang="en-IN" sz="2000" b="1" dirty="0" err="1"/>
              <a:t>i</a:t>
            </a:r>
            <a:r>
              <a:rPr lang="en-IN" sz="2000" dirty="0"/>
              <a:t> at the time of declaration will be considered, as a result </a:t>
            </a:r>
            <a:r>
              <a:rPr lang="en-IN" sz="2000" b="1" dirty="0"/>
              <a:t>sum </a:t>
            </a:r>
            <a:r>
              <a:rPr lang="en-IN" sz="2000" dirty="0"/>
              <a:t>will display erroneous output. </a:t>
            </a:r>
          </a:p>
        </p:txBody>
      </p:sp>
    </p:spTree>
    <p:extLst>
      <p:ext uri="{BB962C8B-B14F-4D97-AF65-F5344CB8AC3E}">
        <p14:creationId xmlns:p14="http://schemas.microsoft.com/office/powerpoint/2010/main" val="262714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a:bodyPr>
          <a:lstStyle/>
          <a:p>
            <a:r>
              <a:rPr lang="en-US" dirty="0"/>
              <a:t>Component of loop missing in </a:t>
            </a:r>
            <a:r>
              <a:rPr lang="en-US" b="1" dirty="0"/>
              <a:t>while</a:t>
            </a:r>
            <a:r>
              <a:rPr lang="en-US" dirty="0"/>
              <a:t> statement</a:t>
            </a:r>
          </a:p>
        </p:txBody>
      </p:sp>
      <p:sp>
        <p:nvSpPr>
          <p:cNvPr id="3" name="Content Placeholder 2"/>
          <p:cNvSpPr>
            <a:spLocks noGrp="1"/>
          </p:cNvSpPr>
          <p:nvPr>
            <p:ph idx="1"/>
          </p:nvPr>
        </p:nvSpPr>
        <p:spPr>
          <a:xfrm>
            <a:off x="1484310" y="1498061"/>
            <a:ext cx="4996070" cy="5165386"/>
          </a:xfrm>
        </p:spPr>
        <p:txBody>
          <a:bodyPr>
            <a:normAutofit fontScale="92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a:t>
            </a:r>
          </a:p>
          <a:p>
            <a:pPr marL="0" indent="0">
              <a:buNone/>
            </a:pPr>
            <a:r>
              <a:rPr lang="en-US" sz="2600" dirty="0"/>
              <a:t>	//read n</a:t>
            </a:r>
          </a:p>
          <a:p>
            <a:pPr marL="0" indent="0">
              <a:buNone/>
            </a:pPr>
            <a:r>
              <a:rPr lang="en-US" sz="2600" dirty="0"/>
              <a:t>	</a:t>
            </a:r>
            <a:r>
              <a:rPr lang="en-US" sz="2600" dirty="0" err="1"/>
              <a:t>i</a:t>
            </a:r>
            <a:r>
              <a:rPr lang="en-US" sz="2600" dirty="0"/>
              <a:t>=0; </a:t>
            </a:r>
          </a:p>
          <a:p>
            <a:pPr marL="0" indent="0">
              <a:buNone/>
            </a:pPr>
            <a:r>
              <a:rPr lang="en-US" sz="2600" dirty="0"/>
              <a:t>	sum=0;</a:t>
            </a:r>
          </a:p>
          <a:p>
            <a:pPr marL="0" indent="0">
              <a:buNone/>
            </a:pPr>
            <a:r>
              <a:rPr lang="en-US" sz="2600" dirty="0"/>
              <a:t>	while ( ) { </a:t>
            </a:r>
            <a:r>
              <a:rPr lang="en-US" sz="2600" dirty="0">
                <a:solidFill>
                  <a:srgbClr val="FF0000"/>
                </a:solidFill>
              </a:rPr>
              <a:t>//test condition missing</a:t>
            </a:r>
          </a:p>
          <a:p>
            <a:pPr marL="0" indent="0">
              <a:buNone/>
            </a:pPr>
            <a:r>
              <a:rPr lang="en-US" sz="2600" dirty="0"/>
              <a:t>			sum=</a:t>
            </a:r>
            <a:r>
              <a:rPr lang="en-US" sz="2600" dirty="0" err="1"/>
              <a:t>sum+i</a:t>
            </a:r>
            <a:r>
              <a:rPr lang="en-US" sz="2600" dirty="0"/>
              <a:t>;</a:t>
            </a:r>
          </a:p>
          <a:p>
            <a:pPr marL="0" indent="0">
              <a:buNone/>
            </a:pPr>
            <a:r>
              <a:rPr lang="en-US" sz="2600" dirty="0"/>
              <a:t>			</a:t>
            </a:r>
            <a:r>
              <a:rPr lang="en-US" sz="2600" dirty="0" err="1"/>
              <a:t>i</a:t>
            </a:r>
            <a:r>
              <a:rPr lang="en-US" sz="2600" dirty="0"/>
              <a:t>++;</a:t>
            </a:r>
          </a:p>
          <a:p>
            <a:pPr marL="0" indent="0">
              <a:buNone/>
            </a:pPr>
            <a:r>
              <a:rPr lang="en-US" sz="2600" dirty="0"/>
              <a:t>	}</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1015663"/>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Syntax error</a:t>
            </a:r>
          </a:p>
        </p:txBody>
      </p:sp>
    </p:spTree>
    <p:extLst>
      <p:ext uri="{BB962C8B-B14F-4D97-AF65-F5344CB8AC3E}">
        <p14:creationId xmlns:p14="http://schemas.microsoft.com/office/powerpoint/2010/main" val="264881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a:bodyPr>
          <a:lstStyle/>
          <a:p>
            <a:r>
              <a:rPr lang="en-US" dirty="0"/>
              <a:t>Component of loop missing in </a:t>
            </a:r>
            <a:r>
              <a:rPr lang="en-US" b="1" dirty="0"/>
              <a:t>while</a:t>
            </a:r>
            <a:r>
              <a:rPr lang="en-US" dirty="0"/>
              <a:t> statement</a:t>
            </a:r>
          </a:p>
        </p:txBody>
      </p:sp>
      <p:sp>
        <p:nvSpPr>
          <p:cNvPr id="3" name="Content Placeholder 2"/>
          <p:cNvSpPr>
            <a:spLocks noGrp="1"/>
          </p:cNvSpPr>
          <p:nvPr>
            <p:ph idx="1"/>
          </p:nvPr>
        </p:nvSpPr>
        <p:spPr>
          <a:xfrm>
            <a:off x="1484310" y="1498061"/>
            <a:ext cx="4634387" cy="5165386"/>
          </a:xfrm>
        </p:spPr>
        <p:txBody>
          <a:bodyPr>
            <a:normAutofit fontScale="850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a:t>
            </a:r>
          </a:p>
          <a:p>
            <a:pPr marL="0" indent="0">
              <a:buNone/>
            </a:pPr>
            <a:r>
              <a:rPr lang="en-US" sz="2600" dirty="0"/>
              <a:t>	//read n</a:t>
            </a:r>
          </a:p>
          <a:p>
            <a:pPr marL="0" indent="0">
              <a:buNone/>
            </a:pPr>
            <a:r>
              <a:rPr lang="en-US" sz="2600" dirty="0"/>
              <a:t>	</a:t>
            </a:r>
            <a:r>
              <a:rPr lang="en-US" sz="2600" dirty="0" err="1"/>
              <a:t>i</a:t>
            </a:r>
            <a:r>
              <a:rPr lang="en-US" sz="2600" dirty="0"/>
              <a:t>=0; </a:t>
            </a:r>
          </a:p>
          <a:p>
            <a:pPr marL="0" indent="0">
              <a:buNone/>
            </a:pPr>
            <a:r>
              <a:rPr lang="en-US" sz="2600" dirty="0"/>
              <a:t>	sum=0;</a:t>
            </a:r>
          </a:p>
          <a:p>
            <a:pPr marL="0" indent="0">
              <a:buNone/>
            </a:pPr>
            <a:r>
              <a:rPr lang="en-US" sz="2600" dirty="0"/>
              <a:t>	while (</a:t>
            </a:r>
            <a:r>
              <a:rPr lang="en-US" sz="2600" dirty="0" err="1"/>
              <a:t>i</a:t>
            </a:r>
            <a:r>
              <a:rPr lang="en-US" sz="2600" dirty="0"/>
              <a:t>&lt;=n) {</a:t>
            </a:r>
          </a:p>
          <a:p>
            <a:pPr marL="0" indent="0">
              <a:buNone/>
            </a:pPr>
            <a:r>
              <a:rPr lang="en-US" sz="2600" dirty="0"/>
              <a:t>			</a:t>
            </a:r>
            <a:r>
              <a:rPr lang="en-US" sz="2600" dirty="0">
                <a:solidFill>
                  <a:srgbClr val="FF0000"/>
                </a:solidFill>
              </a:rPr>
              <a:t>//sum=</a:t>
            </a:r>
            <a:r>
              <a:rPr lang="en-US" sz="2600" dirty="0" err="1">
                <a:solidFill>
                  <a:srgbClr val="FF0000"/>
                </a:solidFill>
              </a:rPr>
              <a:t>sum+i</a:t>
            </a:r>
            <a:r>
              <a:rPr lang="en-US" sz="2600" dirty="0">
                <a:solidFill>
                  <a:srgbClr val="FF0000"/>
                </a:solidFill>
              </a:rPr>
              <a:t>;</a:t>
            </a:r>
          </a:p>
          <a:p>
            <a:pPr marL="0" indent="0">
              <a:buNone/>
            </a:pPr>
            <a:r>
              <a:rPr lang="en-US" sz="2600" dirty="0">
                <a:solidFill>
                  <a:srgbClr val="FF0000"/>
                </a:solidFill>
              </a:rPr>
              <a:t>			//</a:t>
            </a:r>
            <a:r>
              <a:rPr lang="en-US" sz="2600" dirty="0" err="1">
                <a:solidFill>
                  <a:srgbClr val="FF0000"/>
                </a:solidFill>
              </a:rPr>
              <a:t>body_of_loop</a:t>
            </a:r>
            <a:r>
              <a:rPr lang="en-US" sz="2600" dirty="0">
                <a:solidFill>
                  <a:srgbClr val="FF0000"/>
                </a:solidFill>
              </a:rPr>
              <a:t> missing</a:t>
            </a:r>
          </a:p>
          <a:p>
            <a:pPr marL="0" indent="0">
              <a:buNone/>
            </a:pPr>
            <a:r>
              <a:rPr lang="en-US" sz="2600" dirty="0"/>
              <a:t>			</a:t>
            </a:r>
            <a:r>
              <a:rPr lang="en-US" sz="2600" dirty="0" err="1"/>
              <a:t>i</a:t>
            </a:r>
            <a:r>
              <a:rPr lang="en-US" sz="2600" dirty="0"/>
              <a:t>++;</a:t>
            </a:r>
          </a:p>
          <a:p>
            <a:pPr marL="0" indent="0">
              <a:buNone/>
            </a:pPr>
            <a:r>
              <a:rPr lang="en-US" sz="2600" dirty="0"/>
              <a:t>	}</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2554545"/>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No error.</a:t>
            </a:r>
          </a:p>
          <a:p>
            <a:endParaRPr lang="en-IN" sz="2000" dirty="0"/>
          </a:p>
          <a:p>
            <a:pPr marL="285750" indent="-285750" algn="just">
              <a:buFont typeface="Arial" panose="020B0604020202020204" pitchFamily="34" charset="0"/>
              <a:buChar char="•"/>
            </a:pPr>
            <a:r>
              <a:rPr lang="en-IN" sz="2000" dirty="0"/>
              <a:t>No operation loop (such loops are used for causing delay in program execution) </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Output: sum = 0</a:t>
            </a:r>
          </a:p>
        </p:txBody>
      </p:sp>
    </p:spTree>
    <p:extLst>
      <p:ext uri="{BB962C8B-B14F-4D97-AF65-F5344CB8AC3E}">
        <p14:creationId xmlns:p14="http://schemas.microsoft.com/office/powerpoint/2010/main" val="125188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a:bodyPr>
          <a:lstStyle/>
          <a:p>
            <a:r>
              <a:rPr lang="en-US" dirty="0"/>
              <a:t>Component of loop missing in </a:t>
            </a:r>
            <a:r>
              <a:rPr lang="en-US" b="1" dirty="0"/>
              <a:t>while</a:t>
            </a:r>
            <a:r>
              <a:rPr lang="en-US" dirty="0"/>
              <a:t> statement</a:t>
            </a:r>
          </a:p>
        </p:txBody>
      </p:sp>
      <p:sp>
        <p:nvSpPr>
          <p:cNvPr id="3" name="Content Placeholder 2"/>
          <p:cNvSpPr>
            <a:spLocks noGrp="1"/>
          </p:cNvSpPr>
          <p:nvPr>
            <p:ph idx="1"/>
          </p:nvPr>
        </p:nvSpPr>
        <p:spPr>
          <a:xfrm>
            <a:off x="1484310" y="1498061"/>
            <a:ext cx="4823725" cy="5165386"/>
          </a:xfrm>
        </p:spPr>
        <p:txBody>
          <a:bodyPr>
            <a:normAutofit fontScale="92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400" dirty="0"/>
              <a:t>	// sum of series </a:t>
            </a:r>
          </a:p>
          <a:p>
            <a:pPr marL="0" indent="0">
              <a:buNone/>
            </a:pPr>
            <a:r>
              <a:rPr lang="en-US" dirty="0"/>
              <a:t>	//read n</a:t>
            </a:r>
          </a:p>
          <a:p>
            <a:pPr marL="0" indent="0">
              <a:buNone/>
            </a:pPr>
            <a:r>
              <a:rPr lang="en-US" dirty="0"/>
              <a:t>	</a:t>
            </a:r>
            <a:r>
              <a:rPr lang="en-US" dirty="0" err="1"/>
              <a:t>i</a:t>
            </a:r>
            <a:r>
              <a:rPr lang="en-US" dirty="0"/>
              <a:t>=0; </a:t>
            </a:r>
          </a:p>
          <a:p>
            <a:pPr marL="0" indent="0">
              <a:buNone/>
            </a:pPr>
            <a:r>
              <a:rPr lang="en-US" dirty="0"/>
              <a:t>	sum=0;</a:t>
            </a:r>
          </a:p>
          <a:p>
            <a:pPr marL="0" indent="0">
              <a:buNone/>
            </a:pPr>
            <a:r>
              <a:rPr lang="en-US" dirty="0"/>
              <a:t>	while (</a:t>
            </a:r>
            <a:r>
              <a:rPr lang="en-US" dirty="0" err="1"/>
              <a:t>i</a:t>
            </a:r>
            <a:r>
              <a:rPr lang="en-US" dirty="0"/>
              <a:t>&lt;=n) {</a:t>
            </a:r>
          </a:p>
          <a:p>
            <a:pPr marL="0" indent="0">
              <a:buNone/>
            </a:pPr>
            <a:r>
              <a:rPr lang="en-US" dirty="0"/>
              <a:t>			sum=</a:t>
            </a:r>
            <a:r>
              <a:rPr lang="en-US" dirty="0" err="1"/>
              <a:t>sum+i</a:t>
            </a:r>
            <a:r>
              <a:rPr lang="en-US" dirty="0"/>
              <a:t>;</a:t>
            </a:r>
          </a:p>
          <a:p>
            <a:pPr marL="0" indent="0">
              <a:buNone/>
            </a:pPr>
            <a:r>
              <a:rPr lang="en-US" dirty="0"/>
              <a:t>			</a:t>
            </a:r>
            <a:r>
              <a:rPr lang="en-US" dirty="0">
                <a:solidFill>
                  <a:srgbClr val="FF0000"/>
                </a:solidFill>
              </a:rPr>
              <a:t>// </a:t>
            </a:r>
            <a:r>
              <a:rPr lang="en-US" dirty="0" err="1">
                <a:solidFill>
                  <a:srgbClr val="FF0000"/>
                </a:solidFill>
              </a:rPr>
              <a:t>i</a:t>
            </a:r>
            <a:r>
              <a:rPr lang="en-US" dirty="0">
                <a:solidFill>
                  <a:srgbClr val="FF0000"/>
                </a:solidFill>
              </a:rPr>
              <a:t>++;</a:t>
            </a:r>
          </a:p>
          <a:p>
            <a:pPr marL="0" indent="0">
              <a:buNone/>
            </a:pPr>
            <a:r>
              <a:rPr lang="en-US" dirty="0">
                <a:solidFill>
                  <a:srgbClr val="FF0000"/>
                </a:solidFill>
              </a:rPr>
              <a:t>			// </a:t>
            </a:r>
            <a:r>
              <a:rPr lang="en-US" dirty="0" err="1">
                <a:solidFill>
                  <a:srgbClr val="FF0000"/>
                </a:solidFill>
              </a:rPr>
              <a:t>Update_loop_Var</a:t>
            </a:r>
            <a:r>
              <a:rPr lang="en-US" dirty="0">
                <a:solidFill>
                  <a:srgbClr val="FF0000"/>
                </a:solidFill>
              </a:rPr>
              <a:t> missing</a:t>
            </a:r>
          </a:p>
          <a:p>
            <a:pPr marL="0" indent="0">
              <a:buNone/>
            </a:pPr>
            <a:r>
              <a:rPr lang="en-US" dirty="0"/>
              <a:t>	}</a:t>
            </a:r>
          </a:p>
          <a:p>
            <a:pPr marL="0" indent="0">
              <a:buNone/>
            </a:pPr>
            <a:r>
              <a:rPr lang="en-US" dirty="0"/>
              <a:t>	</a:t>
            </a:r>
            <a:r>
              <a:rPr lang="en-US" dirty="0" err="1"/>
              <a:t>printf</a:t>
            </a:r>
            <a:r>
              <a:rPr lang="en-US" dirty="0"/>
              <a:t>(“sum= %</a:t>
            </a:r>
            <a:r>
              <a:rPr lang="en-US" dirty="0" err="1"/>
              <a:t>d”,sum</a:t>
            </a:r>
            <a:r>
              <a:rPr lang="en-US"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1631216"/>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No error.</a:t>
            </a:r>
          </a:p>
          <a:p>
            <a:endParaRPr lang="en-IN" sz="2000" dirty="0"/>
          </a:p>
          <a:p>
            <a:pPr marL="285750" indent="-285750" algn="just">
              <a:buFont typeface="Arial" panose="020B0604020202020204" pitchFamily="34" charset="0"/>
              <a:buChar char="•"/>
            </a:pPr>
            <a:r>
              <a:rPr lang="en-IN" sz="2000" dirty="0"/>
              <a:t>Infinite Loop.</a:t>
            </a:r>
          </a:p>
        </p:txBody>
      </p:sp>
    </p:spTree>
    <p:extLst>
      <p:ext uri="{BB962C8B-B14F-4D97-AF65-F5344CB8AC3E}">
        <p14:creationId xmlns:p14="http://schemas.microsoft.com/office/powerpoint/2010/main" val="399095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b="1" dirty="0"/>
              <a:t>while</a:t>
            </a:r>
            <a:r>
              <a:rPr lang="en-US" dirty="0"/>
              <a:t> statement: Some more example</a:t>
            </a:r>
          </a:p>
        </p:txBody>
      </p:sp>
      <p:sp>
        <p:nvSpPr>
          <p:cNvPr id="3" name="Content Placeholder 2"/>
          <p:cNvSpPr>
            <a:spLocks noGrp="1"/>
          </p:cNvSpPr>
          <p:nvPr>
            <p:ph idx="1"/>
          </p:nvPr>
        </p:nvSpPr>
        <p:spPr>
          <a:xfrm>
            <a:off x="1484310" y="1498061"/>
            <a:ext cx="10204107" cy="5165386"/>
          </a:xfrm>
        </p:spPr>
        <p:txBody>
          <a:bodyPr>
            <a:normAutofit/>
          </a:bodyPr>
          <a:lstStyle/>
          <a:p>
            <a:pPr marL="0" lvl="1" indent="0" algn="just">
              <a:lnSpc>
                <a:spcPct val="150000"/>
              </a:lnSpc>
              <a:spcBef>
                <a:spcPts val="600"/>
              </a:spcBef>
              <a:buNone/>
            </a:pPr>
            <a:r>
              <a:rPr lang="en-US" sz="2600" b="1" u="sng" dirty="0"/>
              <a:t>Program</a:t>
            </a:r>
            <a:r>
              <a:rPr lang="en-US" sz="2600" dirty="0"/>
              <a:t>: Factorial of a number.</a:t>
            </a:r>
          </a:p>
          <a:p>
            <a:pPr marL="0" lvl="1" indent="0" algn="just">
              <a:lnSpc>
                <a:spcPct val="150000"/>
              </a:lnSpc>
              <a:spcBef>
                <a:spcPts val="600"/>
              </a:spcBef>
              <a:buNone/>
            </a:pPr>
            <a:r>
              <a:rPr lang="en-US" dirty="0"/>
              <a:t>Factorial of any number is defined by a function</a:t>
            </a:r>
          </a:p>
          <a:p>
            <a:pPr marL="0" lvl="1" indent="0" algn="just">
              <a:lnSpc>
                <a:spcPct val="150000"/>
              </a:lnSpc>
              <a:spcBef>
                <a:spcPts val="600"/>
              </a:spcBef>
              <a:buNone/>
            </a:pPr>
            <a:r>
              <a:rPr lang="en-US" dirty="0"/>
              <a:t>F(n) = n * F(n-1) for all n&gt;=0</a:t>
            </a:r>
          </a:p>
          <a:p>
            <a:pPr marL="0" lvl="1" indent="0" algn="just">
              <a:lnSpc>
                <a:spcPct val="150000"/>
              </a:lnSpc>
              <a:spcBef>
                <a:spcPts val="600"/>
              </a:spcBef>
              <a:buNone/>
            </a:pPr>
            <a:r>
              <a:rPr lang="en-US" dirty="0"/>
              <a:t>	= 1 for n=0</a:t>
            </a:r>
          </a:p>
          <a:p>
            <a:pPr marL="0" lvl="1" indent="0" algn="just">
              <a:lnSpc>
                <a:spcPct val="150000"/>
              </a:lnSpc>
              <a:spcBef>
                <a:spcPts val="600"/>
              </a:spcBef>
              <a:buNone/>
            </a:pPr>
            <a:r>
              <a:rPr lang="en-US" dirty="0"/>
              <a:t>	= undefined for all n&lt;0</a:t>
            </a:r>
          </a:p>
          <a:p>
            <a:pPr marL="0" lvl="1" indent="0" algn="just">
              <a:lnSpc>
                <a:spcPct val="150000"/>
              </a:lnSpc>
              <a:spcBef>
                <a:spcPts val="600"/>
              </a:spcBef>
              <a:buNone/>
            </a:pPr>
            <a:r>
              <a:rPr lang="en-US" dirty="0"/>
              <a:t>F(5) = 5 * 4 * 3* 2 * 1= 120.</a:t>
            </a:r>
          </a:p>
          <a:p>
            <a:pPr marL="0" lvl="1" indent="0" algn="just">
              <a:lnSpc>
                <a:spcPct val="150000"/>
              </a:lnSpc>
              <a:spcBef>
                <a:spcPts val="600"/>
              </a:spcBef>
              <a:buNone/>
            </a:pPr>
            <a:r>
              <a:rPr lang="en-US" dirty="0"/>
              <a:t>F(0)= 1</a:t>
            </a:r>
          </a:p>
          <a:p>
            <a:pPr marL="0" lvl="1" indent="0" algn="just">
              <a:lnSpc>
                <a:spcPct val="150000"/>
              </a:lnSpc>
              <a:spcBef>
                <a:spcPts val="600"/>
              </a:spcBef>
              <a:buNone/>
            </a:pPr>
            <a:r>
              <a:rPr lang="en-US" dirty="0"/>
              <a:t>F(-8) is undefined.</a:t>
            </a:r>
          </a:p>
          <a:p>
            <a:pPr marL="0" lvl="1" indent="0" algn="just">
              <a:lnSpc>
                <a:spcPct val="150000"/>
              </a:lnSpc>
              <a:spcBef>
                <a:spcPts val="600"/>
              </a:spcBef>
              <a:buNone/>
            </a:pPr>
            <a:endParaRPr lang="en-US" dirty="0"/>
          </a:p>
        </p:txBody>
      </p:sp>
    </p:spTree>
    <p:extLst>
      <p:ext uri="{BB962C8B-B14F-4D97-AF65-F5344CB8AC3E}">
        <p14:creationId xmlns:p14="http://schemas.microsoft.com/office/powerpoint/2010/main" val="360646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Loop Statements: </a:t>
            </a:r>
            <a:r>
              <a:rPr lang="en-US" b="1" dirty="0"/>
              <a:t>while</a:t>
            </a:r>
            <a:r>
              <a:rPr lang="en-US" dirty="0"/>
              <a:t> statement</a:t>
            </a:r>
          </a:p>
        </p:txBody>
      </p:sp>
      <p:sp>
        <p:nvSpPr>
          <p:cNvPr id="3" name="Content Placeholder 2"/>
          <p:cNvSpPr>
            <a:spLocks noGrp="1"/>
          </p:cNvSpPr>
          <p:nvPr>
            <p:ph idx="1"/>
          </p:nvPr>
        </p:nvSpPr>
        <p:spPr>
          <a:xfrm>
            <a:off x="1484310" y="1498061"/>
            <a:ext cx="5141777" cy="5165386"/>
          </a:xfrm>
        </p:spPr>
        <p:txBody>
          <a:bodyPr>
            <a:normAutofit fontScale="77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//read n</a:t>
            </a:r>
          </a:p>
          <a:p>
            <a:pPr marL="0" indent="0">
              <a:buNone/>
            </a:pPr>
            <a:r>
              <a:rPr lang="en-US" sz="2600" dirty="0"/>
              <a:t>	</a:t>
            </a:r>
            <a:r>
              <a:rPr lang="en-US" sz="2600" dirty="0" err="1"/>
              <a:t>i</a:t>
            </a:r>
            <a:r>
              <a:rPr lang="en-US" sz="2600" dirty="0"/>
              <a:t>=n;</a:t>
            </a:r>
          </a:p>
          <a:p>
            <a:pPr marL="0" indent="0">
              <a:buNone/>
            </a:pPr>
            <a:r>
              <a:rPr lang="en-US" sz="2600" dirty="0"/>
              <a:t>	f=1;</a:t>
            </a:r>
          </a:p>
          <a:p>
            <a:pPr marL="0" indent="0">
              <a:buNone/>
            </a:pPr>
            <a:r>
              <a:rPr lang="en-US" sz="2600" dirty="0"/>
              <a:t>	while (i&gt;0) {</a:t>
            </a:r>
          </a:p>
          <a:p>
            <a:pPr marL="0" indent="0">
              <a:buNone/>
            </a:pPr>
            <a:r>
              <a:rPr lang="en-US" sz="2600" dirty="0"/>
              <a:t>			f=f*</a:t>
            </a:r>
            <a:r>
              <a:rPr lang="en-US" sz="2600" dirty="0" err="1"/>
              <a:t>i</a:t>
            </a:r>
            <a:r>
              <a:rPr lang="en-US" sz="2600" dirty="0"/>
              <a:t>;  //body</a:t>
            </a:r>
          </a:p>
          <a:p>
            <a:pPr marL="0" indent="0">
              <a:buNone/>
            </a:pPr>
            <a:r>
              <a:rPr lang="en-US" sz="2600" dirty="0"/>
              <a:t>			</a:t>
            </a:r>
            <a:r>
              <a:rPr lang="en-US" sz="2600" dirty="0" err="1"/>
              <a:t>i</a:t>
            </a:r>
            <a:r>
              <a:rPr lang="en-US" sz="2600" dirty="0"/>
              <a:t>--;       //update</a:t>
            </a:r>
          </a:p>
          <a:p>
            <a:pPr marL="0" indent="0">
              <a:buNone/>
            </a:pPr>
            <a:r>
              <a:rPr lang="en-US" sz="2600" dirty="0"/>
              <a:t>	}</a:t>
            </a:r>
          </a:p>
          <a:p>
            <a:pPr marL="0" indent="0">
              <a:buNone/>
            </a:pPr>
            <a:r>
              <a:rPr lang="en-US" sz="2600" dirty="0"/>
              <a:t>	if( n&gt;=0)</a:t>
            </a:r>
          </a:p>
          <a:p>
            <a:pPr marL="0" indent="0">
              <a:buNone/>
            </a:pPr>
            <a:r>
              <a:rPr lang="en-US" sz="2600" dirty="0"/>
              <a:t>	    </a:t>
            </a:r>
            <a:r>
              <a:rPr lang="en-US" sz="2600" dirty="0" err="1"/>
              <a:t>printf</a:t>
            </a:r>
            <a:r>
              <a:rPr lang="en-US" sz="2600" dirty="0"/>
              <a:t>(“Factorial of %d is %d”,</a:t>
            </a:r>
            <a:r>
              <a:rPr lang="en-US" sz="2600" dirty="0" err="1"/>
              <a:t>n,f</a:t>
            </a:r>
            <a:r>
              <a:rPr lang="en-US" sz="2600" dirty="0"/>
              <a:t>);</a:t>
            </a:r>
          </a:p>
          <a:p>
            <a:pPr marL="0" indent="0">
              <a:buNone/>
            </a:pPr>
            <a:r>
              <a:rPr lang="en-US" sz="2600" dirty="0"/>
              <a:t>        else</a:t>
            </a:r>
          </a:p>
          <a:p>
            <a:pPr marL="0" indent="0">
              <a:buNone/>
            </a:pPr>
            <a:r>
              <a:rPr lang="en-US" sz="2600" dirty="0"/>
              <a:t>	    </a:t>
            </a:r>
            <a:r>
              <a:rPr lang="en-US" sz="2600" dirty="0" err="1"/>
              <a:t>printf</a:t>
            </a:r>
            <a:r>
              <a:rPr lang="en-US" sz="2600" dirty="0"/>
              <a:t>(“Factorial of %d is </a:t>
            </a:r>
            <a:r>
              <a:rPr lang="en-US" sz="2600" dirty="0" err="1"/>
              <a:t>undefined”,n</a:t>
            </a:r>
            <a:r>
              <a:rPr lang="en-US" sz="2600" dirty="0"/>
              <a:t>);</a:t>
            </a:r>
          </a:p>
          <a:p>
            <a:pPr marL="0" lvl="1" indent="0" algn="just">
              <a:lnSpc>
                <a:spcPct val="150000"/>
              </a:lnSpc>
              <a:spcBef>
                <a:spcPts val="600"/>
              </a:spcBef>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6324423"/>
              </p:ext>
            </p:extLst>
          </p:nvPr>
        </p:nvGraphicFramePr>
        <p:xfrm>
          <a:off x="6626087" y="2188723"/>
          <a:ext cx="5168346" cy="4011595"/>
        </p:xfrm>
        <a:graphic>
          <a:graphicData uri="http://schemas.openxmlformats.org/drawingml/2006/table">
            <a:tbl>
              <a:tblPr firstRow="1" bandRow="1">
                <a:tableStyleId>{5C22544A-7EE6-4342-B048-85BDC9FD1C3A}</a:tableStyleId>
              </a:tblPr>
              <a:tblGrid>
                <a:gridCol w="1328277">
                  <a:extLst>
                    <a:ext uri="{9D8B030D-6E8A-4147-A177-3AD203B41FA5}">
                      <a16:colId xmlns:a16="http://schemas.microsoft.com/office/drawing/2014/main" val="20000"/>
                    </a:ext>
                  </a:extLst>
                </a:gridCol>
                <a:gridCol w="1328277">
                  <a:extLst>
                    <a:ext uri="{9D8B030D-6E8A-4147-A177-3AD203B41FA5}">
                      <a16:colId xmlns:a16="http://schemas.microsoft.com/office/drawing/2014/main" val="2431133055"/>
                    </a:ext>
                  </a:extLst>
                </a:gridCol>
                <a:gridCol w="1255896">
                  <a:extLst>
                    <a:ext uri="{9D8B030D-6E8A-4147-A177-3AD203B41FA5}">
                      <a16:colId xmlns:a16="http://schemas.microsoft.com/office/drawing/2014/main" val="20002"/>
                    </a:ext>
                  </a:extLst>
                </a:gridCol>
                <a:gridCol w="1255896">
                  <a:extLst>
                    <a:ext uri="{9D8B030D-6E8A-4147-A177-3AD203B41FA5}">
                      <a16:colId xmlns:a16="http://schemas.microsoft.com/office/drawing/2014/main" val="4208543481"/>
                    </a:ext>
                  </a:extLst>
                </a:gridCol>
              </a:tblGrid>
              <a:tr h="666203">
                <a:tc>
                  <a:txBody>
                    <a:bodyPr/>
                    <a:lstStyle/>
                    <a:p>
                      <a:r>
                        <a:rPr lang="en-US" dirty="0"/>
                        <a:t>Iteration (n=5)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Test</a:t>
                      </a:r>
                      <a:r>
                        <a:rPr lang="en-US" baseline="0" dirty="0"/>
                        <a:t> Condition</a:t>
                      </a:r>
                      <a:endParaRPr lang="en-US" dirty="0"/>
                    </a:p>
                  </a:txBody>
                  <a:tcPr/>
                </a:tc>
                <a:tc>
                  <a:txBody>
                    <a:bodyPr/>
                    <a:lstStyle/>
                    <a:p>
                      <a:r>
                        <a:rPr lang="en-US" dirty="0"/>
                        <a:t>f</a:t>
                      </a:r>
                    </a:p>
                  </a:txBody>
                  <a:tcPr/>
                </a:tc>
                <a:tc>
                  <a:txBody>
                    <a:bodyPr/>
                    <a:lstStyle/>
                    <a:p>
                      <a:pPr algn="ctr"/>
                      <a:r>
                        <a:rPr lang="en-US" dirty="0" err="1"/>
                        <a:t>i</a:t>
                      </a:r>
                      <a:endParaRPr lang="en-US" dirty="0"/>
                    </a:p>
                  </a:txBody>
                  <a:tcPr/>
                </a:tc>
                <a:extLst>
                  <a:ext uri="{0D108BD9-81ED-4DB2-BD59-A6C34878D82A}">
                    <a16:rowId xmlns:a16="http://schemas.microsoft.com/office/drawing/2014/main" val="10000"/>
                  </a:ext>
                </a:extLst>
              </a:tr>
              <a:tr h="501117">
                <a:tc>
                  <a:txBody>
                    <a:bodyPr/>
                    <a:lstStyle/>
                    <a:p>
                      <a:pPr algn="ctr"/>
                      <a:r>
                        <a:rPr lang="en-US" dirty="0"/>
                        <a:t>-</a:t>
                      </a:r>
                    </a:p>
                  </a:txBody>
                  <a:tcPr/>
                </a:tc>
                <a:tc>
                  <a:txBody>
                    <a:bodyPr/>
                    <a:lstStyle/>
                    <a:p>
                      <a:pPr algn="ctr"/>
                      <a:r>
                        <a:rPr lang="en-US" dirty="0" err="1"/>
                        <a:t>i</a:t>
                      </a:r>
                      <a:r>
                        <a:rPr lang="en-US" dirty="0"/>
                        <a:t>&gt;0</a:t>
                      </a:r>
                    </a:p>
                  </a:txBody>
                  <a:tcPr/>
                </a:tc>
                <a:tc>
                  <a:txBody>
                    <a:bodyPr/>
                    <a:lstStyle/>
                    <a:p>
                      <a:pPr algn="ctr"/>
                      <a:r>
                        <a:rPr lang="en-US" baseline="0" dirty="0"/>
                        <a:t>1 (initial)</a:t>
                      </a:r>
                      <a:endParaRPr lang="en-US" dirty="0"/>
                    </a:p>
                  </a:txBody>
                  <a:tcPr/>
                </a:tc>
                <a:tc>
                  <a:txBody>
                    <a:bodyPr/>
                    <a:lstStyle/>
                    <a:p>
                      <a:pPr algn="ctr"/>
                      <a:r>
                        <a:rPr lang="en-US" baseline="0" dirty="0"/>
                        <a:t>5(initial)</a:t>
                      </a:r>
                      <a:endParaRPr lang="en-US" dirty="0"/>
                    </a:p>
                  </a:txBody>
                  <a:tcPr/>
                </a:tc>
                <a:extLst>
                  <a:ext uri="{0D108BD9-81ED-4DB2-BD59-A6C34878D82A}">
                    <a16:rowId xmlns:a16="http://schemas.microsoft.com/office/drawing/2014/main" val="10001"/>
                  </a:ext>
                </a:extLst>
              </a:tr>
              <a:tr h="385975">
                <a:tc>
                  <a:txBody>
                    <a:bodyPr/>
                    <a:lstStyle/>
                    <a:p>
                      <a:pPr algn="ctr"/>
                      <a:r>
                        <a:rPr lang="en-US" dirty="0"/>
                        <a:t>1</a:t>
                      </a:r>
                    </a:p>
                  </a:txBody>
                  <a:tcPr/>
                </a:tc>
                <a:tc>
                  <a:txBody>
                    <a:bodyPr/>
                    <a:lstStyle/>
                    <a:p>
                      <a:pPr algn="ctr"/>
                      <a:r>
                        <a:rPr lang="en-US" dirty="0"/>
                        <a:t>TRUE</a:t>
                      </a:r>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10002"/>
                  </a:ext>
                </a:extLst>
              </a:tr>
              <a:tr h="385975">
                <a:tc>
                  <a:txBody>
                    <a:bodyPr/>
                    <a:lstStyle/>
                    <a:p>
                      <a:pPr algn="ctr"/>
                      <a:r>
                        <a:rPr lang="en-US" dirty="0"/>
                        <a:t>2</a:t>
                      </a:r>
                    </a:p>
                  </a:txBody>
                  <a:tcPr/>
                </a:tc>
                <a:tc>
                  <a:txBody>
                    <a:bodyPr/>
                    <a:lstStyle/>
                    <a:p>
                      <a:pPr algn="ctr"/>
                      <a:r>
                        <a:rPr lang="en-US" dirty="0"/>
                        <a:t>TRUE</a:t>
                      </a:r>
                    </a:p>
                  </a:txBody>
                  <a:tcPr/>
                </a:tc>
                <a:tc>
                  <a:txBody>
                    <a:bodyPr/>
                    <a:lstStyle/>
                    <a:p>
                      <a:pPr algn="ctr"/>
                      <a:r>
                        <a:rPr lang="en-US" dirty="0"/>
                        <a:t>20</a:t>
                      </a:r>
                    </a:p>
                  </a:txBody>
                  <a:tcPr/>
                </a:tc>
                <a:tc>
                  <a:txBody>
                    <a:bodyPr/>
                    <a:lstStyle/>
                    <a:p>
                      <a:pPr algn="ctr"/>
                      <a:r>
                        <a:rPr lang="en-US" dirty="0"/>
                        <a:t>3</a:t>
                      </a:r>
                    </a:p>
                  </a:txBody>
                  <a:tcPr/>
                </a:tc>
                <a:extLst>
                  <a:ext uri="{0D108BD9-81ED-4DB2-BD59-A6C34878D82A}">
                    <a16:rowId xmlns:a16="http://schemas.microsoft.com/office/drawing/2014/main" val="10003"/>
                  </a:ext>
                </a:extLst>
              </a:tr>
              <a:tr h="385975">
                <a:tc>
                  <a:txBody>
                    <a:bodyPr/>
                    <a:lstStyle/>
                    <a:p>
                      <a:pPr algn="ctr"/>
                      <a:r>
                        <a:rPr lang="en-US" dirty="0"/>
                        <a:t>3</a:t>
                      </a:r>
                    </a:p>
                  </a:txBody>
                  <a:tcPr/>
                </a:tc>
                <a:tc>
                  <a:txBody>
                    <a:bodyPr/>
                    <a:lstStyle/>
                    <a:p>
                      <a:pPr algn="ctr"/>
                      <a:r>
                        <a:rPr lang="en-US" dirty="0"/>
                        <a:t>TRUE</a:t>
                      </a:r>
                    </a:p>
                  </a:txBody>
                  <a:tcPr/>
                </a:tc>
                <a:tc>
                  <a:txBody>
                    <a:bodyPr/>
                    <a:lstStyle/>
                    <a:p>
                      <a:pPr algn="ctr"/>
                      <a:r>
                        <a:rPr lang="en-US" dirty="0"/>
                        <a:t>60</a:t>
                      </a:r>
                    </a:p>
                  </a:txBody>
                  <a:tcPr/>
                </a:tc>
                <a:tc>
                  <a:txBody>
                    <a:bodyPr/>
                    <a:lstStyle/>
                    <a:p>
                      <a:pPr algn="ctr"/>
                      <a:r>
                        <a:rPr lang="en-US" dirty="0"/>
                        <a:t>2</a:t>
                      </a:r>
                    </a:p>
                  </a:txBody>
                  <a:tcPr/>
                </a:tc>
                <a:extLst>
                  <a:ext uri="{0D108BD9-81ED-4DB2-BD59-A6C34878D82A}">
                    <a16:rowId xmlns:a16="http://schemas.microsoft.com/office/drawing/2014/main" val="10004"/>
                  </a:ext>
                </a:extLst>
              </a:tr>
              <a:tr h="385975">
                <a:tc>
                  <a:txBody>
                    <a:bodyPr/>
                    <a:lstStyle/>
                    <a:p>
                      <a:pPr algn="ctr"/>
                      <a:r>
                        <a:rPr lang="en-US" dirty="0"/>
                        <a:t>4</a:t>
                      </a:r>
                    </a:p>
                  </a:txBody>
                  <a:tcPr/>
                </a:tc>
                <a:tc>
                  <a:txBody>
                    <a:bodyPr/>
                    <a:lstStyle/>
                    <a:p>
                      <a:pPr algn="ctr"/>
                      <a:r>
                        <a:rPr lang="en-US" dirty="0"/>
                        <a:t>TRUE</a:t>
                      </a:r>
                    </a:p>
                  </a:txBody>
                  <a:tcPr/>
                </a:tc>
                <a:tc>
                  <a:txBody>
                    <a:bodyPr/>
                    <a:lstStyle/>
                    <a:p>
                      <a:pPr algn="ctr"/>
                      <a:r>
                        <a:rPr lang="en-US" dirty="0"/>
                        <a:t>120</a:t>
                      </a:r>
                    </a:p>
                  </a:txBody>
                  <a:tcPr/>
                </a:tc>
                <a:tc>
                  <a:txBody>
                    <a:bodyPr/>
                    <a:lstStyle/>
                    <a:p>
                      <a:pPr algn="ctr"/>
                      <a:r>
                        <a:rPr lang="en-US" dirty="0"/>
                        <a:t>1</a:t>
                      </a:r>
                    </a:p>
                  </a:txBody>
                  <a:tcPr/>
                </a:tc>
                <a:extLst>
                  <a:ext uri="{0D108BD9-81ED-4DB2-BD59-A6C34878D82A}">
                    <a16:rowId xmlns:a16="http://schemas.microsoft.com/office/drawing/2014/main" val="10005"/>
                  </a:ext>
                </a:extLst>
              </a:tr>
              <a:tr h="385975">
                <a:tc>
                  <a:txBody>
                    <a:bodyPr/>
                    <a:lstStyle/>
                    <a:p>
                      <a:pPr algn="ctr"/>
                      <a:r>
                        <a:rPr lang="en-US" dirty="0"/>
                        <a:t>5</a:t>
                      </a:r>
                    </a:p>
                  </a:txBody>
                  <a:tcPr/>
                </a:tc>
                <a:tc>
                  <a:txBody>
                    <a:bodyPr/>
                    <a:lstStyle/>
                    <a:p>
                      <a:pPr algn="ctr"/>
                      <a:r>
                        <a:rPr lang="en-US" dirty="0"/>
                        <a:t>TRUE</a:t>
                      </a:r>
                    </a:p>
                  </a:txBody>
                  <a:tcPr/>
                </a:tc>
                <a:tc>
                  <a:txBody>
                    <a:bodyPr/>
                    <a:lstStyle/>
                    <a:p>
                      <a:pPr algn="ctr"/>
                      <a:r>
                        <a:rPr lang="en-US" dirty="0"/>
                        <a:t>120</a:t>
                      </a:r>
                    </a:p>
                  </a:txBody>
                  <a:tcPr/>
                </a:tc>
                <a:tc>
                  <a:txBody>
                    <a:bodyPr/>
                    <a:lstStyle/>
                    <a:p>
                      <a:pPr algn="ctr"/>
                      <a:r>
                        <a:rPr lang="en-US" dirty="0"/>
                        <a:t>0</a:t>
                      </a:r>
                    </a:p>
                  </a:txBody>
                  <a:tcPr/>
                </a:tc>
                <a:extLst>
                  <a:ext uri="{0D108BD9-81ED-4DB2-BD59-A6C34878D82A}">
                    <a16:rowId xmlns:a16="http://schemas.microsoft.com/office/drawing/2014/main" val="10006"/>
                  </a:ext>
                </a:extLst>
              </a:tr>
              <a:tr h="385975">
                <a:tc>
                  <a:txBody>
                    <a:bodyPr/>
                    <a:lstStyle/>
                    <a:p>
                      <a:pPr algn="ctr"/>
                      <a:r>
                        <a:rPr lang="en-US" dirty="0"/>
                        <a:t>6</a:t>
                      </a:r>
                    </a:p>
                  </a:txBody>
                  <a:tcPr/>
                </a:tc>
                <a:tc>
                  <a:txBody>
                    <a:bodyPr/>
                    <a:lstStyle/>
                    <a:p>
                      <a:pPr algn="ctr"/>
                      <a:r>
                        <a:rPr lang="en-US" dirty="0"/>
                        <a:t>FALSE</a:t>
                      </a:r>
                    </a:p>
                  </a:txBody>
                  <a:tcPr/>
                </a:tc>
                <a:tc>
                  <a:txBody>
                    <a:bodyPr/>
                    <a:lstStyle/>
                    <a:p>
                      <a:pPr algn="ctr"/>
                      <a:r>
                        <a:rPr lang="en-US" dirty="0"/>
                        <a:t>LOOP TERMINATES</a:t>
                      </a:r>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3277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b="1" dirty="0"/>
              <a:t>while</a:t>
            </a:r>
            <a:r>
              <a:rPr lang="en-US" dirty="0"/>
              <a:t> statement: Some more example</a:t>
            </a:r>
          </a:p>
        </p:txBody>
      </p:sp>
      <p:sp>
        <p:nvSpPr>
          <p:cNvPr id="3" name="Content Placeholder 2"/>
          <p:cNvSpPr>
            <a:spLocks noGrp="1"/>
          </p:cNvSpPr>
          <p:nvPr>
            <p:ph idx="1"/>
          </p:nvPr>
        </p:nvSpPr>
        <p:spPr>
          <a:xfrm>
            <a:off x="1298915" y="1498060"/>
            <a:ext cx="10204107" cy="5165386"/>
          </a:xfrm>
        </p:spPr>
        <p:txBody>
          <a:bodyPr>
            <a:normAutofit/>
          </a:bodyPr>
          <a:lstStyle/>
          <a:p>
            <a:pPr marL="0" lvl="1" indent="0" algn="just">
              <a:lnSpc>
                <a:spcPct val="150000"/>
              </a:lnSpc>
              <a:spcBef>
                <a:spcPts val="600"/>
              </a:spcBef>
              <a:buNone/>
            </a:pPr>
            <a:r>
              <a:rPr lang="en-US" sz="2400" b="1" u="sng" dirty="0"/>
              <a:t>Program</a:t>
            </a:r>
            <a:r>
              <a:rPr lang="en-US" sz="2400" dirty="0"/>
              <a:t>: Fibonacci Series.</a:t>
            </a:r>
          </a:p>
          <a:p>
            <a:pPr marL="0" lvl="1" indent="0" algn="just">
              <a:lnSpc>
                <a:spcPct val="150000"/>
              </a:lnSpc>
              <a:spcBef>
                <a:spcPts val="600"/>
              </a:spcBef>
              <a:buNone/>
            </a:pPr>
            <a:r>
              <a:rPr lang="en-US" sz="2400" dirty="0"/>
              <a:t>Fibonacci Series is given as </a:t>
            </a:r>
          </a:p>
          <a:p>
            <a:pPr marL="0" lvl="1" indent="0" algn="just">
              <a:lnSpc>
                <a:spcPct val="150000"/>
              </a:lnSpc>
              <a:spcBef>
                <a:spcPts val="600"/>
              </a:spcBef>
              <a:buNone/>
            </a:pPr>
            <a:endParaRPr lang="en-US" sz="2400" dirty="0"/>
          </a:p>
          <a:p>
            <a:pPr marL="0" lvl="1" indent="0" algn="just">
              <a:lnSpc>
                <a:spcPct val="150000"/>
              </a:lnSpc>
              <a:spcBef>
                <a:spcPts val="600"/>
              </a:spcBef>
              <a:buNone/>
            </a:pPr>
            <a:r>
              <a:rPr lang="en-US" sz="2400" dirty="0"/>
              <a:t> Note: First two terms are 0 and 1 always, subsequent number in the series is sum of the previous two terms.</a:t>
            </a:r>
          </a:p>
          <a:p>
            <a:pPr marL="0" lvl="1" indent="0" algn="just">
              <a:lnSpc>
                <a:spcPct val="150000"/>
              </a:lnSpc>
              <a:spcBef>
                <a:spcPts val="600"/>
              </a:spcBef>
              <a:buNone/>
            </a:pPr>
            <a:endParaRPr lang="en-US" dirty="0"/>
          </a:p>
        </p:txBody>
      </p:sp>
      <p:graphicFrame>
        <p:nvGraphicFramePr>
          <p:cNvPr id="4" name="Table 4">
            <a:extLst>
              <a:ext uri="{FF2B5EF4-FFF2-40B4-BE49-F238E27FC236}">
                <a16:creationId xmlns:a16="http://schemas.microsoft.com/office/drawing/2014/main" id="{A410DDE8-6A27-4800-8593-ACF810F4F0D2}"/>
              </a:ext>
            </a:extLst>
          </p:cNvPr>
          <p:cNvGraphicFramePr>
            <a:graphicFrameLocks noGrp="1"/>
          </p:cNvGraphicFramePr>
          <p:nvPr>
            <p:extLst>
              <p:ext uri="{D42A27DB-BD31-4B8C-83A1-F6EECF244321}">
                <p14:modId xmlns:p14="http://schemas.microsoft.com/office/powerpoint/2010/main" val="3358092964"/>
              </p:ext>
            </p:extLst>
          </p:nvPr>
        </p:nvGraphicFramePr>
        <p:xfrm>
          <a:off x="1727200" y="3714076"/>
          <a:ext cx="8127999" cy="365760"/>
        </p:xfrm>
        <a:graphic>
          <a:graphicData uri="http://schemas.openxmlformats.org/drawingml/2006/table">
            <a:tbl>
              <a:tblPr firstRow="1" bandRow="1">
                <a:tableStyleId>{5940675A-B579-460E-94D1-54222C63F5DA}</a:tableStyleId>
              </a:tblPr>
              <a:tblGrid>
                <a:gridCol w="738909">
                  <a:extLst>
                    <a:ext uri="{9D8B030D-6E8A-4147-A177-3AD203B41FA5}">
                      <a16:colId xmlns:a16="http://schemas.microsoft.com/office/drawing/2014/main" val="2611781392"/>
                    </a:ext>
                  </a:extLst>
                </a:gridCol>
                <a:gridCol w="738909">
                  <a:extLst>
                    <a:ext uri="{9D8B030D-6E8A-4147-A177-3AD203B41FA5}">
                      <a16:colId xmlns:a16="http://schemas.microsoft.com/office/drawing/2014/main" val="2094765087"/>
                    </a:ext>
                  </a:extLst>
                </a:gridCol>
                <a:gridCol w="738909">
                  <a:extLst>
                    <a:ext uri="{9D8B030D-6E8A-4147-A177-3AD203B41FA5}">
                      <a16:colId xmlns:a16="http://schemas.microsoft.com/office/drawing/2014/main" val="1203507783"/>
                    </a:ext>
                  </a:extLst>
                </a:gridCol>
                <a:gridCol w="738909">
                  <a:extLst>
                    <a:ext uri="{9D8B030D-6E8A-4147-A177-3AD203B41FA5}">
                      <a16:colId xmlns:a16="http://schemas.microsoft.com/office/drawing/2014/main" val="2870260031"/>
                    </a:ext>
                  </a:extLst>
                </a:gridCol>
                <a:gridCol w="738909">
                  <a:extLst>
                    <a:ext uri="{9D8B030D-6E8A-4147-A177-3AD203B41FA5}">
                      <a16:colId xmlns:a16="http://schemas.microsoft.com/office/drawing/2014/main" val="3142878570"/>
                    </a:ext>
                  </a:extLst>
                </a:gridCol>
                <a:gridCol w="738909">
                  <a:extLst>
                    <a:ext uri="{9D8B030D-6E8A-4147-A177-3AD203B41FA5}">
                      <a16:colId xmlns:a16="http://schemas.microsoft.com/office/drawing/2014/main" val="2931695591"/>
                    </a:ext>
                  </a:extLst>
                </a:gridCol>
                <a:gridCol w="738909">
                  <a:extLst>
                    <a:ext uri="{9D8B030D-6E8A-4147-A177-3AD203B41FA5}">
                      <a16:colId xmlns:a16="http://schemas.microsoft.com/office/drawing/2014/main" val="733481326"/>
                    </a:ext>
                  </a:extLst>
                </a:gridCol>
                <a:gridCol w="738909">
                  <a:extLst>
                    <a:ext uri="{9D8B030D-6E8A-4147-A177-3AD203B41FA5}">
                      <a16:colId xmlns:a16="http://schemas.microsoft.com/office/drawing/2014/main" val="3871470453"/>
                    </a:ext>
                  </a:extLst>
                </a:gridCol>
                <a:gridCol w="738909">
                  <a:extLst>
                    <a:ext uri="{9D8B030D-6E8A-4147-A177-3AD203B41FA5}">
                      <a16:colId xmlns:a16="http://schemas.microsoft.com/office/drawing/2014/main" val="3188293088"/>
                    </a:ext>
                  </a:extLst>
                </a:gridCol>
                <a:gridCol w="738909">
                  <a:extLst>
                    <a:ext uri="{9D8B030D-6E8A-4147-A177-3AD203B41FA5}">
                      <a16:colId xmlns:a16="http://schemas.microsoft.com/office/drawing/2014/main" val="324711224"/>
                    </a:ext>
                  </a:extLst>
                </a:gridCol>
                <a:gridCol w="738909">
                  <a:extLst>
                    <a:ext uri="{9D8B030D-6E8A-4147-A177-3AD203B41FA5}">
                      <a16:colId xmlns:a16="http://schemas.microsoft.com/office/drawing/2014/main" val="2553542153"/>
                    </a:ext>
                  </a:extLst>
                </a:gridCol>
              </a:tblGrid>
              <a:tr h="0">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5</a:t>
                      </a:r>
                    </a:p>
                  </a:txBody>
                  <a:tcPr/>
                </a:tc>
                <a:tc>
                  <a:txBody>
                    <a:bodyPr/>
                    <a:lstStyle/>
                    <a:p>
                      <a:pPr algn="ctr"/>
                      <a:r>
                        <a:rPr lang="en-IN" dirty="0"/>
                        <a:t>8</a:t>
                      </a:r>
                    </a:p>
                  </a:txBody>
                  <a:tcPr/>
                </a:tc>
                <a:tc>
                  <a:txBody>
                    <a:bodyPr/>
                    <a:lstStyle/>
                    <a:p>
                      <a:pPr algn="ctr"/>
                      <a:r>
                        <a:rPr lang="en-IN" dirty="0"/>
                        <a:t>13</a:t>
                      </a:r>
                    </a:p>
                  </a:txBody>
                  <a:tcPr/>
                </a:tc>
                <a:tc>
                  <a:txBody>
                    <a:bodyPr/>
                    <a:lstStyle/>
                    <a:p>
                      <a:pPr algn="ctr"/>
                      <a:r>
                        <a:rPr lang="en-IN" dirty="0"/>
                        <a:t>21</a:t>
                      </a:r>
                    </a:p>
                  </a:txBody>
                  <a:tcPr/>
                </a:tc>
                <a:tc>
                  <a:txBody>
                    <a:bodyPr/>
                    <a:lstStyle/>
                    <a:p>
                      <a:pPr algn="ctr"/>
                      <a:r>
                        <a:rPr lang="en-IN" dirty="0"/>
                        <a:t>34</a:t>
                      </a:r>
                    </a:p>
                  </a:txBody>
                  <a:tcPr/>
                </a:tc>
                <a:tc>
                  <a:txBody>
                    <a:bodyPr/>
                    <a:lstStyle/>
                    <a:p>
                      <a:pPr algn="ctr"/>
                      <a:r>
                        <a:rPr lang="en-IN" dirty="0"/>
                        <a:t>……</a:t>
                      </a:r>
                    </a:p>
                  </a:txBody>
                  <a:tcPr/>
                </a:tc>
                <a:extLst>
                  <a:ext uri="{0D108BD9-81ED-4DB2-BD59-A6C34878D82A}">
                    <a16:rowId xmlns:a16="http://schemas.microsoft.com/office/drawing/2014/main" val="2050792134"/>
                  </a:ext>
                </a:extLst>
              </a:tr>
            </a:tbl>
          </a:graphicData>
        </a:graphic>
      </p:graphicFrame>
    </p:spTree>
    <p:extLst>
      <p:ext uri="{BB962C8B-B14F-4D97-AF65-F5344CB8AC3E}">
        <p14:creationId xmlns:p14="http://schemas.microsoft.com/office/powerpoint/2010/main" val="404647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Loop Statements: </a:t>
            </a:r>
            <a:r>
              <a:rPr lang="en-US" b="1" dirty="0"/>
              <a:t>while</a:t>
            </a:r>
            <a:r>
              <a:rPr lang="en-US" dirty="0"/>
              <a:t> statement</a:t>
            </a:r>
          </a:p>
        </p:txBody>
      </p:sp>
      <p:sp>
        <p:nvSpPr>
          <p:cNvPr id="3" name="Content Placeholder 2"/>
          <p:cNvSpPr>
            <a:spLocks noGrp="1"/>
          </p:cNvSpPr>
          <p:nvPr>
            <p:ph idx="1"/>
          </p:nvPr>
        </p:nvSpPr>
        <p:spPr>
          <a:xfrm>
            <a:off x="1484310" y="1498061"/>
            <a:ext cx="5141777" cy="5165386"/>
          </a:xfrm>
        </p:spPr>
        <p:txBody>
          <a:bodyPr>
            <a:normAutofit fontScale="77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//read n where n is the number of terms</a:t>
            </a:r>
          </a:p>
          <a:p>
            <a:pPr marL="0" indent="0">
              <a:buNone/>
            </a:pPr>
            <a:r>
              <a:rPr lang="en-US" sz="2600" dirty="0"/>
              <a:t>	a=0;</a:t>
            </a:r>
          </a:p>
          <a:p>
            <a:pPr marL="0" indent="0">
              <a:buNone/>
            </a:pPr>
            <a:r>
              <a:rPr lang="en-US" sz="2600" dirty="0"/>
              <a:t>	b=1;</a:t>
            </a:r>
          </a:p>
          <a:p>
            <a:pPr marL="0" indent="0">
              <a:buNone/>
            </a:pPr>
            <a:r>
              <a:rPr lang="en-US" sz="2600" dirty="0"/>
              <a:t>	</a:t>
            </a:r>
            <a:r>
              <a:rPr lang="en-US" sz="2600" dirty="0" err="1"/>
              <a:t>printf</a:t>
            </a:r>
            <a:r>
              <a:rPr lang="en-US" sz="2600" dirty="0"/>
              <a:t> (“%d\</a:t>
            </a:r>
            <a:r>
              <a:rPr lang="en-US" sz="2600" dirty="0" err="1"/>
              <a:t>t%d</a:t>
            </a:r>
            <a:r>
              <a:rPr lang="en-US" sz="2600" dirty="0"/>
              <a:t>”,</a:t>
            </a:r>
            <a:r>
              <a:rPr lang="en-US" sz="2600" dirty="0" err="1"/>
              <a:t>a,b</a:t>
            </a:r>
            <a:r>
              <a:rPr lang="en-US" sz="2600" dirty="0"/>
              <a:t>);</a:t>
            </a:r>
          </a:p>
          <a:p>
            <a:pPr marL="0" indent="0">
              <a:buNone/>
            </a:pPr>
            <a:r>
              <a:rPr lang="en-US" sz="2600" dirty="0"/>
              <a:t>	while (n-2&gt;0) {</a:t>
            </a:r>
          </a:p>
          <a:p>
            <a:pPr marL="0" indent="0">
              <a:buNone/>
            </a:pPr>
            <a:r>
              <a:rPr lang="en-US" sz="2600" dirty="0"/>
              <a:t>			c=</a:t>
            </a:r>
            <a:r>
              <a:rPr lang="en-US" sz="2600" dirty="0" err="1"/>
              <a:t>a+b</a:t>
            </a:r>
            <a:r>
              <a:rPr lang="en-US" sz="2600" dirty="0"/>
              <a:t>;</a:t>
            </a:r>
          </a:p>
          <a:p>
            <a:pPr marL="0" indent="0">
              <a:buNone/>
            </a:pPr>
            <a:r>
              <a:rPr lang="en-US" sz="2600" dirty="0"/>
              <a:t>			</a:t>
            </a:r>
            <a:r>
              <a:rPr lang="en-US" sz="2600" dirty="0" err="1"/>
              <a:t>printf</a:t>
            </a:r>
            <a:r>
              <a:rPr lang="en-US" sz="2600" dirty="0"/>
              <a:t>(“\</a:t>
            </a:r>
            <a:r>
              <a:rPr lang="en-US" sz="2600" dirty="0" err="1"/>
              <a:t>t%d</a:t>
            </a:r>
            <a:r>
              <a:rPr lang="en-US" sz="2600" dirty="0"/>
              <a:t>”,c);</a:t>
            </a:r>
          </a:p>
          <a:p>
            <a:pPr marL="0" indent="0">
              <a:buNone/>
            </a:pPr>
            <a:r>
              <a:rPr lang="en-US" sz="2600" dirty="0"/>
              <a:t>			a=b;</a:t>
            </a:r>
          </a:p>
          <a:p>
            <a:pPr marL="0" indent="0">
              <a:buNone/>
            </a:pPr>
            <a:r>
              <a:rPr lang="en-US" sz="2600" dirty="0"/>
              <a:t>			b=c;</a:t>
            </a:r>
          </a:p>
          <a:p>
            <a:pPr marL="0" indent="0">
              <a:buNone/>
            </a:pPr>
            <a:r>
              <a:rPr lang="en-US" sz="2600" dirty="0"/>
              <a:t>			n--;</a:t>
            </a:r>
          </a:p>
          <a:p>
            <a:pPr marL="0" indent="0">
              <a:buNone/>
            </a:pPr>
            <a:r>
              <a:rPr lang="en-US" sz="2600"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67683409"/>
              </p:ext>
            </p:extLst>
          </p:nvPr>
        </p:nvGraphicFramePr>
        <p:xfrm>
          <a:off x="6493665" y="2228480"/>
          <a:ext cx="5340526" cy="4008108"/>
        </p:xfrm>
        <a:graphic>
          <a:graphicData uri="http://schemas.openxmlformats.org/drawingml/2006/table">
            <a:tbl>
              <a:tblPr firstRow="1" bandRow="1">
                <a:tableStyleId>{5C22544A-7EE6-4342-B048-85BDC9FD1C3A}</a:tableStyleId>
              </a:tblPr>
              <a:tblGrid>
                <a:gridCol w="923642">
                  <a:extLst>
                    <a:ext uri="{9D8B030D-6E8A-4147-A177-3AD203B41FA5}">
                      <a16:colId xmlns:a16="http://schemas.microsoft.com/office/drawing/2014/main" val="20000"/>
                    </a:ext>
                  </a:extLst>
                </a:gridCol>
                <a:gridCol w="1192175">
                  <a:extLst>
                    <a:ext uri="{9D8B030D-6E8A-4147-A177-3AD203B41FA5}">
                      <a16:colId xmlns:a16="http://schemas.microsoft.com/office/drawing/2014/main" val="2431133055"/>
                    </a:ext>
                  </a:extLst>
                </a:gridCol>
                <a:gridCol w="764753">
                  <a:extLst>
                    <a:ext uri="{9D8B030D-6E8A-4147-A177-3AD203B41FA5}">
                      <a16:colId xmlns:a16="http://schemas.microsoft.com/office/drawing/2014/main" val="706792341"/>
                    </a:ext>
                  </a:extLst>
                </a:gridCol>
                <a:gridCol w="713336">
                  <a:extLst>
                    <a:ext uri="{9D8B030D-6E8A-4147-A177-3AD203B41FA5}">
                      <a16:colId xmlns:a16="http://schemas.microsoft.com/office/drawing/2014/main" val="20002"/>
                    </a:ext>
                  </a:extLst>
                </a:gridCol>
                <a:gridCol w="714203">
                  <a:extLst>
                    <a:ext uri="{9D8B030D-6E8A-4147-A177-3AD203B41FA5}">
                      <a16:colId xmlns:a16="http://schemas.microsoft.com/office/drawing/2014/main" val="4208543481"/>
                    </a:ext>
                  </a:extLst>
                </a:gridCol>
                <a:gridCol w="1032417">
                  <a:extLst>
                    <a:ext uri="{9D8B030D-6E8A-4147-A177-3AD203B41FA5}">
                      <a16:colId xmlns:a16="http://schemas.microsoft.com/office/drawing/2014/main" val="3963215663"/>
                    </a:ext>
                  </a:extLst>
                </a:gridCol>
              </a:tblGrid>
              <a:tr h="666203">
                <a:tc>
                  <a:txBody>
                    <a:bodyPr/>
                    <a:lstStyle/>
                    <a:p>
                      <a:pPr algn="ctr"/>
                      <a:r>
                        <a:rPr lang="en-US" dirty="0"/>
                        <a:t>Iteration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Test</a:t>
                      </a:r>
                      <a:r>
                        <a:rPr lang="en-US" baseline="0" dirty="0"/>
                        <a:t> Condition</a:t>
                      </a:r>
                      <a:endParaRPr lang="en-US" dirty="0"/>
                    </a:p>
                  </a:txBody>
                  <a:tcPr/>
                </a:tc>
                <a:tc>
                  <a:txBody>
                    <a:bodyPr/>
                    <a:lstStyle/>
                    <a:p>
                      <a:pPr algn="ctr"/>
                      <a:r>
                        <a:rPr lang="en-US" dirty="0"/>
                        <a:t>c</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n</a:t>
                      </a:r>
                    </a:p>
                  </a:txBody>
                  <a:tcPr/>
                </a:tc>
                <a:extLst>
                  <a:ext uri="{0D108BD9-81ED-4DB2-BD59-A6C34878D82A}">
                    <a16:rowId xmlns:a16="http://schemas.microsoft.com/office/drawing/2014/main" val="10000"/>
                  </a:ext>
                </a:extLst>
              </a:tr>
              <a:tr h="501117">
                <a:tc>
                  <a:txBody>
                    <a:bodyPr/>
                    <a:lstStyle/>
                    <a:p>
                      <a:pPr algn="ctr"/>
                      <a:r>
                        <a:rPr lang="en-US" dirty="0"/>
                        <a:t>Initial value</a:t>
                      </a:r>
                    </a:p>
                  </a:txBody>
                  <a:tcPr/>
                </a:tc>
                <a:tc>
                  <a:txBody>
                    <a:bodyPr/>
                    <a:lstStyle/>
                    <a:p>
                      <a:pPr algn="ctr"/>
                      <a:r>
                        <a:rPr lang="en-US" dirty="0"/>
                        <a:t>n-2&gt;0</a:t>
                      </a:r>
                    </a:p>
                  </a:txBody>
                  <a:tcPr/>
                </a:tc>
                <a:tc>
                  <a:txBody>
                    <a:bodyPr/>
                    <a:lstStyle/>
                    <a:p>
                      <a:pPr algn="ctr"/>
                      <a:r>
                        <a:rPr lang="en-US" dirty="0"/>
                        <a:t>?</a:t>
                      </a:r>
                    </a:p>
                  </a:txBody>
                  <a:tcPr/>
                </a:tc>
                <a:tc>
                  <a:txBody>
                    <a:bodyPr/>
                    <a:lstStyle/>
                    <a:p>
                      <a:pPr algn="ctr"/>
                      <a:r>
                        <a:rPr lang="en-US" baseline="0" dirty="0"/>
                        <a:t>0 </a:t>
                      </a:r>
                      <a:endParaRPr lang="en-US" dirty="0"/>
                    </a:p>
                  </a:txBody>
                  <a:tcPr/>
                </a:tc>
                <a:tc>
                  <a:txBody>
                    <a:bodyPr/>
                    <a:lstStyle/>
                    <a:p>
                      <a:pPr algn="ctr"/>
                      <a:r>
                        <a:rPr lang="en-US" dirty="0"/>
                        <a:t>1</a:t>
                      </a:r>
                    </a:p>
                  </a:txBody>
                  <a:tcPr/>
                </a:tc>
                <a:tc>
                  <a:txBody>
                    <a:bodyPr/>
                    <a:lstStyle/>
                    <a:p>
                      <a:pPr algn="ctr"/>
                      <a:r>
                        <a:rPr lang="en-US" dirty="0"/>
                        <a:t>8</a:t>
                      </a:r>
                    </a:p>
                  </a:txBody>
                  <a:tcPr/>
                </a:tc>
                <a:extLst>
                  <a:ext uri="{0D108BD9-81ED-4DB2-BD59-A6C34878D82A}">
                    <a16:rowId xmlns:a16="http://schemas.microsoft.com/office/drawing/2014/main" val="10001"/>
                  </a:ext>
                </a:extLst>
              </a:tr>
              <a:tr h="385975">
                <a:tc>
                  <a:txBody>
                    <a:bodyPr/>
                    <a:lstStyle/>
                    <a:p>
                      <a:pPr algn="ctr"/>
                      <a:r>
                        <a:rPr lang="en-US" dirty="0"/>
                        <a:t>1</a:t>
                      </a:r>
                    </a:p>
                  </a:txBody>
                  <a:tcPr/>
                </a:tc>
                <a:tc>
                  <a:txBody>
                    <a:bodyPr/>
                    <a:lstStyle/>
                    <a:p>
                      <a:pPr algn="ctr"/>
                      <a:r>
                        <a:rPr lang="en-US" dirty="0"/>
                        <a:t>TRUE</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7</a:t>
                      </a:r>
                    </a:p>
                  </a:txBody>
                  <a:tcPr/>
                </a:tc>
                <a:extLst>
                  <a:ext uri="{0D108BD9-81ED-4DB2-BD59-A6C34878D82A}">
                    <a16:rowId xmlns:a16="http://schemas.microsoft.com/office/drawing/2014/main" val="10002"/>
                  </a:ext>
                </a:extLst>
              </a:tr>
              <a:tr h="385975">
                <a:tc>
                  <a:txBody>
                    <a:bodyPr/>
                    <a:lstStyle/>
                    <a:p>
                      <a:pPr algn="ctr"/>
                      <a:r>
                        <a:rPr lang="en-US" dirty="0"/>
                        <a:t>2</a:t>
                      </a:r>
                    </a:p>
                  </a:txBody>
                  <a:tcPr/>
                </a:tc>
                <a:tc>
                  <a:txBody>
                    <a:bodyPr/>
                    <a:lstStyle/>
                    <a:p>
                      <a:pPr algn="ctr"/>
                      <a:r>
                        <a:rPr lang="en-US" dirty="0"/>
                        <a:t>TRUE</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6</a:t>
                      </a:r>
                    </a:p>
                  </a:txBody>
                  <a:tcPr/>
                </a:tc>
                <a:extLst>
                  <a:ext uri="{0D108BD9-81ED-4DB2-BD59-A6C34878D82A}">
                    <a16:rowId xmlns:a16="http://schemas.microsoft.com/office/drawing/2014/main" val="10003"/>
                  </a:ext>
                </a:extLst>
              </a:tr>
              <a:tr h="385975">
                <a:tc>
                  <a:txBody>
                    <a:bodyPr/>
                    <a:lstStyle/>
                    <a:p>
                      <a:pPr algn="ctr"/>
                      <a:r>
                        <a:rPr lang="en-US" dirty="0"/>
                        <a:t>3</a:t>
                      </a:r>
                    </a:p>
                  </a:txBody>
                  <a:tcPr/>
                </a:tc>
                <a:tc>
                  <a:txBody>
                    <a:bodyPr/>
                    <a:lstStyle/>
                    <a:p>
                      <a:pPr algn="ctr"/>
                      <a:r>
                        <a:rPr lang="en-US" dirty="0"/>
                        <a:t>TRUE</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extLst>
                  <a:ext uri="{0D108BD9-81ED-4DB2-BD59-A6C34878D82A}">
                    <a16:rowId xmlns:a16="http://schemas.microsoft.com/office/drawing/2014/main" val="10004"/>
                  </a:ext>
                </a:extLst>
              </a:tr>
              <a:tr h="385975">
                <a:tc>
                  <a:txBody>
                    <a:bodyPr/>
                    <a:lstStyle/>
                    <a:p>
                      <a:pPr algn="ctr"/>
                      <a:r>
                        <a:rPr lang="en-US" dirty="0"/>
                        <a:t>4</a:t>
                      </a:r>
                    </a:p>
                  </a:txBody>
                  <a:tcPr/>
                </a:tc>
                <a:tc>
                  <a:txBody>
                    <a:bodyPr/>
                    <a:lstStyle/>
                    <a:p>
                      <a:pPr algn="ctr"/>
                      <a:r>
                        <a:rPr lang="en-US" dirty="0"/>
                        <a:t>TRUE</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10005"/>
                  </a:ext>
                </a:extLst>
              </a:tr>
              <a:tr h="385975">
                <a:tc>
                  <a:txBody>
                    <a:bodyPr/>
                    <a:lstStyle/>
                    <a:p>
                      <a:pPr algn="ctr"/>
                      <a:r>
                        <a:rPr lang="en-US" dirty="0"/>
                        <a:t>5</a:t>
                      </a:r>
                    </a:p>
                  </a:txBody>
                  <a:tcPr/>
                </a:tc>
                <a:tc>
                  <a:txBody>
                    <a:bodyPr/>
                    <a:lstStyle/>
                    <a:p>
                      <a:pPr algn="ctr"/>
                      <a:r>
                        <a:rPr lang="en-US" dirty="0"/>
                        <a:t>TRUE</a:t>
                      </a:r>
                    </a:p>
                  </a:txBody>
                  <a:tcPr/>
                </a:tc>
                <a:tc>
                  <a:txBody>
                    <a:bodyPr/>
                    <a:lstStyle/>
                    <a:p>
                      <a:pPr algn="ctr"/>
                      <a:r>
                        <a:rPr lang="en-US" dirty="0"/>
                        <a:t>8</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10006"/>
                  </a:ext>
                </a:extLst>
              </a:tr>
              <a:tr h="385975">
                <a:tc>
                  <a:txBody>
                    <a:bodyPr/>
                    <a:lstStyle/>
                    <a:p>
                      <a:pPr algn="ctr"/>
                      <a:r>
                        <a:rPr lang="en-US" dirty="0"/>
                        <a:t>6</a:t>
                      </a:r>
                    </a:p>
                  </a:txBody>
                  <a:tcPr/>
                </a:tc>
                <a:tc>
                  <a:txBody>
                    <a:bodyPr/>
                    <a:lstStyle/>
                    <a:p>
                      <a:pPr algn="ctr"/>
                      <a:r>
                        <a:rPr lang="en-US" dirty="0"/>
                        <a:t>TRUE</a:t>
                      </a:r>
                    </a:p>
                  </a:txBody>
                  <a:tcPr/>
                </a:tc>
                <a:tc>
                  <a:txBody>
                    <a:bodyPr/>
                    <a:lstStyle/>
                    <a:p>
                      <a:pPr algn="ctr"/>
                      <a:r>
                        <a:rPr lang="en-US" dirty="0"/>
                        <a:t>13</a:t>
                      </a:r>
                    </a:p>
                  </a:txBody>
                  <a:tcPr/>
                </a:tc>
                <a:tc>
                  <a:txBody>
                    <a:bodyPr/>
                    <a:lstStyle/>
                    <a:p>
                      <a:pPr algn="ctr"/>
                      <a:r>
                        <a:rPr lang="en-US" dirty="0"/>
                        <a:t>8</a:t>
                      </a:r>
                    </a:p>
                  </a:txBody>
                  <a:tcPr/>
                </a:tc>
                <a:tc>
                  <a:txBody>
                    <a:bodyPr/>
                    <a:lstStyle/>
                    <a:p>
                      <a:pPr algn="ctr"/>
                      <a:r>
                        <a:rPr lang="en-US" dirty="0"/>
                        <a:t>13</a:t>
                      </a:r>
                    </a:p>
                  </a:txBody>
                  <a:tcPr/>
                </a:tc>
                <a:tc>
                  <a:txBody>
                    <a:bodyPr/>
                    <a:lstStyle/>
                    <a:p>
                      <a:pPr algn="ctr"/>
                      <a:r>
                        <a:rPr lang="en-US" dirty="0"/>
                        <a:t>2</a:t>
                      </a:r>
                    </a:p>
                  </a:txBody>
                  <a:tcPr/>
                </a:tc>
                <a:extLst>
                  <a:ext uri="{0D108BD9-81ED-4DB2-BD59-A6C34878D82A}">
                    <a16:rowId xmlns:a16="http://schemas.microsoft.com/office/drawing/2014/main" val="10007"/>
                  </a:ext>
                </a:extLst>
              </a:tr>
              <a:tr h="385975">
                <a:tc>
                  <a:txBody>
                    <a:bodyPr/>
                    <a:lstStyle/>
                    <a:p>
                      <a:pPr algn="ctr"/>
                      <a:r>
                        <a:rPr lang="en-US" dirty="0"/>
                        <a:t>7</a:t>
                      </a:r>
                    </a:p>
                  </a:txBody>
                  <a:tcPr/>
                </a:tc>
                <a:tc>
                  <a:txBody>
                    <a:bodyPr/>
                    <a:lstStyle/>
                    <a:p>
                      <a:pPr algn="ctr"/>
                      <a:r>
                        <a:rPr lang="en-US" dirty="0"/>
                        <a:t>FALSE</a:t>
                      </a:r>
                    </a:p>
                  </a:txBody>
                  <a:tcPr/>
                </a:tc>
                <a:tc>
                  <a:txBody>
                    <a:bodyPr/>
                    <a:lstStyle/>
                    <a:p>
                      <a:pPr algn="ctr"/>
                      <a:r>
                        <a:rPr lang="en-US" dirty="0"/>
                        <a:t>LOOP</a:t>
                      </a:r>
                    </a:p>
                  </a:txBody>
                  <a:tcPr/>
                </a:tc>
                <a:tc gridSpan="3">
                  <a:txBody>
                    <a:bodyPr/>
                    <a:lstStyle/>
                    <a:p>
                      <a:pPr algn="ctr"/>
                      <a:r>
                        <a:rPr lang="en-US" dirty="0"/>
                        <a:t>TERMINATES</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975842252"/>
                  </a:ext>
                </a:extLst>
              </a:tr>
            </a:tbl>
          </a:graphicData>
        </a:graphic>
      </p:graphicFrame>
      <p:sp>
        <p:nvSpPr>
          <p:cNvPr id="5" name="TextBox 4">
            <a:extLst>
              <a:ext uri="{FF2B5EF4-FFF2-40B4-BE49-F238E27FC236}">
                <a16:creationId xmlns:a16="http://schemas.microsoft.com/office/drawing/2014/main" id="{7297BF8A-D9F4-415F-956C-E65CC893ACC1}"/>
              </a:ext>
            </a:extLst>
          </p:cNvPr>
          <p:cNvSpPr txBox="1"/>
          <p:nvPr/>
        </p:nvSpPr>
        <p:spPr>
          <a:xfrm>
            <a:off x="6229351" y="1381125"/>
            <a:ext cx="5962650" cy="369332"/>
          </a:xfrm>
          <a:prstGeom prst="rect">
            <a:avLst/>
          </a:prstGeom>
          <a:noFill/>
        </p:spPr>
        <p:txBody>
          <a:bodyPr wrap="square" rtlCol="0">
            <a:spAutoFit/>
          </a:bodyPr>
          <a:lstStyle/>
          <a:p>
            <a:r>
              <a:rPr lang="en-IN" dirty="0"/>
              <a:t>0, 1, 1, 2, 3, 5, 8, 13 </a:t>
            </a:r>
          </a:p>
        </p:txBody>
      </p:sp>
    </p:spTree>
    <p:extLst>
      <p:ext uri="{BB962C8B-B14F-4D97-AF65-F5344CB8AC3E}">
        <p14:creationId xmlns:p14="http://schemas.microsoft.com/office/powerpoint/2010/main" val="1842890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Loop Statements: </a:t>
            </a:r>
            <a:r>
              <a:rPr lang="en-US" b="1" dirty="0"/>
              <a:t>do-while</a:t>
            </a:r>
            <a:r>
              <a:rPr lang="en-US" dirty="0"/>
              <a:t> statement</a:t>
            </a:r>
          </a:p>
        </p:txBody>
      </p:sp>
      <p:sp>
        <p:nvSpPr>
          <p:cNvPr id="3" name="Content Placeholder 2"/>
          <p:cNvSpPr>
            <a:spLocks noGrp="1"/>
          </p:cNvSpPr>
          <p:nvPr>
            <p:ph idx="1"/>
          </p:nvPr>
        </p:nvSpPr>
        <p:spPr>
          <a:xfrm>
            <a:off x="1484310" y="1498061"/>
            <a:ext cx="10283620" cy="5165386"/>
          </a:xfrm>
        </p:spPr>
        <p:txBody>
          <a:bodyPr>
            <a:normAutofit fontScale="92500" lnSpcReduction="20000"/>
          </a:bodyPr>
          <a:lstStyle/>
          <a:p>
            <a:pPr marL="0" lvl="1" indent="0" algn="just">
              <a:lnSpc>
                <a:spcPct val="150000"/>
              </a:lnSpc>
              <a:spcBef>
                <a:spcPts val="600"/>
              </a:spcBef>
              <a:buNone/>
            </a:pPr>
            <a:r>
              <a:rPr lang="en-US" sz="2200" dirty="0"/>
              <a:t>The </a:t>
            </a:r>
            <a:r>
              <a:rPr lang="en-US" sz="2200" b="1" dirty="0"/>
              <a:t>do-while</a:t>
            </a:r>
            <a:r>
              <a:rPr lang="en-US" sz="2200" dirty="0"/>
              <a:t> Statement:</a:t>
            </a:r>
          </a:p>
          <a:p>
            <a:pPr marL="457200" lvl="1" indent="-457200" algn="just">
              <a:lnSpc>
                <a:spcPct val="150000"/>
              </a:lnSpc>
              <a:spcBef>
                <a:spcPts val="600"/>
              </a:spcBef>
              <a:buFont typeface="Courier New" panose="02070309020205020404" pitchFamily="49" charset="0"/>
              <a:buChar char="o"/>
            </a:pPr>
            <a:r>
              <a:rPr lang="en-US" sz="2200" dirty="0"/>
              <a:t>do-while is an exit-controlled loop.</a:t>
            </a:r>
          </a:p>
          <a:p>
            <a:pPr marL="457200" lvl="1" indent="-457200" algn="just">
              <a:lnSpc>
                <a:spcPct val="150000"/>
              </a:lnSpc>
              <a:spcBef>
                <a:spcPts val="600"/>
              </a:spcBef>
              <a:buFont typeface="Courier New" panose="02070309020205020404" pitchFamily="49" charset="0"/>
              <a:buChar char="o"/>
            </a:pPr>
            <a:r>
              <a:rPr lang="en-US" sz="2200" dirty="0"/>
              <a:t>Syntax :</a:t>
            </a:r>
          </a:p>
          <a:p>
            <a:pPr marL="0" lvl="1" indent="0" algn="just">
              <a:lnSpc>
                <a:spcPct val="150000"/>
              </a:lnSpc>
              <a:spcBef>
                <a:spcPts val="600"/>
              </a:spcBef>
              <a:buNone/>
            </a:pPr>
            <a:r>
              <a:rPr lang="en-US" sz="2200" dirty="0"/>
              <a:t>	</a:t>
            </a:r>
            <a:r>
              <a:rPr lang="en-US" sz="2200" i="1" dirty="0" err="1"/>
              <a:t>init_loop_variable</a:t>
            </a:r>
            <a:r>
              <a:rPr lang="en-US" sz="2200" i="1" dirty="0"/>
              <a:t>;</a:t>
            </a:r>
          </a:p>
          <a:p>
            <a:pPr marL="0" lvl="1" indent="0" algn="just">
              <a:lnSpc>
                <a:spcPct val="150000"/>
              </a:lnSpc>
              <a:spcBef>
                <a:spcPts val="600"/>
              </a:spcBef>
              <a:buNone/>
            </a:pPr>
            <a:r>
              <a:rPr lang="en-US" sz="2200" dirty="0"/>
              <a:t>	</a:t>
            </a:r>
            <a:r>
              <a:rPr lang="en-US" sz="2200" b="1" dirty="0"/>
              <a:t>do</a:t>
            </a:r>
            <a:r>
              <a:rPr lang="en-US" sz="2200" dirty="0"/>
              <a:t> {</a:t>
            </a:r>
          </a:p>
          <a:p>
            <a:pPr marL="0" lvl="1" indent="0" algn="just">
              <a:lnSpc>
                <a:spcPct val="150000"/>
              </a:lnSpc>
              <a:spcBef>
                <a:spcPts val="600"/>
              </a:spcBef>
              <a:buNone/>
            </a:pPr>
            <a:r>
              <a:rPr lang="en-US" sz="2200" i="1" dirty="0"/>
              <a:t>			</a:t>
            </a:r>
            <a:r>
              <a:rPr lang="en-US" sz="2200" i="1" dirty="0" err="1"/>
              <a:t>body_of_loop</a:t>
            </a:r>
            <a:r>
              <a:rPr lang="en-US" sz="2200" i="1" dirty="0"/>
              <a:t>;</a:t>
            </a:r>
          </a:p>
          <a:p>
            <a:pPr marL="0" lvl="1" indent="0" algn="just">
              <a:lnSpc>
                <a:spcPct val="150000"/>
              </a:lnSpc>
              <a:spcBef>
                <a:spcPts val="600"/>
              </a:spcBef>
              <a:buNone/>
            </a:pPr>
            <a:r>
              <a:rPr lang="en-US" sz="2200" i="1" dirty="0"/>
              <a:t>			</a:t>
            </a:r>
            <a:r>
              <a:rPr lang="en-US" sz="2200" i="1" dirty="0" err="1"/>
              <a:t>update_loop_variable</a:t>
            </a:r>
            <a:r>
              <a:rPr lang="en-US" sz="2200" i="1" dirty="0"/>
              <a:t>;</a:t>
            </a:r>
          </a:p>
          <a:p>
            <a:pPr marL="0" lvl="1" indent="0" algn="just">
              <a:lnSpc>
                <a:spcPct val="150000"/>
              </a:lnSpc>
              <a:spcBef>
                <a:spcPts val="600"/>
              </a:spcBef>
              <a:buNone/>
            </a:pPr>
            <a:r>
              <a:rPr lang="en-US" sz="2200" dirty="0"/>
              <a:t>	}</a:t>
            </a:r>
            <a:r>
              <a:rPr lang="en-US" sz="2200" b="1" dirty="0"/>
              <a:t> while</a:t>
            </a:r>
            <a:r>
              <a:rPr lang="en-US" sz="2200" dirty="0"/>
              <a:t> (test condition);</a:t>
            </a:r>
          </a:p>
          <a:p>
            <a:pPr marL="0" lvl="1" indent="0" algn="just">
              <a:lnSpc>
                <a:spcPct val="150000"/>
              </a:lnSpc>
              <a:spcBef>
                <a:spcPts val="600"/>
              </a:spcBef>
              <a:buNone/>
            </a:pPr>
            <a:r>
              <a:rPr lang="en-US" sz="2200" dirty="0"/>
              <a:t>	</a:t>
            </a:r>
            <a:r>
              <a:rPr lang="en-US" sz="2200" i="1" dirty="0" err="1"/>
              <a:t>next_statement</a:t>
            </a:r>
            <a:r>
              <a:rPr lang="en-US" sz="2200" i="1" dirty="0"/>
              <a:t>;</a:t>
            </a:r>
          </a:p>
          <a:p>
            <a:pPr marL="0" lvl="1" indent="0" algn="just">
              <a:lnSpc>
                <a:spcPct val="150000"/>
              </a:lnSpc>
              <a:spcBef>
                <a:spcPts val="600"/>
              </a:spcBef>
              <a:buNone/>
            </a:pPr>
            <a:endParaRPr lang="en-US" dirty="0"/>
          </a:p>
        </p:txBody>
      </p:sp>
    </p:spTree>
    <p:extLst>
      <p:ext uri="{BB962C8B-B14F-4D97-AF65-F5344CB8AC3E}">
        <p14:creationId xmlns:p14="http://schemas.microsoft.com/office/powerpoint/2010/main" val="409946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Loop Statements: </a:t>
            </a:r>
            <a:r>
              <a:rPr lang="en-US" b="1" dirty="0"/>
              <a:t>do-while</a:t>
            </a:r>
            <a:r>
              <a:rPr lang="en-US" dirty="0"/>
              <a:t> statement</a:t>
            </a:r>
          </a:p>
        </p:txBody>
      </p:sp>
      <p:sp>
        <p:nvSpPr>
          <p:cNvPr id="3" name="Content Placeholder 2"/>
          <p:cNvSpPr>
            <a:spLocks noGrp="1"/>
          </p:cNvSpPr>
          <p:nvPr>
            <p:ph idx="1"/>
          </p:nvPr>
        </p:nvSpPr>
        <p:spPr>
          <a:xfrm>
            <a:off x="1484310" y="1498061"/>
            <a:ext cx="4634387" cy="5165386"/>
          </a:xfrm>
        </p:spPr>
        <p:txBody>
          <a:bodyPr>
            <a:normAutofit fontScale="92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1+2+3+…</a:t>
            </a:r>
          </a:p>
          <a:p>
            <a:pPr marL="0" indent="0">
              <a:buNone/>
            </a:pPr>
            <a:r>
              <a:rPr lang="en-US" sz="2600" dirty="0"/>
              <a:t>	//read n</a:t>
            </a:r>
          </a:p>
          <a:p>
            <a:pPr marL="0" indent="0">
              <a:buNone/>
            </a:pPr>
            <a:r>
              <a:rPr lang="en-US" sz="2600" dirty="0"/>
              <a:t>	</a:t>
            </a:r>
            <a:r>
              <a:rPr lang="en-US" sz="2600" dirty="0" err="1"/>
              <a:t>i</a:t>
            </a:r>
            <a:r>
              <a:rPr lang="en-US" sz="2600" dirty="0"/>
              <a:t>=1;</a:t>
            </a:r>
          </a:p>
          <a:p>
            <a:pPr marL="0" indent="0">
              <a:buNone/>
            </a:pPr>
            <a:r>
              <a:rPr lang="en-US" sz="2600" dirty="0"/>
              <a:t>	sum=0;</a:t>
            </a:r>
          </a:p>
          <a:p>
            <a:pPr marL="0" indent="0">
              <a:buNone/>
            </a:pPr>
            <a:r>
              <a:rPr lang="en-US" sz="2600" dirty="0"/>
              <a:t>	</a:t>
            </a:r>
            <a:r>
              <a:rPr lang="en-US" sz="2600" b="1" dirty="0"/>
              <a:t>do</a:t>
            </a:r>
            <a:r>
              <a:rPr lang="en-US" sz="2600" dirty="0"/>
              <a:t>{</a:t>
            </a:r>
          </a:p>
          <a:p>
            <a:pPr marL="0" indent="0">
              <a:buNone/>
            </a:pPr>
            <a:r>
              <a:rPr lang="en-US" sz="2600" dirty="0"/>
              <a:t>			sum=</a:t>
            </a:r>
            <a:r>
              <a:rPr lang="en-US" sz="2600" dirty="0" err="1"/>
              <a:t>sum+i</a:t>
            </a:r>
            <a:r>
              <a:rPr lang="en-US" sz="2600" dirty="0"/>
              <a:t>;</a:t>
            </a:r>
          </a:p>
          <a:p>
            <a:pPr marL="0" indent="0">
              <a:buNone/>
            </a:pPr>
            <a:r>
              <a:rPr lang="en-US" sz="2600" dirty="0"/>
              <a:t>			</a:t>
            </a:r>
            <a:r>
              <a:rPr lang="en-US" sz="2600" dirty="0" err="1"/>
              <a:t>i</a:t>
            </a:r>
            <a:r>
              <a:rPr lang="en-US" sz="2600" dirty="0"/>
              <a:t>++;</a:t>
            </a:r>
          </a:p>
          <a:p>
            <a:pPr marL="0" indent="0">
              <a:buNone/>
            </a:pPr>
            <a:r>
              <a:rPr lang="en-US" sz="2600" dirty="0"/>
              <a:t>	} </a:t>
            </a:r>
            <a:r>
              <a:rPr lang="en-US" sz="2800" b="1" dirty="0"/>
              <a:t>while</a:t>
            </a:r>
            <a:r>
              <a:rPr lang="en-US" sz="2800" dirty="0"/>
              <a:t> (</a:t>
            </a:r>
            <a:r>
              <a:rPr lang="en-US" sz="2800" dirty="0" err="1"/>
              <a:t>i</a:t>
            </a:r>
            <a:r>
              <a:rPr lang="en-US" sz="2800" dirty="0"/>
              <a:t>&lt;=n);</a:t>
            </a:r>
            <a:endParaRPr lang="en-US" sz="2600" dirty="0"/>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8551932"/>
              </p:ext>
            </p:extLst>
          </p:nvPr>
        </p:nvGraphicFramePr>
        <p:xfrm>
          <a:off x="6118695" y="2188723"/>
          <a:ext cx="5675738" cy="3737275"/>
        </p:xfrm>
        <a:graphic>
          <a:graphicData uri="http://schemas.openxmlformats.org/drawingml/2006/table">
            <a:tbl>
              <a:tblPr firstRow="1" bandRow="1">
                <a:tableStyleId>{5C22544A-7EE6-4342-B048-85BDC9FD1C3A}</a:tableStyleId>
              </a:tblPr>
              <a:tblGrid>
                <a:gridCol w="1458678">
                  <a:extLst>
                    <a:ext uri="{9D8B030D-6E8A-4147-A177-3AD203B41FA5}">
                      <a16:colId xmlns:a16="http://schemas.microsoft.com/office/drawing/2014/main" val="20000"/>
                    </a:ext>
                  </a:extLst>
                </a:gridCol>
                <a:gridCol w="1458678">
                  <a:extLst>
                    <a:ext uri="{9D8B030D-6E8A-4147-A177-3AD203B41FA5}">
                      <a16:colId xmlns:a16="http://schemas.microsoft.com/office/drawing/2014/main" val="2431133055"/>
                    </a:ext>
                  </a:extLst>
                </a:gridCol>
                <a:gridCol w="1379191">
                  <a:extLst>
                    <a:ext uri="{9D8B030D-6E8A-4147-A177-3AD203B41FA5}">
                      <a16:colId xmlns:a16="http://schemas.microsoft.com/office/drawing/2014/main" val="20002"/>
                    </a:ext>
                  </a:extLst>
                </a:gridCol>
                <a:gridCol w="1379191">
                  <a:extLst>
                    <a:ext uri="{9D8B030D-6E8A-4147-A177-3AD203B41FA5}">
                      <a16:colId xmlns:a16="http://schemas.microsoft.com/office/drawing/2014/main" val="4208543481"/>
                    </a:ext>
                  </a:extLst>
                </a:gridCol>
              </a:tblGrid>
              <a:tr h="666203">
                <a:tc>
                  <a:txBody>
                    <a:bodyPr/>
                    <a:lstStyle/>
                    <a:p>
                      <a:r>
                        <a:rPr lang="en-US" dirty="0"/>
                        <a:t>Iteration (n=5)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Test</a:t>
                      </a:r>
                      <a:r>
                        <a:rPr lang="en-US" baseline="0" dirty="0"/>
                        <a:t> Condition</a:t>
                      </a:r>
                      <a:endParaRPr lang="en-US" dirty="0"/>
                    </a:p>
                  </a:txBody>
                  <a:tcPr/>
                </a:tc>
                <a:tc>
                  <a:txBody>
                    <a:bodyPr/>
                    <a:lstStyle/>
                    <a:p>
                      <a:r>
                        <a:rPr lang="en-US" dirty="0"/>
                        <a:t>sum</a:t>
                      </a:r>
                    </a:p>
                  </a:txBody>
                  <a:tcPr/>
                </a:tc>
                <a:tc>
                  <a:txBody>
                    <a:bodyPr/>
                    <a:lstStyle/>
                    <a:p>
                      <a:pPr algn="ctr"/>
                      <a:r>
                        <a:rPr lang="en-US" dirty="0" err="1"/>
                        <a:t>i</a:t>
                      </a:r>
                      <a:endParaRPr lang="en-US" dirty="0"/>
                    </a:p>
                  </a:txBody>
                  <a:tcPr/>
                </a:tc>
                <a:extLst>
                  <a:ext uri="{0D108BD9-81ED-4DB2-BD59-A6C34878D82A}">
                    <a16:rowId xmlns:a16="http://schemas.microsoft.com/office/drawing/2014/main" val="10000"/>
                  </a:ext>
                </a:extLst>
              </a:tr>
              <a:tr h="501117">
                <a:tc>
                  <a:txBody>
                    <a:bodyPr/>
                    <a:lstStyle/>
                    <a:p>
                      <a:pPr algn="ctr"/>
                      <a:r>
                        <a:rPr lang="en-US" dirty="0"/>
                        <a:t>-</a:t>
                      </a:r>
                    </a:p>
                  </a:txBody>
                  <a:tcPr/>
                </a:tc>
                <a:tc>
                  <a:txBody>
                    <a:bodyPr/>
                    <a:lstStyle/>
                    <a:p>
                      <a:pPr algn="ctr"/>
                      <a:r>
                        <a:rPr lang="en-US" dirty="0" err="1"/>
                        <a:t>i</a:t>
                      </a:r>
                      <a:r>
                        <a:rPr lang="en-US" dirty="0"/>
                        <a:t>&lt;=5</a:t>
                      </a:r>
                    </a:p>
                  </a:txBody>
                  <a:tcPr/>
                </a:tc>
                <a:tc>
                  <a:txBody>
                    <a:bodyPr/>
                    <a:lstStyle/>
                    <a:p>
                      <a:pPr algn="ctr"/>
                      <a:r>
                        <a:rPr lang="en-US" dirty="0"/>
                        <a:t>0</a:t>
                      </a:r>
                      <a:r>
                        <a:rPr lang="en-US" baseline="0" dirty="0"/>
                        <a:t> (initial)</a:t>
                      </a:r>
                      <a:endParaRPr lang="en-US" dirty="0"/>
                    </a:p>
                  </a:txBody>
                  <a:tcPr/>
                </a:tc>
                <a:tc>
                  <a:txBody>
                    <a:bodyPr/>
                    <a:lstStyle/>
                    <a:p>
                      <a:pPr algn="ctr"/>
                      <a:r>
                        <a:rPr lang="en-US" baseline="0" dirty="0"/>
                        <a:t>1(initial)</a:t>
                      </a:r>
                      <a:endParaRPr lang="en-US" dirty="0"/>
                    </a:p>
                  </a:txBody>
                  <a:tcPr/>
                </a:tc>
                <a:extLst>
                  <a:ext uri="{0D108BD9-81ED-4DB2-BD59-A6C34878D82A}">
                    <a16:rowId xmlns:a16="http://schemas.microsoft.com/office/drawing/2014/main" val="10001"/>
                  </a:ext>
                </a:extLst>
              </a:tr>
              <a:tr h="385975">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0002"/>
                  </a:ext>
                </a:extLst>
              </a:tr>
              <a:tr h="385975">
                <a:tc>
                  <a:txBody>
                    <a:bodyPr/>
                    <a:lstStyle/>
                    <a:p>
                      <a:pPr algn="ctr"/>
                      <a:r>
                        <a:rPr lang="en-US" dirty="0"/>
                        <a:t>2</a:t>
                      </a:r>
                    </a:p>
                  </a:txBody>
                  <a:tcPr/>
                </a:tc>
                <a:tc>
                  <a:txBody>
                    <a:bodyPr/>
                    <a:lstStyle/>
                    <a:p>
                      <a:pPr algn="ctr"/>
                      <a:r>
                        <a:rPr lang="en-US" dirty="0"/>
                        <a:t>TRUE</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0003"/>
                  </a:ext>
                </a:extLst>
              </a:tr>
              <a:tr h="385975">
                <a:tc>
                  <a:txBody>
                    <a:bodyPr/>
                    <a:lstStyle/>
                    <a:p>
                      <a:pPr algn="ctr"/>
                      <a:r>
                        <a:rPr lang="en-US" dirty="0"/>
                        <a:t>3</a:t>
                      </a:r>
                    </a:p>
                  </a:txBody>
                  <a:tcPr/>
                </a:tc>
                <a:tc>
                  <a:txBody>
                    <a:bodyPr/>
                    <a:lstStyle/>
                    <a:p>
                      <a:pPr algn="ctr"/>
                      <a:r>
                        <a:rPr lang="en-US" dirty="0"/>
                        <a:t>TRUE</a:t>
                      </a:r>
                    </a:p>
                  </a:txBody>
                  <a:tcPr/>
                </a:tc>
                <a:tc>
                  <a:txBody>
                    <a:bodyPr/>
                    <a:lstStyle/>
                    <a:p>
                      <a:pPr algn="ctr"/>
                      <a:r>
                        <a:rPr lang="en-US" dirty="0"/>
                        <a:t>6</a:t>
                      </a:r>
                    </a:p>
                  </a:txBody>
                  <a:tcPr/>
                </a:tc>
                <a:tc>
                  <a:txBody>
                    <a:bodyPr/>
                    <a:lstStyle/>
                    <a:p>
                      <a:pPr algn="ctr"/>
                      <a:r>
                        <a:rPr lang="en-US" dirty="0"/>
                        <a:t>4</a:t>
                      </a:r>
                    </a:p>
                  </a:txBody>
                  <a:tcPr/>
                </a:tc>
                <a:extLst>
                  <a:ext uri="{0D108BD9-81ED-4DB2-BD59-A6C34878D82A}">
                    <a16:rowId xmlns:a16="http://schemas.microsoft.com/office/drawing/2014/main" val="10004"/>
                  </a:ext>
                </a:extLst>
              </a:tr>
              <a:tr h="385975">
                <a:tc>
                  <a:txBody>
                    <a:bodyPr/>
                    <a:lstStyle/>
                    <a:p>
                      <a:pPr algn="ctr"/>
                      <a:r>
                        <a:rPr lang="en-US" dirty="0"/>
                        <a:t>4</a:t>
                      </a:r>
                    </a:p>
                  </a:txBody>
                  <a:tcPr/>
                </a:tc>
                <a:tc>
                  <a:txBody>
                    <a:bodyPr/>
                    <a:lstStyle/>
                    <a:p>
                      <a:pPr algn="ctr"/>
                      <a:r>
                        <a:rPr lang="en-US" dirty="0"/>
                        <a:t>TRUE</a:t>
                      </a:r>
                    </a:p>
                  </a:txBody>
                  <a:tcPr/>
                </a:tc>
                <a:tc>
                  <a:txBody>
                    <a:bodyPr/>
                    <a:lstStyle/>
                    <a:p>
                      <a:pPr algn="ctr"/>
                      <a:r>
                        <a:rPr lang="en-US" dirty="0"/>
                        <a:t>10</a:t>
                      </a:r>
                    </a:p>
                  </a:txBody>
                  <a:tcPr/>
                </a:tc>
                <a:tc>
                  <a:txBody>
                    <a:bodyPr/>
                    <a:lstStyle/>
                    <a:p>
                      <a:pPr algn="ctr"/>
                      <a:r>
                        <a:rPr lang="en-US" dirty="0"/>
                        <a:t>5</a:t>
                      </a:r>
                    </a:p>
                  </a:txBody>
                  <a:tcPr/>
                </a:tc>
                <a:extLst>
                  <a:ext uri="{0D108BD9-81ED-4DB2-BD59-A6C34878D82A}">
                    <a16:rowId xmlns:a16="http://schemas.microsoft.com/office/drawing/2014/main" val="10005"/>
                  </a:ext>
                </a:extLst>
              </a:tr>
              <a:tr h="385975">
                <a:tc>
                  <a:txBody>
                    <a:bodyPr/>
                    <a:lstStyle/>
                    <a:p>
                      <a:pPr algn="ctr"/>
                      <a:r>
                        <a:rPr lang="en-US" dirty="0"/>
                        <a:t>5</a:t>
                      </a:r>
                    </a:p>
                  </a:txBody>
                  <a:tcPr/>
                </a:tc>
                <a:tc>
                  <a:txBody>
                    <a:bodyPr/>
                    <a:lstStyle/>
                    <a:p>
                      <a:pPr algn="ctr"/>
                      <a:r>
                        <a:rPr lang="en-US" dirty="0"/>
                        <a:t>TRUE</a:t>
                      </a:r>
                    </a:p>
                  </a:txBody>
                  <a:tcPr/>
                </a:tc>
                <a:tc>
                  <a:txBody>
                    <a:bodyPr/>
                    <a:lstStyle/>
                    <a:p>
                      <a:pPr algn="ctr"/>
                      <a:r>
                        <a:rPr lang="en-US" dirty="0"/>
                        <a:t>15</a:t>
                      </a:r>
                    </a:p>
                  </a:txBody>
                  <a:tcPr/>
                </a:tc>
                <a:tc>
                  <a:txBody>
                    <a:bodyPr/>
                    <a:lstStyle/>
                    <a:p>
                      <a:pPr algn="ctr"/>
                      <a:r>
                        <a:rPr lang="en-US" dirty="0"/>
                        <a:t>6</a:t>
                      </a:r>
                    </a:p>
                  </a:txBody>
                  <a:tcPr/>
                </a:tc>
                <a:extLst>
                  <a:ext uri="{0D108BD9-81ED-4DB2-BD59-A6C34878D82A}">
                    <a16:rowId xmlns:a16="http://schemas.microsoft.com/office/drawing/2014/main" val="10006"/>
                  </a:ext>
                </a:extLst>
              </a:tr>
              <a:tr h="385975">
                <a:tc>
                  <a:txBody>
                    <a:bodyPr/>
                    <a:lstStyle/>
                    <a:p>
                      <a:pPr algn="ctr"/>
                      <a:r>
                        <a:rPr lang="en-US" dirty="0"/>
                        <a:t>6</a:t>
                      </a:r>
                    </a:p>
                  </a:txBody>
                  <a:tcPr/>
                </a:tc>
                <a:tc>
                  <a:txBody>
                    <a:bodyPr/>
                    <a:lstStyle/>
                    <a:p>
                      <a:pPr algn="ctr"/>
                      <a:r>
                        <a:rPr lang="en-US" dirty="0"/>
                        <a:t>FALSE</a:t>
                      </a:r>
                    </a:p>
                  </a:txBody>
                  <a:tcPr/>
                </a:tc>
                <a:tc>
                  <a:txBody>
                    <a:bodyPr/>
                    <a:lstStyle/>
                    <a:p>
                      <a:pPr algn="ctr"/>
                      <a:r>
                        <a:rPr lang="en-US" dirty="0"/>
                        <a:t>Loop terminates</a:t>
                      </a:r>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679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50779"/>
            <a:ext cx="10018713" cy="997085"/>
          </a:xfrm>
        </p:spPr>
        <p:txBody>
          <a:bodyPr/>
          <a:lstStyle/>
          <a:p>
            <a:r>
              <a:rPr lang="en-US" b="1" dirty="0"/>
              <a:t>Looping</a:t>
            </a:r>
          </a:p>
        </p:txBody>
      </p:sp>
      <p:sp>
        <p:nvSpPr>
          <p:cNvPr id="3" name="Content Placeholder 2"/>
          <p:cNvSpPr>
            <a:spLocks noGrp="1"/>
          </p:cNvSpPr>
          <p:nvPr>
            <p:ph idx="1"/>
          </p:nvPr>
        </p:nvSpPr>
        <p:spPr>
          <a:xfrm>
            <a:off x="1484310" y="982495"/>
            <a:ext cx="10018713" cy="4808706"/>
          </a:xfrm>
        </p:spPr>
        <p:txBody>
          <a:bodyPr>
            <a:normAutofit/>
          </a:bodyPr>
          <a:lstStyle/>
          <a:p>
            <a:pPr marL="548640" indent="-548640">
              <a:lnSpc>
                <a:spcPct val="150000"/>
              </a:lnSpc>
              <a:spcBef>
                <a:spcPts val="600"/>
              </a:spcBef>
            </a:pPr>
            <a:r>
              <a:rPr lang="en-US" sz="2000" b="1" i="1" dirty="0"/>
              <a:t>Looping</a:t>
            </a:r>
            <a:r>
              <a:rPr lang="en-US" sz="2000" dirty="0"/>
              <a:t> is a process where a group of statements is selected for execution repeatedly until some condition is met. </a:t>
            </a:r>
          </a:p>
          <a:p>
            <a:pPr marL="548640" indent="-548640">
              <a:lnSpc>
                <a:spcPct val="150000"/>
              </a:lnSpc>
              <a:spcBef>
                <a:spcPts val="600"/>
              </a:spcBef>
            </a:pPr>
            <a:r>
              <a:rPr lang="en-US" sz="2000" dirty="0"/>
              <a:t>It is also known as </a:t>
            </a:r>
            <a:r>
              <a:rPr lang="en-US" sz="2000" b="1" i="1" dirty="0"/>
              <a:t>Iterative</a:t>
            </a:r>
            <a:r>
              <a:rPr lang="en-US" sz="2000" dirty="0"/>
              <a:t> process. </a:t>
            </a:r>
          </a:p>
          <a:p>
            <a:pPr marL="548640" indent="-548640">
              <a:lnSpc>
                <a:spcPct val="150000"/>
              </a:lnSpc>
              <a:spcBef>
                <a:spcPts val="600"/>
              </a:spcBef>
            </a:pPr>
            <a:r>
              <a:rPr lang="en-US" sz="2000" dirty="0"/>
              <a:t>The </a:t>
            </a:r>
            <a:r>
              <a:rPr lang="en-US" sz="2000" b="1" i="1" dirty="0"/>
              <a:t>test condition </a:t>
            </a:r>
            <a:r>
              <a:rPr lang="en-US" sz="2000" dirty="0"/>
              <a:t>framed decides how many times the group of statement (or </a:t>
            </a:r>
            <a:r>
              <a:rPr lang="en-US" sz="2000" b="1" i="1" dirty="0"/>
              <a:t>body of the loop</a:t>
            </a:r>
            <a:r>
              <a:rPr lang="en-US" sz="2000" dirty="0"/>
              <a:t>) is to be executed.</a:t>
            </a:r>
          </a:p>
          <a:p>
            <a:pPr marL="548640" indent="-548640">
              <a:lnSpc>
                <a:spcPct val="150000"/>
              </a:lnSpc>
              <a:spcBef>
                <a:spcPts val="600"/>
              </a:spcBef>
            </a:pPr>
            <a:r>
              <a:rPr lang="en-US" sz="2000" dirty="0"/>
              <a:t>Loops in C can be designed using </a:t>
            </a:r>
            <a:r>
              <a:rPr lang="en-US" sz="2000" b="1" i="1" dirty="0"/>
              <a:t>for, while and do-while </a:t>
            </a:r>
            <a:r>
              <a:rPr lang="en-US" sz="2000" dirty="0"/>
              <a:t>statements.</a:t>
            </a:r>
          </a:p>
        </p:txBody>
      </p:sp>
    </p:spTree>
    <p:extLst>
      <p:ext uri="{BB962C8B-B14F-4D97-AF65-F5344CB8AC3E}">
        <p14:creationId xmlns:p14="http://schemas.microsoft.com/office/powerpoint/2010/main" val="2147177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fontScale="90000"/>
          </a:bodyPr>
          <a:lstStyle/>
          <a:p>
            <a:r>
              <a:rPr lang="en-US" dirty="0"/>
              <a:t>Component of loop missing in </a:t>
            </a:r>
            <a:r>
              <a:rPr lang="en-US" b="1" dirty="0"/>
              <a:t>do-while</a:t>
            </a:r>
            <a:r>
              <a:rPr lang="en-US" dirty="0"/>
              <a:t> statement</a:t>
            </a:r>
          </a:p>
        </p:txBody>
      </p:sp>
      <p:sp>
        <p:nvSpPr>
          <p:cNvPr id="3" name="Content Placeholder 2"/>
          <p:cNvSpPr>
            <a:spLocks noGrp="1"/>
          </p:cNvSpPr>
          <p:nvPr>
            <p:ph idx="1"/>
          </p:nvPr>
        </p:nvSpPr>
        <p:spPr>
          <a:xfrm>
            <a:off x="1484310" y="1498061"/>
            <a:ext cx="4634387" cy="5165386"/>
          </a:xfrm>
        </p:spPr>
        <p:txBody>
          <a:bodyPr>
            <a:normAutofit fontScale="92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a:t>
            </a:r>
          </a:p>
          <a:p>
            <a:pPr marL="0" indent="0">
              <a:buNone/>
            </a:pPr>
            <a:r>
              <a:rPr lang="en-US" sz="2600" dirty="0"/>
              <a:t>	//read n</a:t>
            </a:r>
          </a:p>
          <a:p>
            <a:pPr marL="0" indent="0">
              <a:buNone/>
            </a:pPr>
            <a:r>
              <a:rPr lang="en-US" sz="2600" dirty="0"/>
              <a:t>	// </a:t>
            </a:r>
            <a:r>
              <a:rPr lang="en-US" sz="2600" dirty="0" err="1">
                <a:solidFill>
                  <a:srgbClr val="FF0000"/>
                </a:solidFill>
              </a:rPr>
              <a:t>i</a:t>
            </a:r>
            <a:r>
              <a:rPr lang="en-US" sz="2600" dirty="0">
                <a:solidFill>
                  <a:srgbClr val="FF0000"/>
                </a:solidFill>
              </a:rPr>
              <a:t>=0; missing statement</a:t>
            </a:r>
          </a:p>
          <a:p>
            <a:pPr marL="0" indent="0">
              <a:buNone/>
            </a:pPr>
            <a:r>
              <a:rPr lang="en-US" sz="2600" dirty="0"/>
              <a:t>	sum=0;</a:t>
            </a:r>
          </a:p>
          <a:p>
            <a:pPr marL="0" indent="0">
              <a:buNone/>
            </a:pPr>
            <a:r>
              <a:rPr lang="en-US" sz="2600" dirty="0"/>
              <a:t>	 do{</a:t>
            </a:r>
          </a:p>
          <a:p>
            <a:pPr marL="0" indent="0">
              <a:buNone/>
            </a:pPr>
            <a:r>
              <a:rPr lang="en-US" sz="2600" dirty="0"/>
              <a:t>			sum=</a:t>
            </a:r>
            <a:r>
              <a:rPr lang="en-US" sz="2600" dirty="0" err="1"/>
              <a:t>sum+i</a:t>
            </a:r>
            <a:r>
              <a:rPr lang="en-US" sz="2600" dirty="0"/>
              <a:t>;</a:t>
            </a:r>
          </a:p>
          <a:p>
            <a:pPr marL="0" indent="0">
              <a:buNone/>
            </a:pPr>
            <a:r>
              <a:rPr lang="en-US" sz="2600" dirty="0"/>
              <a:t>			</a:t>
            </a:r>
            <a:r>
              <a:rPr lang="en-US" sz="2600" dirty="0" err="1"/>
              <a:t>i</a:t>
            </a:r>
            <a:r>
              <a:rPr lang="en-US" sz="2600" dirty="0"/>
              <a:t>++;</a:t>
            </a:r>
          </a:p>
          <a:p>
            <a:pPr marL="0" indent="0">
              <a:buNone/>
            </a:pPr>
            <a:r>
              <a:rPr lang="en-US" sz="2600" dirty="0"/>
              <a:t>	} while (</a:t>
            </a:r>
            <a:r>
              <a:rPr lang="en-US" sz="2600" dirty="0" err="1"/>
              <a:t>i</a:t>
            </a:r>
            <a:r>
              <a:rPr lang="en-US" sz="2600" dirty="0"/>
              <a:t>&lt;=n) ;</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2246769"/>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No error.</a:t>
            </a:r>
          </a:p>
          <a:p>
            <a:endParaRPr lang="en-IN" sz="2000" dirty="0"/>
          </a:p>
          <a:p>
            <a:pPr marL="285750" indent="-285750" algn="just">
              <a:buFont typeface="Arial" panose="020B0604020202020204" pitchFamily="34" charset="0"/>
              <a:buChar char="•"/>
            </a:pPr>
            <a:r>
              <a:rPr lang="en-IN" sz="2000" dirty="0"/>
              <a:t>Initial value of </a:t>
            </a:r>
            <a:r>
              <a:rPr lang="en-IN" sz="2000" b="1" dirty="0" err="1"/>
              <a:t>i</a:t>
            </a:r>
            <a:r>
              <a:rPr lang="en-IN" sz="2000" dirty="0"/>
              <a:t> at the time of declaration will be considered, as a result </a:t>
            </a:r>
            <a:r>
              <a:rPr lang="en-IN" sz="2000" b="1" dirty="0"/>
              <a:t>sum </a:t>
            </a:r>
            <a:r>
              <a:rPr lang="en-IN" sz="2000" dirty="0"/>
              <a:t>will display erroneous output. </a:t>
            </a:r>
          </a:p>
        </p:txBody>
      </p:sp>
    </p:spTree>
    <p:extLst>
      <p:ext uri="{BB962C8B-B14F-4D97-AF65-F5344CB8AC3E}">
        <p14:creationId xmlns:p14="http://schemas.microsoft.com/office/powerpoint/2010/main" val="201084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fontScale="90000"/>
          </a:bodyPr>
          <a:lstStyle/>
          <a:p>
            <a:r>
              <a:rPr lang="en-US" dirty="0"/>
              <a:t>Component of loop missing in </a:t>
            </a:r>
            <a:r>
              <a:rPr lang="en-US" b="1" dirty="0"/>
              <a:t>do-while</a:t>
            </a:r>
            <a:r>
              <a:rPr lang="en-US" dirty="0"/>
              <a:t> statement</a:t>
            </a:r>
          </a:p>
        </p:txBody>
      </p:sp>
      <p:sp>
        <p:nvSpPr>
          <p:cNvPr id="3" name="Content Placeholder 2"/>
          <p:cNvSpPr>
            <a:spLocks noGrp="1"/>
          </p:cNvSpPr>
          <p:nvPr>
            <p:ph idx="1"/>
          </p:nvPr>
        </p:nvSpPr>
        <p:spPr>
          <a:xfrm>
            <a:off x="1484310" y="1498061"/>
            <a:ext cx="4996070" cy="5165386"/>
          </a:xfrm>
        </p:spPr>
        <p:txBody>
          <a:bodyPr>
            <a:normAutofit fontScale="92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a:t>
            </a:r>
          </a:p>
          <a:p>
            <a:pPr marL="0" indent="0">
              <a:buNone/>
            </a:pPr>
            <a:r>
              <a:rPr lang="en-US" sz="2600" dirty="0"/>
              <a:t>	//read n</a:t>
            </a:r>
          </a:p>
          <a:p>
            <a:pPr marL="0" indent="0">
              <a:buNone/>
            </a:pPr>
            <a:r>
              <a:rPr lang="en-US" sz="2600" dirty="0"/>
              <a:t>	</a:t>
            </a:r>
            <a:r>
              <a:rPr lang="en-US" sz="2600" dirty="0" err="1"/>
              <a:t>i</a:t>
            </a:r>
            <a:r>
              <a:rPr lang="en-US" sz="2600" dirty="0"/>
              <a:t>=0; </a:t>
            </a:r>
          </a:p>
          <a:p>
            <a:pPr marL="0" indent="0">
              <a:buNone/>
            </a:pPr>
            <a:r>
              <a:rPr lang="en-US" sz="2600" dirty="0"/>
              <a:t>	sum=0;</a:t>
            </a:r>
          </a:p>
          <a:p>
            <a:pPr marL="0" indent="0">
              <a:buNone/>
            </a:pPr>
            <a:r>
              <a:rPr lang="en-US" sz="2600" dirty="0"/>
              <a:t>	 do{ </a:t>
            </a:r>
            <a:r>
              <a:rPr lang="en-US" sz="2600" dirty="0">
                <a:solidFill>
                  <a:srgbClr val="FF0000"/>
                </a:solidFill>
              </a:rPr>
              <a:t>//test condition missing</a:t>
            </a:r>
          </a:p>
          <a:p>
            <a:pPr marL="0" indent="0">
              <a:buNone/>
            </a:pPr>
            <a:r>
              <a:rPr lang="en-US" sz="2600" dirty="0"/>
              <a:t>			sum=</a:t>
            </a:r>
            <a:r>
              <a:rPr lang="en-US" sz="2600" dirty="0" err="1"/>
              <a:t>sum+i</a:t>
            </a:r>
            <a:r>
              <a:rPr lang="en-US" sz="2600" dirty="0"/>
              <a:t>;</a:t>
            </a:r>
          </a:p>
          <a:p>
            <a:pPr marL="0" indent="0">
              <a:buNone/>
            </a:pPr>
            <a:r>
              <a:rPr lang="en-US" sz="2600" dirty="0"/>
              <a:t>			</a:t>
            </a:r>
            <a:r>
              <a:rPr lang="en-US" sz="2600" dirty="0" err="1"/>
              <a:t>i</a:t>
            </a:r>
            <a:r>
              <a:rPr lang="en-US" sz="2600" dirty="0"/>
              <a:t>++;</a:t>
            </a:r>
          </a:p>
          <a:p>
            <a:pPr marL="0" indent="0">
              <a:buNone/>
            </a:pPr>
            <a:r>
              <a:rPr lang="en-US" sz="2600" dirty="0"/>
              <a:t>	} while ( ) ;</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1015663"/>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Syntax error</a:t>
            </a:r>
          </a:p>
        </p:txBody>
      </p:sp>
    </p:spTree>
    <p:extLst>
      <p:ext uri="{BB962C8B-B14F-4D97-AF65-F5344CB8AC3E}">
        <p14:creationId xmlns:p14="http://schemas.microsoft.com/office/powerpoint/2010/main" val="333505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fontScale="90000"/>
          </a:bodyPr>
          <a:lstStyle/>
          <a:p>
            <a:r>
              <a:rPr lang="en-US" dirty="0"/>
              <a:t>Component of loop missing in </a:t>
            </a:r>
            <a:r>
              <a:rPr lang="en-US" b="1" dirty="0"/>
              <a:t>do-while</a:t>
            </a:r>
            <a:r>
              <a:rPr lang="en-US" dirty="0"/>
              <a:t> statement</a:t>
            </a:r>
          </a:p>
        </p:txBody>
      </p:sp>
      <p:sp>
        <p:nvSpPr>
          <p:cNvPr id="3" name="Content Placeholder 2"/>
          <p:cNvSpPr>
            <a:spLocks noGrp="1"/>
          </p:cNvSpPr>
          <p:nvPr>
            <p:ph idx="1"/>
          </p:nvPr>
        </p:nvSpPr>
        <p:spPr>
          <a:xfrm>
            <a:off x="1484310" y="1498061"/>
            <a:ext cx="4634387" cy="5165386"/>
          </a:xfrm>
        </p:spPr>
        <p:txBody>
          <a:bodyPr>
            <a:normAutofit fontScale="850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a:t>
            </a:r>
          </a:p>
          <a:p>
            <a:pPr marL="0" indent="0">
              <a:buNone/>
            </a:pPr>
            <a:r>
              <a:rPr lang="en-US" sz="2600" dirty="0"/>
              <a:t>	//read n</a:t>
            </a:r>
          </a:p>
          <a:p>
            <a:pPr marL="0" indent="0">
              <a:buNone/>
            </a:pPr>
            <a:r>
              <a:rPr lang="en-US" sz="2600" dirty="0"/>
              <a:t>	</a:t>
            </a:r>
            <a:r>
              <a:rPr lang="en-US" sz="2600" dirty="0" err="1"/>
              <a:t>i</a:t>
            </a:r>
            <a:r>
              <a:rPr lang="en-US" sz="2600" dirty="0"/>
              <a:t>=0; </a:t>
            </a:r>
          </a:p>
          <a:p>
            <a:pPr marL="0" indent="0">
              <a:buNone/>
            </a:pPr>
            <a:r>
              <a:rPr lang="en-US" sz="2600" dirty="0"/>
              <a:t>	sum=0;</a:t>
            </a:r>
          </a:p>
          <a:p>
            <a:pPr marL="0" indent="0">
              <a:buNone/>
            </a:pPr>
            <a:r>
              <a:rPr lang="en-US" sz="2600" dirty="0"/>
              <a:t>	 do {</a:t>
            </a:r>
          </a:p>
          <a:p>
            <a:pPr marL="0" indent="0">
              <a:buNone/>
            </a:pPr>
            <a:r>
              <a:rPr lang="en-US" sz="2600" dirty="0"/>
              <a:t>			</a:t>
            </a:r>
            <a:r>
              <a:rPr lang="en-US" sz="2600" dirty="0">
                <a:solidFill>
                  <a:srgbClr val="FF0000"/>
                </a:solidFill>
              </a:rPr>
              <a:t>//sum=</a:t>
            </a:r>
            <a:r>
              <a:rPr lang="en-US" sz="2600" dirty="0" err="1">
                <a:solidFill>
                  <a:srgbClr val="FF0000"/>
                </a:solidFill>
              </a:rPr>
              <a:t>sum+i</a:t>
            </a:r>
            <a:r>
              <a:rPr lang="en-US" sz="2600" dirty="0">
                <a:solidFill>
                  <a:srgbClr val="FF0000"/>
                </a:solidFill>
              </a:rPr>
              <a:t>;</a:t>
            </a:r>
          </a:p>
          <a:p>
            <a:pPr marL="0" indent="0">
              <a:buNone/>
            </a:pPr>
            <a:r>
              <a:rPr lang="en-US" sz="2600" dirty="0">
                <a:solidFill>
                  <a:srgbClr val="FF0000"/>
                </a:solidFill>
              </a:rPr>
              <a:t>			//</a:t>
            </a:r>
            <a:r>
              <a:rPr lang="en-US" sz="2600" dirty="0" err="1">
                <a:solidFill>
                  <a:srgbClr val="FF0000"/>
                </a:solidFill>
              </a:rPr>
              <a:t>body_of_loop</a:t>
            </a:r>
            <a:r>
              <a:rPr lang="en-US" sz="2600" dirty="0">
                <a:solidFill>
                  <a:srgbClr val="FF0000"/>
                </a:solidFill>
              </a:rPr>
              <a:t> missing</a:t>
            </a:r>
          </a:p>
          <a:p>
            <a:pPr marL="0" indent="0">
              <a:buNone/>
            </a:pPr>
            <a:r>
              <a:rPr lang="en-US" sz="2600" dirty="0"/>
              <a:t>			</a:t>
            </a:r>
            <a:r>
              <a:rPr lang="en-US" sz="2600" dirty="0" err="1"/>
              <a:t>i</a:t>
            </a:r>
            <a:r>
              <a:rPr lang="en-US" sz="2600" dirty="0"/>
              <a:t>++;</a:t>
            </a:r>
          </a:p>
          <a:p>
            <a:pPr marL="0" indent="0">
              <a:buNone/>
            </a:pPr>
            <a:r>
              <a:rPr lang="en-US" sz="2600" dirty="0"/>
              <a:t>	} while (</a:t>
            </a:r>
            <a:r>
              <a:rPr lang="en-US" sz="2600" dirty="0" err="1"/>
              <a:t>i</a:t>
            </a:r>
            <a:r>
              <a:rPr lang="en-US" sz="2600" dirty="0"/>
              <a:t>&lt;=n) </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2554545"/>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No error.</a:t>
            </a:r>
          </a:p>
          <a:p>
            <a:endParaRPr lang="en-IN" sz="2000" dirty="0"/>
          </a:p>
          <a:p>
            <a:pPr marL="285750" indent="-285750" algn="just">
              <a:buFont typeface="Arial" panose="020B0604020202020204" pitchFamily="34" charset="0"/>
              <a:buChar char="•"/>
            </a:pPr>
            <a:r>
              <a:rPr lang="en-IN" sz="2000" dirty="0"/>
              <a:t>No operation loop (such loops are used for causing delay in program execution) </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Output: sum = 0</a:t>
            </a:r>
          </a:p>
        </p:txBody>
      </p:sp>
    </p:spTree>
    <p:extLst>
      <p:ext uri="{BB962C8B-B14F-4D97-AF65-F5344CB8AC3E}">
        <p14:creationId xmlns:p14="http://schemas.microsoft.com/office/powerpoint/2010/main" val="346018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fontScale="90000"/>
          </a:bodyPr>
          <a:lstStyle/>
          <a:p>
            <a:r>
              <a:rPr lang="en-US" dirty="0"/>
              <a:t>Components of loop missing in </a:t>
            </a:r>
            <a:r>
              <a:rPr lang="en-US" b="1" dirty="0"/>
              <a:t>do-while </a:t>
            </a:r>
            <a:r>
              <a:rPr lang="en-US" dirty="0"/>
              <a:t>statement</a:t>
            </a:r>
          </a:p>
        </p:txBody>
      </p:sp>
      <p:sp>
        <p:nvSpPr>
          <p:cNvPr id="3" name="Content Placeholder 2"/>
          <p:cNvSpPr>
            <a:spLocks noGrp="1"/>
          </p:cNvSpPr>
          <p:nvPr>
            <p:ph idx="1"/>
          </p:nvPr>
        </p:nvSpPr>
        <p:spPr>
          <a:xfrm>
            <a:off x="1484310" y="1498061"/>
            <a:ext cx="4823725" cy="5165386"/>
          </a:xfrm>
        </p:spPr>
        <p:txBody>
          <a:bodyPr>
            <a:normAutofit fontScale="92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400" dirty="0"/>
              <a:t>	// sum of series </a:t>
            </a:r>
          </a:p>
          <a:p>
            <a:pPr marL="0" indent="0">
              <a:buNone/>
            </a:pPr>
            <a:r>
              <a:rPr lang="en-US" dirty="0"/>
              <a:t>	//read n</a:t>
            </a:r>
          </a:p>
          <a:p>
            <a:pPr marL="0" indent="0">
              <a:buNone/>
            </a:pPr>
            <a:r>
              <a:rPr lang="en-US" dirty="0"/>
              <a:t>	</a:t>
            </a:r>
            <a:r>
              <a:rPr lang="en-US" dirty="0" err="1"/>
              <a:t>i</a:t>
            </a:r>
            <a:r>
              <a:rPr lang="en-US" dirty="0"/>
              <a:t>=0; </a:t>
            </a:r>
          </a:p>
          <a:p>
            <a:pPr marL="0" indent="0">
              <a:buNone/>
            </a:pPr>
            <a:r>
              <a:rPr lang="en-US" dirty="0"/>
              <a:t>	sum=0;</a:t>
            </a:r>
          </a:p>
          <a:p>
            <a:pPr marL="0" indent="0">
              <a:buNone/>
            </a:pPr>
            <a:r>
              <a:rPr lang="en-US" dirty="0"/>
              <a:t>	 do{</a:t>
            </a:r>
          </a:p>
          <a:p>
            <a:pPr marL="0" indent="0">
              <a:buNone/>
            </a:pPr>
            <a:r>
              <a:rPr lang="en-US" dirty="0"/>
              <a:t>			sum=</a:t>
            </a:r>
            <a:r>
              <a:rPr lang="en-US" dirty="0" err="1"/>
              <a:t>sum+i</a:t>
            </a:r>
            <a:r>
              <a:rPr lang="en-US" dirty="0"/>
              <a:t>;</a:t>
            </a:r>
          </a:p>
          <a:p>
            <a:pPr marL="0" indent="0">
              <a:buNone/>
            </a:pPr>
            <a:r>
              <a:rPr lang="en-US" dirty="0"/>
              <a:t>			</a:t>
            </a:r>
            <a:r>
              <a:rPr lang="en-US" dirty="0">
                <a:solidFill>
                  <a:srgbClr val="FF0000"/>
                </a:solidFill>
              </a:rPr>
              <a:t>// </a:t>
            </a:r>
            <a:r>
              <a:rPr lang="en-US" dirty="0" err="1">
                <a:solidFill>
                  <a:srgbClr val="FF0000"/>
                </a:solidFill>
              </a:rPr>
              <a:t>i</a:t>
            </a:r>
            <a:r>
              <a:rPr lang="en-US" dirty="0">
                <a:solidFill>
                  <a:srgbClr val="FF0000"/>
                </a:solidFill>
              </a:rPr>
              <a:t>++;</a:t>
            </a:r>
          </a:p>
          <a:p>
            <a:pPr marL="0" indent="0">
              <a:buNone/>
            </a:pPr>
            <a:r>
              <a:rPr lang="en-US" dirty="0">
                <a:solidFill>
                  <a:srgbClr val="FF0000"/>
                </a:solidFill>
              </a:rPr>
              <a:t>			// </a:t>
            </a:r>
            <a:r>
              <a:rPr lang="en-US" dirty="0" err="1">
                <a:solidFill>
                  <a:srgbClr val="FF0000"/>
                </a:solidFill>
              </a:rPr>
              <a:t>Update_loop_Var</a:t>
            </a:r>
            <a:r>
              <a:rPr lang="en-US" dirty="0">
                <a:solidFill>
                  <a:srgbClr val="FF0000"/>
                </a:solidFill>
              </a:rPr>
              <a:t> missing</a:t>
            </a:r>
          </a:p>
          <a:p>
            <a:pPr marL="0" indent="0">
              <a:buNone/>
            </a:pPr>
            <a:r>
              <a:rPr lang="en-US" dirty="0"/>
              <a:t>	} while (</a:t>
            </a:r>
            <a:r>
              <a:rPr lang="en-US" dirty="0" err="1"/>
              <a:t>i</a:t>
            </a:r>
            <a:r>
              <a:rPr lang="en-US" dirty="0"/>
              <a:t>&lt;=n) ;</a:t>
            </a:r>
          </a:p>
          <a:p>
            <a:pPr marL="0" indent="0">
              <a:buNone/>
            </a:pPr>
            <a:r>
              <a:rPr lang="en-US" dirty="0"/>
              <a:t>	</a:t>
            </a:r>
            <a:r>
              <a:rPr lang="en-US" dirty="0" err="1"/>
              <a:t>printf</a:t>
            </a:r>
            <a:r>
              <a:rPr lang="en-US" dirty="0"/>
              <a:t>(“sum= %</a:t>
            </a:r>
            <a:r>
              <a:rPr lang="en-US" dirty="0" err="1"/>
              <a:t>d”,sum</a:t>
            </a:r>
            <a:r>
              <a:rPr lang="en-US"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1631216"/>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No error.</a:t>
            </a:r>
          </a:p>
          <a:p>
            <a:endParaRPr lang="en-IN" sz="2000" dirty="0"/>
          </a:p>
          <a:p>
            <a:pPr marL="285750" indent="-285750" algn="just">
              <a:buFont typeface="Arial" panose="020B0604020202020204" pitchFamily="34" charset="0"/>
              <a:buChar char="•"/>
            </a:pPr>
            <a:r>
              <a:rPr lang="en-IN" sz="2000" dirty="0"/>
              <a:t>Infinite Loop.</a:t>
            </a:r>
          </a:p>
        </p:txBody>
      </p:sp>
    </p:spTree>
    <p:extLst>
      <p:ext uri="{BB962C8B-B14F-4D97-AF65-F5344CB8AC3E}">
        <p14:creationId xmlns:p14="http://schemas.microsoft.com/office/powerpoint/2010/main" val="215045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Loop Statements: </a:t>
            </a:r>
            <a:r>
              <a:rPr lang="en-US" b="1" dirty="0"/>
              <a:t>for</a:t>
            </a:r>
            <a:r>
              <a:rPr lang="en-US" dirty="0"/>
              <a:t> statement</a:t>
            </a:r>
          </a:p>
        </p:txBody>
      </p:sp>
      <p:sp>
        <p:nvSpPr>
          <p:cNvPr id="3" name="Content Placeholder 2"/>
          <p:cNvSpPr>
            <a:spLocks noGrp="1"/>
          </p:cNvSpPr>
          <p:nvPr>
            <p:ph idx="1"/>
          </p:nvPr>
        </p:nvSpPr>
        <p:spPr>
          <a:xfrm>
            <a:off x="1484310" y="1498061"/>
            <a:ext cx="10283620" cy="5165386"/>
          </a:xfrm>
        </p:spPr>
        <p:txBody>
          <a:bodyPr>
            <a:normAutofit/>
          </a:bodyPr>
          <a:lstStyle/>
          <a:p>
            <a:pPr marL="0" lvl="1" indent="0" algn="just">
              <a:lnSpc>
                <a:spcPct val="150000"/>
              </a:lnSpc>
              <a:spcBef>
                <a:spcPts val="600"/>
              </a:spcBef>
              <a:buNone/>
            </a:pPr>
            <a:r>
              <a:rPr lang="en-US" sz="2200" dirty="0"/>
              <a:t>The </a:t>
            </a:r>
            <a:r>
              <a:rPr lang="en-US" sz="2200" b="1" dirty="0"/>
              <a:t>for</a:t>
            </a:r>
            <a:r>
              <a:rPr lang="en-US" sz="2200" dirty="0"/>
              <a:t> Statement:</a:t>
            </a:r>
          </a:p>
          <a:p>
            <a:pPr marL="457200" lvl="1" indent="-457200" algn="just">
              <a:lnSpc>
                <a:spcPct val="150000"/>
              </a:lnSpc>
              <a:spcBef>
                <a:spcPts val="600"/>
              </a:spcBef>
              <a:buFont typeface="Courier New" panose="02070309020205020404" pitchFamily="49" charset="0"/>
              <a:buChar char="o"/>
            </a:pPr>
            <a:r>
              <a:rPr lang="en-US" sz="2200" b="1" dirty="0"/>
              <a:t>for</a:t>
            </a:r>
            <a:r>
              <a:rPr lang="en-US" sz="2200" dirty="0"/>
              <a:t> statement is an entry-controlled loop.</a:t>
            </a:r>
          </a:p>
          <a:p>
            <a:pPr marL="457200" lvl="1" indent="-457200" algn="just">
              <a:lnSpc>
                <a:spcPct val="150000"/>
              </a:lnSpc>
              <a:spcBef>
                <a:spcPts val="600"/>
              </a:spcBef>
              <a:buFont typeface="Courier New" panose="02070309020205020404" pitchFamily="49" charset="0"/>
              <a:buChar char="o"/>
            </a:pPr>
            <a:r>
              <a:rPr lang="en-US" sz="2200" dirty="0"/>
              <a:t>Syntax :</a:t>
            </a:r>
          </a:p>
          <a:p>
            <a:pPr marL="0" lvl="1" indent="0" algn="just">
              <a:lnSpc>
                <a:spcPct val="150000"/>
              </a:lnSpc>
              <a:spcBef>
                <a:spcPts val="600"/>
              </a:spcBef>
              <a:buNone/>
            </a:pPr>
            <a:r>
              <a:rPr lang="en-US" sz="2200" dirty="0"/>
              <a:t>	</a:t>
            </a:r>
            <a:r>
              <a:rPr lang="en-US" sz="2200" b="1" dirty="0"/>
              <a:t>for</a:t>
            </a:r>
            <a:r>
              <a:rPr lang="en-US" sz="2200" dirty="0"/>
              <a:t> (</a:t>
            </a:r>
            <a:r>
              <a:rPr lang="en-US" sz="2200" i="1" dirty="0" err="1"/>
              <a:t>init_loop_variable</a:t>
            </a:r>
            <a:r>
              <a:rPr lang="en-US" sz="2200" i="1" dirty="0"/>
              <a:t>;</a:t>
            </a:r>
            <a:r>
              <a:rPr lang="en-US" sz="2200" dirty="0"/>
              <a:t> test condition ; </a:t>
            </a:r>
            <a:r>
              <a:rPr lang="en-US" sz="2200" i="1" dirty="0" err="1"/>
              <a:t>update_loop_variable</a:t>
            </a:r>
            <a:r>
              <a:rPr lang="en-US" sz="2200" i="1" dirty="0"/>
              <a:t>)</a:t>
            </a:r>
            <a:r>
              <a:rPr lang="en-US" sz="2200" dirty="0"/>
              <a:t> {</a:t>
            </a:r>
          </a:p>
          <a:p>
            <a:pPr marL="0" lvl="1" indent="0" algn="just">
              <a:lnSpc>
                <a:spcPct val="150000"/>
              </a:lnSpc>
              <a:spcBef>
                <a:spcPts val="600"/>
              </a:spcBef>
              <a:buNone/>
            </a:pPr>
            <a:r>
              <a:rPr lang="en-US" sz="2200" i="1" dirty="0"/>
              <a:t>			</a:t>
            </a:r>
            <a:r>
              <a:rPr lang="en-US" sz="2200" i="1" dirty="0" err="1"/>
              <a:t>body_of_loop</a:t>
            </a:r>
            <a:r>
              <a:rPr lang="en-US" sz="2200" i="1" dirty="0"/>
              <a:t>;</a:t>
            </a:r>
          </a:p>
          <a:p>
            <a:pPr marL="0" lvl="1" indent="0" algn="just">
              <a:lnSpc>
                <a:spcPct val="150000"/>
              </a:lnSpc>
              <a:spcBef>
                <a:spcPts val="600"/>
              </a:spcBef>
              <a:buNone/>
            </a:pPr>
            <a:r>
              <a:rPr lang="en-US" sz="2200" i="1" dirty="0"/>
              <a:t>	</a:t>
            </a:r>
            <a:r>
              <a:rPr lang="en-US" sz="2200" dirty="0"/>
              <a:t>}</a:t>
            </a:r>
          </a:p>
          <a:p>
            <a:pPr marL="0" lvl="1" indent="0" algn="just">
              <a:lnSpc>
                <a:spcPct val="150000"/>
              </a:lnSpc>
              <a:spcBef>
                <a:spcPts val="600"/>
              </a:spcBef>
              <a:buNone/>
            </a:pPr>
            <a:r>
              <a:rPr lang="en-US" sz="2200" dirty="0"/>
              <a:t>	</a:t>
            </a:r>
            <a:r>
              <a:rPr lang="en-US" sz="2200" i="1" dirty="0" err="1"/>
              <a:t>next_statement</a:t>
            </a:r>
            <a:r>
              <a:rPr lang="en-US" sz="2200" i="1" dirty="0"/>
              <a:t>;</a:t>
            </a:r>
          </a:p>
          <a:p>
            <a:pPr marL="0" lvl="1" indent="0" algn="just">
              <a:lnSpc>
                <a:spcPct val="150000"/>
              </a:lnSpc>
              <a:spcBef>
                <a:spcPts val="600"/>
              </a:spcBef>
              <a:buNone/>
            </a:pPr>
            <a:endParaRPr lang="en-US" dirty="0"/>
          </a:p>
        </p:txBody>
      </p:sp>
    </p:spTree>
    <p:extLst>
      <p:ext uri="{BB962C8B-B14F-4D97-AF65-F5344CB8AC3E}">
        <p14:creationId xmlns:p14="http://schemas.microsoft.com/office/powerpoint/2010/main" val="383211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Loop Statements: </a:t>
            </a:r>
            <a:r>
              <a:rPr lang="en-US" b="1" dirty="0"/>
              <a:t>for</a:t>
            </a:r>
            <a:r>
              <a:rPr lang="en-US" dirty="0"/>
              <a:t> statement</a:t>
            </a:r>
          </a:p>
        </p:txBody>
      </p:sp>
      <p:sp>
        <p:nvSpPr>
          <p:cNvPr id="3" name="Content Placeholder 2"/>
          <p:cNvSpPr>
            <a:spLocks noGrp="1"/>
          </p:cNvSpPr>
          <p:nvPr>
            <p:ph idx="1"/>
          </p:nvPr>
        </p:nvSpPr>
        <p:spPr>
          <a:xfrm>
            <a:off x="1484310" y="1498061"/>
            <a:ext cx="4634387" cy="5165386"/>
          </a:xfrm>
        </p:spPr>
        <p:txBody>
          <a:bodyPr>
            <a:normAutofit/>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1+2+3+… </a:t>
            </a:r>
          </a:p>
          <a:p>
            <a:pPr marL="0" indent="0">
              <a:buNone/>
            </a:pPr>
            <a:r>
              <a:rPr lang="en-US" sz="2600" dirty="0"/>
              <a:t>	//read n</a:t>
            </a:r>
          </a:p>
          <a:p>
            <a:pPr marL="0" indent="0">
              <a:buNone/>
            </a:pPr>
            <a:r>
              <a:rPr lang="en-US" sz="2600" dirty="0"/>
              <a:t>	sum=0;</a:t>
            </a:r>
          </a:p>
          <a:p>
            <a:pPr marL="0" indent="0">
              <a:buNone/>
            </a:pPr>
            <a:r>
              <a:rPr lang="en-US" sz="2600" dirty="0"/>
              <a:t>	for(</a:t>
            </a:r>
            <a:r>
              <a:rPr lang="en-US" sz="2600" dirty="0" err="1"/>
              <a:t>i</a:t>
            </a:r>
            <a:r>
              <a:rPr lang="en-US" sz="2600" dirty="0"/>
              <a:t>=1; </a:t>
            </a:r>
            <a:r>
              <a:rPr lang="en-US" sz="2800" dirty="0" err="1"/>
              <a:t>i</a:t>
            </a:r>
            <a:r>
              <a:rPr lang="en-US" sz="2800" dirty="0"/>
              <a:t>&lt;=n ; </a:t>
            </a:r>
            <a:r>
              <a:rPr lang="en-US" sz="2800" dirty="0" err="1"/>
              <a:t>i</a:t>
            </a:r>
            <a:r>
              <a:rPr lang="en-US" sz="2800" dirty="0"/>
              <a:t>++){</a:t>
            </a:r>
            <a:endParaRPr lang="en-US" sz="2600" dirty="0"/>
          </a:p>
          <a:p>
            <a:pPr marL="0" indent="0">
              <a:buNone/>
            </a:pPr>
            <a:r>
              <a:rPr lang="en-US" sz="2600" dirty="0"/>
              <a:t>			sum=</a:t>
            </a:r>
            <a:r>
              <a:rPr lang="en-US" sz="2600" dirty="0" err="1"/>
              <a:t>sum+i</a:t>
            </a:r>
            <a:r>
              <a:rPr lang="en-US" sz="2600" dirty="0"/>
              <a:t>;</a:t>
            </a:r>
          </a:p>
          <a:p>
            <a:pPr marL="0" indent="0">
              <a:buNone/>
            </a:pPr>
            <a:r>
              <a:rPr lang="en-US" sz="2600" dirty="0"/>
              <a:t>	}</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46451959"/>
              </p:ext>
            </p:extLst>
          </p:nvPr>
        </p:nvGraphicFramePr>
        <p:xfrm>
          <a:off x="6118695" y="2188723"/>
          <a:ext cx="5675738" cy="3737275"/>
        </p:xfrm>
        <a:graphic>
          <a:graphicData uri="http://schemas.openxmlformats.org/drawingml/2006/table">
            <a:tbl>
              <a:tblPr firstRow="1" bandRow="1">
                <a:tableStyleId>{5C22544A-7EE6-4342-B048-85BDC9FD1C3A}</a:tableStyleId>
              </a:tblPr>
              <a:tblGrid>
                <a:gridCol w="1458678">
                  <a:extLst>
                    <a:ext uri="{9D8B030D-6E8A-4147-A177-3AD203B41FA5}">
                      <a16:colId xmlns:a16="http://schemas.microsoft.com/office/drawing/2014/main" val="20000"/>
                    </a:ext>
                  </a:extLst>
                </a:gridCol>
                <a:gridCol w="1458678">
                  <a:extLst>
                    <a:ext uri="{9D8B030D-6E8A-4147-A177-3AD203B41FA5}">
                      <a16:colId xmlns:a16="http://schemas.microsoft.com/office/drawing/2014/main" val="2431133055"/>
                    </a:ext>
                  </a:extLst>
                </a:gridCol>
                <a:gridCol w="1379191">
                  <a:extLst>
                    <a:ext uri="{9D8B030D-6E8A-4147-A177-3AD203B41FA5}">
                      <a16:colId xmlns:a16="http://schemas.microsoft.com/office/drawing/2014/main" val="20002"/>
                    </a:ext>
                  </a:extLst>
                </a:gridCol>
                <a:gridCol w="1379191">
                  <a:extLst>
                    <a:ext uri="{9D8B030D-6E8A-4147-A177-3AD203B41FA5}">
                      <a16:colId xmlns:a16="http://schemas.microsoft.com/office/drawing/2014/main" val="4208543481"/>
                    </a:ext>
                  </a:extLst>
                </a:gridCol>
              </a:tblGrid>
              <a:tr h="666203">
                <a:tc>
                  <a:txBody>
                    <a:bodyPr/>
                    <a:lstStyle/>
                    <a:p>
                      <a:r>
                        <a:rPr lang="en-US" dirty="0"/>
                        <a:t>Iteration (n=5)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Test</a:t>
                      </a:r>
                      <a:r>
                        <a:rPr lang="en-US" baseline="0" dirty="0"/>
                        <a:t> Condition</a:t>
                      </a:r>
                      <a:endParaRPr lang="en-US" dirty="0"/>
                    </a:p>
                  </a:txBody>
                  <a:tcPr/>
                </a:tc>
                <a:tc>
                  <a:txBody>
                    <a:bodyPr/>
                    <a:lstStyle/>
                    <a:p>
                      <a:r>
                        <a:rPr lang="en-US" dirty="0"/>
                        <a:t>sum</a:t>
                      </a:r>
                    </a:p>
                  </a:txBody>
                  <a:tcPr/>
                </a:tc>
                <a:tc>
                  <a:txBody>
                    <a:bodyPr/>
                    <a:lstStyle/>
                    <a:p>
                      <a:pPr algn="ctr"/>
                      <a:r>
                        <a:rPr lang="en-US" dirty="0" err="1"/>
                        <a:t>i</a:t>
                      </a:r>
                      <a:endParaRPr lang="en-US" dirty="0"/>
                    </a:p>
                  </a:txBody>
                  <a:tcPr/>
                </a:tc>
                <a:extLst>
                  <a:ext uri="{0D108BD9-81ED-4DB2-BD59-A6C34878D82A}">
                    <a16:rowId xmlns:a16="http://schemas.microsoft.com/office/drawing/2014/main" val="10000"/>
                  </a:ext>
                </a:extLst>
              </a:tr>
              <a:tr h="501117">
                <a:tc>
                  <a:txBody>
                    <a:bodyPr/>
                    <a:lstStyle/>
                    <a:p>
                      <a:pPr algn="ctr"/>
                      <a:r>
                        <a:rPr lang="en-US" dirty="0"/>
                        <a:t>-</a:t>
                      </a:r>
                    </a:p>
                  </a:txBody>
                  <a:tcPr/>
                </a:tc>
                <a:tc>
                  <a:txBody>
                    <a:bodyPr/>
                    <a:lstStyle/>
                    <a:p>
                      <a:pPr algn="ctr"/>
                      <a:r>
                        <a:rPr lang="en-US" dirty="0" err="1"/>
                        <a:t>i</a:t>
                      </a:r>
                      <a:r>
                        <a:rPr lang="en-US" dirty="0"/>
                        <a:t>&lt;=5</a:t>
                      </a:r>
                    </a:p>
                  </a:txBody>
                  <a:tcPr/>
                </a:tc>
                <a:tc>
                  <a:txBody>
                    <a:bodyPr/>
                    <a:lstStyle/>
                    <a:p>
                      <a:pPr algn="ctr"/>
                      <a:r>
                        <a:rPr lang="en-US" dirty="0"/>
                        <a:t>0</a:t>
                      </a:r>
                      <a:r>
                        <a:rPr lang="en-US" baseline="0" dirty="0"/>
                        <a:t> (initial)</a:t>
                      </a:r>
                      <a:endParaRPr lang="en-US" dirty="0"/>
                    </a:p>
                  </a:txBody>
                  <a:tcPr/>
                </a:tc>
                <a:tc>
                  <a:txBody>
                    <a:bodyPr/>
                    <a:lstStyle/>
                    <a:p>
                      <a:pPr algn="ctr"/>
                      <a:r>
                        <a:rPr lang="en-US" baseline="0" dirty="0"/>
                        <a:t>1(initial)</a:t>
                      </a:r>
                      <a:endParaRPr lang="en-US" dirty="0"/>
                    </a:p>
                  </a:txBody>
                  <a:tcPr/>
                </a:tc>
                <a:extLst>
                  <a:ext uri="{0D108BD9-81ED-4DB2-BD59-A6C34878D82A}">
                    <a16:rowId xmlns:a16="http://schemas.microsoft.com/office/drawing/2014/main" val="10001"/>
                  </a:ext>
                </a:extLst>
              </a:tr>
              <a:tr h="385975">
                <a:tc>
                  <a:txBody>
                    <a:bodyPr/>
                    <a:lstStyle/>
                    <a:p>
                      <a:pPr algn="ctr"/>
                      <a:r>
                        <a:rPr lang="en-US" dirty="0"/>
                        <a:t>1</a:t>
                      </a:r>
                    </a:p>
                  </a:txBody>
                  <a:tcPr/>
                </a:tc>
                <a:tc>
                  <a:txBody>
                    <a:bodyPr/>
                    <a:lstStyle/>
                    <a:p>
                      <a:pPr algn="ctr"/>
                      <a:r>
                        <a:rPr lang="en-US" dirty="0"/>
                        <a:t>TRUE</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0002"/>
                  </a:ext>
                </a:extLst>
              </a:tr>
              <a:tr h="385975">
                <a:tc>
                  <a:txBody>
                    <a:bodyPr/>
                    <a:lstStyle/>
                    <a:p>
                      <a:pPr algn="ctr"/>
                      <a:r>
                        <a:rPr lang="en-US" dirty="0"/>
                        <a:t>2</a:t>
                      </a:r>
                    </a:p>
                  </a:txBody>
                  <a:tcPr/>
                </a:tc>
                <a:tc>
                  <a:txBody>
                    <a:bodyPr/>
                    <a:lstStyle/>
                    <a:p>
                      <a:pPr algn="ctr"/>
                      <a:r>
                        <a:rPr lang="en-US" dirty="0"/>
                        <a:t>TRUE</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0003"/>
                  </a:ext>
                </a:extLst>
              </a:tr>
              <a:tr h="385975">
                <a:tc>
                  <a:txBody>
                    <a:bodyPr/>
                    <a:lstStyle/>
                    <a:p>
                      <a:pPr algn="ctr"/>
                      <a:r>
                        <a:rPr lang="en-US" dirty="0"/>
                        <a:t>3</a:t>
                      </a:r>
                    </a:p>
                  </a:txBody>
                  <a:tcPr/>
                </a:tc>
                <a:tc>
                  <a:txBody>
                    <a:bodyPr/>
                    <a:lstStyle/>
                    <a:p>
                      <a:pPr algn="ctr"/>
                      <a:r>
                        <a:rPr lang="en-US" dirty="0"/>
                        <a:t>TRUE</a:t>
                      </a:r>
                    </a:p>
                  </a:txBody>
                  <a:tcPr/>
                </a:tc>
                <a:tc>
                  <a:txBody>
                    <a:bodyPr/>
                    <a:lstStyle/>
                    <a:p>
                      <a:pPr algn="ctr"/>
                      <a:r>
                        <a:rPr lang="en-US" dirty="0"/>
                        <a:t>6</a:t>
                      </a:r>
                    </a:p>
                  </a:txBody>
                  <a:tcPr/>
                </a:tc>
                <a:tc>
                  <a:txBody>
                    <a:bodyPr/>
                    <a:lstStyle/>
                    <a:p>
                      <a:pPr algn="ctr"/>
                      <a:r>
                        <a:rPr lang="en-US" dirty="0"/>
                        <a:t>4</a:t>
                      </a:r>
                    </a:p>
                  </a:txBody>
                  <a:tcPr/>
                </a:tc>
                <a:extLst>
                  <a:ext uri="{0D108BD9-81ED-4DB2-BD59-A6C34878D82A}">
                    <a16:rowId xmlns:a16="http://schemas.microsoft.com/office/drawing/2014/main" val="10004"/>
                  </a:ext>
                </a:extLst>
              </a:tr>
              <a:tr h="385975">
                <a:tc>
                  <a:txBody>
                    <a:bodyPr/>
                    <a:lstStyle/>
                    <a:p>
                      <a:pPr algn="ctr"/>
                      <a:r>
                        <a:rPr lang="en-US" dirty="0"/>
                        <a:t>4</a:t>
                      </a:r>
                    </a:p>
                  </a:txBody>
                  <a:tcPr/>
                </a:tc>
                <a:tc>
                  <a:txBody>
                    <a:bodyPr/>
                    <a:lstStyle/>
                    <a:p>
                      <a:pPr algn="ctr"/>
                      <a:r>
                        <a:rPr lang="en-US" dirty="0"/>
                        <a:t>TRUE</a:t>
                      </a:r>
                    </a:p>
                  </a:txBody>
                  <a:tcPr/>
                </a:tc>
                <a:tc>
                  <a:txBody>
                    <a:bodyPr/>
                    <a:lstStyle/>
                    <a:p>
                      <a:pPr algn="ctr"/>
                      <a:r>
                        <a:rPr lang="en-US" dirty="0"/>
                        <a:t>10</a:t>
                      </a:r>
                    </a:p>
                  </a:txBody>
                  <a:tcPr/>
                </a:tc>
                <a:tc>
                  <a:txBody>
                    <a:bodyPr/>
                    <a:lstStyle/>
                    <a:p>
                      <a:pPr algn="ctr"/>
                      <a:r>
                        <a:rPr lang="en-US" dirty="0"/>
                        <a:t>5</a:t>
                      </a:r>
                    </a:p>
                  </a:txBody>
                  <a:tcPr/>
                </a:tc>
                <a:extLst>
                  <a:ext uri="{0D108BD9-81ED-4DB2-BD59-A6C34878D82A}">
                    <a16:rowId xmlns:a16="http://schemas.microsoft.com/office/drawing/2014/main" val="10005"/>
                  </a:ext>
                </a:extLst>
              </a:tr>
              <a:tr h="385975">
                <a:tc>
                  <a:txBody>
                    <a:bodyPr/>
                    <a:lstStyle/>
                    <a:p>
                      <a:pPr algn="ctr"/>
                      <a:r>
                        <a:rPr lang="en-US" dirty="0"/>
                        <a:t>5</a:t>
                      </a:r>
                    </a:p>
                  </a:txBody>
                  <a:tcPr/>
                </a:tc>
                <a:tc>
                  <a:txBody>
                    <a:bodyPr/>
                    <a:lstStyle/>
                    <a:p>
                      <a:pPr algn="ctr"/>
                      <a:r>
                        <a:rPr lang="en-US" dirty="0"/>
                        <a:t>TRUE</a:t>
                      </a:r>
                    </a:p>
                  </a:txBody>
                  <a:tcPr/>
                </a:tc>
                <a:tc>
                  <a:txBody>
                    <a:bodyPr/>
                    <a:lstStyle/>
                    <a:p>
                      <a:pPr algn="ctr"/>
                      <a:r>
                        <a:rPr lang="en-US" dirty="0"/>
                        <a:t>15</a:t>
                      </a:r>
                    </a:p>
                  </a:txBody>
                  <a:tcPr/>
                </a:tc>
                <a:tc>
                  <a:txBody>
                    <a:bodyPr/>
                    <a:lstStyle/>
                    <a:p>
                      <a:pPr algn="ctr"/>
                      <a:r>
                        <a:rPr lang="en-US" dirty="0"/>
                        <a:t>6</a:t>
                      </a:r>
                    </a:p>
                  </a:txBody>
                  <a:tcPr/>
                </a:tc>
                <a:extLst>
                  <a:ext uri="{0D108BD9-81ED-4DB2-BD59-A6C34878D82A}">
                    <a16:rowId xmlns:a16="http://schemas.microsoft.com/office/drawing/2014/main" val="10006"/>
                  </a:ext>
                </a:extLst>
              </a:tr>
              <a:tr h="385975">
                <a:tc>
                  <a:txBody>
                    <a:bodyPr/>
                    <a:lstStyle/>
                    <a:p>
                      <a:pPr algn="ctr"/>
                      <a:r>
                        <a:rPr lang="en-US" dirty="0"/>
                        <a:t>6</a:t>
                      </a:r>
                    </a:p>
                  </a:txBody>
                  <a:tcPr/>
                </a:tc>
                <a:tc>
                  <a:txBody>
                    <a:bodyPr/>
                    <a:lstStyle/>
                    <a:p>
                      <a:pPr algn="ctr"/>
                      <a:r>
                        <a:rPr lang="en-US" dirty="0"/>
                        <a:t>FALSE</a:t>
                      </a:r>
                    </a:p>
                  </a:txBody>
                  <a:tcPr/>
                </a:tc>
                <a:tc>
                  <a:txBody>
                    <a:bodyPr/>
                    <a:lstStyle/>
                    <a:p>
                      <a:pPr algn="ctr"/>
                      <a:r>
                        <a:rPr lang="en-US" dirty="0"/>
                        <a:t>Loop terminates</a:t>
                      </a:r>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72742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a:bodyPr>
          <a:lstStyle/>
          <a:p>
            <a:r>
              <a:rPr lang="en-US" dirty="0"/>
              <a:t>Component of loop missing in </a:t>
            </a:r>
            <a:r>
              <a:rPr lang="en-US" b="1" dirty="0"/>
              <a:t>for</a:t>
            </a:r>
            <a:r>
              <a:rPr lang="en-US" dirty="0"/>
              <a:t> statement</a:t>
            </a:r>
          </a:p>
        </p:txBody>
      </p:sp>
      <p:sp>
        <p:nvSpPr>
          <p:cNvPr id="3" name="Content Placeholder 2"/>
          <p:cNvSpPr>
            <a:spLocks noGrp="1"/>
          </p:cNvSpPr>
          <p:nvPr>
            <p:ph idx="1"/>
          </p:nvPr>
        </p:nvSpPr>
        <p:spPr>
          <a:xfrm>
            <a:off x="1484310" y="1498061"/>
            <a:ext cx="5221290" cy="5165386"/>
          </a:xfrm>
        </p:spPr>
        <p:txBody>
          <a:bodyPr>
            <a:normAutofit/>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a:t>
            </a:r>
          </a:p>
          <a:p>
            <a:pPr marL="0" indent="0">
              <a:buNone/>
            </a:pPr>
            <a:r>
              <a:rPr lang="en-US" sz="2600" dirty="0"/>
              <a:t>	//read n</a:t>
            </a:r>
          </a:p>
          <a:p>
            <a:pPr marL="0" indent="0">
              <a:buNone/>
            </a:pPr>
            <a:r>
              <a:rPr lang="en-US" sz="2600" dirty="0"/>
              <a:t>	sum=0;</a:t>
            </a:r>
          </a:p>
          <a:p>
            <a:pPr marL="0" indent="0">
              <a:buNone/>
            </a:pPr>
            <a:r>
              <a:rPr lang="en-US" sz="2600" dirty="0"/>
              <a:t>	for(     ;	(</a:t>
            </a:r>
            <a:r>
              <a:rPr lang="en-US" sz="2600" dirty="0" err="1"/>
              <a:t>i</a:t>
            </a:r>
            <a:r>
              <a:rPr lang="en-US" sz="2600" dirty="0"/>
              <a:t>&lt;=n) ; </a:t>
            </a:r>
            <a:r>
              <a:rPr lang="en-US" sz="2600" dirty="0" err="1"/>
              <a:t>i</a:t>
            </a:r>
            <a:r>
              <a:rPr lang="en-US" sz="2600" dirty="0"/>
              <a:t>++){ </a:t>
            </a:r>
            <a:r>
              <a:rPr lang="en-US" sz="2600" dirty="0">
                <a:solidFill>
                  <a:srgbClr val="FF0000"/>
                </a:solidFill>
              </a:rPr>
              <a:t>//</a:t>
            </a:r>
            <a:r>
              <a:rPr lang="en-US" sz="2600" dirty="0" err="1">
                <a:solidFill>
                  <a:srgbClr val="FF0000"/>
                </a:solidFill>
              </a:rPr>
              <a:t>init</a:t>
            </a:r>
            <a:r>
              <a:rPr lang="en-US" sz="2600" dirty="0">
                <a:solidFill>
                  <a:srgbClr val="FF0000"/>
                </a:solidFill>
              </a:rPr>
              <a:t> missing</a:t>
            </a:r>
            <a:r>
              <a:rPr lang="en-US" sz="2600" dirty="0"/>
              <a:t>				sum=</a:t>
            </a:r>
            <a:r>
              <a:rPr lang="en-US" sz="2600" dirty="0" err="1"/>
              <a:t>sum+i</a:t>
            </a:r>
            <a:r>
              <a:rPr lang="en-US" sz="2600" dirty="0"/>
              <a:t>;</a:t>
            </a:r>
          </a:p>
          <a:p>
            <a:pPr marL="0" indent="0">
              <a:buNone/>
            </a:pPr>
            <a:r>
              <a:rPr lang="en-US" sz="2600" dirty="0"/>
              <a:t>	} </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2246769"/>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No error.</a:t>
            </a:r>
          </a:p>
          <a:p>
            <a:endParaRPr lang="en-IN" sz="2000" dirty="0"/>
          </a:p>
          <a:p>
            <a:pPr marL="285750" indent="-285750" algn="just">
              <a:buFont typeface="Arial" panose="020B0604020202020204" pitchFamily="34" charset="0"/>
              <a:buChar char="•"/>
            </a:pPr>
            <a:r>
              <a:rPr lang="en-IN" sz="2000" dirty="0"/>
              <a:t>Initial value of </a:t>
            </a:r>
            <a:r>
              <a:rPr lang="en-IN" sz="2000" b="1" dirty="0" err="1"/>
              <a:t>i</a:t>
            </a:r>
            <a:r>
              <a:rPr lang="en-IN" sz="2000" dirty="0"/>
              <a:t> at the time of declaration will be considered, as a result </a:t>
            </a:r>
            <a:r>
              <a:rPr lang="en-IN" sz="2000" b="1" dirty="0"/>
              <a:t>sum </a:t>
            </a:r>
            <a:r>
              <a:rPr lang="en-IN" sz="2000" dirty="0"/>
              <a:t>will display erroneous output. </a:t>
            </a:r>
          </a:p>
        </p:txBody>
      </p:sp>
    </p:spTree>
    <p:extLst>
      <p:ext uri="{BB962C8B-B14F-4D97-AF65-F5344CB8AC3E}">
        <p14:creationId xmlns:p14="http://schemas.microsoft.com/office/powerpoint/2010/main" val="3984036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a:bodyPr>
          <a:lstStyle/>
          <a:p>
            <a:r>
              <a:rPr lang="en-US" dirty="0"/>
              <a:t>Component of loop missing in </a:t>
            </a:r>
            <a:r>
              <a:rPr lang="en-US" b="1" dirty="0"/>
              <a:t>for</a:t>
            </a:r>
            <a:r>
              <a:rPr lang="en-US" dirty="0"/>
              <a:t> statement</a:t>
            </a:r>
          </a:p>
        </p:txBody>
      </p:sp>
      <p:sp>
        <p:nvSpPr>
          <p:cNvPr id="3" name="Content Placeholder 2"/>
          <p:cNvSpPr>
            <a:spLocks noGrp="1"/>
          </p:cNvSpPr>
          <p:nvPr>
            <p:ph idx="1"/>
          </p:nvPr>
        </p:nvSpPr>
        <p:spPr>
          <a:xfrm>
            <a:off x="1177047" y="1498061"/>
            <a:ext cx="5528553" cy="5165386"/>
          </a:xfrm>
        </p:spPr>
        <p:txBody>
          <a:bodyPr>
            <a:normAutofit/>
          </a:bodyPr>
          <a:lstStyle/>
          <a:p>
            <a:pPr marL="0" lvl="1" indent="0" algn="just">
              <a:lnSpc>
                <a:spcPct val="150000"/>
              </a:lnSpc>
              <a:spcBef>
                <a:spcPts val="600"/>
              </a:spcBef>
              <a:buNone/>
            </a:pPr>
            <a:r>
              <a:rPr lang="en-US" b="1" dirty="0"/>
              <a:t>Example</a:t>
            </a:r>
            <a:r>
              <a:rPr lang="en-US" dirty="0"/>
              <a:t>:</a:t>
            </a:r>
          </a:p>
          <a:p>
            <a:pPr marL="0" lvl="1" indent="0" algn="just">
              <a:lnSpc>
                <a:spcPct val="150000"/>
              </a:lnSpc>
              <a:spcBef>
                <a:spcPts val="600"/>
              </a:spcBef>
              <a:buNone/>
            </a:pPr>
            <a:r>
              <a:rPr lang="en-US" dirty="0"/>
              <a:t>	// sum of series </a:t>
            </a:r>
          </a:p>
          <a:p>
            <a:pPr marL="0" indent="0">
              <a:buNone/>
            </a:pPr>
            <a:r>
              <a:rPr lang="en-US" sz="2000" dirty="0"/>
              <a:t>	//read n</a:t>
            </a:r>
          </a:p>
          <a:p>
            <a:pPr marL="0" indent="0">
              <a:buNone/>
            </a:pPr>
            <a:r>
              <a:rPr lang="en-US" sz="2000" dirty="0"/>
              <a:t>	sum=0;</a:t>
            </a:r>
          </a:p>
          <a:p>
            <a:pPr marL="0" indent="0">
              <a:buNone/>
            </a:pPr>
            <a:r>
              <a:rPr lang="en-US" sz="2000" dirty="0"/>
              <a:t>	 for(</a:t>
            </a:r>
            <a:r>
              <a:rPr lang="en-US" sz="2000" dirty="0" err="1"/>
              <a:t>i</a:t>
            </a:r>
            <a:r>
              <a:rPr lang="en-US" sz="2000" dirty="0"/>
              <a:t>=0;  ;</a:t>
            </a:r>
            <a:r>
              <a:rPr lang="en-US" sz="2000" dirty="0" err="1"/>
              <a:t>i</a:t>
            </a:r>
            <a:r>
              <a:rPr lang="en-US" sz="2000" dirty="0"/>
              <a:t>++){ </a:t>
            </a:r>
            <a:r>
              <a:rPr lang="en-US" sz="2000" dirty="0">
                <a:solidFill>
                  <a:srgbClr val="FF0000"/>
                </a:solidFill>
              </a:rPr>
              <a:t>//test condition missing</a:t>
            </a:r>
          </a:p>
          <a:p>
            <a:pPr marL="0" indent="0">
              <a:buNone/>
            </a:pPr>
            <a:r>
              <a:rPr lang="en-US" sz="2000" dirty="0"/>
              <a:t>			sum=</a:t>
            </a:r>
            <a:r>
              <a:rPr lang="en-US" sz="2000" dirty="0" err="1"/>
              <a:t>sum+i</a:t>
            </a:r>
            <a:r>
              <a:rPr lang="en-US" sz="2000" dirty="0"/>
              <a:t>;</a:t>
            </a:r>
          </a:p>
          <a:p>
            <a:pPr marL="0" indent="0">
              <a:buNone/>
            </a:pPr>
            <a:r>
              <a:rPr lang="en-US" sz="2000" dirty="0"/>
              <a:t>	}</a:t>
            </a:r>
          </a:p>
          <a:p>
            <a:pPr marL="0" indent="0">
              <a:buNone/>
            </a:pPr>
            <a:r>
              <a:rPr lang="en-US" sz="2000" dirty="0"/>
              <a:t>	</a:t>
            </a:r>
            <a:r>
              <a:rPr lang="en-US" sz="2000" dirty="0" err="1"/>
              <a:t>printf</a:t>
            </a:r>
            <a:r>
              <a:rPr lang="en-US" sz="2000" dirty="0"/>
              <a:t>(“sum= %</a:t>
            </a:r>
            <a:r>
              <a:rPr lang="en-US" sz="2000" dirty="0" err="1"/>
              <a:t>d”,sum</a:t>
            </a:r>
            <a:r>
              <a:rPr lang="en-US" sz="2000" dirty="0"/>
              <a:t>);</a:t>
            </a:r>
          </a:p>
          <a:p>
            <a:pPr marL="0" lvl="1" indent="0" algn="just">
              <a:lnSpc>
                <a:spcPct val="150000"/>
              </a:lnSpc>
              <a:spcBef>
                <a:spcPts val="600"/>
              </a:spcBef>
              <a:buNone/>
            </a:pPr>
            <a:endParaRPr lang="en-US" sz="1600"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1631216"/>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Test condition is assumed to be TRUE always</a:t>
            </a:r>
          </a:p>
          <a:p>
            <a:pPr marL="285750" indent="-285750">
              <a:buFont typeface="Arial" panose="020B0604020202020204" pitchFamily="34" charset="0"/>
              <a:buChar char="•"/>
            </a:pPr>
            <a:r>
              <a:rPr lang="en-IN" sz="2000" dirty="0"/>
              <a:t>Infinite loop</a:t>
            </a:r>
          </a:p>
        </p:txBody>
      </p:sp>
    </p:spTree>
    <p:extLst>
      <p:ext uri="{BB962C8B-B14F-4D97-AF65-F5344CB8AC3E}">
        <p14:creationId xmlns:p14="http://schemas.microsoft.com/office/powerpoint/2010/main" val="424113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a:bodyPr>
          <a:lstStyle/>
          <a:p>
            <a:r>
              <a:rPr lang="en-US" dirty="0"/>
              <a:t>Component of loop missing in </a:t>
            </a:r>
            <a:r>
              <a:rPr lang="en-US" b="1" dirty="0"/>
              <a:t>for</a:t>
            </a:r>
            <a:r>
              <a:rPr lang="en-US" dirty="0"/>
              <a:t> statement</a:t>
            </a:r>
          </a:p>
        </p:txBody>
      </p:sp>
      <p:sp>
        <p:nvSpPr>
          <p:cNvPr id="3" name="Content Placeholder 2"/>
          <p:cNvSpPr>
            <a:spLocks noGrp="1"/>
          </p:cNvSpPr>
          <p:nvPr>
            <p:ph idx="1"/>
          </p:nvPr>
        </p:nvSpPr>
        <p:spPr>
          <a:xfrm>
            <a:off x="1484310" y="1498061"/>
            <a:ext cx="4634387" cy="5165386"/>
          </a:xfrm>
        </p:spPr>
        <p:txBody>
          <a:bodyPr>
            <a:normAutofit fontScale="925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a:t>
            </a:r>
          </a:p>
          <a:p>
            <a:pPr marL="0" indent="0">
              <a:buNone/>
            </a:pPr>
            <a:r>
              <a:rPr lang="en-US" sz="2600" dirty="0"/>
              <a:t>	//read n</a:t>
            </a:r>
          </a:p>
          <a:p>
            <a:pPr marL="0" indent="0">
              <a:buNone/>
            </a:pPr>
            <a:r>
              <a:rPr lang="en-US" sz="2600" dirty="0"/>
              <a:t>	</a:t>
            </a:r>
            <a:r>
              <a:rPr lang="en-US" sz="2600" dirty="0" err="1"/>
              <a:t>i</a:t>
            </a:r>
            <a:r>
              <a:rPr lang="en-US" sz="2600" dirty="0"/>
              <a:t>=0; </a:t>
            </a:r>
          </a:p>
          <a:p>
            <a:pPr marL="0" indent="0">
              <a:buNone/>
            </a:pPr>
            <a:r>
              <a:rPr lang="en-US" sz="2600" dirty="0"/>
              <a:t>	sum=0;</a:t>
            </a:r>
          </a:p>
          <a:p>
            <a:pPr marL="0" indent="0">
              <a:buNone/>
            </a:pPr>
            <a:r>
              <a:rPr lang="en-US" sz="2600" dirty="0"/>
              <a:t>	 for (</a:t>
            </a:r>
            <a:r>
              <a:rPr lang="en-US" sz="2600" dirty="0" err="1"/>
              <a:t>i</a:t>
            </a:r>
            <a:r>
              <a:rPr lang="en-US" sz="2600" dirty="0"/>
              <a:t>=0;i&lt;=</a:t>
            </a:r>
            <a:r>
              <a:rPr lang="en-US" sz="2600" dirty="0" err="1"/>
              <a:t>n;i</a:t>
            </a:r>
            <a:r>
              <a:rPr lang="en-US" sz="2600" dirty="0"/>
              <a:t>++);</a:t>
            </a:r>
          </a:p>
          <a:p>
            <a:pPr marL="0" indent="0">
              <a:buNone/>
            </a:pPr>
            <a:r>
              <a:rPr lang="en-US" sz="2600" dirty="0"/>
              <a:t>			</a:t>
            </a:r>
            <a:r>
              <a:rPr lang="en-US" sz="2600" dirty="0">
                <a:solidFill>
                  <a:srgbClr val="FF0000"/>
                </a:solidFill>
              </a:rPr>
              <a:t>//sum=</a:t>
            </a:r>
            <a:r>
              <a:rPr lang="en-US" sz="2600" dirty="0" err="1">
                <a:solidFill>
                  <a:srgbClr val="FF0000"/>
                </a:solidFill>
              </a:rPr>
              <a:t>sum+i</a:t>
            </a:r>
            <a:r>
              <a:rPr lang="en-US" sz="2600" dirty="0">
                <a:solidFill>
                  <a:srgbClr val="FF0000"/>
                </a:solidFill>
              </a:rPr>
              <a:t>;</a:t>
            </a:r>
          </a:p>
          <a:p>
            <a:pPr marL="0" indent="0">
              <a:buNone/>
            </a:pPr>
            <a:r>
              <a:rPr lang="en-US" sz="2600" dirty="0">
                <a:solidFill>
                  <a:srgbClr val="FF0000"/>
                </a:solidFill>
              </a:rPr>
              <a:t>			//</a:t>
            </a:r>
            <a:r>
              <a:rPr lang="en-US" sz="2600" dirty="0" err="1">
                <a:solidFill>
                  <a:srgbClr val="FF0000"/>
                </a:solidFill>
              </a:rPr>
              <a:t>body_of_loop</a:t>
            </a:r>
            <a:r>
              <a:rPr lang="en-US" sz="2600" dirty="0">
                <a:solidFill>
                  <a:srgbClr val="FF0000"/>
                </a:solidFill>
              </a:rPr>
              <a:t> missing</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2554545"/>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No error.</a:t>
            </a:r>
          </a:p>
          <a:p>
            <a:endParaRPr lang="en-IN" sz="2000" dirty="0"/>
          </a:p>
          <a:p>
            <a:pPr marL="285750" indent="-285750" algn="just">
              <a:buFont typeface="Arial" panose="020B0604020202020204" pitchFamily="34" charset="0"/>
              <a:buChar char="•"/>
            </a:pPr>
            <a:r>
              <a:rPr lang="en-IN" sz="2000" dirty="0"/>
              <a:t>No operation loop (such loops are used for causing delay in program execution) </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Output: sum = 0</a:t>
            </a:r>
          </a:p>
        </p:txBody>
      </p:sp>
    </p:spTree>
    <p:extLst>
      <p:ext uri="{BB962C8B-B14F-4D97-AF65-F5344CB8AC3E}">
        <p14:creationId xmlns:p14="http://schemas.microsoft.com/office/powerpoint/2010/main" val="3369456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normAutofit/>
          </a:bodyPr>
          <a:lstStyle/>
          <a:p>
            <a:r>
              <a:rPr lang="en-US" dirty="0"/>
              <a:t>Component of loop missing in </a:t>
            </a:r>
            <a:r>
              <a:rPr lang="en-US" b="1" dirty="0"/>
              <a:t>for</a:t>
            </a:r>
            <a:r>
              <a:rPr lang="en-US" dirty="0"/>
              <a:t> statement</a:t>
            </a:r>
          </a:p>
        </p:txBody>
      </p:sp>
      <p:sp>
        <p:nvSpPr>
          <p:cNvPr id="3" name="Content Placeholder 2"/>
          <p:cNvSpPr>
            <a:spLocks noGrp="1"/>
          </p:cNvSpPr>
          <p:nvPr>
            <p:ph idx="1"/>
          </p:nvPr>
        </p:nvSpPr>
        <p:spPr>
          <a:xfrm>
            <a:off x="963038" y="1498061"/>
            <a:ext cx="5846324" cy="5165386"/>
          </a:xfrm>
        </p:spPr>
        <p:txBody>
          <a:bodyPr>
            <a:normAutofit/>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400" dirty="0"/>
              <a:t>	// sum of series </a:t>
            </a:r>
          </a:p>
          <a:p>
            <a:pPr marL="0" indent="0">
              <a:buNone/>
            </a:pPr>
            <a:r>
              <a:rPr lang="en-US" dirty="0"/>
              <a:t>	//read n</a:t>
            </a:r>
          </a:p>
          <a:p>
            <a:pPr marL="0" indent="0">
              <a:buNone/>
            </a:pPr>
            <a:r>
              <a:rPr lang="en-US" dirty="0"/>
              <a:t>	</a:t>
            </a:r>
            <a:r>
              <a:rPr lang="en-US" dirty="0" err="1"/>
              <a:t>i</a:t>
            </a:r>
            <a:r>
              <a:rPr lang="en-US" dirty="0"/>
              <a:t>=0; </a:t>
            </a:r>
          </a:p>
          <a:p>
            <a:pPr marL="0" indent="0">
              <a:buNone/>
            </a:pPr>
            <a:r>
              <a:rPr lang="en-US" dirty="0"/>
              <a:t>	sum=0;</a:t>
            </a:r>
          </a:p>
          <a:p>
            <a:pPr marL="0" indent="0">
              <a:buNone/>
            </a:pPr>
            <a:r>
              <a:rPr lang="en-US" dirty="0"/>
              <a:t>	for(</a:t>
            </a:r>
            <a:r>
              <a:rPr lang="en-US" dirty="0" err="1"/>
              <a:t>i</a:t>
            </a:r>
            <a:r>
              <a:rPr lang="en-US" dirty="0"/>
              <a:t>=0;i&lt;=n;){</a:t>
            </a:r>
            <a:r>
              <a:rPr lang="en-US" dirty="0">
                <a:solidFill>
                  <a:srgbClr val="FF0000"/>
                </a:solidFill>
              </a:rPr>
              <a:t>// </a:t>
            </a:r>
            <a:r>
              <a:rPr lang="en-US" dirty="0" err="1">
                <a:solidFill>
                  <a:srgbClr val="FF0000"/>
                </a:solidFill>
              </a:rPr>
              <a:t>Update_loop_Var</a:t>
            </a:r>
            <a:r>
              <a:rPr lang="en-US" dirty="0">
                <a:solidFill>
                  <a:srgbClr val="FF0000"/>
                </a:solidFill>
              </a:rPr>
              <a:t> missing</a:t>
            </a:r>
          </a:p>
          <a:p>
            <a:pPr marL="0" indent="0">
              <a:buNone/>
            </a:pPr>
            <a:r>
              <a:rPr lang="en-US" dirty="0"/>
              <a:t>			sum=</a:t>
            </a:r>
            <a:r>
              <a:rPr lang="en-US" dirty="0" err="1"/>
              <a:t>sum+i</a:t>
            </a:r>
            <a:r>
              <a:rPr lang="en-US" dirty="0"/>
              <a:t>;</a:t>
            </a:r>
          </a:p>
          <a:p>
            <a:pPr marL="0" indent="0">
              <a:buNone/>
            </a:pPr>
            <a:r>
              <a:rPr lang="en-US" dirty="0"/>
              <a:t>	} </a:t>
            </a:r>
          </a:p>
          <a:p>
            <a:pPr marL="0" indent="0">
              <a:buNone/>
            </a:pPr>
            <a:r>
              <a:rPr lang="en-US" dirty="0"/>
              <a:t>	</a:t>
            </a:r>
            <a:r>
              <a:rPr lang="en-US" dirty="0" err="1"/>
              <a:t>printf</a:t>
            </a:r>
            <a:r>
              <a:rPr lang="en-US" dirty="0"/>
              <a:t>(“sum= %</a:t>
            </a:r>
            <a:r>
              <a:rPr lang="en-US" dirty="0" err="1"/>
              <a:t>d”,sum</a:t>
            </a:r>
            <a:r>
              <a:rPr lang="en-US" dirty="0"/>
              <a:t>);</a:t>
            </a:r>
          </a:p>
          <a:p>
            <a:pPr marL="0" lvl="1" indent="0" algn="just">
              <a:lnSpc>
                <a:spcPct val="150000"/>
              </a:lnSpc>
              <a:spcBef>
                <a:spcPts val="600"/>
              </a:spcBef>
              <a:buNone/>
            </a:pPr>
            <a:endParaRPr lang="en-US" dirty="0"/>
          </a:p>
        </p:txBody>
      </p:sp>
      <p:sp>
        <p:nvSpPr>
          <p:cNvPr id="5" name="TextBox 4">
            <a:extLst>
              <a:ext uri="{FF2B5EF4-FFF2-40B4-BE49-F238E27FC236}">
                <a16:creationId xmlns:a16="http://schemas.microsoft.com/office/drawing/2014/main" id="{A0ED349E-9855-4F27-AF3D-7FB9FACE9FC6}"/>
              </a:ext>
            </a:extLst>
          </p:cNvPr>
          <p:cNvSpPr txBox="1"/>
          <p:nvPr/>
        </p:nvSpPr>
        <p:spPr>
          <a:xfrm>
            <a:off x="6705600" y="1603513"/>
            <a:ext cx="4996070" cy="1631216"/>
          </a:xfrm>
          <a:prstGeom prst="rect">
            <a:avLst/>
          </a:prstGeom>
          <a:noFill/>
        </p:spPr>
        <p:txBody>
          <a:bodyPr wrap="square" rtlCol="0">
            <a:spAutoFit/>
          </a:bodyPr>
          <a:lstStyle/>
          <a:p>
            <a:r>
              <a:rPr lang="en-IN" sz="2000" b="1" u="sng" dirty="0"/>
              <a:t>Note:</a:t>
            </a:r>
          </a:p>
          <a:p>
            <a:endParaRPr lang="en-IN" sz="2000" b="1" u="sng" dirty="0"/>
          </a:p>
          <a:p>
            <a:pPr marL="285750" indent="-285750">
              <a:buFont typeface="Arial" panose="020B0604020202020204" pitchFamily="34" charset="0"/>
              <a:buChar char="•"/>
            </a:pPr>
            <a:r>
              <a:rPr lang="en-IN" sz="2000" dirty="0"/>
              <a:t>No error.</a:t>
            </a:r>
          </a:p>
          <a:p>
            <a:endParaRPr lang="en-IN" sz="2000" dirty="0"/>
          </a:p>
          <a:p>
            <a:pPr marL="285750" indent="-285750" algn="just">
              <a:buFont typeface="Arial" panose="020B0604020202020204" pitchFamily="34" charset="0"/>
              <a:buChar char="•"/>
            </a:pPr>
            <a:r>
              <a:rPr lang="en-IN" sz="2000" dirty="0"/>
              <a:t>Infinite Loop.</a:t>
            </a:r>
          </a:p>
        </p:txBody>
      </p:sp>
    </p:spTree>
    <p:extLst>
      <p:ext uri="{BB962C8B-B14F-4D97-AF65-F5344CB8AC3E}">
        <p14:creationId xmlns:p14="http://schemas.microsoft.com/office/powerpoint/2010/main" val="49827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50779"/>
            <a:ext cx="10018713" cy="1201366"/>
          </a:xfrm>
        </p:spPr>
        <p:txBody>
          <a:bodyPr/>
          <a:lstStyle/>
          <a:p>
            <a:r>
              <a:rPr lang="en-US" b="1" dirty="0"/>
              <a:t>Components or Elements of Loop</a:t>
            </a:r>
          </a:p>
        </p:txBody>
      </p:sp>
      <p:sp>
        <p:nvSpPr>
          <p:cNvPr id="3" name="Content Placeholder 2"/>
          <p:cNvSpPr>
            <a:spLocks noGrp="1"/>
          </p:cNvSpPr>
          <p:nvPr>
            <p:ph idx="1"/>
          </p:nvPr>
        </p:nvSpPr>
        <p:spPr>
          <a:xfrm>
            <a:off x="1484310" y="982495"/>
            <a:ext cx="10018713" cy="4808706"/>
          </a:xfrm>
        </p:spPr>
        <p:txBody>
          <a:bodyPr>
            <a:normAutofit/>
          </a:bodyPr>
          <a:lstStyle/>
          <a:p>
            <a:pPr marL="548640" indent="-548640">
              <a:lnSpc>
                <a:spcPct val="150000"/>
              </a:lnSpc>
              <a:spcBef>
                <a:spcPts val="600"/>
              </a:spcBef>
            </a:pPr>
            <a:r>
              <a:rPr lang="en-US" sz="2000" dirty="0"/>
              <a:t>The four components of a looping process are:</a:t>
            </a:r>
          </a:p>
          <a:p>
            <a:pPr marL="457200" indent="-457200">
              <a:lnSpc>
                <a:spcPct val="150000"/>
              </a:lnSpc>
              <a:spcBef>
                <a:spcPts val="600"/>
              </a:spcBef>
              <a:buFont typeface="+mj-lt"/>
              <a:buAutoNum type="alphaUcPeriod"/>
            </a:pPr>
            <a:r>
              <a:rPr lang="en-US" sz="2000" b="1" i="1" dirty="0"/>
              <a:t>Initialization</a:t>
            </a:r>
            <a:r>
              <a:rPr lang="en-US" sz="2000" dirty="0"/>
              <a:t> of condition variable. </a:t>
            </a:r>
            <a:r>
              <a:rPr lang="en-US" sz="2000" b="1" i="1" dirty="0"/>
              <a:t>Condition variable </a:t>
            </a:r>
            <a:r>
              <a:rPr lang="en-US" sz="2000" dirty="0"/>
              <a:t>is also called </a:t>
            </a:r>
            <a:r>
              <a:rPr lang="en-US" sz="2000" b="1" i="1" dirty="0"/>
              <a:t>loop or test or control variable</a:t>
            </a:r>
            <a:r>
              <a:rPr lang="en-US" sz="2000" dirty="0"/>
              <a:t>.</a:t>
            </a:r>
          </a:p>
          <a:p>
            <a:pPr marL="457200" indent="-457200">
              <a:lnSpc>
                <a:spcPct val="150000"/>
              </a:lnSpc>
              <a:spcBef>
                <a:spcPts val="600"/>
              </a:spcBef>
              <a:buFont typeface="+mj-lt"/>
              <a:buAutoNum type="alphaUcPeriod"/>
            </a:pPr>
            <a:r>
              <a:rPr lang="en-US" sz="2000" b="1" i="1" dirty="0"/>
              <a:t>Body of the Loop</a:t>
            </a:r>
            <a:r>
              <a:rPr lang="en-US" sz="2000" dirty="0"/>
              <a:t>: Set of statements selected for repeated execution.</a:t>
            </a:r>
          </a:p>
          <a:p>
            <a:pPr marL="457200" indent="-457200">
              <a:lnSpc>
                <a:spcPct val="150000"/>
              </a:lnSpc>
              <a:spcBef>
                <a:spcPts val="600"/>
              </a:spcBef>
              <a:buFont typeface="+mj-lt"/>
              <a:buAutoNum type="alphaUcPeriod"/>
            </a:pPr>
            <a:r>
              <a:rPr lang="en-US" sz="2000" b="1" i="1" dirty="0"/>
              <a:t>Update</a:t>
            </a:r>
            <a:r>
              <a:rPr lang="en-US" sz="2000" dirty="0"/>
              <a:t> Condition Variable.</a:t>
            </a:r>
          </a:p>
          <a:p>
            <a:pPr marL="457200" indent="-457200">
              <a:lnSpc>
                <a:spcPct val="150000"/>
              </a:lnSpc>
              <a:spcBef>
                <a:spcPts val="600"/>
              </a:spcBef>
              <a:buFont typeface="+mj-lt"/>
              <a:buAutoNum type="alphaUcPeriod"/>
            </a:pPr>
            <a:r>
              <a:rPr lang="en-US" sz="2000" b="1" i="1" dirty="0"/>
              <a:t>Test condition </a:t>
            </a:r>
            <a:r>
              <a:rPr lang="en-US" sz="2000" dirty="0"/>
              <a:t>that determines number of iteration.</a:t>
            </a:r>
          </a:p>
        </p:txBody>
      </p:sp>
    </p:spTree>
    <p:extLst>
      <p:ext uri="{BB962C8B-B14F-4D97-AF65-F5344CB8AC3E}">
        <p14:creationId xmlns:p14="http://schemas.microsoft.com/office/powerpoint/2010/main" val="2219271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2EE5-7E61-4E77-9CE3-395ABFC91700}"/>
              </a:ext>
            </a:extLst>
          </p:cNvPr>
          <p:cNvSpPr>
            <a:spLocks noGrp="1"/>
          </p:cNvSpPr>
          <p:nvPr>
            <p:ph type="title"/>
          </p:nvPr>
        </p:nvSpPr>
        <p:spPr>
          <a:xfrm>
            <a:off x="1484310" y="314325"/>
            <a:ext cx="9778999" cy="752475"/>
          </a:xfrm>
        </p:spPr>
        <p:txBody>
          <a:bodyPr/>
          <a:lstStyle/>
          <a:p>
            <a:r>
              <a:rPr lang="en-IN" dirty="0"/>
              <a:t>Nested loops</a:t>
            </a:r>
          </a:p>
        </p:txBody>
      </p:sp>
      <p:sp>
        <p:nvSpPr>
          <p:cNvPr id="3" name="Content Placeholder 2">
            <a:extLst>
              <a:ext uri="{FF2B5EF4-FFF2-40B4-BE49-F238E27FC236}">
                <a16:creationId xmlns:a16="http://schemas.microsoft.com/office/drawing/2014/main" id="{43A89F16-9FB5-4A21-80F8-DDE62DD7FAD9}"/>
              </a:ext>
            </a:extLst>
          </p:cNvPr>
          <p:cNvSpPr>
            <a:spLocks noGrp="1"/>
          </p:cNvSpPr>
          <p:nvPr>
            <p:ph idx="1"/>
          </p:nvPr>
        </p:nvSpPr>
        <p:spPr>
          <a:xfrm>
            <a:off x="2047874" y="1133475"/>
            <a:ext cx="9455149" cy="5324475"/>
          </a:xfrm>
        </p:spPr>
        <p:txBody>
          <a:bodyPr>
            <a:normAutofit fontScale="92500" lnSpcReduction="10000"/>
          </a:bodyPr>
          <a:lstStyle/>
          <a:p>
            <a:pPr marL="0" indent="0">
              <a:spcBef>
                <a:spcPts val="0"/>
              </a:spcBef>
              <a:buNone/>
            </a:pPr>
            <a:r>
              <a:rPr lang="en-IN" b="1" dirty="0"/>
              <a:t>Nested while loop</a:t>
            </a:r>
          </a:p>
          <a:p>
            <a:pPr marL="0" indent="0">
              <a:spcBef>
                <a:spcPts val="0"/>
              </a:spcBef>
              <a:buNone/>
            </a:pPr>
            <a:r>
              <a:rPr lang="en-IN" dirty="0"/>
              <a:t>Syntax:</a:t>
            </a:r>
          </a:p>
          <a:p>
            <a:pPr marL="0" indent="0">
              <a:spcBef>
                <a:spcPts val="0"/>
              </a:spcBef>
              <a:buNone/>
            </a:pPr>
            <a:r>
              <a:rPr lang="en-IN" i="1" dirty="0"/>
              <a:t>Initialization of loop variable 1</a:t>
            </a:r>
          </a:p>
          <a:p>
            <a:pPr marL="0" indent="0">
              <a:spcBef>
                <a:spcPts val="0"/>
              </a:spcBef>
              <a:buNone/>
            </a:pPr>
            <a:r>
              <a:rPr lang="en-IN" i="1" dirty="0"/>
              <a:t>while(condition 1){</a:t>
            </a:r>
          </a:p>
          <a:p>
            <a:pPr marL="0" indent="0">
              <a:spcBef>
                <a:spcPts val="0"/>
              </a:spcBef>
              <a:buNone/>
            </a:pPr>
            <a:r>
              <a:rPr lang="en-IN" i="1" dirty="0"/>
              <a:t>	----------</a:t>
            </a:r>
          </a:p>
          <a:p>
            <a:pPr marL="0" indent="0">
              <a:spcBef>
                <a:spcPts val="0"/>
              </a:spcBef>
              <a:buNone/>
            </a:pPr>
            <a:r>
              <a:rPr lang="en-IN" i="1" dirty="0"/>
              <a:t>	Initialization of loop variable 2</a:t>
            </a:r>
          </a:p>
          <a:p>
            <a:pPr marL="0" indent="0">
              <a:spcBef>
                <a:spcPts val="0"/>
              </a:spcBef>
              <a:buNone/>
            </a:pPr>
            <a:r>
              <a:rPr lang="en-IN" i="1" dirty="0"/>
              <a:t>        while(condition 2){</a:t>
            </a:r>
          </a:p>
          <a:p>
            <a:pPr marL="0" indent="0">
              <a:spcBef>
                <a:spcPts val="0"/>
              </a:spcBef>
              <a:buNone/>
            </a:pPr>
            <a:r>
              <a:rPr lang="en-IN" i="1" dirty="0"/>
              <a:t>               -------------</a:t>
            </a:r>
          </a:p>
          <a:p>
            <a:pPr marL="0" indent="0">
              <a:spcBef>
                <a:spcPts val="0"/>
              </a:spcBef>
              <a:buNone/>
            </a:pPr>
            <a:r>
              <a:rPr lang="en-IN" i="1" dirty="0"/>
              <a:t>                update loop variable 2</a:t>
            </a:r>
          </a:p>
          <a:p>
            <a:pPr marL="0" indent="0">
              <a:spcBef>
                <a:spcPts val="0"/>
              </a:spcBef>
              <a:buNone/>
            </a:pPr>
            <a:r>
              <a:rPr lang="en-IN" i="1" dirty="0"/>
              <a:t>         }</a:t>
            </a:r>
          </a:p>
          <a:p>
            <a:pPr marL="0" indent="0">
              <a:spcBef>
                <a:spcPts val="0"/>
              </a:spcBef>
              <a:buNone/>
            </a:pPr>
            <a:r>
              <a:rPr lang="en-IN" i="1" dirty="0"/>
              <a:t>         ---------</a:t>
            </a:r>
          </a:p>
          <a:p>
            <a:pPr marL="0" indent="0">
              <a:spcBef>
                <a:spcPts val="0"/>
              </a:spcBef>
              <a:buNone/>
            </a:pPr>
            <a:r>
              <a:rPr lang="en-IN" i="1" dirty="0"/>
              <a:t>	update loop variable 1</a:t>
            </a:r>
          </a:p>
          <a:p>
            <a:pPr marL="0" indent="0">
              <a:spcBef>
                <a:spcPts val="0"/>
              </a:spcBef>
              <a:buNone/>
            </a:pPr>
            <a:r>
              <a:rPr lang="en-IN" i="1" dirty="0"/>
              <a:t>}</a:t>
            </a:r>
          </a:p>
        </p:txBody>
      </p:sp>
    </p:spTree>
    <p:extLst>
      <p:ext uri="{BB962C8B-B14F-4D97-AF65-F5344CB8AC3E}">
        <p14:creationId xmlns:p14="http://schemas.microsoft.com/office/powerpoint/2010/main" val="197056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2EE5-7E61-4E77-9CE3-395ABFC91700}"/>
              </a:ext>
            </a:extLst>
          </p:cNvPr>
          <p:cNvSpPr>
            <a:spLocks noGrp="1"/>
          </p:cNvSpPr>
          <p:nvPr>
            <p:ph type="title"/>
          </p:nvPr>
        </p:nvSpPr>
        <p:spPr>
          <a:xfrm>
            <a:off x="1484310" y="314325"/>
            <a:ext cx="9778999" cy="752475"/>
          </a:xfrm>
        </p:spPr>
        <p:txBody>
          <a:bodyPr/>
          <a:lstStyle/>
          <a:p>
            <a:r>
              <a:rPr lang="en-IN" dirty="0"/>
              <a:t>Nested loops</a:t>
            </a:r>
          </a:p>
        </p:txBody>
      </p:sp>
      <p:sp>
        <p:nvSpPr>
          <p:cNvPr id="3" name="Content Placeholder 2">
            <a:extLst>
              <a:ext uri="{FF2B5EF4-FFF2-40B4-BE49-F238E27FC236}">
                <a16:creationId xmlns:a16="http://schemas.microsoft.com/office/drawing/2014/main" id="{43A89F16-9FB5-4A21-80F8-DDE62DD7FAD9}"/>
              </a:ext>
            </a:extLst>
          </p:cNvPr>
          <p:cNvSpPr>
            <a:spLocks noGrp="1"/>
          </p:cNvSpPr>
          <p:nvPr>
            <p:ph idx="1"/>
          </p:nvPr>
        </p:nvSpPr>
        <p:spPr>
          <a:xfrm>
            <a:off x="2047874" y="1133475"/>
            <a:ext cx="9455149" cy="5324475"/>
          </a:xfrm>
        </p:spPr>
        <p:txBody>
          <a:bodyPr>
            <a:normAutofit/>
          </a:bodyPr>
          <a:lstStyle/>
          <a:p>
            <a:pPr marL="0" indent="0">
              <a:spcBef>
                <a:spcPts val="0"/>
              </a:spcBef>
              <a:buNone/>
            </a:pPr>
            <a:r>
              <a:rPr lang="en-IN" b="1" dirty="0"/>
              <a:t>Nested do-while loop</a:t>
            </a:r>
          </a:p>
          <a:p>
            <a:pPr marL="0" indent="0">
              <a:spcBef>
                <a:spcPts val="0"/>
              </a:spcBef>
              <a:buNone/>
            </a:pPr>
            <a:r>
              <a:rPr lang="en-IN" dirty="0"/>
              <a:t>Syntax:</a:t>
            </a:r>
          </a:p>
          <a:p>
            <a:pPr marL="0" indent="0">
              <a:spcBef>
                <a:spcPts val="0"/>
              </a:spcBef>
              <a:buNone/>
            </a:pPr>
            <a:r>
              <a:rPr lang="en-IN" i="1" dirty="0"/>
              <a:t>Initialization of loop variable 1</a:t>
            </a:r>
          </a:p>
          <a:p>
            <a:pPr marL="0" indent="0">
              <a:spcBef>
                <a:spcPts val="0"/>
              </a:spcBef>
              <a:buNone/>
            </a:pPr>
            <a:r>
              <a:rPr lang="en-IN" i="1" dirty="0"/>
              <a:t>do{</a:t>
            </a:r>
          </a:p>
          <a:p>
            <a:pPr marL="0" indent="0">
              <a:spcBef>
                <a:spcPts val="0"/>
              </a:spcBef>
              <a:buNone/>
            </a:pPr>
            <a:r>
              <a:rPr lang="en-IN" i="1" dirty="0"/>
              <a:t>	----------</a:t>
            </a:r>
          </a:p>
          <a:p>
            <a:pPr marL="0" indent="0">
              <a:spcBef>
                <a:spcPts val="0"/>
              </a:spcBef>
              <a:buNone/>
            </a:pPr>
            <a:r>
              <a:rPr lang="en-IN" i="1" dirty="0"/>
              <a:t>	Initialization of loop variable 2</a:t>
            </a:r>
          </a:p>
          <a:p>
            <a:pPr marL="0" indent="0">
              <a:spcBef>
                <a:spcPts val="0"/>
              </a:spcBef>
              <a:buNone/>
            </a:pPr>
            <a:r>
              <a:rPr lang="en-IN" i="1" dirty="0"/>
              <a:t>	</a:t>
            </a:r>
            <a:r>
              <a:rPr lang="en-IN" i="1" dirty="0">
                <a:solidFill>
                  <a:srgbClr val="FF0000"/>
                </a:solidFill>
              </a:rPr>
              <a:t>do{</a:t>
            </a:r>
          </a:p>
          <a:p>
            <a:pPr marL="0" indent="0">
              <a:spcBef>
                <a:spcPts val="0"/>
              </a:spcBef>
              <a:buNone/>
            </a:pPr>
            <a:r>
              <a:rPr lang="en-IN" i="1" dirty="0">
                <a:solidFill>
                  <a:srgbClr val="FF0000"/>
                </a:solidFill>
              </a:rPr>
              <a:t>		----------</a:t>
            </a:r>
          </a:p>
          <a:p>
            <a:pPr marL="0" indent="0">
              <a:spcBef>
                <a:spcPts val="0"/>
              </a:spcBef>
              <a:buNone/>
            </a:pPr>
            <a:r>
              <a:rPr lang="en-IN" i="1" dirty="0">
                <a:solidFill>
                  <a:srgbClr val="FF0000"/>
                </a:solidFill>
              </a:rPr>
              <a:t>		update loop variable 2</a:t>
            </a:r>
          </a:p>
          <a:p>
            <a:pPr marL="0" indent="0">
              <a:spcBef>
                <a:spcPts val="0"/>
              </a:spcBef>
              <a:buNone/>
            </a:pPr>
            <a:r>
              <a:rPr lang="en-IN" i="1" dirty="0">
                <a:solidFill>
                  <a:srgbClr val="FF0000"/>
                </a:solidFill>
              </a:rPr>
              <a:t>	} while(condition 2);</a:t>
            </a:r>
          </a:p>
          <a:p>
            <a:pPr marL="0" indent="0">
              <a:spcBef>
                <a:spcPts val="0"/>
              </a:spcBef>
              <a:buNone/>
            </a:pPr>
            <a:r>
              <a:rPr lang="en-IN" i="1" dirty="0"/>
              <a:t>	update loop variable 1</a:t>
            </a:r>
          </a:p>
          <a:p>
            <a:pPr marL="0" indent="0">
              <a:spcBef>
                <a:spcPts val="0"/>
              </a:spcBef>
              <a:buNone/>
            </a:pPr>
            <a:r>
              <a:rPr lang="en-IN" i="1" dirty="0"/>
              <a:t>} while(condition 1);</a:t>
            </a:r>
          </a:p>
        </p:txBody>
      </p:sp>
    </p:spTree>
    <p:extLst>
      <p:ext uri="{BB962C8B-B14F-4D97-AF65-F5344CB8AC3E}">
        <p14:creationId xmlns:p14="http://schemas.microsoft.com/office/powerpoint/2010/main" val="290896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2EE5-7E61-4E77-9CE3-395ABFC91700}"/>
              </a:ext>
            </a:extLst>
          </p:cNvPr>
          <p:cNvSpPr>
            <a:spLocks noGrp="1"/>
          </p:cNvSpPr>
          <p:nvPr>
            <p:ph type="title"/>
          </p:nvPr>
        </p:nvSpPr>
        <p:spPr>
          <a:xfrm>
            <a:off x="1484310" y="314325"/>
            <a:ext cx="9778999" cy="752475"/>
          </a:xfrm>
        </p:spPr>
        <p:txBody>
          <a:bodyPr/>
          <a:lstStyle/>
          <a:p>
            <a:r>
              <a:rPr lang="en-IN" dirty="0"/>
              <a:t>Nested loops</a:t>
            </a:r>
          </a:p>
        </p:txBody>
      </p:sp>
      <p:sp>
        <p:nvSpPr>
          <p:cNvPr id="3" name="Content Placeholder 2">
            <a:extLst>
              <a:ext uri="{FF2B5EF4-FFF2-40B4-BE49-F238E27FC236}">
                <a16:creationId xmlns:a16="http://schemas.microsoft.com/office/drawing/2014/main" id="{43A89F16-9FB5-4A21-80F8-DDE62DD7FAD9}"/>
              </a:ext>
            </a:extLst>
          </p:cNvPr>
          <p:cNvSpPr>
            <a:spLocks noGrp="1"/>
          </p:cNvSpPr>
          <p:nvPr>
            <p:ph idx="1"/>
          </p:nvPr>
        </p:nvSpPr>
        <p:spPr>
          <a:xfrm>
            <a:off x="2047874" y="1133475"/>
            <a:ext cx="9455149" cy="5324475"/>
          </a:xfrm>
        </p:spPr>
        <p:txBody>
          <a:bodyPr>
            <a:normAutofit/>
          </a:bodyPr>
          <a:lstStyle/>
          <a:p>
            <a:pPr marL="0" indent="0">
              <a:spcBef>
                <a:spcPts val="0"/>
              </a:spcBef>
              <a:buNone/>
            </a:pPr>
            <a:r>
              <a:rPr lang="en-IN" b="1" dirty="0"/>
              <a:t>Nested for loop</a:t>
            </a:r>
          </a:p>
          <a:p>
            <a:pPr marL="0" indent="0">
              <a:spcBef>
                <a:spcPts val="0"/>
              </a:spcBef>
              <a:buNone/>
            </a:pPr>
            <a:r>
              <a:rPr lang="en-IN" dirty="0"/>
              <a:t>Syntax:</a:t>
            </a:r>
          </a:p>
          <a:p>
            <a:pPr marL="0" indent="0">
              <a:spcBef>
                <a:spcPts val="0"/>
              </a:spcBef>
              <a:buNone/>
            </a:pPr>
            <a:r>
              <a:rPr lang="en-IN" i="1" dirty="0"/>
              <a:t>for(initialization of var1 ; condition 1; update var1){</a:t>
            </a:r>
          </a:p>
          <a:p>
            <a:pPr marL="0" indent="0">
              <a:spcBef>
                <a:spcPts val="0"/>
              </a:spcBef>
              <a:buNone/>
            </a:pPr>
            <a:r>
              <a:rPr lang="en-IN" i="1" dirty="0"/>
              <a:t>	----------</a:t>
            </a:r>
          </a:p>
          <a:p>
            <a:pPr marL="0" indent="0">
              <a:spcBef>
                <a:spcPts val="0"/>
              </a:spcBef>
              <a:buNone/>
            </a:pPr>
            <a:r>
              <a:rPr lang="en-IN" i="1" dirty="0"/>
              <a:t>	for(initialization of var2 ; condition 2; update var2){</a:t>
            </a:r>
          </a:p>
          <a:p>
            <a:pPr marL="0" indent="0">
              <a:spcBef>
                <a:spcPts val="0"/>
              </a:spcBef>
              <a:buNone/>
            </a:pPr>
            <a:r>
              <a:rPr lang="en-IN" i="1" dirty="0"/>
              <a:t>               -------------</a:t>
            </a:r>
          </a:p>
          <a:p>
            <a:pPr marL="0" indent="0">
              <a:spcBef>
                <a:spcPts val="0"/>
              </a:spcBef>
              <a:buNone/>
            </a:pPr>
            <a:r>
              <a:rPr lang="en-IN" i="1" dirty="0"/>
              <a:t>	}</a:t>
            </a:r>
          </a:p>
          <a:p>
            <a:pPr marL="0" indent="0">
              <a:spcBef>
                <a:spcPts val="0"/>
              </a:spcBef>
              <a:buNone/>
            </a:pPr>
            <a:r>
              <a:rPr lang="en-IN" i="1" dirty="0"/>
              <a:t>         ---------</a:t>
            </a:r>
          </a:p>
          <a:p>
            <a:pPr marL="0" indent="0">
              <a:spcBef>
                <a:spcPts val="0"/>
              </a:spcBef>
              <a:buNone/>
            </a:pPr>
            <a:r>
              <a:rPr lang="en-IN" i="1" dirty="0"/>
              <a:t>}</a:t>
            </a:r>
          </a:p>
        </p:txBody>
      </p:sp>
    </p:spTree>
    <p:extLst>
      <p:ext uri="{BB962C8B-B14F-4D97-AF65-F5344CB8AC3E}">
        <p14:creationId xmlns:p14="http://schemas.microsoft.com/office/powerpoint/2010/main" val="4201790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845D-0252-45FC-A50E-DAFA87821B5E}"/>
              </a:ext>
            </a:extLst>
          </p:cNvPr>
          <p:cNvSpPr>
            <a:spLocks noGrp="1"/>
          </p:cNvSpPr>
          <p:nvPr>
            <p:ph type="title"/>
          </p:nvPr>
        </p:nvSpPr>
        <p:spPr>
          <a:xfrm>
            <a:off x="1322386" y="2552700"/>
            <a:ext cx="10018713" cy="1752599"/>
          </a:xfrm>
        </p:spPr>
        <p:txBody>
          <a:bodyPr/>
          <a:lstStyle/>
          <a:p>
            <a:r>
              <a:rPr lang="en-IN" dirty="0"/>
              <a:t>Thank You</a:t>
            </a:r>
          </a:p>
        </p:txBody>
      </p:sp>
    </p:spTree>
    <p:extLst>
      <p:ext uri="{BB962C8B-B14F-4D97-AF65-F5344CB8AC3E}">
        <p14:creationId xmlns:p14="http://schemas.microsoft.com/office/powerpoint/2010/main" val="1289257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0B17-23A4-4789-84AE-56E7B50E6720}"/>
              </a:ext>
            </a:extLst>
          </p:cNvPr>
          <p:cNvSpPr>
            <a:spLocks noGrp="1"/>
          </p:cNvSpPr>
          <p:nvPr>
            <p:ph type="title"/>
          </p:nvPr>
        </p:nvSpPr>
        <p:spPr>
          <a:xfrm>
            <a:off x="1255712" y="447676"/>
            <a:ext cx="3840163" cy="646332"/>
          </a:xfrm>
        </p:spPr>
        <p:txBody>
          <a:bodyPr>
            <a:normAutofit/>
          </a:bodyPr>
          <a:lstStyle/>
          <a:p>
            <a:r>
              <a:rPr lang="en-US" sz="2400" dirty="0"/>
              <a:t>To find reverse of a number</a:t>
            </a:r>
            <a:endParaRPr lang="en-IN" sz="2400" dirty="0"/>
          </a:p>
        </p:txBody>
      </p:sp>
      <p:grpSp>
        <p:nvGrpSpPr>
          <p:cNvPr id="4" name="Group 3">
            <a:extLst>
              <a:ext uri="{FF2B5EF4-FFF2-40B4-BE49-F238E27FC236}">
                <a16:creationId xmlns:a16="http://schemas.microsoft.com/office/drawing/2014/main" id="{0FD42EF0-94EA-49D9-90C1-180559C41853}"/>
              </a:ext>
            </a:extLst>
          </p:cNvPr>
          <p:cNvGrpSpPr/>
          <p:nvPr/>
        </p:nvGrpSpPr>
        <p:grpSpPr>
          <a:xfrm>
            <a:off x="7128021" y="1716395"/>
            <a:ext cx="3312588" cy="4055780"/>
            <a:chOff x="8764621" y="1108943"/>
            <a:chExt cx="3049367" cy="4565875"/>
          </a:xfrm>
        </p:grpSpPr>
        <p:sp>
          <p:nvSpPr>
            <p:cNvPr id="5" name="TextBox 4">
              <a:extLst>
                <a:ext uri="{FF2B5EF4-FFF2-40B4-BE49-F238E27FC236}">
                  <a16:creationId xmlns:a16="http://schemas.microsoft.com/office/drawing/2014/main" id="{F6245F74-47BA-4A11-A547-C37EC31DF1BC}"/>
                </a:ext>
              </a:extLst>
            </p:cNvPr>
            <p:cNvSpPr txBox="1"/>
            <p:nvPr/>
          </p:nvSpPr>
          <p:spPr>
            <a:xfrm>
              <a:off x="9377464" y="1108943"/>
              <a:ext cx="1712068" cy="415783"/>
            </a:xfrm>
            <a:prstGeom prst="rect">
              <a:avLst/>
            </a:prstGeom>
            <a:noFill/>
            <a:ln>
              <a:solidFill>
                <a:schemeClr val="tx1"/>
              </a:solidFill>
            </a:ln>
          </p:spPr>
          <p:txBody>
            <a:bodyPr wrap="square" rtlCol="0">
              <a:spAutoFit/>
            </a:bodyPr>
            <a:lstStyle/>
            <a:p>
              <a:pPr algn="ctr"/>
              <a:r>
                <a:rPr lang="en-US" dirty="0"/>
                <a:t>rev = 0</a:t>
              </a:r>
            </a:p>
          </p:txBody>
        </p:sp>
        <p:sp>
          <p:nvSpPr>
            <p:cNvPr id="6" name="Oval 5">
              <a:extLst>
                <a:ext uri="{FF2B5EF4-FFF2-40B4-BE49-F238E27FC236}">
                  <a16:creationId xmlns:a16="http://schemas.microsoft.com/office/drawing/2014/main" id="{ED70C719-2943-419B-984D-DC90E9E1ED21}"/>
                </a:ext>
              </a:extLst>
            </p:cNvPr>
            <p:cNvSpPr/>
            <p:nvPr/>
          </p:nvSpPr>
          <p:spPr>
            <a:xfrm>
              <a:off x="10111902" y="2062254"/>
              <a:ext cx="243192" cy="2723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F9C928-BF63-4A92-8B99-057C8D0CC30A}"/>
                </a:ext>
              </a:extLst>
            </p:cNvPr>
            <p:cNvSpPr txBox="1"/>
            <p:nvPr/>
          </p:nvSpPr>
          <p:spPr>
            <a:xfrm>
              <a:off x="9628436" y="2832130"/>
              <a:ext cx="1167319" cy="415783"/>
            </a:xfrm>
            <a:prstGeom prst="rect">
              <a:avLst/>
            </a:prstGeom>
            <a:noFill/>
          </p:spPr>
          <p:txBody>
            <a:bodyPr wrap="square" rtlCol="0">
              <a:spAutoFit/>
            </a:bodyPr>
            <a:lstStyle/>
            <a:p>
              <a:pPr algn="ctr"/>
              <a:r>
                <a:rPr lang="en-US" dirty="0"/>
                <a:t>num!=0</a:t>
              </a:r>
            </a:p>
          </p:txBody>
        </p:sp>
        <p:sp>
          <p:nvSpPr>
            <p:cNvPr id="8" name="Flowchart: Decision 7">
              <a:extLst>
                <a:ext uri="{FF2B5EF4-FFF2-40B4-BE49-F238E27FC236}">
                  <a16:creationId xmlns:a16="http://schemas.microsoft.com/office/drawing/2014/main" id="{75CBB6BC-72DD-4905-96BF-C99A3D167339}"/>
                </a:ext>
              </a:extLst>
            </p:cNvPr>
            <p:cNvSpPr/>
            <p:nvPr/>
          </p:nvSpPr>
          <p:spPr>
            <a:xfrm>
              <a:off x="9377464" y="2626465"/>
              <a:ext cx="1702340" cy="93816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AF939CA-8288-4013-83BE-1EC33A3F2265}"/>
                </a:ext>
              </a:extLst>
            </p:cNvPr>
            <p:cNvSpPr txBox="1"/>
            <p:nvPr/>
          </p:nvSpPr>
          <p:spPr>
            <a:xfrm>
              <a:off x="9383947" y="3858636"/>
              <a:ext cx="1712068" cy="1039457"/>
            </a:xfrm>
            <a:prstGeom prst="rect">
              <a:avLst/>
            </a:prstGeom>
            <a:noFill/>
            <a:ln>
              <a:solidFill>
                <a:schemeClr val="tx1"/>
              </a:solidFill>
            </a:ln>
          </p:spPr>
          <p:txBody>
            <a:bodyPr wrap="square" rtlCol="0">
              <a:spAutoFit/>
            </a:bodyPr>
            <a:lstStyle/>
            <a:p>
              <a:pPr algn="ctr"/>
              <a:r>
                <a:rPr lang="en-US" dirty="0"/>
                <a:t>digit = num%10</a:t>
              </a:r>
            </a:p>
            <a:p>
              <a:pPr algn="ctr"/>
              <a:r>
                <a:rPr lang="en-US" dirty="0"/>
                <a:t>rev=rev*10+digit</a:t>
              </a:r>
            </a:p>
            <a:p>
              <a:pPr algn="ctr"/>
              <a:r>
                <a:rPr lang="en-US" dirty="0"/>
                <a:t>num=num/10</a:t>
              </a:r>
            </a:p>
          </p:txBody>
        </p:sp>
        <p:cxnSp>
          <p:nvCxnSpPr>
            <p:cNvPr id="12" name="Straight Arrow Connector 11">
              <a:extLst>
                <a:ext uri="{FF2B5EF4-FFF2-40B4-BE49-F238E27FC236}">
                  <a16:creationId xmlns:a16="http://schemas.microsoft.com/office/drawing/2014/main" id="{79B554B4-C3CB-420E-B09B-E78E402BF81B}"/>
                </a:ext>
              </a:extLst>
            </p:cNvPr>
            <p:cNvCxnSpPr>
              <a:stCxn id="5" idx="2"/>
              <a:endCxn id="6" idx="0"/>
            </p:cNvCxnSpPr>
            <p:nvPr/>
          </p:nvCxnSpPr>
          <p:spPr>
            <a:xfrm flipH="1">
              <a:off x="10233498" y="1524726"/>
              <a:ext cx="1" cy="537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ABD800-CAE2-46AF-811C-CE8E013999A9}"/>
                </a:ext>
              </a:extLst>
            </p:cNvPr>
            <p:cNvCxnSpPr/>
            <p:nvPr/>
          </p:nvCxnSpPr>
          <p:spPr>
            <a:xfrm>
              <a:off x="10230252" y="2335689"/>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5171AF-2F76-41DB-9F41-F6A0A375AE71}"/>
                </a:ext>
              </a:extLst>
            </p:cNvPr>
            <p:cNvCxnSpPr/>
            <p:nvPr/>
          </p:nvCxnSpPr>
          <p:spPr>
            <a:xfrm>
              <a:off x="10220528" y="3551652"/>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D9F147-8D5B-43D4-9D61-C99F2442F1CB}"/>
                </a:ext>
              </a:extLst>
            </p:cNvPr>
            <p:cNvCxnSpPr/>
            <p:nvPr/>
          </p:nvCxnSpPr>
          <p:spPr>
            <a:xfrm>
              <a:off x="10230252" y="4898093"/>
              <a:ext cx="0" cy="3069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DC3200-2A25-43A6-B477-F299CDD191A6}"/>
                </a:ext>
              </a:extLst>
            </p:cNvPr>
            <p:cNvCxnSpPr>
              <a:cxnSpLocks/>
            </p:cNvCxnSpPr>
            <p:nvPr/>
          </p:nvCxnSpPr>
          <p:spPr>
            <a:xfrm flipH="1">
              <a:off x="11117085" y="5674818"/>
              <a:ext cx="6492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79673F8-718F-4E5F-AC47-E49E3EA96368}"/>
                </a:ext>
              </a:extLst>
            </p:cNvPr>
            <p:cNvCxnSpPr/>
            <p:nvPr/>
          </p:nvCxnSpPr>
          <p:spPr>
            <a:xfrm flipH="1">
              <a:off x="11076554" y="3089986"/>
              <a:ext cx="731520" cy="0"/>
            </a:xfrm>
            <a:prstGeom prst="straightConnector1">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65594-F1CA-4F1B-B2C7-A6F595121464}"/>
                </a:ext>
              </a:extLst>
            </p:cNvPr>
            <p:cNvCxnSpPr>
              <a:cxnSpLocks/>
            </p:cNvCxnSpPr>
            <p:nvPr/>
          </p:nvCxnSpPr>
          <p:spPr>
            <a:xfrm flipH="1">
              <a:off x="11803885" y="3095545"/>
              <a:ext cx="10103" cy="2579273"/>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078B1E-05F1-419E-A9C3-1195D522B815}"/>
                </a:ext>
              </a:extLst>
            </p:cNvPr>
            <p:cNvCxnSpPr>
              <a:endCxn id="6" idx="2"/>
            </p:cNvCxnSpPr>
            <p:nvPr/>
          </p:nvCxnSpPr>
          <p:spPr>
            <a:xfrm>
              <a:off x="8764621" y="2198441"/>
              <a:ext cx="13472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754DCA-C185-4722-8E6C-87123C429F26}"/>
                </a:ext>
              </a:extLst>
            </p:cNvPr>
            <p:cNvCxnSpPr/>
            <p:nvPr/>
          </p:nvCxnSpPr>
          <p:spPr>
            <a:xfrm>
              <a:off x="8764621" y="2198441"/>
              <a:ext cx="38911" cy="2943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93EFED-B0FB-4472-8740-457B57D44DBD}"/>
                </a:ext>
              </a:extLst>
            </p:cNvPr>
            <p:cNvCxnSpPr>
              <a:cxnSpLocks/>
            </p:cNvCxnSpPr>
            <p:nvPr/>
          </p:nvCxnSpPr>
          <p:spPr>
            <a:xfrm>
              <a:off x="8803532" y="5205071"/>
              <a:ext cx="143263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8419155-11CD-4E19-90DF-F418FE9B74F3}"/>
                </a:ext>
              </a:extLst>
            </p:cNvPr>
            <p:cNvSpPr txBox="1"/>
            <p:nvPr/>
          </p:nvSpPr>
          <p:spPr>
            <a:xfrm>
              <a:off x="11076554" y="2762645"/>
              <a:ext cx="730287" cy="338554"/>
            </a:xfrm>
            <a:prstGeom prst="rect">
              <a:avLst/>
            </a:prstGeom>
            <a:noFill/>
          </p:spPr>
          <p:txBody>
            <a:bodyPr wrap="square" rtlCol="0">
              <a:spAutoFit/>
            </a:bodyPr>
            <a:lstStyle/>
            <a:p>
              <a:r>
                <a:rPr lang="en-US" sz="1600" dirty="0"/>
                <a:t>False</a:t>
              </a:r>
            </a:p>
          </p:txBody>
        </p:sp>
        <p:sp>
          <p:nvSpPr>
            <p:cNvPr id="23" name="TextBox 22">
              <a:extLst>
                <a:ext uri="{FF2B5EF4-FFF2-40B4-BE49-F238E27FC236}">
                  <a16:creationId xmlns:a16="http://schemas.microsoft.com/office/drawing/2014/main" id="{2A7E381C-E536-4103-92AF-60081D057184}"/>
                </a:ext>
              </a:extLst>
            </p:cNvPr>
            <p:cNvSpPr txBox="1"/>
            <p:nvPr/>
          </p:nvSpPr>
          <p:spPr>
            <a:xfrm>
              <a:off x="10293128" y="3476412"/>
              <a:ext cx="730287" cy="338554"/>
            </a:xfrm>
            <a:prstGeom prst="rect">
              <a:avLst/>
            </a:prstGeom>
            <a:noFill/>
          </p:spPr>
          <p:txBody>
            <a:bodyPr wrap="square" rtlCol="0">
              <a:spAutoFit/>
            </a:bodyPr>
            <a:lstStyle/>
            <a:p>
              <a:r>
                <a:rPr lang="en-US" sz="1600" dirty="0"/>
                <a:t>True</a:t>
              </a:r>
            </a:p>
          </p:txBody>
        </p:sp>
      </p:grpSp>
      <p:sp>
        <p:nvSpPr>
          <p:cNvPr id="24" name="TextBox 23">
            <a:extLst>
              <a:ext uri="{FF2B5EF4-FFF2-40B4-BE49-F238E27FC236}">
                <a16:creationId xmlns:a16="http://schemas.microsoft.com/office/drawing/2014/main" id="{E3BC93AE-9D30-4553-A1DE-1696D9D05D8A}"/>
              </a:ext>
            </a:extLst>
          </p:cNvPr>
          <p:cNvSpPr txBox="1"/>
          <p:nvPr/>
        </p:nvSpPr>
        <p:spPr>
          <a:xfrm>
            <a:off x="1518933" y="1275111"/>
            <a:ext cx="3286125" cy="3970318"/>
          </a:xfrm>
          <a:prstGeom prst="rect">
            <a:avLst/>
          </a:prstGeom>
          <a:noFill/>
        </p:spPr>
        <p:txBody>
          <a:bodyPr wrap="square" rtlCol="0">
            <a:spAutoFit/>
          </a:bodyPr>
          <a:lstStyle/>
          <a:p>
            <a:r>
              <a:rPr lang="en-US" dirty="0"/>
              <a:t>Algorithm </a:t>
            </a:r>
            <a:r>
              <a:rPr lang="en-US" dirty="0" err="1"/>
              <a:t>reverse_number</a:t>
            </a:r>
            <a:endParaRPr lang="en-US" dirty="0"/>
          </a:p>
          <a:p>
            <a:r>
              <a:rPr lang="en-US" dirty="0"/>
              <a:t>Input – an integer number</a:t>
            </a:r>
          </a:p>
          <a:p>
            <a:r>
              <a:rPr lang="en-US" dirty="0"/>
              <a:t>Output – reverse of the number</a:t>
            </a:r>
          </a:p>
          <a:p>
            <a:endParaRPr lang="en-US" dirty="0"/>
          </a:p>
          <a:p>
            <a:r>
              <a:rPr lang="en-US" dirty="0"/>
              <a:t>Steps:</a:t>
            </a:r>
          </a:p>
          <a:p>
            <a:pPr marL="342900" indent="-342900">
              <a:buAutoNum type="arabicPeriod"/>
            </a:pPr>
            <a:r>
              <a:rPr lang="en-US" dirty="0"/>
              <a:t>read(num)</a:t>
            </a:r>
          </a:p>
          <a:p>
            <a:pPr marL="342900" indent="-342900">
              <a:buAutoNum type="arabicPeriod"/>
            </a:pPr>
            <a:r>
              <a:rPr lang="en-US" dirty="0"/>
              <a:t>rev = 0</a:t>
            </a:r>
          </a:p>
          <a:p>
            <a:pPr marL="342900" indent="-342900">
              <a:buAutoNum type="arabicPeriod"/>
            </a:pPr>
            <a:r>
              <a:rPr lang="en-US" dirty="0"/>
              <a:t>while num != 0, do</a:t>
            </a:r>
          </a:p>
          <a:p>
            <a:pPr marL="800100" lvl="1" indent="-342900">
              <a:buAutoNum type="arabicPeriod"/>
            </a:pPr>
            <a:r>
              <a:rPr lang="en-US" dirty="0"/>
              <a:t>digit = num % 10</a:t>
            </a:r>
          </a:p>
          <a:p>
            <a:pPr marL="800100" lvl="1" indent="-342900">
              <a:buAutoNum type="arabicPeriod"/>
            </a:pPr>
            <a:r>
              <a:rPr lang="en-US" dirty="0"/>
              <a:t>rev = rev * 10 + digit</a:t>
            </a:r>
          </a:p>
          <a:p>
            <a:pPr marL="800100" lvl="1" indent="-342900">
              <a:buAutoNum type="arabicPeriod"/>
            </a:pPr>
            <a:r>
              <a:rPr lang="en-US" dirty="0"/>
              <a:t>num = num / 10</a:t>
            </a:r>
          </a:p>
          <a:p>
            <a:pPr marL="342900" lvl="1" indent="-342900">
              <a:buFont typeface="+mj-lt"/>
              <a:buAutoNum type="arabicPeriod"/>
            </a:pPr>
            <a:r>
              <a:rPr lang="en-US" dirty="0"/>
              <a:t>end while</a:t>
            </a:r>
          </a:p>
          <a:p>
            <a:pPr marL="342900" lvl="1" indent="-342900">
              <a:buFont typeface="+mj-lt"/>
              <a:buAutoNum type="arabicPeriod"/>
            </a:pPr>
            <a:r>
              <a:rPr lang="en-US" dirty="0"/>
              <a:t>display(rev)</a:t>
            </a:r>
          </a:p>
          <a:p>
            <a:pPr marL="342900" lvl="1" indent="-342900">
              <a:buFont typeface="+mj-lt"/>
              <a:buAutoNum type="arabicPeriod"/>
            </a:pPr>
            <a:r>
              <a:rPr lang="en-US" dirty="0"/>
              <a:t>stop </a:t>
            </a:r>
            <a:endParaRPr lang="en-IN" dirty="0"/>
          </a:p>
        </p:txBody>
      </p:sp>
      <p:sp>
        <p:nvSpPr>
          <p:cNvPr id="25" name="Oval 24">
            <a:extLst>
              <a:ext uri="{FF2B5EF4-FFF2-40B4-BE49-F238E27FC236}">
                <a16:creationId xmlns:a16="http://schemas.microsoft.com/office/drawing/2014/main" id="{C67ABA58-0DBB-4ED2-8F9A-0387E1D27FC3}"/>
              </a:ext>
            </a:extLst>
          </p:cNvPr>
          <p:cNvSpPr/>
          <p:nvPr/>
        </p:nvSpPr>
        <p:spPr>
          <a:xfrm>
            <a:off x="8175754" y="483622"/>
            <a:ext cx="1115236" cy="3241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Start</a:t>
            </a:r>
          </a:p>
        </p:txBody>
      </p:sp>
      <p:cxnSp>
        <p:nvCxnSpPr>
          <p:cNvPr id="26" name="Straight Arrow Connector 25">
            <a:extLst>
              <a:ext uri="{FF2B5EF4-FFF2-40B4-BE49-F238E27FC236}">
                <a16:creationId xmlns:a16="http://schemas.microsoft.com/office/drawing/2014/main" id="{764BD1B7-BDFA-4890-97CD-D953FCAB9D51}"/>
              </a:ext>
            </a:extLst>
          </p:cNvPr>
          <p:cNvCxnSpPr/>
          <p:nvPr/>
        </p:nvCxnSpPr>
        <p:spPr>
          <a:xfrm>
            <a:off x="8770018" y="821323"/>
            <a:ext cx="0" cy="272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lowchart: Data 26">
            <a:extLst>
              <a:ext uri="{FF2B5EF4-FFF2-40B4-BE49-F238E27FC236}">
                <a16:creationId xmlns:a16="http://schemas.microsoft.com/office/drawing/2014/main" id="{F3D4AF92-C61C-4DAA-8C9B-F869F6E1C56F}"/>
              </a:ext>
            </a:extLst>
          </p:cNvPr>
          <p:cNvSpPr/>
          <p:nvPr/>
        </p:nvSpPr>
        <p:spPr>
          <a:xfrm>
            <a:off x="7857915" y="1085824"/>
            <a:ext cx="2140839" cy="315687"/>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Read(num)</a:t>
            </a:r>
            <a:endParaRPr lang="en-IN" dirty="0">
              <a:solidFill>
                <a:schemeClr val="tx1"/>
              </a:solidFill>
            </a:endParaRPr>
          </a:p>
        </p:txBody>
      </p:sp>
      <p:cxnSp>
        <p:nvCxnSpPr>
          <p:cNvPr id="28" name="Straight Arrow Connector 27">
            <a:extLst>
              <a:ext uri="{FF2B5EF4-FFF2-40B4-BE49-F238E27FC236}">
                <a16:creationId xmlns:a16="http://schemas.microsoft.com/office/drawing/2014/main" id="{DA30D5C9-C854-4277-AEDF-08A9428D765A}"/>
              </a:ext>
            </a:extLst>
          </p:cNvPr>
          <p:cNvCxnSpPr/>
          <p:nvPr/>
        </p:nvCxnSpPr>
        <p:spPr>
          <a:xfrm>
            <a:off x="8784315" y="1415887"/>
            <a:ext cx="0" cy="272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Flowchart: Data 31">
            <a:extLst>
              <a:ext uri="{FF2B5EF4-FFF2-40B4-BE49-F238E27FC236}">
                <a16:creationId xmlns:a16="http://schemas.microsoft.com/office/drawing/2014/main" id="{4BC4E2C5-6ED1-48B1-8B64-6E93377AB651}"/>
              </a:ext>
            </a:extLst>
          </p:cNvPr>
          <p:cNvSpPr/>
          <p:nvPr/>
        </p:nvSpPr>
        <p:spPr>
          <a:xfrm>
            <a:off x="7567204" y="5614333"/>
            <a:ext cx="2221624" cy="300730"/>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Display(rev)</a:t>
            </a:r>
            <a:endParaRPr lang="en-IN" dirty="0">
              <a:solidFill>
                <a:schemeClr val="tx1"/>
              </a:solidFill>
            </a:endParaRPr>
          </a:p>
        </p:txBody>
      </p:sp>
      <p:sp>
        <p:nvSpPr>
          <p:cNvPr id="34" name="Oval 33">
            <a:extLst>
              <a:ext uri="{FF2B5EF4-FFF2-40B4-BE49-F238E27FC236}">
                <a16:creationId xmlns:a16="http://schemas.microsoft.com/office/drawing/2014/main" id="{829FCB67-75CF-4D32-8A1B-3E95F68A0292}"/>
              </a:ext>
            </a:extLst>
          </p:cNvPr>
          <p:cNvSpPr/>
          <p:nvPr/>
        </p:nvSpPr>
        <p:spPr>
          <a:xfrm>
            <a:off x="8212400" y="6244301"/>
            <a:ext cx="1115236" cy="3241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Stop</a:t>
            </a:r>
          </a:p>
        </p:txBody>
      </p:sp>
      <p:cxnSp>
        <p:nvCxnSpPr>
          <p:cNvPr id="35" name="Straight Arrow Connector 34">
            <a:extLst>
              <a:ext uri="{FF2B5EF4-FFF2-40B4-BE49-F238E27FC236}">
                <a16:creationId xmlns:a16="http://schemas.microsoft.com/office/drawing/2014/main" id="{CFE152CF-523F-4C50-9B0E-5E452706AFBE}"/>
              </a:ext>
            </a:extLst>
          </p:cNvPr>
          <p:cNvCxnSpPr/>
          <p:nvPr/>
        </p:nvCxnSpPr>
        <p:spPr>
          <a:xfrm>
            <a:off x="8743132" y="5915063"/>
            <a:ext cx="0" cy="272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99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Types of loop</a:t>
            </a:r>
          </a:p>
        </p:txBody>
      </p:sp>
      <p:sp>
        <p:nvSpPr>
          <p:cNvPr id="3" name="Content Placeholder 2"/>
          <p:cNvSpPr>
            <a:spLocks noGrp="1"/>
          </p:cNvSpPr>
          <p:nvPr>
            <p:ph idx="1"/>
          </p:nvPr>
        </p:nvSpPr>
        <p:spPr>
          <a:xfrm>
            <a:off x="1484310" y="1498061"/>
            <a:ext cx="10707689" cy="5214024"/>
          </a:xfrm>
        </p:spPr>
        <p:txBody>
          <a:bodyPr>
            <a:normAutofit/>
          </a:bodyPr>
          <a:lstStyle/>
          <a:p>
            <a:pPr>
              <a:buFont typeface="Arial" panose="020B0604020202020204" pitchFamily="34" charset="0"/>
              <a:buChar char="•"/>
            </a:pPr>
            <a:r>
              <a:rPr lang="en-US" dirty="0"/>
              <a:t> Based on the position of the test condition</a:t>
            </a:r>
          </a:p>
          <a:p>
            <a:pPr lvl="1">
              <a:buFont typeface="Courier New" panose="02070309020205020404" pitchFamily="49" charset="0"/>
              <a:buChar char="o"/>
            </a:pPr>
            <a:r>
              <a:rPr lang="en-US" dirty="0"/>
              <a:t>Entry Controlled or pretest loop</a:t>
            </a:r>
          </a:p>
          <a:p>
            <a:pPr lvl="1">
              <a:buFont typeface="Courier New" panose="02070309020205020404" pitchFamily="49" charset="0"/>
              <a:buChar char="o"/>
            </a:pPr>
            <a:r>
              <a:rPr lang="en-US" dirty="0"/>
              <a:t>Exit Controlled or posttest loop</a:t>
            </a:r>
          </a:p>
          <a:p>
            <a:pPr>
              <a:buFont typeface="Arial" panose="020B0604020202020204" pitchFamily="34" charset="0"/>
              <a:buChar char="•"/>
            </a:pPr>
            <a:r>
              <a:rPr lang="en-US" dirty="0"/>
              <a:t> Based on the number of iteration</a:t>
            </a:r>
          </a:p>
          <a:p>
            <a:pPr lvl="1">
              <a:buFont typeface="Courier New" panose="02070309020205020404" pitchFamily="49" charset="0"/>
              <a:buChar char="o"/>
            </a:pPr>
            <a:r>
              <a:rPr lang="en-US" dirty="0"/>
              <a:t>Finite loop</a:t>
            </a:r>
          </a:p>
          <a:p>
            <a:pPr lvl="1">
              <a:buFont typeface="Courier New" panose="02070309020205020404" pitchFamily="49" charset="0"/>
              <a:buChar char="o"/>
            </a:pPr>
            <a:r>
              <a:rPr lang="en-US" dirty="0"/>
              <a:t>Indefinite loop</a:t>
            </a:r>
          </a:p>
          <a:p>
            <a:pPr lvl="1">
              <a:buFont typeface="Courier New" panose="02070309020205020404" pitchFamily="49" charset="0"/>
              <a:buChar char="o"/>
            </a:pPr>
            <a:r>
              <a:rPr lang="en-US" dirty="0"/>
              <a:t>Infinite loop</a:t>
            </a:r>
          </a:p>
          <a:p>
            <a:pPr>
              <a:buFont typeface="Arial" panose="020B0604020202020204" pitchFamily="34" charset="0"/>
              <a:buChar char="•"/>
            </a:pPr>
            <a:r>
              <a:rPr lang="en-US" dirty="0"/>
              <a:t> Based on the nature of Condition variable</a:t>
            </a:r>
          </a:p>
          <a:p>
            <a:pPr lvl="1">
              <a:buFont typeface="Courier New" panose="02070309020205020404" pitchFamily="49" charset="0"/>
              <a:buChar char="o"/>
            </a:pPr>
            <a:r>
              <a:rPr lang="en-US" dirty="0"/>
              <a:t>Counter Controlled loop</a:t>
            </a:r>
          </a:p>
          <a:p>
            <a:pPr lvl="1">
              <a:buFont typeface="Courier New" panose="02070309020205020404" pitchFamily="49" charset="0"/>
              <a:buChar char="o"/>
            </a:pPr>
            <a:r>
              <a:rPr lang="en-US" dirty="0"/>
              <a:t>Sentinel Controlled loop</a:t>
            </a:r>
          </a:p>
          <a:p>
            <a:pPr marL="0" indent="0">
              <a:buNone/>
            </a:pPr>
            <a:endParaRPr lang="en-US" dirty="0"/>
          </a:p>
        </p:txBody>
      </p:sp>
    </p:spTree>
    <p:extLst>
      <p:ext uri="{BB962C8B-B14F-4D97-AF65-F5344CB8AC3E}">
        <p14:creationId xmlns:p14="http://schemas.microsoft.com/office/powerpoint/2010/main" val="25462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Types of loop</a:t>
            </a:r>
          </a:p>
        </p:txBody>
      </p:sp>
      <p:sp>
        <p:nvSpPr>
          <p:cNvPr id="3" name="Content Placeholder 2"/>
          <p:cNvSpPr>
            <a:spLocks noGrp="1"/>
          </p:cNvSpPr>
          <p:nvPr>
            <p:ph idx="1"/>
          </p:nvPr>
        </p:nvSpPr>
        <p:spPr>
          <a:xfrm>
            <a:off x="1484311" y="1498061"/>
            <a:ext cx="5801706" cy="5214024"/>
          </a:xfrm>
        </p:spPr>
        <p:txBody>
          <a:bodyPr>
            <a:normAutofit/>
          </a:bodyPr>
          <a:lstStyle/>
          <a:p>
            <a:pPr marL="0" indent="0">
              <a:buNone/>
            </a:pPr>
            <a:r>
              <a:rPr lang="en-US" b="1" u="sng" dirty="0"/>
              <a:t>Entry Controlled or pretest loop:</a:t>
            </a:r>
            <a:endParaRPr lang="en-US" dirty="0"/>
          </a:p>
          <a:p>
            <a:pPr marL="548640" indent="-548640" algn="just">
              <a:lnSpc>
                <a:spcPct val="150000"/>
              </a:lnSpc>
              <a:spcBef>
                <a:spcPts val="0"/>
              </a:spcBef>
            </a:pPr>
            <a:r>
              <a:rPr lang="en-US" sz="2000" dirty="0"/>
              <a:t>Condition is tested before the start of the loop execution.</a:t>
            </a:r>
          </a:p>
          <a:p>
            <a:pPr marL="548640" indent="-548640" algn="just">
              <a:lnSpc>
                <a:spcPct val="150000"/>
              </a:lnSpc>
              <a:spcBef>
                <a:spcPts val="0"/>
              </a:spcBef>
            </a:pPr>
            <a:r>
              <a:rPr lang="en-US" sz="2000" dirty="0"/>
              <a:t>If the condition is false, body of the loop is not selected for execution.</a:t>
            </a:r>
          </a:p>
          <a:p>
            <a:pPr marL="548640" indent="-548640" algn="just">
              <a:lnSpc>
                <a:spcPct val="150000"/>
              </a:lnSpc>
              <a:spcBef>
                <a:spcPts val="0"/>
              </a:spcBef>
            </a:pPr>
            <a:r>
              <a:rPr lang="en-US" sz="2000" dirty="0"/>
              <a:t>Body of the loop is selected for repeated execution till the condition is true.</a:t>
            </a:r>
          </a:p>
          <a:p>
            <a:pPr marL="548640" indent="-548640" algn="just">
              <a:lnSpc>
                <a:spcPct val="150000"/>
              </a:lnSpc>
              <a:spcBef>
                <a:spcPts val="0"/>
              </a:spcBef>
            </a:pPr>
            <a:r>
              <a:rPr lang="en-US" sz="2000" dirty="0"/>
              <a:t>Therefore, if test condition is checked for </a:t>
            </a:r>
            <a:r>
              <a:rPr lang="en-US" sz="2000" b="1" i="1" dirty="0"/>
              <a:t>n times</a:t>
            </a:r>
            <a:r>
              <a:rPr lang="en-US" sz="2000" dirty="0"/>
              <a:t>, body of the loop gets executed </a:t>
            </a:r>
            <a:r>
              <a:rPr lang="en-US" sz="2000" b="1" i="1" dirty="0"/>
              <a:t>n-1 times</a:t>
            </a:r>
            <a:r>
              <a:rPr lang="en-US" sz="2000" dirty="0"/>
              <a:t>.</a:t>
            </a:r>
          </a:p>
          <a:p>
            <a:pPr marL="0" indent="0">
              <a:buNone/>
            </a:pPr>
            <a:endParaRPr lang="en-US" dirty="0"/>
          </a:p>
        </p:txBody>
      </p:sp>
      <p:grpSp>
        <p:nvGrpSpPr>
          <p:cNvPr id="37" name="Group 36"/>
          <p:cNvGrpSpPr/>
          <p:nvPr/>
        </p:nvGrpSpPr>
        <p:grpSpPr>
          <a:xfrm>
            <a:off x="8764621" y="1108943"/>
            <a:ext cx="3049366" cy="5028896"/>
            <a:chOff x="8764621" y="1108943"/>
            <a:chExt cx="3049366" cy="5028896"/>
          </a:xfrm>
        </p:grpSpPr>
        <p:sp>
          <p:nvSpPr>
            <p:cNvPr id="4" name="TextBox 3"/>
            <p:cNvSpPr txBox="1"/>
            <p:nvPr/>
          </p:nvSpPr>
          <p:spPr>
            <a:xfrm>
              <a:off x="9377464" y="1108943"/>
              <a:ext cx="1712068" cy="646331"/>
            </a:xfrm>
            <a:prstGeom prst="rect">
              <a:avLst/>
            </a:prstGeom>
            <a:noFill/>
            <a:ln>
              <a:solidFill>
                <a:schemeClr val="tx1"/>
              </a:solidFill>
            </a:ln>
          </p:spPr>
          <p:txBody>
            <a:bodyPr wrap="square" rtlCol="0">
              <a:spAutoFit/>
            </a:bodyPr>
            <a:lstStyle/>
            <a:p>
              <a:pPr algn="ctr"/>
              <a:r>
                <a:rPr lang="en-US" dirty="0"/>
                <a:t>Initialization of loop Variable</a:t>
              </a:r>
            </a:p>
          </p:txBody>
        </p:sp>
        <p:sp>
          <p:nvSpPr>
            <p:cNvPr id="9" name="Oval 8"/>
            <p:cNvSpPr/>
            <p:nvPr/>
          </p:nvSpPr>
          <p:spPr>
            <a:xfrm>
              <a:off x="10111902" y="2062254"/>
              <a:ext cx="243192" cy="2723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49838" y="2723733"/>
              <a:ext cx="1167319" cy="646331"/>
            </a:xfrm>
            <a:prstGeom prst="rect">
              <a:avLst/>
            </a:prstGeom>
            <a:noFill/>
          </p:spPr>
          <p:txBody>
            <a:bodyPr wrap="square" rtlCol="0">
              <a:spAutoFit/>
            </a:bodyPr>
            <a:lstStyle/>
            <a:p>
              <a:pPr algn="ctr"/>
              <a:r>
                <a:rPr lang="en-US" dirty="0"/>
                <a:t>Test Condition</a:t>
              </a:r>
            </a:p>
          </p:txBody>
        </p:sp>
        <p:sp>
          <p:nvSpPr>
            <p:cNvPr id="12" name="Flowchart: Decision 11"/>
            <p:cNvSpPr/>
            <p:nvPr/>
          </p:nvSpPr>
          <p:spPr>
            <a:xfrm>
              <a:off x="9377464" y="2626465"/>
              <a:ext cx="1702340" cy="93816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383947" y="3858636"/>
              <a:ext cx="1712068" cy="646331"/>
            </a:xfrm>
            <a:prstGeom prst="rect">
              <a:avLst/>
            </a:prstGeom>
            <a:noFill/>
            <a:ln>
              <a:solidFill>
                <a:schemeClr val="tx1"/>
              </a:solidFill>
            </a:ln>
          </p:spPr>
          <p:txBody>
            <a:bodyPr wrap="square" rtlCol="0">
              <a:spAutoFit/>
            </a:bodyPr>
            <a:lstStyle/>
            <a:p>
              <a:pPr algn="ctr"/>
              <a:r>
                <a:rPr lang="en-US" dirty="0"/>
                <a:t>Body of the loop</a:t>
              </a:r>
            </a:p>
          </p:txBody>
        </p:sp>
        <p:sp>
          <p:nvSpPr>
            <p:cNvPr id="14" name="TextBox 13"/>
            <p:cNvSpPr txBox="1"/>
            <p:nvPr/>
          </p:nvSpPr>
          <p:spPr>
            <a:xfrm>
              <a:off x="9419611" y="4818436"/>
              <a:ext cx="1712068" cy="646331"/>
            </a:xfrm>
            <a:prstGeom prst="rect">
              <a:avLst/>
            </a:prstGeom>
            <a:noFill/>
            <a:ln>
              <a:solidFill>
                <a:schemeClr val="tx1"/>
              </a:solidFill>
            </a:ln>
          </p:spPr>
          <p:txBody>
            <a:bodyPr wrap="square" rtlCol="0">
              <a:spAutoFit/>
            </a:bodyPr>
            <a:lstStyle/>
            <a:p>
              <a:pPr algn="ctr"/>
              <a:r>
                <a:rPr lang="en-US" dirty="0"/>
                <a:t>Update loop Variable</a:t>
              </a:r>
            </a:p>
          </p:txBody>
        </p:sp>
        <p:sp>
          <p:nvSpPr>
            <p:cNvPr id="15" name="TextBox 14"/>
            <p:cNvSpPr txBox="1"/>
            <p:nvPr/>
          </p:nvSpPr>
          <p:spPr>
            <a:xfrm>
              <a:off x="9445550" y="5768507"/>
              <a:ext cx="1712068" cy="369332"/>
            </a:xfrm>
            <a:prstGeom prst="rect">
              <a:avLst/>
            </a:prstGeom>
            <a:noFill/>
            <a:ln>
              <a:solidFill>
                <a:schemeClr val="tx1"/>
              </a:solidFill>
            </a:ln>
          </p:spPr>
          <p:txBody>
            <a:bodyPr wrap="square" rtlCol="0">
              <a:spAutoFit/>
            </a:bodyPr>
            <a:lstStyle/>
            <a:p>
              <a:pPr algn="ctr"/>
              <a:r>
                <a:rPr lang="en-US" dirty="0"/>
                <a:t>Next statement</a:t>
              </a:r>
            </a:p>
          </p:txBody>
        </p:sp>
        <p:cxnSp>
          <p:nvCxnSpPr>
            <p:cNvPr id="17" name="Straight Arrow Connector 16"/>
            <p:cNvCxnSpPr>
              <a:stCxn id="4" idx="2"/>
              <a:endCxn id="9" idx="0"/>
            </p:cNvCxnSpPr>
            <p:nvPr/>
          </p:nvCxnSpPr>
          <p:spPr>
            <a:xfrm>
              <a:off x="10233498" y="1755274"/>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230252" y="2335689"/>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220528" y="3551652"/>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230252" y="4514697"/>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5" idx="3"/>
            </p:cNvCxnSpPr>
            <p:nvPr/>
          </p:nvCxnSpPr>
          <p:spPr>
            <a:xfrm flipH="1">
              <a:off x="11157617" y="5953173"/>
              <a:ext cx="6492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1076554" y="3089986"/>
              <a:ext cx="731520" cy="0"/>
            </a:xfrm>
            <a:prstGeom prst="straightConnector1">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813987" y="3095545"/>
              <a:ext cx="0" cy="2857628"/>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9" idx="2"/>
            </p:cNvCxnSpPr>
            <p:nvPr/>
          </p:nvCxnSpPr>
          <p:spPr>
            <a:xfrm>
              <a:off x="8764621" y="2198441"/>
              <a:ext cx="13472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764621" y="2198441"/>
              <a:ext cx="38911" cy="2943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4" idx="1"/>
            </p:cNvCxnSpPr>
            <p:nvPr/>
          </p:nvCxnSpPr>
          <p:spPr>
            <a:xfrm>
              <a:off x="8800287" y="5141601"/>
              <a:ext cx="6193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076554" y="2762645"/>
              <a:ext cx="730287" cy="338554"/>
            </a:xfrm>
            <a:prstGeom prst="rect">
              <a:avLst/>
            </a:prstGeom>
            <a:noFill/>
          </p:spPr>
          <p:txBody>
            <a:bodyPr wrap="square" rtlCol="0">
              <a:spAutoFit/>
            </a:bodyPr>
            <a:lstStyle/>
            <a:p>
              <a:r>
                <a:rPr lang="en-US" sz="1600" dirty="0"/>
                <a:t>False</a:t>
              </a:r>
            </a:p>
          </p:txBody>
        </p:sp>
        <p:sp>
          <p:nvSpPr>
            <p:cNvPr id="36" name="TextBox 35"/>
            <p:cNvSpPr txBox="1"/>
            <p:nvPr/>
          </p:nvSpPr>
          <p:spPr>
            <a:xfrm>
              <a:off x="10293128" y="3476412"/>
              <a:ext cx="730287" cy="338554"/>
            </a:xfrm>
            <a:prstGeom prst="rect">
              <a:avLst/>
            </a:prstGeom>
            <a:noFill/>
          </p:spPr>
          <p:txBody>
            <a:bodyPr wrap="square" rtlCol="0">
              <a:spAutoFit/>
            </a:bodyPr>
            <a:lstStyle/>
            <a:p>
              <a:r>
                <a:rPr lang="en-US" sz="1600" dirty="0"/>
                <a:t>True</a:t>
              </a:r>
            </a:p>
          </p:txBody>
        </p:sp>
      </p:grpSp>
    </p:spTree>
    <p:extLst>
      <p:ext uri="{BB962C8B-B14F-4D97-AF65-F5344CB8AC3E}">
        <p14:creationId xmlns:p14="http://schemas.microsoft.com/office/powerpoint/2010/main" val="11045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Types of loop</a:t>
            </a:r>
          </a:p>
        </p:txBody>
      </p:sp>
      <p:sp>
        <p:nvSpPr>
          <p:cNvPr id="3" name="Content Placeholder 2"/>
          <p:cNvSpPr>
            <a:spLocks noGrp="1"/>
          </p:cNvSpPr>
          <p:nvPr>
            <p:ph idx="1"/>
          </p:nvPr>
        </p:nvSpPr>
        <p:spPr>
          <a:xfrm>
            <a:off x="1484311" y="1498061"/>
            <a:ext cx="5801706" cy="5214024"/>
          </a:xfrm>
        </p:spPr>
        <p:txBody>
          <a:bodyPr>
            <a:normAutofit lnSpcReduction="10000"/>
          </a:bodyPr>
          <a:lstStyle/>
          <a:p>
            <a:pPr marL="0" indent="0">
              <a:buNone/>
            </a:pPr>
            <a:r>
              <a:rPr lang="en-US" b="1" u="sng" dirty="0"/>
              <a:t>Exit Controlled or post-test loop:</a:t>
            </a:r>
            <a:endParaRPr lang="en-US" dirty="0"/>
          </a:p>
          <a:p>
            <a:pPr marL="548640" indent="-548640" algn="just">
              <a:lnSpc>
                <a:spcPct val="150000"/>
              </a:lnSpc>
              <a:spcBef>
                <a:spcPts val="0"/>
              </a:spcBef>
            </a:pPr>
            <a:r>
              <a:rPr lang="en-US" sz="2000" dirty="0"/>
              <a:t>Condition is tested at the end of the body of  loop.</a:t>
            </a:r>
          </a:p>
          <a:p>
            <a:pPr marL="548640" indent="-548640" algn="just">
              <a:lnSpc>
                <a:spcPct val="150000"/>
              </a:lnSpc>
              <a:spcBef>
                <a:spcPts val="0"/>
              </a:spcBef>
            </a:pPr>
            <a:r>
              <a:rPr lang="en-US" sz="2000" dirty="0"/>
              <a:t>Body of the loop is executed first and then test condition is evaluated. If the test condition is false, loop terminates.</a:t>
            </a:r>
          </a:p>
          <a:p>
            <a:pPr marL="548640" indent="-548640" algn="just">
              <a:lnSpc>
                <a:spcPct val="150000"/>
              </a:lnSpc>
              <a:spcBef>
                <a:spcPts val="0"/>
              </a:spcBef>
            </a:pPr>
            <a:r>
              <a:rPr lang="en-US" sz="2000" dirty="0"/>
              <a:t>Body of the loop is selected for repeated execution till the condition is true.</a:t>
            </a:r>
          </a:p>
          <a:p>
            <a:pPr marL="548640" indent="-548640" algn="just">
              <a:lnSpc>
                <a:spcPct val="150000"/>
              </a:lnSpc>
              <a:spcBef>
                <a:spcPts val="0"/>
              </a:spcBef>
            </a:pPr>
            <a:r>
              <a:rPr lang="en-US" sz="2000" dirty="0"/>
              <a:t>Therefore, if test condition is checked for </a:t>
            </a:r>
            <a:r>
              <a:rPr lang="en-US" sz="2000" b="1" i="1" dirty="0"/>
              <a:t>n times</a:t>
            </a:r>
            <a:r>
              <a:rPr lang="en-US" sz="2000" dirty="0"/>
              <a:t>, body of the loop gets executed </a:t>
            </a:r>
            <a:r>
              <a:rPr lang="en-US" sz="2000" b="1" i="1" dirty="0"/>
              <a:t>n times</a:t>
            </a:r>
            <a:r>
              <a:rPr lang="en-US" sz="2000" dirty="0"/>
              <a:t>.</a:t>
            </a:r>
          </a:p>
          <a:p>
            <a:pPr marL="548640" indent="-548640" algn="just">
              <a:lnSpc>
                <a:spcPct val="150000"/>
              </a:lnSpc>
              <a:spcBef>
                <a:spcPts val="0"/>
              </a:spcBef>
            </a:pPr>
            <a:r>
              <a:rPr lang="en-US" sz="2000" dirty="0"/>
              <a:t>Body of the loop gets executed </a:t>
            </a:r>
            <a:r>
              <a:rPr lang="en-US" sz="2000" b="1" i="1" dirty="0"/>
              <a:t>at least once.</a:t>
            </a:r>
          </a:p>
          <a:p>
            <a:pPr marL="0" indent="0">
              <a:buNone/>
            </a:pPr>
            <a:endParaRPr lang="en-US" dirty="0"/>
          </a:p>
        </p:txBody>
      </p:sp>
      <p:grpSp>
        <p:nvGrpSpPr>
          <p:cNvPr id="6" name="Group 5"/>
          <p:cNvGrpSpPr/>
          <p:nvPr/>
        </p:nvGrpSpPr>
        <p:grpSpPr>
          <a:xfrm>
            <a:off x="8761375" y="1108943"/>
            <a:ext cx="2396243" cy="5028896"/>
            <a:chOff x="8761375" y="1108943"/>
            <a:chExt cx="2396243" cy="5028896"/>
          </a:xfrm>
        </p:grpSpPr>
        <p:sp>
          <p:nvSpPr>
            <p:cNvPr id="4" name="TextBox 3"/>
            <p:cNvSpPr txBox="1"/>
            <p:nvPr/>
          </p:nvSpPr>
          <p:spPr>
            <a:xfrm>
              <a:off x="9377464" y="1108943"/>
              <a:ext cx="1712068" cy="646331"/>
            </a:xfrm>
            <a:prstGeom prst="rect">
              <a:avLst/>
            </a:prstGeom>
            <a:noFill/>
            <a:ln>
              <a:solidFill>
                <a:schemeClr val="tx1"/>
              </a:solidFill>
            </a:ln>
          </p:spPr>
          <p:txBody>
            <a:bodyPr wrap="square" rtlCol="0">
              <a:spAutoFit/>
            </a:bodyPr>
            <a:lstStyle/>
            <a:p>
              <a:pPr algn="ctr"/>
              <a:r>
                <a:rPr lang="en-US" dirty="0"/>
                <a:t>Initialization of loop Variable</a:t>
              </a:r>
            </a:p>
          </p:txBody>
        </p:sp>
        <p:sp>
          <p:nvSpPr>
            <p:cNvPr id="9" name="Oval 8"/>
            <p:cNvSpPr/>
            <p:nvPr/>
          </p:nvSpPr>
          <p:spPr>
            <a:xfrm>
              <a:off x="10111902" y="2062254"/>
              <a:ext cx="243192" cy="2723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49833" y="4649815"/>
              <a:ext cx="1167319" cy="646331"/>
            </a:xfrm>
            <a:prstGeom prst="rect">
              <a:avLst/>
            </a:prstGeom>
            <a:noFill/>
          </p:spPr>
          <p:txBody>
            <a:bodyPr wrap="square" rtlCol="0">
              <a:spAutoFit/>
            </a:bodyPr>
            <a:lstStyle/>
            <a:p>
              <a:pPr algn="ctr"/>
              <a:r>
                <a:rPr lang="en-US" dirty="0"/>
                <a:t>Test Condition</a:t>
              </a:r>
            </a:p>
          </p:txBody>
        </p:sp>
        <p:sp>
          <p:nvSpPr>
            <p:cNvPr id="12" name="Flowchart: Decision 11"/>
            <p:cNvSpPr/>
            <p:nvPr/>
          </p:nvSpPr>
          <p:spPr>
            <a:xfrm>
              <a:off x="9377459" y="4552547"/>
              <a:ext cx="1702340" cy="93816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383947" y="2652400"/>
              <a:ext cx="1712068" cy="646331"/>
            </a:xfrm>
            <a:prstGeom prst="rect">
              <a:avLst/>
            </a:prstGeom>
            <a:noFill/>
            <a:ln>
              <a:solidFill>
                <a:schemeClr val="tx1"/>
              </a:solidFill>
            </a:ln>
          </p:spPr>
          <p:txBody>
            <a:bodyPr wrap="square" rtlCol="0">
              <a:spAutoFit/>
            </a:bodyPr>
            <a:lstStyle/>
            <a:p>
              <a:pPr algn="ctr"/>
              <a:r>
                <a:rPr lang="en-US" dirty="0"/>
                <a:t>Body of the loop</a:t>
              </a:r>
            </a:p>
          </p:txBody>
        </p:sp>
        <p:sp>
          <p:nvSpPr>
            <p:cNvPr id="14" name="TextBox 13"/>
            <p:cNvSpPr txBox="1"/>
            <p:nvPr/>
          </p:nvSpPr>
          <p:spPr>
            <a:xfrm>
              <a:off x="9409883" y="3612203"/>
              <a:ext cx="1712068" cy="646331"/>
            </a:xfrm>
            <a:prstGeom prst="rect">
              <a:avLst/>
            </a:prstGeom>
            <a:noFill/>
            <a:ln>
              <a:solidFill>
                <a:schemeClr val="tx1"/>
              </a:solidFill>
            </a:ln>
          </p:spPr>
          <p:txBody>
            <a:bodyPr wrap="square" rtlCol="0">
              <a:spAutoFit/>
            </a:bodyPr>
            <a:lstStyle/>
            <a:p>
              <a:pPr algn="ctr"/>
              <a:r>
                <a:rPr lang="en-US" dirty="0"/>
                <a:t>Update loop Variable</a:t>
              </a:r>
            </a:p>
          </p:txBody>
        </p:sp>
        <p:sp>
          <p:nvSpPr>
            <p:cNvPr id="15" name="TextBox 14"/>
            <p:cNvSpPr txBox="1"/>
            <p:nvPr/>
          </p:nvSpPr>
          <p:spPr>
            <a:xfrm>
              <a:off x="9445550" y="5768507"/>
              <a:ext cx="1712068" cy="369332"/>
            </a:xfrm>
            <a:prstGeom prst="rect">
              <a:avLst/>
            </a:prstGeom>
            <a:noFill/>
            <a:ln>
              <a:solidFill>
                <a:schemeClr val="tx1"/>
              </a:solidFill>
            </a:ln>
          </p:spPr>
          <p:txBody>
            <a:bodyPr wrap="square" rtlCol="0">
              <a:spAutoFit/>
            </a:bodyPr>
            <a:lstStyle/>
            <a:p>
              <a:pPr algn="ctr"/>
              <a:r>
                <a:rPr lang="en-US" dirty="0"/>
                <a:t>Next statement</a:t>
              </a:r>
            </a:p>
          </p:txBody>
        </p:sp>
        <p:cxnSp>
          <p:nvCxnSpPr>
            <p:cNvPr id="17" name="Straight Arrow Connector 16"/>
            <p:cNvCxnSpPr>
              <a:stCxn id="4" idx="2"/>
              <a:endCxn id="9" idx="0"/>
            </p:cNvCxnSpPr>
            <p:nvPr/>
          </p:nvCxnSpPr>
          <p:spPr>
            <a:xfrm>
              <a:off x="10233498" y="1755274"/>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230252" y="2335689"/>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239979" y="5477734"/>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230252" y="3298733"/>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9" idx="2"/>
            </p:cNvCxnSpPr>
            <p:nvPr/>
          </p:nvCxnSpPr>
          <p:spPr>
            <a:xfrm>
              <a:off x="8764621" y="2198441"/>
              <a:ext cx="13472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764620" y="2198441"/>
              <a:ext cx="0" cy="27889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761375" y="5005409"/>
              <a:ext cx="6193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0227008" y="4268259"/>
              <a:ext cx="0" cy="3069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272406" y="5490707"/>
              <a:ext cx="749029" cy="307777"/>
            </a:xfrm>
            <a:prstGeom prst="rect">
              <a:avLst/>
            </a:prstGeom>
            <a:noFill/>
          </p:spPr>
          <p:txBody>
            <a:bodyPr wrap="square" rtlCol="0">
              <a:spAutoFit/>
            </a:bodyPr>
            <a:lstStyle/>
            <a:p>
              <a:r>
                <a:rPr lang="en-US" sz="1400" dirty="0"/>
                <a:t>False</a:t>
              </a:r>
              <a:endParaRPr lang="en-US" dirty="0"/>
            </a:p>
          </p:txBody>
        </p:sp>
        <p:sp>
          <p:nvSpPr>
            <p:cNvPr id="26" name="TextBox 25"/>
            <p:cNvSpPr txBox="1"/>
            <p:nvPr/>
          </p:nvSpPr>
          <p:spPr>
            <a:xfrm>
              <a:off x="8761375" y="4697632"/>
              <a:ext cx="749029" cy="307777"/>
            </a:xfrm>
            <a:prstGeom prst="rect">
              <a:avLst/>
            </a:prstGeom>
            <a:noFill/>
          </p:spPr>
          <p:txBody>
            <a:bodyPr wrap="square" rtlCol="0">
              <a:spAutoFit/>
            </a:bodyPr>
            <a:lstStyle/>
            <a:p>
              <a:r>
                <a:rPr lang="en-US" sz="1400" dirty="0"/>
                <a:t>True</a:t>
              </a:r>
              <a:endParaRPr lang="en-US" dirty="0"/>
            </a:p>
          </p:txBody>
        </p:sp>
      </p:grpSp>
    </p:spTree>
    <p:extLst>
      <p:ext uri="{BB962C8B-B14F-4D97-AF65-F5344CB8AC3E}">
        <p14:creationId xmlns:p14="http://schemas.microsoft.com/office/powerpoint/2010/main" val="60822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Types of loop</a:t>
            </a:r>
          </a:p>
        </p:txBody>
      </p:sp>
      <p:sp>
        <p:nvSpPr>
          <p:cNvPr id="3" name="Content Placeholder 2"/>
          <p:cNvSpPr>
            <a:spLocks noGrp="1"/>
          </p:cNvSpPr>
          <p:nvPr>
            <p:ph idx="1"/>
          </p:nvPr>
        </p:nvSpPr>
        <p:spPr>
          <a:xfrm>
            <a:off x="1484310" y="1498060"/>
            <a:ext cx="10018713" cy="5194287"/>
          </a:xfrm>
        </p:spPr>
        <p:txBody>
          <a:bodyPr>
            <a:noAutofit/>
          </a:bodyPr>
          <a:lstStyle/>
          <a:p>
            <a:pPr marL="0" indent="0">
              <a:lnSpc>
                <a:spcPct val="150000"/>
              </a:lnSpc>
              <a:spcBef>
                <a:spcPts val="600"/>
              </a:spcBef>
              <a:buNone/>
            </a:pPr>
            <a:r>
              <a:rPr lang="en-US" sz="2000" b="1" dirty="0"/>
              <a:t>Based on the no of the iterations:</a:t>
            </a:r>
          </a:p>
          <a:p>
            <a:pPr marL="548640" lvl="1" indent="-548640" algn="just">
              <a:lnSpc>
                <a:spcPct val="150000"/>
              </a:lnSpc>
              <a:spcBef>
                <a:spcPts val="600"/>
              </a:spcBef>
              <a:buFont typeface="+mj-lt"/>
              <a:buAutoNum type="alphaUcPeriod"/>
            </a:pPr>
            <a:r>
              <a:rPr lang="en-US" b="1" dirty="0"/>
              <a:t>Finite loop </a:t>
            </a:r>
            <a:r>
              <a:rPr lang="en-US" dirty="0"/>
              <a:t>: Based on the control statement, user can have prior knowledge about how many times body of the loop gets executed. Loop variable here is used as </a:t>
            </a:r>
            <a:r>
              <a:rPr lang="en-US" b="1" i="1" dirty="0"/>
              <a:t>Counter. </a:t>
            </a:r>
            <a:r>
              <a:rPr lang="en-US" dirty="0"/>
              <a:t>It is also known as</a:t>
            </a:r>
            <a:r>
              <a:rPr lang="en-US" b="1" i="1" dirty="0"/>
              <a:t> Counter Controlled loop.</a:t>
            </a:r>
          </a:p>
          <a:p>
            <a:pPr marL="548640" lvl="1" indent="-548640" algn="just">
              <a:lnSpc>
                <a:spcPct val="150000"/>
              </a:lnSpc>
              <a:spcBef>
                <a:spcPts val="600"/>
              </a:spcBef>
              <a:buFont typeface="+mj-lt"/>
              <a:buAutoNum type="alphaUcPeriod"/>
            </a:pPr>
            <a:r>
              <a:rPr lang="en-US" b="1" dirty="0"/>
              <a:t>Indefinite loop</a:t>
            </a:r>
            <a:r>
              <a:rPr lang="en-US" dirty="0"/>
              <a:t>: The number of the times body of the loop gets executed is not known till the loop terminates. Here a special value called </a:t>
            </a:r>
            <a:r>
              <a:rPr lang="en-US" b="1" dirty="0"/>
              <a:t>Sentinel</a:t>
            </a:r>
            <a:r>
              <a:rPr lang="en-US" dirty="0"/>
              <a:t> value is used to change the loop control expression from true to false. It is also known as</a:t>
            </a:r>
            <a:r>
              <a:rPr lang="en-US" b="1" i="1" dirty="0"/>
              <a:t> Sentinel Controlled loop.</a:t>
            </a:r>
            <a:endParaRPr lang="en-US" dirty="0"/>
          </a:p>
          <a:p>
            <a:pPr marL="548640" lvl="1" indent="-548640" algn="just">
              <a:lnSpc>
                <a:spcPct val="150000"/>
              </a:lnSpc>
              <a:spcBef>
                <a:spcPts val="600"/>
              </a:spcBef>
              <a:buFont typeface="+mj-lt"/>
              <a:buAutoNum type="alphaUcPeriod"/>
            </a:pPr>
            <a:r>
              <a:rPr lang="en-US" b="1" dirty="0"/>
              <a:t>Infinite loop</a:t>
            </a:r>
            <a:r>
              <a:rPr lang="en-US" dirty="0"/>
              <a:t>: Here the body of the loop is executed infinite number of times. This occurs most of the times if the update loop variable statement is missing or the test condition is never met.</a:t>
            </a:r>
          </a:p>
        </p:txBody>
      </p:sp>
    </p:spTree>
    <p:extLst>
      <p:ext uri="{BB962C8B-B14F-4D97-AF65-F5344CB8AC3E}">
        <p14:creationId xmlns:p14="http://schemas.microsoft.com/office/powerpoint/2010/main" val="283732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Loop Statements: </a:t>
            </a:r>
            <a:r>
              <a:rPr lang="en-US" b="1" dirty="0"/>
              <a:t>while</a:t>
            </a:r>
            <a:r>
              <a:rPr lang="en-US" dirty="0"/>
              <a:t> statement</a:t>
            </a:r>
          </a:p>
        </p:txBody>
      </p:sp>
      <p:sp>
        <p:nvSpPr>
          <p:cNvPr id="3" name="Content Placeholder 2"/>
          <p:cNvSpPr>
            <a:spLocks noGrp="1"/>
          </p:cNvSpPr>
          <p:nvPr>
            <p:ph idx="1"/>
          </p:nvPr>
        </p:nvSpPr>
        <p:spPr>
          <a:xfrm>
            <a:off x="1484310" y="1498061"/>
            <a:ext cx="10283620" cy="5165386"/>
          </a:xfrm>
        </p:spPr>
        <p:txBody>
          <a:bodyPr>
            <a:normAutofit fontScale="92500" lnSpcReduction="20000"/>
          </a:bodyPr>
          <a:lstStyle/>
          <a:p>
            <a:pPr marL="0" lvl="1" indent="0" algn="just">
              <a:lnSpc>
                <a:spcPct val="150000"/>
              </a:lnSpc>
              <a:spcBef>
                <a:spcPts val="600"/>
              </a:spcBef>
              <a:buNone/>
            </a:pPr>
            <a:r>
              <a:rPr lang="en-US" sz="2200" dirty="0"/>
              <a:t>The </a:t>
            </a:r>
            <a:r>
              <a:rPr lang="en-US" sz="2200" b="1" dirty="0"/>
              <a:t>while</a:t>
            </a:r>
            <a:r>
              <a:rPr lang="en-US" sz="2200" dirty="0"/>
              <a:t> Statement:</a:t>
            </a:r>
          </a:p>
          <a:p>
            <a:pPr marL="457200" lvl="1" indent="-457200" algn="just">
              <a:lnSpc>
                <a:spcPct val="150000"/>
              </a:lnSpc>
              <a:spcBef>
                <a:spcPts val="600"/>
              </a:spcBef>
              <a:buFont typeface="Courier New" panose="02070309020205020404" pitchFamily="49" charset="0"/>
              <a:buChar char="o"/>
            </a:pPr>
            <a:r>
              <a:rPr lang="en-US" sz="2200" dirty="0"/>
              <a:t>while statement is an entry-controlled loop.</a:t>
            </a:r>
          </a:p>
          <a:p>
            <a:pPr marL="457200" lvl="1" indent="-457200" algn="just">
              <a:lnSpc>
                <a:spcPct val="150000"/>
              </a:lnSpc>
              <a:spcBef>
                <a:spcPts val="600"/>
              </a:spcBef>
              <a:buFont typeface="Courier New" panose="02070309020205020404" pitchFamily="49" charset="0"/>
              <a:buChar char="o"/>
            </a:pPr>
            <a:r>
              <a:rPr lang="en-US" sz="2200" dirty="0"/>
              <a:t>Syntax :</a:t>
            </a:r>
          </a:p>
          <a:p>
            <a:pPr marL="0" lvl="1" indent="0" algn="just">
              <a:lnSpc>
                <a:spcPct val="150000"/>
              </a:lnSpc>
              <a:spcBef>
                <a:spcPts val="600"/>
              </a:spcBef>
              <a:buNone/>
            </a:pPr>
            <a:r>
              <a:rPr lang="en-US" sz="2200" dirty="0"/>
              <a:t>	</a:t>
            </a:r>
            <a:r>
              <a:rPr lang="en-US" sz="2200" i="1" dirty="0" err="1"/>
              <a:t>init_loop_variable</a:t>
            </a:r>
            <a:r>
              <a:rPr lang="en-US" sz="2200" i="1" dirty="0"/>
              <a:t>;</a:t>
            </a:r>
          </a:p>
          <a:p>
            <a:pPr marL="0" lvl="1" indent="0" algn="just">
              <a:lnSpc>
                <a:spcPct val="150000"/>
              </a:lnSpc>
              <a:spcBef>
                <a:spcPts val="600"/>
              </a:spcBef>
              <a:buNone/>
            </a:pPr>
            <a:r>
              <a:rPr lang="en-US" sz="2200" dirty="0"/>
              <a:t>	</a:t>
            </a:r>
            <a:r>
              <a:rPr lang="en-US" sz="2200" b="1" dirty="0"/>
              <a:t>while</a:t>
            </a:r>
            <a:r>
              <a:rPr lang="en-US" sz="2200" dirty="0"/>
              <a:t> (test condition){</a:t>
            </a:r>
          </a:p>
          <a:p>
            <a:pPr marL="0" lvl="1" indent="0" algn="just">
              <a:lnSpc>
                <a:spcPct val="150000"/>
              </a:lnSpc>
              <a:spcBef>
                <a:spcPts val="600"/>
              </a:spcBef>
              <a:buNone/>
            </a:pPr>
            <a:r>
              <a:rPr lang="en-US" sz="2200" i="1" dirty="0"/>
              <a:t>			</a:t>
            </a:r>
            <a:r>
              <a:rPr lang="en-US" sz="2200" i="1" dirty="0" err="1"/>
              <a:t>body_of_loop</a:t>
            </a:r>
            <a:r>
              <a:rPr lang="en-US" sz="2200" i="1" dirty="0"/>
              <a:t>;</a:t>
            </a:r>
          </a:p>
          <a:p>
            <a:pPr marL="0" lvl="1" indent="0" algn="just">
              <a:lnSpc>
                <a:spcPct val="150000"/>
              </a:lnSpc>
              <a:spcBef>
                <a:spcPts val="600"/>
              </a:spcBef>
              <a:buNone/>
            </a:pPr>
            <a:r>
              <a:rPr lang="en-US" sz="2200" i="1" dirty="0"/>
              <a:t>			</a:t>
            </a:r>
            <a:r>
              <a:rPr lang="en-US" sz="2200" i="1" dirty="0" err="1"/>
              <a:t>update_loop_variable</a:t>
            </a:r>
            <a:r>
              <a:rPr lang="en-US" sz="2200" i="1" dirty="0"/>
              <a:t>;</a:t>
            </a:r>
          </a:p>
          <a:p>
            <a:pPr marL="0" lvl="1" indent="0" algn="just">
              <a:lnSpc>
                <a:spcPct val="150000"/>
              </a:lnSpc>
              <a:spcBef>
                <a:spcPts val="600"/>
              </a:spcBef>
              <a:buNone/>
            </a:pPr>
            <a:r>
              <a:rPr lang="en-US" sz="2200" dirty="0"/>
              <a:t>	}</a:t>
            </a:r>
          </a:p>
          <a:p>
            <a:pPr marL="0" lvl="1" indent="0" algn="just">
              <a:lnSpc>
                <a:spcPct val="150000"/>
              </a:lnSpc>
              <a:spcBef>
                <a:spcPts val="600"/>
              </a:spcBef>
              <a:buNone/>
            </a:pPr>
            <a:r>
              <a:rPr lang="en-US" sz="2200" dirty="0"/>
              <a:t>	</a:t>
            </a:r>
            <a:r>
              <a:rPr lang="en-US" sz="2200" i="1" dirty="0" err="1"/>
              <a:t>next_statement</a:t>
            </a:r>
            <a:r>
              <a:rPr lang="en-US" sz="2200" i="1" dirty="0"/>
              <a:t>;</a:t>
            </a:r>
          </a:p>
          <a:p>
            <a:pPr marL="0" lvl="1" indent="0" algn="just">
              <a:lnSpc>
                <a:spcPct val="150000"/>
              </a:lnSpc>
              <a:spcBef>
                <a:spcPts val="600"/>
              </a:spcBef>
              <a:buNone/>
            </a:pPr>
            <a:endParaRPr lang="en-US" dirty="0"/>
          </a:p>
        </p:txBody>
      </p:sp>
    </p:spTree>
    <p:extLst>
      <p:ext uri="{BB962C8B-B14F-4D97-AF65-F5344CB8AC3E}">
        <p14:creationId xmlns:p14="http://schemas.microsoft.com/office/powerpoint/2010/main" val="323668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25877"/>
            <a:ext cx="10018713" cy="1172183"/>
          </a:xfrm>
        </p:spPr>
        <p:txBody>
          <a:bodyPr/>
          <a:lstStyle/>
          <a:p>
            <a:r>
              <a:rPr lang="en-US" dirty="0"/>
              <a:t>Loop Statements: </a:t>
            </a:r>
            <a:r>
              <a:rPr lang="en-US" b="1" dirty="0"/>
              <a:t>while</a:t>
            </a:r>
            <a:r>
              <a:rPr lang="en-US" dirty="0"/>
              <a:t> statement</a:t>
            </a:r>
          </a:p>
        </p:txBody>
      </p:sp>
      <p:sp>
        <p:nvSpPr>
          <p:cNvPr id="3" name="Content Placeholder 2"/>
          <p:cNvSpPr>
            <a:spLocks noGrp="1"/>
          </p:cNvSpPr>
          <p:nvPr>
            <p:ph idx="1"/>
          </p:nvPr>
        </p:nvSpPr>
        <p:spPr>
          <a:xfrm>
            <a:off x="1484310" y="1498061"/>
            <a:ext cx="4634387" cy="5165386"/>
          </a:xfrm>
        </p:spPr>
        <p:txBody>
          <a:bodyPr>
            <a:normAutofit fontScale="92500" lnSpcReduction="20000"/>
          </a:bodyPr>
          <a:lstStyle/>
          <a:p>
            <a:pPr marL="0" lvl="1" indent="0" algn="just">
              <a:lnSpc>
                <a:spcPct val="150000"/>
              </a:lnSpc>
              <a:spcBef>
                <a:spcPts val="600"/>
              </a:spcBef>
              <a:buNone/>
            </a:pPr>
            <a:r>
              <a:rPr lang="en-US" sz="2600" b="1" dirty="0"/>
              <a:t>Example</a:t>
            </a:r>
            <a:r>
              <a:rPr lang="en-US" sz="2600" dirty="0"/>
              <a:t>:</a:t>
            </a:r>
          </a:p>
          <a:p>
            <a:pPr marL="0" lvl="1" indent="0" algn="just">
              <a:lnSpc>
                <a:spcPct val="150000"/>
              </a:lnSpc>
              <a:spcBef>
                <a:spcPts val="600"/>
              </a:spcBef>
              <a:buNone/>
            </a:pPr>
            <a:r>
              <a:rPr lang="en-US" sz="2600" dirty="0"/>
              <a:t>	// sum of series </a:t>
            </a:r>
          </a:p>
          <a:p>
            <a:pPr marL="0" indent="0">
              <a:buNone/>
            </a:pPr>
            <a:r>
              <a:rPr lang="en-US" sz="2600" dirty="0"/>
              <a:t>	//read n</a:t>
            </a:r>
          </a:p>
          <a:p>
            <a:pPr marL="0" indent="0">
              <a:buNone/>
            </a:pPr>
            <a:r>
              <a:rPr lang="en-US" sz="2600" dirty="0"/>
              <a:t>	</a:t>
            </a:r>
            <a:r>
              <a:rPr lang="en-US" sz="2600" dirty="0" err="1"/>
              <a:t>i</a:t>
            </a:r>
            <a:r>
              <a:rPr lang="en-US" sz="2600" dirty="0"/>
              <a:t>=1;</a:t>
            </a:r>
          </a:p>
          <a:p>
            <a:pPr marL="0" indent="0">
              <a:buNone/>
            </a:pPr>
            <a:r>
              <a:rPr lang="en-US" sz="2600" dirty="0"/>
              <a:t>	sum=0;</a:t>
            </a:r>
          </a:p>
          <a:p>
            <a:pPr marL="0" indent="0">
              <a:buNone/>
            </a:pPr>
            <a:r>
              <a:rPr lang="en-US" sz="2600" dirty="0"/>
              <a:t>	while (</a:t>
            </a:r>
            <a:r>
              <a:rPr lang="en-US" sz="2600" dirty="0" err="1"/>
              <a:t>i</a:t>
            </a:r>
            <a:r>
              <a:rPr lang="en-US" sz="2600" dirty="0"/>
              <a:t>&lt;=n) {</a:t>
            </a:r>
          </a:p>
          <a:p>
            <a:pPr marL="0" indent="0">
              <a:buNone/>
            </a:pPr>
            <a:r>
              <a:rPr lang="en-US" sz="2600" dirty="0"/>
              <a:t>			sum=</a:t>
            </a:r>
            <a:r>
              <a:rPr lang="en-US" sz="2600" dirty="0" err="1"/>
              <a:t>sum+i</a:t>
            </a:r>
            <a:r>
              <a:rPr lang="en-US" sz="2600" dirty="0"/>
              <a:t>;</a:t>
            </a:r>
          </a:p>
          <a:p>
            <a:pPr marL="0" indent="0">
              <a:buNone/>
            </a:pPr>
            <a:r>
              <a:rPr lang="en-US" sz="2600" dirty="0"/>
              <a:t>			</a:t>
            </a:r>
            <a:r>
              <a:rPr lang="en-US" sz="2600" dirty="0" err="1"/>
              <a:t>i</a:t>
            </a:r>
            <a:r>
              <a:rPr lang="en-US" sz="2600" dirty="0"/>
              <a:t>++;</a:t>
            </a:r>
          </a:p>
          <a:p>
            <a:pPr marL="0" indent="0">
              <a:buNone/>
            </a:pPr>
            <a:r>
              <a:rPr lang="en-US" sz="2600" dirty="0"/>
              <a:t>	}</a:t>
            </a:r>
          </a:p>
          <a:p>
            <a:pPr marL="0" indent="0">
              <a:buNone/>
            </a:pPr>
            <a:r>
              <a:rPr lang="en-US" sz="2600" dirty="0"/>
              <a:t>	</a:t>
            </a:r>
            <a:r>
              <a:rPr lang="en-US" sz="2600" dirty="0" err="1"/>
              <a:t>printf</a:t>
            </a:r>
            <a:r>
              <a:rPr lang="en-US" sz="2600" dirty="0"/>
              <a:t>(“sum= %</a:t>
            </a:r>
            <a:r>
              <a:rPr lang="en-US" sz="2600" dirty="0" err="1"/>
              <a:t>d”,sum</a:t>
            </a:r>
            <a:r>
              <a:rPr lang="en-US" sz="2600" dirty="0"/>
              <a:t>);</a:t>
            </a:r>
          </a:p>
          <a:p>
            <a:pPr marL="0" lvl="1" indent="0" algn="just">
              <a:lnSpc>
                <a:spcPct val="150000"/>
              </a:lnSpc>
              <a:spcBef>
                <a:spcPts val="600"/>
              </a:spcBef>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4297868"/>
              </p:ext>
            </p:extLst>
          </p:nvPr>
        </p:nvGraphicFramePr>
        <p:xfrm>
          <a:off x="6118695" y="2188723"/>
          <a:ext cx="5675738" cy="3483170"/>
        </p:xfrm>
        <a:graphic>
          <a:graphicData uri="http://schemas.openxmlformats.org/drawingml/2006/table">
            <a:tbl>
              <a:tblPr firstRow="1" bandRow="1">
                <a:tableStyleId>{5C22544A-7EE6-4342-B048-85BDC9FD1C3A}</a:tableStyleId>
              </a:tblPr>
              <a:tblGrid>
                <a:gridCol w="1458678">
                  <a:extLst>
                    <a:ext uri="{9D8B030D-6E8A-4147-A177-3AD203B41FA5}">
                      <a16:colId xmlns:a16="http://schemas.microsoft.com/office/drawing/2014/main" val="20000"/>
                    </a:ext>
                  </a:extLst>
                </a:gridCol>
                <a:gridCol w="1458678">
                  <a:extLst>
                    <a:ext uri="{9D8B030D-6E8A-4147-A177-3AD203B41FA5}">
                      <a16:colId xmlns:a16="http://schemas.microsoft.com/office/drawing/2014/main" val="2431133055"/>
                    </a:ext>
                  </a:extLst>
                </a:gridCol>
                <a:gridCol w="1379191">
                  <a:extLst>
                    <a:ext uri="{9D8B030D-6E8A-4147-A177-3AD203B41FA5}">
                      <a16:colId xmlns:a16="http://schemas.microsoft.com/office/drawing/2014/main" val="20002"/>
                    </a:ext>
                  </a:extLst>
                </a:gridCol>
                <a:gridCol w="1379191">
                  <a:extLst>
                    <a:ext uri="{9D8B030D-6E8A-4147-A177-3AD203B41FA5}">
                      <a16:colId xmlns:a16="http://schemas.microsoft.com/office/drawing/2014/main" val="4208543481"/>
                    </a:ext>
                  </a:extLst>
                </a:gridCol>
              </a:tblGrid>
              <a:tr h="666203">
                <a:tc>
                  <a:txBody>
                    <a:bodyPr/>
                    <a:lstStyle/>
                    <a:p>
                      <a:r>
                        <a:rPr lang="en-US" dirty="0"/>
                        <a:t>Iteration (n=5)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Test</a:t>
                      </a:r>
                      <a:r>
                        <a:rPr lang="en-US" baseline="0" dirty="0"/>
                        <a:t> Condition</a:t>
                      </a:r>
                      <a:endParaRPr lang="en-US" dirty="0"/>
                    </a:p>
                  </a:txBody>
                  <a:tcPr/>
                </a:tc>
                <a:tc>
                  <a:txBody>
                    <a:bodyPr/>
                    <a:lstStyle/>
                    <a:p>
                      <a:r>
                        <a:rPr lang="en-US" dirty="0"/>
                        <a:t>sum</a:t>
                      </a:r>
                    </a:p>
                  </a:txBody>
                  <a:tcPr/>
                </a:tc>
                <a:tc>
                  <a:txBody>
                    <a:bodyPr/>
                    <a:lstStyle/>
                    <a:p>
                      <a:pPr algn="ctr"/>
                      <a:r>
                        <a:rPr lang="en-US" dirty="0" err="1"/>
                        <a:t>i</a:t>
                      </a:r>
                      <a:endParaRPr lang="en-US" dirty="0"/>
                    </a:p>
                  </a:txBody>
                  <a:tcPr/>
                </a:tc>
                <a:extLst>
                  <a:ext uri="{0D108BD9-81ED-4DB2-BD59-A6C34878D82A}">
                    <a16:rowId xmlns:a16="http://schemas.microsoft.com/office/drawing/2014/main" val="10000"/>
                  </a:ext>
                </a:extLst>
              </a:tr>
              <a:tr h="501117">
                <a:tc>
                  <a:txBody>
                    <a:bodyPr/>
                    <a:lstStyle/>
                    <a:p>
                      <a:pPr algn="ctr"/>
                      <a:r>
                        <a:rPr lang="en-US" dirty="0"/>
                        <a:t>-</a:t>
                      </a:r>
                    </a:p>
                  </a:txBody>
                  <a:tcPr/>
                </a:tc>
                <a:tc>
                  <a:txBody>
                    <a:bodyPr/>
                    <a:lstStyle/>
                    <a:p>
                      <a:pPr algn="ctr"/>
                      <a:r>
                        <a:rPr lang="en-US" dirty="0" err="1"/>
                        <a:t>i</a:t>
                      </a:r>
                      <a:r>
                        <a:rPr lang="en-US" dirty="0"/>
                        <a:t>&lt;=5</a:t>
                      </a:r>
                    </a:p>
                  </a:txBody>
                  <a:tcPr/>
                </a:tc>
                <a:tc>
                  <a:txBody>
                    <a:bodyPr/>
                    <a:lstStyle/>
                    <a:p>
                      <a:pPr algn="ctr"/>
                      <a:r>
                        <a:rPr lang="en-US" baseline="0" dirty="0"/>
                        <a:t>0 (initial)</a:t>
                      </a:r>
                      <a:endParaRPr lang="en-US" dirty="0"/>
                    </a:p>
                  </a:txBody>
                  <a:tcPr/>
                </a:tc>
                <a:tc>
                  <a:txBody>
                    <a:bodyPr/>
                    <a:lstStyle/>
                    <a:p>
                      <a:pPr algn="ctr"/>
                      <a:r>
                        <a:rPr lang="en-US" baseline="0" dirty="0"/>
                        <a:t>1(initial)</a:t>
                      </a:r>
                      <a:endParaRPr lang="en-US" dirty="0"/>
                    </a:p>
                  </a:txBody>
                  <a:tcPr/>
                </a:tc>
                <a:extLst>
                  <a:ext uri="{0D108BD9-81ED-4DB2-BD59-A6C34878D82A}">
                    <a16:rowId xmlns:a16="http://schemas.microsoft.com/office/drawing/2014/main" val="10001"/>
                  </a:ext>
                </a:extLst>
              </a:tr>
              <a:tr h="385975">
                <a:tc>
                  <a:txBody>
                    <a:bodyPr/>
                    <a:lstStyle/>
                    <a:p>
                      <a:pPr algn="ctr"/>
                      <a:r>
                        <a:rPr lang="en-US" dirty="0"/>
                        <a:t>1</a:t>
                      </a:r>
                    </a:p>
                  </a:txBody>
                  <a:tcPr/>
                </a:tc>
                <a:tc>
                  <a:txBody>
                    <a:bodyPr/>
                    <a:lstStyle/>
                    <a:p>
                      <a:pPr algn="ctr"/>
                      <a:r>
                        <a:rPr lang="en-US" dirty="0"/>
                        <a:t>TRUE</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0002"/>
                  </a:ext>
                </a:extLst>
              </a:tr>
              <a:tr h="385975">
                <a:tc>
                  <a:txBody>
                    <a:bodyPr/>
                    <a:lstStyle/>
                    <a:p>
                      <a:pPr algn="ctr"/>
                      <a:r>
                        <a:rPr lang="en-US" dirty="0"/>
                        <a:t>2</a:t>
                      </a:r>
                    </a:p>
                  </a:txBody>
                  <a:tcPr/>
                </a:tc>
                <a:tc>
                  <a:txBody>
                    <a:bodyPr/>
                    <a:lstStyle/>
                    <a:p>
                      <a:pPr algn="ctr"/>
                      <a:r>
                        <a:rPr lang="en-US" dirty="0"/>
                        <a:t>TRUE</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0003"/>
                  </a:ext>
                </a:extLst>
              </a:tr>
              <a:tr h="385975">
                <a:tc>
                  <a:txBody>
                    <a:bodyPr/>
                    <a:lstStyle/>
                    <a:p>
                      <a:pPr algn="ctr"/>
                      <a:r>
                        <a:rPr lang="en-US" dirty="0"/>
                        <a:t>3</a:t>
                      </a:r>
                    </a:p>
                  </a:txBody>
                  <a:tcPr/>
                </a:tc>
                <a:tc>
                  <a:txBody>
                    <a:bodyPr/>
                    <a:lstStyle/>
                    <a:p>
                      <a:pPr algn="ctr"/>
                      <a:r>
                        <a:rPr lang="en-US" dirty="0"/>
                        <a:t>TRUE</a:t>
                      </a:r>
                    </a:p>
                  </a:txBody>
                  <a:tcPr/>
                </a:tc>
                <a:tc>
                  <a:txBody>
                    <a:bodyPr/>
                    <a:lstStyle/>
                    <a:p>
                      <a:pPr algn="ctr"/>
                      <a:r>
                        <a:rPr lang="en-US" dirty="0"/>
                        <a:t>6</a:t>
                      </a:r>
                    </a:p>
                  </a:txBody>
                  <a:tcPr/>
                </a:tc>
                <a:tc>
                  <a:txBody>
                    <a:bodyPr/>
                    <a:lstStyle/>
                    <a:p>
                      <a:pPr algn="ctr"/>
                      <a:r>
                        <a:rPr lang="en-US" dirty="0"/>
                        <a:t>4</a:t>
                      </a:r>
                    </a:p>
                  </a:txBody>
                  <a:tcPr/>
                </a:tc>
                <a:extLst>
                  <a:ext uri="{0D108BD9-81ED-4DB2-BD59-A6C34878D82A}">
                    <a16:rowId xmlns:a16="http://schemas.microsoft.com/office/drawing/2014/main" val="10004"/>
                  </a:ext>
                </a:extLst>
              </a:tr>
              <a:tr h="385975">
                <a:tc>
                  <a:txBody>
                    <a:bodyPr/>
                    <a:lstStyle/>
                    <a:p>
                      <a:pPr algn="ctr"/>
                      <a:r>
                        <a:rPr lang="en-US" dirty="0"/>
                        <a:t>4</a:t>
                      </a:r>
                    </a:p>
                  </a:txBody>
                  <a:tcPr/>
                </a:tc>
                <a:tc>
                  <a:txBody>
                    <a:bodyPr/>
                    <a:lstStyle/>
                    <a:p>
                      <a:pPr algn="ctr"/>
                      <a:r>
                        <a:rPr lang="en-US" dirty="0"/>
                        <a:t>TRUE</a:t>
                      </a:r>
                    </a:p>
                  </a:txBody>
                  <a:tcPr/>
                </a:tc>
                <a:tc>
                  <a:txBody>
                    <a:bodyPr/>
                    <a:lstStyle/>
                    <a:p>
                      <a:pPr algn="ctr"/>
                      <a:r>
                        <a:rPr lang="en-US" dirty="0"/>
                        <a:t>10</a:t>
                      </a:r>
                    </a:p>
                  </a:txBody>
                  <a:tcPr/>
                </a:tc>
                <a:tc>
                  <a:txBody>
                    <a:bodyPr/>
                    <a:lstStyle/>
                    <a:p>
                      <a:pPr algn="ctr"/>
                      <a:r>
                        <a:rPr lang="en-US" dirty="0"/>
                        <a:t>5</a:t>
                      </a:r>
                    </a:p>
                  </a:txBody>
                  <a:tcPr/>
                </a:tc>
                <a:extLst>
                  <a:ext uri="{0D108BD9-81ED-4DB2-BD59-A6C34878D82A}">
                    <a16:rowId xmlns:a16="http://schemas.microsoft.com/office/drawing/2014/main" val="10005"/>
                  </a:ext>
                </a:extLst>
              </a:tr>
              <a:tr h="385975">
                <a:tc>
                  <a:txBody>
                    <a:bodyPr/>
                    <a:lstStyle/>
                    <a:p>
                      <a:pPr algn="ctr"/>
                      <a:r>
                        <a:rPr lang="en-US" dirty="0"/>
                        <a:t>5</a:t>
                      </a:r>
                    </a:p>
                  </a:txBody>
                  <a:tcPr/>
                </a:tc>
                <a:tc>
                  <a:txBody>
                    <a:bodyPr/>
                    <a:lstStyle/>
                    <a:p>
                      <a:pPr algn="ctr"/>
                      <a:r>
                        <a:rPr lang="en-US" dirty="0"/>
                        <a:t>TRUE</a:t>
                      </a:r>
                    </a:p>
                  </a:txBody>
                  <a:tcPr/>
                </a:tc>
                <a:tc>
                  <a:txBody>
                    <a:bodyPr/>
                    <a:lstStyle/>
                    <a:p>
                      <a:pPr algn="ctr"/>
                      <a:r>
                        <a:rPr lang="en-US" dirty="0"/>
                        <a:t>15</a:t>
                      </a:r>
                    </a:p>
                  </a:txBody>
                  <a:tcPr/>
                </a:tc>
                <a:tc>
                  <a:txBody>
                    <a:bodyPr/>
                    <a:lstStyle/>
                    <a:p>
                      <a:pPr algn="ctr"/>
                      <a:r>
                        <a:rPr lang="en-US" dirty="0"/>
                        <a:t>6</a:t>
                      </a:r>
                    </a:p>
                  </a:txBody>
                  <a:tcPr/>
                </a:tc>
                <a:extLst>
                  <a:ext uri="{0D108BD9-81ED-4DB2-BD59-A6C34878D82A}">
                    <a16:rowId xmlns:a16="http://schemas.microsoft.com/office/drawing/2014/main" val="10006"/>
                  </a:ext>
                </a:extLst>
              </a:tr>
              <a:tr h="385975">
                <a:tc>
                  <a:txBody>
                    <a:bodyPr/>
                    <a:lstStyle/>
                    <a:p>
                      <a:pPr algn="ctr"/>
                      <a:r>
                        <a:rPr lang="en-US" dirty="0"/>
                        <a:t>6</a:t>
                      </a:r>
                    </a:p>
                  </a:txBody>
                  <a:tcPr/>
                </a:tc>
                <a:tc>
                  <a:txBody>
                    <a:bodyPr/>
                    <a:lstStyle/>
                    <a:p>
                      <a:pPr algn="ctr"/>
                      <a:r>
                        <a:rPr lang="en-US" dirty="0"/>
                        <a:t>FALSE</a:t>
                      </a:r>
                    </a:p>
                  </a:txBody>
                  <a:tcPr/>
                </a:tc>
                <a:tc>
                  <a:txBody>
                    <a:bodyPr/>
                    <a:lstStyle/>
                    <a:p>
                      <a:pPr algn="ctr"/>
                      <a:r>
                        <a:rPr lang="en-US" dirty="0"/>
                        <a:t>LOOP exits</a:t>
                      </a:r>
                    </a:p>
                  </a:txBody>
                  <a:tcPr/>
                </a:tc>
                <a:tc>
                  <a:txBody>
                    <a:bodyPr/>
                    <a:lstStyle/>
                    <a:p>
                      <a:pPr algn="ct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54014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CCB6241D28F154F82302B242E47BB11" ma:contentTypeVersion="10" ma:contentTypeDescription="Create a new document." ma:contentTypeScope="" ma:versionID="1887ca91181e3483aad4c04c1780af20">
  <xsd:schema xmlns:xsd="http://www.w3.org/2001/XMLSchema" xmlns:xs="http://www.w3.org/2001/XMLSchema" xmlns:p="http://schemas.microsoft.com/office/2006/metadata/properties" xmlns:ns2="9def6a8a-37d9-46fb-bea6-2694ed781626" targetNamespace="http://schemas.microsoft.com/office/2006/metadata/properties" ma:root="true" ma:fieldsID="424a8637d26988f791b1705cf6e4f694" ns2:_="">
    <xsd:import namespace="9def6a8a-37d9-46fb-bea6-2694ed7816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ef6a8a-37d9-46fb-bea6-2694ed7816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9EDDB0-6512-4D28-B175-2C9FC91D3711}">
  <ds:schemaRefs>
    <ds:schemaRef ds:uri="http://schemas.microsoft.com/sharepoint/v3/contenttype/forms"/>
  </ds:schemaRefs>
</ds:datastoreItem>
</file>

<file path=customXml/itemProps2.xml><?xml version="1.0" encoding="utf-8"?>
<ds:datastoreItem xmlns:ds="http://schemas.openxmlformats.org/officeDocument/2006/customXml" ds:itemID="{8EE33EC6-5A30-46A6-89DB-D31A7BDB4B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ef6a8a-37d9-46fb-bea6-2694ed7816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5E6BDF-C0CD-405A-A96F-B2BC125236A7}">
  <ds:schemaRefs>
    <ds:schemaRef ds:uri="http://purl.org/dc/elements/1.1/"/>
    <ds:schemaRef ds:uri="http://schemas.microsoft.com/office/2006/metadata/properties"/>
    <ds:schemaRef ds:uri="9def6a8a-37d9-46fb-bea6-2694ed781626"/>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Parallax</Template>
  <TotalTime>762</TotalTime>
  <Words>2678</Words>
  <Application>Microsoft Office PowerPoint</Application>
  <PresentationFormat>Widescreen</PresentationFormat>
  <Paragraphs>595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Corbel</vt:lpstr>
      <vt:lpstr>Courier New</vt:lpstr>
      <vt:lpstr>Parallax</vt:lpstr>
      <vt:lpstr>Chapter 6: Decision Making and Looping</vt:lpstr>
      <vt:lpstr>Looping</vt:lpstr>
      <vt:lpstr>Components or Elements of Loop</vt:lpstr>
      <vt:lpstr>Types of loop</vt:lpstr>
      <vt:lpstr>Types of loop</vt:lpstr>
      <vt:lpstr>Types of loop</vt:lpstr>
      <vt:lpstr>Types of loop</vt:lpstr>
      <vt:lpstr>Loop Statements: while statement</vt:lpstr>
      <vt:lpstr>Loop Statements: while statement</vt:lpstr>
      <vt:lpstr>Component of loop missing in while statement</vt:lpstr>
      <vt:lpstr>Component of loop missing in while statement</vt:lpstr>
      <vt:lpstr>Component of loop missing in while statement</vt:lpstr>
      <vt:lpstr>Component of loop missing in while statement</vt:lpstr>
      <vt:lpstr>while statement: Some more example</vt:lpstr>
      <vt:lpstr>Loop Statements: while statement</vt:lpstr>
      <vt:lpstr>while statement: Some more example</vt:lpstr>
      <vt:lpstr>Loop Statements: while statement</vt:lpstr>
      <vt:lpstr>Loop Statements: do-while statement</vt:lpstr>
      <vt:lpstr>Loop Statements: do-while statement</vt:lpstr>
      <vt:lpstr>Component of loop missing in do-while statement</vt:lpstr>
      <vt:lpstr>Component of loop missing in do-while statement</vt:lpstr>
      <vt:lpstr>Component of loop missing in do-while statement</vt:lpstr>
      <vt:lpstr>Components of loop missing in do-while statement</vt:lpstr>
      <vt:lpstr>Loop Statements: for statement</vt:lpstr>
      <vt:lpstr>Loop Statements: for statement</vt:lpstr>
      <vt:lpstr>Component of loop missing in for statement</vt:lpstr>
      <vt:lpstr>Component of loop missing in for statement</vt:lpstr>
      <vt:lpstr>Component of loop missing in for statement</vt:lpstr>
      <vt:lpstr>Component of loop missing in for statement</vt:lpstr>
      <vt:lpstr>Nested loops</vt:lpstr>
      <vt:lpstr>Nested loops</vt:lpstr>
      <vt:lpstr>Nested loops</vt:lpstr>
      <vt:lpstr>Thank You</vt:lpstr>
      <vt:lpstr>To find reverse of a number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Decision Making and Looping</dc:title>
  <dc:creator>Ratika Pradhan</dc:creator>
  <cp:lastModifiedBy>DIPENDRA GURUNG</cp:lastModifiedBy>
  <cp:revision>37</cp:revision>
  <dcterms:created xsi:type="dcterms:W3CDTF">2020-12-14T03:47:14Z</dcterms:created>
  <dcterms:modified xsi:type="dcterms:W3CDTF">2024-10-19T04:05:32Z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0x010100DCCB6241D28F154F82302B242E47BB11</vt:lpwstr>
  </property>
</Properties>
</file>