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70" r:id="rId14"/>
    <p:sldId id="271" r:id="rId15"/>
    <p:sldId id="275" r:id="rId16"/>
    <p:sldId id="276" r:id="rId17"/>
    <p:sldId id="277" r:id="rId18"/>
    <p:sldId id="278" r:id="rId19"/>
    <p:sldId id="279" r:id="rId20"/>
    <p:sldId id="272" r:id="rId21"/>
    <p:sldId id="273" r:id="rId22"/>
    <p:sldId id="274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8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8540" y="73609"/>
            <a:ext cx="7906918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67690"/>
            <a:ext cx="4236720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196" y="2126488"/>
            <a:ext cx="7508240" cy="166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540" y="2085847"/>
            <a:ext cx="775144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600" b="1" spc="-95" dirty="0">
                <a:solidFill>
                  <a:srgbClr val="675E46"/>
                </a:solidFill>
                <a:latin typeface="Caladea"/>
                <a:cs typeface="Caladea"/>
              </a:rPr>
              <a:t>Constants,</a:t>
            </a:r>
            <a:r>
              <a:rPr sz="6600" b="1" spc="-270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6600" b="1" spc="-135" dirty="0">
                <a:solidFill>
                  <a:srgbClr val="675E46"/>
                </a:solidFill>
                <a:latin typeface="Caladea"/>
                <a:cs typeface="Caladea"/>
              </a:rPr>
              <a:t>Variables,  </a:t>
            </a:r>
            <a:r>
              <a:rPr sz="6600" b="1" spc="-70" dirty="0">
                <a:solidFill>
                  <a:srgbClr val="675E46"/>
                </a:solidFill>
                <a:latin typeface="Caladea"/>
                <a:cs typeface="Caladea"/>
              </a:rPr>
              <a:t>and </a:t>
            </a:r>
            <a:r>
              <a:rPr sz="6600" b="1" spc="-75" dirty="0">
                <a:solidFill>
                  <a:srgbClr val="675E46"/>
                </a:solidFill>
                <a:latin typeface="Caladea"/>
                <a:cs typeface="Caladea"/>
              </a:rPr>
              <a:t>Data</a:t>
            </a:r>
            <a:r>
              <a:rPr sz="6600" b="1" spc="-355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6600" b="1" spc="-110" dirty="0">
                <a:solidFill>
                  <a:srgbClr val="675E46"/>
                </a:solidFill>
                <a:latin typeface="Caladea"/>
                <a:cs typeface="Caladea"/>
              </a:rPr>
              <a:t>Types</a:t>
            </a:r>
            <a:endParaRPr sz="66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2367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Integer</a:t>
            </a:r>
            <a:r>
              <a:rPr spc="-285" dirty="0"/>
              <a:t> </a:t>
            </a:r>
            <a:r>
              <a:rPr spc="-90" dirty="0"/>
              <a:t>constant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1569" y="1616710"/>
            <a:ext cx="38271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7220" algn="l"/>
                <a:tab pos="1153795" algn="l"/>
                <a:tab pos="1579245" algn="l"/>
                <a:tab pos="2443480" algn="l"/>
                <a:tab pos="2759075" algn="l"/>
              </a:tabLst>
            </a:pP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th</a:t>
            </a:r>
            <a:r>
              <a:rPr lang="en-IN" sz="2200" spc="-3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lang="en-IN"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lang="en-IN" sz="2200" spc="-35" dirty="0">
                <a:solidFill>
                  <a:srgbClr val="2E2B1F"/>
                </a:solidFill>
                <a:latin typeface="Carlito"/>
                <a:cs typeface="Carlito"/>
              </a:rPr>
              <a:t>c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an</a:t>
            </a:r>
            <a:r>
              <a:rPr lang="en-IN"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lang="en-IN" sz="2200" spc="-10" dirty="0">
                <a:solidFill>
                  <a:srgbClr val="2E2B1F"/>
                </a:solidFill>
                <a:latin typeface="Carlito"/>
                <a:cs typeface="Carlito"/>
              </a:rPr>
              <a:t>b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lang="en-IN"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lang="en-IN" sz="2200" spc="-25" dirty="0">
                <a:solidFill>
                  <a:srgbClr val="2E2B1F"/>
                </a:solidFill>
                <a:latin typeface="Carlito"/>
                <a:cs typeface="Carlito"/>
              </a:rPr>
              <a:t>s</a:t>
            </a:r>
            <a:r>
              <a:rPr lang="en-IN" sz="2200" spc="-35" dirty="0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o</a:t>
            </a:r>
            <a:r>
              <a:rPr lang="en-IN" sz="2200" spc="-30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ed</a:t>
            </a:r>
            <a:r>
              <a:rPr lang="en-IN"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is</a:t>
            </a:r>
            <a:r>
              <a:rPr lang="en-IN"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machin</a:t>
            </a:r>
            <a:r>
              <a:rPr lang="en-IN" sz="2200" spc="-1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-</a:t>
            </a:r>
            <a:endParaRPr lang="en-IN" sz="2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" y="1616710"/>
            <a:ext cx="5533390" cy="261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marR="2246630" indent="-22923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66700" algn="l"/>
                <a:tab pos="267335" algn="l"/>
                <a:tab pos="827405" algn="l"/>
                <a:tab pos="1727835" algn="l"/>
                <a:tab pos="2673350" algn="l"/>
              </a:tabLst>
            </a:pPr>
            <a:r>
              <a:rPr lang="en-IN" sz="2200" spc="-10" dirty="0">
                <a:solidFill>
                  <a:srgbClr val="2E2B1F"/>
                </a:solidFill>
                <a:latin typeface="Carlito"/>
                <a:cs typeface="Carlito"/>
              </a:rPr>
              <a:t>Th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lang="en-IN"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la</a:t>
            </a:r>
            <a:r>
              <a:rPr lang="en-IN" sz="2200" spc="-25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lang="en-IN" sz="2200" spc="-35" dirty="0">
                <a:solidFill>
                  <a:srgbClr val="2E2B1F"/>
                </a:solidFill>
                <a:latin typeface="Carlito"/>
                <a:cs typeface="Carlito"/>
              </a:rPr>
              <a:t>g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lang="en-IN" sz="2200" spc="-15" dirty="0">
                <a:solidFill>
                  <a:srgbClr val="2E2B1F"/>
                </a:solidFill>
                <a:latin typeface="Carlito"/>
                <a:cs typeface="Carlito"/>
              </a:rPr>
              <a:t>s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lang="en-IN" sz="2200" dirty="0">
                <a:solidFill>
                  <a:srgbClr val="2E2B1F"/>
                </a:solidFill>
                <a:latin typeface="Carlito"/>
                <a:cs typeface="Carlito"/>
              </a:rPr>
              <a:t>	i</a:t>
            </a:r>
            <a:r>
              <a:rPr lang="en-IN" sz="2200" spc="-30" dirty="0">
                <a:solidFill>
                  <a:srgbClr val="2E2B1F"/>
                </a:solidFill>
                <a:latin typeface="Carlito"/>
                <a:cs typeface="Carlito"/>
              </a:rPr>
              <a:t>n</a:t>
            </a:r>
            <a:r>
              <a:rPr lang="en-IN" sz="2200" spc="-35" dirty="0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lang="en-IN" sz="2200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lang="en-IN" sz="2200" spc="-20" dirty="0">
                <a:solidFill>
                  <a:srgbClr val="2E2B1F"/>
                </a:solidFill>
                <a:latin typeface="Carlito"/>
                <a:cs typeface="Carlito"/>
              </a:rPr>
              <a:t>g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er</a:t>
            </a:r>
            <a:r>
              <a:rPr lang="en-IN"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lang="en-IN" sz="2200" spc="-40" dirty="0">
                <a:solidFill>
                  <a:srgbClr val="2E2B1F"/>
                </a:solidFill>
                <a:latin typeface="Carlito"/>
                <a:cs typeface="Carlito"/>
              </a:rPr>
              <a:t>v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alue  </a:t>
            </a:r>
            <a:r>
              <a:rPr lang="en-IN" sz="2200" spc="-10" dirty="0">
                <a:solidFill>
                  <a:srgbClr val="2E2B1F"/>
                </a:solidFill>
                <a:latin typeface="Carlito"/>
                <a:cs typeface="Carlito"/>
              </a:rPr>
              <a:t>dependent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.</a:t>
            </a:r>
            <a:endParaRPr sz="2200" dirty="0">
              <a:latin typeface="Carlito"/>
              <a:cs typeface="Carlito"/>
            </a:endParaRPr>
          </a:p>
          <a:p>
            <a:pPr marL="26670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66700" algn="l"/>
                <a:tab pos="267335" algn="l"/>
              </a:tabLst>
            </a:pP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eg: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32-bit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machine, it is</a:t>
            </a:r>
            <a:r>
              <a:rPr lang="en-IN" sz="22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2</a:t>
            </a:r>
            <a:r>
              <a:rPr lang="en-IN" sz="2175" baseline="24904" dirty="0">
                <a:solidFill>
                  <a:srgbClr val="2E2B1F"/>
                </a:solidFill>
                <a:latin typeface="Carlito"/>
                <a:cs typeface="Carlito"/>
              </a:rPr>
              <a:t>31</a:t>
            </a:r>
            <a:r>
              <a:rPr sz="2175" baseline="2490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-</a:t>
            </a:r>
            <a:r>
              <a:rPr sz="2200" spc="-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endParaRPr sz="2200" dirty="0">
              <a:latin typeface="Carlito"/>
              <a:cs typeface="Carlito"/>
            </a:endParaRPr>
          </a:p>
          <a:p>
            <a:pPr marL="26670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66700" algn="l"/>
                <a:tab pos="267335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Qualifiers</a:t>
            </a:r>
            <a:r>
              <a:rPr lang="en-IN" sz="2200" spc="-10" dirty="0">
                <a:solidFill>
                  <a:srgbClr val="2E2B1F"/>
                </a:solidFill>
                <a:latin typeface="Carlito"/>
                <a:cs typeface="Carlito"/>
              </a:rPr>
              <a:t> – can be used to store larger values.</a:t>
            </a:r>
            <a:endParaRPr sz="2200" dirty="0">
              <a:latin typeface="Carlito"/>
              <a:cs typeface="Carlito"/>
            </a:endParaRPr>
          </a:p>
          <a:p>
            <a:pPr marL="5638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63880" algn="l"/>
                <a:tab pos="56451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U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or u: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unsigned</a:t>
            </a:r>
            <a:r>
              <a:rPr sz="20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integer</a:t>
            </a:r>
            <a:endParaRPr sz="2000" dirty="0">
              <a:latin typeface="Carlito"/>
              <a:cs typeface="Carlito"/>
            </a:endParaRPr>
          </a:p>
          <a:p>
            <a:pPr marL="5638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63880" algn="l"/>
                <a:tab pos="56451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l or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L: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long</a:t>
            </a:r>
            <a:r>
              <a:rPr sz="2000" spc="-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integer</a:t>
            </a:r>
            <a:endParaRPr sz="2000" dirty="0">
              <a:latin typeface="Carlito"/>
              <a:cs typeface="Carlito"/>
            </a:endParaRPr>
          </a:p>
          <a:p>
            <a:pPr marL="5638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63880" algn="l"/>
                <a:tab pos="56451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UL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or ul: unsigned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long</a:t>
            </a: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integer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67690"/>
            <a:ext cx="789368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Real </a:t>
            </a:r>
            <a:r>
              <a:rPr spc="-50" dirty="0"/>
              <a:t>or </a:t>
            </a:r>
            <a:r>
              <a:rPr spc="-90" dirty="0"/>
              <a:t>Floating </a:t>
            </a:r>
            <a:r>
              <a:rPr spc="-80" dirty="0"/>
              <a:t>point</a:t>
            </a:r>
            <a:r>
              <a:rPr spc="-630" dirty="0"/>
              <a:t> </a:t>
            </a:r>
            <a:r>
              <a:rPr spc="-90" dirty="0"/>
              <a:t>constant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65707"/>
            <a:ext cx="7274559" cy="5102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represented</a:t>
            </a:r>
            <a:r>
              <a:rPr sz="28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as</a:t>
            </a:r>
            <a:endParaRPr sz="2800" dirty="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72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800" b="1" i="1" spc="-10" dirty="0">
                <a:solidFill>
                  <a:srgbClr val="2E2B1F"/>
                </a:solidFill>
                <a:latin typeface="Carlito"/>
                <a:cs typeface="Carlito"/>
              </a:rPr>
              <a:t>Decimal point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having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whole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number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followed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by 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fraction</a:t>
            </a:r>
            <a:endParaRPr sz="2800" dirty="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2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Consist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0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9, . ,+ ,</a:t>
            </a:r>
            <a:r>
              <a:rPr sz="24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-</a:t>
            </a:r>
            <a:endParaRPr sz="2400" dirty="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  <a:tab pos="1727200" algn="l"/>
                <a:tab pos="3556635" algn="l"/>
                <a:tab pos="5385435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Eg.	3.14159	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.94	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+1.234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CBDBC"/>
              </a:buClr>
              <a:buFont typeface="Arial"/>
              <a:buChar char="•"/>
            </a:pPr>
            <a:endParaRPr sz="32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2E2B1F"/>
                </a:solidFill>
                <a:latin typeface="Carlito"/>
                <a:cs typeface="Carlito"/>
              </a:rPr>
              <a:t>Exponential</a:t>
            </a:r>
            <a:r>
              <a:rPr sz="2800" b="1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rlito"/>
                <a:cs typeface="Carlito"/>
              </a:rPr>
              <a:t>notation</a:t>
            </a:r>
            <a:endParaRPr sz="2800" dirty="0">
              <a:latin typeface="Carlito"/>
              <a:cs typeface="Carlito"/>
            </a:endParaRPr>
          </a:p>
          <a:p>
            <a:pPr marL="71120" algn="ctr">
              <a:lnSpc>
                <a:spcPct val="100000"/>
              </a:lnSpc>
              <a:spcBef>
                <a:spcPts val="335"/>
              </a:spcBef>
              <a:tabLst>
                <a:tab pos="1555115" algn="l"/>
                <a:tab pos="1895475" algn="l"/>
              </a:tabLst>
            </a:pPr>
            <a:r>
              <a:rPr sz="2800" b="1" spc="-10" dirty="0">
                <a:solidFill>
                  <a:srgbClr val="2E2B1F"/>
                </a:solidFill>
                <a:latin typeface="Carlito"/>
                <a:cs typeface="Carlito"/>
              </a:rPr>
              <a:t>mantissa	</a:t>
            </a:r>
            <a:r>
              <a:rPr sz="2800" b="1" spc="-5" dirty="0">
                <a:solidFill>
                  <a:srgbClr val="2E2B1F"/>
                </a:solidFill>
                <a:latin typeface="Carlito"/>
                <a:cs typeface="Carlito"/>
              </a:rPr>
              <a:t>e	</a:t>
            </a:r>
            <a:r>
              <a:rPr sz="2800" b="1" spc="-20" dirty="0">
                <a:solidFill>
                  <a:srgbClr val="2E2B1F"/>
                </a:solidFill>
                <a:latin typeface="Carlito"/>
                <a:cs typeface="Carlito"/>
              </a:rPr>
              <a:t>exponent</a:t>
            </a:r>
            <a:endParaRPr sz="2800" dirty="0">
              <a:latin typeface="Carlito"/>
              <a:cs typeface="Carlito"/>
            </a:endParaRPr>
          </a:p>
          <a:p>
            <a:pPr marL="538480" lvl="1" indent="-498475">
              <a:lnSpc>
                <a:spcPts val="2735"/>
              </a:lnSpc>
              <a:spcBef>
                <a:spcPts val="31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b="1" spc="-10" dirty="0">
                <a:solidFill>
                  <a:srgbClr val="2E2B1F"/>
                </a:solidFill>
                <a:latin typeface="Carlito"/>
                <a:cs typeface="Carlito"/>
              </a:rPr>
              <a:t>Mantissa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is either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real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number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expressed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24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decimal</a:t>
            </a:r>
            <a:endParaRPr sz="2400" dirty="0">
              <a:latin typeface="Carlito"/>
              <a:cs typeface="Carlito"/>
            </a:endParaRPr>
          </a:p>
          <a:p>
            <a:pPr marR="3432810" algn="ctr">
              <a:lnSpc>
                <a:spcPts val="2735"/>
              </a:lnSpc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notation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an</a:t>
            </a:r>
            <a:r>
              <a:rPr sz="2400" spc="-40" dirty="0">
                <a:solidFill>
                  <a:srgbClr val="2E2B1F"/>
                </a:solidFill>
                <a:latin typeface="Carlito"/>
                <a:cs typeface="Carlito"/>
              </a:rPr>
              <a:t> integer.</a:t>
            </a:r>
            <a:endParaRPr sz="2400" dirty="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400" b="1" spc="-5" dirty="0">
                <a:solidFill>
                  <a:srgbClr val="2E2B1F"/>
                </a:solidFill>
                <a:latin typeface="Carlito"/>
                <a:cs typeface="Carlito"/>
              </a:rPr>
              <a:t>Exponent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is an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integer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number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optional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+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-.</a:t>
            </a:r>
            <a:endParaRPr sz="2400" dirty="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  <a:tab pos="1727200" algn="l"/>
                <a:tab pos="3556635" algn="l"/>
                <a:tab pos="5385435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Eg.	e3	2.3e-3	-2.3E-3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863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Character</a:t>
            </a:r>
            <a:r>
              <a:rPr spc="-290" dirty="0"/>
              <a:t> </a:t>
            </a:r>
            <a:r>
              <a:rPr spc="-90" dirty="0"/>
              <a:t>constant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840" y="1292066"/>
            <a:ext cx="5161915" cy="7950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  <a:tab pos="496189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character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enclosed within</a:t>
            </a:r>
            <a:r>
              <a:rPr sz="2200" spc="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single</a:t>
            </a:r>
            <a:r>
              <a:rPr sz="22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quote	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‘</a:t>
            </a:r>
            <a:r>
              <a:rPr sz="2200" spc="-19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’</a:t>
            </a:r>
            <a:endParaRPr sz="2200">
              <a:latin typeface="Arial"/>
              <a:cs typeface="Arial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  <a:tab pos="1727200" algn="l"/>
                <a:tab pos="3556000" algn="l"/>
              </a:tabLst>
            </a:pP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‘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6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’	‘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=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‘	‘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;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6159" y="1755775"/>
            <a:ext cx="196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‘</a:t>
            </a:r>
            <a:r>
              <a:rPr sz="2000" spc="-1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‘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840" y="2119960"/>
            <a:ext cx="727519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8480" indent="-229235">
              <a:lnSpc>
                <a:spcPct val="100000"/>
              </a:lnSpc>
              <a:spcBef>
                <a:spcPts val="10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All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Character constants </a:t>
            </a: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assigned unique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integer values</a:t>
            </a:r>
            <a:r>
              <a:rPr sz="2000" spc="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for</a:t>
            </a:r>
            <a:endParaRPr sz="2000">
              <a:latin typeface="Carlito"/>
              <a:cs typeface="Carlito"/>
            </a:endParaRPr>
          </a:p>
          <a:p>
            <a:pPr marL="538480">
              <a:lnSpc>
                <a:spcPct val="100000"/>
              </a:lnSpc>
            </a:pP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storage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(defined by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ASCII),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For</a:t>
            </a: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eg</a:t>
            </a:r>
            <a:endParaRPr sz="2000">
              <a:latin typeface="Carlito"/>
              <a:cs typeface="Carlito"/>
            </a:endParaRPr>
          </a:p>
          <a:p>
            <a:pPr marL="538480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‘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’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=&gt;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97, 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‘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’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=&gt;</a:t>
            </a:r>
            <a:r>
              <a:rPr sz="20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48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09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Backslash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character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constants</a:t>
            </a:r>
            <a:endParaRPr sz="22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consist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character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constants- </a:t>
            </a: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first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one is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always</a:t>
            </a:r>
            <a:r>
              <a:rPr sz="20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backslash</a:t>
            </a:r>
            <a:endParaRPr sz="2000">
              <a:latin typeface="Carlito"/>
              <a:cs typeface="Carlito"/>
            </a:endParaRPr>
          </a:p>
          <a:p>
            <a:pPr marL="5384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‘\’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followed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by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letters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or symbols or </a:t>
            </a: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zero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70025" y="4359275"/>
          <a:ext cx="6096000" cy="2224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‘\a’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audible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alert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‘\v’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vertical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tab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‘\b’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back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space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‘\’’-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single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quote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‘\f’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form feed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‘\”’- double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quote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‘\n’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new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line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‘\?’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question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mark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‘\r’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carriage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return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‘\\’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backslash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‘\t’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horizontal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tab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‘\0’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-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null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1732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String</a:t>
            </a:r>
            <a:r>
              <a:rPr spc="-260" dirty="0"/>
              <a:t> </a:t>
            </a:r>
            <a:r>
              <a:rPr spc="-95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0613"/>
            <a:ext cx="6639559" cy="241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sequence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characters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enclosed in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double 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quote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“ </a:t>
            </a:r>
            <a:r>
              <a:rPr sz="2800" spc="-140" dirty="0">
                <a:solidFill>
                  <a:srgbClr val="2E2B1F"/>
                </a:solidFill>
                <a:latin typeface="Carlito"/>
                <a:cs typeface="Carlito"/>
              </a:rPr>
              <a:t>”, </a:t>
            </a:r>
            <a:r>
              <a:rPr sz="2800" spc="-25" dirty="0">
                <a:solidFill>
                  <a:srgbClr val="2E2B1F"/>
                </a:solidFill>
                <a:latin typeface="Carlito"/>
                <a:cs typeface="Carlito"/>
              </a:rPr>
              <a:t>for</a:t>
            </a:r>
            <a:r>
              <a:rPr sz="2800" spc="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example</a:t>
            </a:r>
            <a:endParaRPr sz="28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  <a:spcBef>
                <a:spcPts val="675"/>
              </a:spcBef>
              <a:tabLst>
                <a:tab pos="2064385" algn="l"/>
                <a:tab pos="2967990" algn="l"/>
                <a:tab pos="3820160" algn="l"/>
                <a:tab pos="4522470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“hello”	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“34”	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“+()”	</a:t>
            </a:r>
            <a:r>
              <a:rPr sz="2800" spc="20" dirty="0">
                <a:solidFill>
                  <a:srgbClr val="2E2B1F"/>
                </a:solidFill>
                <a:latin typeface="Carlito"/>
                <a:cs typeface="Carlito"/>
              </a:rPr>
              <a:t>“x”	</a:t>
            </a:r>
            <a:r>
              <a:rPr sz="2800" spc="5" dirty="0">
                <a:solidFill>
                  <a:srgbClr val="2E2B1F"/>
                </a:solidFill>
                <a:latin typeface="Carlito"/>
                <a:cs typeface="Carlito"/>
              </a:rPr>
              <a:t>“\n”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20" dirty="0">
                <a:solidFill>
                  <a:srgbClr val="2E2B1F"/>
                </a:solidFill>
                <a:latin typeface="Carlito"/>
                <a:cs typeface="Carlito"/>
              </a:rPr>
              <a:t>“x”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and ’x’ ----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Are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they</a:t>
            </a:r>
            <a:r>
              <a:rPr sz="2800" spc="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same?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3152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Constant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237605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Which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following are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invalid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constant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why? </a:t>
            </a:r>
            <a:r>
              <a:rPr sz="2200" spc="-15" dirty="0">
                <a:solidFill>
                  <a:srgbClr val="A9A47B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A9A47B"/>
                </a:solidFill>
                <a:latin typeface="Carlito"/>
                <a:cs typeface="Carlito"/>
              </a:rPr>
              <a:t>1.		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0.0001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69900" algn="l"/>
              </a:tabLst>
            </a:pPr>
            <a:r>
              <a:rPr sz="2200" spc="-5" dirty="0">
                <a:solidFill>
                  <a:srgbClr val="A9A47B"/>
                </a:solidFill>
                <a:latin typeface="Carlito"/>
                <a:cs typeface="Carlito"/>
              </a:rPr>
              <a:t>2.	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5 x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1.5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469900" algn="l"/>
              </a:tabLst>
            </a:pPr>
            <a:r>
              <a:rPr sz="2200" spc="-5" dirty="0">
                <a:solidFill>
                  <a:srgbClr val="A9A47B"/>
                </a:solidFill>
                <a:latin typeface="Carlito"/>
                <a:cs typeface="Carlito"/>
              </a:rPr>
              <a:t>3.	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99999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69900" algn="l"/>
              </a:tabLst>
            </a:pPr>
            <a:r>
              <a:rPr sz="2200" spc="-5" dirty="0">
                <a:solidFill>
                  <a:srgbClr val="A9A47B"/>
                </a:solidFill>
                <a:latin typeface="Carlito"/>
                <a:cs typeface="Carlito"/>
              </a:rPr>
              <a:t>4.	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+100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69900" algn="l"/>
              </a:tabLst>
            </a:pPr>
            <a:r>
              <a:rPr sz="2200" spc="-5" dirty="0">
                <a:solidFill>
                  <a:srgbClr val="A9A47B"/>
                </a:solidFill>
                <a:latin typeface="Carlito"/>
                <a:cs typeface="Carlito"/>
              </a:rPr>
              <a:t>5.	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75.45E-2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469900" algn="l"/>
              </a:tabLst>
            </a:pPr>
            <a:r>
              <a:rPr sz="2200" spc="-5" dirty="0">
                <a:solidFill>
                  <a:srgbClr val="A9A47B"/>
                </a:solidFill>
                <a:latin typeface="Carlito"/>
                <a:cs typeface="Carlito"/>
              </a:rPr>
              <a:t>6.	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“15.45”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69900" algn="l"/>
              </a:tabLst>
            </a:pPr>
            <a:r>
              <a:rPr sz="2200" spc="-5" dirty="0">
                <a:solidFill>
                  <a:srgbClr val="A9A47B"/>
                </a:solidFill>
                <a:latin typeface="Carlito"/>
                <a:cs typeface="Carlito"/>
              </a:rPr>
              <a:t>7.	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-45.6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69900" algn="l"/>
                <a:tab pos="1177290" algn="l"/>
                <a:tab pos="1443355" algn="l"/>
                <a:tab pos="1710055" algn="l"/>
              </a:tabLst>
            </a:pPr>
            <a:r>
              <a:rPr sz="2200" spc="-5" dirty="0">
                <a:solidFill>
                  <a:srgbClr val="A9A47B"/>
                </a:solidFill>
                <a:latin typeface="Carlito"/>
                <a:cs typeface="Carlito"/>
              </a:rPr>
              <a:t>8.	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-1.79	e	+	4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69900" algn="l"/>
              </a:tabLst>
            </a:pPr>
            <a:r>
              <a:rPr sz="2200" spc="-5" dirty="0">
                <a:solidFill>
                  <a:srgbClr val="A9A47B"/>
                </a:solidFill>
                <a:latin typeface="Carlito"/>
                <a:cs typeface="Carlito"/>
              </a:rPr>
              <a:t>9.	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0.00001234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8873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Data</a:t>
            </a:r>
            <a:r>
              <a:rPr spc="-295" dirty="0"/>
              <a:t> </a:t>
            </a:r>
            <a:r>
              <a:rPr spc="-10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517" y="1257507"/>
            <a:ext cx="7103109" cy="506292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Primary(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fundamental)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r>
              <a:rPr sz="2800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types</a:t>
            </a:r>
            <a:endParaRPr sz="2800" dirty="0">
              <a:latin typeface="Carlito"/>
              <a:cs typeface="Carlito"/>
            </a:endParaRPr>
          </a:p>
          <a:p>
            <a:pPr marL="538480" lvl="1" indent="-228600">
              <a:lnSpc>
                <a:spcPct val="100000"/>
              </a:lnSpc>
              <a:spcBef>
                <a:spcPts val="53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Integer</a:t>
            </a:r>
            <a:endParaRPr sz="2000" dirty="0">
              <a:latin typeface="Carlito"/>
              <a:cs typeface="Carlito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Floating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point </a:t>
            </a:r>
            <a:endParaRPr sz="2000" dirty="0">
              <a:latin typeface="Carlito"/>
              <a:cs typeface="Carlito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Character</a:t>
            </a:r>
            <a:endParaRPr sz="2000" dirty="0">
              <a:latin typeface="Carlito"/>
              <a:cs typeface="Carlito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Void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User-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Defined</a:t>
            </a:r>
            <a:r>
              <a:rPr sz="22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Datatypes</a:t>
            </a:r>
            <a:endParaRPr sz="2200" dirty="0">
              <a:latin typeface="Carlito"/>
              <a:cs typeface="Carlito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Type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defined</a:t>
            </a:r>
            <a:endParaRPr sz="2000" dirty="0">
              <a:latin typeface="Carlito"/>
              <a:cs typeface="Carlito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Enumerated datatype</a:t>
            </a:r>
            <a:endParaRPr lang="en-IN" sz="2000" spc="-10" dirty="0">
              <a:solidFill>
                <a:srgbClr val="2E2B1F"/>
              </a:solidFill>
              <a:latin typeface="Carlito"/>
              <a:cs typeface="Carlito"/>
            </a:endParaRPr>
          </a:p>
          <a:p>
            <a:pPr marL="538480" lvl="1" indent="-228600"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lang="en-IN" sz="2000" spc="-5" dirty="0">
                <a:solidFill>
                  <a:srgbClr val="2E2B1F"/>
                </a:solidFill>
                <a:latin typeface="Carlito"/>
                <a:cs typeface="Carlito"/>
              </a:rPr>
              <a:t>Structure </a:t>
            </a:r>
            <a:r>
              <a:rPr lang="en-IN" sz="2000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lang="en-IN" sz="20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lang="en-IN" sz="2000" dirty="0">
                <a:solidFill>
                  <a:srgbClr val="2E2B1F"/>
                </a:solidFill>
                <a:latin typeface="Carlito"/>
                <a:cs typeface="Carlito"/>
              </a:rPr>
              <a:t>Union</a:t>
            </a:r>
            <a:endParaRPr lang="en-IN"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Derived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Datatypes </a:t>
            </a:r>
            <a:endParaRPr sz="2200" dirty="0">
              <a:latin typeface="Carlito"/>
              <a:cs typeface="Carlito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Array</a:t>
            </a:r>
            <a:endParaRPr sz="2000" dirty="0">
              <a:latin typeface="Carlito"/>
              <a:cs typeface="Carlito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Pointers</a:t>
            </a:r>
            <a:endParaRPr sz="2000" dirty="0">
              <a:latin typeface="Carlito"/>
              <a:cs typeface="Carlito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Functions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82016"/>
            <a:ext cx="60617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Data </a:t>
            </a:r>
            <a:r>
              <a:rPr spc="-105" dirty="0"/>
              <a:t>Types </a:t>
            </a:r>
            <a:r>
              <a:rPr spc="-5" dirty="0"/>
              <a:t>&amp;</a:t>
            </a:r>
            <a:r>
              <a:rPr spc="-500" dirty="0"/>
              <a:t> </a:t>
            </a:r>
            <a:r>
              <a:rPr spc="-95" dirty="0"/>
              <a:t>Qualifiers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517" y="1262370"/>
            <a:ext cx="7345680" cy="12344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3030220" algn="l"/>
              </a:tabLst>
            </a:pPr>
            <a:r>
              <a:rPr sz="2800" b="1" spc="-20" dirty="0">
                <a:solidFill>
                  <a:srgbClr val="2E2B1F"/>
                </a:solidFill>
                <a:latin typeface="Carlito"/>
                <a:cs typeface="Carlito"/>
              </a:rPr>
              <a:t>Integer</a:t>
            </a:r>
            <a:r>
              <a:rPr sz="2800" b="1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Datatypes	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(Keyword: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i="1" spc="-10" dirty="0">
                <a:solidFill>
                  <a:srgbClr val="2E2B1F"/>
                </a:solidFill>
                <a:latin typeface="Carlito"/>
                <a:cs typeface="Carlito"/>
              </a:rPr>
              <a:t>int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800">
              <a:latin typeface="Carlito"/>
              <a:cs typeface="Carlito"/>
            </a:endParaRPr>
          </a:p>
          <a:p>
            <a:pPr marL="240665" marR="5080" indent="-228600">
              <a:lnSpc>
                <a:spcPts val="2590"/>
              </a:lnSpc>
              <a:spcBef>
                <a:spcPts val="6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b="1" i="1" spc="-5" dirty="0">
                <a:solidFill>
                  <a:srgbClr val="2E2B1F"/>
                </a:solidFill>
                <a:latin typeface="Carlito"/>
                <a:cs typeface="Carlito"/>
              </a:rPr>
              <a:t>Qualifiers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are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adjectives used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datatypes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order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to 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increase or shrink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the memory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data ranges</a:t>
            </a:r>
            <a:r>
              <a:rPr sz="2400" spc="-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supported.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90811"/>
              </p:ext>
            </p:extLst>
          </p:nvPr>
        </p:nvGraphicFramePr>
        <p:xfrm>
          <a:off x="605205" y="2774569"/>
          <a:ext cx="7490458" cy="3310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41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2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Keyword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Qualifiers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365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Memory 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equi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range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4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int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signed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4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70"/>
                        </a:lnSpc>
                      </a:pPr>
                      <a:r>
                        <a:rPr sz="2700" spc="-7" baseline="-1697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-2</a:t>
                      </a:r>
                      <a:r>
                        <a:rPr sz="12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31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 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</a:t>
                      </a:r>
                      <a:r>
                        <a:rPr sz="1800" baseline="25462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31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unsigned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4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</a:t>
                      </a:r>
                      <a:r>
                        <a:rPr lang="en-IN" sz="1800" baseline="25462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32 </a:t>
                      </a:r>
                      <a:r>
                        <a:rPr lang="en-IN"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lang="en-IN"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lang="en-IN"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264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signed</a:t>
                      </a:r>
                      <a:r>
                        <a:rPr sz="1800" spc="-6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short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70"/>
                        </a:lnSpc>
                      </a:pPr>
                      <a:r>
                        <a:rPr sz="2700" spc="-7" baseline="-1697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-2</a:t>
                      </a:r>
                      <a:r>
                        <a:rPr lang="en-IN" sz="12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15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 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</a:t>
                      </a:r>
                      <a:r>
                        <a:rPr sz="1800" baseline="25462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</a:t>
                      </a:r>
                      <a:r>
                        <a:rPr lang="en-IN" sz="1800" baseline="25462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5</a:t>
                      </a:r>
                      <a:r>
                        <a:rPr sz="1800" baseline="25462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unsigned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short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</a:t>
                      </a:r>
                      <a:r>
                        <a:rPr lang="en-IN" sz="1800" baseline="25462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16 </a:t>
                      </a:r>
                      <a:r>
                        <a:rPr lang="en-IN"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lang="en-IN"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140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signed</a:t>
                      </a:r>
                      <a:r>
                        <a:rPr sz="1800" spc="-7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long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4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70"/>
                        </a:lnSpc>
                      </a:pPr>
                      <a:r>
                        <a:rPr sz="2700" spc="-7" baseline="-1697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-2</a:t>
                      </a:r>
                      <a:r>
                        <a:rPr sz="12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31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 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</a:t>
                      </a:r>
                      <a:r>
                        <a:rPr sz="1800" baseline="25462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31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unsigned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long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4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</a:t>
                      </a:r>
                      <a:r>
                        <a:rPr lang="en-IN" sz="1800" baseline="25462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32 </a:t>
                      </a:r>
                      <a:r>
                        <a:rPr lang="en-IN"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lang="en-IN"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lang="en-IN"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82016"/>
            <a:ext cx="60623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Data </a:t>
            </a:r>
            <a:r>
              <a:rPr spc="-105" dirty="0"/>
              <a:t>Types </a:t>
            </a:r>
            <a:r>
              <a:rPr spc="-5" dirty="0"/>
              <a:t>&amp;</a:t>
            </a:r>
            <a:r>
              <a:rPr spc="-495" dirty="0"/>
              <a:t> </a:t>
            </a:r>
            <a:r>
              <a:rPr spc="-95" dirty="0"/>
              <a:t>Qualifiers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603" y="1308608"/>
            <a:ext cx="5713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3403600" algn="l"/>
              </a:tabLst>
            </a:pP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Character</a:t>
            </a:r>
            <a:r>
              <a:rPr sz="2800" b="1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Datatypes	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(Keyword:</a:t>
            </a:r>
            <a:r>
              <a:rPr sz="28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i="1" spc="-5" dirty="0">
                <a:solidFill>
                  <a:srgbClr val="2E2B1F"/>
                </a:solidFill>
                <a:latin typeface="Carlito"/>
                <a:cs typeface="Carlito"/>
              </a:rPr>
              <a:t>char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3196" y="2126488"/>
          <a:ext cx="7491094" cy="1655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2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Keyword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Qualifiers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365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Memory 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equi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range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char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signed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-128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+127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unsigned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82016"/>
            <a:ext cx="60623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Data </a:t>
            </a:r>
            <a:r>
              <a:rPr spc="-105" dirty="0"/>
              <a:t>Types </a:t>
            </a:r>
            <a:r>
              <a:rPr spc="-5" dirty="0"/>
              <a:t>&amp;</a:t>
            </a:r>
            <a:r>
              <a:rPr spc="-495" dirty="0"/>
              <a:t> </a:t>
            </a:r>
            <a:r>
              <a:rPr spc="-95" dirty="0"/>
              <a:t>Qualifiers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517" y="1309242"/>
            <a:ext cx="6874509" cy="23025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448309">
              <a:lnSpc>
                <a:spcPts val="3020"/>
              </a:lnSpc>
              <a:spcBef>
                <a:spcPts val="480"/>
              </a:spcBef>
              <a:tabLst>
                <a:tab pos="3786504" algn="l"/>
              </a:tabLst>
            </a:pPr>
            <a:r>
              <a:rPr sz="2800" b="1" spc="-10" dirty="0">
                <a:solidFill>
                  <a:srgbClr val="2E2B1F"/>
                </a:solidFill>
                <a:latin typeface="Carlito"/>
                <a:cs typeface="Carlito"/>
              </a:rPr>
              <a:t>Floating</a:t>
            </a:r>
            <a:r>
              <a:rPr sz="2800" b="1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2E2B1F"/>
                </a:solidFill>
                <a:latin typeface="Carlito"/>
                <a:cs typeface="Carlito"/>
              </a:rPr>
              <a:t>Point</a:t>
            </a:r>
            <a:r>
              <a:rPr sz="2800" b="1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Datatypes	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(Keyword: </a:t>
            </a:r>
            <a:r>
              <a:rPr sz="2800" b="1" i="1" spc="-10" dirty="0">
                <a:solidFill>
                  <a:srgbClr val="2E2B1F"/>
                </a:solidFill>
                <a:latin typeface="Carlito"/>
                <a:cs typeface="Carlito"/>
              </a:rPr>
              <a:t>float or  </a:t>
            </a:r>
            <a:r>
              <a:rPr sz="2800" b="1" i="1" spc="-5" dirty="0">
                <a:solidFill>
                  <a:srgbClr val="2E2B1F"/>
                </a:solidFill>
                <a:latin typeface="Carlito"/>
                <a:cs typeface="Carlito"/>
              </a:rPr>
              <a:t>double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800">
              <a:latin typeface="Carlito"/>
              <a:cs typeface="Carlito"/>
            </a:endParaRPr>
          </a:p>
          <a:p>
            <a:pPr marL="240665" marR="5080" indent="-228600">
              <a:lnSpc>
                <a:spcPts val="2590"/>
              </a:lnSpc>
              <a:spcBef>
                <a:spcPts val="6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Datatype </a:t>
            </a:r>
            <a:r>
              <a:rPr sz="2400" b="1" spc="-10" dirty="0">
                <a:solidFill>
                  <a:srgbClr val="2E2B1F"/>
                </a:solidFill>
                <a:latin typeface="Carlito"/>
                <a:cs typeface="Carlito"/>
              </a:rPr>
              <a:t>float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supports single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precision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(6 digits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after 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decimal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points)</a:t>
            </a:r>
            <a:endParaRPr sz="2400">
              <a:latin typeface="Carlito"/>
              <a:cs typeface="Carlito"/>
            </a:endParaRPr>
          </a:p>
          <a:p>
            <a:pPr marL="240665" marR="71755" indent="-228600">
              <a:lnSpc>
                <a:spcPts val="259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Datatype </a:t>
            </a:r>
            <a:r>
              <a:rPr sz="2400" b="1" spc="-5" dirty="0">
                <a:solidFill>
                  <a:srgbClr val="2E2B1F"/>
                </a:solidFill>
                <a:latin typeface="Carlito"/>
                <a:cs typeface="Carlito"/>
              </a:rPr>
              <a:t>double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supports double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precision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(14 digits 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after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decimal)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90307"/>
              </p:ext>
            </p:extLst>
          </p:nvPr>
        </p:nvGraphicFramePr>
        <p:xfrm>
          <a:off x="533196" y="3782695"/>
          <a:ext cx="7489824" cy="2294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2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Keyword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Qualifiers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365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Memory 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equi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range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float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-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4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055370" algn="l"/>
                        </a:tabLst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3.4E-38	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3.4E+38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double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-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8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067435" algn="l"/>
                        </a:tabLst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1.7E-308	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1.7E+308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double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long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</a:t>
                      </a:r>
                      <a:r>
                        <a:rPr lang="en-IN"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3.4E-4932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1.1E+4932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82016"/>
            <a:ext cx="60623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Data </a:t>
            </a:r>
            <a:r>
              <a:rPr spc="-105" dirty="0"/>
              <a:t>Types </a:t>
            </a:r>
            <a:r>
              <a:rPr spc="-5" dirty="0"/>
              <a:t>&amp;</a:t>
            </a:r>
            <a:r>
              <a:rPr spc="-495" dirty="0"/>
              <a:t> </a:t>
            </a:r>
            <a:r>
              <a:rPr spc="-95" dirty="0"/>
              <a:t>Qualifiers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517" y="1309242"/>
            <a:ext cx="7350125" cy="2723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9825" algn="l"/>
              </a:tabLst>
            </a:pPr>
            <a:r>
              <a:rPr sz="2800" b="1" spc="-35" dirty="0">
                <a:solidFill>
                  <a:srgbClr val="2E2B1F"/>
                </a:solidFill>
                <a:latin typeface="Carlito"/>
                <a:cs typeface="Carlito"/>
              </a:rPr>
              <a:t>Void</a:t>
            </a:r>
            <a:r>
              <a:rPr sz="2800" b="1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Datatypes	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(</a:t>
            </a:r>
            <a:r>
              <a:rPr sz="2800" b="1" spc="-20" dirty="0">
                <a:solidFill>
                  <a:srgbClr val="2E2B1F"/>
                </a:solidFill>
                <a:latin typeface="Carlito"/>
                <a:cs typeface="Carlito"/>
              </a:rPr>
              <a:t>Keyword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:</a:t>
            </a:r>
            <a:r>
              <a:rPr sz="28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i="1" spc="-10" dirty="0">
                <a:solidFill>
                  <a:srgbClr val="2E2B1F"/>
                </a:solidFill>
                <a:latin typeface="Carlito"/>
                <a:cs typeface="Carlito"/>
              </a:rPr>
              <a:t>void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It has no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 values.</a:t>
            </a:r>
            <a:endParaRPr sz="240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Usually used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specify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return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type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functions.</a:t>
            </a:r>
            <a:endParaRPr sz="2400">
              <a:latin typeface="Carlito"/>
              <a:cs typeface="Carlito"/>
            </a:endParaRPr>
          </a:p>
          <a:p>
            <a:pPr marL="240665" marR="5080" indent="-228600" algn="just">
              <a:lnSpc>
                <a:spcPct val="901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considered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as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generic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type as it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type 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casted to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any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datatype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easily.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(discussed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chapter 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Pointers)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34F0-77A3-D4DE-12F4-C8DD209A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87373"/>
            <a:ext cx="4236720" cy="677108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2B3AC-54AF-7B89-9282-A16B457F5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2133600"/>
            <a:ext cx="7924800" cy="315991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like any other programming language is used to write a program that helps to process data to generate useful information.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consist of sequence of instructions.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formed using certain symbols and words written according to some syntax rules (grammar).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has its own vocabulary and grammar.</a:t>
            </a:r>
          </a:p>
        </p:txBody>
      </p:sp>
    </p:spTree>
    <p:extLst>
      <p:ext uri="{BB962C8B-B14F-4D97-AF65-F5344CB8AC3E}">
        <p14:creationId xmlns:p14="http://schemas.microsoft.com/office/powerpoint/2010/main" val="39783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4396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67942"/>
            <a:ext cx="7435215" cy="42506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292735">
              <a:lnSpc>
                <a:spcPts val="3030"/>
              </a:lnSpc>
              <a:spcBef>
                <a:spcPts val="470"/>
              </a:spcBef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variable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data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name that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may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used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800" spc="-25" dirty="0">
                <a:solidFill>
                  <a:srgbClr val="2E2B1F"/>
                </a:solidFill>
                <a:latin typeface="Carlito"/>
                <a:cs typeface="Carlito"/>
              </a:rPr>
              <a:t>store 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 value.</a:t>
            </a:r>
            <a:endParaRPr sz="2800" dirty="0">
              <a:latin typeface="Carlito"/>
              <a:cs typeface="Carlito"/>
            </a:endParaRPr>
          </a:p>
          <a:p>
            <a:pPr marL="538480" marR="93345" indent="-228600">
              <a:lnSpc>
                <a:spcPts val="302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25" dirty="0">
                <a:solidFill>
                  <a:srgbClr val="2E2B1F"/>
                </a:solidFill>
                <a:latin typeface="Carlito"/>
                <a:cs typeface="Carlito"/>
              </a:rPr>
              <a:t>Variable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names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correspond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locations in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the 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computer's</a:t>
            </a:r>
            <a:r>
              <a:rPr sz="28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memory</a:t>
            </a:r>
            <a:endParaRPr sz="2800" dirty="0">
              <a:latin typeface="Carlito"/>
              <a:cs typeface="Carlito"/>
            </a:endParaRPr>
          </a:p>
          <a:p>
            <a:pPr marL="538480" marR="93980" indent="-228600">
              <a:lnSpc>
                <a:spcPts val="303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Every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variable has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name,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type, a </a:t>
            </a:r>
            <a:r>
              <a:rPr sz="2800" spc="-25" dirty="0">
                <a:solidFill>
                  <a:srgbClr val="2E2B1F"/>
                </a:solidFill>
                <a:latin typeface="Carlito"/>
                <a:cs typeface="Carlito"/>
              </a:rPr>
              <a:t>size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value</a:t>
            </a:r>
            <a:endParaRPr sz="2800" dirty="0">
              <a:latin typeface="Carlito"/>
              <a:cs typeface="Carlito"/>
            </a:endParaRPr>
          </a:p>
          <a:p>
            <a:pPr marL="538480" marR="5080" indent="-228600">
              <a:lnSpc>
                <a:spcPts val="302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Whenever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new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value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placed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into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variable,  it replaces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(and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destroys)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previous</a:t>
            </a:r>
            <a:r>
              <a:rPr sz="2800" spc="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value</a:t>
            </a:r>
            <a:endParaRPr sz="2800" dirty="0">
              <a:latin typeface="Carlito"/>
              <a:cs typeface="Carlito"/>
            </a:endParaRPr>
          </a:p>
          <a:p>
            <a:pPr marL="538480" marR="93980" indent="-228600">
              <a:lnSpc>
                <a:spcPts val="3020"/>
              </a:lnSpc>
              <a:spcBef>
                <a:spcPts val="68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  <a:tab pos="1945639" algn="l"/>
                <a:tab pos="3479800" algn="l"/>
                <a:tab pos="4428490" algn="l"/>
                <a:tab pos="5899150" algn="l"/>
                <a:tab pos="6839584" algn="l"/>
              </a:tabLst>
            </a:pPr>
            <a:r>
              <a:rPr sz="2800" spc="-50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ead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i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n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g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800" spc="-50" dirty="0">
                <a:solidFill>
                  <a:srgbClr val="2E2B1F"/>
                </a:solidFill>
                <a:latin typeface="Carlito"/>
                <a:cs typeface="Carlito"/>
              </a:rPr>
              <a:t>v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ar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i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ab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l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es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f</a:t>
            </a:r>
            <a:r>
              <a:rPr sz="2800" spc="-60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o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m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memo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y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doe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s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not  change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 them.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4953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1391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Declaration </a:t>
            </a:r>
            <a:r>
              <a:rPr spc="-50" dirty="0"/>
              <a:t>of</a:t>
            </a:r>
            <a:r>
              <a:rPr spc="-350" dirty="0"/>
              <a:t> </a:t>
            </a:r>
            <a:r>
              <a:rPr spc="-10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83181"/>
            <a:ext cx="6808470" cy="44862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9235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declaration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variables must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be done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before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they are  used.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29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It serves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three</a:t>
            </a:r>
            <a:r>
              <a:rPr sz="220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purpose:</a:t>
            </a:r>
            <a:endParaRPr sz="22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24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It decides upon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name of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variable.</a:t>
            </a:r>
            <a:endParaRPr sz="20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It decides upon type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variable.</a:t>
            </a:r>
            <a:endParaRPr sz="20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allocates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memory in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bytes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variable.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6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Syntax:</a:t>
            </a:r>
            <a:endParaRPr sz="22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  <a:spcBef>
                <a:spcPts val="275"/>
              </a:spcBef>
              <a:tabLst>
                <a:tab pos="20320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data-type	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v1, v2, </a:t>
            </a:r>
            <a:r>
              <a:rPr sz="2200" spc="-5" dirty="0">
                <a:solidFill>
                  <a:srgbClr val="2E2B1F"/>
                </a:solidFill>
                <a:latin typeface="Arial"/>
                <a:cs typeface="Arial"/>
              </a:rPr>
              <a:t>…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,</a:t>
            </a:r>
            <a:r>
              <a:rPr sz="22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vn;</a:t>
            </a:r>
            <a:endParaRPr sz="2200">
              <a:latin typeface="Carlito"/>
              <a:cs typeface="Carlito"/>
            </a:endParaRPr>
          </a:p>
          <a:p>
            <a:pPr marL="228600" marR="5215890" indent="-228600" algn="r">
              <a:lnSpc>
                <a:spcPct val="100000"/>
              </a:lnSpc>
              <a:spcBef>
                <a:spcPts val="250"/>
              </a:spcBef>
              <a:buClr>
                <a:srgbClr val="A9A47B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for</a:t>
            </a:r>
            <a:r>
              <a:rPr sz="22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example</a:t>
            </a:r>
            <a:endParaRPr sz="2200">
              <a:latin typeface="Carlito"/>
              <a:cs typeface="Carlito"/>
            </a:endParaRPr>
          </a:p>
          <a:p>
            <a:pPr marL="227965" marR="5269865" lvl="1" indent="-227965" algn="r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int</a:t>
            </a:r>
            <a:r>
              <a:rPr sz="2000" spc="-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count;</a:t>
            </a:r>
            <a:endParaRPr sz="2000">
              <a:latin typeface="Carlito"/>
              <a:cs typeface="Carlito"/>
            </a:endParaRPr>
          </a:p>
          <a:p>
            <a:pPr marL="227965" marR="5166995" lvl="1" indent="-227965" algn="r">
              <a:lnSpc>
                <a:spcPct val="100000"/>
              </a:lnSpc>
              <a:spcBef>
                <a:spcPts val="244"/>
              </a:spcBef>
              <a:buClr>
                <a:srgbClr val="9CBDBC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float</a:t>
            </a:r>
            <a:r>
              <a:rPr sz="2000" spc="3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sum;</a:t>
            </a:r>
            <a:endParaRPr sz="20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23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double</a:t>
            </a:r>
            <a:r>
              <a:rPr sz="2000" spc="4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ratio;</a:t>
            </a:r>
            <a:endParaRPr sz="20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char</a:t>
            </a:r>
            <a:r>
              <a:rPr sz="2000" spc="4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ch;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2578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4458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Initialization </a:t>
            </a:r>
            <a:r>
              <a:rPr spc="-50" dirty="0"/>
              <a:t>of</a:t>
            </a:r>
            <a:r>
              <a:rPr spc="-355" dirty="0"/>
              <a:t> </a:t>
            </a:r>
            <a:r>
              <a:rPr spc="-10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49490" cy="414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initialize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variable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means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assign it a starting,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initial,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value.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rlito"/>
              <a:cs typeface="Carlito"/>
            </a:endParaRPr>
          </a:p>
          <a:p>
            <a:pPr marL="241300" marR="7620" indent="-22923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  <a:tab pos="1123315" algn="l"/>
                <a:tab pos="1666239" algn="l"/>
                <a:tab pos="2098040" algn="l"/>
                <a:tab pos="3227070" algn="l"/>
                <a:tab pos="3611245" algn="l"/>
                <a:tab pos="4766310" algn="l"/>
                <a:tab pos="5512435" algn="l"/>
                <a:tab pos="6038215" algn="l"/>
              </a:tabLst>
            </a:pPr>
            <a:r>
              <a:rPr sz="2200" spc="-125" dirty="0">
                <a:solidFill>
                  <a:srgbClr val="2E2B1F"/>
                </a:solidFill>
                <a:latin typeface="Carlito"/>
                <a:cs typeface="Carlito"/>
              </a:rPr>
              <a:t>V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alues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200" spc="-35" dirty="0">
                <a:solidFill>
                  <a:srgbClr val="2E2B1F"/>
                </a:solidFill>
                <a:latin typeface="Carlito"/>
                <a:cs typeface="Carlito"/>
              </a:rPr>
              <a:t>c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b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s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signe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d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200" spc="-35" dirty="0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200" spc="-40" dirty="0">
                <a:solidFill>
                  <a:srgbClr val="2E2B1F"/>
                </a:solidFill>
                <a:latin typeface="Carlito"/>
                <a:cs typeface="Carlito"/>
              </a:rPr>
              <a:t>v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ari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ble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s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usin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g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200" spc="5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s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ign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m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n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 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operator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=</a:t>
            </a:r>
            <a:r>
              <a:rPr sz="22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as</a:t>
            </a:r>
            <a:endParaRPr sz="2200" dirty="0">
              <a:latin typeface="Carlito"/>
              <a:cs typeface="Carlito"/>
            </a:endParaRPr>
          </a:p>
          <a:p>
            <a:pPr marL="2360295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variable_name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=</a:t>
            </a:r>
            <a:r>
              <a:rPr sz="220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value;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C,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this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done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as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200" spc="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declaration.</a:t>
            </a:r>
            <a:endParaRPr sz="2200" dirty="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char ch =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‘</a:t>
            </a:r>
            <a:r>
              <a:rPr sz="2000" spc="-1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’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;</a:t>
            </a:r>
            <a:endParaRPr sz="2000" dirty="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4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int cows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= 32</a:t>
            </a:r>
            <a:r>
              <a:rPr lang="en-IN" sz="2000" dirty="0">
                <a:solidFill>
                  <a:srgbClr val="2E2B1F"/>
                </a:solidFill>
                <a:latin typeface="Carlito"/>
                <a:cs typeface="Carlito"/>
              </a:rPr>
              <a:t>;</a:t>
            </a:r>
            <a:endParaRPr sz="2000" dirty="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int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dogs,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cats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=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94;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0913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4934"/>
            <a:ext cx="6999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User-defined </a:t>
            </a:r>
            <a:r>
              <a:rPr sz="4000" spc="-80" dirty="0"/>
              <a:t>“type</a:t>
            </a:r>
            <a:r>
              <a:rPr sz="4000" spc="-459" dirty="0"/>
              <a:t> </a:t>
            </a:r>
            <a:r>
              <a:rPr sz="4000" spc="-105" dirty="0"/>
              <a:t>declaration”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0240" y="1613661"/>
            <a:ext cx="7349490" cy="39490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41300" marR="5080" indent="-229235">
              <a:lnSpc>
                <a:spcPts val="3340"/>
              </a:lnSpc>
              <a:spcBef>
                <a:spcPts val="22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  <a:tab pos="957580" algn="l"/>
                <a:tab pos="2367280" algn="l"/>
                <a:tab pos="3928110" algn="l"/>
                <a:tab pos="4330700" algn="l"/>
                <a:tab pos="5201285" algn="l"/>
                <a:tab pos="5684520" algn="l"/>
                <a:tab pos="6978650" algn="l"/>
              </a:tabLst>
            </a:pP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h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800" spc="-90" dirty="0">
                <a:solidFill>
                  <a:srgbClr val="2E2B1F"/>
                </a:solidFill>
                <a:latin typeface="Carlito"/>
                <a:cs typeface="Carlito"/>
              </a:rPr>
              <a:t>k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y</a:t>
            </a:r>
            <a:r>
              <a:rPr sz="2800" spc="-30" dirty="0">
                <a:solidFill>
                  <a:srgbClr val="2E2B1F"/>
                </a:solidFill>
                <a:latin typeface="Carlito"/>
                <a:cs typeface="Carlito"/>
              </a:rPr>
              <a:t>w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o</a:t>
            </a:r>
            <a:r>
              <a:rPr sz="2800" spc="-45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d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800" spc="10" dirty="0">
                <a:solidFill>
                  <a:srgbClr val="2E2B1F"/>
                </a:solidFill>
                <a:latin typeface="Arial"/>
                <a:cs typeface="Arial"/>
              </a:rPr>
              <a:t>“</a:t>
            </a:r>
            <a:r>
              <a:rPr sz="2800" b="1" spc="-5" dirty="0">
                <a:solidFill>
                  <a:srgbClr val="2E2B1F"/>
                </a:solidFill>
                <a:latin typeface="Carlito"/>
                <a:cs typeface="Carlito"/>
              </a:rPr>
              <a:t>typ</a:t>
            </a:r>
            <a:r>
              <a:rPr sz="2800" b="1" spc="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2800" b="1" spc="-5" dirty="0">
                <a:solidFill>
                  <a:srgbClr val="2E2B1F"/>
                </a:solidFill>
                <a:latin typeface="Carlito"/>
                <a:cs typeface="Carlito"/>
              </a:rPr>
              <a:t>d</a:t>
            </a:r>
            <a:r>
              <a:rPr sz="2800" b="1" spc="-3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2800" b="1" spc="-5" dirty="0">
                <a:solidFill>
                  <a:srgbClr val="2E2B1F"/>
                </a:solidFill>
                <a:latin typeface="Carlito"/>
                <a:cs typeface="Carlito"/>
              </a:rPr>
              <a:t>f</a:t>
            </a:r>
            <a:r>
              <a:rPr sz="2800" spc="-5" dirty="0">
                <a:solidFill>
                  <a:srgbClr val="2E2B1F"/>
                </a:solidFill>
                <a:latin typeface="Arial"/>
                <a:cs typeface="Arial"/>
              </a:rPr>
              <a:t>”</a:t>
            </a:r>
            <a:r>
              <a:rPr sz="2800" dirty="0">
                <a:solidFill>
                  <a:srgbClr val="2E2B1F"/>
                </a:solidFill>
                <a:latin typeface="Arial"/>
                <a:cs typeface="Arial"/>
              </a:rPr>
              <a:t>	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i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s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u</a:t>
            </a:r>
            <a:r>
              <a:rPr sz="2800" spc="10" dirty="0">
                <a:solidFill>
                  <a:srgbClr val="2E2B1F"/>
                </a:solidFill>
                <a:latin typeface="Carlito"/>
                <a:cs typeface="Carlito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ed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800" spc="-30" dirty="0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o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800" spc="-45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en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me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an 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existing data</a:t>
            </a:r>
            <a:r>
              <a:rPr sz="28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type.</a:t>
            </a:r>
            <a:endParaRPr sz="2800">
              <a:latin typeface="Carlito"/>
              <a:cs typeface="Carlito"/>
            </a:endParaRPr>
          </a:p>
          <a:p>
            <a:pPr marL="1916430">
              <a:lnSpc>
                <a:spcPct val="100000"/>
              </a:lnSpc>
              <a:spcBef>
                <a:spcPts val="565"/>
              </a:spcBef>
              <a:tabLst>
                <a:tab pos="3204210" algn="l"/>
                <a:tab pos="4019550" algn="l"/>
              </a:tabLst>
            </a:pPr>
            <a:r>
              <a:rPr sz="2800" b="1" i="1" spc="-5" dirty="0">
                <a:solidFill>
                  <a:srgbClr val="2E2B1F"/>
                </a:solidFill>
                <a:latin typeface="Carlito"/>
                <a:cs typeface="Carlito"/>
              </a:rPr>
              <a:t>typedef	type	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identifier;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solidFill>
                  <a:srgbClr val="2E2B1F"/>
                </a:solidFill>
                <a:latin typeface="Carlito"/>
                <a:cs typeface="Carlito"/>
              </a:rPr>
              <a:t>for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example</a:t>
            </a:r>
            <a:endParaRPr sz="28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typedef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int</a:t>
            </a:r>
            <a:r>
              <a:rPr sz="280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integer;</a:t>
            </a:r>
            <a:endParaRPr sz="28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  <a:tab pos="1811020" algn="l"/>
                <a:tab pos="2635885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typedef	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float	real;</a:t>
            </a:r>
            <a:endParaRPr sz="28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  <a:tab pos="1247140" algn="l"/>
              </a:tabLst>
            </a:pP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real	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sum1,</a:t>
            </a:r>
            <a:r>
              <a:rPr sz="28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sum2;</a:t>
            </a:r>
            <a:endParaRPr sz="28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  <a:tab pos="1720850" algn="l"/>
              </a:tabLst>
            </a:pP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integer	count;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145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Enumerated Types</a:t>
            </a:r>
            <a:r>
              <a:rPr spc="-380" dirty="0"/>
              <a:t> </a:t>
            </a:r>
            <a:r>
              <a:rPr spc="-90" dirty="0"/>
              <a:t>(enum)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23161"/>
            <a:ext cx="7438390" cy="3279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enumerated datatype </a:t>
            </a:r>
            <a:r>
              <a:rPr lang="en-IN" sz="2800" spc="-15" dirty="0">
                <a:solidFill>
                  <a:srgbClr val="2E2B1F"/>
                </a:solidFill>
                <a:latin typeface="Carlito"/>
                <a:cs typeface="Carlito"/>
              </a:rPr>
              <a:t>is used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to define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800" b="1" i="1" spc="-15" dirty="0">
                <a:solidFill>
                  <a:srgbClr val="2E2B1F"/>
                </a:solidFill>
                <a:latin typeface="Carlito"/>
                <a:cs typeface="Carlito"/>
              </a:rPr>
              <a:t>symbolic  </a:t>
            </a:r>
            <a:r>
              <a:rPr sz="2800" b="1" i="1" spc="-5" dirty="0">
                <a:solidFill>
                  <a:srgbClr val="2E2B1F"/>
                </a:solidFill>
                <a:latin typeface="Carlito"/>
                <a:cs typeface="Carlito"/>
              </a:rPr>
              <a:t>name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that can </a:t>
            </a:r>
            <a:r>
              <a:rPr sz="2800" spc="-2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one of the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values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enclosed  within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braces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(</a:t>
            </a:r>
            <a:r>
              <a:rPr sz="2800" b="1" i="1" spc="-5" dirty="0">
                <a:solidFill>
                  <a:srgbClr val="2E2B1F"/>
                </a:solidFill>
                <a:latin typeface="Carlito"/>
                <a:cs typeface="Carlito"/>
              </a:rPr>
              <a:t>known as </a:t>
            </a:r>
            <a:r>
              <a:rPr sz="2800" b="1" i="1" spc="-10" dirty="0">
                <a:solidFill>
                  <a:srgbClr val="2E2B1F"/>
                </a:solidFill>
                <a:latin typeface="Carlito"/>
                <a:cs typeface="Carlito"/>
              </a:rPr>
              <a:t>enumerated</a:t>
            </a:r>
            <a:r>
              <a:rPr sz="2800" b="1" i="1" spc="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i="1" spc="-15" dirty="0">
                <a:solidFill>
                  <a:srgbClr val="2E2B1F"/>
                </a:solidFill>
                <a:latin typeface="Carlito"/>
                <a:cs typeface="Carlito"/>
              </a:rPr>
              <a:t>constants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).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9A47B"/>
              </a:buClr>
              <a:buFont typeface="Arial"/>
              <a:buChar char="•"/>
            </a:pPr>
            <a:endParaRPr sz="38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solidFill>
                  <a:srgbClr val="2E2B1F"/>
                </a:solidFill>
                <a:latin typeface="Carlito"/>
                <a:cs typeface="Carlito"/>
              </a:rPr>
              <a:t>Syntax:</a:t>
            </a:r>
            <a:endParaRPr sz="2800" dirty="0">
              <a:latin typeface="Carlito"/>
              <a:cs typeface="Carlito"/>
            </a:endParaRPr>
          </a:p>
          <a:p>
            <a:pPr marL="309880">
              <a:lnSpc>
                <a:spcPct val="100000"/>
              </a:lnSpc>
              <a:spcBef>
                <a:spcPts val="670"/>
              </a:spcBef>
            </a:pPr>
            <a:r>
              <a:rPr sz="2800" b="1" i="1" spc="-10" dirty="0">
                <a:solidFill>
                  <a:srgbClr val="2E2B1F"/>
                </a:solidFill>
                <a:latin typeface="Carlito"/>
                <a:cs typeface="Carlito"/>
              </a:rPr>
              <a:t>enum </a:t>
            </a:r>
            <a:r>
              <a:rPr sz="2800" i="1" spc="-15" dirty="0">
                <a:solidFill>
                  <a:srgbClr val="2E2B1F"/>
                </a:solidFill>
                <a:latin typeface="Carlito"/>
                <a:cs typeface="Carlito"/>
              </a:rPr>
              <a:t>sym_name </a:t>
            </a:r>
            <a:r>
              <a:rPr sz="2800" i="1" spc="-10" dirty="0">
                <a:solidFill>
                  <a:srgbClr val="2E2B1F"/>
                </a:solidFill>
                <a:latin typeface="Carlito"/>
                <a:cs typeface="Carlito"/>
              </a:rPr>
              <a:t>{value1, </a:t>
            </a:r>
            <a:r>
              <a:rPr sz="2800" i="1" spc="-5" dirty="0">
                <a:solidFill>
                  <a:srgbClr val="2E2B1F"/>
                </a:solidFill>
                <a:latin typeface="Carlito"/>
                <a:cs typeface="Carlito"/>
              </a:rPr>
              <a:t>value2,</a:t>
            </a:r>
            <a:r>
              <a:rPr sz="2800" i="1" spc="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rlito"/>
                <a:cs typeface="Carlito"/>
              </a:rPr>
              <a:t>……};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5902" y="4878781"/>
            <a:ext cx="11626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E2B1F"/>
                </a:solidFill>
                <a:latin typeface="Carlito"/>
                <a:cs typeface="Carlito"/>
              </a:rPr>
              <a:t>d</a:t>
            </a:r>
            <a:r>
              <a:rPr sz="3000" spc="-1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cla</a:t>
            </a:r>
            <a:r>
              <a:rPr sz="3000" spc="-45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4878781"/>
            <a:ext cx="5930900" cy="1453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  <a:tab pos="1094740" algn="l"/>
                <a:tab pos="3094355" algn="l"/>
                <a:tab pos="3912870" algn="l"/>
                <a:tab pos="4580890" algn="l"/>
                <a:tab pos="5594350" algn="l"/>
              </a:tabLst>
            </a:pPr>
            <a:r>
              <a:rPr sz="3000" spc="-5" dirty="0">
                <a:solidFill>
                  <a:srgbClr val="2E2B1F"/>
                </a:solidFill>
                <a:latin typeface="Carlito"/>
                <a:cs typeface="Carlito"/>
              </a:rPr>
              <a:t>Th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e	</a:t>
            </a:r>
            <a:r>
              <a:rPr sz="3000" b="1" spc="-45" dirty="0">
                <a:solidFill>
                  <a:srgbClr val="2E2B1F"/>
                </a:solidFill>
                <a:latin typeface="Carlito"/>
                <a:cs typeface="Carlito"/>
              </a:rPr>
              <a:t>s</a:t>
            </a:r>
            <a:r>
              <a:rPr sz="3000" b="1" dirty="0">
                <a:solidFill>
                  <a:srgbClr val="2E2B1F"/>
                </a:solidFill>
                <a:latin typeface="Carlito"/>
                <a:cs typeface="Carlito"/>
              </a:rPr>
              <a:t>ym_na</a:t>
            </a:r>
            <a:r>
              <a:rPr sz="3000" b="1" spc="-10" dirty="0">
                <a:solidFill>
                  <a:srgbClr val="2E2B1F"/>
                </a:solidFill>
                <a:latin typeface="Carlito"/>
                <a:cs typeface="Carlito"/>
              </a:rPr>
              <a:t>m</a:t>
            </a:r>
            <a:r>
              <a:rPr sz="3000" b="1" dirty="0">
                <a:solidFill>
                  <a:srgbClr val="2E2B1F"/>
                </a:solidFill>
                <a:latin typeface="Carlito"/>
                <a:cs typeface="Carlito"/>
              </a:rPr>
              <a:t>e	</a:t>
            </a:r>
            <a:r>
              <a:rPr sz="3000" spc="-35" dirty="0">
                <a:solidFill>
                  <a:srgbClr val="2E2B1F"/>
                </a:solidFill>
                <a:latin typeface="Carlito"/>
                <a:cs typeface="Carlito"/>
              </a:rPr>
              <a:t>c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an	</a:t>
            </a:r>
            <a:r>
              <a:rPr sz="3000" spc="-10" dirty="0">
                <a:solidFill>
                  <a:srgbClr val="2E2B1F"/>
                </a:solidFill>
                <a:latin typeface="Carlito"/>
                <a:cs typeface="Carlito"/>
              </a:rPr>
              <a:t>b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e	</a:t>
            </a:r>
            <a:r>
              <a:rPr sz="3000" spc="-20" dirty="0">
                <a:solidFill>
                  <a:srgbClr val="2E2B1F"/>
                </a:solidFill>
                <a:latin typeface="Carlito"/>
                <a:cs typeface="Carlito"/>
              </a:rPr>
              <a:t>u</a:t>
            </a:r>
            <a:r>
              <a:rPr sz="3000" spc="-5" dirty="0">
                <a:solidFill>
                  <a:srgbClr val="2E2B1F"/>
                </a:solidFill>
                <a:latin typeface="Carlito"/>
                <a:cs typeface="Carlito"/>
              </a:rPr>
              <a:t>se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d	</a:t>
            </a:r>
            <a:r>
              <a:rPr sz="3000" spc="-25" dirty="0">
                <a:solidFill>
                  <a:srgbClr val="2E2B1F"/>
                </a:solidFill>
                <a:latin typeface="Carlito"/>
                <a:cs typeface="Carlito"/>
              </a:rPr>
              <a:t>to  </a:t>
            </a:r>
            <a:r>
              <a:rPr sz="3000" spc="-15" dirty="0">
                <a:solidFill>
                  <a:srgbClr val="2E2B1F"/>
                </a:solidFill>
                <a:latin typeface="Carlito"/>
                <a:cs typeface="Carlito"/>
              </a:rPr>
              <a:t>varaibles 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of the </a:t>
            </a:r>
            <a:r>
              <a:rPr sz="3000" spc="-10" dirty="0">
                <a:solidFill>
                  <a:srgbClr val="2E2B1F"/>
                </a:solidFill>
                <a:latin typeface="Carlito"/>
                <a:cs typeface="Carlito"/>
              </a:rPr>
              <a:t>new 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type as</a:t>
            </a:r>
            <a:r>
              <a:rPr sz="3000" spc="-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000" spc="-5" dirty="0">
                <a:solidFill>
                  <a:srgbClr val="2E2B1F"/>
                </a:solidFill>
                <a:latin typeface="Carlito"/>
                <a:cs typeface="Carlito"/>
              </a:rPr>
              <a:t>below:</a:t>
            </a:r>
            <a:endParaRPr sz="30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  <a:spcBef>
                <a:spcPts val="680"/>
              </a:spcBef>
            </a:pPr>
            <a:r>
              <a:rPr sz="2800" b="1" i="1" spc="-10" dirty="0">
                <a:solidFill>
                  <a:srgbClr val="2E2B1F"/>
                </a:solidFill>
                <a:latin typeface="Carlito"/>
                <a:cs typeface="Carlito"/>
              </a:rPr>
              <a:t>enum </a:t>
            </a:r>
            <a:r>
              <a:rPr sz="2800" i="1" spc="-15" dirty="0">
                <a:solidFill>
                  <a:srgbClr val="2E2B1F"/>
                </a:solidFill>
                <a:latin typeface="Carlito"/>
                <a:cs typeface="Carlito"/>
              </a:rPr>
              <a:t>sym_name </a:t>
            </a:r>
            <a:r>
              <a:rPr sz="2800" i="1" spc="-5" dirty="0">
                <a:solidFill>
                  <a:srgbClr val="2E2B1F"/>
                </a:solidFill>
                <a:latin typeface="Carlito"/>
                <a:cs typeface="Carlito"/>
              </a:rPr>
              <a:t>var1, var2,</a:t>
            </a:r>
            <a:r>
              <a:rPr sz="2800" i="1" spc="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rlito"/>
                <a:cs typeface="Carlito"/>
              </a:rPr>
              <a:t>……;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145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Enumerated Types</a:t>
            </a:r>
            <a:r>
              <a:rPr spc="-380" dirty="0"/>
              <a:t> </a:t>
            </a:r>
            <a:r>
              <a:rPr spc="-90" dirty="0"/>
              <a:t>(enum)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7205"/>
            <a:ext cx="7461884" cy="47625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229235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Definition:</a:t>
            </a:r>
            <a:endParaRPr sz="2800" dirty="0">
              <a:latin typeface="Carlito"/>
              <a:cs typeface="Carlito"/>
            </a:endParaRPr>
          </a:p>
          <a:p>
            <a:pPr marL="424180">
              <a:lnSpc>
                <a:spcPct val="100000"/>
              </a:lnSpc>
              <a:spcBef>
                <a:spcPts val="675"/>
              </a:spcBef>
            </a:pPr>
            <a:r>
              <a:rPr sz="2800" b="1" i="1" spc="-5" dirty="0">
                <a:solidFill>
                  <a:srgbClr val="2E2B1F"/>
                </a:solidFill>
                <a:latin typeface="Carlito"/>
                <a:cs typeface="Carlito"/>
              </a:rPr>
              <a:t>enum </a:t>
            </a:r>
            <a:r>
              <a:rPr sz="2800" i="1" spc="-5" dirty="0">
                <a:solidFill>
                  <a:srgbClr val="2E2B1F"/>
                </a:solidFill>
                <a:latin typeface="Carlito"/>
                <a:cs typeface="Carlito"/>
              </a:rPr>
              <a:t>day {Mon, </a:t>
            </a:r>
            <a:r>
              <a:rPr sz="2800" i="1" spc="-30" dirty="0">
                <a:solidFill>
                  <a:srgbClr val="2E2B1F"/>
                </a:solidFill>
                <a:latin typeface="Carlito"/>
                <a:cs typeface="Carlito"/>
              </a:rPr>
              <a:t>Tues, </a:t>
            </a:r>
            <a:r>
              <a:rPr sz="2800" i="1" spc="-35" dirty="0">
                <a:solidFill>
                  <a:srgbClr val="2E2B1F"/>
                </a:solidFill>
                <a:latin typeface="Carlito"/>
                <a:cs typeface="Carlito"/>
              </a:rPr>
              <a:t>Wed, </a:t>
            </a:r>
            <a:r>
              <a:rPr sz="2800" i="1" spc="-5" dirty="0">
                <a:solidFill>
                  <a:srgbClr val="2E2B1F"/>
                </a:solidFill>
                <a:latin typeface="Carlito"/>
                <a:cs typeface="Carlito"/>
              </a:rPr>
              <a:t>Thus, </a:t>
            </a:r>
            <a:r>
              <a:rPr sz="2800" i="1" spc="-15" dirty="0">
                <a:solidFill>
                  <a:srgbClr val="2E2B1F"/>
                </a:solidFill>
                <a:latin typeface="Carlito"/>
                <a:cs typeface="Carlito"/>
              </a:rPr>
              <a:t>Fri, </a:t>
            </a:r>
            <a:r>
              <a:rPr sz="2800" i="1" spc="-5" dirty="0">
                <a:solidFill>
                  <a:srgbClr val="2E2B1F"/>
                </a:solidFill>
                <a:latin typeface="Carlito"/>
                <a:cs typeface="Carlito"/>
              </a:rPr>
              <a:t>Sat,</a:t>
            </a:r>
            <a:r>
              <a:rPr sz="2800" i="1" spc="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rlito"/>
                <a:cs typeface="Carlito"/>
              </a:rPr>
              <a:t>Sun};</a:t>
            </a:r>
            <a:endParaRPr sz="2800" dirty="0">
              <a:latin typeface="Carlito"/>
              <a:cs typeface="Carlito"/>
            </a:endParaRPr>
          </a:p>
          <a:p>
            <a:pPr marL="355600" indent="-229235">
              <a:lnSpc>
                <a:spcPct val="100000"/>
              </a:lnSpc>
              <a:spcBef>
                <a:spcPts val="715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3000" spc="-15" dirty="0">
                <a:solidFill>
                  <a:srgbClr val="2E2B1F"/>
                </a:solidFill>
                <a:latin typeface="Carlito"/>
                <a:cs typeface="Carlito"/>
              </a:rPr>
              <a:t>Declaration 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3000" spc="-10" dirty="0">
                <a:solidFill>
                  <a:srgbClr val="2E2B1F"/>
                </a:solidFill>
                <a:latin typeface="Carlito"/>
                <a:cs typeface="Carlito"/>
              </a:rPr>
              <a:t>variables:</a:t>
            </a:r>
            <a:endParaRPr sz="30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680"/>
              </a:spcBef>
            </a:pPr>
            <a:r>
              <a:rPr sz="2800" b="1" i="1" spc="-10" dirty="0">
                <a:solidFill>
                  <a:srgbClr val="2E2B1F"/>
                </a:solidFill>
                <a:latin typeface="Carlito"/>
                <a:cs typeface="Carlito"/>
              </a:rPr>
              <a:t>enum </a:t>
            </a:r>
            <a:r>
              <a:rPr sz="2800" i="1" spc="-5" dirty="0">
                <a:solidFill>
                  <a:srgbClr val="2E2B1F"/>
                </a:solidFill>
                <a:latin typeface="Carlito"/>
                <a:cs typeface="Carlito"/>
              </a:rPr>
              <a:t>day d1,</a:t>
            </a:r>
            <a:r>
              <a:rPr sz="2800" i="1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rlito"/>
                <a:cs typeface="Carlito"/>
              </a:rPr>
              <a:t>d2;</a:t>
            </a:r>
            <a:endParaRPr sz="2800" dirty="0">
              <a:latin typeface="Carlito"/>
              <a:cs typeface="Carlito"/>
            </a:endParaRPr>
          </a:p>
          <a:p>
            <a:pPr marL="355600" marR="508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  <a:tab pos="2038350" algn="l"/>
                <a:tab pos="2776220" algn="l"/>
                <a:tab pos="4670425" algn="l"/>
                <a:tab pos="5365750" algn="l"/>
                <a:tab pos="5909945" algn="l"/>
              </a:tabLst>
            </a:pPr>
            <a:r>
              <a:rPr sz="3000" spc="-5" dirty="0">
                <a:solidFill>
                  <a:srgbClr val="2E2B1F"/>
                </a:solidFill>
                <a:latin typeface="Carlito"/>
                <a:cs typeface="Carlito"/>
              </a:rPr>
              <a:t>D</a:t>
            </a:r>
            <a:r>
              <a:rPr sz="3000" spc="-3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3000" spc="-5" dirty="0">
                <a:solidFill>
                  <a:srgbClr val="2E2B1F"/>
                </a:solidFill>
                <a:latin typeface="Carlito"/>
                <a:cs typeface="Carlito"/>
              </a:rPr>
              <a:t>f</a:t>
            </a:r>
            <a:r>
              <a:rPr sz="3000" spc="-10" dirty="0">
                <a:solidFill>
                  <a:srgbClr val="2E2B1F"/>
                </a:solidFill>
                <a:latin typeface="Carlito"/>
                <a:cs typeface="Carlito"/>
              </a:rPr>
              <a:t>i</a:t>
            </a:r>
            <a:r>
              <a:rPr sz="3000" spc="-5" dirty="0">
                <a:solidFill>
                  <a:srgbClr val="2E2B1F"/>
                </a:solidFill>
                <a:latin typeface="Carlito"/>
                <a:cs typeface="Carlito"/>
              </a:rPr>
              <a:t>n</a:t>
            </a:r>
            <a:r>
              <a:rPr sz="3000" spc="-15" dirty="0">
                <a:solidFill>
                  <a:srgbClr val="2E2B1F"/>
                </a:solidFill>
                <a:latin typeface="Carlito"/>
                <a:cs typeface="Carlito"/>
              </a:rPr>
              <a:t>i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tion	and	</a:t>
            </a:r>
            <a:r>
              <a:rPr sz="3000" spc="-5" dirty="0">
                <a:solidFill>
                  <a:srgbClr val="2E2B1F"/>
                </a:solidFill>
                <a:latin typeface="Carlito"/>
                <a:cs typeface="Carlito"/>
              </a:rPr>
              <a:t>d</a:t>
            </a:r>
            <a:r>
              <a:rPr sz="3000" spc="-1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c</a:t>
            </a:r>
            <a:r>
              <a:rPr sz="3000" spc="-20" dirty="0">
                <a:solidFill>
                  <a:srgbClr val="2E2B1F"/>
                </a:solidFill>
                <a:latin typeface="Carlito"/>
                <a:cs typeface="Carlito"/>
              </a:rPr>
              <a:t>l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3000" spc="-65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3000" spc="-25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tion	</a:t>
            </a:r>
            <a:r>
              <a:rPr sz="3000" spc="-35" dirty="0">
                <a:solidFill>
                  <a:srgbClr val="2E2B1F"/>
                </a:solidFill>
                <a:latin typeface="Carlito"/>
                <a:cs typeface="Carlito"/>
              </a:rPr>
              <a:t>c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an	</a:t>
            </a:r>
            <a:r>
              <a:rPr sz="3000" spc="-10" dirty="0">
                <a:solidFill>
                  <a:srgbClr val="2E2B1F"/>
                </a:solidFill>
                <a:latin typeface="Carlito"/>
                <a:cs typeface="Carlito"/>
              </a:rPr>
              <a:t>b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e	</a:t>
            </a:r>
            <a:r>
              <a:rPr sz="3000" spc="-25" dirty="0">
                <a:solidFill>
                  <a:srgbClr val="2E2B1F"/>
                </a:solidFill>
                <a:latin typeface="Carlito"/>
                <a:cs typeface="Carlito"/>
              </a:rPr>
              <a:t>c</a:t>
            </a:r>
            <a:r>
              <a:rPr sz="3000" spc="-10" dirty="0">
                <a:solidFill>
                  <a:srgbClr val="2E2B1F"/>
                </a:solidFill>
                <a:latin typeface="Carlito"/>
                <a:cs typeface="Carlito"/>
              </a:rPr>
              <a:t>o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mb</a:t>
            </a:r>
            <a:r>
              <a:rPr sz="3000" spc="-10" dirty="0">
                <a:solidFill>
                  <a:srgbClr val="2E2B1F"/>
                </a:solidFill>
                <a:latin typeface="Carlito"/>
                <a:cs typeface="Carlito"/>
              </a:rPr>
              <a:t>i</a:t>
            </a:r>
            <a:r>
              <a:rPr sz="3000" spc="-5" dirty="0">
                <a:solidFill>
                  <a:srgbClr val="2E2B1F"/>
                </a:solidFill>
                <a:latin typeface="Carlito"/>
                <a:cs typeface="Carlito"/>
              </a:rPr>
              <a:t>n</a:t>
            </a:r>
            <a:r>
              <a:rPr sz="3000" spc="-15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3000" dirty="0">
                <a:solidFill>
                  <a:srgbClr val="2E2B1F"/>
                </a:solidFill>
                <a:latin typeface="Carlito"/>
                <a:cs typeface="Carlito"/>
              </a:rPr>
              <a:t>d  as</a:t>
            </a:r>
            <a:endParaRPr sz="30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720"/>
              </a:spcBef>
            </a:pPr>
            <a:r>
              <a:rPr sz="2000" b="1" i="1" spc="-5" dirty="0">
                <a:solidFill>
                  <a:srgbClr val="2E2B1F"/>
                </a:solidFill>
                <a:latin typeface="Carlito"/>
                <a:cs typeface="Carlito"/>
              </a:rPr>
              <a:t>enum </a:t>
            </a:r>
            <a:r>
              <a:rPr sz="2000" i="1" dirty="0">
                <a:solidFill>
                  <a:srgbClr val="2E2B1F"/>
                </a:solidFill>
                <a:latin typeface="Carlito"/>
                <a:cs typeface="Carlito"/>
              </a:rPr>
              <a:t>day {Mon, </a:t>
            </a:r>
            <a:r>
              <a:rPr sz="2000" i="1" spc="-25" dirty="0">
                <a:solidFill>
                  <a:srgbClr val="2E2B1F"/>
                </a:solidFill>
                <a:latin typeface="Carlito"/>
                <a:cs typeface="Carlito"/>
              </a:rPr>
              <a:t>Tues, </a:t>
            </a:r>
            <a:r>
              <a:rPr sz="2000" i="1" spc="-20" dirty="0">
                <a:solidFill>
                  <a:srgbClr val="2E2B1F"/>
                </a:solidFill>
                <a:latin typeface="Carlito"/>
                <a:cs typeface="Carlito"/>
              </a:rPr>
              <a:t>Wed, </a:t>
            </a:r>
            <a:r>
              <a:rPr sz="2000" i="1" spc="-5" dirty="0">
                <a:solidFill>
                  <a:srgbClr val="2E2B1F"/>
                </a:solidFill>
                <a:latin typeface="Carlito"/>
                <a:cs typeface="Carlito"/>
              </a:rPr>
              <a:t>Thus, </a:t>
            </a:r>
            <a:r>
              <a:rPr sz="2000" i="1" spc="-10" dirty="0">
                <a:solidFill>
                  <a:srgbClr val="2E2B1F"/>
                </a:solidFill>
                <a:latin typeface="Carlito"/>
                <a:cs typeface="Carlito"/>
              </a:rPr>
              <a:t>Fri, </a:t>
            </a:r>
            <a:r>
              <a:rPr sz="2000" i="1" spc="-5" dirty="0">
                <a:solidFill>
                  <a:srgbClr val="2E2B1F"/>
                </a:solidFill>
                <a:latin typeface="Carlito"/>
                <a:cs typeface="Carlito"/>
              </a:rPr>
              <a:t>Sat, Sun}</a:t>
            </a:r>
            <a:r>
              <a:rPr sz="2000" i="1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rlito"/>
                <a:cs typeface="Carlito"/>
              </a:rPr>
              <a:t>d1,d2;</a:t>
            </a:r>
            <a:endParaRPr sz="2000" dirty="0">
              <a:latin typeface="Carlito"/>
              <a:cs typeface="Carlito"/>
            </a:endParaRPr>
          </a:p>
          <a:p>
            <a:pPr marL="302260" marR="2416175" indent="-302260">
              <a:lnSpc>
                <a:spcPct val="120000"/>
              </a:lnSpc>
              <a:spcBef>
                <a:spcPts val="204"/>
              </a:spcBef>
              <a:buClr>
                <a:srgbClr val="A9A47B"/>
              </a:buClr>
              <a:buFont typeface="Arial"/>
              <a:buChar char="•"/>
              <a:tabLst>
                <a:tab pos="302260" algn="l"/>
              </a:tabLst>
            </a:pPr>
            <a:r>
              <a:rPr sz="3000" spc="-5" dirty="0">
                <a:solidFill>
                  <a:srgbClr val="2E2B1F"/>
                </a:solidFill>
                <a:latin typeface="Carlito"/>
                <a:cs typeface="Carlito"/>
              </a:rPr>
              <a:t>Assignment </a:t>
            </a:r>
            <a:r>
              <a:rPr sz="3000" spc="-10" dirty="0">
                <a:solidFill>
                  <a:srgbClr val="2E2B1F"/>
                </a:solidFill>
                <a:latin typeface="Carlito"/>
                <a:cs typeface="Carlito"/>
              </a:rPr>
              <a:t>values </a:t>
            </a:r>
            <a:r>
              <a:rPr sz="3000" spc="-15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30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000" spc="-10" dirty="0">
                <a:solidFill>
                  <a:srgbClr val="2E2B1F"/>
                </a:solidFill>
                <a:latin typeface="Carlito"/>
                <a:cs typeface="Carlito"/>
              </a:rPr>
              <a:t>variables  </a:t>
            </a:r>
            <a:r>
              <a:rPr sz="3000" spc="-5" dirty="0">
                <a:solidFill>
                  <a:srgbClr val="2E2B1F"/>
                </a:solidFill>
                <a:latin typeface="Carlito"/>
                <a:cs typeface="Carlito"/>
              </a:rPr>
              <a:t>d1=Mon, d2=Fri;</a:t>
            </a:r>
            <a:endParaRPr sz="3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145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Enumerated Types</a:t>
            </a:r>
            <a:r>
              <a:rPr spc="-380" dirty="0"/>
              <a:t> </a:t>
            </a:r>
            <a:r>
              <a:rPr spc="-90" dirty="0"/>
              <a:t>(enum)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6209"/>
            <a:ext cx="7463155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229235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  <a:tab pos="824865" algn="l"/>
                <a:tab pos="2499995" algn="l"/>
                <a:tab pos="3717925" algn="l"/>
                <a:tab pos="4271010" algn="l"/>
                <a:tab pos="5494020" algn="l"/>
                <a:tab pos="6523990" algn="l"/>
                <a:tab pos="7222490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All	enum</a:t>
            </a:r>
            <a:r>
              <a:rPr sz="2400" spc="10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2400" spc="-60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at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ed	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c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on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s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t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n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	a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	assigned	i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nt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g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er	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digi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	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in 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sequence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starting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with 0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for first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constant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by 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compiler.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</a:pPr>
            <a:endParaRPr sz="3300">
              <a:latin typeface="Carlito"/>
              <a:cs typeface="Carlito"/>
            </a:endParaRPr>
          </a:p>
          <a:p>
            <a:pPr marL="355600" indent="-22923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Eg:</a:t>
            </a:r>
            <a:endParaRPr sz="2400">
              <a:latin typeface="Carlito"/>
              <a:cs typeface="Carlito"/>
            </a:endParaRPr>
          </a:p>
          <a:p>
            <a:pPr marL="42418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solidFill>
                  <a:srgbClr val="2E2B1F"/>
                </a:solidFill>
                <a:latin typeface="Carlito"/>
                <a:cs typeface="Carlito"/>
              </a:rPr>
              <a:t>enum </a:t>
            </a:r>
            <a:r>
              <a:rPr sz="2400" i="1" dirty="0">
                <a:solidFill>
                  <a:srgbClr val="2E2B1F"/>
                </a:solidFill>
                <a:latin typeface="Carlito"/>
                <a:cs typeface="Carlito"/>
              </a:rPr>
              <a:t>day </a:t>
            </a:r>
            <a:r>
              <a:rPr sz="2400" i="1" spc="-5" dirty="0">
                <a:solidFill>
                  <a:srgbClr val="2E2B1F"/>
                </a:solidFill>
                <a:latin typeface="Carlito"/>
                <a:cs typeface="Carlito"/>
              </a:rPr>
              <a:t>{Mon, </a:t>
            </a:r>
            <a:r>
              <a:rPr sz="2400" i="1" spc="-30" dirty="0">
                <a:solidFill>
                  <a:srgbClr val="2E2B1F"/>
                </a:solidFill>
                <a:latin typeface="Carlito"/>
                <a:cs typeface="Carlito"/>
              </a:rPr>
              <a:t>Tues, </a:t>
            </a:r>
            <a:r>
              <a:rPr sz="2400" i="1" spc="-25" dirty="0">
                <a:solidFill>
                  <a:srgbClr val="2E2B1F"/>
                </a:solidFill>
                <a:latin typeface="Carlito"/>
                <a:cs typeface="Carlito"/>
              </a:rPr>
              <a:t>Wed, </a:t>
            </a:r>
            <a:r>
              <a:rPr sz="2400" i="1" spc="-5" dirty="0">
                <a:solidFill>
                  <a:srgbClr val="2E2B1F"/>
                </a:solidFill>
                <a:latin typeface="Carlito"/>
                <a:cs typeface="Carlito"/>
              </a:rPr>
              <a:t>Thus, </a:t>
            </a:r>
            <a:r>
              <a:rPr sz="2400" i="1" spc="-10" dirty="0">
                <a:solidFill>
                  <a:srgbClr val="2E2B1F"/>
                </a:solidFill>
                <a:latin typeface="Carlito"/>
                <a:cs typeface="Carlito"/>
              </a:rPr>
              <a:t>Fri, </a:t>
            </a:r>
            <a:r>
              <a:rPr sz="2400" i="1" spc="-5" dirty="0">
                <a:solidFill>
                  <a:srgbClr val="2E2B1F"/>
                </a:solidFill>
                <a:latin typeface="Carlito"/>
                <a:cs typeface="Carlito"/>
              </a:rPr>
              <a:t>Sat, Sun} d1,</a:t>
            </a:r>
            <a:r>
              <a:rPr sz="2400" i="1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Carlito"/>
                <a:cs typeface="Carlito"/>
              </a:rPr>
              <a:t>d2;</a:t>
            </a:r>
            <a:endParaRPr sz="2400">
              <a:latin typeface="Carlito"/>
              <a:cs typeface="Carlito"/>
            </a:endParaRPr>
          </a:p>
          <a:p>
            <a:pPr marL="35433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d1=Mon, d2=Fri; /*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equivalent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 to</a:t>
            </a:r>
            <a:endParaRPr sz="2400">
              <a:latin typeface="Carlito"/>
              <a:cs typeface="Carlito"/>
            </a:endParaRPr>
          </a:p>
          <a:p>
            <a:pPr marL="35433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d1=0,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d2=4;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Automatic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assignment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be overridden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by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assigning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value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explicitly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these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constants</a:t>
            </a:r>
            <a:r>
              <a:rPr sz="24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by</a:t>
            </a:r>
            <a:endParaRPr sz="2400">
              <a:latin typeface="Carlito"/>
              <a:cs typeface="Carlito"/>
            </a:endParaRPr>
          </a:p>
          <a:p>
            <a:pPr marL="49149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solidFill>
                  <a:srgbClr val="2E2B1F"/>
                </a:solidFill>
                <a:latin typeface="Carlito"/>
                <a:cs typeface="Carlito"/>
              </a:rPr>
              <a:t>enum </a:t>
            </a:r>
            <a:r>
              <a:rPr sz="2400" i="1" dirty="0">
                <a:solidFill>
                  <a:srgbClr val="2E2B1F"/>
                </a:solidFill>
                <a:latin typeface="Carlito"/>
                <a:cs typeface="Carlito"/>
              </a:rPr>
              <a:t>day </a:t>
            </a:r>
            <a:r>
              <a:rPr sz="2400" i="1" spc="-5" dirty="0">
                <a:solidFill>
                  <a:srgbClr val="2E2B1F"/>
                </a:solidFill>
                <a:latin typeface="Carlito"/>
                <a:cs typeface="Carlito"/>
              </a:rPr>
              <a:t>{Mon =1, </a:t>
            </a:r>
            <a:r>
              <a:rPr sz="2400" i="1" spc="-30" dirty="0">
                <a:solidFill>
                  <a:srgbClr val="2E2B1F"/>
                </a:solidFill>
                <a:latin typeface="Carlito"/>
                <a:cs typeface="Carlito"/>
              </a:rPr>
              <a:t>Tues, </a:t>
            </a:r>
            <a:r>
              <a:rPr sz="2400" i="1" spc="-25" dirty="0">
                <a:solidFill>
                  <a:srgbClr val="2E2B1F"/>
                </a:solidFill>
                <a:latin typeface="Carlito"/>
                <a:cs typeface="Carlito"/>
              </a:rPr>
              <a:t>Wed, </a:t>
            </a:r>
            <a:r>
              <a:rPr sz="2400" i="1" spc="-5" dirty="0">
                <a:solidFill>
                  <a:srgbClr val="2E2B1F"/>
                </a:solidFill>
                <a:latin typeface="Carlito"/>
                <a:cs typeface="Carlito"/>
              </a:rPr>
              <a:t>Thus, </a:t>
            </a:r>
            <a:r>
              <a:rPr sz="2400" i="1" spc="-10" dirty="0">
                <a:solidFill>
                  <a:srgbClr val="2E2B1F"/>
                </a:solidFill>
                <a:latin typeface="Carlito"/>
                <a:cs typeface="Carlito"/>
              </a:rPr>
              <a:t>Fri, </a:t>
            </a:r>
            <a:r>
              <a:rPr sz="2400" i="1" spc="-5" dirty="0">
                <a:solidFill>
                  <a:srgbClr val="2E2B1F"/>
                </a:solidFill>
                <a:latin typeface="Carlito"/>
                <a:cs typeface="Carlito"/>
              </a:rPr>
              <a:t>Sat,</a:t>
            </a:r>
            <a:r>
              <a:rPr sz="2400" i="1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Carlito"/>
                <a:cs typeface="Carlito"/>
              </a:rPr>
              <a:t>Sun};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64616"/>
            <a:ext cx="6021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Declaring </a:t>
            </a:r>
            <a:r>
              <a:rPr sz="3600" spc="-120" dirty="0"/>
              <a:t>Variable </a:t>
            </a:r>
            <a:r>
              <a:rPr sz="3600" spc="-50" dirty="0"/>
              <a:t>as</a:t>
            </a:r>
            <a:r>
              <a:rPr sz="3600" spc="-490" dirty="0"/>
              <a:t> </a:t>
            </a:r>
            <a:r>
              <a:rPr sz="3600" spc="-90" dirty="0"/>
              <a:t>constant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60603" y="1135125"/>
            <a:ext cx="7348855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Use of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qualifier </a:t>
            </a: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const </a:t>
            </a:r>
            <a:r>
              <a:rPr sz="2800" spc="-25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variable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forces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the 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value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remain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constant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during the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execution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of  the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program.</a:t>
            </a:r>
            <a:endParaRPr sz="2800">
              <a:latin typeface="Carlito"/>
              <a:cs typeface="Carlito"/>
            </a:endParaRPr>
          </a:p>
          <a:p>
            <a:pPr marL="1727200" algn="just">
              <a:lnSpc>
                <a:spcPct val="100000"/>
              </a:lnSpc>
              <a:spcBef>
                <a:spcPts val="675"/>
              </a:spcBef>
            </a:pP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const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int</a:t>
            </a:r>
            <a:r>
              <a:rPr sz="2800" spc="-2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class_strength=60;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Use of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statement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below is</a:t>
            </a:r>
            <a:r>
              <a:rPr sz="2800" spc="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illegal</a:t>
            </a:r>
            <a:endParaRPr sz="2800">
              <a:latin typeface="Carlito"/>
              <a:cs typeface="Carlito"/>
            </a:endParaRPr>
          </a:p>
          <a:p>
            <a:pPr marL="1727200" algn="just">
              <a:lnSpc>
                <a:spcPct val="100000"/>
              </a:lnSpc>
              <a:spcBef>
                <a:spcPts val="675"/>
              </a:spcBef>
            </a:pP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class_strength=</a:t>
            </a:r>
            <a:r>
              <a:rPr sz="2800" spc="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70;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47853"/>
            <a:ext cx="5166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Carlito"/>
                <a:cs typeface="Carlito"/>
              </a:rPr>
              <a:t>Declaring </a:t>
            </a:r>
            <a:r>
              <a:rPr sz="3600" spc="-114" dirty="0">
                <a:latin typeface="Carlito"/>
                <a:cs typeface="Carlito"/>
              </a:rPr>
              <a:t>Variable </a:t>
            </a:r>
            <a:r>
              <a:rPr sz="3600" spc="-50" dirty="0">
                <a:latin typeface="Carlito"/>
                <a:cs typeface="Carlito"/>
              </a:rPr>
              <a:t>as</a:t>
            </a:r>
            <a:r>
              <a:rPr sz="3600" spc="-475" dirty="0">
                <a:latin typeface="Carlito"/>
                <a:cs typeface="Carlito"/>
              </a:rPr>
              <a:t> </a:t>
            </a:r>
            <a:r>
              <a:rPr sz="3600" spc="-114" dirty="0">
                <a:latin typeface="Carlito"/>
                <a:cs typeface="Carlito"/>
              </a:rPr>
              <a:t>Volatile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603" y="1138173"/>
            <a:ext cx="7350125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Use of qualifier </a:t>
            </a:r>
            <a:r>
              <a:rPr sz="2400" b="1" spc="-10" dirty="0">
                <a:solidFill>
                  <a:srgbClr val="2E2B1F"/>
                </a:solidFill>
                <a:latin typeface="Carlito"/>
                <a:cs typeface="Carlito"/>
              </a:rPr>
              <a:t>volatile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variable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tells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compiler that  value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variable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may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changed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at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any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time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by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other 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program.</a:t>
            </a:r>
            <a:endParaRPr sz="2400" dirty="0">
              <a:latin typeface="Carlito"/>
              <a:cs typeface="Carlito"/>
            </a:endParaRPr>
          </a:p>
          <a:p>
            <a:pPr marL="1727200" algn="just">
              <a:lnSpc>
                <a:spcPct val="100000"/>
              </a:lnSpc>
              <a:spcBef>
                <a:spcPts val="580"/>
              </a:spcBef>
            </a:pPr>
            <a:r>
              <a:rPr sz="2400" b="1" i="1" spc="-10" dirty="0">
                <a:solidFill>
                  <a:srgbClr val="2E2B1F"/>
                </a:solidFill>
                <a:latin typeface="Carlito"/>
                <a:cs typeface="Carlito"/>
              </a:rPr>
              <a:t>volatile </a:t>
            </a:r>
            <a:r>
              <a:rPr sz="2400" b="1" i="1" spc="-15" dirty="0">
                <a:solidFill>
                  <a:srgbClr val="2E2B1F"/>
                </a:solidFill>
                <a:latin typeface="Carlito"/>
                <a:cs typeface="Carlito"/>
              </a:rPr>
              <a:t>int</a:t>
            </a:r>
            <a:r>
              <a:rPr sz="2400" b="1" i="1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date;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300" dirty="0">
              <a:latin typeface="Carlito"/>
              <a:cs typeface="Carlito"/>
            </a:endParaRPr>
          </a:p>
          <a:p>
            <a:pPr marL="241300" marR="5715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Compiler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will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examine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value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variable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date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each  time it is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referred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in the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program.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may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modified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by 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program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where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it is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declared.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9A47B"/>
              </a:buClr>
              <a:buFont typeface="Arial"/>
              <a:buChar char="•"/>
            </a:pPr>
            <a:endParaRPr sz="33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If</a:t>
            </a:r>
            <a:r>
              <a:rPr sz="2400" spc="3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400" spc="3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program</a:t>
            </a:r>
            <a:r>
              <a:rPr sz="2400" spc="3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doesn’t</a:t>
            </a:r>
            <a:r>
              <a:rPr sz="2400" spc="3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require</a:t>
            </a:r>
            <a:r>
              <a:rPr sz="2400" spc="3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value</a:t>
            </a:r>
            <a:r>
              <a:rPr sz="2400" spc="3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2400" spc="3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be</a:t>
            </a:r>
            <a:r>
              <a:rPr sz="2400" spc="3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modified</a:t>
            </a:r>
            <a:r>
              <a:rPr sz="2400" spc="3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by</a:t>
            </a:r>
            <a:endParaRPr sz="24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itself then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declare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it as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constant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volatile</a:t>
            </a:r>
            <a:r>
              <a:rPr sz="24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varaible.</a:t>
            </a:r>
            <a:endParaRPr sz="2400" dirty="0">
              <a:latin typeface="Carlito"/>
              <a:cs typeface="Carlito"/>
            </a:endParaRPr>
          </a:p>
          <a:p>
            <a:pPr marL="1727200">
              <a:lnSpc>
                <a:spcPct val="100000"/>
              </a:lnSpc>
              <a:spcBef>
                <a:spcPts val="575"/>
              </a:spcBef>
            </a:pPr>
            <a:r>
              <a:rPr sz="2400" b="1" i="1" spc="-10" dirty="0">
                <a:solidFill>
                  <a:srgbClr val="2E2B1F"/>
                </a:solidFill>
                <a:latin typeface="Carlito"/>
                <a:cs typeface="Carlito"/>
              </a:rPr>
              <a:t>volatile </a:t>
            </a:r>
            <a:r>
              <a:rPr sz="2400" b="1" i="1" spc="-15" dirty="0">
                <a:solidFill>
                  <a:srgbClr val="2E2B1F"/>
                </a:solidFill>
                <a:latin typeface="Carlito"/>
                <a:cs typeface="Carlito"/>
              </a:rPr>
              <a:t>const int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date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=</a:t>
            </a:r>
            <a:r>
              <a:rPr sz="24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4;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2837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10" dirty="0">
                <a:latin typeface="Caladea"/>
                <a:cs typeface="Caladea"/>
              </a:rPr>
              <a:t>Review</a:t>
            </a:r>
            <a:r>
              <a:rPr b="0" spc="-245" dirty="0">
                <a:latin typeface="Caladea"/>
                <a:cs typeface="Caladea"/>
              </a:rPr>
              <a:t> </a:t>
            </a:r>
            <a:r>
              <a:rPr b="0" spc="-90" dirty="0">
                <a:latin typeface="Caladea"/>
                <a:cs typeface="Caladea"/>
              </a:rPr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97025"/>
            <a:ext cx="7346950" cy="47205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State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true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20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false:</a:t>
            </a:r>
            <a:endParaRPr sz="20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AutoNum type="alphaLcParenR"/>
              <a:tabLst>
                <a:tab pos="469900" algn="l"/>
                <a:tab pos="470534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Any valid printable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ASCII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character can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used in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an</a:t>
            </a:r>
            <a:r>
              <a:rPr sz="20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identifier.</a:t>
            </a:r>
            <a:endParaRPr sz="20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AutoNum type="alphaLcParenR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All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variables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must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given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 type when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they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are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 declared.</a:t>
            </a:r>
            <a:endParaRPr sz="20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AutoNum type="alphaLcParenR"/>
              <a:tabLst>
                <a:tab pos="469900" algn="l"/>
                <a:tab pos="470534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Declarations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appear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any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where in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program.</a:t>
            </a:r>
            <a:endParaRPr sz="20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AutoNum type="alphaLcParenR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ANSI C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treats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variables </a:t>
            </a:r>
            <a:r>
              <a:rPr sz="2000" b="1" dirty="0">
                <a:solidFill>
                  <a:srgbClr val="2E2B1F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000" b="1" spc="-5" dirty="0">
                <a:solidFill>
                  <a:srgbClr val="2E2B1F"/>
                </a:solidFill>
                <a:latin typeface="Carlito"/>
                <a:cs typeface="Carlito"/>
              </a:rPr>
              <a:t>Name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be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same.</a:t>
            </a:r>
            <a:endParaRPr sz="20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AutoNum type="alphaLcParenR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underscore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used anywhere in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an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identifier.</a:t>
            </a:r>
            <a:endParaRPr sz="20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AutoNum type="alphaLcParenR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keyword </a:t>
            </a:r>
            <a:r>
              <a:rPr sz="2000" b="1" spc="-5" dirty="0">
                <a:solidFill>
                  <a:srgbClr val="2E2B1F"/>
                </a:solidFill>
                <a:latin typeface="Carlito"/>
                <a:cs typeface="Carlito"/>
              </a:rPr>
              <a:t>void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datatype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C.</a:t>
            </a:r>
            <a:endParaRPr sz="20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AutoNum type="alphaLcParenR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Floating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point constants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by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default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denote </a:t>
            </a:r>
            <a:r>
              <a:rPr sz="2000" b="1" spc="-10" dirty="0">
                <a:solidFill>
                  <a:srgbClr val="2E2B1F"/>
                </a:solidFill>
                <a:latin typeface="Carlito"/>
                <a:cs typeface="Carlito"/>
              </a:rPr>
              <a:t>float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type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values.</a:t>
            </a:r>
            <a:endParaRPr sz="20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AutoNum type="alphaLcParenR"/>
              <a:tabLst>
                <a:tab pos="469900" algn="l"/>
                <a:tab pos="470534" algn="l"/>
              </a:tabLst>
            </a:pP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Like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variables,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constants </a:t>
            </a: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000" spc="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type.</a:t>
            </a:r>
            <a:endParaRPr sz="20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AutoNum type="alphaLcParenR"/>
              <a:tabLst>
                <a:tab pos="469900" algn="l"/>
                <a:tab pos="470534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Character constants are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coded using double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quotes.</a:t>
            </a:r>
            <a:endParaRPr sz="20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AutoNum type="alphaLcParenR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Initialization</a:t>
            </a:r>
            <a:r>
              <a:rPr sz="200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is</a:t>
            </a:r>
            <a:r>
              <a:rPr sz="2000" spc="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process</a:t>
            </a:r>
            <a:r>
              <a:rPr sz="2000" spc="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of</a:t>
            </a:r>
            <a:r>
              <a:rPr sz="200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assigning</a:t>
            </a:r>
            <a:r>
              <a:rPr sz="2000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0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value</a:t>
            </a:r>
            <a:r>
              <a:rPr sz="2000" spc="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200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000" spc="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variable</a:t>
            </a:r>
            <a:r>
              <a:rPr sz="200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at</a:t>
            </a:r>
            <a:r>
              <a:rPr sz="2000" spc="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time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declaration.</a:t>
            </a:r>
            <a:endParaRPr sz="20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AutoNum type="alphaLcParenR" startAt="11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b="1" spc="-5" dirty="0">
                <a:solidFill>
                  <a:srgbClr val="2E2B1F"/>
                </a:solidFill>
                <a:latin typeface="Carlito"/>
                <a:cs typeface="Carlito"/>
              </a:rPr>
              <a:t>scanf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function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used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read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only one value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at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0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4742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Character </a:t>
            </a:r>
            <a:r>
              <a:rPr spc="-70" dirty="0"/>
              <a:t>set </a:t>
            </a:r>
            <a:r>
              <a:rPr spc="-50" dirty="0"/>
              <a:t>of</a:t>
            </a:r>
            <a:r>
              <a:rPr spc="-530" dirty="0"/>
              <a:t> </a:t>
            </a:r>
            <a:r>
              <a:rPr dirty="0"/>
              <a:t>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3400" y="1693926"/>
          <a:ext cx="7416800" cy="4481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Categories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Characters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9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i="1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Letters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643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Upper- </a:t>
                      </a:r>
                      <a:r>
                        <a:rPr sz="2400" i="1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case</a:t>
                      </a:r>
                      <a:r>
                        <a:rPr sz="2400" i="1" spc="-8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A…Z,  </a:t>
                      </a:r>
                      <a:r>
                        <a:rPr sz="2400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Lower-case</a:t>
                      </a:r>
                      <a:r>
                        <a:rPr sz="2400" i="1" spc="-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a…z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2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Digits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0…9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9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Special</a:t>
                      </a:r>
                      <a:r>
                        <a:rPr sz="2400" b="1" i="1" spc="-4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i="1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characters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17500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2326640" algn="l"/>
                        </a:tabLst>
                      </a:pPr>
                      <a:r>
                        <a:rPr sz="2400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Special</a:t>
                      </a:r>
                      <a:r>
                        <a:rPr sz="2400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i="1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Symbols</a:t>
                      </a:r>
                      <a:r>
                        <a:rPr sz="2400" i="1" spc="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;	{ } ( ) [</a:t>
                      </a:r>
                      <a:r>
                        <a:rPr sz="2400" i="1" spc="-16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]..  </a:t>
                      </a:r>
                      <a:r>
                        <a:rPr sz="2400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Operators: </a:t>
                      </a:r>
                      <a:r>
                        <a:rPr sz="2400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+ - % / *</a:t>
                      </a:r>
                      <a:r>
                        <a:rPr sz="2400" i="1" spc="-8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&amp;…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i="1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White </a:t>
                      </a:r>
                      <a:r>
                        <a:rPr sz="24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spaces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Blank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space, </a:t>
                      </a:r>
                      <a:r>
                        <a:rPr sz="24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horizontal</a:t>
                      </a:r>
                      <a:r>
                        <a:rPr sz="2400" spc="-5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endParaRPr sz="24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vertical tab, </a:t>
                      </a:r>
                      <a:r>
                        <a:rPr sz="2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new</a:t>
                      </a:r>
                      <a:r>
                        <a:rPr sz="2400" spc="-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line.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2837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10" dirty="0">
                <a:latin typeface="Caladea"/>
                <a:cs typeface="Caladea"/>
              </a:rPr>
              <a:t>Review</a:t>
            </a:r>
            <a:r>
              <a:rPr b="0" spc="-245" dirty="0">
                <a:latin typeface="Caladea"/>
                <a:cs typeface="Caladea"/>
              </a:rPr>
              <a:t> </a:t>
            </a:r>
            <a:r>
              <a:rPr b="0" spc="-90" dirty="0">
                <a:latin typeface="Caladea"/>
                <a:cs typeface="Caladea"/>
              </a:rPr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347584" cy="37820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Fill in the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blanks</a:t>
            </a:r>
            <a:endParaRPr sz="2200">
              <a:latin typeface="Carlito"/>
              <a:cs typeface="Carlito"/>
            </a:endParaRPr>
          </a:p>
          <a:p>
            <a:pPr marL="469900" marR="5715" indent="-457834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lphaLcPeriod"/>
              <a:tabLst>
                <a:tab pos="469900" algn="l"/>
                <a:tab pos="470534" algn="l"/>
                <a:tab pos="3399154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200" spc="1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keyword</a:t>
            </a:r>
            <a:r>
              <a:rPr sz="2200" u="heavy" spc="-20" dirty="0">
                <a:solidFill>
                  <a:srgbClr val="2E2B1F"/>
                </a:solidFill>
                <a:uFill>
                  <a:solidFill>
                    <a:srgbClr val="2D2A1E"/>
                  </a:solidFill>
                </a:uFill>
                <a:latin typeface="Carlito"/>
                <a:cs typeface="Carlito"/>
              </a:rPr>
              <a:t> 	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create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type  </a:t>
            </a:r>
            <a:r>
              <a:rPr sz="2200" spc="-25" dirty="0">
                <a:solidFill>
                  <a:srgbClr val="2E2B1F"/>
                </a:solidFill>
                <a:latin typeface="Carlito"/>
                <a:cs typeface="Carlito"/>
              </a:rPr>
              <a:t>identifier.</a:t>
            </a:r>
            <a:endParaRPr sz="2200">
              <a:latin typeface="Carlito"/>
              <a:cs typeface="Carlito"/>
            </a:endParaRPr>
          </a:p>
          <a:p>
            <a:pPr marL="469900" marR="5080" indent="-457834">
              <a:lnSpc>
                <a:spcPct val="100000"/>
              </a:lnSpc>
              <a:spcBef>
                <a:spcPts val="530"/>
              </a:spcBef>
              <a:buAutoNum type="alphaLcPeriod"/>
              <a:tabLst>
                <a:tab pos="469900" algn="l"/>
                <a:tab pos="470534" algn="l"/>
                <a:tab pos="1864360" algn="l"/>
              </a:tabLst>
            </a:pPr>
            <a:r>
              <a:rPr sz="2200" u="heavy" spc="-5" dirty="0">
                <a:solidFill>
                  <a:srgbClr val="A9A47B"/>
                </a:solidFill>
                <a:uFill>
                  <a:solidFill>
                    <a:srgbClr val="2D2A1E"/>
                  </a:solidFill>
                </a:uFill>
                <a:latin typeface="Carlito"/>
                <a:cs typeface="Carlito"/>
              </a:rPr>
              <a:t> 	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the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largest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value that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unsigned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short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int 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type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variable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can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store.</a:t>
            </a:r>
            <a:endParaRPr sz="22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lphaLcPeriod"/>
              <a:tabLst>
                <a:tab pos="469900" algn="l"/>
                <a:tab pos="470534" algn="l"/>
                <a:tab pos="574548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 global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variable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also</a:t>
            </a:r>
            <a:r>
              <a:rPr sz="2200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known</a:t>
            </a:r>
            <a:r>
              <a:rPr sz="220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as</a:t>
            </a:r>
            <a:r>
              <a:rPr sz="2200" u="heavy" spc="-5" dirty="0">
                <a:solidFill>
                  <a:srgbClr val="2E2B1F"/>
                </a:solidFill>
                <a:uFill>
                  <a:solidFill>
                    <a:srgbClr val="2D2A1E"/>
                  </a:solidFill>
                </a:uFill>
                <a:latin typeface="Carlito"/>
                <a:cs typeface="Carlito"/>
              </a:rPr>
              <a:t> 	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variable.</a:t>
            </a:r>
            <a:endParaRPr sz="2200">
              <a:latin typeface="Carlito"/>
              <a:cs typeface="Carlito"/>
            </a:endParaRPr>
          </a:p>
          <a:p>
            <a:pPr marL="469900" marR="5080" indent="-457834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AutoNum type="alphaLcPeriod"/>
              <a:tabLst>
                <a:tab pos="469900" algn="l"/>
                <a:tab pos="470534" algn="l"/>
                <a:tab pos="3339465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variable can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be made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constant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by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declaring it with the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qualifier</a:t>
            </a:r>
            <a:r>
              <a:rPr sz="2200" u="heavy" spc="-10" dirty="0">
                <a:solidFill>
                  <a:srgbClr val="2E2B1F"/>
                </a:solidFill>
                <a:uFill>
                  <a:solidFill>
                    <a:srgbClr val="2D2A1E"/>
                  </a:solidFill>
                </a:uFill>
                <a:latin typeface="Carlito"/>
                <a:cs typeface="Carlito"/>
              </a:rPr>
              <a:t> 	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at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time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</a:t>
            </a:r>
            <a:r>
              <a:rPr sz="22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initialization.</a:t>
            </a:r>
            <a:endParaRPr sz="22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lphaLcPeriod"/>
              <a:tabLst>
                <a:tab pos="469900" algn="l"/>
                <a:tab pos="470534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Decimal</a:t>
            </a:r>
            <a:r>
              <a:rPr sz="2200" spc="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number</a:t>
            </a:r>
            <a:r>
              <a:rPr sz="2200" spc="1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10</a:t>
            </a:r>
            <a:r>
              <a:rPr sz="2200" spc="1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can</a:t>
            </a:r>
            <a:r>
              <a:rPr sz="2200" spc="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be</a:t>
            </a:r>
            <a:r>
              <a:rPr sz="2200" spc="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represented</a:t>
            </a:r>
            <a:r>
              <a:rPr sz="2200" spc="1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2200" spc="1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unary</a:t>
            </a:r>
            <a:r>
              <a:rPr sz="2200" spc="1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(a</a:t>
            </a:r>
            <a:r>
              <a:rPr sz="2200" spc="1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number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4665980" algn="l"/>
              </a:tabLst>
            </a:pP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system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with base</a:t>
            </a:r>
            <a:r>
              <a:rPr sz="2200" spc="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1)</a:t>
            </a:r>
            <a:r>
              <a:rPr sz="22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as</a:t>
            </a:r>
            <a:r>
              <a:rPr sz="2200" u="heavy" spc="-5" dirty="0">
                <a:solidFill>
                  <a:srgbClr val="2E2B1F"/>
                </a:solidFill>
                <a:uFill>
                  <a:solidFill>
                    <a:srgbClr val="2D2A1E"/>
                  </a:solidFill>
                </a:uFill>
                <a:latin typeface="Carlito"/>
                <a:cs typeface="Carlito"/>
              </a:rPr>
              <a:t> 	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190" y="836548"/>
            <a:ext cx="23221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</a:t>
            </a:r>
            <a:r>
              <a:rPr spc="-290" dirty="0"/>
              <a:t> </a:t>
            </a:r>
            <a:r>
              <a:rPr spc="-165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3661"/>
            <a:ext cx="6966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Smallest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individual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unit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C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programs are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called</a:t>
            </a:r>
            <a:r>
              <a:rPr sz="24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b="1" spc="-40" dirty="0">
                <a:solidFill>
                  <a:srgbClr val="2E2B1F"/>
                </a:solidFill>
                <a:latin typeface="Carlito"/>
                <a:cs typeface="Carlito"/>
              </a:rPr>
              <a:t>Tokens</a:t>
            </a:r>
            <a:r>
              <a:rPr sz="2400" spc="-40" dirty="0">
                <a:solidFill>
                  <a:srgbClr val="2E2B1F"/>
                </a:solidFill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418714"/>
            <a:ext cx="235521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  <a:tab pos="1577975" algn="l"/>
              </a:tabLst>
            </a:pP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Keywords	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-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Identifiers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–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Constants</a:t>
            </a:r>
            <a:r>
              <a:rPr sz="24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–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Strings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–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Special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symbols</a:t>
            </a:r>
            <a:r>
              <a:rPr sz="24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-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Operators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-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8163" y="2418714"/>
            <a:ext cx="2470150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>
              <a:lnSpc>
                <a:spcPct val="120000"/>
              </a:lnSpc>
              <a:spcBef>
                <a:spcPts val="100"/>
              </a:spcBef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int, float,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struct</a:t>
            </a:r>
            <a:r>
              <a:rPr sz="24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etc 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variable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names</a:t>
            </a:r>
            <a:endParaRPr sz="2400">
              <a:latin typeface="Carlito"/>
              <a:cs typeface="Carlito"/>
            </a:endParaRPr>
          </a:p>
          <a:p>
            <a:pPr marL="10858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3.14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  <a:p>
            <a:pPr marL="812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“Hello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 World”</a:t>
            </a:r>
            <a:endParaRPr sz="2400">
              <a:latin typeface="Carlito"/>
              <a:cs typeface="Carlito"/>
            </a:endParaRPr>
          </a:p>
          <a:p>
            <a:pPr marL="812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; { }</a:t>
            </a:r>
            <a:r>
              <a:rPr sz="24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()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+ -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etc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94321"/>
            <a:ext cx="25984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Keywords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82661"/>
            <a:ext cx="5358765" cy="11328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Predefined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set of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words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fixed</a:t>
            </a:r>
            <a:r>
              <a:rPr sz="22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meanings.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Must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be in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lowercase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C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comprises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of 32</a:t>
            </a:r>
            <a:r>
              <a:rPr sz="22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keywords.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7862" y="2486025"/>
          <a:ext cx="7416800" cy="3409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Parameters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Keywords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Data-types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533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i="1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void, int, </a:t>
                      </a:r>
                      <a:r>
                        <a:rPr sz="20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float, </a:t>
                      </a:r>
                      <a:r>
                        <a:rPr sz="2000" b="1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double, </a:t>
                      </a:r>
                      <a:r>
                        <a:rPr sz="2000" b="1" i="1" spc="-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char, </a:t>
                      </a:r>
                      <a:r>
                        <a:rPr sz="20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enum, </a:t>
                      </a:r>
                      <a:r>
                        <a:rPr sz="2000" b="1" i="1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typedef, </a:t>
                      </a:r>
                      <a:r>
                        <a:rPr sz="20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struct,  union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Qualifiers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signed, unsigned, short, </a:t>
                      </a:r>
                      <a:r>
                        <a:rPr sz="2000" b="1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long, </a:t>
                      </a:r>
                      <a:r>
                        <a:rPr sz="2000" b="1" i="1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const,</a:t>
                      </a:r>
                      <a:r>
                        <a:rPr sz="2000" b="1" i="1" spc="-16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i="1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volatile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Storage</a:t>
                      </a:r>
                      <a:r>
                        <a:rPr sz="2000" spc="-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Class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i="1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auto, </a:t>
                      </a:r>
                      <a:r>
                        <a:rPr sz="2000" b="1" i="1" spc="-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register, </a:t>
                      </a:r>
                      <a:r>
                        <a:rPr sz="20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static,</a:t>
                      </a:r>
                      <a:r>
                        <a:rPr sz="2000" b="1" i="1" spc="-7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i="1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extern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Operators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i="1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sizeof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Functions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return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6694">
                <a:tc>
                  <a:txBody>
                    <a:bodyPr/>
                    <a:lstStyle/>
                    <a:p>
                      <a:pPr marL="91440" marR="5848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Decis</a:t>
                      </a:r>
                      <a:r>
                        <a:rPr sz="20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sz="20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on  </a:t>
                      </a:r>
                      <a:r>
                        <a:rPr sz="20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Making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74345">
                        <a:lnSpc>
                          <a:spcPct val="108500"/>
                        </a:lnSpc>
                        <a:spcBef>
                          <a:spcPts val="35"/>
                        </a:spcBef>
                      </a:pPr>
                      <a:r>
                        <a:rPr sz="2000" b="1" i="1" spc="-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if, </a:t>
                      </a:r>
                      <a:r>
                        <a:rPr sz="20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else, </a:t>
                      </a:r>
                      <a:r>
                        <a:rPr sz="2000" b="1" i="1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switch, </a:t>
                      </a:r>
                      <a:r>
                        <a:rPr sz="20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case, </a:t>
                      </a:r>
                      <a:r>
                        <a:rPr sz="2000" b="1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break, </a:t>
                      </a:r>
                      <a:r>
                        <a:rPr sz="20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default, </a:t>
                      </a:r>
                      <a:r>
                        <a:rPr sz="2000" b="1" i="1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goto, </a:t>
                      </a:r>
                      <a:r>
                        <a:rPr sz="2000" b="1" i="1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continue  </a:t>
                      </a:r>
                      <a:r>
                        <a:rPr sz="2000" b="1" i="1" spc="-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for, </a:t>
                      </a:r>
                      <a:r>
                        <a:rPr sz="20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while,</a:t>
                      </a:r>
                      <a:r>
                        <a:rPr sz="2000" b="1" i="1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49428"/>
            <a:ext cx="27349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Identifiers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179956"/>
            <a:ext cx="6847840" cy="46526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Identifiers are user-defined names given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variables,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arrays, 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pointers,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functions</a:t>
            </a:r>
            <a:r>
              <a:rPr sz="220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etc.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b="1" u="heavy" spc="-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rlito"/>
                <a:cs typeface="Carlito"/>
              </a:rPr>
              <a:t>Rules </a:t>
            </a:r>
            <a:r>
              <a:rPr sz="2200" b="1" u="heavy" spc="-1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rlito"/>
                <a:cs typeface="Carlito"/>
              </a:rPr>
              <a:t>for </a:t>
            </a:r>
            <a:r>
              <a:rPr sz="2200" b="1" u="heavy" spc="-1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rlito"/>
                <a:cs typeface="Carlito"/>
              </a:rPr>
              <a:t>naming an</a:t>
            </a:r>
            <a:r>
              <a:rPr sz="2200" b="1" u="heavy" spc="3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rlito"/>
                <a:cs typeface="Carlito"/>
              </a:rPr>
              <a:t> </a:t>
            </a:r>
            <a:r>
              <a:rPr sz="2200" b="1" u="heavy" spc="-1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rlito"/>
                <a:cs typeface="Carlito"/>
              </a:rPr>
              <a:t>identifiers:</a:t>
            </a:r>
            <a:endParaRPr sz="2200" dirty="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must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consist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letters,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underscore(_),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2200" spc="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digits.</a:t>
            </a:r>
            <a:endParaRPr sz="2200" dirty="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26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must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start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letter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2200" spc="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underscore.</a:t>
            </a:r>
            <a:endParaRPr sz="2200" dirty="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28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can</a:t>
            </a:r>
            <a:r>
              <a:rPr lang="en-US" sz="2200" spc="-10" dirty="0">
                <a:solidFill>
                  <a:srgbClr val="2E2B1F"/>
                </a:solidFill>
                <a:latin typeface="Carlito"/>
                <a:cs typeface="Arial"/>
              </a:rPr>
              <a:t>no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use a</a:t>
            </a:r>
            <a:r>
              <a:rPr sz="22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keyword.</a:t>
            </a:r>
            <a:endParaRPr sz="2200" dirty="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25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must not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contain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white</a:t>
            </a:r>
            <a:r>
              <a:rPr sz="22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space.</a:t>
            </a:r>
            <a:endParaRPr sz="2200" dirty="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Only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first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31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characters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are</a:t>
            </a:r>
            <a:r>
              <a:rPr sz="22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significant.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Examples:</a:t>
            </a:r>
            <a:endParaRPr sz="2200" dirty="0">
              <a:latin typeface="Carlito"/>
              <a:cs typeface="Carlito"/>
            </a:endParaRPr>
          </a:p>
          <a:p>
            <a:pPr marL="12700" marR="437515">
              <a:lnSpc>
                <a:spcPct val="110000"/>
              </a:lnSpc>
              <a:spcBef>
                <a:spcPts val="5"/>
              </a:spcBef>
              <a:tabLst>
                <a:tab pos="2099945" algn="l"/>
                <a:tab pos="2162810" algn="l"/>
              </a:tabLst>
            </a:pPr>
            <a:r>
              <a:rPr sz="2200" spc="-30" dirty="0">
                <a:solidFill>
                  <a:srgbClr val="2E2B1F"/>
                </a:solidFill>
                <a:latin typeface="Carlito"/>
                <a:cs typeface="Carlito"/>
              </a:rPr>
              <a:t>Valid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 Identifiers:	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average,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total_marks,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class1, INT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etc…  Invalid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Identifiers:		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total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marks,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1class,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int</a:t>
            </a:r>
            <a:r>
              <a:rPr sz="220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etc…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6672"/>
            <a:ext cx="2369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/>
              <a:t>I</a:t>
            </a:r>
            <a:r>
              <a:rPr sz="4000" spc="-100" dirty="0"/>
              <a:t>dent</a:t>
            </a:r>
            <a:r>
              <a:rPr sz="4000" spc="-95" dirty="0"/>
              <a:t>i</a:t>
            </a:r>
            <a:r>
              <a:rPr sz="4000" spc="-100" dirty="0"/>
              <a:t>f</a:t>
            </a:r>
            <a:r>
              <a:rPr sz="4000" spc="-95" dirty="0"/>
              <a:t>i</a:t>
            </a:r>
            <a:r>
              <a:rPr sz="4000" spc="-100" dirty="0"/>
              <a:t>er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0717" y="1074572"/>
            <a:ext cx="6929755" cy="48545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25"/>
              </a:spcBef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Which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following are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invalid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variables names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220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why?</a:t>
            </a:r>
            <a:endParaRPr sz="2200">
              <a:latin typeface="Carlito"/>
              <a:cs typeface="Carlito"/>
            </a:endParaRPr>
          </a:p>
          <a:p>
            <a:pPr marL="52070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520065" algn="l"/>
                <a:tab pos="5207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Minimum</a:t>
            </a:r>
            <a:endParaRPr sz="2200">
              <a:latin typeface="Carlito"/>
              <a:cs typeface="Carlito"/>
            </a:endParaRPr>
          </a:p>
          <a:p>
            <a:pPr marL="52070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520065" algn="l"/>
                <a:tab pos="5207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doubles</a:t>
            </a:r>
            <a:endParaRPr sz="2200">
              <a:latin typeface="Carlito"/>
              <a:cs typeface="Carlito"/>
            </a:endParaRPr>
          </a:p>
          <a:p>
            <a:pPr marL="584200" indent="-521334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AutoNum type="arabicPeriod"/>
              <a:tabLst>
                <a:tab pos="584200" algn="l"/>
                <a:tab pos="584835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float</a:t>
            </a:r>
            <a:endParaRPr sz="2200">
              <a:latin typeface="Carlito"/>
              <a:cs typeface="Carlito"/>
            </a:endParaRPr>
          </a:p>
          <a:p>
            <a:pPr marL="52070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520065" algn="l"/>
                <a:tab pos="5207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First.name</a:t>
            </a:r>
            <a:endParaRPr sz="2200">
              <a:latin typeface="Carlito"/>
              <a:cs typeface="Carlito"/>
            </a:endParaRPr>
          </a:p>
          <a:p>
            <a:pPr marL="52070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520065" algn="l"/>
                <a:tab pos="520700" algn="l"/>
              </a:tabLst>
            </a:pP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3</a:t>
            </a:r>
            <a:r>
              <a:rPr sz="2175" spc="-22" baseline="24904" dirty="0">
                <a:solidFill>
                  <a:srgbClr val="2E2B1F"/>
                </a:solidFill>
                <a:latin typeface="Carlito"/>
                <a:cs typeface="Carlito"/>
              </a:rPr>
              <a:t>rd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_row</a:t>
            </a:r>
            <a:endParaRPr sz="2200">
              <a:latin typeface="Carlito"/>
              <a:cs typeface="Carlito"/>
            </a:endParaRPr>
          </a:p>
          <a:p>
            <a:pPr marL="520700" indent="-4572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AutoNum type="arabicPeriod"/>
              <a:tabLst>
                <a:tab pos="520065" algn="l"/>
                <a:tab pos="5207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Sum</a:t>
            </a:r>
            <a:r>
              <a:rPr sz="22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rlito"/>
                <a:cs typeface="Carlito"/>
              </a:rPr>
              <a:t>Total</a:t>
            </a:r>
            <a:endParaRPr sz="2200">
              <a:latin typeface="Carlito"/>
              <a:cs typeface="Carlito"/>
            </a:endParaRPr>
          </a:p>
          <a:p>
            <a:pPr marL="63500">
              <a:lnSpc>
                <a:spcPct val="100000"/>
              </a:lnSpc>
              <a:spcBef>
                <a:spcPts val="530"/>
              </a:spcBef>
              <a:tabLst>
                <a:tab pos="520065" algn="l"/>
              </a:tabLst>
            </a:pPr>
            <a:r>
              <a:rPr sz="2200" spc="-5" dirty="0">
                <a:solidFill>
                  <a:srgbClr val="A9A47B"/>
                </a:solidFill>
                <a:latin typeface="Carlito"/>
                <a:cs typeface="Carlito"/>
              </a:rPr>
              <a:t>7.	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n1+n2</a:t>
            </a:r>
            <a:endParaRPr sz="2200">
              <a:latin typeface="Carlito"/>
              <a:cs typeface="Carlito"/>
            </a:endParaRPr>
          </a:p>
          <a:p>
            <a:pPr marL="52070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 startAt="8"/>
              <a:tabLst>
                <a:tab pos="520065" algn="l"/>
                <a:tab pos="5207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n$</a:t>
            </a:r>
            <a:endParaRPr sz="2200">
              <a:latin typeface="Carlito"/>
              <a:cs typeface="Carlito"/>
            </a:endParaRPr>
          </a:p>
          <a:p>
            <a:pPr marL="52070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 startAt="8"/>
              <a:tabLst>
                <a:tab pos="520065" algn="l"/>
                <a:tab pos="5207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&amp;name</a:t>
            </a:r>
            <a:endParaRPr sz="2200">
              <a:latin typeface="Carlito"/>
              <a:cs typeface="Carlito"/>
            </a:endParaRPr>
          </a:p>
          <a:p>
            <a:pPr marL="520700" indent="-4572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AutoNum type="arabicPeriod" startAt="8"/>
              <a:tabLst>
                <a:tab pos="520700" algn="l"/>
              </a:tabLst>
            </a:pP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Row1</a:t>
            </a:r>
            <a:endParaRPr sz="2200">
              <a:latin typeface="Carlito"/>
              <a:cs typeface="Carlito"/>
            </a:endParaRPr>
          </a:p>
          <a:p>
            <a:pPr marL="52070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 startAt="8"/>
              <a:tabLst>
                <a:tab pos="5207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Column-total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5704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456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Constants are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defined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as “</a:t>
            </a:r>
            <a:r>
              <a:rPr sz="2200" b="1" i="1" spc="-5" dirty="0">
                <a:solidFill>
                  <a:srgbClr val="2E2B1F"/>
                </a:solidFill>
                <a:latin typeface="Carlito"/>
                <a:cs typeface="Carlito"/>
              </a:rPr>
              <a:t>An entity whose values </a:t>
            </a:r>
            <a:r>
              <a:rPr sz="2200" b="1" i="1" spc="-10" dirty="0">
                <a:solidFill>
                  <a:srgbClr val="2E2B1F"/>
                </a:solidFill>
                <a:latin typeface="Carlito"/>
                <a:cs typeface="Carlito"/>
              </a:rPr>
              <a:t>remain </a:t>
            </a:r>
            <a:r>
              <a:rPr sz="2200" b="1" i="1" spc="-20" dirty="0">
                <a:solidFill>
                  <a:srgbClr val="2E2B1F"/>
                </a:solidFill>
                <a:latin typeface="Carlito"/>
                <a:cs typeface="Carlito"/>
              </a:rPr>
              <a:t>fixed  </a:t>
            </a:r>
            <a:r>
              <a:rPr sz="2200" b="1" i="1" spc="-5" dirty="0">
                <a:solidFill>
                  <a:srgbClr val="2E2B1F"/>
                </a:solidFill>
                <a:latin typeface="Carlito"/>
                <a:cs typeface="Carlito"/>
              </a:rPr>
              <a:t>during the </a:t>
            </a:r>
            <a:r>
              <a:rPr sz="2200" b="1" i="1" spc="-20" dirty="0">
                <a:solidFill>
                  <a:srgbClr val="2E2B1F"/>
                </a:solidFill>
                <a:latin typeface="Carlito"/>
                <a:cs typeface="Carlito"/>
              </a:rPr>
              <a:t>execution </a:t>
            </a:r>
            <a:r>
              <a:rPr sz="2200" b="1" i="1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b="1" i="1" spc="-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200" b="1" i="1" spc="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b="1" i="1" spc="-25" dirty="0">
                <a:solidFill>
                  <a:srgbClr val="2E2B1F"/>
                </a:solidFill>
                <a:latin typeface="Carlito"/>
                <a:cs typeface="Carlito"/>
              </a:rPr>
              <a:t>program</a:t>
            </a:r>
            <a:r>
              <a:rPr sz="2200" spc="-25" dirty="0">
                <a:solidFill>
                  <a:srgbClr val="2E2B1F"/>
                </a:solidFill>
                <a:latin typeface="Carlito"/>
                <a:cs typeface="Carlito"/>
              </a:rPr>
              <a:t>”.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3495206"/>
            <a:ext cx="1424305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6225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-	99,</a:t>
            </a:r>
            <a:r>
              <a:rPr sz="2000" spc="-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100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6225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-	3.14,</a:t>
            </a:r>
            <a:r>
              <a:rPr sz="2000" spc="-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12.56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2689376"/>
            <a:ext cx="3665220" cy="26974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spc="-25" dirty="0">
                <a:solidFill>
                  <a:srgbClr val="2E2B1F"/>
                </a:solidFill>
                <a:latin typeface="Carlito"/>
                <a:cs typeface="Carlito"/>
              </a:rPr>
              <a:t>Types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of</a:t>
            </a:r>
            <a:r>
              <a:rPr sz="22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Constant</a:t>
            </a:r>
            <a:endParaRPr sz="2200">
              <a:latin typeface="Carlito"/>
              <a:cs typeface="Carlito"/>
            </a:endParaRPr>
          </a:p>
          <a:p>
            <a:pPr marL="228600" marR="1372235" indent="-228600" algn="r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Numeric</a:t>
            </a:r>
            <a:r>
              <a:rPr sz="22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Constant</a:t>
            </a:r>
            <a:endParaRPr sz="2200">
              <a:latin typeface="Carlito"/>
              <a:cs typeface="Carlito"/>
            </a:endParaRPr>
          </a:p>
          <a:p>
            <a:pPr marL="227965" marR="1431925" lvl="1" indent="-227965" algn="r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Integer</a:t>
            </a:r>
            <a:r>
              <a:rPr sz="2000" spc="-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constant</a:t>
            </a:r>
            <a:endParaRPr sz="20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Real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or floating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point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constant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Character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Constant</a:t>
            </a:r>
            <a:endParaRPr sz="22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Single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Character</a:t>
            </a: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Constant</a:t>
            </a:r>
            <a:endParaRPr sz="20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String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 Constant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8828" y="4629374"/>
            <a:ext cx="1623695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- </a:t>
            </a:r>
            <a:r>
              <a:rPr sz="2000" spc="-60" dirty="0">
                <a:solidFill>
                  <a:srgbClr val="2E2B1F"/>
                </a:solidFill>
                <a:latin typeface="Carlito"/>
                <a:cs typeface="Carlito"/>
              </a:rPr>
              <a:t>‘a’, </a:t>
            </a:r>
            <a:r>
              <a:rPr sz="2000" spc="-45" dirty="0">
                <a:solidFill>
                  <a:srgbClr val="2E2B1F"/>
                </a:solidFill>
                <a:latin typeface="Carlito"/>
                <a:cs typeface="Carlito"/>
              </a:rPr>
              <a:t>‘0’,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‘+’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- 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“hello”,</a:t>
            </a:r>
            <a:r>
              <a:rPr sz="20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“sum”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4919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Integer</a:t>
            </a:r>
            <a:r>
              <a:rPr spc="-260" dirty="0"/>
              <a:t> </a:t>
            </a:r>
            <a:r>
              <a:rPr spc="-95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824"/>
            <a:ext cx="4568825" cy="196468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Decimal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integer</a:t>
            </a:r>
            <a:endParaRPr sz="22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Consist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0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9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prefixed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by +,</a:t>
            </a:r>
            <a:r>
              <a:rPr sz="20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-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Octal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integer</a:t>
            </a:r>
            <a:endParaRPr sz="22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Consist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0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7,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 leading</a:t>
            </a:r>
            <a:r>
              <a:rPr sz="20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Hexadecimal</a:t>
            </a:r>
            <a:r>
              <a:rPr sz="22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integer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994" y="3549472"/>
            <a:ext cx="54768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0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9, and a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(or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A)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f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(or F) preceded by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0x</a:t>
            </a:r>
            <a:r>
              <a:rPr sz="20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3549472"/>
            <a:ext cx="6825615" cy="1709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8480" indent="-229235">
              <a:lnSpc>
                <a:spcPct val="100000"/>
              </a:lnSpc>
              <a:spcBef>
                <a:spcPts val="10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Consist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 of</a:t>
            </a:r>
            <a:endParaRPr sz="2000">
              <a:latin typeface="Carlito"/>
              <a:cs typeface="Carlito"/>
            </a:endParaRPr>
          </a:p>
          <a:p>
            <a:pPr marL="5384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0X.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200" b="1" i="1" spc="-15" dirty="0">
                <a:solidFill>
                  <a:srgbClr val="2E2B1F"/>
                </a:solidFill>
                <a:latin typeface="Carlito"/>
                <a:cs typeface="Carlito"/>
              </a:rPr>
              <a:t>Note:</a:t>
            </a:r>
            <a:endParaRPr sz="2200">
              <a:latin typeface="Carlito"/>
              <a:cs typeface="Carlito"/>
            </a:endParaRPr>
          </a:p>
          <a:p>
            <a:pPr marL="538480" marR="5080" indent="-228600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i="1" spc="-5" dirty="0">
                <a:solidFill>
                  <a:srgbClr val="2E2B1F"/>
                </a:solidFill>
                <a:latin typeface="Carlito"/>
                <a:cs typeface="Carlito"/>
              </a:rPr>
              <a:t>Embedded spaces, </a:t>
            </a:r>
            <a:r>
              <a:rPr sz="2000" b="1" i="1" spc="-10" dirty="0">
                <a:solidFill>
                  <a:srgbClr val="2E2B1F"/>
                </a:solidFill>
                <a:latin typeface="Carlito"/>
                <a:cs typeface="Carlito"/>
              </a:rPr>
              <a:t>comma, </a:t>
            </a:r>
            <a:r>
              <a:rPr sz="2000" b="1" i="1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000" b="1" i="1" spc="-5" dirty="0">
                <a:solidFill>
                  <a:srgbClr val="2E2B1F"/>
                </a:solidFill>
                <a:latin typeface="Carlito"/>
                <a:cs typeface="Carlito"/>
              </a:rPr>
              <a:t>non-digit characters </a:t>
            </a:r>
            <a:r>
              <a:rPr sz="2000" b="1" i="1" dirty="0">
                <a:solidFill>
                  <a:srgbClr val="2E2B1F"/>
                </a:solidFill>
                <a:latin typeface="Carlito"/>
                <a:cs typeface="Carlito"/>
              </a:rPr>
              <a:t>are </a:t>
            </a:r>
            <a:r>
              <a:rPr sz="2000" b="1" i="1" spc="-5" dirty="0">
                <a:solidFill>
                  <a:srgbClr val="2E2B1F"/>
                </a:solidFill>
                <a:latin typeface="Carlito"/>
                <a:cs typeface="Carlito"/>
              </a:rPr>
              <a:t>not  permitted between </a:t>
            </a:r>
            <a:r>
              <a:rPr sz="2000" b="1" i="1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b="1" i="1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rlito"/>
                <a:cs typeface="Carlito"/>
              </a:rPr>
              <a:t>digits.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8674" y="5321189"/>
          <a:ext cx="4097653" cy="670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46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</a:pPr>
                      <a:r>
                        <a:rPr sz="2000" b="1" i="1" spc="-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Valid</a:t>
                      </a:r>
                      <a:r>
                        <a:rPr sz="2000" b="1" i="1" spc="-4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i="1" spc="-100" dirty="0">
                          <a:solidFill>
                            <a:srgbClr val="2E2B1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2300"/>
                        </a:lnSpc>
                      </a:pPr>
                      <a:r>
                        <a:rPr sz="2000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2345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2300"/>
                        </a:lnSpc>
                      </a:pPr>
                      <a:r>
                        <a:rPr sz="2000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0234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0"/>
                        </a:lnSpc>
                      </a:pPr>
                      <a:r>
                        <a:rPr sz="2000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0X2AB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6">
                <a:tc>
                  <a:txBody>
                    <a:bodyPr/>
                    <a:lstStyle/>
                    <a:p>
                      <a:pPr marL="31750">
                        <a:lnSpc>
                          <a:spcPts val="2500"/>
                        </a:lnSpc>
                        <a:spcBef>
                          <a:spcPts val="35"/>
                        </a:spcBef>
                      </a:pPr>
                      <a:r>
                        <a:rPr sz="20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Invalid</a:t>
                      </a:r>
                      <a:r>
                        <a:rPr sz="2000" b="1" i="1" spc="-6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i="1" spc="-100" dirty="0">
                          <a:solidFill>
                            <a:srgbClr val="2E2B1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endParaRPr sz="2100">
                        <a:latin typeface="Wingdings"/>
                        <a:cs typeface="Wingding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2,345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20,000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i="1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$1000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2045</Words>
  <Application>Microsoft Office PowerPoint</Application>
  <PresentationFormat>On-screen Show (4:3)</PresentationFormat>
  <Paragraphs>362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Caladea</vt:lpstr>
      <vt:lpstr>Calibri</vt:lpstr>
      <vt:lpstr>Carlito</vt:lpstr>
      <vt:lpstr>Times New Roman</vt:lpstr>
      <vt:lpstr>Wingdings</vt:lpstr>
      <vt:lpstr>Office Theme</vt:lpstr>
      <vt:lpstr>PowerPoint Presentation</vt:lpstr>
      <vt:lpstr>Things to note</vt:lpstr>
      <vt:lpstr>Character set of C</vt:lpstr>
      <vt:lpstr>C Tokens</vt:lpstr>
      <vt:lpstr>Keywords</vt:lpstr>
      <vt:lpstr>Identifiers</vt:lpstr>
      <vt:lpstr>Identifiers</vt:lpstr>
      <vt:lpstr>Constants</vt:lpstr>
      <vt:lpstr>Integer constants</vt:lpstr>
      <vt:lpstr>Integer constant</vt:lpstr>
      <vt:lpstr>Real or Floating point constant</vt:lpstr>
      <vt:lpstr>Character constant</vt:lpstr>
      <vt:lpstr>String constants</vt:lpstr>
      <vt:lpstr>Constant</vt:lpstr>
      <vt:lpstr>Data Types</vt:lpstr>
      <vt:lpstr>Data Types &amp; Qualifiers</vt:lpstr>
      <vt:lpstr>Data Types &amp; Qualifiers</vt:lpstr>
      <vt:lpstr>Data Types &amp; Qualifiers</vt:lpstr>
      <vt:lpstr>Data Types &amp; Qualifiers</vt:lpstr>
      <vt:lpstr>Variables</vt:lpstr>
      <vt:lpstr>Declaration of variables</vt:lpstr>
      <vt:lpstr>Initialization of variables</vt:lpstr>
      <vt:lpstr>User-defined “type declaration”</vt:lpstr>
      <vt:lpstr>Enumerated Types (enum)</vt:lpstr>
      <vt:lpstr>Enumerated Types (enum)</vt:lpstr>
      <vt:lpstr>Enumerated Types (enum)</vt:lpstr>
      <vt:lpstr>Declaring Variable as constant</vt:lpstr>
      <vt:lpstr>Declaring Variable as Volatile</vt:lpstr>
      <vt:lpstr>Review Questions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Chapter2   Constants, Variables, and Data Types</dc:title>
  <dc:creator>lyd</dc:creator>
  <cp:lastModifiedBy>Dipendra Gurung</cp:lastModifiedBy>
  <cp:revision>8</cp:revision>
  <dcterms:created xsi:type="dcterms:W3CDTF">2021-10-21T04:43:46Z</dcterms:created>
  <dcterms:modified xsi:type="dcterms:W3CDTF">2025-08-22T04:17:50Z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2021-10-21T00:00:00Z</vt:filetime>
  </property>
</Properties>
</file>