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4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870" y="914146"/>
            <a:ext cx="101542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0930" y="3270758"/>
            <a:ext cx="9709785" cy="1567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lleluks.com/the-four-stages-of-compiling-a-c-progra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991993"/>
            <a:ext cx="99193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06000" algn="l"/>
              </a:tabLst>
            </a:pPr>
            <a:r>
              <a:rPr sz="8000" spc="-39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r>
              <a:rPr sz="8000" spc="-114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50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	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930" y="1053076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0930" y="76200"/>
            <a:ext cx="5602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305" dirty="0"/>
              <a:t>main() </a:t>
            </a:r>
            <a:r>
              <a:rPr u="none" spc="-270" dirty="0"/>
              <a:t>function</a:t>
            </a:r>
            <a:r>
              <a:rPr u="none" spc="-620" dirty="0"/>
              <a:t> </a:t>
            </a:r>
            <a:r>
              <a:rPr u="none" spc="-270" dirty="0"/>
              <a:t>Section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0930" y="990600"/>
            <a:ext cx="10262870" cy="250517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295"/>
              </a:spcBef>
              <a:buClr>
                <a:srgbClr val="E38312"/>
              </a:buClr>
              <a:buFont typeface="Wingdings"/>
              <a:buChar char=""/>
              <a:tabLst>
                <a:tab pos="287020" algn="l"/>
              </a:tabLst>
            </a:pP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program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begins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its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execution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200" spc="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rlito"/>
                <a:cs typeface="Carlito"/>
              </a:rPr>
              <a:t>main</a:t>
            </a:r>
            <a:endParaRPr sz="2200" dirty="0">
              <a:latin typeface="Carlito"/>
              <a:cs typeface="Carlito"/>
            </a:endParaRPr>
          </a:p>
          <a:p>
            <a:pPr marL="286385" indent="-274320">
              <a:lnSpc>
                <a:spcPct val="100000"/>
              </a:lnSpc>
              <a:spcBef>
                <a:spcPts val="1200"/>
              </a:spcBef>
              <a:buClr>
                <a:srgbClr val="E38312"/>
              </a:buClr>
              <a:buFont typeface="Wingdings"/>
              <a:buChar char=""/>
              <a:tabLst>
                <a:tab pos="287020" algn="l"/>
              </a:tabLst>
            </a:pP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Every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C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program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must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200" b="1" i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exactly </a:t>
            </a:r>
            <a:r>
              <a:rPr sz="2200" b="1" i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one</a:t>
            </a:r>
            <a:r>
              <a:rPr sz="2200" b="1" i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rlito"/>
                <a:cs typeface="Carlito"/>
              </a:rPr>
              <a:t>main</a:t>
            </a:r>
            <a:r>
              <a:rPr sz="220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function.</a:t>
            </a:r>
            <a:endParaRPr sz="2200" dirty="0">
              <a:latin typeface="Carlito"/>
              <a:cs typeface="Carlito"/>
            </a:endParaRPr>
          </a:p>
          <a:p>
            <a:pPr marL="286385" marR="34290" indent="-274320">
              <a:lnSpc>
                <a:spcPct val="150000"/>
              </a:lnSpc>
              <a:buClr>
                <a:srgbClr val="E38312"/>
              </a:buClr>
              <a:buFont typeface="Wingdings"/>
              <a:buChar char=""/>
              <a:tabLst>
                <a:tab pos="287020" algn="l"/>
              </a:tabLst>
            </a:pP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Empty </a:t>
            </a:r>
            <a:r>
              <a:rPr sz="2200" b="1" i="1" spc="-5" dirty="0">
                <a:solidFill>
                  <a:srgbClr val="404040"/>
                </a:solidFill>
                <a:latin typeface="Carlito"/>
                <a:cs typeface="Carlito"/>
              </a:rPr>
              <a:t>parenthesis </a:t>
            </a:r>
            <a:r>
              <a:rPr sz="2200" b="1" i="1" dirty="0">
                <a:solidFill>
                  <a:srgbClr val="404040"/>
                </a:solidFill>
                <a:latin typeface="Carlito"/>
                <a:cs typeface="Carlito"/>
              </a:rPr>
              <a:t>()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main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it is a function in C and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does not </a:t>
            </a:r>
            <a:r>
              <a:rPr sz="2200" spc="-20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any 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parameters.</a:t>
            </a:r>
            <a:endParaRPr sz="2200" dirty="0">
              <a:latin typeface="Carlito"/>
              <a:cs typeface="Carlito"/>
            </a:endParaRPr>
          </a:p>
          <a:p>
            <a:pPr marL="286385" indent="-274320">
              <a:lnSpc>
                <a:spcPct val="100000"/>
              </a:lnSpc>
              <a:spcBef>
                <a:spcPts val="1200"/>
              </a:spcBef>
              <a:buClr>
                <a:srgbClr val="E38312"/>
              </a:buClr>
              <a:buFont typeface="Wingdings"/>
              <a:buChar char=""/>
              <a:tabLst>
                <a:tab pos="287020" algn="l"/>
              </a:tabLst>
            </a:pP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Set of </a:t>
            </a:r>
            <a:r>
              <a:rPr sz="2200" b="1" i="1" spc="-5" dirty="0">
                <a:solidFill>
                  <a:srgbClr val="404040"/>
                </a:solidFill>
                <a:latin typeface="Carlito"/>
                <a:cs typeface="Carlito"/>
              </a:rPr>
              <a:t>braces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{ and }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marks begin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and end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program.</a:t>
            </a:r>
            <a:endParaRPr sz="2200" dirty="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08809"/>
              </p:ext>
            </p:extLst>
          </p:nvPr>
        </p:nvGraphicFramePr>
        <p:xfrm>
          <a:off x="1250950" y="3733800"/>
          <a:ext cx="9690100" cy="2530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Basic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Structure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C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#2 Sample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main () function Section</a:t>
                      </a:r>
                      <a:r>
                        <a:rPr sz="20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{</a:t>
                      </a:r>
                    </a:p>
                    <a:p>
                      <a:pPr marL="877569" marR="7804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Local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variable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Declaration Section;  Executable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Section;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}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int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main()</a:t>
                      </a:r>
                      <a:r>
                        <a:rPr sz="20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{</a:t>
                      </a:r>
                    </a:p>
                    <a:p>
                      <a:pPr marL="616585" marR="1314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printf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(“Enter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Radius of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circle”);  scanf(“%f”,&amp;radius);  compute_area();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61658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return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(0);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}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7734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60" dirty="0"/>
              <a:t>Various </a:t>
            </a:r>
            <a:r>
              <a:rPr u="none" spc="-245" dirty="0"/>
              <a:t>forms </a:t>
            </a:r>
            <a:r>
              <a:rPr u="none" spc="-235" dirty="0"/>
              <a:t>of </a:t>
            </a:r>
            <a:r>
              <a:rPr u="none" spc="-305" dirty="0"/>
              <a:t>main()</a:t>
            </a:r>
            <a:r>
              <a:rPr u="none" spc="-1135" dirty="0"/>
              <a:t> </a:t>
            </a:r>
            <a:r>
              <a:rPr u="none" spc="-270" dirty="0"/>
              <a:t>function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29342"/>
              </p:ext>
            </p:extLst>
          </p:nvPr>
        </p:nvGraphicFramePr>
        <p:xfrm>
          <a:off x="929640" y="1088372"/>
          <a:ext cx="10332720" cy="468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Forms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434340" algn="l"/>
                        </a:tabLst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1.	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main()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20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000" spc="-5" dirty="0" err="1">
                          <a:latin typeface="Carlito"/>
                          <a:cs typeface="Carlito"/>
                        </a:rPr>
                        <a:t>ain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function with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default return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type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int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no input</a:t>
                      </a:r>
                      <a:r>
                        <a:rPr sz="2000" spc="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parameters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422275" algn="l"/>
                        </a:tabLst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2.	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int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main()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20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000" spc="-5" dirty="0" err="1">
                          <a:latin typeface="Carlito"/>
                          <a:cs typeface="Carlito"/>
                        </a:rPr>
                        <a:t>ain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function with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type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int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input</a:t>
                      </a:r>
                      <a:r>
                        <a:rPr sz="2000" spc="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parameters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0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22275" algn="l"/>
                        </a:tabLst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3.	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int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main(void)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14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000" spc="-5" dirty="0" err="1">
                          <a:latin typeface="Carlito"/>
                          <a:cs typeface="Carlito"/>
                        </a:rPr>
                        <a:t>ain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function with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type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int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input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parameters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explicitly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mentioned  using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void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inside</a:t>
                      </a:r>
                      <a:r>
                        <a:rPr sz="20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parenthesis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0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4.</a:t>
                      </a:r>
                      <a:r>
                        <a:rPr sz="2000" spc="3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main(void)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159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000" spc="-5" dirty="0" err="1">
                          <a:latin typeface="Carlito"/>
                          <a:cs typeface="Carlito"/>
                        </a:rPr>
                        <a:t>ain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function with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default return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type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int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no input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parameters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explicitly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mentioned using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void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inside</a:t>
                      </a:r>
                      <a:r>
                        <a:rPr sz="20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parenthesis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0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5.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void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main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(void)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000" spc="-5" dirty="0" err="1">
                          <a:latin typeface="Carlito"/>
                          <a:cs typeface="Carlito"/>
                        </a:rPr>
                        <a:t>ain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function with no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no input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parameters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explicitly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mentioned</a:t>
                      </a:r>
                      <a:r>
                        <a:rPr sz="2000" spc="2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using</a:t>
                      </a:r>
                      <a:r>
                        <a:rPr lang="en-IN" sz="20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void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inside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parenthesis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7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6.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void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main()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20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000" spc="-5" dirty="0" err="1">
                          <a:latin typeface="Carlito"/>
                          <a:cs typeface="Carlito"/>
                        </a:rPr>
                        <a:t>ain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function with no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no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input</a:t>
                      </a:r>
                      <a:r>
                        <a:rPr sz="200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parameters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56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* </a:t>
                      </a:r>
                      <a:r>
                        <a:rPr lang="en-IN" sz="20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000" spc="-5" dirty="0" err="1">
                          <a:latin typeface="Carlito"/>
                          <a:cs typeface="Carlito"/>
                        </a:rPr>
                        <a:t>ain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function does 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take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parameters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command line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referred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Command Line Arguments: </a:t>
                      </a:r>
                      <a:r>
                        <a:rPr sz="2000" b="1" spc="-15" dirty="0" err="1">
                          <a:latin typeface="Carlito"/>
                          <a:cs typeface="Carlito"/>
                        </a:rPr>
                        <a:t>argc</a:t>
                      </a:r>
                      <a:r>
                        <a:rPr sz="2000" b="1" spc="25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lang="en-IN" sz="20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 err="1">
                          <a:latin typeface="Carlito"/>
                          <a:cs typeface="Carlito"/>
                        </a:rPr>
                        <a:t>argv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argument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count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argument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vector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) 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870" y="457200"/>
            <a:ext cx="10154259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45" dirty="0"/>
              <a:t>Subroutine</a:t>
            </a:r>
            <a:r>
              <a:rPr spc="-500" dirty="0"/>
              <a:t> </a:t>
            </a:r>
            <a:r>
              <a:rPr spc="-254" dirty="0"/>
              <a:t>Sections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870" y="1463382"/>
            <a:ext cx="10258730" cy="12822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program may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consist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of one or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user-defined</a:t>
            </a:r>
            <a:r>
              <a:rPr sz="24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functions.</a:t>
            </a:r>
            <a:endParaRPr sz="2400" dirty="0">
              <a:latin typeface="Carlito"/>
              <a:cs typeface="Carlito"/>
            </a:endParaRPr>
          </a:p>
          <a:p>
            <a:pPr marL="240029" indent="-227965">
              <a:lnSpc>
                <a:spcPts val="228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This section contains all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user-defined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functions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invoked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or called by</a:t>
            </a:r>
            <a:r>
              <a:rPr sz="24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main</a:t>
            </a:r>
            <a:r>
              <a:rPr lang="en-IN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functions.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06694"/>
              </p:ext>
            </p:extLst>
          </p:nvPr>
        </p:nvGraphicFramePr>
        <p:xfrm>
          <a:off x="1143000" y="3304372"/>
          <a:ext cx="9690100" cy="1616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Basic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Structure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C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#2 Sample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Subroutine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Section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void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compute_area(){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5632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area=PI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*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radius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*</a:t>
                      </a:r>
                      <a:r>
                        <a:rPr sz="20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radius;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563245">
                        <a:lnSpc>
                          <a:spcPct val="100000"/>
                        </a:lnSpc>
                      </a:pPr>
                      <a:r>
                        <a:rPr sz="2000" spc="-20" dirty="0">
                          <a:latin typeface="Carlito"/>
                          <a:cs typeface="Carlito"/>
                        </a:rPr>
                        <a:t>printf(“Area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Circle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=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%f”,</a:t>
                      </a:r>
                      <a:r>
                        <a:rPr sz="20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area);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}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7889"/>
            <a:ext cx="24682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80" dirty="0"/>
              <a:t>Summary: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90930" y="964438"/>
          <a:ext cx="10058400" cy="5318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Basic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Structure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C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#2 Sample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spc="-5" dirty="0">
                          <a:latin typeface="Carlito"/>
                          <a:cs typeface="Carlito"/>
                        </a:rPr>
                        <a:t>Documentation Section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/*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Program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compute area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circle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number</a:t>
                      </a:r>
                      <a:r>
                        <a:rPr sz="1800" spc="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*/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tabLst>
                          <a:tab pos="2164080" algn="l"/>
                        </a:tabLst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/*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Date: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……..	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Author: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…………..*/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spc="-5" dirty="0">
                          <a:latin typeface="Carlito"/>
                          <a:cs typeface="Carlito"/>
                        </a:rPr>
                        <a:t>Link </a:t>
                      </a:r>
                      <a:r>
                        <a:rPr sz="1800" b="1" i="1" dirty="0">
                          <a:latin typeface="Carlito"/>
                          <a:cs typeface="Carlito"/>
                        </a:rPr>
                        <a:t>Section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#include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“stdio.h”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spc="-5" dirty="0">
                          <a:latin typeface="Carlito"/>
                          <a:cs typeface="Carlito"/>
                        </a:rPr>
                        <a:t>Definition</a:t>
                      </a:r>
                      <a:r>
                        <a:rPr sz="1800" b="1" i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i="1" dirty="0">
                          <a:latin typeface="Carlito"/>
                          <a:cs typeface="Carlito"/>
                        </a:rPr>
                        <a:t>Section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#define PI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3.14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" dirty="0">
                          <a:latin typeface="Carlito"/>
                          <a:cs typeface="Carlito"/>
                        </a:rPr>
                        <a:t>Global </a:t>
                      </a:r>
                      <a:r>
                        <a:rPr sz="1800" b="1" i="1" spc="-10" dirty="0">
                          <a:latin typeface="Carlito"/>
                          <a:cs typeface="Carlito"/>
                        </a:rPr>
                        <a:t>Variable </a:t>
                      </a:r>
                      <a:r>
                        <a:rPr sz="1800" b="1" i="1" dirty="0">
                          <a:latin typeface="Carlito"/>
                          <a:cs typeface="Carlito"/>
                        </a:rPr>
                        <a:t>Declaration</a:t>
                      </a:r>
                      <a:r>
                        <a:rPr sz="1800" b="1" i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i="1" spc="-5" dirty="0">
                          <a:latin typeface="Carlito"/>
                          <a:cs typeface="Carlito"/>
                        </a:rPr>
                        <a:t>Section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79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float area, radius;  void compute_area ();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i="1" dirty="0">
                          <a:latin typeface="Carlito"/>
                          <a:cs typeface="Carlito"/>
                        </a:rPr>
                        <a:t>main () </a:t>
                      </a:r>
                      <a:r>
                        <a:rPr sz="1800" b="1" i="1" spc="-5" dirty="0">
                          <a:latin typeface="Carlito"/>
                          <a:cs typeface="Carlito"/>
                        </a:rPr>
                        <a:t>function Section</a:t>
                      </a:r>
                      <a:r>
                        <a:rPr sz="1800" b="1" i="1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i="1" dirty="0">
                          <a:latin typeface="Carlito"/>
                          <a:cs typeface="Carlito"/>
                        </a:rPr>
                        <a:t>{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77569" marR="866140">
                        <a:lnSpc>
                          <a:spcPct val="100000"/>
                        </a:lnSpc>
                      </a:pPr>
                      <a:r>
                        <a:rPr sz="1800" b="1" i="1" spc="-10" dirty="0">
                          <a:latin typeface="Carlito"/>
                          <a:cs typeface="Carlito"/>
                        </a:rPr>
                        <a:t>Local </a:t>
                      </a:r>
                      <a:r>
                        <a:rPr sz="1800" b="1" i="1" spc="-5" dirty="0">
                          <a:latin typeface="Carlito"/>
                          <a:cs typeface="Carlito"/>
                        </a:rPr>
                        <a:t>variable </a:t>
                      </a:r>
                      <a:r>
                        <a:rPr sz="1800" b="1" i="1" dirty="0">
                          <a:latin typeface="Carlito"/>
                          <a:cs typeface="Carlito"/>
                        </a:rPr>
                        <a:t>Declaration </a:t>
                      </a:r>
                      <a:r>
                        <a:rPr sz="1800" b="1" i="1" spc="-5" dirty="0">
                          <a:latin typeface="Carlito"/>
                          <a:cs typeface="Carlito"/>
                        </a:rPr>
                        <a:t>Section;  </a:t>
                      </a:r>
                      <a:r>
                        <a:rPr sz="1800" b="1" i="1" spc="-10" dirty="0">
                          <a:latin typeface="Carlito"/>
                          <a:cs typeface="Carlito"/>
                        </a:rPr>
                        <a:t>Executable</a:t>
                      </a:r>
                      <a:r>
                        <a:rPr sz="1800" b="1" i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i="1" spc="-5" dirty="0">
                          <a:latin typeface="Carlito"/>
                          <a:cs typeface="Carlito"/>
                        </a:rPr>
                        <a:t>Section;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i="1" dirty="0">
                          <a:latin typeface="Carlito"/>
                          <a:cs typeface="Carlito"/>
                        </a:rPr>
                        <a:t>}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main()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{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616585" marR="14986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printf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(“Enter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Radius of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circle”);  scanf(“%f”,&amp;radius);  compute_area();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6165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(0);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}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7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spc="-5" dirty="0">
                          <a:latin typeface="Carlito"/>
                          <a:cs typeface="Carlito"/>
                        </a:rPr>
                        <a:t>Subroutine</a:t>
                      </a:r>
                      <a:r>
                        <a:rPr sz="1800" b="1" i="1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i="1" spc="-5" dirty="0">
                          <a:latin typeface="Carlito"/>
                          <a:cs typeface="Carlito"/>
                        </a:rPr>
                        <a:t>Section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void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compute_area(){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563245" marR="13665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area=PI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*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radius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*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radius; 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printf(“Area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Circle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%f”,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area);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}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7321-E34D-4898-9C9C-6F9199A8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Programming style</a:t>
            </a:r>
            <a:endParaRPr lang="en-IN" u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C97B1-712F-4116-A31C-661B6AB2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328" y="1981200"/>
            <a:ext cx="9709785" cy="44319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 is a free form language.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restriction on where on a line we begin typing.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 statements can also be written on the same line.</a:t>
            </a:r>
          </a:p>
          <a:p>
            <a:pPr lvl="1"/>
            <a:endParaRPr lang="en-US" sz="2400" dirty="0"/>
          </a:p>
          <a:p>
            <a:pPr marL="3746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Good Practice</a:t>
            </a:r>
          </a:p>
          <a:p>
            <a:pPr marL="8318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Using proper indentation of braces and statements.</a:t>
            </a:r>
          </a:p>
          <a:p>
            <a:pPr marL="8318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Writing each statement on a separate line.</a:t>
            </a:r>
          </a:p>
          <a:p>
            <a:pPr marL="8318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Using comments generously to aid understanding and debugging. </a:t>
            </a:r>
          </a:p>
          <a:p>
            <a:pPr marL="3746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8900"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937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D65E-2A56-4C31-89C1-32D1BACF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206" y="228600"/>
            <a:ext cx="10154259" cy="756919"/>
          </a:xfrm>
        </p:spPr>
        <p:txBody>
          <a:bodyPr/>
          <a:lstStyle/>
          <a:p>
            <a:r>
              <a:rPr lang="en-US" u="none" dirty="0"/>
              <a:t>Executing a C program</a:t>
            </a:r>
            <a:endParaRPr lang="en-IN" u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0940-8BA2-46EC-AAA7-BC5273B8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9709785" cy="51706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lines starting with a # character are interpreted by the preprocessor as preprocessor commands.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cc -E </a:t>
            </a:r>
            <a:r>
              <a:rPr lang="en-US" sz="2000" i="1" dirty="0" err="1"/>
              <a:t>hello_world.c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Compilation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the preprocessed code is translated to assembly instructions.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cc -S </a:t>
            </a:r>
            <a:r>
              <a:rPr lang="en-US" sz="2000" i="1" dirty="0" err="1"/>
              <a:t>hello_world.c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Assembly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an assembler is used to translate the assembly instructions to object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cc -c </a:t>
            </a:r>
            <a:r>
              <a:rPr lang="en-US" sz="2000" i="1" dirty="0" err="1"/>
              <a:t>hello_world.c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Rearranging and processing pieces of programs.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cc -o </a:t>
            </a:r>
            <a:r>
              <a:rPr lang="en-US" sz="2000" i="1" dirty="0" err="1"/>
              <a:t>hello_world</a:t>
            </a:r>
            <a:r>
              <a:rPr lang="en-US" sz="2000" i="1" dirty="0"/>
              <a:t> </a:t>
            </a:r>
            <a:r>
              <a:rPr lang="en-US" sz="2000" i="1" dirty="0" err="1"/>
              <a:t>hello_world.c</a:t>
            </a:r>
            <a:endParaRPr lang="en-US" sz="2000" i="1" dirty="0"/>
          </a:p>
          <a:p>
            <a:pPr lvl="1"/>
            <a:endParaRPr lang="en-IN" sz="2000" i="1" dirty="0"/>
          </a:p>
          <a:p>
            <a:pPr lvl="1"/>
            <a:r>
              <a:rPr lang="en-US" sz="2000" i="1" dirty="0">
                <a:solidFill>
                  <a:srgbClr val="FF0000"/>
                </a:solidFill>
                <a:hlinkClick r:id="rId2"/>
              </a:rPr>
              <a:t>Source: https://www.calleluks.com/the-four-stages-of-compiling-a-c-program/</a:t>
            </a:r>
            <a:endParaRPr lang="en-US" sz="2000" i="1" dirty="0">
              <a:solidFill>
                <a:srgbClr val="FF0000"/>
              </a:solidFill>
            </a:endParaRPr>
          </a:p>
          <a:p>
            <a:pPr lvl="1"/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2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75971"/>
            <a:ext cx="5207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60" dirty="0"/>
              <a:t>History </a:t>
            </a:r>
            <a:r>
              <a:rPr u="none" spc="-235" dirty="0"/>
              <a:t>of </a:t>
            </a:r>
            <a:r>
              <a:rPr u="none" spc="-270" dirty="0"/>
              <a:t>Language</a:t>
            </a:r>
            <a:r>
              <a:rPr u="none" spc="-985" dirty="0"/>
              <a:t> </a:t>
            </a:r>
            <a:r>
              <a:rPr u="none" spc="-305" dirty="0"/>
              <a:t>C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73548"/>
              </p:ext>
            </p:extLst>
          </p:nvPr>
        </p:nvGraphicFramePr>
        <p:xfrm>
          <a:off x="1199882" y="2260092"/>
          <a:ext cx="5183442" cy="3531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4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1960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ALGOL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International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Group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BCPL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Martin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Richard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1970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B</a:t>
                      </a:r>
                    </a:p>
                  </a:txBody>
                  <a:tcPr marL="0" marR="0" marT="31114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Ken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Thompson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1972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Traditional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Dennis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Ritchie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1978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K &amp; R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Kernighan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Ritchie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1989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ANSI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ANSI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Committee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9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1990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ANSI/ISO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ISO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Committee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1999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C99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E7A6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ISO</a:t>
                      </a: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144531" y="2064639"/>
            <a:ext cx="2791179" cy="138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3740" y="3707891"/>
            <a:ext cx="2857500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441452"/>
            <a:ext cx="6960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305" dirty="0"/>
              <a:t>Salient </a:t>
            </a:r>
            <a:r>
              <a:rPr u="none" spc="-320" dirty="0"/>
              <a:t>Feature </a:t>
            </a:r>
            <a:r>
              <a:rPr u="none" spc="-235" dirty="0"/>
              <a:t>of </a:t>
            </a:r>
            <a:r>
              <a:rPr u="none" spc="-305" dirty="0"/>
              <a:t>C</a:t>
            </a:r>
            <a:r>
              <a:rPr u="none" spc="-1010" dirty="0"/>
              <a:t> </a:t>
            </a:r>
            <a:r>
              <a:rPr u="none" spc="-265" dirty="0"/>
              <a:t>language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884" y="1684756"/>
            <a:ext cx="9583116" cy="31470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It is a </a:t>
            </a:r>
            <a:r>
              <a:rPr sz="2400" b="1" i="1" dirty="0">
                <a:solidFill>
                  <a:srgbClr val="404040"/>
                </a:solidFill>
                <a:latin typeface="Carlito"/>
                <a:cs typeface="Carlito"/>
              </a:rPr>
              <a:t>middle </a:t>
            </a:r>
            <a:r>
              <a:rPr sz="2400" b="1" i="1" spc="-5" dirty="0">
                <a:solidFill>
                  <a:srgbClr val="404040"/>
                </a:solidFill>
                <a:latin typeface="Carlito"/>
                <a:cs typeface="Carlito"/>
              </a:rPr>
              <a:t>level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sz="2400" b="1" i="1" spc="-5" dirty="0">
                <a:solidFill>
                  <a:srgbClr val="404040"/>
                </a:solidFill>
                <a:latin typeface="Carlito"/>
                <a:cs typeface="Carlito"/>
              </a:rPr>
              <a:t>structured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programming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language.</a:t>
            </a:r>
            <a:endParaRPr sz="2400" dirty="0">
              <a:latin typeface="Carlito"/>
              <a:cs typeface="Carlito"/>
            </a:endParaRPr>
          </a:p>
          <a:p>
            <a:pPr marL="240029" indent="-22796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2406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It is a </a:t>
            </a:r>
            <a:r>
              <a:rPr sz="2400" b="1" i="1" spc="-5" dirty="0">
                <a:solidFill>
                  <a:srgbClr val="404040"/>
                </a:solidFill>
                <a:latin typeface="Carlito"/>
                <a:cs typeface="Carlito"/>
              </a:rPr>
              <a:t>procedural </a:t>
            </a:r>
            <a:r>
              <a:rPr sz="2400" b="1" i="1" spc="-10" dirty="0">
                <a:solidFill>
                  <a:srgbClr val="404040"/>
                </a:solidFill>
                <a:latin typeface="Carlito"/>
                <a:cs typeface="Carlito"/>
              </a:rPr>
              <a:t>oriented</a:t>
            </a:r>
            <a:r>
              <a:rPr sz="2400" b="1" i="1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language.</a:t>
            </a:r>
            <a:endParaRPr sz="2400" dirty="0">
              <a:latin typeface="Carlito"/>
              <a:cs typeface="Carlito"/>
            </a:endParaRPr>
          </a:p>
          <a:p>
            <a:pPr marL="240029" indent="-22796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"/>
              <a:tabLst>
                <a:tab pos="2406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It is a </a:t>
            </a:r>
            <a:r>
              <a:rPr lang="en-US" sz="2400" b="1" i="1" dirty="0">
                <a:solidFill>
                  <a:srgbClr val="404040"/>
                </a:solidFill>
                <a:latin typeface="Carlito"/>
                <a:cs typeface="Carlito"/>
              </a:rPr>
              <a:t>free form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and a </a:t>
            </a:r>
            <a:r>
              <a:rPr sz="2400" b="1" i="1" spc="-5" dirty="0">
                <a:solidFill>
                  <a:srgbClr val="404040"/>
                </a:solidFill>
                <a:latin typeface="Carlito"/>
                <a:cs typeface="Carlito"/>
              </a:rPr>
              <a:t>case sensitive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programming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language.</a:t>
            </a:r>
            <a:endParaRPr sz="2400" dirty="0">
              <a:latin typeface="Carlito"/>
              <a:cs typeface="Carlito"/>
            </a:endParaRPr>
          </a:p>
          <a:p>
            <a:pPr marL="240029" indent="-22796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2406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rich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400" b="1" i="1" spc="-10" dirty="0">
                <a:solidFill>
                  <a:srgbClr val="404040"/>
                </a:solidFill>
                <a:latin typeface="Carlito"/>
                <a:cs typeface="Carlito"/>
              </a:rPr>
              <a:t>keywords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( 32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Keywords)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inbuilt/library</a:t>
            </a:r>
            <a:r>
              <a:rPr sz="2400" b="1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function</a:t>
            </a:r>
            <a:endParaRPr sz="2400" dirty="0">
              <a:latin typeface="Carlito"/>
              <a:cs typeface="Carlito"/>
            </a:endParaRPr>
          </a:p>
          <a:p>
            <a:pPr marL="240029" indent="-22796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"/>
              <a:tabLst>
                <a:tab pos="240665" algn="l"/>
              </a:tabLst>
            </a:pP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Program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written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 C is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faster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4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execution.</a:t>
            </a:r>
            <a:endParaRPr sz="2400" dirty="0">
              <a:latin typeface="Carlito"/>
              <a:cs typeface="Carlito"/>
            </a:endParaRPr>
          </a:p>
          <a:p>
            <a:pPr marL="240029" indent="-227965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Font typeface="Wingdings"/>
              <a:buChar char=""/>
              <a:tabLst>
                <a:tab pos="240665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Extensible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feature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language C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built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their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own</a:t>
            </a:r>
            <a:r>
              <a:rPr sz="24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library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31573"/>
            <a:ext cx="10154259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 </a:t>
            </a:r>
            <a:r>
              <a:rPr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295400"/>
            <a:ext cx="7053276" cy="3448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1320">
              <a:lnSpc>
                <a:spcPct val="140000"/>
              </a:lnSpc>
              <a:spcBef>
                <a:spcPts val="100"/>
              </a:spcBef>
            </a:pPr>
            <a:r>
              <a:rPr sz="2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sz="28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display text </a:t>
            </a:r>
            <a:r>
              <a:rPr sz="2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 </a:t>
            </a:r>
            <a:endParaRPr lang="en-IN" sz="2800" spc="-1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01320">
              <a:lnSpc>
                <a:spcPct val="140000"/>
              </a:lnSpc>
              <a:spcBef>
                <a:spcPts val="100"/>
              </a:spcBef>
            </a:pPr>
            <a:r>
              <a:rPr sz="2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IN" sz="28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2800" spc="-20" dirty="0" err="1">
                <a:solidFill>
                  <a:srgbClr val="BC57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8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395730">
              <a:lnSpc>
                <a:spcPct val="140000"/>
              </a:lnSpc>
            </a:pPr>
            <a:r>
              <a:rPr sz="2800" spc="-10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800" spc="-5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main(){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920">
              <a:lnSpc>
                <a:spcPct val="100000"/>
              </a:lnSpc>
              <a:spcBef>
                <a:spcPts val="815"/>
              </a:spcBef>
            </a:pPr>
            <a:r>
              <a:rPr lang="en-I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(“This is </a:t>
            </a:r>
            <a:r>
              <a:rPr sz="28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sz="2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program”);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920">
              <a:lnSpc>
                <a:spcPct val="100000"/>
              </a:lnSpc>
              <a:spcBef>
                <a:spcPts val="819"/>
              </a:spcBef>
            </a:pPr>
            <a:r>
              <a:rPr lang="en-IN" sz="2800" spc="-5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99D2822-A14A-FCC6-4AF6-26F941F81CCB}"/>
              </a:ext>
            </a:extLst>
          </p:cNvPr>
          <p:cNvSpPr txBox="1"/>
          <p:nvPr/>
        </p:nvSpPr>
        <p:spPr>
          <a:xfrm>
            <a:off x="1100124" y="5715000"/>
            <a:ext cx="4995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IN" sz="24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put: 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sz="24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02610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17119"/>
            <a:ext cx="68357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u="none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u="none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u="none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u="none" spc="-10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none" spc="-10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none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72554"/>
              </p:ext>
            </p:extLst>
          </p:nvPr>
        </p:nvGraphicFramePr>
        <p:xfrm>
          <a:off x="1176324" y="1295402"/>
          <a:ext cx="7053276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3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5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C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r>
                        <a:rPr sz="2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sz="2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5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Declaration</a:t>
                      </a:r>
                      <a:r>
                        <a:rPr sz="2400" spc="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30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</a:t>
                      </a: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function Section</a:t>
                      </a:r>
                      <a:r>
                        <a:rPr sz="2400" spc="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78205" marR="9639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</a:t>
                      </a: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Declaration Section;  Executable</a:t>
                      </a:r>
                      <a:r>
                        <a:rPr sz="2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Section;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Subroutine</a:t>
                      </a:r>
                      <a:r>
                        <a:rPr sz="2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0699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5359" y="261574"/>
            <a:ext cx="5645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u="none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none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4689" y="1121365"/>
            <a:ext cx="10345116" cy="388824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446405" indent="-342900" algn="just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 </a:t>
            </a:r>
            <a:r>
              <a:rPr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sz="22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mentioning</a:t>
            </a:r>
            <a:r>
              <a:rPr lang="en-IN"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nformation</a:t>
            </a:r>
            <a:r>
              <a:rPr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</a:t>
            </a:r>
            <a:r>
              <a:rPr sz="22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sz="22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uthor</a:t>
            </a:r>
            <a:r>
              <a:rPr sz="22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IN"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sz="2200" spc="-15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ariable</a:t>
            </a:r>
            <a:r>
              <a:rPr lang="en-IN" sz="2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2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IN" sz="2200" spc="-1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42900" algn="just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IN"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 are used </a:t>
            </a:r>
            <a:r>
              <a:rPr lang="en-I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IN" sz="2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</a:t>
            </a:r>
            <a:r>
              <a:rPr lang="en-I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its </a:t>
            </a:r>
            <a:r>
              <a:rPr lang="en-IN"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readability </a:t>
            </a:r>
            <a:r>
              <a:rPr lang="en-I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2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understanding.</a:t>
            </a:r>
          </a:p>
          <a:p>
            <a:pPr marL="446405" indent="-342900" algn="just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IN"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IN"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of </a:t>
            </a:r>
            <a:r>
              <a:rPr lang="en-IN" sz="22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I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enclosed within /* and </a:t>
            </a:r>
            <a:r>
              <a:rPr lang="en-IN"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</a:t>
            </a:r>
            <a:r>
              <a:rPr lang="en-IN"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considered </a:t>
            </a:r>
            <a:r>
              <a:rPr lang="en-I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IN"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comment.</a:t>
            </a:r>
          </a:p>
          <a:p>
            <a:pPr marL="446405" indent="-342900" algn="just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IN"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 </a:t>
            </a:r>
            <a:r>
              <a:rPr lang="en-IN"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en-IN" sz="2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executable.</a:t>
            </a:r>
          </a:p>
          <a:p>
            <a:pPr marL="446405" indent="-342900" algn="just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not be </a:t>
            </a:r>
            <a:r>
              <a:rPr lang="en-IN"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IN"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IN"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I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another </a:t>
            </a:r>
            <a:r>
              <a:rPr lang="en-IN"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I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2200" spc="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6465" algn="just">
              <a:lnSpc>
                <a:spcPct val="100000"/>
              </a:lnSpc>
              <a:spcBef>
                <a:spcPts val="1155"/>
              </a:spcBef>
            </a:pPr>
            <a:r>
              <a:rPr lang="en-IN" sz="22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/*...Outer/*….inner </a:t>
            </a:r>
            <a:r>
              <a:rPr lang="en-IN" sz="22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text…..*/</a:t>
            </a:r>
            <a:r>
              <a:rPr lang="en-IN" sz="22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text……*/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26986"/>
              </p:ext>
            </p:extLst>
          </p:nvPr>
        </p:nvGraphicFramePr>
        <p:xfrm>
          <a:off x="1042670" y="4658360"/>
          <a:ext cx="10058400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Basic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Structure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C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#2 Sample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Documentation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Section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/*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Program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compute area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circle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number</a:t>
                      </a:r>
                      <a:r>
                        <a:rPr sz="18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*/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164080" algn="l"/>
                        </a:tabLst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/*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Date: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……..	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Author: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…………..*/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/*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Variable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Used: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radius, area (float)</a:t>
                      </a:r>
                      <a:r>
                        <a:rPr sz="18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*/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884" y="1094105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4884" y="304800"/>
            <a:ext cx="2876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330" dirty="0"/>
              <a:t>Link</a:t>
            </a:r>
            <a:r>
              <a:rPr u="none" spc="-530" dirty="0"/>
              <a:t> </a:t>
            </a:r>
            <a:r>
              <a:rPr u="none" spc="-270" dirty="0"/>
              <a:t>Section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1064" y="1219200"/>
            <a:ext cx="10069830" cy="256736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consist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of one or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200" b="1" i="1" dirty="0">
                <a:solidFill>
                  <a:srgbClr val="404040"/>
                </a:solidFill>
                <a:latin typeface="Carlito"/>
                <a:cs typeface="Carlito"/>
              </a:rPr>
              <a:t>include</a:t>
            </a:r>
            <a:r>
              <a:rPr sz="2200" b="1" i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directives.</a:t>
            </a:r>
            <a:endParaRPr sz="2200" dirty="0">
              <a:latin typeface="Carlito"/>
              <a:cs typeface="Carlito"/>
            </a:endParaRPr>
          </a:p>
          <a:p>
            <a:pPr marL="240029" indent="-227965">
              <a:lnSpc>
                <a:spcPts val="228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Directives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(or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preprocessor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directives)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command given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compiler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carry our specific</a:t>
            </a:r>
            <a:r>
              <a:rPr sz="2200" spc="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task</a:t>
            </a:r>
            <a:r>
              <a:rPr lang="en-IN" sz="22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starts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sz="22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#.</a:t>
            </a:r>
            <a:endParaRPr sz="2200" dirty="0">
              <a:latin typeface="Carlito"/>
              <a:cs typeface="Carlito"/>
            </a:endParaRPr>
          </a:p>
          <a:p>
            <a:pPr marL="240029" indent="-22796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200" b="1" i="1" spc="-5" dirty="0">
                <a:solidFill>
                  <a:srgbClr val="404040"/>
                </a:solidFill>
                <a:latin typeface="Carlito"/>
                <a:cs typeface="Carlito"/>
              </a:rPr>
              <a:t>#include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directives allows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access functions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stored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in the c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library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(or header</a:t>
            </a:r>
            <a:r>
              <a:rPr sz="22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files)</a:t>
            </a:r>
            <a:endParaRPr sz="2200" dirty="0">
              <a:latin typeface="Carlito"/>
              <a:cs typeface="Carlito"/>
            </a:endParaRPr>
          </a:p>
          <a:p>
            <a:pPr marL="240029" indent="-22796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These lines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non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executable</a:t>
            </a:r>
            <a:r>
              <a:rPr sz="22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lines.</a:t>
            </a:r>
            <a:endParaRPr sz="2200" dirty="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97569"/>
              </p:ext>
            </p:extLst>
          </p:nvPr>
        </p:nvGraphicFramePr>
        <p:xfrm>
          <a:off x="1084884" y="4267200"/>
          <a:ext cx="10058400" cy="128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Basic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Structure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C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#2 Sample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Link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Section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21754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#include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“stdio.h”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#include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“conio.h”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#include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“math.h”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674878"/>
            <a:ext cx="4268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75" dirty="0"/>
              <a:t>Definition</a:t>
            </a:r>
            <a:r>
              <a:rPr u="none" spc="-490" dirty="0"/>
              <a:t> </a:t>
            </a:r>
            <a:r>
              <a:rPr u="none" spc="-270" dirty="0"/>
              <a:t>Section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324" y="1684756"/>
            <a:ext cx="9681845" cy="2215991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Wingdings"/>
              <a:buChar char=""/>
              <a:tabLst>
                <a:tab pos="287020" algn="l"/>
              </a:tabLst>
            </a:pP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consist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of one or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200" b="1" i="1" dirty="0">
                <a:solidFill>
                  <a:srgbClr val="404040"/>
                </a:solidFill>
                <a:latin typeface="Carlito"/>
                <a:cs typeface="Carlito"/>
              </a:rPr>
              <a:t>define</a:t>
            </a:r>
            <a:r>
              <a:rPr sz="2200" b="1" i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directives.</a:t>
            </a:r>
            <a:endParaRPr sz="2200" dirty="0">
              <a:latin typeface="Carlito"/>
              <a:cs typeface="Carlito"/>
            </a:endParaRPr>
          </a:p>
          <a:p>
            <a:pPr marL="286385" indent="-27432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287020" algn="l"/>
              </a:tabLst>
            </a:pPr>
            <a:r>
              <a:rPr sz="2200" b="1" i="1" spc="-5" dirty="0">
                <a:solidFill>
                  <a:srgbClr val="404040"/>
                </a:solidFill>
                <a:latin typeface="Carlito"/>
                <a:cs typeface="Carlito"/>
              </a:rPr>
              <a:t>#define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directives allows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assign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symbolic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200" spc="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constant.</a:t>
            </a:r>
            <a:endParaRPr sz="2200" dirty="0">
              <a:latin typeface="Carlito"/>
              <a:cs typeface="Carlito"/>
            </a:endParaRPr>
          </a:p>
          <a:p>
            <a:pPr marL="286385" marR="5080" indent="-274320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Font typeface="Wingdings"/>
              <a:buChar char=""/>
              <a:tabLst>
                <a:tab pos="287020" algn="l"/>
              </a:tabLst>
            </a:pP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Every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occurrence of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symbolic constant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in a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program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replaced by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its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constant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before 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translation of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program</a:t>
            </a:r>
            <a:endParaRPr sz="2200" dirty="0">
              <a:latin typeface="Carlito"/>
              <a:cs typeface="Carlito"/>
            </a:endParaRPr>
          </a:p>
          <a:p>
            <a:pPr marL="286385" indent="-274320">
              <a:lnSpc>
                <a:spcPct val="100000"/>
              </a:lnSpc>
              <a:spcBef>
                <a:spcPts val="1135"/>
              </a:spcBef>
              <a:buClr>
                <a:srgbClr val="E38312"/>
              </a:buClr>
              <a:buFont typeface="Wingdings"/>
              <a:buChar char=""/>
              <a:tabLst>
                <a:tab pos="287020" algn="l"/>
              </a:tabLst>
            </a:pP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These lines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non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executable</a:t>
            </a:r>
            <a:r>
              <a:rPr sz="22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lines.</a:t>
            </a:r>
            <a:endParaRPr sz="2200" dirty="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13361"/>
              </p:ext>
            </p:extLst>
          </p:nvPr>
        </p:nvGraphicFramePr>
        <p:xfrm>
          <a:off x="1193291" y="4384041"/>
          <a:ext cx="10058400" cy="736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Basic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Structure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C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#2 Sample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Definition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005205" algn="l"/>
                          <a:tab pos="1337310" algn="l"/>
                        </a:tabLst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#define	PI	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3.14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991744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231014"/>
            <a:ext cx="8384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90" dirty="0"/>
              <a:t>Global </a:t>
            </a:r>
            <a:r>
              <a:rPr u="none" spc="-330" dirty="0"/>
              <a:t>Variable </a:t>
            </a:r>
            <a:r>
              <a:rPr u="none" spc="-295" dirty="0"/>
              <a:t>Declaration</a:t>
            </a:r>
            <a:r>
              <a:rPr u="none" spc="-750" dirty="0"/>
              <a:t> </a:t>
            </a:r>
            <a:r>
              <a:rPr u="none" spc="-270" dirty="0"/>
              <a:t>Section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1295400"/>
            <a:ext cx="9626600" cy="29912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Font typeface="Wingdings"/>
              <a:buChar char=""/>
              <a:tabLst>
                <a:tab pos="287020" algn="l"/>
              </a:tabLst>
            </a:pPr>
            <a:r>
              <a:rPr sz="2200" b="1" i="1" spc="-10" dirty="0">
                <a:solidFill>
                  <a:srgbClr val="404040"/>
                </a:solidFill>
                <a:latin typeface="Carlito"/>
                <a:cs typeface="Carlito"/>
              </a:rPr>
              <a:t>Variables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in C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can be declared</a:t>
            </a:r>
            <a:r>
              <a:rPr sz="22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endParaRPr sz="2200" dirty="0">
              <a:latin typeface="Carlito"/>
              <a:cs typeface="Carlito"/>
            </a:endParaRPr>
          </a:p>
          <a:p>
            <a:pPr marL="579120" lvl="1" indent="-274955">
              <a:lnSpc>
                <a:spcPct val="100000"/>
              </a:lnSpc>
              <a:spcBef>
                <a:spcPts val="1530"/>
              </a:spcBef>
              <a:buClr>
                <a:srgbClr val="E38312"/>
              </a:buClr>
              <a:buFont typeface="Wingdings"/>
              <a:buChar char=""/>
              <a:tabLst>
                <a:tab pos="579755" algn="l"/>
              </a:tabLst>
            </a:pPr>
            <a:r>
              <a:rPr sz="2200" b="1" i="1" spc="-5" dirty="0">
                <a:solidFill>
                  <a:srgbClr val="404040"/>
                </a:solidFill>
                <a:latin typeface="Carlito"/>
                <a:cs typeface="Carlito"/>
              </a:rPr>
              <a:t>Global </a:t>
            </a:r>
            <a:r>
              <a:rPr sz="2200" b="1" i="1" spc="-10" dirty="0">
                <a:solidFill>
                  <a:srgbClr val="404040"/>
                </a:solidFill>
                <a:latin typeface="Carlito"/>
                <a:cs typeface="Carlito"/>
              </a:rPr>
              <a:t>Variables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functions in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 C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program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can access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and modify the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content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200" spc="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variables.</a:t>
            </a:r>
            <a:endParaRPr sz="2200" dirty="0">
              <a:latin typeface="Carlito"/>
              <a:cs typeface="Carlito"/>
            </a:endParaRPr>
          </a:p>
          <a:p>
            <a:pPr marL="579120" marR="505459" lvl="1" indent="-274320">
              <a:lnSpc>
                <a:spcPct val="150000"/>
              </a:lnSpc>
              <a:spcBef>
                <a:spcPts val="600"/>
              </a:spcBef>
              <a:buClr>
                <a:srgbClr val="E38312"/>
              </a:buClr>
              <a:buFont typeface="Wingdings"/>
              <a:buChar char=""/>
              <a:tabLst>
                <a:tab pos="579755" algn="l"/>
              </a:tabLst>
            </a:pPr>
            <a:r>
              <a:rPr sz="2200" b="1" i="1" spc="-10" dirty="0">
                <a:solidFill>
                  <a:srgbClr val="404040"/>
                </a:solidFill>
                <a:latin typeface="Carlito"/>
                <a:cs typeface="Carlito"/>
              </a:rPr>
              <a:t>Local Variables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function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it is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declared can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access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and modify the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content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of  variables.</a:t>
            </a:r>
            <a:endParaRPr sz="22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Font typeface="Wingdings"/>
              <a:buChar char=""/>
            </a:pPr>
            <a:endParaRPr sz="2200" dirty="0">
              <a:latin typeface="Carlito"/>
              <a:cs typeface="Carlito"/>
            </a:endParaRPr>
          </a:p>
          <a:p>
            <a:pPr marL="286385" indent="-274320">
              <a:lnSpc>
                <a:spcPct val="100000"/>
              </a:lnSpc>
              <a:buClr>
                <a:srgbClr val="E38312"/>
              </a:buClr>
              <a:buFont typeface="Wingdings"/>
              <a:buChar char=""/>
              <a:tabLst>
                <a:tab pos="287020" algn="l"/>
              </a:tabLst>
            </a:pP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This section allows user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to declare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variable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functions</a:t>
            </a:r>
            <a:r>
              <a:rPr sz="22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too.</a:t>
            </a:r>
            <a:endParaRPr sz="2200" dirty="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49366"/>
              </p:ext>
            </p:extLst>
          </p:nvPr>
        </p:nvGraphicFramePr>
        <p:xfrm>
          <a:off x="1129030" y="4590258"/>
          <a:ext cx="9690100" cy="100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Basic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Structure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C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#2 Sample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Global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Variable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Declaration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Section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float area,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radius;/*global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Variable*/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void compute_area ();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/*function</a:t>
                      </a:r>
                      <a:r>
                        <a:rPr sz="1800" spc="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declaration*/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1176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Trebuchet MS</vt:lpstr>
      <vt:lpstr>Wingdings</vt:lpstr>
      <vt:lpstr>Office Theme</vt:lpstr>
      <vt:lpstr>Introduction to C </vt:lpstr>
      <vt:lpstr>History of Language C</vt:lpstr>
      <vt:lpstr>Salient Feature of C language</vt:lpstr>
      <vt:lpstr>#1 Sample C Program </vt:lpstr>
      <vt:lpstr>Basic Structure of C  Program</vt:lpstr>
      <vt:lpstr>Documentation Section</vt:lpstr>
      <vt:lpstr>Link Section</vt:lpstr>
      <vt:lpstr>Definition Section</vt:lpstr>
      <vt:lpstr>Global Variable Declaration Section</vt:lpstr>
      <vt:lpstr>main() function Section</vt:lpstr>
      <vt:lpstr>Various forms of main() function</vt:lpstr>
      <vt:lpstr>Subroutine Sections </vt:lpstr>
      <vt:lpstr>Summary:</vt:lpstr>
      <vt:lpstr>Programming style</vt:lpstr>
      <vt:lpstr>Executing a C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Ratika Pradhan</dc:creator>
  <cp:lastModifiedBy>Dipendra Gurung</cp:lastModifiedBy>
  <cp:revision>6</cp:revision>
  <dcterms:created xsi:type="dcterms:W3CDTF">2021-10-19T06:28:03Z</dcterms:created>
  <dcterms:modified xsi:type="dcterms:W3CDTF">2025-08-19T06:22:09Z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2021-10-19T00:00:00Z</vt:filetime>
  </property>
</Properties>
</file>