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7" r:id="rId22"/>
    <p:sldId id="288" r:id="rId23"/>
    <p:sldId id="289" r:id="rId24"/>
    <p:sldId id="290" r:id="rId25"/>
    <p:sldId id="286" r:id="rId26"/>
    <p:sldId id="277" r:id="rId27"/>
    <p:sldId id="278" r:id="rId28"/>
    <p:sldId id="282" r:id="rId29"/>
    <p:sldId id="283" r:id="rId30"/>
    <p:sldId id="284" r:id="rId31"/>
    <p:sldId id="279" r:id="rId32"/>
    <p:sldId id="280" r:id="rId33"/>
    <p:sldId id="285" r:id="rId3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84504" y="0"/>
            <a:ext cx="1062355" cy="2776855"/>
          </a:xfrm>
          <a:custGeom>
            <a:avLst/>
            <a:gdLst/>
            <a:ahLst/>
            <a:cxnLst/>
            <a:rect l="l" t="t" r="r" b="b"/>
            <a:pathLst>
              <a:path w="1062355" h="2776855">
                <a:moveTo>
                  <a:pt x="1062204" y="0"/>
                </a:moveTo>
                <a:lnTo>
                  <a:pt x="681206" y="0"/>
                </a:lnTo>
                <a:lnTo>
                  <a:pt x="0" y="2686304"/>
                </a:lnTo>
                <a:lnTo>
                  <a:pt x="357251" y="2776728"/>
                </a:lnTo>
                <a:lnTo>
                  <a:pt x="106220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5591" y="0"/>
            <a:ext cx="1035050" cy="2670175"/>
          </a:xfrm>
          <a:custGeom>
            <a:avLst/>
            <a:gdLst/>
            <a:ahLst/>
            <a:cxnLst/>
            <a:rect l="l" t="t" r="r" b="b"/>
            <a:pathLst>
              <a:path w="1035050" h="2670175">
                <a:moveTo>
                  <a:pt x="1034774" y="0"/>
                </a:moveTo>
                <a:lnTo>
                  <a:pt x="651722" y="0"/>
                </a:lnTo>
                <a:lnTo>
                  <a:pt x="0" y="2579497"/>
                </a:lnTo>
                <a:lnTo>
                  <a:pt x="348094" y="2665222"/>
                </a:lnTo>
                <a:lnTo>
                  <a:pt x="357632" y="2670048"/>
                </a:lnTo>
                <a:lnTo>
                  <a:pt x="103477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5591" y="2581655"/>
            <a:ext cx="2694940" cy="4276725"/>
          </a:xfrm>
          <a:custGeom>
            <a:avLst/>
            <a:gdLst/>
            <a:ahLst/>
            <a:cxnLst/>
            <a:rect l="l" t="t" r="r" b="b"/>
            <a:pathLst>
              <a:path w="2694940" h="4276725">
                <a:moveTo>
                  <a:pt x="0" y="0"/>
                </a:moveTo>
                <a:lnTo>
                  <a:pt x="2575306" y="4276343"/>
                </a:lnTo>
                <a:lnTo>
                  <a:pt x="2694432" y="4276343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87551" y="2691383"/>
            <a:ext cx="3335020" cy="4166870"/>
          </a:xfrm>
          <a:custGeom>
            <a:avLst/>
            <a:gdLst/>
            <a:ahLst/>
            <a:cxnLst/>
            <a:rect l="l" t="t" r="r" b="b"/>
            <a:pathLst>
              <a:path w="3335020" h="4166870">
                <a:moveTo>
                  <a:pt x="0" y="0"/>
                </a:moveTo>
                <a:lnTo>
                  <a:pt x="3210560" y="4166615"/>
                </a:lnTo>
                <a:lnTo>
                  <a:pt x="3334512" y="4166615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84504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3"/>
                </a:lnTo>
                <a:lnTo>
                  <a:pt x="4575048" y="4169663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0"/>
            <a:ext cx="1122045" cy="5328285"/>
          </a:xfrm>
          <a:custGeom>
            <a:avLst/>
            <a:gdLst/>
            <a:ahLst/>
            <a:cxnLst/>
            <a:rect l="l" t="t" r="r" b="b"/>
            <a:pathLst>
              <a:path w="1122045" h="5328285">
                <a:moveTo>
                  <a:pt x="1121664" y="0"/>
                </a:moveTo>
                <a:lnTo>
                  <a:pt x="867791" y="0"/>
                </a:lnTo>
                <a:lnTo>
                  <a:pt x="0" y="5285105"/>
                </a:lnTo>
                <a:lnTo>
                  <a:pt x="247497" y="5327904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9352" y="0"/>
            <a:ext cx="1118870" cy="5276215"/>
          </a:xfrm>
          <a:custGeom>
            <a:avLst/>
            <a:gdLst/>
            <a:ahLst/>
            <a:cxnLst/>
            <a:rect l="l" t="t" r="r" b="b"/>
            <a:pathLst>
              <a:path w="1118870" h="5276215">
                <a:moveTo>
                  <a:pt x="1118616" y="0"/>
                </a:moveTo>
                <a:lnTo>
                  <a:pt x="865974" y="0"/>
                </a:lnTo>
                <a:lnTo>
                  <a:pt x="0" y="5237988"/>
                </a:lnTo>
                <a:lnTo>
                  <a:pt x="249466" y="5276088"/>
                </a:lnTo>
                <a:lnTo>
                  <a:pt x="111861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9352" y="5239511"/>
            <a:ext cx="1231900" cy="1618615"/>
          </a:xfrm>
          <a:custGeom>
            <a:avLst/>
            <a:gdLst/>
            <a:ahLst/>
            <a:cxnLst/>
            <a:rect l="l" t="t" r="r" b="b"/>
            <a:pathLst>
              <a:path w="1231900" h="1618615">
                <a:moveTo>
                  <a:pt x="0" y="0"/>
                </a:moveTo>
                <a:lnTo>
                  <a:pt x="1177289" y="1618487"/>
                </a:lnTo>
                <a:lnTo>
                  <a:pt x="1231392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1328"/>
            <a:ext cx="1496695" cy="1567180"/>
          </a:xfrm>
          <a:custGeom>
            <a:avLst/>
            <a:gdLst/>
            <a:ahLst/>
            <a:cxnLst/>
            <a:rect l="l" t="t" r="r" b="b"/>
            <a:pathLst>
              <a:path w="1496695" h="1567179">
                <a:moveTo>
                  <a:pt x="0" y="0"/>
                </a:moveTo>
                <a:lnTo>
                  <a:pt x="1444117" y="1566672"/>
                </a:lnTo>
                <a:lnTo>
                  <a:pt x="1496568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5232"/>
            <a:ext cx="2131060" cy="1572895"/>
          </a:xfrm>
          <a:custGeom>
            <a:avLst/>
            <a:gdLst/>
            <a:ahLst/>
            <a:cxnLst/>
            <a:rect l="l" t="t" r="r" b="b"/>
            <a:pathLst>
              <a:path w="2131060" h="1572895">
                <a:moveTo>
                  <a:pt x="0" y="0"/>
                </a:moveTo>
                <a:lnTo>
                  <a:pt x="0" y="4826"/>
                </a:lnTo>
                <a:lnTo>
                  <a:pt x="1495552" y="1572767"/>
                </a:lnTo>
                <a:lnTo>
                  <a:pt x="2130552" y="1572767"/>
                </a:lnTo>
                <a:lnTo>
                  <a:pt x="247662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9352" y="5239511"/>
            <a:ext cx="1697989" cy="1618615"/>
          </a:xfrm>
          <a:custGeom>
            <a:avLst/>
            <a:gdLst/>
            <a:ahLst/>
            <a:cxnLst/>
            <a:rect l="l" t="t" r="r" b="b"/>
            <a:pathLst>
              <a:path w="1697989" h="1618615">
                <a:moveTo>
                  <a:pt x="0" y="0"/>
                </a:moveTo>
                <a:lnTo>
                  <a:pt x="1230376" y="1618487"/>
                </a:lnTo>
                <a:lnTo>
                  <a:pt x="1697736" y="1618487"/>
                </a:lnTo>
                <a:lnTo>
                  <a:pt x="292493" y="95250"/>
                </a:lnTo>
                <a:lnTo>
                  <a:pt x="244805" y="42799"/>
                </a:lnTo>
                <a:lnTo>
                  <a:pt x="249567" y="42799"/>
                </a:lnTo>
                <a:lnTo>
                  <a:pt x="249567" y="38100"/>
                </a:lnTo>
                <a:lnTo>
                  <a:pt x="24480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1546" y="230505"/>
            <a:ext cx="4708906" cy="6362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22652" y="1899666"/>
            <a:ext cx="9732645" cy="4443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9452" y="1426921"/>
            <a:ext cx="793750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68545">
              <a:lnSpc>
                <a:spcPct val="100000"/>
              </a:lnSpc>
              <a:spcBef>
                <a:spcPts val="100"/>
              </a:spcBef>
            </a:pPr>
            <a:r>
              <a:rPr sz="5400" spc="-260" dirty="0"/>
              <a:t>Chapter</a:t>
            </a:r>
            <a:r>
              <a:rPr sz="5400" spc="-490" dirty="0"/>
              <a:t> </a:t>
            </a:r>
            <a:r>
              <a:rPr sz="5400" spc="-295" dirty="0"/>
              <a:t>3:  </a:t>
            </a:r>
            <a:r>
              <a:rPr sz="5400" spc="-254" dirty="0"/>
              <a:t>Operators </a:t>
            </a:r>
            <a:r>
              <a:rPr sz="5400" spc="-275" dirty="0"/>
              <a:t>and</a:t>
            </a:r>
            <a:r>
              <a:rPr sz="5400" spc="-540" dirty="0"/>
              <a:t> </a:t>
            </a:r>
            <a:r>
              <a:rPr sz="5400" spc="-405" dirty="0"/>
              <a:t>Expressions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7903" y="230505"/>
            <a:ext cx="48736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Conditional</a:t>
            </a:r>
            <a:r>
              <a:rPr spc="-495" dirty="0"/>
              <a:t> </a:t>
            </a:r>
            <a:r>
              <a:rPr spc="-18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000506"/>
            <a:ext cx="9856470" cy="5179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275590">
              <a:lnSpc>
                <a:spcPts val="4320"/>
              </a:lnSpc>
              <a:spcBef>
                <a:spcPts val="484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55" dirty="0">
                <a:latin typeface="Arial"/>
                <a:cs typeface="Arial"/>
              </a:rPr>
              <a:t>Conditional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(?:)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only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ternary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operators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C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takes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the  </a:t>
            </a:r>
            <a:r>
              <a:rPr sz="2400" spc="10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86C3"/>
              </a:buClr>
              <a:buFont typeface="Wingdings"/>
              <a:buChar char=""/>
            </a:pPr>
            <a:endParaRPr sz="195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2400" spc="-114" dirty="0">
                <a:latin typeface="Arial"/>
                <a:cs typeface="Arial"/>
              </a:rPr>
              <a:t>Expr </a:t>
            </a:r>
            <a:r>
              <a:rPr sz="2400" spc="-290" dirty="0">
                <a:latin typeface="Arial"/>
                <a:cs typeface="Arial"/>
              </a:rPr>
              <a:t>1? </a:t>
            </a:r>
            <a:r>
              <a:rPr sz="2400" spc="-114" dirty="0">
                <a:latin typeface="Arial"/>
                <a:cs typeface="Arial"/>
              </a:rPr>
              <a:t>Expr </a:t>
            </a:r>
            <a:r>
              <a:rPr sz="2400" spc="-110" dirty="0">
                <a:latin typeface="Arial"/>
                <a:cs typeface="Arial"/>
              </a:rPr>
              <a:t>2 </a:t>
            </a:r>
            <a:r>
              <a:rPr sz="2400" spc="-35" dirty="0">
                <a:latin typeface="Arial"/>
                <a:cs typeface="Arial"/>
              </a:rPr>
              <a:t>: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Expr </a:t>
            </a:r>
            <a:r>
              <a:rPr sz="2400" spc="-145" dirty="0">
                <a:latin typeface="Arial"/>
                <a:cs typeface="Arial"/>
              </a:rPr>
              <a:t>3;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29700"/>
              </a:lnSpc>
              <a:spcBef>
                <a:spcPts val="360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75" dirty="0">
                <a:latin typeface="Arial"/>
                <a:cs typeface="Arial"/>
              </a:rPr>
              <a:t>In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above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statement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Expr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60" dirty="0">
                <a:latin typeface="Arial"/>
                <a:cs typeface="Arial"/>
              </a:rPr>
              <a:t>1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evaluated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first,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if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results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True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Expr  </a:t>
            </a:r>
            <a:r>
              <a:rPr sz="2400" spc="-110" dirty="0">
                <a:latin typeface="Arial"/>
                <a:cs typeface="Arial"/>
              </a:rPr>
              <a:t>2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chosen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execution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else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Expr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3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evaluated.</a:t>
            </a:r>
            <a:endParaRPr sz="24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159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114" dirty="0">
                <a:latin typeface="Arial"/>
                <a:cs typeface="Arial"/>
              </a:rPr>
              <a:t>For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Eg:</a:t>
            </a:r>
            <a:endParaRPr sz="2400">
              <a:latin typeface="Arial"/>
              <a:cs typeface="Arial"/>
            </a:endParaRPr>
          </a:p>
          <a:p>
            <a:pPr marL="3265804" marR="3256279" algn="ctr">
              <a:lnSpc>
                <a:spcPts val="5520"/>
              </a:lnSpc>
              <a:spcBef>
                <a:spcPts val="415"/>
              </a:spcBef>
              <a:tabLst>
                <a:tab pos="6327775" algn="l"/>
              </a:tabLst>
            </a:pPr>
            <a:r>
              <a:rPr sz="2400" spc="-125" dirty="0">
                <a:latin typeface="Arial"/>
                <a:cs typeface="Arial"/>
              </a:rPr>
              <a:t>(a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spc="-90" dirty="0">
                <a:latin typeface="Arial"/>
                <a:cs typeface="Arial"/>
              </a:rPr>
              <a:t>b</a:t>
            </a:r>
            <a:r>
              <a:rPr sz="2400" spc="-195" dirty="0">
                <a:latin typeface="Arial"/>
                <a:cs typeface="Arial"/>
              </a:rPr>
              <a:t>)?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ma</a:t>
            </a:r>
            <a:r>
              <a:rPr sz="2400" spc="-70" dirty="0">
                <a:latin typeface="Arial"/>
                <a:cs typeface="Arial"/>
              </a:rPr>
              <a:t>x</a:t>
            </a:r>
            <a:r>
              <a:rPr sz="2400" spc="-180" dirty="0">
                <a:latin typeface="Arial"/>
                <a:cs typeface="Arial"/>
              </a:rPr>
              <a:t>=</a:t>
            </a:r>
            <a:r>
              <a:rPr sz="2400" spc="-100" dirty="0">
                <a:latin typeface="Arial"/>
                <a:cs typeface="Arial"/>
              </a:rPr>
              <a:t>a: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ma</a:t>
            </a:r>
            <a:r>
              <a:rPr sz="2400" spc="-70" dirty="0">
                <a:latin typeface="Arial"/>
                <a:cs typeface="Arial"/>
              </a:rPr>
              <a:t>x</a:t>
            </a:r>
            <a:r>
              <a:rPr sz="2400" spc="-170" dirty="0">
                <a:latin typeface="Arial"/>
                <a:cs typeface="Arial"/>
              </a:rPr>
              <a:t>=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b</a:t>
            </a:r>
            <a:r>
              <a:rPr sz="2400" spc="-30" dirty="0">
                <a:latin typeface="Arial"/>
                <a:cs typeface="Arial"/>
              </a:rPr>
              <a:t>;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7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  </a:t>
            </a:r>
            <a:r>
              <a:rPr sz="2400" spc="-95" dirty="0">
                <a:latin typeface="Arial"/>
                <a:cs typeface="Arial"/>
              </a:rPr>
              <a:t>max </a:t>
            </a:r>
            <a:r>
              <a:rPr sz="2400" spc="-170" dirty="0">
                <a:latin typeface="Arial"/>
                <a:cs typeface="Arial"/>
              </a:rPr>
              <a:t>= </a:t>
            </a:r>
            <a:r>
              <a:rPr sz="2400" spc="-150" dirty="0">
                <a:latin typeface="Arial"/>
                <a:cs typeface="Arial"/>
              </a:rPr>
              <a:t>(a&gt;b)? </a:t>
            </a:r>
            <a:r>
              <a:rPr sz="2400" spc="-100" dirty="0">
                <a:latin typeface="Arial"/>
                <a:cs typeface="Arial"/>
              </a:rPr>
              <a:t>a: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282" y="230505"/>
            <a:ext cx="695070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Nested </a:t>
            </a:r>
            <a:r>
              <a:rPr spc="-185" dirty="0"/>
              <a:t>Conditional</a:t>
            </a:r>
            <a:r>
              <a:rPr spc="-680" dirty="0"/>
              <a:t> </a:t>
            </a:r>
            <a:r>
              <a:rPr spc="-29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046830"/>
            <a:ext cx="9660890" cy="3181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12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55" dirty="0">
                <a:latin typeface="Arial"/>
                <a:cs typeface="Arial"/>
              </a:rPr>
              <a:t>Nesting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Conditional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C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Statement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allowed.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150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114" dirty="0">
                <a:latin typeface="Arial"/>
                <a:cs typeface="Arial"/>
              </a:rPr>
              <a:t>For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Eg: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Expression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for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determining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largest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among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three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variables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take 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form</a:t>
            </a:r>
            <a:endParaRPr sz="2400">
              <a:latin typeface="Arial"/>
              <a:cs typeface="Arial"/>
            </a:endParaRPr>
          </a:p>
          <a:p>
            <a:pPr marL="2524760" marR="1858645" indent="-460375">
              <a:lnSpc>
                <a:spcPts val="5520"/>
              </a:lnSpc>
              <a:spcBef>
                <a:spcPts val="625"/>
              </a:spcBef>
            </a:pPr>
            <a:r>
              <a:rPr sz="2400" spc="-95" dirty="0">
                <a:latin typeface="Arial"/>
                <a:cs typeface="Arial"/>
              </a:rPr>
              <a:t>max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=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(a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b)?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((a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0" dirty="0">
                <a:latin typeface="Arial"/>
                <a:cs typeface="Arial"/>
              </a:rPr>
              <a:t>)?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)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((b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c)?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c);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or  </a:t>
            </a:r>
            <a:r>
              <a:rPr sz="2400" spc="-95" dirty="0">
                <a:latin typeface="Arial"/>
                <a:cs typeface="Arial"/>
              </a:rPr>
              <a:t>max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=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(a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&amp;&amp;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c)?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(b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&gt;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c)?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: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c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48" y="230505"/>
            <a:ext cx="96920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Increment </a:t>
            </a:r>
            <a:r>
              <a:rPr spc="-165" dirty="0"/>
              <a:t>(++) </a:t>
            </a:r>
            <a:r>
              <a:rPr spc="-195" dirty="0"/>
              <a:t>and </a:t>
            </a:r>
            <a:r>
              <a:rPr spc="-160" dirty="0"/>
              <a:t>Decrement</a:t>
            </a:r>
            <a:r>
              <a:rPr spc="-775" dirty="0"/>
              <a:t> </a:t>
            </a:r>
            <a:r>
              <a:rPr spc="-145" dirty="0"/>
              <a:t>(--)Operators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046830"/>
            <a:ext cx="9603740" cy="43310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12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55" dirty="0">
                <a:latin typeface="Arial"/>
                <a:cs typeface="Arial"/>
              </a:rPr>
              <a:t>Increment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decrement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unary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operators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C.</a:t>
            </a:r>
            <a:endParaRPr sz="2400" dirty="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138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114" dirty="0">
                <a:latin typeface="Arial"/>
                <a:cs typeface="Arial"/>
              </a:rPr>
              <a:t>The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place</a:t>
            </a:r>
            <a:r>
              <a:rPr lang="en-US" sz="2400" spc="-100" dirty="0">
                <a:latin typeface="Arial"/>
                <a:cs typeface="Arial"/>
              </a:rPr>
              <a:t>d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before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operands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after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operands.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29800"/>
              </a:lnSpc>
              <a:spcBef>
                <a:spcPts val="14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120" dirty="0">
                <a:latin typeface="Arial"/>
                <a:cs typeface="Arial"/>
              </a:rPr>
              <a:t>Expression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with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pre-increment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form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(++x)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post  </a:t>
            </a:r>
            <a:r>
              <a:rPr sz="2400" spc="-45" dirty="0">
                <a:latin typeface="Arial"/>
                <a:cs typeface="Arial"/>
              </a:rPr>
              <a:t>increment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(x++),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so</a:t>
            </a:r>
            <a:r>
              <a:rPr sz="2400" spc="-30" dirty="0">
                <a:latin typeface="Arial"/>
                <a:cs typeface="Arial"/>
              </a:rPr>
              <a:t>,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pre-decrement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(--x)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post-decrement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(x--)</a:t>
            </a:r>
            <a:endParaRPr sz="2400" dirty="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159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75" dirty="0">
                <a:latin typeface="Arial"/>
                <a:cs typeface="Arial"/>
              </a:rPr>
              <a:t>Evaluating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involving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increment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decrement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endParaRPr sz="2400" dirty="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2300"/>
              </a:spcBef>
            </a:pPr>
            <a:r>
              <a:rPr sz="2000" b="1" spc="-135" dirty="0">
                <a:latin typeface="Arial"/>
                <a:cs typeface="Arial"/>
              </a:rPr>
              <a:t>A</a:t>
            </a:r>
            <a:r>
              <a:rPr sz="2000" b="1" i="1" spc="-135" dirty="0">
                <a:latin typeface="Trebuchet MS"/>
                <a:cs typeface="Trebuchet MS"/>
              </a:rPr>
              <a:t>.</a:t>
            </a:r>
            <a:r>
              <a:rPr sz="2000" b="1" i="1" spc="-300" dirty="0">
                <a:latin typeface="Trebuchet MS"/>
                <a:cs typeface="Trebuchet MS"/>
              </a:rPr>
              <a:t> </a:t>
            </a:r>
            <a:r>
              <a:rPr sz="2000" b="1" i="1" spc="-70" dirty="0">
                <a:latin typeface="Trebuchet MS"/>
                <a:cs typeface="Trebuchet MS"/>
              </a:rPr>
              <a:t>Only</a:t>
            </a:r>
            <a:r>
              <a:rPr sz="2000" b="1" i="1" spc="-195" dirty="0">
                <a:latin typeface="Trebuchet MS"/>
                <a:cs typeface="Trebuchet MS"/>
              </a:rPr>
              <a:t> </a:t>
            </a:r>
            <a:r>
              <a:rPr sz="2000" b="1" i="1" spc="-150" dirty="0">
                <a:latin typeface="Trebuchet MS"/>
                <a:cs typeface="Trebuchet MS"/>
              </a:rPr>
              <a:t>operator</a:t>
            </a:r>
            <a:r>
              <a:rPr sz="2000" b="1" i="1" spc="-170" dirty="0">
                <a:latin typeface="Trebuchet MS"/>
                <a:cs typeface="Trebuchet MS"/>
              </a:rPr>
              <a:t> </a:t>
            </a:r>
            <a:r>
              <a:rPr sz="2000" b="1" i="1" spc="-100" dirty="0">
                <a:latin typeface="Trebuchet MS"/>
                <a:cs typeface="Trebuchet MS"/>
              </a:rPr>
              <a:t>used</a:t>
            </a:r>
            <a:r>
              <a:rPr sz="2000" b="1" i="1" spc="-200" dirty="0">
                <a:latin typeface="Trebuchet MS"/>
                <a:cs typeface="Trebuchet MS"/>
              </a:rPr>
              <a:t> </a:t>
            </a:r>
            <a:r>
              <a:rPr sz="2000" b="1" i="1" spc="-114" dirty="0">
                <a:latin typeface="Trebuchet MS"/>
                <a:cs typeface="Trebuchet MS"/>
              </a:rPr>
              <a:t>in</a:t>
            </a:r>
            <a:r>
              <a:rPr sz="2000" b="1" i="1" spc="-190" dirty="0">
                <a:latin typeface="Trebuchet MS"/>
                <a:cs typeface="Trebuchet MS"/>
              </a:rPr>
              <a:t> </a:t>
            </a:r>
            <a:r>
              <a:rPr sz="2000" b="1" i="1" spc="-114" dirty="0">
                <a:latin typeface="Trebuchet MS"/>
                <a:cs typeface="Trebuchet MS"/>
              </a:rPr>
              <a:t>a</a:t>
            </a:r>
            <a:r>
              <a:rPr sz="2000" b="1" i="1" spc="-185" dirty="0">
                <a:latin typeface="Trebuchet MS"/>
                <a:cs typeface="Trebuchet MS"/>
              </a:rPr>
              <a:t> </a:t>
            </a:r>
            <a:r>
              <a:rPr sz="2000" b="1" i="1" spc="-114" dirty="0">
                <a:latin typeface="Trebuchet MS"/>
                <a:cs typeface="Trebuchet MS"/>
              </a:rPr>
              <a:t>statement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Trebuchet MS"/>
              <a:cs typeface="Trebuchet MS"/>
            </a:endParaRPr>
          </a:p>
          <a:p>
            <a:pPr marR="2641600" algn="r">
              <a:lnSpc>
                <a:spcPct val="100000"/>
              </a:lnSpc>
              <a:tabLst>
                <a:tab pos="5285740" algn="l"/>
              </a:tabLst>
            </a:pPr>
            <a:r>
              <a:rPr sz="2000" spc="-95" dirty="0">
                <a:latin typeface="Arial"/>
                <a:cs typeface="Arial"/>
              </a:rPr>
              <a:t>For </a:t>
            </a:r>
            <a:r>
              <a:rPr sz="2000" spc="-75" dirty="0">
                <a:latin typeface="Arial"/>
                <a:cs typeface="Arial"/>
              </a:rPr>
              <a:t>eg:  </a:t>
            </a:r>
            <a:r>
              <a:rPr sz="2000" spc="-100" dirty="0">
                <a:latin typeface="Arial"/>
                <a:cs typeface="Arial"/>
              </a:rPr>
              <a:t>x++; </a:t>
            </a:r>
            <a:r>
              <a:rPr sz="2000" spc="145" dirty="0">
                <a:latin typeface="Arial"/>
                <a:cs typeface="Arial"/>
              </a:rPr>
              <a:t>/*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x=x+1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*/	</a:t>
            </a:r>
            <a:r>
              <a:rPr sz="2000" spc="-20" dirty="0">
                <a:latin typeface="Arial"/>
                <a:cs typeface="Arial"/>
              </a:rPr>
              <a:t>x--; </a:t>
            </a:r>
            <a:r>
              <a:rPr sz="2000" spc="140" dirty="0">
                <a:latin typeface="Arial"/>
                <a:cs typeface="Arial"/>
              </a:rPr>
              <a:t>/*</a:t>
            </a:r>
            <a:r>
              <a:rPr sz="2000" spc="-42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x=x-1 </a:t>
            </a:r>
            <a:r>
              <a:rPr sz="2000" spc="145" dirty="0">
                <a:latin typeface="Arial"/>
                <a:cs typeface="Arial"/>
              </a:rPr>
              <a:t>*/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"/>
              <a:cs typeface="Arial"/>
            </a:endParaRPr>
          </a:p>
          <a:p>
            <a:pPr marR="2666365" algn="r">
              <a:lnSpc>
                <a:spcPct val="100000"/>
              </a:lnSpc>
              <a:tabLst>
                <a:tab pos="4520565" algn="l"/>
              </a:tabLst>
            </a:pPr>
            <a:r>
              <a:rPr sz="2000" spc="-105" dirty="0">
                <a:latin typeface="Arial"/>
                <a:cs typeface="Arial"/>
              </a:rPr>
              <a:t>++x; </a:t>
            </a:r>
            <a:r>
              <a:rPr sz="2000" spc="140" dirty="0">
                <a:latin typeface="Arial"/>
                <a:cs typeface="Arial"/>
              </a:rPr>
              <a:t>/*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x=x+1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140" dirty="0">
                <a:latin typeface="Arial"/>
                <a:cs typeface="Arial"/>
              </a:rPr>
              <a:t>*/	</a:t>
            </a:r>
            <a:r>
              <a:rPr sz="2000" spc="-35" dirty="0">
                <a:latin typeface="Arial"/>
                <a:cs typeface="Arial"/>
              </a:rPr>
              <a:t>--x; </a:t>
            </a:r>
            <a:r>
              <a:rPr sz="2000" spc="140" dirty="0">
                <a:latin typeface="Arial"/>
                <a:cs typeface="Arial"/>
              </a:rPr>
              <a:t>/*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x=x-1*/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48" y="230505"/>
            <a:ext cx="96920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Increment </a:t>
            </a:r>
            <a:r>
              <a:rPr spc="-165" dirty="0"/>
              <a:t>(++) </a:t>
            </a:r>
            <a:r>
              <a:rPr spc="-195" dirty="0"/>
              <a:t>and </a:t>
            </a:r>
            <a:r>
              <a:rPr spc="-160" dirty="0"/>
              <a:t>Decrement</a:t>
            </a:r>
            <a:r>
              <a:rPr spc="-775" dirty="0"/>
              <a:t> </a:t>
            </a:r>
            <a:r>
              <a:rPr spc="-145" dirty="0"/>
              <a:t>(--)Operators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144016"/>
            <a:ext cx="9860280" cy="492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 indent="-329565" algn="just">
              <a:lnSpc>
                <a:spcPts val="2670"/>
              </a:lnSpc>
              <a:buClr>
                <a:srgbClr val="1286C3"/>
              </a:buClr>
              <a:buSzPct val="140000"/>
              <a:buFont typeface="Wingdings"/>
              <a:buChar char=""/>
              <a:tabLst>
                <a:tab pos="342265" algn="l"/>
              </a:tabLst>
            </a:pPr>
            <a:r>
              <a:rPr sz="2000" spc="-65" dirty="0">
                <a:latin typeface="Arial"/>
                <a:cs typeface="Arial"/>
              </a:rPr>
              <a:t>Evaluating </a:t>
            </a:r>
            <a:r>
              <a:rPr sz="2000" spc="-95" dirty="0">
                <a:latin typeface="Arial"/>
                <a:cs typeface="Arial"/>
              </a:rPr>
              <a:t>expression </a:t>
            </a:r>
            <a:r>
              <a:rPr sz="2000" spc="-45" dirty="0">
                <a:latin typeface="Arial"/>
                <a:cs typeface="Arial"/>
              </a:rPr>
              <a:t>involving increment </a:t>
            </a:r>
            <a:r>
              <a:rPr sz="2000" spc="-80" dirty="0">
                <a:latin typeface="Arial"/>
                <a:cs typeface="Arial"/>
              </a:rPr>
              <a:t>and </a:t>
            </a:r>
            <a:r>
              <a:rPr sz="2000" spc="-60" dirty="0">
                <a:latin typeface="Arial"/>
                <a:cs typeface="Arial"/>
              </a:rPr>
              <a:t>decrement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operator.</a:t>
            </a:r>
            <a:endParaRPr sz="20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980"/>
              </a:spcBef>
            </a:pPr>
            <a:r>
              <a:rPr sz="2000" b="1" spc="-90" dirty="0">
                <a:latin typeface="Arial"/>
                <a:cs typeface="Arial"/>
              </a:rPr>
              <a:t>B.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Used </a:t>
            </a:r>
            <a:r>
              <a:rPr sz="2000" b="1" spc="-100" dirty="0">
                <a:latin typeface="Arial"/>
                <a:cs typeface="Arial"/>
              </a:rPr>
              <a:t>along</a:t>
            </a:r>
            <a:r>
              <a:rPr sz="2000" b="1" spc="-12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with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other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operator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90" dirty="0">
                <a:latin typeface="Arial"/>
                <a:cs typeface="Arial"/>
              </a:rPr>
              <a:t>in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b="1" spc="-90" dirty="0">
                <a:latin typeface="Arial"/>
                <a:cs typeface="Arial"/>
              </a:rPr>
              <a:t>a</a:t>
            </a:r>
            <a:r>
              <a:rPr sz="2000" b="1" spc="-130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statement: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40100"/>
              </a:lnSpc>
              <a:spcBef>
                <a:spcPts val="1200"/>
              </a:spcBef>
            </a:pPr>
            <a:r>
              <a:rPr sz="2000" spc="-55" dirty="0">
                <a:latin typeface="Arial"/>
                <a:cs typeface="Arial"/>
              </a:rPr>
              <a:t>Pre-operator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increments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decrements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value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of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variable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first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on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which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is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acted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upon  </a:t>
            </a:r>
            <a:r>
              <a:rPr sz="2000" spc="-80" dirty="0">
                <a:latin typeface="Arial"/>
                <a:cs typeface="Arial"/>
              </a:rPr>
              <a:t>and applies </a:t>
            </a:r>
            <a:r>
              <a:rPr sz="2000" spc="-20" dirty="0">
                <a:latin typeface="Arial"/>
                <a:cs typeface="Arial"/>
              </a:rPr>
              <a:t>modified </a:t>
            </a:r>
            <a:r>
              <a:rPr sz="2000" spc="-80" dirty="0">
                <a:latin typeface="Arial"/>
                <a:cs typeface="Arial"/>
              </a:rPr>
              <a:t>value </a:t>
            </a:r>
            <a:r>
              <a:rPr sz="2000" spc="1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further </a:t>
            </a:r>
            <a:r>
              <a:rPr sz="2000" spc="-50" dirty="0">
                <a:latin typeface="Arial"/>
                <a:cs typeface="Arial"/>
              </a:rPr>
              <a:t>evaluation, </a:t>
            </a:r>
            <a:r>
              <a:rPr sz="2000" spc="-95" dirty="0">
                <a:latin typeface="Arial"/>
                <a:cs typeface="Arial"/>
              </a:rPr>
              <a:t>whereas </a:t>
            </a:r>
            <a:r>
              <a:rPr sz="2000" spc="-40" dirty="0">
                <a:latin typeface="Arial"/>
                <a:cs typeface="Arial"/>
              </a:rPr>
              <a:t>post-operator </a:t>
            </a:r>
            <a:r>
              <a:rPr sz="2000" spc="5" dirty="0">
                <a:latin typeface="Arial"/>
                <a:cs typeface="Arial"/>
              </a:rPr>
              <a:t>first </a:t>
            </a:r>
            <a:r>
              <a:rPr sz="2000" spc="-80" dirty="0">
                <a:latin typeface="Arial"/>
                <a:cs typeface="Arial"/>
              </a:rPr>
              <a:t>applies </a:t>
            </a:r>
            <a:r>
              <a:rPr sz="2000" spc="-35" dirty="0">
                <a:latin typeface="Arial"/>
                <a:cs typeface="Arial"/>
              </a:rPr>
              <a:t>current  </a:t>
            </a:r>
            <a:r>
              <a:rPr sz="2000" spc="-85" dirty="0">
                <a:latin typeface="Arial"/>
                <a:cs typeface="Arial"/>
              </a:rPr>
              <a:t>value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evaluating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expression</a:t>
            </a:r>
            <a:r>
              <a:rPr sz="2000" spc="-85" dirty="0">
                <a:latin typeface="Arial"/>
                <a:cs typeface="Arial"/>
              </a:rPr>
              <a:t> and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then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increment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decrements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value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of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the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variables.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tabLst>
                <a:tab pos="927100" algn="l"/>
              </a:tabLst>
            </a:pPr>
            <a:r>
              <a:rPr sz="1700" spc="-10" dirty="0">
                <a:latin typeface="Carlito"/>
                <a:cs typeface="Carlito"/>
              </a:rPr>
              <a:t>For</a:t>
            </a:r>
            <a:r>
              <a:rPr sz="1700" spc="-2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eg:	</a:t>
            </a:r>
            <a:r>
              <a:rPr sz="1700" spc="-15" dirty="0">
                <a:latin typeface="Carlito"/>
                <a:cs typeface="Carlito"/>
              </a:rPr>
              <a:t>int </a:t>
            </a:r>
            <a:r>
              <a:rPr sz="1700" dirty="0">
                <a:latin typeface="Carlito"/>
                <a:cs typeface="Carlito"/>
              </a:rPr>
              <a:t>x = 5,</a:t>
            </a:r>
            <a:r>
              <a:rPr sz="1700" spc="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y;</a:t>
            </a:r>
            <a:endParaRPr sz="1700">
              <a:latin typeface="Carlito"/>
              <a:cs typeface="Carlito"/>
            </a:endParaRPr>
          </a:p>
          <a:p>
            <a:pPr marL="1384300" marR="5739765">
              <a:lnSpc>
                <a:spcPct val="198900"/>
              </a:lnSpc>
              <a:spcBef>
                <a:spcPts val="5"/>
              </a:spcBef>
              <a:tabLst>
                <a:tab pos="2794635" algn="l"/>
              </a:tabLst>
            </a:pPr>
            <a:r>
              <a:rPr sz="1700" spc="-5" dirty="0">
                <a:latin typeface="Carlito"/>
                <a:cs typeface="Carlito"/>
              </a:rPr>
              <a:t>i) </a:t>
            </a:r>
            <a:r>
              <a:rPr sz="1700" dirty="0">
                <a:latin typeface="Carlito"/>
                <a:cs typeface="Carlito"/>
              </a:rPr>
              <a:t>y = ++x</a:t>
            </a:r>
            <a:r>
              <a:rPr sz="1700" spc="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+</a:t>
            </a:r>
            <a:r>
              <a:rPr sz="1700" spc="-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10;	</a:t>
            </a:r>
            <a:r>
              <a:rPr sz="1700" spc="-10" dirty="0">
                <a:latin typeface="Carlito"/>
                <a:cs typeface="Carlito"/>
              </a:rPr>
              <a:t>/* </a:t>
            </a:r>
            <a:r>
              <a:rPr sz="1700" spc="-5" dirty="0">
                <a:latin typeface="Carlito"/>
                <a:cs typeface="Carlito"/>
              </a:rPr>
              <a:t>x=6, y=16 </a:t>
            </a:r>
            <a:r>
              <a:rPr sz="1700" spc="-10" dirty="0">
                <a:latin typeface="Carlito"/>
                <a:cs typeface="Carlito"/>
              </a:rPr>
              <a:t>*/  ii) </a:t>
            </a:r>
            <a:r>
              <a:rPr sz="1700" dirty="0">
                <a:latin typeface="Carlito"/>
                <a:cs typeface="Carlito"/>
              </a:rPr>
              <a:t>y = </a:t>
            </a:r>
            <a:r>
              <a:rPr sz="1700" spc="5" dirty="0">
                <a:latin typeface="Carlito"/>
                <a:cs typeface="Carlito"/>
              </a:rPr>
              <a:t>x++ </a:t>
            </a:r>
            <a:r>
              <a:rPr sz="1700" dirty="0">
                <a:latin typeface="Carlito"/>
                <a:cs typeface="Carlito"/>
              </a:rPr>
              <a:t>+ 10; </a:t>
            </a:r>
            <a:r>
              <a:rPr sz="1700" spc="-10" dirty="0">
                <a:latin typeface="Carlito"/>
                <a:cs typeface="Carlito"/>
              </a:rPr>
              <a:t>/* </a:t>
            </a:r>
            <a:r>
              <a:rPr sz="1700" spc="-5" dirty="0">
                <a:latin typeface="Carlito"/>
                <a:cs typeface="Carlito"/>
              </a:rPr>
              <a:t>y=15, x=6 </a:t>
            </a:r>
            <a:r>
              <a:rPr sz="1700" spc="-10" dirty="0">
                <a:latin typeface="Carlito"/>
                <a:cs typeface="Carlito"/>
              </a:rPr>
              <a:t>*/  iii) </a:t>
            </a:r>
            <a:r>
              <a:rPr sz="1700" dirty="0">
                <a:latin typeface="Carlito"/>
                <a:cs typeface="Carlito"/>
              </a:rPr>
              <a:t>y = </a:t>
            </a:r>
            <a:r>
              <a:rPr sz="1700" spc="5" dirty="0">
                <a:latin typeface="Carlito"/>
                <a:cs typeface="Carlito"/>
              </a:rPr>
              <a:t>--x </a:t>
            </a:r>
            <a:r>
              <a:rPr sz="1700" dirty="0">
                <a:latin typeface="Carlito"/>
                <a:cs typeface="Carlito"/>
              </a:rPr>
              <a:t>+ 10; </a:t>
            </a:r>
            <a:r>
              <a:rPr sz="1700" spc="-5" dirty="0">
                <a:latin typeface="Carlito"/>
                <a:cs typeface="Carlito"/>
              </a:rPr>
              <a:t>/* y=14, x=4 </a:t>
            </a:r>
            <a:r>
              <a:rPr sz="1700" spc="-10" dirty="0">
                <a:latin typeface="Carlito"/>
                <a:cs typeface="Carlito"/>
              </a:rPr>
              <a:t>*/  </a:t>
            </a:r>
            <a:r>
              <a:rPr sz="1700" spc="-5" dirty="0">
                <a:latin typeface="Carlito"/>
                <a:cs typeface="Carlito"/>
              </a:rPr>
              <a:t>iv) </a:t>
            </a:r>
            <a:r>
              <a:rPr sz="1700" dirty="0">
                <a:latin typeface="Carlito"/>
                <a:cs typeface="Carlito"/>
              </a:rPr>
              <a:t>y= </a:t>
            </a:r>
            <a:r>
              <a:rPr sz="1700" spc="5" dirty="0">
                <a:latin typeface="Carlito"/>
                <a:cs typeface="Carlito"/>
              </a:rPr>
              <a:t>x-- </a:t>
            </a:r>
            <a:r>
              <a:rPr sz="1700" dirty="0">
                <a:latin typeface="Carlito"/>
                <a:cs typeface="Carlito"/>
              </a:rPr>
              <a:t>+ 10; </a:t>
            </a:r>
            <a:r>
              <a:rPr sz="1700" spc="-10" dirty="0">
                <a:latin typeface="Carlito"/>
                <a:cs typeface="Carlito"/>
              </a:rPr>
              <a:t>/* </a:t>
            </a:r>
            <a:r>
              <a:rPr sz="1700" spc="-5" dirty="0">
                <a:latin typeface="Carlito"/>
                <a:cs typeface="Carlito"/>
              </a:rPr>
              <a:t>y=15, x=4</a:t>
            </a:r>
            <a:r>
              <a:rPr sz="1700" spc="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*/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48" y="230505"/>
            <a:ext cx="96920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Increment </a:t>
            </a:r>
            <a:r>
              <a:rPr spc="-165" dirty="0"/>
              <a:t>(++) </a:t>
            </a:r>
            <a:r>
              <a:rPr spc="-195" dirty="0"/>
              <a:t>and </a:t>
            </a:r>
            <a:r>
              <a:rPr spc="-160" dirty="0"/>
              <a:t>Decrement</a:t>
            </a:r>
            <a:r>
              <a:rPr spc="-775" dirty="0"/>
              <a:t> </a:t>
            </a:r>
            <a:r>
              <a:rPr spc="-145" dirty="0"/>
              <a:t>(--)Operators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183640"/>
            <a:ext cx="9862820" cy="4735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indent="-394970" algn="just">
              <a:lnSpc>
                <a:spcPts val="3190"/>
              </a:lnSpc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75" dirty="0">
                <a:latin typeface="Arial"/>
                <a:cs typeface="Arial"/>
              </a:rPr>
              <a:t>Evaluating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involving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increment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decrement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operator.</a:t>
            </a:r>
            <a:endParaRPr sz="24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2430"/>
              </a:spcBef>
            </a:pPr>
            <a:r>
              <a:rPr sz="2400" b="1" spc="-160" dirty="0">
                <a:latin typeface="Arial"/>
                <a:cs typeface="Arial"/>
              </a:rPr>
              <a:t>C. </a:t>
            </a:r>
            <a:r>
              <a:rPr sz="2400" b="1" spc="-65" dirty="0">
                <a:latin typeface="Arial"/>
                <a:cs typeface="Arial"/>
              </a:rPr>
              <a:t>Multiple </a:t>
            </a:r>
            <a:r>
              <a:rPr sz="2400" b="1" spc="-110" dirty="0">
                <a:latin typeface="Arial"/>
                <a:cs typeface="Arial"/>
              </a:rPr>
              <a:t>increment </a:t>
            </a:r>
            <a:r>
              <a:rPr sz="2400" b="1" spc="-135" dirty="0">
                <a:latin typeface="Arial"/>
                <a:cs typeface="Arial"/>
              </a:rPr>
              <a:t>and </a:t>
            </a:r>
            <a:r>
              <a:rPr sz="2400" b="1" spc="-110" dirty="0">
                <a:latin typeface="Arial"/>
                <a:cs typeface="Arial"/>
              </a:rPr>
              <a:t>decrement </a:t>
            </a:r>
            <a:r>
              <a:rPr sz="2400" b="1" spc="-120" dirty="0">
                <a:latin typeface="Arial"/>
                <a:cs typeface="Arial"/>
              </a:rPr>
              <a:t>operators </a:t>
            </a:r>
            <a:r>
              <a:rPr sz="2400" b="1" spc="-105" dirty="0">
                <a:latin typeface="Arial"/>
                <a:cs typeface="Arial"/>
              </a:rPr>
              <a:t>in </a:t>
            </a:r>
            <a:r>
              <a:rPr sz="2400" b="1" spc="-100" dirty="0">
                <a:latin typeface="Arial"/>
                <a:cs typeface="Arial"/>
              </a:rPr>
              <a:t>a</a:t>
            </a:r>
            <a:r>
              <a:rPr sz="2400" b="1" spc="-37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statement:</a:t>
            </a:r>
            <a:endParaRPr sz="24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  <a:spcBef>
                <a:spcPts val="1205"/>
              </a:spcBef>
            </a:pPr>
            <a:r>
              <a:rPr sz="2400" spc="-145" dirty="0">
                <a:latin typeface="Arial"/>
                <a:cs typeface="Arial"/>
              </a:rPr>
              <a:t>Such </a:t>
            </a:r>
            <a:r>
              <a:rPr sz="2400" spc="-190" dirty="0">
                <a:latin typeface="Arial"/>
                <a:cs typeface="Arial"/>
              </a:rPr>
              <a:t>cases </a:t>
            </a:r>
            <a:r>
              <a:rPr sz="2400" spc="-105" dirty="0">
                <a:latin typeface="Arial"/>
                <a:cs typeface="Arial"/>
              </a:rPr>
              <a:t>depends </a:t>
            </a:r>
            <a:r>
              <a:rPr sz="2400" spc="-80" dirty="0">
                <a:latin typeface="Arial"/>
                <a:cs typeface="Arial"/>
              </a:rPr>
              <a:t>on </a:t>
            </a:r>
            <a:r>
              <a:rPr sz="2400" spc="-70" dirty="0">
                <a:latin typeface="Arial"/>
                <a:cs typeface="Arial"/>
              </a:rPr>
              <a:t>compilers, </a:t>
            </a:r>
            <a:r>
              <a:rPr sz="2400" spc="-35" dirty="0">
                <a:latin typeface="Arial"/>
                <a:cs typeface="Arial"/>
              </a:rPr>
              <a:t>most </a:t>
            </a:r>
            <a:r>
              <a:rPr sz="2400" spc="15" dirty="0">
                <a:latin typeface="Arial"/>
                <a:cs typeface="Arial"/>
              </a:rPr>
              <a:t>of </a:t>
            </a:r>
            <a:r>
              <a:rPr sz="2400" spc="-15" dirty="0">
                <a:latin typeface="Arial"/>
                <a:cs typeface="Arial"/>
              </a:rPr>
              <a:t>the </a:t>
            </a:r>
            <a:r>
              <a:rPr sz="2400" spc="-55" dirty="0">
                <a:latin typeface="Arial"/>
                <a:cs typeface="Arial"/>
              </a:rPr>
              <a:t>compiler </a:t>
            </a:r>
            <a:r>
              <a:rPr sz="2400" spc="-40" dirty="0">
                <a:latin typeface="Arial"/>
                <a:cs typeface="Arial"/>
              </a:rPr>
              <a:t>follows </a:t>
            </a:r>
            <a:r>
              <a:rPr sz="2400" b="1" spc="-65" dirty="0">
                <a:latin typeface="Arial"/>
                <a:cs typeface="Arial"/>
              </a:rPr>
              <a:t>right </a:t>
            </a:r>
            <a:r>
              <a:rPr sz="2400" b="1" spc="-15" dirty="0">
                <a:latin typeface="Arial"/>
                <a:cs typeface="Arial"/>
              </a:rPr>
              <a:t>to </a:t>
            </a:r>
            <a:r>
              <a:rPr sz="2400" b="1" spc="-25" dirty="0">
                <a:latin typeface="Arial"/>
                <a:cs typeface="Arial"/>
              </a:rPr>
              <a:t>left  </a:t>
            </a:r>
            <a:r>
              <a:rPr sz="2400" spc="-60" dirty="0">
                <a:latin typeface="Arial"/>
                <a:cs typeface="Arial"/>
              </a:rPr>
              <a:t>evaluation </a:t>
            </a:r>
            <a:r>
              <a:rPr sz="2400" spc="-95" dirty="0">
                <a:latin typeface="Arial"/>
                <a:cs typeface="Arial"/>
              </a:rPr>
              <a:t>and </a:t>
            </a:r>
            <a:r>
              <a:rPr sz="2400" spc="-55" dirty="0">
                <a:latin typeface="Arial"/>
                <a:cs typeface="Arial"/>
              </a:rPr>
              <a:t>others </a:t>
            </a:r>
            <a:r>
              <a:rPr sz="2400" b="1" spc="-30" dirty="0">
                <a:latin typeface="Arial"/>
                <a:cs typeface="Arial"/>
              </a:rPr>
              <a:t>left </a:t>
            </a:r>
            <a:r>
              <a:rPr sz="2400" b="1" spc="-15" dirty="0">
                <a:latin typeface="Arial"/>
                <a:cs typeface="Arial"/>
              </a:rPr>
              <a:t>to </a:t>
            </a:r>
            <a:r>
              <a:rPr sz="2400" b="1" spc="-65" dirty="0">
                <a:latin typeface="Arial"/>
                <a:cs typeface="Arial"/>
              </a:rPr>
              <a:t>right </a:t>
            </a:r>
            <a:r>
              <a:rPr sz="2400" spc="-35" dirty="0">
                <a:latin typeface="Arial"/>
                <a:cs typeface="Arial"/>
              </a:rPr>
              <a:t>. </a:t>
            </a:r>
            <a:r>
              <a:rPr sz="2400" spc="45" dirty="0">
                <a:latin typeface="Arial"/>
                <a:cs typeface="Arial"/>
              </a:rPr>
              <a:t>It </a:t>
            </a:r>
            <a:r>
              <a:rPr sz="2400" spc="-110" dirty="0">
                <a:latin typeface="Arial"/>
                <a:cs typeface="Arial"/>
              </a:rPr>
              <a:t>is </a:t>
            </a:r>
            <a:r>
              <a:rPr sz="2400" spc="-100" dirty="0">
                <a:latin typeface="Arial"/>
                <a:cs typeface="Arial"/>
              </a:rPr>
              <a:t>advised </a:t>
            </a:r>
            <a:r>
              <a:rPr sz="2400" spc="10" dirty="0">
                <a:latin typeface="Arial"/>
                <a:cs typeface="Arial"/>
              </a:rPr>
              <a:t>not </a:t>
            </a:r>
            <a:r>
              <a:rPr sz="2400" spc="5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form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105" dirty="0">
                <a:latin typeface="Arial"/>
                <a:cs typeface="Arial"/>
              </a:rPr>
              <a:t>expression  </a:t>
            </a:r>
            <a:r>
              <a:rPr sz="2400" spc="-45" dirty="0">
                <a:latin typeface="Arial"/>
                <a:cs typeface="Arial"/>
              </a:rPr>
              <a:t>involving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multiple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increment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decrement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operators.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tabLst>
                <a:tab pos="1384300" algn="l"/>
              </a:tabLst>
            </a:pPr>
            <a:r>
              <a:rPr sz="2000" spc="-15" dirty="0">
                <a:latin typeface="Carlito"/>
                <a:cs typeface="Carlito"/>
              </a:rPr>
              <a:t>For</a:t>
            </a:r>
            <a:r>
              <a:rPr sz="2000" spc="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eg:	int </a:t>
            </a:r>
            <a:r>
              <a:rPr sz="2000" spc="-5" dirty="0">
                <a:latin typeface="Carlito"/>
                <a:cs typeface="Carlito"/>
              </a:rPr>
              <a:t>x = 5,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y;</a:t>
            </a:r>
          </a:p>
          <a:p>
            <a:pPr marL="927100" marR="434340" indent="57785">
              <a:lnSpc>
                <a:spcPct val="200100"/>
              </a:lnSpc>
              <a:tabLst>
                <a:tab pos="3670935" algn="l"/>
                <a:tab pos="5957570" algn="l"/>
              </a:tabLst>
            </a:pPr>
            <a:r>
              <a:rPr sz="2000" spc="-5" dirty="0">
                <a:latin typeface="Carlito"/>
                <a:cs typeface="Carlito"/>
              </a:rPr>
              <a:t>y = ++x + ++x + x-- + x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--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;	</a:t>
            </a:r>
            <a:r>
              <a:rPr sz="2000" spc="-10" dirty="0">
                <a:latin typeface="Carlito"/>
                <a:cs typeface="Carlito"/>
              </a:rPr>
              <a:t>(L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spc="-35" dirty="0">
                <a:latin typeface="Carlito"/>
                <a:cs typeface="Carlito"/>
              </a:rPr>
              <a:t>TO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R)	y = ++x + ++x + x-- + x </a:t>
            </a:r>
            <a:r>
              <a:rPr sz="2000" spc="-10" dirty="0">
                <a:latin typeface="Carlito"/>
                <a:cs typeface="Carlito"/>
              </a:rPr>
              <a:t>-- </a:t>
            </a:r>
            <a:r>
              <a:rPr sz="2000" spc="-5" dirty="0">
                <a:latin typeface="Carlito"/>
                <a:cs typeface="Carlito"/>
              </a:rPr>
              <a:t>; ( R </a:t>
            </a:r>
            <a:r>
              <a:rPr sz="2000" spc="-35" dirty="0">
                <a:latin typeface="Carlito"/>
                <a:cs typeface="Carlito"/>
              </a:rPr>
              <a:t>TO</a:t>
            </a:r>
            <a:r>
              <a:rPr sz="2000" spc="-1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L)  </a:t>
            </a:r>
            <a:r>
              <a:rPr sz="2000" spc="-5" dirty="0">
                <a:latin typeface="Carlito"/>
                <a:cs typeface="Carlito"/>
              </a:rPr>
              <a:t>y = 6 + 7 </a:t>
            </a:r>
            <a:r>
              <a:rPr sz="2000" spc="-10" dirty="0">
                <a:latin typeface="Carlito"/>
                <a:cs typeface="Carlito"/>
              </a:rPr>
              <a:t>+7 </a:t>
            </a:r>
            <a:r>
              <a:rPr sz="2000" spc="-5" dirty="0">
                <a:latin typeface="Carlito"/>
                <a:cs typeface="Carlito"/>
              </a:rPr>
              <a:t>+ 6 =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26;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x=5		</a:t>
            </a:r>
            <a:r>
              <a:rPr sz="2000" spc="-5" dirty="0">
                <a:latin typeface="Carlito"/>
                <a:cs typeface="Carlito"/>
              </a:rPr>
              <a:t>y = 5 + 4 + 4 + 5 = 18;</a:t>
            </a:r>
            <a:r>
              <a:rPr sz="2000" spc="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x=5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A5681-FC18-4FE6-ADB4-DECBFEEC9EB4}"/>
              </a:ext>
            </a:extLst>
          </p:cNvPr>
          <p:cNvSpPr txBox="1"/>
          <p:nvPr/>
        </p:nvSpPr>
        <p:spPr>
          <a:xfrm>
            <a:off x="5715000" y="5562600"/>
            <a:ext cx="1752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X = 7</a:t>
            </a:r>
            <a:endParaRPr lang="en-IN" sz="2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152" y="230505"/>
            <a:ext cx="3954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Bitwise</a:t>
            </a:r>
            <a:r>
              <a:rPr spc="-545" dirty="0"/>
              <a:t> </a:t>
            </a:r>
            <a:r>
              <a:rPr spc="-18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2569" y="1046830"/>
            <a:ext cx="9632315" cy="52851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57834" indent="-394970">
              <a:lnSpc>
                <a:spcPct val="100000"/>
              </a:lnSpc>
              <a:spcBef>
                <a:spcPts val="12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58470" algn="l"/>
              </a:tabLst>
            </a:pPr>
            <a:r>
              <a:rPr sz="2400" spc="-60" dirty="0">
                <a:latin typeface="Arial"/>
                <a:cs typeface="Arial"/>
              </a:rPr>
              <a:t>Bitwise </a:t>
            </a:r>
            <a:r>
              <a:rPr sz="2400" spc="-50" dirty="0">
                <a:latin typeface="Arial"/>
                <a:cs typeface="Arial"/>
              </a:rPr>
              <a:t>Compliment </a:t>
            </a:r>
            <a:r>
              <a:rPr sz="2400" spc="-114" dirty="0">
                <a:latin typeface="Arial"/>
                <a:cs typeface="Arial"/>
              </a:rPr>
              <a:t>(~) </a:t>
            </a:r>
            <a:r>
              <a:rPr sz="2400" spc="-95" dirty="0">
                <a:latin typeface="Arial"/>
                <a:cs typeface="Arial"/>
              </a:rPr>
              <a:t>and </a:t>
            </a:r>
            <a:r>
              <a:rPr sz="2400" spc="-65" dirty="0">
                <a:latin typeface="Arial"/>
                <a:cs typeface="Arial"/>
              </a:rPr>
              <a:t>Negate </a:t>
            </a:r>
            <a:r>
              <a:rPr sz="2400" spc="-45" dirty="0">
                <a:latin typeface="Arial"/>
                <a:cs typeface="Arial"/>
              </a:rPr>
              <a:t>(-): </a:t>
            </a:r>
            <a:r>
              <a:rPr sz="2400" spc="-75" dirty="0">
                <a:latin typeface="Arial"/>
                <a:cs typeface="Arial"/>
              </a:rPr>
              <a:t>(unary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operator)</a:t>
            </a:r>
            <a:endParaRPr sz="2400" dirty="0">
              <a:latin typeface="Arial"/>
              <a:cs typeface="Arial"/>
            </a:endParaRPr>
          </a:p>
          <a:p>
            <a:pPr marL="349885" marR="55880" indent="-287020">
              <a:lnSpc>
                <a:spcPct val="150100"/>
              </a:lnSpc>
              <a:spcBef>
                <a:spcPts val="99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350520" algn="l"/>
              </a:tabLst>
            </a:pPr>
            <a:r>
              <a:rPr sz="2400" spc="-5" dirty="0">
                <a:latin typeface="Carlito"/>
                <a:cs typeface="Carlito"/>
              </a:rPr>
              <a:t>Bitwise compliment </a:t>
            </a:r>
            <a:r>
              <a:rPr sz="2400" spc="-10" dirty="0">
                <a:latin typeface="Carlito"/>
                <a:cs typeface="Carlito"/>
              </a:rPr>
              <a:t>operator </a:t>
            </a:r>
            <a:r>
              <a:rPr sz="2400" spc="-5" dirty="0">
                <a:latin typeface="Carlito"/>
                <a:cs typeface="Carlito"/>
              </a:rPr>
              <a:t>(~) compliments/flips each </a:t>
            </a:r>
            <a:r>
              <a:rPr sz="2400" dirty="0">
                <a:latin typeface="Carlito"/>
                <a:cs typeface="Carlito"/>
              </a:rPr>
              <a:t>bit 0 </a:t>
            </a:r>
            <a:r>
              <a:rPr sz="2400" spc="-10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1 and</a:t>
            </a:r>
            <a:r>
              <a:rPr sz="2400" spc="-2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vice  </a:t>
            </a:r>
            <a:r>
              <a:rPr sz="2400" spc="-15" dirty="0">
                <a:latin typeface="Carlito"/>
                <a:cs typeface="Carlito"/>
              </a:rPr>
              <a:t>versa </a:t>
            </a:r>
            <a:r>
              <a:rPr sz="2400" spc="-40" dirty="0">
                <a:latin typeface="Carlito"/>
                <a:cs typeface="Carlito"/>
              </a:rPr>
              <a:t>(1’s </a:t>
            </a:r>
            <a:r>
              <a:rPr sz="2400" spc="-5" dirty="0">
                <a:latin typeface="Carlito"/>
                <a:cs typeface="Carlito"/>
              </a:rPr>
              <a:t>Compliment)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Minus/Negate </a:t>
            </a:r>
            <a:r>
              <a:rPr sz="2400" dirty="0">
                <a:latin typeface="Carlito"/>
                <a:cs typeface="Carlito"/>
              </a:rPr>
              <a:t>(-) determines </a:t>
            </a:r>
            <a:r>
              <a:rPr sz="2400" spc="-50" dirty="0">
                <a:latin typeface="Carlito"/>
                <a:cs typeface="Carlito"/>
              </a:rPr>
              <a:t>2’s</a:t>
            </a:r>
            <a:r>
              <a:rPr sz="2400" spc="-1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compliment.</a:t>
            </a:r>
            <a:endParaRPr sz="2400" dirty="0">
              <a:latin typeface="Carlito"/>
              <a:cs typeface="Carlito"/>
            </a:endParaRPr>
          </a:p>
          <a:p>
            <a:pPr marL="977900" marR="6353175">
              <a:lnSpc>
                <a:spcPts val="5520"/>
              </a:lnSpc>
              <a:spcBef>
                <a:spcPts val="625"/>
              </a:spcBef>
            </a:pPr>
            <a:r>
              <a:rPr sz="2400" dirty="0">
                <a:latin typeface="Carlito"/>
                <a:cs typeface="Carlito"/>
              </a:rPr>
              <a:t>short </a:t>
            </a:r>
            <a:r>
              <a:rPr sz="2400" spc="-5" dirty="0">
                <a:latin typeface="Carlito"/>
                <a:cs typeface="Carlito"/>
              </a:rPr>
              <a:t>int </a:t>
            </a:r>
            <a:r>
              <a:rPr sz="2400" dirty="0">
                <a:latin typeface="Carlito"/>
                <a:cs typeface="Carlito"/>
              </a:rPr>
              <a:t>i=5;  </a:t>
            </a:r>
            <a:r>
              <a:rPr sz="2400" spc="-5" dirty="0">
                <a:latin typeface="Carlito"/>
                <a:cs typeface="Carlito"/>
              </a:rPr>
              <a:t>(5)</a:t>
            </a:r>
            <a:r>
              <a:rPr sz="2400" spc="-7" baseline="-20833" dirty="0">
                <a:latin typeface="Carlito"/>
                <a:cs typeface="Carlito"/>
              </a:rPr>
              <a:t>10</a:t>
            </a:r>
            <a:r>
              <a:rPr sz="2400" spc="-5" dirty="0">
                <a:latin typeface="Carlito"/>
                <a:cs typeface="Carlito"/>
              </a:rPr>
              <a:t>=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(00000101)</a:t>
            </a:r>
            <a:r>
              <a:rPr sz="2400" spc="-7" baseline="-20833" dirty="0">
                <a:latin typeface="Carlito"/>
                <a:cs typeface="Carlito"/>
              </a:rPr>
              <a:t>2</a:t>
            </a:r>
            <a:endParaRPr sz="2400" baseline="-20833" dirty="0">
              <a:latin typeface="Carlito"/>
              <a:cs typeface="Carlito"/>
            </a:endParaRPr>
          </a:p>
          <a:p>
            <a:pPr marL="977900">
              <a:lnSpc>
                <a:spcPct val="100000"/>
              </a:lnSpc>
              <a:spcBef>
                <a:spcPts val="2020"/>
              </a:spcBef>
              <a:tabLst>
                <a:tab pos="5931535" algn="l"/>
              </a:tabLst>
            </a:pPr>
            <a:r>
              <a:rPr sz="2400" spc="-30" dirty="0">
                <a:latin typeface="Carlito"/>
                <a:cs typeface="Carlito"/>
              </a:rPr>
              <a:t>One’s </a:t>
            </a:r>
            <a:r>
              <a:rPr sz="2400" spc="-5" dirty="0">
                <a:latin typeface="Carlito"/>
                <a:cs typeface="Carlito"/>
              </a:rPr>
              <a:t>compliment of </a:t>
            </a:r>
            <a:r>
              <a:rPr sz="2400" dirty="0">
                <a:latin typeface="Carlito"/>
                <a:cs typeface="Carlito"/>
              </a:rPr>
              <a:t>5 =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(11111010)</a:t>
            </a:r>
            <a:r>
              <a:rPr sz="2400" baseline="-20833" dirty="0">
                <a:latin typeface="Carlito"/>
                <a:cs typeface="Carlito"/>
              </a:rPr>
              <a:t>2</a:t>
            </a:r>
            <a:r>
              <a:rPr sz="2400" spc="157" baseline="-20833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=	2+8+16+32+64+128=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250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 dirty="0">
              <a:latin typeface="Carlito"/>
              <a:cs typeface="Carlito"/>
            </a:endParaRPr>
          </a:p>
          <a:p>
            <a:pPr marL="977900">
              <a:lnSpc>
                <a:spcPct val="100000"/>
              </a:lnSpc>
            </a:pPr>
            <a:r>
              <a:rPr sz="2400" spc="-55" dirty="0">
                <a:latin typeface="Carlito"/>
                <a:cs typeface="Carlito"/>
              </a:rPr>
              <a:t>Two’s </a:t>
            </a:r>
            <a:r>
              <a:rPr sz="2400" spc="-5" dirty="0">
                <a:latin typeface="Carlito"/>
                <a:cs typeface="Carlito"/>
              </a:rPr>
              <a:t>compliment of </a:t>
            </a:r>
            <a:r>
              <a:rPr sz="2400" dirty="0">
                <a:latin typeface="Carlito"/>
                <a:cs typeface="Carlito"/>
              </a:rPr>
              <a:t>5 = (11111011)</a:t>
            </a:r>
            <a:r>
              <a:rPr sz="2400" baseline="-20833" dirty="0">
                <a:latin typeface="Carlito"/>
                <a:cs typeface="Carlito"/>
              </a:rPr>
              <a:t>2 </a:t>
            </a:r>
            <a:r>
              <a:rPr sz="2400" dirty="0">
                <a:latin typeface="Carlito"/>
                <a:cs typeface="Carlito"/>
              </a:rPr>
              <a:t>= 1+2+8+16+32+64+128=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5" dirty="0">
                <a:latin typeface="Carlito"/>
                <a:cs typeface="Carlito"/>
              </a:rPr>
              <a:t>251</a:t>
            </a:r>
            <a:endParaRPr sz="2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rlito"/>
              <a:cs typeface="Carlito"/>
            </a:endParaRPr>
          </a:p>
          <a:p>
            <a:pPr marL="9779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Therefore, </a:t>
            </a:r>
            <a:r>
              <a:rPr sz="2400" dirty="0">
                <a:latin typeface="Carlito"/>
                <a:cs typeface="Carlito"/>
              </a:rPr>
              <a:t>~i = 250 , -i =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251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0744A3-D89B-4EE2-ABD5-D003769AB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308239"/>
              </p:ext>
            </p:extLst>
          </p:nvPr>
        </p:nvGraphicFramePr>
        <p:xfrm>
          <a:off x="5715000" y="2857500"/>
          <a:ext cx="6096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15880965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30221715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0078601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8482524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8271821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959741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4212949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3386103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057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96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87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0013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152" y="230505"/>
            <a:ext cx="3954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Bitwise</a:t>
            </a:r>
            <a:r>
              <a:rPr spc="-545" dirty="0"/>
              <a:t> </a:t>
            </a:r>
            <a:r>
              <a:rPr spc="-18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969" y="1046830"/>
            <a:ext cx="9352280" cy="5464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2434" indent="-394970">
              <a:lnSpc>
                <a:spcPct val="100000"/>
              </a:lnSpc>
              <a:spcBef>
                <a:spcPts val="12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33070" algn="l"/>
              </a:tabLst>
            </a:pPr>
            <a:r>
              <a:rPr sz="2400" spc="-60" dirty="0">
                <a:latin typeface="Arial"/>
                <a:cs typeface="Arial"/>
              </a:rPr>
              <a:t>Bitwise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AND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(&amp;),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Bitwise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OR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(|)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and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Bitwise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XOR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(^)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–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(Binary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Operator)</a:t>
            </a:r>
            <a:endParaRPr sz="2400" dirty="0">
              <a:latin typeface="Arial"/>
              <a:cs typeface="Arial"/>
            </a:endParaRPr>
          </a:p>
          <a:p>
            <a:pPr marL="325120" marR="3942715" indent="-325120">
              <a:lnSpc>
                <a:spcPts val="5520"/>
              </a:lnSpc>
              <a:spcBef>
                <a:spcPts val="41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325120" algn="l"/>
              </a:tabLst>
            </a:pPr>
            <a:r>
              <a:rPr sz="2400" spc="-15" dirty="0">
                <a:latin typeface="Carlito"/>
                <a:cs typeface="Carlito"/>
              </a:rPr>
              <a:t>Perform </a:t>
            </a:r>
            <a:r>
              <a:rPr sz="2400" spc="-5" dirty="0">
                <a:latin typeface="Carlito"/>
                <a:cs typeface="Carlito"/>
              </a:rPr>
              <a:t>Bitwise </a:t>
            </a:r>
            <a:r>
              <a:rPr sz="2400" spc="-10" dirty="0">
                <a:latin typeface="Carlito"/>
                <a:cs typeface="Carlito"/>
              </a:rPr>
              <a:t>AND/OR/XOR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operation.  </a:t>
            </a:r>
            <a:r>
              <a:rPr sz="2400" dirty="0">
                <a:latin typeface="Carlito"/>
                <a:cs typeface="Carlito"/>
              </a:rPr>
              <a:t>short </a:t>
            </a:r>
            <a:r>
              <a:rPr sz="2400" spc="-5" dirty="0">
                <a:latin typeface="Carlito"/>
                <a:cs typeface="Carlito"/>
              </a:rPr>
              <a:t>int </a:t>
            </a:r>
            <a:r>
              <a:rPr sz="2400" dirty="0">
                <a:latin typeface="Carlito"/>
                <a:cs typeface="Carlito"/>
              </a:rPr>
              <a:t>i=5,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j=7;</a:t>
            </a:r>
            <a:endParaRPr sz="2400" dirty="0">
              <a:latin typeface="Carlito"/>
              <a:cs typeface="Carlito"/>
            </a:endParaRPr>
          </a:p>
          <a:p>
            <a:pPr marL="952500">
              <a:lnSpc>
                <a:spcPct val="100000"/>
              </a:lnSpc>
              <a:spcBef>
                <a:spcPts val="2025"/>
              </a:spcBef>
            </a:pPr>
            <a:r>
              <a:rPr sz="2400" spc="-5" dirty="0">
                <a:latin typeface="Carlito"/>
                <a:cs typeface="Carlito"/>
              </a:rPr>
              <a:t>(5)</a:t>
            </a:r>
            <a:r>
              <a:rPr sz="2400" spc="-7" baseline="-20833" dirty="0">
                <a:latin typeface="Carlito"/>
                <a:cs typeface="Carlito"/>
              </a:rPr>
              <a:t>10</a:t>
            </a:r>
            <a:r>
              <a:rPr sz="2400" spc="-5" dirty="0">
                <a:latin typeface="Carlito"/>
                <a:cs typeface="Carlito"/>
              </a:rPr>
              <a:t>= </a:t>
            </a:r>
            <a:r>
              <a:rPr sz="2400" dirty="0">
                <a:latin typeface="Carlito"/>
                <a:cs typeface="Carlito"/>
              </a:rPr>
              <a:t>(00000101)</a:t>
            </a:r>
            <a:r>
              <a:rPr sz="2400" baseline="-20833" dirty="0">
                <a:latin typeface="Carlito"/>
                <a:cs typeface="Carlito"/>
              </a:rPr>
              <a:t>2, </a:t>
            </a:r>
            <a:r>
              <a:rPr sz="2400" spc="-5" dirty="0">
                <a:latin typeface="Carlito"/>
                <a:cs typeface="Carlito"/>
              </a:rPr>
              <a:t>(7)</a:t>
            </a:r>
            <a:r>
              <a:rPr sz="2400" spc="-7" baseline="-20833" dirty="0">
                <a:latin typeface="Carlito"/>
                <a:cs typeface="Carlito"/>
              </a:rPr>
              <a:t>10</a:t>
            </a:r>
            <a:r>
              <a:rPr sz="2400" spc="-5" dirty="0">
                <a:latin typeface="Carlito"/>
                <a:cs typeface="Carlito"/>
              </a:rPr>
              <a:t>=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(00000111)</a:t>
            </a:r>
            <a:r>
              <a:rPr sz="2400" baseline="-20833" dirty="0">
                <a:latin typeface="Carlito"/>
                <a:cs typeface="Carlito"/>
              </a:rPr>
              <a:t>2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 dirty="0">
              <a:latin typeface="Carlito"/>
              <a:cs typeface="Carlito"/>
            </a:endParaRPr>
          </a:p>
          <a:p>
            <a:pPr marL="9525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Therefore,</a:t>
            </a:r>
            <a:endParaRPr sz="2400" dirty="0">
              <a:latin typeface="Carlito"/>
              <a:cs typeface="Carlito"/>
            </a:endParaRPr>
          </a:p>
          <a:p>
            <a:pPr marL="1580515" lvl="1" indent="-171450">
              <a:lnSpc>
                <a:spcPct val="100000"/>
              </a:lnSpc>
              <a:spcBef>
                <a:spcPts val="159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1581150" algn="l"/>
              </a:tabLst>
            </a:pPr>
            <a:r>
              <a:rPr sz="2400" spc="-10" dirty="0">
                <a:latin typeface="Carlito"/>
                <a:cs typeface="Carlito"/>
              </a:rPr>
              <a:t>expression </a:t>
            </a:r>
            <a:r>
              <a:rPr sz="2400" spc="-5" dirty="0">
                <a:latin typeface="Carlito"/>
                <a:cs typeface="Carlito"/>
              </a:rPr>
              <a:t>i&amp;j </a:t>
            </a:r>
            <a:r>
              <a:rPr sz="2400" dirty="0">
                <a:latin typeface="Carlito"/>
                <a:cs typeface="Carlito"/>
              </a:rPr>
              <a:t>= (00000101) =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5</a:t>
            </a:r>
          </a:p>
          <a:p>
            <a:pPr marL="1580515" lvl="1" indent="-171450">
              <a:lnSpc>
                <a:spcPct val="100000"/>
              </a:lnSpc>
              <a:spcBef>
                <a:spcPts val="138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1581150" algn="l"/>
              </a:tabLst>
            </a:pPr>
            <a:r>
              <a:rPr sz="2400" spc="-10" dirty="0">
                <a:latin typeface="Carlito"/>
                <a:cs typeface="Carlito"/>
              </a:rPr>
              <a:t>expression </a:t>
            </a:r>
            <a:r>
              <a:rPr sz="2400" dirty="0">
                <a:latin typeface="Carlito"/>
                <a:cs typeface="Carlito"/>
              </a:rPr>
              <a:t>i|j = (00000111) =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7</a:t>
            </a:r>
          </a:p>
          <a:p>
            <a:pPr marL="1580515" lvl="1" indent="-171450">
              <a:lnSpc>
                <a:spcPct val="100000"/>
              </a:lnSpc>
              <a:spcBef>
                <a:spcPts val="138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1581150" algn="l"/>
              </a:tabLst>
            </a:pPr>
            <a:r>
              <a:rPr sz="2400" spc="-10" dirty="0">
                <a:latin typeface="Carlito"/>
                <a:cs typeface="Carlito"/>
              </a:rPr>
              <a:t>expression </a:t>
            </a:r>
            <a:r>
              <a:rPr sz="2400" dirty="0">
                <a:latin typeface="Carlito"/>
                <a:cs typeface="Carlito"/>
              </a:rPr>
              <a:t>i&amp;j = (00000010) =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782459-9173-4683-AE4A-657B20220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12383"/>
              </p:ext>
            </p:extLst>
          </p:nvPr>
        </p:nvGraphicFramePr>
        <p:xfrm>
          <a:off x="7848600" y="3791525"/>
          <a:ext cx="406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3458661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97712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970466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91816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045821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94239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578644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43691138"/>
                    </a:ext>
                  </a:extLst>
                </a:gridCol>
              </a:tblGrid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834594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67047"/>
                  </a:ext>
                </a:extLst>
              </a:tr>
              <a:tr h="364067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IN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3485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152" y="230505"/>
            <a:ext cx="39541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Bitwise</a:t>
            </a:r>
            <a:r>
              <a:rPr spc="-545" dirty="0"/>
              <a:t> </a:t>
            </a:r>
            <a:r>
              <a:rPr spc="-18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7969" y="1034313"/>
            <a:ext cx="9106535" cy="452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030" indent="-329565">
              <a:lnSpc>
                <a:spcPts val="3370"/>
              </a:lnSpc>
              <a:buClr>
                <a:srgbClr val="1286C3"/>
              </a:buClr>
              <a:buSzPct val="140000"/>
              <a:buFont typeface="Wingdings"/>
              <a:buChar char=""/>
              <a:tabLst>
                <a:tab pos="367665" algn="l"/>
              </a:tabLst>
            </a:pPr>
            <a:r>
              <a:rPr sz="2000" spc="-55" dirty="0">
                <a:latin typeface="Arial"/>
                <a:cs typeface="Arial"/>
              </a:rPr>
              <a:t>Bitwise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left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shift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(&lt;&lt;)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and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Bitwise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Right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(&gt;&gt;)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–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(Binary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Operator)</a:t>
            </a:r>
            <a:endParaRPr sz="2000" dirty="0">
              <a:latin typeface="Arial"/>
              <a:cs typeface="Arial"/>
            </a:endParaRPr>
          </a:p>
          <a:p>
            <a:pPr marL="324485" indent="-287020">
              <a:lnSpc>
                <a:spcPct val="100000"/>
              </a:lnSpc>
              <a:spcBef>
                <a:spcPts val="174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15" dirty="0">
                <a:latin typeface="Carlito"/>
                <a:cs typeface="Carlito"/>
              </a:rPr>
              <a:t>Left </a:t>
            </a:r>
            <a:r>
              <a:rPr sz="2000" spc="-10" dirty="0">
                <a:latin typeface="Carlito"/>
                <a:cs typeface="Carlito"/>
              </a:rPr>
              <a:t>shift </a:t>
            </a:r>
            <a:r>
              <a:rPr sz="2000" spc="-15" dirty="0">
                <a:latin typeface="Carlito"/>
                <a:cs typeface="Carlito"/>
              </a:rPr>
              <a:t>operator </a:t>
            </a:r>
            <a:r>
              <a:rPr sz="2000" spc="-10" dirty="0">
                <a:latin typeface="Carlito"/>
                <a:cs typeface="Carlito"/>
              </a:rPr>
              <a:t>shifts </a:t>
            </a:r>
            <a:r>
              <a:rPr sz="2000" spc="-5" dirty="0">
                <a:latin typeface="Carlito"/>
                <a:cs typeface="Carlito"/>
              </a:rPr>
              <a:t>binary sequence in </a:t>
            </a:r>
            <a:r>
              <a:rPr sz="2000" spc="-20" dirty="0">
                <a:latin typeface="Carlito"/>
                <a:cs typeface="Carlito"/>
              </a:rPr>
              <a:t>first </a:t>
            </a:r>
            <a:r>
              <a:rPr sz="2000" spc="-10" dirty="0">
                <a:latin typeface="Carlito"/>
                <a:cs typeface="Carlito"/>
              </a:rPr>
              <a:t>operand </a:t>
            </a:r>
            <a:r>
              <a:rPr sz="2000" dirty="0">
                <a:latin typeface="Carlito"/>
                <a:cs typeface="Carlito"/>
              </a:rPr>
              <a:t>by the </a:t>
            </a:r>
            <a:r>
              <a:rPr sz="2000" spc="-5" dirty="0">
                <a:latin typeface="Carlito"/>
                <a:cs typeface="Carlito"/>
              </a:rPr>
              <a:t>number of</a:t>
            </a:r>
            <a:r>
              <a:rPr sz="2000" spc="3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position</a:t>
            </a:r>
            <a:endParaRPr sz="2000" dirty="0">
              <a:latin typeface="Carlito"/>
              <a:cs typeface="Carlito"/>
            </a:endParaRPr>
          </a:p>
          <a:p>
            <a:pPr marL="32448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rlito"/>
                <a:cs typeface="Carlito"/>
              </a:rPr>
              <a:t>specified </a:t>
            </a:r>
            <a:r>
              <a:rPr sz="2000" spc="-5" dirty="0">
                <a:latin typeface="Carlito"/>
                <a:cs typeface="Carlito"/>
              </a:rPr>
              <a:t>as </a:t>
            </a:r>
            <a:r>
              <a:rPr sz="2000" spc="-15" dirty="0">
                <a:latin typeface="Carlito"/>
                <a:cs typeface="Carlito"/>
              </a:rPr>
              <a:t>second operand </a:t>
            </a:r>
            <a:r>
              <a:rPr sz="2000" spc="-10" dirty="0">
                <a:latin typeface="Carlito"/>
                <a:cs typeface="Carlito"/>
              </a:rPr>
              <a:t>preserving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spc="-10" dirty="0">
                <a:latin typeface="Carlito"/>
                <a:cs typeface="Carlito"/>
              </a:rPr>
              <a:t>significant sign </a:t>
            </a:r>
            <a:r>
              <a:rPr sz="2000" spc="-5" dirty="0">
                <a:latin typeface="Carlito"/>
                <a:cs typeface="Carlito"/>
              </a:rPr>
              <a:t>bit </a:t>
            </a:r>
            <a:r>
              <a:rPr sz="2000" spc="-15" dirty="0">
                <a:latin typeface="Carlito"/>
                <a:cs typeface="Carlito"/>
              </a:rPr>
              <a:t>towards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left.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rlito"/>
              <a:cs typeface="Carlito"/>
            </a:endParaRPr>
          </a:p>
          <a:p>
            <a:pPr marL="324485" indent="-287020">
              <a:lnSpc>
                <a:spcPct val="100000"/>
              </a:lnSpc>
              <a:buClr>
                <a:srgbClr val="1286C3"/>
              </a:buClr>
              <a:buSzPct val="145000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sz="2000" spc="-10" dirty="0">
                <a:latin typeface="Carlito"/>
                <a:cs typeface="Carlito"/>
              </a:rPr>
              <a:t>Right shift </a:t>
            </a:r>
            <a:r>
              <a:rPr sz="2000" spc="-20" dirty="0">
                <a:latin typeface="Carlito"/>
                <a:cs typeface="Carlito"/>
              </a:rPr>
              <a:t>operator </a:t>
            </a:r>
            <a:r>
              <a:rPr sz="2000" spc="-10" dirty="0">
                <a:latin typeface="Carlito"/>
                <a:cs typeface="Carlito"/>
              </a:rPr>
              <a:t>shifts </a:t>
            </a:r>
            <a:r>
              <a:rPr sz="2000" spc="-5" dirty="0">
                <a:latin typeface="Carlito"/>
                <a:cs typeface="Carlito"/>
              </a:rPr>
              <a:t>binary </a:t>
            </a:r>
            <a:r>
              <a:rPr sz="2000" spc="-10" dirty="0">
                <a:latin typeface="Carlito"/>
                <a:cs typeface="Carlito"/>
              </a:rPr>
              <a:t>sequence </a:t>
            </a:r>
            <a:r>
              <a:rPr sz="2000" spc="-5" dirty="0">
                <a:latin typeface="Carlito"/>
                <a:cs typeface="Carlito"/>
              </a:rPr>
              <a:t>in </a:t>
            </a:r>
            <a:r>
              <a:rPr sz="2000" spc="-20" dirty="0">
                <a:latin typeface="Carlito"/>
                <a:cs typeface="Carlito"/>
              </a:rPr>
              <a:t>first </a:t>
            </a:r>
            <a:r>
              <a:rPr sz="2000" spc="-15" dirty="0">
                <a:latin typeface="Carlito"/>
                <a:cs typeface="Carlito"/>
              </a:rPr>
              <a:t>operand </a:t>
            </a:r>
            <a:r>
              <a:rPr sz="2000" dirty="0">
                <a:latin typeface="Carlito"/>
                <a:cs typeface="Carlito"/>
              </a:rPr>
              <a:t>by </a:t>
            </a: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number </a:t>
            </a:r>
            <a:r>
              <a:rPr sz="2000" spc="-5" dirty="0">
                <a:latin typeface="Carlito"/>
                <a:cs typeface="Carlito"/>
              </a:rPr>
              <a:t>of position</a:t>
            </a:r>
            <a:endParaRPr sz="2000" dirty="0">
              <a:latin typeface="Carlito"/>
              <a:cs typeface="Carlito"/>
            </a:endParaRPr>
          </a:p>
          <a:p>
            <a:pPr marL="324485">
              <a:lnSpc>
                <a:spcPct val="100000"/>
              </a:lnSpc>
              <a:spcBef>
                <a:spcPts val="720"/>
              </a:spcBef>
            </a:pPr>
            <a:r>
              <a:rPr sz="2000" spc="-10" dirty="0">
                <a:latin typeface="Carlito"/>
                <a:cs typeface="Carlito"/>
              </a:rPr>
              <a:t>specified </a:t>
            </a:r>
            <a:r>
              <a:rPr sz="2000" spc="-5" dirty="0">
                <a:latin typeface="Carlito"/>
                <a:cs typeface="Carlito"/>
              </a:rPr>
              <a:t>as </a:t>
            </a:r>
            <a:r>
              <a:rPr sz="2000" spc="-15" dirty="0">
                <a:latin typeface="Carlito"/>
                <a:cs typeface="Carlito"/>
              </a:rPr>
              <a:t>second </a:t>
            </a:r>
            <a:r>
              <a:rPr sz="2000" spc="-10" dirty="0">
                <a:latin typeface="Carlito"/>
                <a:cs typeface="Carlito"/>
              </a:rPr>
              <a:t>operand preserving </a:t>
            </a:r>
            <a:r>
              <a:rPr sz="2000" spc="-20" dirty="0">
                <a:latin typeface="Carlito"/>
                <a:cs typeface="Carlito"/>
              </a:rPr>
              <a:t>most </a:t>
            </a:r>
            <a:r>
              <a:rPr sz="2000" spc="-10" dirty="0">
                <a:latin typeface="Carlito"/>
                <a:cs typeface="Carlito"/>
              </a:rPr>
              <a:t>significant sign </a:t>
            </a:r>
            <a:r>
              <a:rPr sz="2000" spc="-5" dirty="0">
                <a:latin typeface="Carlito"/>
                <a:cs typeface="Carlito"/>
              </a:rPr>
              <a:t>bit </a:t>
            </a:r>
            <a:r>
              <a:rPr sz="2000" spc="-15" dirty="0">
                <a:latin typeface="Carlito"/>
                <a:cs typeface="Carlito"/>
              </a:rPr>
              <a:t>towards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right.</a:t>
            </a:r>
            <a:endParaRPr sz="2000" dirty="0">
              <a:latin typeface="Carlito"/>
              <a:cs typeface="Carlito"/>
            </a:endParaRPr>
          </a:p>
          <a:p>
            <a:pPr marL="952500" marR="6200775">
              <a:lnSpc>
                <a:spcPct val="180100"/>
              </a:lnSpc>
            </a:pPr>
            <a:r>
              <a:rPr sz="2000" spc="-10" dirty="0">
                <a:latin typeface="Carlito"/>
                <a:cs typeface="Carlito"/>
              </a:rPr>
              <a:t>short int i=5, j=2;  (5)</a:t>
            </a:r>
            <a:r>
              <a:rPr sz="2025" spc="-15" baseline="-20576" dirty="0">
                <a:latin typeface="Carlito"/>
                <a:cs typeface="Carlito"/>
              </a:rPr>
              <a:t>10</a:t>
            </a:r>
            <a:r>
              <a:rPr sz="2000" spc="-10" dirty="0">
                <a:latin typeface="Carlito"/>
                <a:cs typeface="Carlito"/>
              </a:rPr>
              <a:t>=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(00000101)</a:t>
            </a:r>
            <a:r>
              <a:rPr sz="2025" spc="-15" baseline="-20576" dirty="0">
                <a:latin typeface="Carlito"/>
                <a:cs typeface="Carlito"/>
              </a:rPr>
              <a:t>2,</a:t>
            </a:r>
            <a:endParaRPr sz="2025" baseline="-20576" dirty="0">
              <a:latin typeface="Carlito"/>
              <a:cs typeface="Carlito"/>
            </a:endParaRPr>
          </a:p>
          <a:p>
            <a:pPr marL="952500">
              <a:lnSpc>
                <a:spcPct val="100000"/>
              </a:lnSpc>
              <a:spcBef>
                <a:spcPts val="1925"/>
              </a:spcBef>
            </a:pPr>
            <a:r>
              <a:rPr sz="2000" spc="-25" dirty="0">
                <a:latin typeface="Carlito"/>
                <a:cs typeface="Carlito"/>
              </a:rPr>
              <a:t>Therefore,</a:t>
            </a:r>
            <a:endParaRPr sz="2000" dirty="0">
              <a:latin typeface="Carlito"/>
              <a:cs typeface="Carlito"/>
            </a:endParaRPr>
          </a:p>
          <a:p>
            <a:pPr marL="1580515" marR="46355" lvl="1" indent="-1581150">
              <a:lnSpc>
                <a:spcPct val="100000"/>
              </a:lnSpc>
              <a:spcBef>
                <a:spcPts val="1020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1581150" algn="l"/>
              </a:tabLst>
            </a:pPr>
            <a:r>
              <a:rPr sz="2000" spc="-15" dirty="0">
                <a:latin typeface="Carlito"/>
                <a:cs typeface="Carlito"/>
              </a:rPr>
              <a:t>expression i&lt;&lt;j </a:t>
            </a:r>
            <a:r>
              <a:rPr sz="2000" spc="-5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(00000101) </a:t>
            </a:r>
            <a:r>
              <a:rPr sz="2000" spc="-15" dirty="0">
                <a:latin typeface="Carlito"/>
                <a:cs typeface="Carlito"/>
              </a:rPr>
              <a:t>&lt;&lt; </a:t>
            </a:r>
            <a:r>
              <a:rPr sz="2000" spc="-5" dirty="0">
                <a:latin typeface="Carlito"/>
                <a:cs typeface="Carlito"/>
              </a:rPr>
              <a:t>2 = </a:t>
            </a:r>
            <a:r>
              <a:rPr sz="2000" spc="-10" dirty="0">
                <a:latin typeface="Carlito"/>
                <a:cs typeface="Carlito"/>
              </a:rPr>
              <a:t>(00010100)= </a:t>
            </a:r>
            <a:r>
              <a:rPr sz="2000" spc="-5" dirty="0">
                <a:latin typeface="Carlito"/>
                <a:cs typeface="Carlito"/>
              </a:rPr>
              <a:t>20 ( i *</a:t>
            </a:r>
            <a:r>
              <a:rPr sz="2000" spc="3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2</a:t>
            </a:r>
            <a:r>
              <a:rPr sz="2025" spc="-15" baseline="24691" dirty="0">
                <a:latin typeface="Carlito"/>
                <a:cs typeface="Carlito"/>
              </a:rPr>
              <a:t>j</a:t>
            </a:r>
            <a:r>
              <a:rPr sz="2000" spc="-10" dirty="0">
                <a:latin typeface="Carlito"/>
                <a:cs typeface="Carlito"/>
              </a:rPr>
              <a:t>)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5351" y="5641340"/>
            <a:ext cx="533336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 indent="-170815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000"/>
              <a:buFont typeface="Arial"/>
              <a:buChar char="•"/>
              <a:tabLst>
                <a:tab pos="183515" algn="l"/>
              </a:tabLst>
            </a:pPr>
            <a:r>
              <a:rPr sz="2000" spc="-15" dirty="0">
                <a:latin typeface="Carlito"/>
                <a:cs typeface="Carlito"/>
              </a:rPr>
              <a:t>expression i&gt;&gt;j </a:t>
            </a:r>
            <a:r>
              <a:rPr sz="2000" spc="-5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(00000101) </a:t>
            </a:r>
            <a:r>
              <a:rPr sz="2000" spc="-15" dirty="0">
                <a:latin typeface="Carlito"/>
                <a:cs typeface="Carlito"/>
              </a:rPr>
              <a:t>&gt;&gt; </a:t>
            </a:r>
            <a:r>
              <a:rPr sz="2000" spc="-5" dirty="0">
                <a:latin typeface="Carlito"/>
                <a:cs typeface="Carlito"/>
              </a:rPr>
              <a:t>2= </a:t>
            </a:r>
            <a:r>
              <a:rPr sz="2000" spc="-10" dirty="0">
                <a:latin typeface="Carlito"/>
                <a:cs typeface="Carlito"/>
              </a:rPr>
              <a:t>(00000001)=</a:t>
            </a:r>
            <a:r>
              <a:rPr sz="2000" spc="30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9980" y="5757164"/>
            <a:ext cx="6699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rlito"/>
                <a:cs typeface="Carlito"/>
              </a:rPr>
              <a:t>(i </a:t>
            </a:r>
            <a:r>
              <a:rPr sz="2000" spc="-5" dirty="0">
                <a:latin typeface="Carlito"/>
                <a:cs typeface="Carlito"/>
              </a:rPr>
              <a:t>/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2</a:t>
            </a:r>
            <a:r>
              <a:rPr sz="2025" spc="-15" baseline="24691" dirty="0">
                <a:latin typeface="Carlito"/>
                <a:cs typeface="Carlito"/>
              </a:rPr>
              <a:t>j</a:t>
            </a:r>
            <a:r>
              <a:rPr sz="2000" spc="-10" dirty="0">
                <a:latin typeface="Carlito"/>
                <a:cs typeface="Carlito"/>
              </a:rPr>
              <a:t>)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972051-C125-41D9-B831-A915B6C4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15423"/>
              </p:ext>
            </p:extLst>
          </p:nvPr>
        </p:nvGraphicFramePr>
        <p:xfrm>
          <a:off x="6731299" y="3310060"/>
          <a:ext cx="5435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48277879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39327012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81109681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1055943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08622464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320239938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5695148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1748661544"/>
                    </a:ext>
                  </a:extLst>
                </a:gridCol>
              </a:tblGrid>
              <a:tr h="31464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86331"/>
                  </a:ext>
                </a:extLst>
              </a:tr>
              <a:tr h="314647">
                <a:tc gridSpan="8">
                  <a:txBody>
                    <a:bodyPr/>
                    <a:lstStyle/>
                    <a:p>
                      <a:r>
                        <a:rPr lang="en-US" dirty="0"/>
                        <a:t>&gt;&gt; 1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986161"/>
                  </a:ext>
                </a:extLst>
              </a:tr>
              <a:tr h="314647">
                <a:tc>
                  <a:txBody>
                    <a:bodyPr/>
                    <a:lstStyle/>
                    <a:p>
                      <a:r>
                        <a:rPr lang="en-IN" dirty="0">
                          <a:highlight>
                            <a:srgbClr val="00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50960"/>
                  </a:ext>
                </a:extLst>
              </a:tr>
              <a:tr h="314647">
                <a:tc>
                  <a:txBody>
                    <a:bodyPr/>
                    <a:lstStyle/>
                    <a:p>
                      <a:endParaRPr lang="en-IN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2396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Special</a:t>
            </a:r>
            <a:r>
              <a:rPr spc="-540" dirty="0"/>
              <a:t> </a:t>
            </a:r>
            <a:r>
              <a:rPr spc="-18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122680"/>
            <a:ext cx="8552180" cy="530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015" indent="-361950">
              <a:lnSpc>
                <a:spcPts val="2950"/>
              </a:lnSpc>
              <a:buClr>
                <a:srgbClr val="1286C3"/>
              </a:buClr>
              <a:buSzPct val="140909"/>
              <a:buFont typeface="Wingdings"/>
              <a:buChar char=""/>
              <a:tabLst>
                <a:tab pos="374650" algn="l"/>
              </a:tabLst>
            </a:pPr>
            <a:r>
              <a:rPr sz="2200" b="1" spc="-170" dirty="0">
                <a:latin typeface="Arial"/>
                <a:cs typeface="Arial"/>
              </a:rPr>
              <a:t>Address </a:t>
            </a:r>
            <a:r>
              <a:rPr sz="2200" b="1" spc="-80" dirty="0">
                <a:latin typeface="Arial"/>
                <a:cs typeface="Arial"/>
              </a:rPr>
              <a:t>operator(&amp;) </a:t>
            </a:r>
            <a:r>
              <a:rPr sz="2200" b="1" spc="-150" dirty="0">
                <a:latin typeface="Arial"/>
                <a:cs typeface="Arial"/>
              </a:rPr>
              <a:t>– </a:t>
            </a:r>
            <a:r>
              <a:rPr sz="2200" b="1" spc="-110" dirty="0">
                <a:latin typeface="Arial"/>
                <a:cs typeface="Arial"/>
              </a:rPr>
              <a:t>unary</a:t>
            </a:r>
            <a:r>
              <a:rPr sz="2200" b="1" spc="-24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operator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200" dirty="0">
                <a:latin typeface="Carlito"/>
                <a:cs typeface="Carlito"/>
              </a:rPr>
              <a:t>It </a:t>
            </a:r>
            <a:r>
              <a:rPr sz="2200" spc="-5" dirty="0">
                <a:latin typeface="Carlito"/>
                <a:cs typeface="Carlito"/>
              </a:rPr>
              <a:t>determines </a:t>
            </a:r>
            <a:r>
              <a:rPr sz="2200" spc="5" dirty="0">
                <a:latin typeface="Carlito"/>
                <a:cs typeface="Carlito"/>
              </a:rPr>
              <a:t>memory </a:t>
            </a:r>
            <a:r>
              <a:rPr sz="2200" spc="-10" dirty="0">
                <a:latin typeface="Carlito"/>
                <a:cs typeface="Carlito"/>
              </a:rPr>
              <a:t>location/address </a:t>
            </a:r>
            <a:r>
              <a:rPr sz="2200" spc="5" dirty="0">
                <a:latin typeface="Carlito"/>
                <a:cs typeface="Carlito"/>
              </a:rPr>
              <a:t>of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1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variable.</a:t>
            </a:r>
            <a:endParaRPr sz="2200">
              <a:latin typeface="Carlito"/>
              <a:cs typeface="Carlito"/>
            </a:endParaRPr>
          </a:p>
          <a:p>
            <a:pPr marL="182880">
              <a:lnSpc>
                <a:spcPct val="100000"/>
              </a:lnSpc>
              <a:spcBef>
                <a:spcPts val="1960"/>
              </a:spcBef>
              <a:tabLst>
                <a:tab pos="1384300" algn="l"/>
              </a:tabLst>
            </a:pPr>
            <a:r>
              <a:rPr sz="1900" spc="-5" dirty="0">
                <a:latin typeface="Carlito"/>
                <a:cs typeface="Carlito"/>
              </a:rPr>
              <a:t>Eg:	</a:t>
            </a:r>
            <a:r>
              <a:rPr sz="1900" spc="-10" dirty="0">
                <a:latin typeface="Carlito"/>
                <a:cs typeface="Carlito"/>
              </a:rPr>
              <a:t>int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x=100;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printf(“x = </a:t>
            </a:r>
            <a:r>
              <a:rPr sz="1900" spc="-10" dirty="0">
                <a:latin typeface="Carlito"/>
                <a:cs typeface="Carlito"/>
              </a:rPr>
              <a:t>%d </a:t>
            </a:r>
            <a:r>
              <a:rPr sz="1900" spc="-20" dirty="0">
                <a:latin typeface="Carlito"/>
                <a:cs typeface="Carlito"/>
              </a:rPr>
              <a:t>stored </a:t>
            </a:r>
            <a:r>
              <a:rPr sz="1900" spc="-15" dirty="0">
                <a:latin typeface="Carlito"/>
                <a:cs typeface="Carlito"/>
              </a:rPr>
              <a:t>at location </a:t>
            </a:r>
            <a:r>
              <a:rPr sz="1900" spc="-45" dirty="0">
                <a:latin typeface="Carlito"/>
                <a:cs typeface="Carlito"/>
              </a:rPr>
              <a:t>%x”, </a:t>
            </a:r>
            <a:r>
              <a:rPr sz="1900" spc="-5" dirty="0">
                <a:latin typeface="Carlito"/>
                <a:cs typeface="Carlito"/>
              </a:rPr>
              <a:t>x,</a:t>
            </a:r>
            <a:r>
              <a:rPr sz="1900" spc="18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&amp;x);</a:t>
            </a:r>
            <a:endParaRPr sz="19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Carlito"/>
                <a:cs typeface="Carlito"/>
              </a:rPr>
              <a:t>o/p: </a:t>
            </a:r>
            <a:r>
              <a:rPr sz="1900" spc="-5" dirty="0">
                <a:latin typeface="Carlito"/>
                <a:cs typeface="Carlito"/>
              </a:rPr>
              <a:t>x= 100 </a:t>
            </a:r>
            <a:r>
              <a:rPr sz="1900" spc="-20" dirty="0">
                <a:latin typeface="Carlito"/>
                <a:cs typeface="Carlito"/>
              </a:rPr>
              <a:t>stored </a:t>
            </a:r>
            <a:r>
              <a:rPr sz="1900" spc="-15" dirty="0">
                <a:latin typeface="Carlito"/>
                <a:cs typeface="Carlito"/>
              </a:rPr>
              <a:t>at location </a:t>
            </a:r>
            <a:r>
              <a:rPr sz="1900" spc="-5" dirty="0">
                <a:latin typeface="Carlito"/>
                <a:cs typeface="Carlito"/>
              </a:rPr>
              <a:t>25647456 (random 32 </a:t>
            </a:r>
            <a:r>
              <a:rPr sz="1900" dirty="0">
                <a:latin typeface="Carlito"/>
                <a:cs typeface="Carlito"/>
              </a:rPr>
              <a:t>bit </a:t>
            </a:r>
            <a:r>
              <a:rPr sz="1900" spc="-10" dirty="0">
                <a:latin typeface="Carlito"/>
                <a:cs typeface="Carlito"/>
              </a:rPr>
              <a:t>representing</a:t>
            </a:r>
            <a:r>
              <a:rPr sz="1900" spc="10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address)</a:t>
            </a:r>
            <a:endParaRPr sz="1900">
              <a:latin typeface="Carlito"/>
              <a:cs typeface="Carlito"/>
            </a:endParaRPr>
          </a:p>
          <a:p>
            <a:pPr marL="374015" indent="-361950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0909"/>
              <a:buFont typeface="Wingdings"/>
              <a:buChar char=""/>
              <a:tabLst>
                <a:tab pos="374650" algn="l"/>
              </a:tabLst>
            </a:pPr>
            <a:r>
              <a:rPr sz="2200" b="1" spc="-110" dirty="0">
                <a:latin typeface="Arial"/>
                <a:cs typeface="Arial"/>
              </a:rPr>
              <a:t>sizeof </a:t>
            </a:r>
            <a:r>
              <a:rPr sz="2200" b="1" spc="-150" dirty="0">
                <a:latin typeface="Arial"/>
                <a:cs typeface="Arial"/>
              </a:rPr>
              <a:t>– </a:t>
            </a:r>
            <a:r>
              <a:rPr sz="2200" b="1" spc="-110" dirty="0">
                <a:latin typeface="Arial"/>
                <a:cs typeface="Arial"/>
              </a:rPr>
              <a:t>unary</a:t>
            </a:r>
            <a:r>
              <a:rPr sz="2200" b="1" spc="-25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operator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200" spc="45" dirty="0">
                <a:latin typeface="Arial"/>
                <a:cs typeface="Arial"/>
              </a:rPr>
              <a:t>It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determines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number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of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bytes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reserved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for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variable/datatypes</a:t>
            </a:r>
            <a:endParaRPr sz="2200">
              <a:latin typeface="Arial"/>
              <a:cs typeface="Arial"/>
            </a:endParaRPr>
          </a:p>
          <a:p>
            <a:pPr marL="1384300">
              <a:lnSpc>
                <a:spcPct val="100000"/>
              </a:lnSpc>
              <a:spcBef>
                <a:spcPts val="1935"/>
              </a:spcBef>
            </a:pPr>
            <a:r>
              <a:rPr sz="1900" spc="-10" dirty="0">
                <a:latin typeface="Carlito"/>
                <a:cs typeface="Carlito"/>
              </a:rPr>
              <a:t>int</a:t>
            </a:r>
            <a:r>
              <a:rPr sz="1900" spc="-2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x=100;</a:t>
            </a:r>
            <a:endParaRPr sz="1900">
              <a:latin typeface="Carlito"/>
              <a:cs typeface="Carlito"/>
            </a:endParaRPr>
          </a:p>
          <a:p>
            <a:pPr marL="469900" marR="1524635" indent="914400">
              <a:lnSpc>
                <a:spcPct val="182200"/>
              </a:lnSpc>
              <a:spcBef>
                <a:spcPts val="25"/>
              </a:spcBef>
            </a:pPr>
            <a:r>
              <a:rPr sz="1900" spc="-5" dirty="0">
                <a:latin typeface="Carlito"/>
                <a:cs typeface="Carlito"/>
              </a:rPr>
              <a:t>printf(“x = </a:t>
            </a:r>
            <a:r>
              <a:rPr sz="1900" spc="-10" dirty="0">
                <a:latin typeface="Carlito"/>
                <a:cs typeface="Carlito"/>
              </a:rPr>
              <a:t>%d requires %d bytes </a:t>
            </a:r>
            <a:r>
              <a:rPr sz="1900" spc="-5" dirty="0">
                <a:latin typeface="Carlito"/>
                <a:cs typeface="Carlito"/>
              </a:rPr>
              <a:t>in </a:t>
            </a:r>
            <a:r>
              <a:rPr sz="1900" spc="-25" dirty="0">
                <a:latin typeface="Carlito"/>
                <a:cs typeface="Carlito"/>
              </a:rPr>
              <a:t>memory”, </a:t>
            </a:r>
            <a:r>
              <a:rPr sz="1900" spc="-5" dirty="0">
                <a:latin typeface="Carlito"/>
                <a:cs typeface="Carlito"/>
              </a:rPr>
              <a:t>x, </a:t>
            </a:r>
            <a:r>
              <a:rPr sz="1900" spc="-15" dirty="0">
                <a:latin typeface="Carlito"/>
                <a:cs typeface="Carlito"/>
              </a:rPr>
              <a:t>sizeof(x));  </a:t>
            </a:r>
            <a:r>
              <a:rPr sz="1900" dirty="0">
                <a:latin typeface="Carlito"/>
                <a:cs typeface="Carlito"/>
              </a:rPr>
              <a:t>o/p: </a:t>
            </a:r>
            <a:r>
              <a:rPr sz="1900" spc="-5" dirty="0">
                <a:latin typeface="Carlito"/>
                <a:cs typeface="Carlito"/>
              </a:rPr>
              <a:t>x= 100 </a:t>
            </a:r>
            <a:r>
              <a:rPr sz="1900" spc="-10" dirty="0">
                <a:latin typeface="Carlito"/>
                <a:cs typeface="Carlito"/>
              </a:rPr>
              <a:t>requires </a:t>
            </a:r>
            <a:r>
              <a:rPr sz="1900" spc="-5" dirty="0">
                <a:latin typeface="Carlito"/>
                <a:cs typeface="Carlito"/>
              </a:rPr>
              <a:t>2 </a:t>
            </a:r>
            <a:r>
              <a:rPr sz="1900" spc="-10" dirty="0">
                <a:latin typeface="Carlito"/>
                <a:cs typeface="Carlito"/>
              </a:rPr>
              <a:t>bytes </a:t>
            </a:r>
            <a:r>
              <a:rPr sz="1900" spc="-5" dirty="0">
                <a:latin typeface="Carlito"/>
                <a:cs typeface="Carlito"/>
              </a:rPr>
              <a:t>in</a:t>
            </a:r>
            <a:r>
              <a:rPr sz="190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memory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Special</a:t>
            </a:r>
            <a:r>
              <a:rPr spc="-540" dirty="0"/>
              <a:t> </a:t>
            </a:r>
            <a:r>
              <a:rPr spc="-18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183640"/>
            <a:ext cx="8963660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indent="-394970">
              <a:lnSpc>
                <a:spcPts val="3190"/>
              </a:lnSpc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b="1" spc="-160" dirty="0">
                <a:latin typeface="Arial"/>
                <a:cs typeface="Arial"/>
              </a:rPr>
              <a:t>Comma </a:t>
            </a:r>
            <a:r>
              <a:rPr sz="2400" b="1" spc="-95" dirty="0">
                <a:latin typeface="Arial"/>
                <a:cs typeface="Arial"/>
              </a:rPr>
              <a:t>operator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(,)</a:t>
            </a:r>
            <a:endParaRPr sz="2400">
              <a:latin typeface="Arial"/>
              <a:cs typeface="Arial"/>
            </a:endParaRPr>
          </a:p>
          <a:p>
            <a:pPr marL="469900" marR="5080" indent="-457200">
              <a:lnSpc>
                <a:spcPts val="5520"/>
              </a:lnSpc>
              <a:spcBef>
                <a:spcPts val="415"/>
              </a:spcBef>
            </a:pP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5" dirty="0">
                <a:latin typeface="Carlito"/>
                <a:cs typeface="Carlito"/>
              </a:rPr>
              <a:t>used </a:t>
            </a:r>
            <a:r>
              <a:rPr sz="2400" spc="-15" dirty="0">
                <a:latin typeface="Carlito"/>
                <a:cs typeface="Carlito"/>
              </a:rPr>
              <a:t>separate </a:t>
            </a:r>
            <a:r>
              <a:rPr sz="2400" spc="-10" dirty="0">
                <a:latin typeface="Carlito"/>
                <a:cs typeface="Carlito"/>
              </a:rPr>
              <a:t>group </a:t>
            </a:r>
            <a:r>
              <a:rPr sz="2400" spc="-5" dirty="0">
                <a:latin typeface="Carlito"/>
                <a:cs typeface="Carlito"/>
              </a:rPr>
              <a:t>of similar </a:t>
            </a:r>
            <a:r>
              <a:rPr sz="2400" spc="-10" dirty="0">
                <a:latin typeface="Carlito"/>
                <a:cs typeface="Carlito"/>
              </a:rPr>
              <a:t>statement into </a:t>
            </a:r>
            <a:r>
              <a:rPr sz="2400" spc="-5" dirty="0">
                <a:latin typeface="Carlito"/>
                <a:cs typeface="Carlito"/>
              </a:rPr>
              <a:t>compound</a:t>
            </a:r>
            <a:r>
              <a:rPr sz="2400" spc="-20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statement.  </a:t>
            </a:r>
            <a:r>
              <a:rPr sz="2400" dirty="0">
                <a:latin typeface="Carlito"/>
                <a:cs typeface="Carlito"/>
              </a:rPr>
              <a:t>i=10;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0570" y="3287648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J</a:t>
            </a:r>
            <a:r>
              <a:rPr sz="2400" spc="5" dirty="0">
                <a:latin typeface="Carlito"/>
                <a:cs typeface="Carlito"/>
              </a:rPr>
              <a:t>=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10" dirty="0">
                <a:latin typeface="Carlito"/>
                <a:cs typeface="Carlito"/>
              </a:rPr>
              <a:t>0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2551" y="3287648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7204" y="3287648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i=10,j=20,k=i+j;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3840" y="3287648"/>
            <a:ext cx="2560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5615" algn="l"/>
              </a:tabLst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rlito"/>
                <a:cs typeface="Carlito"/>
              </a:rPr>
              <a:t>k=(i=10,j=20,i+j);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20570" y="3989070"/>
            <a:ext cx="69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rlito"/>
                <a:cs typeface="Carlito"/>
              </a:rPr>
              <a:t>k</a:t>
            </a:r>
            <a:r>
              <a:rPr sz="2400" spc="5" dirty="0">
                <a:latin typeface="Carlito"/>
                <a:cs typeface="Carlito"/>
              </a:rPr>
              <a:t>=</a:t>
            </a:r>
            <a:r>
              <a:rPr sz="2400" dirty="0">
                <a:latin typeface="Carlito"/>
                <a:cs typeface="Carlito"/>
              </a:rPr>
              <a:t>i+</a:t>
            </a:r>
            <a:r>
              <a:rPr sz="2400" spc="5" dirty="0">
                <a:latin typeface="Carlito"/>
                <a:cs typeface="Carlito"/>
              </a:rPr>
              <a:t>j</a:t>
            </a:r>
            <a:r>
              <a:rPr sz="2400" dirty="0">
                <a:latin typeface="Carlito"/>
                <a:cs typeface="Carlito"/>
              </a:rPr>
              <a:t>;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584" y="230505"/>
            <a:ext cx="54184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Operators </a:t>
            </a:r>
            <a:r>
              <a:rPr spc="-120" dirty="0"/>
              <a:t>&amp;</a:t>
            </a:r>
            <a:r>
              <a:rPr spc="-470" dirty="0"/>
              <a:t> </a:t>
            </a:r>
            <a:r>
              <a:rPr spc="-29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171828"/>
            <a:ext cx="9563100" cy="528320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74650" indent="-362585">
              <a:lnSpc>
                <a:spcPct val="100000"/>
              </a:lnSpc>
              <a:spcBef>
                <a:spcPts val="165"/>
              </a:spcBef>
              <a:buClr>
                <a:srgbClr val="1286C3"/>
              </a:buClr>
              <a:buSzPct val="140909"/>
              <a:buFont typeface="Wingdings"/>
              <a:buChar char=""/>
              <a:tabLst>
                <a:tab pos="375285" algn="l"/>
              </a:tabLst>
            </a:pPr>
            <a:r>
              <a:rPr sz="2200" spc="-60" dirty="0">
                <a:latin typeface="Arial"/>
                <a:cs typeface="Arial"/>
              </a:rPr>
              <a:t>Operators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the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symbols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used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an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expression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for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data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manipulations.</a:t>
            </a:r>
            <a:endParaRPr sz="2200">
              <a:latin typeface="Arial"/>
              <a:cs typeface="Arial"/>
            </a:endParaRPr>
          </a:p>
          <a:p>
            <a:pPr marL="374650" indent="-362585">
              <a:lnSpc>
                <a:spcPct val="100000"/>
              </a:lnSpc>
              <a:spcBef>
                <a:spcPts val="1320"/>
              </a:spcBef>
              <a:buClr>
                <a:srgbClr val="1286C3"/>
              </a:buClr>
              <a:buSzPct val="140909"/>
              <a:buFont typeface="Wingdings"/>
              <a:buChar char=""/>
              <a:tabLst>
                <a:tab pos="375285" algn="l"/>
              </a:tabLst>
            </a:pPr>
            <a:r>
              <a:rPr sz="2200" spc="-65" dirty="0">
                <a:latin typeface="Arial"/>
                <a:cs typeface="Arial"/>
              </a:rPr>
              <a:t>In</a:t>
            </a:r>
            <a:r>
              <a:rPr sz="2200" spc="-295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C,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85" dirty="0">
                <a:latin typeface="Arial"/>
                <a:cs typeface="Arial"/>
              </a:rPr>
              <a:t>it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can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be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broadly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classified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into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three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types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based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number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20" dirty="0">
                <a:latin typeface="Arial"/>
                <a:cs typeface="Arial"/>
              </a:rPr>
              <a:t>of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operands</a:t>
            </a:r>
            <a:endParaRPr sz="2200">
              <a:latin typeface="Arial"/>
              <a:cs typeface="Arial"/>
            </a:endParaRPr>
          </a:p>
          <a:p>
            <a:pPr marL="953769" lvl="1" indent="-313690">
              <a:lnSpc>
                <a:spcPct val="100000"/>
              </a:lnSpc>
              <a:spcBef>
                <a:spcPts val="1365"/>
              </a:spcBef>
              <a:buClr>
                <a:srgbClr val="1286C3"/>
              </a:buClr>
              <a:buSzPct val="139473"/>
              <a:buFont typeface="Wingdings"/>
              <a:buChar char=""/>
              <a:tabLst>
                <a:tab pos="954405" algn="l"/>
              </a:tabLst>
            </a:pPr>
            <a:r>
              <a:rPr sz="1900" b="1" i="1" spc="-95" dirty="0">
                <a:latin typeface="Trebuchet MS"/>
                <a:cs typeface="Trebuchet MS"/>
              </a:rPr>
              <a:t>Unary</a:t>
            </a:r>
            <a:r>
              <a:rPr sz="1900" b="1" i="1" spc="-260" dirty="0">
                <a:latin typeface="Trebuchet MS"/>
                <a:cs typeface="Trebuchet MS"/>
              </a:rPr>
              <a:t> </a:t>
            </a:r>
            <a:r>
              <a:rPr sz="1900" b="1" i="1" spc="-114" dirty="0">
                <a:latin typeface="Trebuchet MS"/>
                <a:cs typeface="Trebuchet MS"/>
              </a:rPr>
              <a:t>Operator</a:t>
            </a:r>
            <a:r>
              <a:rPr sz="1900" spc="-114" dirty="0">
                <a:latin typeface="Arial"/>
                <a:cs typeface="Arial"/>
              </a:rPr>
              <a:t>:</a:t>
            </a:r>
            <a:r>
              <a:rPr sz="1900" spc="-21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Operator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that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acts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upon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single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operands.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Eg:</a:t>
            </a:r>
            <a:r>
              <a:rPr sz="1900" spc="-21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Unary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+/-</a:t>
            </a:r>
            <a:endParaRPr sz="1900">
              <a:latin typeface="Arial"/>
              <a:cs typeface="Arial"/>
            </a:endParaRPr>
          </a:p>
          <a:p>
            <a:pPr marL="953769" lvl="1" indent="-313690">
              <a:lnSpc>
                <a:spcPct val="100000"/>
              </a:lnSpc>
              <a:spcBef>
                <a:spcPts val="1310"/>
              </a:spcBef>
              <a:buClr>
                <a:srgbClr val="1286C3"/>
              </a:buClr>
              <a:buSzPct val="139473"/>
              <a:buFont typeface="Wingdings"/>
              <a:buChar char=""/>
              <a:tabLst>
                <a:tab pos="954405" algn="l"/>
              </a:tabLst>
            </a:pPr>
            <a:r>
              <a:rPr sz="1900" b="1" i="1" spc="-105" dirty="0">
                <a:latin typeface="Trebuchet MS"/>
                <a:cs typeface="Trebuchet MS"/>
              </a:rPr>
              <a:t>Binary</a:t>
            </a:r>
            <a:r>
              <a:rPr sz="1900" b="1" i="1" spc="-260" dirty="0">
                <a:latin typeface="Trebuchet MS"/>
                <a:cs typeface="Trebuchet MS"/>
              </a:rPr>
              <a:t> </a:t>
            </a:r>
            <a:r>
              <a:rPr sz="1900" b="1" i="1" spc="-114" dirty="0">
                <a:latin typeface="Trebuchet MS"/>
                <a:cs typeface="Trebuchet MS"/>
              </a:rPr>
              <a:t>Operator</a:t>
            </a:r>
            <a:r>
              <a:rPr sz="1900" spc="-114" dirty="0">
                <a:latin typeface="Arial"/>
                <a:cs typeface="Arial"/>
              </a:rPr>
              <a:t>:</a:t>
            </a:r>
            <a:r>
              <a:rPr sz="1900" spc="-21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Operator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that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45" dirty="0">
                <a:latin typeface="Arial"/>
                <a:cs typeface="Arial"/>
              </a:rPr>
              <a:t>uses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10" dirty="0">
                <a:latin typeface="Arial"/>
                <a:cs typeface="Arial"/>
              </a:rPr>
              <a:t>two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operands.</a:t>
            </a:r>
            <a:r>
              <a:rPr sz="1900" spc="-110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Eg:</a:t>
            </a:r>
            <a:r>
              <a:rPr sz="1900" spc="-240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Arithmetic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+,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  <a:p>
            <a:pPr marL="953769" lvl="1" indent="-313690">
              <a:lnSpc>
                <a:spcPct val="100000"/>
              </a:lnSpc>
              <a:spcBef>
                <a:spcPts val="1335"/>
              </a:spcBef>
              <a:buClr>
                <a:srgbClr val="1286C3"/>
              </a:buClr>
              <a:buSzPct val="139473"/>
              <a:buFont typeface="Wingdings"/>
              <a:buChar char=""/>
              <a:tabLst>
                <a:tab pos="954405" algn="l"/>
              </a:tabLst>
            </a:pPr>
            <a:r>
              <a:rPr sz="1900" b="1" i="1" spc="-155" dirty="0">
                <a:latin typeface="Trebuchet MS"/>
                <a:cs typeface="Trebuchet MS"/>
              </a:rPr>
              <a:t>Ternary</a:t>
            </a:r>
            <a:r>
              <a:rPr sz="1900" b="1" i="1" spc="-260" dirty="0">
                <a:latin typeface="Trebuchet MS"/>
                <a:cs typeface="Trebuchet MS"/>
              </a:rPr>
              <a:t> </a:t>
            </a:r>
            <a:r>
              <a:rPr sz="1900" b="1" i="1" spc="-114" dirty="0">
                <a:latin typeface="Trebuchet MS"/>
                <a:cs typeface="Trebuchet MS"/>
              </a:rPr>
              <a:t>Operator</a:t>
            </a:r>
            <a:r>
              <a:rPr sz="1900" spc="-114" dirty="0">
                <a:latin typeface="Arial"/>
                <a:cs typeface="Arial"/>
              </a:rPr>
              <a:t>:</a:t>
            </a:r>
            <a:r>
              <a:rPr sz="1900" spc="-21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Operator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15" dirty="0">
                <a:latin typeface="Arial"/>
                <a:cs typeface="Arial"/>
              </a:rPr>
              <a:t>that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140" dirty="0">
                <a:latin typeface="Arial"/>
                <a:cs typeface="Arial"/>
              </a:rPr>
              <a:t>uses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three</a:t>
            </a:r>
            <a:r>
              <a:rPr sz="1900" spc="-10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operands.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Eg:</a:t>
            </a:r>
            <a:r>
              <a:rPr sz="1900" spc="-24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Conditional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135" dirty="0">
                <a:latin typeface="Arial"/>
                <a:cs typeface="Arial"/>
              </a:rPr>
              <a:t>?:</a:t>
            </a:r>
            <a:endParaRPr sz="1900">
              <a:latin typeface="Arial"/>
              <a:cs typeface="Arial"/>
            </a:endParaRPr>
          </a:p>
          <a:p>
            <a:pPr marL="374015" indent="-361950">
              <a:lnSpc>
                <a:spcPct val="100000"/>
              </a:lnSpc>
              <a:spcBef>
                <a:spcPts val="1270"/>
              </a:spcBef>
              <a:buClr>
                <a:srgbClr val="1286C3"/>
              </a:buClr>
              <a:buSzPct val="140909"/>
              <a:buFont typeface="Wingdings"/>
              <a:buChar char=""/>
              <a:tabLst>
                <a:tab pos="374650" algn="l"/>
              </a:tabLst>
            </a:pPr>
            <a:r>
              <a:rPr sz="2200" spc="-65" dirty="0">
                <a:latin typeface="Arial"/>
                <a:cs typeface="Arial"/>
              </a:rPr>
              <a:t>In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Expressions,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operator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and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operands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specified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specific</a:t>
            </a:r>
            <a:r>
              <a:rPr sz="2200" spc="-15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format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supported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200" spc="-45" dirty="0">
                <a:latin typeface="Arial"/>
                <a:cs typeface="Arial"/>
              </a:rPr>
              <a:t>by </a:t>
            </a:r>
            <a:r>
              <a:rPr sz="2200" spc="-35" dirty="0">
                <a:latin typeface="Arial"/>
                <a:cs typeface="Arial"/>
              </a:rPr>
              <a:t>programming</a:t>
            </a:r>
            <a:r>
              <a:rPr sz="2200" spc="-37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language</a:t>
            </a:r>
            <a:endParaRPr sz="2200">
              <a:latin typeface="Arial"/>
              <a:cs typeface="Arial"/>
            </a:endParaRPr>
          </a:p>
          <a:p>
            <a:pPr marL="374650" indent="-362585">
              <a:lnSpc>
                <a:spcPct val="100000"/>
              </a:lnSpc>
              <a:spcBef>
                <a:spcPts val="1520"/>
              </a:spcBef>
              <a:buClr>
                <a:srgbClr val="1286C3"/>
              </a:buClr>
              <a:buSzPct val="140909"/>
              <a:buFont typeface="Wingdings"/>
              <a:buChar char=""/>
              <a:tabLst>
                <a:tab pos="375285" algn="l"/>
              </a:tabLst>
            </a:pPr>
            <a:r>
              <a:rPr sz="2200" spc="-100" dirty="0">
                <a:latin typeface="Arial"/>
                <a:cs typeface="Arial"/>
              </a:rPr>
              <a:t>For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eg:</a:t>
            </a:r>
            <a:endParaRPr sz="2200">
              <a:latin typeface="Arial"/>
              <a:cs typeface="Arial"/>
            </a:endParaRPr>
          </a:p>
          <a:p>
            <a:pPr marR="127000" algn="ctr">
              <a:lnSpc>
                <a:spcPct val="100000"/>
              </a:lnSpc>
              <a:spcBef>
                <a:spcPts val="2150"/>
              </a:spcBef>
            </a:pPr>
            <a:r>
              <a:rPr sz="1700" b="1" spc="-195" dirty="0">
                <a:latin typeface="Arial"/>
                <a:cs typeface="Arial"/>
              </a:rPr>
              <a:t>c</a:t>
            </a:r>
            <a:r>
              <a:rPr sz="1700" b="1" spc="-125" dirty="0">
                <a:latin typeface="Arial"/>
                <a:cs typeface="Arial"/>
              </a:rPr>
              <a:t> </a:t>
            </a:r>
            <a:r>
              <a:rPr sz="1700" b="1" spc="-95" dirty="0">
                <a:latin typeface="Arial"/>
                <a:cs typeface="Arial"/>
              </a:rPr>
              <a:t>=</a:t>
            </a:r>
            <a:r>
              <a:rPr sz="1700" b="1" spc="-130" dirty="0">
                <a:latin typeface="Arial"/>
                <a:cs typeface="Arial"/>
              </a:rPr>
              <a:t> </a:t>
            </a:r>
            <a:r>
              <a:rPr sz="1700" b="1" spc="-50" dirty="0">
                <a:latin typeface="Arial"/>
                <a:cs typeface="Arial"/>
              </a:rPr>
              <a:t>(</a:t>
            </a:r>
            <a:r>
              <a:rPr sz="1700" b="1" spc="-135" dirty="0">
                <a:latin typeface="Arial"/>
                <a:cs typeface="Arial"/>
              </a:rPr>
              <a:t> </a:t>
            </a:r>
            <a:r>
              <a:rPr sz="1700" b="1" spc="-70" dirty="0">
                <a:latin typeface="Arial"/>
                <a:cs typeface="Arial"/>
              </a:rPr>
              <a:t>a</a:t>
            </a:r>
            <a:r>
              <a:rPr sz="1700" b="1" spc="-125" dirty="0">
                <a:latin typeface="Arial"/>
                <a:cs typeface="Arial"/>
              </a:rPr>
              <a:t> </a:t>
            </a:r>
            <a:r>
              <a:rPr sz="1700" b="1" spc="235" dirty="0">
                <a:latin typeface="Arial"/>
                <a:cs typeface="Arial"/>
              </a:rPr>
              <a:t>*</a:t>
            </a:r>
            <a:r>
              <a:rPr sz="1700" b="1" spc="-105" dirty="0">
                <a:latin typeface="Arial"/>
                <a:cs typeface="Arial"/>
              </a:rPr>
              <a:t> </a:t>
            </a:r>
            <a:r>
              <a:rPr sz="1700" b="1" spc="-90" dirty="0">
                <a:latin typeface="Arial"/>
                <a:cs typeface="Arial"/>
              </a:rPr>
              <a:t>b</a:t>
            </a:r>
            <a:r>
              <a:rPr sz="1700" b="1" spc="-130" dirty="0">
                <a:latin typeface="Arial"/>
                <a:cs typeface="Arial"/>
              </a:rPr>
              <a:t> </a:t>
            </a:r>
            <a:r>
              <a:rPr sz="1700" b="1" spc="-50" dirty="0">
                <a:latin typeface="Arial"/>
                <a:cs typeface="Arial"/>
              </a:rPr>
              <a:t>)</a:t>
            </a:r>
            <a:r>
              <a:rPr sz="1700" b="1" spc="-135" dirty="0">
                <a:latin typeface="Arial"/>
                <a:cs typeface="Arial"/>
              </a:rPr>
              <a:t> </a:t>
            </a:r>
            <a:r>
              <a:rPr sz="1700" b="1" spc="25" dirty="0">
                <a:latin typeface="Arial"/>
                <a:cs typeface="Arial"/>
              </a:rPr>
              <a:t>/</a:t>
            </a:r>
            <a:r>
              <a:rPr sz="1700" b="1" spc="-110" dirty="0">
                <a:latin typeface="Arial"/>
                <a:cs typeface="Arial"/>
              </a:rPr>
              <a:t> </a:t>
            </a:r>
            <a:r>
              <a:rPr sz="1700" b="1" spc="-50" dirty="0">
                <a:latin typeface="Arial"/>
                <a:cs typeface="Arial"/>
              </a:rPr>
              <a:t>(</a:t>
            </a:r>
            <a:r>
              <a:rPr sz="1700" b="1" spc="-135" dirty="0">
                <a:latin typeface="Arial"/>
                <a:cs typeface="Arial"/>
              </a:rPr>
              <a:t> </a:t>
            </a:r>
            <a:r>
              <a:rPr sz="1700" b="1" spc="-195" dirty="0">
                <a:latin typeface="Arial"/>
                <a:cs typeface="Arial"/>
              </a:rPr>
              <a:t>c</a:t>
            </a:r>
            <a:r>
              <a:rPr sz="1700" b="1" spc="-125" dirty="0">
                <a:latin typeface="Arial"/>
                <a:cs typeface="Arial"/>
              </a:rPr>
              <a:t> </a:t>
            </a:r>
            <a:r>
              <a:rPr sz="1700" b="1" spc="235" dirty="0">
                <a:latin typeface="Arial"/>
                <a:cs typeface="Arial"/>
              </a:rPr>
              <a:t>*</a:t>
            </a:r>
            <a:r>
              <a:rPr sz="1700" b="1" spc="-130" dirty="0">
                <a:latin typeface="Arial"/>
                <a:cs typeface="Arial"/>
              </a:rPr>
              <a:t> </a:t>
            </a:r>
            <a:r>
              <a:rPr sz="1700" b="1" spc="-90" dirty="0">
                <a:latin typeface="Arial"/>
                <a:cs typeface="Arial"/>
              </a:rPr>
              <a:t>d</a:t>
            </a:r>
            <a:r>
              <a:rPr sz="1700" b="1" spc="-125" dirty="0">
                <a:latin typeface="Arial"/>
                <a:cs typeface="Arial"/>
              </a:rPr>
              <a:t> </a:t>
            </a:r>
            <a:r>
              <a:rPr sz="1700" b="1" spc="-35" dirty="0">
                <a:latin typeface="Arial"/>
                <a:cs typeface="Arial"/>
              </a:rPr>
              <a:t>);</a:t>
            </a:r>
            <a:r>
              <a:rPr sz="1700" b="1" spc="265" dirty="0">
                <a:latin typeface="Arial"/>
                <a:cs typeface="Arial"/>
              </a:rPr>
              <a:t> </a:t>
            </a:r>
            <a:r>
              <a:rPr sz="1700" i="1" spc="125" dirty="0">
                <a:latin typeface="Arial"/>
                <a:cs typeface="Arial"/>
              </a:rPr>
              <a:t>/*</a:t>
            </a:r>
            <a:r>
              <a:rPr sz="1700" i="1" spc="-160" dirty="0">
                <a:latin typeface="Arial"/>
                <a:cs typeface="Arial"/>
              </a:rPr>
              <a:t> </a:t>
            </a:r>
            <a:r>
              <a:rPr sz="1700" i="1" spc="-55" dirty="0">
                <a:latin typeface="Arial"/>
                <a:cs typeface="Arial"/>
              </a:rPr>
              <a:t>a,</a:t>
            </a:r>
            <a:r>
              <a:rPr sz="1700" i="1" spc="-130" dirty="0">
                <a:latin typeface="Arial"/>
                <a:cs typeface="Arial"/>
              </a:rPr>
              <a:t> </a:t>
            </a:r>
            <a:r>
              <a:rPr sz="1700" i="1" spc="-70" dirty="0">
                <a:latin typeface="Arial"/>
                <a:cs typeface="Arial"/>
              </a:rPr>
              <a:t>b,</a:t>
            </a:r>
            <a:r>
              <a:rPr sz="1700" i="1" spc="-155" dirty="0">
                <a:latin typeface="Arial"/>
                <a:cs typeface="Arial"/>
              </a:rPr>
              <a:t> </a:t>
            </a:r>
            <a:r>
              <a:rPr sz="1700" i="1" spc="-90" dirty="0">
                <a:latin typeface="Arial"/>
                <a:cs typeface="Arial"/>
              </a:rPr>
              <a:t>c,</a:t>
            </a:r>
            <a:r>
              <a:rPr sz="1700" i="1" spc="-130" dirty="0">
                <a:latin typeface="Arial"/>
                <a:cs typeface="Arial"/>
              </a:rPr>
              <a:t> </a:t>
            </a:r>
            <a:r>
              <a:rPr sz="1700" i="1" spc="-75" dirty="0">
                <a:latin typeface="Arial"/>
                <a:cs typeface="Arial"/>
              </a:rPr>
              <a:t>d</a:t>
            </a:r>
            <a:r>
              <a:rPr sz="1700" i="1" spc="-140" dirty="0">
                <a:latin typeface="Arial"/>
                <a:cs typeface="Arial"/>
              </a:rPr>
              <a:t> </a:t>
            </a:r>
            <a:r>
              <a:rPr sz="1700" i="1" spc="-95" dirty="0">
                <a:latin typeface="Arial"/>
                <a:cs typeface="Arial"/>
              </a:rPr>
              <a:t>are</a:t>
            </a:r>
            <a:r>
              <a:rPr sz="1700" i="1" spc="-140" dirty="0">
                <a:latin typeface="Arial"/>
                <a:cs typeface="Arial"/>
              </a:rPr>
              <a:t> </a:t>
            </a:r>
            <a:r>
              <a:rPr sz="1700" i="1" spc="-45" dirty="0">
                <a:latin typeface="Arial"/>
                <a:cs typeface="Arial"/>
              </a:rPr>
              <a:t>the</a:t>
            </a:r>
            <a:r>
              <a:rPr sz="1700" i="1" spc="-140" dirty="0">
                <a:latin typeface="Arial"/>
                <a:cs typeface="Arial"/>
              </a:rPr>
              <a:t> </a:t>
            </a:r>
            <a:r>
              <a:rPr sz="1700" i="1" spc="-105" dirty="0">
                <a:latin typeface="Arial"/>
                <a:cs typeface="Arial"/>
              </a:rPr>
              <a:t>operands</a:t>
            </a:r>
            <a:r>
              <a:rPr sz="1700" i="1" spc="-140" dirty="0">
                <a:latin typeface="Arial"/>
                <a:cs typeface="Arial"/>
              </a:rPr>
              <a:t> </a:t>
            </a:r>
            <a:r>
              <a:rPr sz="1700" i="1" spc="-75" dirty="0">
                <a:latin typeface="Arial"/>
                <a:cs typeface="Arial"/>
              </a:rPr>
              <a:t>and</a:t>
            </a:r>
            <a:r>
              <a:rPr sz="1700" i="1" spc="-140" dirty="0">
                <a:latin typeface="Arial"/>
                <a:cs typeface="Arial"/>
              </a:rPr>
              <a:t> </a:t>
            </a:r>
            <a:r>
              <a:rPr sz="1700" i="1" spc="15" dirty="0">
                <a:latin typeface="Arial"/>
                <a:cs typeface="Arial"/>
              </a:rPr>
              <a:t>=,*,</a:t>
            </a:r>
            <a:r>
              <a:rPr sz="1700" i="1" spc="-135" dirty="0">
                <a:latin typeface="Arial"/>
                <a:cs typeface="Arial"/>
              </a:rPr>
              <a:t> </a:t>
            </a:r>
            <a:r>
              <a:rPr sz="1700" i="1" spc="-5" dirty="0">
                <a:latin typeface="Arial"/>
                <a:cs typeface="Arial"/>
              </a:rPr>
              <a:t>/</a:t>
            </a:r>
            <a:r>
              <a:rPr sz="1700" i="1" spc="-125" dirty="0">
                <a:latin typeface="Arial"/>
                <a:cs typeface="Arial"/>
              </a:rPr>
              <a:t> </a:t>
            </a:r>
            <a:r>
              <a:rPr sz="1700" i="1" spc="-95" dirty="0">
                <a:latin typeface="Arial"/>
                <a:cs typeface="Arial"/>
              </a:rPr>
              <a:t>are</a:t>
            </a:r>
            <a:r>
              <a:rPr sz="1700" i="1" spc="-165" dirty="0">
                <a:latin typeface="Arial"/>
                <a:cs typeface="Arial"/>
              </a:rPr>
              <a:t> </a:t>
            </a:r>
            <a:r>
              <a:rPr sz="1700" i="1" spc="-45" dirty="0">
                <a:latin typeface="Arial"/>
                <a:cs typeface="Arial"/>
              </a:rPr>
              <a:t>the</a:t>
            </a:r>
            <a:r>
              <a:rPr sz="1700" i="1" spc="-130" dirty="0">
                <a:latin typeface="Arial"/>
                <a:cs typeface="Arial"/>
              </a:rPr>
              <a:t> </a:t>
            </a:r>
            <a:r>
              <a:rPr sz="1700" i="1" spc="-45" dirty="0">
                <a:latin typeface="Arial"/>
                <a:cs typeface="Arial"/>
              </a:rPr>
              <a:t>operators*/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105"/>
              </a:spcBef>
            </a:pPr>
            <a:r>
              <a:rPr lang="en-US" spc="-229" dirty="0"/>
              <a:t>Type Casting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1563369" y="1046831"/>
            <a:ext cx="5370831" cy="49609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>
              <a:lnSpc>
                <a:spcPct val="150100"/>
              </a:lnSpc>
              <a:spcBef>
                <a:spcPts val="99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sz="2400" b="1" spc="-5" dirty="0">
                <a:latin typeface="Carlito"/>
                <a:cs typeface="Carlito"/>
              </a:rPr>
              <a:t>Implicit </a:t>
            </a:r>
            <a:r>
              <a:rPr sz="2400" b="1" dirty="0">
                <a:latin typeface="Carlito"/>
                <a:cs typeface="Carlito"/>
              </a:rPr>
              <a:t>type </a:t>
            </a:r>
            <a:r>
              <a:rPr sz="2400" b="1" spc="-10" dirty="0">
                <a:latin typeface="Carlito"/>
                <a:cs typeface="Carlito"/>
              </a:rPr>
              <a:t>casting: </a:t>
            </a:r>
            <a:endParaRPr lang="en-US" sz="2400" b="1" spc="-10" dirty="0">
              <a:latin typeface="Carlito"/>
              <a:cs typeface="Carlito"/>
            </a:endParaRPr>
          </a:p>
          <a:p>
            <a:pPr marL="354965" marR="5080" indent="-342900" algn="just">
              <a:spcBef>
                <a:spcPts val="60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2400" spc="-5" dirty="0">
                <a:latin typeface="Carlito"/>
                <a:cs typeface="Carlito"/>
              </a:rPr>
              <a:t>Automatic conversion of datatype of intermediate values in an expression.</a:t>
            </a:r>
          </a:p>
          <a:p>
            <a:pPr marL="354965" marR="5080" indent="-342900" algn="just">
              <a:spcBef>
                <a:spcPts val="60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2400" spc="-5" dirty="0">
                <a:latin typeface="Carlito"/>
                <a:cs typeface="Carlito"/>
              </a:rPr>
              <a:t>Set of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lang="en-US" sz="2400" dirty="0">
                <a:latin typeface="Carlito"/>
                <a:cs typeface="Carlito"/>
              </a:rPr>
              <a:t>s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lang="en-US" sz="2400" dirty="0">
                <a:latin typeface="Carlito"/>
                <a:cs typeface="Carlito"/>
              </a:rPr>
              <a:t>followed during the conversion.</a:t>
            </a:r>
          </a:p>
          <a:p>
            <a:pPr marL="354965" marR="5080" indent="-342900" algn="just">
              <a:spcBef>
                <a:spcPts val="60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2400" dirty="0">
                <a:latin typeface="Carlito"/>
                <a:cs typeface="Carlito"/>
              </a:rPr>
              <a:t>If operands are of different types, the ‘lower type’ is automatically converted to ‘higher type’.</a:t>
            </a:r>
          </a:p>
          <a:p>
            <a:pPr marL="12065" marR="5080" algn="just">
              <a:lnSpc>
                <a:spcPct val="150100"/>
              </a:lnSpc>
              <a:spcBef>
                <a:spcPts val="99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dirty="0">
                <a:latin typeface="Carlito"/>
                <a:cs typeface="Carlito"/>
              </a:rPr>
              <a:t>Example</a:t>
            </a: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i="1" dirty="0">
                <a:latin typeface="Carlito"/>
                <a:cs typeface="Carlito"/>
              </a:rPr>
              <a:t>               int </a:t>
            </a:r>
            <a:r>
              <a:rPr lang="en-US" sz="2400" i="1" dirty="0" err="1">
                <a:latin typeface="Carlito"/>
                <a:cs typeface="Carlito"/>
              </a:rPr>
              <a:t>i</a:t>
            </a:r>
            <a:r>
              <a:rPr lang="en-US" sz="2400" i="1" dirty="0">
                <a:latin typeface="Carlito"/>
                <a:cs typeface="Carlito"/>
              </a:rPr>
              <a:t> = 5;</a:t>
            </a: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i="1" dirty="0">
                <a:latin typeface="Carlito"/>
                <a:cs typeface="Carlito"/>
              </a:rPr>
              <a:t>               float f = </a:t>
            </a:r>
            <a:r>
              <a:rPr lang="en-US" sz="2400" i="1" dirty="0" err="1">
                <a:latin typeface="Carlito"/>
                <a:cs typeface="Carlito"/>
              </a:rPr>
              <a:t>i</a:t>
            </a:r>
            <a:r>
              <a:rPr lang="en-US" sz="2400" i="1" dirty="0">
                <a:latin typeface="Carlito"/>
                <a:cs typeface="Carlito"/>
              </a:rPr>
              <a:t>;   //int promoted to float</a:t>
            </a:r>
            <a:endParaRPr sz="2400" i="1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4200" y="1061578"/>
            <a:ext cx="5038344" cy="444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ACDB-0B43-4186-9726-FBBAD5D1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8783"/>
            <a:ext cx="9982200" cy="430887"/>
          </a:xfrm>
        </p:spPr>
        <p:txBody>
          <a:bodyPr/>
          <a:lstStyle/>
          <a:p>
            <a:r>
              <a:rPr lang="en-IN" sz="2800" dirty="0"/>
              <a:t>Automatic type conversion in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07E8-7CAC-416B-8CDE-9756AF5B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038138"/>
            <a:ext cx="9906000" cy="295465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An arithmetic operation between an integer and integer always yields an integer result.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An operation between a real and real always yields a real result.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An operation between an integer and real always yields a real result. The integer is first promoted to a real and then the operation is performed.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rlito"/>
            </a:endParaRPr>
          </a:p>
          <a:p>
            <a:pPr algn="just"/>
            <a:r>
              <a:rPr lang="en-US" sz="2400" dirty="0">
                <a:latin typeface="Carlito"/>
              </a:rPr>
              <a:t>NOTE: In an expression, if a variable of higher type is present, the lower type is converted to the higher type. </a:t>
            </a:r>
            <a:endParaRPr lang="en-IN" sz="2400" dirty="0">
              <a:latin typeface="Carlito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AB9B54F-4BDF-450F-A315-58B9A9216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164157"/>
            <a:ext cx="7685468" cy="26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02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ACDB-0B43-4186-9726-FBBAD5D1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8783"/>
            <a:ext cx="9982200" cy="430887"/>
          </a:xfrm>
        </p:spPr>
        <p:txBody>
          <a:bodyPr/>
          <a:lstStyle/>
          <a:p>
            <a:r>
              <a:rPr lang="en-IN" sz="2800" dirty="0"/>
              <a:t>Automatic type conversion in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07E8-7CAC-416B-8CDE-9756AF5B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038138"/>
            <a:ext cx="9906000" cy="553997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The type of the expression and the type of the variable on the left-hand side of the assignment operator may not be same.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rlito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rlito"/>
              </a:rPr>
              <a:t>In such a case the value of the expression is promoted or demoted depending on the type of the variable on left-hand side of =.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Carlito"/>
            </a:endParaRPr>
          </a:p>
          <a:p>
            <a:pPr algn="just"/>
            <a:r>
              <a:rPr lang="en-US" sz="2400" dirty="0">
                <a:latin typeface="Carlito"/>
              </a:rPr>
              <a:t>Example:</a:t>
            </a:r>
          </a:p>
          <a:p>
            <a:pPr marL="452438" algn="just"/>
            <a:r>
              <a:rPr lang="nn-NO" sz="2400" i="1" dirty="0">
                <a:latin typeface="Carlito"/>
              </a:rPr>
              <a:t>int i ;</a:t>
            </a:r>
          </a:p>
          <a:p>
            <a:pPr marL="452438" algn="just"/>
            <a:r>
              <a:rPr lang="nn-NO" sz="2400" i="1" dirty="0">
                <a:latin typeface="Carlito"/>
              </a:rPr>
              <a:t>float b ;</a:t>
            </a:r>
          </a:p>
          <a:p>
            <a:pPr marL="452438" algn="just"/>
            <a:r>
              <a:rPr lang="nn-NO" sz="2400" i="1" dirty="0">
                <a:latin typeface="Carlito"/>
              </a:rPr>
              <a:t>i = 3.5 ;   //3.5 demoted to int</a:t>
            </a:r>
          </a:p>
          <a:p>
            <a:pPr marL="452438" algn="just"/>
            <a:r>
              <a:rPr lang="nn-NO" sz="2400" i="1" dirty="0">
                <a:latin typeface="Carlito"/>
              </a:rPr>
              <a:t>b = 30 ;  //30 promoted to float</a:t>
            </a:r>
          </a:p>
          <a:p>
            <a:pPr marL="452438" algn="just"/>
            <a:endParaRPr lang="nn-NO" sz="2400" i="1" dirty="0">
              <a:latin typeface="Carlito"/>
            </a:endParaRPr>
          </a:p>
          <a:p>
            <a:pPr marL="452438" algn="just"/>
            <a:r>
              <a:rPr lang="nn-NO" sz="2400" i="1" dirty="0">
                <a:latin typeface="Carlito"/>
              </a:rPr>
              <a:t>Output</a:t>
            </a:r>
          </a:p>
          <a:p>
            <a:pPr marL="452438" algn="just"/>
            <a:r>
              <a:rPr lang="nn-NO" sz="2400" i="1" dirty="0">
                <a:latin typeface="Carlito"/>
              </a:rPr>
              <a:t>i= 3</a:t>
            </a:r>
          </a:p>
          <a:p>
            <a:pPr marL="452438" algn="just"/>
            <a:r>
              <a:rPr lang="nn-NO" sz="2400" i="1" dirty="0">
                <a:latin typeface="Carlito"/>
              </a:rPr>
              <a:t>b = 30.000000</a:t>
            </a:r>
            <a:endParaRPr lang="en-IN" sz="2400" i="1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45421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2ACDB-0B43-4186-9726-FBBAD5D1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38783"/>
            <a:ext cx="9982200" cy="430887"/>
          </a:xfrm>
        </p:spPr>
        <p:txBody>
          <a:bodyPr/>
          <a:lstStyle/>
          <a:p>
            <a:r>
              <a:rPr lang="en-IN" sz="2800" dirty="0"/>
              <a:t>Automatic type conversion in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07E8-7CAC-416B-8CDE-9756AF5BF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038138"/>
            <a:ext cx="9906000" cy="4062651"/>
          </a:xfrm>
        </p:spPr>
        <p:txBody>
          <a:bodyPr/>
          <a:lstStyle/>
          <a:p>
            <a:pPr algn="just"/>
            <a:r>
              <a:rPr lang="en-US" sz="2400" dirty="0">
                <a:latin typeface="Carlito"/>
              </a:rPr>
              <a:t>Example:</a:t>
            </a:r>
          </a:p>
          <a:p>
            <a:pPr marL="452438" algn="just"/>
            <a:r>
              <a:rPr lang="en-US" sz="2400" i="1" dirty="0">
                <a:latin typeface="Carlito"/>
              </a:rPr>
              <a:t>float a, b, c ;</a:t>
            </a:r>
          </a:p>
          <a:p>
            <a:pPr marL="452438" algn="just"/>
            <a:r>
              <a:rPr lang="en-US" sz="2400" i="1" dirty="0">
                <a:latin typeface="Carlito"/>
              </a:rPr>
              <a:t>int s ;</a:t>
            </a:r>
          </a:p>
          <a:p>
            <a:pPr marL="452438" algn="just"/>
            <a:r>
              <a:rPr lang="en-US" sz="2400" i="1" dirty="0">
                <a:latin typeface="Carlito"/>
              </a:rPr>
              <a:t>s = a * b * c / 100 + 32 / 4 - 3 * 1.1 ;</a:t>
            </a:r>
          </a:p>
          <a:p>
            <a:pPr marL="452438" algn="just"/>
            <a:endParaRPr lang="en-US" sz="2400" i="1" dirty="0">
              <a:latin typeface="Carlito"/>
            </a:endParaRPr>
          </a:p>
          <a:p>
            <a:pPr marL="795338" indent="-34290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rlito"/>
              </a:rPr>
              <a:t>In the above expression there are int and float operands/values.</a:t>
            </a:r>
          </a:p>
          <a:p>
            <a:pPr marL="795338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Carlito"/>
            </a:endParaRPr>
          </a:p>
          <a:p>
            <a:pPr marL="795338" indent="-34290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rlito"/>
              </a:rPr>
              <a:t>During evaluation, all int values are converted to float values.</a:t>
            </a:r>
          </a:p>
          <a:p>
            <a:pPr marL="795338" indent="-342900" algn="just">
              <a:buFont typeface="Arial" panose="020B0604020202020204" pitchFamily="34" charset="0"/>
              <a:buChar char="•"/>
            </a:pPr>
            <a:endParaRPr lang="en-US" sz="2400" i="1" dirty="0">
              <a:latin typeface="Carlito"/>
            </a:endParaRPr>
          </a:p>
          <a:p>
            <a:pPr marL="795338" indent="-34290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Carlito"/>
              </a:rPr>
              <a:t>However, the variable(s) to which the result is assigned is int, hence the result is demoted to int. </a:t>
            </a:r>
            <a:endParaRPr lang="en-IN" sz="2400" i="1" dirty="0"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69970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E111-C0DC-47BF-B241-31E66070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554593"/>
            <a:ext cx="7155054" cy="430887"/>
          </a:xfrm>
        </p:spPr>
        <p:txBody>
          <a:bodyPr/>
          <a:lstStyle/>
          <a:p>
            <a:r>
              <a:rPr lang="en-IN" sz="2800" dirty="0">
                <a:latin typeface="Carlito"/>
              </a:rPr>
              <a:t>Exercise: Analyse the following expressions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28EF9D92-B3A4-479D-8A4D-FA62EE5FA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71600"/>
            <a:ext cx="8915400" cy="49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06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105"/>
              </a:spcBef>
            </a:pPr>
            <a:r>
              <a:rPr lang="en-US" spc="-229" dirty="0"/>
              <a:t>Type Casting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1676401" y="1219200"/>
            <a:ext cx="10500852" cy="55508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>
              <a:spcBef>
                <a:spcPts val="99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b="1" spc="-5" dirty="0">
                <a:latin typeface="Carlito"/>
                <a:cs typeface="Carlito"/>
              </a:rPr>
              <a:t>Explicit</a:t>
            </a:r>
            <a:r>
              <a:rPr sz="2400" b="1" spc="-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type </a:t>
            </a:r>
            <a:r>
              <a:rPr sz="2400" b="1" spc="-10" dirty="0">
                <a:latin typeface="Carlito"/>
                <a:cs typeface="Carlito"/>
              </a:rPr>
              <a:t>casting: </a:t>
            </a:r>
            <a:endParaRPr lang="en-US" sz="2400" b="1" spc="-10" dirty="0">
              <a:latin typeface="Carlito"/>
              <a:cs typeface="Carlito"/>
            </a:endParaRPr>
          </a:p>
          <a:p>
            <a:pPr marL="354965" marR="5080" indent="-342900" algn="just">
              <a:spcBef>
                <a:spcPts val="990"/>
              </a:spcBef>
              <a:buClr>
                <a:srgbClr val="1286C3"/>
              </a:buClr>
              <a:buSzPct val="143750"/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US" sz="2400" spc="-5" dirty="0">
                <a:latin typeface="Carlito"/>
                <a:cs typeface="Carlito"/>
              </a:rPr>
              <a:t>Conversion of type done by the user.</a:t>
            </a:r>
          </a:p>
          <a:p>
            <a:pPr marL="12065" marR="5080" algn="just">
              <a:spcBef>
                <a:spcPts val="99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endParaRPr lang="en-US" sz="2400" spc="-5" dirty="0">
              <a:latin typeface="Carlito"/>
              <a:cs typeface="Carlito"/>
            </a:endParaRPr>
          </a:p>
          <a:p>
            <a:pPr marL="12065" marR="5080" algn="just">
              <a:spcBef>
                <a:spcPts val="99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spc="-5" dirty="0">
                <a:latin typeface="Carlito"/>
                <a:cs typeface="Carlito"/>
              </a:rPr>
              <a:t>Syntax: </a:t>
            </a:r>
            <a:r>
              <a:rPr lang="en-US" sz="2400" i="1" spc="-5" dirty="0">
                <a:latin typeface="Carlito"/>
                <a:cs typeface="Carlito"/>
              </a:rPr>
              <a:t>(data type)expression;</a:t>
            </a:r>
            <a:endParaRPr lang="en-US" sz="2400" i="1" dirty="0">
              <a:latin typeface="Carlito"/>
              <a:cs typeface="Carlito"/>
            </a:endParaRPr>
          </a:p>
          <a:p>
            <a:pPr marL="12065" marR="5080" algn="just">
              <a:spcBef>
                <a:spcPts val="99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endParaRPr lang="en-US" sz="2400" dirty="0">
              <a:latin typeface="Carlito"/>
              <a:cs typeface="Carlito"/>
            </a:endParaRPr>
          </a:p>
          <a:p>
            <a:pPr marL="12065" marR="5080" algn="just">
              <a:spcBef>
                <a:spcPts val="99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dirty="0">
                <a:latin typeface="Carlito"/>
                <a:cs typeface="Carlito"/>
              </a:rPr>
              <a:t>Example: </a:t>
            </a: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i="1" dirty="0">
                <a:latin typeface="Carlito"/>
                <a:cs typeface="Carlito"/>
              </a:rPr>
              <a:t>                float f = 5.5;</a:t>
            </a: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US" sz="2400" i="1" dirty="0">
                <a:latin typeface="Carlito"/>
                <a:cs typeface="Carlito"/>
              </a:rPr>
              <a:t>		   int </a:t>
            </a:r>
            <a:r>
              <a:rPr lang="en-US" sz="2400" i="1" dirty="0" err="1">
                <a:latin typeface="Carlito"/>
                <a:cs typeface="Carlito"/>
              </a:rPr>
              <a:t>i</a:t>
            </a:r>
            <a:r>
              <a:rPr lang="en-US" sz="2400" i="1" dirty="0">
                <a:latin typeface="Carlito"/>
                <a:cs typeface="Carlito"/>
              </a:rPr>
              <a:t> = (int)f;     //float converted to int</a:t>
            </a: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endParaRPr lang="en-US" sz="2400" i="1" dirty="0">
              <a:latin typeface="Carlito"/>
              <a:cs typeface="Carlito"/>
            </a:endParaRP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nn-NO" sz="2400" spc="-5" dirty="0">
                <a:latin typeface="Carlito"/>
                <a:cs typeface="Carlito"/>
              </a:rPr>
              <a:t>	           </a:t>
            </a:r>
            <a:r>
              <a:rPr lang="nn-NO" sz="2400" i="1" spc="-5" dirty="0">
                <a:latin typeface="Carlito"/>
                <a:cs typeface="Carlito"/>
              </a:rPr>
              <a:t>int </a:t>
            </a:r>
            <a:r>
              <a:rPr lang="nn-NO" sz="2400" i="1" dirty="0">
                <a:latin typeface="Carlito"/>
                <a:cs typeface="Carlito"/>
              </a:rPr>
              <a:t>i =10; </a:t>
            </a:r>
            <a:r>
              <a:rPr lang="nn-NO" sz="2400" i="1" spc="-5" dirty="0">
                <a:latin typeface="Carlito"/>
                <a:cs typeface="Carlito"/>
              </a:rPr>
              <a:t>float</a:t>
            </a:r>
            <a:r>
              <a:rPr lang="nn-NO" sz="2400" i="1" spc="-80" dirty="0">
                <a:latin typeface="Carlito"/>
                <a:cs typeface="Carlito"/>
              </a:rPr>
              <a:t> </a:t>
            </a:r>
            <a:r>
              <a:rPr lang="nn-NO" sz="2400" i="1" dirty="0">
                <a:latin typeface="Carlito"/>
                <a:cs typeface="Carlito"/>
              </a:rPr>
              <a:t>f</a:t>
            </a:r>
            <a:r>
              <a:rPr lang="en-US" sz="2400" i="1" dirty="0">
                <a:latin typeface="Carlito"/>
                <a:cs typeface="Carlito"/>
              </a:rPr>
              <a:t>;</a:t>
            </a: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r>
              <a:rPr lang="en-IN" sz="2400" i="1" spc="-5" dirty="0">
                <a:latin typeface="Carlito"/>
                <a:cs typeface="Carlito"/>
              </a:rPr>
              <a:t>               f=(float) </a:t>
            </a:r>
            <a:r>
              <a:rPr lang="en-IN" sz="2400" i="1" dirty="0" err="1">
                <a:latin typeface="Carlito"/>
                <a:cs typeface="Carlito"/>
              </a:rPr>
              <a:t>i</a:t>
            </a:r>
            <a:r>
              <a:rPr lang="en-IN" sz="2400" i="1" dirty="0">
                <a:latin typeface="Carlito"/>
                <a:cs typeface="Carlito"/>
              </a:rPr>
              <a:t>/3;    //int converted to float</a:t>
            </a:r>
            <a:endParaRPr lang="en-US" sz="2400" i="1" dirty="0">
              <a:latin typeface="Carlito"/>
              <a:cs typeface="Carlito"/>
            </a:endParaRPr>
          </a:p>
          <a:p>
            <a:pPr marL="12065" marR="5080" algn="just">
              <a:spcBef>
                <a:spcPts val="600"/>
              </a:spcBef>
              <a:buClr>
                <a:srgbClr val="1286C3"/>
              </a:buClr>
              <a:buSzPct val="143750"/>
              <a:tabLst>
                <a:tab pos="299720" algn="l"/>
              </a:tabLst>
            </a:pPr>
            <a:endParaRPr sz="2400" i="1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6721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1546" y="230505"/>
            <a:ext cx="563105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105"/>
              </a:spcBef>
            </a:pPr>
            <a:r>
              <a:rPr lang="en-US" spc="-229" dirty="0"/>
              <a:t>Explicit Type Casting</a:t>
            </a:r>
            <a:endParaRPr spc="-18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29282" y="1320164"/>
          <a:ext cx="9866630" cy="477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3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5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6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36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Data-type1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Data-type2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Rules 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followed </a:t>
                      </a:r>
                      <a:r>
                        <a:rPr sz="24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2400" b="1" spc="-3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Compiler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36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float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40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digits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after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decimal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gets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2400" spc="-35" dirty="0">
                          <a:latin typeface="Arial"/>
                          <a:cs typeface="Arial"/>
                        </a:rPr>
                        <a:t>truncated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9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45" dirty="0">
                          <a:latin typeface="Arial"/>
                          <a:cs typeface="Arial"/>
                        </a:rPr>
                        <a:t>long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40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40" dirty="0">
                          <a:latin typeface="Arial"/>
                          <a:cs typeface="Arial"/>
                        </a:rPr>
                        <a:t>int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65" dirty="0">
                          <a:latin typeface="Arial"/>
                          <a:cs typeface="Arial"/>
                        </a:rPr>
                        <a:t>Higher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5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60" dirty="0">
                          <a:latin typeface="Arial"/>
                          <a:cs typeface="Arial"/>
                        </a:rPr>
                        <a:t>bytes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located</a:t>
                      </a:r>
                      <a:r>
                        <a:rPr sz="24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higher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20" dirty="0">
                          <a:latin typeface="Arial"/>
                          <a:cs typeface="Arial"/>
                        </a:rPr>
                        <a:t>address 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location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gets</a:t>
                      </a:r>
                      <a:r>
                        <a:rPr sz="2400" spc="-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5" dirty="0">
                          <a:latin typeface="Arial"/>
                          <a:cs typeface="Arial"/>
                        </a:rPr>
                        <a:t>ignored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61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double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10" dirty="0">
                          <a:latin typeface="Arial"/>
                          <a:cs typeface="Arial"/>
                        </a:rPr>
                        <a:t>float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60" dirty="0">
                          <a:latin typeface="Arial"/>
                          <a:cs typeface="Arial"/>
                        </a:rPr>
                        <a:t>Round-off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90" dirty="0">
                          <a:latin typeface="Arial"/>
                          <a:cs typeface="Arial"/>
                        </a:rPr>
                        <a:t>takes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places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5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20" dirty="0">
                          <a:latin typeface="Arial"/>
                          <a:cs typeface="Arial"/>
                        </a:rPr>
                        <a:t>digit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10" dirty="0">
                          <a:latin typeface="Arial"/>
                          <a:cs typeface="Arial"/>
                        </a:rPr>
                        <a:t>of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75" dirty="0">
                          <a:latin typeface="Arial"/>
                          <a:cs typeface="Arial"/>
                        </a:rPr>
                        <a:t>precision.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251205"/>
            <a:ext cx="8458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-114" dirty="0"/>
              <a:t>Evaluation of</a:t>
            </a:r>
            <a:r>
              <a:rPr sz="3600" spc="-320" dirty="0"/>
              <a:t> </a:t>
            </a:r>
            <a:r>
              <a:rPr sz="3600" spc="-250" dirty="0"/>
              <a:t>Expression</a:t>
            </a:r>
            <a:r>
              <a:rPr lang="en-IN" sz="3600" spc="-250" dirty="0"/>
              <a:t>s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1143000"/>
            <a:ext cx="9865360" cy="4508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9525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tabLst>
                <a:tab pos="299720" algn="l"/>
                <a:tab pos="707390" algn="l"/>
                <a:tab pos="2085339" algn="l"/>
                <a:tab pos="3247390" algn="l"/>
                <a:tab pos="4250055" algn="l"/>
                <a:tab pos="5697855" algn="l"/>
                <a:tab pos="6408420" algn="l"/>
                <a:tab pos="6997065" algn="l"/>
                <a:tab pos="8542655" algn="l"/>
              </a:tabLst>
            </a:pPr>
            <a:r>
              <a:rPr lang="es-ES" sz="2800" spc="100" dirty="0">
                <a:latin typeface="Carlito"/>
                <a:cs typeface="Arial"/>
              </a:rPr>
              <a:t>2 * x - 3 * y</a:t>
            </a:r>
          </a:p>
          <a:p>
            <a:pPr marL="299085" marR="952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  <a:tab pos="707390" algn="l"/>
                <a:tab pos="2085339" algn="l"/>
                <a:tab pos="3247390" algn="l"/>
                <a:tab pos="4250055" algn="l"/>
                <a:tab pos="5697855" algn="l"/>
                <a:tab pos="6408420" algn="l"/>
                <a:tab pos="6997065" algn="l"/>
                <a:tab pos="8542655" algn="l"/>
              </a:tabLst>
            </a:pPr>
            <a:endParaRPr lang="es-ES" sz="2800" spc="100" dirty="0">
              <a:latin typeface="Carlito"/>
              <a:cs typeface="Arial"/>
            </a:endParaRPr>
          </a:p>
          <a:p>
            <a:pPr marL="12065" marR="9525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tabLst>
                <a:tab pos="299720" algn="l"/>
                <a:tab pos="707390" algn="l"/>
                <a:tab pos="2085339" algn="l"/>
                <a:tab pos="3247390" algn="l"/>
                <a:tab pos="4250055" algn="l"/>
                <a:tab pos="5697855" algn="l"/>
                <a:tab pos="6408420" algn="l"/>
                <a:tab pos="6997065" algn="l"/>
                <a:tab pos="8542655" algn="l"/>
              </a:tabLst>
            </a:pPr>
            <a:r>
              <a:rPr lang="es-ES" sz="2800" spc="100" dirty="0">
                <a:latin typeface="Carlito"/>
                <a:cs typeface="Arial"/>
              </a:rPr>
              <a:t>Equivalent  to (2x)-(3y) or 2(x-3y) ?</a:t>
            </a:r>
          </a:p>
          <a:p>
            <a:pPr marL="12065" marR="9525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tabLst>
                <a:tab pos="299720" algn="l"/>
                <a:tab pos="707390" algn="l"/>
                <a:tab pos="2085339" algn="l"/>
                <a:tab pos="3247390" algn="l"/>
                <a:tab pos="4250055" algn="l"/>
                <a:tab pos="5697855" algn="l"/>
                <a:tab pos="6408420" algn="l"/>
                <a:tab pos="6997065" algn="l"/>
                <a:tab pos="8542655" algn="l"/>
              </a:tabLst>
            </a:pPr>
            <a:endParaRPr lang="es-ES" sz="2800" spc="100" dirty="0">
              <a:latin typeface="Carlito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155" dirty="0">
                <a:latin typeface="Carlito"/>
                <a:cs typeface="Arial"/>
              </a:rPr>
              <a:t>Precedence </a:t>
            </a:r>
            <a:r>
              <a:rPr lang="en-US" sz="2400" b="1" spc="-125" dirty="0">
                <a:latin typeface="Carlito"/>
                <a:cs typeface="Arial"/>
              </a:rPr>
              <a:t>Rule</a:t>
            </a:r>
            <a:r>
              <a:rPr lang="en-US" sz="2400" spc="-125" dirty="0">
                <a:latin typeface="Carlito"/>
                <a:cs typeface="Arial"/>
              </a:rPr>
              <a:t>: </a:t>
            </a:r>
            <a:r>
              <a:rPr lang="en-US" sz="2400" spc="-65" dirty="0">
                <a:latin typeface="Carlito"/>
                <a:cs typeface="Arial"/>
              </a:rPr>
              <a:t>Determines </a:t>
            </a:r>
            <a:r>
              <a:rPr lang="en-US" sz="2400" spc="-15" dirty="0">
                <a:latin typeface="Carlito"/>
                <a:cs typeface="Arial"/>
              </a:rPr>
              <a:t>the </a:t>
            </a:r>
            <a:r>
              <a:rPr lang="en-US" sz="2400" spc="-60" dirty="0">
                <a:latin typeface="Carlito"/>
                <a:cs typeface="Arial"/>
              </a:rPr>
              <a:t>order </a:t>
            </a:r>
            <a:r>
              <a:rPr lang="en-US" sz="2400" spc="15" dirty="0">
                <a:latin typeface="Carlito"/>
                <a:cs typeface="Arial"/>
              </a:rPr>
              <a:t>of </a:t>
            </a:r>
            <a:r>
              <a:rPr lang="en-US" sz="2400" spc="-70" dirty="0">
                <a:latin typeface="Carlito"/>
                <a:cs typeface="Arial"/>
              </a:rPr>
              <a:t>selecting </a:t>
            </a:r>
            <a:r>
              <a:rPr lang="en-US" sz="2400" spc="-40" dirty="0">
                <a:latin typeface="Carlito"/>
                <a:cs typeface="Arial"/>
              </a:rPr>
              <a:t>operator </a:t>
            </a:r>
            <a:r>
              <a:rPr lang="en-US" sz="2400" spc="-50" dirty="0">
                <a:latin typeface="Carlito"/>
                <a:cs typeface="Arial"/>
              </a:rPr>
              <a:t>while  </a:t>
            </a:r>
            <a:r>
              <a:rPr lang="en-US" sz="2400" spc="-60" dirty="0">
                <a:latin typeface="Carlito"/>
                <a:cs typeface="Arial"/>
              </a:rPr>
              <a:t>evaluating </a:t>
            </a:r>
            <a:r>
              <a:rPr lang="en-US" sz="2400" spc="-130" dirty="0">
                <a:latin typeface="Carlito"/>
                <a:cs typeface="Arial"/>
              </a:rPr>
              <a:t>sub </a:t>
            </a:r>
            <a:r>
              <a:rPr lang="en-US" sz="2400" spc="-100" dirty="0">
                <a:latin typeface="Carlito"/>
                <a:cs typeface="Arial"/>
              </a:rPr>
              <a:t>expression. </a:t>
            </a:r>
            <a:r>
              <a:rPr lang="en-US" sz="2400" spc="45" dirty="0">
                <a:latin typeface="Carlito"/>
                <a:cs typeface="Arial"/>
              </a:rPr>
              <a:t>It </a:t>
            </a:r>
            <a:r>
              <a:rPr lang="en-US" sz="2400" spc="-110" dirty="0">
                <a:latin typeface="Carlito"/>
                <a:cs typeface="Arial"/>
              </a:rPr>
              <a:t>sets </a:t>
            </a:r>
            <a:r>
              <a:rPr lang="en-US" sz="2400" spc="-15" dirty="0">
                <a:latin typeface="Carlito"/>
                <a:cs typeface="Arial"/>
              </a:rPr>
              <a:t>the </a:t>
            </a:r>
            <a:r>
              <a:rPr lang="en-US" sz="2400" b="1" spc="-80" dirty="0">
                <a:latin typeface="Carlito"/>
                <a:cs typeface="Arial"/>
              </a:rPr>
              <a:t>priority/rank </a:t>
            </a:r>
            <a:r>
              <a:rPr lang="en-US" sz="2400" spc="-75" dirty="0">
                <a:latin typeface="Carlito"/>
                <a:cs typeface="Arial"/>
              </a:rPr>
              <a:t>among </a:t>
            </a:r>
            <a:r>
              <a:rPr lang="en-US" sz="2400" spc="-40" dirty="0">
                <a:latin typeface="Carlito"/>
                <a:cs typeface="Arial"/>
              </a:rPr>
              <a:t>all </a:t>
            </a:r>
            <a:r>
              <a:rPr lang="en-US" sz="2400" spc="-15" dirty="0">
                <a:latin typeface="Carlito"/>
                <a:cs typeface="Arial"/>
              </a:rPr>
              <a:t>the </a:t>
            </a:r>
            <a:r>
              <a:rPr lang="en-US" sz="2400" spc="-170" dirty="0">
                <a:latin typeface="Carlito"/>
                <a:cs typeface="Arial"/>
              </a:rPr>
              <a:t>classes </a:t>
            </a:r>
            <a:r>
              <a:rPr lang="en-US" sz="2400" spc="10" dirty="0">
                <a:latin typeface="Carlito"/>
                <a:cs typeface="Arial"/>
              </a:rPr>
              <a:t>of  </a:t>
            </a:r>
            <a:r>
              <a:rPr lang="en-US" sz="2400" spc="-50" dirty="0">
                <a:latin typeface="Carlito"/>
                <a:cs typeface="Arial"/>
              </a:rPr>
              <a:t>operator.</a:t>
            </a:r>
            <a:endParaRPr lang="en-US" sz="2400" dirty="0">
              <a:latin typeface="Carlito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1286C3"/>
              </a:buClr>
              <a:buFont typeface="Arial"/>
              <a:buChar char="•"/>
            </a:pPr>
            <a:endParaRPr lang="en-US" sz="2400" dirty="0">
              <a:latin typeface="Carlito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lang="en-US" sz="2400" b="1" spc="-125" dirty="0">
                <a:latin typeface="Carlito"/>
                <a:cs typeface="Arial"/>
              </a:rPr>
              <a:t>Associativity</a:t>
            </a:r>
            <a:r>
              <a:rPr lang="en-US" sz="2400" b="1" spc="-130" dirty="0">
                <a:latin typeface="Carlito"/>
                <a:cs typeface="Arial"/>
              </a:rPr>
              <a:t> </a:t>
            </a:r>
            <a:r>
              <a:rPr lang="en-US" sz="2400" b="1" spc="-125" dirty="0">
                <a:latin typeface="Carlito"/>
                <a:cs typeface="Arial"/>
              </a:rPr>
              <a:t>Rule</a:t>
            </a:r>
            <a:r>
              <a:rPr lang="en-US" sz="2400" spc="-125" dirty="0">
                <a:latin typeface="Carlito"/>
                <a:cs typeface="Arial"/>
              </a:rPr>
              <a:t>:</a:t>
            </a:r>
            <a:r>
              <a:rPr lang="en-US" sz="2400" spc="-140" dirty="0">
                <a:latin typeface="Carlito"/>
                <a:cs typeface="Arial"/>
              </a:rPr>
              <a:t> </a:t>
            </a:r>
            <a:r>
              <a:rPr lang="en-US" sz="2400" spc="-65" dirty="0">
                <a:latin typeface="Carlito"/>
                <a:cs typeface="Arial"/>
              </a:rPr>
              <a:t>Determines</a:t>
            </a:r>
            <a:r>
              <a:rPr lang="en-US" sz="2400" spc="-130" dirty="0">
                <a:latin typeface="Carlito"/>
                <a:cs typeface="Arial"/>
              </a:rPr>
              <a:t> </a:t>
            </a:r>
            <a:r>
              <a:rPr lang="en-US" sz="2400" spc="-15" dirty="0">
                <a:latin typeface="Carlito"/>
                <a:cs typeface="Arial"/>
              </a:rPr>
              <a:t>the</a:t>
            </a:r>
            <a:r>
              <a:rPr lang="en-US" sz="2400" spc="-125" dirty="0">
                <a:latin typeface="Carlito"/>
                <a:cs typeface="Arial"/>
              </a:rPr>
              <a:t> </a:t>
            </a:r>
            <a:r>
              <a:rPr lang="en-US" sz="2400" spc="-55" dirty="0">
                <a:latin typeface="Carlito"/>
                <a:cs typeface="Arial"/>
              </a:rPr>
              <a:t>order</a:t>
            </a:r>
            <a:r>
              <a:rPr lang="en-US" sz="2400" spc="-114" dirty="0">
                <a:latin typeface="Carlito"/>
                <a:cs typeface="Arial"/>
              </a:rPr>
              <a:t> </a:t>
            </a:r>
            <a:r>
              <a:rPr lang="en-US" sz="2400" spc="15" dirty="0">
                <a:latin typeface="Carlito"/>
                <a:cs typeface="Arial"/>
              </a:rPr>
              <a:t>of</a:t>
            </a:r>
            <a:r>
              <a:rPr lang="en-US" sz="2400" spc="-125" dirty="0">
                <a:latin typeface="Carlito"/>
                <a:cs typeface="Arial"/>
              </a:rPr>
              <a:t> </a:t>
            </a:r>
            <a:r>
              <a:rPr lang="en-US" sz="2400" spc="-70" dirty="0">
                <a:latin typeface="Carlito"/>
                <a:cs typeface="Arial"/>
              </a:rPr>
              <a:t>selecting</a:t>
            </a:r>
            <a:r>
              <a:rPr lang="en-US" sz="2400" spc="-130" dirty="0">
                <a:latin typeface="Carlito"/>
                <a:cs typeface="Arial"/>
              </a:rPr>
              <a:t> </a:t>
            </a:r>
            <a:r>
              <a:rPr lang="en-US" sz="2400" spc="-40" dirty="0">
                <a:latin typeface="Carlito"/>
                <a:cs typeface="Arial"/>
              </a:rPr>
              <a:t>operator</a:t>
            </a:r>
            <a:r>
              <a:rPr lang="en-US" sz="2400" spc="-135" dirty="0">
                <a:latin typeface="Carlito"/>
                <a:cs typeface="Arial"/>
              </a:rPr>
              <a:t> </a:t>
            </a:r>
            <a:r>
              <a:rPr lang="en-US" sz="2400" spc="-75" dirty="0">
                <a:latin typeface="Carlito"/>
                <a:cs typeface="Arial"/>
              </a:rPr>
              <a:t>having</a:t>
            </a:r>
            <a:r>
              <a:rPr lang="en-US" sz="2400" spc="-130" dirty="0">
                <a:latin typeface="Carlito"/>
                <a:cs typeface="Arial"/>
              </a:rPr>
              <a:t> </a:t>
            </a:r>
            <a:r>
              <a:rPr lang="en-US" sz="2400" spc="-140" dirty="0">
                <a:latin typeface="Carlito"/>
                <a:cs typeface="Arial"/>
              </a:rPr>
              <a:t>same  </a:t>
            </a:r>
            <a:r>
              <a:rPr lang="en-US" sz="2400" spc="-105" dirty="0">
                <a:latin typeface="Carlito"/>
                <a:cs typeface="Arial"/>
              </a:rPr>
              <a:t>precedence </a:t>
            </a:r>
            <a:r>
              <a:rPr lang="en-US" sz="2400" spc="-40" dirty="0">
                <a:latin typeface="Carlito"/>
                <a:cs typeface="Arial"/>
              </a:rPr>
              <a:t>while </a:t>
            </a:r>
            <a:r>
              <a:rPr lang="en-US" sz="2400" spc="-55" dirty="0">
                <a:latin typeface="Carlito"/>
                <a:cs typeface="Arial"/>
              </a:rPr>
              <a:t>evaluating </a:t>
            </a:r>
            <a:r>
              <a:rPr lang="en-US" sz="2400" spc="-130" dirty="0">
                <a:latin typeface="Carlito"/>
                <a:cs typeface="Arial"/>
              </a:rPr>
              <a:t>sub </a:t>
            </a:r>
            <a:r>
              <a:rPr lang="en-US" sz="2400" spc="-110" dirty="0">
                <a:latin typeface="Carlito"/>
                <a:cs typeface="Arial"/>
              </a:rPr>
              <a:t>expressions. </a:t>
            </a:r>
            <a:r>
              <a:rPr lang="en-US" sz="2400" spc="45" dirty="0">
                <a:latin typeface="Carlito"/>
                <a:cs typeface="Arial"/>
              </a:rPr>
              <a:t>It </a:t>
            </a:r>
            <a:r>
              <a:rPr lang="en-US" sz="2400" spc="-110" dirty="0">
                <a:latin typeface="Carlito"/>
                <a:cs typeface="Arial"/>
              </a:rPr>
              <a:t>sets </a:t>
            </a:r>
            <a:r>
              <a:rPr lang="en-US" sz="2400" spc="-15" dirty="0">
                <a:latin typeface="Carlito"/>
                <a:cs typeface="Arial"/>
              </a:rPr>
              <a:t>the </a:t>
            </a:r>
            <a:r>
              <a:rPr lang="en-US" sz="2400" b="1" spc="-125" dirty="0">
                <a:latin typeface="Carlito"/>
                <a:cs typeface="Arial"/>
              </a:rPr>
              <a:t>directions </a:t>
            </a:r>
            <a:r>
              <a:rPr lang="en-US" sz="2400" spc="15" dirty="0">
                <a:latin typeface="Carlito"/>
                <a:cs typeface="Arial"/>
              </a:rPr>
              <a:t>for </a:t>
            </a:r>
            <a:r>
              <a:rPr lang="en-US" sz="2400" spc="-60" dirty="0">
                <a:latin typeface="Carlito"/>
                <a:cs typeface="Arial"/>
              </a:rPr>
              <a:t>evaluation</a:t>
            </a:r>
            <a:r>
              <a:rPr lang="en-US" sz="2400" spc="-190" dirty="0">
                <a:latin typeface="Carlito"/>
                <a:cs typeface="Arial"/>
              </a:rPr>
              <a:t> </a:t>
            </a:r>
            <a:r>
              <a:rPr lang="en-US" sz="2400" spc="-10" dirty="0">
                <a:latin typeface="Carlito"/>
                <a:cs typeface="Arial"/>
              </a:rPr>
              <a:t>(Left</a:t>
            </a:r>
            <a:r>
              <a:rPr lang="en-US" sz="2400" spc="-200" dirty="0">
                <a:latin typeface="Carlito"/>
                <a:cs typeface="Arial"/>
              </a:rPr>
              <a:t> </a:t>
            </a:r>
            <a:r>
              <a:rPr lang="en-US" sz="2400" spc="55" dirty="0">
                <a:latin typeface="Carlito"/>
                <a:cs typeface="Arial"/>
              </a:rPr>
              <a:t>to</a:t>
            </a:r>
            <a:r>
              <a:rPr lang="en-US" sz="2400" spc="-195" dirty="0">
                <a:latin typeface="Carlito"/>
                <a:cs typeface="Arial"/>
              </a:rPr>
              <a:t> </a:t>
            </a:r>
            <a:r>
              <a:rPr lang="en-US" sz="2400" spc="-55" dirty="0">
                <a:latin typeface="Carlito"/>
                <a:cs typeface="Arial"/>
              </a:rPr>
              <a:t>Right</a:t>
            </a:r>
            <a:r>
              <a:rPr lang="en-US" sz="2400" spc="-155" dirty="0">
                <a:latin typeface="Carlito"/>
                <a:cs typeface="Arial"/>
              </a:rPr>
              <a:t> </a:t>
            </a:r>
            <a:r>
              <a:rPr lang="en-US" sz="2400" spc="-35" dirty="0">
                <a:latin typeface="Carlito"/>
                <a:cs typeface="Arial"/>
              </a:rPr>
              <a:t>or</a:t>
            </a:r>
            <a:r>
              <a:rPr lang="en-US" sz="2400" spc="-200" dirty="0">
                <a:latin typeface="Carlito"/>
                <a:cs typeface="Arial"/>
              </a:rPr>
              <a:t> </a:t>
            </a:r>
            <a:r>
              <a:rPr lang="en-US" sz="2400" spc="-55" dirty="0">
                <a:latin typeface="Carlito"/>
                <a:cs typeface="Arial"/>
              </a:rPr>
              <a:t>Right</a:t>
            </a:r>
            <a:r>
              <a:rPr lang="en-US" sz="2400" spc="-160" dirty="0">
                <a:latin typeface="Carlito"/>
                <a:cs typeface="Arial"/>
              </a:rPr>
              <a:t> </a:t>
            </a:r>
            <a:r>
              <a:rPr lang="en-US" sz="2400" spc="55" dirty="0">
                <a:latin typeface="Carlito"/>
                <a:cs typeface="Arial"/>
              </a:rPr>
              <a:t>to</a:t>
            </a:r>
            <a:r>
              <a:rPr lang="en-US" sz="2400" spc="-195" dirty="0">
                <a:latin typeface="Carlito"/>
                <a:cs typeface="Arial"/>
              </a:rPr>
              <a:t> </a:t>
            </a:r>
            <a:r>
              <a:rPr lang="en-US" sz="2400" spc="-10" dirty="0">
                <a:latin typeface="Carlito"/>
                <a:cs typeface="Arial"/>
              </a:rPr>
              <a:t>Left)</a:t>
            </a:r>
            <a:endParaRPr lang="en-US" sz="2400" dirty="0">
              <a:latin typeface="Carlito"/>
              <a:cs typeface="Arial"/>
            </a:endParaRPr>
          </a:p>
          <a:p>
            <a:pPr marL="12065" marR="9525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tabLst>
                <a:tab pos="299720" algn="l"/>
                <a:tab pos="707390" algn="l"/>
                <a:tab pos="2085339" algn="l"/>
                <a:tab pos="3247390" algn="l"/>
                <a:tab pos="4250055" algn="l"/>
                <a:tab pos="5697855" algn="l"/>
                <a:tab pos="6408420" algn="l"/>
                <a:tab pos="6997065" algn="l"/>
                <a:tab pos="8542655" algn="l"/>
              </a:tabLst>
            </a:pPr>
            <a:r>
              <a:rPr sz="2400" spc="100" dirty="0">
                <a:latin typeface="Carlito"/>
                <a:cs typeface="Arial"/>
              </a:rPr>
              <a:t>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25120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Precedence </a:t>
            </a:r>
            <a:r>
              <a:rPr sz="3600" spc="-185" dirty="0"/>
              <a:t>and </a:t>
            </a:r>
            <a:r>
              <a:rPr sz="3600" spc="-180" dirty="0"/>
              <a:t>Associativity</a:t>
            </a:r>
            <a:r>
              <a:rPr sz="3600" spc="-575" dirty="0"/>
              <a:t> </a:t>
            </a:r>
            <a:r>
              <a:rPr sz="3600" spc="-220" dirty="0"/>
              <a:t>Rule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8025" y="1024000"/>
          <a:ext cx="10018395" cy="5535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4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Rank/Precedence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Function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call/Parenthesis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1504950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8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Subscript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Member 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Selection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75" dirty="0">
                          <a:latin typeface="Arial"/>
                          <a:cs typeface="Arial"/>
                        </a:rPr>
                        <a:t>()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65" dirty="0">
                          <a:latin typeface="Arial"/>
                          <a:cs typeface="Arial"/>
                        </a:rPr>
                        <a:t>[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65" dirty="0">
                          <a:latin typeface="Arial"/>
                          <a:cs typeface="Arial"/>
                        </a:rPr>
                        <a:t>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-&gt;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601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3119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Unary</a:t>
                      </a:r>
                      <a:r>
                        <a:rPr sz="1800" b="1" u="sng" spc="-2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Operators 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Unary</a:t>
                      </a:r>
                      <a:r>
                        <a:rPr sz="18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plus/minus 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Logical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NOT  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Compliment 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Address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Sizeof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817880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Increment</a:t>
                      </a:r>
                      <a:r>
                        <a:rPr sz="18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/Decrement 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Dereference  Typecasting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 dirty="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+/-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!</a:t>
                      </a:r>
                    </a:p>
                    <a:p>
                      <a:pPr marL="92710" marR="2250440">
                        <a:lnSpc>
                          <a:spcPct val="100000"/>
                        </a:lnSpc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~ 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&amp;</a:t>
                      </a: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sizeof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++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80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--</a:t>
                      </a:r>
                      <a:endParaRPr sz="1800" dirty="0">
                        <a:latin typeface="Arial"/>
                        <a:cs typeface="Arial"/>
                      </a:endParaRPr>
                    </a:p>
                    <a:p>
                      <a:pPr marL="92710" marR="1847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265" dirty="0">
                          <a:latin typeface="Arial"/>
                          <a:cs typeface="Arial"/>
                        </a:rPr>
                        <a:t>*  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typ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u="sng" spc="-6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Arithmetic</a:t>
                      </a:r>
                      <a:r>
                        <a:rPr sz="1800" b="1" u="sng" spc="-1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165163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li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-1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on 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Division 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Modulus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/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%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25120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Precedence </a:t>
            </a:r>
            <a:r>
              <a:rPr sz="3600" spc="-185" dirty="0"/>
              <a:t>and </a:t>
            </a:r>
            <a:r>
              <a:rPr sz="3600" spc="-180" dirty="0"/>
              <a:t>Associativity</a:t>
            </a:r>
            <a:r>
              <a:rPr sz="3600" spc="-575" dirty="0"/>
              <a:t> </a:t>
            </a:r>
            <a:r>
              <a:rPr sz="3600" spc="-220" dirty="0"/>
              <a:t>Rule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8025" y="1024000"/>
          <a:ext cx="10017759" cy="47910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4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4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Rank/Precedence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u="sng" spc="-6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Arithmetic</a:t>
                      </a:r>
                      <a:r>
                        <a:rPr sz="1800" b="1" u="sng" spc="-15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129540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Arial"/>
                          <a:cs typeface="Arial"/>
                        </a:rPr>
                        <a:t>Addition 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ubtract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+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-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sng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b="1" u="sng" spc="-20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Left</a:t>
                      </a:r>
                      <a:r>
                        <a:rPr sz="18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Right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shift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&lt;&lt;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&gt;&gt;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2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sng" spc="-7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Relational</a:t>
                      </a:r>
                      <a:r>
                        <a:rPr sz="1800" b="1" u="sng" spc="-2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than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 marR="6959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800" spc="-2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 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than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60" dirty="0">
                          <a:latin typeface="Arial"/>
                          <a:cs typeface="Arial"/>
                        </a:rPr>
                        <a:t>Greater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80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&lt;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&lt;=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&gt;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u="sng" spc="-7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Relational</a:t>
                      </a:r>
                      <a:r>
                        <a:rPr sz="1800" b="1" u="sng" spc="-2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9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2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1800" spc="-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45" dirty="0">
                          <a:latin typeface="Arial"/>
                          <a:cs typeface="Arial"/>
                        </a:rPr>
                        <a:t>==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80" dirty="0">
                          <a:latin typeface="Arial"/>
                          <a:cs typeface="Arial"/>
                        </a:rPr>
                        <a:t>!=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584" y="230505"/>
            <a:ext cx="54184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Operators </a:t>
            </a:r>
            <a:r>
              <a:rPr spc="-120" dirty="0"/>
              <a:t>&amp;</a:t>
            </a:r>
            <a:r>
              <a:rPr spc="-470" dirty="0"/>
              <a:t> </a:t>
            </a:r>
            <a:r>
              <a:rPr spc="-29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421714"/>
            <a:ext cx="8027670" cy="391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indent="-394970">
              <a:lnSpc>
                <a:spcPts val="3085"/>
              </a:lnSpc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55" dirty="0">
                <a:latin typeface="Arial"/>
                <a:cs typeface="Arial"/>
              </a:rPr>
              <a:t>Further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</a:t>
            </a:r>
            <a:r>
              <a:rPr sz="2400" spc="-31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C,</a:t>
            </a:r>
            <a:r>
              <a:rPr sz="2400" spc="-2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Operators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classified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into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eight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categories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3840" y="1981200"/>
            <a:ext cx="1105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/>
                <a:cs typeface="Arial"/>
              </a:rPr>
              <a:t>+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,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-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,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/,</a:t>
            </a:r>
            <a:r>
              <a:rPr sz="1800" spc="-17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*,</a:t>
            </a:r>
            <a:r>
              <a:rPr sz="1800" spc="-150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%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93840" y="2443480"/>
            <a:ext cx="707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&amp;&amp;, </a:t>
            </a:r>
            <a:r>
              <a:rPr sz="1800" spc="-55" dirty="0">
                <a:latin typeface="Arial"/>
                <a:cs typeface="Arial"/>
              </a:rPr>
              <a:t>||,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3840" y="2895600"/>
            <a:ext cx="167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Arial"/>
                <a:cs typeface="Arial"/>
              </a:rPr>
              <a:t>&lt;, &gt;, </a:t>
            </a:r>
            <a:r>
              <a:rPr sz="1800" spc="-105" dirty="0">
                <a:latin typeface="Arial"/>
                <a:cs typeface="Arial"/>
              </a:rPr>
              <a:t>&lt;=, &gt;=, ==,</a:t>
            </a:r>
            <a:r>
              <a:rPr sz="1800" spc="-29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!=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3840" y="3281680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/>
                <a:cs typeface="Arial"/>
              </a:rPr>
              <a:t>=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3840" y="3733800"/>
            <a:ext cx="18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Arial"/>
                <a:cs typeface="Arial"/>
              </a:rPr>
              <a:t>?: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3840" y="4191000"/>
            <a:ext cx="519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Arial"/>
                <a:cs typeface="Arial"/>
              </a:rPr>
              <a:t>++,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--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3840" y="4648200"/>
            <a:ext cx="1648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Arial"/>
                <a:cs typeface="Arial"/>
              </a:rPr>
              <a:t>&amp;,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|,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&lt;&lt;,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&gt;&gt;,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~,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-,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^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1639" y="1967580"/>
            <a:ext cx="3697604" cy="439801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09245" indent="-297180">
              <a:lnSpc>
                <a:spcPct val="100000"/>
              </a:lnSpc>
              <a:spcBef>
                <a:spcPts val="310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10" dirty="0">
                <a:latin typeface="Arial"/>
                <a:cs typeface="Arial"/>
              </a:rPr>
              <a:t>Arithmetic </a:t>
            </a:r>
            <a:r>
              <a:rPr sz="1800" spc="-50" dirty="0">
                <a:latin typeface="Arial"/>
                <a:cs typeface="Arial"/>
              </a:rPr>
              <a:t>Operators</a:t>
            </a:r>
            <a:r>
              <a:rPr sz="1800" spc="-3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320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55" dirty="0">
                <a:latin typeface="Arial"/>
                <a:cs typeface="Arial"/>
              </a:rPr>
              <a:t>Logical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Operators:</a:t>
            </a:r>
            <a:endParaRPr sz="18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325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60" dirty="0">
                <a:latin typeface="Arial"/>
                <a:cs typeface="Arial"/>
              </a:rPr>
              <a:t>Relational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Operators:</a:t>
            </a:r>
            <a:endParaRPr sz="18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320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55" dirty="0">
                <a:latin typeface="Arial"/>
                <a:cs typeface="Arial"/>
              </a:rPr>
              <a:t>Assignment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Operators:</a:t>
            </a:r>
            <a:endParaRPr sz="18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325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45" dirty="0">
                <a:latin typeface="Arial"/>
                <a:cs typeface="Arial"/>
              </a:rPr>
              <a:t>Conditional</a:t>
            </a:r>
            <a:r>
              <a:rPr sz="1800" spc="-20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Operator:</a:t>
            </a:r>
            <a:endParaRPr sz="18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320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45" dirty="0">
                <a:latin typeface="Arial"/>
                <a:cs typeface="Arial"/>
              </a:rPr>
              <a:t>Increment </a:t>
            </a:r>
            <a:r>
              <a:rPr sz="1800" spc="-65" dirty="0">
                <a:latin typeface="Arial"/>
                <a:cs typeface="Arial"/>
              </a:rPr>
              <a:t>and </a:t>
            </a:r>
            <a:r>
              <a:rPr sz="1800" spc="-50" dirty="0">
                <a:latin typeface="Arial"/>
                <a:cs typeface="Arial"/>
              </a:rPr>
              <a:t>decrement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operator:</a:t>
            </a:r>
            <a:endParaRPr sz="18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320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45" dirty="0">
                <a:latin typeface="Arial"/>
                <a:cs typeface="Arial"/>
              </a:rPr>
              <a:t>Bitwise</a:t>
            </a:r>
            <a:r>
              <a:rPr sz="1800" spc="-254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Operator:</a:t>
            </a:r>
            <a:endParaRPr sz="18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325"/>
              </a:spcBef>
              <a:buClr>
                <a:srgbClr val="1286C3"/>
              </a:buClr>
              <a:buSzPct val="138888"/>
              <a:buFont typeface="Wingdings"/>
              <a:buChar char=""/>
              <a:tabLst>
                <a:tab pos="309880" algn="l"/>
              </a:tabLst>
            </a:pPr>
            <a:r>
              <a:rPr sz="1800" spc="-85" dirty="0">
                <a:latin typeface="Arial"/>
                <a:cs typeface="Arial"/>
              </a:rPr>
              <a:t>Special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Operator: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3840" y="5110480"/>
            <a:ext cx="420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Arial"/>
                <a:cs typeface="Arial"/>
              </a:rPr>
              <a:t>address </a:t>
            </a:r>
            <a:r>
              <a:rPr sz="1800" spc="-50" dirty="0">
                <a:latin typeface="Arial"/>
                <a:cs typeface="Arial"/>
              </a:rPr>
              <a:t>(&amp;), </a:t>
            </a:r>
            <a:r>
              <a:rPr sz="1800" spc="-65" dirty="0">
                <a:latin typeface="Arial"/>
                <a:cs typeface="Arial"/>
              </a:rPr>
              <a:t>comma </a:t>
            </a:r>
            <a:r>
              <a:rPr sz="1800" spc="-55" dirty="0">
                <a:latin typeface="Arial"/>
                <a:cs typeface="Arial"/>
              </a:rPr>
              <a:t>(,) </a:t>
            </a:r>
            <a:r>
              <a:rPr sz="1800" spc="-30" dirty="0">
                <a:latin typeface="Arial"/>
                <a:cs typeface="Arial"/>
              </a:rPr>
              <a:t>,</a:t>
            </a:r>
            <a:r>
              <a:rPr sz="1800" spc="-39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sizeof, </a:t>
            </a:r>
            <a:r>
              <a:rPr sz="1800" spc="-50" dirty="0">
                <a:latin typeface="Arial"/>
                <a:cs typeface="Arial"/>
              </a:rPr>
              <a:t>(typecasting)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1057" y="251205"/>
            <a:ext cx="6727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Precedence </a:t>
            </a:r>
            <a:r>
              <a:rPr sz="3600" spc="-185" dirty="0"/>
              <a:t>and </a:t>
            </a:r>
            <a:r>
              <a:rPr sz="3600" spc="-180" dirty="0"/>
              <a:t>Associativity</a:t>
            </a:r>
            <a:r>
              <a:rPr sz="3600" spc="-575" dirty="0"/>
              <a:t> </a:t>
            </a:r>
            <a:r>
              <a:rPr sz="3600" spc="-220" dirty="0"/>
              <a:t>Rule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78025" y="1024000"/>
          <a:ext cx="10019030" cy="49529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Rank/Precedence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Associativity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u="sng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b="1" u="sng" spc="-20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u="sng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b="1" u="sng" spc="-20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5" dirty="0">
                          <a:latin typeface="Arial"/>
                          <a:cs typeface="Arial"/>
                        </a:rPr>
                        <a:t>XOR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^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sng" spc="-8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b="1" u="sng" spc="-20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Arial"/>
                          <a:cs typeface="Arial"/>
                        </a:rPr>
                        <a:t>Bitwise</a:t>
                      </a:r>
                      <a:r>
                        <a:rPr sz="18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90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sng" spc="-10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Logical</a:t>
                      </a:r>
                      <a:r>
                        <a:rPr sz="1800" b="1" u="sng" spc="-2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70" dirty="0"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&amp;&amp;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3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u="sng" spc="-10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Logical</a:t>
                      </a:r>
                      <a:r>
                        <a:rPr sz="1800" b="1" u="sng" spc="-24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Logical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60" dirty="0"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||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29" dirty="0">
                          <a:latin typeface="Arial"/>
                          <a:cs typeface="Arial"/>
                        </a:rPr>
                        <a:t>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u="sng" spc="-8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Conditional</a:t>
                      </a:r>
                      <a:r>
                        <a:rPr sz="1800" b="1" u="sng" spc="-26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?: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u="sng" spc="-10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Assignment</a:t>
                      </a:r>
                      <a:r>
                        <a:rPr sz="1800" b="1" u="sng" spc="-215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=,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+=,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-=,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5" dirty="0">
                          <a:latin typeface="Arial"/>
                          <a:cs typeface="Arial"/>
                        </a:rPr>
                        <a:t>*=,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/=,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 %=, </a:t>
                      </a:r>
                      <a:r>
                        <a:rPr sz="1800" spc="-60" dirty="0">
                          <a:latin typeface="Arial"/>
                          <a:cs typeface="Arial"/>
                        </a:rPr>
                        <a:t>&amp;=,</a:t>
                      </a:r>
                      <a:r>
                        <a:rPr sz="18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|=,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Arial"/>
                          <a:cs typeface="Arial"/>
                        </a:rPr>
                        <a:t>^=,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&amp;&amp;=, </a:t>
                      </a:r>
                      <a:r>
                        <a:rPr sz="1800" spc="-90" dirty="0">
                          <a:latin typeface="Arial"/>
                          <a:cs typeface="Arial"/>
                        </a:rPr>
                        <a:t>||==, </a:t>
                      </a:r>
                      <a:r>
                        <a:rPr sz="1800" spc="-114" dirty="0">
                          <a:latin typeface="Arial"/>
                          <a:cs typeface="Arial"/>
                        </a:rPr>
                        <a:t>&lt;&lt;=,</a:t>
                      </a:r>
                      <a:r>
                        <a:rPr sz="18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40" dirty="0">
                          <a:latin typeface="Arial"/>
                          <a:cs typeface="Arial"/>
                        </a:rPr>
                        <a:t>&gt;&gt;=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35" dirty="0">
                          <a:latin typeface="Arial"/>
                          <a:cs typeface="Arial"/>
                        </a:rPr>
                        <a:t>R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65" dirty="0">
                          <a:latin typeface="Arial"/>
                          <a:cs typeface="Arial"/>
                        </a:rPr>
                        <a:t>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6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u="sng" spc="-11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Comma</a:t>
                      </a:r>
                      <a:r>
                        <a:rPr sz="1800" b="1" u="sng" spc="-204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u="sng" spc="-7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,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65" dirty="0">
                          <a:latin typeface="Arial"/>
                          <a:cs typeface="Arial"/>
                        </a:rPr>
                        <a:t>L </a:t>
                      </a:r>
                      <a:r>
                        <a:rPr sz="1800" spc="3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744" y="251205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/>
              <a:t>Arithmetic</a:t>
            </a:r>
            <a:r>
              <a:rPr sz="3600" spc="-320" dirty="0"/>
              <a:t> </a:t>
            </a:r>
            <a:r>
              <a:rPr sz="3600" spc="-250" dirty="0"/>
              <a:t>Expression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63369" y="971867"/>
            <a:ext cx="5918200" cy="14198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Consider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following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arithmetic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latin typeface="Arial"/>
                <a:cs typeface="Arial"/>
              </a:rPr>
              <a:t>int </a:t>
            </a:r>
            <a:r>
              <a:rPr sz="2400" spc="-150" dirty="0">
                <a:latin typeface="Arial"/>
                <a:cs typeface="Arial"/>
              </a:rPr>
              <a:t>a=10, </a:t>
            </a:r>
            <a:r>
              <a:rPr sz="2400" spc="-130" dirty="0">
                <a:latin typeface="Arial"/>
                <a:cs typeface="Arial"/>
              </a:rPr>
              <a:t>b=3,</a:t>
            </a:r>
            <a:r>
              <a:rPr sz="2400" spc="-49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c=7, </a:t>
            </a:r>
            <a:r>
              <a:rPr sz="2400" spc="-40" dirty="0">
                <a:latin typeface="Arial"/>
                <a:cs typeface="Arial"/>
              </a:rPr>
              <a:t>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-110" dirty="0">
                <a:latin typeface="Arial"/>
                <a:cs typeface="Arial"/>
              </a:rPr>
              <a:t>d=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+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% </a:t>
            </a:r>
            <a:r>
              <a:rPr sz="2400" spc="-150" dirty="0">
                <a:latin typeface="Arial"/>
                <a:cs typeface="Arial"/>
              </a:rPr>
              <a:t>c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355" dirty="0">
                <a:latin typeface="Arial"/>
                <a:cs typeface="Arial"/>
              </a:rPr>
              <a:t>*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–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/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7179" y="2910713"/>
          <a:ext cx="9762488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1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13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4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4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3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28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33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3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3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3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95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24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90" dirty="0">
                          <a:latin typeface="Arial"/>
                          <a:cs typeface="Arial"/>
                        </a:rPr>
                        <a:t>chosen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2400" spc="-310" dirty="0">
                          <a:latin typeface="Arial"/>
                          <a:cs typeface="Arial"/>
                        </a:rPr>
                        <a:t>7 </a:t>
                      </a:r>
                      <a:r>
                        <a:rPr sz="2400" spc="35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4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35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*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4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85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9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5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= 19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4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16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1744" y="251205"/>
            <a:ext cx="4391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14" dirty="0"/>
              <a:t>Arithmetic</a:t>
            </a:r>
            <a:r>
              <a:rPr sz="3600" spc="-320" dirty="0"/>
              <a:t> </a:t>
            </a:r>
            <a:r>
              <a:rPr sz="3600" spc="-250" dirty="0"/>
              <a:t>Expression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63369" y="971867"/>
            <a:ext cx="5918200" cy="19348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Consider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following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arithmetic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40" dirty="0">
                <a:latin typeface="Arial"/>
                <a:cs typeface="Arial"/>
              </a:rPr>
              <a:t>int </a:t>
            </a:r>
            <a:r>
              <a:rPr sz="2400" spc="-130" dirty="0">
                <a:latin typeface="Arial"/>
                <a:cs typeface="Arial"/>
              </a:rPr>
              <a:t>b=3,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c=7;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2400" spc="10" dirty="0">
                <a:latin typeface="Arial"/>
                <a:cs typeface="Arial"/>
              </a:rPr>
              <a:t>float </a:t>
            </a:r>
            <a:r>
              <a:rPr sz="2400" spc="-150" dirty="0">
                <a:latin typeface="Arial"/>
                <a:cs typeface="Arial"/>
              </a:rPr>
              <a:t>a=10,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d;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400" spc="-110" dirty="0">
                <a:latin typeface="Arial"/>
                <a:cs typeface="Arial"/>
              </a:rPr>
              <a:t>d=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+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4" dirty="0">
                <a:latin typeface="Arial"/>
                <a:cs typeface="Arial"/>
              </a:rPr>
              <a:t>% </a:t>
            </a:r>
            <a:r>
              <a:rPr sz="2400" spc="-150" dirty="0">
                <a:latin typeface="Arial"/>
                <a:cs typeface="Arial"/>
              </a:rPr>
              <a:t>c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355" dirty="0">
                <a:latin typeface="Arial"/>
                <a:cs typeface="Arial"/>
              </a:rPr>
              <a:t>*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–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/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b;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8570" y="3142488"/>
          <a:ext cx="9761854" cy="3200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13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4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4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3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5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28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400" b="1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33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3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400" b="1" spc="-165" dirty="0">
                          <a:latin typeface="Arial"/>
                          <a:cs typeface="Arial"/>
                        </a:rPr>
                        <a:t> –</a:t>
                      </a:r>
                      <a:r>
                        <a:rPr sz="2400" b="1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3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b="1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30" dirty="0">
                          <a:latin typeface="Arial"/>
                          <a:cs typeface="Arial"/>
                        </a:rPr>
                        <a:t>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-90" dirty="0">
                          <a:latin typeface="Arial"/>
                          <a:cs typeface="Arial"/>
                        </a:rPr>
                        <a:t>Operator</a:t>
                      </a:r>
                      <a:r>
                        <a:rPr sz="2400" b="1" spc="-185" dirty="0">
                          <a:latin typeface="Arial"/>
                          <a:cs typeface="Arial"/>
                        </a:rPr>
                        <a:t> chosen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10.000000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2400" spc="-204" dirty="0">
                          <a:latin typeface="Arial"/>
                          <a:cs typeface="Arial"/>
                        </a:rPr>
                        <a:t>% </a:t>
                      </a:r>
                      <a:r>
                        <a:rPr sz="2400" spc="-310" dirty="0">
                          <a:latin typeface="Arial"/>
                          <a:cs typeface="Arial"/>
                        </a:rPr>
                        <a:t>7 </a:t>
                      </a:r>
                      <a:r>
                        <a:rPr sz="2400" spc="35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400" spc="-3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10.000000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%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10.000000 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2400" spc="355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400" spc="-4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400" spc="-125" dirty="0">
                          <a:latin typeface="Arial"/>
                          <a:cs typeface="Arial"/>
                        </a:rPr>
                        <a:t>10.000000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*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10.000000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9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10.000000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5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0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10.000000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+ 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9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5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29" dirty="0">
                          <a:latin typeface="Arial"/>
                          <a:cs typeface="Arial"/>
                        </a:rPr>
                        <a:t>3.333333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2400" spc="-120" dirty="0">
                          <a:latin typeface="Arial"/>
                          <a:cs typeface="Arial"/>
                        </a:rPr>
                        <a:t>19.000000 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-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29" dirty="0">
                          <a:latin typeface="Arial"/>
                          <a:cs typeface="Arial"/>
                        </a:rPr>
                        <a:t>3.333333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-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d </a:t>
                      </a:r>
                      <a:r>
                        <a:rPr sz="2400" spc="-175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24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50" dirty="0">
                          <a:latin typeface="Arial"/>
                          <a:cs typeface="Arial"/>
                        </a:rPr>
                        <a:t>15.666667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285" y="173863"/>
            <a:ext cx="20643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0" spc="100" dirty="0"/>
              <a:t>Exercise</a:t>
            </a:r>
            <a:endParaRPr sz="3600" spc="1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369" y="1873758"/>
            <a:ext cx="9088120" cy="299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Evaluate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following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considering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their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default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data-types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100"/>
              </a:lnSpc>
              <a:spcBef>
                <a:spcPts val="125"/>
              </a:spcBef>
              <a:tabLst>
                <a:tab pos="527685" algn="l"/>
              </a:tabLst>
            </a:pPr>
            <a:r>
              <a:rPr sz="3450" dirty="0">
                <a:solidFill>
                  <a:srgbClr val="1286C3"/>
                </a:solidFill>
                <a:latin typeface="Arial"/>
                <a:cs typeface="Arial"/>
              </a:rPr>
              <a:t>i.	</a:t>
            </a:r>
            <a:r>
              <a:rPr sz="2400" spc="-185" dirty="0">
                <a:latin typeface="Arial"/>
                <a:cs typeface="Arial"/>
              </a:rPr>
              <a:t>5 </a:t>
            </a:r>
            <a:r>
              <a:rPr sz="2400" spc="-170" dirty="0">
                <a:latin typeface="Arial"/>
                <a:cs typeface="Arial"/>
              </a:rPr>
              <a:t>+ </a:t>
            </a:r>
            <a:r>
              <a:rPr sz="2400" spc="-250" dirty="0">
                <a:latin typeface="Arial"/>
                <a:cs typeface="Arial"/>
              </a:rPr>
              <a:t>3 </a:t>
            </a:r>
            <a:r>
              <a:rPr sz="2400" spc="-65" dirty="0">
                <a:latin typeface="Arial"/>
                <a:cs typeface="Arial"/>
              </a:rPr>
              <a:t>/2 </a:t>
            </a:r>
            <a:r>
              <a:rPr sz="2400" spc="-165" dirty="0">
                <a:latin typeface="Arial"/>
                <a:cs typeface="Arial"/>
              </a:rPr>
              <a:t>– </a:t>
            </a:r>
            <a:r>
              <a:rPr sz="2400" spc="-225" dirty="0">
                <a:latin typeface="Arial"/>
                <a:cs typeface="Arial"/>
              </a:rPr>
              <a:t>15 </a:t>
            </a:r>
            <a:r>
              <a:rPr sz="2400" spc="-155" dirty="0">
                <a:latin typeface="Arial"/>
                <a:cs typeface="Arial"/>
              </a:rPr>
              <a:t>%4 </a:t>
            </a:r>
            <a:r>
              <a:rPr sz="2400" spc="355" dirty="0">
                <a:latin typeface="Arial"/>
                <a:cs typeface="Arial"/>
              </a:rPr>
              <a:t>*</a:t>
            </a:r>
            <a:r>
              <a:rPr sz="2400" spc="-3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060"/>
              </a:lnSpc>
              <a:tabLst>
                <a:tab pos="527685" algn="l"/>
              </a:tabLst>
            </a:pPr>
            <a:r>
              <a:rPr sz="3450" spc="15" dirty="0">
                <a:solidFill>
                  <a:srgbClr val="1286C3"/>
                </a:solidFill>
                <a:latin typeface="Arial"/>
                <a:cs typeface="Arial"/>
              </a:rPr>
              <a:t>ii.	</a:t>
            </a:r>
            <a:r>
              <a:rPr sz="2400" spc="-185" dirty="0">
                <a:latin typeface="Arial"/>
                <a:cs typeface="Arial"/>
              </a:rPr>
              <a:t>5 </a:t>
            </a:r>
            <a:r>
              <a:rPr sz="2400" spc="5" dirty="0">
                <a:latin typeface="Arial"/>
                <a:cs typeface="Arial"/>
              </a:rPr>
              <a:t>&amp;&amp;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2 </a:t>
            </a:r>
            <a:r>
              <a:rPr sz="2400" spc="-85" dirty="0">
                <a:latin typeface="Arial"/>
                <a:cs typeface="Arial"/>
              </a:rPr>
              <a:t>|| </a:t>
            </a:r>
            <a:r>
              <a:rPr sz="2400" spc="-185" dirty="0">
                <a:latin typeface="Arial"/>
                <a:cs typeface="Arial"/>
              </a:rPr>
              <a:t>5 </a:t>
            </a:r>
            <a:r>
              <a:rPr sz="2400" spc="-35" dirty="0">
                <a:latin typeface="Arial"/>
                <a:cs typeface="Arial"/>
              </a:rPr>
              <a:t>&amp;&amp;0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060"/>
              </a:lnSpc>
            </a:pPr>
            <a:r>
              <a:rPr sz="3450" spc="25" dirty="0">
                <a:solidFill>
                  <a:srgbClr val="1286C3"/>
                </a:solidFill>
                <a:latin typeface="Arial"/>
                <a:cs typeface="Arial"/>
              </a:rPr>
              <a:t>iii.</a:t>
            </a:r>
            <a:r>
              <a:rPr sz="3450" spc="-409" dirty="0">
                <a:solidFill>
                  <a:srgbClr val="1286C3"/>
                </a:solidFill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(5&gt;2)? </a:t>
            </a:r>
            <a:r>
              <a:rPr sz="2400" spc="-135" dirty="0">
                <a:latin typeface="Arial"/>
                <a:cs typeface="Arial"/>
              </a:rPr>
              <a:t>100: </a:t>
            </a:r>
            <a:r>
              <a:rPr sz="2400" spc="-125" dirty="0">
                <a:latin typeface="Arial"/>
                <a:cs typeface="Arial"/>
              </a:rPr>
              <a:t>200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060"/>
              </a:lnSpc>
            </a:pPr>
            <a:r>
              <a:rPr sz="3450" spc="-40" dirty="0">
                <a:solidFill>
                  <a:srgbClr val="1286C3"/>
                </a:solidFill>
                <a:latin typeface="Arial"/>
                <a:cs typeface="Arial"/>
              </a:rPr>
              <a:t>iv.</a:t>
            </a:r>
            <a:r>
              <a:rPr sz="3450" spc="-245" dirty="0">
                <a:solidFill>
                  <a:srgbClr val="1286C3"/>
                </a:solidFill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(5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&lt;&lt;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2)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355" dirty="0">
                <a:latin typeface="Arial"/>
                <a:cs typeface="Arial"/>
              </a:rPr>
              <a:t>*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10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+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(5&gt;&gt;1)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4100"/>
              </a:lnSpc>
              <a:tabLst>
                <a:tab pos="527685" algn="l"/>
              </a:tabLst>
            </a:pPr>
            <a:r>
              <a:rPr sz="3450" spc="-80" dirty="0">
                <a:solidFill>
                  <a:srgbClr val="1286C3"/>
                </a:solidFill>
                <a:latin typeface="Arial"/>
                <a:cs typeface="Arial"/>
              </a:rPr>
              <a:t>v.	</a:t>
            </a:r>
            <a:r>
              <a:rPr sz="2400" spc="-185" dirty="0">
                <a:latin typeface="Arial"/>
                <a:cs typeface="Arial"/>
              </a:rPr>
              <a:t>10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&amp;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2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+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10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^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2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+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85" dirty="0">
                <a:latin typeface="Arial"/>
                <a:cs typeface="Arial"/>
              </a:rPr>
              <a:t>10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|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391" y="230505"/>
            <a:ext cx="468185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Arithmetic</a:t>
            </a:r>
            <a:r>
              <a:rPr spc="-525" dirty="0"/>
              <a:t> </a:t>
            </a:r>
            <a:r>
              <a:rPr spc="-185" dirty="0"/>
              <a:t>Operators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43338"/>
              </p:ext>
            </p:extLst>
          </p:nvPr>
        </p:nvGraphicFramePr>
        <p:xfrm>
          <a:off x="1922652" y="1899666"/>
          <a:ext cx="9709783" cy="4206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8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9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203835" marR="194310" indent="1981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Integer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plus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+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14" dirty="0">
                          <a:latin typeface="Arial"/>
                          <a:cs typeface="Arial"/>
                        </a:rPr>
                        <a:t>Sum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70" dirty="0">
                          <a:latin typeface="Arial"/>
                          <a:cs typeface="Arial"/>
                        </a:rPr>
                        <a:t>13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minus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-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55" dirty="0">
                          <a:latin typeface="Arial"/>
                          <a:cs typeface="Arial"/>
                        </a:rPr>
                        <a:t>Difference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–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L="91440" marR="9391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rithmetic  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multiply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290" dirty="0">
                          <a:latin typeface="Arial"/>
                          <a:cs typeface="Arial"/>
                        </a:rPr>
                        <a:t>*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60" dirty="0">
                          <a:latin typeface="Arial"/>
                          <a:cs typeface="Arial"/>
                        </a:rPr>
                        <a:t>Product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290" dirty="0">
                          <a:latin typeface="Arial"/>
                          <a:cs typeface="Arial"/>
                        </a:rPr>
                        <a:t>*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5" dirty="0">
                          <a:latin typeface="Arial"/>
                          <a:cs typeface="Arial"/>
                        </a:rPr>
                        <a:t>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divide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/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Quotient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90">
                <a:tc>
                  <a:txBody>
                    <a:bodyPr/>
                    <a:lstStyle/>
                    <a:p>
                      <a:pPr marL="91440" marR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Arithmetic 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modulus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mod</a:t>
                      </a:r>
                      <a:r>
                        <a:rPr sz="20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Remainder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76884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961" y="230505"/>
            <a:ext cx="7503159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Arithmetic </a:t>
            </a:r>
            <a:r>
              <a:rPr spc="-185" dirty="0"/>
              <a:t>Operators </a:t>
            </a:r>
            <a:r>
              <a:rPr spc="-215" dirty="0"/>
              <a:t>(Modulus</a:t>
            </a:r>
            <a:r>
              <a:rPr spc="-840" dirty="0"/>
              <a:t> </a:t>
            </a:r>
            <a:r>
              <a:rPr spc="-180" dirty="0"/>
              <a:t>%)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046830"/>
            <a:ext cx="9337675" cy="12573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7034" indent="-394970">
              <a:lnSpc>
                <a:spcPct val="100000"/>
              </a:lnSpc>
              <a:spcBef>
                <a:spcPts val="12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80" dirty="0">
                <a:latin typeface="Arial"/>
                <a:cs typeface="Arial"/>
              </a:rPr>
              <a:t>Modulus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operators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operates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only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integer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operands.</a:t>
            </a:r>
            <a:endParaRPr sz="240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138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110" dirty="0">
                <a:latin typeface="Arial"/>
                <a:cs typeface="Arial"/>
              </a:rPr>
              <a:t>Result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modulus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borrows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sign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first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operands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always.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22652" y="2439670"/>
          <a:ext cx="9690097" cy="2812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626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Integer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 marR="3365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Arithmetic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modulus</a:t>
                      </a:r>
                      <a:r>
                        <a:rPr sz="2000" spc="-2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or  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mod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%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-10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-3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-10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5899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5" dirty="0">
                          <a:latin typeface="Arial"/>
                          <a:cs typeface="Arial"/>
                        </a:rPr>
                        <a:t>-3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10" dirty="0">
                          <a:latin typeface="Arial"/>
                          <a:cs typeface="Arial"/>
                        </a:rPr>
                        <a:t>-1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9488" y="230505"/>
            <a:ext cx="391160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Logical</a:t>
            </a:r>
            <a:r>
              <a:rPr spc="-525" dirty="0"/>
              <a:t> </a:t>
            </a:r>
            <a:r>
              <a:rPr spc="-18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008560"/>
            <a:ext cx="9558020" cy="10312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4015" indent="-361950">
              <a:lnSpc>
                <a:spcPct val="100000"/>
              </a:lnSpc>
              <a:spcBef>
                <a:spcPts val="414"/>
              </a:spcBef>
              <a:buClr>
                <a:srgbClr val="1286C3"/>
              </a:buClr>
              <a:buSzPct val="140909"/>
              <a:buFont typeface="Wingdings"/>
              <a:buChar char=""/>
              <a:tabLst>
                <a:tab pos="374650" algn="l"/>
              </a:tabLst>
            </a:pPr>
            <a:r>
              <a:rPr sz="2200" spc="-60" dirty="0">
                <a:latin typeface="Arial"/>
                <a:cs typeface="Arial"/>
              </a:rPr>
              <a:t>Logical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operators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AND(&amp;&amp;)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and</a:t>
            </a:r>
            <a:r>
              <a:rPr sz="2200" spc="-275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OR(||)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are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binary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operators</a:t>
            </a:r>
            <a:r>
              <a:rPr sz="2200" spc="-229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and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Logical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operator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200" spc="-110" dirty="0">
                <a:latin typeface="Arial"/>
                <a:cs typeface="Arial"/>
              </a:rPr>
              <a:t>NOT </a:t>
            </a:r>
            <a:r>
              <a:rPr sz="2200" spc="-60" dirty="0">
                <a:latin typeface="Arial"/>
                <a:cs typeface="Arial"/>
              </a:rPr>
              <a:t>(!) </a:t>
            </a:r>
            <a:r>
              <a:rPr sz="2200" spc="-100" dirty="0">
                <a:latin typeface="Arial"/>
                <a:cs typeface="Arial"/>
              </a:rPr>
              <a:t>is </a:t>
            </a:r>
            <a:r>
              <a:rPr sz="2200" spc="-65" dirty="0">
                <a:latin typeface="Arial"/>
                <a:cs typeface="Arial"/>
              </a:rPr>
              <a:t>unary</a:t>
            </a:r>
            <a:r>
              <a:rPr sz="2200" spc="-495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operator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3369" y="5444438"/>
            <a:ext cx="9449435" cy="103187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3960"/>
              </a:lnSpc>
              <a:spcBef>
                <a:spcPts val="450"/>
              </a:spcBef>
              <a:buClr>
                <a:srgbClr val="1286C3"/>
              </a:buClr>
              <a:buSzPct val="140909"/>
              <a:buFont typeface="Wingdings"/>
              <a:buChar char=""/>
              <a:tabLst>
                <a:tab pos="375285" algn="l"/>
              </a:tabLst>
            </a:pPr>
            <a:r>
              <a:rPr sz="2200" spc="-65" dirty="0">
                <a:latin typeface="Arial"/>
                <a:cs typeface="Arial"/>
              </a:rPr>
              <a:t>In</a:t>
            </a:r>
            <a:r>
              <a:rPr sz="2200" spc="-290" dirty="0">
                <a:latin typeface="Arial"/>
                <a:cs typeface="Arial"/>
              </a:rPr>
              <a:t> </a:t>
            </a:r>
            <a:r>
              <a:rPr sz="2200" spc="-165" dirty="0">
                <a:latin typeface="Arial"/>
                <a:cs typeface="Arial"/>
              </a:rPr>
              <a:t>C,</a:t>
            </a:r>
            <a:r>
              <a:rPr sz="2200" spc="-23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Zero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(0)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indicates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200" dirty="0">
                <a:latin typeface="Arial"/>
                <a:cs typeface="Arial"/>
              </a:rPr>
              <a:t>FALSE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and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non-zero</a:t>
            </a:r>
            <a:r>
              <a:rPr sz="2200" spc="-22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value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indicates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TRUE.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While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solving  </a:t>
            </a:r>
            <a:r>
              <a:rPr sz="2200" spc="-50" dirty="0">
                <a:latin typeface="Arial"/>
                <a:cs typeface="Arial"/>
              </a:rPr>
              <a:t>logical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expression</a:t>
            </a:r>
            <a:r>
              <a:rPr sz="2200" spc="-220" dirty="0">
                <a:latin typeface="Arial"/>
                <a:cs typeface="Arial"/>
              </a:rPr>
              <a:t> </a:t>
            </a:r>
            <a:r>
              <a:rPr sz="2200" spc="-140" dirty="0">
                <a:latin typeface="Arial"/>
                <a:cs typeface="Arial"/>
              </a:rPr>
              <a:t>use</a:t>
            </a:r>
            <a:r>
              <a:rPr sz="2200" spc="-28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One(1)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in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place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15" dirty="0">
                <a:latin typeface="Arial"/>
                <a:cs typeface="Arial"/>
              </a:rPr>
              <a:t>of</a:t>
            </a:r>
            <a:r>
              <a:rPr sz="2200" spc="-340" dirty="0">
                <a:latin typeface="Arial"/>
                <a:cs typeface="Arial"/>
              </a:rPr>
              <a:t> </a:t>
            </a:r>
            <a:r>
              <a:rPr sz="2200" spc="-160" dirty="0">
                <a:latin typeface="Arial"/>
                <a:cs typeface="Arial"/>
              </a:rPr>
              <a:t>TRUE.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826284"/>
              </p:ext>
            </p:extLst>
          </p:nvPr>
        </p:nvGraphicFramePr>
        <p:xfrm>
          <a:off x="1671750" y="2015218"/>
          <a:ext cx="5795850" cy="3429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1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6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35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58470" marR="334010" indent="-1193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670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&amp;&amp;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257175" marR="2489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||</a:t>
                      </a:r>
                      <a:r>
                        <a:rPr sz="1800" b="1" spc="-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Zero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Zero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Zero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10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8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Zero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006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True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False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36990"/>
              </p:ext>
            </p:extLst>
          </p:nvPr>
        </p:nvGraphicFramePr>
        <p:xfrm>
          <a:off x="8001507" y="2204720"/>
          <a:ext cx="2818893" cy="229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559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340995" marR="3321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  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!a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7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80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Zero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20" dirty="0">
                          <a:latin typeface="Arial"/>
                          <a:cs typeface="Arial"/>
                        </a:rPr>
                        <a:t>False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74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True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0303" y="230505"/>
            <a:ext cx="45700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Relational</a:t>
            </a:r>
            <a:r>
              <a:rPr spc="-475" dirty="0"/>
              <a:t> </a:t>
            </a:r>
            <a:r>
              <a:rPr spc="-18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183640"/>
            <a:ext cx="5889625" cy="391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7034" indent="-394970">
              <a:lnSpc>
                <a:spcPts val="3080"/>
              </a:lnSpc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10" dirty="0">
                <a:latin typeface="Arial"/>
                <a:cs typeface="Arial"/>
              </a:rPr>
              <a:t>All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relational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operators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are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binary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operators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65086"/>
              </p:ext>
            </p:extLst>
          </p:nvPr>
        </p:nvGraphicFramePr>
        <p:xfrm>
          <a:off x="1922652" y="1899666"/>
          <a:ext cx="9709783" cy="4674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7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1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203835" marR="194310" indent="1981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Integer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&gt;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greater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than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(1)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&lt;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3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20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than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6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0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(0)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87">
                <a:tc>
                  <a:txBody>
                    <a:bodyPr/>
                    <a:lstStyle/>
                    <a:p>
                      <a:pPr marR="9391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==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35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20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(0)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39">
                <a:tc>
                  <a:txBody>
                    <a:bodyPr/>
                    <a:lstStyle/>
                    <a:p>
                      <a:pPr marR="939165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&lt;=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3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less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than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equal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40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200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90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(0)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90">
                <a:tc>
                  <a:txBody>
                    <a:bodyPr/>
                    <a:lstStyle/>
                    <a:p>
                      <a:pPr marR="93916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10" dirty="0">
                          <a:latin typeface="Arial"/>
                          <a:cs typeface="Arial"/>
                        </a:rPr>
                        <a:t>&gt;=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3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greater 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20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spc="-8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20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(1)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786">
                <a:tc>
                  <a:txBody>
                    <a:bodyPr/>
                    <a:lstStyle/>
                    <a:p>
                      <a:pPr marR="97472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!=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3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equal</a:t>
                      </a:r>
                      <a:r>
                        <a:rPr sz="2000" spc="-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40" dirty="0">
                          <a:latin typeface="Arial"/>
                          <a:cs typeface="Arial"/>
                        </a:rPr>
                        <a:t>to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5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IN" sz="2000" spc="-165" dirty="0">
                          <a:latin typeface="Arial"/>
                          <a:cs typeface="Arial"/>
                        </a:rPr>
                        <a:t>3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20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(1)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185" y="423494"/>
            <a:ext cx="8635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75" dirty="0"/>
              <a:t>Complementary </a:t>
            </a:r>
            <a:r>
              <a:rPr spc="-150" dirty="0"/>
              <a:t>Relational</a:t>
            </a:r>
            <a:r>
              <a:rPr spc="-530" dirty="0"/>
              <a:t> </a:t>
            </a:r>
            <a:r>
              <a:rPr spc="-295" dirty="0"/>
              <a:t>Expressions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096341"/>
              </p:ext>
            </p:extLst>
          </p:nvPr>
        </p:nvGraphicFramePr>
        <p:xfrm>
          <a:off x="1922652" y="1899666"/>
          <a:ext cx="9812147" cy="3739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2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49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52120" marR="443865" indent="1981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Integer 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404495" marR="154940" indent="-2438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mp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ary  </a:t>
                      </a: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expressions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FA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139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0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(1)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913765" indent="-2959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&gt;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39775" marR="727075" indent="173355">
                        <a:lnSpc>
                          <a:spcPct val="100000"/>
                        </a:lnSpc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Or 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&lt;=</a:t>
                      </a:r>
                      <a:r>
                        <a:rPr sz="2000" spc="-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447675" marR="234315" indent="-2012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9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LSE 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(0)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13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(0)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913765" indent="-271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2000" spc="-105" dirty="0">
                          <a:latin typeface="Arial"/>
                          <a:cs typeface="Arial"/>
                        </a:rPr>
                        <a:t>(a </a:t>
                      </a:r>
                      <a:r>
                        <a:rPr sz="2000" spc="-150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739775" marR="727710" indent="173355">
                        <a:lnSpc>
                          <a:spcPct val="100000"/>
                        </a:lnSpc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Or 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&gt;=</a:t>
                      </a:r>
                      <a:r>
                        <a:rPr sz="2000" spc="-2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(1)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F0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4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60" dirty="0"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==</a:t>
                      </a:r>
                      <a:r>
                        <a:rPr sz="20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20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(0)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30" dirty="0">
                          <a:latin typeface="Arial"/>
                          <a:cs typeface="Arial"/>
                        </a:rPr>
                        <a:t>!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( </a:t>
                      </a: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145" dirty="0">
                          <a:latin typeface="Arial"/>
                          <a:cs typeface="Arial"/>
                        </a:rPr>
                        <a:t>== 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2000" spc="-4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)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45" dirty="0">
                          <a:latin typeface="Arial"/>
                          <a:cs typeface="Arial"/>
                        </a:rPr>
                        <a:t>Or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spc="-14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000" spc="-90" dirty="0">
                          <a:latin typeface="Arial"/>
                          <a:cs typeface="Arial"/>
                        </a:rPr>
                        <a:t>!=</a:t>
                      </a:r>
                      <a:r>
                        <a:rPr sz="200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8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20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20" dirty="0">
                          <a:latin typeface="Arial"/>
                          <a:cs typeface="Arial"/>
                        </a:rPr>
                        <a:t>(1)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2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8279" y="230505"/>
            <a:ext cx="495236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Assignment</a:t>
            </a:r>
            <a:r>
              <a:rPr spc="-550" dirty="0"/>
              <a:t> </a:t>
            </a:r>
            <a:r>
              <a:rPr spc="-18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010355"/>
            <a:ext cx="9427845" cy="53981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4029"/>
              </a:lnSpc>
              <a:spcBef>
                <a:spcPts val="425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75" dirty="0">
                <a:latin typeface="Arial"/>
                <a:cs typeface="Arial"/>
              </a:rPr>
              <a:t>Assignment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used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to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assign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value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or</a:t>
            </a:r>
            <a:r>
              <a:rPr sz="2400" spc="-17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result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to  </a:t>
            </a:r>
            <a:r>
              <a:rPr sz="2400" spc="-65" dirty="0">
                <a:latin typeface="Arial"/>
                <a:cs typeface="Arial"/>
              </a:rPr>
              <a:t>variable.</a:t>
            </a:r>
            <a:endParaRPr sz="2400" dirty="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980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75" dirty="0">
                <a:latin typeface="Arial"/>
                <a:cs typeface="Arial"/>
              </a:rPr>
              <a:t>Assignment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statement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take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form</a:t>
            </a:r>
            <a:endParaRPr sz="2400" dirty="0">
              <a:latin typeface="Arial"/>
              <a:cs typeface="Arial"/>
            </a:endParaRPr>
          </a:p>
          <a:p>
            <a:pPr marL="433070" algn="ctr">
              <a:lnSpc>
                <a:spcPct val="100000"/>
              </a:lnSpc>
              <a:spcBef>
                <a:spcPts val="2145"/>
              </a:spcBef>
            </a:pPr>
            <a:r>
              <a:rPr sz="2400" spc="-75" dirty="0">
                <a:latin typeface="Arial"/>
                <a:cs typeface="Arial"/>
              </a:rPr>
              <a:t>Variable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=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Constant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/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Expressions;</a:t>
            </a:r>
            <a:endParaRPr sz="2400" dirty="0">
              <a:latin typeface="Arial"/>
              <a:cs typeface="Arial"/>
            </a:endParaRPr>
          </a:p>
          <a:p>
            <a:pPr marL="407034" indent="-394970">
              <a:lnSpc>
                <a:spcPct val="100000"/>
              </a:lnSpc>
              <a:spcBef>
                <a:spcPts val="1300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320" dirty="0">
                <a:latin typeface="Arial"/>
                <a:cs typeface="Arial"/>
              </a:rPr>
              <a:t>C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also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75" dirty="0">
                <a:latin typeface="Arial"/>
                <a:cs typeface="Arial"/>
              </a:rPr>
              <a:t>uses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short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hand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assignment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operator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like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+=,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-=,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*=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etc.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and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endParaRPr sz="24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944"/>
              </a:spcBef>
            </a:pPr>
            <a:r>
              <a:rPr sz="2400" spc="-105" dirty="0">
                <a:latin typeface="Arial"/>
                <a:cs typeface="Arial"/>
              </a:rPr>
              <a:t>expression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of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the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form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50" dirty="0">
              <a:latin typeface="Arial"/>
              <a:cs typeface="Arial"/>
            </a:endParaRPr>
          </a:p>
          <a:p>
            <a:pPr marL="434975" algn="ctr">
              <a:lnSpc>
                <a:spcPct val="100000"/>
              </a:lnSpc>
            </a:pPr>
            <a:r>
              <a:rPr sz="2400" b="1" i="1" spc="-135" dirty="0">
                <a:latin typeface="Trebuchet MS"/>
                <a:cs typeface="Trebuchet MS"/>
              </a:rPr>
              <a:t>a </a:t>
            </a:r>
            <a:r>
              <a:rPr sz="2400" b="1" i="1" spc="-165" dirty="0">
                <a:latin typeface="Trebuchet MS"/>
                <a:cs typeface="Trebuchet MS"/>
              </a:rPr>
              <a:t>op=</a:t>
            </a:r>
            <a:r>
              <a:rPr sz="2400" b="1" i="1" spc="-330" dirty="0">
                <a:latin typeface="Trebuchet MS"/>
                <a:cs typeface="Trebuchet MS"/>
              </a:rPr>
              <a:t> </a:t>
            </a:r>
            <a:r>
              <a:rPr sz="2400" b="1" i="1" spc="-165" dirty="0">
                <a:latin typeface="Trebuchet MS"/>
                <a:cs typeface="Trebuchet MS"/>
              </a:rPr>
              <a:t>b;</a:t>
            </a:r>
            <a:endParaRPr sz="2400" dirty="0">
              <a:latin typeface="Trebuchet MS"/>
              <a:cs typeface="Trebuchet MS"/>
            </a:endParaRPr>
          </a:p>
          <a:p>
            <a:pPr marL="299085" marR="509905" indent="-287020">
              <a:lnSpc>
                <a:spcPct val="122800"/>
              </a:lnSpc>
              <a:spcBef>
                <a:spcPts val="360"/>
              </a:spcBef>
              <a:buClr>
                <a:srgbClr val="1286C3"/>
              </a:buClr>
              <a:buSzPct val="139583"/>
              <a:buFont typeface="Wingdings"/>
              <a:buChar char=""/>
              <a:tabLst>
                <a:tab pos="407670" algn="l"/>
              </a:tabLst>
            </a:pPr>
            <a:r>
              <a:rPr sz="2400" spc="-114" dirty="0">
                <a:latin typeface="Arial"/>
                <a:cs typeface="Arial"/>
              </a:rPr>
              <a:t>The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expression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is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evaluated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as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b="1" i="1" spc="-135" dirty="0">
                <a:latin typeface="Trebuchet MS"/>
                <a:cs typeface="Trebuchet MS"/>
              </a:rPr>
              <a:t>a=a</a:t>
            </a:r>
            <a:r>
              <a:rPr sz="2400" b="1" i="1" spc="-235" dirty="0">
                <a:latin typeface="Trebuchet MS"/>
                <a:cs typeface="Trebuchet MS"/>
              </a:rPr>
              <a:t> </a:t>
            </a:r>
            <a:r>
              <a:rPr sz="2400" b="1" i="1" spc="-175" dirty="0">
                <a:latin typeface="Trebuchet MS"/>
                <a:cs typeface="Trebuchet MS"/>
              </a:rPr>
              <a:t>op</a:t>
            </a:r>
            <a:r>
              <a:rPr sz="2400" b="1" i="1" spc="-229" dirty="0">
                <a:latin typeface="Trebuchet MS"/>
                <a:cs typeface="Trebuchet MS"/>
              </a:rPr>
              <a:t> </a:t>
            </a:r>
            <a:r>
              <a:rPr sz="2400" b="1" i="1" spc="-170" dirty="0">
                <a:latin typeface="Trebuchet MS"/>
                <a:cs typeface="Trebuchet MS"/>
              </a:rPr>
              <a:t>b;</a:t>
            </a:r>
            <a:r>
              <a:rPr sz="2400" b="1" i="1" spc="-2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Arial"/>
                <a:cs typeface="Arial"/>
              </a:rPr>
              <a:t>where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op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can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any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binary  </a:t>
            </a:r>
            <a:r>
              <a:rPr sz="2400" spc="-60" dirty="0">
                <a:latin typeface="Arial"/>
                <a:cs typeface="Arial"/>
              </a:rPr>
              <a:t>operators.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386FE-F6B2-4775-9159-862F85D7788B}"/>
              </a:ext>
            </a:extLst>
          </p:cNvPr>
          <p:cNvSpPr txBox="1"/>
          <p:nvPr/>
        </p:nvSpPr>
        <p:spPr>
          <a:xfrm>
            <a:off x="10028238" y="1752600"/>
            <a:ext cx="201136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dirty="0"/>
              <a:t>int a = 5;</a:t>
            </a:r>
          </a:p>
          <a:p>
            <a:r>
              <a:rPr lang="en-IN" sz="2600" dirty="0"/>
              <a:t>a = a + 5;</a:t>
            </a:r>
          </a:p>
          <a:p>
            <a:r>
              <a:rPr lang="en-IN" sz="2600" dirty="0"/>
              <a:t>a += 5;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74431DE-DC71-4EEF-B149-92B62AB2C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60139"/>
              </p:ext>
            </p:extLst>
          </p:nvPr>
        </p:nvGraphicFramePr>
        <p:xfrm>
          <a:off x="7848600" y="5587498"/>
          <a:ext cx="1485901" cy="820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01">
                  <a:extLst>
                    <a:ext uri="{9D8B030D-6E8A-4147-A177-3AD203B41FA5}">
                      <a16:colId xmlns:a16="http://schemas.microsoft.com/office/drawing/2014/main" val="1797130225"/>
                    </a:ext>
                  </a:extLst>
                </a:gridCol>
              </a:tblGrid>
              <a:tr h="410496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66456"/>
                  </a:ext>
                </a:extLst>
              </a:tr>
              <a:tr h="410496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979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2826</Words>
  <Application>Microsoft Office PowerPoint</Application>
  <PresentationFormat>Widescreen</PresentationFormat>
  <Paragraphs>608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Carlito</vt:lpstr>
      <vt:lpstr>Times New Roman</vt:lpstr>
      <vt:lpstr>Trebuchet MS</vt:lpstr>
      <vt:lpstr>Wingdings</vt:lpstr>
      <vt:lpstr>Office Theme</vt:lpstr>
      <vt:lpstr>Chapter 3:  Operators and Expressions</vt:lpstr>
      <vt:lpstr>Operators &amp; Expressions</vt:lpstr>
      <vt:lpstr>Operators &amp; Expressions</vt:lpstr>
      <vt:lpstr>Arithmetic Operators</vt:lpstr>
      <vt:lpstr>Arithmetic Operators (Modulus %)</vt:lpstr>
      <vt:lpstr>Logical Operators</vt:lpstr>
      <vt:lpstr>Relational Operators</vt:lpstr>
      <vt:lpstr>Complementary Relational Expressions</vt:lpstr>
      <vt:lpstr>Assignment Operators</vt:lpstr>
      <vt:lpstr>Conditional Operators</vt:lpstr>
      <vt:lpstr>Nested Conditional Expressions</vt:lpstr>
      <vt:lpstr>Increment (++) and Decrement (--)Operators</vt:lpstr>
      <vt:lpstr>Increment (++) and Decrement (--)Operators</vt:lpstr>
      <vt:lpstr>Increment (++) and Decrement (--)Operators</vt:lpstr>
      <vt:lpstr>Bitwise Operators</vt:lpstr>
      <vt:lpstr>Bitwise Operators</vt:lpstr>
      <vt:lpstr>Bitwise Operators</vt:lpstr>
      <vt:lpstr>Special Operators</vt:lpstr>
      <vt:lpstr>Special Operators</vt:lpstr>
      <vt:lpstr>Type Casting</vt:lpstr>
      <vt:lpstr>Automatic type conversion in expressions</vt:lpstr>
      <vt:lpstr>Automatic type conversion in expressions</vt:lpstr>
      <vt:lpstr>Automatic type conversion in expressions</vt:lpstr>
      <vt:lpstr>Exercise: Analyse the following expressions</vt:lpstr>
      <vt:lpstr>Type Casting</vt:lpstr>
      <vt:lpstr>Explicit Type Casting</vt:lpstr>
      <vt:lpstr>Evaluation of Expressions</vt:lpstr>
      <vt:lpstr>Precedence and Associativity Rule</vt:lpstr>
      <vt:lpstr>Precedence and Associativity Rule</vt:lpstr>
      <vt:lpstr>Precedence and Associativity Rule</vt:lpstr>
      <vt:lpstr>Arithmetic Expression</vt:lpstr>
      <vt:lpstr>Arithmetic Expression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creator>hp</dc:creator>
  <cp:lastModifiedBy>DIPENDRA GURUNG</cp:lastModifiedBy>
  <cp:revision>21</cp:revision>
  <dcterms:created xsi:type="dcterms:W3CDTF">2021-10-28T04:25:52Z</dcterms:created>
  <dcterms:modified xsi:type="dcterms:W3CDTF">2023-09-29T04:20:48Z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2021-10-28T00:00:00Z</vt:filetime>
  </property>
</Properties>
</file>