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61CA-089C-188C-F5C9-759F3B25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C30A8-BC36-2178-242E-57E4B960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9FA9-B4CE-5B87-880D-CBB1D0E6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D11A-4BC4-7D62-577C-EEB3979B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D882-8221-B44E-5C21-810D54A8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0841-D716-4CC5-95CF-3AB97F8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2103C-39A7-F16B-B474-7FA207D2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5ADE-063D-6382-CB86-75A3399F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649FC-C903-A5DA-17F0-BB8B9225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3CBC-99B9-8FB3-E03E-54F3931D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6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8F583-53B6-6A29-72A1-95F42063C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7403B-883E-223A-2BE9-2A72B5B5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FF6D-EA05-00E9-B246-DB74804F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42A-EC57-2AB8-0541-E07F8EB1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B6839-ED1D-3282-A979-ECF2CABA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8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299A-AF8D-927C-2FEF-648D5C1D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8763-9685-FC05-0EC7-B450DDCA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A76C-6724-2E2F-AC97-A0F3E9A1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4C24-556F-AF08-8488-22D2ED64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47A36-3ADF-2A59-6AFC-669A623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7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9E2-848F-15AA-DA60-723B2FFB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C8ED-4742-61CE-06AF-7AD6F374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D5E5-5FFA-606B-67F2-DE41CC97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688E5-28CC-B556-CF27-50900CA8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F964-AB3F-0873-8E44-37A318AA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4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3A9E-C13E-519D-B0DA-71C7F9AA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15E3-5A9D-AE49-3158-EF7A942B6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0447E-55D3-2E70-D7AF-20CE881A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59C3-1E1C-40CF-5414-E7C6F256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49A48-B12D-7F93-4F9F-FEC25279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BD52-99A6-F19E-C5FD-2492626A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62B3-51F7-F5CA-9D22-49FF8544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5875-7B37-3036-C729-CCA400B9D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319BD-A2B9-8D1A-5BBD-145927198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CBED5-AB0E-A9A0-5D66-CC4DAC17B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5AD86-2B87-34BF-1CFF-EE2AB2A7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5387-8EEB-35F2-AEED-EB78616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04C2A-93D4-706E-93F5-CF0381EF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326A6-C144-0E51-516D-22C72CB2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00CA-79F0-EBD7-DEC5-BFAAD78A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EF2D2-B754-5165-DAC8-B405A8CF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B7E77-55E3-D688-807B-5A969631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7CE2-CC04-6509-64B4-C028EF8A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F4066-B36B-2F3E-0149-E0839CD1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85520-EFAD-4C7D-2757-57FC72F1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C8F88-6843-C92E-9F44-2E54C9C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9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1F0D-D137-3737-1735-A91BA509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ABCB-EAD5-05FB-15AD-47822C979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ACFD2-378D-13FA-56E3-74656FD4B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77761-6A97-357A-6331-8553ED03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A31ED-0C41-7537-C8FA-A1E5CDD1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0BB2-1C0A-8D75-9126-3C139643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652F-A9FB-45AB-6E2A-56D97771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B7438-AD76-90A9-9CAE-D13ACF628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EB41-5C5A-C6A5-E52E-0C728E07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9720-8555-6B0F-2DF7-3587BEF6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2DEC7-33FC-DAAC-88F6-672B24F3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76C61-B7E1-68DB-82E2-0E7F113E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9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0DA4C-11EB-2CBB-7F64-BD22DA9E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99DC-84A2-72E3-9DDA-128DB3FA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3D3A-C209-DF52-3D7F-71F62454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56032-7419-445B-B799-3D96E0A162C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71C6-A9CE-5EAF-A891-F2CD5F487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1245-8B4A-A814-5F27-66093E31E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29E08-C5D9-4084-9E33-C8890F2167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8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AE95-DCA1-063F-9105-F8EBFFDCC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Link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0D81C-BBD8-5F85-7926-C5F62C364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32F05-E9E9-38FE-61C9-0CB1C0B7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 in the data link layer</a:t>
            </a:r>
          </a:p>
        </p:txBody>
      </p:sp>
      <p:pic>
        <p:nvPicPr>
          <p:cNvPr id="5" name="Content Placeholder 4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16DF789D-951E-CC83-F2DC-98963AD0D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02" y="305109"/>
            <a:ext cx="5876947" cy="60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0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8924-403C-7373-C071-A7679CDF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5975"/>
          </a:xfrm>
        </p:spPr>
        <p:txBody>
          <a:bodyPr>
            <a:normAutofit/>
          </a:bodyPr>
          <a:lstStyle/>
          <a:p>
            <a:r>
              <a:rPr lang="en-IN" sz="3600" dirty="0"/>
              <a:t>Services of 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9F32-0B76-D261-075A-07284101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Node-to-node delivery</a:t>
            </a:r>
          </a:p>
          <a:p>
            <a:r>
              <a:rPr lang="en-IN" dirty="0"/>
              <a:t>Framing</a:t>
            </a:r>
          </a:p>
          <a:p>
            <a:r>
              <a:rPr lang="en-IN" dirty="0"/>
              <a:t>Flow control</a:t>
            </a:r>
          </a:p>
          <a:p>
            <a:r>
              <a:rPr lang="en-IN" dirty="0"/>
              <a:t>Error control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42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626-DEA5-FE9B-D2AC-8BFB68A3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>
            <a:normAutofit/>
          </a:bodyPr>
          <a:lstStyle/>
          <a:p>
            <a:r>
              <a:rPr lang="en-IN" sz="3600" dirty="0"/>
              <a:t>Node-to-node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FE16-6F39-25A6-B04D-00D73398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/>
          <a:lstStyle/>
          <a:p>
            <a:pPr algn="just"/>
            <a:r>
              <a:rPr lang="en-IN" sz="2400" dirty="0"/>
              <a:t>Communication at the data link layer is node-to-node.</a:t>
            </a:r>
          </a:p>
          <a:p>
            <a:pPr algn="just"/>
            <a:r>
              <a:rPr lang="en-IN" sz="2400" dirty="0"/>
              <a:t>Data link layer of a node is responsible for delivering a datagram to the next node in the path. 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endParaRPr lang="en-IN" dirty="0"/>
          </a:p>
        </p:txBody>
      </p:sp>
      <p:pic>
        <p:nvPicPr>
          <p:cNvPr id="5" name="Picture 4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D6E1A75A-F78D-2545-346A-AFB11AB67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82" y="3068594"/>
            <a:ext cx="7606745" cy="25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6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D7B95-9E78-4517-4B5E-2A7E40FC4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8286-AB24-A498-F1B7-F6A1C584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>
            <a:normAutofit/>
          </a:bodyPr>
          <a:lstStyle/>
          <a:p>
            <a:r>
              <a:rPr lang="en-IN" sz="3600" dirty="0"/>
              <a:t>Node-to-node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135D-2C7D-13D5-6020-0C1AAB5A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/>
          <a:lstStyle/>
          <a:p>
            <a:pPr algn="just"/>
            <a:r>
              <a:rPr lang="en-IN" sz="2400" dirty="0"/>
              <a:t>Encapsulation at the sender, decapsulation at the receiver, both encapsulation and decapsulation at intermediate nodes.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A diagram of a data flow&#10;&#10;AI-generated content may be incorrect.">
            <a:extLst>
              <a:ext uri="{FF2B5EF4-FFF2-40B4-BE49-F238E27FC236}">
                <a16:creationId xmlns:a16="http://schemas.microsoft.com/office/drawing/2014/main" id="{7FBD7146-998A-E512-E03C-89F7E26AA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55" y="2631281"/>
            <a:ext cx="8118536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FA26-9232-23C5-EE19-44CF82DE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F951-2335-FBB2-07D4-6CFF5A7A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Datagram received from the network layer is encapsulated into a frame.</a:t>
            </a:r>
          </a:p>
          <a:p>
            <a:r>
              <a:rPr lang="en-IN" dirty="0"/>
              <a:t>Frame can have both a header and a trailer.</a:t>
            </a:r>
          </a:p>
        </p:txBody>
      </p:sp>
      <p:pic>
        <p:nvPicPr>
          <p:cNvPr id="5" name="Picture 4" descr="A diagram of a network layer&#10;&#10;AI-generated content may be incorrect.">
            <a:extLst>
              <a:ext uri="{FF2B5EF4-FFF2-40B4-BE49-F238E27FC236}">
                <a16:creationId xmlns:a16="http://schemas.microsoft.com/office/drawing/2014/main" id="{4D4C8B30-B69D-3C70-5D4C-5DB590C42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79" y="3400425"/>
            <a:ext cx="4711942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D863-BF1B-9B44-00F3-6D7F6122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IN" sz="3600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CC01-4BBB-E08C-AB00-8EB7224C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 rate at which a sender is sending data may not be the same as that at which the receiver can handle.</a:t>
            </a:r>
          </a:p>
          <a:p>
            <a:pPr algn="just"/>
            <a:r>
              <a:rPr lang="en-IN" sz="2400" dirty="0"/>
              <a:t>Receiver can use a buffer to temporarily store the data before processing them.</a:t>
            </a:r>
          </a:p>
          <a:p>
            <a:pPr lvl="1" algn="just"/>
            <a:r>
              <a:rPr lang="en-IN" sz="2200" b="1" dirty="0"/>
              <a:t>Issue</a:t>
            </a:r>
            <a:r>
              <a:rPr lang="en-IN" sz="2200" i="1" dirty="0"/>
              <a:t>: buffer is limited in size</a:t>
            </a:r>
          </a:p>
          <a:p>
            <a:pPr lvl="1" algn="just"/>
            <a:r>
              <a:rPr lang="en-IN" sz="2000" b="1" dirty="0"/>
              <a:t>Consequence</a:t>
            </a:r>
          </a:p>
          <a:p>
            <a:pPr lvl="1" algn="just"/>
            <a:r>
              <a:rPr lang="en-IN" sz="2200" i="1" dirty="0"/>
              <a:t>Frames are dropped at the destination if buffer is full.</a:t>
            </a:r>
          </a:p>
          <a:p>
            <a:pPr lvl="1" algn="just"/>
            <a:r>
              <a:rPr lang="en-IN" sz="2200" i="1" dirty="0"/>
              <a:t>Receiver sends a feedback to the sender to slow down.</a:t>
            </a:r>
          </a:p>
        </p:txBody>
      </p:sp>
    </p:spTree>
    <p:extLst>
      <p:ext uri="{BB962C8B-B14F-4D97-AF65-F5344CB8AC3E}">
        <p14:creationId xmlns:p14="http://schemas.microsoft.com/office/powerpoint/2010/main" val="190376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83A4-863A-031B-A035-E537FECF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en-IN" sz="3600" dirty="0"/>
              <a:t>Error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8654-713B-9154-DBF9-8AD1F0DE1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Frames are converted to bits, then to signals. </a:t>
            </a:r>
          </a:p>
          <a:p>
            <a:r>
              <a:rPr lang="en-IN" dirty="0"/>
              <a:t>Signals are prone to errors, data received needs to be checked for errors.</a:t>
            </a:r>
          </a:p>
          <a:p>
            <a:r>
              <a:rPr lang="en-IN" dirty="0"/>
              <a:t>On detection of errors, the following can be done:</a:t>
            </a:r>
          </a:p>
          <a:p>
            <a:pPr lvl="1"/>
            <a:r>
              <a:rPr lang="en-IN" dirty="0"/>
              <a:t>Correction at the destination</a:t>
            </a:r>
          </a:p>
          <a:p>
            <a:pPr lvl="1"/>
            <a:r>
              <a:rPr lang="en-IN" dirty="0"/>
              <a:t>Receiver discards the data</a:t>
            </a:r>
          </a:p>
          <a:p>
            <a:pPr lvl="1"/>
            <a:r>
              <a:rPr lang="en-IN" dirty="0"/>
              <a:t>Sender asked to retransmit</a:t>
            </a:r>
          </a:p>
        </p:txBody>
      </p:sp>
    </p:spTree>
    <p:extLst>
      <p:ext uri="{BB962C8B-B14F-4D97-AF65-F5344CB8AC3E}">
        <p14:creationId xmlns:p14="http://schemas.microsoft.com/office/powerpoint/2010/main" val="300623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85EB-AF48-726B-CB98-95700831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2F9-A441-04C0-CABD-C0EB502C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8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Data Link Layer</vt:lpstr>
      <vt:lpstr>Communication in the data link layer</vt:lpstr>
      <vt:lpstr>Services of data link layer</vt:lpstr>
      <vt:lpstr>Node-to-node delivery</vt:lpstr>
      <vt:lpstr>Node-to-node delivery</vt:lpstr>
      <vt:lpstr>Framing</vt:lpstr>
      <vt:lpstr>Flow control</vt:lpstr>
      <vt:lpstr>Error control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Dipendra Gurung</dc:creator>
  <cp:lastModifiedBy>Dipendra Gurung</cp:lastModifiedBy>
  <cp:revision>1</cp:revision>
  <dcterms:created xsi:type="dcterms:W3CDTF">2025-03-03T05:55:59Z</dcterms:created>
  <dcterms:modified xsi:type="dcterms:W3CDTF">2025-03-03T06:30:00Z</dcterms:modified>
</cp:coreProperties>
</file>