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71" r:id="rId6"/>
    <p:sldId id="272" r:id="rId7"/>
    <p:sldId id="274" r:id="rId8"/>
    <p:sldId id="273" r:id="rId9"/>
    <p:sldId id="261" r:id="rId10"/>
    <p:sldId id="262" r:id="rId11"/>
    <p:sldId id="263" r:id="rId12"/>
    <p:sldId id="264" r:id="rId13"/>
    <p:sldId id="265" r:id="rId14"/>
    <p:sldId id="266" r:id="rId15"/>
    <p:sldId id="267" r:id="rId16"/>
    <p:sldId id="268" r:id="rId17"/>
    <p:sldId id="269" r:id="rId18"/>
    <p:sldId id="270" r:id="rId19"/>
    <p:sldId id="2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71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5E8E9-48ED-4419-9781-8FC15CEB5D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3CE5DB-EA06-4256-9891-C462B00326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C0B766-7F20-467E-ADA4-BDC393205557}"/>
              </a:ext>
            </a:extLst>
          </p:cNvPr>
          <p:cNvSpPr>
            <a:spLocks noGrp="1"/>
          </p:cNvSpPr>
          <p:nvPr>
            <p:ph type="dt" sz="half" idx="10"/>
          </p:nvPr>
        </p:nvSpPr>
        <p:spPr/>
        <p:txBody>
          <a:bodyPr/>
          <a:lstStyle/>
          <a:p>
            <a:fld id="{E0F25A7E-17BF-4ADD-9C74-CC5F827DC1AD}" type="datetimeFigureOut">
              <a:rPr lang="en-IN" smtClean="0"/>
              <a:t>15-01-2025</a:t>
            </a:fld>
            <a:endParaRPr lang="en-IN"/>
          </a:p>
        </p:txBody>
      </p:sp>
      <p:sp>
        <p:nvSpPr>
          <p:cNvPr id="5" name="Footer Placeholder 4">
            <a:extLst>
              <a:ext uri="{FF2B5EF4-FFF2-40B4-BE49-F238E27FC236}">
                <a16:creationId xmlns:a16="http://schemas.microsoft.com/office/drawing/2014/main" id="{46447818-9AFC-48D4-ABA4-B8B7C9A75E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3E99EF-4008-4641-9A2F-C690AD0D6004}"/>
              </a:ext>
            </a:extLst>
          </p:cNvPr>
          <p:cNvSpPr>
            <a:spLocks noGrp="1"/>
          </p:cNvSpPr>
          <p:nvPr>
            <p:ph type="sldNum" sz="quarter" idx="12"/>
          </p:nvPr>
        </p:nvSpPr>
        <p:spPr/>
        <p:txBody>
          <a:bodyPr/>
          <a:lstStyle/>
          <a:p>
            <a:fld id="{F578D1C5-85AC-49D9-9F4A-3C9C02765BB7}" type="slidenum">
              <a:rPr lang="en-IN" smtClean="0"/>
              <a:t>‹#›</a:t>
            </a:fld>
            <a:endParaRPr lang="en-IN"/>
          </a:p>
        </p:txBody>
      </p:sp>
    </p:spTree>
    <p:extLst>
      <p:ext uri="{BB962C8B-B14F-4D97-AF65-F5344CB8AC3E}">
        <p14:creationId xmlns:p14="http://schemas.microsoft.com/office/powerpoint/2010/main" val="4009579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21E24-CDCC-4AED-89DA-95CBE1C354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41210F-D3F0-44FF-9A38-A1731664D5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150F2D-B034-4DE9-9707-DC59EA934E98}"/>
              </a:ext>
            </a:extLst>
          </p:cNvPr>
          <p:cNvSpPr>
            <a:spLocks noGrp="1"/>
          </p:cNvSpPr>
          <p:nvPr>
            <p:ph type="dt" sz="half" idx="10"/>
          </p:nvPr>
        </p:nvSpPr>
        <p:spPr/>
        <p:txBody>
          <a:bodyPr/>
          <a:lstStyle/>
          <a:p>
            <a:fld id="{E0F25A7E-17BF-4ADD-9C74-CC5F827DC1AD}" type="datetimeFigureOut">
              <a:rPr lang="en-IN" smtClean="0"/>
              <a:t>15-01-2025</a:t>
            </a:fld>
            <a:endParaRPr lang="en-IN"/>
          </a:p>
        </p:txBody>
      </p:sp>
      <p:sp>
        <p:nvSpPr>
          <p:cNvPr id="5" name="Footer Placeholder 4">
            <a:extLst>
              <a:ext uri="{FF2B5EF4-FFF2-40B4-BE49-F238E27FC236}">
                <a16:creationId xmlns:a16="http://schemas.microsoft.com/office/drawing/2014/main" id="{30408E28-D677-41F8-BB8D-FA73403266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935F7E-C7D8-409F-87F6-E7BABD58F6A3}"/>
              </a:ext>
            </a:extLst>
          </p:cNvPr>
          <p:cNvSpPr>
            <a:spLocks noGrp="1"/>
          </p:cNvSpPr>
          <p:nvPr>
            <p:ph type="sldNum" sz="quarter" idx="12"/>
          </p:nvPr>
        </p:nvSpPr>
        <p:spPr/>
        <p:txBody>
          <a:bodyPr/>
          <a:lstStyle/>
          <a:p>
            <a:fld id="{F578D1C5-85AC-49D9-9F4A-3C9C02765BB7}" type="slidenum">
              <a:rPr lang="en-IN" smtClean="0"/>
              <a:t>‹#›</a:t>
            </a:fld>
            <a:endParaRPr lang="en-IN"/>
          </a:p>
        </p:txBody>
      </p:sp>
    </p:spTree>
    <p:extLst>
      <p:ext uri="{BB962C8B-B14F-4D97-AF65-F5344CB8AC3E}">
        <p14:creationId xmlns:p14="http://schemas.microsoft.com/office/powerpoint/2010/main" val="2165383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A74341-E4ED-4A88-8604-3541F34891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FDF3AEF-9310-40BD-8CA8-7109D3F64D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C7D758-91B7-483B-89DC-DF63E3AF946C}"/>
              </a:ext>
            </a:extLst>
          </p:cNvPr>
          <p:cNvSpPr>
            <a:spLocks noGrp="1"/>
          </p:cNvSpPr>
          <p:nvPr>
            <p:ph type="dt" sz="half" idx="10"/>
          </p:nvPr>
        </p:nvSpPr>
        <p:spPr/>
        <p:txBody>
          <a:bodyPr/>
          <a:lstStyle/>
          <a:p>
            <a:fld id="{E0F25A7E-17BF-4ADD-9C74-CC5F827DC1AD}" type="datetimeFigureOut">
              <a:rPr lang="en-IN" smtClean="0"/>
              <a:t>15-01-2025</a:t>
            </a:fld>
            <a:endParaRPr lang="en-IN"/>
          </a:p>
        </p:txBody>
      </p:sp>
      <p:sp>
        <p:nvSpPr>
          <p:cNvPr id="5" name="Footer Placeholder 4">
            <a:extLst>
              <a:ext uri="{FF2B5EF4-FFF2-40B4-BE49-F238E27FC236}">
                <a16:creationId xmlns:a16="http://schemas.microsoft.com/office/drawing/2014/main" id="{81F9DE6E-DD02-4528-A39A-3824E29809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4986EC-BDBE-44E7-B926-59A922288154}"/>
              </a:ext>
            </a:extLst>
          </p:cNvPr>
          <p:cNvSpPr>
            <a:spLocks noGrp="1"/>
          </p:cNvSpPr>
          <p:nvPr>
            <p:ph type="sldNum" sz="quarter" idx="12"/>
          </p:nvPr>
        </p:nvSpPr>
        <p:spPr/>
        <p:txBody>
          <a:bodyPr/>
          <a:lstStyle/>
          <a:p>
            <a:fld id="{F578D1C5-85AC-49D9-9F4A-3C9C02765BB7}" type="slidenum">
              <a:rPr lang="en-IN" smtClean="0"/>
              <a:t>‹#›</a:t>
            </a:fld>
            <a:endParaRPr lang="en-IN"/>
          </a:p>
        </p:txBody>
      </p:sp>
    </p:spTree>
    <p:extLst>
      <p:ext uri="{BB962C8B-B14F-4D97-AF65-F5344CB8AC3E}">
        <p14:creationId xmlns:p14="http://schemas.microsoft.com/office/powerpoint/2010/main" val="3314119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BE371-7668-4761-B0CD-1496801895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5ADBAF-5791-4D2C-B6AE-00C2FC8FE1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812F81-BF9C-478C-8515-76FE10C6C2A4}"/>
              </a:ext>
            </a:extLst>
          </p:cNvPr>
          <p:cNvSpPr>
            <a:spLocks noGrp="1"/>
          </p:cNvSpPr>
          <p:nvPr>
            <p:ph type="dt" sz="half" idx="10"/>
          </p:nvPr>
        </p:nvSpPr>
        <p:spPr/>
        <p:txBody>
          <a:bodyPr/>
          <a:lstStyle/>
          <a:p>
            <a:fld id="{E0F25A7E-17BF-4ADD-9C74-CC5F827DC1AD}" type="datetimeFigureOut">
              <a:rPr lang="en-IN" smtClean="0"/>
              <a:t>15-01-2025</a:t>
            </a:fld>
            <a:endParaRPr lang="en-IN"/>
          </a:p>
        </p:txBody>
      </p:sp>
      <p:sp>
        <p:nvSpPr>
          <p:cNvPr id="5" name="Footer Placeholder 4">
            <a:extLst>
              <a:ext uri="{FF2B5EF4-FFF2-40B4-BE49-F238E27FC236}">
                <a16:creationId xmlns:a16="http://schemas.microsoft.com/office/drawing/2014/main" id="{4FFB412D-0974-4936-B99A-0959E78FC0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3CB7C1-5FE6-4115-8871-19F2A84290E8}"/>
              </a:ext>
            </a:extLst>
          </p:cNvPr>
          <p:cNvSpPr>
            <a:spLocks noGrp="1"/>
          </p:cNvSpPr>
          <p:nvPr>
            <p:ph type="sldNum" sz="quarter" idx="12"/>
          </p:nvPr>
        </p:nvSpPr>
        <p:spPr/>
        <p:txBody>
          <a:bodyPr/>
          <a:lstStyle/>
          <a:p>
            <a:fld id="{F578D1C5-85AC-49D9-9F4A-3C9C02765BB7}" type="slidenum">
              <a:rPr lang="en-IN" smtClean="0"/>
              <a:t>‹#›</a:t>
            </a:fld>
            <a:endParaRPr lang="en-IN"/>
          </a:p>
        </p:txBody>
      </p:sp>
    </p:spTree>
    <p:extLst>
      <p:ext uri="{BB962C8B-B14F-4D97-AF65-F5344CB8AC3E}">
        <p14:creationId xmlns:p14="http://schemas.microsoft.com/office/powerpoint/2010/main" val="2609808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964B3-C89D-436C-8715-8C8B17ABAC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9FFAB8-0492-44AD-99B1-2005E3B495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66ED0C-A939-43F7-BE31-C487BB9073C3}"/>
              </a:ext>
            </a:extLst>
          </p:cNvPr>
          <p:cNvSpPr>
            <a:spLocks noGrp="1"/>
          </p:cNvSpPr>
          <p:nvPr>
            <p:ph type="dt" sz="half" idx="10"/>
          </p:nvPr>
        </p:nvSpPr>
        <p:spPr/>
        <p:txBody>
          <a:bodyPr/>
          <a:lstStyle/>
          <a:p>
            <a:fld id="{E0F25A7E-17BF-4ADD-9C74-CC5F827DC1AD}" type="datetimeFigureOut">
              <a:rPr lang="en-IN" smtClean="0"/>
              <a:t>15-01-2025</a:t>
            </a:fld>
            <a:endParaRPr lang="en-IN"/>
          </a:p>
        </p:txBody>
      </p:sp>
      <p:sp>
        <p:nvSpPr>
          <p:cNvPr id="5" name="Footer Placeholder 4">
            <a:extLst>
              <a:ext uri="{FF2B5EF4-FFF2-40B4-BE49-F238E27FC236}">
                <a16:creationId xmlns:a16="http://schemas.microsoft.com/office/drawing/2014/main" id="{AAAD9CB1-B9F5-4358-B205-78AACAF46D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CB3457-32AF-4482-A5D7-4D83AB8F3E63}"/>
              </a:ext>
            </a:extLst>
          </p:cNvPr>
          <p:cNvSpPr>
            <a:spLocks noGrp="1"/>
          </p:cNvSpPr>
          <p:nvPr>
            <p:ph type="sldNum" sz="quarter" idx="12"/>
          </p:nvPr>
        </p:nvSpPr>
        <p:spPr/>
        <p:txBody>
          <a:bodyPr/>
          <a:lstStyle/>
          <a:p>
            <a:fld id="{F578D1C5-85AC-49D9-9F4A-3C9C02765BB7}" type="slidenum">
              <a:rPr lang="en-IN" smtClean="0"/>
              <a:t>‹#›</a:t>
            </a:fld>
            <a:endParaRPr lang="en-IN"/>
          </a:p>
        </p:txBody>
      </p:sp>
    </p:spTree>
    <p:extLst>
      <p:ext uri="{BB962C8B-B14F-4D97-AF65-F5344CB8AC3E}">
        <p14:creationId xmlns:p14="http://schemas.microsoft.com/office/powerpoint/2010/main" val="396765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DBFF2-3C30-4921-AB88-344579A4EA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BB20EA-14AF-40D0-813A-BE5986A153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1709DF-0749-4372-A5C7-E6A1DFF5A7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C89159-6C7C-4944-9FD5-0CD2D8346368}"/>
              </a:ext>
            </a:extLst>
          </p:cNvPr>
          <p:cNvSpPr>
            <a:spLocks noGrp="1"/>
          </p:cNvSpPr>
          <p:nvPr>
            <p:ph type="dt" sz="half" idx="10"/>
          </p:nvPr>
        </p:nvSpPr>
        <p:spPr/>
        <p:txBody>
          <a:bodyPr/>
          <a:lstStyle/>
          <a:p>
            <a:fld id="{E0F25A7E-17BF-4ADD-9C74-CC5F827DC1AD}" type="datetimeFigureOut">
              <a:rPr lang="en-IN" smtClean="0"/>
              <a:t>15-01-2025</a:t>
            </a:fld>
            <a:endParaRPr lang="en-IN"/>
          </a:p>
        </p:txBody>
      </p:sp>
      <p:sp>
        <p:nvSpPr>
          <p:cNvPr id="6" name="Footer Placeholder 5">
            <a:extLst>
              <a:ext uri="{FF2B5EF4-FFF2-40B4-BE49-F238E27FC236}">
                <a16:creationId xmlns:a16="http://schemas.microsoft.com/office/drawing/2014/main" id="{41CA8A21-FC86-4956-88AC-9E1341A294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3EAAE9-605B-44A7-B6BE-A2CEF8AF2C1C}"/>
              </a:ext>
            </a:extLst>
          </p:cNvPr>
          <p:cNvSpPr>
            <a:spLocks noGrp="1"/>
          </p:cNvSpPr>
          <p:nvPr>
            <p:ph type="sldNum" sz="quarter" idx="12"/>
          </p:nvPr>
        </p:nvSpPr>
        <p:spPr/>
        <p:txBody>
          <a:bodyPr/>
          <a:lstStyle/>
          <a:p>
            <a:fld id="{F578D1C5-85AC-49D9-9F4A-3C9C02765BB7}" type="slidenum">
              <a:rPr lang="en-IN" smtClean="0"/>
              <a:t>‹#›</a:t>
            </a:fld>
            <a:endParaRPr lang="en-IN"/>
          </a:p>
        </p:txBody>
      </p:sp>
    </p:spTree>
    <p:extLst>
      <p:ext uri="{BB962C8B-B14F-4D97-AF65-F5344CB8AC3E}">
        <p14:creationId xmlns:p14="http://schemas.microsoft.com/office/powerpoint/2010/main" val="10814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E61D-586E-435C-B5A4-E0500B5199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71504D-B68E-4689-86AE-4A59D7311F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1EB22B-4410-411F-A2F3-CDA10C4802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7C4405-ACC2-474F-8A2F-ECCC7D53C8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229AB8-BFEA-42E6-BA67-88C3470B45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8EE293-6911-4884-8334-634E4BF17383}"/>
              </a:ext>
            </a:extLst>
          </p:cNvPr>
          <p:cNvSpPr>
            <a:spLocks noGrp="1"/>
          </p:cNvSpPr>
          <p:nvPr>
            <p:ph type="dt" sz="half" idx="10"/>
          </p:nvPr>
        </p:nvSpPr>
        <p:spPr/>
        <p:txBody>
          <a:bodyPr/>
          <a:lstStyle/>
          <a:p>
            <a:fld id="{E0F25A7E-17BF-4ADD-9C74-CC5F827DC1AD}" type="datetimeFigureOut">
              <a:rPr lang="en-IN" smtClean="0"/>
              <a:t>15-01-2025</a:t>
            </a:fld>
            <a:endParaRPr lang="en-IN"/>
          </a:p>
        </p:txBody>
      </p:sp>
      <p:sp>
        <p:nvSpPr>
          <p:cNvPr id="8" name="Footer Placeholder 7">
            <a:extLst>
              <a:ext uri="{FF2B5EF4-FFF2-40B4-BE49-F238E27FC236}">
                <a16:creationId xmlns:a16="http://schemas.microsoft.com/office/drawing/2014/main" id="{6FC1A59A-6F1B-46C4-9A83-EB822AB026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4FB145A-2D20-48FE-9ACE-AC345845DAC8}"/>
              </a:ext>
            </a:extLst>
          </p:cNvPr>
          <p:cNvSpPr>
            <a:spLocks noGrp="1"/>
          </p:cNvSpPr>
          <p:nvPr>
            <p:ph type="sldNum" sz="quarter" idx="12"/>
          </p:nvPr>
        </p:nvSpPr>
        <p:spPr/>
        <p:txBody>
          <a:bodyPr/>
          <a:lstStyle/>
          <a:p>
            <a:fld id="{F578D1C5-85AC-49D9-9F4A-3C9C02765BB7}" type="slidenum">
              <a:rPr lang="en-IN" smtClean="0"/>
              <a:t>‹#›</a:t>
            </a:fld>
            <a:endParaRPr lang="en-IN"/>
          </a:p>
        </p:txBody>
      </p:sp>
    </p:spTree>
    <p:extLst>
      <p:ext uri="{BB962C8B-B14F-4D97-AF65-F5344CB8AC3E}">
        <p14:creationId xmlns:p14="http://schemas.microsoft.com/office/powerpoint/2010/main" val="2057366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3AF86-B998-439E-80EF-CD1D7131EC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8C221E-092B-4599-BA40-A3BB0B69FD96}"/>
              </a:ext>
            </a:extLst>
          </p:cNvPr>
          <p:cNvSpPr>
            <a:spLocks noGrp="1"/>
          </p:cNvSpPr>
          <p:nvPr>
            <p:ph type="dt" sz="half" idx="10"/>
          </p:nvPr>
        </p:nvSpPr>
        <p:spPr/>
        <p:txBody>
          <a:bodyPr/>
          <a:lstStyle/>
          <a:p>
            <a:fld id="{E0F25A7E-17BF-4ADD-9C74-CC5F827DC1AD}" type="datetimeFigureOut">
              <a:rPr lang="en-IN" smtClean="0"/>
              <a:t>15-01-2025</a:t>
            </a:fld>
            <a:endParaRPr lang="en-IN"/>
          </a:p>
        </p:txBody>
      </p:sp>
      <p:sp>
        <p:nvSpPr>
          <p:cNvPr id="4" name="Footer Placeholder 3">
            <a:extLst>
              <a:ext uri="{FF2B5EF4-FFF2-40B4-BE49-F238E27FC236}">
                <a16:creationId xmlns:a16="http://schemas.microsoft.com/office/drawing/2014/main" id="{2F8F3F4B-98E4-45F6-9DE1-800B45E4536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7FC1F2-3F85-40A1-BC18-64F00BE3D0EC}"/>
              </a:ext>
            </a:extLst>
          </p:cNvPr>
          <p:cNvSpPr>
            <a:spLocks noGrp="1"/>
          </p:cNvSpPr>
          <p:nvPr>
            <p:ph type="sldNum" sz="quarter" idx="12"/>
          </p:nvPr>
        </p:nvSpPr>
        <p:spPr/>
        <p:txBody>
          <a:bodyPr/>
          <a:lstStyle/>
          <a:p>
            <a:fld id="{F578D1C5-85AC-49D9-9F4A-3C9C02765BB7}" type="slidenum">
              <a:rPr lang="en-IN" smtClean="0"/>
              <a:t>‹#›</a:t>
            </a:fld>
            <a:endParaRPr lang="en-IN"/>
          </a:p>
        </p:txBody>
      </p:sp>
    </p:spTree>
    <p:extLst>
      <p:ext uri="{BB962C8B-B14F-4D97-AF65-F5344CB8AC3E}">
        <p14:creationId xmlns:p14="http://schemas.microsoft.com/office/powerpoint/2010/main" val="169009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E5C09D-AB86-4F88-A491-807556293363}"/>
              </a:ext>
            </a:extLst>
          </p:cNvPr>
          <p:cNvSpPr>
            <a:spLocks noGrp="1"/>
          </p:cNvSpPr>
          <p:nvPr>
            <p:ph type="dt" sz="half" idx="10"/>
          </p:nvPr>
        </p:nvSpPr>
        <p:spPr/>
        <p:txBody>
          <a:bodyPr/>
          <a:lstStyle/>
          <a:p>
            <a:fld id="{E0F25A7E-17BF-4ADD-9C74-CC5F827DC1AD}" type="datetimeFigureOut">
              <a:rPr lang="en-IN" smtClean="0"/>
              <a:t>15-01-2025</a:t>
            </a:fld>
            <a:endParaRPr lang="en-IN"/>
          </a:p>
        </p:txBody>
      </p:sp>
      <p:sp>
        <p:nvSpPr>
          <p:cNvPr id="3" name="Footer Placeholder 2">
            <a:extLst>
              <a:ext uri="{FF2B5EF4-FFF2-40B4-BE49-F238E27FC236}">
                <a16:creationId xmlns:a16="http://schemas.microsoft.com/office/drawing/2014/main" id="{5B2DA52D-D7FF-4BD8-9218-87B2104BB56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3473538-3220-4880-BC01-1A14BC7E27BB}"/>
              </a:ext>
            </a:extLst>
          </p:cNvPr>
          <p:cNvSpPr>
            <a:spLocks noGrp="1"/>
          </p:cNvSpPr>
          <p:nvPr>
            <p:ph type="sldNum" sz="quarter" idx="12"/>
          </p:nvPr>
        </p:nvSpPr>
        <p:spPr/>
        <p:txBody>
          <a:bodyPr/>
          <a:lstStyle/>
          <a:p>
            <a:fld id="{F578D1C5-85AC-49D9-9F4A-3C9C02765BB7}" type="slidenum">
              <a:rPr lang="en-IN" smtClean="0"/>
              <a:t>‹#›</a:t>
            </a:fld>
            <a:endParaRPr lang="en-IN"/>
          </a:p>
        </p:txBody>
      </p:sp>
    </p:spTree>
    <p:extLst>
      <p:ext uri="{BB962C8B-B14F-4D97-AF65-F5344CB8AC3E}">
        <p14:creationId xmlns:p14="http://schemas.microsoft.com/office/powerpoint/2010/main" val="135139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CAC7D-6C90-4D50-A630-8123E5A64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B7725E-3261-410C-9C78-978D6F0B68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7EC2E90-3E36-48CC-9C69-9C8685F210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267902-CD4E-47C8-8AFA-E6811E48A91B}"/>
              </a:ext>
            </a:extLst>
          </p:cNvPr>
          <p:cNvSpPr>
            <a:spLocks noGrp="1"/>
          </p:cNvSpPr>
          <p:nvPr>
            <p:ph type="dt" sz="half" idx="10"/>
          </p:nvPr>
        </p:nvSpPr>
        <p:spPr/>
        <p:txBody>
          <a:bodyPr/>
          <a:lstStyle/>
          <a:p>
            <a:fld id="{E0F25A7E-17BF-4ADD-9C74-CC5F827DC1AD}" type="datetimeFigureOut">
              <a:rPr lang="en-IN" smtClean="0"/>
              <a:t>15-01-2025</a:t>
            </a:fld>
            <a:endParaRPr lang="en-IN"/>
          </a:p>
        </p:txBody>
      </p:sp>
      <p:sp>
        <p:nvSpPr>
          <p:cNvPr id="6" name="Footer Placeholder 5">
            <a:extLst>
              <a:ext uri="{FF2B5EF4-FFF2-40B4-BE49-F238E27FC236}">
                <a16:creationId xmlns:a16="http://schemas.microsoft.com/office/drawing/2014/main" id="{C4F413AD-1347-40DB-A6FD-58DF2D5079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926FF9-4B27-4CDD-8E4D-722FA3A6D528}"/>
              </a:ext>
            </a:extLst>
          </p:cNvPr>
          <p:cNvSpPr>
            <a:spLocks noGrp="1"/>
          </p:cNvSpPr>
          <p:nvPr>
            <p:ph type="sldNum" sz="quarter" idx="12"/>
          </p:nvPr>
        </p:nvSpPr>
        <p:spPr/>
        <p:txBody>
          <a:bodyPr/>
          <a:lstStyle/>
          <a:p>
            <a:fld id="{F578D1C5-85AC-49D9-9F4A-3C9C02765BB7}" type="slidenum">
              <a:rPr lang="en-IN" smtClean="0"/>
              <a:t>‹#›</a:t>
            </a:fld>
            <a:endParaRPr lang="en-IN"/>
          </a:p>
        </p:txBody>
      </p:sp>
    </p:spTree>
    <p:extLst>
      <p:ext uri="{BB962C8B-B14F-4D97-AF65-F5344CB8AC3E}">
        <p14:creationId xmlns:p14="http://schemas.microsoft.com/office/powerpoint/2010/main" val="1822375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F8CA8-86BC-4B86-9FD8-8B825AC545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845278-8D82-48F2-B1A6-1167D0BE99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C823E3-562A-45FF-B8A1-477C0BDFC9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44AAE6-5B26-4743-82BB-3B502B9BE039}"/>
              </a:ext>
            </a:extLst>
          </p:cNvPr>
          <p:cNvSpPr>
            <a:spLocks noGrp="1"/>
          </p:cNvSpPr>
          <p:nvPr>
            <p:ph type="dt" sz="half" idx="10"/>
          </p:nvPr>
        </p:nvSpPr>
        <p:spPr/>
        <p:txBody>
          <a:bodyPr/>
          <a:lstStyle/>
          <a:p>
            <a:fld id="{E0F25A7E-17BF-4ADD-9C74-CC5F827DC1AD}" type="datetimeFigureOut">
              <a:rPr lang="en-IN" smtClean="0"/>
              <a:t>15-01-2025</a:t>
            </a:fld>
            <a:endParaRPr lang="en-IN"/>
          </a:p>
        </p:txBody>
      </p:sp>
      <p:sp>
        <p:nvSpPr>
          <p:cNvPr id="6" name="Footer Placeholder 5">
            <a:extLst>
              <a:ext uri="{FF2B5EF4-FFF2-40B4-BE49-F238E27FC236}">
                <a16:creationId xmlns:a16="http://schemas.microsoft.com/office/drawing/2014/main" id="{129F60E0-1D69-4119-BF79-C7D4EE2B64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E759F9-5A50-4259-9703-58A764FF5F7E}"/>
              </a:ext>
            </a:extLst>
          </p:cNvPr>
          <p:cNvSpPr>
            <a:spLocks noGrp="1"/>
          </p:cNvSpPr>
          <p:nvPr>
            <p:ph type="sldNum" sz="quarter" idx="12"/>
          </p:nvPr>
        </p:nvSpPr>
        <p:spPr/>
        <p:txBody>
          <a:bodyPr/>
          <a:lstStyle/>
          <a:p>
            <a:fld id="{F578D1C5-85AC-49D9-9F4A-3C9C02765BB7}" type="slidenum">
              <a:rPr lang="en-IN" smtClean="0"/>
              <a:t>‹#›</a:t>
            </a:fld>
            <a:endParaRPr lang="en-IN"/>
          </a:p>
        </p:txBody>
      </p:sp>
    </p:spTree>
    <p:extLst>
      <p:ext uri="{BB962C8B-B14F-4D97-AF65-F5344CB8AC3E}">
        <p14:creationId xmlns:p14="http://schemas.microsoft.com/office/powerpoint/2010/main" val="323187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9ACD53-8E08-4452-B03D-CB42CA918A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2113FB-2A4A-4F8F-880D-422D85F90B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B03FEE-98DD-4357-8A29-AFD23DC65A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F25A7E-17BF-4ADD-9C74-CC5F827DC1AD}" type="datetimeFigureOut">
              <a:rPr lang="en-IN" smtClean="0"/>
              <a:t>15-01-2025</a:t>
            </a:fld>
            <a:endParaRPr lang="en-IN"/>
          </a:p>
        </p:txBody>
      </p:sp>
      <p:sp>
        <p:nvSpPr>
          <p:cNvPr id="5" name="Footer Placeholder 4">
            <a:extLst>
              <a:ext uri="{FF2B5EF4-FFF2-40B4-BE49-F238E27FC236}">
                <a16:creationId xmlns:a16="http://schemas.microsoft.com/office/drawing/2014/main" id="{468177BE-AB75-4666-B3D7-9D16995B33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B552E6-85DB-4F3E-95A6-4EF6971048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78D1C5-85AC-49D9-9F4A-3C9C02765BB7}" type="slidenum">
              <a:rPr lang="en-IN" smtClean="0"/>
              <a:t>‹#›</a:t>
            </a:fld>
            <a:endParaRPr lang="en-IN"/>
          </a:p>
        </p:txBody>
      </p:sp>
    </p:spTree>
    <p:extLst>
      <p:ext uri="{BB962C8B-B14F-4D97-AF65-F5344CB8AC3E}">
        <p14:creationId xmlns:p14="http://schemas.microsoft.com/office/powerpoint/2010/main" val="1423929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825BE-8EF7-44A8-B1EE-2C0AB0887E9F}"/>
              </a:ext>
            </a:extLst>
          </p:cNvPr>
          <p:cNvSpPr>
            <a:spLocks noGrp="1"/>
          </p:cNvSpPr>
          <p:nvPr>
            <p:ph type="ctrTitle"/>
          </p:nvPr>
        </p:nvSpPr>
        <p:spPr/>
        <p:txBody>
          <a:bodyPr/>
          <a:lstStyle/>
          <a:p>
            <a:r>
              <a:rPr lang="en-US" dirty="0"/>
              <a:t>Introduction to Data Analytics</a:t>
            </a:r>
            <a:endParaRPr lang="en-IN" dirty="0"/>
          </a:p>
        </p:txBody>
      </p:sp>
      <p:sp>
        <p:nvSpPr>
          <p:cNvPr id="3" name="Subtitle 2">
            <a:extLst>
              <a:ext uri="{FF2B5EF4-FFF2-40B4-BE49-F238E27FC236}">
                <a16:creationId xmlns:a16="http://schemas.microsoft.com/office/drawing/2014/main" id="{7BD771E7-7E5B-406E-8F4C-9B6002CB70B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96190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A9C24-4DDA-44C4-BC85-08A82E6010A6}"/>
              </a:ext>
            </a:extLst>
          </p:cNvPr>
          <p:cNvSpPr>
            <a:spLocks noGrp="1"/>
          </p:cNvSpPr>
          <p:nvPr>
            <p:ph type="title"/>
          </p:nvPr>
        </p:nvSpPr>
        <p:spPr>
          <a:xfrm>
            <a:off x="838200" y="0"/>
            <a:ext cx="10515600" cy="1325563"/>
          </a:xfrm>
        </p:spPr>
        <p:txBody>
          <a:bodyPr/>
          <a:lstStyle/>
          <a:p>
            <a:r>
              <a:rPr lang="en-IN" dirty="0"/>
              <a:t>Descriptive analytics</a:t>
            </a:r>
          </a:p>
        </p:txBody>
      </p:sp>
      <p:sp>
        <p:nvSpPr>
          <p:cNvPr id="3" name="Content Placeholder 2">
            <a:extLst>
              <a:ext uri="{FF2B5EF4-FFF2-40B4-BE49-F238E27FC236}">
                <a16:creationId xmlns:a16="http://schemas.microsoft.com/office/drawing/2014/main" id="{1E2C42FB-F944-48BD-BCD4-D2B441F545CF}"/>
              </a:ext>
            </a:extLst>
          </p:cNvPr>
          <p:cNvSpPr>
            <a:spLocks noGrp="1"/>
          </p:cNvSpPr>
          <p:nvPr>
            <p:ph idx="1"/>
          </p:nvPr>
        </p:nvSpPr>
        <p:spPr>
          <a:xfrm>
            <a:off x="838200" y="1253330"/>
            <a:ext cx="10806404" cy="5119477"/>
          </a:xfrm>
        </p:spPr>
        <p:txBody>
          <a:bodyPr>
            <a:normAutofit/>
          </a:bodyPr>
          <a:lstStyle/>
          <a:p>
            <a:pPr algn="just"/>
            <a:r>
              <a:rPr lang="en-US" sz="2400" dirty="0"/>
              <a:t>Descriptive analytics helps answer questions about what happened.</a:t>
            </a:r>
          </a:p>
          <a:p>
            <a:pPr algn="just"/>
            <a:endParaRPr lang="en-US" sz="2400" dirty="0"/>
          </a:p>
          <a:p>
            <a:pPr algn="just"/>
            <a:r>
              <a:rPr lang="en-US" sz="2400" dirty="0"/>
              <a:t>These techniques summarize large datasets to describe outcomes to stakeholders.</a:t>
            </a:r>
          </a:p>
          <a:p>
            <a:pPr algn="just"/>
            <a:endParaRPr lang="en-US" sz="2400" dirty="0"/>
          </a:p>
          <a:p>
            <a:pPr algn="just"/>
            <a:r>
              <a:rPr lang="en-US" sz="2400" dirty="0"/>
              <a:t>Key Performance Indicators (KPIs,) are used to keep track of successes or failures. </a:t>
            </a:r>
          </a:p>
          <a:p>
            <a:pPr lvl="1" algn="just"/>
            <a:r>
              <a:rPr lang="en-US" sz="2000" dirty="0"/>
              <a:t>E.g. ROI (Return on Investment)</a:t>
            </a:r>
          </a:p>
          <a:p>
            <a:pPr marL="228600" lvl="1" algn="just"/>
            <a:endParaRPr lang="en-US" dirty="0"/>
          </a:p>
          <a:p>
            <a:pPr marL="228600" lvl="1" algn="just"/>
            <a:r>
              <a:rPr lang="en-US" dirty="0"/>
              <a:t>This process requires the collection of relevant data, processing of the data, data analysis and data visualization. </a:t>
            </a:r>
          </a:p>
          <a:p>
            <a:pPr marL="228600" lvl="1" algn="just"/>
            <a:endParaRPr lang="en-US" dirty="0"/>
          </a:p>
          <a:p>
            <a:pPr marL="228600" lvl="1" algn="just"/>
            <a:r>
              <a:rPr lang="en-US" dirty="0"/>
              <a:t>This process provides essential insight into past performance.</a:t>
            </a:r>
            <a:endParaRPr lang="en-IN" dirty="0"/>
          </a:p>
        </p:txBody>
      </p:sp>
    </p:spTree>
    <p:extLst>
      <p:ext uri="{BB962C8B-B14F-4D97-AF65-F5344CB8AC3E}">
        <p14:creationId xmlns:p14="http://schemas.microsoft.com/office/powerpoint/2010/main" val="1667768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69EF7-5FD5-4E39-8F22-D19093E2B3CD}"/>
              </a:ext>
            </a:extLst>
          </p:cNvPr>
          <p:cNvSpPr>
            <a:spLocks noGrp="1"/>
          </p:cNvSpPr>
          <p:nvPr>
            <p:ph type="title"/>
          </p:nvPr>
        </p:nvSpPr>
        <p:spPr>
          <a:xfrm>
            <a:off x="763555" y="-110736"/>
            <a:ext cx="10515600" cy="1325563"/>
          </a:xfrm>
        </p:spPr>
        <p:txBody>
          <a:bodyPr/>
          <a:lstStyle/>
          <a:p>
            <a:r>
              <a:rPr lang="en-IN" dirty="0"/>
              <a:t>Diagnostic analytics</a:t>
            </a:r>
          </a:p>
        </p:txBody>
      </p:sp>
      <p:sp>
        <p:nvSpPr>
          <p:cNvPr id="3" name="Content Placeholder 2">
            <a:extLst>
              <a:ext uri="{FF2B5EF4-FFF2-40B4-BE49-F238E27FC236}">
                <a16:creationId xmlns:a16="http://schemas.microsoft.com/office/drawing/2014/main" id="{8C135354-421B-42BC-A950-0005CA63F32B}"/>
              </a:ext>
            </a:extLst>
          </p:cNvPr>
          <p:cNvSpPr>
            <a:spLocks noGrp="1"/>
          </p:cNvSpPr>
          <p:nvPr>
            <p:ph idx="1"/>
          </p:nvPr>
        </p:nvSpPr>
        <p:spPr>
          <a:xfrm>
            <a:off x="838200" y="1125829"/>
            <a:ext cx="10515600" cy="4351338"/>
          </a:xfrm>
        </p:spPr>
        <p:txBody>
          <a:bodyPr>
            <a:normAutofit/>
          </a:bodyPr>
          <a:lstStyle/>
          <a:p>
            <a:r>
              <a:rPr lang="en-US" sz="2400" dirty="0"/>
              <a:t>Diagnostic analytics helps answer questions about why things happened.</a:t>
            </a:r>
          </a:p>
          <a:p>
            <a:endParaRPr lang="en-US" sz="2400" dirty="0"/>
          </a:p>
          <a:p>
            <a:r>
              <a:rPr lang="en-US" sz="2400" dirty="0"/>
              <a:t>They take the findings from descriptive analytics and dig deeper to find the cause.</a:t>
            </a:r>
          </a:p>
          <a:p>
            <a:endParaRPr lang="en-US" sz="2400" dirty="0"/>
          </a:p>
          <a:p>
            <a:r>
              <a:rPr lang="en-US" sz="2400" dirty="0"/>
              <a:t>This generally occurs in three steps:</a:t>
            </a:r>
          </a:p>
          <a:p>
            <a:pPr lvl="1"/>
            <a:r>
              <a:rPr lang="en-US" sz="2000" dirty="0"/>
              <a:t>Identify anomalies in the data. These may be unexpected changes in a metric or a particular market.</a:t>
            </a:r>
          </a:p>
          <a:p>
            <a:pPr lvl="1"/>
            <a:r>
              <a:rPr lang="en-US" sz="2000" dirty="0"/>
              <a:t>Data that is related to these anomalies is collected.</a:t>
            </a:r>
          </a:p>
          <a:p>
            <a:pPr lvl="1"/>
            <a:r>
              <a:rPr lang="en-US" sz="2000" dirty="0"/>
              <a:t>Statistical techniques are used to find relationships and trends that explain these anomalies.</a:t>
            </a:r>
          </a:p>
          <a:p>
            <a:endParaRPr lang="en-IN" dirty="0"/>
          </a:p>
        </p:txBody>
      </p:sp>
    </p:spTree>
    <p:extLst>
      <p:ext uri="{BB962C8B-B14F-4D97-AF65-F5344CB8AC3E}">
        <p14:creationId xmlns:p14="http://schemas.microsoft.com/office/powerpoint/2010/main" val="1277792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5FA19-68E3-4863-AFF5-1684801C821C}"/>
              </a:ext>
            </a:extLst>
          </p:cNvPr>
          <p:cNvSpPr>
            <a:spLocks noGrp="1"/>
          </p:cNvSpPr>
          <p:nvPr>
            <p:ph type="title"/>
          </p:nvPr>
        </p:nvSpPr>
        <p:spPr/>
        <p:txBody>
          <a:bodyPr/>
          <a:lstStyle/>
          <a:p>
            <a:r>
              <a:rPr lang="en-IN" dirty="0"/>
              <a:t>Predictive analytics</a:t>
            </a:r>
          </a:p>
        </p:txBody>
      </p:sp>
      <p:sp>
        <p:nvSpPr>
          <p:cNvPr id="3" name="Content Placeholder 2">
            <a:extLst>
              <a:ext uri="{FF2B5EF4-FFF2-40B4-BE49-F238E27FC236}">
                <a16:creationId xmlns:a16="http://schemas.microsoft.com/office/drawing/2014/main" id="{41247F84-6C06-4BC3-9CE8-7D2ACBD4597F}"/>
              </a:ext>
            </a:extLst>
          </p:cNvPr>
          <p:cNvSpPr>
            <a:spLocks noGrp="1"/>
          </p:cNvSpPr>
          <p:nvPr>
            <p:ph idx="1"/>
          </p:nvPr>
        </p:nvSpPr>
        <p:spPr/>
        <p:txBody>
          <a:bodyPr>
            <a:normAutofit/>
          </a:bodyPr>
          <a:lstStyle/>
          <a:p>
            <a:pPr algn="just"/>
            <a:r>
              <a:rPr lang="en-US" sz="2400" dirty="0"/>
              <a:t>Predictive analytics helps answer questions about what will happen in the future.</a:t>
            </a:r>
          </a:p>
          <a:p>
            <a:pPr algn="just"/>
            <a:endParaRPr lang="en-US" sz="2400" dirty="0"/>
          </a:p>
          <a:p>
            <a:pPr algn="just"/>
            <a:r>
              <a:rPr lang="en-US" sz="2400" dirty="0"/>
              <a:t>These techniques use historical data to identify trends and determine if they are likely to recur.</a:t>
            </a:r>
          </a:p>
          <a:p>
            <a:pPr algn="just"/>
            <a:endParaRPr lang="en-US" sz="2400" dirty="0"/>
          </a:p>
          <a:p>
            <a:pPr algn="just"/>
            <a:r>
              <a:rPr lang="en-US" sz="2400" dirty="0"/>
              <a:t>It includes a variety of statistical and  probability techniques.</a:t>
            </a:r>
          </a:p>
          <a:p>
            <a:pPr algn="just"/>
            <a:endParaRPr lang="en-US" sz="2400" dirty="0"/>
          </a:p>
          <a:p>
            <a:pPr algn="just"/>
            <a:r>
              <a:rPr lang="en-US" sz="2400" dirty="0"/>
              <a:t>E.g. how much the company revenue is likely to increase?</a:t>
            </a:r>
            <a:endParaRPr lang="en-IN" sz="2400" dirty="0"/>
          </a:p>
        </p:txBody>
      </p:sp>
    </p:spTree>
    <p:extLst>
      <p:ext uri="{BB962C8B-B14F-4D97-AF65-F5344CB8AC3E}">
        <p14:creationId xmlns:p14="http://schemas.microsoft.com/office/powerpoint/2010/main" val="2469387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D87A9-859D-406B-B320-254A728F98F7}"/>
              </a:ext>
            </a:extLst>
          </p:cNvPr>
          <p:cNvSpPr>
            <a:spLocks noGrp="1"/>
          </p:cNvSpPr>
          <p:nvPr>
            <p:ph type="title"/>
          </p:nvPr>
        </p:nvSpPr>
        <p:spPr/>
        <p:txBody>
          <a:bodyPr/>
          <a:lstStyle/>
          <a:p>
            <a:r>
              <a:rPr lang="en-IN" dirty="0"/>
              <a:t>Prescriptive analytics</a:t>
            </a:r>
          </a:p>
        </p:txBody>
      </p:sp>
      <p:sp>
        <p:nvSpPr>
          <p:cNvPr id="3" name="Content Placeholder 2">
            <a:extLst>
              <a:ext uri="{FF2B5EF4-FFF2-40B4-BE49-F238E27FC236}">
                <a16:creationId xmlns:a16="http://schemas.microsoft.com/office/drawing/2014/main" id="{A6C420C5-A168-481B-B84E-398141EF00AE}"/>
              </a:ext>
            </a:extLst>
          </p:cNvPr>
          <p:cNvSpPr>
            <a:spLocks noGrp="1"/>
          </p:cNvSpPr>
          <p:nvPr>
            <p:ph idx="1"/>
          </p:nvPr>
        </p:nvSpPr>
        <p:spPr/>
        <p:txBody>
          <a:bodyPr>
            <a:normAutofit/>
          </a:bodyPr>
          <a:lstStyle/>
          <a:p>
            <a:pPr algn="just"/>
            <a:r>
              <a:rPr lang="en-US" sz="2400" dirty="0"/>
              <a:t>Prescriptive analytics helps answer questions about what should be done.</a:t>
            </a:r>
          </a:p>
          <a:p>
            <a:pPr algn="just"/>
            <a:endParaRPr lang="en-US" sz="2400" dirty="0"/>
          </a:p>
          <a:p>
            <a:pPr algn="just"/>
            <a:r>
              <a:rPr lang="en-US" sz="2400" dirty="0"/>
              <a:t>By using insights from predictive analytics, data-driven decisions can be made.</a:t>
            </a:r>
          </a:p>
          <a:p>
            <a:pPr algn="just"/>
            <a:endParaRPr lang="en-US" sz="2400" dirty="0"/>
          </a:p>
          <a:p>
            <a:pPr algn="just"/>
            <a:r>
              <a:rPr lang="en-US" sz="2400" dirty="0"/>
              <a:t>Prescriptive analytics techniques rely on machine learning strategies that can find patterns in large datasets. </a:t>
            </a:r>
          </a:p>
          <a:p>
            <a:pPr algn="just"/>
            <a:endParaRPr lang="en-US" sz="2400" dirty="0"/>
          </a:p>
          <a:p>
            <a:pPr algn="just"/>
            <a:r>
              <a:rPr lang="en-US" sz="2400" dirty="0"/>
              <a:t>By analyzing past decisions and events, the likelihood of different outcomes can be estimated.</a:t>
            </a:r>
            <a:endParaRPr lang="en-IN" sz="2400" dirty="0"/>
          </a:p>
        </p:txBody>
      </p:sp>
    </p:spTree>
    <p:extLst>
      <p:ext uri="{BB962C8B-B14F-4D97-AF65-F5344CB8AC3E}">
        <p14:creationId xmlns:p14="http://schemas.microsoft.com/office/powerpoint/2010/main" val="2684223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D57C-35BF-4861-B43E-0862E41BACC1}"/>
              </a:ext>
            </a:extLst>
          </p:cNvPr>
          <p:cNvSpPr>
            <a:spLocks noGrp="1"/>
          </p:cNvSpPr>
          <p:nvPr>
            <p:ph type="title"/>
          </p:nvPr>
        </p:nvSpPr>
        <p:spPr/>
        <p:txBody>
          <a:bodyPr/>
          <a:lstStyle/>
          <a:p>
            <a:r>
              <a:rPr lang="en-US" dirty="0"/>
              <a:t>Steps in Data Analytics</a:t>
            </a:r>
            <a:endParaRPr lang="en-IN" dirty="0"/>
          </a:p>
        </p:txBody>
      </p:sp>
      <p:sp>
        <p:nvSpPr>
          <p:cNvPr id="3" name="Content Placeholder 2">
            <a:extLst>
              <a:ext uri="{FF2B5EF4-FFF2-40B4-BE49-F238E27FC236}">
                <a16:creationId xmlns:a16="http://schemas.microsoft.com/office/drawing/2014/main" id="{42DCEBDF-B2AA-4469-89F4-88FD667818DD}"/>
              </a:ext>
            </a:extLst>
          </p:cNvPr>
          <p:cNvSpPr>
            <a:spLocks noGrp="1"/>
          </p:cNvSpPr>
          <p:nvPr>
            <p:ph idx="1"/>
          </p:nvPr>
        </p:nvSpPr>
        <p:spPr/>
        <p:txBody>
          <a:bodyPr/>
          <a:lstStyle/>
          <a:p>
            <a:r>
              <a:rPr lang="en-US" dirty="0"/>
              <a:t>The primary steps in the data analytics process are:-</a:t>
            </a:r>
          </a:p>
          <a:p>
            <a:pPr lvl="1"/>
            <a:r>
              <a:rPr lang="en-US" dirty="0"/>
              <a:t>Data extraction </a:t>
            </a:r>
          </a:p>
          <a:p>
            <a:pPr lvl="1"/>
            <a:r>
              <a:rPr lang="en-US" dirty="0"/>
              <a:t>Data management/warehousing</a:t>
            </a:r>
          </a:p>
          <a:p>
            <a:pPr lvl="1"/>
            <a:r>
              <a:rPr lang="en-US" dirty="0"/>
              <a:t>Statistical analysis </a:t>
            </a:r>
          </a:p>
          <a:p>
            <a:pPr lvl="1"/>
            <a:r>
              <a:rPr lang="en-US" dirty="0"/>
              <a:t>Data presentation/visualization</a:t>
            </a:r>
          </a:p>
          <a:p>
            <a:pPr lvl="1"/>
            <a:endParaRPr lang="en-US" dirty="0"/>
          </a:p>
          <a:p>
            <a:pPr marL="228600" lvl="1"/>
            <a:r>
              <a:rPr lang="en-US" sz="2800" dirty="0"/>
              <a:t>The importance and balance of these steps depend on the data being used and the goal of the analysis.</a:t>
            </a:r>
            <a:endParaRPr lang="en-IN" sz="2800" dirty="0"/>
          </a:p>
        </p:txBody>
      </p:sp>
    </p:spTree>
    <p:extLst>
      <p:ext uri="{BB962C8B-B14F-4D97-AF65-F5344CB8AC3E}">
        <p14:creationId xmlns:p14="http://schemas.microsoft.com/office/powerpoint/2010/main" val="1865884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17ABB2-CF60-4FAF-860F-1CA8D099FB18}"/>
              </a:ext>
            </a:extLst>
          </p:cNvPr>
          <p:cNvSpPr>
            <a:spLocks noGrp="1"/>
          </p:cNvSpPr>
          <p:nvPr>
            <p:ph type="title"/>
          </p:nvPr>
        </p:nvSpPr>
        <p:spPr>
          <a:xfrm>
            <a:off x="643467" y="321734"/>
            <a:ext cx="10905066" cy="1135737"/>
          </a:xfrm>
        </p:spPr>
        <p:txBody>
          <a:bodyPr>
            <a:normAutofit/>
          </a:bodyPr>
          <a:lstStyle/>
          <a:p>
            <a:r>
              <a:rPr lang="en-US" sz="3600" dirty="0"/>
              <a:t>Data Extraction </a:t>
            </a:r>
            <a:endParaRPr lang="en-IN" sz="3600" dirty="0"/>
          </a:p>
        </p:txBody>
      </p:sp>
      <p:sp>
        <p:nvSpPr>
          <p:cNvPr id="3" name="Content Placeholder 2">
            <a:extLst>
              <a:ext uri="{FF2B5EF4-FFF2-40B4-BE49-F238E27FC236}">
                <a16:creationId xmlns:a16="http://schemas.microsoft.com/office/drawing/2014/main" id="{4898E9FA-5445-4B93-8033-C66B60284A21}"/>
              </a:ext>
            </a:extLst>
          </p:cNvPr>
          <p:cNvSpPr>
            <a:spLocks noGrp="1"/>
          </p:cNvSpPr>
          <p:nvPr>
            <p:ph idx="1"/>
          </p:nvPr>
        </p:nvSpPr>
        <p:spPr>
          <a:xfrm>
            <a:off x="670705" y="1318610"/>
            <a:ext cx="4008384" cy="4393982"/>
          </a:xfrm>
        </p:spPr>
        <p:txBody>
          <a:bodyPr>
            <a:noAutofit/>
          </a:bodyPr>
          <a:lstStyle/>
          <a:p>
            <a:pPr algn="just"/>
            <a:r>
              <a:rPr lang="en-US" sz="2200" dirty="0"/>
              <a:t>It involves extracting data from unstructured data sources. E.g. text, large complex databases, or raw sensor data.</a:t>
            </a:r>
          </a:p>
          <a:p>
            <a:pPr algn="just"/>
            <a:endParaRPr lang="en-US" sz="2200" dirty="0"/>
          </a:p>
          <a:p>
            <a:pPr algn="just"/>
            <a:r>
              <a:rPr lang="en-US" sz="2200" dirty="0"/>
              <a:t>The key steps in this process are to extract, transform, and load data (often called ETL).</a:t>
            </a:r>
          </a:p>
          <a:p>
            <a:pPr algn="just"/>
            <a:endParaRPr lang="en-US" sz="2200" dirty="0"/>
          </a:p>
          <a:p>
            <a:pPr algn="just"/>
            <a:r>
              <a:rPr lang="en-US" sz="2200" dirty="0"/>
              <a:t>This prepares data for storage and analysis. </a:t>
            </a:r>
          </a:p>
          <a:p>
            <a:pPr algn="just"/>
            <a:endParaRPr lang="en-US" sz="2200" dirty="0"/>
          </a:p>
          <a:p>
            <a:pPr algn="just"/>
            <a:r>
              <a:rPr lang="en-US" sz="2200" dirty="0"/>
              <a:t>Data extraction is generally the most time-intensive step in the data analysis pipeline.</a:t>
            </a:r>
            <a:endParaRPr lang="en-IN" sz="22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Diagram&#10;&#10;Description automatically generated">
            <a:extLst>
              <a:ext uri="{FF2B5EF4-FFF2-40B4-BE49-F238E27FC236}">
                <a16:creationId xmlns:a16="http://schemas.microsoft.com/office/drawing/2014/main" id="{64B60BCB-6B02-4DAF-A607-AD6D35057C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5320" y="2861798"/>
            <a:ext cx="6253212" cy="2204257"/>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12265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650B3CA-D7DE-472C-9299-7242D1B5D731}"/>
              </a:ext>
            </a:extLst>
          </p:cNvPr>
          <p:cNvSpPr>
            <a:spLocks noGrp="1"/>
          </p:cNvSpPr>
          <p:nvPr>
            <p:ph type="title"/>
          </p:nvPr>
        </p:nvSpPr>
        <p:spPr>
          <a:xfrm>
            <a:off x="643467" y="321734"/>
            <a:ext cx="10905066" cy="1135737"/>
          </a:xfrm>
        </p:spPr>
        <p:txBody>
          <a:bodyPr>
            <a:normAutofit/>
          </a:bodyPr>
          <a:lstStyle/>
          <a:p>
            <a:r>
              <a:rPr lang="en-US" sz="3600"/>
              <a:t>Data management /Data Warehousing</a:t>
            </a:r>
            <a:endParaRPr lang="en-IN" sz="3600"/>
          </a:p>
        </p:txBody>
      </p:sp>
      <p:sp>
        <p:nvSpPr>
          <p:cNvPr id="3" name="Content Placeholder 2">
            <a:extLst>
              <a:ext uri="{FF2B5EF4-FFF2-40B4-BE49-F238E27FC236}">
                <a16:creationId xmlns:a16="http://schemas.microsoft.com/office/drawing/2014/main" id="{E5698FD3-B7DC-493A-B43C-85FF8665448A}"/>
              </a:ext>
            </a:extLst>
          </p:cNvPr>
          <p:cNvSpPr>
            <a:spLocks noGrp="1"/>
          </p:cNvSpPr>
          <p:nvPr>
            <p:ph idx="1"/>
          </p:nvPr>
        </p:nvSpPr>
        <p:spPr>
          <a:xfrm>
            <a:off x="643469" y="1782981"/>
            <a:ext cx="4008384" cy="4393982"/>
          </a:xfrm>
        </p:spPr>
        <p:txBody>
          <a:bodyPr>
            <a:normAutofit/>
          </a:bodyPr>
          <a:lstStyle/>
          <a:p>
            <a:pPr algn="just"/>
            <a:r>
              <a:rPr lang="en-US" sz="2400" dirty="0"/>
              <a:t>Data warehousing involves designing and implementing databases that allow easy access to the results of data mining.</a:t>
            </a:r>
          </a:p>
          <a:p>
            <a:pPr algn="just"/>
            <a:endParaRPr lang="en-US" sz="2400" dirty="0"/>
          </a:p>
          <a:p>
            <a:pPr algn="just"/>
            <a:r>
              <a:rPr lang="en-US" sz="2400" dirty="0"/>
              <a:t>This step generally involves creating and managing SQL databases.</a:t>
            </a:r>
            <a:endParaRPr lang="en-IN" sz="24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Diagram&#10;&#10;Description automatically generated">
            <a:extLst>
              <a:ext uri="{FF2B5EF4-FFF2-40B4-BE49-F238E27FC236}">
                <a16:creationId xmlns:a16="http://schemas.microsoft.com/office/drawing/2014/main" id="{E73E8E50-59A8-4BAE-A09E-5817B08E1C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0360" y="2283377"/>
            <a:ext cx="5708171" cy="306814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87247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BB22604-4614-4CD6-8E61-AB287A3B3502}"/>
              </a:ext>
            </a:extLst>
          </p:cNvPr>
          <p:cNvSpPr>
            <a:spLocks noGrp="1"/>
          </p:cNvSpPr>
          <p:nvPr>
            <p:ph type="title"/>
          </p:nvPr>
        </p:nvSpPr>
        <p:spPr>
          <a:xfrm>
            <a:off x="643467" y="321734"/>
            <a:ext cx="4970877" cy="1135737"/>
          </a:xfrm>
        </p:spPr>
        <p:txBody>
          <a:bodyPr>
            <a:normAutofit/>
          </a:bodyPr>
          <a:lstStyle/>
          <a:p>
            <a:r>
              <a:rPr lang="en-US" sz="3600"/>
              <a:t>Statistical analysis </a:t>
            </a:r>
            <a:endParaRPr lang="en-IN" sz="3600"/>
          </a:p>
        </p:txBody>
      </p:sp>
      <p:sp>
        <p:nvSpPr>
          <p:cNvPr id="3" name="Content Placeholder 2">
            <a:extLst>
              <a:ext uri="{FF2B5EF4-FFF2-40B4-BE49-F238E27FC236}">
                <a16:creationId xmlns:a16="http://schemas.microsoft.com/office/drawing/2014/main" id="{C0AD369A-3902-4F97-90E2-C668209B75C5}"/>
              </a:ext>
            </a:extLst>
          </p:cNvPr>
          <p:cNvSpPr>
            <a:spLocks noGrp="1"/>
          </p:cNvSpPr>
          <p:nvPr>
            <p:ph idx="1"/>
          </p:nvPr>
        </p:nvSpPr>
        <p:spPr>
          <a:xfrm>
            <a:off x="643468" y="1782981"/>
            <a:ext cx="4970877" cy="4393982"/>
          </a:xfrm>
        </p:spPr>
        <p:txBody>
          <a:bodyPr>
            <a:noAutofit/>
          </a:bodyPr>
          <a:lstStyle/>
          <a:p>
            <a:r>
              <a:rPr lang="en-US" sz="2200" dirty="0"/>
              <a:t>Statistical analysis allows analysts to create insights from data.</a:t>
            </a:r>
          </a:p>
          <a:p>
            <a:endParaRPr lang="en-US" sz="2200" dirty="0"/>
          </a:p>
          <a:p>
            <a:r>
              <a:rPr lang="en-US" sz="2200" dirty="0"/>
              <a:t>Both statistics and machine learning techniques are used to analyze data.</a:t>
            </a:r>
          </a:p>
          <a:p>
            <a:endParaRPr lang="en-US" sz="2200" dirty="0"/>
          </a:p>
          <a:p>
            <a:r>
              <a:rPr lang="en-US" sz="2200" dirty="0"/>
              <a:t>Programming languages such as R or Python are essential to this process. </a:t>
            </a:r>
          </a:p>
          <a:p>
            <a:endParaRPr lang="en-US" sz="2200" dirty="0"/>
          </a:p>
          <a:p>
            <a:r>
              <a:rPr lang="en-US" sz="2200" dirty="0"/>
              <a:t>In addition, open-source libraries and packages such as TensorFlow enable advanced analysis.</a:t>
            </a:r>
            <a:endParaRPr lang="en-IN" sz="2200" dirty="0"/>
          </a:p>
        </p:txBody>
      </p:sp>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agram&#10;&#10;Description automatically generated">
            <a:extLst>
              <a:ext uri="{FF2B5EF4-FFF2-40B4-BE49-F238E27FC236}">
                <a16:creationId xmlns:a16="http://schemas.microsoft.com/office/drawing/2014/main" id="{9313E2E2-B717-4765-9225-512447B9DC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7812" y="1718055"/>
            <a:ext cx="5290720" cy="2883442"/>
          </a:xfrm>
          <a:prstGeom prst="rect">
            <a:avLst/>
          </a:prstGeom>
        </p:spPr>
      </p:pic>
      <p:grpSp>
        <p:nvGrpSpPr>
          <p:cNvPr id="16" name="Group 15">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17" name="Isosceles Triangle 16">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48767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506F6C-B714-4732-9262-4732C80826FF}"/>
              </a:ext>
            </a:extLst>
          </p:cNvPr>
          <p:cNvSpPr>
            <a:spLocks noGrp="1"/>
          </p:cNvSpPr>
          <p:nvPr>
            <p:ph type="title"/>
          </p:nvPr>
        </p:nvSpPr>
        <p:spPr>
          <a:xfrm>
            <a:off x="643467" y="321734"/>
            <a:ext cx="10905066" cy="1135737"/>
          </a:xfrm>
        </p:spPr>
        <p:txBody>
          <a:bodyPr>
            <a:normAutofit/>
          </a:bodyPr>
          <a:lstStyle/>
          <a:p>
            <a:r>
              <a:rPr lang="en-US" sz="3600"/>
              <a:t>Data presentation/visualization</a:t>
            </a:r>
            <a:endParaRPr lang="en-IN" sz="3600"/>
          </a:p>
        </p:txBody>
      </p:sp>
      <p:sp>
        <p:nvSpPr>
          <p:cNvPr id="3" name="Content Placeholder 2">
            <a:extLst>
              <a:ext uri="{FF2B5EF4-FFF2-40B4-BE49-F238E27FC236}">
                <a16:creationId xmlns:a16="http://schemas.microsoft.com/office/drawing/2014/main" id="{F3557E3A-0359-4FB1-BD19-EF4EFFA7A9B0}"/>
              </a:ext>
            </a:extLst>
          </p:cNvPr>
          <p:cNvSpPr>
            <a:spLocks noGrp="1"/>
          </p:cNvSpPr>
          <p:nvPr>
            <p:ph idx="1"/>
          </p:nvPr>
        </p:nvSpPr>
        <p:spPr>
          <a:xfrm>
            <a:off x="643469" y="1782981"/>
            <a:ext cx="4008384" cy="4393982"/>
          </a:xfrm>
        </p:spPr>
        <p:txBody>
          <a:bodyPr>
            <a:normAutofit/>
          </a:bodyPr>
          <a:lstStyle/>
          <a:p>
            <a:r>
              <a:rPr lang="en-US" sz="2200" dirty="0"/>
              <a:t>Visuals are used to describe the insights gained from the data.</a:t>
            </a:r>
          </a:p>
          <a:p>
            <a:endParaRPr lang="en-US" sz="2200" dirty="0"/>
          </a:p>
          <a:p>
            <a:r>
              <a:rPr lang="en-US" sz="2200" dirty="0"/>
              <a:t>Visualizations can help tell the story in the data which are much easier to understand.</a:t>
            </a:r>
            <a:endParaRPr lang="en-IN" sz="22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Graphical user interface, application&#10;&#10;Description automatically generated">
            <a:extLst>
              <a:ext uri="{FF2B5EF4-FFF2-40B4-BE49-F238E27FC236}">
                <a16:creationId xmlns:a16="http://schemas.microsoft.com/office/drawing/2014/main" id="{F9AC087D-1E9B-407D-8F26-8CFD7B8513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1935" y="2040271"/>
            <a:ext cx="6386596" cy="3672293"/>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55398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9340-3358-4C32-8453-3BFAA6CA6DDE}"/>
              </a:ext>
            </a:extLst>
          </p:cNvPr>
          <p:cNvSpPr>
            <a:spLocks noGrp="1"/>
          </p:cNvSpPr>
          <p:nvPr>
            <p:ph type="title"/>
          </p:nvPr>
        </p:nvSpPr>
        <p:spPr/>
        <p:txBody>
          <a:bodyPr/>
          <a:lstStyle/>
          <a:p>
            <a:r>
              <a:rPr lang="en-IN" dirty="0"/>
              <a:t>Tools used in Data Analytics</a:t>
            </a:r>
          </a:p>
        </p:txBody>
      </p:sp>
      <p:sp>
        <p:nvSpPr>
          <p:cNvPr id="3" name="Content Placeholder 2">
            <a:extLst>
              <a:ext uri="{FF2B5EF4-FFF2-40B4-BE49-F238E27FC236}">
                <a16:creationId xmlns:a16="http://schemas.microsoft.com/office/drawing/2014/main" id="{4C2A33B3-7D82-4C3D-9EBB-C761CCD54E60}"/>
              </a:ext>
            </a:extLst>
          </p:cNvPr>
          <p:cNvSpPr>
            <a:spLocks noGrp="1"/>
          </p:cNvSpPr>
          <p:nvPr>
            <p:ph idx="1"/>
          </p:nvPr>
        </p:nvSpPr>
        <p:spPr/>
        <p:txBody>
          <a:bodyPr>
            <a:normAutofit/>
          </a:bodyPr>
          <a:lstStyle/>
          <a:p>
            <a:pPr algn="just"/>
            <a:r>
              <a:rPr lang="en-IN" sz="2400" dirty="0"/>
              <a:t>R </a:t>
            </a:r>
          </a:p>
          <a:p>
            <a:pPr algn="just"/>
            <a:r>
              <a:rPr lang="en-IN" sz="2400" dirty="0"/>
              <a:t>Python</a:t>
            </a:r>
          </a:p>
          <a:p>
            <a:pPr algn="just"/>
            <a:r>
              <a:rPr lang="en-IN" sz="2400" dirty="0"/>
              <a:t>Tableau Public </a:t>
            </a:r>
          </a:p>
          <a:p>
            <a:pPr lvl="1" algn="just"/>
            <a:r>
              <a:rPr lang="en-US" sz="2000" dirty="0"/>
              <a:t>free software that connects to any data source such as Excel, Data Warehouse, </a:t>
            </a:r>
            <a:r>
              <a:rPr lang="en-US" sz="2000" dirty="0" err="1"/>
              <a:t>etc</a:t>
            </a:r>
            <a:r>
              <a:rPr lang="en-US" sz="2000" dirty="0"/>
              <a:t>, then creates visualizations, maps, dashboards etc. with real-time updates on the web.</a:t>
            </a:r>
          </a:p>
          <a:p>
            <a:pPr marL="269875" lvl="1" algn="just"/>
            <a:r>
              <a:rPr lang="en-IN" dirty="0"/>
              <a:t>Microsoft Excel</a:t>
            </a:r>
          </a:p>
          <a:p>
            <a:pPr marL="269875" lvl="1" algn="just"/>
            <a:r>
              <a:rPr lang="en-US" dirty="0"/>
              <a:t>RapidMiner </a:t>
            </a:r>
          </a:p>
          <a:p>
            <a:pPr marL="727075" lvl="2" algn="just"/>
            <a:r>
              <a:rPr lang="en-US" dirty="0"/>
              <a:t>used for integration with data sources, mostly used for predictive analytics, such as data mining, text analytics, machine learning.</a:t>
            </a:r>
          </a:p>
          <a:p>
            <a:pPr marL="269875" lvl="2" algn="just"/>
            <a:r>
              <a:rPr lang="en-US" sz="2400" dirty="0"/>
              <a:t>Apache Spark </a:t>
            </a:r>
          </a:p>
          <a:p>
            <a:pPr marL="727075" lvl="3" algn="just"/>
            <a:r>
              <a:rPr lang="en-US" sz="2000" dirty="0"/>
              <a:t>One of the largest large-scale data processing engines, this tool executes applications in Hadoop clusters. </a:t>
            </a:r>
            <a:endParaRPr lang="en-IN" sz="2000" dirty="0"/>
          </a:p>
        </p:txBody>
      </p:sp>
    </p:spTree>
    <p:extLst>
      <p:ext uri="{BB962C8B-B14F-4D97-AF65-F5344CB8AC3E}">
        <p14:creationId xmlns:p14="http://schemas.microsoft.com/office/powerpoint/2010/main" val="3845776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FC45-D7A6-4D24-B741-488D8C463DE4}"/>
              </a:ext>
            </a:extLst>
          </p:cNvPr>
          <p:cNvSpPr>
            <a:spLocks noGrp="1"/>
          </p:cNvSpPr>
          <p:nvPr>
            <p:ph type="title"/>
          </p:nvPr>
        </p:nvSpPr>
        <p:spPr/>
        <p:txBody>
          <a:bodyPr/>
          <a:lstStyle/>
          <a:p>
            <a:r>
              <a:rPr lang="en-IN" dirty="0"/>
              <a:t>Terminologies</a:t>
            </a:r>
          </a:p>
        </p:txBody>
      </p:sp>
      <p:sp>
        <p:nvSpPr>
          <p:cNvPr id="3" name="Content Placeholder 2">
            <a:extLst>
              <a:ext uri="{FF2B5EF4-FFF2-40B4-BE49-F238E27FC236}">
                <a16:creationId xmlns:a16="http://schemas.microsoft.com/office/drawing/2014/main" id="{1EF49C2E-1C0B-41B2-A6B0-95ECF2ADE39A}"/>
              </a:ext>
            </a:extLst>
          </p:cNvPr>
          <p:cNvSpPr>
            <a:spLocks noGrp="1"/>
          </p:cNvSpPr>
          <p:nvPr>
            <p:ph idx="1"/>
          </p:nvPr>
        </p:nvSpPr>
        <p:spPr/>
        <p:txBody>
          <a:bodyPr>
            <a:normAutofit/>
          </a:bodyPr>
          <a:lstStyle/>
          <a:p>
            <a:r>
              <a:rPr lang="en-IN" sz="2400" dirty="0"/>
              <a:t>Data – values or set of values, raw or unorganized.</a:t>
            </a:r>
          </a:p>
          <a:p>
            <a:endParaRPr lang="en-IN" sz="2400" dirty="0"/>
          </a:p>
          <a:p>
            <a:r>
              <a:rPr lang="en-IN" sz="2400" dirty="0"/>
              <a:t>Information – processed or meaningful data.</a:t>
            </a:r>
          </a:p>
          <a:p>
            <a:endParaRPr lang="en-IN" sz="2400" dirty="0"/>
          </a:p>
          <a:p>
            <a:r>
              <a:rPr lang="en-IN" sz="2400" dirty="0"/>
              <a:t>Analytics – discovery, interpretation and communication of meaningful patterns.</a:t>
            </a:r>
          </a:p>
          <a:p>
            <a:pPr marL="457200" lvl="1" indent="0">
              <a:buNone/>
            </a:pPr>
            <a:r>
              <a:rPr lang="en-IN" sz="2000" i="1" dirty="0"/>
              <a:t>Analytics is not a tool or technology, rather it is a way of thinking and acting on data.</a:t>
            </a:r>
          </a:p>
        </p:txBody>
      </p:sp>
    </p:spTree>
    <p:extLst>
      <p:ext uri="{BB962C8B-B14F-4D97-AF65-F5344CB8AC3E}">
        <p14:creationId xmlns:p14="http://schemas.microsoft.com/office/powerpoint/2010/main" val="2248582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0B0C7-2433-4348-A762-2F6CB56946EC}"/>
              </a:ext>
            </a:extLst>
          </p:cNvPr>
          <p:cNvSpPr>
            <a:spLocks noGrp="1"/>
          </p:cNvSpPr>
          <p:nvPr>
            <p:ph type="title"/>
          </p:nvPr>
        </p:nvSpPr>
        <p:spPr>
          <a:xfrm>
            <a:off x="838200" y="49920"/>
            <a:ext cx="10515600" cy="1325563"/>
          </a:xfrm>
        </p:spPr>
        <p:txBody>
          <a:bodyPr/>
          <a:lstStyle/>
          <a:p>
            <a:r>
              <a:rPr lang="en-IN" dirty="0"/>
              <a:t>Data Analytics</a:t>
            </a:r>
          </a:p>
        </p:txBody>
      </p:sp>
      <p:sp>
        <p:nvSpPr>
          <p:cNvPr id="3" name="Content Placeholder 2">
            <a:extLst>
              <a:ext uri="{FF2B5EF4-FFF2-40B4-BE49-F238E27FC236}">
                <a16:creationId xmlns:a16="http://schemas.microsoft.com/office/drawing/2014/main" id="{913002E8-7780-422E-B0D3-E4DACCBF5458}"/>
              </a:ext>
            </a:extLst>
          </p:cNvPr>
          <p:cNvSpPr>
            <a:spLocks noGrp="1"/>
          </p:cNvSpPr>
          <p:nvPr>
            <p:ph idx="1"/>
          </p:nvPr>
        </p:nvSpPr>
        <p:spPr>
          <a:xfrm>
            <a:off x="763554" y="1253331"/>
            <a:ext cx="10750421" cy="5278098"/>
          </a:xfrm>
        </p:spPr>
        <p:txBody>
          <a:bodyPr>
            <a:normAutofit/>
          </a:bodyPr>
          <a:lstStyle/>
          <a:p>
            <a:pPr algn="just"/>
            <a:r>
              <a:rPr lang="en-US" sz="2400" dirty="0"/>
              <a:t>Data Analytics can be defined as the process of analyzing raw data to find trends and answer questions.</a:t>
            </a:r>
          </a:p>
          <a:p>
            <a:pPr algn="just"/>
            <a:r>
              <a:rPr lang="en-US" sz="2400" dirty="0"/>
              <a:t>Data Analytics refers to the techniques used to analyze data to enhance productivity and business gain.</a:t>
            </a:r>
          </a:p>
          <a:p>
            <a:pPr algn="just"/>
            <a:endParaRPr lang="en-US" sz="2400" dirty="0"/>
          </a:p>
          <a:p>
            <a:pPr algn="just"/>
            <a:endParaRPr lang="en-US" sz="2400" dirty="0"/>
          </a:p>
          <a:p>
            <a:pPr algn="just"/>
            <a:endParaRPr lang="en-US" sz="2400" dirty="0"/>
          </a:p>
          <a:p>
            <a:pPr algn="just"/>
            <a:endParaRPr lang="en-US" sz="2400" dirty="0"/>
          </a:p>
          <a:p>
            <a:pPr algn="just"/>
            <a:endParaRPr lang="en-US" sz="2400" dirty="0"/>
          </a:p>
          <a:p>
            <a:pPr algn="just"/>
            <a:r>
              <a:rPr lang="en-US" sz="2400" dirty="0"/>
              <a:t>Data is extracted from various sources and is cleaned and categorized to analyze various behavioral patterns. </a:t>
            </a:r>
          </a:p>
          <a:p>
            <a:pPr algn="just"/>
            <a:r>
              <a:rPr lang="en-US" sz="2400" dirty="0"/>
              <a:t>The techniques and the tools used vary according to the organization or individual.</a:t>
            </a:r>
            <a:endParaRPr lang="en-IN" sz="2400" dirty="0"/>
          </a:p>
        </p:txBody>
      </p:sp>
      <p:pic>
        <p:nvPicPr>
          <p:cNvPr id="5" name="Picture 4">
            <a:extLst>
              <a:ext uri="{FF2B5EF4-FFF2-40B4-BE49-F238E27FC236}">
                <a16:creationId xmlns:a16="http://schemas.microsoft.com/office/drawing/2014/main" id="{B29BCF4B-3CA9-409B-A710-9662713ED1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8447" y="2533756"/>
            <a:ext cx="3349872" cy="2625811"/>
          </a:xfrm>
          <a:prstGeom prst="rect">
            <a:avLst/>
          </a:prstGeom>
        </p:spPr>
      </p:pic>
    </p:spTree>
    <p:extLst>
      <p:ext uri="{BB962C8B-B14F-4D97-AF65-F5344CB8AC3E}">
        <p14:creationId xmlns:p14="http://schemas.microsoft.com/office/powerpoint/2010/main" val="1558164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0B7F5-1E6C-4855-93E8-3D5185F1A712}"/>
              </a:ext>
            </a:extLst>
          </p:cNvPr>
          <p:cNvSpPr>
            <a:spLocks noGrp="1"/>
          </p:cNvSpPr>
          <p:nvPr>
            <p:ph type="title"/>
          </p:nvPr>
        </p:nvSpPr>
        <p:spPr/>
        <p:txBody>
          <a:bodyPr/>
          <a:lstStyle/>
          <a:p>
            <a:r>
              <a:rPr lang="en-IN" dirty="0"/>
              <a:t>Role of Data Analytics</a:t>
            </a:r>
          </a:p>
        </p:txBody>
      </p:sp>
      <p:sp>
        <p:nvSpPr>
          <p:cNvPr id="3" name="Content Placeholder 2">
            <a:extLst>
              <a:ext uri="{FF2B5EF4-FFF2-40B4-BE49-F238E27FC236}">
                <a16:creationId xmlns:a16="http://schemas.microsoft.com/office/drawing/2014/main" id="{AEDE67CE-99E4-4B06-8B18-AF2E7DD2F9A8}"/>
              </a:ext>
            </a:extLst>
          </p:cNvPr>
          <p:cNvSpPr>
            <a:spLocks noGrp="1"/>
          </p:cNvSpPr>
          <p:nvPr>
            <p:ph idx="1"/>
          </p:nvPr>
        </p:nvSpPr>
        <p:spPr/>
        <p:txBody>
          <a:bodyPr>
            <a:normAutofit/>
          </a:bodyPr>
          <a:lstStyle/>
          <a:p>
            <a:pPr algn="just">
              <a:buFont typeface="Arial" panose="020B0604020202020204" pitchFamily="34" charset="0"/>
              <a:buChar char="•"/>
            </a:pPr>
            <a:r>
              <a:rPr lang="en-US" sz="2400" b="1" dirty="0">
                <a:effectLst/>
              </a:rPr>
              <a:t>Gather Hidden Insights</a:t>
            </a:r>
            <a:r>
              <a:rPr lang="en-US" sz="2400" dirty="0">
                <a:effectLst/>
              </a:rPr>
              <a:t> – Hidden insights from data are gathered and then analyzed with respect to business requirements.</a:t>
            </a:r>
          </a:p>
          <a:p>
            <a:pPr algn="just">
              <a:buFont typeface="Arial" panose="020B0604020202020204" pitchFamily="34" charset="0"/>
              <a:buChar char="•"/>
            </a:pPr>
            <a:r>
              <a:rPr lang="en-US" sz="2400" b="1" dirty="0">
                <a:effectLst/>
              </a:rPr>
              <a:t>Generate Reports</a:t>
            </a:r>
            <a:r>
              <a:rPr lang="en-US" sz="2400" dirty="0">
                <a:effectLst/>
              </a:rPr>
              <a:t> – Reports are generated from the data and are passed on to the respective teams and individuals to deal with further actions for a high rise in business.</a:t>
            </a:r>
          </a:p>
          <a:p>
            <a:pPr algn="just">
              <a:buFont typeface="Arial" panose="020B0604020202020204" pitchFamily="34" charset="0"/>
              <a:buChar char="•"/>
            </a:pPr>
            <a:r>
              <a:rPr lang="en-US" sz="2400" b="1" dirty="0">
                <a:effectLst/>
              </a:rPr>
              <a:t>Perform Market Analysis</a:t>
            </a:r>
            <a:r>
              <a:rPr lang="en-US" sz="2400" dirty="0">
                <a:effectLst/>
              </a:rPr>
              <a:t> – Market Analysis can be performed to understand the strengths and weaknesses of competitors.</a:t>
            </a:r>
          </a:p>
          <a:p>
            <a:pPr algn="just">
              <a:buFont typeface="Arial" panose="020B0604020202020204" pitchFamily="34" charset="0"/>
              <a:buChar char="•"/>
            </a:pPr>
            <a:r>
              <a:rPr lang="en-US" sz="2400" b="1" dirty="0">
                <a:effectLst/>
              </a:rPr>
              <a:t>Improve Business Requirement</a:t>
            </a:r>
            <a:r>
              <a:rPr lang="en-US" sz="2400" dirty="0">
                <a:effectLst/>
              </a:rPr>
              <a:t> – Analysis of data enables better understanding of business requirements and hence the customer experience.</a:t>
            </a:r>
          </a:p>
          <a:p>
            <a:pPr marL="0" indent="0">
              <a:buNone/>
            </a:pPr>
            <a:endParaRPr lang="en-IN" sz="2400" dirty="0"/>
          </a:p>
        </p:txBody>
      </p:sp>
    </p:spTree>
    <p:extLst>
      <p:ext uri="{BB962C8B-B14F-4D97-AF65-F5344CB8AC3E}">
        <p14:creationId xmlns:p14="http://schemas.microsoft.com/office/powerpoint/2010/main" val="981534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4C63E-FE53-AC7E-D655-47F341B5D3B5}"/>
              </a:ext>
            </a:extLst>
          </p:cNvPr>
          <p:cNvSpPr>
            <a:spLocks noGrp="1"/>
          </p:cNvSpPr>
          <p:nvPr>
            <p:ph type="title"/>
          </p:nvPr>
        </p:nvSpPr>
        <p:spPr/>
        <p:txBody>
          <a:bodyPr/>
          <a:lstStyle/>
          <a:p>
            <a:r>
              <a:rPr lang="en-IN" dirty="0"/>
              <a:t>Data Analytics vs. Data Science</a:t>
            </a:r>
          </a:p>
        </p:txBody>
      </p:sp>
      <p:sp>
        <p:nvSpPr>
          <p:cNvPr id="3" name="Content Placeholder 2">
            <a:extLst>
              <a:ext uri="{FF2B5EF4-FFF2-40B4-BE49-F238E27FC236}">
                <a16:creationId xmlns:a16="http://schemas.microsoft.com/office/drawing/2014/main" id="{E057C952-9C77-C9FA-1B2D-3153A5D07120}"/>
              </a:ext>
            </a:extLst>
          </p:cNvPr>
          <p:cNvSpPr>
            <a:spLocks noGrp="1"/>
          </p:cNvSpPr>
          <p:nvPr>
            <p:ph idx="1"/>
          </p:nvPr>
        </p:nvSpPr>
        <p:spPr>
          <a:xfrm>
            <a:off x="600075" y="1825625"/>
            <a:ext cx="10753725" cy="4667250"/>
          </a:xfrm>
        </p:spPr>
        <p:txBody>
          <a:bodyPr/>
          <a:lstStyle/>
          <a:p>
            <a:pPr algn="just"/>
            <a:r>
              <a:rPr lang="en-US" i="1" dirty="0">
                <a:solidFill>
                  <a:schemeClr val="accent2"/>
                </a:solidFill>
              </a:rPr>
              <a:t>Data analysts typically work with structured data to solve tangible business problems using tools like SQL, R or Python programming languages, data visualization software, and statistical analysis.</a:t>
            </a:r>
          </a:p>
          <a:p>
            <a:pPr algn="just"/>
            <a:r>
              <a:rPr lang="en-US" i="1" dirty="0">
                <a:solidFill>
                  <a:srgbClr val="00B050"/>
                </a:solidFill>
              </a:rPr>
              <a:t>Data scientists often deal with the unknown by using more advanced data techniques to make predictions about the future. They might automate their own machine learning algorithms or design predictive modeling processes that can handle both structured and unstructured data. This role is generally considered a more advanced version of a data analyst.</a:t>
            </a:r>
          </a:p>
          <a:p>
            <a:pPr marL="0" indent="0" algn="just">
              <a:buNone/>
            </a:pPr>
            <a:endParaRPr lang="en-US" sz="1800" b="1" dirty="0">
              <a:solidFill>
                <a:srgbClr val="00B050"/>
              </a:solidFill>
            </a:endParaRPr>
          </a:p>
          <a:p>
            <a:pPr marL="0" indent="0" algn="just">
              <a:buNone/>
            </a:pPr>
            <a:r>
              <a:rPr lang="en-US" sz="1800" b="1" dirty="0"/>
              <a:t>*Source: Coursera </a:t>
            </a:r>
            <a:endParaRPr lang="en-IN" sz="1800" b="1" dirty="0"/>
          </a:p>
        </p:txBody>
      </p:sp>
    </p:spTree>
    <p:extLst>
      <p:ext uri="{BB962C8B-B14F-4D97-AF65-F5344CB8AC3E}">
        <p14:creationId xmlns:p14="http://schemas.microsoft.com/office/powerpoint/2010/main" val="639962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1C9E2D0-BB0C-19DB-9BDB-6365858B932A}"/>
              </a:ext>
            </a:extLst>
          </p:cNvPr>
          <p:cNvSpPr>
            <a:spLocks noGrp="1"/>
          </p:cNvSpPr>
          <p:nvPr>
            <p:ph type="title"/>
          </p:nvPr>
        </p:nvSpPr>
        <p:spPr>
          <a:xfrm>
            <a:off x="838200" y="365125"/>
            <a:ext cx="10306050" cy="911225"/>
          </a:xfrm>
        </p:spPr>
        <p:txBody>
          <a:bodyPr>
            <a:normAutofit/>
          </a:bodyPr>
          <a:lstStyle/>
          <a:p>
            <a:r>
              <a:rPr lang="en-IN" sz="4000" dirty="0"/>
              <a:t>Data Analytics vs. Data Science</a:t>
            </a:r>
          </a:p>
        </p:txBody>
      </p:sp>
      <p:sp>
        <p:nvSpPr>
          <p:cNvPr id="3" name="Content Placeholder 2">
            <a:extLst>
              <a:ext uri="{FF2B5EF4-FFF2-40B4-BE49-F238E27FC236}">
                <a16:creationId xmlns:a16="http://schemas.microsoft.com/office/drawing/2014/main" id="{85DC3E53-1E3D-D383-E1C8-2A33AFD19F01}"/>
              </a:ext>
            </a:extLst>
          </p:cNvPr>
          <p:cNvSpPr>
            <a:spLocks noGrp="1"/>
          </p:cNvSpPr>
          <p:nvPr>
            <p:ph idx="1"/>
          </p:nvPr>
        </p:nvSpPr>
        <p:spPr/>
        <p:txBody>
          <a:bodyPr>
            <a:normAutofit/>
          </a:bodyPr>
          <a:lstStyle/>
          <a:p>
            <a:pPr algn="just"/>
            <a:r>
              <a:rPr lang="en-US" sz="2400" b="0" i="0" dirty="0">
                <a:solidFill>
                  <a:srgbClr val="626A70"/>
                </a:solidFill>
                <a:effectLst/>
                <a:latin typeface="Times New Roman" panose="02020603050405020304" pitchFamily="18" charset="0"/>
                <a:cs typeface="Times New Roman" panose="02020603050405020304" pitchFamily="18" charset="0"/>
              </a:rPr>
              <a:t>Data analytics answers specific questions or address challenges that have already been identified and are known to the business.</a:t>
            </a:r>
          </a:p>
          <a:p>
            <a:pPr algn="just"/>
            <a:endParaRPr lang="en-US" sz="2400" dirty="0">
              <a:solidFill>
                <a:srgbClr val="626A70"/>
              </a:solidFill>
              <a:latin typeface="Times New Roman" panose="02020603050405020304" pitchFamily="18" charset="0"/>
              <a:cs typeface="Times New Roman" panose="02020603050405020304" pitchFamily="18" charset="0"/>
            </a:endParaRPr>
          </a:p>
          <a:p>
            <a:pPr algn="just"/>
            <a:r>
              <a:rPr lang="en-US" sz="2400" dirty="0">
                <a:solidFill>
                  <a:srgbClr val="626A70"/>
                </a:solidFill>
                <a:latin typeface="Times New Roman" panose="02020603050405020304" pitchFamily="18" charset="0"/>
                <a:cs typeface="Times New Roman" panose="02020603050405020304" pitchFamily="18" charset="0"/>
              </a:rPr>
              <a:t>D</a:t>
            </a:r>
            <a:r>
              <a:rPr lang="en-US" sz="2400" b="0" i="0" dirty="0">
                <a:solidFill>
                  <a:srgbClr val="626A70"/>
                </a:solidFill>
                <a:effectLst/>
                <a:latin typeface="Times New Roman" panose="02020603050405020304" pitchFamily="18" charset="0"/>
                <a:cs typeface="Times New Roman" panose="02020603050405020304" pitchFamily="18" charset="0"/>
              </a:rPr>
              <a:t>ata scientist considers what questions the business should or could be asking. </a:t>
            </a:r>
            <a:r>
              <a:rPr lang="en-US" sz="2400" dirty="0">
                <a:solidFill>
                  <a:srgbClr val="626A70"/>
                </a:solidFill>
                <a:latin typeface="Times New Roman" panose="02020603050405020304" pitchFamily="18" charset="0"/>
                <a:cs typeface="Times New Roman" panose="02020603050405020304" pitchFamily="18" charset="0"/>
              </a:rPr>
              <a:t>Involves </a:t>
            </a:r>
            <a:r>
              <a:rPr lang="en-US" sz="2400" b="0" i="0" dirty="0">
                <a:solidFill>
                  <a:srgbClr val="626A70"/>
                </a:solidFill>
                <a:effectLst/>
                <a:latin typeface="Times New Roman" panose="02020603050405020304" pitchFamily="18" charset="0"/>
                <a:cs typeface="Times New Roman" panose="02020603050405020304" pitchFamily="18" charset="0"/>
              </a:rPr>
              <a:t>design of new processes for </a:t>
            </a:r>
            <a:r>
              <a:rPr lang="en-US" sz="2400" dirty="0">
                <a:latin typeface="Times New Roman" panose="02020603050405020304" pitchFamily="18" charset="0"/>
                <a:cs typeface="Times New Roman" panose="02020603050405020304" pitchFamily="18" charset="0"/>
              </a:rPr>
              <a:t>data modeling - </a:t>
            </a:r>
            <a:r>
              <a:rPr lang="en-US" sz="2400" b="0" i="0" dirty="0">
                <a:solidFill>
                  <a:srgbClr val="626A70"/>
                </a:solidFill>
                <a:effectLst/>
                <a:latin typeface="Times New Roman" panose="02020603050405020304" pitchFamily="18" charset="0"/>
                <a:cs typeface="Times New Roman" panose="02020603050405020304" pitchFamily="18" charset="0"/>
              </a:rPr>
              <a:t>predictive models, custom analyses.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9525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2C6B6-552D-75BB-4477-A294409C4723}"/>
            </a:ext>
          </a:extLst>
        </p:cNvPr>
        <p:cNvGrpSpPr/>
        <p:nvPr/>
      </p:nvGrpSpPr>
      <p:grpSpPr>
        <a:xfrm>
          <a:off x="0" y="0"/>
          <a:ext cx="0" cy="0"/>
          <a:chOff x="0" y="0"/>
          <a:chExt cx="0" cy="0"/>
        </a:xfrm>
      </p:grpSpPr>
      <p:graphicFrame>
        <p:nvGraphicFramePr>
          <p:cNvPr id="11" name="Table 11">
            <a:extLst>
              <a:ext uri="{FF2B5EF4-FFF2-40B4-BE49-F238E27FC236}">
                <a16:creationId xmlns:a16="http://schemas.microsoft.com/office/drawing/2014/main" id="{ADFE6291-4926-9623-6BF5-7ED5EC478187}"/>
              </a:ext>
            </a:extLst>
          </p:cNvPr>
          <p:cNvGraphicFramePr>
            <a:graphicFrameLocks noGrp="1"/>
          </p:cNvGraphicFramePr>
          <p:nvPr>
            <p:ph idx="1"/>
          </p:nvPr>
        </p:nvGraphicFramePr>
        <p:xfrm>
          <a:off x="752475" y="1511300"/>
          <a:ext cx="10515600" cy="4565358"/>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606037488"/>
                    </a:ext>
                  </a:extLst>
                </a:gridCol>
                <a:gridCol w="5257800">
                  <a:extLst>
                    <a:ext uri="{9D8B030D-6E8A-4147-A177-3AD203B41FA5}">
                      <a16:colId xmlns:a16="http://schemas.microsoft.com/office/drawing/2014/main" val="2362121759"/>
                    </a:ext>
                  </a:extLst>
                </a:gridCol>
              </a:tblGrid>
              <a:tr h="438444">
                <a:tc>
                  <a:txBody>
                    <a:bodyPr/>
                    <a:lstStyle/>
                    <a:p>
                      <a:pPr algn="ctr"/>
                      <a:r>
                        <a:rPr lang="en-IN" sz="2400" dirty="0"/>
                        <a:t>Data Analytics </a:t>
                      </a:r>
                    </a:p>
                  </a:txBody>
                  <a:tcPr/>
                </a:tc>
                <a:tc>
                  <a:txBody>
                    <a:bodyPr/>
                    <a:lstStyle/>
                    <a:p>
                      <a:pPr algn="ctr"/>
                      <a:r>
                        <a:rPr lang="en-IN" sz="2400" dirty="0"/>
                        <a:t>Data Science</a:t>
                      </a:r>
                    </a:p>
                  </a:txBody>
                  <a:tcPr/>
                </a:tc>
                <a:extLst>
                  <a:ext uri="{0D108BD9-81ED-4DB2-BD59-A6C34878D82A}">
                    <a16:rowId xmlns:a16="http://schemas.microsoft.com/office/drawing/2014/main" val="2462062408"/>
                  </a:ext>
                </a:extLst>
              </a:tr>
              <a:tr h="756766">
                <a:tc>
                  <a:txBody>
                    <a:bodyPr/>
                    <a:lstStyle/>
                    <a:p>
                      <a:pPr algn="just"/>
                      <a:r>
                        <a:rPr lang="en-US" sz="2000" dirty="0"/>
                        <a:t>Collaborating with organizational leaders to identify informational needs</a:t>
                      </a:r>
                      <a:endParaRPr lang="en-IN" sz="2000" dirty="0"/>
                    </a:p>
                  </a:txBody>
                  <a:tcPr/>
                </a:tc>
                <a:tc>
                  <a:txBody>
                    <a:bodyPr/>
                    <a:lstStyle/>
                    <a:p>
                      <a:pPr algn="just"/>
                      <a:r>
                        <a:rPr lang="en-US" sz="2000" dirty="0"/>
                        <a:t>Gathering, cleaning, and processing raw data</a:t>
                      </a:r>
                      <a:endParaRPr lang="en-IN" sz="2000" dirty="0"/>
                    </a:p>
                  </a:txBody>
                  <a:tcPr/>
                </a:tc>
                <a:extLst>
                  <a:ext uri="{0D108BD9-81ED-4DB2-BD59-A6C34878D82A}">
                    <a16:rowId xmlns:a16="http://schemas.microsoft.com/office/drawing/2014/main" val="3487420502"/>
                  </a:ext>
                </a:extLst>
              </a:tr>
              <a:tr h="756766">
                <a:tc>
                  <a:txBody>
                    <a:bodyPr/>
                    <a:lstStyle/>
                    <a:p>
                      <a:pPr algn="just"/>
                      <a:r>
                        <a:rPr lang="en-US" sz="2000" dirty="0"/>
                        <a:t>Acquiring data from primary and secondary sources</a:t>
                      </a:r>
                      <a:endParaRPr lang="en-IN" sz="2000" dirty="0"/>
                    </a:p>
                  </a:txBody>
                  <a:tcPr/>
                </a:tc>
                <a:tc>
                  <a:txBody>
                    <a:bodyPr/>
                    <a:lstStyle/>
                    <a:p>
                      <a:pPr algn="just"/>
                      <a:r>
                        <a:rPr lang="en-US" sz="2000" dirty="0"/>
                        <a:t>Designing predictive models and machine learning algorithms to mine big data sets</a:t>
                      </a:r>
                      <a:endParaRPr lang="en-IN" sz="2000" dirty="0"/>
                    </a:p>
                  </a:txBody>
                  <a:tcPr/>
                </a:tc>
                <a:extLst>
                  <a:ext uri="{0D108BD9-81ED-4DB2-BD59-A6C34878D82A}">
                    <a16:rowId xmlns:a16="http://schemas.microsoft.com/office/drawing/2014/main" val="2730519750"/>
                  </a:ext>
                </a:extLst>
              </a:tr>
              <a:tr h="756766">
                <a:tc>
                  <a:txBody>
                    <a:bodyPr/>
                    <a:lstStyle/>
                    <a:p>
                      <a:pPr algn="just"/>
                      <a:r>
                        <a:rPr lang="en-US" sz="2000" dirty="0"/>
                        <a:t>Cleaning and reorganizing data for analysis</a:t>
                      </a:r>
                      <a:endParaRPr lang="en-IN" sz="2000" dirty="0"/>
                    </a:p>
                  </a:txBody>
                  <a:tcPr/>
                </a:tc>
                <a:tc>
                  <a:txBody>
                    <a:bodyPr/>
                    <a:lstStyle/>
                    <a:p>
                      <a:pPr algn="just"/>
                      <a:r>
                        <a:rPr lang="en-US" sz="2000" dirty="0"/>
                        <a:t>Developing tools and processes to monitor and analyze data accuracy</a:t>
                      </a:r>
                      <a:endParaRPr lang="en-IN" sz="2000" dirty="0"/>
                    </a:p>
                  </a:txBody>
                  <a:tcPr/>
                </a:tc>
                <a:extLst>
                  <a:ext uri="{0D108BD9-81ED-4DB2-BD59-A6C34878D82A}">
                    <a16:rowId xmlns:a16="http://schemas.microsoft.com/office/drawing/2014/main" val="1954422663"/>
                  </a:ext>
                </a:extLst>
              </a:tr>
              <a:tr h="756766">
                <a:tc>
                  <a:txBody>
                    <a:bodyPr/>
                    <a:lstStyle/>
                    <a:p>
                      <a:pPr algn="just"/>
                      <a:r>
                        <a:rPr lang="en-US" sz="2000" dirty="0"/>
                        <a:t>Analyzing data sets to spot trends and patterns that can be translated into actionable insights</a:t>
                      </a:r>
                      <a:endParaRPr lang="en-IN" sz="2000" dirty="0"/>
                    </a:p>
                  </a:txBody>
                  <a:tcPr/>
                </a:tc>
                <a:tc>
                  <a:txBody>
                    <a:bodyPr/>
                    <a:lstStyle/>
                    <a:p>
                      <a:pPr algn="just"/>
                      <a:r>
                        <a:rPr lang="en-US" sz="2000" dirty="0"/>
                        <a:t>Building data visualization tools, dashboards, and reports</a:t>
                      </a:r>
                      <a:endParaRPr lang="en-IN" sz="2000" dirty="0"/>
                    </a:p>
                  </a:txBody>
                  <a:tcPr/>
                </a:tc>
                <a:extLst>
                  <a:ext uri="{0D108BD9-81ED-4DB2-BD59-A6C34878D82A}">
                    <a16:rowId xmlns:a16="http://schemas.microsoft.com/office/drawing/2014/main" val="391719477"/>
                  </a:ext>
                </a:extLst>
              </a:tr>
              <a:tr h="1081094">
                <a:tc>
                  <a:txBody>
                    <a:bodyPr/>
                    <a:lstStyle/>
                    <a:p>
                      <a:pPr algn="just"/>
                      <a:r>
                        <a:rPr lang="en-US" sz="2000" dirty="0"/>
                        <a:t>Presenting findings in an easy-to-understand way to inform data-driven decisions</a:t>
                      </a:r>
                      <a:endParaRPr lang="en-IN" sz="2000" dirty="0"/>
                    </a:p>
                  </a:txBody>
                  <a:tcPr/>
                </a:tc>
                <a:tc>
                  <a:txBody>
                    <a:bodyPr/>
                    <a:lstStyle/>
                    <a:p>
                      <a:pPr algn="just"/>
                      <a:r>
                        <a:rPr lang="en-US" sz="2000" dirty="0"/>
                        <a:t>Writing programs to automate data collection and processing</a:t>
                      </a:r>
                      <a:endParaRPr lang="en-IN" sz="2000" dirty="0"/>
                    </a:p>
                  </a:txBody>
                  <a:tcPr/>
                </a:tc>
                <a:extLst>
                  <a:ext uri="{0D108BD9-81ED-4DB2-BD59-A6C34878D82A}">
                    <a16:rowId xmlns:a16="http://schemas.microsoft.com/office/drawing/2014/main" val="228965134"/>
                  </a:ext>
                </a:extLst>
              </a:tr>
            </a:tbl>
          </a:graphicData>
        </a:graphic>
      </p:graphicFrame>
      <p:sp>
        <p:nvSpPr>
          <p:cNvPr id="14" name="Title 1">
            <a:extLst>
              <a:ext uri="{FF2B5EF4-FFF2-40B4-BE49-F238E27FC236}">
                <a16:creationId xmlns:a16="http://schemas.microsoft.com/office/drawing/2014/main" id="{95E55617-9293-9DE5-5EE2-214190F8AE73}"/>
              </a:ext>
            </a:extLst>
          </p:cNvPr>
          <p:cNvSpPr>
            <a:spLocks noGrp="1"/>
          </p:cNvSpPr>
          <p:nvPr>
            <p:ph type="title"/>
          </p:nvPr>
        </p:nvSpPr>
        <p:spPr>
          <a:xfrm>
            <a:off x="838200" y="365125"/>
            <a:ext cx="10306050" cy="911225"/>
          </a:xfrm>
        </p:spPr>
        <p:txBody>
          <a:bodyPr>
            <a:normAutofit/>
          </a:bodyPr>
          <a:lstStyle/>
          <a:p>
            <a:r>
              <a:rPr lang="en-IN" sz="4000" dirty="0"/>
              <a:t>Data Analytics vs. Data Science</a:t>
            </a:r>
          </a:p>
        </p:txBody>
      </p:sp>
    </p:spTree>
    <p:extLst>
      <p:ext uri="{BB962C8B-B14F-4D97-AF65-F5344CB8AC3E}">
        <p14:creationId xmlns:p14="http://schemas.microsoft.com/office/powerpoint/2010/main" val="768376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1">
            <a:extLst>
              <a:ext uri="{FF2B5EF4-FFF2-40B4-BE49-F238E27FC236}">
                <a16:creationId xmlns:a16="http://schemas.microsoft.com/office/drawing/2014/main" id="{9C84A190-ADBA-FD13-6BD4-DD2404806E18}"/>
              </a:ext>
            </a:extLst>
          </p:cNvPr>
          <p:cNvGraphicFramePr>
            <a:graphicFrameLocks noGrp="1"/>
          </p:cNvGraphicFramePr>
          <p:nvPr>
            <p:ph idx="1"/>
            <p:extLst>
              <p:ext uri="{D42A27DB-BD31-4B8C-83A1-F6EECF244321}">
                <p14:modId xmlns:p14="http://schemas.microsoft.com/office/powerpoint/2010/main" val="2112362040"/>
              </p:ext>
            </p:extLst>
          </p:nvPr>
        </p:nvGraphicFramePr>
        <p:xfrm>
          <a:off x="752475" y="1511300"/>
          <a:ext cx="10515600" cy="3810000"/>
        </p:xfrm>
        <a:graphic>
          <a:graphicData uri="http://schemas.openxmlformats.org/drawingml/2006/table">
            <a:tbl>
              <a:tblPr firstRow="1" bandRow="1">
                <a:tableStyleId>{5C22544A-7EE6-4342-B048-85BDC9FD1C3A}</a:tableStyleId>
              </a:tblPr>
              <a:tblGrid>
                <a:gridCol w="2390775">
                  <a:extLst>
                    <a:ext uri="{9D8B030D-6E8A-4147-A177-3AD203B41FA5}">
                      <a16:colId xmlns:a16="http://schemas.microsoft.com/office/drawing/2014/main" val="2214340890"/>
                    </a:ext>
                  </a:extLst>
                </a:gridCol>
                <a:gridCol w="3857625">
                  <a:extLst>
                    <a:ext uri="{9D8B030D-6E8A-4147-A177-3AD203B41FA5}">
                      <a16:colId xmlns:a16="http://schemas.microsoft.com/office/drawing/2014/main" val="1606037488"/>
                    </a:ext>
                  </a:extLst>
                </a:gridCol>
                <a:gridCol w="4267200">
                  <a:extLst>
                    <a:ext uri="{9D8B030D-6E8A-4147-A177-3AD203B41FA5}">
                      <a16:colId xmlns:a16="http://schemas.microsoft.com/office/drawing/2014/main" val="2362121759"/>
                    </a:ext>
                  </a:extLst>
                </a:gridCol>
              </a:tblGrid>
              <a:tr h="438444">
                <a:tc>
                  <a:txBody>
                    <a:bodyPr/>
                    <a:lstStyle/>
                    <a:p>
                      <a:pPr algn="ctr"/>
                      <a:endParaRPr lang="en-IN" sz="2400" dirty="0"/>
                    </a:p>
                  </a:txBody>
                  <a:tcPr/>
                </a:tc>
                <a:tc>
                  <a:txBody>
                    <a:bodyPr/>
                    <a:lstStyle/>
                    <a:p>
                      <a:pPr algn="ctr"/>
                      <a:r>
                        <a:rPr lang="en-IN" sz="2800" dirty="0"/>
                        <a:t>Data Analytics </a:t>
                      </a:r>
                    </a:p>
                  </a:txBody>
                  <a:tcPr/>
                </a:tc>
                <a:tc>
                  <a:txBody>
                    <a:bodyPr/>
                    <a:lstStyle/>
                    <a:p>
                      <a:pPr algn="ctr"/>
                      <a:r>
                        <a:rPr lang="en-IN" sz="2800" dirty="0"/>
                        <a:t>Data Science</a:t>
                      </a:r>
                    </a:p>
                  </a:txBody>
                  <a:tcPr/>
                </a:tc>
                <a:extLst>
                  <a:ext uri="{0D108BD9-81ED-4DB2-BD59-A6C34878D82A}">
                    <a16:rowId xmlns:a16="http://schemas.microsoft.com/office/drawing/2014/main" val="2462062408"/>
                  </a:ext>
                </a:extLst>
              </a:tr>
              <a:tr h="756766">
                <a:tc>
                  <a:txBody>
                    <a:bodyPr/>
                    <a:lstStyle/>
                    <a:p>
                      <a:pPr algn="l"/>
                      <a:r>
                        <a:rPr lang="en-IN" sz="2400" dirty="0"/>
                        <a:t>Mathematics	</a:t>
                      </a:r>
                    </a:p>
                  </a:txBody>
                  <a:tcPr/>
                </a:tc>
                <a:tc>
                  <a:txBody>
                    <a:bodyPr/>
                    <a:lstStyle/>
                    <a:p>
                      <a:pPr algn="l"/>
                      <a:r>
                        <a:rPr lang="en-IN" sz="2400" i="1" dirty="0"/>
                        <a:t>Foundational math, statistics</a:t>
                      </a:r>
                    </a:p>
                  </a:txBody>
                  <a:tcPr/>
                </a:tc>
                <a:tc>
                  <a:txBody>
                    <a:bodyPr/>
                    <a:lstStyle/>
                    <a:p>
                      <a:pPr algn="l"/>
                      <a:r>
                        <a:rPr lang="en-IN" sz="2400" i="1" dirty="0"/>
                        <a:t>Advanced statistics, predictive analytics</a:t>
                      </a:r>
                    </a:p>
                  </a:txBody>
                  <a:tcPr/>
                </a:tc>
                <a:extLst>
                  <a:ext uri="{0D108BD9-81ED-4DB2-BD59-A6C34878D82A}">
                    <a16:rowId xmlns:a16="http://schemas.microsoft.com/office/drawing/2014/main" val="3487420502"/>
                  </a:ext>
                </a:extLst>
              </a:tr>
              <a:tr h="756766">
                <a:tc>
                  <a:txBody>
                    <a:bodyPr/>
                    <a:lstStyle/>
                    <a:p>
                      <a:pPr algn="l"/>
                      <a:r>
                        <a:rPr lang="en-IN" sz="2400" dirty="0"/>
                        <a:t>Programming	</a:t>
                      </a:r>
                    </a:p>
                  </a:txBody>
                  <a:tcPr/>
                </a:tc>
                <a:tc>
                  <a:txBody>
                    <a:bodyPr/>
                    <a:lstStyle/>
                    <a:p>
                      <a:pPr algn="l"/>
                      <a:r>
                        <a:rPr lang="en-US" sz="2400" i="1" dirty="0"/>
                        <a:t>Basic fluency in R, Python, SQL</a:t>
                      </a:r>
                      <a:endParaRPr lang="en-IN" sz="2400" i="1" dirty="0"/>
                    </a:p>
                  </a:txBody>
                  <a:tcPr/>
                </a:tc>
                <a:tc>
                  <a:txBody>
                    <a:bodyPr/>
                    <a:lstStyle/>
                    <a:p>
                      <a:pPr algn="l"/>
                      <a:r>
                        <a:rPr lang="en-IN" sz="2400" i="1" dirty="0"/>
                        <a:t>Advanced object-oriented programming</a:t>
                      </a:r>
                    </a:p>
                  </a:txBody>
                  <a:tcPr/>
                </a:tc>
                <a:extLst>
                  <a:ext uri="{0D108BD9-81ED-4DB2-BD59-A6C34878D82A}">
                    <a16:rowId xmlns:a16="http://schemas.microsoft.com/office/drawing/2014/main" val="2730519750"/>
                  </a:ext>
                </a:extLst>
              </a:tr>
              <a:tr h="756766">
                <a:tc>
                  <a:txBody>
                    <a:bodyPr/>
                    <a:lstStyle/>
                    <a:p>
                      <a:pPr algn="l"/>
                      <a:r>
                        <a:rPr lang="en-IN" sz="2400" dirty="0"/>
                        <a:t>Software and tools</a:t>
                      </a:r>
                    </a:p>
                  </a:txBody>
                  <a:tcPr/>
                </a:tc>
                <a:tc>
                  <a:txBody>
                    <a:bodyPr/>
                    <a:lstStyle/>
                    <a:p>
                      <a:pPr algn="l"/>
                      <a:r>
                        <a:rPr lang="en-US" sz="2400" i="1" dirty="0"/>
                        <a:t>SAS, Excel, business intelligence software</a:t>
                      </a:r>
                      <a:endParaRPr lang="en-IN" sz="2400" i="1" dirty="0"/>
                    </a:p>
                  </a:txBody>
                  <a:tcPr/>
                </a:tc>
                <a:tc>
                  <a:txBody>
                    <a:bodyPr/>
                    <a:lstStyle/>
                    <a:p>
                      <a:pPr algn="l"/>
                      <a:r>
                        <a:rPr lang="en-IN" sz="2400" i="1" dirty="0"/>
                        <a:t>Hadoop, MySQL, TensorFlow, Spark</a:t>
                      </a:r>
                    </a:p>
                  </a:txBody>
                  <a:tcPr/>
                </a:tc>
                <a:extLst>
                  <a:ext uri="{0D108BD9-81ED-4DB2-BD59-A6C34878D82A}">
                    <a16:rowId xmlns:a16="http://schemas.microsoft.com/office/drawing/2014/main" val="1954422663"/>
                  </a:ext>
                </a:extLst>
              </a:tr>
              <a:tr h="756766">
                <a:tc>
                  <a:txBody>
                    <a:bodyPr/>
                    <a:lstStyle/>
                    <a:p>
                      <a:pPr algn="l"/>
                      <a:r>
                        <a:rPr lang="en-IN" sz="2400" dirty="0"/>
                        <a:t>Other skills</a:t>
                      </a:r>
                    </a:p>
                  </a:txBody>
                  <a:tcPr/>
                </a:tc>
                <a:tc>
                  <a:txBody>
                    <a:bodyPr/>
                    <a:lstStyle/>
                    <a:p>
                      <a:pPr algn="l"/>
                      <a:r>
                        <a:rPr lang="en-IN" sz="2400" i="1" dirty="0"/>
                        <a:t>Analytical thinking, data visualization</a:t>
                      </a:r>
                    </a:p>
                  </a:txBody>
                  <a:tcPr/>
                </a:tc>
                <a:tc>
                  <a:txBody>
                    <a:bodyPr/>
                    <a:lstStyle/>
                    <a:p>
                      <a:pPr algn="l"/>
                      <a:r>
                        <a:rPr lang="en-IN" sz="2400" i="1" dirty="0"/>
                        <a:t>Machine learning, data </a:t>
                      </a:r>
                      <a:r>
                        <a:rPr lang="en-IN" sz="2400" i="1" dirty="0" err="1"/>
                        <a:t>modeling</a:t>
                      </a:r>
                      <a:endParaRPr lang="en-IN" sz="2400" i="1" dirty="0"/>
                    </a:p>
                  </a:txBody>
                  <a:tcPr/>
                </a:tc>
                <a:extLst>
                  <a:ext uri="{0D108BD9-81ED-4DB2-BD59-A6C34878D82A}">
                    <a16:rowId xmlns:a16="http://schemas.microsoft.com/office/drawing/2014/main" val="391719477"/>
                  </a:ext>
                </a:extLst>
              </a:tr>
            </a:tbl>
          </a:graphicData>
        </a:graphic>
      </p:graphicFrame>
      <p:sp>
        <p:nvSpPr>
          <p:cNvPr id="14" name="Title 1">
            <a:extLst>
              <a:ext uri="{FF2B5EF4-FFF2-40B4-BE49-F238E27FC236}">
                <a16:creationId xmlns:a16="http://schemas.microsoft.com/office/drawing/2014/main" id="{E1C9E2D0-BB0C-19DB-9BDB-6365858B932A}"/>
              </a:ext>
            </a:extLst>
          </p:cNvPr>
          <p:cNvSpPr>
            <a:spLocks noGrp="1"/>
          </p:cNvSpPr>
          <p:nvPr>
            <p:ph type="title"/>
          </p:nvPr>
        </p:nvSpPr>
        <p:spPr>
          <a:xfrm>
            <a:off x="838200" y="365125"/>
            <a:ext cx="10306050" cy="911225"/>
          </a:xfrm>
        </p:spPr>
        <p:txBody>
          <a:bodyPr>
            <a:normAutofit/>
          </a:bodyPr>
          <a:lstStyle/>
          <a:p>
            <a:r>
              <a:rPr lang="en-IN" sz="4000" dirty="0"/>
              <a:t>Data Analytics vs. Data Science</a:t>
            </a:r>
          </a:p>
        </p:txBody>
      </p:sp>
    </p:spTree>
    <p:extLst>
      <p:ext uri="{BB962C8B-B14F-4D97-AF65-F5344CB8AC3E}">
        <p14:creationId xmlns:p14="http://schemas.microsoft.com/office/powerpoint/2010/main" val="247852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AB480-EBBA-4E75-BA52-052A9279D986}"/>
              </a:ext>
            </a:extLst>
          </p:cNvPr>
          <p:cNvSpPr>
            <a:spLocks noGrp="1"/>
          </p:cNvSpPr>
          <p:nvPr>
            <p:ph type="title"/>
          </p:nvPr>
        </p:nvSpPr>
        <p:spPr/>
        <p:txBody>
          <a:bodyPr/>
          <a:lstStyle/>
          <a:p>
            <a:r>
              <a:rPr lang="en-IN" dirty="0"/>
              <a:t>Types of Data Analytics</a:t>
            </a:r>
          </a:p>
        </p:txBody>
      </p:sp>
      <p:sp>
        <p:nvSpPr>
          <p:cNvPr id="3" name="Content Placeholder 2">
            <a:extLst>
              <a:ext uri="{FF2B5EF4-FFF2-40B4-BE49-F238E27FC236}">
                <a16:creationId xmlns:a16="http://schemas.microsoft.com/office/drawing/2014/main" id="{800B6599-C3CD-4A7B-A870-9302B77492A0}"/>
              </a:ext>
            </a:extLst>
          </p:cNvPr>
          <p:cNvSpPr>
            <a:spLocks noGrp="1"/>
          </p:cNvSpPr>
          <p:nvPr>
            <p:ph idx="1"/>
          </p:nvPr>
        </p:nvSpPr>
        <p:spPr/>
        <p:txBody>
          <a:bodyPr/>
          <a:lstStyle/>
          <a:p>
            <a:r>
              <a:rPr lang="en-IN" dirty="0"/>
              <a:t>Descriptive analytics</a:t>
            </a:r>
          </a:p>
          <a:p>
            <a:r>
              <a:rPr lang="en-IN" dirty="0"/>
              <a:t>Diagnostic analytics</a:t>
            </a:r>
          </a:p>
          <a:p>
            <a:r>
              <a:rPr lang="en-IN" dirty="0"/>
              <a:t>Predictive analytics</a:t>
            </a:r>
          </a:p>
          <a:p>
            <a:r>
              <a:rPr lang="en-IN" dirty="0"/>
              <a:t>Prescriptive analytics</a:t>
            </a:r>
          </a:p>
          <a:p>
            <a:pPr marL="0" indent="0">
              <a:buNone/>
            </a:pPr>
            <a:endParaRPr lang="en-IN" dirty="0"/>
          </a:p>
        </p:txBody>
      </p:sp>
    </p:spTree>
    <p:extLst>
      <p:ext uri="{BB962C8B-B14F-4D97-AF65-F5344CB8AC3E}">
        <p14:creationId xmlns:p14="http://schemas.microsoft.com/office/powerpoint/2010/main" val="2109390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1130</Words>
  <Application>Microsoft Office PowerPoint</Application>
  <PresentationFormat>Widescreen</PresentationFormat>
  <Paragraphs>143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Introduction to Data Analytics</vt:lpstr>
      <vt:lpstr>Terminologies</vt:lpstr>
      <vt:lpstr>Data Analytics</vt:lpstr>
      <vt:lpstr>Role of Data Analytics</vt:lpstr>
      <vt:lpstr>Data Analytics vs. Data Science</vt:lpstr>
      <vt:lpstr>Data Analytics vs. Data Science</vt:lpstr>
      <vt:lpstr>Data Analytics vs. Data Science</vt:lpstr>
      <vt:lpstr>Data Analytics vs. Data Science</vt:lpstr>
      <vt:lpstr>Types of Data Analytics</vt:lpstr>
      <vt:lpstr>Descriptive analytics</vt:lpstr>
      <vt:lpstr>Diagnostic analytics</vt:lpstr>
      <vt:lpstr>Predictive analytics</vt:lpstr>
      <vt:lpstr>Prescriptive analytics</vt:lpstr>
      <vt:lpstr>Steps in Data Analytics</vt:lpstr>
      <vt:lpstr>Data Extraction </vt:lpstr>
      <vt:lpstr>Data management /Data Warehousing</vt:lpstr>
      <vt:lpstr>Statistical analysis </vt:lpstr>
      <vt:lpstr>Data presentation/visualization</vt:lpstr>
      <vt:lpstr>Tools used in Data Analytics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DIPENDRA GURUNG</dc:creator>
  <cp:lastModifiedBy>DIPENDRA GURUNG</cp:lastModifiedBy>
  <cp:revision>21</cp:revision>
  <dcterms:created xsi:type="dcterms:W3CDTF">2021-01-26T15:57:20Z</dcterms:created>
  <dcterms:modified xsi:type="dcterms:W3CDTF">2025-01-15T06:43:02Z</dcterms:modified>
</cp:coreProperties>
</file>