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7CFD-B6F8-1108-24E5-D12C422DD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E7DE0-B742-7312-A02E-B05ACAA80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DE5AE-647A-2A34-F591-EC99F336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042E-12E9-4DBE-9069-DC2C34D343AD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AF1D4-46ED-EE91-1AFB-C40275B3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830E-B71D-5445-B0A9-8DC573FE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E43-DE4C-4E42-B260-A5F70F6BF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1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79C0-9A3A-23F0-6A7B-5F32CFAC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14D91-FC91-F316-4A76-42BE66706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BA3B-7651-2AAC-2E60-B68DC0C7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042E-12E9-4DBE-9069-DC2C34D343AD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CB937-BDAA-274C-9116-FEF33B9C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E628D-EA4C-D13E-F70B-C6955E3C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E43-DE4C-4E42-B260-A5F70F6BF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22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38256-79C7-8129-D6CE-D6D34E251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68DC6-50A0-DE98-204F-A8CCE5017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E575C-B3A5-2B4B-4C87-182ED9DC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042E-12E9-4DBE-9069-DC2C34D343AD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2836-3680-F753-DEF8-AA25A6DC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0FEF-DE9E-FBC6-7108-FC6ED8F5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E43-DE4C-4E42-B260-A5F70F6BF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4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6CCC-43B8-F10B-2E79-C82968AD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3B9E-A4D4-73F0-F7D7-2C7864BE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2B3A-50BF-A68E-38A6-5DE953A3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042E-12E9-4DBE-9069-DC2C34D343AD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9471-65B1-08E4-1387-742263B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8FEDB-55E3-9F2D-C74C-59408DAA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E43-DE4C-4E42-B260-A5F70F6BF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88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EDCA-9FA6-633D-73D6-74EFE770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B95F-1DB5-E294-304C-5AAF8C485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ADA71-6739-1E78-98D3-AA704A74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042E-12E9-4DBE-9069-DC2C34D343AD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5EE3A-3CAB-8D2F-6B72-FEB114D9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C7BB-339A-E979-585E-A7CDE8D7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E43-DE4C-4E42-B260-A5F70F6BF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44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4CA9-9B77-63CC-E0A1-6C2DCB7E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CA53-D4AA-A371-1A7D-004C79266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CA946-379D-D42A-2540-2E3EC1046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246FE-2E4F-3D5B-2853-69196E2F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042E-12E9-4DBE-9069-DC2C34D343AD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515BF-AA09-17DF-B66B-9D83A6DF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4DFB1-0BC2-951C-5D3D-A1B41B5F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E43-DE4C-4E42-B260-A5F70F6BF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52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EE78-CE06-8291-208D-B54DEB4A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FEF0D-15FE-F2A4-02F5-6FF1E66E2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91DBB-AE36-728A-7CC3-F895E0A8C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CD16-FF7E-37C8-EAC5-273619411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FF036-7081-E1CB-DB18-8B46DE4D3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0373B-5BCC-035A-3D50-D01CF2EC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042E-12E9-4DBE-9069-DC2C34D343AD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DA042-7417-29CF-0CBA-74282F6F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4C0FE-5739-3FFA-5EB6-432889FD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E43-DE4C-4E42-B260-A5F70F6BF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54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AA25-5EF3-0B5B-04AB-E347B286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02CEF-81AF-2EDE-0368-7047FCD9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042E-12E9-4DBE-9069-DC2C34D343AD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00E62-BF91-08EF-1538-F53160AD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99E5D-D573-C94F-1017-ABE4A2A8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E43-DE4C-4E42-B260-A5F70F6BF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5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FD942-410C-D6AF-DF8F-ECB8BE9D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042E-12E9-4DBE-9069-DC2C34D343AD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93128-EF0B-08B0-B07F-78AF8B9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883B3-2BC0-9DDF-7397-B05B6582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E43-DE4C-4E42-B260-A5F70F6BF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73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A709-1DFD-A475-5B1D-64A139B5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83BD-13EC-0091-A80A-814273803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78AA1-AF05-53A9-10D8-5F924FE3A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CED3E-F73E-17B9-3A70-9A2BE675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042E-12E9-4DBE-9069-DC2C34D343AD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B6E11-0D63-1F8D-C4C6-B5427F95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5E5EE-4CF0-064C-369F-5226DFC1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E43-DE4C-4E42-B260-A5F70F6BF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2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DF49-2AAB-DC05-810B-1168FDFA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EB20B-FE79-B25D-FC84-6A9BCDC06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F3C35-4062-0347-5DCC-C43A6A0E9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82313-DBDA-1EDF-3547-2752497C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042E-12E9-4DBE-9069-DC2C34D343AD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4DBFB-8FC4-48D6-BECD-D1CEE1CC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DBC6A-D589-66FC-55F9-0DFB303E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DE43-DE4C-4E42-B260-A5F70F6BF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3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C76DF-978D-CC55-535D-1BFC122B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92F0D-E167-5603-8979-0B547A55A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AE05-E70A-2055-E685-ADFFFF47F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2D042E-12E9-4DBE-9069-DC2C34D343AD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B1E79-535D-4B11-A29F-F4FCB9F48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A9B4-9924-67AB-88C7-EF42482AA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40DE43-DE4C-4E42-B260-A5F70F6BF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4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0AB7-DCED-0230-6D42-089756A01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4882D-2119-E444-A453-DB8A60FEC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34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01761-CBCE-71AB-687B-4A2DDA785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982A-A59A-6EE3-6900-300EBCAF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Matplotlib: figures and subplots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4992-F8B9-1ECC-7D9E-1C772F17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add_subplot</a:t>
            </a:r>
            <a:r>
              <a:rPr lang="en-US" sz="2400" dirty="0"/>
              <a:t>() method in Matplotlib is used to create and add subplots to a figure. It allows multiple plots to be arranged in a grid-like structure.</a:t>
            </a:r>
          </a:p>
          <a:p>
            <a:r>
              <a:rPr lang="en-IN" sz="2400" dirty="0"/>
              <a:t>Syntax</a:t>
            </a:r>
          </a:p>
          <a:p>
            <a:pPr marL="457200" lvl="1" indent="0">
              <a:buNone/>
            </a:pPr>
            <a:r>
              <a:rPr lang="en-IN" sz="2200" dirty="0"/>
              <a:t>fig = </a:t>
            </a:r>
            <a:r>
              <a:rPr lang="en-IN" sz="2200" dirty="0" err="1"/>
              <a:t>plt.figure</a:t>
            </a:r>
            <a:r>
              <a:rPr lang="en-IN" sz="2200" dirty="0"/>
              <a:t>()</a:t>
            </a:r>
          </a:p>
          <a:p>
            <a:pPr marL="457200" lvl="1" indent="0">
              <a:buNone/>
            </a:pPr>
            <a:r>
              <a:rPr lang="en-IN" sz="2200" dirty="0" err="1"/>
              <a:t>ax</a:t>
            </a:r>
            <a:r>
              <a:rPr lang="en-IN" sz="2200" dirty="0"/>
              <a:t> = </a:t>
            </a:r>
            <a:r>
              <a:rPr lang="en-IN" sz="2200" dirty="0" err="1"/>
              <a:t>fig.add_subplot</a:t>
            </a:r>
            <a:r>
              <a:rPr lang="en-IN" sz="2200" dirty="0"/>
              <a:t>(</a:t>
            </a:r>
            <a:r>
              <a:rPr lang="en-IN" sz="2200" dirty="0" err="1"/>
              <a:t>nrows</a:t>
            </a:r>
            <a:r>
              <a:rPr lang="en-IN" sz="2200" dirty="0"/>
              <a:t>, </a:t>
            </a:r>
            <a:r>
              <a:rPr lang="en-IN" sz="2200" dirty="0" err="1"/>
              <a:t>ncols</a:t>
            </a:r>
            <a:r>
              <a:rPr lang="en-IN" sz="2200" dirty="0"/>
              <a:t>, index)</a:t>
            </a:r>
          </a:p>
          <a:p>
            <a:pPr marL="0" indent="0">
              <a:buNone/>
            </a:pPr>
            <a:r>
              <a:rPr lang="en-US" sz="2400" dirty="0"/>
              <a:t>    where,</a:t>
            </a:r>
          </a:p>
          <a:p>
            <a:pPr lvl="1"/>
            <a:r>
              <a:rPr lang="en-US" sz="2200" dirty="0" err="1"/>
              <a:t>nrows</a:t>
            </a:r>
            <a:r>
              <a:rPr lang="en-US" sz="2200" dirty="0"/>
              <a:t>: Number of rows in the subplot grid</a:t>
            </a:r>
          </a:p>
          <a:p>
            <a:pPr lvl="1"/>
            <a:r>
              <a:rPr lang="en-US" sz="2200" dirty="0" err="1"/>
              <a:t>ncols</a:t>
            </a:r>
            <a:r>
              <a:rPr lang="en-US" sz="2200" dirty="0"/>
              <a:t>: Number of columns in the subplot grid</a:t>
            </a:r>
          </a:p>
          <a:p>
            <a:pPr lvl="1"/>
            <a:r>
              <a:rPr lang="en-US" sz="2200" dirty="0"/>
              <a:t>index: Position of the subplot (starts from 1, left to right, top to bottom)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0323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D4EBE-DD50-2E2D-A779-DEF0B4D6D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960B-B0E6-5B58-A122-250AE68E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Matplotlib: figures and subplots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994D-B7DD-50CF-4F78-AA41DA59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fig = </a:t>
            </a:r>
            <a:r>
              <a:rPr lang="en-US" sz="2400" dirty="0" err="1"/>
              <a:t>plt.figure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ax1 = </a:t>
            </a:r>
            <a:r>
              <a:rPr lang="en-US" sz="2400" dirty="0" err="1"/>
              <a:t>fig.add_subplot</a:t>
            </a:r>
            <a:r>
              <a:rPr lang="en-US" sz="2400" dirty="0"/>
              <a:t>(2, 2, 1)</a:t>
            </a:r>
          </a:p>
          <a:p>
            <a:pPr marL="0" indent="0">
              <a:buNone/>
            </a:pPr>
            <a:r>
              <a:rPr lang="en-US" sz="2400" dirty="0"/>
              <a:t>ax2 = </a:t>
            </a:r>
            <a:r>
              <a:rPr lang="en-US" sz="2400" dirty="0" err="1"/>
              <a:t>fig.add_subplot</a:t>
            </a:r>
            <a:r>
              <a:rPr lang="en-US" sz="2400" dirty="0"/>
              <a:t>(2, 2, 2)</a:t>
            </a:r>
          </a:p>
          <a:p>
            <a:pPr marL="0" indent="0">
              <a:buNone/>
            </a:pPr>
            <a:r>
              <a:rPr lang="en-US" sz="2400" dirty="0"/>
              <a:t>ax3 = </a:t>
            </a:r>
            <a:r>
              <a:rPr lang="en-US" sz="2400" dirty="0" err="1"/>
              <a:t>fig.add_subplot</a:t>
            </a:r>
            <a:r>
              <a:rPr lang="en-US" sz="2400" dirty="0"/>
              <a:t>(2, 2, 3)</a:t>
            </a:r>
            <a:endParaRPr lang="en-IN" sz="2200" dirty="0"/>
          </a:p>
        </p:txBody>
      </p:sp>
      <p:pic>
        <p:nvPicPr>
          <p:cNvPr id="5" name="Picture 4" descr="A group of squares with lines&#10;&#10;AI-generated content may be incorrect.">
            <a:extLst>
              <a:ext uri="{FF2B5EF4-FFF2-40B4-BE49-F238E27FC236}">
                <a16:creationId xmlns:a16="http://schemas.microsoft.com/office/drawing/2014/main" id="{7AFED097-E8BA-F702-ABA2-89E84C030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39" y="1825625"/>
            <a:ext cx="5277121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8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24595-22BB-8503-25B6-B5974FF1D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1C6E-9D84-329B-F16B-259909D5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Matplotlib: </a:t>
            </a:r>
            <a:r>
              <a:rPr lang="en-IN" dirty="0" err="1"/>
              <a:t>subplots_adjust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EE71-750D-A4A6-3088-3E3392BE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subplots_adjust</a:t>
            </a:r>
            <a:r>
              <a:rPr lang="en-US" sz="2400" dirty="0"/>
              <a:t>() function in Matplotlib is used to fine-tune the spacing between subplots in a figure. It helps avoid overlapping plots and improves the layout.</a:t>
            </a:r>
          </a:p>
          <a:p>
            <a:pPr algn="just"/>
            <a:r>
              <a:rPr lang="en-US" sz="2400" dirty="0"/>
              <a:t>Syntax:</a:t>
            </a:r>
          </a:p>
          <a:p>
            <a:pPr marL="457200" lvl="1" indent="0" algn="just">
              <a:buNone/>
            </a:pPr>
            <a:r>
              <a:rPr lang="en-US" sz="2200" dirty="0" err="1"/>
              <a:t>plt.subplots_adjust</a:t>
            </a:r>
            <a:r>
              <a:rPr lang="en-US" sz="2200" dirty="0"/>
              <a:t>(left, bottom, right, top, </a:t>
            </a:r>
            <a:r>
              <a:rPr lang="en-US" sz="2200" dirty="0" err="1"/>
              <a:t>wspace</a:t>
            </a:r>
            <a:r>
              <a:rPr lang="en-US" sz="2200" dirty="0"/>
              <a:t>, </a:t>
            </a:r>
            <a:r>
              <a:rPr lang="en-US" sz="2200" dirty="0" err="1"/>
              <a:t>hspace</a:t>
            </a:r>
            <a:r>
              <a:rPr lang="en-US" sz="2200" dirty="0"/>
              <a:t>)</a:t>
            </a:r>
          </a:p>
          <a:p>
            <a:pPr marL="457200" lvl="1" indent="0" algn="just">
              <a:buNone/>
            </a:pPr>
            <a:r>
              <a:rPr lang="en-US" sz="2200" dirty="0"/>
              <a:t>where,</a:t>
            </a:r>
          </a:p>
          <a:p>
            <a:pPr marL="457200" lvl="1" indent="0" algn="just">
              <a:buNone/>
            </a:pPr>
            <a:r>
              <a:rPr lang="en-US" sz="2200" dirty="0"/>
              <a:t>  left, right: Adjusts horizontal margins</a:t>
            </a:r>
          </a:p>
          <a:p>
            <a:pPr marL="457200" lvl="1" indent="0" algn="just">
              <a:buNone/>
            </a:pPr>
            <a:r>
              <a:rPr lang="en-US" sz="2200" dirty="0"/>
              <a:t>  bottom, top: Adjusts vertical margins</a:t>
            </a:r>
          </a:p>
          <a:p>
            <a:pPr marL="457200" lvl="1" indent="0" algn="just">
              <a:buNone/>
            </a:pPr>
            <a:r>
              <a:rPr lang="en-US" sz="2200" dirty="0"/>
              <a:t>  </a:t>
            </a:r>
            <a:r>
              <a:rPr lang="en-US" sz="2200" dirty="0" err="1"/>
              <a:t>wspace</a:t>
            </a:r>
            <a:r>
              <a:rPr lang="en-US" sz="2200" dirty="0"/>
              <a:t>: Adjusts the width spacing between subplots</a:t>
            </a:r>
          </a:p>
          <a:p>
            <a:pPr marL="457200" lvl="1" indent="0" algn="just">
              <a:buNone/>
            </a:pPr>
            <a:r>
              <a:rPr lang="en-US" sz="2200" dirty="0"/>
              <a:t>  </a:t>
            </a:r>
            <a:r>
              <a:rPr lang="en-US" sz="2200" dirty="0" err="1"/>
              <a:t>hspace</a:t>
            </a:r>
            <a:r>
              <a:rPr lang="en-US" sz="2200" dirty="0"/>
              <a:t>: Adjusts the height spacing between subplots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272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C3D-1371-4C82-6A0E-11B62D03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/>
              <a:t>Colors, Markers, and Line Styles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6CC0-208E-A7F8-8973-2C8E76EA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3B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</a:p>
          <a:p>
            <a:pPr lvl="1"/>
            <a:r>
              <a:rPr lang="en-US" sz="2200" b="0" i="0" dirty="0" err="1">
                <a:solidFill>
                  <a:srgbClr val="003B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ax.plot</a:t>
            </a:r>
            <a:r>
              <a:rPr lang="en-US" sz="2200" b="0" i="0" dirty="0">
                <a:solidFill>
                  <a:srgbClr val="003B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US" sz="2200" b="0" i="0" dirty="0" err="1">
                <a:solidFill>
                  <a:srgbClr val="003B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linestyle</a:t>
            </a:r>
            <a:r>
              <a:rPr lang="en-US" sz="2200" b="0" i="0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b="0" i="0" dirty="0">
                <a:solidFill>
                  <a:srgbClr val="2079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"--"</a:t>
            </a:r>
            <a:r>
              <a:rPr lang="en-US" sz="2200" b="0" i="0" dirty="0">
                <a:solidFill>
                  <a:srgbClr val="003B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color</a:t>
            </a:r>
            <a:r>
              <a:rPr lang="en-US" sz="2200" b="0" i="0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b="0" i="0" dirty="0">
                <a:solidFill>
                  <a:srgbClr val="2079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"green"</a:t>
            </a:r>
            <a:r>
              <a:rPr lang="en-US" sz="2200" b="0" i="0" dirty="0">
                <a:solidFill>
                  <a:srgbClr val="003B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200" dirty="0">
                <a:solidFill>
                  <a:srgbClr val="003B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can be specified by using its </a:t>
            </a:r>
            <a:r>
              <a:rPr lang="en-US" sz="2200" dirty="0" err="1">
                <a:solidFill>
                  <a:srgbClr val="003B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hexcode</a:t>
            </a:r>
            <a:r>
              <a:rPr lang="en-US" sz="2200" dirty="0">
                <a:solidFill>
                  <a:srgbClr val="003B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{E.g. </a:t>
            </a:r>
            <a:r>
              <a:rPr lang="en-IN" sz="2200" b="0" i="0" dirty="0">
                <a:solidFill>
                  <a:srgbClr val="9753B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"#CECECE“</a:t>
            </a:r>
            <a:r>
              <a:rPr lang="en-US" sz="2200" b="0" i="0" dirty="0">
                <a:solidFill>
                  <a:srgbClr val="003B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solidFill>
                <a:srgbClr val="003B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3B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function creates a continuous line plot, interpolating between points, it can occasionally be unclear where the points lie.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markers to highlight the actual data points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3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5D087-BD34-62E4-4858-7E00ABBE3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4080-1823-5B0E-3698-C88519F2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/>
              <a:t>Colors, Markers, and Line Styles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16F4-BFB9-4EFC-2A97-57DCF79B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2" y="1457325"/>
            <a:ext cx="11572875" cy="471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fig.add_subplot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ax.plot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np.random.standard_normal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(30).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cumsum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="green",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linestyle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="dashed", marker="o")</a:t>
            </a:r>
          </a:p>
          <a:p>
            <a:pPr marL="0" indent="0">
              <a:buNone/>
            </a:pP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5" name="Picture 4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3FA973DB-5157-A558-B3F8-925117562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15" y="2730400"/>
            <a:ext cx="5239019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2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C3F3-F295-5AC0-0913-498AD684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B92D-D585-75CA-1434-3DA7778D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Data visualization deals with visual representation of data. It graphically plots data and is an effective way to communicate inferences from data.</a:t>
            </a:r>
          </a:p>
          <a:p>
            <a:pPr algn="just"/>
            <a:r>
              <a:rPr lang="en-US" dirty="0"/>
              <a:t>Python offers several plotting libraries </a:t>
            </a:r>
          </a:p>
          <a:p>
            <a:pPr lvl="1" algn="just"/>
            <a:r>
              <a:rPr lang="en-US" dirty="0"/>
              <a:t>Pandas</a:t>
            </a:r>
          </a:p>
          <a:p>
            <a:pPr lvl="1" algn="just"/>
            <a:r>
              <a:rPr lang="en-US" dirty="0"/>
              <a:t>Matplotlib </a:t>
            </a:r>
          </a:p>
          <a:p>
            <a:pPr lvl="1" algn="just"/>
            <a:r>
              <a:rPr lang="en-US" dirty="0"/>
              <a:t>Seaborn</a:t>
            </a:r>
          </a:p>
          <a:p>
            <a:pPr lvl="1" algn="just"/>
            <a:r>
              <a:rPr lang="en-IN" b="0" i="0" dirty="0">
                <a:solidFill>
                  <a:srgbClr val="383838"/>
                </a:solidFill>
                <a:effectLst/>
                <a:latin typeface="Inter"/>
              </a:rPr>
              <a:t>Bokeh</a:t>
            </a:r>
          </a:p>
          <a:p>
            <a:pPr lvl="1" algn="just"/>
            <a:r>
              <a:rPr lang="en-IN" b="0" i="0" dirty="0">
                <a:solidFill>
                  <a:srgbClr val="383838"/>
                </a:solidFill>
                <a:effectLst/>
                <a:latin typeface="Inter"/>
              </a:rPr>
              <a:t>Altair</a:t>
            </a:r>
          </a:p>
          <a:p>
            <a:pPr lvl="1" algn="just"/>
            <a:r>
              <a:rPr lang="en-IN" b="0" i="0" dirty="0" err="1">
                <a:solidFill>
                  <a:srgbClr val="383838"/>
                </a:solidFill>
                <a:effectLst/>
                <a:latin typeface="Inter"/>
              </a:rPr>
              <a:t>plotly</a:t>
            </a:r>
            <a:endParaRPr lang="en-IN" b="0" i="0" dirty="0">
              <a:solidFill>
                <a:srgbClr val="383838"/>
              </a:solidFill>
              <a:effectLst/>
              <a:latin typeface="Inter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4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F21BC-C427-0F15-59B0-18C297D98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0475-E21A-0190-6AE6-91F4643F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A329F-ED98-3B6C-FA0D-5F96EBBA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algn="just"/>
            <a:r>
              <a:rPr lang="en-US" dirty="0"/>
              <a:t>Matplotlib - Matplotlib is a visualization library in Python for 2D plots of arrays. It uses the NumPy library.</a:t>
            </a:r>
          </a:p>
          <a:p>
            <a:pPr marL="228600" lvl="1" algn="just"/>
            <a:r>
              <a:rPr lang="en-US" dirty="0"/>
              <a:t>Seaborn - data visualization library built on top of Matplotlib, designed for statistical graphics and beautiful plots. </a:t>
            </a:r>
          </a:p>
          <a:p>
            <a:pPr marL="228600" lvl="1" algn="just"/>
            <a:r>
              <a:rPr lang="en-IN" b="0" i="0" dirty="0">
                <a:solidFill>
                  <a:srgbClr val="383838"/>
                </a:solidFill>
                <a:effectLst/>
                <a:latin typeface="Inter"/>
              </a:rPr>
              <a:t>Bokeh - </a:t>
            </a: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interactive visualization library for modern web browsers. It is suitable for large or streaming data assets and can be used to develop interactive plots and dashboards.</a:t>
            </a:r>
            <a:endParaRPr lang="en-IN" b="0" i="0" dirty="0">
              <a:solidFill>
                <a:srgbClr val="383838"/>
              </a:solidFill>
              <a:effectLst/>
              <a:latin typeface="Inter"/>
            </a:endParaRPr>
          </a:p>
          <a:p>
            <a:pPr marL="228600" lvl="1" algn="just"/>
            <a:r>
              <a:rPr lang="en-IN" b="0" i="0" dirty="0">
                <a:solidFill>
                  <a:srgbClr val="383838"/>
                </a:solidFill>
                <a:effectLst/>
                <a:latin typeface="Inter"/>
              </a:rPr>
              <a:t>Altair - </a:t>
            </a: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interactive and concise visualizations with pandas.</a:t>
            </a:r>
            <a:endParaRPr lang="en-IN" b="0" i="0" dirty="0">
              <a:solidFill>
                <a:srgbClr val="383838"/>
              </a:solidFill>
              <a:effectLst/>
              <a:latin typeface="Inter"/>
            </a:endParaRPr>
          </a:p>
          <a:p>
            <a:pPr marL="228600" lvl="1" algn="just"/>
            <a:r>
              <a:rPr lang="en-IN" b="0" i="0" dirty="0" err="1">
                <a:solidFill>
                  <a:srgbClr val="383838"/>
                </a:solidFill>
                <a:effectLst/>
                <a:latin typeface="Inter"/>
              </a:rPr>
              <a:t>Plotly</a:t>
            </a:r>
            <a:r>
              <a:rPr lang="en-IN" b="0" i="0" dirty="0">
                <a:solidFill>
                  <a:srgbClr val="383838"/>
                </a:solidFill>
                <a:effectLst/>
                <a:latin typeface="Inter"/>
              </a:rPr>
              <a:t> - </a:t>
            </a: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interactive visualization library that supports zooming, panning, hover effects, and animations.</a:t>
            </a:r>
            <a:endParaRPr lang="en-IN" b="0" i="0" dirty="0">
              <a:solidFill>
                <a:srgbClr val="383838"/>
              </a:solidFill>
              <a:effectLst/>
              <a:latin typeface="Inter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7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4700-088F-FE69-A72C-709E40F2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the correct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6376-2B5A-4E66-1F53-859EF48E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extract the required information from the different visuals it is essential to use the correct representation based on the type of data and the questions that are to be answered.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11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01FF-5D0B-DDAF-C52D-CC85FA44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31775"/>
            <a:ext cx="10515600" cy="815975"/>
          </a:xfrm>
        </p:spPr>
        <p:txBody>
          <a:bodyPr/>
          <a:lstStyle/>
          <a:p>
            <a:r>
              <a:rPr lang="en-IN" dirty="0"/>
              <a:t>Types of visuals</a:t>
            </a:r>
          </a:p>
        </p:txBody>
      </p:sp>
      <p:pic>
        <p:nvPicPr>
          <p:cNvPr id="5" name="Content Placeholder 4" descr="A graph with blue and black bars&#10;&#10;AI-generated content may be incorrect.">
            <a:extLst>
              <a:ext uri="{FF2B5EF4-FFF2-40B4-BE49-F238E27FC236}">
                <a16:creationId xmlns:a16="http://schemas.microsoft.com/office/drawing/2014/main" id="{DB51E5E9-852F-3C03-6D43-22E3D669D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93" y="1047750"/>
            <a:ext cx="4153113" cy="26353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0E380-E0B3-084C-0D02-82C38850366F}"/>
              </a:ext>
            </a:extLst>
          </p:cNvPr>
          <p:cNvSpPr txBox="1"/>
          <p:nvPr/>
        </p:nvSpPr>
        <p:spPr>
          <a:xfrm>
            <a:off x="1924050" y="3705225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Bar chart</a:t>
            </a:r>
          </a:p>
        </p:txBody>
      </p:sp>
      <p:pic>
        <p:nvPicPr>
          <p:cNvPr id="8" name="Picture 7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98F30CCC-8B86-FA30-F7EC-5E96F2F9C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58" y="1047750"/>
            <a:ext cx="3949903" cy="2686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55401-0B56-5EC8-EA94-E292C39CD66E}"/>
              </a:ext>
            </a:extLst>
          </p:cNvPr>
          <p:cNvSpPr txBox="1"/>
          <p:nvPr/>
        </p:nvSpPr>
        <p:spPr>
          <a:xfrm>
            <a:off x="5724525" y="373393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Column chart</a:t>
            </a:r>
          </a:p>
        </p:txBody>
      </p:sp>
      <p:pic>
        <p:nvPicPr>
          <p:cNvPr id="11" name="Picture 10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E0CA316D-DB5C-52E8-9B9F-9EA6EA82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111" y="955591"/>
            <a:ext cx="3632298" cy="27783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63B565-B7E7-CACE-D29F-D5047989F2FE}"/>
              </a:ext>
            </a:extLst>
          </p:cNvPr>
          <p:cNvSpPr txBox="1"/>
          <p:nvPr/>
        </p:nvSpPr>
        <p:spPr>
          <a:xfrm>
            <a:off x="9334501" y="3737629"/>
            <a:ext cx="19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Grouped bar chart</a:t>
            </a:r>
          </a:p>
        </p:txBody>
      </p:sp>
      <p:pic>
        <p:nvPicPr>
          <p:cNvPr id="14" name="Picture 13" descr="A graph with a blue bar&#10;&#10;AI-generated content may be incorrect.">
            <a:extLst>
              <a:ext uri="{FF2B5EF4-FFF2-40B4-BE49-F238E27FC236}">
                <a16:creationId xmlns:a16="http://schemas.microsoft.com/office/drawing/2014/main" id="{F42008C0-0020-70EA-2EE3-A814B238B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90" y="4074557"/>
            <a:ext cx="3562639" cy="2516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E77F5E-5CB0-74D1-106D-D3C955C5111D}"/>
              </a:ext>
            </a:extLst>
          </p:cNvPr>
          <p:cNvSpPr txBox="1"/>
          <p:nvPr/>
        </p:nvSpPr>
        <p:spPr>
          <a:xfrm>
            <a:off x="5876925" y="6519446"/>
            <a:ext cx="1647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Histogram</a:t>
            </a:r>
          </a:p>
        </p:txBody>
      </p:sp>
      <p:pic>
        <p:nvPicPr>
          <p:cNvPr id="17" name="Picture 16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76718951-90C1-7DBA-1EDF-0B4DCC3B3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8" y="4000367"/>
            <a:ext cx="3683094" cy="25114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E96601-9810-C3CF-FA36-A55B16629E04}"/>
              </a:ext>
            </a:extLst>
          </p:cNvPr>
          <p:cNvSpPr txBox="1"/>
          <p:nvPr/>
        </p:nvSpPr>
        <p:spPr>
          <a:xfrm>
            <a:off x="1666876" y="649914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Stacked bar chart</a:t>
            </a:r>
          </a:p>
        </p:txBody>
      </p:sp>
      <p:pic>
        <p:nvPicPr>
          <p:cNvPr id="20" name="Picture 19" descr="A graph with blue lines&#10;&#10;AI-generated content may be incorrect.">
            <a:extLst>
              <a:ext uri="{FF2B5EF4-FFF2-40B4-BE49-F238E27FC236}">
                <a16:creationId xmlns:a16="http://schemas.microsoft.com/office/drawing/2014/main" id="{231BFF3E-0063-3132-AAB5-0AD836326F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70" y="4110652"/>
            <a:ext cx="3562639" cy="23232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7C9E56-6677-77D0-B9DB-8063B5E87250}"/>
              </a:ext>
            </a:extLst>
          </p:cNvPr>
          <p:cNvSpPr txBox="1"/>
          <p:nvPr/>
        </p:nvSpPr>
        <p:spPr>
          <a:xfrm>
            <a:off x="9915525" y="6519446"/>
            <a:ext cx="1647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393131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8975A-E5C3-021B-5939-C41C7EF69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1231-47BF-6BBB-95D4-E18BF35F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31775"/>
            <a:ext cx="10515600" cy="815975"/>
          </a:xfrm>
        </p:spPr>
        <p:txBody>
          <a:bodyPr/>
          <a:lstStyle/>
          <a:p>
            <a:r>
              <a:rPr lang="en-IN" dirty="0"/>
              <a:t>Types of visuals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46A78-E7A7-0C57-B8DB-B73B2809DBFE}"/>
              </a:ext>
            </a:extLst>
          </p:cNvPr>
          <p:cNvSpPr txBox="1"/>
          <p:nvPr/>
        </p:nvSpPr>
        <p:spPr>
          <a:xfrm>
            <a:off x="1790701" y="3705225"/>
            <a:ext cx="142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Scatter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C7EF1-7ECE-913F-5AC4-1131D0CCE751}"/>
              </a:ext>
            </a:extLst>
          </p:cNvPr>
          <p:cNvSpPr txBox="1"/>
          <p:nvPr/>
        </p:nvSpPr>
        <p:spPr>
          <a:xfrm>
            <a:off x="5724525" y="373393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Bubble chart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87E4E-83E2-1169-675D-2B1839B4A334}"/>
              </a:ext>
            </a:extLst>
          </p:cNvPr>
          <p:cNvSpPr txBox="1"/>
          <p:nvPr/>
        </p:nvSpPr>
        <p:spPr>
          <a:xfrm>
            <a:off x="9334501" y="3737629"/>
            <a:ext cx="199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Pie chart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8CC7A-2B43-32C7-E6B2-AA56ADAA3EFF}"/>
              </a:ext>
            </a:extLst>
          </p:cNvPr>
          <p:cNvSpPr txBox="1"/>
          <p:nvPr/>
        </p:nvSpPr>
        <p:spPr>
          <a:xfrm>
            <a:off x="5876925" y="6519446"/>
            <a:ext cx="1647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Box plot</a:t>
            </a:r>
          </a:p>
        </p:txBody>
      </p:sp>
      <p:pic>
        <p:nvPicPr>
          <p:cNvPr id="10" name="Picture 9" descr="A chart with blue dots&#10;&#10;AI-generated content may be incorrect.">
            <a:extLst>
              <a:ext uri="{FF2B5EF4-FFF2-40B4-BE49-F238E27FC236}">
                <a16:creationId xmlns:a16="http://schemas.microsoft.com/office/drawing/2014/main" id="{CA4D770E-F726-1725-9310-B3C37FE33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4" y="1047750"/>
            <a:ext cx="3791145" cy="2597283"/>
          </a:xfrm>
          <a:prstGeom prst="rect">
            <a:avLst/>
          </a:prstGeom>
        </p:spPr>
      </p:pic>
      <p:pic>
        <p:nvPicPr>
          <p:cNvPr id="16" name="Picture 15" descr="A chart with purple dots&#10;&#10;AI-generated content may be incorrect.">
            <a:extLst>
              <a:ext uri="{FF2B5EF4-FFF2-40B4-BE49-F238E27FC236}">
                <a16:creationId xmlns:a16="http://schemas.microsoft.com/office/drawing/2014/main" id="{905513C3-743B-739A-A661-3B3A74361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09" y="941321"/>
            <a:ext cx="3695890" cy="2629035"/>
          </a:xfrm>
          <a:prstGeom prst="rect">
            <a:avLst/>
          </a:prstGeom>
        </p:spPr>
      </p:pic>
      <p:pic>
        <p:nvPicPr>
          <p:cNvPr id="22" name="Picture 21" descr="A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F3B92C86-D16C-294B-5381-70BB6813C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952" y="941321"/>
            <a:ext cx="2787784" cy="2557724"/>
          </a:xfrm>
          <a:prstGeom prst="rect">
            <a:avLst/>
          </a:prstGeom>
        </p:spPr>
      </p:pic>
      <p:pic>
        <p:nvPicPr>
          <p:cNvPr id="24" name="Picture 2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8CA0340-07FF-8209-DFA3-FDDF44C84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14" y="3996840"/>
            <a:ext cx="3695890" cy="24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9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A16F-340B-1DE2-48C3-D5E33BF6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IN" dirty="0"/>
              <a:t>plot() in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A58D-0D49-DD00-2519-4BB580A7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/>
          <a:lstStyle/>
          <a:p>
            <a:r>
              <a:rPr lang="en-US" dirty="0"/>
              <a:t>The plot() function in Matplotlib is used to create line plots (and more) for visualizing data.</a:t>
            </a:r>
          </a:p>
          <a:p>
            <a:r>
              <a:rPr lang="en-US" dirty="0"/>
              <a:t>To use</a:t>
            </a:r>
          </a:p>
          <a:p>
            <a:pPr marL="457200" lvl="1" indent="0">
              <a:buNone/>
            </a:pPr>
            <a:r>
              <a:rPr lang="en-IN" i="1" dirty="0"/>
              <a:t>import </a:t>
            </a:r>
            <a:r>
              <a:rPr lang="en-IN" i="1" dirty="0" err="1"/>
              <a:t>matplotlib.pyplot</a:t>
            </a:r>
            <a:r>
              <a:rPr lang="en-IN" i="1" dirty="0"/>
              <a:t> as </a:t>
            </a:r>
            <a:r>
              <a:rPr lang="en-IN" i="1" dirty="0" err="1"/>
              <a:t>plt</a:t>
            </a:r>
            <a:endParaRPr lang="en-IN" i="1" dirty="0"/>
          </a:p>
          <a:p>
            <a:r>
              <a:rPr lang="en-IN" dirty="0"/>
              <a:t>Syntax</a:t>
            </a:r>
          </a:p>
          <a:p>
            <a:pPr marL="457200" lvl="1" indent="0">
              <a:buNone/>
            </a:pPr>
            <a:r>
              <a:rPr lang="en-IN" dirty="0" err="1"/>
              <a:t>plt.plot</a:t>
            </a:r>
            <a:r>
              <a:rPr lang="en-IN" dirty="0"/>
              <a:t>(x, y, format)      # format is optional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US" dirty="0"/>
              <a:t>x: Data for the x-axis</a:t>
            </a:r>
          </a:p>
          <a:p>
            <a:pPr marL="457200" lvl="1" indent="0">
              <a:buNone/>
            </a:pPr>
            <a:r>
              <a:rPr lang="en-US" dirty="0"/>
              <a:t>y: Data for the y-axis</a:t>
            </a:r>
          </a:p>
          <a:p>
            <a:pPr marL="457200" lvl="1" indent="0">
              <a:buNone/>
            </a:pPr>
            <a:r>
              <a:rPr lang="en-US" dirty="0"/>
              <a:t>format: Optional style (color, marker, line type)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93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65E7D-E1C0-D17C-D9B8-DF9C0A690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8FFB-F57F-3165-E1FD-763AAE44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53999"/>
            <a:ext cx="10515600" cy="854075"/>
          </a:xfrm>
        </p:spPr>
        <p:txBody>
          <a:bodyPr/>
          <a:lstStyle/>
          <a:p>
            <a:r>
              <a:rPr lang="en-IN" dirty="0"/>
              <a:t>plot()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560F-CAEB-40E9-538E-503E90687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143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to directly visualize Series and </a:t>
            </a:r>
            <a:r>
              <a:rPr lang="en-US" dirty="0" err="1"/>
              <a:t>DataFrame</a:t>
            </a:r>
            <a:r>
              <a:rPr lang="en-US" dirty="0"/>
              <a:t> objects.</a:t>
            </a:r>
          </a:p>
          <a:p>
            <a:r>
              <a:rPr lang="en-US" dirty="0"/>
              <a:t>Automatically integrates with Matplotlib.</a:t>
            </a:r>
          </a:p>
          <a:p>
            <a:r>
              <a:rPr lang="en-US" dirty="0"/>
              <a:t>To use</a:t>
            </a:r>
          </a:p>
          <a:p>
            <a:pPr marL="457200" lvl="1" indent="0">
              <a:buNone/>
            </a:pPr>
            <a:r>
              <a:rPr lang="en-IN" i="1" dirty="0"/>
              <a:t>import </a:t>
            </a:r>
            <a:r>
              <a:rPr lang="en-IN" i="1" dirty="0" err="1"/>
              <a:t>matplotlib.pyplot</a:t>
            </a:r>
            <a:r>
              <a:rPr lang="en-IN" i="1" dirty="0"/>
              <a:t> as </a:t>
            </a:r>
            <a:r>
              <a:rPr lang="en-IN" i="1" dirty="0" err="1"/>
              <a:t>plt</a:t>
            </a:r>
            <a:endParaRPr lang="en-IN" i="1" dirty="0"/>
          </a:p>
          <a:p>
            <a:r>
              <a:rPr lang="en-IN" dirty="0"/>
              <a:t>Syntax</a:t>
            </a:r>
          </a:p>
          <a:p>
            <a:pPr marL="457200" lvl="1" indent="0">
              <a:buNone/>
            </a:pPr>
            <a:r>
              <a:rPr lang="en-US" dirty="0" err="1"/>
              <a:t>df.plot</a:t>
            </a:r>
            <a:r>
              <a:rPr lang="en-US" dirty="0"/>
              <a:t>(kind='line', x='column1', y='column2', title="Graph Title")</a:t>
            </a:r>
          </a:p>
          <a:p>
            <a:pPr marL="457200" lvl="1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IN" dirty="0"/>
              <a:t>kind= → Specifies the plot type (e.g., 'line', 'bar', 'scatter', etc.).</a:t>
            </a:r>
          </a:p>
          <a:p>
            <a:pPr marL="457200" lvl="1" indent="0">
              <a:buNone/>
            </a:pPr>
            <a:r>
              <a:rPr lang="en-IN" dirty="0"/>
              <a:t>x= → Sets the x-axis (for </a:t>
            </a:r>
            <a:r>
              <a:rPr lang="en-IN" dirty="0" err="1"/>
              <a:t>DataFrame</a:t>
            </a:r>
            <a:r>
              <a:rPr lang="en-IN" dirty="0"/>
              <a:t> plots).</a:t>
            </a:r>
          </a:p>
          <a:p>
            <a:pPr marL="457200" lvl="1" indent="0">
              <a:buNone/>
            </a:pPr>
            <a:r>
              <a:rPr lang="en-IN" dirty="0"/>
              <a:t>y= → Sets the y-axis (for </a:t>
            </a:r>
            <a:r>
              <a:rPr lang="en-IN" dirty="0" err="1"/>
              <a:t>DataFrame</a:t>
            </a:r>
            <a:r>
              <a:rPr lang="en-IN" dirty="0"/>
              <a:t> plots).</a:t>
            </a:r>
          </a:p>
          <a:p>
            <a:pPr marL="457200" lvl="1" indent="0">
              <a:buNone/>
            </a:pPr>
            <a:r>
              <a:rPr lang="en-IN" dirty="0"/>
              <a:t>title= → Adds a title.</a:t>
            </a:r>
          </a:p>
        </p:txBody>
      </p:sp>
    </p:spTree>
    <p:extLst>
      <p:ext uri="{BB962C8B-B14F-4D97-AF65-F5344CB8AC3E}">
        <p14:creationId xmlns:p14="http://schemas.microsoft.com/office/powerpoint/2010/main" val="403156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E3CA-2633-FAA6-723D-32582DC6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Matplotlib: figures and subplots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B1E0-B9C3-8921-4844-C41E252A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plt.figure</a:t>
            </a:r>
            <a:r>
              <a:rPr lang="en-IN" dirty="0"/>
              <a:t>()  </a:t>
            </a:r>
          </a:p>
          <a:p>
            <a:pPr lvl="1"/>
            <a:r>
              <a:rPr lang="en-IN" dirty="0"/>
              <a:t>creates a blank figure, useful when making multiple plots</a:t>
            </a:r>
          </a:p>
          <a:p>
            <a:endParaRPr lang="en-IN" dirty="0"/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=(6, 4), dpi=100, </a:t>
            </a:r>
            <a:r>
              <a:rPr lang="en-IN" dirty="0" err="1"/>
              <a:t>facecolor</a:t>
            </a:r>
            <a:r>
              <a:rPr lang="en-IN" dirty="0"/>
              <a:t>='</a:t>
            </a:r>
            <a:r>
              <a:rPr lang="en-IN" dirty="0" err="1"/>
              <a:t>lightgray</a:t>
            </a:r>
            <a:r>
              <a:rPr lang="en-IN" dirty="0"/>
              <a:t>’)</a:t>
            </a:r>
          </a:p>
          <a:p>
            <a:pPr lvl="1"/>
            <a:r>
              <a:rPr lang="en-US" dirty="0" err="1"/>
              <a:t>figsize</a:t>
            </a:r>
            <a:r>
              <a:rPr lang="en-US" dirty="0"/>
              <a:t>=(width, height): Sets figure size in inches</a:t>
            </a:r>
          </a:p>
          <a:p>
            <a:pPr lvl="1"/>
            <a:r>
              <a:rPr lang="en-US" dirty="0"/>
              <a:t>dpi=100: Sets resolution (Dots Per Inch)</a:t>
            </a:r>
          </a:p>
          <a:p>
            <a:pPr lvl="1"/>
            <a:r>
              <a:rPr lang="en-US" dirty="0" err="1"/>
              <a:t>facecolor</a:t>
            </a:r>
            <a:r>
              <a:rPr lang="en-US" dirty="0"/>
              <a:t>='</a:t>
            </a:r>
            <a:r>
              <a:rPr lang="en-US" dirty="0" err="1"/>
              <a:t>lightgray</a:t>
            </a:r>
            <a:r>
              <a:rPr lang="en-US" dirty="0"/>
              <a:t>': Sets background color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87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804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Inter</vt:lpstr>
      <vt:lpstr>Times New Roman</vt:lpstr>
      <vt:lpstr>Office Theme</vt:lpstr>
      <vt:lpstr>Data Visualization</vt:lpstr>
      <vt:lpstr>Data Visualization</vt:lpstr>
      <vt:lpstr>Data Visualization Libraries</vt:lpstr>
      <vt:lpstr>Using the correct visualization</vt:lpstr>
      <vt:lpstr>Types of visuals</vt:lpstr>
      <vt:lpstr>Types of visuals</vt:lpstr>
      <vt:lpstr>plot() in Matplotlib</vt:lpstr>
      <vt:lpstr>plot() in Pandas</vt:lpstr>
      <vt:lpstr>Matplotlib: figures and subplots</vt:lpstr>
      <vt:lpstr>Matplotlib: figures and subplots</vt:lpstr>
      <vt:lpstr>Matplotlib: figures and subplots example</vt:lpstr>
      <vt:lpstr>Matplotlib: subplots_adjust()</vt:lpstr>
      <vt:lpstr>Colors, Markers, and Line Styles</vt:lpstr>
      <vt:lpstr>Colors, Markers, and Line Styles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Dipendra Gurung</dc:creator>
  <cp:lastModifiedBy>Dipendra Gurung</cp:lastModifiedBy>
  <cp:revision>5</cp:revision>
  <dcterms:created xsi:type="dcterms:W3CDTF">2025-02-26T04:50:51Z</dcterms:created>
  <dcterms:modified xsi:type="dcterms:W3CDTF">2025-03-03T18:05:52Z</dcterms:modified>
</cp:coreProperties>
</file>