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9" r:id="rId12"/>
    <p:sldId id="266" r:id="rId13"/>
    <p:sldId id="274" r:id="rId14"/>
    <p:sldId id="276" r:id="rId15"/>
    <p:sldId id="275" r:id="rId16"/>
    <p:sldId id="258" r:id="rId17"/>
    <p:sldId id="273" r:id="rId18"/>
    <p:sldId id="272" r:id="rId19"/>
    <p:sldId id="278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vs.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Price (lakhs)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FDB4-4B72-9624-318A80CE7017}"/>
              </c:ext>
            </c:extLst>
          </c:dPt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Sheet1!$B$4:$B$13</c:f>
              <c:numCache>
                <c:formatCode>General</c:formatCode>
                <c:ptCount val="10"/>
                <c:pt idx="0">
                  <c:v>500</c:v>
                </c:pt>
                <c:pt idx="1">
                  <c:v>650</c:v>
                </c:pt>
                <c:pt idx="2">
                  <c:v>720</c:v>
                </c:pt>
                <c:pt idx="3">
                  <c:v>750</c:v>
                </c:pt>
                <c:pt idx="4">
                  <c:v>780</c:v>
                </c:pt>
                <c:pt idx="5">
                  <c:v>850</c:v>
                </c:pt>
                <c:pt idx="6">
                  <c:v>880</c:v>
                </c:pt>
                <c:pt idx="7">
                  <c:v>1050</c:v>
                </c:pt>
                <c:pt idx="8">
                  <c:v>1200</c:v>
                </c:pt>
                <c:pt idx="9">
                  <c:v>1550</c:v>
                </c:pt>
              </c:numCache>
            </c:numRef>
          </c:xVal>
          <c:yVal>
            <c:numRef>
              <c:f>Sheet1!$C$4:$C$13</c:f>
              <c:numCache>
                <c:formatCode>General</c:formatCode>
                <c:ptCount val="10"/>
                <c:pt idx="0">
                  <c:v>12</c:v>
                </c:pt>
                <c:pt idx="1">
                  <c:v>13.5</c:v>
                </c:pt>
                <c:pt idx="2">
                  <c:v>16.5</c:v>
                </c:pt>
                <c:pt idx="3">
                  <c:v>17</c:v>
                </c:pt>
                <c:pt idx="4">
                  <c:v>17.2</c:v>
                </c:pt>
                <c:pt idx="5">
                  <c:v>19</c:v>
                </c:pt>
                <c:pt idx="6">
                  <c:v>21</c:v>
                </c:pt>
                <c:pt idx="7">
                  <c:v>24</c:v>
                </c:pt>
                <c:pt idx="8">
                  <c:v>29</c:v>
                </c:pt>
                <c:pt idx="9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8A-4B78-AAC0-139C0C21B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031856"/>
        <c:axId val="661030800"/>
      </c:scatterChart>
      <c:valAx>
        <c:axId val="66103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Area (sq. ft.)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0800"/>
        <c:crosses val="autoZero"/>
        <c:crossBetween val="midCat"/>
      </c:valAx>
      <c:valAx>
        <c:axId val="6610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 (lakhs)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1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vs.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Price (lakhs)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FDB4-4B72-9624-318A80CE7017}"/>
              </c:ext>
            </c:extLst>
          </c:dPt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Sheet1!$B$4:$B$13</c:f>
              <c:numCache>
                <c:formatCode>General</c:formatCode>
                <c:ptCount val="10"/>
                <c:pt idx="0">
                  <c:v>500</c:v>
                </c:pt>
                <c:pt idx="1">
                  <c:v>650</c:v>
                </c:pt>
                <c:pt idx="2">
                  <c:v>720</c:v>
                </c:pt>
                <c:pt idx="3">
                  <c:v>750</c:v>
                </c:pt>
                <c:pt idx="4">
                  <c:v>780</c:v>
                </c:pt>
                <c:pt idx="5">
                  <c:v>850</c:v>
                </c:pt>
                <c:pt idx="6">
                  <c:v>880</c:v>
                </c:pt>
                <c:pt idx="7">
                  <c:v>1050</c:v>
                </c:pt>
                <c:pt idx="8">
                  <c:v>1200</c:v>
                </c:pt>
                <c:pt idx="9">
                  <c:v>1550</c:v>
                </c:pt>
              </c:numCache>
            </c:numRef>
          </c:xVal>
          <c:yVal>
            <c:numRef>
              <c:f>Sheet1!$C$4:$C$13</c:f>
              <c:numCache>
                <c:formatCode>General</c:formatCode>
                <c:ptCount val="10"/>
                <c:pt idx="0">
                  <c:v>12</c:v>
                </c:pt>
                <c:pt idx="1">
                  <c:v>13.5</c:v>
                </c:pt>
                <c:pt idx="2">
                  <c:v>16.5</c:v>
                </c:pt>
                <c:pt idx="3">
                  <c:v>17</c:v>
                </c:pt>
                <c:pt idx="4">
                  <c:v>17.2</c:v>
                </c:pt>
                <c:pt idx="5">
                  <c:v>19</c:v>
                </c:pt>
                <c:pt idx="6">
                  <c:v>21</c:v>
                </c:pt>
                <c:pt idx="7">
                  <c:v>24</c:v>
                </c:pt>
                <c:pt idx="8">
                  <c:v>29</c:v>
                </c:pt>
                <c:pt idx="9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8A-4B78-AAC0-139C0C21B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031856"/>
        <c:axId val="661030800"/>
      </c:scatterChart>
      <c:valAx>
        <c:axId val="66103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Area (sq. ft.)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0800"/>
        <c:crosses val="autoZero"/>
        <c:crossBetween val="midCat"/>
      </c:valAx>
      <c:valAx>
        <c:axId val="6610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 (lakhs)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1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vs.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Price (lakhs)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Sheet1!$B$4:$B$13</c:f>
              <c:numCache>
                <c:formatCode>General</c:formatCode>
                <c:ptCount val="10"/>
                <c:pt idx="0">
                  <c:v>500</c:v>
                </c:pt>
                <c:pt idx="1">
                  <c:v>650</c:v>
                </c:pt>
                <c:pt idx="2">
                  <c:v>720</c:v>
                </c:pt>
                <c:pt idx="3">
                  <c:v>750</c:v>
                </c:pt>
                <c:pt idx="4">
                  <c:v>780</c:v>
                </c:pt>
                <c:pt idx="5">
                  <c:v>850</c:v>
                </c:pt>
                <c:pt idx="6">
                  <c:v>880</c:v>
                </c:pt>
                <c:pt idx="7">
                  <c:v>1050</c:v>
                </c:pt>
                <c:pt idx="8">
                  <c:v>1200</c:v>
                </c:pt>
                <c:pt idx="9">
                  <c:v>1550</c:v>
                </c:pt>
              </c:numCache>
            </c:numRef>
          </c:xVal>
          <c:yVal>
            <c:numRef>
              <c:f>Sheet1!$C$4:$C$13</c:f>
              <c:numCache>
                <c:formatCode>General</c:formatCode>
                <c:ptCount val="10"/>
                <c:pt idx="0">
                  <c:v>12</c:v>
                </c:pt>
                <c:pt idx="1">
                  <c:v>13.5</c:v>
                </c:pt>
                <c:pt idx="2">
                  <c:v>16.5</c:v>
                </c:pt>
                <c:pt idx="3">
                  <c:v>17</c:v>
                </c:pt>
                <c:pt idx="4">
                  <c:v>17.2</c:v>
                </c:pt>
                <c:pt idx="5">
                  <c:v>19</c:v>
                </c:pt>
                <c:pt idx="6">
                  <c:v>21</c:v>
                </c:pt>
                <c:pt idx="7">
                  <c:v>24</c:v>
                </c:pt>
                <c:pt idx="8">
                  <c:v>29</c:v>
                </c:pt>
                <c:pt idx="9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8A-4B78-AAC0-139C0C21B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031856"/>
        <c:axId val="661030800"/>
      </c:scatterChart>
      <c:valAx>
        <c:axId val="66103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Area (sq. ft.)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0800"/>
        <c:crosses val="autoZero"/>
        <c:crossBetween val="midCat"/>
      </c:valAx>
      <c:valAx>
        <c:axId val="6610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 (lakhs)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1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7C9F-61F1-66ED-D5E0-33BAA233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F1904-215E-E9AE-2D54-8107B468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9B3A-F228-C4F6-F132-6CC634DB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E194-51E3-4E46-D337-B7FB7681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A7F6-CFFD-595B-B1F2-BE49C58E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CE82-7B1A-32BE-E9DF-7CE54E64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03AFA-A396-4232-7F65-7E03A409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7DFE-3395-7A11-652C-F288F00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C9F4-A182-7A44-F56F-586CF74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81E7-2848-79A6-5667-70D48EB9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7870D-FFCB-7896-1F31-EDF037A39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4BC2-8E91-3249-763B-30DC6DAE8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6E7B-FDBD-CF25-94DF-6D29F032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7F7C-A825-7B87-A8D9-E10CC77A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A646-A05F-583F-FA5B-BAF6905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7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02C2-7AF9-53B1-F7E4-E84DF688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7F42-CEA9-08AD-F8A8-68A7421F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3A38-0A44-4C77-FDC3-38B8271E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0ADF-C2FE-8E4D-4A9D-9F13F411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3A22-B09E-6205-823D-7087A087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7C55-D8F3-C289-E2BC-456B98B8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ACD7-3978-A2CD-A877-A74A0C78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A2FA-C061-1A6C-1D39-1517EE1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5CE1-586B-EC61-3F78-36816DF4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71AA-53A4-17EE-F95C-390E42B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6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DD49-A53A-FAD0-4E82-2C7B41B9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21D3-8134-2864-FF9D-2CB4E0E9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1B220-E70A-753F-8C50-7FB69594D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72B8-5A31-FA33-021A-C06EC5A9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1963-24CC-353C-4361-8201853E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4D7A-3D8A-52AD-892F-9DBEC03D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6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A9FA-EEEB-E5DD-A26F-191CDA6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5562-1794-47CA-4A56-28463E13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71E7A-27F5-A284-BD1B-A09E533D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A49F4-646A-CB99-3843-02309F967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FC27-BD8D-D743-BDE0-157E55E90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0CE99-8286-BD74-863D-8BA547E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0F8BE-224F-F7B5-667A-A7BF5DD4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D2DD2-D72E-1F41-A998-91F9E6FF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4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025F-1A38-6DE8-A5A6-E59F7B9A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E6201-7E19-E7FF-F883-E84E0D7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4202-0D19-491A-CAEA-A1C0CCBD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ECA26-E616-C659-0783-1C1B4840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E4EA-FAC4-C1A4-BBE0-D56CE5DA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ED0EA-E988-25E2-682D-27CEE09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42A56-CDC4-C2BC-B5F0-4FE66ED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3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8445-32BD-2E0A-BD7D-75DB3BF0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1993-308E-B0F4-2318-C2D7C4A8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E429-4D76-7BA7-ACDC-90E85651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FA5E-D207-55EC-9775-8D3C8A63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852C-A739-F924-F5AD-84F871AB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F8B3-FB0F-102D-EC09-3344BB76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7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551A-8773-0130-3D76-A32BF483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BDB1B-CAE3-F11F-5029-337A1DEE7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7D2F1-2687-2097-3214-7CD64454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1CCE-A92F-9335-FA7A-DEC66D82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0C64-D219-AF50-6F83-37F07FE8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148B-3648-6E78-F16E-A174EB62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2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96E7D-CE87-C0F2-048C-1EFDB080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D829-8952-086E-AE45-4F564796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5681-B7CD-F9EB-DAB7-DE177608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1F53B-E190-4F65-946F-61B5E0F82B2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DFF3-8530-3ABD-FD3D-EF8687BC0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375A-6873-BBF9-C6CB-3AB2187AC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6F5EA-37F7-44D5-8640-455C3EB60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wI7zxCqNY0&amp;ab_channel=datamininginca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45AE-1B35-846C-3A22-13838742E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C0F24-6F3A-858A-5065-56DB19CA0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2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D39-E971-C396-E61F-820C9BCA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93" y="239658"/>
            <a:ext cx="10936115" cy="811910"/>
          </a:xfrm>
        </p:spPr>
        <p:txBody>
          <a:bodyPr>
            <a:normAutofit/>
          </a:bodyPr>
          <a:lstStyle/>
          <a:p>
            <a:r>
              <a:rPr lang="en-US" sz="3200" dirty="0"/>
              <a:t>Simple Linear Regression: How is the best fitting line found?</a:t>
            </a:r>
            <a:endParaRPr lang="en-IN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644C49-24CD-EA55-E187-41381A85AFD5}"/>
              </a:ext>
            </a:extLst>
          </p:cNvPr>
          <p:cNvGrpSpPr/>
          <p:nvPr/>
        </p:nvGrpSpPr>
        <p:grpSpPr>
          <a:xfrm>
            <a:off x="452728" y="1260796"/>
            <a:ext cx="3667286" cy="2448524"/>
            <a:chOff x="422393" y="2091218"/>
            <a:chExt cx="3970457" cy="30564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E6554D-C22D-4561-34EE-7236323DC0C7}"/>
                </a:ext>
              </a:extLst>
            </p:cNvPr>
            <p:cNvGrpSpPr/>
            <p:nvPr/>
          </p:nvGrpSpPr>
          <p:grpSpPr>
            <a:xfrm>
              <a:off x="807245" y="2142650"/>
              <a:ext cx="3433158" cy="2540241"/>
              <a:chOff x="807245" y="2122194"/>
              <a:chExt cx="3433158" cy="254024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2BB13E9-38E7-F601-586B-33751EFA6572}"/>
                  </a:ext>
                </a:extLst>
              </p:cNvPr>
              <p:cNvSpPr/>
              <p:nvPr/>
            </p:nvSpPr>
            <p:spPr>
              <a:xfrm>
                <a:off x="1779638" y="3043335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ECD028-61D9-568B-CDE5-44C0B0170B13}"/>
                  </a:ext>
                </a:extLst>
              </p:cNvPr>
              <p:cNvSpPr/>
              <p:nvPr/>
            </p:nvSpPr>
            <p:spPr>
              <a:xfrm>
                <a:off x="1076632" y="431489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D2579E7-7B8E-1143-D419-B66CA1709CB4}"/>
                  </a:ext>
                </a:extLst>
              </p:cNvPr>
              <p:cNvSpPr/>
              <p:nvPr/>
            </p:nvSpPr>
            <p:spPr>
              <a:xfrm>
                <a:off x="1468541" y="388865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9354A8-772A-833D-E85B-4AA658282A0B}"/>
                  </a:ext>
                </a:extLst>
              </p:cNvPr>
              <p:cNvSpPr/>
              <p:nvPr/>
            </p:nvSpPr>
            <p:spPr>
              <a:xfrm>
                <a:off x="1995948" y="3985137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EE54BD9-45C8-F4E4-05E7-031245E0488B}"/>
                  </a:ext>
                </a:extLst>
              </p:cNvPr>
              <p:cNvSpPr/>
              <p:nvPr/>
            </p:nvSpPr>
            <p:spPr>
              <a:xfrm>
                <a:off x="2389238" y="379206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7CA89E-89FC-370F-0EE7-D2671944E3E5}"/>
                  </a:ext>
                </a:extLst>
              </p:cNvPr>
              <p:cNvSpPr/>
              <p:nvPr/>
            </p:nvSpPr>
            <p:spPr>
              <a:xfrm>
                <a:off x="2622358" y="2922772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9A8B58-8EB6-2DBF-317C-FFABCEBB5136}"/>
                  </a:ext>
                </a:extLst>
              </p:cNvPr>
              <p:cNvSpPr/>
              <p:nvPr/>
            </p:nvSpPr>
            <p:spPr>
              <a:xfrm>
                <a:off x="3123195" y="300578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F69F7B-6E82-4868-5442-FD2E44F44581}"/>
                  </a:ext>
                </a:extLst>
              </p:cNvPr>
              <p:cNvGrpSpPr/>
              <p:nvPr/>
            </p:nvGrpSpPr>
            <p:grpSpPr>
              <a:xfrm>
                <a:off x="807245" y="2122194"/>
                <a:ext cx="3433158" cy="2540241"/>
                <a:chOff x="809625" y="2133600"/>
                <a:chExt cx="3673885" cy="285750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EFFAA63-B351-2EB8-CA3D-70A7B7124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625" y="2133600"/>
                  <a:ext cx="0" cy="28575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343378D-A4E5-5EAB-0461-212A1FF1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625" y="4991100"/>
                  <a:ext cx="36738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1BF9212-B4B9-D52F-9424-66F8B2B01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1027" y="3271052"/>
                  <a:ext cx="3060691" cy="1613837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304B85-68DE-3584-EE1F-E25734AD0490}"/>
                </a:ext>
              </a:extLst>
            </p:cNvPr>
            <p:cNvSpPr txBox="1"/>
            <p:nvPr/>
          </p:nvSpPr>
          <p:spPr>
            <a:xfrm>
              <a:off x="422393" y="20912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B1268E-5DD7-A473-0B2A-736F6D684EEB}"/>
                </a:ext>
              </a:extLst>
            </p:cNvPr>
            <p:cNvSpPr txBox="1"/>
            <p:nvPr/>
          </p:nvSpPr>
          <p:spPr>
            <a:xfrm>
              <a:off x="4087958" y="477834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2FF068-1AAB-5C14-7C00-F587D3B832A8}"/>
              </a:ext>
            </a:extLst>
          </p:cNvPr>
          <p:cNvGrpSpPr/>
          <p:nvPr/>
        </p:nvGrpSpPr>
        <p:grpSpPr>
          <a:xfrm>
            <a:off x="4191942" y="1248767"/>
            <a:ext cx="3667286" cy="2448524"/>
            <a:chOff x="422393" y="2091218"/>
            <a:chExt cx="3970457" cy="3056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7FAE18-C51A-D88C-C33F-DAC0E81913DA}"/>
                </a:ext>
              </a:extLst>
            </p:cNvPr>
            <p:cNvGrpSpPr/>
            <p:nvPr/>
          </p:nvGrpSpPr>
          <p:grpSpPr>
            <a:xfrm>
              <a:off x="807245" y="2142650"/>
              <a:ext cx="3433158" cy="2540241"/>
              <a:chOff x="807245" y="2122194"/>
              <a:chExt cx="3433158" cy="254024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D2FF719-90C5-281A-C0FD-40333E0E9B07}"/>
                  </a:ext>
                </a:extLst>
              </p:cNvPr>
              <p:cNvSpPr/>
              <p:nvPr/>
            </p:nvSpPr>
            <p:spPr>
              <a:xfrm>
                <a:off x="1779638" y="3043335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BDAD9-487B-DB5E-2A16-6F72AB50D4D2}"/>
                  </a:ext>
                </a:extLst>
              </p:cNvPr>
              <p:cNvSpPr/>
              <p:nvPr/>
            </p:nvSpPr>
            <p:spPr>
              <a:xfrm>
                <a:off x="1076632" y="431489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C2CFAE-3066-BC34-EF90-B41F6AEBFA0D}"/>
                  </a:ext>
                </a:extLst>
              </p:cNvPr>
              <p:cNvSpPr/>
              <p:nvPr/>
            </p:nvSpPr>
            <p:spPr>
              <a:xfrm>
                <a:off x="1468541" y="388865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A3EDC8-BEAC-2D56-B391-F05645AA1994}"/>
                  </a:ext>
                </a:extLst>
              </p:cNvPr>
              <p:cNvSpPr/>
              <p:nvPr/>
            </p:nvSpPr>
            <p:spPr>
              <a:xfrm>
                <a:off x="1995948" y="3985137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31F11BE-AB30-750F-2774-AF39AEEC345A}"/>
                  </a:ext>
                </a:extLst>
              </p:cNvPr>
              <p:cNvSpPr/>
              <p:nvPr/>
            </p:nvSpPr>
            <p:spPr>
              <a:xfrm>
                <a:off x="2389238" y="379206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AFA70D-31A3-D7C3-BC0A-80D7EEB7FCCA}"/>
                  </a:ext>
                </a:extLst>
              </p:cNvPr>
              <p:cNvSpPr/>
              <p:nvPr/>
            </p:nvSpPr>
            <p:spPr>
              <a:xfrm>
                <a:off x="2622358" y="2922772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5C5A65C-F61A-4B73-9C26-6B898E18D35D}"/>
                  </a:ext>
                </a:extLst>
              </p:cNvPr>
              <p:cNvSpPr/>
              <p:nvPr/>
            </p:nvSpPr>
            <p:spPr>
              <a:xfrm>
                <a:off x="3123195" y="300578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4062C30-43F7-0945-AF61-6D13C05AF2B3}"/>
                  </a:ext>
                </a:extLst>
              </p:cNvPr>
              <p:cNvGrpSpPr/>
              <p:nvPr/>
            </p:nvGrpSpPr>
            <p:grpSpPr>
              <a:xfrm>
                <a:off x="807245" y="2122194"/>
                <a:ext cx="3433158" cy="2540241"/>
                <a:chOff x="809625" y="2133600"/>
                <a:chExt cx="3673885" cy="285750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235F075-32CE-D8EF-1E6B-BC0B1CD77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625" y="2133600"/>
                  <a:ext cx="0" cy="28575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048DB18-6C31-A3BB-0A42-DE64517E3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625" y="4991100"/>
                  <a:ext cx="36738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C63EEB8-15DF-364A-4468-0F2875812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6183" y="3115849"/>
                  <a:ext cx="3065535" cy="1402007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F632F3-EDA7-03E0-6D17-721196648974}"/>
                </a:ext>
              </a:extLst>
            </p:cNvPr>
            <p:cNvSpPr txBox="1"/>
            <p:nvPr/>
          </p:nvSpPr>
          <p:spPr>
            <a:xfrm>
              <a:off x="422393" y="20912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B96BDE-634F-37A0-89EE-6F7869E3BC2E}"/>
                </a:ext>
              </a:extLst>
            </p:cNvPr>
            <p:cNvSpPr txBox="1"/>
            <p:nvPr/>
          </p:nvSpPr>
          <p:spPr>
            <a:xfrm>
              <a:off x="4087958" y="477834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1F3858-A436-C145-E1F6-7EFF20C82584}"/>
              </a:ext>
            </a:extLst>
          </p:cNvPr>
          <p:cNvGrpSpPr/>
          <p:nvPr/>
        </p:nvGrpSpPr>
        <p:grpSpPr>
          <a:xfrm>
            <a:off x="7954087" y="1248767"/>
            <a:ext cx="3667286" cy="2448524"/>
            <a:chOff x="422393" y="2091218"/>
            <a:chExt cx="3970457" cy="305645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87A130-1088-5FE9-E5AD-EA5A0ABE1827}"/>
                </a:ext>
              </a:extLst>
            </p:cNvPr>
            <p:cNvGrpSpPr/>
            <p:nvPr/>
          </p:nvGrpSpPr>
          <p:grpSpPr>
            <a:xfrm>
              <a:off x="807245" y="2142650"/>
              <a:ext cx="3433158" cy="2540241"/>
              <a:chOff x="807245" y="2122194"/>
              <a:chExt cx="3433158" cy="254024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087E542-7D82-40F9-1E85-4EC86AD2BA0F}"/>
                  </a:ext>
                </a:extLst>
              </p:cNvPr>
              <p:cNvSpPr/>
              <p:nvPr/>
            </p:nvSpPr>
            <p:spPr>
              <a:xfrm>
                <a:off x="1779638" y="3043335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F68DB7-1683-6518-CB72-949B441CF085}"/>
                  </a:ext>
                </a:extLst>
              </p:cNvPr>
              <p:cNvSpPr/>
              <p:nvPr/>
            </p:nvSpPr>
            <p:spPr>
              <a:xfrm>
                <a:off x="1076632" y="431489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780BF0A-9B5B-596C-845B-AA42C045A0E7}"/>
                  </a:ext>
                </a:extLst>
              </p:cNvPr>
              <p:cNvSpPr/>
              <p:nvPr/>
            </p:nvSpPr>
            <p:spPr>
              <a:xfrm>
                <a:off x="1468541" y="388865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DBBD5C-40CE-2DA5-E670-B8CB3E4A75DE}"/>
                  </a:ext>
                </a:extLst>
              </p:cNvPr>
              <p:cNvSpPr/>
              <p:nvPr/>
            </p:nvSpPr>
            <p:spPr>
              <a:xfrm>
                <a:off x="1995948" y="3985137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BFB83E7-1954-7212-E898-4D7B2883F412}"/>
                  </a:ext>
                </a:extLst>
              </p:cNvPr>
              <p:cNvSpPr/>
              <p:nvPr/>
            </p:nvSpPr>
            <p:spPr>
              <a:xfrm>
                <a:off x="2389238" y="379206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8338114-F00C-95F7-19C7-F3C52325887A}"/>
                  </a:ext>
                </a:extLst>
              </p:cNvPr>
              <p:cNvSpPr/>
              <p:nvPr/>
            </p:nvSpPr>
            <p:spPr>
              <a:xfrm>
                <a:off x="2622358" y="2922772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D05C49-4ED6-671F-1289-7C445CDA95FE}"/>
                  </a:ext>
                </a:extLst>
              </p:cNvPr>
              <p:cNvSpPr/>
              <p:nvPr/>
            </p:nvSpPr>
            <p:spPr>
              <a:xfrm>
                <a:off x="3123195" y="300578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104E3F-40A1-EBCA-C070-3E7CB73C985B}"/>
                  </a:ext>
                </a:extLst>
              </p:cNvPr>
              <p:cNvGrpSpPr/>
              <p:nvPr/>
            </p:nvGrpSpPr>
            <p:grpSpPr>
              <a:xfrm>
                <a:off x="807245" y="2122194"/>
                <a:ext cx="3433158" cy="2540241"/>
                <a:chOff x="809625" y="2133600"/>
                <a:chExt cx="3673885" cy="2857500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A9F5FD6F-371B-F699-2550-584BF4D54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625" y="2133600"/>
                  <a:ext cx="0" cy="28575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1EE6BF5A-09B0-A080-6ED2-5D00FBC00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625" y="4991100"/>
                  <a:ext cx="36738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3F6BBA2-D691-5999-E26A-9498AC64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018" y="2753095"/>
                  <a:ext cx="3044989" cy="1603833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F8E43D-011B-8245-54B1-E076DEA276F4}"/>
                </a:ext>
              </a:extLst>
            </p:cNvPr>
            <p:cNvSpPr txBox="1"/>
            <p:nvPr/>
          </p:nvSpPr>
          <p:spPr>
            <a:xfrm>
              <a:off x="422393" y="20912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B3CC84-7A29-72F9-BD52-92B0F0FCC6E2}"/>
                </a:ext>
              </a:extLst>
            </p:cNvPr>
            <p:cNvSpPr txBox="1"/>
            <p:nvPr/>
          </p:nvSpPr>
          <p:spPr>
            <a:xfrm>
              <a:off x="4087958" y="477834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DA5966-641E-9A93-D0AB-DFD5337D5173}"/>
              </a:ext>
            </a:extLst>
          </p:cNvPr>
          <p:cNvGrpSpPr/>
          <p:nvPr/>
        </p:nvGrpSpPr>
        <p:grpSpPr>
          <a:xfrm>
            <a:off x="463157" y="4182360"/>
            <a:ext cx="3667286" cy="2319770"/>
            <a:chOff x="422393" y="2091218"/>
            <a:chExt cx="3970457" cy="305645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B65732-D9BC-FF17-1325-3C5055BAF160}"/>
                </a:ext>
              </a:extLst>
            </p:cNvPr>
            <p:cNvGrpSpPr/>
            <p:nvPr/>
          </p:nvGrpSpPr>
          <p:grpSpPr>
            <a:xfrm>
              <a:off x="797169" y="2142650"/>
              <a:ext cx="3443235" cy="2540241"/>
              <a:chOff x="797169" y="2122194"/>
              <a:chExt cx="3443235" cy="254024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26A9F2F-0F0C-C4B0-9E37-28509903649C}"/>
                  </a:ext>
                </a:extLst>
              </p:cNvPr>
              <p:cNvSpPr/>
              <p:nvPr/>
            </p:nvSpPr>
            <p:spPr>
              <a:xfrm>
                <a:off x="1779638" y="3043335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2505726-B0A0-6610-35E3-35A5DF6ECBDA}"/>
                  </a:ext>
                </a:extLst>
              </p:cNvPr>
              <p:cNvSpPr/>
              <p:nvPr/>
            </p:nvSpPr>
            <p:spPr>
              <a:xfrm>
                <a:off x="1076632" y="431489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19B628B-F852-6C0B-0B7F-EF1E08118ED8}"/>
                  </a:ext>
                </a:extLst>
              </p:cNvPr>
              <p:cNvSpPr/>
              <p:nvPr/>
            </p:nvSpPr>
            <p:spPr>
              <a:xfrm>
                <a:off x="1468541" y="388865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B649FB4-6441-8E8A-6BAD-4BF32301F675}"/>
                  </a:ext>
                </a:extLst>
              </p:cNvPr>
              <p:cNvSpPr/>
              <p:nvPr/>
            </p:nvSpPr>
            <p:spPr>
              <a:xfrm>
                <a:off x="1995948" y="3985137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DA3B428-BE0F-AE25-509E-63C6E839B725}"/>
                  </a:ext>
                </a:extLst>
              </p:cNvPr>
              <p:cNvSpPr/>
              <p:nvPr/>
            </p:nvSpPr>
            <p:spPr>
              <a:xfrm>
                <a:off x="2389238" y="3792060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17C339-80B0-46F9-CBA9-535BCBE35049}"/>
                  </a:ext>
                </a:extLst>
              </p:cNvPr>
              <p:cNvSpPr/>
              <p:nvPr/>
            </p:nvSpPr>
            <p:spPr>
              <a:xfrm>
                <a:off x="2622358" y="2922772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62F62D0-7636-4496-1FFD-E61A38082DFE}"/>
                  </a:ext>
                </a:extLst>
              </p:cNvPr>
              <p:cNvSpPr/>
              <p:nvPr/>
            </p:nvSpPr>
            <p:spPr>
              <a:xfrm>
                <a:off x="3123195" y="3005788"/>
                <a:ext cx="117987" cy="145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DE0CAD-ACAD-D0C7-F73A-6AEBB6F0610A}"/>
                  </a:ext>
                </a:extLst>
              </p:cNvPr>
              <p:cNvGrpSpPr/>
              <p:nvPr/>
            </p:nvGrpSpPr>
            <p:grpSpPr>
              <a:xfrm>
                <a:off x="797169" y="2122194"/>
                <a:ext cx="3443235" cy="2540241"/>
                <a:chOff x="798842" y="2133600"/>
                <a:chExt cx="3684668" cy="2857500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EC6F0FC5-3EAD-25E6-CC88-FC0E58D19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625" y="2133600"/>
                  <a:ext cx="0" cy="28575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943193D4-A461-BCC7-9819-C274B9766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625" y="4991100"/>
                  <a:ext cx="36738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F71C444-C17D-D58C-322F-FE092B0BB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842" y="2283537"/>
                  <a:ext cx="3060690" cy="1613837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C9EC11-A284-1E0C-3ED4-A770C1ECBEE8}"/>
                </a:ext>
              </a:extLst>
            </p:cNvPr>
            <p:cNvSpPr txBox="1"/>
            <p:nvPr/>
          </p:nvSpPr>
          <p:spPr>
            <a:xfrm>
              <a:off x="422393" y="20912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238015-E404-635C-8387-631CBE531D5F}"/>
                </a:ext>
              </a:extLst>
            </p:cNvPr>
            <p:cNvSpPr txBox="1"/>
            <p:nvPr/>
          </p:nvSpPr>
          <p:spPr>
            <a:xfrm>
              <a:off x="4087958" y="477834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C0DEB6-259F-F09E-9CC6-266E003792B3}"/>
                  </a:ext>
                </a:extLst>
              </p:cNvPr>
              <p:cNvSpPr txBox="1"/>
              <p:nvPr/>
            </p:nvSpPr>
            <p:spPr>
              <a:xfrm>
                <a:off x="1057011" y="3575006"/>
                <a:ext cx="2659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Trial 1: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C0DEB6-259F-F09E-9CC6-266E0037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3575006"/>
                <a:ext cx="2659641" cy="369332"/>
              </a:xfrm>
              <a:prstGeom prst="rect">
                <a:avLst/>
              </a:prstGeom>
              <a:blipFill>
                <a:blip r:embed="rId2"/>
                <a:stretch>
                  <a:fillRect l="-1831"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8291EBBD-BE26-AC7C-BB1A-03CCBA1D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284" y="4501714"/>
            <a:ext cx="6495863" cy="1330840"/>
          </a:xfrm>
        </p:spPr>
        <p:txBody>
          <a:bodyPr>
            <a:normAutofit/>
          </a:bodyPr>
          <a:lstStyle/>
          <a:p>
            <a:r>
              <a:rPr lang="en-US" sz="1800" dirty="0"/>
              <a:t>Multiple trails of fitting a line are conducted, each time with a different line</a:t>
            </a:r>
          </a:p>
          <a:p>
            <a:r>
              <a:rPr lang="en-US" sz="1800" dirty="0"/>
              <a:t>Error between the actual and predicted value is computed. The line with the least error is the best fitting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378501F-E0C6-8775-A2F9-2386B3A8D850}"/>
                  </a:ext>
                </a:extLst>
              </p:cNvPr>
              <p:cNvSpPr txBox="1"/>
              <p:nvPr/>
            </p:nvSpPr>
            <p:spPr>
              <a:xfrm>
                <a:off x="4859051" y="3599275"/>
                <a:ext cx="2659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Trial 2: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378501F-E0C6-8775-A2F9-2386B3A8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51" y="3599275"/>
                <a:ext cx="2659641" cy="369332"/>
              </a:xfrm>
              <a:prstGeom prst="rect">
                <a:avLst/>
              </a:prstGeom>
              <a:blipFill>
                <a:blip r:embed="rId3"/>
                <a:stretch>
                  <a:fillRect l="-1835"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47D76E6-0E33-E838-7ED1-3EF945E53D15}"/>
                  </a:ext>
                </a:extLst>
              </p:cNvPr>
              <p:cNvSpPr txBox="1"/>
              <p:nvPr/>
            </p:nvSpPr>
            <p:spPr>
              <a:xfrm>
                <a:off x="8584830" y="3610437"/>
                <a:ext cx="2659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Trial 3: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47D76E6-0E33-E838-7ED1-3EF945E5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30" y="3610437"/>
                <a:ext cx="2659641" cy="369332"/>
              </a:xfrm>
              <a:prstGeom prst="rect">
                <a:avLst/>
              </a:prstGeom>
              <a:blipFill>
                <a:blip r:embed="rId4"/>
                <a:stretch>
                  <a:fillRect l="-1831"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39255-5494-B540-803C-5049F491A07F}"/>
                  </a:ext>
                </a:extLst>
              </p:cNvPr>
              <p:cNvSpPr txBox="1"/>
              <p:nvPr/>
            </p:nvSpPr>
            <p:spPr>
              <a:xfrm>
                <a:off x="1209379" y="6336796"/>
                <a:ext cx="2659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Trial 4: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39255-5494-B540-803C-5049F491A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79" y="6336796"/>
                <a:ext cx="2659641" cy="369332"/>
              </a:xfrm>
              <a:prstGeom prst="rect">
                <a:avLst/>
              </a:prstGeom>
              <a:blipFill>
                <a:blip r:embed="rId5"/>
                <a:stretch>
                  <a:fillRect l="-1831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52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D39-E971-C396-E61F-820C9BCA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34" y="596900"/>
            <a:ext cx="10936115" cy="1330841"/>
          </a:xfrm>
        </p:spPr>
        <p:txBody>
          <a:bodyPr>
            <a:normAutofit/>
          </a:bodyPr>
          <a:lstStyle/>
          <a:p>
            <a:r>
              <a:rPr lang="en-US" sz="3200" dirty="0"/>
              <a:t>Simple Linear Regression: Residual Sum of Squares 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205C-DB23-77F6-B2E6-D201946E7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093" y="2189637"/>
                <a:ext cx="5810907" cy="260652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Residual = </a:t>
                </a:r>
                <a:r>
                  <a:rPr lang="en-US" sz="2000" dirty="0" err="1"/>
                  <a:t>y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– </a:t>
                </a:r>
                <a:r>
                  <a:rPr lang="en-US" sz="2000" dirty="0" err="1"/>
                  <a:t>y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’, </a:t>
                </a:r>
              </a:p>
              <a:p>
                <a:pPr lvl="1" algn="just"/>
                <a:r>
                  <a:rPr lang="en-US" sz="1800" dirty="0"/>
                  <a:t>where, </a:t>
                </a:r>
                <a:r>
                  <a:rPr lang="en-US" sz="1800" dirty="0" err="1"/>
                  <a:t>y</a:t>
                </a:r>
                <a:r>
                  <a:rPr lang="en-US" sz="1800" baseline="-25000" dirty="0" err="1"/>
                  <a:t>i</a:t>
                </a:r>
                <a:r>
                  <a:rPr lang="en-US" sz="1800" dirty="0"/>
                  <a:t> = actual value, </a:t>
                </a:r>
                <a:r>
                  <a:rPr lang="en-US" sz="1800" dirty="0" err="1"/>
                  <a:t>y</a:t>
                </a:r>
                <a:r>
                  <a:rPr lang="en-US" sz="1800" baseline="-25000" dirty="0" err="1"/>
                  <a:t>i</a:t>
                </a:r>
                <a:r>
                  <a:rPr lang="en-US" sz="1800" dirty="0"/>
                  <a:t>’ = predicted value</a:t>
                </a:r>
                <a:r>
                  <a:rPr lang="en-US" sz="1800" baseline="30000" dirty="0"/>
                  <a:t> </a:t>
                </a:r>
              </a:p>
              <a:p>
                <a:pPr algn="just"/>
                <a:r>
                  <a:rPr lang="en-US" sz="2000" dirty="0"/>
                  <a:t>Mean Squared Error (MSE)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Σ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y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– </a:t>
                </a:r>
                <a:r>
                  <a:rPr lang="en-US" sz="2000" dirty="0" err="1"/>
                  <a:t>y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’)</a:t>
                </a:r>
                <a:r>
                  <a:rPr lang="en-US" sz="2000" baseline="30000" dirty="0"/>
                  <a:t>2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                                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Σ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y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–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)</a:t>
                </a:r>
                <a:r>
                  <a:rPr lang="en-US" sz="2000" baseline="30000" dirty="0"/>
                  <a:t>2</a:t>
                </a:r>
                <a:endParaRPr lang="en-US" baseline="30000" dirty="0"/>
              </a:p>
              <a:p>
                <a:pPr algn="just"/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205C-DB23-77F6-B2E6-D201946E7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093" y="2189637"/>
                <a:ext cx="5810907" cy="2606528"/>
              </a:xfrm>
              <a:blipFill>
                <a:blip r:embed="rId2"/>
                <a:stretch>
                  <a:fillRect l="-944" t="-23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90C9D4-788E-5F18-1AD4-81A1F5B53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47104"/>
            <a:ext cx="5719552" cy="3228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8C6C3-3DC5-8E0B-3C0A-74B9A6FA0EAE}"/>
              </a:ext>
            </a:extLst>
          </p:cNvPr>
          <p:cNvSpPr txBox="1"/>
          <p:nvPr/>
        </p:nvSpPr>
        <p:spPr>
          <a:xfrm>
            <a:off x="7934324" y="5343757"/>
            <a:ext cx="294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Simple Linear Regression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E2C0F-1A69-123C-690C-B79D166F3F83}"/>
              </a:ext>
            </a:extLst>
          </p:cNvPr>
          <p:cNvSpPr txBox="1"/>
          <p:nvPr/>
        </p:nvSpPr>
        <p:spPr>
          <a:xfrm>
            <a:off x="1794936" y="6050085"/>
            <a:ext cx="881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Link to video: </a:t>
            </a:r>
            <a:r>
              <a:rPr lang="en-IN" dirty="0">
                <a:solidFill>
                  <a:schemeClr val="accent1"/>
                </a:solidFill>
                <a:hlinkClick r:id="rId4"/>
              </a:rPr>
              <a:t>https://www.youtube.com/watch?v=owI7zxCqNY0&amp;ab_channel=dataminingincae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8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C22-C0DC-01D6-81EA-8B3C20C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8" y="365125"/>
            <a:ext cx="10549932" cy="844549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Regression: House Price Prediction</a:t>
            </a:r>
            <a:endParaRPr lang="en-IN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77945-0B9A-488F-8BE4-95672A843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361881"/>
              </p:ext>
            </p:extLst>
          </p:nvPr>
        </p:nvGraphicFramePr>
        <p:xfrm>
          <a:off x="5318547" y="1411566"/>
          <a:ext cx="3062157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068">
                  <a:extLst>
                    <a:ext uri="{9D8B030D-6E8A-4147-A177-3AD203B41FA5}">
                      <a16:colId xmlns:a16="http://schemas.microsoft.com/office/drawing/2014/main" val="610967011"/>
                    </a:ext>
                  </a:extLst>
                </a:gridCol>
                <a:gridCol w="1508089">
                  <a:extLst>
                    <a:ext uri="{9D8B030D-6E8A-4147-A177-3AD203B41FA5}">
                      <a16:colId xmlns:a16="http://schemas.microsoft.com/office/drawing/2014/main" val="768724692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Area (sq. ft.)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(lakhs)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3151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18956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9602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0515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20089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9124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42146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39763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78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BC43A24-D709-B56D-BBDA-E767109B5DE7}"/>
              </a:ext>
            </a:extLst>
          </p:cNvPr>
          <p:cNvSpPr txBox="1"/>
          <p:nvPr/>
        </p:nvSpPr>
        <p:spPr>
          <a:xfrm>
            <a:off x="6108207" y="4664959"/>
            <a:ext cx="129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D6589A4-1FD7-89CC-56D2-406D73314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128927"/>
              </p:ext>
            </p:extLst>
          </p:nvPr>
        </p:nvGraphicFramePr>
        <p:xfrm>
          <a:off x="5298451" y="5152897"/>
          <a:ext cx="3171825" cy="1149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61096701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68724692"/>
                    </a:ext>
                  </a:extLst>
                </a:gridCol>
              </a:tblGrid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Area (sq. ft.)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(lakhs)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3151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1895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96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22782C-87CB-687A-1036-828F38DFB561}"/>
              </a:ext>
            </a:extLst>
          </p:cNvPr>
          <p:cNvSpPr txBox="1"/>
          <p:nvPr/>
        </p:nvSpPr>
        <p:spPr>
          <a:xfrm>
            <a:off x="6235459" y="6293650"/>
            <a:ext cx="129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set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8C902EC-A55C-DF0E-60C8-76569F782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161834"/>
              </p:ext>
            </p:extLst>
          </p:nvPr>
        </p:nvGraphicFramePr>
        <p:xfrm>
          <a:off x="803868" y="1411566"/>
          <a:ext cx="3171825" cy="421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61096701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68724692"/>
                    </a:ext>
                  </a:extLst>
                </a:gridCol>
              </a:tblGrid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Area (sq. ft.)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(lakhs)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3151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1895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9602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0515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20089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9124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4214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39763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7834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50397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311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4D3175-8E68-F3AD-C0FA-C3FA55344E4C}"/>
              </a:ext>
            </a:extLst>
          </p:cNvPr>
          <p:cNvSpPr txBox="1"/>
          <p:nvPr/>
        </p:nvSpPr>
        <p:spPr>
          <a:xfrm>
            <a:off x="1740876" y="5742500"/>
            <a:ext cx="129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9583A79-C734-B1B0-45D4-3A985CC6A16E}"/>
              </a:ext>
            </a:extLst>
          </p:cNvPr>
          <p:cNvSpPr/>
          <p:nvPr/>
        </p:nvSpPr>
        <p:spPr>
          <a:xfrm>
            <a:off x="4702654" y="2903974"/>
            <a:ext cx="401934" cy="25623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62C19-A853-5F7D-274E-F804A9C5C251}"/>
              </a:ext>
            </a:extLst>
          </p:cNvPr>
          <p:cNvSpPr txBox="1"/>
          <p:nvPr/>
        </p:nvSpPr>
        <p:spPr>
          <a:xfrm>
            <a:off x="4061414" y="3323080"/>
            <a:ext cx="8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80-20 split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DD614-87BF-056A-18B8-5A29981DCBC2}"/>
              </a:ext>
            </a:extLst>
          </p:cNvPr>
          <p:cNvSpPr txBox="1"/>
          <p:nvPr/>
        </p:nvSpPr>
        <p:spPr>
          <a:xfrm>
            <a:off x="8681776" y="1595159"/>
            <a:ext cx="31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is used for training (finding the best fit line).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747FD-A583-C898-BC90-58BBF15ADAF5}"/>
              </a:ext>
            </a:extLst>
          </p:cNvPr>
          <p:cNvSpPr txBox="1"/>
          <p:nvPr/>
        </p:nvSpPr>
        <p:spPr>
          <a:xfrm>
            <a:off x="8664139" y="5265762"/>
            <a:ext cx="31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set is used for evaluating the trained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13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C22-C0DC-01D6-81EA-8B3C20C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65" y="365125"/>
            <a:ext cx="10529835" cy="844549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Regression: House Price Prediction (Training)</a:t>
            </a:r>
            <a:endParaRPr lang="en-IN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77945-0B9A-488F-8BE4-95672A843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251525"/>
              </p:ext>
            </p:extLst>
          </p:nvPr>
        </p:nvGraphicFramePr>
        <p:xfrm>
          <a:off x="962025" y="1728788"/>
          <a:ext cx="3171825" cy="34471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61096701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68724692"/>
                    </a:ext>
                  </a:extLst>
                </a:gridCol>
              </a:tblGrid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Area (sq. ft.)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(lakhs)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3151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1895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9602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0515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20089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9124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4214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39763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7834"/>
                  </a:ext>
                </a:extLst>
              </a:tr>
            </a:tbl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9701EF7-DA76-9518-A0D3-A1F837894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776695"/>
              </p:ext>
            </p:extLst>
          </p:nvPr>
        </p:nvGraphicFramePr>
        <p:xfrm>
          <a:off x="4929187" y="1728788"/>
          <a:ext cx="5991225" cy="363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C43A24-D709-B56D-BBDA-E767109B5DE7}"/>
                  </a:ext>
                </a:extLst>
              </p:cNvPr>
              <p:cNvSpPr txBox="1"/>
              <p:nvPr/>
            </p:nvSpPr>
            <p:spPr>
              <a:xfrm>
                <a:off x="4133851" y="5562600"/>
                <a:ext cx="7361464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Best fitting line found by adjusting the slope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and y 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= 3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= 6 are the determined values, then the equation of the best fitting line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=3+6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aseline="-250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C43A24-D709-B56D-BBDA-E767109B5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851" y="5562600"/>
                <a:ext cx="7361464" cy="1223989"/>
              </a:xfrm>
              <a:prstGeom prst="rect">
                <a:avLst/>
              </a:prstGeom>
              <a:blipFill>
                <a:blip r:embed="rId3"/>
                <a:stretch>
                  <a:fillRect l="-497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DC54C1-99AF-1B28-6CA3-69519ADAD719}"/>
              </a:ext>
            </a:extLst>
          </p:cNvPr>
          <p:cNvSpPr txBox="1"/>
          <p:nvPr/>
        </p:nvSpPr>
        <p:spPr>
          <a:xfrm>
            <a:off x="1899033" y="5325750"/>
            <a:ext cx="129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72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C22-C0DC-01D6-81EA-8B3C20C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65" y="365125"/>
            <a:ext cx="10529835" cy="844549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Regression: House Price Prediction (Testing)</a:t>
            </a:r>
            <a:endParaRPr lang="en-IN" sz="3600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9701EF7-DA76-9518-A0D3-A1F837894FB0}"/>
              </a:ext>
            </a:extLst>
          </p:cNvPr>
          <p:cNvGraphicFramePr>
            <a:graphicFrameLocks/>
          </p:cNvGraphicFramePr>
          <p:nvPr/>
        </p:nvGraphicFramePr>
        <p:xfrm>
          <a:off x="4929187" y="1728788"/>
          <a:ext cx="5991225" cy="363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BC43A24-D709-B56D-BBDA-E767109B5DE7}"/>
              </a:ext>
            </a:extLst>
          </p:cNvPr>
          <p:cNvSpPr txBox="1"/>
          <p:nvPr/>
        </p:nvSpPr>
        <p:spPr>
          <a:xfrm>
            <a:off x="1768510" y="5701787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for the examples in the testing set predicted using the regression line.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C54C1-99AF-1B28-6CA3-69519ADAD719}"/>
              </a:ext>
            </a:extLst>
          </p:cNvPr>
          <p:cNvSpPr txBox="1"/>
          <p:nvPr/>
        </p:nvSpPr>
        <p:spPr>
          <a:xfrm>
            <a:off x="1959323" y="3429000"/>
            <a:ext cx="129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set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DAB91E9-6690-A80B-A2C4-A13ED7756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681358"/>
              </p:ext>
            </p:extLst>
          </p:nvPr>
        </p:nvGraphicFramePr>
        <p:xfrm>
          <a:off x="1112959" y="2118652"/>
          <a:ext cx="3171825" cy="1149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61096701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68724692"/>
                    </a:ext>
                  </a:extLst>
                </a:gridCol>
              </a:tblGrid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Area (sq. ft.)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(lakhs)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3151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1895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96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80C6A-0F16-C04C-9B7B-170F942F2059}"/>
              </a:ext>
            </a:extLst>
          </p:cNvPr>
          <p:cNvCxnSpPr>
            <a:cxnSpLocks/>
          </p:cNvCxnSpPr>
          <p:nvPr/>
        </p:nvCxnSpPr>
        <p:spPr>
          <a:xfrm>
            <a:off x="9836290" y="2648317"/>
            <a:ext cx="0" cy="23859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33A572-BF3B-4467-08DE-B5FE7E0892DE}"/>
              </a:ext>
            </a:extLst>
          </p:cNvPr>
          <p:cNvCxnSpPr>
            <a:cxnSpLocks/>
          </p:cNvCxnSpPr>
          <p:nvPr/>
        </p:nvCxnSpPr>
        <p:spPr>
          <a:xfrm flipH="1">
            <a:off x="5486398" y="2618173"/>
            <a:ext cx="433083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4C840-6E7B-F75F-351C-13954238DE76}"/>
              </a:ext>
            </a:extLst>
          </p:cNvPr>
          <p:cNvSpPr txBox="1"/>
          <p:nvPr/>
        </p:nvSpPr>
        <p:spPr>
          <a:xfrm>
            <a:off x="9515683" y="5010439"/>
            <a:ext cx="105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1550 sq. ft.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9CF1D-775B-89DF-1603-1557DDD0F912}"/>
              </a:ext>
            </a:extLst>
          </p:cNvPr>
          <p:cNvSpPr txBox="1"/>
          <p:nvPr/>
        </p:nvSpPr>
        <p:spPr>
          <a:xfrm>
            <a:off x="4502081" y="2494428"/>
            <a:ext cx="105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38 lakhs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B9A0-E35A-522A-BA0B-35B18ED1A3AD}"/>
              </a:ext>
            </a:extLst>
          </p:cNvPr>
          <p:cNvSpPr txBox="1"/>
          <p:nvPr/>
        </p:nvSpPr>
        <p:spPr>
          <a:xfrm>
            <a:off x="4547769" y="1421011"/>
            <a:ext cx="105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Predicted price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60F7DF-7FF3-15BF-0581-AAB629F92957}"/>
              </a:ext>
            </a:extLst>
          </p:cNvPr>
          <p:cNvCxnSpPr/>
          <p:nvPr/>
        </p:nvCxnSpPr>
        <p:spPr>
          <a:xfrm>
            <a:off x="4929187" y="1944231"/>
            <a:ext cx="0" cy="550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42AFAA-45B1-13BE-7904-1FB45B6C35D8}"/>
              </a:ext>
            </a:extLst>
          </p:cNvPr>
          <p:cNvSpPr txBox="1"/>
          <p:nvPr/>
        </p:nvSpPr>
        <p:spPr>
          <a:xfrm>
            <a:off x="3110959" y="3699919"/>
            <a:ext cx="105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Actual price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E10614-8E57-CEB5-EF87-FD2D44EB25DC}"/>
              </a:ext>
            </a:extLst>
          </p:cNvPr>
          <p:cNvCxnSpPr>
            <a:cxnSpLocks/>
          </p:cNvCxnSpPr>
          <p:nvPr/>
        </p:nvCxnSpPr>
        <p:spPr>
          <a:xfrm flipH="1" flipV="1">
            <a:off x="3076786" y="3113129"/>
            <a:ext cx="349702" cy="489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6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C22-C0DC-01D6-81EA-8B3C20C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65" y="365125"/>
            <a:ext cx="10529835" cy="844549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Regression: House Price Prediction</a:t>
            </a:r>
            <a:endParaRPr lang="en-IN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77945-0B9A-488F-8BE4-95672A8439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2025" y="1728788"/>
          <a:ext cx="3171825" cy="421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61096701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68724692"/>
                    </a:ext>
                  </a:extLst>
                </a:gridCol>
              </a:tblGrid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Area (sq. ft.)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(lakhs)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3151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1895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9602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0515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20089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9124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42146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39763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7834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50397"/>
                  </a:ext>
                </a:extLst>
              </a:tr>
              <a:tr h="383020"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31147"/>
                  </a:ext>
                </a:extLst>
              </a:tr>
            </a:tbl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9701EF7-DA76-9518-A0D3-A1F837894FB0}"/>
              </a:ext>
            </a:extLst>
          </p:cNvPr>
          <p:cNvGraphicFramePr>
            <a:graphicFrameLocks/>
          </p:cNvGraphicFramePr>
          <p:nvPr/>
        </p:nvGraphicFramePr>
        <p:xfrm>
          <a:off x="4929187" y="1728788"/>
          <a:ext cx="5991225" cy="363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09C20D-6C15-5ECF-7F1F-718E2FBAD5E5}"/>
              </a:ext>
            </a:extLst>
          </p:cNvPr>
          <p:cNvCxnSpPr>
            <a:cxnSpLocks/>
          </p:cNvCxnSpPr>
          <p:nvPr/>
        </p:nvCxnSpPr>
        <p:spPr>
          <a:xfrm>
            <a:off x="8248650" y="3509963"/>
            <a:ext cx="0" cy="133826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B04C7D-C1F9-2696-5B19-FE94A4DB53BA}"/>
              </a:ext>
            </a:extLst>
          </p:cNvPr>
          <p:cNvCxnSpPr>
            <a:cxnSpLocks/>
          </p:cNvCxnSpPr>
          <p:nvPr/>
        </p:nvCxnSpPr>
        <p:spPr>
          <a:xfrm flipH="1">
            <a:off x="5514975" y="3509963"/>
            <a:ext cx="273367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C43A24-D709-B56D-BBDA-E767109B5DE7}"/>
              </a:ext>
            </a:extLst>
          </p:cNvPr>
          <p:cNvSpPr txBox="1"/>
          <p:nvPr/>
        </p:nvSpPr>
        <p:spPr>
          <a:xfrm>
            <a:off x="5514975" y="5562600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of a house with area of 900 sq. ft.?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A5CC-1489-544E-5218-FBB621B72779}"/>
              </a:ext>
            </a:extLst>
          </p:cNvPr>
          <p:cNvSpPr txBox="1"/>
          <p:nvPr/>
        </p:nvSpPr>
        <p:spPr>
          <a:xfrm>
            <a:off x="1240657" y="1164195"/>
            <a:ext cx="1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phase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8BBBD-CB51-A5D7-29AF-D17160B39E88}"/>
              </a:ext>
            </a:extLst>
          </p:cNvPr>
          <p:cNvSpPr txBox="1"/>
          <p:nvPr/>
        </p:nvSpPr>
        <p:spPr>
          <a:xfrm>
            <a:off x="1975862" y="5931932"/>
            <a:ext cx="13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30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373E-7FFD-4A33-F643-44B093FA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52" y="643467"/>
            <a:ext cx="4803948" cy="1155188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2BF8-D570-68F7-ED5E-473A47C3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55" y="2049864"/>
            <a:ext cx="5295944" cy="41270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 Decision Tree is a supervised learning algorithm used for both classification and regression tasks. </a:t>
            </a:r>
          </a:p>
          <a:p>
            <a:pPr algn="just"/>
            <a:r>
              <a:rPr lang="en-US" sz="2400" dirty="0"/>
              <a:t>It works by splitting the data into subsets based on the most significant feature, creating a tree structure where each internal node represents a decision based on a feature, each branch represents the outcome of that decision, and each leaf node represents the final prediction.</a:t>
            </a:r>
          </a:p>
          <a:p>
            <a:pPr algn="just"/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1B01-D53F-4226-75DA-B5A3DEE4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48" y="247926"/>
            <a:ext cx="5009148" cy="3181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EA0D2-AC7B-3740-63E7-2620092EB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47" y="3542511"/>
            <a:ext cx="5002997" cy="28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C653-5022-D28E-28BB-C292898E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Decision Tree work?</a:t>
            </a:r>
            <a:endParaRPr lang="en-IN" dirty="0"/>
          </a:p>
        </p:txBody>
      </p:sp>
      <p:pic>
        <p:nvPicPr>
          <p:cNvPr id="5" name="Content Placeholder 4" descr="A diagram of a decision tree&#10;&#10;Description automatically generated">
            <a:extLst>
              <a:ext uri="{FF2B5EF4-FFF2-40B4-BE49-F238E27FC236}">
                <a16:creationId xmlns:a16="http://schemas.microsoft.com/office/drawing/2014/main" id="{B202689F-86A7-E2E2-A5A1-27D36424B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86" y="2200589"/>
            <a:ext cx="8520181" cy="3778180"/>
          </a:xfrm>
        </p:spPr>
      </p:pic>
    </p:spTree>
    <p:extLst>
      <p:ext uri="{BB962C8B-B14F-4D97-AF65-F5344CB8AC3E}">
        <p14:creationId xmlns:p14="http://schemas.microsoft.com/office/powerpoint/2010/main" val="238521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373E-7FFD-4A33-F643-44B093FA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2" y="421560"/>
            <a:ext cx="7472381" cy="855797"/>
          </a:xfrm>
        </p:spPr>
        <p:txBody>
          <a:bodyPr>
            <a:noAutofit/>
          </a:bodyPr>
          <a:lstStyle/>
          <a:p>
            <a:r>
              <a:rPr lang="en-US" sz="3600" dirty="0"/>
              <a:t>Training phase: Decision Tree Induction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2BF8-D570-68F7-ED5E-473A47C3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93" y="1578338"/>
            <a:ext cx="10229222" cy="48581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induction refers to the process of generating a decision tree from a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data set.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1. Select the Best Feature to Split:</a:t>
            </a:r>
          </a:p>
          <a:p>
            <a:pPr lvl="1" algn="just"/>
            <a:r>
              <a:rPr lang="en-US" sz="2000" dirty="0"/>
              <a:t>Choose the feature that results in the largest gain in information.</a:t>
            </a:r>
          </a:p>
          <a:p>
            <a:pPr marL="90488" lvl="1" indent="0" algn="just">
              <a:buNone/>
            </a:pPr>
            <a:r>
              <a:rPr lang="en-US" dirty="0"/>
              <a:t>2. Split the Dataset:</a:t>
            </a:r>
          </a:p>
          <a:p>
            <a:pPr lvl="1" algn="just"/>
            <a:r>
              <a:rPr lang="en-US" sz="2000" dirty="0"/>
              <a:t>Divide the dataset into subsets based on the chosen feature and condition.</a:t>
            </a:r>
          </a:p>
          <a:p>
            <a:pPr marL="0" indent="0" algn="just">
              <a:buNone/>
            </a:pPr>
            <a:r>
              <a:rPr lang="en-US" sz="2400" dirty="0"/>
              <a:t>3. Repeat for Subsets</a:t>
            </a:r>
          </a:p>
          <a:p>
            <a:pPr lvl="1" algn="just"/>
            <a:r>
              <a:rPr lang="en-US" sz="2200" dirty="0"/>
              <a:t>Apply the same process on each subset to create further decision nodes and leaf nodes, until:</a:t>
            </a:r>
          </a:p>
          <a:p>
            <a:pPr lvl="2" algn="just"/>
            <a:r>
              <a:rPr lang="en-US" dirty="0"/>
              <a:t>All data points are correctly classified.</a:t>
            </a:r>
          </a:p>
          <a:p>
            <a:pPr lvl="2" algn="just"/>
            <a:r>
              <a:rPr lang="en-US" dirty="0"/>
              <a:t>A stopping criterion is met (e.g., maximum depth, minimum samples in a leaf).</a:t>
            </a:r>
          </a:p>
          <a:p>
            <a:pPr lvl="1"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738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ACE-E5F1-B72B-63FA-CAD4822E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33" y="614001"/>
            <a:ext cx="6098486" cy="694119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the sample dataset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5370-3A92-158E-C771-950CCC0D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34" y="1679904"/>
            <a:ext cx="6212366" cy="3272552"/>
          </a:xfrm>
        </p:spPr>
        <p:txBody>
          <a:bodyPr anchor="t"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generate a decision tree from the dataset, the following steps are followed: -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one of the features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(age, income, student, </a:t>
            </a:r>
            <a:r>
              <a:rPr lang="en-IN" sz="1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credit_rating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placed at the root.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feature selected, create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‘x’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branches from the root, where </a:t>
            </a:r>
            <a:r>
              <a:rPr lang="en-IN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number of unique values of the feature.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same process to place other features at the internal nodes.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leaf nodes will have the target classes.</a:t>
            </a: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9DEF9-2AEB-2832-7EDB-778B74D92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6" y="205265"/>
            <a:ext cx="4593960" cy="2917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3DD30A-59D3-2DCE-2952-24F0FC20474B}"/>
              </a:ext>
            </a:extLst>
          </p:cNvPr>
          <p:cNvSpPr txBox="1"/>
          <p:nvPr/>
        </p:nvSpPr>
        <p:spPr>
          <a:xfrm>
            <a:off x="8934450" y="3097467"/>
            <a:ext cx="117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Dataset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5DB24-2856-DAE8-86DB-A4265ABB5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374466"/>
            <a:ext cx="4993166" cy="3272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581FE-1725-B9FF-C51A-7E8AFA03380E}"/>
              </a:ext>
            </a:extLst>
          </p:cNvPr>
          <p:cNvSpPr txBox="1"/>
          <p:nvPr/>
        </p:nvSpPr>
        <p:spPr>
          <a:xfrm>
            <a:off x="5703852" y="5874667"/>
            <a:ext cx="2266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Partially constructed decision tree with age as the root node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493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548F-D116-33C0-5E40-4B9156AC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991D-902D-BCF8-D6F3-E2D2C4E6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888" cy="4595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Modeling in data science refers to the process of creating mathematical representations (models) that capture patterns, relationships, and insights from data to make predictions, classifications, or decisions.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Machine learning models are computer programs that are used to recognize patterns in data or make predictions.</a:t>
            </a:r>
          </a:p>
          <a:p>
            <a:pPr marL="469900" marR="5080" lvl="1" algn="just">
              <a:spcBef>
                <a:spcPts val="95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Machine learning is a subset of artificial intelligence (AI) that focuses on building systems that learn from data and make decisions or predictions without being explicitly programmed for every task.</a:t>
            </a:r>
          </a:p>
          <a:p>
            <a:pPr marL="469900" marR="5080" lvl="1" algn="just">
              <a:spcBef>
                <a:spcPts val="95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Instead of writing specific rules or algorithms for every task, machine learning models are trained on data and improve their performance based on experience.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82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500-5FDF-B7C7-4671-58A3E91A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822"/>
          </a:xfrm>
        </p:spPr>
        <p:txBody>
          <a:bodyPr>
            <a:normAutofit/>
          </a:bodyPr>
          <a:lstStyle/>
          <a:p>
            <a:r>
              <a:rPr lang="en-US" sz="4000" dirty="0"/>
              <a:t>Training phase: Attribute selection measures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CB63-DF13-1EDC-C7AC-C4885204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was age selected to be placed at the root, out of the features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(age, income, student,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credit_rating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selection measure can be used to determine the best attribute.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selection measures that can be used: -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ratio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0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ACE-E5F1-B72B-63FA-CAD4822E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01"/>
            <a:ext cx="10515600" cy="787400"/>
          </a:xfrm>
        </p:spPr>
        <p:txBody>
          <a:bodyPr>
            <a:normAutofit/>
          </a:bodyPr>
          <a:lstStyle/>
          <a:p>
            <a:r>
              <a:rPr lang="en-US" sz="3600" dirty="0"/>
              <a:t>Information Gain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5370-3A92-158E-C771-950CCC0D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152526"/>
            <a:ext cx="10582275" cy="502443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gain is a metric that measures how much information is gained by splitting a data set on a particular feature. 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gain is calculated by comparing the entropy of the original dataset to the entropy of the child sets. A higher information gain indicates that the feature is more effective at splitting the data.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entropy of the original dataset (D) is given as follows: -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entropy of the child set is given as follows: -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gain is given as follows: -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AF57-568A-8298-A473-A0491494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3" y="2885578"/>
            <a:ext cx="3054246" cy="966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49E6B-E8FB-7994-AEEE-B584FDA83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65" y="4323194"/>
            <a:ext cx="2608663" cy="745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F6B79-AB32-F321-1EAF-1A5E525AB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65" y="5540003"/>
            <a:ext cx="3053314" cy="463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4AC29-BECD-CBEE-D344-4A7D5B812C00}"/>
              </a:ext>
            </a:extLst>
          </p:cNvPr>
          <p:cNvSpPr txBox="1"/>
          <p:nvPr/>
        </p:nvSpPr>
        <p:spPr>
          <a:xfrm>
            <a:off x="6375277" y="3178507"/>
            <a:ext cx="472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p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probability that that a tuple in D belongs to class C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443BA-DD69-62F0-3A1F-B87374DCBCC3}"/>
              </a:ext>
            </a:extLst>
          </p:cNvPr>
          <p:cNvSpPr txBox="1"/>
          <p:nvPr/>
        </p:nvSpPr>
        <p:spPr>
          <a:xfrm>
            <a:off x="6375277" y="4523846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|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– number of samples in subset j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|D| - total number of samples in the dataset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Info(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entropy of subset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I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2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1709-7F50-6FC7-6656-E0481055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102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 calculation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3671-6095-1253-F27B-6E66B4E1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44"/>
            <a:ext cx="10515600" cy="54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of dataset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of the child set created when split on the attribute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065E9-5497-496B-93B8-B651DD16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45" y="238125"/>
            <a:ext cx="4800600" cy="3048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FD36C-A9E1-B64E-17C2-E7AFEDB0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599426"/>
            <a:ext cx="4593666" cy="727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9627C-C79E-7022-E7CB-DBF9C6DB2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2117"/>
            <a:ext cx="3437279" cy="61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B2E91-321C-0571-A60F-2DF59CF5DE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r="32894" b="60482"/>
          <a:stretch/>
        </p:blipFill>
        <p:spPr>
          <a:xfrm>
            <a:off x="4205140" y="2792117"/>
            <a:ext cx="1730022" cy="619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82CB52-13CF-424C-7013-E1D402FE7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0" y="5554703"/>
            <a:ext cx="5462460" cy="48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E061C-A768-AD06-CC7E-03207E2790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37650" r="3653" b="25778"/>
          <a:stretch/>
        </p:blipFill>
        <p:spPr>
          <a:xfrm>
            <a:off x="1734074" y="3359491"/>
            <a:ext cx="2759107" cy="619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59FFB1-0CC1-3BF0-D2C2-8FE5E0FF42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74630" r="45434" b="7629"/>
          <a:stretch/>
        </p:blipFill>
        <p:spPr>
          <a:xfrm>
            <a:off x="1613975" y="4119824"/>
            <a:ext cx="1397280" cy="313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24C8D-4D21-257D-8025-64DEA9608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374466"/>
            <a:ext cx="4993166" cy="3272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9E4C4B-9F49-AEB8-FA78-AAEC99121C9C}"/>
              </a:ext>
            </a:extLst>
          </p:cNvPr>
          <p:cNvSpPr txBox="1"/>
          <p:nvPr/>
        </p:nvSpPr>
        <p:spPr>
          <a:xfrm>
            <a:off x="3056377" y="978911"/>
            <a:ext cx="185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buys_computer</a:t>
            </a:r>
            <a:r>
              <a:rPr lang="en-US" sz="1400" dirty="0">
                <a:solidFill>
                  <a:srgbClr val="FF0000"/>
                </a:solidFill>
              </a:rPr>
              <a:t>: yes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4FD71-B661-6894-2607-24B35766406B}"/>
              </a:ext>
            </a:extLst>
          </p:cNvPr>
          <p:cNvCxnSpPr>
            <a:cxnSpLocks/>
          </p:cNvCxnSpPr>
          <p:nvPr/>
        </p:nvCxnSpPr>
        <p:spPr>
          <a:xfrm>
            <a:off x="3727938" y="1286688"/>
            <a:ext cx="0" cy="401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4E5E4E-80E9-F369-EB63-ECA2877E8E90}"/>
              </a:ext>
            </a:extLst>
          </p:cNvPr>
          <p:cNvSpPr txBox="1"/>
          <p:nvPr/>
        </p:nvSpPr>
        <p:spPr>
          <a:xfrm>
            <a:off x="4846656" y="939473"/>
            <a:ext cx="185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buys_computer</a:t>
            </a:r>
            <a:r>
              <a:rPr lang="en-US" sz="1400" dirty="0">
                <a:solidFill>
                  <a:srgbClr val="FF0000"/>
                </a:solidFill>
              </a:rPr>
              <a:t>: no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88301C-DDD8-EA1F-4BD9-4864826D7500}"/>
              </a:ext>
            </a:extLst>
          </p:cNvPr>
          <p:cNvCxnSpPr>
            <a:cxnSpLocks/>
          </p:cNvCxnSpPr>
          <p:nvPr/>
        </p:nvCxnSpPr>
        <p:spPr>
          <a:xfrm flipH="1">
            <a:off x="5034224" y="1247250"/>
            <a:ext cx="483993" cy="352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715E21-9682-D5D3-C20F-77579D8B45EC}"/>
              </a:ext>
            </a:extLst>
          </p:cNvPr>
          <p:cNvSpPr txBox="1"/>
          <p:nvPr/>
        </p:nvSpPr>
        <p:spPr>
          <a:xfrm>
            <a:off x="256995" y="3611801"/>
            <a:ext cx="113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age: youth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CD2C5C-4D4B-9D78-4C18-18959F8CBC4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23051" y="3359491"/>
            <a:ext cx="1035894" cy="25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ABB86-2363-32DC-8414-F245195C7BE2}"/>
              </a:ext>
            </a:extLst>
          </p:cNvPr>
          <p:cNvSpPr/>
          <p:nvPr/>
        </p:nvSpPr>
        <p:spPr>
          <a:xfrm>
            <a:off x="3011255" y="1688123"/>
            <a:ext cx="1264224" cy="557738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2972FD-B06C-B319-4B5C-4E8EB26DA0A4}"/>
              </a:ext>
            </a:extLst>
          </p:cNvPr>
          <p:cNvSpPr/>
          <p:nvPr/>
        </p:nvSpPr>
        <p:spPr>
          <a:xfrm>
            <a:off x="4493181" y="1680544"/>
            <a:ext cx="1025035" cy="557738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4FFF64-2DDD-23FE-9D99-9EFA715F6CF6}"/>
              </a:ext>
            </a:extLst>
          </p:cNvPr>
          <p:cNvSpPr/>
          <p:nvPr/>
        </p:nvSpPr>
        <p:spPr>
          <a:xfrm>
            <a:off x="1947822" y="2816728"/>
            <a:ext cx="2257317" cy="557738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5CCA9B-ED56-A12D-D1D2-027C7AA05689}"/>
              </a:ext>
            </a:extLst>
          </p:cNvPr>
          <p:cNvSpPr/>
          <p:nvPr/>
        </p:nvSpPr>
        <p:spPr>
          <a:xfrm>
            <a:off x="4389557" y="2808558"/>
            <a:ext cx="1545605" cy="557738"/>
          </a:xfrm>
          <a:prstGeom prst="rect">
            <a:avLst/>
          </a:prstGeom>
          <a:solidFill>
            <a:srgbClr val="00B0F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E3FF06-5042-6585-4E4F-3F01E0915A7A}"/>
              </a:ext>
            </a:extLst>
          </p:cNvPr>
          <p:cNvSpPr/>
          <p:nvPr/>
        </p:nvSpPr>
        <p:spPr>
          <a:xfrm>
            <a:off x="1988015" y="3419716"/>
            <a:ext cx="2520315" cy="557738"/>
          </a:xfrm>
          <a:prstGeom prst="rect">
            <a:avLst/>
          </a:prstGeom>
          <a:solidFill>
            <a:srgbClr val="7030A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39BD9-F04C-01D5-5FB8-718E70F135FE}"/>
              </a:ext>
            </a:extLst>
          </p:cNvPr>
          <p:cNvSpPr txBox="1"/>
          <p:nvPr/>
        </p:nvSpPr>
        <p:spPr>
          <a:xfrm>
            <a:off x="5921842" y="3597604"/>
            <a:ext cx="1545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age: </a:t>
            </a:r>
            <a:r>
              <a:rPr lang="en-US" sz="1400" dirty="0" err="1">
                <a:solidFill>
                  <a:srgbClr val="FF0000"/>
                </a:solidFill>
              </a:rPr>
              <a:t>middle_aged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4BCC2C-6874-2F11-828C-9ECF80E1EDC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981302" y="3336693"/>
            <a:ext cx="713343" cy="26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629A7C-F09D-A101-2ABB-2C0C07289D1A}"/>
              </a:ext>
            </a:extLst>
          </p:cNvPr>
          <p:cNvSpPr txBox="1"/>
          <p:nvPr/>
        </p:nvSpPr>
        <p:spPr>
          <a:xfrm>
            <a:off x="4331890" y="4229657"/>
            <a:ext cx="113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age: senior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EBE2C5-F802-0761-8C9A-6D75AF9075C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554470" y="3829526"/>
            <a:ext cx="343476" cy="40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2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6FE315-F090-3CBB-D899-662AC722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87" y="560927"/>
            <a:ext cx="4993166" cy="3272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31709-7F50-6FC7-6656-E0481055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102"/>
          </a:xfrm>
        </p:spPr>
        <p:txBody>
          <a:bodyPr>
            <a:normAutofit/>
          </a:bodyPr>
          <a:lstStyle/>
          <a:p>
            <a:r>
              <a:rPr lang="en-US" sz="3200" dirty="0"/>
              <a:t>Information gain calculation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3671-6095-1253-F27B-6E66B4E1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44"/>
            <a:ext cx="10515600" cy="54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gain for the other attributes are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Gain(income) = 0.029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Gain(student) = 0.151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Gain(credit_ rating) = 0.048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20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</a:rPr>
              <a:t>Since, age has the highest gain value, it is selected to be placed at the root.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split as shown in the figure. The tuples for the partition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middle_aged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 to the same category (class: yes), a pure partition. Hence a leaf node is created.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other two impure partitions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(youth, senior)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same procedure is followed on the remaining features (income, student,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200" dirty="0"/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2CB52-13CF-424C-7013-E1D402FE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4" y="1325025"/>
            <a:ext cx="6387067" cy="5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7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0DA2-AB54-D89E-09E8-E654FF44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K Nearest Neighbor (KNN)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9C66-B904-4EBB-8DBD-9B564753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3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K Nearest Neighbor (KNN) is an algorithm that can be used for both classification and regression (mostly used for classification).</a:t>
            </a:r>
          </a:p>
          <a:p>
            <a:pPr algn="just"/>
            <a:r>
              <a:rPr lang="en-US" sz="2400" dirty="0"/>
              <a:t>It relies on the idea that similar data points tend to have similar labels or values.</a:t>
            </a:r>
          </a:p>
          <a:p>
            <a:pPr algn="just"/>
            <a:r>
              <a:rPr lang="en-US" sz="2400" dirty="0"/>
              <a:t>Training phase: </a:t>
            </a:r>
            <a:r>
              <a:rPr lang="en-US" sz="2400" dirty="0">
                <a:solidFill>
                  <a:srgbClr val="FF0000"/>
                </a:solidFill>
              </a:rPr>
              <a:t>stores the entire dataset (lazy learner)</a:t>
            </a:r>
          </a:p>
          <a:p>
            <a:pPr algn="just"/>
            <a:r>
              <a:rPr lang="en-US" sz="2400" dirty="0"/>
              <a:t>Testing phase: </a:t>
            </a:r>
            <a:r>
              <a:rPr lang="en-US" sz="2400" dirty="0">
                <a:solidFill>
                  <a:srgbClr val="FF0000"/>
                </a:solidFill>
              </a:rPr>
              <a:t>calculates distance between input data point to all the training examples using a distance metric (E.g. Euclidean dist., Manhattan dist., etc.)</a:t>
            </a:r>
          </a:p>
          <a:p>
            <a:pPr algn="just"/>
            <a:r>
              <a:rPr lang="en-IN" sz="2400" dirty="0"/>
              <a:t>Parameter tuning: value of ‘k’ determined.</a:t>
            </a:r>
          </a:p>
          <a:p>
            <a:pPr algn="just"/>
            <a:r>
              <a:rPr lang="en-IN" sz="2400" dirty="0"/>
              <a:t>Classify input value using the value of ‘k’.</a:t>
            </a:r>
          </a:p>
        </p:txBody>
      </p:sp>
      <p:pic>
        <p:nvPicPr>
          <p:cNvPr id="5" name="Picture 4" descr="A cat and dog in a square&#10;&#10;Description automatically generated">
            <a:extLst>
              <a:ext uri="{FF2B5EF4-FFF2-40B4-BE49-F238E27FC236}">
                <a16:creationId xmlns:a16="http://schemas.microsoft.com/office/drawing/2014/main" id="{97C008E9-F354-761D-439E-2293464B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74" y="4391748"/>
            <a:ext cx="461772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2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46BB-0125-00BC-6D7E-AC66F641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5" y="355077"/>
            <a:ext cx="4457281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KNN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874F1-79B2-457F-1041-B4FD6501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9" y="355077"/>
            <a:ext cx="6037368" cy="63304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E935D-1E3E-44A9-A1A3-971BB5F69EBF}"/>
              </a:ext>
            </a:extLst>
          </p:cNvPr>
          <p:cNvSpPr txBox="1"/>
          <p:nvPr/>
        </p:nvSpPr>
        <p:spPr>
          <a:xfrm>
            <a:off x="556845" y="1155561"/>
            <a:ext cx="53231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Step-1: </a:t>
            </a:r>
            <a:r>
              <a:rPr lang="en-US" sz="2400" dirty="0"/>
              <a:t>Select the K number of the neighbors</a:t>
            </a:r>
          </a:p>
          <a:p>
            <a:r>
              <a:rPr lang="en-US" sz="2400" b="1" dirty="0"/>
              <a:t>Step-2: </a:t>
            </a:r>
            <a:r>
              <a:rPr lang="en-US" sz="2400" dirty="0"/>
              <a:t>Calculate the Euclidean distance of K number of neighbors</a:t>
            </a:r>
          </a:p>
          <a:p>
            <a:r>
              <a:rPr lang="en-US" sz="2400" b="1" dirty="0"/>
              <a:t>Step-3: </a:t>
            </a:r>
            <a:r>
              <a:rPr lang="en-US" sz="2400" dirty="0"/>
              <a:t>Take the K nearest neighbors as per the calculated Euclidean distance.</a:t>
            </a:r>
          </a:p>
          <a:p>
            <a:r>
              <a:rPr lang="en-US" sz="2400" b="1" dirty="0"/>
              <a:t>Step-4: </a:t>
            </a:r>
            <a:r>
              <a:rPr lang="en-US" sz="2400" dirty="0"/>
              <a:t>Among these k neighbors, count the number of the data points in each category.</a:t>
            </a:r>
          </a:p>
          <a:p>
            <a:r>
              <a:rPr lang="en-US" sz="2400" b="1" dirty="0"/>
              <a:t>Step-5: </a:t>
            </a:r>
            <a:r>
              <a:rPr lang="en-US" sz="2400" dirty="0"/>
              <a:t>Assign the new data points to that category for which the number of the neighbor is maximum.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966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683-DD9A-657B-2D52-119A1BC1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209"/>
          </a:xfrm>
        </p:spPr>
        <p:txBody>
          <a:bodyPr>
            <a:normAutofit/>
          </a:bodyPr>
          <a:lstStyle/>
          <a:p>
            <a:r>
              <a:rPr lang="en-US" sz="4000" dirty="0"/>
              <a:t>KNN - Example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3F52-6E03-F4F7-DC30-391180C4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818"/>
            <a:ext cx="6510829" cy="4760145"/>
          </a:xfrm>
        </p:spPr>
        <p:txBody>
          <a:bodyPr/>
          <a:lstStyle/>
          <a:p>
            <a:r>
              <a:rPr lang="en-US" dirty="0"/>
              <a:t>There are two categories A and B, and we have a new data point to classify.</a:t>
            </a:r>
          </a:p>
          <a:p>
            <a:r>
              <a:rPr lang="en-US" sz="2800" dirty="0"/>
              <a:t>Select the K number of the neighbors. Here the chose value of K is 5.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 descr="A diagram of a diagram of a new data point&#10;&#10;Description automatically generated">
            <a:extLst>
              <a:ext uri="{FF2B5EF4-FFF2-40B4-BE49-F238E27FC236}">
                <a16:creationId xmlns:a16="http://schemas.microsoft.com/office/drawing/2014/main" id="{BEE62370-5378-FD54-E013-E53A8080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29" y="1511387"/>
            <a:ext cx="4577527" cy="37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8A01-AD2E-8356-C8C2-92FAD1FB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E013-EF61-31BA-3C47-95D46068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209"/>
          </a:xfrm>
        </p:spPr>
        <p:txBody>
          <a:bodyPr>
            <a:normAutofit/>
          </a:bodyPr>
          <a:lstStyle/>
          <a:p>
            <a:r>
              <a:rPr lang="en-US" sz="4000" dirty="0"/>
              <a:t>KNN - Example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176B-31C6-2AAC-C6B3-59167010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818"/>
            <a:ext cx="6510829" cy="4760145"/>
          </a:xfrm>
        </p:spPr>
        <p:txBody>
          <a:bodyPr/>
          <a:lstStyle/>
          <a:p>
            <a:r>
              <a:rPr lang="en-US" sz="2800" dirty="0"/>
              <a:t>Calculate the Euclidean distance of K number of neighbors.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984EE-A79A-C9DF-A540-78F06D93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1373" y="1511387"/>
            <a:ext cx="4552839" cy="3705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D6565A-CC28-98AE-6145-51EF487D3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7600"/>
          <a:stretch/>
        </p:blipFill>
        <p:spPr>
          <a:xfrm>
            <a:off x="838200" y="2680717"/>
            <a:ext cx="6588946" cy="6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6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B36DA-BCDB-2A80-0618-2315E4F8C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F1C-1939-B985-ABCB-709AFADB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209"/>
          </a:xfrm>
        </p:spPr>
        <p:txBody>
          <a:bodyPr>
            <a:normAutofit/>
          </a:bodyPr>
          <a:lstStyle/>
          <a:p>
            <a:r>
              <a:rPr lang="en-US" sz="4000" dirty="0"/>
              <a:t>KNN - Example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199B-CBD0-0060-A851-6BCF1A1B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818"/>
            <a:ext cx="6115259" cy="4760145"/>
          </a:xfrm>
        </p:spPr>
        <p:txBody>
          <a:bodyPr/>
          <a:lstStyle/>
          <a:p>
            <a:r>
              <a:rPr lang="en-US" sz="2800" dirty="0"/>
              <a:t>Take the K nearest neighbors as per the calculated Euclidean distance.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Based on the Euclidean distance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Nearest neighbors in category A = 3 </a:t>
            </a:r>
          </a:p>
          <a:p>
            <a:pPr lvl="1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Nearest neighbors in category B = 2</a:t>
            </a:r>
          </a:p>
          <a:p>
            <a:r>
              <a:rPr lang="en-US" sz="2800" dirty="0"/>
              <a:t>Assign the new data points to that category for which the number of the neighbor is maximum.</a:t>
            </a:r>
          </a:p>
          <a:p>
            <a:pPr lvl="1" algn="just"/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new data point is assigned to category A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9E94A-CBAB-40E1-84AD-C80386FBD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459" y="1254213"/>
            <a:ext cx="4960753" cy="3898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4AF28-FFA8-8394-8303-2AA502BE7E82}"/>
              </a:ext>
            </a:extLst>
          </p:cNvPr>
          <p:cNvSpPr txBox="1"/>
          <p:nvPr/>
        </p:nvSpPr>
        <p:spPr>
          <a:xfrm>
            <a:off x="2150346" y="5992297"/>
            <a:ext cx="659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https://medium.com/swlh/k-nearest-neighbor-ca2593d7a3c4</a:t>
            </a:r>
          </a:p>
        </p:txBody>
      </p:sp>
    </p:spTree>
    <p:extLst>
      <p:ext uri="{BB962C8B-B14F-4D97-AF65-F5344CB8AC3E}">
        <p14:creationId xmlns:p14="http://schemas.microsoft.com/office/powerpoint/2010/main" val="233032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DF23-A9F5-E695-D197-EF236AED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value of ‘K’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81E9-3B43-4BB9-BF51-26EA29C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selection of the optimal ‘k’ value depends on the specific dataset and the characteristics of the problem, and it can significantly impact the performance of the algorithm.</a:t>
            </a:r>
          </a:p>
          <a:p>
            <a:pPr algn="just"/>
            <a:r>
              <a:rPr lang="en-US" sz="2400" dirty="0"/>
              <a:t>Considerations</a:t>
            </a:r>
          </a:p>
          <a:p>
            <a:pPr lvl="1" algn="just"/>
            <a:r>
              <a:rPr lang="en-US" sz="2200" dirty="0"/>
              <a:t>Odd value of ‘k’ more suitable.</a:t>
            </a:r>
          </a:p>
          <a:p>
            <a:pPr lvl="1" algn="just"/>
            <a:r>
              <a:rPr lang="en-US" sz="2200" dirty="0"/>
              <a:t>Smaller value of ‘k’ can be noisy, while larger can have bias and is more computationally expensive.</a:t>
            </a:r>
          </a:p>
          <a:p>
            <a:pPr lvl="1" algn="just"/>
            <a:r>
              <a:rPr lang="en-US" sz="2200" dirty="0"/>
              <a:t>Cross validation</a:t>
            </a:r>
          </a:p>
          <a:p>
            <a:pPr lvl="1" algn="just"/>
            <a:r>
              <a:rPr lang="en-US" sz="2200" dirty="0"/>
              <a:t>K = sqrt(N), where N = no. of samples in the dataset.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954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357" y="476453"/>
            <a:ext cx="590571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358" y="1442158"/>
            <a:ext cx="1033703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400" spc="-1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sz="24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400" spc="-2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said </a:t>
            </a:r>
            <a:r>
              <a:rPr sz="2400" spc="-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2400" spc="-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sz="24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with </a:t>
            </a:r>
            <a:r>
              <a:rPr sz="24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of </a:t>
            </a:r>
            <a:r>
              <a:rPr sz="24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and a  </a:t>
            </a:r>
            <a:r>
              <a:rPr sz="24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4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if its </a:t>
            </a:r>
            <a:r>
              <a:rPr sz="24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 tasks 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 as </a:t>
            </a:r>
            <a:r>
              <a:rPr sz="24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</a:t>
            </a:r>
            <a:r>
              <a:rPr sz="24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400" spc="-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sz="24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1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E”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85392E-4591-FB9A-AE05-19DD7951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4" y="2720570"/>
            <a:ext cx="5446205" cy="366097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595A-FB62-32DD-2C63-E3D3E73B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Determine the ‘Default’ status for Andrew.</a:t>
            </a:r>
            <a:endParaRPr lang="en-IN" sz="3600" dirty="0"/>
          </a:p>
        </p:txBody>
      </p:sp>
      <p:pic>
        <p:nvPicPr>
          <p:cNvPr id="5" name="Content Placeholder 4" descr="A table with numbers and a line&#10;&#10;Description automatically generated">
            <a:extLst>
              <a:ext uri="{FF2B5EF4-FFF2-40B4-BE49-F238E27FC236}">
                <a16:creationId xmlns:a16="http://schemas.microsoft.com/office/drawing/2014/main" id="{476A5D65-571E-6094-B91F-BC083267E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51" b="1006"/>
          <a:stretch/>
        </p:blipFill>
        <p:spPr>
          <a:xfrm>
            <a:off x="708660" y="1599088"/>
            <a:ext cx="4236908" cy="3392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C2827-7031-6728-F43D-CFB58E36480D}"/>
              </a:ext>
            </a:extLst>
          </p:cNvPr>
          <p:cNvSpPr txBox="1"/>
          <p:nvPr/>
        </p:nvSpPr>
        <p:spPr>
          <a:xfrm>
            <a:off x="1985198" y="4963635"/>
            <a:ext cx="138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  <a:endParaRPr lang="en-IN" dirty="0"/>
          </a:p>
        </p:txBody>
      </p:sp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67F8973-04FC-8204-F9E3-A661BD1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23" y="1747837"/>
            <a:ext cx="4665385" cy="3243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53574-51EE-2E0F-A5A8-33D6B2F24A69}"/>
              </a:ext>
            </a:extLst>
          </p:cNvPr>
          <p:cNvSpPr txBox="1"/>
          <p:nvPr/>
        </p:nvSpPr>
        <p:spPr>
          <a:xfrm>
            <a:off x="6468473" y="4991098"/>
            <a:ext cx="45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Calculate the distance to all data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197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595A-FB62-32DD-2C63-E3D3E73B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Determine the ‘Default’ status for Andrew.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53574-51EE-2E0F-A5A8-33D6B2F24A69}"/>
              </a:ext>
            </a:extLst>
          </p:cNvPr>
          <p:cNvSpPr txBox="1"/>
          <p:nvPr/>
        </p:nvSpPr>
        <p:spPr>
          <a:xfrm>
            <a:off x="7479890" y="2026536"/>
            <a:ext cx="4553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Assume k = 5</a:t>
            </a:r>
          </a:p>
          <a:p>
            <a:r>
              <a:rPr lang="en-US" dirty="0"/>
              <a:t>Step 3: Find five minimum distance values.</a:t>
            </a:r>
          </a:p>
          <a:p>
            <a:endParaRPr lang="en-IN" dirty="0"/>
          </a:p>
          <a:p>
            <a:r>
              <a:rPr lang="en-IN" dirty="0"/>
              <a:t>Out of 5 chosen records there are three </a:t>
            </a:r>
            <a:r>
              <a:rPr lang="en-IN" dirty="0" err="1"/>
              <a:t>Ys</a:t>
            </a:r>
            <a:r>
              <a:rPr lang="en-IN" dirty="0"/>
              <a:t> and two Ns.</a:t>
            </a:r>
          </a:p>
          <a:p>
            <a:r>
              <a:rPr lang="en-IN" dirty="0"/>
              <a:t>Andrew’s default status is taken as Y.</a:t>
            </a:r>
            <a:endParaRPr lang="en-US" dirty="0"/>
          </a:p>
        </p:txBody>
      </p:sp>
      <p:pic>
        <p:nvPicPr>
          <p:cNvPr id="10" name="Content Placeholder 9" descr="A table with numbers and a few people&#10;&#10;Description automatically generated with medium confidence">
            <a:extLst>
              <a:ext uri="{FF2B5EF4-FFF2-40B4-BE49-F238E27FC236}">
                <a16:creationId xmlns:a16="http://schemas.microsoft.com/office/drawing/2014/main" id="{750DED6B-E502-877C-49A1-64E27BFB0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5" y="1628538"/>
            <a:ext cx="6271260" cy="3901440"/>
          </a:xfrm>
        </p:spPr>
      </p:pic>
    </p:spTree>
    <p:extLst>
      <p:ext uri="{BB962C8B-B14F-4D97-AF65-F5344CB8AC3E}">
        <p14:creationId xmlns:p14="http://schemas.microsoft.com/office/powerpoint/2010/main" val="123757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9F3-B990-0BAA-DF82-EEF8FFE4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EBC0-38E7-0597-94B7-EB011706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supervised 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33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CCFA-4BC8-8E9A-EB94-88538333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207662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A70-225C-C8DC-135F-AACFE6BD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1538503"/>
            <a:ext cx="5476874" cy="4721620"/>
          </a:xfrm>
        </p:spPr>
        <p:txBody>
          <a:bodyPr>
            <a:normAutofit/>
          </a:bodyPr>
          <a:lstStyle/>
          <a:p>
            <a:r>
              <a:rPr lang="en-US" sz="2400" dirty="0"/>
              <a:t>Two phases: training, testing</a:t>
            </a:r>
          </a:p>
          <a:p>
            <a:r>
              <a:rPr lang="en-US" sz="2400" dirty="0"/>
              <a:t>An algorithm learns to map input data to a desired output based on labeled examples (supervisor) provided in the training dataset.</a:t>
            </a:r>
          </a:p>
          <a:p>
            <a:r>
              <a:rPr lang="en-US" sz="2400" dirty="0"/>
              <a:t>The algorithm uses features from the dataset to determine relationship between the input and the target.</a:t>
            </a:r>
          </a:p>
          <a:p>
            <a:r>
              <a:rPr lang="en-US" sz="2400" dirty="0"/>
              <a:t>Terms</a:t>
            </a:r>
          </a:p>
          <a:p>
            <a:pPr lvl="1"/>
            <a:r>
              <a:rPr lang="en-US" sz="2000" dirty="0"/>
              <a:t>Training set, testing set</a:t>
            </a:r>
          </a:p>
          <a:p>
            <a:pPr lvl="1"/>
            <a:r>
              <a:rPr lang="en-US" sz="2000" dirty="0"/>
              <a:t>Model</a:t>
            </a:r>
          </a:p>
          <a:p>
            <a:pPr lvl="1"/>
            <a:r>
              <a:rPr lang="en-US" sz="2000" dirty="0"/>
              <a:t>Evaluation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 descr="A different colored animals with text&#10;&#10;Description automatically generated with medium confidence">
            <a:extLst>
              <a:ext uri="{FF2B5EF4-FFF2-40B4-BE49-F238E27FC236}">
                <a16:creationId xmlns:a16="http://schemas.microsoft.com/office/drawing/2014/main" id="{B8F6F03C-F43D-8BE4-AA6E-6E0EA58F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675017"/>
            <a:ext cx="4788505" cy="27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9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3330-7931-FAC1-2883-2C9488D6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B8F2-B5F5-F495-DA73-B2D559A3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  <a:p>
            <a:pPr lvl="1"/>
            <a:r>
              <a:rPr lang="en-US" dirty="0"/>
              <a:t>the model predicts a </a:t>
            </a:r>
            <a:r>
              <a:rPr lang="en-US" dirty="0">
                <a:solidFill>
                  <a:schemeClr val="accent1"/>
                </a:solidFill>
              </a:rPr>
              <a:t>continuous output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E.g. predicting house prices based on features like size, number of bedrooms, and location.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the model assigns data points to </a:t>
            </a:r>
            <a:r>
              <a:rPr lang="en-US" dirty="0">
                <a:solidFill>
                  <a:schemeClr val="accent1"/>
                </a:solidFill>
              </a:rPr>
              <a:t>predefined classes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E.g., classifying emails as spam or not spam.</a:t>
            </a:r>
          </a:p>
          <a:p>
            <a:pPr lvl="1"/>
            <a:endParaRPr lang="en-US" dirty="0"/>
          </a:p>
          <a:p>
            <a:pPr marL="38100" lvl="1" indent="0">
              <a:buNone/>
            </a:pPr>
            <a:r>
              <a:rPr lang="en-US" i="1" dirty="0"/>
              <a:t>Algorithms: Linear regression, decision trees, support vector machine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9161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171-EFCA-A3FF-5517-A8ABDFC1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C953-6838-809A-0838-E926E51B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trained on unlabeled data to discover patterns within the data. </a:t>
            </a:r>
          </a:p>
          <a:p>
            <a:r>
              <a:rPr lang="en-US" dirty="0"/>
              <a:t>No predefined target outputs or labels. </a:t>
            </a:r>
          </a:p>
        </p:txBody>
      </p:sp>
      <p:pic>
        <p:nvPicPr>
          <p:cNvPr id="5" name="Picture 4" descr="A diagram of a brain and a diagram of a model&#10;&#10;Description automatically generated">
            <a:extLst>
              <a:ext uri="{FF2B5EF4-FFF2-40B4-BE49-F238E27FC236}">
                <a16:creationId xmlns:a16="http://schemas.microsoft.com/office/drawing/2014/main" id="{3E0228DE-143F-A919-D9A9-55438142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79" y="3429000"/>
            <a:ext cx="7423442" cy="27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D39-E971-C396-E61F-820C9BCA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8"/>
            <a:ext cx="9392421" cy="837366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205C-DB23-77F6-B2E6-D201946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1748414"/>
            <a:ext cx="5454685" cy="4367722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is used for modeling the relationship between a dependent variable (target) and one or more independent variables (predictors or features) by fitting a linear line to the observed data. </a:t>
            </a:r>
          </a:p>
          <a:p>
            <a:r>
              <a:rPr lang="en-US" sz="2400" dirty="0"/>
              <a:t>The aim is to find the best fitting line that describes the relationship.</a:t>
            </a:r>
          </a:p>
          <a:p>
            <a:r>
              <a:rPr lang="en-US" sz="2000" dirty="0"/>
              <a:t>Types</a:t>
            </a:r>
          </a:p>
          <a:p>
            <a:pPr lvl="1"/>
            <a:r>
              <a:rPr lang="en-US" sz="2000" dirty="0"/>
              <a:t>Simple Linear Regression</a:t>
            </a:r>
          </a:p>
          <a:p>
            <a:pPr lvl="1"/>
            <a:r>
              <a:rPr lang="en-US" sz="2000" dirty="0"/>
              <a:t>Multiple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0C9D4-788E-5F18-1AD4-81A1F5B5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8C6C3-3DC5-8E0B-3C0A-74B9A6FA0EAE}"/>
              </a:ext>
            </a:extLst>
          </p:cNvPr>
          <p:cNvSpPr txBox="1"/>
          <p:nvPr/>
        </p:nvSpPr>
        <p:spPr>
          <a:xfrm>
            <a:off x="7943849" y="5931469"/>
            <a:ext cx="294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Simple 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31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D39-E971-C396-E61F-820C9BCA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35" y="596900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205C-DB23-77F6-B2E6-D201946E7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135" y="2123080"/>
                <a:ext cx="5243301" cy="3783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One independent and one dependent variable.</a:t>
                </a:r>
              </a:p>
              <a:p>
                <a:r>
                  <a:rPr lang="en-US" sz="2000" dirty="0"/>
                  <a:t>Simple Linear regression model is represented by the following equation: 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baseline="-25000" dirty="0"/>
              </a:p>
              <a:p>
                <a:pPr marL="0" indent="0">
                  <a:buNone/>
                </a:pPr>
                <a:r>
                  <a:rPr lang="en-US" sz="2000" baseline="-25000" dirty="0"/>
                  <a:t>	</a:t>
                </a:r>
                <a:r>
                  <a:rPr lang="en-US" baseline="-25000" dirty="0"/>
                  <a:t>where,</a:t>
                </a:r>
                <a:r>
                  <a:rPr lang="en-US" sz="20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– y intercept,</a:t>
                </a:r>
                <a:r>
                  <a:rPr lang="en-US" sz="20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𝑠𝑙𝑜𝑝𝑒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     X – independent variable</a:t>
                </a:r>
              </a:p>
              <a:p>
                <a:pPr marL="0" indent="0">
                  <a:buNone/>
                </a:pPr>
                <a:r>
                  <a:rPr lang="en-US" sz="2000" dirty="0"/>
                  <a:t>		     Y – dependent variable</a:t>
                </a:r>
              </a:p>
              <a:p>
                <a:r>
                  <a:rPr lang="en-US" sz="2000" dirty="0"/>
                  <a:t>The slope and the intercept of the best fitting line determines the relationship between the variables.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205C-DB23-77F6-B2E6-D201946E7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135" y="2123080"/>
                <a:ext cx="5243301" cy="3783338"/>
              </a:xfrm>
              <a:blipFill>
                <a:blip r:embed="rId2"/>
                <a:stretch>
                  <a:fillRect l="-1047" t="-2093" b="-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90C9D4-788E-5F18-1AD4-81A1F5B53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436" y="1947105"/>
            <a:ext cx="5983115" cy="3377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8C6C3-3DC5-8E0B-3C0A-74B9A6FA0EAE}"/>
              </a:ext>
            </a:extLst>
          </p:cNvPr>
          <p:cNvSpPr txBox="1"/>
          <p:nvPr/>
        </p:nvSpPr>
        <p:spPr>
          <a:xfrm>
            <a:off x="7934324" y="5343757"/>
            <a:ext cx="294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Simple 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80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2102</Words>
  <Application>Microsoft Office PowerPoint</Application>
  <PresentationFormat>Widescreen</PresentationFormat>
  <Paragraphs>314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Times New Roman</vt:lpstr>
      <vt:lpstr>Office Theme</vt:lpstr>
      <vt:lpstr>Modeling</vt:lpstr>
      <vt:lpstr>Data Modeling</vt:lpstr>
      <vt:lpstr>Machine Learning (ML)</vt:lpstr>
      <vt:lpstr>Types</vt:lpstr>
      <vt:lpstr>Supervised Learning</vt:lpstr>
      <vt:lpstr>Supervised Learning: Types</vt:lpstr>
      <vt:lpstr>Unsupervised Learning</vt:lpstr>
      <vt:lpstr>Linear Regression</vt:lpstr>
      <vt:lpstr>Simple Linear Regression</vt:lpstr>
      <vt:lpstr>Simple Linear Regression: How is the best fitting line found?</vt:lpstr>
      <vt:lpstr>Simple Linear Regression: Residual Sum of Squares </vt:lpstr>
      <vt:lpstr>Linear Regression: House Price Prediction</vt:lpstr>
      <vt:lpstr>Linear Regression: House Price Prediction (Training)</vt:lpstr>
      <vt:lpstr>Linear Regression: House Price Prediction (Testing)</vt:lpstr>
      <vt:lpstr>Linear Regression: House Price Prediction</vt:lpstr>
      <vt:lpstr>Decision Tree</vt:lpstr>
      <vt:lpstr>How does a Decision Tree work?</vt:lpstr>
      <vt:lpstr>Training phase: Decision Tree Induction</vt:lpstr>
      <vt:lpstr>Training on the sample dataset</vt:lpstr>
      <vt:lpstr>Training phase: Attribute selection measures</vt:lpstr>
      <vt:lpstr>Information Gain</vt:lpstr>
      <vt:lpstr>Information gain calculation</vt:lpstr>
      <vt:lpstr>Information gain calculation</vt:lpstr>
      <vt:lpstr>K Nearest Neighbor (KNN)</vt:lpstr>
      <vt:lpstr>KNN</vt:lpstr>
      <vt:lpstr>KNN - Example</vt:lpstr>
      <vt:lpstr>KNN - Example</vt:lpstr>
      <vt:lpstr>KNN - Example</vt:lpstr>
      <vt:lpstr>Determining value of ‘K’</vt:lpstr>
      <vt:lpstr>Example: Determine the ‘Default’ status for Andrew.</vt:lpstr>
      <vt:lpstr>Example: Determine the ‘Default’ status for Andrew.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16</cp:revision>
  <dcterms:created xsi:type="dcterms:W3CDTF">2024-10-18T05:49:13Z</dcterms:created>
  <dcterms:modified xsi:type="dcterms:W3CDTF">2024-10-29T07:00:38Z</dcterms:modified>
</cp:coreProperties>
</file>