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2" r:id="rId9"/>
    <p:sldId id="263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8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E6C7-D0D6-766C-A012-F95FE0241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8527C-1583-7422-6372-DDBDF01E2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65AB-C234-8851-A912-5657330C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A92BF-1DF9-01D2-C40A-78D7DD6A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F8680-680D-E67B-281A-C20968C92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45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12722-C4C1-E85D-BBC2-DAA495EB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8B4371-C79F-565D-8E5C-9E80940B8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BB1F-1BE8-8BA9-F91F-03F0FB149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E993-EF0C-2FD0-7346-A21E8324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D086-2DAD-BE89-50A8-439E104A0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51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09EF4-9274-77E0-C345-6886842A2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C2AF-51FF-4BB3-45A2-805BAA90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95193-F81C-537E-BD7C-5BB191FF8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60591-8F6A-A2A4-0D50-6FD499F8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58E9B-45FB-9F27-25FC-5F3B6907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60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A7B-1DF2-7EAC-9370-2E7E7552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E9132-9504-BDAF-A53A-69A9B7B5B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4992-F03F-F375-C2E7-0299635B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94A43-0C70-95CF-89E9-205A110A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308E-DA59-9AFA-DCE4-2CEF1FDC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18BF-BD4A-8A9B-59C1-9B548A65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B1E4E-2388-6794-C38B-56C4AE841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4C12-0A62-219A-4118-F7C84D1E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4CC97-E9A3-410B-51C5-21299C3E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62160-D620-F7A3-45E6-7CC73F60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72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750AD-2EAA-C5BF-D4B4-30A0D5E5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2589F-4FFB-FB34-AB45-BD46AA998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C56B4-7F42-413F-EF48-370960701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F06A-7329-CEAE-C4BC-8F356B93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6A723-77B6-66AE-0AD6-14BACE49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D957-21C3-534E-4ECD-BA467847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34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88F43-7F16-82D3-D4B1-33C3BBB9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A8963-F05F-56C7-2411-B7F7A1301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C5EA1-F05C-22F4-674F-194D45F42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182E8-77AE-8ACA-6972-12C6790BE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43993-1BD1-6623-258C-D30DE4E83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63709-AA38-3809-0D22-C188DBFCF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FA9851-70FA-8026-B12E-2BEB1F782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96514-3AED-7836-35D8-731D9D22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1BD5-BCB1-F084-6AF1-EEC447BC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F605B6-AC81-66E0-7407-CBDEABCA8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596202-C8DE-F0A4-D990-3301409C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AFEBE-553D-1A2B-BB71-16789CAD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02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CAA23-44D3-BF00-F7C7-16E5F3D7C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7A7C9-059D-74C7-B413-6AEF12AC5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FFF7C-876A-262A-03F0-09AF3B0E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983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A4C1-2400-09FC-281E-E6CEEE11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6F952-E99B-DEC9-EF00-1F78F3AA6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65B9F-6161-478D-F8F3-89E9980BF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E6AA3-58DF-AA14-8396-6A83A5C4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4505E-CD4F-5521-F11D-49D8B558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3BF75-A9F4-8346-88E7-F1939D7B8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31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2116-A78E-A229-3621-3DD8EA40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B4698-6FDB-FBEA-B082-A15A9AFB7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A5A07-E55B-5ED8-8A5D-127B3F2FD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E8E59-5E7B-26D1-2F9C-BFA5E7A4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6EE1-8E4E-4FE2-8729-DD74CF33937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CD1AF-EF4E-E91A-982B-6B4282D2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8300F-8781-7374-3BB8-2CC6E138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27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18BFB-C1DE-8889-80AD-3207FC9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10947-3E4F-DA2E-6F33-2F6B8CD0B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450F-AD7C-A33E-60B9-A8807BB5A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46EE1-8E4E-4FE2-8729-DD74CF33937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71EB-3DEF-6C8E-6980-4F3776AB3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630FB-D298-01FF-C9E1-11C667C37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CE03ED-23B6-4259-8E8F-9C57C82C6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2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sahin.samia/ml-series-8-understanding-the-bias-variance-tradeoff-in-machine-learning-1182e78e4d2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8056-0865-9801-FFE7-4F5A38B485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 and evaluation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95BCC-3AEA-F4B3-08EA-A857AB555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80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1055F-3AB3-45BF-0331-B3950F03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515600" cy="82550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6ECEE-A955-3DD3-501C-808DD83BA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20750"/>
            <a:ext cx="10515600" cy="4351338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divided into multiple subsets and training/testing the model done on these different subsets.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understanding how the model performs on different samples of data.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insights into the model’s bias and variance. </a:t>
            </a:r>
          </a:p>
          <a:p>
            <a:pPr lvl="1"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with low variance will have similar performance across different folds of the data </a:t>
            </a:r>
          </a:p>
          <a:p>
            <a:pPr lvl="1"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with high variance might have large variations in performance.</a:t>
            </a:r>
          </a:p>
        </p:txBody>
      </p:sp>
      <p:pic>
        <p:nvPicPr>
          <p:cNvPr id="5" name="Picture 4" descr="A diagram of a train&#10;&#10;AI-generated content may be incorrect.">
            <a:extLst>
              <a:ext uri="{FF2B5EF4-FFF2-40B4-BE49-F238E27FC236}">
                <a16:creationId xmlns:a16="http://schemas.microsoft.com/office/drawing/2014/main" id="{121BC789-4DFF-A5AE-EE11-BE99A818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752110"/>
            <a:ext cx="7360763" cy="288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0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0F35-798F-1373-9FFF-315C84B8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0718-CD93-2250-C486-ECA2DC7C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measure how well a model performs.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metrics available based on the type of task – classification, regression, clustering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  <a:p>
            <a:pPr lvl="1" algn="just"/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 score, ROC Curve and AUC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 lvl="1" algn="just"/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(MAE), Mean Squared Error (MSE), Root Mean Squared Error (RMSE), R</a:t>
            </a:r>
            <a:r>
              <a:rPr lang="en-IN" sz="22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</a:t>
            </a:r>
          </a:p>
          <a:p>
            <a:pPr lvl="1" algn="just"/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Score, Adjusted Rand Index (ARI), Normalized Mutual Information (NMI)</a:t>
            </a:r>
          </a:p>
        </p:txBody>
      </p:sp>
    </p:spTree>
    <p:extLst>
      <p:ext uri="{BB962C8B-B14F-4D97-AF65-F5344CB8AC3E}">
        <p14:creationId xmlns:p14="http://schemas.microsoft.com/office/powerpoint/2010/main" val="2507887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5F77-B49D-16DF-196C-E59989EA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8426"/>
            <a:ext cx="10515600" cy="882650"/>
          </a:xfrm>
        </p:spPr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C354C-B9A4-DD9F-FFCA-61733FFA6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085850"/>
            <a:ext cx="10639426" cy="5305425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(TP)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system correctly predicts something as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it really is positive. </a:t>
            </a:r>
          </a:p>
          <a:p>
            <a:pPr marL="457200" lvl="1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Example: A medical test correctly identifies a sick patient as sick.</a:t>
            </a: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 (TN) -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correctly predicts something as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it really is negative.</a:t>
            </a:r>
          </a:p>
          <a:p>
            <a:pPr marL="457200" lvl="1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A medical test correctly identifies a healthy patient as healthy.</a:t>
            </a: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(FP)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system predicts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in reality it is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A medical test says a healthy patient is sick (false alarm).</a:t>
            </a:r>
          </a:p>
          <a:p>
            <a:pPr algn="just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(FN)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system predicts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in reality it is 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A medical test says a sick patient is healthy (missed detection).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23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05A9D-3177-01F3-3AF1-6810277A5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D24E-525A-43AE-9EF9-9E55414A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441326"/>
            <a:ext cx="10515600" cy="8826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440A-3B98-49E9-4173-BEC4522F2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776"/>
            <a:ext cx="10515600" cy="5391149"/>
          </a:xfrm>
        </p:spPr>
        <p:txBody>
          <a:bodyPr>
            <a:normAutofit/>
          </a:bodyPr>
          <a:lstStyle/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3AA597-FFBA-7888-715C-AC1FDB68D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591106"/>
              </p:ext>
            </p:extLst>
          </p:nvPr>
        </p:nvGraphicFramePr>
        <p:xfrm>
          <a:off x="3243262" y="2390776"/>
          <a:ext cx="5705476" cy="24193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1609">
                  <a:extLst>
                    <a:ext uri="{9D8B030D-6E8A-4147-A177-3AD203B41FA5}">
                      <a16:colId xmlns:a16="http://schemas.microsoft.com/office/drawing/2014/main" val="505336705"/>
                    </a:ext>
                  </a:extLst>
                </a:gridCol>
                <a:gridCol w="1546267">
                  <a:extLst>
                    <a:ext uri="{9D8B030D-6E8A-4147-A177-3AD203B41FA5}">
                      <a16:colId xmlns:a16="http://schemas.microsoft.com/office/drawing/2014/main" val="1578280072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764219532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4032761241"/>
                    </a:ext>
                  </a:extLst>
                </a:gridCol>
              </a:tblGrid>
              <a:tr h="505036"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019856"/>
                  </a:ext>
                </a:extLst>
              </a:tr>
              <a:tr h="590338">
                <a:tc rowSpan="3"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86711"/>
                  </a:ext>
                </a:extLst>
              </a:tr>
              <a:tr h="62865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38064"/>
                  </a:ext>
                </a:extLst>
              </a:tr>
              <a:tr h="69532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9103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2CFB47-95E3-B580-6EFC-6AA86B422737}"/>
              </a:ext>
            </a:extLst>
          </p:cNvPr>
          <p:cNvSpPr txBox="1"/>
          <p:nvPr/>
        </p:nvSpPr>
        <p:spPr>
          <a:xfrm>
            <a:off x="838200" y="1626543"/>
            <a:ext cx="320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843058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13607-AE1E-C462-3430-3210A1178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79B3-A068-D35C-5021-677A0E9C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8426"/>
            <a:ext cx="10515600" cy="8826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0E5AA-F32A-E7D6-63F9-C4E279430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7776"/>
                <a:ext cx="10515600" cy="49291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</a:p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the proportion of correct predictions (TP + TN) among all predictions made by the model.</a:t>
                </a:r>
              </a:p>
              <a:p>
                <a:pPr marL="2286000" indent="0" algn="just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𝑐𝑜𝑟𝑟𝑒𝑐𝑡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𝑝𝑟𝑒𝑑𝑖𝑐𝑡𝑖𝑜𝑛𝑠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𝑡𝑜𝑡𝑎𝑙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𝑝𝑟𝑒𝑑𝑖𝑐𝑡𝑖𝑜𝑛𝑠</m:t>
                        </m:r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the proportion of true positive predictions among all positive predictions made by the model.</a:t>
                </a:r>
              </a:p>
              <a:p>
                <a:pPr marL="2009775" indent="0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precision indicates the percentage of correctly identified spam emails out of all emails classified as spam.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0E5AA-F32A-E7D6-63F9-C4E279430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7776"/>
                <a:ext cx="10515600" cy="4929187"/>
              </a:xfrm>
              <a:blipFill>
                <a:blip r:embed="rId2"/>
                <a:stretch>
                  <a:fillRect l="-928" t="-1733" r="-1043" b="-28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72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739E1-1DC2-8388-D10F-B44FD08C2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8A36-9CD7-FEF4-35C5-44191766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8426"/>
            <a:ext cx="10515600" cy="8826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6E8BD-F2B8-885D-EE02-C6612852AA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7776"/>
                <a:ext cx="10515600" cy="492918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(sensitivity/true positive rate)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the proportion of true positive predictions among all actual positive instances in the dataset.</a:t>
                </a:r>
              </a:p>
              <a:p>
                <a:pPr marL="2105025" indent="0" algn="just">
                  <a:buNone/>
                </a:pP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66700" algn="just"/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indicates the percentage of correctly identified spam emails among all emails that are actually spam.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6E8BD-F2B8-885D-EE02-C6612852AA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7776"/>
                <a:ext cx="10515600" cy="4929187"/>
              </a:xfrm>
              <a:blipFill>
                <a:blip r:embed="rId2"/>
                <a:stretch>
                  <a:fillRect l="-928" t="-1733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3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31154-827D-1464-12D0-B76F9F6FD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E734-0DA1-2612-4123-A1CBEE279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8426"/>
            <a:ext cx="10515600" cy="8826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91B27-461A-517F-4BF5-B7AF27DED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776"/>
            <a:ext cx="10515600" cy="49291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95 healthy (actual negatives) and 5 sick (actual positives)</a:t>
            </a: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prediction: everyone healthy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C5BAA2-7779-BEF4-D96D-B91FE70A1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35101"/>
              </p:ext>
            </p:extLst>
          </p:nvPr>
        </p:nvGraphicFramePr>
        <p:xfrm>
          <a:off x="2928937" y="2362201"/>
          <a:ext cx="5705476" cy="241934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01609">
                  <a:extLst>
                    <a:ext uri="{9D8B030D-6E8A-4147-A177-3AD203B41FA5}">
                      <a16:colId xmlns:a16="http://schemas.microsoft.com/office/drawing/2014/main" val="505336705"/>
                    </a:ext>
                  </a:extLst>
                </a:gridCol>
                <a:gridCol w="1546267">
                  <a:extLst>
                    <a:ext uri="{9D8B030D-6E8A-4147-A177-3AD203B41FA5}">
                      <a16:colId xmlns:a16="http://schemas.microsoft.com/office/drawing/2014/main" val="1578280072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1764219532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4032761241"/>
                    </a:ext>
                  </a:extLst>
                </a:gridCol>
              </a:tblGrid>
              <a:tr h="505036"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019856"/>
                  </a:ext>
                </a:extLst>
              </a:tr>
              <a:tr h="590338">
                <a:tc rowSpan="3"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386711"/>
                  </a:ext>
                </a:extLst>
              </a:tr>
              <a:tr h="62865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738064"/>
                  </a:ext>
                </a:extLst>
              </a:tr>
              <a:tr h="695325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FN =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 = 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9103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BA56D9-19F1-5B0D-1F2A-11A2A642DD9B}"/>
                  </a:ext>
                </a:extLst>
              </p:cNvPr>
              <p:cNvSpPr txBox="1"/>
              <p:nvPr/>
            </p:nvSpPr>
            <p:spPr>
              <a:xfrm>
                <a:off x="1409699" y="5343525"/>
                <a:ext cx="3038475" cy="71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0+95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0+95+0+5</m:t>
                        </m:r>
                      </m:den>
                    </m:f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BA56D9-19F1-5B0D-1F2A-11A2A642D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699" y="5343525"/>
                <a:ext cx="3038475" cy="710451"/>
              </a:xfrm>
              <a:prstGeom prst="rect">
                <a:avLst/>
              </a:prstGeom>
              <a:blipFill>
                <a:blip r:embed="rId2"/>
                <a:stretch>
                  <a:fillRect l="-16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688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FDA8C-D9EF-9136-7A9C-9040D9C06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FF42-6C19-B812-55D6-8DB934CF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8426"/>
            <a:ext cx="10515600" cy="8826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B86DD-5ECA-F232-6850-273A42FB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776"/>
            <a:ext cx="10515600" cy="492918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F-beta score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weighted harmonic mean of precision and recall, where the parameter beta controls the balance between precision and recall.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Tomorrow the stock market is going to crash, here both precision and recall needs to be used as the stock market is an important entity.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importance of FP and FN, BETA can take the following values: -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: If FP and FN both are important then, BETA = 1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: If FP is more important than FN then, BETA = 0.5</a:t>
            </a: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3: If FN is more important than FP then, BETA = 2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597C10AA-2BEC-DAAE-FF18-44C026BFF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749" y="5129144"/>
            <a:ext cx="502990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16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2B77-BAD5-4EA1-D18E-4C24D77B2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DFB3-F1D3-B9ED-7585-C0DAEE93D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8426"/>
            <a:ext cx="10515600" cy="8826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752FB6-B2B3-06A3-AA05-FC495FBEA6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7776"/>
                <a:ext cx="10515600" cy="492918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 curve</a:t>
                </a:r>
              </a:p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 (Receiver Operating Characteristic) is a graphical tool to evaluate how well a binary classifier separates the two classes. </a:t>
                </a:r>
              </a:p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Instead of using just one threshold, it shows performance across all possible thresholds.</a:t>
                </a:r>
              </a:p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Axes of the ROC curve</a:t>
                </a:r>
              </a:p>
              <a:p>
                <a:pPr lvl="1" algn="just"/>
                <a:r>
                  <a:rPr lang="en-I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X-axis (False Positive Rate, FPR)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IN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en-I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Y-axis (True Positive Rate, TPR = Recall)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N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752FB6-B2B3-06A3-AA05-FC495FBEA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7776"/>
                <a:ext cx="10515600" cy="4929187"/>
              </a:xfrm>
              <a:blipFill>
                <a:blip r:embed="rId2"/>
                <a:stretch>
                  <a:fillRect l="-928" t="-1733" r="-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115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592EA-330D-E5EE-972F-BDECFFBBA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32B90-3772-D43C-8CE3-CEC5ECDDD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8426"/>
            <a:ext cx="10515600" cy="8826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2653-DDA4-0B42-C2FA-90EB6523B0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7776"/>
                <a:ext cx="10515600" cy="524827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ROC curve</a:t>
                </a:r>
              </a:p>
              <a:p>
                <a:pPr marL="0" indent="0" algn="just">
                  <a:buNone/>
                </a:pPr>
                <a:r>
                  <a:rPr lang="en-IN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X-axis (False Positive Rate, FPR)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IN" sz="2400" b="0" i="1" dirty="0">
                  <a:latin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Disease ( 5 healthy), Prediction (disease – 2, healthy – 3)</a:t>
                </a:r>
              </a:p>
              <a:p>
                <a:pPr marL="0" indent="0" algn="just">
                  <a:buNone/>
                </a:pPr>
                <a:r>
                  <a:rPr lang="en-I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I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</m:t>
                    </m:r>
                    <m:r>
                      <a:rPr lang="en-IN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Y-axis (True Positive Rate, TPR = Recall)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N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Disease ( 5 people), Prediction (disease – 4, healthy – 1)</a:t>
                </a:r>
              </a:p>
              <a:p>
                <a:pPr marL="0" indent="0" algn="just">
                  <a:buNone/>
                </a:pPr>
                <a:r>
                  <a:rPr lang="en-I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TPR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4+1</m:t>
                        </m:r>
                      </m:den>
                    </m:f>
                    <m:r>
                      <a:rPr lang="en-IN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=0.8</m:t>
                    </m:r>
                  </m:oMath>
                </a14:m>
                <a:endParaRPr lang="en-IN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2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IN" sz="2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22653-DDA4-0B42-C2FA-90EB6523B0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7776"/>
                <a:ext cx="10515600" cy="5248274"/>
              </a:xfrm>
              <a:blipFill>
                <a:blip r:embed="rId2"/>
                <a:stretch>
                  <a:fillRect l="-928" t="-16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268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08C2-7FF6-8A46-678C-D16505FE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7812"/>
            <a:ext cx="10515600" cy="806450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CF5A-28AC-3DE3-9C83-8E6430E6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38251"/>
            <a:ext cx="6477000" cy="5341938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refers to the error due to overly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simplistic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learning algorithm.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occurs when a model does not capture all the complexities and patterns in the data, resulting in a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the average prediction of the model and the correct value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direct consequence of high bias. It happens when the model is too simple, leading to poor performance on both training and unseen data.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fails to learn the underlying trends in the 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its predictions generally inaccurate.</a:t>
            </a:r>
          </a:p>
        </p:txBody>
      </p:sp>
      <p:pic>
        <p:nvPicPr>
          <p:cNvPr id="5" name="Picture 4" descr="A diagram of different types of under fitting&#10;&#10;AI-generated content may be incorrect.">
            <a:extLst>
              <a:ext uri="{FF2B5EF4-FFF2-40B4-BE49-F238E27FC236}">
                <a16:creationId xmlns:a16="http://schemas.microsoft.com/office/drawing/2014/main" id="{3CE59E37-0336-6F52-31A5-985F17A5B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916" b="2950"/>
          <a:stretch>
            <a:fillRect/>
          </a:stretch>
        </p:blipFill>
        <p:spPr>
          <a:xfrm>
            <a:off x="7550081" y="1084262"/>
            <a:ext cx="4080641" cy="46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26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F9ED7-07D8-1781-C706-D58F48D5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19BB-E2F8-CDBA-EC9D-927243261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8426"/>
            <a:ext cx="10515600" cy="8826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81A92-0E2C-5DC3-4F62-F3F3E6E153B4}"/>
              </a:ext>
            </a:extLst>
          </p:cNvPr>
          <p:cNvSpPr txBox="1"/>
          <p:nvPr/>
        </p:nvSpPr>
        <p:spPr>
          <a:xfrm>
            <a:off x="4067175" y="965662"/>
            <a:ext cx="4800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level = 45 (threshold)</a:t>
            </a:r>
          </a:p>
        </p:txBody>
      </p:sp>
      <p:pic>
        <p:nvPicPr>
          <p:cNvPr id="7" name="Picture 6" descr="A diagram of a graph showing a diagram of a healthy and diseased&#10;&#10;AI-generated content may be incorrect.">
            <a:extLst>
              <a:ext uri="{FF2B5EF4-FFF2-40B4-BE49-F238E27FC236}">
                <a16:creationId xmlns:a16="http://schemas.microsoft.com/office/drawing/2014/main" id="{9A73923B-1E05-2C9C-CFB0-2760EC9AC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545312"/>
            <a:ext cx="5267325" cy="2155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30281B-A4B1-86BC-0773-A4C5CF5595F5}"/>
              </a:ext>
            </a:extLst>
          </p:cNvPr>
          <p:cNvSpPr txBox="1"/>
          <p:nvPr/>
        </p:nvSpPr>
        <p:spPr>
          <a:xfrm>
            <a:off x="6438900" y="1545312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classification = 4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= 1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TPR = 0.8</a:t>
            </a:r>
          </a:p>
        </p:txBody>
      </p:sp>
      <p:pic>
        <p:nvPicPr>
          <p:cNvPr id="10" name="Picture 9" descr="A diagram of a healthy heart disease&#10;&#10;AI-generated content may be incorrect.">
            <a:extLst>
              <a:ext uri="{FF2B5EF4-FFF2-40B4-BE49-F238E27FC236}">
                <a16:creationId xmlns:a16="http://schemas.microsoft.com/office/drawing/2014/main" id="{80E028EB-96E4-CC14-CBF2-7E519C56F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4279386"/>
            <a:ext cx="5133975" cy="21073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2CB9D7-2AC5-6CE3-F078-5A11AF1BDD39}"/>
              </a:ext>
            </a:extLst>
          </p:cNvPr>
          <p:cNvSpPr txBox="1"/>
          <p:nvPr/>
        </p:nvSpPr>
        <p:spPr>
          <a:xfrm>
            <a:off x="6362700" y="4536162"/>
            <a:ext cx="4800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classification = 3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Misclassification = 2</a:t>
            </a: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FPR = 0.4</a:t>
            </a:r>
          </a:p>
        </p:txBody>
      </p:sp>
    </p:spTree>
    <p:extLst>
      <p:ext uri="{BB962C8B-B14F-4D97-AF65-F5344CB8AC3E}">
        <p14:creationId xmlns:p14="http://schemas.microsoft.com/office/powerpoint/2010/main" val="2173090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013EF-768D-EF40-F1ED-EEDF35803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C049-CFB9-AA33-5087-80200AFE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8426"/>
            <a:ext cx="10515600" cy="8826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Example</a:t>
            </a:r>
          </a:p>
        </p:txBody>
      </p:sp>
      <p:pic>
        <p:nvPicPr>
          <p:cNvPr id="5" name="Picture 4" descr="A graph of a positive rate&#10;&#10;AI-generated content may be incorrect.">
            <a:extLst>
              <a:ext uri="{FF2B5EF4-FFF2-40B4-BE49-F238E27FC236}">
                <a16:creationId xmlns:a16="http://schemas.microsoft.com/office/drawing/2014/main" id="{24439328-CA2C-E8CC-A1B7-DD63C069F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0208"/>
            <a:ext cx="5596436" cy="4732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BFFF09-5522-E726-94BE-5407FC329CAD}"/>
              </a:ext>
            </a:extLst>
          </p:cNvPr>
          <p:cNvSpPr txBox="1"/>
          <p:nvPr/>
        </p:nvSpPr>
        <p:spPr>
          <a:xfrm>
            <a:off x="6819900" y="1219200"/>
            <a:ext cx="480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threshold = 0.9 → very few false positives, but may miss sick patients (low recall).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threshold = 0.2 → catch almost all sick patients, but many false alarms.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 shows all these trade-offs in one graph.</a:t>
            </a:r>
          </a:p>
        </p:txBody>
      </p:sp>
    </p:spTree>
    <p:extLst>
      <p:ext uri="{BB962C8B-B14F-4D97-AF65-F5344CB8AC3E}">
        <p14:creationId xmlns:p14="http://schemas.microsoft.com/office/powerpoint/2010/main" val="219074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7239-5FD5-F663-67D9-0557535C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8F19-C7AC-7A96-6E7B-5DA73C93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98426"/>
            <a:ext cx="10515600" cy="8826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AUC (Area under the curve)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90E0E-EF11-DF32-86D6-31356D454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808790"/>
            <a:ext cx="5596436" cy="41948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F8E15-B904-1B3A-EA73-A0FFB4046A3F}"/>
              </a:ext>
            </a:extLst>
          </p:cNvPr>
          <p:cNvSpPr txBox="1"/>
          <p:nvPr/>
        </p:nvSpPr>
        <p:spPr>
          <a:xfrm>
            <a:off x="6819900" y="1219200"/>
            <a:ext cx="4800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classification model is better the higher the curve is, the larger the area under the curve, the better the classifier.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AUC value varies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3299245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E668-70E7-282E-9ED8-43B6BE9F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9D34B-F3FB-B774-EC5C-F81F8C4F1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https://medium.com/@sahin.samia/ml-series-8-understanding-the-bias-variance-tradeoff-in-machine-learning-1182e78e4d2d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https://www.youtube.com/watch?v=EuBBz3bI-aA&amp;ab_channel=StatQuestwithJoshStarmer</a:t>
            </a:r>
          </a:p>
        </p:txBody>
      </p:sp>
    </p:spTree>
    <p:extLst>
      <p:ext uri="{BB962C8B-B14F-4D97-AF65-F5344CB8AC3E}">
        <p14:creationId xmlns:p14="http://schemas.microsoft.com/office/powerpoint/2010/main" val="4252853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6424-BEBC-8E1D-3AE7-6203A724E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832EB-FE11-8E84-B755-FE824A6F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1"/>
            <a:ext cx="6591300" cy="4759942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to the model’s sensitivity to fluctuations in the training data.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High-variance models fit the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very closely.</a:t>
            </a:r>
          </a:p>
          <a:p>
            <a:pPr algn="just"/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result of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model learns patterns that are specific to the training data, including noise and outliers.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performs well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its performance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drops significantly on new, unseen data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different types of under fitting&#10;&#10;AI-generated content may be incorrect.">
            <a:extLst>
              <a:ext uri="{FF2B5EF4-FFF2-40B4-BE49-F238E27FC236}">
                <a16:creationId xmlns:a16="http://schemas.microsoft.com/office/drawing/2014/main" id="{294DF504-1C83-7641-7AE3-CF2A26F3B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>
          <a:xfrm>
            <a:off x="7781924" y="1371291"/>
            <a:ext cx="4158243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4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07B5-84D8-0881-9080-6AFD7B22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61"/>
            <a:ext cx="10515600" cy="909639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1D4E5-37F6-236A-81C5-E8530F611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4875"/>
            <a:ext cx="1078211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 dots – training set                                           </a:t>
            </a:r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dots – testing 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has high variance leading to overfitting.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very well on the training set but fails on the testing set (low generalization)</a:t>
            </a:r>
          </a:p>
          <a:p>
            <a:pPr marL="0" indent="0">
              <a:buNone/>
            </a:pP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844DF529-9FEB-69DF-3DFB-B5232B8F1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29500"/>
            <a:ext cx="10239185" cy="355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83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ABCD-B8CD-0805-AEE8-8DD26BB7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Variance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tradeoff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4815-DDBC-7B75-2037-8A3B001F7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400175"/>
            <a:ext cx="6543675" cy="5092700"/>
          </a:xfrm>
        </p:spPr>
        <p:txBody>
          <a:bodyPr>
            <a:normAutofit/>
          </a:bodyPr>
          <a:lstStyle/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and variance are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inversely related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decreasing one typically increases the other. A model with </a:t>
            </a:r>
            <a:r>
              <a:rPr lang="en-IN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bias has low variance, and vice versa.</a:t>
            </a:r>
          </a:p>
          <a:p>
            <a:pPr marL="0" indent="0" algn="just">
              <a:buNone/>
            </a:pPr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b="1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error (black curve) = Bias + Variance + Irreducible error (noise)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Initially increasing complexity reduces total error, beyond a point, more complexity makes total error rise again</a:t>
            </a:r>
          </a:p>
          <a:p>
            <a:pPr algn="just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Optimum Model Complexity marked by the vertical dotted line is where total error is minimized. This is the best balance between bias and variance.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model complex&#10;&#10;AI-generated content may be incorrect.">
            <a:extLst>
              <a:ext uri="{FF2B5EF4-FFF2-40B4-BE49-F238E27FC236}">
                <a16:creationId xmlns:a16="http://schemas.microsoft.com/office/drawing/2014/main" id="{816366E4-1762-AECB-9BB0-9343BF09A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1921300"/>
            <a:ext cx="5025636" cy="323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0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A7CB-A229-9308-165B-25E48CD9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Occam’s Razor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2965-02E2-F27C-1298-3354551C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Occam’s Razor is a philosophical and problem-solving principle which states that  </a:t>
            </a:r>
            <a:r>
              <a:rPr lang="en-I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"Entities should not be multiplied beyond necessity." 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when faced with competing explanations for the same phenomenon,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explanation that makes the fewest assumptions is usually the best.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 this principle can be applied to choose the simplest model that explains the data well, rather than a more complex one with extra assumptions/parameters.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avoid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underfitting/overfitting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better generalization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 efficiency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527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BBB0-335E-D74F-15CB-6F0B6D6E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1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991A-20EC-9AAC-97CE-80490DE0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925" y="4752975"/>
            <a:ext cx="10429875" cy="1423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Blue dots – training set                                                             </a:t>
            </a:r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dots – testing set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line forms a balanced relationship performing well on both training and testing set. 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15450215-2112-0E37-6E05-7BE77F5DC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357" y="1145736"/>
            <a:ext cx="9582150" cy="3376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9FA4CC-5F23-5C3D-14CA-8F9DC31A6FEC}"/>
              </a:ext>
            </a:extLst>
          </p:cNvPr>
          <p:cNvSpPr txBox="1"/>
          <p:nvPr/>
        </p:nvSpPr>
        <p:spPr>
          <a:xfrm>
            <a:off x="5886449" y="755430"/>
            <a:ext cx="18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line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5BB663-E152-3AFC-51E5-4F2684916488}"/>
              </a:ext>
            </a:extLst>
          </p:cNvPr>
          <p:cNvCxnSpPr>
            <a:cxnSpLocks/>
          </p:cNvCxnSpPr>
          <p:nvPr/>
        </p:nvCxnSpPr>
        <p:spPr>
          <a:xfrm flipH="1">
            <a:off x="5886449" y="1124762"/>
            <a:ext cx="485776" cy="294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4C37E7-34C2-2AB4-EAD3-68ADBC339A03}"/>
              </a:ext>
            </a:extLst>
          </p:cNvPr>
          <p:cNvSpPr txBox="1"/>
          <p:nvPr/>
        </p:nvSpPr>
        <p:spPr>
          <a:xfrm>
            <a:off x="1547812" y="1215729"/>
            <a:ext cx="226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relationship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308BBC-DB47-E3E9-8BB9-9EC3B26568A3}"/>
              </a:ext>
            </a:extLst>
          </p:cNvPr>
          <p:cNvCxnSpPr>
            <a:cxnSpLocks/>
          </p:cNvCxnSpPr>
          <p:nvPr/>
        </p:nvCxnSpPr>
        <p:spPr>
          <a:xfrm>
            <a:off x="2466975" y="1585061"/>
            <a:ext cx="76200" cy="1062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7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04E2E-7BAD-CAC6-DEFB-0880C917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220662"/>
            <a:ext cx="10515600" cy="920750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Model Selection and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A8A5-CD18-B04C-C9DD-7FDA8534D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a model plays a crucial role in determining its bias and variance.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Complexity Models (High Bias, Low Variance)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Linear regression is a low-complexity model. It assumes a linear relationship between inputs and outputs, which can lead to high bias if the true relationship is more complex.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High-Complexity Models (Low Bias, High Variance)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Decision trees, especially deep ones, are more complex. They can capture complex relationships in the data, but at the risk of learning noise and anomalies (overfitting).</a:t>
            </a:r>
          </a:p>
        </p:txBody>
      </p:sp>
    </p:spTree>
    <p:extLst>
      <p:ext uri="{BB962C8B-B14F-4D97-AF65-F5344CB8AC3E}">
        <p14:creationId xmlns:p14="http://schemas.microsoft.com/office/powerpoint/2010/main" val="426687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CBDAC-5203-0AC7-1DCD-C85467C4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19A06-CB3F-D117-A858-23F63CAA0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249"/>
            <a:ext cx="10515600" cy="5000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a model is trained also influences its bias and variance.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Size:</a:t>
            </a: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Datasets: 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help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variance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model has more information to learn from.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the model is too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increasing the data size will not address its high bias.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Datasets: 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worsen the issue of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the model might overfit to a limited amount of data.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5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1464</Words>
  <Application>Microsoft Office PowerPoint</Application>
  <PresentationFormat>Widescreen</PresentationFormat>
  <Paragraphs>166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Times New Roman</vt:lpstr>
      <vt:lpstr>Office Theme</vt:lpstr>
      <vt:lpstr>Performance measure and evaluation </vt:lpstr>
      <vt:lpstr>Bias</vt:lpstr>
      <vt:lpstr>Variance</vt:lpstr>
      <vt:lpstr>Overfitting</vt:lpstr>
      <vt:lpstr>Bias Variance tradeoff</vt:lpstr>
      <vt:lpstr>Principle of Occam’s Razor</vt:lpstr>
      <vt:lpstr>Balanced relationship</vt:lpstr>
      <vt:lpstr>Impact on Model Selection and Training</vt:lpstr>
      <vt:lpstr>Training Techniques</vt:lpstr>
      <vt:lpstr>Cross validation</vt:lpstr>
      <vt:lpstr>Evaluation metrics</vt:lpstr>
      <vt:lpstr>Classification metrics</vt:lpstr>
      <vt:lpstr>Classification metrics</vt:lpstr>
      <vt:lpstr>Classification metrics</vt:lpstr>
      <vt:lpstr>Classification metrics</vt:lpstr>
      <vt:lpstr>Classification metrics - Example</vt:lpstr>
      <vt:lpstr>Classification metrics</vt:lpstr>
      <vt:lpstr>Classification metrics</vt:lpstr>
      <vt:lpstr>Classification metrics</vt:lpstr>
      <vt:lpstr>ROC Curve Example</vt:lpstr>
      <vt:lpstr>ROC Curve Example</vt:lpstr>
      <vt:lpstr>AUC (Area under the curve)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Dipendra Gurung</dc:creator>
  <cp:lastModifiedBy>Dipendra Gurung</cp:lastModifiedBy>
  <cp:revision>21</cp:revision>
  <dcterms:created xsi:type="dcterms:W3CDTF">2025-08-25T04:47:29Z</dcterms:created>
  <dcterms:modified xsi:type="dcterms:W3CDTF">2025-09-08T06:02:49Z</dcterms:modified>
</cp:coreProperties>
</file>