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4"/>
  </p:sldMasterIdLst>
  <p:sldIdLst>
    <p:sldId id="256" r:id="rId5"/>
    <p:sldId id="259" r:id="rId6"/>
    <p:sldId id="291" r:id="rId7"/>
    <p:sldId id="260" r:id="rId8"/>
    <p:sldId id="265" r:id="rId9"/>
    <p:sldId id="266" r:id="rId10"/>
    <p:sldId id="267" r:id="rId11"/>
    <p:sldId id="268" r:id="rId12"/>
    <p:sldId id="269" r:id="rId13"/>
    <p:sldId id="264" r:id="rId14"/>
    <p:sldId id="271" r:id="rId15"/>
    <p:sldId id="294" r:id="rId16"/>
    <p:sldId id="295" r:id="rId17"/>
    <p:sldId id="293" r:id="rId1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7" d="100"/>
          <a:sy n="67" d="100"/>
        </p:scale>
        <p:origin x="1188" y="4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07340" y="1258570"/>
            <a:ext cx="3952875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855209" y="1258570"/>
            <a:ext cx="3597909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449321" y="283210"/>
            <a:ext cx="4245356" cy="6350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rgbClr val="C00000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17194" y="1344447"/>
            <a:ext cx="8309610" cy="437070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82826" y="827278"/>
            <a:ext cx="5000625" cy="250581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383540" algn="ctr">
              <a:lnSpc>
                <a:spcPct val="100000"/>
              </a:lnSpc>
              <a:spcBef>
                <a:spcPts val="100"/>
              </a:spcBef>
            </a:pPr>
            <a:r>
              <a:rPr sz="5400" spc="-20" dirty="0">
                <a:solidFill>
                  <a:srgbClr val="548E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r>
              <a:rPr sz="5400" spc="-25" dirty="0">
                <a:solidFill>
                  <a:srgbClr val="548E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 </a:t>
            </a:r>
            <a:r>
              <a:rPr sz="5400" dirty="0">
                <a:solidFill>
                  <a:srgbClr val="548E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Machine</a:t>
            </a:r>
            <a:r>
              <a:rPr sz="5400" spc="-105" dirty="0">
                <a:solidFill>
                  <a:srgbClr val="548E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5400" spc="-5" dirty="0">
                <a:solidFill>
                  <a:srgbClr val="548ED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5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452620" y="362153"/>
            <a:ext cx="2948179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Workflow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object 3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1282" y="1982050"/>
            <a:ext cx="8166503" cy="376257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90576" y="362153"/>
            <a:ext cx="705802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Machine Learning</a:t>
            </a:r>
            <a:r>
              <a:rPr lang="en-IN" sz="4400" spc="-3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IN" sz="4400" spc="-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Techniques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81000" y="1219200"/>
            <a:ext cx="8382000" cy="301717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 learning</a:t>
            </a:r>
          </a:p>
          <a:p>
            <a:pPr marL="81280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Regression – target is continuous (E.g. house price prediction)</a:t>
            </a:r>
          </a:p>
          <a:p>
            <a:pPr marL="812800" lvl="1" indent="-342900"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– target is discrete (E.g. spam email classification)</a:t>
            </a:r>
          </a:p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endParaRPr lang="en-IN" sz="2800" spc="-5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2900">
              <a:lnSpc>
                <a:spcPct val="100000"/>
              </a:lnSpc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8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 learning</a:t>
            </a:r>
          </a:p>
          <a:p>
            <a:pPr marL="812800" marR="1722755" lvl="1" indent="-342900">
              <a:lnSpc>
                <a:spcPct val="150000"/>
              </a:lnSpc>
              <a:spcBef>
                <a:spcPts val="6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Clustering: </a:t>
            </a:r>
            <a:r>
              <a:rPr lang="en-IN" sz="2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forming groups of similar items. </a:t>
            </a:r>
          </a:p>
        </p:txBody>
      </p:sp>
      <p:pic>
        <p:nvPicPr>
          <p:cNvPr id="4" name="Picture 3" descr="A screenshot of a social media post&#10;&#10;Description automatically generated">
            <a:extLst>
              <a:ext uri="{FF2B5EF4-FFF2-40B4-BE49-F238E27FC236}">
                <a16:creationId xmlns:a16="http://schemas.microsoft.com/office/drawing/2014/main" id="{2CBB0B27-370B-CA66-998E-5372A633C1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412371"/>
            <a:ext cx="7920355" cy="220669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84EAF-6C26-0485-0E68-97856A715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38AA8A-4454-74C2-E323-4C33816488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diagram of a data flow&#10;&#10;AI-generated content may be incorrect.">
            <a:extLst>
              <a:ext uri="{FF2B5EF4-FFF2-40B4-BE49-F238E27FC236}">
                <a16:creationId xmlns:a16="http://schemas.microsoft.com/office/drawing/2014/main" id="{FD2FFD3E-75B7-3421-6854-0A5AA2DEA0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918210"/>
            <a:ext cx="6710905" cy="5643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40735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F052-FBC3-A83D-C99F-CC57762043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Continuous data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4679ED-56DF-2D91-ED4F-4D150814C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194" y="1344447"/>
            <a:ext cx="8309610" cy="4185761"/>
          </a:xfrm>
        </p:spPr>
        <p:txBody>
          <a:bodyPr/>
          <a:lstStyle/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Interval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Equal intervals between values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true zero (zero does not mean none)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 and subtraction are meaningful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Date, temperature, time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Ratio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Like interval data but has true zero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Addition, subtraction, multiplication and division are meaningful.</a:t>
            </a:r>
          </a:p>
          <a:p>
            <a:pPr marL="1028700" lvl="1" indent="-571500">
              <a:buFont typeface="Arial" panose="020B0604020202020204" pitchFamily="34" charset="0"/>
              <a:buChar char="•"/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E.g. Speed, distance</a:t>
            </a:r>
          </a:p>
        </p:txBody>
      </p:sp>
    </p:spTree>
    <p:extLst>
      <p:ext uri="{BB962C8B-B14F-4D97-AF65-F5344CB8AC3E}">
        <p14:creationId xmlns:p14="http://schemas.microsoft.com/office/powerpoint/2010/main" val="547796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1C435-83DA-47F0-A2CF-A5E06FE4F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4E8F1-7A39-42D3-BF2A-EE811C0D61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7194" y="1344447"/>
            <a:ext cx="8309610" cy="2215991"/>
          </a:xfrm>
        </p:spPr>
        <p:txBody>
          <a:bodyPr/>
          <a:lstStyle/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*** END ***</a:t>
            </a:r>
          </a:p>
        </p:txBody>
      </p:sp>
    </p:spTree>
    <p:extLst>
      <p:ext uri="{BB962C8B-B14F-4D97-AF65-F5344CB8AC3E}">
        <p14:creationId xmlns:p14="http://schemas.microsoft.com/office/powerpoint/2010/main" val="3677123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362153"/>
            <a:ext cx="452170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/>
              <a:t>What is ML?</a:t>
            </a:r>
            <a:endParaRPr lang="en-IN" sz="4400" dirty="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417194" y="1344447"/>
            <a:ext cx="8309610" cy="2694456"/>
          </a:xfrm>
          <a:prstGeom prst="rect">
            <a:avLst/>
          </a:prstGeom>
        </p:spPr>
        <p:txBody>
          <a:bodyPr vert="horz" wrap="square" lIns="0" tIns="203200" rIns="0" bIns="0" rtlCol="0">
            <a:spAutoFit/>
          </a:bodyPr>
          <a:lstStyle/>
          <a:p>
            <a:pPr marL="474345" indent="-342900" algn="just">
              <a:lnSpc>
                <a:spcPct val="100000"/>
              </a:lnSpc>
              <a:spcBef>
                <a:spcPts val="1600"/>
              </a:spcBef>
              <a:buFont typeface="Arial"/>
              <a:buChar char="•"/>
              <a:tabLst>
                <a:tab pos="473709" algn="l"/>
                <a:tab pos="474345" algn="l"/>
              </a:tabLst>
            </a:pP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subfield 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Artificial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Intelligence</a:t>
            </a:r>
            <a:r>
              <a:rPr lang="en-US" sz="2500" spc="5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(AI)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indent="-342900" algn="just">
              <a:lnSpc>
                <a:spcPct val="100000"/>
              </a:lnSpc>
              <a:spcBef>
                <a:spcPts val="1505"/>
              </a:spcBef>
              <a:buFont typeface="Arial"/>
              <a:buChar char="•"/>
              <a:tabLst>
                <a:tab pos="473709" algn="l"/>
                <a:tab pos="474345" algn="l"/>
              </a:tabLst>
            </a:pP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name is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derived 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concept that 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deals</a:t>
            </a:r>
            <a:r>
              <a:rPr lang="en-US" sz="25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algn="just">
              <a:lnSpc>
                <a:spcPct val="100000"/>
              </a:lnSpc>
              <a:spcBef>
                <a:spcPts val="900"/>
              </a:spcBef>
            </a:pP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“construction 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study 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systems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that can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</a:t>
            </a:r>
            <a:r>
              <a:rPr lang="en-US" sz="2500" spc="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data”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74345" marR="334645" indent="-342900" algn="just">
              <a:lnSpc>
                <a:spcPct val="130100"/>
              </a:lnSpc>
              <a:spcBef>
                <a:spcPts val="595"/>
              </a:spcBef>
              <a:buFont typeface="Arial"/>
              <a:buChar char="•"/>
              <a:tabLst>
                <a:tab pos="473709" algn="l"/>
                <a:tab pos="474345" algn="l"/>
              </a:tabLst>
            </a:pP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</a:t>
            </a:r>
            <a:r>
              <a:rPr lang="en-US" sz="25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seen as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building blocks 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lang="en-US" sz="25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computers 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lang="en-US" sz="25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 behave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</a:t>
            </a:r>
            <a:r>
              <a:rPr lang="en-US" sz="2500" spc="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intelligently</a:t>
            </a:r>
            <a:endParaRPr lang="en-US" sz="2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3BE6E3-0127-4445-BDBA-278A15895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 descr="A screenshot of a cell phone&#10;&#10;Description automatically generated">
            <a:extLst>
              <a:ext uri="{FF2B5EF4-FFF2-40B4-BE49-F238E27FC236}">
                <a16:creationId xmlns:a16="http://schemas.microsoft.com/office/drawing/2014/main" id="{4FDD804D-DF94-4CF2-B013-3319721E85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12" y="655079"/>
            <a:ext cx="8253175" cy="5547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3359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700908" y="362153"/>
            <a:ext cx="4385692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ML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2525394"/>
            <a:ext cx="7515859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2800" spc="-1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“A </a:t>
            </a:r>
            <a:r>
              <a:rPr sz="28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computer </a:t>
            </a:r>
            <a:r>
              <a:rPr sz="2800" spc="-2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 said </a:t>
            </a:r>
            <a:r>
              <a:rPr sz="2800" spc="-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learn </a:t>
            </a:r>
            <a:r>
              <a:rPr sz="2800" spc="-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from  </a:t>
            </a:r>
            <a:r>
              <a:rPr sz="28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experience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(E) with </a:t>
            </a:r>
            <a:r>
              <a:rPr sz="2800" spc="-1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some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of </a:t>
            </a:r>
            <a:r>
              <a:rPr sz="28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tasks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(T) and a  </a:t>
            </a:r>
            <a:r>
              <a:rPr sz="28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</a:t>
            </a:r>
            <a:r>
              <a:rPr sz="2800" spc="-1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(P) if its </a:t>
            </a:r>
            <a:r>
              <a:rPr sz="28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performance at tasks 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T as </a:t>
            </a:r>
            <a:r>
              <a:rPr sz="2800" spc="-1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measured </a:t>
            </a:r>
            <a:r>
              <a:rPr sz="2800" spc="-1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by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 </a:t>
            </a:r>
            <a:r>
              <a:rPr sz="2800" spc="-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improves </a:t>
            </a:r>
            <a:r>
              <a:rPr sz="2800" spc="-5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sz="2800" spc="12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spc="-10" dirty="0">
                <a:solidFill>
                  <a:srgbClr val="3366CC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E”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359658" y="362153"/>
            <a:ext cx="242379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-15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Categories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8340" y="1851101"/>
            <a:ext cx="5712460" cy="302198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32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Learning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sz="3200" spc="-8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indent="-343535">
              <a:lnSpc>
                <a:spcPct val="100000"/>
              </a:lnSpc>
              <a:spcBef>
                <a:spcPts val="2690"/>
              </a:spcBef>
              <a:buFont typeface="Arial"/>
              <a:buChar char="•"/>
              <a:tabLst>
                <a:tab pos="355600" algn="l"/>
                <a:tab pos="356235" algn="l"/>
              </a:tabLst>
            </a:pPr>
            <a:r>
              <a:rPr sz="3200" spc="-2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z="3200" spc="-7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2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102753"/>
            <a:ext cx="5502783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Supervised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3400" y="1014627"/>
            <a:ext cx="7846060" cy="2505173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355600" marR="5080" indent="-342900" algn="just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is labelled containing both descriptions(input) and the target(output).</a:t>
            </a:r>
          </a:p>
          <a:p>
            <a:pPr marL="812800" marR="5080" lvl="1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(input, target)</a:t>
            </a:r>
          </a:p>
          <a:p>
            <a:pPr marL="812800" marR="5080" lvl="1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– description of a face, </a:t>
            </a:r>
            <a:r>
              <a:rPr lang="en-IN" sz="2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area of a house</a:t>
            </a:r>
          </a:p>
          <a:p>
            <a:pPr marL="812800" marR="5080" lvl="1" indent="-342900">
              <a:lnSpc>
                <a:spcPts val="3460"/>
              </a:lnSpc>
              <a:spcBef>
                <a:spcPts val="53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IN" sz="22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target – happy, </a:t>
            </a:r>
            <a:r>
              <a:rPr lang="en-IN" sz="2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price of the house</a:t>
            </a:r>
          </a:p>
        </p:txBody>
      </p:sp>
      <p:pic>
        <p:nvPicPr>
          <p:cNvPr id="6" name="Picture 5" descr="A diagram of a model training&#10;&#10;AI-generated content may be incorrect.">
            <a:extLst>
              <a:ext uri="{FF2B5EF4-FFF2-40B4-BE49-F238E27FC236}">
                <a16:creationId xmlns:a16="http://schemas.microsoft.com/office/drawing/2014/main" id="{5982F78A-6C93-A078-5D10-D91D6002A1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584" y="3519800"/>
            <a:ext cx="6110832" cy="30666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63292" y="362153"/>
            <a:ext cx="5885308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spc="5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Unsupervised</a:t>
            </a:r>
            <a:r>
              <a:rPr sz="4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58570"/>
            <a:ext cx="7552055" cy="4681410"/>
          </a:xfrm>
          <a:prstGeom prst="rect">
            <a:avLst/>
          </a:prstGeom>
        </p:spPr>
        <p:txBody>
          <a:bodyPr vert="horz" wrap="square" lIns="0" tIns="64135" rIns="0" bIns="0" rtlCol="0">
            <a:spAutoFit/>
          </a:bodyPr>
          <a:lstStyle/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is not labelled, contains only descriptions(input).</a:t>
            </a:r>
          </a:p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training data (input)</a:t>
            </a:r>
          </a:p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IN" sz="2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input – round shaped, red coloured, green coloured</a:t>
            </a:r>
          </a:p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endParaRPr lang="en-IN" sz="24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5600" marR="5080" indent="-342900" algn="just">
              <a:lnSpc>
                <a:spcPts val="3240"/>
              </a:lnSpc>
              <a:spcBef>
                <a:spcPts val="505"/>
              </a:spcBef>
              <a:buFont typeface="Arial"/>
              <a:buChar char="•"/>
              <a:tabLst>
                <a:tab pos="440690" algn="l"/>
                <a:tab pos="441325" algn="l"/>
              </a:tabLst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 forms clusters of similar items.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black and white image of a brain&#10;&#10;AI-generated content may be incorrect.">
            <a:extLst>
              <a:ext uri="{FF2B5EF4-FFF2-40B4-BE49-F238E27FC236}">
                <a16:creationId xmlns:a16="http://schemas.microsoft.com/office/drawing/2014/main" id="{ED91B496-7ABD-13F4-D15D-1F6DE7728E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1550" y="3268433"/>
            <a:ext cx="7200900" cy="200782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29536" y="362153"/>
            <a:ext cx="6295264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Semi-Supervised</a:t>
            </a:r>
            <a:r>
              <a:rPr sz="4400" spc="-4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50265" y="1380490"/>
            <a:ext cx="7652384" cy="87459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0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a small amount of labeled data with a large amount of unlabeled data during training.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51435" y="3124200"/>
            <a:ext cx="6662646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844420" y="286257"/>
            <a:ext cx="5451475" cy="6965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4400" spc="-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</a:t>
            </a:r>
            <a:r>
              <a:rPr sz="4400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44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endParaRPr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5940" y="1232661"/>
            <a:ext cx="7987030" cy="2281074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355600" marR="478155" indent="-342900" algn="just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the training of machine learning models to make a sequence of decisions. </a:t>
            </a:r>
          </a:p>
          <a:p>
            <a:pPr marL="355600" marR="478155" indent="-342900" algn="just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computer employs trial and error to come up with a solution to the problem.</a:t>
            </a:r>
          </a:p>
          <a:p>
            <a:pPr marL="355600" marR="478155" indent="-342900" algn="just">
              <a:lnSpc>
                <a:spcPts val="2590"/>
              </a:lnSpc>
              <a:spcBef>
                <a:spcPts val="725"/>
              </a:spcBef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lang="en-US" sz="2700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agent gets either rewards or penalties for the actions it performs. </a:t>
            </a:r>
            <a:endParaRPr sz="2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00200" y="3518651"/>
            <a:ext cx="5450999" cy="3124957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5A6E0BD9FAF72488DB839B085B432DC" ma:contentTypeVersion="5" ma:contentTypeDescription="Create a new document." ma:contentTypeScope="" ma:versionID="839884bfc9d95613804bc457c981ce63">
  <xsd:schema xmlns:xsd="http://www.w3.org/2001/XMLSchema" xmlns:xs="http://www.w3.org/2001/XMLSchema" xmlns:p="http://schemas.microsoft.com/office/2006/metadata/properties" xmlns:ns2="8568a925-09ef-4773-952e-1c5e86f7a1db" targetNamespace="http://schemas.microsoft.com/office/2006/metadata/properties" ma:root="true" ma:fieldsID="f7e2273b9e6e52f463897153d6985949" ns2:_="">
    <xsd:import namespace="8568a925-09ef-4773-952e-1c5e86f7a1d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68a925-09ef-4773-952e-1c5e86f7a1d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85C9790-E27F-477E-8634-3DB6F814A68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8BD70C1-D680-4C95-98DF-C75B0D2982C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568a925-09ef-4773-952e-1c5e86f7a1d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F7A0FE-872E-4941-A834-9162F8F7871B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1590</TotalTime>
  <Words>359</Words>
  <Application>Microsoft Office PowerPoint</Application>
  <PresentationFormat>On-screen Show (4:3)</PresentationFormat>
  <Paragraphs>58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Calibri</vt:lpstr>
      <vt:lpstr>Arial</vt:lpstr>
      <vt:lpstr>Times New Roman</vt:lpstr>
      <vt:lpstr>Office Theme</vt:lpstr>
      <vt:lpstr>Introduction to  Machine Learning</vt:lpstr>
      <vt:lpstr>What is ML?</vt:lpstr>
      <vt:lpstr>PowerPoint Presentation</vt:lpstr>
      <vt:lpstr>Definition of ML</vt:lpstr>
      <vt:lpstr>Categories</vt:lpstr>
      <vt:lpstr>Supervised Learning</vt:lpstr>
      <vt:lpstr>Unsupervised Learning</vt:lpstr>
      <vt:lpstr>Semi-Supervised Learning</vt:lpstr>
      <vt:lpstr>Reinforcement Learning</vt:lpstr>
      <vt:lpstr>Workflow</vt:lpstr>
      <vt:lpstr>Machine Learning Techniques</vt:lpstr>
      <vt:lpstr>Types of data</vt:lpstr>
      <vt:lpstr>Continuous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 Machine Learning</dc:title>
  <cp:lastModifiedBy>Dipendra Gurung</cp:lastModifiedBy>
  <cp:revision>18</cp:revision>
  <dcterms:created xsi:type="dcterms:W3CDTF">2020-06-03T05:51:07Z</dcterms:created>
  <dcterms:modified xsi:type="dcterms:W3CDTF">2025-08-08T06:33:13Z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0x010100A5A6E0BD9FAF72488DB839B085B432DC</vt:lpwstr>
  </property>
</Properties>
</file>