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2" r:id="rId9"/>
    <p:sldId id="263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E6C7-D0D6-766C-A012-F95FE0241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8527C-1583-7422-6372-DDBDF01E2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465AB-C234-8851-A912-5657330C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EE1-8E4E-4FE2-8729-DD74CF33937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92BF-1DF9-01D2-C40A-78D7DD6A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F8680-680D-E67B-281A-C20968C9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03ED-23B6-4259-8E8F-9C57C82C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45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2722-C4C1-E85D-BBC2-DAA495EB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B4371-C79F-565D-8E5C-9E80940B8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4BB1F-1BE8-8BA9-F91F-03F0FB14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EE1-8E4E-4FE2-8729-DD74CF33937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8E993-EF0C-2FD0-7346-A21E8324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FD086-2DAD-BE89-50A8-439E104A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03ED-23B6-4259-8E8F-9C57C82C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51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09EF4-9274-77E0-C345-6886842A2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C2AF-51FF-4BB3-45A2-805BAA909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5193-F81C-537E-BD7C-5BB191FF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EE1-8E4E-4FE2-8729-DD74CF33937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0591-8F6A-A2A4-0D50-6FD499F8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58E9B-45FB-9F27-25FC-5F3B6907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03ED-23B6-4259-8E8F-9C57C82C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60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2A7B-1DF2-7EAC-9370-2E7E7552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E9132-9504-BDAF-A53A-69A9B7B5B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A4992-F03F-F375-C2E7-0299635B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EE1-8E4E-4FE2-8729-DD74CF33937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94A43-0C70-95CF-89E9-205A110A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9308E-DA59-9AFA-DCE4-2CEF1FDC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03ED-23B6-4259-8E8F-9C57C82C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18BF-BD4A-8A9B-59C1-9B548A65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B1E4E-2388-6794-C38B-56C4AE841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E4C12-0A62-219A-4118-F7C84D1E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EE1-8E4E-4FE2-8729-DD74CF33937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4CC97-E9A3-410B-51C5-21299C3E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62160-D620-F7A3-45E6-7CC73F60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03ED-23B6-4259-8E8F-9C57C82C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72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50AD-2EAA-C5BF-D4B4-30A0D5E5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589F-4FFB-FB34-AB45-BD46AA998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C56B4-7F42-413F-EF48-370960701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F06A-7329-CEAE-C4BC-8F356B93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EE1-8E4E-4FE2-8729-DD74CF33937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6A723-77B6-66AE-0AD6-14BACE49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BD957-21C3-534E-4ECD-BA467847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03ED-23B6-4259-8E8F-9C57C82C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34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8F43-7F16-82D3-D4B1-33C3BBB9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A8963-F05F-56C7-2411-B7F7A1301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C5EA1-F05C-22F4-674F-194D45F42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182E8-77AE-8ACA-6972-12C6790BE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43993-1BD1-6623-258C-D30DE4E83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63709-AA38-3809-0D22-C188DBFC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EE1-8E4E-4FE2-8729-DD74CF33937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A9851-70FA-8026-B12E-2BEB1F78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96514-3AED-7836-35D8-731D9D22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03ED-23B6-4259-8E8F-9C57C82C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1BD5-BCB1-F084-6AF1-EEC447BC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605B6-AC81-66E0-7407-CBDEABCA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EE1-8E4E-4FE2-8729-DD74CF33937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96202-C8DE-F0A4-D990-3301409C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AFEBE-553D-1A2B-BB71-16789CAD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03ED-23B6-4259-8E8F-9C57C82C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02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CAA23-44D3-BF00-F7C7-16E5F3D7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EE1-8E4E-4FE2-8729-DD74CF33937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7A7C9-059D-74C7-B413-6AEF12AC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FFF7C-876A-262A-03F0-09AF3B0E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03ED-23B6-4259-8E8F-9C57C82C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98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A4C1-2400-09FC-281E-E6CEEE11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F952-E99B-DEC9-EF00-1F78F3AA6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65B9F-6161-478D-F8F3-89E9980BF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E6AA3-58DF-AA14-8396-6A83A5C4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EE1-8E4E-4FE2-8729-DD74CF33937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4505E-CD4F-5521-F11D-49D8B558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3BF75-A9F4-8346-88E7-F1939D7B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03ED-23B6-4259-8E8F-9C57C82C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31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2116-A78E-A229-3621-3DD8EA40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B4698-6FDB-FBEA-B082-A15A9AFB7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A5A07-E55B-5ED8-8A5D-127B3F2FD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E8E59-5E7B-26D1-2F9C-BFA5E7A4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EE1-8E4E-4FE2-8729-DD74CF33937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CD1AF-EF4E-E91A-982B-6B4282D2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8300F-8781-7374-3BB8-2CC6E138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03ED-23B6-4259-8E8F-9C57C82C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27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18BFB-C1DE-8889-80AD-3207FC9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10947-3E4F-DA2E-6F33-2F6B8CD0B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8450F-AD7C-A33E-60B9-A8807BB5A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F46EE1-8E4E-4FE2-8729-DD74CF33937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71EB-3DEF-6C8E-6980-4F3776AB3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30FB-D298-01FF-C9E1-11C667C37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CE03ED-23B6-4259-8E8F-9C57C82C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2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sahin.samia/ml-series-8-understanding-the-bias-variance-tradeoff-in-machine-learning-1182e78e4d2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8056-0865-9801-FFE7-4F5A38B48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 and evaluation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95BCC-3AEA-F4B3-08EA-A857AB555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80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055F-3AB3-45BF-0331-B3950F03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8255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6ECEE-A955-3DD3-501C-808DD83BA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20750"/>
            <a:ext cx="10515600" cy="4351338"/>
          </a:xfrm>
        </p:spPr>
        <p:txBody>
          <a:bodyPr/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divided into multiple subsets and training/testing the model done on these different subsets.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in understanding how the model performs on different samples of data.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provide insights into the model’s bias and variance. </a:t>
            </a:r>
          </a:p>
          <a:p>
            <a:pPr lvl="1"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with low variance will have similar performance across different folds of the data </a:t>
            </a:r>
          </a:p>
          <a:p>
            <a:pPr lvl="1"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with high variance might have large variations in performance.</a:t>
            </a:r>
          </a:p>
        </p:txBody>
      </p:sp>
      <p:pic>
        <p:nvPicPr>
          <p:cNvPr id="5" name="Picture 4" descr="A diagram of a train&#10;&#10;AI-generated content may be incorrect.">
            <a:extLst>
              <a:ext uri="{FF2B5EF4-FFF2-40B4-BE49-F238E27FC236}">
                <a16:creationId xmlns:a16="http://schemas.microsoft.com/office/drawing/2014/main" id="{121BC789-4DFF-A5AE-EE11-BE99A818A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52110"/>
            <a:ext cx="7360763" cy="28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0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0F35-798F-1373-9FFF-315C84B8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0718-CD93-2250-C486-ECA2DC7CD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643438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measure how well a model performs.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metrics available based on the type of task – classification, regression, clustering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lvl="1" algn="just"/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Recall, F1 score, ROC Curve and AUC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lvl="1" algn="just"/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(MAE), Mean Squared Error (MSE), Root Mean Squared Error (RMSE), R</a:t>
            </a:r>
            <a:r>
              <a:rPr lang="en-IN" sz="2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</a:p>
          <a:p>
            <a:pPr lvl="1" algn="just"/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Score, Adjusted Rand Index (ARI), Normalized Mutual Information (NMI)</a:t>
            </a:r>
          </a:p>
        </p:txBody>
      </p:sp>
    </p:spTree>
    <p:extLst>
      <p:ext uri="{BB962C8B-B14F-4D97-AF65-F5344CB8AC3E}">
        <p14:creationId xmlns:p14="http://schemas.microsoft.com/office/powerpoint/2010/main" val="2507887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5F77-B49D-16DF-196C-E59989EA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65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354C-B9A4-DD9F-FFCA-61733FFA6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675"/>
            <a:ext cx="10515600" cy="458628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correct predictions/total predictions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= TP/(TP + FP)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= TP/(TP + FN)</a:t>
            </a:r>
          </a:p>
        </p:txBody>
      </p:sp>
    </p:spTree>
    <p:extLst>
      <p:ext uri="{BB962C8B-B14F-4D97-AF65-F5344CB8AC3E}">
        <p14:creationId xmlns:p14="http://schemas.microsoft.com/office/powerpoint/2010/main" val="85823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E668-70E7-282E-9ED8-43B6BE9F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D34B-F3FB-B774-EC5C-F81F8C4F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https://medium.com/@sahin.samia/ml-series-8-understanding-the-bias-variance-tradeoff-in-machine-learning-1182e78e4d2d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https://www.youtube.com/watch?v=EuBBz3bI-aA&amp;ab_channel=StatQuestwithJoshStarmer</a:t>
            </a:r>
          </a:p>
        </p:txBody>
      </p:sp>
    </p:spTree>
    <p:extLst>
      <p:ext uri="{BB962C8B-B14F-4D97-AF65-F5344CB8AC3E}">
        <p14:creationId xmlns:p14="http://schemas.microsoft.com/office/powerpoint/2010/main" val="425285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08C2-7FF6-8A46-678C-D16505FE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7812"/>
            <a:ext cx="10515600" cy="806450"/>
          </a:xfrm>
        </p:spPr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CF5A-28AC-3DE3-9C83-8E6430E6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38251"/>
            <a:ext cx="6477000" cy="5341938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refers to the error due to overly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simplistic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learning algorithm.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occurs when a model does not capture all the complexities and patterns in the data, resulting in a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the average prediction of the model and the correct value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direct consequence of high bias. It happens when the model is too simple, leading to poor performance on both training and unseen data.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fails to learn the underlying trends in the data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its predictions generally inaccurate.</a:t>
            </a:r>
          </a:p>
        </p:txBody>
      </p:sp>
      <p:pic>
        <p:nvPicPr>
          <p:cNvPr id="5" name="Picture 4" descr="A diagram of different types of under fitting&#10;&#10;AI-generated content may be incorrect.">
            <a:extLst>
              <a:ext uri="{FF2B5EF4-FFF2-40B4-BE49-F238E27FC236}">
                <a16:creationId xmlns:a16="http://schemas.microsoft.com/office/drawing/2014/main" id="{3CE59E37-0336-6F52-31A5-985F17A5B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16" b="2950"/>
          <a:stretch>
            <a:fillRect/>
          </a:stretch>
        </p:blipFill>
        <p:spPr>
          <a:xfrm>
            <a:off x="7550081" y="1084262"/>
            <a:ext cx="4080641" cy="466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6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6424-BEBC-8E1D-3AE7-6203A724E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32EB-FE11-8E84-B755-FE824A6F8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1"/>
            <a:ext cx="6591300" cy="4759942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the model’s sensitivity to fluctuations in the training data.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High-variance models fit the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very closely.</a:t>
            </a:r>
          </a:p>
          <a:p>
            <a:pPr algn="just"/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result of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variance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model learns patterns that are specific to the training data, including noise and outliers.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performs well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its performance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drops significantly on new, unseen data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different types of under fitting&#10;&#10;AI-generated content may be incorrect.">
            <a:extLst>
              <a:ext uri="{FF2B5EF4-FFF2-40B4-BE49-F238E27FC236}">
                <a16:creationId xmlns:a16="http://schemas.microsoft.com/office/drawing/2014/main" id="{294DF504-1C83-7641-7AE3-CF2A26F3B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>
          <a:xfrm>
            <a:off x="7781924" y="1371291"/>
            <a:ext cx="4158243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4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07B5-84D8-0881-9080-6AFD7B22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861"/>
            <a:ext cx="10515600" cy="909639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1D4E5-37F6-236A-81C5-E8530F611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4875"/>
            <a:ext cx="10782110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dots – training set                                          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dots – testing set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has high variance leading to overfitting.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very well on the training set but fails on the testing set (low generalization)</a:t>
            </a:r>
          </a:p>
          <a:p>
            <a:pPr marL="0" indent="0">
              <a:buNone/>
            </a:pPr>
            <a:endParaRPr lang="en-I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844DF529-9FEB-69DF-3DFB-B5232B8F1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29500"/>
            <a:ext cx="10239185" cy="355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8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ABCD-B8CD-0805-AEE8-8DD26BB7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Variance 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tradeoff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4815-DDBC-7B75-2037-8A3B001F7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400175"/>
            <a:ext cx="6543675" cy="5092700"/>
          </a:xfrm>
        </p:spPr>
        <p:txBody>
          <a:bodyPr>
            <a:normAutofit/>
          </a:bodyPr>
          <a:lstStyle/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and variance are </a:t>
            </a:r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inversely related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decreasing one typically increases the other. A model with </a:t>
            </a:r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bias has low variance, and vice versa.</a:t>
            </a:r>
          </a:p>
          <a:p>
            <a:pPr marL="0" indent="0" algn="just">
              <a:buNone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error (black curve) = Bias + Variance + Irreducible error (noise)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increasing complexity reduces total error, beyond a point, more complexity makes total error rise again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Optimum Model Complexity marked by the vertical dotted line is where total error is minimized. This is the best balance between bias and variance.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model complex&#10;&#10;AI-generated content may be incorrect.">
            <a:extLst>
              <a:ext uri="{FF2B5EF4-FFF2-40B4-BE49-F238E27FC236}">
                <a16:creationId xmlns:a16="http://schemas.microsoft.com/office/drawing/2014/main" id="{816366E4-1762-AECB-9BB0-9343BF09A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1921300"/>
            <a:ext cx="5025636" cy="323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0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A7CB-A229-9308-165B-25E48CD9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Occam’s Razor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2965-02E2-F27C-1298-3354551C1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Occam’s Razor is a philosophical and problem-solving principle which states that  </a:t>
            </a: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"Entities should not be multiplied beyond necessity."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when faced with competing explanations for the same phenomenon,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explanation that makes the fewest assumptions is usually the best.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Machine Learning this principle can be applied to choose the simplest model that explains the data well, rather than a more complex one with extra assumptions/parameters.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avoid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underfitting/overfitting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better generalization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efficiency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52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BBB0-335E-D74F-15CB-6F0B6D6E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61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C991A-20EC-9AAC-97CE-80490DE00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4752975"/>
            <a:ext cx="10429875" cy="1423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Blue dots – training set                                                            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dots – testing set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line forms a balanced relationship performing well on both training and testing set. </a:t>
            </a: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15450215-2112-0E37-6E05-7BE77F5D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57" y="1145736"/>
            <a:ext cx="9582150" cy="3376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9FA4CC-5F23-5C3D-14CA-8F9DC31A6FEC}"/>
              </a:ext>
            </a:extLst>
          </p:cNvPr>
          <p:cNvSpPr txBox="1"/>
          <p:nvPr/>
        </p:nvSpPr>
        <p:spPr>
          <a:xfrm>
            <a:off x="5886449" y="755430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5BB663-E152-3AFC-51E5-4F2684916488}"/>
              </a:ext>
            </a:extLst>
          </p:cNvPr>
          <p:cNvCxnSpPr>
            <a:cxnSpLocks/>
          </p:cNvCxnSpPr>
          <p:nvPr/>
        </p:nvCxnSpPr>
        <p:spPr>
          <a:xfrm flipH="1">
            <a:off x="5886449" y="1124762"/>
            <a:ext cx="485776" cy="294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4C37E7-34C2-2AB4-EAD3-68ADBC339A03}"/>
              </a:ext>
            </a:extLst>
          </p:cNvPr>
          <p:cNvSpPr txBox="1"/>
          <p:nvPr/>
        </p:nvSpPr>
        <p:spPr>
          <a:xfrm>
            <a:off x="1547812" y="1215729"/>
            <a:ext cx="226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relationship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308BBC-DB47-E3E9-8BB9-9EC3B26568A3}"/>
              </a:ext>
            </a:extLst>
          </p:cNvPr>
          <p:cNvCxnSpPr>
            <a:cxnSpLocks/>
          </p:cNvCxnSpPr>
          <p:nvPr/>
        </p:nvCxnSpPr>
        <p:spPr>
          <a:xfrm>
            <a:off x="2466975" y="1585061"/>
            <a:ext cx="76200" cy="106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7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4E2E-7BAD-CAC6-DEFB-0880C917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220662"/>
            <a:ext cx="10515600" cy="92075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Model Selection and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CA8A5-CD18-B04C-C9DD-7FDA8534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a model plays a crucial role in determining its bias and variance.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Complexity Models (High Bias, Low Variance)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Linear regression is a low-complexity model. It assumes a linear relationship between inputs and outputs, which can lead to high bias if the true relationship is more complex.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High-Complexity Models (Low Bias, High Variance)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Decision trees, especially deep ones, are more complex. They can capture complex relationships in the data, but at the risk of learning noise and anomalies (overfitting).</a:t>
            </a:r>
          </a:p>
        </p:txBody>
      </p:sp>
    </p:spTree>
    <p:extLst>
      <p:ext uri="{BB962C8B-B14F-4D97-AF65-F5344CB8AC3E}">
        <p14:creationId xmlns:p14="http://schemas.microsoft.com/office/powerpoint/2010/main" val="426687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BDAC-5203-0AC7-1DCD-C85467C4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9A06-CB3F-D117-A858-23F63CAA0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249"/>
            <a:ext cx="10515600" cy="50006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a model is trained also influences its bias and variance.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Size:</a:t>
            </a: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Datasets: 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help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variance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model has more information to learn from.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if the model is too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increasing the data size will not address its high bias.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Datasets: 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worsen the issue of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variance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the model might overfit to a limited amount of data.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1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809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Office Theme</vt:lpstr>
      <vt:lpstr>Performance measure and evaluation </vt:lpstr>
      <vt:lpstr>Bias</vt:lpstr>
      <vt:lpstr>Variance</vt:lpstr>
      <vt:lpstr>Overfitting</vt:lpstr>
      <vt:lpstr>Bias Variance tradeoff</vt:lpstr>
      <vt:lpstr>Principle of Occam’s Razor</vt:lpstr>
      <vt:lpstr>Balanced relationship</vt:lpstr>
      <vt:lpstr>Impact on Model Selection and Training</vt:lpstr>
      <vt:lpstr>Training Techniques</vt:lpstr>
      <vt:lpstr>Cross validation</vt:lpstr>
      <vt:lpstr>Evaluation metrics</vt:lpstr>
      <vt:lpstr>Classification metrics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Dipendra Gurung</dc:creator>
  <cp:lastModifiedBy>Dipendra Gurung</cp:lastModifiedBy>
  <cp:revision>15</cp:revision>
  <dcterms:created xsi:type="dcterms:W3CDTF">2025-08-25T04:47:29Z</dcterms:created>
  <dcterms:modified xsi:type="dcterms:W3CDTF">2025-08-27T05:27:10Z</dcterms:modified>
</cp:coreProperties>
</file>