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B1DDB-6E2F-4B37-BD26-72C6B1FEBA04}" v="60" dt="2024-04-10T06:07:01.224"/>
    <p1510:client id="{2ECCCD7C-96B3-447A-8E59-F6956F0F5222}" v="437" dt="2024-04-10T05:44:16.574"/>
    <p1510:client id="{4CF93FBD-E968-446C-A175-E094827C67E2}" v="46" dt="2024-04-10T06:05:42.832"/>
    <p1510:client id="{7BA41252-7028-4E13-A5F2-5D8246C7B2D8}" v="127" dt="2024-04-10T06:01:07.305"/>
    <p1510:client id="{A8C974D5-C126-4142-A40B-43B2B4C52964}" v="135" dt="2024-04-10T06:03:49.0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KUMAR" userId="f1665f5547d79f31" providerId="Windows Live" clId="Web-{16AB1DDB-6E2F-4B37-BD26-72C6B1FEBA04}"/>
    <pc:docChg chg="modSld">
      <pc:chgData name="ROHITH KUMAR" userId="f1665f5547d79f31" providerId="Windows Live" clId="Web-{16AB1DDB-6E2F-4B37-BD26-72C6B1FEBA04}" dt="2024-04-10T06:07:01.224" v="29" actId="20577"/>
      <pc:docMkLst>
        <pc:docMk/>
      </pc:docMkLst>
      <pc:sldChg chg="modSp">
        <pc:chgData name="ROHITH KUMAR" userId="f1665f5547d79f31" providerId="Windows Live" clId="Web-{16AB1DDB-6E2F-4B37-BD26-72C6B1FEBA04}" dt="2024-04-10T06:07:01.224" v="29" actId="20577"/>
        <pc:sldMkLst>
          <pc:docMk/>
          <pc:sldMk cId="0" sldId="256"/>
        </pc:sldMkLst>
        <pc:spChg chg="mod">
          <ac:chgData name="ROHITH KUMAR" userId="f1665f5547d79f31" providerId="Windows Live" clId="Web-{16AB1DDB-6E2F-4B37-BD26-72C6B1FEBA04}" dt="2024-04-10T06:07:01.224" v="29" actId="20577"/>
          <ac:spMkLst>
            <pc:docMk/>
            <pc:sldMk cId="0" sldId="256"/>
            <ac:spMk id="1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553329" y="2815478"/>
            <a:ext cx="8487501" cy="646331"/>
          </a:xfrm>
          <a:prstGeom prst="rect">
            <a:avLst/>
          </a:prstGeom>
          <a:noFill/>
        </p:spPr>
        <p:txBody>
          <a:bodyPr wrap="square" lIns="91440" tIns="45720" rIns="91440" bIns="45720" rtlCol="0" anchor="t">
            <a:spAutoFit/>
          </a:bodyPr>
          <a:lstStyle/>
          <a:p>
            <a:r>
              <a:rPr lang="en" sz="3600" b="1" dirty="0">
                <a:solidFill>
                  <a:srgbClr val="00B050"/>
                </a:solidFill>
                <a:latin typeface="Times New Roman"/>
                <a:cs typeface="Times New Roman"/>
              </a:rPr>
              <a:t>Image Recognition using CIFAR-10 data</a:t>
            </a:r>
            <a:endParaRPr lang="en-US" dirty="0">
              <a:solidFill>
                <a:srgbClr val="00B050"/>
              </a:solidFill>
              <a:latin typeface="Times New Roman"/>
              <a:cs typeface="Times New Roman"/>
            </a:endParaRPr>
          </a:p>
        </p:txBody>
      </p:sp>
      <p:sp>
        <p:nvSpPr>
          <p:cNvPr id="13" name="TextBox 12"/>
          <p:cNvSpPr txBox="1"/>
          <p:nvPr/>
        </p:nvSpPr>
        <p:spPr>
          <a:xfrm>
            <a:off x="6553200" y="4305895"/>
            <a:ext cx="4495418" cy="923330"/>
          </a:xfrm>
          <a:prstGeom prst="rect">
            <a:avLst/>
          </a:prstGeom>
          <a:noFill/>
        </p:spPr>
        <p:txBody>
          <a:bodyPr wrap="square" lIns="91440" tIns="45720" rIns="91440" bIns="45720" rtlCol="0" anchor="t">
            <a:spAutoFit/>
          </a:bodyPr>
          <a:lstStyle/>
          <a:p>
            <a:r>
              <a:rPr lang="en-US" dirty="0">
                <a:solidFill>
                  <a:srgbClr val="000000"/>
                </a:solidFill>
              </a:rPr>
              <a:t>SIVA RAMANA HV</a:t>
            </a:r>
          </a:p>
          <a:p>
            <a:r>
              <a:rPr lang="en-US" dirty="0">
                <a:solidFill>
                  <a:srgbClr val="000000"/>
                </a:solidFill>
              </a:rPr>
              <a:t>NM</a:t>
            </a:r>
            <a:r>
              <a:rPr lang="en-US" dirty="0"/>
              <a:t> ID: au711721243102</a:t>
            </a:r>
          </a:p>
          <a:p>
            <a:r>
              <a:rPr lang="en-US" err="1"/>
              <a:t>KGiSL</a:t>
            </a:r>
            <a:r>
              <a:rPr lang="en-US" dirty="0"/>
              <a:t> INSTITUTE OF TECHNOLOGY</a:t>
            </a:r>
            <a:endParaRPr lang="en-IN"/>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TextBox 11">
            <a:extLst>
              <a:ext uri="{FF2B5EF4-FFF2-40B4-BE49-F238E27FC236}">
                <a16:creationId xmlns:a16="http://schemas.microsoft.com/office/drawing/2014/main" id="{92DF4BF8-E549-58B3-B979-E1105EBA7B56}"/>
              </a:ext>
            </a:extLst>
          </p:cNvPr>
          <p:cNvSpPr txBox="1"/>
          <p:nvPr/>
        </p:nvSpPr>
        <p:spPr>
          <a:xfrm>
            <a:off x="821258" y="1169163"/>
            <a:ext cx="9231405" cy="3266985"/>
          </a:xfrm>
          <a:prstGeom prst="rect">
            <a:avLst/>
          </a:prstGeom>
          <a:noFill/>
        </p:spPr>
        <p:txBody>
          <a:bodyPr wrap="square" lIns="91440" tIns="45720" rIns="91440" bIns="45720" rtlCol="0" anchor="t">
            <a:spAutoFit/>
          </a:bodyPr>
          <a:lstStyle/>
          <a:p>
            <a:pPr>
              <a:lnSpc>
                <a:spcPct val="150000"/>
              </a:lnSpc>
            </a:pPr>
            <a:r>
              <a:rPr lang="en-US" sz="2000" dirty="0">
                <a:solidFill>
                  <a:schemeClr val="tx1"/>
                </a:solidFill>
                <a:latin typeface="Times New Roman"/>
                <a:cs typeface="Times New Roman"/>
              </a:rPr>
              <a:t>Upon rigorous training and evaluation, our CNN model achieves an impressive accuracy rate on the CIFAR-10 dataset, outperforming existing benchmarks. Through extensive experimentation and fine-tuning, we have optimized the model to achieve a balance between accuracy and computational efficiency, making it suitable for real-time image recognition applications. The robustness and reliability of our solution underscore its potential for deployment across various domains, reaffirming its value in the field of computer vision and machine learning.</a:t>
            </a:r>
          </a:p>
        </p:txBody>
      </p:sp>
      <p:pic>
        <p:nvPicPr>
          <p:cNvPr id="4" name="Picture 3">
            <a:extLst>
              <a:ext uri="{FF2B5EF4-FFF2-40B4-BE49-F238E27FC236}">
                <a16:creationId xmlns:a16="http://schemas.microsoft.com/office/drawing/2014/main" id="{DF4368DB-21C6-5907-2CB4-15D2355FEAA6}"/>
              </a:ext>
            </a:extLst>
          </p:cNvPr>
          <p:cNvPicPr>
            <a:picLocks noChangeAspect="1"/>
          </p:cNvPicPr>
          <p:nvPr/>
        </p:nvPicPr>
        <p:blipFill>
          <a:blip r:embed="rId2"/>
          <a:stretch>
            <a:fillRect/>
          </a:stretch>
        </p:blipFill>
        <p:spPr>
          <a:xfrm>
            <a:off x="815788" y="4684900"/>
            <a:ext cx="8039100" cy="905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18983"/>
            <a:ext cx="5657496" cy="513986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Load and Preprocess Data</a:t>
            </a:r>
            <a:endParaRPr lang="en-US"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Data Augmentation </a:t>
            </a: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Build the CNN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Compile the Model</a:t>
            </a:r>
            <a:endParaRPr lang="en-IN" sz="2000" dirty="0">
              <a:solidFill>
                <a:srgbClr val="000000"/>
              </a:solidFill>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Train the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Evaluate the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Visualization </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Fine-Tuning and Hyperparameter Tuning </a:t>
            </a: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Conclusion</a:t>
            </a:r>
            <a:endParaRPr lang="en-IN" sz="2000" dirty="0">
              <a:latin typeface="Times New Roman"/>
              <a:cs typeface="Times New Roman"/>
            </a:endParaRPr>
          </a:p>
          <a:p>
            <a:pPr marL="285750" indent="-285750">
              <a:buFont typeface="Arial" panose="020B0604020202020204" pitchFamily="34" charset="0"/>
              <a:buChar char="•"/>
            </a:pPr>
            <a:endParaRPr lang="en-US" sz="2000" spc="-10" dirty="0">
              <a:solidFill>
                <a:srgbClr val="00B050"/>
              </a:solidFill>
            </a:endParaRPr>
          </a:p>
          <a:p>
            <a:pPr marL="285750" indent="-285750">
              <a:buFont typeface="Arial" panose="020B0604020202020204" pitchFamily="34" charset="0"/>
              <a:buChar char="•"/>
            </a:pPr>
            <a:endParaRPr lang="en-IN" sz="2000" spc="-75" dirty="0">
              <a:solidFill>
                <a:srgbClr val="00B050"/>
              </a:solidFill>
            </a:endParaRPr>
          </a:p>
          <a:p>
            <a:pPr marL="285750" indent="-285750">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1438275" y="1255059"/>
            <a:ext cx="7400925" cy="4191660"/>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Developing a convolutional neural network (CNN) model for image recognition using the CIFAR-10 dataset poses a challenge in accurately classifying 32x32 color images across 10 diverse categories. Despite the availability of extensive resources and advanced techniques, creating a robust CNN architecture tailored for this task remains crucial. </a:t>
            </a:r>
            <a:endParaRPr lang="en-US">
              <a:solidFill>
                <a:schemeClr val="tx1"/>
              </a:solidFill>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The primary challenge lies in optimizing the model's performance while efficiently handling the complexities inherent in image classification tasks.</a:t>
            </a: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49275" y="829627"/>
            <a:ext cx="552252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2806987"/>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This project aims to develop a CNN model using </a:t>
            </a:r>
            <a:r>
              <a:rPr lang="en-US" sz="2000" err="1">
                <a:solidFill>
                  <a:schemeClr val="tx1"/>
                </a:solidFill>
                <a:latin typeface="Times New Roman"/>
                <a:cs typeface="Times New Roman"/>
              </a:rPr>
              <a:t>Keras</a:t>
            </a:r>
            <a:r>
              <a:rPr lang="en-US" sz="2000" dirty="0">
                <a:solidFill>
                  <a:schemeClr val="tx1"/>
                </a:solidFill>
                <a:latin typeface="Times New Roman"/>
                <a:cs typeface="Times New Roman"/>
              </a:rPr>
              <a:t> to effectively classify images from the CIFAR-10 dataset. Key tasks include data preprocessing, model architecture design, training, evaluation, fine-tuning, and optimization. By meticulously addressing each of these tasks, the project endeavors to achieve high accuracy in categorizing images into their respective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71600" y="2019300"/>
            <a:ext cx="7620000" cy="3268331"/>
          </a:xfrm>
          <a:prstGeom prst="rect">
            <a:avLst/>
          </a:prstGeom>
          <a:noFill/>
        </p:spPr>
        <p:txBody>
          <a:bodyPr wrap="square" lIns="91440" tIns="45720" rIns="91440" bIns="45720" rtlCol="0" anchor="t">
            <a:spAutoFit/>
          </a:bodyPr>
          <a:lstStyle/>
          <a:p>
            <a:pPr marL="342900" indent="-342900" algn="just">
              <a:lnSpc>
                <a:spcPct val="150000"/>
              </a:lnSpc>
              <a:buFont typeface="Arial"/>
              <a:buChar char="•"/>
            </a:pPr>
            <a:r>
              <a:rPr lang="en-US" sz="2000" dirty="0">
                <a:solidFill>
                  <a:schemeClr val="tx1"/>
                </a:solidFill>
                <a:latin typeface="Times New Roman"/>
                <a:cs typeface="Times New Roman"/>
              </a:rPr>
              <a:t>The end users of this project include researchers, developers, and practitioners in the field of computer vision and machine learning. </a:t>
            </a:r>
            <a:endParaRPr lang="en-US">
              <a:solidFill>
                <a:schemeClr val="tx1"/>
              </a:solidFill>
            </a:endParaRPr>
          </a:p>
          <a:p>
            <a:pPr algn="just">
              <a:lnSpc>
                <a:spcPct val="150000"/>
              </a:lnSpc>
            </a:pPr>
            <a:endParaRPr lang="en-US" sz="2000" dirty="0">
              <a:solidFill>
                <a:schemeClr val="tx1"/>
              </a:solidFill>
              <a:latin typeface="Times New Roman"/>
              <a:cs typeface="Times New Roman"/>
            </a:endParaRPr>
          </a:p>
          <a:p>
            <a:pPr marL="342900" indent="-342900" algn="just">
              <a:lnSpc>
                <a:spcPct val="150000"/>
              </a:lnSpc>
              <a:buFont typeface="Arial"/>
              <a:buChar char="•"/>
            </a:pPr>
            <a:r>
              <a:rPr lang="en-US" sz="2000" dirty="0">
                <a:solidFill>
                  <a:schemeClr val="tx1"/>
                </a:solidFill>
                <a:latin typeface="Times New Roman"/>
                <a:cs typeface="Times New Roman"/>
              </a:rPr>
              <a:t>Additionally, individuals or organizations seeking image recognition solutions for diverse applications, such as automated surveillance, object detection in autonomous vehicles, and content filtering in social media platforms, can benefit from the developed CNN model.</a:t>
            </a: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33625" y="1444380"/>
            <a:ext cx="7248525" cy="4062651"/>
          </a:xfrm>
          <a:prstGeom prst="rect">
            <a:avLst/>
          </a:prstGeom>
          <a:noFill/>
        </p:spPr>
        <p:txBody>
          <a:bodyPr wrap="square" lIns="91440" tIns="45720" rIns="91440" bIns="45720" rtlCol="0" anchor="t">
            <a:spAutoFit/>
          </a:bodyPr>
          <a:lstStyle/>
          <a:p>
            <a:pPr algn="just">
              <a:lnSpc>
                <a:spcPct val="150000"/>
              </a:lnSpc>
            </a:pPr>
            <a:r>
              <a:rPr lang="en-US" sz="2000" dirty="0">
                <a:solidFill>
                  <a:schemeClr val="tx1"/>
                </a:solidFill>
                <a:latin typeface="Times New Roman"/>
                <a:cs typeface="Times New Roman"/>
              </a:rPr>
              <a:t>Our solution involves the creation of a robust CNN model tailored for image recognition tasks using the CIFAR-10 dataset. By leveraging </a:t>
            </a:r>
            <a:r>
              <a:rPr lang="en-US" sz="2000" err="1">
                <a:solidFill>
                  <a:schemeClr val="tx1"/>
                </a:solidFill>
                <a:latin typeface="Times New Roman"/>
                <a:cs typeface="Times New Roman"/>
              </a:rPr>
              <a:t>Keras</a:t>
            </a:r>
            <a:r>
              <a:rPr lang="en-US" sz="2000" dirty="0">
                <a:solidFill>
                  <a:schemeClr val="tx1"/>
                </a:solidFill>
                <a:latin typeface="Times New Roman"/>
                <a:cs typeface="Times New Roman"/>
              </a:rPr>
              <a:t>, a high-level neural networks API, we aim to streamline the development process and enhance model performance. The value proposition lies in providing a reliable and efficient solution for accurate image classification across various domains, empowering users to leverage advanced machine learning techniques for real-world applications.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9282000" cy="3268331"/>
          </a:xfrm>
          <a:prstGeom prst="rect">
            <a:avLst/>
          </a:prstGeom>
          <a:noFill/>
        </p:spPr>
        <p:txBody>
          <a:bodyPr wrap="square" lIns="91440" tIns="45720" rIns="91440" bIns="45720" rtlCol="0" anchor="t">
            <a:spAutoFit/>
          </a:bodyPr>
          <a:lstStyle/>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The distinguishing factor of our solution lies in its comprehensive approach towards addressing all aspects of the image recognition task. </a:t>
            </a:r>
            <a:endParaRPr lang="en-US">
              <a:solidFill>
                <a:schemeClr val="tx1"/>
              </a:solidFill>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From data preprocessing to model optimization, we ensure meticulous attention to detail, resulting in a high-performing CNN architecture capable of accurately classifying CIFAR-10 images. </a:t>
            </a:r>
            <a:endParaRPr lang="en-US">
              <a:solidFill>
                <a:schemeClr val="tx1"/>
              </a:solidFill>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Additionally, our solution emphasizes scalability and adaptability, enabling seamless integration into diverse applications and environments.</a:t>
            </a: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2400657"/>
          </a:xfrm>
          <a:prstGeom prst="rect">
            <a:avLst/>
          </a:prstGeom>
          <a:noFill/>
        </p:spPr>
        <p:txBody>
          <a:bodyPr wrap="square" lIns="91440" tIns="45720" rIns="91440" bIns="45720" rtlCol="0" anchor="t">
            <a:spAutoFit/>
          </a:bodyPr>
          <a:lstStyle/>
          <a:p>
            <a:r>
              <a:rPr lang="en-US" sz="2200" dirty="0">
                <a:solidFill>
                  <a:schemeClr val="tx1"/>
                </a:solidFill>
                <a:latin typeface="Times New Roman"/>
                <a:cs typeface="Times New Roman"/>
              </a:rPr>
              <a:t>The CNN architecture will comprise multiple convolutional layers followed by pooling layers for feature extraction. Subsequently, fully connected layers will be employed for classification. Techniques such as dropout regularization and batch normalization will be utilized to mitigate overfitting and improve generalization. Hyperparameter tuning and optimization algorithms like Adam will be employed to enhance model performance.</a:t>
            </a:r>
          </a:p>
          <a:p>
            <a:endParaRPr lang="en-US" dirty="0"/>
          </a:p>
        </p:txBody>
      </p:sp>
      <p:sp>
        <p:nvSpPr>
          <p:cNvPr id="4" name="TextBox 3">
            <a:extLst>
              <a:ext uri="{FF2B5EF4-FFF2-40B4-BE49-F238E27FC236}">
                <a16:creationId xmlns:a16="http://schemas.microsoft.com/office/drawing/2014/main" id="{08091566-9E80-A716-E133-FC52E2E706F3}"/>
              </a:ext>
            </a:extLst>
          </p:cNvPr>
          <p:cNvSpPr txBox="1"/>
          <p:nvPr/>
        </p:nvSpPr>
        <p:spPr>
          <a:xfrm>
            <a:off x="935691" y="3179669"/>
            <a:ext cx="8956300" cy="3435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Sans-Serif"/>
              <a:buChar char="•"/>
            </a:pPr>
            <a:r>
              <a:rPr lang="en-US" sz="2000" b="1">
                <a:solidFill>
                  <a:schemeClr val="tx1"/>
                </a:solidFill>
                <a:latin typeface="Times New Roman"/>
                <a:cs typeface="Times New Roman"/>
              </a:rPr>
              <a:t>Data Preprocessing:</a:t>
            </a:r>
          </a:p>
          <a:p>
            <a:pPr lvl="1" algn="l">
              <a:buFont typeface="Arial,Sans-Serif"/>
              <a:buChar char="•"/>
            </a:pPr>
            <a:r>
              <a:rPr lang="en-US" sz="2000">
                <a:solidFill>
                  <a:schemeClr val="tx1"/>
                </a:solidFill>
                <a:latin typeface="Times New Roman"/>
                <a:cs typeface="Times New Roman"/>
              </a:rPr>
              <a:t>Load the CIFAR-10 dataset.</a:t>
            </a:r>
            <a:endParaRPr lang="en-US" sz="2000">
              <a:latin typeface="Times New Roman"/>
              <a:cs typeface="Times New Roman"/>
            </a:endParaRPr>
          </a:p>
          <a:p>
            <a:pPr lvl="1" algn="l">
              <a:buFont typeface="Arial,Sans-Serif"/>
              <a:buChar char="•"/>
            </a:pPr>
            <a:r>
              <a:rPr lang="en-US" sz="2000" dirty="0">
                <a:solidFill>
                  <a:schemeClr val="tx1"/>
                </a:solidFill>
                <a:latin typeface="Times New Roman"/>
                <a:cs typeface="Times New Roman"/>
              </a:rPr>
              <a:t>Normalize the pixel values of images to be in the range [0, 1].</a:t>
            </a:r>
          </a:p>
          <a:p>
            <a:pPr lvl="1" algn="l">
              <a:buFont typeface="Arial,Sans-Serif"/>
              <a:buChar char="•"/>
            </a:pPr>
            <a:r>
              <a:rPr lang="en-US" sz="2000" dirty="0">
                <a:solidFill>
                  <a:schemeClr val="tx1"/>
                </a:solidFill>
                <a:latin typeface="Times New Roman"/>
                <a:cs typeface="Times New Roman"/>
              </a:rPr>
              <a:t>Convert class labels into one-hot encoded vectors.</a:t>
            </a:r>
          </a:p>
          <a:p>
            <a:pPr algn="l">
              <a:buFont typeface="Arial,Sans-Serif"/>
              <a:buChar char="•"/>
            </a:pPr>
            <a:r>
              <a:rPr lang="en-US" sz="2000" b="1" dirty="0">
                <a:solidFill>
                  <a:schemeClr val="tx1"/>
                </a:solidFill>
                <a:latin typeface="Times New Roman"/>
                <a:cs typeface="Times New Roman"/>
              </a:rPr>
              <a:t>Model Development:</a:t>
            </a:r>
          </a:p>
          <a:p>
            <a:pPr lvl="1" algn="l">
              <a:buFont typeface="Arial,Sans-Serif"/>
              <a:buChar char="•"/>
            </a:pPr>
            <a:r>
              <a:rPr lang="en-US" sz="2000" dirty="0">
                <a:solidFill>
                  <a:schemeClr val="tx1"/>
                </a:solidFill>
                <a:latin typeface="Times New Roman"/>
                <a:cs typeface="Times New Roman"/>
              </a:rPr>
              <a:t>Design and implement a CNN architecture using </a:t>
            </a:r>
            <a:r>
              <a:rPr lang="en-US" sz="2000" dirty="0" err="1">
                <a:solidFill>
                  <a:schemeClr val="tx1"/>
                </a:solidFill>
                <a:latin typeface="Times New Roman"/>
                <a:cs typeface="Times New Roman"/>
              </a:rPr>
              <a:t>Keras</a:t>
            </a:r>
            <a:r>
              <a:rPr lang="en-US" sz="2000" dirty="0">
                <a:solidFill>
                  <a:schemeClr val="tx1"/>
                </a:solidFill>
                <a:latin typeface="Times New Roman"/>
                <a:cs typeface="Times New Roman"/>
              </a:rPr>
              <a:t>.</a:t>
            </a:r>
          </a:p>
          <a:p>
            <a:pPr lvl="1" algn="l">
              <a:buFont typeface="Arial,Sans-Serif"/>
              <a:buChar char="•"/>
            </a:pPr>
            <a:r>
              <a:rPr lang="en-US" sz="2000" dirty="0">
                <a:solidFill>
                  <a:schemeClr val="tx1"/>
                </a:solidFill>
                <a:latin typeface="Times New Roman"/>
                <a:cs typeface="Times New Roman"/>
              </a:rPr>
              <a:t>Experiment with different configurations of convolutional layers, pooling layers, activation functions, etc.</a:t>
            </a:r>
          </a:p>
          <a:p>
            <a:pPr lvl="1" algn="l">
              <a:buFont typeface="Arial,Sans-Serif"/>
              <a:buChar char="•"/>
            </a:pPr>
            <a:r>
              <a:rPr lang="en-US" sz="2000" dirty="0">
                <a:solidFill>
                  <a:schemeClr val="tx1"/>
                </a:solidFill>
                <a:latin typeface="Times New Roman"/>
                <a:cs typeface="Times New Roman"/>
              </a:rPr>
              <a:t>Choose an appropriate loss function, optimizer, and evaluation metric for training the model.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10096500" cy="6801862"/>
          </a:xfrm>
        </p:spPr>
        <p:txBody>
          <a:bodyPr wrap="square" lIns="0" tIns="0" rIns="0" bIns="0" anchor="t">
            <a:spAutoFit/>
          </a:bodyPr>
          <a:lstStyle/>
          <a:p>
            <a:pPr algn="l">
              <a:buFont typeface="Arial"/>
              <a:buChar char="•"/>
            </a:pPr>
            <a:r>
              <a:rPr lang="en-US" sz="2000" b="1" dirty="0">
                <a:solidFill>
                  <a:schemeClr val="tx1"/>
                </a:solidFill>
                <a:latin typeface="Times New Roman"/>
                <a:ea typeface="+mn-lt"/>
                <a:cs typeface="+mn-lt"/>
              </a:rPr>
              <a:t>Model Training:</a:t>
            </a:r>
            <a:endParaRPr lang="en-US" sz="2000" b="1">
              <a:solidFill>
                <a:schemeClr val="tx1"/>
              </a:solidFill>
              <a:latin typeface="Times New Roman"/>
              <a:ea typeface="+mn-lt"/>
              <a:cs typeface="+mn-lt"/>
            </a:endParaRPr>
          </a:p>
          <a:p>
            <a:pPr lvl="1" algn="l">
              <a:buFont typeface="Arial"/>
              <a:buChar char="•"/>
            </a:pPr>
            <a:r>
              <a:rPr lang="en-US" sz="2000" dirty="0">
                <a:solidFill>
                  <a:schemeClr val="tx1"/>
                </a:solidFill>
                <a:latin typeface="Times New Roman"/>
                <a:ea typeface="+mn-lt"/>
                <a:cs typeface="+mn-lt"/>
              </a:rPr>
              <a:t>Train the CNN model on the training subset of CIFAR-10 images.</a:t>
            </a:r>
          </a:p>
          <a:p>
            <a:pPr lvl="1" algn="l">
              <a:buFont typeface="Arial"/>
              <a:buChar char="•"/>
            </a:pPr>
            <a:r>
              <a:rPr lang="en-US" sz="2000" dirty="0">
                <a:solidFill>
                  <a:schemeClr val="tx1"/>
                </a:solidFill>
                <a:latin typeface="Times New Roman"/>
                <a:ea typeface="+mn-lt"/>
                <a:cs typeface="+mn-lt"/>
              </a:rPr>
              <a:t>Monitor the training process and adjust hyperparameters as needed to improve performance.</a:t>
            </a:r>
          </a:p>
          <a:p>
            <a:pPr lvl="1" algn="l">
              <a:buFont typeface="Arial"/>
              <a:buChar char="•"/>
            </a:pPr>
            <a:r>
              <a:rPr lang="en-US" sz="2000" dirty="0">
                <a:solidFill>
                  <a:schemeClr val="tx1"/>
                </a:solidFill>
                <a:latin typeface="Times New Roman"/>
                <a:ea typeface="+mn-lt"/>
                <a:cs typeface="+mn-lt"/>
              </a:rPr>
              <a:t>Validate the model's performance on a separate validation subset during training.</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Model Evaluation:</a:t>
            </a:r>
            <a:endParaRPr lang="en-US" b="1">
              <a:solidFill>
                <a:schemeClr val="tx1"/>
              </a:solidFill>
              <a:latin typeface="Times New Roman"/>
              <a:cs typeface="Times New Roman"/>
            </a:endParaRPr>
          </a:p>
          <a:p>
            <a:pPr lvl="1" algn="l">
              <a:buFont typeface="Arial"/>
              <a:buChar char="•"/>
            </a:pPr>
            <a:r>
              <a:rPr lang="en-US" sz="2000" dirty="0">
                <a:solidFill>
                  <a:schemeClr val="tx1"/>
                </a:solidFill>
                <a:latin typeface="Times New Roman"/>
                <a:ea typeface="+mn-lt"/>
                <a:cs typeface="+mn-lt"/>
              </a:rPr>
              <a:t>Evaluate the trained model on the test subset of CIFAR-10 images.</a:t>
            </a:r>
          </a:p>
          <a:p>
            <a:pPr lvl="1" algn="l">
              <a:buFont typeface="Arial"/>
              <a:buChar char="•"/>
            </a:pPr>
            <a:r>
              <a:rPr lang="en-US" sz="2000" dirty="0">
                <a:solidFill>
                  <a:schemeClr val="tx1"/>
                </a:solidFill>
                <a:latin typeface="Times New Roman"/>
                <a:ea typeface="+mn-lt"/>
                <a:cs typeface="+mn-lt"/>
              </a:rPr>
              <a:t>Measure performance metrics such as accuracy, precision, recall, and F1-score.</a:t>
            </a:r>
          </a:p>
          <a:p>
            <a:pPr lvl="1" algn="l">
              <a:buFont typeface="Arial"/>
              <a:buChar char="•"/>
            </a:pPr>
            <a:r>
              <a:rPr lang="en-US" sz="2000" dirty="0">
                <a:solidFill>
                  <a:schemeClr val="tx1"/>
                </a:solidFill>
                <a:latin typeface="Times New Roman"/>
                <a:ea typeface="+mn-lt"/>
                <a:cs typeface="+mn-lt"/>
              </a:rPr>
              <a:t>Visualize the model's predictions and analyze any misclassifications.</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Fine-Tuning and Optimization:</a:t>
            </a:r>
            <a:endParaRPr lang="en-US" sz="2000" b="1">
              <a:solidFill>
                <a:schemeClr val="tx1"/>
              </a:solidFill>
              <a:latin typeface="Times New Roman"/>
              <a:ea typeface="+mn-lt"/>
              <a:cs typeface="+mn-lt"/>
            </a:endParaRPr>
          </a:p>
          <a:p>
            <a:pPr lvl="1" algn="l">
              <a:buFont typeface="Arial"/>
              <a:buChar char="•"/>
            </a:pPr>
            <a:r>
              <a:rPr lang="en-US" sz="2000" dirty="0">
                <a:solidFill>
                  <a:schemeClr val="tx1"/>
                </a:solidFill>
                <a:latin typeface="Times New Roman"/>
                <a:ea typeface="+mn-lt"/>
                <a:cs typeface="+mn-lt"/>
              </a:rPr>
              <a:t>Experiment with data augmentation techniques to improve model generalization.</a:t>
            </a:r>
          </a:p>
          <a:p>
            <a:pPr lvl="1" algn="l">
              <a:buFont typeface="Arial"/>
              <a:buChar char="•"/>
            </a:pPr>
            <a:r>
              <a:rPr lang="en-US" sz="2000" dirty="0">
                <a:solidFill>
                  <a:schemeClr val="tx1"/>
                </a:solidFill>
                <a:latin typeface="Times New Roman"/>
                <a:ea typeface="+mn-lt"/>
                <a:cs typeface="+mn-lt"/>
              </a:rPr>
              <a:t>Fine-tune hyperparameters such as learning rate, batch size, and dropout rate to optimize model performance.</a:t>
            </a:r>
          </a:p>
          <a:p>
            <a:pPr lvl="1" algn="l">
              <a:buFont typeface="Arial"/>
              <a:buChar char="•"/>
            </a:pPr>
            <a:r>
              <a:rPr lang="en-US" sz="2000" dirty="0">
                <a:solidFill>
                  <a:schemeClr val="tx1"/>
                </a:solidFill>
                <a:latin typeface="Times New Roman"/>
                <a:ea typeface="+mn-lt"/>
                <a:cs typeface="+mn-lt"/>
              </a:rPr>
              <a:t>Explore advanced CNN architectures (e.g., VGG, ResNet) and transfer learning for further improvements.</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Conclusion:</a:t>
            </a:r>
            <a:endParaRPr lang="en-US" b="1">
              <a:solidFill>
                <a:schemeClr val="tx1"/>
              </a:solidFill>
              <a:latin typeface="Times New Roman"/>
              <a:cs typeface="Times New Roman"/>
            </a:endParaRPr>
          </a:p>
          <a:p>
            <a:pPr lvl="1" algn="l">
              <a:buFont typeface="Arial"/>
              <a:buChar char="•"/>
            </a:pPr>
            <a:r>
              <a:rPr lang="en-US" sz="2000" dirty="0">
                <a:solidFill>
                  <a:schemeClr val="tx1"/>
                </a:solidFill>
                <a:latin typeface="Times New Roman"/>
                <a:ea typeface="+mn-lt"/>
                <a:cs typeface="+mn-lt"/>
              </a:rPr>
              <a:t>Summarize the performance of the developed CNN model on the CIFAR-10 dataset.</a:t>
            </a:r>
          </a:p>
          <a:p>
            <a:pPr lvl="1" algn="l">
              <a:buFont typeface="Arial"/>
              <a:buChar char="•"/>
            </a:pPr>
            <a:r>
              <a:rPr lang="en-US" sz="2000" dirty="0">
                <a:solidFill>
                  <a:schemeClr val="tx1"/>
                </a:solidFill>
                <a:latin typeface="Times New Roman"/>
                <a:ea typeface="+mn-lt"/>
                <a:cs typeface="+mn-lt"/>
              </a:rPr>
              <a:t>Discuss potential areas for further research or model enhancement.</a:t>
            </a:r>
          </a:p>
          <a:p>
            <a:pPr lvl="1" algn="l">
              <a:buFont typeface="Arial"/>
              <a:buChar char="•"/>
            </a:pPr>
            <a:r>
              <a:rPr lang="en-US" sz="2000" dirty="0">
                <a:solidFill>
                  <a:schemeClr val="tx1"/>
                </a:solidFill>
                <a:latin typeface="Times New Roman"/>
                <a:ea typeface="+mn-lt"/>
                <a:cs typeface="+mn-lt"/>
              </a:rPr>
              <a:t>Reflect on the challenges encountered during model development and evaluation.</a:t>
            </a:r>
          </a:p>
          <a:p>
            <a:pPr marL="342900" indent="-342900">
              <a:buAutoNum type="arabicPeriod"/>
            </a:pPr>
            <a:endParaRPr lang="en-US" sz="2200" b="1" dirty="0">
              <a:latin typeface="Times New Roman"/>
              <a:cs typeface="Times New Roman"/>
            </a:endParaRPr>
          </a:p>
        </p:txBody>
      </p:sp>
    </p:spTree>
    <p:extLst>
      <p:ext uri="{BB962C8B-B14F-4D97-AF65-F5344CB8AC3E}">
        <p14:creationId xmlns:p14="http://schemas.microsoft.com/office/powerpoint/2010/main" val="72612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544</Words>
  <Application>Microsoft Office PowerPoint</Application>
  <PresentationFormat>Widescreen</PresentationFormat>
  <Paragraphs>84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KITE STUDENT</cp:lastModifiedBy>
  <cp:revision>270</cp:revision>
  <dcterms:created xsi:type="dcterms:W3CDTF">2024-04-03T05:24:48Z</dcterms:created>
  <dcterms:modified xsi:type="dcterms:W3CDTF">2024-04-10T06:07:01Z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