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pic>
        <p:nvPicPr>
          <p:cNvPr id="7" name="图片" descr="Celestia-R1---OverlayTitleHD.png"/>
          <p:cNvPicPr>
            <a:picLocks noChangeAspect="1"/>
          </p:cNvPicPr>
          <p:nvPr/>
        </p:nvPicPr>
        <p:blipFill>
          <a:blip r:embed="rId3" cstate="print"/>
          <a:stretch>
            <a:fillRect/>
          </a:stretch>
        </p:blipFill>
        <p:spPr>
          <a:xfrm rot="0">
            <a:off x="0" y="0"/>
            <a:ext cx="12188825" cy="6856214"/>
          </a:xfrm>
          <a:prstGeom prst="rect"/>
          <a:noFill/>
          <a:ln w="12700" cmpd="sng" cap="flat">
            <a:noFill/>
            <a:prstDash val="solid"/>
            <a:miter/>
          </a:ln>
        </p:spPr>
      </p:pic>
      <p:sp>
        <p:nvSpPr>
          <p:cNvPr id="8" name="文本框"/>
          <p:cNvSpPr>
            <a:spLocks noGrp="1"/>
          </p:cNvSpPr>
          <p:nvPr>
            <p:ph type="ctrTitle"/>
          </p:nvPr>
        </p:nvSpPr>
        <p:spPr>
          <a:xfrm rot="0">
            <a:off x="3962399" y="1964267"/>
            <a:ext cx="7197726" cy="2421463"/>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0" i="0" u="none" strike="noStrike" kern="1200" cap="all" spc="0" baseline="0">
                <a:solidFill>
                  <a:schemeClr val="tx1"/>
                </a:solidFill>
                <a:latin typeface="Calibri Light" pitchFamily="0" charset="0"/>
                <a:ea typeface="宋体" pitchFamily="0" charset="0"/>
                <a:cs typeface="Lucida Sans"/>
              </a:rPr>
              <a:t>Click to edit Master title style</a:t>
            </a:r>
            <a:endParaRPr lang="zh-CN" altLang="en-US" sz="4800" b="0" i="0" u="none" strike="noStrike" kern="1200" cap="all" spc="0" baseline="0">
              <a:solidFill>
                <a:schemeClr val="tx1"/>
              </a:solidFill>
              <a:latin typeface="Calibri Light" pitchFamily="0" charset="0"/>
              <a:ea typeface="宋体" pitchFamily="0" charset="0"/>
              <a:cs typeface="Lucida Sans"/>
            </a:endParaRPr>
          </a:p>
        </p:txBody>
      </p:sp>
      <p:sp>
        <p:nvSpPr>
          <p:cNvPr id="9" name="文本框"/>
          <p:cNvSpPr>
            <a:spLocks noGrp="1"/>
          </p:cNvSpPr>
          <p:nvPr>
            <p:ph type="subTitle" idx="1"/>
          </p:nvPr>
        </p:nvSpPr>
        <p:spPr>
          <a:xfrm rot="0">
            <a:off x="3962399" y="4385732"/>
            <a:ext cx="7197726" cy="1405467"/>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1000"/>
              </a:spcAft>
              <a:buNone/>
            </a:pPr>
            <a:r>
              <a:rPr lang="en-US" altLang="zh-CN" sz="1800" b="0" i="0" u="none" strike="noStrike" kern="1200" cap="all" spc="0" baseline="0">
                <a:solidFill>
                  <a:schemeClr val="tx1"/>
                </a:solidFill>
                <a:latin typeface="Calibri" pitchFamily="0" charset="0"/>
                <a:ea typeface="宋体" pitchFamily="0" charset="0"/>
                <a:cs typeface="Lucida Sans"/>
              </a:rPr>
              <a:t>Click to edit Master subtitle style</a:t>
            </a:r>
            <a:endParaRPr lang="zh-CN" altLang="en-US" sz="1800" b="0" i="0" u="none" strike="noStrike" kern="1200" cap="all" spc="0" baseline="0">
              <a:solidFill>
                <a:schemeClr val="tx1"/>
              </a:solidFill>
              <a:latin typeface="Calibri" pitchFamily="0" charset="0"/>
              <a:ea typeface="宋体" pitchFamily="0" charset="0"/>
              <a:cs typeface="Lucida Sans"/>
            </a:endParaRPr>
          </a:p>
        </p:txBody>
      </p:sp>
      <p:sp>
        <p:nvSpPr>
          <p:cNvPr id="10" name="文本框"/>
          <p:cNvSpPr>
            <a:spLocks noGrp="1"/>
          </p:cNvSpPr>
          <p:nvPr>
            <p:ph type="dt" idx="10"/>
          </p:nvPr>
        </p:nvSpPr>
        <p:spPr>
          <a:xfrm rot="0">
            <a:off x="8932558" y="5870575"/>
            <a:ext cx="1600200" cy="3778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 name="文本框"/>
          <p:cNvSpPr>
            <a:spLocks noGrp="1"/>
          </p:cNvSpPr>
          <p:nvPr>
            <p:ph type="ftr"/>
          </p:nvPr>
        </p:nvSpPr>
        <p:spPr>
          <a:xfrm rot="0">
            <a:off x="3962399" y="5870575"/>
            <a:ext cx="4893957" cy="3778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 name="文本框"/>
          <p:cNvSpPr>
            <a:spLocks noGrp="1"/>
          </p:cNvSpPr>
          <p:nvPr>
            <p:ph type="sldNum"/>
          </p:nvPr>
        </p:nvSpPr>
        <p:spPr>
          <a:xfrm rot="0">
            <a:off x="10608958" y="5870575"/>
            <a:ext cx="551167" cy="3778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058744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63360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30777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16" name="图片" descr="Celestia-R1---OverlayContentH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7" name="文本框"/>
          <p:cNvSpPr>
            <a:spLocks xmlns:a="http://schemas.openxmlformats.org/drawingml/2006/main" noGrp="1"/>
          </p:cNvSpPr>
          <p:nvPr>
            <p:ph type="dt" idx="10"/>
          </p:nvPr>
        </p:nvSpPr>
        <p:spPr>
          <a:xfrm xmlns:a="http://schemas.openxmlformats.org/drawingml/2006/main" rot="0">
            <a:off x="8589660" y="5870575"/>
            <a:ext cx="1600200" cy="3778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alibri" pitchFamily="0" charset="0"/>
              <a:ea typeface="宋体" pitchFamily="0" charset="0"/>
              <a:cs typeface="Calibri" pitchFamily="0" charset="0"/>
            </a:endParaRPr>
          </a:p>
        </p:txBody>
      </p:sp>
      <p:sp>
        <p:nvSpPr>
          <p:cNvPr id="18" name="文本框"/>
          <p:cNvSpPr>
            <a:spLocks xmlns:a="http://schemas.openxmlformats.org/drawingml/2006/main" noGrp="1"/>
          </p:cNvSpPr>
          <p:nvPr>
            <p:ph type="ftr"/>
          </p:nvPr>
        </p:nvSpPr>
        <p:spPr>
          <a:xfrm xmlns:a="http://schemas.openxmlformats.org/drawingml/2006/main" rot="0">
            <a:off x="685800" y="5870575"/>
            <a:ext cx="7827659" cy="3778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alibri" pitchFamily="0" charset="0"/>
              <a:ea typeface="宋体" pitchFamily="0" charset="0"/>
              <a:cs typeface="Calibri" pitchFamily="0" charset="0"/>
            </a:endParaRPr>
          </a:p>
        </p:txBody>
      </p:sp>
      <p:sp>
        <p:nvSpPr>
          <p:cNvPr id="19" name="文本框"/>
          <p:cNvSpPr>
            <a:spLocks xmlns:a="http://schemas.openxmlformats.org/drawingml/2006/main" noGrp="1"/>
          </p:cNvSpPr>
          <p:nvPr>
            <p:ph type="sldNum"/>
          </p:nvPr>
        </p:nvSpPr>
        <p:spPr>
          <a:xfrm xmlns:a="http://schemas.openxmlformats.org/drawingml/2006/main" rot="0">
            <a:off x="10266060" y="5870575"/>
            <a:ext cx="551167" cy="3778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000" b="0" i="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1887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7165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7786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38884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073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5269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02483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3878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86719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85800" y="609600"/>
            <a:ext cx="10131425" cy="145626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85800" y="2142067"/>
            <a:ext cx="10131425" cy="364913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589660" y="5870575"/>
            <a:ext cx="1600200" cy="3778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Calibri" pitchFamily="0" charset="0"/>
                <a:ea typeface="宋体" pitchFamily="0" charset="0"/>
                <a:cs typeface="Calibri" pitchFamily="0" charset="0"/>
              </a:rPr>
              <a:t>10/4/2023</a:t>
            </a:fld>
            <a:endParaRPr lang="zh-CN" altLang="en-US" sz="1000" b="0" i="0">
              <a:solidFill>
                <a:schemeClr val="tx1"/>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685800" y="5870575"/>
            <a:ext cx="7827659" cy="3778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10266060" y="5870575"/>
            <a:ext cx="551167" cy="3778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000" b="0" i="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907948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3600" kern="1200" cap="all">
          <a:solidFill>
            <a:schemeClr val="tx1"/>
          </a:solidFill>
          <a:latin typeface="Calibri Light" pitchFamily="0" charset="0"/>
          <a:ea typeface="宋体" pitchFamily="0" charset="0"/>
          <a:cs typeface="Calibri Light" pitchFamily="0" charset="0"/>
        </a:defRPr>
      </a:lvl1pPr>
    </p:titleStyle>
    <p:bodyStyle>
      <a:lvl1pPr marL="285750" indent="-285750" algn="l" defTabSz="914400" eaLnBrk="1" fontAlgn="auto" latinLnBrk="0" hangingPunct="1">
        <a:spcBef>
          <a:spcPts val="0"/>
        </a:spcBef>
        <a:spcAft>
          <a:spcPts val="1000"/>
        </a:spcAft>
        <a:buClr>
          <a:schemeClr val="tx1"/>
        </a:buClr>
        <a:buSzPct val="100000"/>
        <a:buFont typeface="Arial" pitchFamily="0" charset="0"/>
        <a:buChar char="•"/>
        <a:defRPr sz="1800" kern="1200" cap="none">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ts val="0"/>
        </a:spcBef>
        <a:spcAft>
          <a:spcPts val="1000"/>
        </a:spcAft>
        <a:buClr>
          <a:schemeClr val="tx1"/>
        </a:buClr>
        <a:buSzPct val="100000"/>
        <a:buFont typeface="Arial" pitchFamily="0" charset="0"/>
        <a:buChar char="•"/>
        <a:defRPr sz="1600" kern="1200" cap="none">
          <a:solidFill>
            <a:schemeClr val="tx1"/>
          </a:solidFill>
          <a:latin typeface="Calibri" pitchFamily="0" charset="0"/>
          <a:ea typeface="宋体" pitchFamily="0" charset="0"/>
          <a:cs typeface="Calibri" pitchFamily="0" charset="0"/>
        </a:defRPr>
      </a:lvl2pPr>
      <a:lvl3pPr marL="1200150" indent="-285750" algn="l" defTabSz="914400" eaLnBrk="1" fontAlgn="auto" latinLnBrk="0" hangingPunct="1">
        <a:spcBef>
          <a:spcPts val="0"/>
        </a:spcBef>
        <a:spcAft>
          <a:spcPts val="1000"/>
        </a:spcAft>
        <a:buClr>
          <a:schemeClr val="tx1"/>
        </a:buClr>
        <a:buSzPct val="100000"/>
        <a:buFont typeface="Arial" pitchFamily="0" charset="0"/>
        <a:buChar char="•"/>
        <a:defRPr sz="1400" kern="1200" cap="none">
          <a:solidFill>
            <a:schemeClr val="tx1"/>
          </a:solidFill>
          <a:latin typeface="Calibri" pitchFamily="0" charset="0"/>
          <a:ea typeface="宋体" pitchFamily="0" charset="0"/>
          <a:cs typeface="Calibri" pitchFamily="0" charset="0"/>
        </a:defRPr>
      </a:lvl3pPr>
      <a:lvl4pPr marL="1543050" indent="-17145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4pPr>
      <a:lvl5pPr marL="2000250" indent="-17145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ts val="0"/>
        </a:spcBef>
        <a:spcAft>
          <a:spcPts val="1000"/>
        </a:spcAft>
        <a:buClr>
          <a:schemeClr val="tx1"/>
        </a:buClr>
        <a:buSzPct val="100000"/>
        <a:buFont typeface="Arial" pitchFamily="0" charset="0"/>
        <a:buChar char="•"/>
        <a:defRPr sz="1200" kern="1200" cap="none">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jpeg"/><Relationship Id="rId3"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png"/><Relationship Id="rId3"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8221">
            <a:off x="2255489" y="-8210"/>
            <a:ext cx="8244678" cy="1991892"/>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100000"/>
              </a:lnSpc>
              <a:spcBef>
                <a:spcPts val="0"/>
              </a:spcBef>
              <a:spcAft>
                <a:spcPts val="0"/>
              </a:spcAft>
              <a:buNone/>
            </a:pPr>
            <a:r>
              <a:rPr lang="en-US" altLang="zh-CN" sz="3600" b="0" i="0" u="none" strike="noStrike" kern="1200" cap="all" spc="0" baseline="0">
                <a:solidFill>
                  <a:schemeClr val="tx1"/>
                </a:solidFill>
                <a:latin typeface="AW Chinatown Grotesque Light"/>
                <a:ea typeface="AW Chinatown Grotesque Light"/>
                <a:cs typeface="Lucida Sans"/>
              </a:rPr>
              <a:t>covid-19 using cognos</a:t>
            </a:r>
            <a:endParaRPr lang="zh-CN" altLang="en-US" sz="6000" b="1" i="0" u="none" strike="noStrike" kern="1200" cap="all" spc="0" baseline="0">
              <a:solidFill>
                <a:srgbClr val="FFFFFF"/>
              </a:solidFill>
              <a:latin typeface="AW Chinatown Grotesque Light"/>
              <a:ea typeface="AW Chinatown Grotesque Light"/>
              <a:cs typeface="Lucida Sans"/>
            </a:endParaRPr>
          </a:p>
        </p:txBody>
      </p:sp>
      <p:sp>
        <p:nvSpPr>
          <p:cNvPr id="14" name="文本框"/>
          <p:cNvSpPr>
            <a:spLocks noGrp="1"/>
          </p:cNvSpPr>
          <p:nvPr>
            <p:ph type="subTitle" idx="1"/>
          </p:nvPr>
        </p:nvSpPr>
        <p:spPr>
          <a:xfrm rot="0">
            <a:off x="4739951" y="4077478"/>
            <a:ext cx="7452048" cy="1713721"/>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1000"/>
              </a:spcAft>
              <a:buNone/>
            </a:pPr>
            <a:r>
              <a:rPr lang="en-US" altLang="zh-CN" sz="4000" b="0" i="0" u="none" strike="noStrike" kern="1200" cap="all" spc="0" baseline="0">
                <a:solidFill>
                  <a:srgbClr val="FFFF00"/>
                </a:solidFill>
                <a:latin typeface="Agency FB" pitchFamily="34" charset="0"/>
                <a:ea typeface="宋体" pitchFamily="0" charset="0"/>
                <a:cs typeface="Lucida Sans"/>
              </a:rPr>
              <a:t>The project involves analyzing covid-19 cases and deaths using IBM </a:t>
            </a:r>
            <a:r>
              <a:rPr lang="en-US" altLang="zh-CN" sz="4000" b="0" i="0" u="none" strike="noStrike" kern="1200" cap="all" spc="0" baseline="0">
                <a:solidFill>
                  <a:srgbClr val="FFFF00"/>
                </a:solidFill>
                <a:latin typeface="Agency FB" pitchFamily="34" charset="0"/>
                <a:ea typeface="宋体" pitchFamily="0" charset="0"/>
                <a:cs typeface="Lucida Sans"/>
              </a:rPr>
              <a:t>COgnos</a:t>
            </a:r>
            <a:endParaRPr lang="zh-CN" altLang="en-US" sz="4000" b="0" i="0" u="none" strike="noStrike" kern="1200" cap="all" spc="0" baseline="0">
              <a:solidFill>
                <a:srgbClr val="FFFF00"/>
              </a:solidFill>
              <a:latin typeface="Agency FB" pitchFamily="34" charset="0"/>
              <a:ea typeface="宋体" pitchFamily="0" charset="0"/>
              <a:cs typeface="Lucida Sans"/>
            </a:endParaRPr>
          </a:p>
        </p:txBody>
      </p:sp>
      <p:pic>
        <p:nvPicPr>
          <p:cNvPr id="15" name="图片"/>
          <p:cNvPicPr>
            <a:picLocks noChangeAspect="1"/>
          </p:cNvPicPr>
          <p:nvPr/>
        </p:nvPicPr>
        <p:blipFill>
          <a:blip r:embed="rId2" cstate="print"/>
          <a:stretch>
            <a:fillRect/>
          </a:stretch>
        </p:blipFill>
        <p:spPr>
          <a:xfrm rot="0">
            <a:off x="105557" y="2179739"/>
            <a:ext cx="4553338" cy="3158385"/>
          </a:xfrm>
          <a:prstGeom prst="rect"/>
          <a:noFill/>
          <a:ln w="12700" cmpd="sng" cap="flat">
            <a:noFill/>
            <a:prstDash val="solid"/>
            <a:miter/>
          </a:ln>
        </p:spPr>
      </p:pic>
    </p:spTree>
    <p:extLst>
      <p:ext uri="{BB962C8B-B14F-4D97-AF65-F5344CB8AC3E}">
        <p14:creationId xmlns:p14="http://schemas.microsoft.com/office/powerpoint/2010/main" val="18276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20" name="图片"/>
          <p:cNvPicPr>
            <a:picLocks noChangeAspect="1"/>
          </p:cNvPicPr>
          <p:nvPr/>
        </p:nvPicPr>
        <p:blipFill>
          <a:blip r:embed="rId2" cstate="print"/>
          <a:stretch>
            <a:fillRect/>
          </a:stretch>
        </p:blipFill>
        <p:spPr>
          <a:xfrm rot="0">
            <a:off x="6354147" y="1870870"/>
            <a:ext cx="5626360" cy="3603476"/>
          </a:xfrm>
          <a:prstGeom prst="rect"/>
          <a:noFill/>
          <a:ln w="12700" cmpd="sng" cap="flat">
            <a:noFill/>
            <a:prstDash val="solid"/>
            <a:miter/>
          </a:ln>
        </p:spPr>
      </p:pic>
      <p:sp>
        <p:nvSpPr>
          <p:cNvPr id="21" name="矩形"/>
          <p:cNvSpPr>
            <a:spLocks/>
          </p:cNvSpPr>
          <p:nvPr/>
        </p:nvSpPr>
        <p:spPr>
          <a:xfrm rot="0">
            <a:off x="211493" y="239621"/>
            <a:ext cx="6097554" cy="5311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rgbClr val="FFFF00"/>
                </a:solidFill>
                <a:latin typeface="Calibri" pitchFamily="0" charset="0"/>
                <a:ea typeface="宋体" pitchFamily="0" charset="0"/>
                <a:cs typeface="Calibri" pitchFamily="0" charset="0"/>
              </a:rPr>
              <a:t>Covid-19 cases analysis:</a:t>
            </a:r>
            <a:endParaRPr lang="en-US" altLang="zh-CN" sz="4400" b="0" i="0" u="none" strike="noStrike" kern="1200" cap="none" spc="0" baseline="0">
              <a:solidFill>
                <a:srgbClr val="FFFF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rgbClr val="FF0000"/>
                </a:solidFill>
                <a:latin typeface="Calibri" pitchFamily="0" charset="0"/>
                <a:ea typeface="宋体" pitchFamily="0" charset="0"/>
                <a:cs typeface="Calibri" pitchFamily="0" charset="0"/>
              </a:rPr>
              <a:t>1.Overall cases Trend: </a:t>
            </a:r>
            <a:endParaRPr lang="en-US" altLang="zh-CN" sz="32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rgbClr val="FF0000"/>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trend of COVID-19 cases over time, highlighting peaks, troughs, and any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2. Geographical Distribution: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Explore how cases are distributed across different regions, countries, or continents.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3. Demographics and Age Groups: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Break down cases by age groups to understand the impact on different demographics.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4.Testing and Positivity Rate: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Discuss testing efforts and how they correlate with the number of positive cases.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12510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2" name="矩形"/>
          <p:cNvSpPr>
            <a:spLocks/>
          </p:cNvSpPr>
          <p:nvPr/>
        </p:nvSpPr>
        <p:spPr>
          <a:xfrm rot="0">
            <a:off x="5984033" y="214604"/>
            <a:ext cx="6288833" cy="61969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rgbClr val="FFFF00"/>
                </a:solidFill>
                <a:latin typeface="Calibri" pitchFamily="0" charset="0"/>
                <a:ea typeface="宋体" pitchFamily="0" charset="0"/>
                <a:cs typeface="Calibri" pitchFamily="0" charset="0"/>
              </a:rPr>
              <a:t>COVID-19 Deaths Analysis:</a:t>
            </a:r>
            <a:endParaRPr lang="en-US" altLang="zh-CN" sz="4000" b="0" i="0" u="none" strike="noStrike" kern="1200" cap="none" spc="0" baseline="0">
              <a:solidFill>
                <a:srgbClr val="FFFF00"/>
              </a:solidFill>
              <a:latin typeface="Calibri" pitchFamily="0" charset="0"/>
              <a:ea typeface="宋体" pitchFamily="0" charset="0"/>
              <a:cs typeface="Calibri" pitchFamily="0" charset="0"/>
            </a:endParaRPr>
          </a:p>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FF0000"/>
                </a:solidFill>
                <a:latin typeface="Calibri" pitchFamily="0" charset="0"/>
                <a:ea typeface="宋体" pitchFamily="0" charset="0"/>
                <a:cs typeface="Calibri" pitchFamily="0" charset="0"/>
              </a:rPr>
              <a:t>Death Rate Trend: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trend of COVID-19 death rates over time and identify any variations.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2. Comorbidity Factors: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Investigate underlying health conditions and how they influence mortality rates.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3.Age and Mortality:</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Examine how age affects the mortality rate and the vulnerability of different age groups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4.Healthcare System Impact: </a:t>
            </a:r>
            <a:endParaRPr lang="en-US" altLang="zh-CN" sz="28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Discuss how the capacity and efficiency of the healthcare system correlate with the number of COVID-19 deaths.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3" name="图片" descr="Students develop COVID-19 dashboard"/>
          <p:cNvPicPr>
            <a:picLocks noChangeAspect="1"/>
          </p:cNvPicPr>
          <p:nvPr/>
        </p:nvPicPr>
        <p:blipFill>
          <a:blip r:embed="rId2" cstate="print"/>
          <a:stretch>
            <a:fillRect/>
          </a:stretch>
        </p:blipFill>
        <p:spPr>
          <a:xfrm rot="0">
            <a:off x="335513" y="1063690"/>
            <a:ext cx="5302353" cy="4357396"/>
          </a:xfrm>
          <a:prstGeom prst="rect"/>
          <a:noFill/>
          <a:ln w="12700" cmpd="sng" cap="flat">
            <a:noFill/>
            <a:prstDash val="solid"/>
            <a:miter/>
          </a:ln>
        </p:spPr>
      </p:pic>
    </p:spTree>
    <p:extLst>
      <p:ext uri="{BB962C8B-B14F-4D97-AF65-F5344CB8AC3E}">
        <p14:creationId xmlns:p14="http://schemas.microsoft.com/office/powerpoint/2010/main" val="19783501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24" name="图片" descr="Impact of COVID-19 on Digital Media Consumption in APAC - ComScore,... -  ComScore, Inc."/>
          <p:cNvPicPr>
            <a:picLocks noChangeAspect="1"/>
          </p:cNvPicPr>
          <p:nvPr/>
        </p:nvPicPr>
        <p:blipFill>
          <a:blip r:embed="rId2" cstate="print"/>
          <a:stretch>
            <a:fillRect/>
          </a:stretch>
        </p:blipFill>
        <p:spPr>
          <a:xfrm rot="0">
            <a:off x="6512767" y="1352939"/>
            <a:ext cx="5626523" cy="3778898"/>
          </a:xfrm>
          <a:prstGeom prst="rect"/>
          <a:noFill/>
          <a:ln w="12700" cmpd="sng" cap="flat">
            <a:noFill/>
            <a:prstDash val="solid"/>
            <a:miter/>
          </a:ln>
        </p:spPr>
      </p:pic>
      <p:sp>
        <p:nvSpPr>
          <p:cNvPr id="25" name="矩形"/>
          <p:cNvSpPr>
            <a:spLocks/>
          </p:cNvSpPr>
          <p:nvPr/>
        </p:nvSpPr>
        <p:spPr>
          <a:xfrm rot="0">
            <a:off x="240264" y="302015"/>
            <a:ext cx="6097554" cy="3729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rgbClr val="FFFF00"/>
                </a:solidFill>
                <a:latin typeface="Calibri" pitchFamily="0" charset="0"/>
                <a:ea typeface="宋体" pitchFamily="0" charset="0"/>
                <a:cs typeface="Calibri" pitchFamily="0" charset="0"/>
              </a:rPr>
              <a:t>Education:</a:t>
            </a:r>
            <a:endParaRPr lang="en-US" altLang="zh-CN" sz="3200" b="0" i="0" u="none" strike="noStrike" kern="1200" cap="none" spc="0" baseline="0">
              <a:solidFill>
                <a:srgbClr val="FFFF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1.Shift to Remote Learning: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closure of schools and universities led to a rapid shift to online and remote learning. Educational institutions had to adapt quickly to deliver lessons and coursework through digital platforms.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2. Disruption in Academic Calendar:  </a:t>
            </a:r>
            <a:r>
              <a:rPr lang="en-US" altLang="zh-CN" sz="1800" b="0" i="0" u="none" strike="noStrike" kern="1200" cap="none" spc="0" baseline="0">
                <a:solidFill>
                  <a:schemeClr val="tx1"/>
                </a:solidFill>
                <a:latin typeface="Calibri" pitchFamily="0" charset="0"/>
                <a:ea typeface="宋体" pitchFamily="0" charset="0"/>
                <a:cs typeface="Calibri" pitchFamily="0" charset="0"/>
              </a:rPr>
              <a:t>- School closures disrupted academic calendars, affecting examination schedules, graduations, and overall progress for students.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FF0000"/>
                </a:solidFill>
                <a:latin typeface="Calibri" pitchFamily="0" charset="0"/>
                <a:ea typeface="宋体" pitchFamily="0" charset="0"/>
                <a:cs typeface="Calibri" pitchFamily="0" charset="0"/>
              </a:rPr>
              <a:t>3. Impact on Practical Learning: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 Fields that require hands-on experience, such as laboratory work or vocational training, were significantly impacted, posing challenges for students in those disciplines.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44995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矩形"/>
          <p:cNvSpPr>
            <a:spLocks/>
          </p:cNvSpPr>
          <p:nvPr/>
        </p:nvSpPr>
        <p:spPr>
          <a:xfrm rot="0">
            <a:off x="233265" y="1782145"/>
            <a:ext cx="8941059" cy="2139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4000" b="0" i="0" u="none" strike="noStrike" kern="1200" cap="none" spc="0" baseline="0">
                <a:solidFill>
                  <a:srgbClr val="FF0000"/>
                </a:solidFill>
                <a:latin typeface="Calibri" pitchFamily="0" charset="0"/>
                <a:ea typeface="宋体" pitchFamily="0" charset="0"/>
                <a:cs typeface="Calibri" pitchFamily="0" charset="0"/>
              </a:rPr>
              <a:t>conclusion:</a:t>
            </a:r>
            <a:endParaRPr lang="en-US" altLang="zh-CN" sz="4000" b="0" i="0" u="none" strike="noStrike" kern="1200" cap="none" spc="0" baseline="0">
              <a:solidFill>
                <a:srgbClr val="FF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rPr>
              <a:t>understanding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patterns, demographics, and impacts on both cases and deaths is vital for effective pandemic management, response strategies, and healthcare resource allocation. Tailored measures considering these factors are essential to mitigate the spread of COVID-19 and reduce its associated mortality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3067806"/>
      </p:ext>
    </p:extLst>
  </p:cSld>
  <p:clrMapOvr>
    <a:masterClrMapping/>
  </p:clrMapOvr>
</p:sld>
</file>

<file path=ppt/theme/theme1.xml><?xml version="1.0" encoding="utf-8"?>
<a:theme xmlns:a="http://schemas.openxmlformats.org/drawingml/2006/main" name="Celestial">
  <a:themeElements>
    <a:clrScheme name="Celestial">
      <a:dk1>
        <a:srgbClr val="FFFFFF"/>
      </a:dk1>
      <a:lt1>
        <a:srgbClr val="000000"/>
      </a:lt1>
      <a:dk2>
        <a:srgbClr val="EBEBEB"/>
      </a:dk2>
      <a:lt2>
        <a:srgbClr val="18276C"/>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
        <a:ea typeface=""/>
        <a:cs typeface=""/>
      </a:majorFont>
      <a:minorFont>
        <a:latin typeface=""/>
        <a:ea typeface=""/>
        <a:cs typeface=""/>
      </a:minorFont>
    </a:fontScheme>
    <a:fmtScheme name="Celestia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Covid -19 using cogn0s </dc:title>
  <dc:creator>Boggala Manohar</dc:creator>
  <cp:lastModifiedBy>root</cp:lastModifiedBy>
  <cp:revision>1</cp:revision>
  <dcterms:created xsi:type="dcterms:W3CDTF">2023-10-03T16:16:51Z</dcterms:created>
  <dcterms:modified xsi:type="dcterms:W3CDTF">2023-10-04T03:29:55Z</dcterms:modified>
</cp:coreProperties>
</file>