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9"/>
  </p:notesMasterIdLst>
  <p:sldIdLst>
    <p:sldId id="256" r:id="rId2"/>
    <p:sldId id="275" r:id="rId3"/>
    <p:sldId id="277" r:id="rId4"/>
    <p:sldId id="278" r:id="rId5"/>
    <p:sldId id="279" r:id="rId6"/>
    <p:sldId id="280" r:id="rId7"/>
    <p:sldId id="276" r:id="rId8"/>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esh K J" initials="NKJ" lastIdx="1" clrIdx="0">
    <p:extLst>
      <p:ext uri="{19B8F6BF-5375-455C-9EA6-DF929625EA0E}">
        <p15:presenceInfo xmlns:p15="http://schemas.microsoft.com/office/powerpoint/2012/main" userId="1eddd461427f94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8"/>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3T22:36:28.67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dirty="0"/>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RTO WEBSITE</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GURUPRASAD HADIMANI   PES1201700980</a:t>
            </a:r>
          </a:p>
          <a:p>
            <a:pPr marL="0" marR="0" lvl="0" indent="0" algn="l" rtl="0">
              <a:spcBef>
                <a:spcPts val="0"/>
              </a:spcBef>
              <a:spcAft>
                <a:spcPts val="0"/>
              </a:spcAft>
              <a:buNone/>
            </a:pPr>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NAGESH K J                     PES1201701528</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SANATH KUMAR G            PES1201701771</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7B245CFB-5644-487C-BE8E-89787658CB7A}"/>
              </a:ext>
            </a:extLst>
          </p:cNvPr>
          <p:cNvSpPr txBox="1"/>
          <p:nvPr/>
        </p:nvSpPr>
        <p:spPr>
          <a:xfrm>
            <a:off x="647307" y="1819374"/>
            <a:ext cx="7620000" cy="4247317"/>
          </a:xfrm>
          <a:prstGeom prst="rect">
            <a:avLst/>
          </a:prstGeom>
          <a:noFill/>
        </p:spPr>
        <p:txBody>
          <a:bodyPr wrap="square" rtlCol="0">
            <a:spAutoFit/>
          </a:bodyPr>
          <a:lstStyle/>
          <a:p>
            <a:r>
              <a:rPr lang="en-IN" sz="1800" dirty="0"/>
              <a:t>Our website aims to facilitate certain functionalities supported by the RTO.</a:t>
            </a:r>
          </a:p>
          <a:p>
            <a:r>
              <a:rPr lang="en-IN" sz="1800" dirty="0"/>
              <a:t>Example:</a:t>
            </a:r>
          </a:p>
          <a:p>
            <a:r>
              <a:rPr lang="en-IN" sz="1800" dirty="0"/>
              <a:t>1)Learner License registration.</a:t>
            </a:r>
          </a:p>
          <a:p>
            <a:endParaRPr lang="en-IN" sz="1800" dirty="0"/>
          </a:p>
          <a:p>
            <a:r>
              <a:rPr lang="en-IN" sz="1800" dirty="0"/>
              <a:t>2)Driver License registration.</a:t>
            </a:r>
          </a:p>
          <a:p>
            <a:endParaRPr lang="en-IN" sz="1800" dirty="0"/>
          </a:p>
          <a:p>
            <a:r>
              <a:rPr lang="en-IN" sz="1800" dirty="0"/>
              <a:t>3)Registration certificate registration.</a:t>
            </a:r>
          </a:p>
          <a:p>
            <a:endParaRPr lang="en-IN" sz="1800" dirty="0"/>
          </a:p>
          <a:p>
            <a:r>
              <a:rPr lang="en-IN" sz="1800" dirty="0"/>
              <a:t>4)User can check the status of his applied DL,RC</a:t>
            </a:r>
          </a:p>
          <a:p>
            <a:endParaRPr lang="en-IN" sz="1800" dirty="0"/>
          </a:p>
          <a:p>
            <a:r>
              <a:rPr lang="en-IN" sz="1800" dirty="0"/>
              <a:t>There are various informational services available which gives data and procedures to apply for the above mentioned services.</a:t>
            </a:r>
          </a:p>
          <a:p>
            <a:endParaRPr lang="en-IN" sz="1800" dirty="0"/>
          </a:p>
          <a:p>
            <a:r>
              <a:rPr lang="en-IN" sz="1800" dirty="0"/>
              <a:t>There is  contact us page also to know information about key persons.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72D7806E-90E5-4C23-9A2C-D69A4147E7A2}"/>
              </a:ext>
            </a:extLst>
          </p:cNvPr>
          <p:cNvSpPr txBox="1"/>
          <p:nvPr/>
        </p:nvSpPr>
        <p:spPr>
          <a:xfrm>
            <a:off x="599769" y="1877961"/>
            <a:ext cx="7620000" cy="3139321"/>
          </a:xfrm>
          <a:prstGeom prst="rect">
            <a:avLst/>
          </a:prstGeom>
          <a:noFill/>
        </p:spPr>
        <p:txBody>
          <a:bodyPr wrap="square" rtlCol="0">
            <a:spAutoFit/>
          </a:bodyPr>
          <a:lstStyle/>
          <a:p>
            <a:r>
              <a:rPr lang="en-US" sz="1800" b="1" dirty="0"/>
              <a:t>Frameworks used:</a:t>
            </a:r>
          </a:p>
          <a:p>
            <a:endParaRPr lang="en-US" sz="1800" dirty="0"/>
          </a:p>
          <a:p>
            <a:r>
              <a:rPr lang="en-US" sz="1800" dirty="0"/>
              <a:t>Front end : Angular JS</a:t>
            </a:r>
          </a:p>
          <a:p>
            <a:endParaRPr lang="en-US" sz="1800" dirty="0"/>
          </a:p>
          <a:p>
            <a:r>
              <a:rPr lang="en-US" sz="1800" dirty="0"/>
              <a:t>Back end : Flask</a:t>
            </a:r>
          </a:p>
          <a:p>
            <a:endParaRPr lang="en-US" sz="1800" dirty="0"/>
          </a:p>
          <a:p>
            <a:r>
              <a:rPr lang="en-IN" sz="1800" b="1" dirty="0"/>
              <a:t>Language used </a:t>
            </a:r>
            <a:r>
              <a:rPr lang="en-IN" sz="1800" dirty="0"/>
              <a:t>:  </a:t>
            </a:r>
            <a:r>
              <a:rPr lang="en-IN" sz="1800" dirty="0" err="1"/>
              <a:t>Javascript</a:t>
            </a:r>
            <a:r>
              <a:rPr lang="en-IN" sz="1800" dirty="0"/>
              <a:t>  ,Python</a:t>
            </a:r>
          </a:p>
          <a:p>
            <a:endParaRPr lang="en-IN" sz="1800" dirty="0"/>
          </a:p>
          <a:p>
            <a:r>
              <a:rPr lang="en-IN" sz="1800" b="1" dirty="0"/>
              <a:t>Libraries used </a:t>
            </a:r>
            <a:r>
              <a:rPr lang="en-IN" sz="1800" dirty="0"/>
              <a:t>: </a:t>
            </a:r>
            <a:r>
              <a:rPr lang="en-IN" sz="1800" dirty="0" err="1"/>
              <a:t>plotly</a:t>
            </a:r>
            <a:r>
              <a:rPr lang="en-IN" sz="1800" dirty="0"/>
              <a:t> , pandas, </a:t>
            </a:r>
            <a:r>
              <a:rPr lang="en-IN" sz="1800" dirty="0" err="1"/>
              <a:t>openpyxl</a:t>
            </a:r>
            <a:r>
              <a:rPr lang="en-IN" sz="1800" dirty="0"/>
              <a:t>, csv, </a:t>
            </a:r>
            <a:r>
              <a:rPr lang="en-IN" sz="1800" dirty="0" err="1"/>
              <a:t>flask_cors</a:t>
            </a:r>
            <a:r>
              <a:rPr lang="en-IN" sz="1800" dirty="0"/>
              <a:t> , sqlite3</a:t>
            </a:r>
          </a:p>
          <a:p>
            <a:endParaRPr lang="en-IN" sz="1800" dirty="0"/>
          </a:p>
          <a:p>
            <a:r>
              <a:rPr lang="en-IN" sz="1800" dirty="0"/>
              <a:t>Bootstrap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E8222C06-1B8F-4E51-BE29-B3C62738DD92}"/>
              </a:ext>
            </a:extLst>
          </p:cNvPr>
          <p:cNvSpPr txBox="1"/>
          <p:nvPr/>
        </p:nvSpPr>
        <p:spPr>
          <a:xfrm>
            <a:off x="1120877" y="2113935"/>
            <a:ext cx="7305368" cy="3416320"/>
          </a:xfrm>
          <a:prstGeom prst="rect">
            <a:avLst/>
          </a:prstGeom>
          <a:noFill/>
        </p:spPr>
        <p:txBody>
          <a:bodyPr wrap="square" rtlCol="0">
            <a:spAutoFit/>
          </a:bodyPr>
          <a:lstStyle/>
          <a:p>
            <a:r>
              <a:rPr lang="en-US" sz="1800" b="1" dirty="0"/>
              <a:t>Techniques:</a:t>
            </a:r>
          </a:p>
          <a:p>
            <a:endParaRPr lang="en-US" sz="1800" dirty="0"/>
          </a:p>
          <a:p>
            <a:pPr marL="342900" indent="-342900">
              <a:buAutoNum type="arabicParenR"/>
            </a:pPr>
            <a:r>
              <a:rPr lang="en-US" sz="1800" b="1" dirty="0"/>
              <a:t>Submission throttling</a:t>
            </a:r>
            <a:r>
              <a:rPr lang="en-US" sz="1800" dirty="0"/>
              <a:t> : This is being implemented in the search bar where suggestions are made available to the users based on what he types ,this would make it easier for the user to see the contents of the webpage at one go.</a:t>
            </a:r>
          </a:p>
          <a:p>
            <a:pPr marL="342900" indent="-342900">
              <a:buAutoNum type="arabicParenR"/>
            </a:pPr>
            <a:endParaRPr lang="en-US" sz="1800" dirty="0"/>
          </a:p>
          <a:p>
            <a:pPr marL="342900" indent="-342900">
              <a:buAutoNum type="arabicParenR"/>
            </a:pPr>
            <a:r>
              <a:rPr lang="en-US" sz="1800" b="1" dirty="0"/>
              <a:t>RSS feeds </a:t>
            </a:r>
            <a:r>
              <a:rPr lang="en-US" sz="1800" dirty="0"/>
              <a:t>: About us and all the fields (except analytics) that are under Informational services are implemented using this technique.</a:t>
            </a:r>
            <a:r>
              <a:rPr lang="en-IN" sz="1800" dirty="0"/>
              <a:t>The main idea is that there  can be one point of update at the xml rather than making the page static by embedding all  the contents into the page itself</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5122FC69-32AF-4149-8E7F-ADA6F942CC5F}"/>
              </a:ext>
            </a:extLst>
          </p:cNvPr>
          <p:cNvSpPr txBox="1"/>
          <p:nvPr/>
        </p:nvSpPr>
        <p:spPr>
          <a:xfrm>
            <a:off x="521110" y="2005781"/>
            <a:ext cx="8141109" cy="4308872"/>
          </a:xfrm>
          <a:prstGeom prst="rect">
            <a:avLst/>
          </a:prstGeom>
          <a:noFill/>
        </p:spPr>
        <p:txBody>
          <a:bodyPr wrap="square" rtlCol="0">
            <a:spAutoFit/>
          </a:bodyPr>
          <a:lstStyle/>
          <a:p>
            <a:r>
              <a:rPr lang="en-US" sz="2000" b="1" dirty="0"/>
              <a:t>Data Analytics Feature:</a:t>
            </a:r>
          </a:p>
          <a:p>
            <a:endParaRPr lang="en-US" sz="2000" b="1" dirty="0"/>
          </a:p>
          <a:p>
            <a:r>
              <a:rPr lang="en-US" sz="1800" dirty="0"/>
              <a:t>The intelligent feature is all about analyzing the existing and previously collected data.</a:t>
            </a:r>
          </a:p>
          <a:p>
            <a:endParaRPr lang="en-US" sz="1800" dirty="0"/>
          </a:p>
          <a:p>
            <a:r>
              <a:rPr lang="en-US" sz="1800" dirty="0"/>
              <a:t>The graphs that can be visualized are:</a:t>
            </a:r>
          </a:p>
          <a:p>
            <a:r>
              <a:rPr lang="en-US" sz="1800" dirty="0"/>
              <a:t>1)</a:t>
            </a:r>
            <a:r>
              <a:rPr lang="en-IN" sz="1800" dirty="0"/>
              <a:t>Visualize the trend in registrations of vehicle in a year. This also has a feature of visualizing data from different years.</a:t>
            </a:r>
          </a:p>
          <a:p>
            <a:endParaRPr lang="en-IN" sz="1800" dirty="0"/>
          </a:p>
          <a:p>
            <a:r>
              <a:rPr lang="en-IN" sz="1800" dirty="0"/>
              <a:t>2) Visualize the trend in revenue generated in a year. This also has a feature of visualizing data from different years.</a:t>
            </a:r>
          </a:p>
          <a:p>
            <a:endParaRPr lang="en-IN" sz="1800" dirty="0"/>
          </a:p>
          <a:p>
            <a:r>
              <a:rPr lang="en-IN" sz="1800" dirty="0"/>
              <a:t>3)Pie chart for visualizing the number of DL applications versus LL applications.</a:t>
            </a:r>
          </a:p>
          <a:p>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5B25C-74E0-41C0-8A47-FE89831DB950}"/>
              </a:ext>
            </a:extLst>
          </p:cNvPr>
          <p:cNvSpPr txBox="1"/>
          <p:nvPr/>
        </p:nvSpPr>
        <p:spPr>
          <a:xfrm>
            <a:off x="462116" y="1622323"/>
            <a:ext cx="8337755" cy="307777"/>
          </a:xfrm>
          <a:prstGeom prst="rect">
            <a:avLst/>
          </a:prstGeom>
          <a:noFill/>
        </p:spPr>
        <p:txBody>
          <a:bodyPr wrap="square" rtlCol="0">
            <a:spAutoFit/>
          </a:bodyPr>
          <a:lstStyle/>
          <a:p>
            <a:r>
              <a:rPr lang="en-US" dirty="0"/>
              <a:t>						</a:t>
            </a:r>
            <a:endParaRPr lang="en-IN" dirty="0"/>
          </a:p>
        </p:txBody>
      </p:sp>
      <p:sp>
        <p:nvSpPr>
          <p:cNvPr id="4" name="TextBox 3">
            <a:extLst>
              <a:ext uri="{FF2B5EF4-FFF2-40B4-BE49-F238E27FC236}">
                <a16:creationId xmlns:a16="http://schemas.microsoft.com/office/drawing/2014/main" id="{93AFE458-4181-4BDA-AD90-B669DE61ED97}"/>
              </a:ext>
            </a:extLst>
          </p:cNvPr>
          <p:cNvSpPr txBox="1"/>
          <p:nvPr/>
        </p:nvSpPr>
        <p:spPr>
          <a:xfrm>
            <a:off x="314632" y="1622323"/>
            <a:ext cx="8563897" cy="1477328"/>
          </a:xfrm>
          <a:prstGeom prst="rect">
            <a:avLst/>
          </a:prstGeom>
          <a:noFill/>
        </p:spPr>
        <p:txBody>
          <a:bodyPr wrap="square" rtlCol="0">
            <a:spAutoFit/>
          </a:bodyPr>
          <a:lstStyle/>
          <a:p>
            <a:r>
              <a:rPr lang="en-US" sz="1800" dirty="0"/>
              <a:t>4)We can also visualize the trend in registrations happening across the years.</a:t>
            </a:r>
          </a:p>
          <a:p>
            <a:endParaRPr lang="en-US" sz="1800" dirty="0"/>
          </a:p>
          <a:p>
            <a:r>
              <a:rPr lang="en-US" sz="1800" dirty="0"/>
              <a:t>5)We can also visualize the trend in revenue generated across the years.</a:t>
            </a:r>
          </a:p>
          <a:p>
            <a:endParaRPr lang="en-US" sz="1800" dirty="0"/>
          </a:p>
          <a:p>
            <a:r>
              <a:rPr lang="en-US" sz="1800" dirty="0"/>
              <a:t>The above two graphs serve as comparative plots across years.</a:t>
            </a:r>
            <a:endParaRPr lang="en-IN" sz="1800" dirty="0"/>
          </a:p>
        </p:txBody>
      </p:sp>
    </p:spTree>
    <p:extLst>
      <p:ext uri="{BB962C8B-B14F-4D97-AF65-F5344CB8AC3E}">
        <p14:creationId xmlns:p14="http://schemas.microsoft.com/office/powerpoint/2010/main" val="327551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399</Words>
  <Application>Microsoft Office PowerPoint</Application>
  <PresentationFormat>On-screen Show (4:3)</PresentationFormat>
  <Paragraphs>59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Nagesh K J</cp:lastModifiedBy>
  <cp:revision>47</cp:revision>
  <dcterms:created xsi:type="dcterms:W3CDTF">2020-04-04T14:48:00Z</dcterms:created>
  <dcterms:modified xsi:type="dcterms:W3CDTF">2020-04-13T17:09:28Z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