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uli Semi-Bold" charset="1" panose="00000700000000000000"/>
      <p:regular r:id="rId25"/>
    </p:embeddedFont>
    <p:embeddedFont>
      <p:font typeface="Muli" charset="1" panose="00000500000000000000"/>
      <p:regular r:id="rId26"/>
    </p:embeddedFont>
    <p:embeddedFont>
      <p:font typeface="Playfair Display" charset="1" panose="00000500000000000000"/>
      <p:regular r:id="rId27"/>
    </p:embeddedFont>
    <p:embeddedFont>
      <p:font typeface="Playfair Display Bold" charset="1" panose="00000800000000000000"/>
      <p:regular r:id="rId28"/>
    </p:embeddedFont>
    <p:embeddedFont>
      <p:font typeface="Canva Sans" charset="1" panose="020B0503030501040103"/>
      <p:regular r:id="rId29"/>
    </p:embeddedFont>
    <p:embeddedFont>
      <p:font typeface="Muli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4.xml" Type="http://schemas.openxmlformats.org/officeDocument/2006/relationships/slide"/><Relationship Id="rId5" Target="slide15.xml" Type="http://schemas.openxmlformats.org/officeDocument/2006/relationships/slid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slide14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4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4.xml" Type="http://schemas.openxmlformats.org/officeDocument/2006/relationships/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74614"/>
            <a:ext cx="8712995" cy="883686"/>
            <a:chOff x="0" y="0"/>
            <a:chExt cx="11617326" cy="11782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617326" cy="1178248"/>
              <a:chOff x="0" y="0"/>
              <a:chExt cx="12727542" cy="12908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2727542" cy="1290848"/>
              </a:xfrm>
              <a:custGeom>
                <a:avLst/>
                <a:gdLst/>
                <a:ahLst/>
                <a:cxnLst/>
                <a:rect r="r" b="b" t="t" l="l"/>
                <a:pathLst>
                  <a:path h="1290848" w="12727542">
                    <a:moveTo>
                      <a:pt x="0" y="0"/>
                    </a:moveTo>
                    <a:lnTo>
                      <a:pt x="0" y="1290848"/>
                    </a:lnTo>
                    <a:lnTo>
                      <a:pt x="12727542" y="1290848"/>
                    </a:lnTo>
                    <a:lnTo>
                      <a:pt x="12727542" y="0"/>
                    </a:lnTo>
                    <a:lnTo>
                      <a:pt x="0" y="0"/>
                    </a:lnTo>
                    <a:close/>
                    <a:moveTo>
                      <a:pt x="12666582" y="1229888"/>
                    </a:moveTo>
                    <a:lnTo>
                      <a:pt x="59690" y="1229888"/>
                    </a:lnTo>
                    <a:lnTo>
                      <a:pt x="59690" y="59690"/>
                    </a:lnTo>
                    <a:lnTo>
                      <a:pt x="12666582" y="59690"/>
                    </a:lnTo>
                    <a:lnTo>
                      <a:pt x="12666582" y="1229888"/>
                    </a:lnTo>
                    <a:close/>
                  </a:path>
                </a:pathLst>
              </a:custGeom>
              <a:solidFill>
                <a:srgbClr val="FF68D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65032" y="197874"/>
              <a:ext cx="10800527" cy="665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64"/>
                </a:lnSpc>
              </a:pPr>
              <a:r>
                <a:rPr lang="en-US" sz="3046">
                  <a:solidFill>
                    <a:srgbClr val="000000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Presented by: </a:t>
              </a:r>
              <a:r>
                <a:rPr lang="en-US" sz="3046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Guruprasad Dhawade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542992" y="-8517227"/>
            <a:ext cx="11432615" cy="11411829"/>
          </a:xfrm>
          <a:custGeom>
            <a:avLst/>
            <a:gdLst/>
            <a:ahLst/>
            <a:cxnLst/>
            <a:rect r="r" b="b" t="t" l="l"/>
            <a:pathLst>
              <a:path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3580" y="1319422"/>
            <a:ext cx="2053445" cy="948318"/>
          </a:xfrm>
          <a:custGeom>
            <a:avLst/>
            <a:gdLst/>
            <a:ahLst/>
            <a:cxnLst/>
            <a:rect r="r" b="b" t="t" l="l"/>
            <a:pathLst>
              <a:path h="948318" w="2053445">
                <a:moveTo>
                  <a:pt x="0" y="0"/>
                </a:moveTo>
                <a:lnTo>
                  <a:pt x="2053445" y="0"/>
                </a:lnTo>
                <a:lnTo>
                  <a:pt x="2053445" y="948318"/>
                </a:lnTo>
                <a:lnTo>
                  <a:pt x="0" y="948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580" y="3890962"/>
            <a:ext cx="14155442" cy="40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Insights to an-</a:t>
            </a:r>
          </a:p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Automotive company on Electric vehicles launch in India</a:t>
            </a:r>
          </a:p>
          <a:p>
            <a:pPr algn="l">
              <a:lnSpc>
                <a:spcPts val="86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544845" y="1445283"/>
            <a:ext cx="6794302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#resume-project-challenge </a:t>
            </a:r>
            <a:r>
              <a:rPr lang="en-US" sz="36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7061" y="7192279"/>
            <a:ext cx="4739043" cy="4747675"/>
          </a:xfrm>
          <a:custGeom>
            <a:avLst/>
            <a:gdLst/>
            <a:ahLst/>
            <a:cxnLst/>
            <a:rect r="r" b="b" t="t" l="l"/>
            <a:pathLst>
              <a:path h="4747675" w="4739043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93170" y="-1790529"/>
            <a:ext cx="4739043" cy="4747675"/>
          </a:xfrm>
          <a:custGeom>
            <a:avLst/>
            <a:gdLst/>
            <a:ahLst/>
            <a:cxnLst/>
            <a:rect r="r" b="b" t="t" l="l"/>
            <a:pathLst>
              <a:path h="4747675" w="4739043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64116"/>
            <a:ext cx="13825272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Revenue growth rate of 4-wheeler and 2-wheelers EVs in India for 2022 vs 2024 and 2023 vs 2024 -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64056" y="1813466"/>
            <a:ext cx="5522483" cy="14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Unit price considered as-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2-Wheeler  -  85,000Rs.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4-Wheeler  -  15,00,000Rs.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2461" y="3546621"/>
            <a:ext cx="11955521" cy="246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2 Wheelers,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 R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evenue has almost tripled from 21 billion in 2022 to 62 billion in 2023, showing 195% growth. However, in 2024, revenue only increased to 79 billion, showing a 27% growth. Hence, the overall growth from 2022 to 2024 is 276%.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74725" y="7135129"/>
            <a:ext cx="11955521" cy="246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4 Wheelers,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R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evenue increased from 28 billion in 2022 to 71 billion in 2023, showing a 153% growth. However, in 2024, revenue further rose to 130 billion, showing an 83% growth. Hence, the overall growth from 2022 to 2024 is 364%.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9895" y="-9092389"/>
            <a:ext cx="11432615" cy="11411829"/>
          </a:xfrm>
          <a:custGeom>
            <a:avLst/>
            <a:gdLst/>
            <a:ahLst/>
            <a:cxnLst/>
            <a:rect r="r" b="b" t="t" l="l"/>
            <a:pathLst>
              <a:path h="11411829" w="11432615">
                <a:moveTo>
                  <a:pt x="0" y="0"/>
                </a:moveTo>
                <a:lnTo>
                  <a:pt x="11432615" y="0"/>
                </a:lnTo>
                <a:lnTo>
                  <a:pt x="11432615" y="11411829"/>
                </a:lnTo>
                <a:lnTo>
                  <a:pt x="0" y="11411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85031" y="8318825"/>
            <a:ext cx="11841808" cy="11820277"/>
          </a:xfrm>
          <a:custGeom>
            <a:avLst/>
            <a:gdLst/>
            <a:ahLst/>
            <a:cxnLst/>
            <a:rect r="r" b="b" t="t" l="l"/>
            <a:pathLst>
              <a:path h="11820277" w="11841808">
                <a:moveTo>
                  <a:pt x="0" y="0"/>
                </a:moveTo>
                <a:lnTo>
                  <a:pt x="11841808" y="0"/>
                </a:lnTo>
                <a:lnTo>
                  <a:pt x="11841808" y="11820278"/>
                </a:lnTo>
                <a:lnTo>
                  <a:pt x="0" y="11820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78475"/>
            <a:ext cx="15683638" cy="517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4" action="ppaction://hlinksldjump"/>
              </a:rPr>
              <a:t>Government Incentives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- Various incentives are provided at both the state and central levels.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Rising Fuel Costs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With diesel and petrol prices soaring, EVs appear to be more cost-effective.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EV technology advancements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EVs are continually evolving with new innovations.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Reduced Operating Costs - 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overall operating and maintenance costs of EVs are lower.</a:t>
            </a:r>
          </a:p>
          <a:p>
            <a:pPr algn="l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Environmental Concerns -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EVs exert less strain on the environment.</a:t>
            </a:r>
          </a:p>
          <a:p>
            <a:pPr algn="l">
              <a:lnSpc>
                <a:spcPts val="3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37385"/>
            <a:ext cx="9194656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</a:t>
            </a: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5" action="ppaction://hlinksldjump"/>
              </a:rPr>
              <a:t>rimary reasons for customers choosing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  <a:hlinkClick r:id="rId5" action="ppaction://hlinksldjump"/>
              </a:rPr>
              <a:t>4-wheeler EVs in 2023 and 2024</a:t>
            </a:r>
            <a:r>
              <a:rPr lang="en-US" sz="3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-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96923" y="8671522"/>
            <a:ext cx="838559" cy="1173556"/>
          </a:xfrm>
          <a:custGeom>
            <a:avLst/>
            <a:gdLst/>
            <a:ahLst/>
            <a:cxnLst/>
            <a:rect r="r" b="b" t="t" l="l"/>
            <a:pathLst>
              <a:path h="1173556" w="838559">
                <a:moveTo>
                  <a:pt x="0" y="0"/>
                </a:moveTo>
                <a:lnTo>
                  <a:pt x="838559" y="0"/>
                </a:lnTo>
                <a:lnTo>
                  <a:pt x="838559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5356" y="-9312196"/>
            <a:ext cx="11432615" cy="11411829"/>
          </a:xfrm>
          <a:custGeom>
            <a:avLst/>
            <a:gdLst/>
            <a:ahLst/>
            <a:cxnLst/>
            <a:rect r="r" b="b" t="t" l="l"/>
            <a:pathLst>
              <a:path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608" y="7909345"/>
            <a:ext cx="11841808" cy="11820277"/>
          </a:xfrm>
          <a:custGeom>
            <a:avLst/>
            <a:gdLst/>
            <a:ahLst/>
            <a:cxnLst/>
            <a:rect r="r" b="b" t="t" l="l"/>
            <a:pathLst>
              <a:path h="11820277" w="11841808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64116"/>
            <a:ext cx="13048618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How do government incentives and subsidies impact the adoption rates of 2-wheelers and 4-wheelers?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5238" y="2271815"/>
            <a:ext cx="17294394" cy="518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1. Central Government Incentives (FAME-II Sc</a:t>
            </a: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heme):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FAME-II (Faster Adoption and Manufacturing of Hybrid and Electric Vehicles):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Launched in 2019, this scheme offers financial incentives to reduce the cost of EVs.</a:t>
            </a:r>
          </a:p>
          <a:p>
            <a:pPr algn="l" marL="993138" indent="-331046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Two-Wheelers: Rs 15,000 per kWh of battery capacity, covering up to 40% of the vehicle's cost.</a:t>
            </a:r>
          </a:p>
          <a:p>
            <a:pPr algn="l" marL="993138" indent="-331046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Four-Wheelers: Rs 10,000 per kWh of battery capacity, with a maximum subsidy of Rs 1.5 lakh.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GST Reduction: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EVs are subjected to a reduced Goods and Services Tax (GST) of 5%, significantly lower than the 28-50% GST on petrol and diesel vehicles.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Tax Benefits: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First-time individual EV buyers who take a loan can avail of tax deductions of up to Rs 1.5 lakh on the interest paid, under Section 80EEB of the Income Tax Act.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11762" y="5773766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59817" y="5143500"/>
            <a:ext cx="10721822" cy="10698386"/>
          </a:xfrm>
          <a:custGeom>
            <a:avLst/>
            <a:gdLst/>
            <a:ahLst/>
            <a:cxnLst/>
            <a:rect r="r" b="b" t="t" l="l"/>
            <a:pathLst>
              <a:path h="10698386" w="10721822">
                <a:moveTo>
                  <a:pt x="0" y="0"/>
                </a:moveTo>
                <a:lnTo>
                  <a:pt x="10721821" y="0"/>
                </a:lnTo>
                <a:lnTo>
                  <a:pt x="10721821" y="10698386"/>
                </a:lnTo>
                <a:lnTo>
                  <a:pt x="0" y="10698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64116"/>
            <a:ext cx="13048618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Which states in India provided most subsidies?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5238" y="2271815"/>
            <a:ext cx="17294394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2. State Government Incentives</a:t>
            </a: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Varied State Subsidies: Each state offers different subsidies and incentives, which often complement the central FAME-II benefits. These can include additional subsidies on vehicle costs, exemptions from registration fees, and road tax waivers.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936325" y="4130396"/>
            <a:ext cx="6589644" cy="41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1.Maharashtra     2.Haryana     3.Delhi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8847" y="-5577476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48710" y="7677344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3" y="0"/>
                </a:lnTo>
                <a:lnTo>
                  <a:pt x="9279263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2271815"/>
            <a:ext cx="10260548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3. Charging Infrastructure Support</a:t>
            </a: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: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Central and State Initiatives: </a:t>
            </a: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 support EV adoption, both central and state governments are investing in setting up charging stations across the country. This includes directives from the central government and state-specific policies offering incentives to companies building charging infrastructure.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700445" y="3466476"/>
            <a:ext cx="3168086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Read full article here,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01620" y="5257900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80251" y="2532567"/>
          <a:ext cx="8781666" cy="6124447"/>
        </p:xfrm>
        <a:graphic>
          <a:graphicData uri="http://schemas.openxmlformats.org/drawingml/2006/table">
            <a:tbl>
              <a:tblPr/>
              <a:tblGrid>
                <a:gridCol w="5337442"/>
                <a:gridCol w="3444224"/>
              </a:tblGrid>
              <a:tr h="11789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 operational public EV charging stations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1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1886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1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1041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1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Maharashtra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3079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1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852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1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Tamil Nadu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805238" y="664116"/>
            <a:ext cx="15070849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How does the availability of charging stations infrastructure correlate with the EV sales and penetration rates in the top 5 states?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8171" y="9358383"/>
            <a:ext cx="12099490" cy="41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Reference- </a:t>
            </a:r>
            <a:r>
              <a:rPr lang="en-US" sz="2499">
                <a:solidFill>
                  <a:srgbClr val="00509D"/>
                </a:solidFill>
                <a:latin typeface="Muli"/>
                <a:ea typeface="Muli"/>
                <a:cs typeface="Muli"/>
                <a:sym typeface="Muli"/>
              </a:rPr>
              <a:t>https://pib.gov.in/PressReleaseIframePage.aspx?PRID=2003003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37071" y="8592585"/>
            <a:ext cx="3058067" cy="41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*(As of 02/02/2024 )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3317" y="4264679"/>
            <a:ext cx="6291558" cy="171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47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All these states are among the top in terms of penetration rate. Hence, the charging station infrastructure shows a noticeable impact.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8847" y="-5577476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187549" y="7481501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3" y="0"/>
                </a:lnTo>
                <a:lnTo>
                  <a:pt x="9279263" y="9262393"/>
                </a:lnTo>
                <a:lnTo>
                  <a:pt x="0" y="9262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2500" y="2524580"/>
            <a:ext cx="7368832" cy="5237840"/>
          </a:xfrm>
          <a:custGeom>
            <a:avLst/>
            <a:gdLst/>
            <a:ahLst/>
            <a:cxnLst/>
            <a:rect r="r" b="b" t="t" l="l"/>
            <a:pathLst>
              <a:path h="5237840" w="7368832">
                <a:moveTo>
                  <a:pt x="0" y="0"/>
                </a:moveTo>
                <a:lnTo>
                  <a:pt x="7368832" y="0"/>
                </a:lnTo>
                <a:lnTo>
                  <a:pt x="7368832" y="5237840"/>
                </a:lnTo>
                <a:lnTo>
                  <a:pt x="0" y="523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08" t="0" r="-1265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5238" y="664116"/>
            <a:ext cx="13825272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Who should be the brand ambassador if AtliQ Motors launches their EV/Hybrid vehicles in India and why?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58435" y="8029069"/>
            <a:ext cx="14024760" cy="159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Ranveer Singh would be a great choice as a brand ambassador. He is known for his energy. His powerful actions and energetic performances have always been my favorite.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7061" y="7192279"/>
            <a:ext cx="4739043" cy="4747675"/>
          </a:xfrm>
          <a:custGeom>
            <a:avLst/>
            <a:gdLst/>
            <a:ahLst/>
            <a:cxnLst/>
            <a:rect r="r" b="b" t="t" l="l"/>
            <a:pathLst>
              <a:path h="4747675" w="4739043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93170" y="-1790529"/>
            <a:ext cx="4739043" cy="4747675"/>
          </a:xfrm>
          <a:custGeom>
            <a:avLst/>
            <a:gdLst/>
            <a:ahLst/>
            <a:cxnLst/>
            <a:rect r="r" b="b" t="t" l="l"/>
            <a:pathLst>
              <a:path h="4747675" w="4739043">
                <a:moveTo>
                  <a:pt x="0" y="0"/>
                </a:moveTo>
                <a:lnTo>
                  <a:pt x="4739043" y="0"/>
                </a:lnTo>
                <a:lnTo>
                  <a:pt x="4739043" y="4747675"/>
                </a:lnTo>
                <a:lnTo>
                  <a:pt x="0" y="474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64116"/>
            <a:ext cx="13825272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Which state of India is ideal to start the manufacturing unit? (Based on subsidies provided, ease of doing business, stability in governance etc.)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86094" y="4781502"/>
            <a:ext cx="6562906" cy="394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1.Tamil Nadu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 OLA Electric, Ather, Ampere, BYD 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2.Gujarat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 Tata, MG Motor 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3.Maharastra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( Bajaj 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517686" y="7179922"/>
            <a:ext cx="1173556" cy="1173556"/>
          </a:xfrm>
          <a:custGeom>
            <a:avLst/>
            <a:gdLst/>
            <a:ahLst/>
            <a:cxnLst/>
            <a:rect r="r" b="b" t="t" l="l"/>
            <a:pathLst>
              <a:path h="1173556" w="1173556">
                <a:moveTo>
                  <a:pt x="0" y="0"/>
                </a:moveTo>
                <a:lnTo>
                  <a:pt x="1173556" y="0"/>
                </a:lnTo>
                <a:lnTo>
                  <a:pt x="1173556" y="1173556"/>
                </a:lnTo>
                <a:lnTo>
                  <a:pt x="0" y="1173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4763" y="2899996"/>
            <a:ext cx="13069213" cy="14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Considering various factors such as subsidies provided, ease of doing business, stability in governance, and the manufacturing plant locations of competitors,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 recommend the following states: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26546" y="5773766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1531" y="971550"/>
            <a:ext cx="15070849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Your top 3 recommendations for AtliQ Motors.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8325" y="2144638"/>
            <a:ext cx="14754406" cy="5434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Innovation: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After every new EV launch, buyers are always curious about the new features, such as auto-driving, side cameras, auto-parking, etc. Therefore, innovation plays a vital role in capturing the attention of new customers.</a:t>
            </a:r>
          </a:p>
          <a:p>
            <a:pPr algn="l">
              <a:lnSpc>
                <a:spcPts val="3919"/>
              </a:lnSpc>
            </a:pP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Extended Range and Faster Charging: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Although EVs have made significant advancements in recent years, many people still avoid using them for long-distance travel due to their limited range and lengthy charging times. EV companies that can address these issues will gain a significant competitive edge.</a:t>
            </a:r>
          </a:p>
          <a:p>
            <a:pPr algn="l">
              <a:lnSpc>
                <a:spcPts val="3919"/>
              </a:lnSpc>
            </a:pPr>
          </a:p>
          <a:p>
            <a:pPr algn="l" marL="604513" indent="-302256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Enhanced Safety Features</a:t>
            </a: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: Buyers definitely take car safety ratings seriously.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81531" y="3381175"/>
            <a:ext cx="674902" cy="1000528"/>
          </a:xfrm>
          <a:custGeom>
            <a:avLst/>
            <a:gdLst/>
            <a:ahLst/>
            <a:cxnLst/>
            <a:rect r="r" b="b" t="t" l="l"/>
            <a:pathLst>
              <a:path h="1000528" w="674902">
                <a:moveTo>
                  <a:pt x="0" y="0"/>
                </a:moveTo>
                <a:lnTo>
                  <a:pt x="674902" y="0"/>
                </a:lnTo>
                <a:lnTo>
                  <a:pt x="674902" y="1000528"/>
                </a:lnTo>
                <a:lnTo>
                  <a:pt x="0" y="1000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96588" y="2378559"/>
            <a:ext cx="8294823" cy="5529882"/>
          </a:xfrm>
          <a:custGeom>
            <a:avLst/>
            <a:gdLst/>
            <a:ahLst/>
            <a:cxnLst/>
            <a:rect r="r" b="b" t="t" l="l"/>
            <a:pathLst>
              <a:path h="5529882" w="8294823">
                <a:moveTo>
                  <a:pt x="0" y="0"/>
                </a:moveTo>
                <a:lnTo>
                  <a:pt x="8294824" y="0"/>
                </a:lnTo>
                <a:lnTo>
                  <a:pt x="8294824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7694" y="8953310"/>
            <a:ext cx="755843" cy="755843"/>
          </a:xfrm>
          <a:custGeom>
            <a:avLst/>
            <a:gdLst/>
            <a:ahLst/>
            <a:cxnLst/>
            <a:rect r="r" b="b" t="t" l="l"/>
            <a:pathLst>
              <a:path h="755843" w="755843">
                <a:moveTo>
                  <a:pt x="0" y="0"/>
                </a:moveTo>
                <a:lnTo>
                  <a:pt x="755843" y="0"/>
                </a:lnTo>
                <a:lnTo>
                  <a:pt x="755843" y="755843"/>
                </a:lnTo>
                <a:lnTo>
                  <a:pt x="0" y="755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58221" y="9026789"/>
            <a:ext cx="682364" cy="682364"/>
          </a:xfrm>
          <a:custGeom>
            <a:avLst/>
            <a:gdLst/>
            <a:ahLst/>
            <a:cxnLst/>
            <a:rect r="r" b="b" t="t" l="l"/>
            <a:pathLst>
              <a:path h="682364" w="682364">
                <a:moveTo>
                  <a:pt x="0" y="0"/>
                </a:moveTo>
                <a:lnTo>
                  <a:pt x="682364" y="0"/>
                </a:lnTo>
                <a:lnTo>
                  <a:pt x="682364" y="682364"/>
                </a:lnTo>
                <a:lnTo>
                  <a:pt x="0" y="682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4174" y="9061991"/>
            <a:ext cx="492234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gurudhawade@gmail.com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31085" y="9061991"/>
            <a:ext cx="904938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https://www.linkedin.com/in/guruprasad-dhawade/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11762" y="5773766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8202" y="5479534"/>
            <a:ext cx="3403134" cy="2292862"/>
          </a:xfrm>
          <a:custGeom>
            <a:avLst/>
            <a:gdLst/>
            <a:ahLst/>
            <a:cxnLst/>
            <a:rect r="r" b="b" t="t" l="l"/>
            <a:pathLst>
              <a:path h="2292862" w="3403134">
                <a:moveTo>
                  <a:pt x="0" y="0"/>
                </a:moveTo>
                <a:lnTo>
                  <a:pt x="3403134" y="0"/>
                </a:lnTo>
                <a:lnTo>
                  <a:pt x="3403134" y="2292861"/>
                </a:lnTo>
                <a:lnTo>
                  <a:pt x="0" y="2292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89577" y="3442995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 interest of Indians in EVs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21336" y="4128795"/>
            <a:ext cx="6937964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Information about competitors</a:t>
            </a: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33900" y="8577580"/>
            <a:ext cx="7597387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The top state to set up a manufacturing plant</a:t>
            </a: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0149" y="4623459"/>
            <a:ext cx="6864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Which are the top 5 states with the highest EV sales?</a:t>
            </a: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Why?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72421" y="6521189"/>
            <a:ext cx="6864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5" action="ppaction://hlinksldjump"/>
              </a:rPr>
              <a:t>What are the top 5 states with the highest penetration rate?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5695" y="556920"/>
            <a:ext cx="1196762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In-Depth Report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00438" y="1842062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Answering questions like.....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5356" y="-9312196"/>
            <a:ext cx="11432615" cy="11411829"/>
          </a:xfrm>
          <a:custGeom>
            <a:avLst/>
            <a:gdLst/>
            <a:ahLst/>
            <a:cxnLst/>
            <a:rect r="r" b="b" t="t" l="l"/>
            <a:pathLst>
              <a:path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608" y="7909345"/>
            <a:ext cx="11841808" cy="11820277"/>
          </a:xfrm>
          <a:custGeom>
            <a:avLst/>
            <a:gdLst/>
            <a:ahLst/>
            <a:cxnLst/>
            <a:rect r="r" b="b" t="t" l="l"/>
            <a:pathLst>
              <a:path h="11820277" w="11841808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64116"/>
            <a:ext cx="13048618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Top and Bottom EV Makers-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892" y="3148909"/>
            <a:ext cx="6901655" cy="357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𝐓𝐨𝐩 3 𝐄𝐕 𝐌𝐚𝐤𝐞𝐫𝐬 (2-Wheeler) -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2023 - 1.OLA Electric  2.Okinawa  3.Hero Electric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2024 - 1.OLA Electric  2.TVS  3.Ather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</a:p>
          <a:p>
            <a:pPr algn="l">
              <a:lnSpc>
                <a:spcPts val="3178"/>
              </a:lnSpc>
              <a:spcBef>
                <a:spcPct val="0"/>
              </a:spcBef>
            </a:pPr>
          </a:p>
          <a:p>
            <a:pPr algn="l">
              <a:lnSpc>
                <a:spcPts val="3178"/>
              </a:lnSpc>
              <a:spcBef>
                <a:spcPct val="0"/>
              </a:spcBef>
            </a:pP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𝐁𝐨𝐭𝐭𝐨𝐦 3 𝐄𝐕 𝐌𝐚𝐤𝐞𝐫𝐬 (2-Wheeler) -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2023 - 1.Jitendra  2.Being  3.Pure EV</a:t>
            </a:r>
          </a:p>
          <a:p>
            <a:pPr algn="l">
              <a:lnSpc>
                <a:spcPts val="3178"/>
              </a:lnSpc>
              <a:spcBef>
                <a:spcPct val="0"/>
              </a:spcBef>
            </a:pPr>
            <a:r>
              <a:rPr lang="en-US" sz="227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2024 - 1.Battre Electric 2.Revolt  3.Kinetic Green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7190" y="3148909"/>
            <a:ext cx="9309655" cy="3694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𝐓𝐨𝐩 3 𝐄𝐕 𝐌𝐚𝐤𝐞𝐫𝐬 (4-Wheeler) -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2023 - 1.TATA Motors  2.Mahindra &amp; Mahindra 3.MG Motors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2024 - 1.TATA Motors  2.Mahindra &amp; Mahindra 3.MG Motors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</a:p>
          <a:p>
            <a:pPr algn="l">
              <a:lnSpc>
                <a:spcPts val="3277"/>
              </a:lnSpc>
              <a:spcBef>
                <a:spcPct val="0"/>
              </a:spcBef>
            </a:pPr>
          </a:p>
          <a:p>
            <a:pPr algn="l">
              <a:lnSpc>
                <a:spcPts val="3277"/>
              </a:lnSpc>
              <a:spcBef>
                <a:spcPct val="0"/>
              </a:spcBef>
            </a:pP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𝐁𝐨𝐭𝐭𝐨𝐦 3 𝐄𝐕 𝐌𝐚𝐤𝐞𝐫𝐬 (4-Wheeler) -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2023 - 1.Mercedez-Benz  2.Volvo Auto India  3.PCA Automobiles</a:t>
            </a:r>
          </a:p>
          <a:p>
            <a:pPr algn="l">
              <a:lnSpc>
                <a:spcPts val="3277"/>
              </a:lnSpc>
              <a:spcBef>
                <a:spcPct val="0"/>
              </a:spcBef>
            </a:pPr>
            <a:r>
              <a:rPr lang="en-US" sz="234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FY 2024 - 1.Mercedez-Benz 2.KIA Motors  3.Volvo Auto India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01620" y="5257900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88978" y="3083526"/>
          <a:ext cx="6566203" cy="5962650"/>
        </p:xfrm>
        <a:graphic>
          <a:graphicData uri="http://schemas.openxmlformats.org/drawingml/2006/table">
            <a:tbl>
              <a:tblPr/>
              <a:tblGrid>
                <a:gridCol w="3682326"/>
                <a:gridCol w="2883877"/>
              </a:tblGrid>
              <a:tr h="13612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11.6%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10.1%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9.4%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805238" y="654591"/>
            <a:ext cx="15370866" cy="60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7"/>
              </a:lnSpc>
            </a:pPr>
            <a:r>
              <a:rPr lang="en-US" sz="35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𝐓𝐨𝐩 5 𝐬𝐭𝐚𝐭𝐞𝐬 𝐰𝐢𝐭𝐡 𝐭𝐡𝐞 𝐡𝐢𝐠𝐡𝐞𝐬𝐭 𝐩𝐞𝐧𝐞𝐭𝐫𝐚𝐭𝐢𝐨𝐧 𝐫𝐚𝐭𝐞 </a:t>
            </a:r>
            <a:r>
              <a:rPr lang="en-US" sz="356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(in FY 2024)</a:t>
            </a:r>
            <a:r>
              <a:rPr lang="en-US" sz="35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-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472800" y="3083526"/>
          <a:ext cx="6566203" cy="5962650"/>
        </p:xfrm>
        <a:graphic>
          <a:graphicData uri="http://schemas.openxmlformats.org/drawingml/2006/table">
            <a:tbl>
              <a:tblPr/>
              <a:tblGrid>
                <a:gridCol w="3682326"/>
                <a:gridCol w="2883877"/>
              </a:tblGrid>
              <a:tr h="13612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Chandigarh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805238" y="2278114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2-Wheeler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87723" y="2278114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4-Wheeler 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8847" y="-5577476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4" y="0"/>
                </a:lnTo>
                <a:lnTo>
                  <a:pt x="9279264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48710" y="7677344"/>
            <a:ext cx="9279264" cy="9262392"/>
          </a:xfrm>
          <a:custGeom>
            <a:avLst/>
            <a:gdLst/>
            <a:ahLst/>
            <a:cxnLst/>
            <a:rect r="r" b="b" t="t" l="l"/>
            <a:pathLst>
              <a:path h="9262392" w="9279264">
                <a:moveTo>
                  <a:pt x="0" y="0"/>
                </a:moveTo>
                <a:lnTo>
                  <a:pt x="9279263" y="0"/>
                </a:lnTo>
                <a:lnTo>
                  <a:pt x="9279263" y="9262392"/>
                </a:lnTo>
                <a:lnTo>
                  <a:pt x="0" y="926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37034"/>
            <a:ext cx="11730399" cy="27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𝐐𝐮𝐚𝐫𝐭𝐞𝐫𝐥𝐲 𝐭𝐫𝐞𝐧𝐝𝐬 𝐢𝐧 𝐬𝐚𝐥𝐞𝐬 𝐯𝐨𝐥𝐮𝐦𝐞 𝐟𝐨𝐫 𝐭𝐡𝐞 𝐭𝐨𝐩 5 𝐄𝐕 </a:t>
            </a: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𝐦𝐚𝐤𝐞𝐫𝐬 (4-wheelers) -</a:t>
            </a:r>
          </a:p>
          <a:p>
            <a:pPr algn="l">
              <a:lnSpc>
                <a:spcPts val="3681"/>
              </a:lnSpc>
            </a:pP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Sales volume has been increasing with each quarter; however, in FY 2024, we saw a drop in sales in Q2.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15824" y="5473039"/>
            <a:ext cx="11730399" cy="324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𝐄𝐕 𝐬𝐚𝐥𝐞𝐬 𝐚𝐧𝐝 𝐩𝐞𝐧𝐞𝐭𝐫𝐚𝐭𝐢𝐨𝐧 𝐫𝐚𝐭𝐞𝐬 </a:t>
            </a: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(Delhi vs. Karnataka for FY 2024) -</a:t>
            </a:r>
          </a:p>
          <a:p>
            <a:pPr algn="l">
              <a:lnSpc>
                <a:spcPts val="3681"/>
              </a:lnSpc>
            </a:pPr>
          </a:p>
          <a:p>
            <a:pPr algn="l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penetration rate in Karnataka has noticeably increased from 2.1% to 4.3%, while that of Delhi has gradually risen from 3.7% to 4.3%. As a result, although Delhi used to have more EV sales than Karnataka every year, in FY 2024, Karnataka surpassed Delhi in terms of sales.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0340" y="6869149"/>
            <a:ext cx="7224602" cy="7237761"/>
          </a:xfrm>
          <a:custGeom>
            <a:avLst/>
            <a:gdLst/>
            <a:ahLst/>
            <a:cxnLst/>
            <a:rect r="r" b="b" t="t" l="l"/>
            <a:pathLst>
              <a:path h="7237761" w="7224602">
                <a:moveTo>
                  <a:pt x="0" y="0"/>
                </a:moveTo>
                <a:lnTo>
                  <a:pt x="7224602" y="0"/>
                </a:lnTo>
                <a:lnTo>
                  <a:pt x="7224602" y="7237761"/>
                </a:lnTo>
                <a:lnTo>
                  <a:pt x="0" y="723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6202" y="-6040476"/>
            <a:ext cx="7619693" cy="7633572"/>
          </a:xfrm>
          <a:custGeom>
            <a:avLst/>
            <a:gdLst/>
            <a:ahLst/>
            <a:cxnLst/>
            <a:rect r="r" b="b" t="t" l="l"/>
            <a:pathLst>
              <a:path h="7633572" w="7619693">
                <a:moveTo>
                  <a:pt x="0" y="0"/>
                </a:moveTo>
                <a:lnTo>
                  <a:pt x="7619693" y="0"/>
                </a:lnTo>
                <a:lnTo>
                  <a:pt x="7619693" y="7633572"/>
                </a:lnTo>
                <a:lnTo>
                  <a:pt x="0" y="763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27509"/>
            <a:ext cx="10335419" cy="124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𝐂𝐀𝐆𝐑 𝐨𝐟 𝐭𝐨𝐩 5 𝐦𝐚𝐤𝐞𝐫𝐬 𝐢𝐧 𝐭𝐨𝐭𝐚𝐥 𝐯𝐞𝐡𝐢𝐜𝐥𝐞𝐬 𝐬𝐨𝐥𝐝 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(4-Wheelers) </a:t>
            </a: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-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02239" y="3295650"/>
          <a:ext cx="6566203" cy="5962650"/>
        </p:xfrm>
        <a:graphic>
          <a:graphicData uri="http://schemas.openxmlformats.org/drawingml/2006/table">
            <a:tbl>
              <a:tblPr/>
              <a:tblGrid>
                <a:gridCol w="3682326"/>
                <a:gridCol w="2883877"/>
              </a:tblGrid>
              <a:tr h="13612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Makers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CAGR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TATA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Mahindra &amp; Mahindra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MG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BYD India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Hyundai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01620" y="5257900"/>
            <a:ext cx="9042909" cy="9026468"/>
          </a:xfrm>
          <a:custGeom>
            <a:avLst/>
            <a:gdLst/>
            <a:ahLst/>
            <a:cxnLst/>
            <a:rect r="r" b="b" t="t" l="l"/>
            <a:pathLst>
              <a:path h="9026468" w="9042909">
                <a:moveTo>
                  <a:pt x="0" y="0"/>
                </a:moveTo>
                <a:lnTo>
                  <a:pt x="9042909" y="0"/>
                </a:lnTo>
                <a:lnTo>
                  <a:pt x="9042909" y="9026468"/>
                </a:lnTo>
                <a:lnTo>
                  <a:pt x="0" y="902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88978" y="3083526"/>
          <a:ext cx="6566203" cy="5962650"/>
        </p:xfrm>
        <a:graphic>
          <a:graphicData uri="http://schemas.openxmlformats.org/drawingml/2006/table">
            <a:tbl>
              <a:tblPr/>
              <a:tblGrid>
                <a:gridCol w="3682326"/>
                <a:gridCol w="2883877"/>
              </a:tblGrid>
              <a:tr h="13612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CAGR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Tripura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Chandigarh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West Bengal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Chhattisgarh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805238" y="645066"/>
            <a:ext cx="15370866" cy="64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𝐓𝐨𝐩 5 𝐬𝐭𝐚𝐭𝐞𝐬 𝐰𝐢𝐭𝐡 𝐡𝐢𝐠𝐡𝐞𝐬𝐭 𝐂𝐀𝐆𝐑 𝐢𝐧 total 𝐯𝐞𝐡𝐢𝐜𝐥𝐞𝐬 𝐬𝐨𝐥𝐝-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472800" y="3083526"/>
          <a:ext cx="6566203" cy="5962650"/>
        </p:xfrm>
        <a:graphic>
          <a:graphicData uri="http://schemas.openxmlformats.org/drawingml/2006/table">
            <a:tbl>
              <a:tblPr/>
              <a:tblGrid>
                <a:gridCol w="3682326"/>
                <a:gridCol w="2883877"/>
              </a:tblGrid>
              <a:tr h="13612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Penetration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Rate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Uttar Pradesh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Assam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4.47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Punjab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Haryana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Odisha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805238" y="2278114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2-Wheeler 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87723" y="2278114"/>
            <a:ext cx="68646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4" action="ppaction://hlinksldjump"/>
              </a:rPr>
              <a:t>For 4-Wheeler 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5356" y="-9312196"/>
            <a:ext cx="11432615" cy="11411829"/>
          </a:xfrm>
          <a:custGeom>
            <a:avLst/>
            <a:gdLst/>
            <a:ahLst/>
            <a:cxnLst/>
            <a:rect r="r" b="b" t="t" l="l"/>
            <a:pathLst>
              <a:path h="11411829" w="11432615">
                <a:moveTo>
                  <a:pt x="0" y="0"/>
                </a:moveTo>
                <a:lnTo>
                  <a:pt x="11432616" y="0"/>
                </a:lnTo>
                <a:lnTo>
                  <a:pt x="11432616" y="11411828"/>
                </a:lnTo>
                <a:lnTo>
                  <a:pt x="0" y="1141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608" y="7909345"/>
            <a:ext cx="11841808" cy="11820277"/>
          </a:xfrm>
          <a:custGeom>
            <a:avLst/>
            <a:gdLst/>
            <a:ahLst/>
            <a:cxnLst/>
            <a:rect r="r" b="b" t="t" l="l"/>
            <a:pathLst>
              <a:path h="11820277" w="11841808">
                <a:moveTo>
                  <a:pt x="0" y="0"/>
                </a:moveTo>
                <a:lnTo>
                  <a:pt x="11841808" y="0"/>
                </a:lnTo>
                <a:lnTo>
                  <a:pt x="11841808" y="11820277"/>
                </a:lnTo>
                <a:lnTo>
                  <a:pt x="0" y="11820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238" y="645066"/>
            <a:ext cx="1304861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Peak and low season months for EV sales 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6860" y="3552353"/>
            <a:ext cx="4454791" cy="294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Peak Months-</a:t>
            </a: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  <a:p>
            <a:pPr algn="l" marL="737509" indent="-368754" lvl="1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March</a:t>
            </a:r>
          </a:p>
          <a:p>
            <a:pPr algn="l" marL="737509" indent="-368754" lvl="1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November</a:t>
            </a:r>
          </a:p>
          <a:p>
            <a:pPr algn="l" marL="737509" indent="-368754" lvl="1">
              <a:lnSpc>
                <a:spcPts val="4782"/>
              </a:lnSpc>
              <a:spcBef>
                <a:spcPct val="0"/>
              </a:spcBef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</a:p>
          <a:p>
            <a:pPr algn="l">
              <a:lnSpc>
                <a:spcPts val="478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552353"/>
            <a:ext cx="4454791" cy="297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Low</a:t>
            </a: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Months-</a:t>
            </a:r>
            <a:r>
              <a:rPr lang="en-US" sz="341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  <a:p>
            <a:pPr algn="l" marL="737508" indent="-368754" lvl="1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</a:t>
            </a:r>
          </a:p>
          <a:p>
            <a:pPr algn="l" marL="737508" indent="-368754" lvl="1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y</a:t>
            </a:r>
          </a:p>
          <a:p>
            <a:pPr algn="l" marL="737508" indent="-368754" lvl="1">
              <a:lnSpc>
                <a:spcPts val="4782"/>
              </a:lnSpc>
              <a:buFont typeface="Arial"/>
              <a:buChar char="•"/>
            </a:pPr>
            <a:r>
              <a:rPr lang="en-US" sz="3415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April</a:t>
            </a:r>
          </a:p>
          <a:p>
            <a:pPr algn="l">
              <a:lnSpc>
                <a:spcPts val="47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0340" y="6869149"/>
            <a:ext cx="7224602" cy="7237761"/>
          </a:xfrm>
          <a:custGeom>
            <a:avLst/>
            <a:gdLst/>
            <a:ahLst/>
            <a:cxnLst/>
            <a:rect r="r" b="b" t="t" l="l"/>
            <a:pathLst>
              <a:path h="7237761" w="7224602">
                <a:moveTo>
                  <a:pt x="0" y="0"/>
                </a:moveTo>
                <a:lnTo>
                  <a:pt x="7224602" y="0"/>
                </a:lnTo>
                <a:lnTo>
                  <a:pt x="7224602" y="7237761"/>
                </a:lnTo>
                <a:lnTo>
                  <a:pt x="0" y="723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6202" y="-6040476"/>
            <a:ext cx="7619693" cy="7633572"/>
          </a:xfrm>
          <a:custGeom>
            <a:avLst/>
            <a:gdLst/>
            <a:ahLst/>
            <a:cxnLst/>
            <a:rect r="r" b="b" t="t" l="l"/>
            <a:pathLst>
              <a:path h="7633572" w="7619693">
                <a:moveTo>
                  <a:pt x="0" y="0"/>
                </a:moveTo>
                <a:lnTo>
                  <a:pt x="7619693" y="0"/>
                </a:lnTo>
                <a:lnTo>
                  <a:pt x="7619693" y="7633572"/>
                </a:lnTo>
                <a:lnTo>
                  <a:pt x="0" y="763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1075" y="698557"/>
            <a:ext cx="10335419" cy="187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1"/>
              </a:lnSpc>
            </a:pP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For the top 10 states by penetration rate,</a:t>
            </a:r>
          </a:p>
          <a:p>
            <a:pPr algn="l">
              <a:lnSpc>
                <a:spcPts val="5081"/>
              </a:lnSpc>
            </a:pP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  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Based on CAGR from previous years,</a:t>
            </a:r>
          </a:p>
          <a:p>
            <a:pPr algn="l">
              <a:lnSpc>
                <a:spcPts val="5081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      </a:t>
            </a:r>
            <a:r>
              <a:rPr lang="en-US" sz="362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Projected number of EV sales  in 2030 -</a:t>
            </a:r>
            <a:r>
              <a:rPr lang="en-US" sz="362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59871" y="3130252"/>
          <a:ext cx="7702322" cy="5867400"/>
        </p:xfrm>
        <a:graphic>
          <a:graphicData uri="http://schemas.openxmlformats.org/drawingml/2006/table">
            <a:tbl>
              <a:tblPr/>
              <a:tblGrid>
                <a:gridCol w="2416793"/>
                <a:gridCol w="2642765"/>
                <a:gridCol w="2642765"/>
              </a:tblGrid>
              <a:tr h="1265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2-Wheelers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4-Wheelers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Goa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3013373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36916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Karnataka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7010474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5176934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Delhi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612376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386715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Kerala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12554093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571904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Maharastra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15848907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165844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720295" y="3130252"/>
          <a:ext cx="7702322" cy="5819775"/>
        </p:xfrm>
        <a:graphic>
          <a:graphicData uri="http://schemas.openxmlformats.org/drawingml/2006/table">
            <a:tbl>
              <a:tblPr/>
              <a:tblGrid>
                <a:gridCol w="2489840"/>
                <a:gridCol w="2489840"/>
                <a:gridCol w="2722642"/>
              </a:tblGrid>
              <a:tr h="12655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2-Wheelers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Expected 4-Wheelers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Chhattisgarh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6735229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1319414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Gujrat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6340243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1390251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Rajasthan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2128504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1612144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0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Odisha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2395392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1983035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24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Tamil Nadu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1532315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Muli Semi-Bold"/>
                          <a:ea typeface="Muli Semi-Bold"/>
                          <a:cs typeface="Muli Semi-Bold"/>
                          <a:sym typeface="Muli Semi-Bold"/>
                        </a:rPr>
                        <a:t>1305493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6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DAGPJEXzF8I</dc:identifier>
  <dcterms:modified xsi:type="dcterms:W3CDTF">2011-08-01T06:04:30Z</dcterms:modified>
  <cp:revision>1</cp:revision>
  <dc:title>Neon Pink Bright Blue White Modular Abstract Business Case Study and Report Business Presentation</dc:title>
</cp:coreProperties>
</file>