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D767B1-940E-4F30-91E0-2C4E478BC287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8E5EC7-AA11-4969-B49E-1242B364C92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ity%E2%80%93attribute%E2%80%93value_model" TargetMode="External"/><Relationship Id="rId2" Type="http://schemas.openxmlformats.org/officeDocument/2006/relationships/hyperlink" Target="https://docs.scrapy.org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gresql.org/docs/10/static/index.html" TargetMode="External"/><Relationship Id="rId4" Type="http://schemas.openxmlformats.org/officeDocument/2006/relationships/hyperlink" Target="https://docs.docker.com/develo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uprasannahegde/AutoCourseInfoExtract/tree/master/Documents" TargetMode="External"/><Relationship Id="rId2" Type="http://schemas.openxmlformats.org/officeDocument/2006/relationships/hyperlink" Target="https://github.com/guruprasannahegde/AutoCourseInfoExtr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readthedocs.org/pdf/scrapy/latest/scrapy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Chopras</a:t>
            </a:r>
            <a:r>
              <a:rPr lang="en-US" dirty="0"/>
              <a:t> </a:t>
            </a:r>
            <a:r>
              <a:rPr lang="en-US" dirty="0" smtClean="0"/>
              <a:t>Web Extract -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Demonstrates the web crawling of the universities and scraping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i="1" u="sng" dirty="0" smtClean="0">
                <a:solidFill>
                  <a:srgbClr val="00B0F0"/>
                </a:solidFill>
              </a:rPr>
              <a:t>Challenges/Future Work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MultiThreading</a:t>
            </a:r>
            <a:endParaRPr lang="en-US" sz="2000" dirty="0" smtClean="0"/>
          </a:p>
          <a:p>
            <a:pPr lvl="1"/>
            <a:r>
              <a:rPr lang="en-US" sz="1600" dirty="0" err="1" smtClean="0"/>
              <a:t>Scrapy</a:t>
            </a:r>
            <a:r>
              <a:rPr lang="en-US" sz="1600" dirty="0" smtClean="0"/>
              <a:t> is single-threaded framework, we cannot use multiple threads within a spider at the same time. However, we can create multiple spiders and </a:t>
            </a:r>
            <a:r>
              <a:rPr lang="en-US" sz="1600" dirty="0" err="1" smtClean="0"/>
              <a:t>piplines</a:t>
            </a:r>
            <a:r>
              <a:rPr lang="en-US" sz="1600" dirty="0" smtClean="0"/>
              <a:t> at the same time to make the process concurrent. </a:t>
            </a:r>
          </a:p>
          <a:p>
            <a:pPr lvl="1"/>
            <a:r>
              <a:rPr lang="en-US" sz="1600" dirty="0" err="1" smtClean="0"/>
              <a:t>Scrapy</a:t>
            </a:r>
            <a:r>
              <a:rPr lang="en-US" sz="1600" dirty="0" smtClean="0"/>
              <a:t>/Spider runs on Parent Thread using signals provided  by asynchronous Twisted  Framework</a:t>
            </a:r>
            <a:r>
              <a:rPr lang="en-US" sz="1600" dirty="0"/>
              <a:t> </a:t>
            </a:r>
            <a:r>
              <a:rPr lang="en-US" sz="1600" dirty="0" smtClean="0"/>
              <a:t> which is an Asynchronous http protocol framework. </a:t>
            </a:r>
          </a:p>
          <a:p>
            <a:pPr lvl="1"/>
            <a:r>
              <a:rPr lang="en-US" sz="1600" dirty="0" smtClean="0"/>
              <a:t>Research has to be made on running spiders with forking.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Distributed Containerization with Distributed Cloud</a:t>
            </a:r>
          </a:p>
          <a:p>
            <a:pPr lvl="1"/>
            <a:r>
              <a:rPr lang="en-US" sz="1600" dirty="0" smtClean="0"/>
              <a:t>Analysis &amp; Implementation has to be made on containerizing different components of </a:t>
            </a:r>
            <a:r>
              <a:rPr lang="en-US" sz="1600" dirty="0" err="1" smtClean="0"/>
              <a:t>ChoprasWebExtract</a:t>
            </a:r>
            <a:r>
              <a:rPr lang="en-US" sz="1600" dirty="0" smtClean="0"/>
              <a:t> Solution and achieve load balancing across distributed clouds using </a:t>
            </a:r>
            <a:r>
              <a:rPr lang="en-US" sz="1600" dirty="0" err="1" smtClean="0"/>
              <a:t>docker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r>
              <a:rPr lang="en-US" sz="2000" dirty="0" err="1" smtClean="0"/>
              <a:t>Middlewares</a:t>
            </a:r>
            <a:endParaRPr lang="en-US" sz="2000" dirty="0" smtClean="0"/>
          </a:p>
          <a:p>
            <a:pPr lvl="1"/>
            <a:r>
              <a:rPr lang="en-US" sz="1600" dirty="0" smtClean="0"/>
              <a:t>Analysis &amp; Implementation has to be made on using </a:t>
            </a:r>
            <a:r>
              <a:rPr lang="en-US" sz="1600" dirty="0" err="1" smtClean="0"/>
              <a:t>middlewares</a:t>
            </a:r>
            <a:r>
              <a:rPr lang="en-US" sz="1600" dirty="0" smtClean="0"/>
              <a:t> provided by </a:t>
            </a:r>
            <a:r>
              <a:rPr lang="en-US" sz="1600" dirty="0" err="1" smtClean="0"/>
              <a:t>scrapy</a:t>
            </a:r>
            <a:r>
              <a:rPr lang="en-US" sz="1600" dirty="0" smtClean="0"/>
              <a:t> framework for handling redundant data while crawling.</a:t>
            </a:r>
          </a:p>
        </p:txBody>
      </p:sp>
    </p:spTree>
    <p:extLst>
      <p:ext uri="{BB962C8B-B14F-4D97-AF65-F5344CB8AC3E}">
        <p14:creationId xmlns:p14="http://schemas.microsoft.com/office/powerpoint/2010/main" val="415506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Scrapy</a:t>
            </a:r>
            <a:r>
              <a:rPr lang="en-US" sz="2200" dirty="0" smtClean="0"/>
              <a:t> Framework</a:t>
            </a:r>
          </a:p>
          <a:p>
            <a:pPr lvl="1"/>
            <a:r>
              <a:rPr lang="en-US" sz="2200" dirty="0" smtClean="0">
                <a:hlinkClick r:id="rId2"/>
              </a:rPr>
              <a:t>https://docs.scrapy.org/en/latest/</a:t>
            </a:r>
            <a:r>
              <a:rPr lang="en-US" sz="2200" dirty="0" smtClean="0">
                <a:hlinkClick r:id="rId3"/>
              </a:rPr>
              <a:t>     </a:t>
            </a:r>
          </a:p>
          <a:p>
            <a:r>
              <a:rPr lang="en-US" sz="2200" dirty="0" smtClean="0"/>
              <a:t>EAV Design Pattern:</a:t>
            </a:r>
            <a:r>
              <a:rPr lang="en-US" sz="2200" dirty="0" smtClean="0">
                <a:hlinkClick r:id="rId3"/>
              </a:rPr>
              <a:t> https://en.wikipedia.org/wiki/Entity%E2%80%93attribute%E2%80%93value_model</a:t>
            </a:r>
            <a:endParaRPr lang="en-US" sz="2200" dirty="0" smtClean="0"/>
          </a:p>
          <a:p>
            <a:r>
              <a:rPr lang="en-US" sz="2200" dirty="0" smtClean="0"/>
              <a:t>Dockers: </a:t>
            </a:r>
            <a:r>
              <a:rPr lang="en-US" sz="2200" dirty="0" smtClean="0">
                <a:hlinkClick r:id="rId4"/>
              </a:rPr>
              <a:t>https://docs.docker.com/develop/</a:t>
            </a:r>
            <a:endParaRPr lang="en-US" sz="2200" dirty="0" smtClean="0"/>
          </a:p>
          <a:p>
            <a:r>
              <a:rPr lang="en-US" sz="2200" dirty="0" smtClean="0"/>
              <a:t>Postgres: </a:t>
            </a:r>
            <a:r>
              <a:rPr lang="en-US" sz="2200" dirty="0" smtClean="0">
                <a:hlinkClick r:id="rId5"/>
              </a:rPr>
              <a:t>https://www.postgresql.org/docs/10/static/index.html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5717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i="1" u="sng" dirty="0" smtClean="0">
                <a:solidFill>
                  <a:srgbClr val="00B0F0"/>
                </a:solidFill>
              </a:rPr>
              <a:t>Repositories/Documentation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GitHub : </a:t>
            </a:r>
            <a:r>
              <a:rPr lang="en-US" sz="2200" dirty="0" smtClean="0">
                <a:hlinkClick r:id="rId2"/>
              </a:rPr>
              <a:t>https://github.com/guruprasannahegde/AutoCourseInfoExtract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Docker Images : You can “Search” from the Docker Hub website, or you can use the Docker command line tool to run the </a:t>
            </a:r>
            <a:r>
              <a:rPr lang="en-US" sz="2200" dirty="0" err="1" smtClean="0"/>
              <a:t>docker</a:t>
            </a:r>
            <a:r>
              <a:rPr lang="en-US" sz="2200" dirty="0" smtClean="0"/>
              <a:t> search command.</a:t>
            </a:r>
          </a:p>
          <a:p>
            <a:pPr lvl="1"/>
            <a:r>
              <a:rPr lang="en-US" sz="1800" dirty="0" err="1" smtClean="0"/>
              <a:t>docker</a:t>
            </a:r>
            <a:r>
              <a:rPr lang="en-US" sz="1800" dirty="0" smtClean="0"/>
              <a:t> search </a:t>
            </a:r>
            <a:r>
              <a:rPr lang="en-US" sz="1800" dirty="0" err="1" smtClean="0">
                <a:effectLst/>
              </a:rPr>
              <a:t>autocourseinfoextract</a:t>
            </a:r>
            <a:endParaRPr lang="en-US" sz="1800" dirty="0" smtClean="0"/>
          </a:p>
          <a:p>
            <a:pPr lvl="1"/>
            <a:endParaRPr lang="en-US" sz="1800" dirty="0">
              <a:effectLst/>
            </a:endParaRPr>
          </a:p>
          <a:p>
            <a:r>
              <a:rPr lang="en-US" sz="2200" dirty="0" smtClean="0">
                <a:effectLst/>
              </a:rPr>
              <a:t>Documents : </a:t>
            </a:r>
          </a:p>
          <a:p>
            <a:pPr lvl="1"/>
            <a:r>
              <a:rPr lang="en-US" sz="1800" dirty="0" smtClean="0">
                <a:effectLst/>
                <a:hlinkClick r:id="rId3"/>
              </a:rPr>
              <a:t>https://github.com/guruprasannahegde/AutoCourseInfoExtract/tree/master/Documents</a:t>
            </a:r>
            <a:endParaRPr lang="en-US" sz="1800" dirty="0" smtClean="0">
              <a:effectLst/>
            </a:endParaRPr>
          </a:p>
          <a:p>
            <a:pPr lvl="1"/>
            <a:r>
              <a:rPr lang="en-US" sz="1800" dirty="0" smtClean="0">
                <a:effectLst/>
                <a:hlinkClick r:id="rId4"/>
              </a:rPr>
              <a:t>https://media.readthedocs.org/pdf/scrapy/latest/scrapy.pdf</a:t>
            </a:r>
            <a:endParaRPr lang="en-US" sz="1800" dirty="0" smtClean="0">
              <a:effectLst/>
            </a:endParaRPr>
          </a:p>
          <a:p>
            <a:pPr marL="457200" lvl="1" indent="0">
              <a:buNone/>
            </a:pPr>
            <a:endParaRPr lang="en-US" sz="1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36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Scrapy</a:t>
            </a:r>
            <a:r>
              <a:rPr lang="en-US" dirty="0" smtClean="0"/>
              <a:t> Architecture &amp; Framework.</a:t>
            </a:r>
          </a:p>
          <a:p>
            <a:r>
              <a:rPr lang="en-US" dirty="0" smtClean="0"/>
              <a:t>Building holistic approach towards POC using </a:t>
            </a:r>
            <a:r>
              <a:rPr lang="en-US" dirty="0" err="1" smtClean="0"/>
              <a:t>Scrapy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Implement Scalable and Reusable Web Crawling Solution.</a:t>
            </a:r>
          </a:p>
          <a:p>
            <a:r>
              <a:rPr lang="en-US" dirty="0" smtClean="0"/>
              <a:t>Building the logical Relational Data to Analytics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i="1" u="sng" dirty="0" err="1" smtClean="0">
                <a:solidFill>
                  <a:srgbClr val="00B0F0"/>
                </a:solidFill>
              </a:rPr>
              <a:t>Scrapy</a:t>
            </a:r>
            <a:r>
              <a:rPr lang="en-US" i="1" u="sng" dirty="0" smtClean="0">
                <a:solidFill>
                  <a:srgbClr val="00B0F0"/>
                </a:solidFill>
              </a:rPr>
              <a:t> Framework &amp; Architecture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The </a:t>
            </a:r>
            <a:r>
              <a:rPr lang="en-US" sz="1800" dirty="0" err="1" smtClean="0"/>
              <a:t>ChoprasWebExtract</a:t>
            </a:r>
            <a:r>
              <a:rPr lang="en-US" sz="1800" dirty="0" smtClean="0"/>
              <a:t> use </a:t>
            </a:r>
            <a:r>
              <a:rPr lang="en-US" sz="1800" dirty="0" err="1" smtClean="0"/>
              <a:t>scrapy</a:t>
            </a:r>
            <a:r>
              <a:rPr lang="en-US" sz="1800" dirty="0" smtClean="0"/>
              <a:t> framework for crawling university sites.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		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			</a:t>
            </a:r>
            <a:endParaRPr lang="en-US" sz="18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63" y="2057400"/>
            <a:ext cx="5927437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58879" y="6479554"/>
            <a:ext cx="813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2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i="1" u="sng" dirty="0" err="1" smtClean="0">
                <a:solidFill>
                  <a:srgbClr val="00B0F0"/>
                </a:solidFill>
              </a:rPr>
              <a:t>Scrapy</a:t>
            </a:r>
            <a:r>
              <a:rPr lang="en-US" i="1" u="sng" dirty="0" smtClean="0">
                <a:solidFill>
                  <a:srgbClr val="00B0F0"/>
                </a:solidFill>
              </a:rPr>
              <a:t> Framework &amp; Architecture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534400" cy="5410200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err="1" smtClean="0"/>
              <a:t>Scrapy</a:t>
            </a:r>
            <a:r>
              <a:rPr lang="en-US" sz="1800" dirty="0" smtClean="0"/>
              <a:t> is built on python language and its widely used framework for web scraping and crawling.</a:t>
            </a:r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Scrapy</a:t>
            </a:r>
            <a:r>
              <a:rPr lang="en-US" sz="1800" dirty="0" smtClean="0"/>
              <a:t> uses “Spiders”- The So Called BOT  crawls the web page and extracts the data.</a:t>
            </a:r>
          </a:p>
          <a:p>
            <a:endParaRPr lang="en-US" sz="1800" dirty="0" smtClean="0"/>
          </a:p>
          <a:p>
            <a:r>
              <a:rPr lang="en-US" sz="1800" dirty="0" smtClean="0"/>
              <a:t>Spider uses Crawler Engine *( Which handles all in-flow &amp; out-flow data and controls).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crawler Engine Interacts with all the components of the framework. </a:t>
            </a:r>
          </a:p>
          <a:p>
            <a:pPr lvl="1"/>
            <a:r>
              <a:rPr lang="en-US" sz="1400" dirty="0" smtClean="0"/>
              <a:t>Engine Schedules the Request </a:t>
            </a:r>
          </a:p>
          <a:p>
            <a:pPr lvl="1"/>
            <a:r>
              <a:rPr lang="en-US" sz="1400" dirty="0" smtClean="0"/>
              <a:t>Engine redirect request to downloaders.</a:t>
            </a:r>
          </a:p>
          <a:p>
            <a:pPr lvl="1"/>
            <a:r>
              <a:rPr lang="en-US" sz="1400" dirty="0" smtClean="0"/>
              <a:t>Engine redirects the response to Item Handlers.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				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					</a:t>
            </a:r>
            <a:r>
              <a:rPr lang="en-US" sz="1400" b="1" dirty="0" smtClean="0">
                <a:solidFill>
                  <a:srgbClr val="00B050"/>
                </a:solidFill>
              </a:rPr>
              <a:t>Contd.</a:t>
            </a:r>
            <a:endParaRPr 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4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solidFill>
                  <a:srgbClr val="00B0F0"/>
                </a:solidFill>
              </a:rPr>
              <a:t>ChoprasWebExtract</a:t>
            </a:r>
            <a:r>
              <a:rPr lang="en-US" i="1" u="sng" dirty="0" smtClean="0">
                <a:solidFill>
                  <a:srgbClr val="00B0F0"/>
                </a:solidFill>
              </a:rPr>
              <a:t> Proposed Architecture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="" xmlns:a16="http://schemas.microsoft.com/office/drawing/2014/main" id="{952A73A3-536F-47AB-9DEB-7DD66AED70AB}"/>
              </a:ext>
            </a:extLst>
          </p:cNvPr>
          <p:cNvSpPr/>
          <p:nvPr/>
        </p:nvSpPr>
        <p:spPr>
          <a:xfrm>
            <a:off x="1071318" y="2948385"/>
            <a:ext cx="7212880" cy="3513863"/>
          </a:xfrm>
          <a:prstGeom prst="roundRect">
            <a:avLst>
              <a:gd name="adj" fmla="val 4148"/>
            </a:avLst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551425-C764-4C39-ADFE-CD029C74B506}"/>
              </a:ext>
            </a:extLst>
          </p:cNvPr>
          <p:cNvSpPr/>
          <p:nvPr/>
        </p:nvSpPr>
        <p:spPr>
          <a:xfrm>
            <a:off x="2258085" y="3506729"/>
            <a:ext cx="3028504" cy="274577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6341" tIns="48171" rIns="96341" bIns="481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111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96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9A0F31-56F2-48C8-99F9-C25AB3F79046}"/>
              </a:ext>
            </a:extLst>
          </p:cNvPr>
          <p:cNvSpPr txBox="1"/>
          <p:nvPr/>
        </p:nvSpPr>
        <p:spPr>
          <a:xfrm>
            <a:off x="3112870" y="4804448"/>
            <a:ext cx="21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Crawlers, bots, Scraper, Scheduler, Data Extractor, Data storage Spiders</a:t>
            </a:r>
            <a:endParaRPr kumimoji="0" lang="en-GB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="" xmlns:a16="http://schemas.microsoft.com/office/drawing/2014/main" id="{627B2FB5-E198-4109-AD84-BD371EF6F1A6}"/>
              </a:ext>
            </a:extLst>
          </p:cNvPr>
          <p:cNvSpPr/>
          <p:nvPr/>
        </p:nvSpPr>
        <p:spPr>
          <a:xfrm>
            <a:off x="4370089" y="5272872"/>
            <a:ext cx="648712" cy="553997"/>
          </a:xfrm>
          <a:prstGeom prst="flowChartMagneticDisk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11163" tIns="55581" rIns="111163" bIns="55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5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952AB26-467B-45EA-9E5B-EA60DCCDF00E}"/>
              </a:ext>
            </a:extLst>
          </p:cNvPr>
          <p:cNvSpPr txBox="1"/>
          <p:nvPr/>
        </p:nvSpPr>
        <p:spPr>
          <a:xfrm>
            <a:off x="4060590" y="5837910"/>
            <a:ext cx="1273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Page Database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2E2D19F-CDA7-4471-9F63-D1DFD8D4F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17" y="5899497"/>
            <a:ext cx="1273996" cy="653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8D0ED2-5954-4C64-979F-C2F8D0206548}"/>
              </a:ext>
            </a:extLst>
          </p:cNvPr>
          <p:cNvSpPr txBox="1"/>
          <p:nvPr/>
        </p:nvSpPr>
        <p:spPr>
          <a:xfrm>
            <a:off x="7104438" y="6098963"/>
            <a:ext cx="127399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33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Hosting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6699E7-7999-43AB-8782-A50BB80E6B09}"/>
              </a:ext>
            </a:extLst>
          </p:cNvPr>
          <p:cNvSpPr txBox="1"/>
          <p:nvPr/>
        </p:nvSpPr>
        <p:spPr>
          <a:xfrm>
            <a:off x="2357051" y="4230493"/>
            <a:ext cx="98589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7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Scrapy Framework</a:t>
            </a:r>
            <a:endParaRPr kumimoji="0" lang="en-GB" sz="106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44931B87-6CAF-444D-BDDC-A6E53C6906EF}"/>
              </a:ext>
            </a:extLst>
          </p:cNvPr>
          <p:cNvCxnSpPr>
            <a:cxnSpLocks/>
          </p:cNvCxnSpPr>
          <p:nvPr/>
        </p:nvCxnSpPr>
        <p:spPr>
          <a:xfrm>
            <a:off x="4613898" y="4804448"/>
            <a:ext cx="0" cy="4573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="" xmlns:a16="http://schemas.microsoft.com/office/drawing/2014/main" id="{AFE3E371-D2A3-4E92-8B52-F7167F53F2A4}"/>
              </a:ext>
            </a:extLst>
          </p:cNvPr>
          <p:cNvSpPr/>
          <p:nvPr/>
        </p:nvSpPr>
        <p:spPr>
          <a:xfrm>
            <a:off x="2933906" y="5267637"/>
            <a:ext cx="648712" cy="553997"/>
          </a:xfrm>
          <a:prstGeom prst="flowChartMagneticDisk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111163" tIns="55581" rIns="111163" bIns="55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5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631FFE-9388-4912-BE24-708D648F1AC1}"/>
              </a:ext>
            </a:extLst>
          </p:cNvPr>
          <p:cNvSpPr txBox="1"/>
          <p:nvPr/>
        </p:nvSpPr>
        <p:spPr>
          <a:xfrm>
            <a:off x="2762204" y="5847606"/>
            <a:ext cx="14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Web Site Master Configuration DB</a:t>
            </a:r>
            <a:endParaRPr kumimoji="0" lang="en-GB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A4B052E-6FE8-46C2-A27B-310BD4B2F653}"/>
              </a:ext>
            </a:extLst>
          </p:cNvPr>
          <p:cNvCxnSpPr>
            <a:cxnSpLocks/>
          </p:cNvCxnSpPr>
          <p:nvPr/>
        </p:nvCxnSpPr>
        <p:spPr>
          <a:xfrm>
            <a:off x="3153053" y="4810254"/>
            <a:ext cx="0" cy="4573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="" xmlns:a16="http://schemas.microsoft.com/office/drawing/2014/main" id="{3B0385E7-CCF1-41BC-BA28-74E4CD129CA5}"/>
              </a:ext>
            </a:extLst>
          </p:cNvPr>
          <p:cNvSpPr/>
          <p:nvPr/>
        </p:nvSpPr>
        <p:spPr>
          <a:xfrm>
            <a:off x="5219063" y="4987664"/>
            <a:ext cx="1595897" cy="4446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ETL Process For Data Mining, Data Transformation</a:t>
            </a:r>
          </a:p>
        </p:txBody>
      </p:sp>
      <p:cxnSp>
        <p:nvCxnSpPr>
          <p:cNvPr id="18" name="Connector: Elbow 231">
            <a:extLst>
              <a:ext uri="{FF2B5EF4-FFF2-40B4-BE49-F238E27FC236}">
                <a16:creationId xmlns="" xmlns:a16="http://schemas.microsoft.com/office/drawing/2014/main" id="{06CB8857-072F-4907-A3D1-2FB53EAE7895}"/>
              </a:ext>
            </a:extLst>
          </p:cNvPr>
          <p:cNvCxnSpPr>
            <a:cxnSpLocks/>
            <a:stCxn id="8" idx="4"/>
          </p:cNvCxnSpPr>
          <p:nvPr/>
        </p:nvCxnSpPr>
        <p:spPr>
          <a:xfrm flipV="1">
            <a:off x="5018801" y="4464023"/>
            <a:ext cx="2037099" cy="1085848"/>
          </a:xfrm>
          <a:prstGeom prst="bentConnector3">
            <a:avLst>
              <a:gd name="adj1" fmla="val 80818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8C7CFE23-D4CB-4D8B-9124-A424B3FB569A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4176013" y="2568935"/>
            <a:ext cx="0" cy="10475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7B1BEBD-CE14-46B0-99A4-51E90944D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70" y="3616467"/>
            <a:ext cx="1896206" cy="11682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D635872-1759-44F8-BCBD-76A3AFAE90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19" y="3400777"/>
            <a:ext cx="951133" cy="708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D25B0680-652D-453B-9D59-8B9AD62C3C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17" y="3754795"/>
            <a:ext cx="1423788" cy="13639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9B4CCEF-A22E-41A3-9601-69A009D29BDC}"/>
              </a:ext>
            </a:extLst>
          </p:cNvPr>
          <p:cNvSpPr txBox="1"/>
          <p:nvPr/>
        </p:nvSpPr>
        <p:spPr>
          <a:xfrm>
            <a:off x="3616846" y="5337329"/>
            <a:ext cx="85775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7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MySQL/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7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  <a:endParaRPr kumimoji="0" lang="en-GB" sz="106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29D0114-1DA0-4157-8768-B4E3D9E5CFDE}"/>
              </a:ext>
            </a:extLst>
          </p:cNvPr>
          <p:cNvSpPr txBox="1"/>
          <p:nvPr/>
        </p:nvSpPr>
        <p:spPr>
          <a:xfrm>
            <a:off x="1162922" y="3464400"/>
            <a:ext cx="107553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67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POC Hosting AWS VM</a:t>
            </a:r>
            <a:endParaRPr kumimoji="0" lang="en-GB" sz="106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4D8C2AA-7729-4D39-BC41-530EBA55730E}"/>
              </a:ext>
            </a:extLst>
          </p:cNvPr>
          <p:cNvSpPr txBox="1"/>
          <p:nvPr/>
        </p:nvSpPr>
        <p:spPr>
          <a:xfrm>
            <a:off x="6831993" y="4840664"/>
            <a:ext cx="14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POC CSV output for target data model </a:t>
            </a:r>
            <a:endParaRPr kumimoji="0" lang="en-GB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loud 25">
            <a:extLst>
              <a:ext uri="{FF2B5EF4-FFF2-40B4-BE49-F238E27FC236}">
                <a16:creationId xmlns="" xmlns:a16="http://schemas.microsoft.com/office/drawing/2014/main" id="{D6076333-C362-4277-A607-3B5F72769C64}"/>
              </a:ext>
            </a:extLst>
          </p:cNvPr>
          <p:cNvSpPr/>
          <p:nvPr/>
        </p:nvSpPr>
        <p:spPr>
          <a:xfrm>
            <a:off x="3342949" y="1596617"/>
            <a:ext cx="1666128" cy="9733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60745" y="6450764"/>
            <a:ext cx="813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solidFill>
                  <a:srgbClr val="00B0F0"/>
                </a:solidFill>
              </a:rPr>
              <a:t>ChoprasWebExtract</a:t>
            </a:r>
            <a:r>
              <a:rPr lang="en-US" i="1" u="sng" dirty="0" smtClean="0">
                <a:solidFill>
                  <a:srgbClr val="00B0F0"/>
                </a:solidFill>
              </a:rPr>
              <a:t> Proposed Architecture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="" xmlns:a16="http://schemas.microsoft.com/office/drawing/2014/main" id="{EB02EC85-D20A-4D04-A004-A98DFC7BED4D}"/>
              </a:ext>
            </a:extLst>
          </p:cNvPr>
          <p:cNvSpPr/>
          <p:nvPr/>
        </p:nvSpPr>
        <p:spPr>
          <a:xfrm>
            <a:off x="0" y="2801566"/>
            <a:ext cx="1322961" cy="71745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Collection of Target Master URLs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="" xmlns:a16="http://schemas.microsoft.com/office/drawing/2014/main" id="{6CB0AB8F-603F-49FF-8FCC-3A6AE9E0C34D}"/>
              </a:ext>
            </a:extLst>
          </p:cNvPr>
          <p:cNvSpPr/>
          <p:nvPr/>
        </p:nvSpPr>
        <p:spPr>
          <a:xfrm>
            <a:off x="1752600" y="2760567"/>
            <a:ext cx="907915" cy="807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URL Analysis</a:t>
            </a:r>
          </a:p>
        </p:txBody>
      </p:sp>
      <p:sp>
        <p:nvSpPr>
          <p:cNvPr id="7" name="Flowchart: Direct Access Storage 6">
            <a:extLst>
              <a:ext uri="{FF2B5EF4-FFF2-40B4-BE49-F238E27FC236}">
                <a16:creationId xmlns="" xmlns:a16="http://schemas.microsoft.com/office/drawing/2014/main" id="{2F24E4EC-7094-4EC4-A347-6B22E5A8D53C}"/>
              </a:ext>
            </a:extLst>
          </p:cNvPr>
          <p:cNvSpPr/>
          <p:nvPr/>
        </p:nvSpPr>
        <p:spPr>
          <a:xfrm>
            <a:off x="3301963" y="2848580"/>
            <a:ext cx="1802860" cy="62743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Unprocessed URL Queue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="" xmlns:a16="http://schemas.microsoft.com/office/drawing/2014/main" id="{445201A7-9DA8-4945-9F9B-3E4A3DC750AF}"/>
              </a:ext>
            </a:extLst>
          </p:cNvPr>
          <p:cNvSpPr/>
          <p:nvPr/>
        </p:nvSpPr>
        <p:spPr>
          <a:xfrm>
            <a:off x="2819400" y="1544491"/>
            <a:ext cx="1206227" cy="807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URLs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30F9B9A6-7F7F-4A3B-9CF6-F74700E64DC5}"/>
              </a:ext>
            </a:extLst>
          </p:cNvPr>
          <p:cNvSpPr/>
          <p:nvPr/>
        </p:nvSpPr>
        <p:spPr>
          <a:xfrm>
            <a:off x="5194011" y="1544491"/>
            <a:ext cx="1206227" cy="799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robots.txt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="" xmlns:a16="http://schemas.microsoft.com/office/drawing/2014/main" id="{F63F8A12-8386-4C77-944D-D8FF3117FB99}"/>
              </a:ext>
            </a:extLst>
          </p:cNvPr>
          <p:cNvSpPr/>
          <p:nvPr/>
        </p:nvSpPr>
        <p:spPr>
          <a:xfrm>
            <a:off x="6869969" y="4082064"/>
            <a:ext cx="1206227" cy="807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Page Analysis module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="" xmlns:a16="http://schemas.microsoft.com/office/drawing/2014/main" id="{F97D3068-F4CD-409C-8E68-E29F0367A479}"/>
              </a:ext>
            </a:extLst>
          </p:cNvPr>
          <p:cNvSpPr/>
          <p:nvPr/>
        </p:nvSpPr>
        <p:spPr>
          <a:xfrm>
            <a:off x="2819400" y="4082064"/>
            <a:ext cx="1206227" cy="807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Links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="" xmlns:a16="http://schemas.microsoft.com/office/drawing/2014/main" id="{CBA849DE-6E2F-43EF-A09E-D2192223D1DC}"/>
              </a:ext>
            </a:extLst>
          </p:cNvPr>
          <p:cNvSpPr/>
          <p:nvPr/>
        </p:nvSpPr>
        <p:spPr>
          <a:xfrm>
            <a:off x="4562628" y="4079877"/>
            <a:ext cx="1206227" cy="807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Required Content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="" xmlns:a16="http://schemas.microsoft.com/office/drawing/2014/main" id="{56EEF561-C207-470D-923E-B16BC09DAC47}"/>
              </a:ext>
            </a:extLst>
          </p:cNvPr>
          <p:cNvSpPr/>
          <p:nvPr/>
        </p:nvSpPr>
        <p:spPr>
          <a:xfrm>
            <a:off x="7773858" y="1120413"/>
            <a:ext cx="1063557" cy="12235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 database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="" xmlns:a16="http://schemas.microsoft.com/office/drawing/2014/main" id="{34E3CA09-8BD6-4A0C-B0F2-CA2C2834729A}"/>
              </a:ext>
            </a:extLst>
          </p:cNvPr>
          <p:cNvSpPr/>
          <p:nvPr/>
        </p:nvSpPr>
        <p:spPr>
          <a:xfrm>
            <a:off x="1986490" y="5330232"/>
            <a:ext cx="1063557" cy="12235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Page Database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="" xmlns:a16="http://schemas.microsoft.com/office/drawing/2014/main" id="{FF4CA4C5-7E05-407B-B728-F1404A27B39A}"/>
              </a:ext>
            </a:extLst>
          </p:cNvPr>
          <p:cNvSpPr/>
          <p:nvPr/>
        </p:nvSpPr>
        <p:spPr>
          <a:xfrm>
            <a:off x="4397921" y="5538272"/>
            <a:ext cx="1206227" cy="807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Mining, Data Transformation</a:t>
            </a:r>
          </a:p>
        </p:txBody>
      </p:sp>
      <p:sp>
        <p:nvSpPr>
          <p:cNvPr id="16" name="Flowchart: Extract 15">
            <a:extLst>
              <a:ext uri="{FF2B5EF4-FFF2-40B4-BE49-F238E27FC236}">
                <a16:creationId xmlns="" xmlns:a16="http://schemas.microsoft.com/office/drawing/2014/main" id="{F79168F8-2B4E-45B6-9126-35BBFA8A40B8}"/>
              </a:ext>
            </a:extLst>
          </p:cNvPr>
          <p:cNvSpPr/>
          <p:nvPr/>
        </p:nvSpPr>
        <p:spPr>
          <a:xfrm>
            <a:off x="6583460" y="2756126"/>
            <a:ext cx="1850404" cy="80747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Web Page Extract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79B6B69-6384-4E1D-A7ED-66F21DC83EA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102468" y="3160293"/>
            <a:ext cx="650132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6933F92F-B8C7-426F-B913-D6A3D9E554F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660515" y="3162298"/>
            <a:ext cx="641448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EC4913B5-D1AF-4012-81F5-B2E4F9FFE874}"/>
              </a:ext>
            </a:extLst>
          </p:cNvPr>
          <p:cNvCxnSpPr>
            <a:stCxn id="7" idx="4"/>
            <a:endCxn id="16" idx="1"/>
          </p:cNvCxnSpPr>
          <p:nvPr/>
        </p:nvCxnSpPr>
        <p:spPr>
          <a:xfrm flipV="1">
            <a:off x="5104823" y="3159862"/>
            <a:ext cx="1941238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>
            <a:extLst>
              <a:ext uri="{FF2B5EF4-FFF2-40B4-BE49-F238E27FC236}">
                <a16:creationId xmlns="" xmlns:a16="http://schemas.microsoft.com/office/drawing/2014/main" id="{55155A68-B456-4C92-AD0C-93731F3A31D4}"/>
              </a:ext>
            </a:extLst>
          </p:cNvPr>
          <p:cNvSpPr/>
          <p:nvPr/>
        </p:nvSpPr>
        <p:spPr>
          <a:xfrm>
            <a:off x="7576151" y="5596207"/>
            <a:ext cx="1750981" cy="11344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cxnSp>
        <p:nvCxnSpPr>
          <p:cNvPr id="22" name="Connector: Elbow 34">
            <a:extLst>
              <a:ext uri="{FF2B5EF4-FFF2-40B4-BE49-F238E27FC236}">
                <a16:creationId xmlns="" xmlns:a16="http://schemas.microsoft.com/office/drawing/2014/main" id="{345236B8-E5C4-42AE-BECD-3BE7705119BC}"/>
              </a:ext>
            </a:extLst>
          </p:cNvPr>
          <p:cNvCxnSpPr>
            <a:cxnSpLocks/>
            <a:stCxn id="16" idx="3"/>
            <a:endCxn id="13" idx="3"/>
          </p:cNvCxnSpPr>
          <p:nvPr/>
        </p:nvCxnSpPr>
        <p:spPr>
          <a:xfrm flipV="1">
            <a:off x="7971263" y="2343966"/>
            <a:ext cx="334374" cy="815896"/>
          </a:xfrm>
          <a:prstGeom prst="bentConnector4">
            <a:avLst>
              <a:gd name="adj1" fmla="val 68367"/>
              <a:gd name="adj2" fmla="val 747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6">
            <a:extLst>
              <a:ext uri="{FF2B5EF4-FFF2-40B4-BE49-F238E27FC236}">
                <a16:creationId xmlns="" xmlns:a16="http://schemas.microsoft.com/office/drawing/2014/main" id="{48049F43-30C6-4F48-BFED-3B9AA5CEBB73}"/>
              </a:ext>
            </a:extLst>
          </p:cNvPr>
          <p:cNvCxnSpPr>
            <a:stCxn id="16" idx="0"/>
            <a:endCxn id="9" idx="2"/>
          </p:cNvCxnSpPr>
          <p:nvPr/>
        </p:nvCxnSpPr>
        <p:spPr>
          <a:xfrm rot="16200000" flipV="1">
            <a:off x="6446815" y="1694278"/>
            <a:ext cx="412159" cy="1711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74A6F60B-F2A1-41D0-B8C1-6AE30D5BD222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4025627" y="1944229"/>
            <a:ext cx="1168384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40">
            <a:extLst>
              <a:ext uri="{FF2B5EF4-FFF2-40B4-BE49-F238E27FC236}">
                <a16:creationId xmlns="" xmlns:a16="http://schemas.microsoft.com/office/drawing/2014/main" id="{62119F7A-AA9B-408A-965B-06A4451C547D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2206558" y="1948227"/>
            <a:ext cx="612842" cy="81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033B4E7-5231-48B3-9CC1-8E212125F71A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7473083" y="3563597"/>
            <a:ext cx="35579" cy="51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ED2CA5E6-AE8B-466E-B9DB-B4F03969D912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 flipV="1">
            <a:off x="5768855" y="4483613"/>
            <a:ext cx="1101114" cy="2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46">
            <a:extLst>
              <a:ext uri="{FF2B5EF4-FFF2-40B4-BE49-F238E27FC236}">
                <a16:creationId xmlns="" xmlns:a16="http://schemas.microsoft.com/office/drawing/2014/main" id="{9A15B286-AEEC-44F8-9D6A-B39B8AA5343A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5400000">
            <a:off x="3620564" y="3785054"/>
            <a:ext cx="442884" cy="26474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48">
            <a:extLst>
              <a:ext uri="{FF2B5EF4-FFF2-40B4-BE49-F238E27FC236}">
                <a16:creationId xmlns="" xmlns:a16="http://schemas.microsoft.com/office/drawing/2014/main" id="{9F5E8F5F-0AD6-4D06-982A-F5D24451F951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rot="10800000" flipV="1">
            <a:off x="4025628" y="4483612"/>
            <a:ext cx="537001" cy="2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59">
            <a:extLst>
              <a:ext uri="{FF2B5EF4-FFF2-40B4-BE49-F238E27FC236}">
                <a16:creationId xmlns="" xmlns:a16="http://schemas.microsoft.com/office/drawing/2014/main" id="{5E218B06-DCF2-4B9A-93FE-8C33982B7F3A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rot="10800000">
            <a:off x="2206558" y="3568038"/>
            <a:ext cx="612842" cy="917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32B24197-3F02-4125-9A1C-295302F26ED7}"/>
              </a:ext>
            </a:extLst>
          </p:cNvPr>
          <p:cNvCxnSpPr>
            <a:stCxn id="14" idx="4"/>
            <a:endCxn id="15" idx="1"/>
          </p:cNvCxnSpPr>
          <p:nvPr/>
        </p:nvCxnSpPr>
        <p:spPr>
          <a:xfrm flipV="1">
            <a:off x="3050047" y="5942008"/>
            <a:ext cx="13478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1AE15D2-5CE0-4E03-80FE-F06374B78C9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604148" y="5938875"/>
            <a:ext cx="674453" cy="3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="" xmlns:a16="http://schemas.microsoft.com/office/drawing/2014/main" id="{DC105F3D-0548-4F8E-898A-83046F2EC143}"/>
              </a:ext>
            </a:extLst>
          </p:cNvPr>
          <p:cNvSpPr/>
          <p:nvPr/>
        </p:nvSpPr>
        <p:spPr>
          <a:xfrm>
            <a:off x="6302435" y="5541407"/>
            <a:ext cx="1206227" cy="807471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prstClr val="white"/>
                </a:solidFill>
                <a:latin typeface="Calibri" panose="020F0502020204030204"/>
              </a:rPr>
              <a:t>Output as CSV file post validation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Curved Connector 81"/>
          <p:cNvCxnSpPr>
            <a:stCxn id="16" idx="3"/>
          </p:cNvCxnSpPr>
          <p:nvPr/>
        </p:nvCxnSpPr>
        <p:spPr>
          <a:xfrm>
            <a:off x="7971263" y="3159862"/>
            <a:ext cx="1096537" cy="24363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2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i="1" u="sng" dirty="0" err="1" smtClean="0">
                <a:solidFill>
                  <a:srgbClr val="00B0F0"/>
                </a:solidFill>
              </a:rPr>
              <a:t>ChoprasWebExtract</a:t>
            </a:r>
            <a:r>
              <a:rPr lang="en-US" i="1" u="sng" dirty="0" smtClean="0">
                <a:solidFill>
                  <a:srgbClr val="00B0F0"/>
                </a:solidFill>
              </a:rPr>
              <a:t> Implementation</a:t>
            </a:r>
            <a:endParaRPr lang="en-US" i="1" u="sng" dirty="0">
              <a:solidFill>
                <a:srgbClr val="00B0F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47" y="1219200"/>
            <a:ext cx="2933505" cy="4937125"/>
          </a:xfrm>
        </p:spPr>
      </p:pic>
      <p:sp>
        <p:nvSpPr>
          <p:cNvPr id="8" name="Rectangle 7"/>
          <p:cNvSpPr/>
          <p:nvPr/>
        </p:nvSpPr>
        <p:spPr>
          <a:xfrm>
            <a:off x="7958879" y="6479554"/>
            <a:ext cx="813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5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i="1" u="sng" dirty="0" err="1" smtClean="0">
                <a:solidFill>
                  <a:srgbClr val="00B0F0"/>
                </a:solidFill>
              </a:rPr>
              <a:t>ChoprasWebExtract</a:t>
            </a:r>
            <a:r>
              <a:rPr lang="en-US" i="1" u="sng" dirty="0" smtClean="0">
                <a:solidFill>
                  <a:srgbClr val="00B0F0"/>
                </a:solidFill>
              </a:rPr>
              <a:t> Implementation</a:t>
            </a:r>
            <a:endParaRPr lang="en-US" i="1" u="sng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76" y="1219200"/>
            <a:ext cx="3996448" cy="4937125"/>
          </a:xfrm>
        </p:spPr>
      </p:pic>
    </p:spTree>
    <p:extLst>
      <p:ext uri="{BB962C8B-B14F-4D97-AF65-F5344CB8AC3E}">
        <p14:creationId xmlns:p14="http://schemas.microsoft.com/office/powerpoint/2010/main" val="97017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i="1" u="sng" dirty="0" smtClean="0">
                <a:solidFill>
                  <a:srgbClr val="00B0F0"/>
                </a:solidFill>
              </a:rPr>
              <a:t>Achieved</a:t>
            </a:r>
            <a:r>
              <a:rPr lang="en-US" dirty="0" smtClean="0"/>
              <a:t> </a:t>
            </a:r>
            <a:r>
              <a:rPr lang="en-US" i="1" u="sng" dirty="0" smtClean="0">
                <a:solidFill>
                  <a:srgbClr val="00B0F0"/>
                </a:solidFill>
              </a:rPr>
              <a:t>Goals</a:t>
            </a:r>
            <a:endParaRPr lang="en-US" i="1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Successfully able to implement proposed scheduling of the spiders using regular expression for the universities with master configuration.</a:t>
            </a:r>
          </a:p>
          <a:p>
            <a:r>
              <a:rPr lang="en-US" sz="2200" dirty="0" smtClean="0"/>
              <a:t>Export the data to </a:t>
            </a:r>
            <a:r>
              <a:rPr lang="en-US" sz="2200" dirty="0" err="1" smtClean="0"/>
              <a:t>postgres</a:t>
            </a:r>
            <a:r>
              <a:rPr lang="en-US" sz="2200" dirty="0" smtClean="0"/>
              <a:t> database with relation readily available for Data Analysis.</a:t>
            </a:r>
          </a:p>
          <a:p>
            <a:r>
              <a:rPr lang="en-US" sz="2200" dirty="0" smtClean="0"/>
              <a:t>Relational Mapping of Parent URL &amp; Child URL with EAV design pattern.</a:t>
            </a:r>
          </a:p>
          <a:p>
            <a:r>
              <a:rPr lang="en-US" sz="2200" dirty="0" smtClean="0"/>
              <a:t>Hosted the service in AWS using Containers provided by Dockers.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76192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</TotalTime>
  <Words>448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Chopras Web Extract - POC</vt:lpstr>
      <vt:lpstr>Objectives.</vt:lpstr>
      <vt:lpstr>Scrapy Framework &amp; Architecture</vt:lpstr>
      <vt:lpstr>Scrapy Framework &amp; Architecture</vt:lpstr>
      <vt:lpstr>ChoprasWebExtract Proposed Architecture</vt:lpstr>
      <vt:lpstr>ChoprasWebExtract Proposed Architecture</vt:lpstr>
      <vt:lpstr>ChoprasWebExtract Implementation</vt:lpstr>
      <vt:lpstr>ChoprasWebExtract Implementation</vt:lpstr>
      <vt:lpstr>Achieved Goals</vt:lpstr>
      <vt:lpstr>Challenges/Future Work</vt:lpstr>
      <vt:lpstr>References</vt:lpstr>
      <vt:lpstr>Repositories/Documentation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Chopras Web Extract - POC</dc:title>
  <dc:creator>Guruprasanna Hegde</dc:creator>
  <cp:lastModifiedBy>Guruprasanna Hegde</cp:lastModifiedBy>
  <cp:revision>14</cp:revision>
  <dcterms:created xsi:type="dcterms:W3CDTF">2018-07-25T08:20:26Z</dcterms:created>
  <dcterms:modified xsi:type="dcterms:W3CDTF">2018-07-26T09:16:30Z</dcterms:modified>
</cp:coreProperties>
</file>