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914400"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1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80"/>
            <a:ext cx="8229241" cy="11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241" cy="452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7816" y="6414707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999" marR="0" indent="-431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68799" marR="0" indent="-4608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57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9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21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3599" marR="0" indent="-3456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 typeface="Wingdings"/>
        <a:buChar char="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rgbClr val="000000"/>
        </a:buClr>
        <a:buSzTx/>
        <a:buFont typeface="Wingdings"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 txBox="1"/>
          <p:nvPr>
            <p:ph type="title"/>
          </p:nvPr>
        </p:nvSpPr>
        <p:spPr>
          <a:xfrm>
            <a:off x="685799" y="2130480"/>
            <a:ext cx="7772042" cy="146952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b="1" sz="3600">
                <a:solidFill>
                  <a:srgbClr val="00B0F0"/>
                </a:solidFill>
              </a:defRPr>
            </a:lvl1pPr>
          </a:lstStyle>
          <a:p>
            <a:pPr/>
            <a:r>
              <a:t>Hackathon Project Presentation</a:t>
            </a:r>
          </a:p>
        </p:txBody>
      </p:sp>
      <p:sp>
        <p:nvSpPr>
          <p:cNvPr id="154" name="PlaceHolder 2"/>
          <p:cNvSpPr txBox="1"/>
          <p:nvPr>
            <p:ph type="body" sz="quarter" idx="1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 lIns="45719" tIns="45719" rIns="45719" bIns="45719" anchor="t"/>
          <a:lstStyle>
            <a:lvl1pPr marL="0" indent="431999" algn="ctr" defTabSz="457200">
              <a:spcBef>
                <a:spcPts val="400"/>
              </a:spcBef>
              <a:buSzTx/>
              <a:buFont typeface="Wingdings"/>
              <a:buNone/>
              <a:defRPr sz="2400">
                <a:solidFill>
                  <a:srgbClr val="C8C8C8"/>
                </a:solidFill>
              </a:defRPr>
            </a:lvl1pPr>
          </a:lstStyle>
          <a:p>
            <a:pPr/>
            <a:r>
              <a:t>Smart Parking System | CodeX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Conclusion &amp; Call to Action</a:t>
            </a:r>
          </a:p>
        </p:txBody>
      </p:sp>
      <p:sp>
        <p:nvSpPr>
          <p:cNvPr id="183" name="PlaceHolder 2"/>
          <p:cNvSpPr txBox="1"/>
          <p:nvPr>
            <p:ph type="body" idx="1"/>
          </p:nvPr>
        </p:nvSpPr>
        <p:spPr>
          <a:xfrm>
            <a:off x="457199" y="1600200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66877" indent="-166877" algn="just" defTabSz="333756">
              <a:spcBef>
                <a:spcPts val="1000"/>
              </a:spcBef>
              <a:buSzPct val="100000"/>
              <a:buChar char="•"/>
              <a:defRPr b="1"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This Project is Valuable and Impactful</a:t>
            </a:r>
          </a:p>
          <a:p>
            <a:pPr lvl="1" indent="166878" algn="just" defTabSz="333756">
              <a:spcBef>
                <a:spcPts val="800"/>
              </a:spcBef>
              <a:defRPr b="1"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This Smart Parking System addresses the growing issue of urban parking congestion by providing a </a:t>
            </a:r>
            <a:r>
              <a:t>real-time, automated, and efficient solution</a:t>
            </a:r>
            <a:r>
              <a:rPr b="0"/>
              <a:t>. It reduces </a:t>
            </a:r>
            <a:r>
              <a:t>time wasted searching for parking, lowers fuel consumption, minimizes traffic congestion, and enhances user convenience</a:t>
            </a:r>
            <a:r>
              <a:rPr b="0"/>
              <a:t>. The system also promotes </a:t>
            </a:r>
            <a:r>
              <a:t>eco-friendly urban mobility</a:t>
            </a:r>
            <a:r>
              <a:rPr b="0"/>
              <a:t> by cutting down unnecessary emissions from idling vehicles.</a:t>
            </a:r>
            <a:endParaRPr b="0"/>
          </a:p>
          <a:p>
            <a:pPr marL="166877" indent="-166877" algn="just" defTabSz="333756">
              <a:spcBef>
                <a:spcPts val="1000"/>
              </a:spcBef>
              <a:buSzPct val="100000"/>
              <a:buChar char="•"/>
              <a:defRPr b="1"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Potential Impact on Users, Businesses, and Industries</a:t>
            </a:r>
          </a:p>
          <a:p>
            <a:pPr lvl="1" marL="370840" indent="-166878" algn="just" defTabSz="333756">
              <a:buSzPct val="100000"/>
              <a:buFont typeface="Times Roman"/>
              <a:buAutoNum type="arabicPeriod" startAt="1"/>
              <a:defRPr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Users: Saves time, reduces frustration, and provides a seamless parking experience with instant slot availability updates.</a:t>
            </a:r>
          </a:p>
          <a:p>
            <a:pPr lvl="1" marL="370840" indent="-166878" algn="just" defTabSz="333756">
              <a:buSzPct val="100000"/>
              <a:buFont typeface="Times Roman"/>
              <a:buAutoNum type="arabicPeriod" startAt="1"/>
              <a:defRPr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Businesses: Shopping malls, office complexes, and commercial spaces can improve parking efficiency, leading to better customer satisfaction and increased foot traffic.</a:t>
            </a:r>
          </a:p>
          <a:p>
            <a:pPr lvl="1" marL="370840" indent="-166878" algn="just" defTabSz="333756">
              <a:buSzPct val="100000"/>
              <a:buFont typeface="Times Roman"/>
              <a:buAutoNum type="arabicPeriod" startAt="1"/>
              <a:defRPr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Industries: Smart cities and urban planners can integrate this system into IoT-based infrastructure to optimize space utilization, reduce congestion, and improve overall traffic flow.</a:t>
            </a:r>
          </a:p>
          <a:p>
            <a:pPr algn="just" defTabSz="333756">
              <a:spcBef>
                <a:spcPts val="800"/>
              </a:spcBef>
              <a:defRPr sz="1752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By leveraging IoT technology, this project contributes to smart city initiatives, improving transportation efficiency and sustainability in urban environments.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5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Problem &amp; Solution</a:t>
            </a:r>
          </a:p>
        </p:txBody>
      </p:sp>
      <p:sp>
        <p:nvSpPr>
          <p:cNvPr id="157" name="PlaceHolder 2"/>
          <p:cNvSpPr txBox="1"/>
          <p:nvPr>
            <p:ph type="body" idx="1"/>
          </p:nvPr>
        </p:nvSpPr>
        <p:spPr>
          <a:xfrm>
            <a:off x="457199" y="1600200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4464" indent="-274464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sz="19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 Problem: </a:t>
            </a:r>
            <a:r>
              <a:t>Parking congestion in urban areas leads to time wastage, fuel consumption, and frustration due to the lack of real-time slot availability. This IoT-based Smart Parking System uses </a:t>
            </a:r>
            <a:r>
              <a:rPr b="1"/>
              <a:t>ultrasonic sensors, LEDs, an LCD, and a buzzer</a:t>
            </a:r>
            <a:r>
              <a:t> to detect and display parking slot occupancy, improving efficiency and reducing traffic congestion. </a:t>
            </a:r>
          </a:p>
          <a:p>
            <a:pPr marL="274464" indent="-274464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sz="19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Importance: </a:t>
            </a:r>
            <a:r>
              <a:t>With </a:t>
            </a:r>
            <a:r>
              <a:rPr b="1"/>
              <a:t>30% of urban traffic caused by drivers searching for parking</a:t>
            </a:r>
            <a:r>
              <a:t> and </a:t>
            </a:r>
            <a:r>
              <a:rPr b="1"/>
              <a:t>wasting up to 20 minutes per trip</a:t>
            </a:r>
            <a:r>
              <a:t>, inefficient parking leads to congestion, fuel waste, and pollution. This Smart Parking System optimizes space usage, reduces search time, and enhances urban mobility, making cities more efficient and eco-friendly. </a:t>
            </a:r>
          </a:p>
          <a:p>
            <a:pPr marL="274464" indent="-274464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sz="19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Solution: </a:t>
            </a:r>
            <a:r>
              <a:t>This IoT-based Smart Parking System </a:t>
            </a:r>
            <a:r>
              <a:rPr b="1"/>
              <a:t>uses ultrasonic sensors to detect real-time slot occupancy</a:t>
            </a:r>
            <a:r>
              <a:t>, </a:t>
            </a:r>
            <a:r>
              <a:rPr b="1"/>
              <a:t>LEDs for visual indication</a:t>
            </a:r>
            <a:r>
              <a:t>, and an </a:t>
            </a:r>
            <a:r>
              <a:rPr b="1"/>
              <a:t>LCD display for live updates</a:t>
            </a:r>
            <a:r>
              <a:t>, ensuring seamless parking management. A </a:t>
            </a:r>
            <a:r>
              <a:rPr b="1"/>
              <a:t>buzzer alerts when parking is full</a:t>
            </a:r>
            <a:r>
              <a:t>, reducing search time, congestion, and fuel wastage, making urban parking smarter and more efficient.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Technology &amp; Implementation</a:t>
            </a:r>
          </a:p>
        </p:txBody>
      </p:sp>
      <p:sp>
        <p:nvSpPr>
          <p:cNvPr id="160" name="PlaceHolder 2"/>
          <p:cNvSpPr txBox="1"/>
          <p:nvPr>
            <p:ph type="body" idx="1"/>
          </p:nvPr>
        </p:nvSpPr>
        <p:spPr>
          <a:xfrm>
            <a:off x="457379" y="1574333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74463" indent="-274463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sz="21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Tech Stack: Tech Stack for Smart Parking System</a:t>
            </a:r>
          </a:p>
          <a:p>
            <a:pPr lvl="2" indent="365760" defTabSz="365760">
              <a:spcBef>
                <a:spcPts val="900"/>
              </a:spcBef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Hardware: Arduino Uno, Ultrasonic Sensors (HC-SR04), LEDs, LCD (I2C 16x2), Buzzer</a:t>
            </a:r>
            <a:br/>
            <a:r>
              <a:t> Programming Language: C++ (Arduino IDE)</a:t>
            </a:r>
            <a:br/>
            <a:r>
              <a:t> Libraries &amp; Frameworks: Wire.h, LiquidCrystal_I2C.h</a:t>
            </a:r>
            <a:br/>
            <a:r>
              <a:t> Simulation &amp; Prototyping: Tinkercad (for virtual circuit testing)</a:t>
            </a:r>
          </a:p>
          <a:p>
            <a:pPr marL="274463" indent="-274463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sz="216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System Architecture:</a:t>
            </a:r>
          </a:p>
          <a:p>
            <a:pPr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1. Overview of Components : 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Ultrasonic Sensors (HC-SR04): Detects vehicle presence in each parking slot.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Arduino Uno: Processes sensor data and controls LEDs, LCD, and buzzer.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LED Indicators: Displays real-time slot availability 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LCD Display (16x2, I2C): Shows parking status updates.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Buzzer: Alerts when all slots are occupied.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Technology &amp; Implementation</a:t>
            </a:r>
          </a:p>
        </p:txBody>
      </p:sp>
      <p:sp>
        <p:nvSpPr>
          <p:cNvPr id="163" name="PlaceHolder 2"/>
          <p:cNvSpPr txBox="1"/>
          <p:nvPr>
            <p:ph type="body" idx="1"/>
          </p:nvPr>
        </p:nvSpPr>
        <p:spPr>
          <a:xfrm>
            <a:off x="457199" y="1600200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lvl="2" indent="365760" defTabSz="365760">
              <a:spcBef>
                <a:spcPts val="900"/>
              </a:spcBef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Data Flow:</a:t>
            </a:r>
          </a:p>
          <a:p>
            <a:pPr lvl="2" indent="365760" defTabSz="365760">
              <a:defRPr sz="192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FFFF"/>
                </a:solidFill>
              </a:rPr>
              <a:t> Ultrasonic sensors measure distance → Detects vehicle presence.</a:t>
            </a:r>
            <a:endParaRPr>
              <a:solidFill>
                <a:srgbClr val="FFFFFF"/>
              </a:solidFill>
            </a:endParaRP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Arduino processes sensor data → Determines slot availability.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LEDs update status → Green (available), Red (occupied).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LCD displays real-time parking info.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Buzzer activates if parking is full.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74464" indent="-274464" defTabSz="365760">
              <a:spcBef>
                <a:spcPts val="300"/>
              </a:spcBef>
              <a:buClr>
                <a:srgbClr val="FFFFFF"/>
              </a:buClr>
              <a:buSzPct val="100000"/>
              <a:buFont typeface="Arial"/>
              <a:buChar char="•"/>
              <a:defRPr b="1" sz="192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Key Features: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Real-Time Parking Detection – Ultrasonic sensors monitor slot occupancy dynamically.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LED Indicators – Green (Available), Red (Occupied) for quick visual status.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Live LCD Display – Shows parking slot availability updates.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Buzzer Alert – Sounds when all slots are occupied.</a:t>
            </a:r>
          </a:p>
          <a:p>
            <a:pPr lvl="2" indent="365760" defTabSz="365760">
              <a:defRPr sz="192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Automated &amp; Efficient – Reduces search time, congestion, and fuel wastage.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 txBox="1"/>
          <p:nvPr>
            <p:ph type="title"/>
          </p:nvPr>
        </p:nvSpPr>
        <p:spPr>
          <a:xfrm>
            <a:off x="525228" y="233154"/>
            <a:ext cx="8229241" cy="1142641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 &amp; Features</a:t>
            </a:r>
          </a:p>
        </p:txBody>
      </p:sp>
      <p:sp>
        <p:nvSpPr>
          <p:cNvPr id="166" name="PlaceHolder 2"/>
          <p:cNvSpPr txBox="1"/>
          <p:nvPr>
            <p:ph type="body" idx="1"/>
          </p:nvPr>
        </p:nvSpPr>
        <p:spPr>
          <a:xfrm>
            <a:off x="457379" y="1166220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Fig. Circuit Diagram</a:t>
            </a:r>
          </a:p>
        </p:txBody>
      </p:sp>
      <p:pic>
        <p:nvPicPr>
          <p:cNvPr id="167" name="Screenshot 2025-02-28 at 1.21.44 PM.png" descr="Screenshot 2025-02-28 at 1.21.4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121" y="1479171"/>
            <a:ext cx="6359455" cy="3645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 txBox="1"/>
          <p:nvPr>
            <p:ph type="title"/>
          </p:nvPr>
        </p:nvSpPr>
        <p:spPr>
          <a:xfrm>
            <a:off x="525228" y="233154"/>
            <a:ext cx="8229241" cy="1142641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 &amp; Features</a:t>
            </a:r>
          </a:p>
        </p:txBody>
      </p:sp>
      <p:sp>
        <p:nvSpPr>
          <p:cNvPr id="170" name="PlaceHolder 2"/>
          <p:cNvSpPr txBox="1"/>
          <p:nvPr>
            <p:ph type="body" idx="1"/>
          </p:nvPr>
        </p:nvSpPr>
        <p:spPr>
          <a:xfrm>
            <a:off x="590262" y="1697751"/>
            <a:ext cx="8229242" cy="4525561"/>
          </a:xfrm>
          <a:prstGeom prst="rect">
            <a:avLst/>
          </a:prstGeom>
        </p:spPr>
        <p:txBody>
          <a:bodyPr lIns="45719" tIns="45719" rIns="45719" bIns="45719"/>
          <a:lstStyle/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algn="ctr" defTabSz="443484">
              <a:spcBef>
                <a:spcPts val="300"/>
              </a:spcBef>
              <a:buClr>
                <a:srgbClr val="FFFFFF"/>
              </a:buClr>
              <a:buFont typeface="Arial"/>
              <a:defRPr b="1" sz="232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Fig. Virtual Stimulation</a:t>
            </a:r>
          </a:p>
        </p:txBody>
      </p:sp>
      <p:pic>
        <p:nvPicPr>
          <p:cNvPr id="171" name="Screenshot 2025-02-28 at 3.11.34 PM.png" descr="Screenshot 2025-02-28 at 3.11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442" y="1332598"/>
            <a:ext cx="7960881" cy="4192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 &amp; Features</a:t>
            </a:r>
          </a:p>
        </p:txBody>
      </p:sp>
      <p:sp>
        <p:nvSpPr>
          <p:cNvPr id="174" name="PlaceHolder 2"/>
          <p:cNvSpPr txBox="1"/>
          <p:nvPr>
            <p:ph type="body" idx="1"/>
          </p:nvPr>
        </p:nvSpPr>
        <p:spPr>
          <a:xfrm>
            <a:off x="457379" y="1724777"/>
            <a:ext cx="8229242" cy="452556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3079" indent="-343079" defTabSz="45720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Char char="•"/>
              <a:defRPr b="1" sz="2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Key functionalities and user experience highlights 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Automated Slot Detection: Ultrasonic sensors accurately detect vehicle presence in each parking slot.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Instant Availability Updates: LED indicators (Green = Available, Red = Occupied) provide a quick visual status.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Live LCD Display: Shows real-time parking slot availability, ensuring seamless user interaction.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Buzzer Alert System: Notifies users when the parking lot is full, preventing unnecessary entry.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Efficient &amp; User-Friendly: Reduces parking search time, minimizes traffic congestion, and enhances the overall parking experience.</a:t>
            </a:r>
          </a:p>
          <a:p>
            <a:pPr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Demo &amp; Features</a:t>
            </a:r>
          </a:p>
        </p:txBody>
      </p:sp>
      <p:sp>
        <p:nvSpPr>
          <p:cNvPr id="177" name="PlaceHolder 2"/>
          <p:cNvSpPr txBox="1"/>
          <p:nvPr>
            <p:ph type="body" idx="1"/>
          </p:nvPr>
        </p:nvSpPr>
        <p:spPr>
          <a:xfrm>
            <a:off x="457379" y="1625115"/>
            <a:ext cx="8229242" cy="452556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3079" indent="-343079" defTabSz="457200">
              <a:spcBef>
                <a:spcPts val="400"/>
              </a:spcBef>
              <a:buClr>
                <a:srgbClr val="FFFFFF"/>
              </a:buClr>
              <a:buSzPct val="100000"/>
              <a:buFont typeface="Arial"/>
              <a:buChar char="•"/>
              <a:defRPr b="1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Unique aspects that differentiate our solution</a:t>
            </a:r>
          </a:p>
          <a:p>
            <a:pPr lvl="1" indent="228600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Multi-Sensor Accuracy: Uses three ultrasonic sensors for precise real-time parking slot detection.</a:t>
            </a:r>
          </a:p>
          <a:p>
            <a:pPr lvl="1" indent="228600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2. Automated Visual &amp; Audio Alerts: Combines LED indicators, LCD display, and a buzzer for instant user feedback.</a:t>
            </a:r>
          </a:p>
          <a:p>
            <a:pPr lvl="1" indent="228600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Seamless IoT Integration: Can be scaled to connect with a mobile app for remote monitoring.</a:t>
            </a:r>
          </a:p>
          <a:p>
            <a:pPr lvl="1" indent="228600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Energy-Efficient Design: Uses low-power components to ensure sustainability.</a:t>
            </a:r>
          </a:p>
          <a:p>
            <a:pPr lvl="1" indent="228600" defTabSz="457200">
              <a:defRPr sz="1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 Cost-Effective &amp; Easy to Implement: Simple Arduino-based solution with minimal hardware requirements.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A19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 txBox="1"/>
          <p:nvPr>
            <p:ph type="title"/>
          </p:nvPr>
        </p:nvSpPr>
        <p:spPr>
          <a:xfrm>
            <a:off x="457199" y="274679"/>
            <a:ext cx="8229242" cy="1142642"/>
          </a:xfrm>
          <a:prstGeom prst="rect">
            <a:avLst/>
          </a:prstGeom>
        </p:spPr>
        <p:txBody>
          <a:bodyPr lIns="45719" tIns="45719" rIns="45719" bIns="45719"/>
          <a:lstStyle>
            <a:lvl1pPr algn="ctr" defTabSz="457200">
              <a:defRPr b="1" sz="3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Challenges &amp; Future Scope</a:t>
            </a:r>
          </a:p>
        </p:txBody>
      </p:sp>
      <p:sp>
        <p:nvSpPr>
          <p:cNvPr id="180" name="PlaceHolder 2"/>
          <p:cNvSpPr txBox="1"/>
          <p:nvPr>
            <p:ph type="body" idx="1"/>
          </p:nvPr>
        </p:nvSpPr>
        <p:spPr>
          <a:xfrm>
            <a:off x="457199" y="1600200"/>
            <a:ext cx="8229242" cy="452556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228600" indent="-228600" defTabSz="457200">
              <a:spcBef>
                <a:spcPts val="1400"/>
              </a:spcBef>
              <a:buSzPct val="100000"/>
              <a:buChar char="•"/>
              <a:defRPr b="1" sz="1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Challenges Faced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Sensor Accuracy &amp; Interference – Ultrasonic sensors can misread distances due to obstacles or environmental factors.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Hardware Limitations – Arduino Uno has limited GPIO pins, restricting large-scale implementations.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Power Management – Ensuring low-power consumption while running multiple sensors and components.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Real-Time Data Processing – Optimizing code for fast and accurate parking slot detection.</a:t>
            </a:r>
          </a:p>
          <a:p>
            <a:pPr indent="139700" defTabSz="457200">
              <a:buFont typeface="Times Roman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28600" indent="-228600" defTabSz="457200">
              <a:spcBef>
                <a:spcPts val="1400"/>
              </a:spcBef>
              <a:buSzPct val="100000"/>
              <a:buChar char="•"/>
              <a:defRPr b="1" sz="1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Lessons Learned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Optimising Sensor Placement – Proper sensor alignment is crucial for accurate readings.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Efficient Coding &amp; Power Management – Reducing delays and optimizing power usage enhances performance.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User-Friendly Interface Matters – Clear LED and LCD indicators improve user experience.</a:t>
            </a:r>
          </a:p>
          <a:p>
            <a:pPr indent="139700" defTabSz="457200">
              <a:buFont typeface="Times Roman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28600" indent="-228600" defTabSz="457200">
              <a:spcBef>
                <a:spcPts val="1400"/>
              </a:spcBef>
              <a:buSzPct val="100000"/>
              <a:buChar char="•"/>
              <a:defRPr b="1" sz="1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Scope &amp; Scalability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Mobile App Integration – Real-time parking status updates accessible via smartphones.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Cloud Connectivity – Storing and analyzing parking data for predictive analytics.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Automated Payment System – Integrating RFID/NFC for contactless parking fee payments.</a:t>
            </a:r>
          </a:p>
          <a:p>
            <a:pPr lvl="1" marL="508000" indent="-228600" defTabSz="457200">
              <a:buSzPct val="100000"/>
              <a:buFont typeface="Times Roman"/>
              <a:buAutoNum type="arabicPeriod" startAt="1"/>
              <a:defRPr sz="12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AI-Based Smart Parking – Using machine learning to optimize space utilization and predict availability trends.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