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7" r:id="rId2"/>
    <p:sldId id="268" r:id="rId3"/>
    <p:sldId id="269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5A7"/>
    <a:srgbClr val="1E2555"/>
    <a:srgbClr val="A49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8"/>
    <p:restoredTop sz="94679"/>
  </p:normalViewPr>
  <p:slideViewPr>
    <p:cSldViewPr snapToGrid="0">
      <p:cViewPr varScale="1">
        <p:scale>
          <a:sx n="158" d="100"/>
          <a:sy n="158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38E37-34E4-DB45-89CB-E99F1742996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D96AA-FE78-FB4F-8341-696B91B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412C-8518-8F41-890C-486E87843F35}" type="datetime1">
              <a:rPr lang="en-IN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055-C2F2-EC45-9D3F-41548FC185C8}" type="datetime1">
              <a:rPr lang="en-IN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1B4C-EC43-BC4C-8AC7-15370AC2B847}" type="datetime1">
              <a:rPr lang="en-IN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C3E1-23F1-3248-BA43-C9D8B9991995}" type="datetime1">
              <a:rPr lang="en-IN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224C-E275-BA4B-ABBC-3CCEB4772133}" type="datetime1">
              <a:rPr lang="en-IN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33A-0D00-A84D-AE61-EFB095EC3E97}" type="datetime1">
              <a:rPr lang="en-IN" smtClean="0"/>
              <a:t>13/09/22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E1-226B-B547-986E-39612B897938}" type="datetime1">
              <a:rPr lang="en-IN" smtClean="0"/>
              <a:t>13/09/22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6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756-F9B9-374C-A9E6-0C52F9BFB136}" type="datetime1">
              <a:rPr lang="en-IN" smtClean="0"/>
              <a:t>13/09/22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11B6-7F63-9940-8674-6A2F12C3D893}" type="datetime1">
              <a:rPr lang="en-IN" smtClean="0"/>
              <a:t>13/09/22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D3DA-FC7E-8842-9F3C-FAD5E55D520C}" type="datetime1">
              <a:rPr lang="en-IN" smtClean="0"/>
              <a:t>13/09/22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68-8D1A-764A-A1AB-1AE5D71D440F}" type="datetime1">
              <a:rPr lang="en-IN" smtClean="0"/>
              <a:t>13/09/22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7A5A7"/>
            </a:gs>
            <a:gs pos="100000">
              <a:srgbClr val="1E2555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817C-2E89-994A-B997-9AEE621197C9}" type="datetime1">
              <a:rPr lang="en-IN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3DB1-A081-F84D-944D-E98B6540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ga.com/products/pega-platform/case-manageme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gasystems Logo - Horizontal">
            <a:extLst>
              <a:ext uri="{FF2B5EF4-FFF2-40B4-BE49-F238E27FC236}">
                <a16:creationId xmlns:a16="http://schemas.microsoft.com/office/drawing/2014/main" id="{C8357EBA-60C6-9CBF-1AFA-41F60512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70" y="2544441"/>
            <a:ext cx="3583969" cy="103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4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29D14-7EA0-9A45-987E-81C52711DDB9}"/>
              </a:ext>
            </a:extLst>
          </p:cNvPr>
          <p:cNvSpPr/>
          <p:nvPr/>
        </p:nvSpPr>
        <p:spPr>
          <a:xfrm>
            <a:off x="750013" y="256851"/>
            <a:ext cx="10243335" cy="647272"/>
          </a:xfrm>
          <a:prstGeom prst="rect">
            <a:avLst/>
          </a:prstGeom>
          <a:solidFill>
            <a:srgbClr val="1E2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Powerful CRM &amp; AI Engine</a:t>
            </a:r>
          </a:p>
        </p:txBody>
      </p:sp>
      <p:pic>
        <p:nvPicPr>
          <p:cNvPr id="3" name="Graphic 2" descr="3D glasses outline">
            <a:extLst>
              <a:ext uri="{FF2B5EF4-FFF2-40B4-BE49-F238E27FC236}">
                <a16:creationId xmlns:a16="http://schemas.microsoft.com/office/drawing/2014/main" id="{104A5857-1C32-859C-3AE9-7A0FB77C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0153" y="1282261"/>
            <a:ext cx="914400" cy="914400"/>
          </a:xfrm>
          <a:prstGeom prst="rect">
            <a:avLst/>
          </a:prstGeom>
        </p:spPr>
      </p:pic>
      <p:pic>
        <p:nvPicPr>
          <p:cNvPr id="4" name="Graphic 3" descr="Aeroplane with solid fill">
            <a:extLst>
              <a:ext uri="{FF2B5EF4-FFF2-40B4-BE49-F238E27FC236}">
                <a16:creationId xmlns:a16="http://schemas.microsoft.com/office/drawing/2014/main" id="{9DB56CEE-838A-6112-6DEF-F7BEA8CEE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048" y="1387364"/>
            <a:ext cx="914400" cy="914400"/>
          </a:xfrm>
          <a:prstGeom prst="rect">
            <a:avLst/>
          </a:prstGeom>
        </p:spPr>
      </p:pic>
      <p:pic>
        <p:nvPicPr>
          <p:cNvPr id="5" name="Graphic 4" descr="Alterations &amp; Tailoring outline">
            <a:extLst>
              <a:ext uri="{FF2B5EF4-FFF2-40B4-BE49-F238E27FC236}">
                <a16:creationId xmlns:a16="http://schemas.microsoft.com/office/drawing/2014/main" id="{F6A9A25D-41AF-F36E-E160-4F667386E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0484" y="1237593"/>
            <a:ext cx="914400" cy="914400"/>
          </a:xfrm>
          <a:prstGeom prst="rect">
            <a:avLst/>
          </a:prstGeom>
        </p:spPr>
      </p:pic>
      <p:pic>
        <p:nvPicPr>
          <p:cNvPr id="6" name="Graphic 5" descr="Aeroplane with solid fill">
            <a:extLst>
              <a:ext uri="{FF2B5EF4-FFF2-40B4-BE49-F238E27FC236}">
                <a16:creationId xmlns:a16="http://schemas.microsoft.com/office/drawing/2014/main" id="{C8E66981-11C3-4C89-C0A3-3B9F837AF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7943" y="1340066"/>
            <a:ext cx="914400" cy="914400"/>
          </a:xfrm>
          <a:prstGeom prst="rect">
            <a:avLst/>
          </a:prstGeom>
        </p:spPr>
      </p:pic>
      <p:pic>
        <p:nvPicPr>
          <p:cNvPr id="7" name="Graphic 6" descr="Aeroplane with solid fill">
            <a:extLst>
              <a:ext uri="{FF2B5EF4-FFF2-40B4-BE49-F238E27FC236}">
                <a16:creationId xmlns:a16="http://schemas.microsoft.com/office/drawing/2014/main" id="{74E187D4-FF7E-5C90-C940-E4D11E56B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2315" y="2971800"/>
            <a:ext cx="914400" cy="914400"/>
          </a:xfrm>
          <a:prstGeom prst="rect">
            <a:avLst/>
          </a:prstGeom>
        </p:spPr>
      </p:pic>
      <p:pic>
        <p:nvPicPr>
          <p:cNvPr id="8" name="Graphic 7" descr="Aeroplane with solid fill">
            <a:extLst>
              <a:ext uri="{FF2B5EF4-FFF2-40B4-BE49-F238E27FC236}">
                <a16:creationId xmlns:a16="http://schemas.microsoft.com/office/drawing/2014/main" id="{0D50D430-0B5B-928F-38ED-37D4E6E90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840" y="3160986"/>
            <a:ext cx="914400" cy="914400"/>
          </a:xfrm>
          <a:prstGeom prst="rect">
            <a:avLst/>
          </a:prstGeom>
        </p:spPr>
      </p:pic>
      <p:pic>
        <p:nvPicPr>
          <p:cNvPr id="9" name="Graphic 8" descr="Aeroplane with solid fill">
            <a:extLst>
              <a:ext uri="{FF2B5EF4-FFF2-40B4-BE49-F238E27FC236}">
                <a16:creationId xmlns:a16="http://schemas.microsoft.com/office/drawing/2014/main" id="{7304CB2F-2BF5-538B-FEE9-98D3F4B46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387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Aeroplane with solid fill">
            <a:extLst>
              <a:ext uri="{FF2B5EF4-FFF2-40B4-BE49-F238E27FC236}">
                <a16:creationId xmlns:a16="http://schemas.microsoft.com/office/drawing/2014/main" id="{B4A247D2-EEF1-8280-3AA8-990BE2BF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7913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Aeroplane with solid fill">
            <a:extLst>
              <a:ext uri="{FF2B5EF4-FFF2-40B4-BE49-F238E27FC236}">
                <a16:creationId xmlns:a16="http://schemas.microsoft.com/office/drawing/2014/main" id="{85D15A51-386C-F2CD-DF24-526B698FC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2315" y="4416973"/>
            <a:ext cx="914400" cy="914400"/>
          </a:xfrm>
          <a:prstGeom prst="rect">
            <a:avLst/>
          </a:prstGeom>
        </p:spPr>
      </p:pic>
      <p:pic>
        <p:nvPicPr>
          <p:cNvPr id="13" name="Graphic 12" descr="Aeroplane with solid fill">
            <a:extLst>
              <a:ext uri="{FF2B5EF4-FFF2-40B4-BE49-F238E27FC236}">
                <a16:creationId xmlns:a16="http://schemas.microsoft.com/office/drawing/2014/main" id="{FACB6AF4-AAE7-1540-923B-F6565A19D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840" y="4453524"/>
            <a:ext cx="914400" cy="914400"/>
          </a:xfrm>
          <a:prstGeom prst="rect">
            <a:avLst/>
          </a:prstGeom>
        </p:spPr>
      </p:pic>
      <p:pic>
        <p:nvPicPr>
          <p:cNvPr id="14" name="Graphic 13" descr="Aeroplane with solid fill">
            <a:extLst>
              <a:ext uri="{FF2B5EF4-FFF2-40B4-BE49-F238E27FC236}">
                <a16:creationId xmlns:a16="http://schemas.microsoft.com/office/drawing/2014/main" id="{EB87B8ED-4C51-DD4F-52DA-842564491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9915" y="4556236"/>
            <a:ext cx="914400" cy="914400"/>
          </a:xfrm>
          <a:prstGeom prst="rect">
            <a:avLst/>
          </a:prstGeom>
        </p:spPr>
      </p:pic>
      <p:pic>
        <p:nvPicPr>
          <p:cNvPr id="15" name="Graphic 14" descr="Aeroplane with solid fill">
            <a:extLst>
              <a:ext uri="{FF2B5EF4-FFF2-40B4-BE49-F238E27FC236}">
                <a16:creationId xmlns:a16="http://schemas.microsoft.com/office/drawing/2014/main" id="{6E3EB121-63DD-D07A-03D9-99F7F842E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7913" y="4455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6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B2A41F-EB1F-F029-9B5D-649AB9F14A65}"/>
              </a:ext>
            </a:extLst>
          </p:cNvPr>
          <p:cNvSpPr/>
          <p:nvPr/>
        </p:nvSpPr>
        <p:spPr>
          <a:xfrm>
            <a:off x="750013" y="256851"/>
            <a:ext cx="10243335" cy="647272"/>
          </a:xfrm>
          <a:prstGeom prst="rect">
            <a:avLst/>
          </a:prstGeom>
          <a:solidFill>
            <a:srgbClr val="1E2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Security Design</a:t>
            </a:r>
          </a:p>
        </p:txBody>
      </p:sp>
      <p:pic>
        <p:nvPicPr>
          <p:cNvPr id="4" name="Graphic 3" descr="Apple with solid fill">
            <a:extLst>
              <a:ext uri="{FF2B5EF4-FFF2-40B4-BE49-F238E27FC236}">
                <a16:creationId xmlns:a16="http://schemas.microsoft.com/office/drawing/2014/main" id="{FD25BDCD-A16C-D240-321B-B41F1895A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7945" y="2667000"/>
            <a:ext cx="914400" cy="914400"/>
          </a:xfrm>
          <a:prstGeom prst="rect">
            <a:avLst/>
          </a:prstGeom>
        </p:spPr>
      </p:pic>
      <p:pic>
        <p:nvPicPr>
          <p:cNvPr id="6" name="Graphic 5" descr="Angel face outline with solid fill">
            <a:extLst>
              <a:ext uri="{FF2B5EF4-FFF2-40B4-BE49-F238E27FC236}">
                <a16:creationId xmlns:a16="http://schemas.microsoft.com/office/drawing/2014/main" id="{D6AB3B4B-64D0-DC6B-A1F9-C8852E9C1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3186" y="1227083"/>
            <a:ext cx="914400" cy="914400"/>
          </a:xfrm>
          <a:prstGeom prst="rect">
            <a:avLst/>
          </a:prstGeom>
        </p:spPr>
      </p:pic>
      <p:pic>
        <p:nvPicPr>
          <p:cNvPr id="8" name="Graphic 7" descr="Ant outline">
            <a:extLst>
              <a:ext uri="{FF2B5EF4-FFF2-40B4-BE49-F238E27FC236}">
                <a16:creationId xmlns:a16="http://schemas.microsoft.com/office/drawing/2014/main" id="{37645DD7-DD00-A228-EF14-CC9FFE25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186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Anchor with solid fill">
            <a:extLst>
              <a:ext uri="{FF2B5EF4-FFF2-40B4-BE49-F238E27FC236}">
                <a16:creationId xmlns:a16="http://schemas.microsoft.com/office/drawing/2014/main" id="{37CF596B-951E-C81B-E4B3-662DCE912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1586" y="1227083"/>
            <a:ext cx="914400" cy="914400"/>
          </a:xfrm>
          <a:prstGeom prst="rect">
            <a:avLst/>
          </a:prstGeom>
        </p:spPr>
      </p:pic>
      <p:pic>
        <p:nvPicPr>
          <p:cNvPr id="11" name="Graphic 10" descr="Anchor with solid fill">
            <a:extLst>
              <a:ext uri="{FF2B5EF4-FFF2-40B4-BE49-F238E27FC236}">
                <a16:creationId xmlns:a16="http://schemas.microsoft.com/office/drawing/2014/main" id="{8C4BF4EF-513A-4EAB-1069-6DEFDF7F7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806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7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C9E242-DE96-174D-EBDE-F109E0C5C363}"/>
              </a:ext>
            </a:extLst>
          </p:cNvPr>
          <p:cNvSpPr/>
          <p:nvPr/>
        </p:nvSpPr>
        <p:spPr>
          <a:xfrm>
            <a:off x="750013" y="256851"/>
            <a:ext cx="10243335" cy="647272"/>
          </a:xfrm>
          <a:prstGeom prst="rect">
            <a:avLst/>
          </a:prstGeom>
          <a:solidFill>
            <a:srgbClr val="1E2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Industry Frameworks</a:t>
            </a:r>
          </a:p>
        </p:txBody>
      </p:sp>
      <p:pic>
        <p:nvPicPr>
          <p:cNvPr id="2" name="Graphic 1" descr="3D glasses outline">
            <a:extLst>
              <a:ext uri="{FF2B5EF4-FFF2-40B4-BE49-F238E27FC236}">
                <a16:creationId xmlns:a16="http://schemas.microsoft.com/office/drawing/2014/main" id="{3C3D3241-EA1A-338E-EC5F-6F2ED292C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237593"/>
            <a:ext cx="914400" cy="914400"/>
          </a:xfrm>
          <a:prstGeom prst="rect">
            <a:avLst/>
          </a:prstGeom>
        </p:spPr>
      </p:pic>
      <p:pic>
        <p:nvPicPr>
          <p:cNvPr id="3" name="Graphic 2" descr="Aeroplane with solid fill">
            <a:extLst>
              <a:ext uri="{FF2B5EF4-FFF2-40B4-BE49-F238E27FC236}">
                <a16:creationId xmlns:a16="http://schemas.microsoft.com/office/drawing/2014/main" id="{1A9DA498-74E9-6DBD-93F8-7D50FD340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4648" y="1282261"/>
            <a:ext cx="914400" cy="914400"/>
          </a:xfrm>
          <a:prstGeom prst="rect">
            <a:avLst/>
          </a:prstGeom>
        </p:spPr>
      </p:pic>
      <p:pic>
        <p:nvPicPr>
          <p:cNvPr id="5" name="Graphic 4" descr="Alterations &amp; Tailoring outline">
            <a:extLst>
              <a:ext uri="{FF2B5EF4-FFF2-40B4-BE49-F238E27FC236}">
                <a16:creationId xmlns:a16="http://schemas.microsoft.com/office/drawing/2014/main" id="{87AE0CC8-98D7-00DA-A447-729CA9903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3767" y="135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8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C9E242-DE96-174D-EBDE-F109E0C5C363}"/>
              </a:ext>
            </a:extLst>
          </p:cNvPr>
          <p:cNvSpPr/>
          <p:nvPr/>
        </p:nvSpPr>
        <p:spPr>
          <a:xfrm>
            <a:off x="750013" y="256851"/>
            <a:ext cx="10243335" cy="647272"/>
          </a:xfrm>
          <a:prstGeom prst="rect">
            <a:avLst/>
          </a:prstGeom>
          <a:solidFill>
            <a:srgbClr val="1E2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BPM’s </a:t>
            </a:r>
            <a:r>
              <a:rPr lang="en-US" dirty="0" err="1"/>
              <a:t>Comparision</a:t>
            </a:r>
            <a:endParaRPr lang="en-US" dirty="0"/>
          </a:p>
        </p:txBody>
      </p:sp>
      <p:pic>
        <p:nvPicPr>
          <p:cNvPr id="2" name="Graphic 1" descr="3D glasses outline">
            <a:extLst>
              <a:ext uri="{FF2B5EF4-FFF2-40B4-BE49-F238E27FC236}">
                <a16:creationId xmlns:a16="http://schemas.microsoft.com/office/drawing/2014/main" id="{81481AD5-F41B-3070-7E09-D94BFB009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237593"/>
            <a:ext cx="914400" cy="914400"/>
          </a:xfrm>
          <a:prstGeom prst="rect">
            <a:avLst/>
          </a:prstGeom>
        </p:spPr>
      </p:pic>
      <p:pic>
        <p:nvPicPr>
          <p:cNvPr id="3" name="Graphic 2" descr="Aeroplane with solid fill">
            <a:extLst>
              <a:ext uri="{FF2B5EF4-FFF2-40B4-BE49-F238E27FC236}">
                <a16:creationId xmlns:a16="http://schemas.microsoft.com/office/drawing/2014/main" id="{BC8AE923-7DC1-565F-CE99-2337F58CE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4648" y="1282261"/>
            <a:ext cx="914400" cy="914400"/>
          </a:xfrm>
          <a:prstGeom prst="rect">
            <a:avLst/>
          </a:prstGeom>
        </p:spPr>
      </p:pic>
      <p:pic>
        <p:nvPicPr>
          <p:cNvPr id="5" name="Graphic 4" descr="Alterations &amp; Tailoring outline">
            <a:extLst>
              <a:ext uri="{FF2B5EF4-FFF2-40B4-BE49-F238E27FC236}">
                <a16:creationId xmlns:a16="http://schemas.microsoft.com/office/drawing/2014/main" id="{6CB09F8B-4B55-5916-8155-2DBE7D897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3767" y="135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AB0A4B-C08D-7160-8AD4-F483486E634C}"/>
              </a:ext>
            </a:extLst>
          </p:cNvPr>
          <p:cNvSpPr/>
          <p:nvPr/>
        </p:nvSpPr>
        <p:spPr>
          <a:xfrm>
            <a:off x="775692" y="171478"/>
            <a:ext cx="10243335" cy="647272"/>
          </a:xfrm>
          <a:prstGeom prst="rect">
            <a:avLst/>
          </a:prstGeom>
          <a:solidFill>
            <a:srgbClr val="1E2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About BPM – Leader In BPM PEGA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E201B-1EAF-B115-7003-2E6D1AFBAA6B}"/>
              </a:ext>
            </a:extLst>
          </p:cNvPr>
          <p:cNvSpPr txBox="1"/>
          <p:nvPr/>
        </p:nvSpPr>
        <p:spPr>
          <a:xfrm>
            <a:off x="853440" y="1097280"/>
            <a:ext cx="535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About BPM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AA731-7914-B2CD-8764-491C7E098047}"/>
              </a:ext>
            </a:extLst>
          </p:cNvPr>
          <p:cNvSpPr txBox="1"/>
          <p:nvPr/>
        </p:nvSpPr>
        <p:spPr>
          <a:xfrm>
            <a:off x="1168399" y="1509676"/>
            <a:ext cx="9850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Business process management (</a:t>
            </a: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BPM</a:t>
            </a:r>
            <a:r>
              <a:rPr lang="en-IN" dirty="0">
                <a:solidFill>
                  <a:schemeClr val="bg1"/>
                </a:solidFill>
              </a:rPr>
              <a:t>) is a methodology to manage processes and workflows in an organization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The goal of BPM is to increase efficiency, performance, and agility in the day-to-day operations of a business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BPM has been widely adopted by organizations and is essential for any enterprise businesses that want to be competitive in today’s marketplace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FA93D-8FFA-E63B-AC26-9CB4462BFDA8}"/>
              </a:ext>
            </a:extLst>
          </p:cNvPr>
          <p:cNvSpPr txBox="1"/>
          <p:nvPr/>
        </p:nvSpPr>
        <p:spPr>
          <a:xfrm>
            <a:off x="853440" y="3484880"/>
            <a:ext cx="535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BPM Leader - PEGA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6B707F-A654-EFFE-8DA2-CFF6B67C1D5C}"/>
              </a:ext>
            </a:extLst>
          </p:cNvPr>
          <p:cNvSpPr txBox="1"/>
          <p:nvPr/>
        </p:nvSpPr>
        <p:spPr>
          <a:xfrm>
            <a:off x="1168399" y="3898874"/>
            <a:ext cx="9850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Pega adopted fully end to end BPMN capabilities and making continuous progress to support rapid technology changes happening around  CRM and BPM space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Pega is offering the powerful / proven capabilities to support Citizen &amp; Rapid Development , Declarative Design Patterns to quickly implement business requirements, Continuous Integration and Continuous Deployment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Pega is currently </a:t>
            </a:r>
            <a:r>
              <a:rPr lang="en-IN">
                <a:solidFill>
                  <a:schemeClr val="bg1"/>
                </a:solidFill>
              </a:rPr>
              <a:t>being used by </a:t>
            </a:r>
            <a:r>
              <a:rPr lang="en-IN" dirty="0">
                <a:solidFill>
                  <a:schemeClr val="bg1"/>
                </a:solidFill>
              </a:rPr>
              <a:t>fortune 500 companies because of it’s proven technical trends / capabilities / features</a:t>
            </a:r>
          </a:p>
        </p:txBody>
      </p:sp>
    </p:spTree>
    <p:extLst>
      <p:ext uri="{BB962C8B-B14F-4D97-AF65-F5344CB8AC3E}">
        <p14:creationId xmlns:p14="http://schemas.microsoft.com/office/powerpoint/2010/main" val="88576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AB0A4B-C08D-7160-8AD4-F483486E634C}"/>
              </a:ext>
            </a:extLst>
          </p:cNvPr>
          <p:cNvSpPr/>
          <p:nvPr/>
        </p:nvSpPr>
        <p:spPr>
          <a:xfrm>
            <a:off x="775692" y="90198"/>
            <a:ext cx="10243335" cy="647272"/>
          </a:xfrm>
          <a:prstGeom prst="rect">
            <a:avLst/>
          </a:prstGeom>
          <a:solidFill>
            <a:srgbClr val="1E2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Gartner Forrester BPM Ranking - 2022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D874-B429-6683-28AA-4E63B72B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53" y="804708"/>
            <a:ext cx="6196174" cy="5955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A359FE-69C0-67FE-918E-B59A2491174F}"/>
              </a:ext>
            </a:extLst>
          </p:cNvPr>
          <p:cNvSpPr txBox="1"/>
          <p:nvPr/>
        </p:nvSpPr>
        <p:spPr>
          <a:xfrm>
            <a:off x="775691" y="985520"/>
            <a:ext cx="3666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Gartner Forrester BPM Ranking - 2022</a:t>
            </a:r>
          </a:p>
        </p:txBody>
      </p:sp>
    </p:spTree>
    <p:extLst>
      <p:ext uri="{BB962C8B-B14F-4D97-AF65-F5344CB8AC3E}">
        <p14:creationId xmlns:p14="http://schemas.microsoft.com/office/powerpoint/2010/main" val="41948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70D9954-987C-AA03-17A9-08F55B8C9C71}"/>
              </a:ext>
            </a:extLst>
          </p:cNvPr>
          <p:cNvSpPr/>
          <p:nvPr/>
        </p:nvSpPr>
        <p:spPr>
          <a:xfrm>
            <a:off x="7941921" y="1213993"/>
            <a:ext cx="2691830" cy="712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7A5A7"/>
                </a:solidFill>
              </a:rPr>
              <a:t>2. Middle Of The Approach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39980-7AD0-AEC3-FC6E-5FBC56055FB4}"/>
              </a:ext>
            </a:extLst>
          </p:cNvPr>
          <p:cNvSpPr/>
          <p:nvPr/>
        </p:nvSpPr>
        <p:spPr>
          <a:xfrm>
            <a:off x="820215" y="2845861"/>
            <a:ext cx="2691830" cy="712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7A5A7"/>
              </a:solidFill>
            </a:endParaRPr>
          </a:p>
          <a:p>
            <a:pPr algn="ctr"/>
            <a:r>
              <a:rPr lang="en-US" sz="1600" dirty="0">
                <a:solidFill>
                  <a:srgbClr val="07A5A7"/>
                </a:solidFill>
              </a:rPr>
              <a:t>3. Process Driven Architecture</a:t>
            </a:r>
          </a:p>
          <a:p>
            <a:pPr algn="ctr"/>
            <a:endParaRPr lang="en-US" sz="1600" dirty="0">
              <a:solidFill>
                <a:srgbClr val="07A5A7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4DD4DF4-7911-9605-423D-2AAB1E62A902}"/>
              </a:ext>
            </a:extLst>
          </p:cNvPr>
          <p:cNvSpPr/>
          <p:nvPr/>
        </p:nvSpPr>
        <p:spPr>
          <a:xfrm>
            <a:off x="830490" y="1277272"/>
            <a:ext cx="2691830" cy="712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7A5A7"/>
                </a:solidFill>
              </a:rPr>
              <a:t>1. Low Code Platform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902825-EEA9-E1B8-873A-1AAEA591D31B}"/>
              </a:ext>
            </a:extLst>
          </p:cNvPr>
          <p:cNvSpPr/>
          <p:nvPr/>
        </p:nvSpPr>
        <p:spPr>
          <a:xfrm>
            <a:off x="7941921" y="2767738"/>
            <a:ext cx="2691830" cy="712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7A5A7"/>
                </a:solidFill>
              </a:rPr>
              <a:t>4. Omni Channel Presence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775C1BF-B6FA-C3DC-390D-C2326CFAD5E3}"/>
              </a:ext>
            </a:extLst>
          </p:cNvPr>
          <p:cNvSpPr/>
          <p:nvPr/>
        </p:nvSpPr>
        <p:spPr>
          <a:xfrm>
            <a:off x="818073" y="4345807"/>
            <a:ext cx="2691830" cy="712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7A5A7"/>
                </a:solidFill>
              </a:rPr>
              <a:t>5. Microservice Architecture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2667F3C-E56B-634A-BF3E-76C59534E1CB}"/>
              </a:ext>
            </a:extLst>
          </p:cNvPr>
          <p:cNvSpPr/>
          <p:nvPr/>
        </p:nvSpPr>
        <p:spPr>
          <a:xfrm>
            <a:off x="8000141" y="4345807"/>
            <a:ext cx="2691830" cy="712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7A5A7"/>
                </a:solidFill>
              </a:rPr>
              <a:t>6. Powerful CRM and AI Engine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2AE0A6-3153-456E-B8C7-CE7B64D004FC}"/>
              </a:ext>
            </a:extLst>
          </p:cNvPr>
          <p:cNvSpPr/>
          <p:nvPr/>
        </p:nvSpPr>
        <p:spPr>
          <a:xfrm>
            <a:off x="775692" y="5768876"/>
            <a:ext cx="2691830" cy="712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7A5A7"/>
                </a:solidFill>
              </a:rPr>
              <a:t>7. Solid Security Design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D93573-3CDE-2712-CB30-369087170CAB}"/>
              </a:ext>
            </a:extLst>
          </p:cNvPr>
          <p:cNvSpPr/>
          <p:nvPr/>
        </p:nvSpPr>
        <p:spPr>
          <a:xfrm>
            <a:off x="8020691" y="5650250"/>
            <a:ext cx="2691830" cy="712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7A5A7"/>
                </a:solidFill>
              </a:rPr>
              <a:t>7. Cross Industry Frameworks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E58583-D98C-0140-BF41-284C6318CD06}"/>
              </a:ext>
            </a:extLst>
          </p:cNvPr>
          <p:cNvGrpSpPr/>
          <p:nvPr/>
        </p:nvGrpSpPr>
        <p:grpSpPr>
          <a:xfrm>
            <a:off x="4250080" y="2122495"/>
            <a:ext cx="2825393" cy="2788551"/>
            <a:chOff x="4674742" y="2768874"/>
            <a:chExt cx="1304818" cy="128898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12B5839-F7E0-BE81-660A-6EAAAE563B80}"/>
                </a:ext>
              </a:extLst>
            </p:cNvPr>
            <p:cNvSpPr/>
            <p:nvPr/>
          </p:nvSpPr>
          <p:spPr>
            <a:xfrm>
              <a:off x="4674742" y="2768874"/>
              <a:ext cx="1304818" cy="1288982"/>
            </a:xfrm>
            <a:prstGeom prst="ellipse">
              <a:avLst/>
            </a:prstGeom>
            <a:solidFill>
              <a:srgbClr val="1E2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98F1137-240D-948E-A1DC-8D38AA7A5ABE}"/>
                </a:ext>
              </a:extLst>
            </p:cNvPr>
            <p:cNvSpPr/>
            <p:nvPr/>
          </p:nvSpPr>
          <p:spPr>
            <a:xfrm>
              <a:off x="4827778" y="2891231"/>
              <a:ext cx="998310" cy="1033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7A5A7"/>
                  </a:solidFill>
                </a:rPr>
                <a:t>Pega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B4B0FA2-BDCD-B645-40ED-FB1302162C85}"/>
              </a:ext>
            </a:extLst>
          </p:cNvPr>
          <p:cNvSpPr/>
          <p:nvPr/>
        </p:nvSpPr>
        <p:spPr>
          <a:xfrm>
            <a:off x="775692" y="171478"/>
            <a:ext cx="10243335" cy="647272"/>
          </a:xfrm>
          <a:prstGeom prst="rect">
            <a:avLst/>
          </a:prstGeom>
          <a:solidFill>
            <a:srgbClr val="1E2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9364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59089E-6043-005D-EC4B-42EA4E319747}"/>
              </a:ext>
            </a:extLst>
          </p:cNvPr>
          <p:cNvSpPr/>
          <p:nvPr/>
        </p:nvSpPr>
        <p:spPr>
          <a:xfrm>
            <a:off x="750013" y="390414"/>
            <a:ext cx="10243335" cy="647272"/>
          </a:xfrm>
          <a:prstGeom prst="rect">
            <a:avLst/>
          </a:prstGeom>
          <a:solidFill>
            <a:srgbClr val="1E2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Code Platform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FD2F18-5571-B8E3-0B83-8B8AED6B94D3}"/>
              </a:ext>
            </a:extLst>
          </p:cNvPr>
          <p:cNvGrpSpPr/>
          <p:nvPr/>
        </p:nvGrpSpPr>
        <p:grpSpPr>
          <a:xfrm>
            <a:off x="2158435" y="1205447"/>
            <a:ext cx="1964075" cy="1675389"/>
            <a:chOff x="2577102" y="1214919"/>
            <a:chExt cx="1964075" cy="1675389"/>
          </a:xfrm>
        </p:grpSpPr>
        <p:pic>
          <p:nvPicPr>
            <p:cNvPr id="10" name="Graphic 9" descr="Address Book outline">
              <a:extLst>
                <a:ext uri="{FF2B5EF4-FFF2-40B4-BE49-F238E27FC236}">
                  <a16:creationId xmlns:a16="http://schemas.microsoft.com/office/drawing/2014/main" id="{D95C19C9-E7E0-920E-829D-2172BBB0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7102" y="121491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2675C-60C6-7E2A-3EE6-919B135D4F6A}"/>
                </a:ext>
              </a:extLst>
            </p:cNvPr>
            <p:cNvSpPr txBox="1"/>
            <p:nvPr/>
          </p:nvSpPr>
          <p:spPr>
            <a:xfrm>
              <a:off x="2650732" y="2213199"/>
              <a:ext cx="189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01 Change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6A9CE5-76F0-83C5-4B77-65DD79C947A7}"/>
                </a:ext>
              </a:extLst>
            </p:cNvPr>
            <p:cNvSpPr txBox="1"/>
            <p:nvPr/>
          </p:nvSpPr>
          <p:spPr>
            <a:xfrm>
              <a:off x="2650732" y="2582531"/>
              <a:ext cx="189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Build for change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C559EC-5CBD-146C-6061-10BE507FE34E}"/>
              </a:ext>
            </a:extLst>
          </p:cNvPr>
          <p:cNvGrpSpPr/>
          <p:nvPr/>
        </p:nvGrpSpPr>
        <p:grpSpPr>
          <a:xfrm>
            <a:off x="5150777" y="1259954"/>
            <a:ext cx="1890445" cy="1668750"/>
            <a:chOff x="2519738" y="1214919"/>
            <a:chExt cx="1890445" cy="1668750"/>
          </a:xfrm>
        </p:grpSpPr>
        <p:pic>
          <p:nvPicPr>
            <p:cNvPr id="15" name="Graphic 14" descr="3D glasses with solid fill">
              <a:extLst>
                <a:ext uri="{FF2B5EF4-FFF2-40B4-BE49-F238E27FC236}">
                  <a16:creationId xmlns:a16="http://schemas.microsoft.com/office/drawing/2014/main" id="{080D37F0-C10A-51ED-34A3-C66F2D4C6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7102" y="1214919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672660-F378-278C-1E1A-263F475B1D43}"/>
                </a:ext>
              </a:extLst>
            </p:cNvPr>
            <p:cNvSpPr txBox="1"/>
            <p:nvPr/>
          </p:nvSpPr>
          <p:spPr>
            <a:xfrm>
              <a:off x="2519738" y="2145005"/>
              <a:ext cx="189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sz="1600" b="1" dirty="0"/>
                <a:t>02 Configuration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A09A12-068A-C549-E226-285693F61556}"/>
                </a:ext>
              </a:extLst>
            </p:cNvPr>
            <p:cNvSpPr txBox="1"/>
            <p:nvPr/>
          </p:nvSpPr>
          <p:spPr>
            <a:xfrm>
              <a:off x="2519738" y="2514337"/>
              <a:ext cx="189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Easy Configurations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CDCE3-30EA-19BD-13BE-B46BCE86FAC5}"/>
              </a:ext>
            </a:extLst>
          </p:cNvPr>
          <p:cNvGrpSpPr/>
          <p:nvPr/>
        </p:nvGrpSpPr>
        <p:grpSpPr>
          <a:xfrm>
            <a:off x="7842010" y="1225189"/>
            <a:ext cx="2192680" cy="1623355"/>
            <a:chOff x="2577102" y="1214919"/>
            <a:chExt cx="2192680" cy="1623355"/>
          </a:xfrm>
        </p:grpSpPr>
        <p:pic>
          <p:nvPicPr>
            <p:cNvPr id="19" name="Graphic 18" descr="Dia De Muertos outline">
              <a:extLst>
                <a:ext uri="{FF2B5EF4-FFF2-40B4-BE49-F238E27FC236}">
                  <a16:creationId xmlns:a16="http://schemas.microsoft.com/office/drawing/2014/main" id="{2BEACC5C-2F74-F62C-BFD8-C44D3FB4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577102" y="1214919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5624A3-0421-1375-0B35-5ACD8D6E6853}"/>
                </a:ext>
              </a:extLst>
            </p:cNvPr>
            <p:cNvSpPr txBox="1"/>
            <p:nvPr/>
          </p:nvSpPr>
          <p:spPr>
            <a:xfrm>
              <a:off x="2583094" y="2142353"/>
              <a:ext cx="189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03 Declarative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9D5381-5B9D-02AF-BCB6-4B7E5F7AD781}"/>
                </a:ext>
              </a:extLst>
            </p:cNvPr>
            <p:cNvSpPr txBox="1"/>
            <p:nvPr/>
          </p:nvSpPr>
          <p:spPr>
            <a:xfrm>
              <a:off x="2650732" y="2530497"/>
              <a:ext cx="2119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Power Declarative Designs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34B9F8-1791-9D14-EB07-EE54B40095DA}"/>
              </a:ext>
            </a:extLst>
          </p:cNvPr>
          <p:cNvGrpSpPr/>
          <p:nvPr/>
        </p:nvGrpSpPr>
        <p:grpSpPr>
          <a:xfrm>
            <a:off x="2063845" y="3975718"/>
            <a:ext cx="1964075" cy="1573240"/>
            <a:chOff x="2577102" y="1214919"/>
            <a:chExt cx="1964075" cy="1573240"/>
          </a:xfrm>
        </p:grpSpPr>
        <p:pic>
          <p:nvPicPr>
            <p:cNvPr id="23" name="Graphic 22" descr="Address Book outline">
              <a:extLst>
                <a:ext uri="{FF2B5EF4-FFF2-40B4-BE49-F238E27FC236}">
                  <a16:creationId xmlns:a16="http://schemas.microsoft.com/office/drawing/2014/main" id="{CF0E57EF-D3D3-1829-6923-498E331AA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77102" y="121491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4DC7DB-D389-E6FF-6D92-56554DEBB5EA}"/>
                </a:ext>
              </a:extLst>
            </p:cNvPr>
            <p:cNvSpPr txBox="1"/>
            <p:nvPr/>
          </p:nvSpPr>
          <p:spPr>
            <a:xfrm>
              <a:off x="2650732" y="2129319"/>
              <a:ext cx="189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04 App Studio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95F981-2DCE-EB33-46A6-DAECC73102C2}"/>
                </a:ext>
              </a:extLst>
            </p:cNvPr>
            <p:cNvSpPr txBox="1"/>
            <p:nvPr/>
          </p:nvSpPr>
          <p:spPr>
            <a:xfrm>
              <a:off x="2650732" y="2480382"/>
              <a:ext cx="189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Rapid Development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9D219-300A-8107-319B-38DD6E0CB8CE}"/>
              </a:ext>
            </a:extLst>
          </p:cNvPr>
          <p:cNvGrpSpPr/>
          <p:nvPr/>
        </p:nvGrpSpPr>
        <p:grpSpPr>
          <a:xfrm>
            <a:off x="5171327" y="3942887"/>
            <a:ext cx="2110477" cy="1581592"/>
            <a:chOff x="2577102" y="1351549"/>
            <a:chExt cx="2110477" cy="1581592"/>
          </a:xfrm>
        </p:grpSpPr>
        <p:pic>
          <p:nvPicPr>
            <p:cNvPr id="27" name="Graphic 26" descr="Address Book outline">
              <a:extLst>
                <a:ext uri="{FF2B5EF4-FFF2-40B4-BE49-F238E27FC236}">
                  <a16:creationId xmlns:a16="http://schemas.microsoft.com/office/drawing/2014/main" id="{3D0A0CE6-BB66-5878-9576-0B5948FDC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77102" y="1351549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1B3E07-A254-EEE6-CFD3-2632CA6408A3}"/>
                </a:ext>
              </a:extLst>
            </p:cNvPr>
            <p:cNvSpPr txBox="1"/>
            <p:nvPr/>
          </p:nvSpPr>
          <p:spPr>
            <a:xfrm>
              <a:off x="2650732" y="2276459"/>
              <a:ext cx="2036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05 App Factory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419CAB-BE9C-E94C-8F80-6152FD0C9082}"/>
                </a:ext>
              </a:extLst>
            </p:cNvPr>
            <p:cNvSpPr txBox="1"/>
            <p:nvPr/>
          </p:nvSpPr>
          <p:spPr>
            <a:xfrm>
              <a:off x="2650732" y="2625364"/>
              <a:ext cx="189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Native user experience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1A1A7D-8BEA-D046-4516-95D808CC98EC}"/>
              </a:ext>
            </a:extLst>
          </p:cNvPr>
          <p:cNvGrpSpPr/>
          <p:nvPr/>
        </p:nvGrpSpPr>
        <p:grpSpPr>
          <a:xfrm>
            <a:off x="7953052" y="3943414"/>
            <a:ext cx="3040291" cy="1470750"/>
            <a:chOff x="2577102" y="1540729"/>
            <a:chExt cx="3040291" cy="1470750"/>
          </a:xfrm>
        </p:grpSpPr>
        <p:pic>
          <p:nvPicPr>
            <p:cNvPr id="31" name="Graphic 30" descr="Address Book outline">
              <a:extLst>
                <a:ext uri="{FF2B5EF4-FFF2-40B4-BE49-F238E27FC236}">
                  <a16:creationId xmlns:a16="http://schemas.microsoft.com/office/drawing/2014/main" id="{5C674747-34F4-BB86-C872-8A75D9B9B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77102" y="1540729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70FCF3-C846-C960-8B53-7700AEA33BC4}"/>
                </a:ext>
              </a:extLst>
            </p:cNvPr>
            <p:cNvSpPr txBox="1"/>
            <p:nvPr/>
          </p:nvSpPr>
          <p:spPr>
            <a:xfrm>
              <a:off x="2650732" y="2402379"/>
              <a:ext cx="2966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05 Reusable Components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BAF78-81C5-3B23-8920-2A330D52FE88}"/>
                </a:ext>
              </a:extLst>
            </p:cNvPr>
            <p:cNvSpPr txBox="1"/>
            <p:nvPr/>
          </p:nvSpPr>
          <p:spPr>
            <a:xfrm>
              <a:off x="2644800" y="2703702"/>
              <a:ext cx="189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Plug and Play Features 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4A4B02-7D6F-27E8-C58F-29A2B51E7790}"/>
              </a:ext>
            </a:extLst>
          </p:cNvPr>
          <p:cNvCxnSpPr/>
          <p:nvPr/>
        </p:nvCxnSpPr>
        <p:spPr>
          <a:xfrm>
            <a:off x="4217103" y="1312506"/>
            <a:ext cx="0" cy="155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FCB6B0-B304-C72B-647F-E5DBCB3727B5}"/>
              </a:ext>
            </a:extLst>
          </p:cNvPr>
          <p:cNvCxnSpPr/>
          <p:nvPr/>
        </p:nvCxnSpPr>
        <p:spPr>
          <a:xfrm>
            <a:off x="7522606" y="1328987"/>
            <a:ext cx="0" cy="155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6513F9-8C04-EE6D-2449-9FD3482E8C68}"/>
              </a:ext>
            </a:extLst>
          </p:cNvPr>
          <p:cNvCxnSpPr>
            <a:cxnSpLocks/>
          </p:cNvCxnSpPr>
          <p:nvPr/>
        </p:nvCxnSpPr>
        <p:spPr>
          <a:xfrm>
            <a:off x="7522606" y="3673134"/>
            <a:ext cx="0" cy="1913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D1753E-8A41-27C7-FCA8-30FDAF2199D5}"/>
              </a:ext>
            </a:extLst>
          </p:cNvPr>
          <p:cNvCxnSpPr>
            <a:cxnSpLocks/>
          </p:cNvCxnSpPr>
          <p:nvPr/>
        </p:nvCxnSpPr>
        <p:spPr>
          <a:xfrm>
            <a:off x="4217103" y="3944732"/>
            <a:ext cx="0" cy="1720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873E67-DBB4-0E34-D3A3-79131023D50C}"/>
              </a:ext>
            </a:extLst>
          </p:cNvPr>
          <p:cNvSpPr/>
          <p:nvPr/>
        </p:nvSpPr>
        <p:spPr>
          <a:xfrm>
            <a:off x="750013" y="256851"/>
            <a:ext cx="10243335" cy="647272"/>
          </a:xfrm>
          <a:prstGeom prst="rect">
            <a:avLst/>
          </a:prstGeom>
          <a:solidFill>
            <a:srgbClr val="1E2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Of The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C9F36-6F9B-BAA1-5777-FA69CBC926B9}"/>
              </a:ext>
            </a:extLst>
          </p:cNvPr>
          <p:cNvSpPr/>
          <p:nvPr/>
        </p:nvSpPr>
        <p:spPr>
          <a:xfrm>
            <a:off x="739739" y="5357971"/>
            <a:ext cx="2065106" cy="544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A5A7"/>
                </a:solidFill>
              </a:rPr>
              <a:t>Adapters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1753CBB5-DEB0-72CB-6C59-90D0AD680A86}"/>
              </a:ext>
            </a:extLst>
          </p:cNvPr>
          <p:cNvSpPr/>
          <p:nvPr/>
        </p:nvSpPr>
        <p:spPr>
          <a:xfrm>
            <a:off x="3000054" y="5337424"/>
            <a:ext cx="2455524" cy="54453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A5A7"/>
                </a:solidFill>
              </a:rPr>
              <a:t>Connectors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00E7FD6B-1DAF-CABB-5A68-9E57F18A22B0}"/>
              </a:ext>
            </a:extLst>
          </p:cNvPr>
          <p:cNvSpPr/>
          <p:nvPr/>
        </p:nvSpPr>
        <p:spPr>
          <a:xfrm>
            <a:off x="5455577" y="5357971"/>
            <a:ext cx="3027451" cy="54453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A5A7"/>
                </a:solidFill>
              </a:rPr>
              <a:t>Micro Services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A6FBA08B-7234-C39C-609A-6055A8E276AD}"/>
              </a:ext>
            </a:extLst>
          </p:cNvPr>
          <p:cNvSpPr/>
          <p:nvPr/>
        </p:nvSpPr>
        <p:spPr>
          <a:xfrm>
            <a:off x="8383713" y="5368245"/>
            <a:ext cx="3027451" cy="54453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A5A7"/>
                </a:solidFill>
              </a:rPr>
              <a:t>Starter Kits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024F5E-FF7D-A3BB-3B15-9777B2CE21D9}"/>
              </a:ext>
            </a:extLst>
          </p:cNvPr>
          <p:cNvSpPr/>
          <p:nvPr/>
        </p:nvSpPr>
        <p:spPr>
          <a:xfrm>
            <a:off x="3226085" y="4428162"/>
            <a:ext cx="8558372" cy="585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A5A7"/>
                </a:solidFill>
              </a:rPr>
              <a:t>Future Ready Design Patterns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44E9D-AEB4-FFF6-05FC-2EF6E65E8FAB}"/>
              </a:ext>
            </a:extLst>
          </p:cNvPr>
          <p:cNvSpPr/>
          <p:nvPr/>
        </p:nvSpPr>
        <p:spPr>
          <a:xfrm>
            <a:off x="4777483" y="3429000"/>
            <a:ext cx="7006974" cy="585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A5A7"/>
                </a:solidFill>
              </a:rPr>
              <a:t>Fit Pega Middle In Overall Landscape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8CE58-57F1-62F8-6AFE-3845EF4C2FBB}"/>
              </a:ext>
            </a:extLst>
          </p:cNvPr>
          <p:cNvSpPr/>
          <p:nvPr/>
        </p:nvSpPr>
        <p:spPr>
          <a:xfrm>
            <a:off x="5887091" y="2383606"/>
            <a:ext cx="5897365" cy="585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A5A7"/>
                </a:solidFill>
              </a:rPr>
              <a:t>Overcome Bottom – Up Approach 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1C55-4D10-584C-9CFC-427ABB2CDB6E}"/>
              </a:ext>
            </a:extLst>
          </p:cNvPr>
          <p:cNvSpPr/>
          <p:nvPr/>
        </p:nvSpPr>
        <p:spPr>
          <a:xfrm>
            <a:off x="6909369" y="1428107"/>
            <a:ext cx="4875088" cy="585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A5A7"/>
                </a:solidFill>
              </a:rPr>
              <a:t>Overcome Top - Down Approach Challenges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8B430AAA-F98E-B0D5-BBA6-A653F4F3FB33}"/>
              </a:ext>
            </a:extLst>
          </p:cNvPr>
          <p:cNvSpPr/>
          <p:nvPr/>
        </p:nvSpPr>
        <p:spPr>
          <a:xfrm>
            <a:off x="11322120" y="5357737"/>
            <a:ext cx="472610" cy="54453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A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37A8AD-F88B-00C0-3769-035150F20FDF}"/>
              </a:ext>
            </a:extLst>
          </p:cNvPr>
          <p:cNvSpPr/>
          <p:nvPr/>
        </p:nvSpPr>
        <p:spPr>
          <a:xfrm>
            <a:off x="750013" y="256851"/>
            <a:ext cx="10243335" cy="647272"/>
          </a:xfrm>
          <a:prstGeom prst="rect">
            <a:avLst/>
          </a:prstGeom>
          <a:solidFill>
            <a:srgbClr val="1E2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Driven 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B1E347-0C85-381A-FC6B-0470266F1BA7}"/>
              </a:ext>
            </a:extLst>
          </p:cNvPr>
          <p:cNvGrpSpPr/>
          <p:nvPr/>
        </p:nvGrpSpPr>
        <p:grpSpPr>
          <a:xfrm>
            <a:off x="868807" y="2532059"/>
            <a:ext cx="2825393" cy="2788551"/>
            <a:chOff x="4674742" y="2768874"/>
            <a:chExt cx="1304818" cy="12889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65920B-A1D0-97C0-9DDF-6E6BECEA2F6A}"/>
                </a:ext>
              </a:extLst>
            </p:cNvPr>
            <p:cNvSpPr/>
            <p:nvPr/>
          </p:nvSpPr>
          <p:spPr>
            <a:xfrm>
              <a:off x="4674742" y="2768874"/>
              <a:ext cx="1304818" cy="1288982"/>
            </a:xfrm>
            <a:prstGeom prst="ellipse">
              <a:avLst/>
            </a:prstGeom>
            <a:solidFill>
              <a:srgbClr val="1E2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081144-59B0-0A6C-E3F8-494B1DE7B8EC}"/>
                </a:ext>
              </a:extLst>
            </p:cNvPr>
            <p:cNvSpPr/>
            <p:nvPr/>
          </p:nvSpPr>
          <p:spPr>
            <a:xfrm>
              <a:off x="4837486" y="2891231"/>
              <a:ext cx="998310" cy="1033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7A5A7"/>
                  </a:solidFill>
                </a:rPr>
                <a:t>Process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A79899-B063-1F81-4CD5-50C1E3AF3F5F}"/>
              </a:ext>
            </a:extLst>
          </p:cNvPr>
          <p:cNvGrpSpPr/>
          <p:nvPr/>
        </p:nvGrpSpPr>
        <p:grpSpPr>
          <a:xfrm>
            <a:off x="3034654" y="1137906"/>
            <a:ext cx="7767263" cy="853792"/>
            <a:chOff x="3821986" y="1117753"/>
            <a:chExt cx="7767263" cy="84035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3AA2923-B59E-A4EF-AB40-BFEFC47FCF0F}"/>
                </a:ext>
              </a:extLst>
            </p:cNvPr>
            <p:cNvSpPr/>
            <p:nvPr/>
          </p:nvSpPr>
          <p:spPr>
            <a:xfrm>
              <a:off x="3976099" y="1310391"/>
              <a:ext cx="7613150" cy="4892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7A5A7"/>
                  </a:solidFill>
                </a:rPr>
                <a:t>Micro Journey Architecture Adoption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C3998AF-6F7B-40AF-98DC-E0EE1816F1F4}"/>
                </a:ext>
              </a:extLst>
            </p:cNvPr>
            <p:cNvGrpSpPr/>
            <p:nvPr/>
          </p:nvGrpSpPr>
          <p:grpSpPr>
            <a:xfrm>
              <a:off x="3821986" y="1117753"/>
              <a:ext cx="832206" cy="840355"/>
              <a:chOff x="3904180" y="2222812"/>
              <a:chExt cx="832206" cy="84035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3D7281F-99C6-C1B8-82EB-F97BE27222C3}"/>
                  </a:ext>
                </a:extLst>
              </p:cNvPr>
              <p:cNvSpPr/>
              <p:nvPr/>
            </p:nvSpPr>
            <p:spPr>
              <a:xfrm>
                <a:off x="3904180" y="2222812"/>
                <a:ext cx="832206" cy="840355"/>
              </a:xfrm>
              <a:prstGeom prst="ellipse">
                <a:avLst/>
              </a:prstGeom>
              <a:solidFill>
                <a:srgbClr val="1E25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E2555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4960EE3-AE74-C60B-C278-AA9578189501}"/>
                  </a:ext>
                </a:extLst>
              </p:cNvPr>
              <p:cNvSpPr/>
              <p:nvPr/>
            </p:nvSpPr>
            <p:spPr>
              <a:xfrm>
                <a:off x="4012058" y="2350175"/>
                <a:ext cx="616450" cy="5856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7A5A7"/>
                    </a:solidFill>
                  </a:rPr>
                  <a:t>01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A7A48A-7B9C-BDB0-DC1F-F9C33B00248E}"/>
              </a:ext>
            </a:extLst>
          </p:cNvPr>
          <p:cNvGrpSpPr/>
          <p:nvPr/>
        </p:nvGrpSpPr>
        <p:grpSpPr>
          <a:xfrm>
            <a:off x="3562051" y="2251610"/>
            <a:ext cx="7239863" cy="859452"/>
            <a:chOff x="3788776" y="1107479"/>
            <a:chExt cx="7800473" cy="85945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02E7E50-1104-8980-8954-BDC6F8E2EC1C}"/>
                </a:ext>
              </a:extLst>
            </p:cNvPr>
            <p:cNvSpPr/>
            <p:nvPr/>
          </p:nvSpPr>
          <p:spPr>
            <a:xfrm>
              <a:off x="3976099" y="1306760"/>
              <a:ext cx="7613150" cy="5075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7A5A7"/>
                  </a:solidFill>
                </a:rPr>
                <a:t>Proven &amp; Powerful Case Management Capabilities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4B0D7B-2816-F1CD-7420-03B9FB758FFB}"/>
                </a:ext>
              </a:extLst>
            </p:cNvPr>
            <p:cNvGrpSpPr/>
            <p:nvPr/>
          </p:nvGrpSpPr>
          <p:grpSpPr>
            <a:xfrm>
              <a:off x="3788776" y="1107479"/>
              <a:ext cx="942475" cy="859452"/>
              <a:chOff x="3870970" y="2212538"/>
              <a:chExt cx="942475" cy="85945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2DB8464-E6C7-5048-F200-28BBE2FFA622}"/>
                  </a:ext>
                </a:extLst>
              </p:cNvPr>
              <p:cNvSpPr/>
              <p:nvPr/>
            </p:nvSpPr>
            <p:spPr>
              <a:xfrm>
                <a:off x="3870970" y="2212538"/>
                <a:ext cx="942475" cy="859452"/>
              </a:xfrm>
              <a:prstGeom prst="ellipse">
                <a:avLst/>
              </a:prstGeom>
              <a:solidFill>
                <a:srgbClr val="1E25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8249E43-BD04-E8FB-1E34-FC0F8AB7A96D}"/>
                  </a:ext>
                </a:extLst>
              </p:cNvPr>
              <p:cNvSpPr/>
              <p:nvPr/>
            </p:nvSpPr>
            <p:spPr>
              <a:xfrm>
                <a:off x="4015208" y="2350175"/>
                <a:ext cx="647272" cy="5856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7A5A7"/>
                    </a:solidFill>
                  </a:rPr>
                  <a:t>02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7E5A12-34C1-CF8B-3869-3DC0F2804717}"/>
              </a:ext>
            </a:extLst>
          </p:cNvPr>
          <p:cNvGrpSpPr/>
          <p:nvPr/>
        </p:nvGrpSpPr>
        <p:grpSpPr>
          <a:xfrm>
            <a:off x="4201752" y="3429000"/>
            <a:ext cx="6622383" cy="859452"/>
            <a:chOff x="3821986" y="1117753"/>
            <a:chExt cx="7767263" cy="85945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8A76AF8-5E34-ABA7-1E2D-7FAF1CEC49EF}"/>
                </a:ext>
              </a:extLst>
            </p:cNvPr>
            <p:cNvSpPr/>
            <p:nvPr/>
          </p:nvSpPr>
          <p:spPr>
            <a:xfrm>
              <a:off x="3976099" y="1228644"/>
              <a:ext cx="7613150" cy="6267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7A5A7"/>
                  </a:solidFill>
                </a:rPr>
                <a:t>Personas Based Approach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68DDBF-B8F4-32B9-D072-2F81DF5EBF85}"/>
                </a:ext>
              </a:extLst>
            </p:cNvPr>
            <p:cNvGrpSpPr/>
            <p:nvPr/>
          </p:nvGrpSpPr>
          <p:grpSpPr>
            <a:xfrm>
              <a:off x="3821986" y="1117753"/>
              <a:ext cx="1025966" cy="859452"/>
              <a:chOff x="3904180" y="2222812"/>
              <a:chExt cx="1025966" cy="85945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4C4A20-5E07-1C1F-6618-8CFCBB71DFBA}"/>
                  </a:ext>
                </a:extLst>
              </p:cNvPr>
              <p:cNvSpPr/>
              <p:nvPr/>
            </p:nvSpPr>
            <p:spPr>
              <a:xfrm>
                <a:off x="3904180" y="2222812"/>
                <a:ext cx="1025966" cy="859452"/>
              </a:xfrm>
              <a:prstGeom prst="ellipse">
                <a:avLst/>
              </a:prstGeom>
              <a:solidFill>
                <a:srgbClr val="1E25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54FFE6D-2BBD-4868-0307-190116F05C45}"/>
                  </a:ext>
                </a:extLst>
              </p:cNvPr>
              <p:cNvSpPr/>
              <p:nvPr/>
            </p:nvSpPr>
            <p:spPr>
              <a:xfrm>
                <a:off x="4027841" y="2360685"/>
                <a:ext cx="757852" cy="5856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7A5A7"/>
                    </a:solidFill>
                  </a:rPr>
                  <a:t>03</a:t>
                </a:r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BD08A1-2D28-A7B7-5B24-D813429F0EED}"/>
              </a:ext>
            </a:extLst>
          </p:cNvPr>
          <p:cNvGrpSpPr/>
          <p:nvPr/>
        </p:nvGrpSpPr>
        <p:grpSpPr>
          <a:xfrm>
            <a:off x="3706434" y="4566523"/>
            <a:ext cx="7167001" cy="859452"/>
            <a:chOff x="3867282" y="1128263"/>
            <a:chExt cx="7721967" cy="85945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E8439A9-515E-0CC3-512F-E45864423C60}"/>
                </a:ext>
              </a:extLst>
            </p:cNvPr>
            <p:cNvSpPr/>
            <p:nvPr/>
          </p:nvSpPr>
          <p:spPr>
            <a:xfrm>
              <a:off x="3976099" y="1228644"/>
              <a:ext cx="7613150" cy="6267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7A5A7"/>
                  </a:solidFill>
                </a:rPr>
                <a:t>Pluggable BPMN Components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7A9D2B-1304-BB81-EC2E-F6F737845336}"/>
                </a:ext>
              </a:extLst>
            </p:cNvPr>
            <p:cNvGrpSpPr/>
            <p:nvPr/>
          </p:nvGrpSpPr>
          <p:grpSpPr>
            <a:xfrm>
              <a:off x="3867282" y="1128263"/>
              <a:ext cx="896646" cy="859452"/>
              <a:chOff x="3949476" y="2233322"/>
              <a:chExt cx="896646" cy="85945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B2A3C41-E2DB-8163-E8A4-87E70CE54B02}"/>
                  </a:ext>
                </a:extLst>
              </p:cNvPr>
              <p:cNvSpPr/>
              <p:nvPr/>
            </p:nvSpPr>
            <p:spPr>
              <a:xfrm>
                <a:off x="3949476" y="2233322"/>
                <a:ext cx="896646" cy="859452"/>
              </a:xfrm>
              <a:prstGeom prst="ellipse">
                <a:avLst/>
              </a:prstGeom>
              <a:solidFill>
                <a:srgbClr val="1E25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750A0B5-D8B6-79A8-7E9A-DDB1B93608D2}"/>
                  </a:ext>
                </a:extLst>
              </p:cNvPr>
              <p:cNvSpPr/>
              <p:nvPr/>
            </p:nvSpPr>
            <p:spPr>
              <a:xfrm>
                <a:off x="4046029" y="2360685"/>
                <a:ext cx="690358" cy="6267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7A5A7"/>
                    </a:solidFill>
                  </a:rPr>
                  <a:t>04</a:t>
                </a:r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BF132F-6CDE-75C7-1C2B-3B617B957F4E}"/>
              </a:ext>
            </a:extLst>
          </p:cNvPr>
          <p:cNvGrpSpPr/>
          <p:nvPr/>
        </p:nvGrpSpPr>
        <p:grpSpPr>
          <a:xfrm>
            <a:off x="3106172" y="5683026"/>
            <a:ext cx="7767263" cy="853792"/>
            <a:chOff x="3821986" y="1117753"/>
            <a:chExt cx="7767263" cy="85379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C0D5A93-6940-491F-E174-5B9F9719D52D}"/>
                </a:ext>
              </a:extLst>
            </p:cNvPr>
            <p:cNvSpPr/>
            <p:nvPr/>
          </p:nvSpPr>
          <p:spPr>
            <a:xfrm>
              <a:off x="3976099" y="1228644"/>
              <a:ext cx="7613150" cy="6267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7A5A7"/>
                  </a:solidFill>
                </a:rPr>
                <a:t>Citizen User Friendly Process Configurations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5AFBC8A-6B3F-5C36-DA0F-2DEB99A58FE6}"/>
                </a:ext>
              </a:extLst>
            </p:cNvPr>
            <p:cNvGrpSpPr/>
            <p:nvPr/>
          </p:nvGrpSpPr>
          <p:grpSpPr>
            <a:xfrm>
              <a:off x="3821986" y="1117753"/>
              <a:ext cx="874740" cy="853792"/>
              <a:chOff x="3904180" y="2222812"/>
              <a:chExt cx="874740" cy="85379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0ED668F-D2D4-753C-E92C-0BF8E52B51C8}"/>
                  </a:ext>
                </a:extLst>
              </p:cNvPr>
              <p:cNvSpPr/>
              <p:nvPr/>
            </p:nvSpPr>
            <p:spPr>
              <a:xfrm>
                <a:off x="3904180" y="2222812"/>
                <a:ext cx="874740" cy="853792"/>
              </a:xfrm>
              <a:prstGeom prst="ellipse">
                <a:avLst/>
              </a:prstGeom>
              <a:solidFill>
                <a:srgbClr val="1E25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FDDFB6C-2332-DEC3-5A2B-1C877E9EEB89}"/>
                  </a:ext>
                </a:extLst>
              </p:cNvPr>
              <p:cNvSpPr/>
              <p:nvPr/>
            </p:nvSpPr>
            <p:spPr>
              <a:xfrm>
                <a:off x="4033078" y="2360685"/>
                <a:ext cx="616450" cy="5856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7A5A7"/>
                    </a:solidFill>
                  </a:rPr>
                  <a:t>05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929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8BAEA6-314A-A267-E4F3-028B475144B5}"/>
              </a:ext>
            </a:extLst>
          </p:cNvPr>
          <p:cNvSpPr/>
          <p:nvPr/>
        </p:nvSpPr>
        <p:spPr>
          <a:xfrm>
            <a:off x="750013" y="256851"/>
            <a:ext cx="10243335" cy="647272"/>
          </a:xfrm>
          <a:prstGeom prst="rect">
            <a:avLst/>
          </a:prstGeom>
          <a:solidFill>
            <a:srgbClr val="1E2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Omni Channel Presence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A919771-7DD0-7646-4746-0DA75B52E363}"/>
              </a:ext>
            </a:extLst>
          </p:cNvPr>
          <p:cNvSpPr/>
          <p:nvPr/>
        </p:nvSpPr>
        <p:spPr>
          <a:xfrm>
            <a:off x="946768" y="1399923"/>
            <a:ext cx="2727016" cy="11571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5C1F12-30A3-5087-21D5-B8BA893F14A8}"/>
              </a:ext>
            </a:extLst>
          </p:cNvPr>
          <p:cNvSpPr/>
          <p:nvPr/>
        </p:nvSpPr>
        <p:spPr>
          <a:xfrm>
            <a:off x="4789136" y="1285285"/>
            <a:ext cx="2727016" cy="115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8AFE4E-674F-12E4-7C64-6B26275A9755}"/>
              </a:ext>
            </a:extLst>
          </p:cNvPr>
          <p:cNvSpPr/>
          <p:nvPr/>
        </p:nvSpPr>
        <p:spPr>
          <a:xfrm>
            <a:off x="8461571" y="1285284"/>
            <a:ext cx="2727016" cy="115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4E22163-5F6F-C993-D316-2B6D68662FE4}"/>
              </a:ext>
            </a:extLst>
          </p:cNvPr>
          <p:cNvSpPr/>
          <p:nvPr/>
        </p:nvSpPr>
        <p:spPr>
          <a:xfrm>
            <a:off x="946768" y="3722336"/>
            <a:ext cx="2727016" cy="115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D3104-B4D6-0E4B-935A-A46E2E9F2EC1}"/>
              </a:ext>
            </a:extLst>
          </p:cNvPr>
          <p:cNvSpPr/>
          <p:nvPr/>
        </p:nvSpPr>
        <p:spPr>
          <a:xfrm>
            <a:off x="5007621" y="3583423"/>
            <a:ext cx="2727016" cy="115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07C99E-8481-F345-68BC-9F4FA6DD1DFD}"/>
              </a:ext>
            </a:extLst>
          </p:cNvPr>
          <p:cNvSpPr/>
          <p:nvPr/>
        </p:nvSpPr>
        <p:spPr>
          <a:xfrm>
            <a:off x="8518216" y="3429000"/>
            <a:ext cx="2727016" cy="115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B42D0-225D-9FF6-0276-88003F751BC5}"/>
              </a:ext>
            </a:extLst>
          </p:cNvPr>
          <p:cNvSpPr/>
          <p:nvPr/>
        </p:nvSpPr>
        <p:spPr>
          <a:xfrm>
            <a:off x="750013" y="256851"/>
            <a:ext cx="10243335" cy="647272"/>
          </a:xfrm>
          <a:prstGeom prst="rect">
            <a:avLst/>
          </a:prstGeom>
          <a:solidFill>
            <a:srgbClr val="1E2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Services Architecture</a:t>
            </a:r>
          </a:p>
        </p:txBody>
      </p:sp>
      <p:pic>
        <p:nvPicPr>
          <p:cNvPr id="5" name="Graphic 4" descr="Alterations &amp; Tailoring outline">
            <a:extLst>
              <a:ext uri="{FF2B5EF4-FFF2-40B4-BE49-F238E27FC236}">
                <a16:creationId xmlns:a16="http://schemas.microsoft.com/office/drawing/2014/main" id="{C7E12D22-5777-1484-C90B-D499F1A3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767" y="1355834"/>
            <a:ext cx="914400" cy="914400"/>
          </a:xfrm>
          <a:prstGeom prst="rect">
            <a:avLst/>
          </a:prstGeom>
        </p:spPr>
      </p:pic>
      <p:pic>
        <p:nvPicPr>
          <p:cNvPr id="6" name="Graphic 5" descr="Alterations &amp; Tailoring outline">
            <a:extLst>
              <a:ext uri="{FF2B5EF4-FFF2-40B4-BE49-F238E27FC236}">
                <a16:creationId xmlns:a16="http://schemas.microsoft.com/office/drawing/2014/main" id="{C92D8553-0174-7194-6A43-AEAABCDE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651" y="1045779"/>
            <a:ext cx="914400" cy="914400"/>
          </a:xfrm>
          <a:prstGeom prst="rect">
            <a:avLst/>
          </a:prstGeom>
        </p:spPr>
      </p:pic>
      <p:pic>
        <p:nvPicPr>
          <p:cNvPr id="7" name="Graphic 6" descr="Alterations &amp; Tailoring outline">
            <a:extLst>
              <a:ext uri="{FF2B5EF4-FFF2-40B4-BE49-F238E27FC236}">
                <a16:creationId xmlns:a16="http://schemas.microsoft.com/office/drawing/2014/main" id="{5785BD78-198D-533A-0B93-5EE07E64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068" y="2272861"/>
            <a:ext cx="914400" cy="914400"/>
          </a:xfrm>
          <a:prstGeom prst="rect">
            <a:avLst/>
          </a:prstGeom>
        </p:spPr>
      </p:pic>
      <p:pic>
        <p:nvPicPr>
          <p:cNvPr id="8" name="Graphic 7" descr="Alterations &amp; Tailoring outline">
            <a:extLst>
              <a:ext uri="{FF2B5EF4-FFF2-40B4-BE49-F238E27FC236}">
                <a16:creationId xmlns:a16="http://schemas.microsoft.com/office/drawing/2014/main" id="{D636A1FD-51A9-B639-D1A4-6C37DE10C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567" y="3076903"/>
            <a:ext cx="914400" cy="914400"/>
          </a:xfrm>
          <a:prstGeom prst="rect">
            <a:avLst/>
          </a:prstGeom>
        </p:spPr>
      </p:pic>
      <p:pic>
        <p:nvPicPr>
          <p:cNvPr id="9" name="Graphic 8" descr="Alterations &amp; Tailoring outline">
            <a:extLst>
              <a:ext uri="{FF2B5EF4-FFF2-40B4-BE49-F238E27FC236}">
                <a16:creationId xmlns:a16="http://schemas.microsoft.com/office/drawing/2014/main" id="{D39430DC-B517-96F3-4927-A54494B7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2" y="3796862"/>
            <a:ext cx="914400" cy="914400"/>
          </a:xfrm>
          <a:prstGeom prst="rect">
            <a:avLst/>
          </a:prstGeom>
        </p:spPr>
      </p:pic>
      <p:pic>
        <p:nvPicPr>
          <p:cNvPr id="10" name="Graphic 9" descr="Alterations &amp; Tailoring outline">
            <a:extLst>
              <a:ext uri="{FF2B5EF4-FFF2-40B4-BE49-F238E27FC236}">
                <a16:creationId xmlns:a16="http://schemas.microsoft.com/office/drawing/2014/main" id="{E80A4FFD-75F2-7E1E-4E29-3C60ACC50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622" y="3991303"/>
            <a:ext cx="914400" cy="914400"/>
          </a:xfrm>
          <a:prstGeom prst="rect">
            <a:avLst/>
          </a:prstGeom>
        </p:spPr>
      </p:pic>
      <p:pic>
        <p:nvPicPr>
          <p:cNvPr id="11" name="Graphic 10" descr="Alterations &amp; Tailoring outline">
            <a:extLst>
              <a:ext uri="{FF2B5EF4-FFF2-40B4-BE49-F238E27FC236}">
                <a16:creationId xmlns:a16="http://schemas.microsoft.com/office/drawing/2014/main" id="{3057E83C-F504-A9D5-7047-CCE28CC8B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312" y="502394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AEAD38-765A-54EB-A970-4903D93D98D0}"/>
              </a:ext>
            </a:extLst>
          </p:cNvPr>
          <p:cNvSpPr txBox="1"/>
          <p:nvPr/>
        </p:nvSpPr>
        <p:spPr>
          <a:xfrm>
            <a:off x="4797973" y="1253358"/>
            <a:ext cx="6831724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7A5A7"/>
                </a:solidFill>
              </a:rPr>
              <a:t>Asdasd</a:t>
            </a:r>
            <a:endParaRPr lang="en-US" dirty="0">
              <a:solidFill>
                <a:srgbClr val="07A5A7"/>
              </a:solidFill>
            </a:endParaRPr>
          </a:p>
          <a:p>
            <a:r>
              <a:rPr lang="en-US" dirty="0" err="1">
                <a:solidFill>
                  <a:srgbClr val="07A5A7"/>
                </a:solidFill>
              </a:rPr>
              <a:t>Asd</a:t>
            </a:r>
            <a:endParaRPr lang="en-US" dirty="0">
              <a:solidFill>
                <a:srgbClr val="07A5A7"/>
              </a:solidFill>
            </a:endParaRPr>
          </a:p>
          <a:p>
            <a:r>
              <a:rPr lang="en-US" dirty="0" err="1">
                <a:solidFill>
                  <a:srgbClr val="07A5A7"/>
                </a:solidFill>
              </a:rPr>
              <a:t>Asd</a:t>
            </a:r>
            <a:endParaRPr lang="en-US" dirty="0">
              <a:solidFill>
                <a:srgbClr val="07A5A7"/>
              </a:solidFill>
            </a:endParaRPr>
          </a:p>
          <a:p>
            <a:r>
              <a:rPr lang="en-US" dirty="0">
                <a:solidFill>
                  <a:srgbClr val="07A5A7"/>
                </a:solidFill>
              </a:rPr>
              <a:t>As</a:t>
            </a:r>
          </a:p>
          <a:p>
            <a:r>
              <a:rPr lang="en-US" dirty="0">
                <a:solidFill>
                  <a:srgbClr val="07A5A7"/>
                </a:solidFill>
              </a:rPr>
              <a:t>D</a:t>
            </a:r>
          </a:p>
          <a:p>
            <a:r>
              <a:rPr lang="en-US" dirty="0">
                <a:solidFill>
                  <a:srgbClr val="07A5A7"/>
                </a:solidFill>
              </a:rPr>
              <a:t>As</a:t>
            </a:r>
          </a:p>
          <a:p>
            <a:r>
              <a:rPr lang="en-US" dirty="0">
                <a:solidFill>
                  <a:srgbClr val="07A5A7"/>
                </a:solidFill>
              </a:rPr>
              <a:t>Da</a:t>
            </a:r>
          </a:p>
          <a:p>
            <a:r>
              <a:rPr lang="en-US" dirty="0">
                <a:solidFill>
                  <a:srgbClr val="07A5A7"/>
                </a:solidFill>
              </a:rPr>
              <a:t>Sd</a:t>
            </a:r>
          </a:p>
          <a:p>
            <a:r>
              <a:rPr lang="en-US" dirty="0">
                <a:solidFill>
                  <a:srgbClr val="07A5A7"/>
                </a:solidFill>
              </a:rPr>
              <a:t>As</a:t>
            </a:r>
          </a:p>
          <a:p>
            <a:r>
              <a:rPr lang="en-US" dirty="0">
                <a:solidFill>
                  <a:srgbClr val="07A5A7"/>
                </a:solidFill>
              </a:rPr>
              <a:t>D</a:t>
            </a:r>
          </a:p>
          <a:p>
            <a:r>
              <a:rPr lang="en-US" dirty="0">
                <a:solidFill>
                  <a:srgbClr val="07A5A7"/>
                </a:solidFill>
              </a:rPr>
              <a:t>As</a:t>
            </a:r>
          </a:p>
          <a:p>
            <a:r>
              <a:rPr lang="en-US" dirty="0">
                <a:solidFill>
                  <a:srgbClr val="07A5A7"/>
                </a:solidFill>
              </a:rPr>
              <a:t>D</a:t>
            </a:r>
          </a:p>
          <a:p>
            <a:r>
              <a:rPr lang="en-US" dirty="0">
                <a:solidFill>
                  <a:srgbClr val="07A5A7"/>
                </a:solidFill>
              </a:rPr>
              <a:t>As</a:t>
            </a:r>
          </a:p>
          <a:p>
            <a:r>
              <a:rPr lang="en-US" dirty="0">
                <a:solidFill>
                  <a:srgbClr val="07A5A7"/>
                </a:solidFill>
              </a:rPr>
              <a:t>D</a:t>
            </a:r>
          </a:p>
          <a:p>
            <a:r>
              <a:rPr lang="en-US" dirty="0" err="1">
                <a:solidFill>
                  <a:srgbClr val="07A5A7"/>
                </a:solidFill>
              </a:rPr>
              <a:t>Asddas</a:t>
            </a:r>
            <a:endParaRPr lang="en-US" dirty="0">
              <a:solidFill>
                <a:srgbClr val="07A5A7"/>
              </a:solidFill>
            </a:endParaRPr>
          </a:p>
          <a:p>
            <a:endParaRPr lang="en-US" dirty="0">
              <a:solidFill>
                <a:srgbClr val="07A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8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332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Gurubrahmanandam Ekambaram (V)</dc:creator>
  <cp:lastModifiedBy>Gurubrahmanandam Ekambaram (V)</cp:lastModifiedBy>
  <cp:revision>211</cp:revision>
  <dcterms:created xsi:type="dcterms:W3CDTF">2022-08-28T04:15:07Z</dcterms:created>
  <dcterms:modified xsi:type="dcterms:W3CDTF">2022-09-13T09:16:57Z</dcterms:modified>
</cp:coreProperties>
</file>