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350" r:id="rId3"/>
    <p:sldId id="357" r:id="rId4"/>
    <p:sldId id="360" r:id="rId5"/>
    <p:sldId id="354" r:id="rId6"/>
    <p:sldId id="358" r:id="rId7"/>
    <p:sldId id="35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2DB"/>
    <a:srgbClr val="F79600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8" autoAdjust="0"/>
    <p:restoredTop sz="99881" autoAdjust="0"/>
  </p:normalViewPr>
  <p:slideViewPr>
    <p:cSldViewPr>
      <p:cViewPr>
        <p:scale>
          <a:sx n="86" d="100"/>
          <a:sy n="86" d="100"/>
        </p:scale>
        <p:origin x="-2742" y="-11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65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76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6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275606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1955220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3416682"/>
            <a:ext cx="894259" cy="523220"/>
            <a:chOff x="2215144" y="3018134"/>
            <a:chExt cx="1244730" cy="959255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4151849"/>
            <a:ext cx="894259" cy="523220"/>
            <a:chOff x="2215144" y="4047039"/>
            <a:chExt cx="1244730" cy="959256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95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288917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场景及功能实现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1983070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Sensor &amp; Specification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19006" y="4183665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Question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19006" y="3452711"/>
            <a:ext cx="3857250" cy="459690"/>
            <a:chOff x="4315150" y="2341731"/>
            <a:chExt cx="3857250" cy="540057"/>
          </a:xfrm>
        </p:grpSpPr>
        <p:sp>
          <p:nvSpPr>
            <p:cNvPr id="6" name="矩形 5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Milestone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339753" y="2679737"/>
            <a:ext cx="894259" cy="496081"/>
            <a:chOff x="2215144" y="3018134"/>
            <a:chExt cx="1244730" cy="909499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9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715766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6" y="2424395"/>
              <a:ext cx="321825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车辆信息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场景及功能实现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7674" y="1707656"/>
            <a:ext cx="130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监控影像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1429" y="1707655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交通标示识别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3430" y="170765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障碍物检测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2403" y="1707656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前方碰撞预警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9382" y="1707656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自动紧急制动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8384" y="170765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电子驻车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552" y="2410893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基于单摄像头或多向摄像头的监控方案，环视影像或仅前视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59454" y="2410893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基于车速标识的识别方案，最高或最低车速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33390" y="2410893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利用图像以及雷达识别算法，识别车辆行进方向中、短距离的障碍物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24448" y="2410893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告别传统手刹，以简便线控方式实现驻车制动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7468" y="2410893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障碍物距离行人小于安全距离时，车辆自行制动保证安全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30369" y="2410893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行车前进方向检测到障碍物后，对司乘人员发出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视觉或声觉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信号警告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流程图: 合并 39"/>
          <p:cNvSpPr/>
          <p:nvPr/>
        </p:nvSpPr>
        <p:spPr>
          <a:xfrm>
            <a:off x="539552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>
            <a:off x="1960373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合并 41"/>
          <p:cNvSpPr/>
          <p:nvPr/>
        </p:nvSpPr>
        <p:spPr>
          <a:xfrm>
            <a:off x="3333390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合并 42"/>
          <p:cNvSpPr/>
          <p:nvPr/>
        </p:nvSpPr>
        <p:spPr>
          <a:xfrm>
            <a:off x="4730369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>
            <a:off x="6127348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合并 44"/>
          <p:cNvSpPr/>
          <p:nvPr/>
        </p:nvSpPr>
        <p:spPr>
          <a:xfrm>
            <a:off x="7524448" y="2120651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39552" y="843558"/>
            <a:ext cx="5587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场景：厂区内部，封闭道路，沿固定线路行驶，无高大建筑物遮挡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39552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959454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333450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730428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127468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524448" y="1563638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31404"/>
              </p:ext>
            </p:extLst>
          </p:nvPr>
        </p:nvGraphicFramePr>
        <p:xfrm>
          <a:off x="395536" y="987574"/>
          <a:ext cx="5112568" cy="3808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3384376"/>
              </a:tblGrid>
              <a:tr h="3641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零件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规格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9833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激光雷达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线激光雷达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30W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360°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环绕视角（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0.1°-0.4°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分辨率）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30°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垂直视角（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2°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分辨率）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100m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测距（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3cm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精度）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25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毫米波雷达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77GhZ4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短距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00m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（分辨率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0.39m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4.5°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25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摄像头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120°</a:t>
                      </a:r>
                    </a:p>
                  </a:txBody>
                  <a:tcPr anchor="ctr"/>
                </a:tc>
              </a:tr>
              <a:tr h="268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电机控制器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见右表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68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处理器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NVIDIA TX2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or 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推荐方案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68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车辆定位、定姿、定速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基准站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移动站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641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超声波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40kHz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itle 1"/>
          <p:cNvSpPr txBox="1"/>
          <p:nvPr/>
        </p:nvSpPr>
        <p:spPr>
          <a:xfrm>
            <a:off x="857880" y="200199"/>
            <a:ext cx="37141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2.Pivotal Sensor &amp; Specification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67044"/>
              </p:ext>
            </p:extLst>
          </p:nvPr>
        </p:nvGraphicFramePr>
        <p:xfrm>
          <a:off x="5580112" y="1635647"/>
          <a:ext cx="3384376" cy="244944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152"/>
                <a:gridCol w="1224136"/>
                <a:gridCol w="792088"/>
              </a:tblGrid>
              <a:tr h="1884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额定</a:t>
                      </a:r>
                      <a:r>
                        <a:rPr lang="zh-CN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工作电压</a:t>
                      </a:r>
                      <a:endParaRPr lang="en-US" altLang="zh-CN" sz="12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144VDC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8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额定输出电流有效值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AC128A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连续工作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8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峰值输出电流最大值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 500A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持续时间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60S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84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最高输出频率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400HZ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84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通信方式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CAN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总线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8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适配电机类型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异步、永磁同步电机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84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冷却方式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自然冷却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84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防护等级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IP67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68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控制器工作温度范围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-30~65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℃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44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PT\ADAS\1103cadc91471e40da4bf574b5da4c5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59"/>
          <a:stretch/>
        </p:blipFill>
        <p:spPr bwMode="auto">
          <a:xfrm rot="16200000">
            <a:off x="2769105" y="523441"/>
            <a:ext cx="2021613" cy="415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 flipV="1">
            <a:off x="1835696" y="1419622"/>
            <a:ext cx="288032" cy="5040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800796" y="3147814"/>
            <a:ext cx="322932" cy="57606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436096" y="1446025"/>
            <a:ext cx="288032" cy="5040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436096" y="3147814"/>
            <a:ext cx="322932" cy="57606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26" idx="0"/>
          </p:cNvCxnSpPr>
          <p:nvPr/>
        </p:nvCxnSpPr>
        <p:spPr>
          <a:xfrm flipH="1">
            <a:off x="1547664" y="2599310"/>
            <a:ext cx="156378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07704" y="1131590"/>
            <a:ext cx="936104" cy="288032"/>
          </a:xfrm>
          <a:prstGeom prst="roundRect">
            <a:avLst/>
          </a:prstGeom>
          <a:noFill/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超声波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256076" y="1131590"/>
            <a:ext cx="936104" cy="288032"/>
          </a:xfrm>
          <a:prstGeom prst="roundRect">
            <a:avLst/>
          </a:prstGeom>
          <a:noFill/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超声波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14962" y="3723878"/>
            <a:ext cx="936104" cy="288032"/>
          </a:xfrm>
          <a:prstGeom prst="roundRect">
            <a:avLst/>
          </a:prstGeom>
          <a:noFill/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超声波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907704" y="3723878"/>
            <a:ext cx="936104" cy="288032"/>
          </a:xfrm>
          <a:prstGeom prst="roundRect">
            <a:avLst/>
          </a:prstGeom>
          <a:noFill/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超声波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1560" y="2455292"/>
            <a:ext cx="936104" cy="288032"/>
          </a:xfrm>
          <a:prstGeom prst="roundRect">
            <a:avLst/>
          </a:prstGeom>
          <a:noFill/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毫米波雷达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635896" y="1131590"/>
            <a:ext cx="936104" cy="288032"/>
          </a:xfrm>
          <a:prstGeom prst="roundRect">
            <a:avLst/>
          </a:prstGeom>
          <a:noFill/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激光雷达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 flipV="1">
            <a:off x="3311859" y="2571750"/>
            <a:ext cx="468053" cy="11521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311859" y="3723878"/>
            <a:ext cx="936104" cy="288032"/>
          </a:xfrm>
          <a:prstGeom prst="roundRect">
            <a:avLst/>
          </a:prstGeom>
          <a:noFill/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摄像头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6" name="直接连接符 35"/>
          <p:cNvCxnSpPr>
            <a:endCxn id="24" idx="2"/>
          </p:cNvCxnSpPr>
          <p:nvPr/>
        </p:nvCxnSpPr>
        <p:spPr>
          <a:xfrm flipH="1" flipV="1">
            <a:off x="4103948" y="1419622"/>
            <a:ext cx="2" cy="10801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32240" y="1714912"/>
            <a:ext cx="1944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个短距摄像头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个激光雷达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个短距毫米波雷达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个超声波传感器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itle 1"/>
          <p:cNvSpPr txBox="1"/>
          <p:nvPr/>
        </p:nvSpPr>
        <p:spPr>
          <a:xfrm>
            <a:off x="857880" y="200199"/>
            <a:ext cx="37141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2.Pivotal Sensor &amp; Specification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8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0" y="200199"/>
            <a:ext cx="32820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车辆信息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160000"/>
              </p:ext>
            </p:extLst>
          </p:nvPr>
        </p:nvGraphicFramePr>
        <p:xfrm>
          <a:off x="539552" y="699542"/>
          <a:ext cx="505316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841"/>
                <a:gridCol w="2952328"/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规格</a:t>
                      </a:r>
                    </a:p>
                  </a:txBody>
                  <a:tcPr/>
                </a:tc>
              </a:tr>
              <a:tr h="17931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长*宽*高（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2726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1510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1543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整备质量（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870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轴距（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1865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前轮距（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1285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后轮距（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1285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前后轮胎规格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155/65 R13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前后制动器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卡钳盘式</a:t>
                      </a:r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后悬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麦弗逊式独立悬架带横拉杆</a:t>
                      </a:r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驱动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后置后驱</a:t>
                      </a:r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最高车速（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km/h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55±5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1090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总续航里程（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km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110±10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电压（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132</a:t>
                      </a:r>
                      <a:endParaRPr lang="zh-CN" altLang="en-US" sz="1400" strike="noStrike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最小转弯半径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(m)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81" y="843558"/>
            <a:ext cx="2984475" cy="187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53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258646"/>
              </p:ext>
            </p:extLst>
          </p:nvPr>
        </p:nvGraphicFramePr>
        <p:xfrm>
          <a:off x="611560" y="887147"/>
          <a:ext cx="8136904" cy="370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226"/>
                <a:gridCol w="2034226"/>
                <a:gridCol w="2034226"/>
                <a:gridCol w="2034226"/>
              </a:tblGrid>
              <a:tr h="43208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任务名称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工期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完成时间</a:t>
                      </a:r>
                    </a:p>
                  </a:txBody>
                  <a:tcPr marL="9525" marR="9525" marT="9525" marB="9525" anchor="ctr"/>
                </a:tc>
              </a:tr>
              <a:tr h="34200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项目立项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 days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</a:tr>
              <a:tr h="327821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项目批准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days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</a:tr>
              <a:tr h="395946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确定项目方案</a:t>
                      </a: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功能定义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 days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</a:tr>
              <a:tr h="310024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招标定厂、采购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 days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</a:tr>
              <a:tr h="352356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算法开发及仿真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 days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</a:tr>
              <a:tr h="29222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零部件改制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 days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</a:tr>
              <a:tr h="32633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样车改制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 days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</a:tr>
              <a:tr h="347464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配套设施完善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 days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</a:tr>
              <a:tr h="29696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功能调试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 days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</a:tr>
              <a:tr h="277604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基本功能演示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days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3" name="Title 1"/>
          <p:cNvSpPr txBox="1"/>
          <p:nvPr/>
        </p:nvSpPr>
        <p:spPr>
          <a:xfrm>
            <a:off x="857880" y="200199"/>
            <a:ext cx="37141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4.Milestone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13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0" y="200199"/>
            <a:ext cx="37141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5.Question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843558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以上是我司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初选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传感器和处理器方案，如有更好选择（感知方案或处理器），欢迎推荐。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如不需要高精地图和导航设备，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如何进行路径规划，是预设路径还是自动规划路径；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深度学习路径规划以及环境感知过程，需要从车辆读取哪些数据，如转角、车速等；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贵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司的深度学习包含哪些功能，如交通标识识别、行人识别、障碍物识别等；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否对贵司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做简单介绍。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30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691</Words>
  <Application>Microsoft Office PowerPoint</Application>
  <PresentationFormat>全屏显示(16:9)</PresentationFormat>
  <Paragraphs>167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丫丫精饰</dc:creator>
  <cp:keywords>https:/cyppt.taobao.com</cp:keywords>
  <dc:description>https://cyppt.taobao.com/</dc:description>
  <cp:lastModifiedBy>兴云新能源-姜泉</cp:lastModifiedBy>
  <cp:revision>353</cp:revision>
  <dcterms:created xsi:type="dcterms:W3CDTF">2015-12-11T17:46:00Z</dcterms:created>
  <dcterms:modified xsi:type="dcterms:W3CDTF">2018-03-23T07:46:44Z</dcterms:modified>
  <cp:category>https://cyppt.taobao.com/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2052-10.1.0.7022</vt:lpwstr>
  </property>
</Properties>
</file>