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334" r:id="rId2"/>
    <p:sldId id="342" r:id="rId3"/>
    <p:sldId id="367" r:id="rId4"/>
    <p:sldId id="365" r:id="rId5"/>
    <p:sldId id="364" r:id="rId6"/>
    <p:sldId id="383" r:id="rId7"/>
    <p:sldId id="366" r:id="rId8"/>
    <p:sldId id="363" r:id="rId9"/>
    <p:sldId id="377" r:id="rId10"/>
    <p:sldId id="375" r:id="rId11"/>
    <p:sldId id="374" r:id="rId12"/>
    <p:sldId id="376" r:id="rId13"/>
    <p:sldId id="369" r:id="rId14"/>
    <p:sldId id="380" r:id="rId15"/>
    <p:sldId id="382" r:id="rId16"/>
    <p:sldId id="381" r:id="rId17"/>
    <p:sldId id="370" r:id="rId18"/>
    <p:sldId id="371" r:id="rId19"/>
    <p:sldId id="362" r:id="rId20"/>
    <p:sldId id="378" r:id="rId21"/>
    <p:sldId id="361" r:id="rId22"/>
    <p:sldId id="379" r:id="rId23"/>
    <p:sldId id="360" r:id="rId24"/>
    <p:sldId id="359" r:id="rId25"/>
    <p:sldId id="346" r:id="rId26"/>
    <p:sldId id="343" r:id="rId27"/>
  </p:sldIdLst>
  <p:sldSz cx="9144000" cy="6858000" type="screen4x3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66FF"/>
    <a:srgbClr val="3A1CF0"/>
    <a:srgbClr val="85312F"/>
    <a:srgbClr val="441918"/>
    <a:srgbClr val="341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24" autoAdjust="0"/>
    <p:restoredTop sz="94262" autoAdjust="0"/>
  </p:normalViewPr>
  <p:slideViewPr>
    <p:cSldViewPr>
      <p:cViewPr varScale="1">
        <p:scale>
          <a:sx n="106" d="100"/>
          <a:sy n="106" d="100"/>
        </p:scale>
        <p:origin x="-10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202" cy="512304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203" y="0"/>
            <a:ext cx="3079202" cy="512304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fld id="{3FC2EBE1-2D70-4089-BFB6-0162DA1C2B1E}" type="datetimeFigureOut">
              <a:rPr lang="zh-CN" altLang="en-US" smtClean="0"/>
              <a:pPr/>
              <a:t>2018/3/1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673"/>
            <a:ext cx="3079202" cy="512303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203" y="9720673"/>
            <a:ext cx="3079202" cy="512303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>
              <a:defRPr sz="1200"/>
            </a:lvl1pPr>
          </a:lstStyle>
          <a:p>
            <a:fld id="{45CE9CBF-0B78-48DC-AC06-CE6B00E4923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408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fld id="{C85464E2-75BB-4005-B759-130A14F71B02}" type="datetimeFigureOut">
              <a:rPr lang="zh-CN" altLang="en-US" smtClean="0"/>
              <a:pPr/>
              <a:t>2018/3/1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3" y="9721106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>
              <a:defRPr sz="1200"/>
            </a:lvl1pPr>
          </a:lstStyle>
          <a:p>
            <a:fld id="{D6857F11-5A36-46B2-9BF5-C3A8B4CFD78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193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l="-1000" r="-2000" b="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AD73-1480-4762-BBE7-29E381459ECC}" type="datetimeFigureOut">
              <a:rPr lang="zh-CN" altLang="en-US" smtClean="0"/>
              <a:pPr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B738-1689-4A9D-9CD5-C4B3093151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294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 t="-2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AD73-1480-4762-BBE7-29E381459ECC}" type="datetimeFigureOut">
              <a:rPr lang="zh-CN" altLang="en-US" smtClean="0"/>
              <a:pPr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B738-1689-4A9D-9CD5-C4B3093151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03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 l="-2000" t="-1000" r="-2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CAD73-1480-4762-BBE7-29E381459ECC}" type="datetimeFigureOut">
              <a:rPr lang="zh-CN" altLang="en-US" smtClean="0"/>
              <a:pPr/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6B738-1689-4A9D-9CD5-C4B3093151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24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Grp="1"/>
          </p:cNvSpPr>
          <p:nvPr>
            <p:ph type="ctrTitle"/>
          </p:nvPr>
        </p:nvSpPr>
        <p:spPr>
          <a:xfrm>
            <a:off x="755576" y="2377680"/>
            <a:ext cx="7772400" cy="619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400"/>
              </a:lnSpc>
            </a:pPr>
            <a:r>
              <a:rPr lang="en-US" altLang="zh-CN" sz="3400" b="1" dirty="0" smtClean="0">
                <a:solidFill>
                  <a:schemeClr val="bg1"/>
                </a:solidFill>
              </a:rPr>
              <a:t>APU</a:t>
            </a:r>
            <a:r>
              <a:rPr lang="zh-CN" altLang="en-US" sz="3400" b="1" dirty="0" smtClean="0">
                <a:solidFill>
                  <a:schemeClr val="bg1"/>
                </a:solidFill>
              </a:rPr>
              <a:t>设计构想书</a:t>
            </a:r>
            <a:endParaRPr lang="zh-CN" altLang="en-US" sz="3400" b="1" dirty="0">
              <a:solidFill>
                <a:schemeClr val="bg1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07504" y="5877272"/>
            <a:ext cx="1944216" cy="864096"/>
          </a:xfrm>
          <a:prstGeom prst="roundRect">
            <a:avLst/>
          </a:prstGeom>
          <a:solidFill>
            <a:srgbClr val="85312F"/>
          </a:solidFill>
          <a:ln>
            <a:solidFill>
              <a:srgbClr val="8531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汽车智能化</a:t>
            </a:r>
            <a:endParaRPr lang="zh-CN" altLang="en-US" sz="2400" b="1" dirty="0">
              <a:ln w="18000">
                <a:solidFill>
                  <a:schemeClr val="bg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3419872" y="2996952"/>
            <a:ext cx="42484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</a:p>
          <a:p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Microsoft JhengHei" panose="020B0604030504040204" pitchFamily="34" charset="-120"/>
              </a:rPr>
              <a:t>                             </a:t>
            </a:r>
            <a:r>
              <a:rPr lang="zh-CN" altLang="en-US" b="1" dirty="0" smtClean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Microsoft JhengHei" panose="020B0604030504040204" pitchFamily="34" charset="-120"/>
              </a:rPr>
              <a:t>项目号：</a:t>
            </a:r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Microsoft JhengHei" panose="020B0604030504040204" pitchFamily="34" charset="-120"/>
              </a:rPr>
              <a:t>VAD01 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 descr="D:\百度云同步盘\GRQ股如泉\2017氢动汽车\03姜泉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5877272"/>
            <a:ext cx="864096" cy="864096"/>
          </a:xfrm>
          <a:prstGeom prst="rect">
            <a:avLst/>
          </a:prstGeom>
          <a:noFill/>
        </p:spPr>
      </p:pic>
      <p:sp>
        <p:nvSpPr>
          <p:cNvPr id="7" name="内容占位符 1"/>
          <p:cNvSpPr txBox="1">
            <a:spLocks/>
          </p:cNvSpPr>
          <p:nvPr/>
        </p:nvSpPr>
        <p:spPr>
          <a:xfrm>
            <a:off x="6804248" y="5925845"/>
            <a:ext cx="1584176" cy="8155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200" dirty="0" smtClean="0"/>
              <a:t>姜  泉</a:t>
            </a:r>
            <a:endParaRPr lang="en-US" altLang="zh-CN" sz="12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/>
              <a:t>Spring Jiang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/>
              <a:t>WeChat:ruquan887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/>
              <a:t>M:13216680533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830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785921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2.1 (EPS)</a:t>
            </a:r>
            <a:r>
              <a:rPr lang="zh-CN" altLang="en-US" sz="1400" dirty="0" smtClean="0"/>
              <a:t>接收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APU</a:t>
            </a:r>
            <a:r>
              <a:rPr lang="zh-CN" altLang="en-US" sz="1400" dirty="0" smtClean="0"/>
              <a:t>发出的控制信号、</a:t>
            </a:r>
            <a:r>
              <a:rPr lang="en-US" altLang="zh-CN" sz="1400" dirty="0" smtClean="0"/>
              <a:t>APU</a:t>
            </a:r>
            <a:r>
              <a:rPr lang="zh-CN" altLang="en-US" sz="1400" dirty="0" smtClean="0"/>
              <a:t>工作状态信号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2374769"/>
              </p:ext>
            </p:extLst>
          </p:nvPr>
        </p:nvGraphicFramePr>
        <p:xfrm>
          <a:off x="179512" y="1628800"/>
          <a:ext cx="8712967" cy="390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1563575"/>
                <a:gridCol w="4824536"/>
                <a:gridCol w="504056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Signal Name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Siganal</a:t>
                      </a:r>
                      <a:r>
                        <a:rPr lang="en-US" altLang="zh-CN" sz="1000" dirty="0" smtClean="0"/>
                        <a:t> 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Size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Note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235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775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908335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2.1 (EPB)</a:t>
            </a:r>
            <a:r>
              <a:rPr lang="zh-CN" altLang="en-US" sz="1400" dirty="0" smtClean="0"/>
              <a:t>接收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APU</a:t>
            </a:r>
            <a:r>
              <a:rPr lang="zh-CN" altLang="en-US" sz="1400" dirty="0" smtClean="0"/>
              <a:t>发出的自动驻车信号、自动释放信号、低速动态驻车信号</a:t>
            </a:r>
            <a:r>
              <a:rPr lang="zh-CN" altLang="en-US" sz="1400" dirty="0"/>
              <a:t>等</a:t>
            </a:r>
            <a:r>
              <a:rPr lang="en-US" altLang="zh-CN" sz="1400" dirty="0" smtClean="0"/>
              <a:t>APU</a:t>
            </a:r>
            <a:r>
              <a:rPr lang="zh-CN" altLang="en-US" sz="1400" dirty="0" smtClean="0"/>
              <a:t>控制信号</a:t>
            </a:r>
            <a:r>
              <a:rPr lang="zh-CN" altLang="en-US" sz="1400" dirty="0"/>
              <a:t>、</a:t>
            </a:r>
            <a:r>
              <a:rPr lang="en-US" altLang="zh-CN" sz="1400" dirty="0"/>
              <a:t>APU</a:t>
            </a:r>
            <a:r>
              <a:rPr lang="zh-CN" altLang="en-US" sz="1400" dirty="0"/>
              <a:t>工作状态信号</a:t>
            </a:r>
          </a:p>
          <a:p>
            <a:pPr marL="0" indent="0">
              <a:buNone/>
            </a:pP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3021361"/>
              </p:ext>
            </p:extLst>
          </p:nvPr>
        </p:nvGraphicFramePr>
        <p:xfrm>
          <a:off x="179512" y="1628800"/>
          <a:ext cx="8712967" cy="390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1563575"/>
                <a:gridCol w="4824536"/>
                <a:gridCol w="504056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Signal Name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Siganal</a:t>
                      </a:r>
                      <a:r>
                        <a:rPr lang="en-US" altLang="zh-CN" sz="1000" dirty="0" smtClean="0"/>
                        <a:t> 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Size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Note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235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10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785921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2.1 (IPC)</a:t>
            </a:r>
            <a:r>
              <a:rPr lang="zh-CN" altLang="en-US" sz="1400" dirty="0" smtClean="0"/>
              <a:t>接收</a:t>
            </a:r>
            <a:r>
              <a:rPr lang="en-US" altLang="zh-CN" sz="1400" dirty="0" smtClean="0"/>
              <a:t>APU</a:t>
            </a:r>
            <a:r>
              <a:rPr lang="zh-CN" altLang="en-US" sz="1400" dirty="0" smtClean="0"/>
              <a:t>发出的自动驾驶视频信号、行车引导、提示图片</a:t>
            </a:r>
            <a:r>
              <a:rPr lang="zh-CN" altLang="en-US" sz="1400" dirty="0"/>
              <a:t>信号、声音预警</a:t>
            </a:r>
            <a:r>
              <a:rPr lang="zh-CN" altLang="en-US" sz="1400" dirty="0" smtClean="0"/>
              <a:t>信号</a:t>
            </a:r>
            <a:endParaRPr lang="zh-CN" altLang="en-US" sz="1400" dirty="0"/>
          </a:p>
        </p:txBody>
      </p:sp>
      <p:graphicFrame>
        <p:nvGraphicFramePr>
          <p:cNvPr id="11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5269812"/>
              </p:ext>
            </p:extLst>
          </p:nvPr>
        </p:nvGraphicFramePr>
        <p:xfrm>
          <a:off x="179512" y="1628800"/>
          <a:ext cx="8712967" cy="390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1563575"/>
                <a:gridCol w="4824536"/>
                <a:gridCol w="504056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Signal Name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Siganal</a:t>
                      </a:r>
                      <a:r>
                        <a:rPr lang="en-US" altLang="zh-CN" sz="1000" dirty="0" smtClean="0"/>
                        <a:t> 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Size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Note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235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57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785921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3.2 (APU)</a:t>
            </a:r>
            <a:r>
              <a:rPr lang="zh-CN" altLang="en-US" sz="1400" dirty="0" smtClean="0"/>
              <a:t>接收</a:t>
            </a:r>
            <a:r>
              <a:rPr lang="en-US" altLang="zh-CN" sz="1400" dirty="0" smtClean="0"/>
              <a:t>ESP</a:t>
            </a:r>
            <a:r>
              <a:rPr lang="zh-CN" altLang="en-US" sz="1400" dirty="0" smtClean="0"/>
              <a:t>发出的轮速信号、轮速方向信号、轮速脉冲信号、车速信号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4449909"/>
              </p:ext>
            </p:extLst>
          </p:nvPr>
        </p:nvGraphicFramePr>
        <p:xfrm>
          <a:off x="179512" y="1628800"/>
          <a:ext cx="8712967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1563575"/>
                <a:gridCol w="4824536"/>
                <a:gridCol w="504056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Signal Name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Siganal</a:t>
                      </a:r>
                      <a:r>
                        <a:rPr lang="en-US" altLang="zh-CN" sz="1000" dirty="0" smtClean="0"/>
                        <a:t> 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Size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Note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err="1" smtClean="0"/>
                        <a:t>FLWheelSpdValid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Front</a:t>
                      </a:r>
                      <a:r>
                        <a:rPr lang="en-US" altLang="zh-CN" sz="900" baseline="0" dirty="0" smtClean="0"/>
                        <a:t> left wheel speed valid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err="1" smtClean="0"/>
                        <a:t>FLWheelSpd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Front</a:t>
                      </a:r>
                      <a:r>
                        <a:rPr lang="en-US" altLang="zh-CN" sz="900" baseline="0" dirty="0" smtClean="0"/>
                        <a:t> left wheel speed 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内容占位符 1"/>
          <p:cNvSpPr txBox="1">
            <a:spLocks/>
          </p:cNvSpPr>
          <p:nvPr/>
        </p:nvSpPr>
        <p:spPr>
          <a:xfrm>
            <a:off x="177552" y="836712"/>
            <a:ext cx="785921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ESP</a:t>
            </a:r>
            <a:r>
              <a:rPr lang="zh-CN" altLang="en-US" sz="1400" dirty="0" smtClean="0"/>
              <a:t>发出的轮速信号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5752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785921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3.3 </a:t>
            </a:r>
            <a:r>
              <a:rPr lang="en-US" altLang="zh-CN" sz="1400" dirty="0"/>
              <a:t>(</a:t>
            </a:r>
            <a:r>
              <a:rPr lang="en-US" altLang="zh-CN" sz="1400" dirty="0" smtClean="0"/>
              <a:t>APU)</a:t>
            </a:r>
            <a:r>
              <a:rPr lang="zh-CN" altLang="en-US" sz="1400" dirty="0" smtClean="0"/>
              <a:t>接收</a:t>
            </a:r>
            <a:r>
              <a:rPr lang="en-US" altLang="zh-CN" sz="1400" dirty="0" smtClean="0"/>
              <a:t> EPB</a:t>
            </a:r>
            <a:r>
              <a:rPr lang="zh-CN" altLang="en-US" sz="1400" dirty="0"/>
              <a:t>发出</a:t>
            </a:r>
            <a:r>
              <a:rPr lang="zh-CN" altLang="en-US" sz="1400" dirty="0" smtClean="0"/>
              <a:t>的拉力信号、状态信号等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1222857"/>
              </p:ext>
            </p:extLst>
          </p:nvPr>
        </p:nvGraphicFramePr>
        <p:xfrm>
          <a:off x="179512" y="1628800"/>
          <a:ext cx="8712967" cy="390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1563575"/>
                <a:gridCol w="4824536"/>
                <a:gridCol w="504056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Signal Name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Siganal</a:t>
                      </a:r>
                      <a:r>
                        <a:rPr lang="en-US" altLang="zh-CN" sz="1000" dirty="0" smtClean="0"/>
                        <a:t> 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Size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Note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235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66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785921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dirty="0" smtClean="0">
                <a:solidFill>
                  <a:srgbClr val="C00000"/>
                </a:solidFill>
              </a:rPr>
              <a:t>*</a:t>
            </a:r>
            <a:r>
              <a:rPr lang="en-US" altLang="zh-CN" sz="1400" dirty="0" smtClean="0">
                <a:solidFill>
                  <a:srgbClr val="C00000"/>
                </a:solidFill>
              </a:rPr>
              <a:t>3.3 (BCM)</a:t>
            </a:r>
            <a:r>
              <a:rPr lang="zh-CN" altLang="en-US" sz="1400" dirty="0" smtClean="0">
                <a:solidFill>
                  <a:srgbClr val="C00000"/>
                </a:solidFill>
              </a:rPr>
              <a:t>接收</a:t>
            </a:r>
            <a:r>
              <a:rPr lang="en-US" altLang="zh-CN" sz="1400" dirty="0" smtClean="0">
                <a:solidFill>
                  <a:srgbClr val="C00000"/>
                </a:solidFill>
              </a:rPr>
              <a:t> EPB</a:t>
            </a:r>
            <a:r>
              <a:rPr lang="zh-CN" altLang="en-US" sz="1400" dirty="0">
                <a:solidFill>
                  <a:srgbClr val="C00000"/>
                </a:solidFill>
              </a:rPr>
              <a:t>发出</a:t>
            </a:r>
            <a:r>
              <a:rPr lang="zh-CN" altLang="en-US" sz="1400" dirty="0" smtClean="0">
                <a:solidFill>
                  <a:srgbClr val="C00000"/>
                </a:solidFill>
              </a:rPr>
              <a:t>的制动灯信号等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72956"/>
              </p:ext>
            </p:extLst>
          </p:nvPr>
        </p:nvGraphicFramePr>
        <p:xfrm>
          <a:off x="179512" y="1628800"/>
          <a:ext cx="8712967" cy="390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1563575"/>
                <a:gridCol w="4824536"/>
                <a:gridCol w="504056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Signal Name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Siganal</a:t>
                      </a:r>
                      <a:r>
                        <a:rPr lang="en-US" altLang="zh-CN" sz="1000" dirty="0" smtClean="0"/>
                        <a:t> 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Size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Note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235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30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785921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3.4 (APU)</a:t>
            </a:r>
            <a:r>
              <a:rPr lang="zh-CN" altLang="en-US" sz="1400" dirty="0" smtClean="0"/>
              <a:t>接收</a:t>
            </a:r>
            <a:r>
              <a:rPr lang="en-US" altLang="zh-CN" sz="1400" dirty="0" smtClean="0"/>
              <a:t> IBC</a:t>
            </a:r>
            <a:r>
              <a:rPr lang="zh-CN" altLang="en-US" sz="1400" dirty="0" smtClean="0"/>
              <a:t>发出的踏板状态信号、主缸压力信等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7065595"/>
              </p:ext>
            </p:extLst>
          </p:nvPr>
        </p:nvGraphicFramePr>
        <p:xfrm>
          <a:off x="179512" y="1628800"/>
          <a:ext cx="8712967" cy="390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1563575"/>
                <a:gridCol w="4824536"/>
                <a:gridCol w="504056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Signal Name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Siganal</a:t>
                      </a:r>
                      <a:r>
                        <a:rPr lang="en-US" altLang="zh-CN" sz="1000" dirty="0" smtClean="0"/>
                        <a:t> 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Size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Note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235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548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785921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3.5 (APU)</a:t>
            </a:r>
            <a:r>
              <a:rPr lang="zh-CN" altLang="en-US" sz="1400" dirty="0" smtClean="0"/>
              <a:t>接收</a:t>
            </a:r>
            <a:r>
              <a:rPr lang="en-US" altLang="zh-CN" sz="1400" dirty="0" smtClean="0"/>
              <a:t>SAS</a:t>
            </a:r>
            <a:r>
              <a:rPr lang="zh-CN" altLang="en-US" sz="1400" dirty="0" smtClean="0"/>
              <a:t>发出的方向盘转角信号、</a:t>
            </a:r>
            <a:r>
              <a:rPr lang="en-US" altLang="zh-CN" sz="1400" dirty="0" smtClean="0"/>
              <a:t>SAS</a:t>
            </a:r>
            <a:r>
              <a:rPr lang="zh-CN" altLang="en-US" sz="1400" dirty="0" smtClean="0"/>
              <a:t>工作状态信号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9335021"/>
              </p:ext>
            </p:extLst>
          </p:nvPr>
        </p:nvGraphicFramePr>
        <p:xfrm>
          <a:off x="179512" y="1628800"/>
          <a:ext cx="8712967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1563575"/>
                <a:gridCol w="4824536"/>
                <a:gridCol w="504056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Signal Name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Siganal</a:t>
                      </a:r>
                      <a:r>
                        <a:rPr lang="en-US" altLang="zh-CN" sz="1000" dirty="0" smtClean="0"/>
                        <a:t> 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Size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Note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41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785921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3.5 (APU)</a:t>
            </a:r>
            <a:r>
              <a:rPr lang="zh-CN" altLang="en-US" sz="1400" dirty="0" smtClean="0"/>
              <a:t>接收</a:t>
            </a:r>
            <a:r>
              <a:rPr lang="en-US" altLang="zh-CN" sz="1400" dirty="0" smtClean="0"/>
              <a:t>EPS</a:t>
            </a:r>
            <a:r>
              <a:rPr lang="zh-CN" altLang="en-US" sz="1400" dirty="0" smtClean="0"/>
              <a:t>发出的驾驶员干预信号、</a:t>
            </a:r>
            <a:r>
              <a:rPr lang="en-US" altLang="zh-CN" sz="1400" dirty="0" smtClean="0"/>
              <a:t>EPS</a:t>
            </a:r>
            <a:r>
              <a:rPr lang="zh-CN" altLang="en-US" sz="1400" dirty="0" smtClean="0"/>
              <a:t>工作状态信号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979157"/>
              </p:ext>
            </p:extLst>
          </p:nvPr>
        </p:nvGraphicFramePr>
        <p:xfrm>
          <a:off x="179512" y="1628800"/>
          <a:ext cx="8712967" cy="390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1563575"/>
                <a:gridCol w="4824536"/>
                <a:gridCol w="504056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Signal Name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Siganal</a:t>
                      </a:r>
                      <a:r>
                        <a:rPr lang="en-US" altLang="zh-CN" sz="1000" dirty="0" smtClean="0"/>
                        <a:t> 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Size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Note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235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069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4.1APU</a:t>
            </a:r>
            <a:r>
              <a:rPr lang="zh-CN" altLang="en-US" sz="1400" dirty="0" smtClean="0"/>
              <a:t>主机接口定义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421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1.1APU</a:t>
            </a:r>
            <a:r>
              <a:rPr lang="zh-CN" altLang="en-US" sz="1400" dirty="0" smtClean="0"/>
              <a:t>系统组成</a:t>
            </a:r>
            <a:endParaRPr lang="zh-CN" altLang="en-US" sz="1400" dirty="0"/>
          </a:p>
        </p:txBody>
      </p:sp>
      <p:pic>
        <p:nvPicPr>
          <p:cNvPr id="1026" name="Picture 2" descr="E:\XY兴云新能源\XY企管-JQ\14GitHub\VAD01\01需求分析\docs\quickstart\images\Car_Sidevi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77" y="670996"/>
            <a:ext cx="5112568" cy="219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Apollo_2_0_Software_Arc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30976"/>
            <a:ext cx="3438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52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4.1APU</a:t>
            </a:r>
            <a:r>
              <a:rPr lang="zh-CN" altLang="en-US" sz="1400" dirty="0" smtClean="0"/>
              <a:t>主机接口定义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0619378"/>
              </p:ext>
            </p:extLst>
          </p:nvPr>
        </p:nvGraphicFramePr>
        <p:xfrm>
          <a:off x="215517" y="1628800"/>
          <a:ext cx="8712966" cy="2993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720080"/>
                <a:gridCol w="1728192"/>
                <a:gridCol w="648072"/>
                <a:gridCol w="2088232"/>
                <a:gridCol w="648072"/>
                <a:gridCol w="2016222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Connector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PIN No.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Definition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PIN No.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Definition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PIN No.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Definition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3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4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6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235064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7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9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10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12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strike="noStrike" dirty="0" smtClean="0"/>
                        <a:t>2</a:t>
                      </a:r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3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4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strike="noStrike" dirty="0" smtClean="0"/>
                        <a:t>5</a:t>
                      </a:r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6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7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strike="noStrike" dirty="0" smtClean="0"/>
                        <a:t>8</a:t>
                      </a: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9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 row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strike="noStrike" dirty="0" smtClean="0"/>
                        <a:t>2</a:t>
                      </a:r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3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4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strike="noStrike" dirty="0" smtClean="0"/>
                        <a:t>5</a:t>
                      </a:r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6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7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8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9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10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11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12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13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14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29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5.1APU</a:t>
            </a:r>
            <a:r>
              <a:rPr lang="zh-CN" altLang="en-US" sz="1400" dirty="0" smtClean="0"/>
              <a:t>四种工作状态</a:t>
            </a:r>
            <a:endParaRPr lang="zh-CN" altLang="en-US" sz="1400" dirty="0"/>
          </a:p>
        </p:txBody>
      </p:sp>
      <p:grpSp>
        <p:nvGrpSpPr>
          <p:cNvPr id="52" name="组合 51"/>
          <p:cNvGrpSpPr/>
          <p:nvPr/>
        </p:nvGrpSpPr>
        <p:grpSpPr>
          <a:xfrm>
            <a:off x="1687751" y="1149639"/>
            <a:ext cx="5235467" cy="5185886"/>
            <a:chOff x="2136129" y="816958"/>
            <a:chExt cx="5235467" cy="5185886"/>
          </a:xfrm>
        </p:grpSpPr>
        <p:sp>
          <p:nvSpPr>
            <p:cNvPr id="2" name="椭圆 1"/>
            <p:cNvSpPr/>
            <p:nvPr/>
          </p:nvSpPr>
          <p:spPr>
            <a:xfrm>
              <a:off x="4403496" y="816958"/>
              <a:ext cx="740186" cy="544047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O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ff</a:t>
              </a:r>
              <a:endParaRPr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2136129" y="3645024"/>
              <a:ext cx="1224136" cy="936104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Disable</a:t>
              </a:r>
              <a:endParaRPr lang="zh-CN" altLang="en-US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4171927" y="5066740"/>
              <a:ext cx="1224136" cy="936104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Active</a:t>
              </a:r>
              <a:endParaRPr lang="zh-CN" altLang="en-US" dirty="0"/>
            </a:p>
          </p:txBody>
        </p:sp>
        <p:sp>
          <p:nvSpPr>
            <p:cNvPr id="17" name="椭圆 16"/>
            <p:cNvSpPr/>
            <p:nvPr/>
          </p:nvSpPr>
          <p:spPr>
            <a:xfrm>
              <a:off x="6147460" y="3744385"/>
              <a:ext cx="1224136" cy="936104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Enable</a:t>
              </a:r>
              <a:endParaRPr lang="zh-CN" altLang="en-US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3906758" y="2547344"/>
              <a:ext cx="1754473" cy="936104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Inhibited</a:t>
              </a:r>
              <a:endParaRPr lang="zh-CN" altLang="en-US" dirty="0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4269533" y="1696119"/>
              <a:ext cx="1008113" cy="504056"/>
            </a:xfrm>
            <a:prstGeom prst="round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Power</a:t>
              </a:r>
              <a:r>
                <a:rPr lang="zh-CN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Up </a:t>
              </a:r>
              <a:r>
                <a:rPr lang="en-US" altLang="zh-CN" sz="1200" dirty="0" err="1" smtClean="0">
                  <a:solidFill>
                    <a:schemeClr val="tx1"/>
                  </a:solidFill>
                </a:rPr>
                <a:t>Init</a:t>
              </a:r>
              <a:endParaRPr lang="en-US" altLang="zh-CN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7" name="直接箭头连接符 6"/>
            <p:cNvCxnSpPr>
              <a:stCxn id="2" idx="4"/>
              <a:endCxn id="20" idx="0"/>
            </p:cNvCxnSpPr>
            <p:nvPr/>
          </p:nvCxnSpPr>
          <p:spPr>
            <a:xfrm>
              <a:off x="4773589" y="1361005"/>
              <a:ext cx="1" cy="335114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20" idx="2"/>
              <a:endCxn id="19" idx="0"/>
            </p:cNvCxnSpPr>
            <p:nvPr/>
          </p:nvCxnSpPr>
          <p:spPr>
            <a:xfrm>
              <a:off x="4773590" y="2200175"/>
              <a:ext cx="10405" cy="347169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9" idx="2"/>
              <a:endCxn id="12" idx="7"/>
            </p:cNvCxnSpPr>
            <p:nvPr/>
          </p:nvCxnSpPr>
          <p:spPr>
            <a:xfrm flipH="1">
              <a:off x="3180994" y="3015396"/>
              <a:ext cx="725764" cy="766717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9" idx="6"/>
              <a:endCxn id="17" idx="0"/>
            </p:cNvCxnSpPr>
            <p:nvPr/>
          </p:nvCxnSpPr>
          <p:spPr>
            <a:xfrm>
              <a:off x="5661231" y="3015396"/>
              <a:ext cx="1098297" cy="728989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17" idx="1"/>
              <a:endCxn id="19" idx="5"/>
            </p:cNvCxnSpPr>
            <p:nvPr/>
          </p:nvCxnSpPr>
          <p:spPr>
            <a:xfrm flipH="1" flipV="1">
              <a:off x="5404294" y="3346359"/>
              <a:ext cx="922437" cy="535115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17" idx="2"/>
              <a:endCxn id="12" idx="6"/>
            </p:cNvCxnSpPr>
            <p:nvPr/>
          </p:nvCxnSpPr>
          <p:spPr>
            <a:xfrm flipH="1" flipV="1">
              <a:off x="3360265" y="4113076"/>
              <a:ext cx="2787195" cy="9936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15" idx="7"/>
              <a:endCxn id="17" idx="3"/>
            </p:cNvCxnSpPr>
            <p:nvPr/>
          </p:nvCxnSpPr>
          <p:spPr>
            <a:xfrm flipV="1">
              <a:off x="5216792" y="4543400"/>
              <a:ext cx="1109939" cy="660429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17" idx="4"/>
              <a:endCxn id="15" idx="6"/>
            </p:cNvCxnSpPr>
            <p:nvPr/>
          </p:nvCxnSpPr>
          <p:spPr>
            <a:xfrm flipH="1">
              <a:off x="5396063" y="4680489"/>
              <a:ext cx="1363465" cy="854303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5" idx="0"/>
              <a:endCxn id="19" idx="4"/>
            </p:cNvCxnSpPr>
            <p:nvPr/>
          </p:nvCxnSpPr>
          <p:spPr>
            <a:xfrm flipV="1">
              <a:off x="4783995" y="3483448"/>
              <a:ext cx="0" cy="158329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5" idx="2"/>
              <a:endCxn id="12" idx="4"/>
            </p:cNvCxnSpPr>
            <p:nvPr/>
          </p:nvCxnSpPr>
          <p:spPr>
            <a:xfrm flipH="1" flipV="1">
              <a:off x="2748197" y="4581128"/>
              <a:ext cx="1423730" cy="953664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曲线连接符 49"/>
            <p:cNvCxnSpPr>
              <a:stCxn id="20" idx="1"/>
              <a:endCxn id="12" idx="0"/>
            </p:cNvCxnSpPr>
            <p:nvPr/>
          </p:nvCxnSpPr>
          <p:spPr>
            <a:xfrm rot="10800000" flipV="1">
              <a:off x="2748197" y="1948146"/>
              <a:ext cx="1521336" cy="1696877"/>
            </a:xfrm>
            <a:prstGeom prst="curvedConnector2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21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5.1APU</a:t>
            </a:r>
            <a:r>
              <a:rPr lang="zh-CN" altLang="en-US" sz="1400" dirty="0" smtClean="0"/>
              <a:t>工作状态</a:t>
            </a:r>
            <a:endParaRPr lang="zh-CN" altLang="en-US" sz="1400" dirty="0"/>
          </a:p>
        </p:txBody>
      </p:sp>
      <p:graphicFrame>
        <p:nvGraphicFramePr>
          <p:cNvPr id="19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3522934"/>
              </p:ext>
            </p:extLst>
          </p:nvPr>
        </p:nvGraphicFramePr>
        <p:xfrm>
          <a:off x="1043608" y="1556792"/>
          <a:ext cx="6840760" cy="4055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689"/>
                <a:gridCol w="1580209"/>
                <a:gridCol w="4875862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State</a:t>
                      </a:r>
                      <a:endParaRPr lang="zh-CN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/>
                        <a:t>Description</a:t>
                      </a:r>
                      <a:endParaRPr lang="zh-CN" altLang="en-US" sz="1000" dirty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Off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当</a:t>
                      </a:r>
                      <a:r>
                        <a:rPr lang="en-US" altLang="zh-CN" sz="900" dirty="0" smtClean="0"/>
                        <a:t>ING</a:t>
                      </a:r>
                      <a:r>
                        <a:rPr lang="en-US" altLang="zh-CN" sz="900" baseline="0" dirty="0" smtClean="0"/>
                        <a:t> Off</a:t>
                      </a:r>
                      <a:r>
                        <a:rPr lang="zh-CN" altLang="en-US" sz="900" baseline="0" dirty="0" smtClean="0"/>
                        <a:t>时，</a:t>
                      </a:r>
                      <a:r>
                        <a:rPr lang="en-US" altLang="zh-CN" sz="900" baseline="0" dirty="0" smtClean="0"/>
                        <a:t>APA</a:t>
                      </a:r>
                      <a:r>
                        <a:rPr lang="zh-CN" altLang="en-US" sz="900" baseline="0" dirty="0" smtClean="0"/>
                        <a:t>处于该状态</a:t>
                      </a:r>
                      <a:endParaRPr lang="zh-CN" altLang="en-US" sz="900" dirty="0" smtClean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Inhibited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当</a:t>
                      </a:r>
                      <a:r>
                        <a:rPr lang="en-US" altLang="zh-CN" sz="900" dirty="0" smtClean="0"/>
                        <a:t>ING</a:t>
                      </a:r>
                      <a:r>
                        <a:rPr lang="en-US" altLang="zh-CN" sz="900" baseline="0" dirty="0" smtClean="0"/>
                        <a:t> On</a:t>
                      </a:r>
                      <a:r>
                        <a:rPr lang="zh-CN" altLang="en-US" sz="900" baseline="0" dirty="0" smtClean="0"/>
                        <a:t>时，系统初始化</a:t>
                      </a:r>
                      <a:r>
                        <a:rPr lang="en-US" altLang="zh-CN" sz="900" baseline="0" dirty="0" smtClean="0"/>
                        <a:t>OK</a:t>
                      </a:r>
                      <a:r>
                        <a:rPr lang="zh-CN" altLang="en-US" sz="900" baseline="0" dirty="0" smtClean="0"/>
                        <a:t>，但车辆处于“运行设计域”之外，或受人工干涉等，此时车辆</a:t>
                      </a:r>
                      <a:r>
                        <a:rPr lang="en-US" altLang="zh-CN" sz="900" baseline="0" dirty="0" smtClean="0"/>
                        <a:t>APU</a:t>
                      </a:r>
                      <a:r>
                        <a:rPr lang="zh-CN" altLang="en-US" sz="900" baseline="0" dirty="0" smtClean="0"/>
                        <a:t>系统处于该状态。同一上电周期里可以恢复。</a:t>
                      </a:r>
                      <a:endParaRPr lang="zh-CN" altLang="en-US" sz="900" dirty="0" smtClean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3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Disable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当系统有故障，包括硬件故障、</a:t>
                      </a:r>
                      <a:r>
                        <a:rPr lang="en-US" altLang="zh-CN" sz="900" dirty="0" smtClean="0"/>
                        <a:t>CAN</a:t>
                      </a:r>
                      <a:r>
                        <a:rPr lang="zh-CN" altLang="en-US" sz="900" dirty="0" smtClean="0"/>
                        <a:t>通信故障等，导致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无法工作时。</a:t>
                      </a:r>
                      <a:r>
                        <a:rPr lang="zh-CN" altLang="en-US" sz="900" baseline="0" dirty="0" smtClean="0"/>
                        <a:t>同一上电周期里恢复是不可能的。</a:t>
                      </a:r>
                      <a:endParaRPr lang="zh-CN" altLang="en-US" sz="900" dirty="0" smtClean="0"/>
                    </a:p>
                  </a:txBody>
                  <a:tcPr anchor="ctr"/>
                </a:tc>
              </a:tr>
              <a:tr h="7557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4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Enable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在某个状态转换为“</a:t>
                      </a:r>
                      <a:r>
                        <a:rPr lang="en-US" altLang="zh-CN" sz="900" dirty="0" smtClean="0"/>
                        <a:t>Enable</a:t>
                      </a:r>
                      <a:r>
                        <a:rPr lang="zh-CN" altLang="en-US" sz="900" dirty="0" smtClean="0"/>
                        <a:t>”之后，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系统处于待命状态。</a:t>
                      </a:r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5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Active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当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系统在</a:t>
                      </a:r>
                      <a:r>
                        <a:rPr lang="en-US" altLang="zh-CN" sz="900" dirty="0" smtClean="0"/>
                        <a:t>Enable</a:t>
                      </a:r>
                      <a:r>
                        <a:rPr lang="zh-CN" altLang="en-US" sz="900" dirty="0" smtClean="0"/>
                        <a:t>状态下，用户按下</a:t>
                      </a:r>
                      <a:r>
                        <a:rPr lang="en-US" altLang="zh-CN" sz="900" dirty="0" smtClean="0"/>
                        <a:t>APU Switch</a:t>
                      </a:r>
                      <a:r>
                        <a:rPr lang="zh-CN" altLang="en-US" sz="900" dirty="0" smtClean="0"/>
                        <a:t>时，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处于该状态。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系统在此状态进入自动驾驶模式。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62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6.1APU</a:t>
            </a:r>
            <a:r>
              <a:rPr lang="zh-CN" altLang="en-US" sz="1400" dirty="0" smtClean="0"/>
              <a:t>外形示意图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421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42494" y="44624"/>
            <a:ext cx="1674186" cy="50405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汽车智能化规划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533787"/>
              </p:ext>
            </p:extLst>
          </p:nvPr>
        </p:nvGraphicFramePr>
        <p:xfrm>
          <a:off x="107504" y="620688"/>
          <a:ext cx="2633537" cy="45259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0182"/>
                <a:gridCol w="2083355"/>
              </a:tblGrid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u="none" strike="noStrike" dirty="0">
                          <a:effectLst/>
                        </a:rPr>
                        <a:t>功能</a:t>
                      </a:r>
                      <a:endParaRPr lang="zh-CN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u="none" strike="noStrike">
                          <a:effectLst/>
                        </a:rPr>
                        <a:t>功能模块全称</a:t>
                      </a:r>
                      <a:endParaRPr lang="zh-CN" altLang="en-US" sz="800" b="1" i="0" u="none" strike="noStrike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PEPS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Passive Entry &amp; Passive Start</a:t>
                      </a:r>
                      <a:r>
                        <a:rPr lang="zh-CN" altLang="en-US" sz="700" u="none" strike="noStrike">
                          <a:effectLst/>
                        </a:rPr>
                        <a:t>一键启动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VCS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Vehicular Communication Systems</a:t>
                      </a:r>
                      <a:r>
                        <a:rPr lang="zh-CN" altLang="en-US" sz="700" u="none" strike="noStrike">
                          <a:effectLst/>
                        </a:rPr>
                        <a:t>车联网系统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3D AVM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3D Around View Monitor </a:t>
                      </a:r>
                      <a:r>
                        <a:rPr lang="zh-CN" altLang="en-US" sz="700" u="none" strike="noStrike">
                          <a:effectLst/>
                        </a:rPr>
                        <a:t>全景式监控影像系统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HHC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Hill-start hold control</a:t>
                      </a:r>
                      <a:r>
                        <a:rPr lang="zh-CN" altLang="en-US" sz="700" u="none" strike="noStrike">
                          <a:effectLst/>
                        </a:rPr>
                        <a:t>坡道起步辅助控制系统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ACC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Adaptive Cruise Control</a:t>
                      </a:r>
                      <a:r>
                        <a:rPr lang="zh-CN" altLang="en-US" sz="700" u="none" strike="noStrike">
                          <a:effectLst/>
                        </a:rPr>
                        <a:t>自适应巡航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IHC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Intelligent High Beam Control</a:t>
                      </a:r>
                      <a:r>
                        <a:rPr lang="zh-CN" altLang="en-US" sz="700" u="none" strike="noStrike">
                          <a:effectLst/>
                        </a:rPr>
                        <a:t>智能远光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TSR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</a:rPr>
                        <a:t>Traffic Sign Recognition</a:t>
                      </a:r>
                      <a:r>
                        <a:rPr lang="zh-CN" altLang="en-US" sz="700" u="none" strike="noStrike" dirty="0">
                          <a:effectLst/>
                        </a:rPr>
                        <a:t>交通标识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LDW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Lane Departure Warning</a:t>
                      </a:r>
                      <a:r>
                        <a:rPr lang="zh-CN" altLang="en-US" sz="700" u="none" strike="noStrike">
                          <a:effectLst/>
                        </a:rPr>
                        <a:t>车道偏离预警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LKA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Lane Keeping Assist</a:t>
                      </a:r>
                      <a:r>
                        <a:rPr lang="zh-CN" altLang="en-US" sz="700" u="none" strike="noStrike">
                          <a:effectLst/>
                        </a:rPr>
                        <a:t>车道保持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PDS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Pedestrian detection</a:t>
                      </a:r>
                      <a:r>
                        <a:rPr lang="zh-CN" altLang="en-US" sz="700" u="none" strike="noStrike">
                          <a:effectLst/>
                        </a:rPr>
                        <a:t>行人检测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FCW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</a:rPr>
                        <a:t>Forward  Collision Warning </a:t>
                      </a:r>
                      <a:r>
                        <a:rPr lang="zh-CN" altLang="en-US" sz="700" u="none" strike="noStrike" dirty="0">
                          <a:effectLst/>
                        </a:rPr>
                        <a:t>前方碰撞预警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ALC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Auto Lane Change</a:t>
                      </a:r>
                      <a:r>
                        <a:rPr lang="zh-CN" altLang="en-US" sz="700" u="none" strike="noStrike">
                          <a:effectLst/>
                        </a:rPr>
                        <a:t>自动变道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BSD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</a:rPr>
                        <a:t>Blind Spot Detection</a:t>
                      </a:r>
                      <a:r>
                        <a:rPr lang="zh-CN" altLang="en-US" sz="700" u="none" strike="noStrike" dirty="0">
                          <a:effectLst/>
                        </a:rPr>
                        <a:t>盲点检测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TLR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</a:rPr>
                        <a:t>Traffic Light Recognition</a:t>
                      </a:r>
                      <a:r>
                        <a:rPr lang="zh-CN" altLang="en-US" sz="700" u="none" strike="noStrike" dirty="0">
                          <a:effectLst/>
                        </a:rPr>
                        <a:t>交通信号灯识别系统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DFM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Driver Fatigue Monitor System</a:t>
                      </a:r>
                      <a:r>
                        <a:rPr lang="zh-CN" altLang="en-US" sz="700" u="none" strike="noStrike">
                          <a:effectLst/>
                        </a:rPr>
                        <a:t>疲劳驾驶预警系统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NVS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Night Vision System</a:t>
                      </a:r>
                      <a:r>
                        <a:rPr lang="zh-CN" altLang="en-US" sz="700" u="none" strike="noStrike">
                          <a:effectLst/>
                        </a:rPr>
                        <a:t>夜视系统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TMC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Traffic Message Channel</a:t>
                      </a:r>
                      <a:r>
                        <a:rPr lang="zh-CN" altLang="en-US" sz="700" u="none" strike="noStrike">
                          <a:effectLst/>
                        </a:rPr>
                        <a:t>实时交通系统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AR NAVI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Augmented Reality Navigation</a:t>
                      </a:r>
                      <a:r>
                        <a:rPr lang="zh-CN" altLang="en-US" sz="700" u="none" strike="noStrike">
                          <a:effectLst/>
                        </a:rPr>
                        <a:t>增强现实导航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AEB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Autonomous Emergency Braking</a:t>
                      </a:r>
                      <a:r>
                        <a:rPr lang="zh-CN" altLang="en-US" sz="700" u="none" strike="noStrike">
                          <a:effectLst/>
                        </a:rPr>
                        <a:t>自动紧急制动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S-APA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Semi-automatic Parking Assistant</a:t>
                      </a:r>
                      <a:r>
                        <a:rPr lang="zh-CN" altLang="en-US" sz="700" u="none" strike="noStrike">
                          <a:effectLst/>
                        </a:rPr>
                        <a:t>半自动泊车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EPB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Electrical Parking Brake</a:t>
                      </a:r>
                      <a:r>
                        <a:rPr lang="zh-CN" altLang="en-US" sz="700" u="none" strike="noStrike">
                          <a:effectLst/>
                        </a:rPr>
                        <a:t>电子驻车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DOW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</a:rPr>
                        <a:t>Door Open Warning</a:t>
                      </a:r>
                      <a:r>
                        <a:rPr lang="zh-CN" altLang="en-US" sz="700" u="none" strike="noStrike" dirty="0">
                          <a:effectLst/>
                        </a:rPr>
                        <a:t>开门警示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</a:tbl>
          </a:graphicData>
        </a:graphic>
      </p:graphicFrame>
      <p:grpSp>
        <p:nvGrpSpPr>
          <p:cNvPr id="37" name="组合 36"/>
          <p:cNvGrpSpPr/>
          <p:nvPr/>
        </p:nvGrpSpPr>
        <p:grpSpPr>
          <a:xfrm>
            <a:off x="3347864" y="1457134"/>
            <a:ext cx="5550197" cy="5212226"/>
            <a:chOff x="0" y="0"/>
            <a:chExt cx="6013545" cy="5191857"/>
          </a:xfrm>
        </p:grpSpPr>
        <p:cxnSp>
          <p:nvCxnSpPr>
            <p:cNvPr id="38" name="曲线连接符 37"/>
            <p:cNvCxnSpPr/>
            <p:nvPr/>
          </p:nvCxnSpPr>
          <p:spPr>
            <a:xfrm>
              <a:off x="1905820" y="2285421"/>
              <a:ext cx="1544364" cy="976067"/>
            </a:xfrm>
            <a:prstGeom prst="curved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曲线连接符 39"/>
            <p:cNvCxnSpPr/>
            <p:nvPr/>
          </p:nvCxnSpPr>
          <p:spPr>
            <a:xfrm rot="5400000" flipH="1" flipV="1">
              <a:off x="3488526" y="1991528"/>
              <a:ext cx="1484825" cy="490318"/>
            </a:xfrm>
            <a:prstGeom prst="curved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曲线连接符 49"/>
            <p:cNvCxnSpPr/>
            <p:nvPr/>
          </p:nvCxnSpPr>
          <p:spPr>
            <a:xfrm rot="10800000" flipV="1">
              <a:off x="2199399" y="852073"/>
              <a:ext cx="1697844" cy="787950"/>
            </a:xfrm>
            <a:prstGeom prst="curved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线形标注 2 51"/>
            <p:cNvSpPr/>
            <p:nvPr/>
          </p:nvSpPr>
          <p:spPr>
            <a:xfrm flipH="1">
              <a:off x="1213770" y="3103534"/>
              <a:ext cx="58726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370758"/>
                <a:gd name="adj6" fmla="val -65600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HHC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4134904" y="103472"/>
              <a:ext cx="1599740" cy="1443024"/>
              <a:chOff x="4134904" y="103472"/>
              <a:chExt cx="1416129" cy="1418831"/>
            </a:xfrm>
          </p:grpSpPr>
          <p:sp>
            <p:nvSpPr>
              <p:cNvPr id="81" name="流程图: 联系 80"/>
              <p:cNvSpPr/>
              <p:nvPr/>
            </p:nvSpPr>
            <p:spPr>
              <a:xfrm>
                <a:off x="4134904" y="103472"/>
                <a:ext cx="1416129" cy="1418831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4296237" y="458945"/>
                <a:ext cx="1111202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balanced" dir="t">
                    <a:rot lat="0" lon="0" rev="2100000"/>
                  </a:lightRig>
                </a:scene3d>
                <a:sp3d extrusionH="57150" prstMaterial="metal">
                  <a:bevelT w="38100" h="25400"/>
                  <a:contourClr>
                    <a:schemeClr val="bg2"/>
                  </a:contourClr>
                </a:sp3d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3600" b="1" cap="none" spc="0">
                    <a:ln w="50800"/>
                    <a:solidFill>
                      <a:srgbClr val="7030A0"/>
                    </a:solidFill>
                    <a:effectLst/>
                  </a:rPr>
                  <a:t>停靠</a:t>
                </a:r>
              </a:p>
            </p:txBody>
          </p:sp>
        </p:grpSp>
        <p:sp>
          <p:nvSpPr>
            <p:cNvPr id="54" name="线形标注 2 53"/>
            <p:cNvSpPr/>
            <p:nvPr/>
          </p:nvSpPr>
          <p:spPr>
            <a:xfrm>
              <a:off x="5380642" y="1687361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78894"/>
                <a:gd name="adj6" fmla="val -48195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S-APA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5" name="线形标注 2 54"/>
            <p:cNvSpPr/>
            <p:nvPr/>
          </p:nvSpPr>
          <p:spPr>
            <a:xfrm flipH="1">
              <a:off x="3450183" y="0"/>
              <a:ext cx="58726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48910"/>
                <a:gd name="adj6" fmla="val -57825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EPB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6" name="线形标注 2 55"/>
            <p:cNvSpPr/>
            <p:nvPr/>
          </p:nvSpPr>
          <p:spPr>
            <a:xfrm flipH="1">
              <a:off x="2804910" y="458076"/>
              <a:ext cx="626301" cy="224366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68240"/>
                <a:gd name="adj6" fmla="val -4294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DOW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420363" y="1069320"/>
              <a:ext cx="1599740" cy="1443024"/>
              <a:chOff x="420363" y="1069320"/>
              <a:chExt cx="1416129" cy="1418831"/>
            </a:xfrm>
          </p:grpSpPr>
          <p:sp>
            <p:nvSpPr>
              <p:cNvPr id="79" name="流程图: 联系 78"/>
              <p:cNvSpPr/>
              <p:nvPr/>
            </p:nvSpPr>
            <p:spPr>
              <a:xfrm>
                <a:off x="420363" y="1069320"/>
                <a:ext cx="1416129" cy="1418831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572827" y="1424793"/>
                <a:ext cx="1111202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balanced" dir="t">
                    <a:rot lat="0" lon="0" rev="2100000"/>
                  </a:lightRig>
                </a:scene3d>
                <a:sp3d extrusionH="57150" prstMaterial="metal">
                  <a:bevelT w="38100" h="25400"/>
                  <a:contourClr>
                    <a:schemeClr val="bg2"/>
                  </a:contourClr>
                </a:sp3d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3600" b="1" cap="none" spc="0">
                    <a:ln w="50800"/>
                    <a:solidFill>
                      <a:srgbClr val="7030A0"/>
                    </a:solidFill>
                    <a:effectLst/>
                  </a:rPr>
                  <a:t>出发</a:t>
                </a:r>
              </a:p>
            </p:txBody>
          </p:sp>
        </p:grpSp>
        <p:sp>
          <p:nvSpPr>
            <p:cNvPr id="58" name="线形标注 2 57"/>
            <p:cNvSpPr/>
            <p:nvPr/>
          </p:nvSpPr>
          <p:spPr>
            <a:xfrm>
              <a:off x="1908514" y="823583"/>
              <a:ext cx="650755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45626"/>
                <a:gd name="adj6" fmla="val -53250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PEPS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9" name="线形标注 2 58"/>
            <p:cNvSpPr/>
            <p:nvPr/>
          </p:nvSpPr>
          <p:spPr>
            <a:xfrm flipH="1">
              <a:off x="382465" y="2736223"/>
              <a:ext cx="88279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28992"/>
                <a:gd name="adj6" fmla="val -22758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3D AVM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3167236" y="3039746"/>
              <a:ext cx="2022012" cy="1443024"/>
              <a:chOff x="3167238" y="3039746"/>
              <a:chExt cx="1789936" cy="1418831"/>
            </a:xfrm>
          </p:grpSpPr>
          <p:sp>
            <p:nvSpPr>
              <p:cNvPr id="77" name="流程图: 联系 76"/>
              <p:cNvSpPr/>
              <p:nvPr/>
            </p:nvSpPr>
            <p:spPr>
              <a:xfrm>
                <a:off x="3336994" y="3039746"/>
                <a:ext cx="1416129" cy="1418831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3167238" y="3395219"/>
                <a:ext cx="1789936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balanced" dir="t">
                    <a:rot lat="0" lon="0" rev="2100000"/>
                  </a:lightRig>
                </a:scene3d>
                <a:sp3d extrusionH="57150" prstMaterial="metal">
                  <a:bevelT w="38100" h="25400"/>
                  <a:contourClr>
                    <a:schemeClr val="bg2"/>
                  </a:contourClr>
                </a:sp3d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3600" b="1" cap="none" spc="0">
                    <a:ln w="50800"/>
                    <a:solidFill>
                      <a:srgbClr val="7030A0"/>
                    </a:solidFill>
                    <a:effectLst/>
                  </a:rPr>
                  <a:t>行进中</a:t>
                </a:r>
              </a:p>
            </p:txBody>
          </p:sp>
        </p:grpSp>
        <p:sp>
          <p:nvSpPr>
            <p:cNvPr id="61" name="线形标注 2 60"/>
            <p:cNvSpPr/>
            <p:nvPr/>
          </p:nvSpPr>
          <p:spPr>
            <a:xfrm flipH="1">
              <a:off x="2087225" y="3554315"/>
              <a:ext cx="58726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22268"/>
                <a:gd name="adj6" fmla="val -106987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ACC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2" name="线形标注 2 61"/>
            <p:cNvSpPr/>
            <p:nvPr/>
          </p:nvSpPr>
          <p:spPr>
            <a:xfrm flipH="1">
              <a:off x="2147417" y="3914294"/>
              <a:ext cx="58726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22268"/>
                <a:gd name="adj6" fmla="val -106987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IHC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3" name="线形标注 2 62"/>
            <p:cNvSpPr/>
            <p:nvPr/>
          </p:nvSpPr>
          <p:spPr>
            <a:xfrm flipH="1">
              <a:off x="2441047" y="4157755"/>
              <a:ext cx="58726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74274"/>
                <a:gd name="adj6" fmla="val -66002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TSR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4" name="线形标注 2 63"/>
            <p:cNvSpPr/>
            <p:nvPr/>
          </p:nvSpPr>
          <p:spPr>
            <a:xfrm flipH="1">
              <a:off x="2674487" y="4431227"/>
              <a:ext cx="591956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74273"/>
                <a:gd name="adj6" fmla="val -5783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LDW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5" name="线形标注 2 64"/>
            <p:cNvSpPr/>
            <p:nvPr/>
          </p:nvSpPr>
          <p:spPr>
            <a:xfrm flipH="1">
              <a:off x="2971800" y="4697876"/>
              <a:ext cx="561631" cy="227281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02405"/>
                <a:gd name="adj6" fmla="val -64257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LKA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6" name="线形标注 2 65"/>
            <p:cNvSpPr/>
            <p:nvPr/>
          </p:nvSpPr>
          <p:spPr>
            <a:xfrm flipH="1">
              <a:off x="3333751" y="4960974"/>
              <a:ext cx="523054" cy="23088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204968"/>
                <a:gd name="adj6" fmla="val -27095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PDS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7" name="线形标注 2 66"/>
            <p:cNvSpPr/>
            <p:nvPr/>
          </p:nvSpPr>
          <p:spPr>
            <a:xfrm>
              <a:off x="4270072" y="4951765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229043"/>
                <a:gd name="adj6" fmla="val -33355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FCW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8" name="线形标注 2 67"/>
            <p:cNvSpPr/>
            <p:nvPr/>
          </p:nvSpPr>
          <p:spPr>
            <a:xfrm>
              <a:off x="4494817" y="4659974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80794"/>
                <a:gd name="adj6" fmla="val -40648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ALC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9" name="线形标注 2 68"/>
            <p:cNvSpPr/>
            <p:nvPr/>
          </p:nvSpPr>
          <p:spPr>
            <a:xfrm>
              <a:off x="4961198" y="4384710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0696"/>
                <a:gd name="adj6" fmla="val -49209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BSD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0" name="线形标注 2 69"/>
            <p:cNvSpPr/>
            <p:nvPr/>
          </p:nvSpPr>
          <p:spPr>
            <a:xfrm>
              <a:off x="4872800" y="2343718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87363"/>
                <a:gd name="adj6" fmla="val -76848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AEB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1" name="线形标注 2 70"/>
            <p:cNvSpPr/>
            <p:nvPr/>
          </p:nvSpPr>
          <p:spPr>
            <a:xfrm>
              <a:off x="5123123" y="4127535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26125"/>
                <a:gd name="adj6" fmla="val -44694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TLR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2" name="线形标注 2 71"/>
            <p:cNvSpPr/>
            <p:nvPr/>
          </p:nvSpPr>
          <p:spPr>
            <a:xfrm>
              <a:off x="5170748" y="3841785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72154"/>
                <a:gd name="adj6" fmla="val -4168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DFM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3" name="线形标注 2 72"/>
            <p:cNvSpPr/>
            <p:nvPr/>
          </p:nvSpPr>
          <p:spPr>
            <a:xfrm>
              <a:off x="5227898" y="3584610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72154"/>
                <a:gd name="adj6" fmla="val -4168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NVS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4" name="线形标注 2 73"/>
            <p:cNvSpPr/>
            <p:nvPr/>
          </p:nvSpPr>
          <p:spPr>
            <a:xfrm>
              <a:off x="5161223" y="3317910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72154"/>
                <a:gd name="adj6" fmla="val -4168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TMC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5" name="线形标注 2 74"/>
            <p:cNvSpPr/>
            <p:nvPr/>
          </p:nvSpPr>
          <p:spPr>
            <a:xfrm>
              <a:off x="5037398" y="3051209"/>
              <a:ext cx="849052" cy="20707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72154"/>
                <a:gd name="adj6" fmla="val -4168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AR</a:t>
              </a:r>
              <a:r>
                <a:rPr lang="en-US" altLang="zh-CN" sz="1200" baseline="0">
                  <a:solidFill>
                    <a:schemeClr val="tx1"/>
                  </a:solidFill>
                </a:rPr>
                <a:t> NAVI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6" name="线形标注 2 75"/>
            <p:cNvSpPr/>
            <p:nvPr/>
          </p:nvSpPr>
          <p:spPr>
            <a:xfrm flipH="1">
              <a:off x="0" y="2432084"/>
              <a:ext cx="570173" cy="20707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9807"/>
                <a:gd name="adj6" fmla="val -32337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VCS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314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42494" y="44624"/>
            <a:ext cx="1674186" cy="50405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汽车智能化规划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内容占位符 1"/>
          <p:cNvSpPr txBox="1">
            <a:spLocks/>
          </p:cNvSpPr>
          <p:nvPr/>
        </p:nvSpPr>
        <p:spPr>
          <a:xfrm>
            <a:off x="384867" y="692696"/>
            <a:ext cx="1379011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/>
              <a:t>—&gt;</a:t>
            </a:r>
            <a:r>
              <a:rPr lang="zh-CN" altLang="en-US" sz="1200" dirty="0" smtClean="0"/>
              <a:t>法规标准：</a:t>
            </a:r>
            <a:endParaRPr lang="zh-CN" altLang="en-US" sz="1200" dirty="0"/>
          </a:p>
        </p:txBody>
      </p:sp>
      <p:sp>
        <p:nvSpPr>
          <p:cNvPr id="57" name="内容占位符 1"/>
          <p:cNvSpPr txBox="1">
            <a:spLocks/>
          </p:cNvSpPr>
          <p:nvPr/>
        </p:nvSpPr>
        <p:spPr>
          <a:xfrm>
            <a:off x="394721" y="4293096"/>
            <a:ext cx="1379011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/>
              <a:t>—&gt;</a:t>
            </a:r>
            <a:r>
              <a:rPr lang="zh-CN" altLang="en-US" sz="1200" dirty="0" smtClean="0"/>
              <a:t>参考指南：</a:t>
            </a:r>
            <a:endParaRPr lang="zh-CN" altLang="en-US" sz="1200" dirty="0"/>
          </a:p>
        </p:txBody>
      </p:sp>
      <p:sp>
        <p:nvSpPr>
          <p:cNvPr id="58" name="内容占位符 1"/>
          <p:cNvSpPr txBox="1">
            <a:spLocks/>
          </p:cNvSpPr>
          <p:nvPr/>
        </p:nvSpPr>
        <p:spPr>
          <a:xfrm>
            <a:off x="636962" y="1081335"/>
            <a:ext cx="8507038" cy="29957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《</a:t>
            </a:r>
            <a:r>
              <a:rPr lang="zh-CN" altLang="en-US" sz="1200" dirty="0"/>
              <a:t>北京市自动驾驶车辆道路测试能力评估内容与方法（试行）</a:t>
            </a:r>
            <a:r>
              <a:rPr lang="en-US" altLang="zh-CN" sz="1200" dirty="0" smtClean="0"/>
              <a:t>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/>
              <a:t>《</a:t>
            </a:r>
            <a:r>
              <a:rPr lang="zh-CN" altLang="en-US" sz="1200" dirty="0"/>
              <a:t>北京市自动驾驶车辆封闭测试场地技术要求（试行）</a:t>
            </a:r>
            <a:r>
              <a:rPr lang="en-US" altLang="zh-CN" sz="1200" dirty="0"/>
              <a:t>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 smtClean="0"/>
              <a:t>北京市</a:t>
            </a:r>
            <a:r>
              <a:rPr lang="zh-CN" altLang="en-US" sz="1200" dirty="0"/>
              <a:t>关于加快推进自动驾驶车辆道路测试有关工作的指导意见（试行）</a:t>
            </a:r>
            <a:endParaRPr lang="en-US" altLang="zh-CN" sz="12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/>
              <a:t>北京市自动驾驶车辆道路测试管理实施细则（试行</a:t>
            </a:r>
            <a:r>
              <a:rPr lang="zh-CN" altLang="en-US" sz="1200" dirty="0" smtClean="0"/>
              <a:t>）</a:t>
            </a:r>
            <a:endParaRPr lang="en-US" altLang="zh-CN" sz="1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/>
              <a:t>GB T 26773-2011 </a:t>
            </a:r>
            <a:r>
              <a:rPr lang="zh-CN" altLang="en-US" sz="1200" dirty="0"/>
              <a:t>智能运输系统 车道偏离报警</a:t>
            </a:r>
            <a:r>
              <a:rPr lang="zh-CN" altLang="en-US" sz="1200" dirty="0" smtClean="0"/>
              <a:t>系统</a:t>
            </a:r>
            <a:r>
              <a:rPr lang="en-US" altLang="zh-CN" sz="1200" dirty="0"/>
              <a:t>(LDW)</a:t>
            </a:r>
            <a:r>
              <a:rPr lang="zh-CN" altLang="en-US" sz="1200" dirty="0" smtClean="0"/>
              <a:t> </a:t>
            </a:r>
            <a:r>
              <a:rPr lang="zh-CN" altLang="en-US" sz="1200" dirty="0"/>
              <a:t>性能要求与检测方法</a:t>
            </a:r>
            <a:endParaRPr lang="en-US" altLang="zh-CN" sz="1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ISO 11898 </a:t>
            </a:r>
            <a:r>
              <a:rPr lang="en-US" altLang="zh-CN" sz="1200" dirty="0"/>
              <a:t>Road vehicles — Controller area </a:t>
            </a:r>
            <a:r>
              <a:rPr lang="en-US" altLang="zh-CN" sz="1200" dirty="0" smtClean="0"/>
              <a:t>network(CAN)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/>
              <a:t>ISO </a:t>
            </a:r>
            <a:r>
              <a:rPr lang="en-US" altLang="zh-CN" sz="1200" dirty="0" smtClean="0"/>
              <a:t>14229 </a:t>
            </a:r>
            <a:r>
              <a:rPr lang="en-US" altLang="zh-CN" sz="1200" dirty="0"/>
              <a:t>Road Vehicles </a:t>
            </a:r>
            <a:r>
              <a:rPr lang="en-US" altLang="zh-CN" sz="1200" dirty="0" smtClean="0"/>
              <a:t>— Unified </a:t>
            </a:r>
            <a:r>
              <a:rPr lang="en-US" altLang="zh-CN" sz="1200" dirty="0"/>
              <a:t>Diagnostic </a:t>
            </a:r>
            <a:r>
              <a:rPr lang="en-US" altLang="zh-CN" sz="1200" dirty="0" smtClean="0"/>
              <a:t>Services(UDS)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ISO 16787 Intelligent transport systems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— Assisted Parking System(APS)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— Performance requirements and test procedures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ISO 15623 </a:t>
            </a:r>
            <a:r>
              <a:rPr lang="en-US" altLang="zh-CN" sz="1200" dirty="0"/>
              <a:t>Intelligent transport systems — </a:t>
            </a:r>
            <a:r>
              <a:rPr lang="en-US" altLang="zh-CN" sz="1200" dirty="0" smtClean="0"/>
              <a:t>Forward vehicle collision warning systems(FCW) </a:t>
            </a:r>
            <a:r>
              <a:rPr lang="en-US" altLang="zh-CN" sz="1200" dirty="0"/>
              <a:t>— Performance requirements and test </a:t>
            </a:r>
            <a:r>
              <a:rPr lang="en-US" altLang="zh-CN" sz="1200" dirty="0" smtClean="0"/>
              <a:t>procedures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ISO 17361 </a:t>
            </a:r>
            <a:r>
              <a:rPr lang="en-US" altLang="zh-CN" sz="1200" dirty="0"/>
              <a:t>Intelligent transport systems </a:t>
            </a:r>
            <a:r>
              <a:rPr lang="en-US" altLang="zh-CN" sz="1200" dirty="0" smtClean="0"/>
              <a:t>—Lane departure warning systems(LDW) </a:t>
            </a:r>
            <a:r>
              <a:rPr lang="en-US" altLang="zh-CN" sz="1200" dirty="0"/>
              <a:t>— Performance requirements and test </a:t>
            </a:r>
            <a:r>
              <a:rPr lang="en-US" altLang="zh-CN" sz="1200" dirty="0" smtClean="0"/>
              <a:t>procedures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ISO 26262 Road vehicles — Functional safety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SAE J3016 Taxonomy and Definitions for Terms Related to On-Road Motor Vehicle Automated Driving Systems</a:t>
            </a:r>
            <a:endParaRPr lang="zh-CN" altLang="en-US" sz="1200" dirty="0"/>
          </a:p>
        </p:txBody>
      </p:sp>
      <p:sp>
        <p:nvSpPr>
          <p:cNvPr id="59" name="内容占位符 1"/>
          <p:cNvSpPr txBox="1">
            <a:spLocks/>
          </p:cNvSpPr>
          <p:nvPr/>
        </p:nvSpPr>
        <p:spPr>
          <a:xfrm>
            <a:off x="636962" y="4739444"/>
            <a:ext cx="7679454" cy="1829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ADS《</a:t>
            </a:r>
            <a:r>
              <a:rPr lang="zh-CN" altLang="en-US" sz="1200" dirty="0"/>
              <a:t>自动驾驶系统 </a:t>
            </a:r>
            <a:r>
              <a:rPr lang="en-US" altLang="zh-CN" sz="1200" dirty="0"/>
              <a:t>2.0</a:t>
            </a:r>
            <a:r>
              <a:rPr lang="zh-CN" altLang="en-US" sz="1200" dirty="0"/>
              <a:t>：安全愿景</a:t>
            </a:r>
            <a:r>
              <a:rPr lang="en-US" altLang="zh-CN" sz="1200" dirty="0"/>
              <a:t>》(Automated Driving Systems2.0: A Vision for Safety</a:t>
            </a:r>
            <a:r>
              <a:rPr lang="en-US" altLang="zh-CN" sz="1200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《</a:t>
            </a:r>
            <a:r>
              <a:rPr lang="zh-CN" altLang="en-US" sz="1200" dirty="0" smtClean="0"/>
              <a:t>智能网联汽车技术的发展现状及趋势</a:t>
            </a:r>
            <a:r>
              <a:rPr lang="en-US" altLang="zh-CN" sz="1200" dirty="0" smtClean="0"/>
              <a:t>》——2017</a:t>
            </a:r>
            <a:r>
              <a:rPr lang="zh-CN" altLang="en-US" sz="1200" dirty="0" smtClean="0"/>
              <a:t>年第一期</a:t>
            </a:r>
            <a:r>
              <a:rPr lang="en-US" altLang="zh-CN" sz="1200" dirty="0" smtClean="0"/>
              <a:t>《</a:t>
            </a:r>
            <a:r>
              <a:rPr lang="zh-CN" altLang="en-US" sz="1200" dirty="0" smtClean="0"/>
              <a:t>汽车安全与节能学报</a:t>
            </a:r>
            <a:r>
              <a:rPr lang="en-US" altLang="zh-CN" sz="1200" dirty="0" smtClean="0"/>
              <a:t>》</a:t>
            </a:r>
            <a:r>
              <a:rPr lang="en-US" altLang="zh-CN" sz="1200" dirty="0"/>
              <a:t> 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5155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0" y="42767"/>
            <a:ext cx="4945208" cy="3801629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/>
        </p:nvGrpSpPr>
        <p:grpSpPr>
          <a:xfrm>
            <a:off x="2000727" y="2060848"/>
            <a:ext cx="6865047" cy="3596440"/>
            <a:chOff x="841658" y="1353914"/>
            <a:chExt cx="6865047" cy="3596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841658" y="4590314"/>
              <a:ext cx="15180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2364948" y="4014250"/>
              <a:ext cx="0" cy="576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2364948" y="4014250"/>
              <a:ext cx="13813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3746266" y="3294170"/>
              <a:ext cx="0" cy="720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3746266" y="3294170"/>
              <a:ext cx="12760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V="1">
              <a:off x="5022295" y="2430074"/>
              <a:ext cx="0" cy="864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5022295" y="2430074"/>
              <a:ext cx="13167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/>
            <p:cNvSpPr/>
            <p:nvPr/>
          </p:nvSpPr>
          <p:spPr>
            <a:xfrm>
              <a:off x="841658" y="2789822"/>
              <a:ext cx="1467163" cy="172819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BSD</a:t>
              </a:r>
              <a:r>
                <a:rPr lang="zh-CN" altLang="en-US" sz="1000" dirty="0">
                  <a:solidFill>
                    <a:schemeClr val="tx1"/>
                  </a:solidFill>
                </a:rPr>
                <a:t>盲点检测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2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DOW</a:t>
              </a:r>
              <a:r>
                <a:rPr lang="zh-CN" altLang="en-US" sz="1000" dirty="0">
                  <a:solidFill>
                    <a:schemeClr val="tx1"/>
                  </a:solidFill>
                </a:rPr>
                <a:t>开门警示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3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FCW</a:t>
              </a:r>
              <a:r>
                <a:rPr lang="zh-CN" altLang="en-US" sz="1000" dirty="0">
                  <a:solidFill>
                    <a:schemeClr val="tx1"/>
                  </a:solidFill>
                </a:rPr>
                <a:t>前方碰撞预警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4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ACC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自适应巡航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5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AEB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自动紧急制动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6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PDS</a:t>
              </a:r>
              <a:r>
                <a:rPr lang="zh-CN" altLang="en-US" sz="1000" dirty="0">
                  <a:solidFill>
                    <a:schemeClr val="tx1"/>
                  </a:solidFill>
                </a:rPr>
                <a:t>行人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检测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7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LDW</a:t>
              </a:r>
              <a:r>
                <a:rPr lang="zh-CN" altLang="en-US" sz="1000" dirty="0">
                  <a:solidFill>
                    <a:schemeClr val="tx1"/>
                  </a:solidFill>
                </a:rPr>
                <a:t>车道偏离预警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8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LKA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车道保持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9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TSR</a:t>
              </a:r>
              <a:r>
                <a:rPr lang="zh-CN" altLang="en-US" sz="1000" dirty="0">
                  <a:solidFill>
                    <a:schemeClr val="tx1"/>
                  </a:solidFill>
                </a:rPr>
                <a:t>交通标识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10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IHC</a:t>
              </a:r>
              <a:r>
                <a:rPr lang="zh-CN" altLang="en-US" sz="1000" dirty="0">
                  <a:solidFill>
                    <a:schemeClr val="tx1"/>
                  </a:solidFill>
                </a:rPr>
                <a:t>智能远光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S-APA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半自动</a:t>
              </a:r>
              <a:r>
                <a:rPr lang="zh-CN" altLang="en-US" sz="1000" dirty="0">
                  <a:solidFill>
                    <a:schemeClr val="tx1"/>
                  </a:solidFill>
                </a:rPr>
                <a:t>泊车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209810" y="2789822"/>
              <a:ext cx="1469551" cy="1206387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F-APA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全自动泊车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2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、车道内自动驾驶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3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、换道辅助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4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、语音识别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5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、图形识别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>
                  <a:solidFill>
                    <a:schemeClr val="tx1"/>
                  </a:solidFill>
                </a:rPr>
                <a:t>6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zh-CN" altLang="en-US" sz="1000" dirty="0">
                  <a:solidFill>
                    <a:schemeClr val="tx1"/>
                  </a:solidFill>
                </a:rPr>
                <a:t>全液晶触摸屏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1748044" y="4590314"/>
              <a:ext cx="396044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L1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 flipV="1">
              <a:off x="6339044" y="1790681"/>
              <a:ext cx="98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6340026" y="1782002"/>
              <a:ext cx="9784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6339044" y="1353914"/>
              <a:ext cx="1367661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、无人驾驶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719369" y="1713954"/>
              <a:ext cx="396044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L5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276436" y="2358066"/>
              <a:ext cx="396044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L4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4124308" y="3210950"/>
              <a:ext cx="396044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L3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2972180" y="3934061"/>
              <a:ext cx="396044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L2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4976078" y="1709994"/>
              <a:ext cx="1482204" cy="64807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、车路协同控制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2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、市区自动驾驶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3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、自主学习能力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4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、部分故障自主修复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469736" y="2213758"/>
              <a:ext cx="1656154" cy="99719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、高速公路自动驾驶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2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、城郊公路自动驾驶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3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、协同式队列行驶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4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、交叉口通行辅助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6" name="矩形 65"/>
          <p:cNvSpPr/>
          <p:nvPr/>
        </p:nvSpPr>
        <p:spPr>
          <a:xfrm>
            <a:off x="42494" y="44624"/>
            <a:ext cx="1674186" cy="50405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汽车智能化规划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1880998" y="5809236"/>
            <a:ext cx="6984776" cy="590288"/>
            <a:chOff x="1499944" y="5678898"/>
            <a:chExt cx="6600448" cy="590288"/>
          </a:xfrm>
        </p:grpSpPr>
        <p:grpSp>
          <p:nvGrpSpPr>
            <p:cNvPr id="82" name="组合 81"/>
            <p:cNvGrpSpPr/>
            <p:nvPr/>
          </p:nvGrpSpPr>
          <p:grpSpPr>
            <a:xfrm>
              <a:off x="6921319" y="5715396"/>
              <a:ext cx="599067" cy="535594"/>
              <a:chOff x="1879598" y="5715396"/>
              <a:chExt cx="599067" cy="535594"/>
            </a:xfrm>
          </p:grpSpPr>
          <p:sp>
            <p:nvSpPr>
              <p:cNvPr id="83" name="Line 35"/>
              <p:cNvSpPr>
                <a:spLocks noChangeShapeType="1"/>
              </p:cNvSpPr>
              <p:nvPr/>
            </p:nvSpPr>
            <p:spPr bwMode="auto">
              <a:xfrm>
                <a:off x="2148016" y="5715396"/>
                <a:ext cx="0" cy="17555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1879598" y="5890950"/>
                <a:ext cx="599067" cy="3600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2030-5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>
              <a:off x="1879598" y="5724617"/>
              <a:ext cx="599067" cy="537886"/>
              <a:chOff x="1879598" y="5678898"/>
              <a:chExt cx="599067" cy="537886"/>
            </a:xfrm>
          </p:grpSpPr>
          <p:sp>
            <p:nvSpPr>
              <p:cNvPr id="86" name="Line 35"/>
              <p:cNvSpPr>
                <a:spLocks noChangeShapeType="1"/>
              </p:cNvSpPr>
              <p:nvPr/>
            </p:nvSpPr>
            <p:spPr bwMode="auto">
              <a:xfrm>
                <a:off x="2148016" y="5678898"/>
                <a:ext cx="0" cy="17555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1879598" y="5856744"/>
                <a:ext cx="599067" cy="3600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2018-5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3072618" y="5731300"/>
              <a:ext cx="599067" cy="537886"/>
              <a:chOff x="1879598" y="5678898"/>
              <a:chExt cx="599067" cy="537886"/>
            </a:xfrm>
          </p:grpSpPr>
          <p:sp>
            <p:nvSpPr>
              <p:cNvPr id="89" name="Line 35"/>
              <p:cNvSpPr>
                <a:spLocks noChangeShapeType="1"/>
              </p:cNvSpPr>
              <p:nvPr/>
            </p:nvSpPr>
            <p:spPr bwMode="auto">
              <a:xfrm>
                <a:off x="2148016" y="5678898"/>
                <a:ext cx="0" cy="17555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1879598" y="5856744"/>
                <a:ext cx="599067" cy="3600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2020-5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1" name="组合 90"/>
            <p:cNvGrpSpPr/>
            <p:nvPr/>
          </p:nvGrpSpPr>
          <p:grpSpPr>
            <a:xfrm>
              <a:off x="4389439" y="5731300"/>
              <a:ext cx="599067" cy="537886"/>
              <a:chOff x="1879598" y="5678898"/>
              <a:chExt cx="599067" cy="537886"/>
            </a:xfrm>
          </p:grpSpPr>
          <p:sp>
            <p:nvSpPr>
              <p:cNvPr id="92" name="Line 35"/>
              <p:cNvSpPr>
                <a:spLocks noChangeShapeType="1"/>
              </p:cNvSpPr>
              <p:nvPr/>
            </p:nvSpPr>
            <p:spPr bwMode="auto">
              <a:xfrm>
                <a:off x="2148016" y="5678898"/>
                <a:ext cx="0" cy="17555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1879598" y="5856744"/>
                <a:ext cx="599067" cy="3600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2022-5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>
              <a:off x="5676408" y="5724617"/>
              <a:ext cx="599067" cy="528323"/>
              <a:chOff x="1879598" y="5657175"/>
              <a:chExt cx="599067" cy="528323"/>
            </a:xfrm>
          </p:grpSpPr>
          <p:sp>
            <p:nvSpPr>
              <p:cNvPr id="95" name="Line 35"/>
              <p:cNvSpPr>
                <a:spLocks noChangeShapeType="1"/>
              </p:cNvSpPr>
              <p:nvPr/>
            </p:nvSpPr>
            <p:spPr bwMode="auto">
              <a:xfrm>
                <a:off x="2144803" y="5657175"/>
                <a:ext cx="0" cy="17555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1879598" y="5825458"/>
                <a:ext cx="599067" cy="3600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2025-5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9" name="右箭头 68"/>
            <p:cNvSpPr/>
            <p:nvPr/>
          </p:nvSpPr>
          <p:spPr>
            <a:xfrm>
              <a:off x="1499944" y="5678898"/>
              <a:ext cx="6600448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内容占位符 1"/>
          <p:cNvSpPr txBox="1">
            <a:spLocks/>
          </p:cNvSpPr>
          <p:nvPr/>
        </p:nvSpPr>
        <p:spPr>
          <a:xfrm>
            <a:off x="1853875" y="4557156"/>
            <a:ext cx="258254" cy="22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800" dirty="0" smtClean="0"/>
              <a:t>☆</a:t>
            </a:r>
            <a:endParaRPr lang="zh-CN" altLang="en-US" sz="800" dirty="0"/>
          </a:p>
        </p:txBody>
      </p:sp>
      <p:sp>
        <p:nvSpPr>
          <p:cNvPr id="52" name="内容占位符 1"/>
          <p:cNvSpPr txBox="1">
            <a:spLocks/>
          </p:cNvSpPr>
          <p:nvPr/>
        </p:nvSpPr>
        <p:spPr>
          <a:xfrm>
            <a:off x="1849633" y="4102411"/>
            <a:ext cx="258254" cy="22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800" dirty="0" smtClean="0"/>
              <a:t>☆</a:t>
            </a:r>
            <a:endParaRPr lang="zh-CN" altLang="en-US" sz="800" dirty="0"/>
          </a:p>
        </p:txBody>
      </p:sp>
      <p:sp>
        <p:nvSpPr>
          <p:cNvPr id="53" name="内容占位符 1"/>
          <p:cNvSpPr txBox="1">
            <a:spLocks/>
          </p:cNvSpPr>
          <p:nvPr/>
        </p:nvSpPr>
        <p:spPr>
          <a:xfrm>
            <a:off x="1849633" y="3804942"/>
            <a:ext cx="258254" cy="22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800" dirty="0" smtClean="0"/>
              <a:t>☆</a:t>
            </a:r>
            <a:endParaRPr lang="zh-CN" altLang="en-US" sz="800" dirty="0"/>
          </a:p>
        </p:txBody>
      </p:sp>
      <p:sp>
        <p:nvSpPr>
          <p:cNvPr id="54" name="内容占位符 1"/>
          <p:cNvSpPr txBox="1">
            <a:spLocks/>
          </p:cNvSpPr>
          <p:nvPr/>
        </p:nvSpPr>
        <p:spPr>
          <a:xfrm>
            <a:off x="1853875" y="4415111"/>
            <a:ext cx="258254" cy="22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800" dirty="0" smtClean="0"/>
              <a:t>☆</a:t>
            </a:r>
            <a:endParaRPr lang="zh-CN" altLang="en-US" sz="800" dirty="0"/>
          </a:p>
        </p:txBody>
      </p:sp>
      <p:sp>
        <p:nvSpPr>
          <p:cNvPr id="55" name="内容占位符 1"/>
          <p:cNvSpPr txBox="1">
            <a:spLocks/>
          </p:cNvSpPr>
          <p:nvPr/>
        </p:nvSpPr>
        <p:spPr>
          <a:xfrm>
            <a:off x="1858784" y="4999064"/>
            <a:ext cx="258254" cy="22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800" dirty="0" smtClean="0"/>
              <a:t>☆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6480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1.2VAD01</a:t>
            </a:r>
            <a:r>
              <a:rPr lang="zh-CN" altLang="en-US" sz="1400" dirty="0" smtClean="0"/>
              <a:t>系统框架</a:t>
            </a:r>
            <a:endParaRPr lang="zh-CN" altLang="en-US" sz="1400" dirty="0"/>
          </a:p>
        </p:txBody>
      </p:sp>
      <p:grpSp>
        <p:nvGrpSpPr>
          <p:cNvPr id="2" name="组合 1"/>
          <p:cNvGrpSpPr/>
          <p:nvPr/>
        </p:nvGrpSpPr>
        <p:grpSpPr>
          <a:xfrm>
            <a:off x="107504" y="1628800"/>
            <a:ext cx="8928992" cy="3744416"/>
            <a:chOff x="0" y="1768103"/>
            <a:chExt cx="9144000" cy="3744416"/>
          </a:xfrm>
        </p:grpSpPr>
        <p:sp>
          <p:nvSpPr>
            <p:cNvPr id="11" name="TextBox 10"/>
            <p:cNvSpPr txBox="1"/>
            <p:nvPr/>
          </p:nvSpPr>
          <p:spPr>
            <a:xfrm>
              <a:off x="579804" y="5142432"/>
              <a:ext cx="7475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传感器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42859" y="5142432"/>
              <a:ext cx="11262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软件及算法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80161" y="5142432"/>
              <a:ext cx="12086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上层控制器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4904" y="5142432"/>
              <a:ext cx="12303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底层控制器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21072" y="5142432"/>
              <a:ext cx="1326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底层执行机构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0" y="5080471"/>
              <a:ext cx="9144000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5512519"/>
              <a:ext cx="9144000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/>
            <p:cNvGrpSpPr/>
            <p:nvPr/>
          </p:nvGrpSpPr>
          <p:grpSpPr>
            <a:xfrm>
              <a:off x="395536" y="1768103"/>
              <a:ext cx="8280920" cy="2658854"/>
              <a:chOff x="395536" y="987574"/>
              <a:chExt cx="8280920" cy="2658854"/>
            </a:xfrm>
          </p:grpSpPr>
          <p:sp>
            <p:nvSpPr>
              <p:cNvPr id="23" name="圆角矩形 22"/>
              <p:cNvSpPr/>
              <p:nvPr/>
            </p:nvSpPr>
            <p:spPr>
              <a:xfrm>
                <a:off x="2483768" y="1793900"/>
                <a:ext cx="1244476" cy="43204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障碍物识别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圆角矩形 23"/>
              <p:cNvSpPr/>
              <p:nvPr/>
            </p:nvSpPr>
            <p:spPr>
              <a:xfrm>
                <a:off x="2483768" y="2371502"/>
                <a:ext cx="1244476" cy="43204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定姿、定位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圆角矩形 24"/>
              <p:cNvSpPr/>
              <p:nvPr/>
            </p:nvSpPr>
            <p:spPr>
              <a:xfrm>
                <a:off x="2483768" y="3003798"/>
                <a:ext cx="1244476" cy="432048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限速识别</a:t>
                </a:r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4139952" y="2103698"/>
                <a:ext cx="689028" cy="1008112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决策规划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圆角矩形 26"/>
              <p:cNvSpPr/>
              <p:nvPr/>
            </p:nvSpPr>
            <p:spPr>
              <a:xfrm>
                <a:off x="5408025" y="2319722"/>
                <a:ext cx="1224136" cy="54006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车辆</a:t>
                </a:r>
                <a:endParaRPr lang="en-US" altLang="zh-CN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纵向控制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圆角矩形 27"/>
              <p:cNvSpPr/>
              <p:nvPr/>
            </p:nvSpPr>
            <p:spPr>
              <a:xfrm>
                <a:off x="5408025" y="1707654"/>
                <a:ext cx="1224136" cy="54006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车辆</a:t>
                </a:r>
                <a:endParaRPr lang="en-US" altLang="zh-CN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横向控制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圆角矩形 29"/>
              <p:cNvSpPr/>
              <p:nvPr/>
            </p:nvSpPr>
            <p:spPr>
              <a:xfrm>
                <a:off x="539552" y="1865908"/>
                <a:ext cx="864096" cy="36004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摄像头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539552" y="2443510"/>
                <a:ext cx="864096" cy="36004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雷达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圆角矩形 31"/>
              <p:cNvSpPr/>
              <p:nvPr/>
            </p:nvSpPr>
            <p:spPr>
              <a:xfrm>
                <a:off x="539552" y="3075806"/>
                <a:ext cx="864096" cy="36004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超声波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3" name="直接箭头连接符 32"/>
              <p:cNvCxnSpPr>
                <a:stCxn id="27" idx="3"/>
                <a:endCxn id="34" idx="1"/>
              </p:cNvCxnSpPr>
              <p:nvPr/>
            </p:nvCxnSpPr>
            <p:spPr>
              <a:xfrm>
                <a:off x="6632161" y="2589752"/>
                <a:ext cx="688589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圆角矩形 33"/>
              <p:cNvSpPr/>
              <p:nvPr/>
            </p:nvSpPr>
            <p:spPr>
              <a:xfrm>
                <a:off x="7320750" y="2404290"/>
                <a:ext cx="1224136" cy="370923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油门刹车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圆角矩形 34"/>
              <p:cNvSpPr/>
              <p:nvPr/>
            </p:nvSpPr>
            <p:spPr>
              <a:xfrm>
                <a:off x="7320750" y="1707654"/>
                <a:ext cx="1224136" cy="54006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转向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6" name="直接箭头连接符 35"/>
              <p:cNvCxnSpPr>
                <a:stCxn id="28" idx="3"/>
                <a:endCxn id="35" idx="1"/>
              </p:cNvCxnSpPr>
              <p:nvPr/>
            </p:nvCxnSpPr>
            <p:spPr>
              <a:xfrm>
                <a:off x="6632161" y="1977684"/>
                <a:ext cx="688589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圆角矩形 36"/>
              <p:cNvSpPr/>
              <p:nvPr/>
            </p:nvSpPr>
            <p:spPr>
              <a:xfrm>
                <a:off x="2401590" y="987574"/>
                <a:ext cx="694246" cy="36004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基站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8" name="直接箭头连接符 37"/>
              <p:cNvCxnSpPr/>
              <p:nvPr/>
            </p:nvCxnSpPr>
            <p:spPr>
              <a:xfrm flipH="1">
                <a:off x="2748713" y="1347614"/>
                <a:ext cx="1042" cy="36004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矩形 38"/>
              <p:cNvSpPr/>
              <p:nvPr/>
            </p:nvSpPr>
            <p:spPr>
              <a:xfrm>
                <a:off x="2339752" y="1707654"/>
                <a:ext cx="1512168" cy="1800200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0" name="直接箭头连接符 39"/>
              <p:cNvCxnSpPr>
                <a:stCxn id="26" idx="3"/>
              </p:cNvCxnSpPr>
              <p:nvPr/>
            </p:nvCxnSpPr>
            <p:spPr>
              <a:xfrm>
                <a:off x="4828980" y="2607754"/>
                <a:ext cx="330361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矩形 40"/>
              <p:cNvSpPr/>
              <p:nvPr/>
            </p:nvSpPr>
            <p:spPr>
              <a:xfrm>
                <a:off x="7092280" y="1537359"/>
                <a:ext cx="1584176" cy="2088232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" name="直接箭头连接符 41"/>
              <p:cNvCxnSpPr/>
              <p:nvPr/>
            </p:nvCxnSpPr>
            <p:spPr>
              <a:xfrm>
                <a:off x="1619672" y="2643758"/>
                <a:ext cx="720080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圆角矩形 42"/>
              <p:cNvSpPr/>
              <p:nvPr/>
            </p:nvSpPr>
            <p:spPr>
              <a:xfrm>
                <a:off x="5428202" y="2979481"/>
                <a:ext cx="1244476" cy="396044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车辆预警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4" name="直接连接符 43"/>
              <p:cNvCxnSpPr/>
              <p:nvPr/>
            </p:nvCxnSpPr>
            <p:spPr>
              <a:xfrm>
                <a:off x="1763688" y="2067694"/>
                <a:ext cx="0" cy="128190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1403648" y="2067694"/>
                <a:ext cx="36004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>
                <a:off x="1403648" y="2643758"/>
                <a:ext cx="21602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>
                <a:off x="1403648" y="3345819"/>
                <a:ext cx="36004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43" idx="3"/>
                <a:endCxn id="49" idx="1"/>
              </p:cNvCxnSpPr>
              <p:nvPr/>
            </p:nvCxnSpPr>
            <p:spPr>
              <a:xfrm>
                <a:off x="6672678" y="3177503"/>
                <a:ext cx="648072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圆角矩形 48"/>
              <p:cNvSpPr/>
              <p:nvPr/>
            </p:nvSpPr>
            <p:spPr>
              <a:xfrm>
                <a:off x="7320750" y="2907473"/>
                <a:ext cx="1224136" cy="54006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视觉听觉信号</a:t>
                </a:r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0" name="直接箭头连接符 49"/>
              <p:cNvCxnSpPr>
                <a:stCxn id="39" idx="3"/>
                <a:endCxn id="26" idx="1"/>
              </p:cNvCxnSpPr>
              <p:nvPr/>
            </p:nvCxnSpPr>
            <p:spPr>
              <a:xfrm>
                <a:off x="3851920" y="2607754"/>
                <a:ext cx="288032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>
                <a:off x="5159341" y="1977684"/>
                <a:ext cx="0" cy="120758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>
                <a:endCxn id="28" idx="1"/>
              </p:cNvCxnSpPr>
              <p:nvPr/>
            </p:nvCxnSpPr>
            <p:spPr>
              <a:xfrm>
                <a:off x="5159341" y="1977684"/>
                <a:ext cx="24868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>
                <a:off x="5148064" y="2589752"/>
                <a:ext cx="1127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>
                <a:off x="5159341" y="3185267"/>
                <a:ext cx="268861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圆角矩形 54"/>
              <p:cNvSpPr/>
              <p:nvPr/>
            </p:nvSpPr>
            <p:spPr>
              <a:xfrm>
                <a:off x="3171711" y="987574"/>
                <a:ext cx="680209" cy="36004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地图</a:t>
                </a:r>
              </a:p>
            </p:txBody>
          </p:sp>
          <p:cxnSp>
            <p:nvCxnSpPr>
              <p:cNvPr id="56" name="直接箭头连接符 55"/>
              <p:cNvCxnSpPr/>
              <p:nvPr/>
            </p:nvCxnSpPr>
            <p:spPr>
              <a:xfrm>
                <a:off x="3506492" y="1350640"/>
                <a:ext cx="0" cy="35701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矩形 56"/>
              <p:cNvSpPr/>
              <p:nvPr/>
            </p:nvSpPr>
            <p:spPr>
              <a:xfrm>
                <a:off x="395536" y="1707654"/>
                <a:ext cx="1116124" cy="1938774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8" name="直接连接符 57"/>
              <p:cNvCxnSpPr/>
              <p:nvPr/>
            </p:nvCxnSpPr>
            <p:spPr>
              <a:xfrm>
                <a:off x="5159341" y="2607754"/>
                <a:ext cx="24868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矩形 58"/>
              <p:cNvSpPr/>
              <p:nvPr/>
            </p:nvSpPr>
            <p:spPr>
              <a:xfrm>
                <a:off x="5293771" y="1563637"/>
                <a:ext cx="1438469" cy="2061953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0" name="Shape 4077"/>
            <p:cNvSpPr/>
            <p:nvPr/>
          </p:nvSpPr>
          <p:spPr>
            <a:xfrm>
              <a:off x="857880" y="4883025"/>
              <a:ext cx="176079" cy="143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00" extrusionOk="0">
                  <a:moveTo>
                    <a:pt x="0" y="5100"/>
                  </a:moveTo>
                  <a:lnTo>
                    <a:pt x="1543" y="6859"/>
                  </a:lnTo>
                  <a:cubicBezTo>
                    <a:pt x="6655" y="1030"/>
                    <a:pt x="14945" y="1030"/>
                    <a:pt x="20058" y="6859"/>
                  </a:cubicBezTo>
                  <a:lnTo>
                    <a:pt x="21600" y="5100"/>
                  </a:lnTo>
                  <a:cubicBezTo>
                    <a:pt x="15636" y="-1700"/>
                    <a:pt x="5965" y="-1700"/>
                    <a:pt x="0" y="5100"/>
                  </a:cubicBezTo>
                  <a:close/>
                  <a:moveTo>
                    <a:pt x="3087" y="8618"/>
                  </a:moveTo>
                  <a:lnTo>
                    <a:pt x="4629" y="10376"/>
                  </a:lnTo>
                  <a:cubicBezTo>
                    <a:pt x="8038" y="6491"/>
                    <a:pt x="13564" y="6491"/>
                    <a:pt x="16971" y="10376"/>
                  </a:cubicBezTo>
                  <a:lnTo>
                    <a:pt x="18515" y="8618"/>
                  </a:lnTo>
                  <a:cubicBezTo>
                    <a:pt x="14254" y="3761"/>
                    <a:pt x="7346" y="3761"/>
                    <a:pt x="3087" y="8618"/>
                  </a:cubicBezTo>
                  <a:close/>
                  <a:moveTo>
                    <a:pt x="6172" y="12136"/>
                  </a:moveTo>
                  <a:lnTo>
                    <a:pt x="7715" y="13894"/>
                  </a:lnTo>
                  <a:cubicBezTo>
                    <a:pt x="9419" y="11952"/>
                    <a:pt x="12182" y="11952"/>
                    <a:pt x="13886" y="13894"/>
                  </a:cubicBezTo>
                  <a:lnTo>
                    <a:pt x="15429" y="12136"/>
                  </a:lnTo>
                  <a:cubicBezTo>
                    <a:pt x="12873" y="9221"/>
                    <a:pt x="8728" y="9221"/>
                    <a:pt x="6172" y="12136"/>
                  </a:cubicBezTo>
                  <a:close/>
                  <a:moveTo>
                    <a:pt x="10801" y="14925"/>
                  </a:moveTo>
                  <a:cubicBezTo>
                    <a:pt x="9596" y="14925"/>
                    <a:pt x="8619" y="16039"/>
                    <a:pt x="8619" y="17412"/>
                  </a:cubicBezTo>
                  <a:cubicBezTo>
                    <a:pt x="8619" y="18787"/>
                    <a:pt x="9596" y="19900"/>
                    <a:pt x="10801" y="19900"/>
                  </a:cubicBezTo>
                  <a:cubicBezTo>
                    <a:pt x="12006" y="19900"/>
                    <a:pt x="12982" y="18787"/>
                    <a:pt x="12982" y="17412"/>
                  </a:cubicBezTo>
                  <a:cubicBezTo>
                    <a:pt x="12982" y="16039"/>
                    <a:pt x="12006" y="14925"/>
                    <a:pt x="10801" y="14925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300"/>
            </a:p>
          </p:txBody>
        </p:sp>
        <p:sp>
          <p:nvSpPr>
            <p:cNvPr id="61" name="Shape 4026"/>
            <p:cNvSpPr/>
            <p:nvPr/>
          </p:nvSpPr>
          <p:spPr>
            <a:xfrm>
              <a:off x="2986189" y="4871562"/>
              <a:ext cx="219291" cy="166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4" h="21471" extrusionOk="0">
                  <a:moveTo>
                    <a:pt x="18030" y="19454"/>
                  </a:moveTo>
                  <a:cubicBezTo>
                    <a:pt x="17963" y="19996"/>
                    <a:pt x="19394" y="20889"/>
                    <a:pt x="19531" y="19301"/>
                  </a:cubicBezTo>
                  <a:cubicBezTo>
                    <a:pt x="20145" y="12136"/>
                    <a:pt x="19088" y="10075"/>
                    <a:pt x="19088" y="10075"/>
                  </a:cubicBezTo>
                  <a:lnTo>
                    <a:pt x="17606" y="11177"/>
                  </a:lnTo>
                  <a:cubicBezTo>
                    <a:pt x="17606" y="11177"/>
                    <a:pt x="18863" y="12767"/>
                    <a:pt x="18030" y="19454"/>
                  </a:cubicBezTo>
                  <a:close/>
                  <a:moveTo>
                    <a:pt x="20733" y="6972"/>
                  </a:moveTo>
                  <a:lnTo>
                    <a:pt x="11887" y="388"/>
                  </a:lnTo>
                  <a:cubicBezTo>
                    <a:pt x="11194" y="-129"/>
                    <a:pt x="10060" y="-129"/>
                    <a:pt x="9367" y="388"/>
                  </a:cubicBezTo>
                  <a:lnTo>
                    <a:pt x="519" y="6972"/>
                  </a:lnTo>
                  <a:cubicBezTo>
                    <a:pt x="-173" y="7489"/>
                    <a:pt x="-173" y="8333"/>
                    <a:pt x="519" y="8848"/>
                  </a:cubicBezTo>
                  <a:lnTo>
                    <a:pt x="9367" y="15434"/>
                  </a:lnTo>
                  <a:cubicBezTo>
                    <a:pt x="10060" y="15950"/>
                    <a:pt x="11194" y="15950"/>
                    <a:pt x="11887" y="15434"/>
                  </a:cubicBezTo>
                  <a:lnTo>
                    <a:pt x="17606" y="11177"/>
                  </a:lnTo>
                  <a:lnTo>
                    <a:pt x="11405" y="9246"/>
                  </a:lnTo>
                  <a:cubicBezTo>
                    <a:pt x="11166" y="9325"/>
                    <a:pt x="10902" y="9369"/>
                    <a:pt x="10627" y="9369"/>
                  </a:cubicBezTo>
                  <a:cubicBezTo>
                    <a:pt x="9510" y="9369"/>
                    <a:pt x="8604" y="8653"/>
                    <a:pt x="8604" y="7770"/>
                  </a:cubicBezTo>
                  <a:cubicBezTo>
                    <a:pt x="8604" y="6886"/>
                    <a:pt x="9510" y="6170"/>
                    <a:pt x="10627" y="6170"/>
                  </a:cubicBezTo>
                  <a:cubicBezTo>
                    <a:pt x="11495" y="6170"/>
                    <a:pt x="12232" y="6603"/>
                    <a:pt x="12520" y="7209"/>
                  </a:cubicBezTo>
                  <a:lnTo>
                    <a:pt x="19088" y="10075"/>
                  </a:lnTo>
                  <a:lnTo>
                    <a:pt x="20733" y="8848"/>
                  </a:lnTo>
                  <a:cubicBezTo>
                    <a:pt x="21427" y="8333"/>
                    <a:pt x="21427" y="7489"/>
                    <a:pt x="20733" y="6972"/>
                  </a:cubicBezTo>
                  <a:close/>
                  <a:moveTo>
                    <a:pt x="3508" y="13898"/>
                  </a:moveTo>
                  <a:cubicBezTo>
                    <a:pt x="4002" y="16554"/>
                    <a:pt x="4628" y="17714"/>
                    <a:pt x="6720" y="18930"/>
                  </a:cubicBezTo>
                  <a:cubicBezTo>
                    <a:pt x="8812" y="20144"/>
                    <a:pt x="9807" y="21471"/>
                    <a:pt x="10627" y="21471"/>
                  </a:cubicBezTo>
                  <a:cubicBezTo>
                    <a:pt x="11447" y="21471"/>
                    <a:pt x="12378" y="20309"/>
                    <a:pt x="14470" y="19093"/>
                  </a:cubicBezTo>
                  <a:cubicBezTo>
                    <a:pt x="16562" y="17877"/>
                    <a:pt x="16004" y="17508"/>
                    <a:pt x="16497" y="14853"/>
                  </a:cubicBezTo>
                  <a:lnTo>
                    <a:pt x="10627" y="18646"/>
                  </a:lnTo>
                  <a:cubicBezTo>
                    <a:pt x="10627" y="18646"/>
                    <a:pt x="3508" y="13898"/>
                    <a:pt x="3508" y="13898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300"/>
            </a:p>
          </p:txBody>
        </p:sp>
        <p:sp>
          <p:nvSpPr>
            <p:cNvPr id="62" name="Shape 4063"/>
            <p:cNvSpPr/>
            <p:nvPr/>
          </p:nvSpPr>
          <p:spPr>
            <a:xfrm>
              <a:off x="4376377" y="4890042"/>
              <a:ext cx="216177" cy="12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40" y="7201"/>
                  </a:moveTo>
                  <a:lnTo>
                    <a:pt x="15120" y="7201"/>
                  </a:lnTo>
                  <a:lnTo>
                    <a:pt x="15120" y="3600"/>
                  </a:lnTo>
                  <a:lnTo>
                    <a:pt x="19440" y="3600"/>
                  </a:lnTo>
                  <a:cubicBezTo>
                    <a:pt x="19440" y="3600"/>
                    <a:pt x="19440" y="7201"/>
                    <a:pt x="19440" y="7201"/>
                  </a:cubicBezTo>
                  <a:close/>
                  <a:moveTo>
                    <a:pt x="16200" y="12600"/>
                  </a:moveTo>
                  <a:lnTo>
                    <a:pt x="16200" y="9000"/>
                  </a:lnTo>
                  <a:lnTo>
                    <a:pt x="18359" y="9000"/>
                  </a:lnTo>
                  <a:lnTo>
                    <a:pt x="18359" y="12600"/>
                  </a:lnTo>
                  <a:cubicBezTo>
                    <a:pt x="18359" y="12600"/>
                    <a:pt x="16200" y="12600"/>
                    <a:pt x="16200" y="12600"/>
                  </a:cubicBezTo>
                  <a:close/>
                  <a:moveTo>
                    <a:pt x="19440" y="18000"/>
                  </a:moveTo>
                  <a:lnTo>
                    <a:pt x="17280" y="18000"/>
                  </a:lnTo>
                  <a:lnTo>
                    <a:pt x="17280" y="14401"/>
                  </a:lnTo>
                  <a:lnTo>
                    <a:pt x="19440" y="14401"/>
                  </a:lnTo>
                  <a:cubicBezTo>
                    <a:pt x="19440" y="14401"/>
                    <a:pt x="19440" y="18000"/>
                    <a:pt x="19440" y="18000"/>
                  </a:cubicBezTo>
                  <a:close/>
                  <a:moveTo>
                    <a:pt x="16200" y="18000"/>
                  </a:moveTo>
                  <a:lnTo>
                    <a:pt x="5400" y="18000"/>
                  </a:lnTo>
                  <a:lnTo>
                    <a:pt x="5400" y="14401"/>
                  </a:lnTo>
                  <a:lnTo>
                    <a:pt x="16200" y="14401"/>
                  </a:lnTo>
                  <a:cubicBezTo>
                    <a:pt x="16200" y="14401"/>
                    <a:pt x="16200" y="18000"/>
                    <a:pt x="16200" y="18000"/>
                  </a:cubicBezTo>
                  <a:close/>
                  <a:moveTo>
                    <a:pt x="4319" y="18000"/>
                  </a:moveTo>
                  <a:lnTo>
                    <a:pt x="2160" y="18000"/>
                  </a:lnTo>
                  <a:lnTo>
                    <a:pt x="2160" y="14401"/>
                  </a:lnTo>
                  <a:lnTo>
                    <a:pt x="4319" y="14401"/>
                  </a:lnTo>
                  <a:cubicBezTo>
                    <a:pt x="4319" y="14401"/>
                    <a:pt x="4319" y="18000"/>
                    <a:pt x="4319" y="18000"/>
                  </a:cubicBezTo>
                  <a:close/>
                  <a:moveTo>
                    <a:pt x="5400" y="9000"/>
                  </a:moveTo>
                  <a:lnTo>
                    <a:pt x="5400" y="12600"/>
                  </a:lnTo>
                  <a:lnTo>
                    <a:pt x="3240" y="12600"/>
                  </a:lnTo>
                  <a:lnTo>
                    <a:pt x="3240" y="9000"/>
                  </a:lnTo>
                  <a:cubicBezTo>
                    <a:pt x="3240" y="9000"/>
                    <a:pt x="5400" y="9000"/>
                    <a:pt x="5400" y="9000"/>
                  </a:cubicBezTo>
                  <a:close/>
                  <a:moveTo>
                    <a:pt x="2160" y="3600"/>
                  </a:moveTo>
                  <a:lnTo>
                    <a:pt x="4319" y="3600"/>
                  </a:lnTo>
                  <a:lnTo>
                    <a:pt x="4319" y="7201"/>
                  </a:lnTo>
                  <a:lnTo>
                    <a:pt x="2160" y="7201"/>
                  </a:lnTo>
                  <a:cubicBezTo>
                    <a:pt x="2160" y="7201"/>
                    <a:pt x="2160" y="3600"/>
                    <a:pt x="2160" y="3600"/>
                  </a:cubicBezTo>
                  <a:close/>
                  <a:moveTo>
                    <a:pt x="8639" y="9000"/>
                  </a:moveTo>
                  <a:lnTo>
                    <a:pt x="8639" y="12600"/>
                  </a:lnTo>
                  <a:lnTo>
                    <a:pt x="6479" y="12600"/>
                  </a:lnTo>
                  <a:lnTo>
                    <a:pt x="6479" y="9000"/>
                  </a:lnTo>
                  <a:cubicBezTo>
                    <a:pt x="6479" y="9000"/>
                    <a:pt x="8639" y="9000"/>
                    <a:pt x="8639" y="9000"/>
                  </a:cubicBezTo>
                  <a:close/>
                  <a:moveTo>
                    <a:pt x="5400" y="3600"/>
                  </a:moveTo>
                  <a:lnTo>
                    <a:pt x="7560" y="3600"/>
                  </a:lnTo>
                  <a:lnTo>
                    <a:pt x="7560" y="7201"/>
                  </a:lnTo>
                  <a:lnTo>
                    <a:pt x="5400" y="7201"/>
                  </a:lnTo>
                  <a:cubicBezTo>
                    <a:pt x="5400" y="7201"/>
                    <a:pt x="5400" y="3600"/>
                    <a:pt x="5400" y="3600"/>
                  </a:cubicBezTo>
                  <a:close/>
                  <a:moveTo>
                    <a:pt x="11880" y="9000"/>
                  </a:moveTo>
                  <a:lnTo>
                    <a:pt x="11880" y="12600"/>
                  </a:lnTo>
                  <a:lnTo>
                    <a:pt x="9720" y="12600"/>
                  </a:lnTo>
                  <a:lnTo>
                    <a:pt x="9720" y="9000"/>
                  </a:lnTo>
                  <a:cubicBezTo>
                    <a:pt x="9720" y="9000"/>
                    <a:pt x="11880" y="9000"/>
                    <a:pt x="11880" y="9000"/>
                  </a:cubicBezTo>
                  <a:close/>
                  <a:moveTo>
                    <a:pt x="8639" y="3600"/>
                  </a:moveTo>
                  <a:lnTo>
                    <a:pt x="10799" y="3600"/>
                  </a:lnTo>
                  <a:lnTo>
                    <a:pt x="10799" y="7201"/>
                  </a:lnTo>
                  <a:lnTo>
                    <a:pt x="8639" y="7201"/>
                  </a:lnTo>
                  <a:cubicBezTo>
                    <a:pt x="8639" y="7201"/>
                    <a:pt x="8639" y="3600"/>
                    <a:pt x="8639" y="3600"/>
                  </a:cubicBezTo>
                  <a:close/>
                  <a:moveTo>
                    <a:pt x="15120" y="9000"/>
                  </a:moveTo>
                  <a:lnTo>
                    <a:pt x="15120" y="12600"/>
                  </a:lnTo>
                  <a:lnTo>
                    <a:pt x="12959" y="12600"/>
                  </a:lnTo>
                  <a:lnTo>
                    <a:pt x="12959" y="9000"/>
                  </a:lnTo>
                  <a:cubicBezTo>
                    <a:pt x="12959" y="9000"/>
                    <a:pt x="15120" y="9000"/>
                    <a:pt x="15120" y="9000"/>
                  </a:cubicBezTo>
                  <a:close/>
                  <a:moveTo>
                    <a:pt x="11880" y="3600"/>
                  </a:moveTo>
                  <a:lnTo>
                    <a:pt x="14040" y="3600"/>
                  </a:lnTo>
                  <a:lnTo>
                    <a:pt x="14040" y="7201"/>
                  </a:lnTo>
                  <a:lnTo>
                    <a:pt x="11880" y="7201"/>
                  </a:lnTo>
                  <a:cubicBezTo>
                    <a:pt x="11880" y="7201"/>
                    <a:pt x="11880" y="3600"/>
                    <a:pt x="11880" y="3600"/>
                  </a:cubicBezTo>
                  <a:close/>
                  <a:moveTo>
                    <a:pt x="20088" y="0"/>
                  </a:moveTo>
                  <a:lnTo>
                    <a:pt x="1511" y="0"/>
                  </a:lnTo>
                  <a:cubicBezTo>
                    <a:pt x="680" y="0"/>
                    <a:pt x="0" y="1134"/>
                    <a:pt x="0" y="2519"/>
                  </a:cubicBezTo>
                  <a:lnTo>
                    <a:pt x="0" y="19081"/>
                  </a:lnTo>
                  <a:cubicBezTo>
                    <a:pt x="0" y="20466"/>
                    <a:pt x="680" y="21600"/>
                    <a:pt x="1511" y="21600"/>
                  </a:cubicBezTo>
                  <a:lnTo>
                    <a:pt x="20088" y="21600"/>
                  </a:lnTo>
                  <a:cubicBezTo>
                    <a:pt x="20920" y="21600"/>
                    <a:pt x="21600" y="20466"/>
                    <a:pt x="21600" y="19081"/>
                  </a:cubicBezTo>
                  <a:lnTo>
                    <a:pt x="21600" y="2519"/>
                  </a:lnTo>
                  <a:cubicBezTo>
                    <a:pt x="21600" y="1134"/>
                    <a:pt x="20920" y="0"/>
                    <a:pt x="20088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300"/>
            </a:p>
          </p:txBody>
        </p:sp>
        <p:sp>
          <p:nvSpPr>
            <p:cNvPr id="63" name="Shape 4063"/>
            <p:cNvSpPr/>
            <p:nvPr/>
          </p:nvSpPr>
          <p:spPr>
            <a:xfrm>
              <a:off x="5912004" y="4890042"/>
              <a:ext cx="216177" cy="12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40" y="7201"/>
                  </a:moveTo>
                  <a:lnTo>
                    <a:pt x="15120" y="7201"/>
                  </a:lnTo>
                  <a:lnTo>
                    <a:pt x="15120" y="3600"/>
                  </a:lnTo>
                  <a:lnTo>
                    <a:pt x="19440" y="3600"/>
                  </a:lnTo>
                  <a:cubicBezTo>
                    <a:pt x="19440" y="3600"/>
                    <a:pt x="19440" y="7201"/>
                    <a:pt x="19440" y="7201"/>
                  </a:cubicBezTo>
                  <a:close/>
                  <a:moveTo>
                    <a:pt x="16200" y="12600"/>
                  </a:moveTo>
                  <a:lnTo>
                    <a:pt x="16200" y="9000"/>
                  </a:lnTo>
                  <a:lnTo>
                    <a:pt x="18359" y="9000"/>
                  </a:lnTo>
                  <a:lnTo>
                    <a:pt x="18359" y="12600"/>
                  </a:lnTo>
                  <a:cubicBezTo>
                    <a:pt x="18359" y="12600"/>
                    <a:pt x="16200" y="12600"/>
                    <a:pt x="16200" y="12600"/>
                  </a:cubicBezTo>
                  <a:close/>
                  <a:moveTo>
                    <a:pt x="19440" y="18000"/>
                  </a:moveTo>
                  <a:lnTo>
                    <a:pt x="17280" y="18000"/>
                  </a:lnTo>
                  <a:lnTo>
                    <a:pt x="17280" y="14401"/>
                  </a:lnTo>
                  <a:lnTo>
                    <a:pt x="19440" y="14401"/>
                  </a:lnTo>
                  <a:cubicBezTo>
                    <a:pt x="19440" y="14401"/>
                    <a:pt x="19440" y="18000"/>
                    <a:pt x="19440" y="18000"/>
                  </a:cubicBezTo>
                  <a:close/>
                  <a:moveTo>
                    <a:pt x="16200" y="18000"/>
                  </a:moveTo>
                  <a:lnTo>
                    <a:pt x="5400" y="18000"/>
                  </a:lnTo>
                  <a:lnTo>
                    <a:pt x="5400" y="14401"/>
                  </a:lnTo>
                  <a:lnTo>
                    <a:pt x="16200" y="14401"/>
                  </a:lnTo>
                  <a:cubicBezTo>
                    <a:pt x="16200" y="14401"/>
                    <a:pt x="16200" y="18000"/>
                    <a:pt x="16200" y="18000"/>
                  </a:cubicBezTo>
                  <a:close/>
                  <a:moveTo>
                    <a:pt x="4319" y="18000"/>
                  </a:moveTo>
                  <a:lnTo>
                    <a:pt x="2160" y="18000"/>
                  </a:lnTo>
                  <a:lnTo>
                    <a:pt x="2160" y="14401"/>
                  </a:lnTo>
                  <a:lnTo>
                    <a:pt x="4319" y="14401"/>
                  </a:lnTo>
                  <a:cubicBezTo>
                    <a:pt x="4319" y="14401"/>
                    <a:pt x="4319" y="18000"/>
                    <a:pt x="4319" y="18000"/>
                  </a:cubicBezTo>
                  <a:close/>
                  <a:moveTo>
                    <a:pt x="5400" y="9000"/>
                  </a:moveTo>
                  <a:lnTo>
                    <a:pt x="5400" y="12600"/>
                  </a:lnTo>
                  <a:lnTo>
                    <a:pt x="3240" y="12600"/>
                  </a:lnTo>
                  <a:lnTo>
                    <a:pt x="3240" y="9000"/>
                  </a:lnTo>
                  <a:cubicBezTo>
                    <a:pt x="3240" y="9000"/>
                    <a:pt x="5400" y="9000"/>
                    <a:pt x="5400" y="9000"/>
                  </a:cubicBezTo>
                  <a:close/>
                  <a:moveTo>
                    <a:pt x="2160" y="3600"/>
                  </a:moveTo>
                  <a:lnTo>
                    <a:pt x="4319" y="3600"/>
                  </a:lnTo>
                  <a:lnTo>
                    <a:pt x="4319" y="7201"/>
                  </a:lnTo>
                  <a:lnTo>
                    <a:pt x="2160" y="7201"/>
                  </a:lnTo>
                  <a:cubicBezTo>
                    <a:pt x="2160" y="7201"/>
                    <a:pt x="2160" y="3600"/>
                    <a:pt x="2160" y="3600"/>
                  </a:cubicBezTo>
                  <a:close/>
                  <a:moveTo>
                    <a:pt x="8639" y="9000"/>
                  </a:moveTo>
                  <a:lnTo>
                    <a:pt x="8639" y="12600"/>
                  </a:lnTo>
                  <a:lnTo>
                    <a:pt x="6479" y="12600"/>
                  </a:lnTo>
                  <a:lnTo>
                    <a:pt x="6479" y="9000"/>
                  </a:lnTo>
                  <a:cubicBezTo>
                    <a:pt x="6479" y="9000"/>
                    <a:pt x="8639" y="9000"/>
                    <a:pt x="8639" y="9000"/>
                  </a:cubicBezTo>
                  <a:close/>
                  <a:moveTo>
                    <a:pt x="5400" y="3600"/>
                  </a:moveTo>
                  <a:lnTo>
                    <a:pt x="7560" y="3600"/>
                  </a:lnTo>
                  <a:lnTo>
                    <a:pt x="7560" y="7201"/>
                  </a:lnTo>
                  <a:lnTo>
                    <a:pt x="5400" y="7201"/>
                  </a:lnTo>
                  <a:cubicBezTo>
                    <a:pt x="5400" y="7201"/>
                    <a:pt x="5400" y="3600"/>
                    <a:pt x="5400" y="3600"/>
                  </a:cubicBezTo>
                  <a:close/>
                  <a:moveTo>
                    <a:pt x="11880" y="9000"/>
                  </a:moveTo>
                  <a:lnTo>
                    <a:pt x="11880" y="12600"/>
                  </a:lnTo>
                  <a:lnTo>
                    <a:pt x="9720" y="12600"/>
                  </a:lnTo>
                  <a:lnTo>
                    <a:pt x="9720" y="9000"/>
                  </a:lnTo>
                  <a:cubicBezTo>
                    <a:pt x="9720" y="9000"/>
                    <a:pt x="11880" y="9000"/>
                    <a:pt x="11880" y="9000"/>
                  </a:cubicBezTo>
                  <a:close/>
                  <a:moveTo>
                    <a:pt x="8639" y="3600"/>
                  </a:moveTo>
                  <a:lnTo>
                    <a:pt x="10799" y="3600"/>
                  </a:lnTo>
                  <a:lnTo>
                    <a:pt x="10799" y="7201"/>
                  </a:lnTo>
                  <a:lnTo>
                    <a:pt x="8639" y="7201"/>
                  </a:lnTo>
                  <a:cubicBezTo>
                    <a:pt x="8639" y="7201"/>
                    <a:pt x="8639" y="3600"/>
                    <a:pt x="8639" y="3600"/>
                  </a:cubicBezTo>
                  <a:close/>
                  <a:moveTo>
                    <a:pt x="15120" y="9000"/>
                  </a:moveTo>
                  <a:lnTo>
                    <a:pt x="15120" y="12600"/>
                  </a:lnTo>
                  <a:lnTo>
                    <a:pt x="12959" y="12600"/>
                  </a:lnTo>
                  <a:lnTo>
                    <a:pt x="12959" y="9000"/>
                  </a:lnTo>
                  <a:cubicBezTo>
                    <a:pt x="12959" y="9000"/>
                    <a:pt x="15120" y="9000"/>
                    <a:pt x="15120" y="9000"/>
                  </a:cubicBezTo>
                  <a:close/>
                  <a:moveTo>
                    <a:pt x="11880" y="3600"/>
                  </a:moveTo>
                  <a:lnTo>
                    <a:pt x="14040" y="3600"/>
                  </a:lnTo>
                  <a:lnTo>
                    <a:pt x="14040" y="7201"/>
                  </a:lnTo>
                  <a:lnTo>
                    <a:pt x="11880" y="7201"/>
                  </a:lnTo>
                  <a:cubicBezTo>
                    <a:pt x="11880" y="7201"/>
                    <a:pt x="11880" y="3600"/>
                    <a:pt x="11880" y="3600"/>
                  </a:cubicBezTo>
                  <a:close/>
                  <a:moveTo>
                    <a:pt x="20088" y="0"/>
                  </a:moveTo>
                  <a:lnTo>
                    <a:pt x="1511" y="0"/>
                  </a:lnTo>
                  <a:cubicBezTo>
                    <a:pt x="680" y="0"/>
                    <a:pt x="0" y="1134"/>
                    <a:pt x="0" y="2519"/>
                  </a:cubicBezTo>
                  <a:lnTo>
                    <a:pt x="0" y="19081"/>
                  </a:lnTo>
                  <a:cubicBezTo>
                    <a:pt x="0" y="20466"/>
                    <a:pt x="680" y="21600"/>
                    <a:pt x="1511" y="21600"/>
                  </a:cubicBezTo>
                  <a:lnTo>
                    <a:pt x="20088" y="21600"/>
                  </a:lnTo>
                  <a:cubicBezTo>
                    <a:pt x="20920" y="21600"/>
                    <a:pt x="21600" y="20466"/>
                    <a:pt x="21600" y="19081"/>
                  </a:cubicBezTo>
                  <a:lnTo>
                    <a:pt x="21600" y="2519"/>
                  </a:lnTo>
                  <a:cubicBezTo>
                    <a:pt x="21600" y="1134"/>
                    <a:pt x="20920" y="0"/>
                    <a:pt x="20088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300"/>
            </a:p>
          </p:txBody>
        </p:sp>
        <p:sp>
          <p:nvSpPr>
            <p:cNvPr id="64" name="Shape 3997"/>
            <p:cNvSpPr/>
            <p:nvPr/>
          </p:nvSpPr>
          <p:spPr>
            <a:xfrm>
              <a:off x="7783257" y="4856032"/>
              <a:ext cx="202221" cy="197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679" y="19547"/>
                  </a:moveTo>
                  <a:lnTo>
                    <a:pt x="11679" y="14693"/>
                  </a:lnTo>
                  <a:lnTo>
                    <a:pt x="9921" y="14693"/>
                  </a:lnTo>
                  <a:lnTo>
                    <a:pt x="9921" y="19547"/>
                  </a:lnTo>
                  <a:cubicBezTo>
                    <a:pt x="5768" y="19134"/>
                    <a:pt x="2465" y="15832"/>
                    <a:pt x="2052" y="11679"/>
                  </a:cubicBezTo>
                  <a:lnTo>
                    <a:pt x="6907" y="11679"/>
                  </a:lnTo>
                  <a:lnTo>
                    <a:pt x="6907" y="9921"/>
                  </a:lnTo>
                  <a:lnTo>
                    <a:pt x="2052" y="9921"/>
                  </a:lnTo>
                  <a:cubicBezTo>
                    <a:pt x="2465" y="5768"/>
                    <a:pt x="5768" y="2466"/>
                    <a:pt x="9921" y="2054"/>
                  </a:cubicBezTo>
                  <a:lnTo>
                    <a:pt x="9921" y="6907"/>
                  </a:lnTo>
                  <a:lnTo>
                    <a:pt x="11679" y="6907"/>
                  </a:lnTo>
                  <a:lnTo>
                    <a:pt x="11679" y="2054"/>
                  </a:lnTo>
                  <a:cubicBezTo>
                    <a:pt x="15832" y="2466"/>
                    <a:pt x="19135" y="5768"/>
                    <a:pt x="19548" y="9921"/>
                  </a:cubicBezTo>
                  <a:lnTo>
                    <a:pt x="14693" y="9921"/>
                  </a:lnTo>
                  <a:lnTo>
                    <a:pt x="14693" y="11679"/>
                  </a:lnTo>
                  <a:lnTo>
                    <a:pt x="19548" y="11679"/>
                  </a:lnTo>
                  <a:cubicBezTo>
                    <a:pt x="19135" y="15832"/>
                    <a:pt x="15832" y="19134"/>
                    <a:pt x="11679" y="19547"/>
                  </a:cubicBezTo>
                  <a:close/>
                  <a:moveTo>
                    <a:pt x="10799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799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6"/>
                    <a:pt x="16765" y="0"/>
                    <a:pt x="10799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300"/>
            </a:p>
          </p:txBody>
        </p:sp>
      </p:grpSp>
    </p:spTree>
    <p:extLst>
      <p:ext uri="{BB962C8B-B14F-4D97-AF65-F5344CB8AC3E}">
        <p14:creationId xmlns:p14="http://schemas.microsoft.com/office/powerpoint/2010/main" val="233000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1.3ECU</a:t>
            </a:r>
            <a:r>
              <a:rPr lang="zh-CN" altLang="en-US" sz="1400" dirty="0" smtClean="0"/>
              <a:t>规格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4229892"/>
              </p:ext>
            </p:extLst>
          </p:nvPr>
        </p:nvGraphicFramePr>
        <p:xfrm>
          <a:off x="1043608" y="1556792"/>
          <a:ext cx="6840760" cy="3320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689"/>
                <a:gridCol w="1580209"/>
                <a:gridCol w="4875862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Description</a:t>
                      </a:r>
                      <a:endParaRPr lang="zh-CN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smtClean="0"/>
                        <a:t>Value</a:t>
                      </a:r>
                      <a:endParaRPr lang="zh-CN" altLang="en-US" sz="1000" dirty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7557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3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734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4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963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2.1</a:t>
            </a:r>
            <a:r>
              <a:rPr lang="zh-CN" altLang="en-US" sz="1400" dirty="0" smtClean="0"/>
              <a:t>功能介绍</a:t>
            </a:r>
            <a:endParaRPr lang="zh-CN" altLang="en-US" sz="1400" dirty="0"/>
          </a:p>
        </p:txBody>
      </p:sp>
      <p:sp>
        <p:nvSpPr>
          <p:cNvPr id="10" name="内容占位符 1"/>
          <p:cNvSpPr txBox="1">
            <a:spLocks/>
          </p:cNvSpPr>
          <p:nvPr/>
        </p:nvSpPr>
        <p:spPr>
          <a:xfrm>
            <a:off x="414478" y="933545"/>
            <a:ext cx="2501338" cy="1199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1400" dirty="0" smtClean="0"/>
              <a:t>APU</a:t>
            </a:r>
            <a:r>
              <a:rPr lang="zh-CN" altLang="en-US" sz="1400" dirty="0" smtClean="0"/>
              <a:t>包含</a:t>
            </a:r>
            <a:r>
              <a:rPr lang="zh-CN" altLang="en-US" sz="1400" dirty="0" smtClean="0"/>
              <a:t>两种工作模式：</a:t>
            </a:r>
            <a:endParaRPr lang="en-US" altLang="zh-CN" sz="14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1400" dirty="0" smtClean="0"/>
              <a:t>自动驾驶</a:t>
            </a:r>
            <a:endParaRPr lang="en-US" altLang="zh-CN" sz="14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1400" dirty="0" smtClean="0"/>
              <a:t>非自动驾驶</a:t>
            </a:r>
            <a:endParaRPr lang="en-US" altLang="zh-CN" sz="1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400" dirty="0" smtClean="0"/>
              <a:t>通过</a:t>
            </a:r>
            <a:r>
              <a:rPr lang="en-US" altLang="zh-CN" sz="1400" dirty="0" smtClean="0"/>
              <a:t>APU</a:t>
            </a:r>
            <a:r>
              <a:rPr lang="zh-CN" altLang="en-US" sz="1400" dirty="0" smtClean="0"/>
              <a:t>按键来激活。</a:t>
            </a:r>
            <a:endParaRPr lang="zh-CN" altLang="en-US" sz="1400" dirty="0"/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5181276" y="810278"/>
            <a:ext cx="3024337" cy="14458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1400" dirty="0" smtClean="0"/>
              <a:t>Function</a:t>
            </a:r>
            <a:r>
              <a:rPr lang="zh-CN" altLang="en-US" sz="1400" dirty="0" smtClean="0"/>
              <a:t>功能：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100" dirty="0" smtClean="0"/>
              <a:t>VAD.1</a:t>
            </a:r>
            <a:r>
              <a:rPr lang="zh-CN" altLang="en-US" sz="1100" dirty="0" smtClean="0"/>
              <a:t>监控影像</a:t>
            </a:r>
            <a:endParaRPr lang="en-US" altLang="zh-CN" sz="11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100" dirty="0" smtClean="0"/>
              <a:t>VAD.2</a:t>
            </a:r>
            <a:r>
              <a:rPr lang="zh-CN" altLang="en-US" sz="1100" dirty="0" smtClean="0"/>
              <a:t>交通标示识别</a:t>
            </a:r>
            <a:endParaRPr lang="en-US" altLang="zh-CN" sz="11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100" dirty="0" smtClean="0"/>
              <a:t>VAD.3</a:t>
            </a:r>
            <a:r>
              <a:rPr lang="zh-CN" altLang="en-US" sz="1100" dirty="0" smtClean="0"/>
              <a:t>障碍物检测</a:t>
            </a:r>
            <a:endParaRPr lang="en-US" altLang="zh-CN" sz="11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100" dirty="0" smtClean="0"/>
              <a:t>VAD.4</a:t>
            </a:r>
            <a:r>
              <a:rPr lang="zh-CN" altLang="en-US" sz="1100" dirty="0" smtClean="0"/>
              <a:t>前方碰撞预警</a:t>
            </a:r>
            <a:endParaRPr lang="en-US" altLang="zh-CN" sz="11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100" dirty="0" smtClean="0"/>
              <a:t>VAD.5</a:t>
            </a:r>
            <a:r>
              <a:rPr lang="zh-CN" altLang="en-US" sz="1100" dirty="0" smtClean="0"/>
              <a:t>自动紧急刹车</a:t>
            </a:r>
            <a:endParaRPr lang="en-US" altLang="zh-CN" sz="11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100" dirty="0" smtClean="0"/>
              <a:t>VAD.6</a:t>
            </a:r>
            <a:r>
              <a:rPr lang="zh-CN" altLang="en-US" sz="1100" dirty="0" smtClean="0"/>
              <a:t>电子驻车</a:t>
            </a:r>
            <a:endParaRPr lang="zh-CN" alt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1699291" y="3356993"/>
            <a:ext cx="1536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交通标示识别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21292" y="3356994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障碍物检测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70265" y="3356994"/>
            <a:ext cx="1536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前方碰撞预警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67244" y="3356994"/>
            <a:ext cx="1536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自动紧急制动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56246" y="3356992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电子驻车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7414" y="4060231"/>
            <a:ext cx="1080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基于单摄像头或多向摄像头的监控方案，环视影像或仅前视或后视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27316" y="4060231"/>
            <a:ext cx="1080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基于车速标识的识别方案，最高或最低车速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01252" y="4060231"/>
            <a:ext cx="1080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利用图像以及雷达识别算法，识别车辆行进方向中、短距离的障碍物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92310" y="4060231"/>
            <a:ext cx="10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告别传统手刹，以简便线控方式实现驻车制动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95330" y="4060231"/>
            <a:ext cx="1080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障碍物距离行人小于安全距离时，车辆自行制动保证安全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98231" y="4060231"/>
            <a:ext cx="1080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行车前进方向检测到障碍物后，对司乘人员发出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视觉或声觉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信号警告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流程图: 合并 28"/>
          <p:cNvSpPr/>
          <p:nvPr/>
        </p:nvSpPr>
        <p:spPr>
          <a:xfrm>
            <a:off x="507414" y="3769989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合并 29"/>
          <p:cNvSpPr/>
          <p:nvPr/>
        </p:nvSpPr>
        <p:spPr>
          <a:xfrm>
            <a:off x="1928235" y="3769989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合并 30"/>
          <p:cNvSpPr/>
          <p:nvPr/>
        </p:nvSpPr>
        <p:spPr>
          <a:xfrm>
            <a:off x="3301252" y="3769989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合并 31"/>
          <p:cNvSpPr/>
          <p:nvPr/>
        </p:nvSpPr>
        <p:spPr>
          <a:xfrm>
            <a:off x="4698231" y="3769989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合并 32"/>
          <p:cNvSpPr/>
          <p:nvPr/>
        </p:nvSpPr>
        <p:spPr>
          <a:xfrm>
            <a:off x="6095210" y="3769989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合并 33"/>
          <p:cNvSpPr/>
          <p:nvPr/>
        </p:nvSpPr>
        <p:spPr>
          <a:xfrm>
            <a:off x="7492310" y="3769989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507414" y="3212976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1927316" y="3212976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3301312" y="3212976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4698290" y="3212976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095330" y="3212976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7492310" y="3212976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5536" y="3356994"/>
            <a:ext cx="1303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监控影像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79422" y="2420888"/>
            <a:ext cx="4464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基于控制芯片开发控制软件结合线控方案实现在以下场景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：厂区内部，封闭道路，无高大建筑物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遮挡，实现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下列具体功能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421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2.2</a:t>
            </a:r>
            <a:r>
              <a:rPr lang="zh-CN" altLang="en-US" sz="1400" dirty="0" smtClean="0"/>
              <a:t>功能</a:t>
            </a:r>
            <a:r>
              <a:rPr lang="zh-CN" altLang="en-US" sz="1400" dirty="0" smtClean="0"/>
              <a:t>介绍</a:t>
            </a:r>
            <a:endParaRPr lang="zh-CN" altLang="en-US" sz="1400" dirty="0"/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323528" y="925905"/>
            <a:ext cx="3293426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1400" dirty="0" smtClean="0"/>
              <a:t>Ability</a:t>
            </a:r>
            <a:r>
              <a:rPr lang="zh-CN" altLang="en-US" sz="1400" dirty="0" smtClean="0"/>
              <a:t>车辆能力解析</a:t>
            </a:r>
            <a:r>
              <a:rPr lang="en-US" altLang="zh-CN" sz="1400" dirty="0" smtClean="0"/>
              <a:t>(T1</a:t>
            </a:r>
            <a:r>
              <a:rPr lang="zh-CN" altLang="en-US" sz="1400" dirty="0" smtClean="0"/>
              <a:t>级评估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</p:txBody>
      </p:sp>
      <p:graphicFrame>
        <p:nvGraphicFramePr>
          <p:cNvPr id="15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7778709"/>
              </p:ext>
            </p:extLst>
          </p:nvPr>
        </p:nvGraphicFramePr>
        <p:xfrm>
          <a:off x="647564" y="1484784"/>
          <a:ext cx="7848872" cy="4606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411"/>
                <a:gridCol w="318247"/>
                <a:gridCol w="1239574"/>
                <a:gridCol w="2232248"/>
                <a:gridCol w="1440160"/>
                <a:gridCol w="2088232"/>
              </a:tblGrid>
              <a:tr h="219824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Item</a:t>
                      </a:r>
                      <a:endParaRPr lang="zh-CN" altLang="en-US" sz="10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Description</a:t>
                      </a:r>
                      <a:endParaRPr lang="zh-CN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Design</a:t>
                      </a:r>
                      <a:endParaRPr lang="zh-CN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Re.</a:t>
                      </a:r>
                      <a:endParaRPr lang="zh-CN" altLang="en-US" sz="1000" dirty="0" smtClean="0"/>
                    </a:p>
                  </a:txBody>
                  <a:tcPr anchor="ctr"/>
                </a:tc>
              </a:tr>
              <a:tr h="308448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/>
                        <a:t>认知与交通法规遵守能力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RZ01</a:t>
                      </a:r>
                      <a:r>
                        <a:rPr lang="zh-CN" altLang="en-US" sz="900" dirty="0" smtClean="0"/>
                        <a:t>交通标志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评估标志＞</a:t>
                      </a:r>
                      <a:r>
                        <a:rPr lang="en-US" altLang="zh-CN" sz="900" dirty="0" smtClean="0"/>
                        <a:t>5</a:t>
                      </a:r>
                      <a:r>
                        <a:rPr lang="zh-CN" altLang="en-US" sz="900" dirty="0" smtClean="0"/>
                        <a:t>种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2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RZ02</a:t>
                      </a:r>
                      <a:r>
                        <a:rPr lang="zh-CN" altLang="en-US" sz="900" dirty="0" smtClean="0"/>
                        <a:t>交通标线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评估标线＞</a:t>
                      </a:r>
                      <a:r>
                        <a:rPr lang="en-US" altLang="zh-CN" sz="900" dirty="0" smtClean="0"/>
                        <a:t>5</a:t>
                      </a:r>
                      <a:r>
                        <a:rPr lang="zh-CN" altLang="en-US" sz="900" dirty="0" smtClean="0"/>
                        <a:t>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17169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3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RZ03</a:t>
                      </a:r>
                      <a:r>
                        <a:rPr lang="zh-CN" altLang="en-US" sz="900" dirty="0" smtClean="0"/>
                        <a:t>交通信号灯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红绿</a:t>
                      </a:r>
                      <a:r>
                        <a:rPr lang="en-US" altLang="zh-CN" sz="900" dirty="0" smtClean="0"/>
                        <a:t>2</a:t>
                      </a:r>
                      <a:r>
                        <a:rPr lang="zh-CN" altLang="en-US" sz="900" dirty="0" smtClean="0"/>
                        <a:t>种通行测试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/>
                        <a:t>应急处置与人工介入能力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4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HMI01</a:t>
                      </a:r>
                      <a:r>
                        <a:rPr lang="zh-CN" altLang="en-US" sz="900" dirty="0" smtClean="0"/>
                        <a:t>紧急情况处置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提醒驾驶员、减速、后车监视、靠边停车、开启危险报警闪光灯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5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HMI02</a:t>
                      </a:r>
                      <a:r>
                        <a:rPr lang="zh-CN" altLang="en-US" sz="900" dirty="0" smtClean="0"/>
                        <a:t>人工介入后的可操作性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自动驾驶状态下，人工接管车辆并实现控制操纵，时间长于</a:t>
                      </a:r>
                      <a:r>
                        <a:rPr lang="en-US" altLang="zh-CN" sz="900" dirty="0" smtClean="0"/>
                        <a:t>1</a:t>
                      </a:r>
                      <a:r>
                        <a:rPr lang="zh-CN" altLang="en-US" sz="900" dirty="0" smtClean="0"/>
                        <a:t>分钟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6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HMI03</a:t>
                      </a:r>
                      <a:r>
                        <a:rPr lang="zh-CN" altLang="en-US" sz="900" dirty="0" smtClean="0"/>
                        <a:t>紧急停车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自动驾驶状态下，车速不超过</a:t>
                      </a:r>
                      <a:r>
                        <a:rPr lang="en-US" altLang="zh-CN" sz="900" dirty="0" smtClean="0"/>
                        <a:t>40km/h</a:t>
                      </a:r>
                      <a:r>
                        <a:rPr lang="zh-CN" altLang="en-US" sz="900" dirty="0" smtClean="0"/>
                        <a:t>时，评估人员下发指令到测试员实现停车，时间不超过</a:t>
                      </a:r>
                      <a:r>
                        <a:rPr lang="en-US" altLang="zh-CN" sz="900" dirty="0" smtClean="0"/>
                        <a:t>2</a:t>
                      </a:r>
                      <a:r>
                        <a:rPr lang="zh-CN" altLang="en-US" sz="900" dirty="0" smtClean="0"/>
                        <a:t>秒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/>
                        <a:t>综合驾驶能力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7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ZH01</a:t>
                      </a:r>
                      <a:r>
                        <a:rPr lang="zh-CN" altLang="en-US" sz="900" dirty="0" smtClean="0"/>
                        <a:t>起步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系统或人工进行车辆自检，</a:t>
                      </a:r>
                      <a:r>
                        <a:rPr lang="en-US" altLang="zh-CN" sz="900" dirty="0" smtClean="0"/>
                        <a:t>D</a:t>
                      </a:r>
                      <a:r>
                        <a:rPr lang="zh-CN" altLang="en-US" sz="900" dirty="0" smtClean="0"/>
                        <a:t>档，开启转向灯，无驾驶员介入时，起步、无后溜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8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ZH02</a:t>
                      </a:r>
                      <a:r>
                        <a:rPr lang="zh-CN" altLang="en-US" sz="900" dirty="0" smtClean="0"/>
                        <a:t>停车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遇到前车拥堵缓行停车时，自动降低车速并停车，但不驻车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9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ZH03</a:t>
                      </a:r>
                      <a:r>
                        <a:rPr lang="zh-CN" altLang="en-US" sz="900" dirty="0" smtClean="0"/>
                        <a:t>跟车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根据所在车道、路况和前车车速，合理加减速，速度变化及时、平顺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10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ZH04</a:t>
                      </a:r>
                      <a:r>
                        <a:rPr lang="zh-CN" altLang="en-US" sz="900" dirty="0" smtClean="0"/>
                        <a:t>变更车道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变更车道前，开启转向灯，确认后方交通安全，变更车道完成后关闭转向灯。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308448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11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ZH05</a:t>
                      </a:r>
                      <a:r>
                        <a:rPr lang="zh-CN" altLang="en-US" sz="900" dirty="0" smtClean="0"/>
                        <a:t>直行通过路口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依据路口情况，减速或停车，正确安全通过路口。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21104">
                <a:tc vMerge="1"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/>
                        <a:t>12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ZH06</a:t>
                      </a:r>
                      <a:r>
                        <a:rPr lang="zh-CN" altLang="en-US" sz="900" dirty="0" smtClean="0"/>
                        <a:t>通过人行横道线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减速，依据两侧交通情况，正确安全通过，遇行人停车让行。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00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3.1</a:t>
            </a:r>
            <a:r>
              <a:rPr lang="zh-CN" altLang="en-US" sz="1400" dirty="0" smtClean="0"/>
              <a:t>关联部件</a:t>
            </a:r>
            <a:endParaRPr lang="zh-CN" altLang="en-US" sz="1400" dirty="0"/>
          </a:p>
        </p:txBody>
      </p:sp>
      <p:sp>
        <p:nvSpPr>
          <p:cNvPr id="4" name="矩形 3"/>
          <p:cNvSpPr/>
          <p:nvPr/>
        </p:nvSpPr>
        <p:spPr>
          <a:xfrm>
            <a:off x="232328" y="1227121"/>
            <a:ext cx="927025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IPC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（组合仪表）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29104" y="2852936"/>
            <a:ext cx="1584176" cy="648072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VCU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</a:t>
            </a:r>
            <a:r>
              <a:rPr lang="zh-CN" altLang="en-US" sz="1000" dirty="0">
                <a:solidFill>
                  <a:sysClr val="windowText" lastClr="000000"/>
                </a:solidFill>
              </a:rPr>
              <a:t>整</a:t>
            </a:r>
            <a:r>
              <a:rPr lang="zh-CN" altLang="en-US" sz="1000" dirty="0" smtClean="0">
                <a:solidFill>
                  <a:sysClr val="windowText" lastClr="000000"/>
                </a:solidFill>
              </a:rPr>
              <a:t>车控制单元）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直接连接符 8"/>
          <p:cNvCxnSpPr>
            <a:stCxn id="4" idx="2"/>
          </p:cNvCxnSpPr>
          <p:nvPr/>
        </p:nvCxnSpPr>
        <p:spPr>
          <a:xfrm>
            <a:off x="695841" y="1875193"/>
            <a:ext cx="0" cy="5520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17" idx="0"/>
          </p:cNvCxnSpPr>
          <p:nvPr/>
        </p:nvCxnSpPr>
        <p:spPr>
          <a:xfrm>
            <a:off x="4521192" y="2427254"/>
            <a:ext cx="0" cy="4256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312663" y="1227121"/>
            <a:ext cx="194421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ABS or ESC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（防抱死系统或车身稳定系统）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直接连接符 23"/>
          <p:cNvCxnSpPr>
            <a:stCxn id="23" idx="2"/>
          </p:cNvCxnSpPr>
          <p:nvPr/>
        </p:nvCxnSpPr>
        <p:spPr>
          <a:xfrm>
            <a:off x="2284771" y="1875193"/>
            <a:ext cx="0" cy="5520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345203" y="1227121"/>
            <a:ext cx="1362922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EPB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（电子驻车制动系统）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直接连接符 30"/>
          <p:cNvCxnSpPr>
            <a:stCxn id="30" idx="2"/>
          </p:cNvCxnSpPr>
          <p:nvPr/>
        </p:nvCxnSpPr>
        <p:spPr>
          <a:xfrm>
            <a:off x="4026664" y="1875193"/>
            <a:ext cx="0" cy="5520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272956" y="1227121"/>
            <a:ext cx="1362922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EPS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（电子助力转向系统）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36" name="直接连接符 35"/>
          <p:cNvCxnSpPr>
            <a:stCxn id="35" idx="2"/>
          </p:cNvCxnSpPr>
          <p:nvPr/>
        </p:nvCxnSpPr>
        <p:spPr>
          <a:xfrm>
            <a:off x="6954417" y="1875193"/>
            <a:ext cx="0" cy="5520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32328" y="2852936"/>
            <a:ext cx="1173648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BCM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（车身控制模块）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直接连接符 37"/>
          <p:cNvCxnSpPr>
            <a:stCxn id="37" idx="0"/>
          </p:cNvCxnSpPr>
          <p:nvPr/>
        </p:nvCxnSpPr>
        <p:spPr>
          <a:xfrm flipV="1">
            <a:off x="819152" y="2427254"/>
            <a:ext cx="0" cy="4256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340576" y="2427254"/>
            <a:ext cx="844898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7717535" y="1227121"/>
            <a:ext cx="1173648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MCU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（电机控制器）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48" name="直接连接符 47"/>
          <p:cNvCxnSpPr>
            <a:stCxn id="47" idx="2"/>
          </p:cNvCxnSpPr>
          <p:nvPr/>
        </p:nvCxnSpPr>
        <p:spPr>
          <a:xfrm>
            <a:off x="8304359" y="1875193"/>
            <a:ext cx="0" cy="5520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17" idx="2"/>
            <a:endCxn id="55" idx="0"/>
          </p:cNvCxnSpPr>
          <p:nvPr/>
        </p:nvCxnSpPr>
        <p:spPr>
          <a:xfrm>
            <a:off x="4521192" y="3501008"/>
            <a:ext cx="1" cy="3896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endCxn id="55" idx="2"/>
          </p:cNvCxnSpPr>
          <p:nvPr/>
        </p:nvCxnSpPr>
        <p:spPr>
          <a:xfrm flipV="1">
            <a:off x="4521192" y="4538681"/>
            <a:ext cx="1" cy="396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438086" y="5366773"/>
            <a:ext cx="1541626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ysClr val="windowText" lastClr="000000"/>
                </a:solidFill>
              </a:rPr>
              <a:t>摄像头</a:t>
            </a:r>
            <a:r>
              <a:rPr lang="en-US" altLang="zh-CN" sz="1600" dirty="0" smtClean="0">
                <a:solidFill>
                  <a:sysClr val="windowText" lastClr="000000"/>
                </a:solidFill>
              </a:rPr>
              <a:t>Camera</a:t>
            </a:r>
          </a:p>
        </p:txBody>
      </p:sp>
      <p:sp>
        <p:nvSpPr>
          <p:cNvPr id="55" name="矩形 54"/>
          <p:cNvSpPr/>
          <p:nvPr/>
        </p:nvSpPr>
        <p:spPr>
          <a:xfrm>
            <a:off x="3729104" y="3890609"/>
            <a:ext cx="1584177" cy="648072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APU</a:t>
            </a: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（自动驾驶单元）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56" name="直接连接符 55"/>
          <p:cNvCxnSpPr>
            <a:endCxn id="58" idx="0"/>
          </p:cNvCxnSpPr>
          <p:nvPr/>
        </p:nvCxnSpPr>
        <p:spPr>
          <a:xfrm>
            <a:off x="3049239" y="4962365"/>
            <a:ext cx="10593" cy="4172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2087724" y="5379659"/>
            <a:ext cx="1944216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ysClr val="windowText" lastClr="000000"/>
                </a:solidFill>
              </a:rPr>
              <a:t>激光雷达</a:t>
            </a:r>
            <a:r>
              <a:rPr lang="en-US" altLang="zh-CN" sz="1600" dirty="0" err="1" smtClean="0">
                <a:solidFill>
                  <a:sysClr val="windowText" lastClr="000000"/>
                </a:solidFill>
              </a:rPr>
              <a:t>LiDAR</a:t>
            </a:r>
            <a:endParaRPr lang="en-US" altLang="zh-CN" sz="16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59" name="直接连接符 58"/>
          <p:cNvCxnSpPr>
            <a:endCxn id="54" idx="0"/>
          </p:cNvCxnSpPr>
          <p:nvPr/>
        </p:nvCxnSpPr>
        <p:spPr>
          <a:xfrm>
            <a:off x="1208899" y="4934725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4126205" y="5379457"/>
            <a:ext cx="1362922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ysClr val="windowText" lastClr="000000"/>
                </a:solidFill>
              </a:rPr>
              <a:t>GPS </a:t>
            </a:r>
            <a:r>
              <a:rPr lang="zh-CN" altLang="en-US" sz="1600" dirty="0" smtClean="0">
                <a:solidFill>
                  <a:sysClr val="windowText" lastClr="000000"/>
                </a:solidFill>
              </a:rPr>
              <a:t>和</a:t>
            </a:r>
            <a:r>
              <a:rPr lang="en-US" altLang="zh-CN" sz="1600" dirty="0" smtClean="0">
                <a:solidFill>
                  <a:sysClr val="windowText" lastClr="000000"/>
                </a:solidFill>
              </a:rPr>
              <a:t>IMU</a:t>
            </a:r>
          </a:p>
        </p:txBody>
      </p:sp>
      <p:cxnSp>
        <p:nvCxnSpPr>
          <p:cNvPr id="61" name="直接连接符 60"/>
          <p:cNvCxnSpPr>
            <a:stCxn id="60" idx="0"/>
          </p:cNvCxnSpPr>
          <p:nvPr/>
        </p:nvCxnSpPr>
        <p:spPr>
          <a:xfrm flipV="1">
            <a:off x="4807666" y="4976917"/>
            <a:ext cx="0" cy="402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5652120" y="5379659"/>
            <a:ext cx="1472205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ysClr val="windowText" lastClr="000000"/>
                </a:solidFill>
              </a:rPr>
              <a:t>毫米波雷达</a:t>
            </a:r>
            <a:endParaRPr lang="en-US" altLang="zh-CN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65" name="直接连接符 64"/>
          <p:cNvCxnSpPr>
            <a:endCxn id="64" idx="0"/>
          </p:cNvCxnSpPr>
          <p:nvPr/>
        </p:nvCxnSpPr>
        <p:spPr>
          <a:xfrm>
            <a:off x="6388223" y="4965233"/>
            <a:ext cx="0" cy="4144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7380312" y="5379457"/>
            <a:ext cx="1621868" cy="6353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ysClr val="windowText" lastClr="000000"/>
                </a:solidFill>
              </a:rPr>
              <a:t>超声波传感器</a:t>
            </a:r>
          </a:p>
        </p:txBody>
      </p:sp>
      <p:cxnSp>
        <p:nvCxnSpPr>
          <p:cNvPr id="68" name="直接连接符 67"/>
          <p:cNvCxnSpPr>
            <a:endCxn id="67" idx="0"/>
          </p:cNvCxnSpPr>
          <p:nvPr/>
        </p:nvCxnSpPr>
        <p:spPr>
          <a:xfrm>
            <a:off x="8191246" y="4934725"/>
            <a:ext cx="0" cy="4447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492976" y="4934725"/>
            <a:ext cx="844898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807666" y="1227121"/>
            <a:ext cx="1362922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ysClr val="windowText" lastClr="000000"/>
                </a:solidFill>
              </a:rPr>
              <a:t>iBooster</a:t>
            </a:r>
            <a:endParaRPr lang="en-US" altLang="zh-CN" sz="16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sz="1000" dirty="0" smtClean="0">
                <a:solidFill>
                  <a:sysClr val="windowText" lastClr="000000"/>
                </a:solidFill>
              </a:rPr>
              <a:t>（机电助力制动系统）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45" name="直接连接符 44"/>
          <p:cNvCxnSpPr>
            <a:stCxn id="44" idx="2"/>
          </p:cNvCxnSpPr>
          <p:nvPr/>
        </p:nvCxnSpPr>
        <p:spPr>
          <a:xfrm>
            <a:off x="5489127" y="1875193"/>
            <a:ext cx="0" cy="5520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89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317869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/>
              <a:t>3.2</a:t>
            </a:r>
            <a:r>
              <a:rPr lang="zh-CN" altLang="en-US" sz="1400" dirty="0" smtClean="0"/>
              <a:t>关联部件基本要求</a:t>
            </a:r>
            <a:endParaRPr lang="zh-CN" altLang="en-US" sz="1400" dirty="0"/>
          </a:p>
        </p:txBody>
      </p:sp>
      <p:graphicFrame>
        <p:nvGraphicFramePr>
          <p:cNvPr id="15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6264199"/>
              </p:ext>
            </p:extLst>
          </p:nvPr>
        </p:nvGraphicFramePr>
        <p:xfrm>
          <a:off x="107505" y="836712"/>
          <a:ext cx="8928991" cy="591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899618"/>
                <a:gridCol w="4267530"/>
                <a:gridCol w="2680372"/>
                <a:gridCol w="700831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product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components</a:t>
                      </a:r>
                      <a:r>
                        <a:rPr lang="zh-CN" altLang="en-US" sz="1000" dirty="0" smtClean="0"/>
                        <a:t>（</a:t>
                      </a:r>
                      <a:r>
                        <a:rPr lang="en-US" altLang="zh-CN" sz="1000" dirty="0" smtClean="0"/>
                        <a:t>supplier</a:t>
                      </a:r>
                      <a:r>
                        <a:rPr lang="zh-CN" altLang="en-US" sz="1000" dirty="0" smtClean="0"/>
                        <a:t>）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number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感知模块</a:t>
                      </a:r>
                      <a:endParaRPr lang="zh-CN" altLang="en-US" sz="9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strike="noStrike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GPS</a:t>
                      </a:r>
                      <a:r>
                        <a:rPr lang="zh-CN" altLang="en-US" sz="900" dirty="0" smtClean="0"/>
                        <a:t>和</a:t>
                      </a:r>
                      <a:r>
                        <a:rPr lang="en-US" altLang="zh-CN" sz="900" dirty="0" smtClean="0"/>
                        <a:t>IMU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进行</a:t>
                      </a:r>
                      <a:r>
                        <a:rPr lang="en-US" altLang="zh-CN" sz="900" dirty="0" smtClean="0"/>
                        <a:t>GPS</a:t>
                      </a:r>
                      <a:r>
                        <a:rPr lang="zh-CN" altLang="en-US" sz="900" dirty="0" smtClean="0"/>
                        <a:t>定位和惯性定位，通过串口连接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NovAtel</a:t>
                      </a: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SPAN-IGM-A1(</a:t>
                      </a:r>
                      <a:r>
                        <a:rPr lang="zh-CN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北斗星通</a:t>
                      </a: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1.2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900" dirty="0" smtClean="0"/>
                        <a:t>激光雷达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进行测距和物体识别，通过以太网连接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Velodyne</a:t>
                      </a: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HDL-64E S3</a:t>
                      </a:r>
                      <a:r>
                        <a:rPr lang="zh-CN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（科艺仪器）</a:t>
                      </a: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1.3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900" dirty="0" smtClean="0"/>
                        <a:t>摄像头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用于视觉感知，通过</a:t>
                      </a:r>
                      <a:r>
                        <a:rPr lang="en-US" altLang="zh-CN" sz="900" dirty="0" smtClean="0"/>
                        <a:t>USB</a:t>
                      </a:r>
                      <a:r>
                        <a:rPr lang="zh-CN" altLang="en-US" sz="900" dirty="0" smtClean="0"/>
                        <a:t>连接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Leopard Imaging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LI-USB30-AR023ZWDR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1.4</a:t>
                      </a: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900" dirty="0" smtClean="0"/>
                        <a:t>毫米波雷达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用于前方障碍物探测，通过</a:t>
                      </a:r>
                      <a:r>
                        <a:rPr lang="en-US" altLang="zh-CN" sz="900" dirty="0" smtClean="0"/>
                        <a:t>CAN</a:t>
                      </a:r>
                      <a:r>
                        <a:rPr lang="zh-CN" altLang="en-US" sz="900" dirty="0" smtClean="0"/>
                        <a:t>卡连接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Continental ARS408-21(</a:t>
                      </a:r>
                      <a:r>
                        <a:rPr lang="zh-CN" altLang="en-US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今创奇科技</a:t>
                      </a: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1.5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900" dirty="0" smtClean="0"/>
                        <a:t>超声波雷达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用于车辆周边障碍物探测，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/>
                        <a:t>BOSCH Ultrasonic sensors </a:t>
                      </a:r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196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认知模块</a:t>
                      </a:r>
                      <a:endParaRPr lang="zh-CN" altLang="en-US" sz="9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APU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车辆小脑，自动驾驶时，进行图像处理、图像数据和点云数据运算处理，数据融合，根据车道规划和车辆当前状态，输出转向、加速和制动控制信号；非自动驾驶时，提供行车引导、提示、预警。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err="1" smtClean="0">
                          <a:effectLst/>
                        </a:rPr>
                        <a:t>Neousys</a:t>
                      </a:r>
                      <a:r>
                        <a:rPr lang="en-US" altLang="zh-CN" sz="900" dirty="0" smtClean="0">
                          <a:effectLst/>
                        </a:rPr>
                        <a:t> Nuvo-6108GC</a:t>
                      </a:r>
                      <a:r>
                        <a:rPr lang="zh-CN" altLang="en-US" sz="900" dirty="0" smtClean="0">
                          <a:effectLst/>
                        </a:rPr>
                        <a:t>（</a:t>
                      </a:r>
                      <a:r>
                        <a:rPr lang="zh-CN" altLang="en-US" sz="900" dirty="0" smtClean="0"/>
                        <a:t>宸曜科技</a:t>
                      </a:r>
                      <a:r>
                        <a:rPr lang="zh-CN" altLang="en-US" sz="900" dirty="0" smtClean="0">
                          <a:effectLst/>
                        </a:rPr>
                        <a:t>）</a:t>
                      </a:r>
                      <a:endParaRPr lang="en-US" altLang="zh-CN" sz="900" dirty="0" smtClean="0">
                        <a:effectLst/>
                      </a:endParaRPr>
                    </a:p>
                    <a:p>
                      <a:pPr algn="l"/>
                      <a:r>
                        <a:rPr lang="en-US" altLang="zh-CN" sz="900" dirty="0" smtClean="0">
                          <a:effectLst/>
                        </a:rPr>
                        <a:t>Drive PX2(</a:t>
                      </a:r>
                      <a:r>
                        <a:rPr lang="zh-CN" altLang="en-US" sz="900" dirty="0" smtClean="0">
                          <a:effectLst/>
                        </a:rPr>
                        <a:t>英伟达</a:t>
                      </a:r>
                      <a:r>
                        <a:rPr lang="en-US" altLang="zh-CN" sz="900" dirty="0" smtClean="0">
                          <a:effectLst/>
                        </a:rPr>
                        <a:t>)</a:t>
                      </a:r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2.2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VCU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车辆大脑，驾驶模式管理，其中自动驾驶时，监控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系统；非自动驾驶时，进行车辆管理。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行为模块</a:t>
                      </a:r>
                      <a:endParaRPr lang="zh-CN" altLang="en-US" sz="9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IPC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接收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发出的自动驾驶、行车引导、提示、预警信息并以视频、图片和提示音的形式发送给驾驶员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3.2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ABS or ESC(ESP)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ABS</a:t>
                      </a:r>
                      <a:r>
                        <a:rPr lang="zh-CN" altLang="en-US" sz="900" dirty="0" smtClean="0"/>
                        <a:t>或者</a:t>
                      </a:r>
                      <a:r>
                        <a:rPr lang="en-US" altLang="zh-CN" sz="900" dirty="0" smtClean="0"/>
                        <a:t>ESC</a:t>
                      </a:r>
                      <a:r>
                        <a:rPr lang="zh-CN" altLang="en-US" sz="900" dirty="0" smtClean="0"/>
                        <a:t>要发送轮速脉冲信号和轮速信号等信息给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，用于车辆当前状态判定、行驶轨迹计算、车道规划。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3.3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EPB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手自一体驻车，其中停车后自动驻车，检测到左转向灯并且有油门信号时，自动释放，有提示；具备低速时的动态驻车，即低速时制动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3.4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err="1" smtClean="0"/>
                        <a:t>iBooster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应用于行车制动时快速建压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3.5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EPS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通过相关握手协议实现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对方向盘的控制，并实时发出当前方向盘转角值，该转角值也可通过其他模块发出，如</a:t>
                      </a:r>
                      <a:r>
                        <a:rPr lang="en-US" altLang="zh-CN" sz="900" dirty="0" smtClean="0"/>
                        <a:t>SAS</a:t>
                      </a:r>
                      <a:r>
                        <a:rPr lang="zh-CN" altLang="en-US" sz="900" dirty="0" smtClean="0"/>
                        <a:t>方向盘角度传感器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3.6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MCU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提供车辆纵向方向信号、车辆纵向驱动控制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3.7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BCM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提供档位信号、转向灯信号、车外温度信号等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9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zh-CN" altLang="en-US" sz="900" b="1" dirty="0" smtClean="0"/>
                        <a:t>支撑模块</a:t>
                      </a:r>
                      <a:endParaRPr lang="zh-CN" altLang="en-US" sz="9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900" dirty="0" smtClean="0"/>
                        <a:t>CAN</a:t>
                      </a:r>
                      <a:r>
                        <a:rPr lang="zh-CN" altLang="en-US" sz="900" dirty="0" smtClean="0"/>
                        <a:t>通讯卡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dirty="0" smtClean="0"/>
                        <a:t>与汽车进行通讯，控制汽车的加速、制动、档位、方向等信号，内接在</a:t>
                      </a:r>
                      <a:r>
                        <a:rPr lang="en-US" altLang="zh-CN" sz="900" dirty="0" smtClean="0"/>
                        <a:t>APU</a:t>
                      </a:r>
                      <a:r>
                        <a:rPr lang="zh-CN" altLang="en-US" sz="900" dirty="0" smtClean="0"/>
                        <a:t>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strike="noStrike" dirty="0" smtClean="0"/>
                        <a:t>ESD CAN-</a:t>
                      </a:r>
                      <a:r>
                        <a:rPr lang="en-US" altLang="zh-CN" sz="900" strike="noStrike" dirty="0" err="1" smtClean="0"/>
                        <a:t>PCIe</a:t>
                      </a:r>
                      <a:r>
                        <a:rPr lang="en-US" altLang="zh-CN" sz="900" strike="noStrike" dirty="0" smtClean="0"/>
                        <a:t>/402-B4</a:t>
                      </a:r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17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25152" y="592089"/>
            <a:ext cx="7859216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/>
              <a:t>1.1 (APU)</a:t>
            </a:r>
            <a:r>
              <a:rPr lang="zh-CN" altLang="en-US" sz="1400" dirty="0" smtClean="0"/>
              <a:t>接收</a:t>
            </a:r>
            <a:r>
              <a:rPr lang="en-US" altLang="zh-CN" sz="1400" dirty="0" smtClean="0"/>
              <a:t> GPS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IMU</a:t>
            </a:r>
            <a:r>
              <a:rPr lang="zh-CN" altLang="en-US" sz="1400" dirty="0" smtClean="0"/>
              <a:t>发出的加速度信号（定位、补偿计算车辆的位置信息）</a:t>
            </a:r>
            <a:endParaRPr lang="zh-CN" altLang="en-US" sz="1400" dirty="0"/>
          </a:p>
        </p:txBody>
      </p:sp>
      <p:graphicFrame>
        <p:nvGraphicFramePr>
          <p:cNvPr id="10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798046"/>
              </p:ext>
            </p:extLst>
          </p:nvPr>
        </p:nvGraphicFramePr>
        <p:xfrm>
          <a:off x="179512" y="1628800"/>
          <a:ext cx="8712967" cy="390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0"/>
                <a:gridCol w="1563575"/>
                <a:gridCol w="4824536"/>
                <a:gridCol w="504056"/>
                <a:gridCol w="1440160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No.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Signal Name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 smtClean="0"/>
                        <a:t>Siganal</a:t>
                      </a:r>
                      <a:r>
                        <a:rPr lang="en-US" altLang="zh-CN" sz="1000" dirty="0" smtClean="0"/>
                        <a:t> Description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Size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Note</a:t>
                      </a:r>
                      <a:endParaRPr lang="zh-CN" altLang="en-US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149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2</a:t>
                      </a: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</a:tr>
              <a:tr h="235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79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strike="noStrike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976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62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  <a:tr h="15077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 smtClean="0"/>
                        <a:t>total</a:t>
                      </a:r>
                      <a:endParaRPr lang="zh-CN" altLang="en-US" sz="9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9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835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9920</TotalTime>
  <Words>2304</Words>
  <Application>Microsoft Office PowerPoint</Application>
  <PresentationFormat>全屏显示(4:3)</PresentationFormat>
  <Paragraphs>640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自定义设计方案</vt:lpstr>
      <vt:lpstr>APU设计构想书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兴云新能源-陈君闳</dc:creator>
  <cp:lastModifiedBy>兴云新能源-姜泉</cp:lastModifiedBy>
  <cp:revision>930</cp:revision>
  <cp:lastPrinted>2017-12-14T09:30:40Z</cp:lastPrinted>
  <dcterms:created xsi:type="dcterms:W3CDTF">2016-04-15T08:21:51Z</dcterms:created>
  <dcterms:modified xsi:type="dcterms:W3CDTF">2018-03-01T08:46:54Z</dcterms:modified>
</cp:coreProperties>
</file>