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34" r:id="rId2"/>
    <p:sldId id="342" r:id="rId3"/>
    <p:sldId id="367" r:id="rId4"/>
    <p:sldId id="365" r:id="rId5"/>
    <p:sldId id="364" r:id="rId6"/>
    <p:sldId id="383" r:id="rId7"/>
    <p:sldId id="363" r:id="rId8"/>
    <p:sldId id="366" r:id="rId9"/>
    <p:sldId id="384" r:id="rId10"/>
    <p:sldId id="362" r:id="rId11"/>
    <p:sldId id="378" r:id="rId12"/>
    <p:sldId id="361" r:id="rId13"/>
    <p:sldId id="379" r:id="rId14"/>
    <p:sldId id="360" r:id="rId15"/>
    <p:sldId id="359" r:id="rId16"/>
    <p:sldId id="346" r:id="rId17"/>
    <p:sldId id="343" r:id="rId18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21"/>
    <a:srgbClr val="FF66FF"/>
    <a:srgbClr val="E28700"/>
    <a:srgbClr val="FF9900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4262" autoAdjust="0"/>
  </p:normalViewPr>
  <p:slideViewPr>
    <p:cSldViewPr>
      <p:cViewPr varScale="1">
        <p:scale>
          <a:sx n="100" d="100"/>
          <a:sy n="100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9" y="1412776"/>
            <a:ext cx="4438249" cy="320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71303"/>
            <a:ext cx="376786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四种工作状态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Failed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265493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Failed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3883288" cy="34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246" y="1412776"/>
            <a:ext cx="481382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183510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30967" y="3429000"/>
            <a:ext cx="5274310" cy="2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49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57695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额定电压</a:t>
                      </a:r>
                      <a:r>
                        <a:rPr lang="en-US" altLang="zh-CN" sz="900" dirty="0" smtClean="0"/>
                        <a:t>Rated</a:t>
                      </a:r>
                      <a:r>
                        <a:rPr lang="en-US" altLang="zh-CN" sz="900" baseline="0" dirty="0" smtClean="0"/>
                        <a:t> Voltage(V)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12V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工作电压范围</a:t>
                      </a:r>
                      <a:r>
                        <a:rPr lang="en-US" altLang="zh-CN" sz="900" dirty="0" smtClean="0"/>
                        <a:t>Operation</a:t>
                      </a:r>
                      <a:r>
                        <a:rPr lang="en-US" altLang="zh-CN" sz="900" baseline="0" dirty="0" smtClean="0"/>
                        <a:t>  Voltage Range(V)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9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16V</a:t>
                      </a:r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工作温度范围</a:t>
                      </a:r>
                      <a:r>
                        <a:rPr lang="en-US" altLang="zh-CN" sz="900" dirty="0" smtClean="0"/>
                        <a:t>Operation 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+85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储存温度范围</a:t>
                      </a:r>
                      <a:r>
                        <a:rPr lang="en-US" altLang="zh-CN" sz="900" dirty="0" smtClean="0"/>
                        <a:t>Storage</a:t>
                      </a:r>
                      <a:r>
                        <a:rPr lang="en-US" altLang="zh-CN" sz="900" baseline="0" dirty="0" smtClean="0"/>
                        <a:t> </a:t>
                      </a:r>
                      <a:r>
                        <a:rPr lang="en-US" altLang="zh-CN" sz="900" dirty="0" smtClean="0"/>
                        <a:t>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+95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速率</a:t>
                      </a:r>
                      <a:r>
                        <a:rPr lang="en-US" altLang="zh-CN" sz="900" dirty="0" smtClean="0"/>
                        <a:t>H-CAN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500Kbps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14478" y="933545"/>
            <a:ext cx="2501338" cy="132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APU</a:t>
            </a:r>
            <a:r>
              <a:rPr lang="zh-CN" altLang="en-US" sz="1400" dirty="0" smtClean="0"/>
              <a:t>包含两种工作模式：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自动驾驶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非自动驾驶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按键来激活。</a:t>
            </a:r>
            <a:endParaRPr lang="zh-CN" altLang="en-US" sz="14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181276" y="810278"/>
            <a:ext cx="3024337" cy="1445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功能：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VAD.1</a:t>
            </a:r>
            <a:r>
              <a:rPr lang="zh-CN" altLang="en-US" sz="1100" dirty="0" smtClean="0"/>
              <a:t>监控影像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VAD.2</a:t>
            </a:r>
            <a:r>
              <a:rPr lang="zh-CN" altLang="en-US" sz="1100" dirty="0" smtClean="0"/>
              <a:t>交通标示识别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VAD.3</a:t>
            </a:r>
            <a:r>
              <a:rPr lang="zh-CN" altLang="en-US" sz="1100" dirty="0" smtClean="0"/>
              <a:t>障碍物检测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VAD.4</a:t>
            </a:r>
            <a:r>
              <a:rPr lang="zh-CN" altLang="en-US" sz="1100" dirty="0" smtClean="0"/>
              <a:t>前方碰撞预警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VAD.5</a:t>
            </a:r>
            <a:r>
              <a:rPr lang="zh-CN" altLang="en-US" sz="1100" dirty="0" smtClean="0"/>
              <a:t>自动紧急刹车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VAD.6</a:t>
            </a:r>
            <a:r>
              <a:rPr lang="zh-CN" altLang="en-US" sz="1100" dirty="0" smtClean="0"/>
              <a:t>电子驻车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9291" y="3356993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292" y="33569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0265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244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624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414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7316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252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2310" y="406023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330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231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合并 28"/>
          <p:cNvSpPr/>
          <p:nvPr/>
        </p:nvSpPr>
        <p:spPr>
          <a:xfrm>
            <a:off x="507414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>
            <a:off x="1928235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>
            <a:off x="3301252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4698231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/>
          <p:cNvSpPr/>
          <p:nvPr/>
        </p:nvSpPr>
        <p:spPr>
          <a:xfrm>
            <a:off x="60952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合并 33"/>
          <p:cNvSpPr/>
          <p:nvPr/>
        </p:nvSpPr>
        <p:spPr>
          <a:xfrm>
            <a:off x="74923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7414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927316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01312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9829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9533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9231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3356994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422" y="242088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遮挡，实现下列具体功能。</a:t>
            </a: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2.2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23528" y="925905"/>
            <a:ext cx="32934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Ability</a:t>
            </a:r>
            <a:r>
              <a:rPr lang="zh-CN" altLang="en-US" sz="1400" dirty="0" smtClean="0"/>
              <a:t>车辆能力解析</a:t>
            </a:r>
            <a:r>
              <a:rPr lang="en-US" altLang="zh-CN" sz="1400" dirty="0" smtClean="0"/>
              <a:t>(T1</a:t>
            </a:r>
            <a:r>
              <a:rPr lang="zh-CN" altLang="en-US" sz="1400" dirty="0" smtClean="0"/>
              <a:t>级评估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25698"/>
              </p:ext>
            </p:extLst>
          </p:nvPr>
        </p:nvGraphicFramePr>
        <p:xfrm>
          <a:off x="647564" y="1484784"/>
          <a:ext cx="7848872" cy="480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1"/>
                <a:gridCol w="318247"/>
                <a:gridCol w="1239574"/>
                <a:gridCol w="2232248"/>
                <a:gridCol w="1548172"/>
                <a:gridCol w="1980220"/>
              </a:tblGrid>
              <a:tr h="21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Pre-design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Re.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认知与交通法规遵守能力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RZ01</a:t>
                      </a:r>
                      <a:r>
                        <a:rPr lang="zh-CN" altLang="en-US" sz="900" dirty="0" smtClean="0"/>
                        <a:t>交通标志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评估标志＞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摄像头，识别限速（最高</a:t>
                      </a:r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最低）算法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RZ02</a:t>
                      </a:r>
                      <a:r>
                        <a:rPr lang="zh-CN" altLang="en-US" sz="900" dirty="0" smtClean="0"/>
                        <a:t>交通标线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评估标线＞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17169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RZ03</a:t>
                      </a:r>
                      <a:r>
                        <a:rPr lang="zh-CN" altLang="en-US" sz="900" dirty="0" smtClean="0"/>
                        <a:t>交通信号灯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红绿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种通行测试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应急处置与人工介入能力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HMI01</a:t>
                      </a:r>
                      <a:r>
                        <a:rPr lang="zh-CN" altLang="en-US" sz="900" dirty="0" smtClean="0"/>
                        <a:t>紧急情况处置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故障时，提醒驾驶员、减速、后车监视、靠边停车、开启危险报警闪光灯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HMI</a:t>
                      </a:r>
                      <a:r>
                        <a:rPr lang="zh-CN" altLang="en-US" sz="900" b="1" dirty="0" smtClean="0"/>
                        <a:t>、车辆纵向控制、后车雷达、车辆横向控制、</a:t>
                      </a:r>
                      <a:r>
                        <a:rPr lang="en-US" altLang="zh-CN" sz="900" b="1" dirty="0" smtClean="0"/>
                        <a:t>BCM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HMI02</a:t>
                      </a:r>
                      <a:r>
                        <a:rPr lang="zh-CN" altLang="en-US" sz="900" dirty="0" smtClean="0"/>
                        <a:t>人工介入后的可操作性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自动驾驶状态下，人工接管车辆并实现控制操纵，时间长于</a:t>
                      </a:r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分钟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方向盘人工干预检测、车辆控制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HMI03</a:t>
                      </a:r>
                      <a:r>
                        <a:rPr lang="zh-CN" altLang="en-US" sz="900" dirty="0" smtClean="0"/>
                        <a:t>紧急停车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自动驾驶状态下，车速不超过</a:t>
                      </a:r>
                      <a:r>
                        <a:rPr lang="en-US" altLang="zh-CN" sz="900" dirty="0" smtClean="0"/>
                        <a:t>40km/h</a:t>
                      </a:r>
                      <a:r>
                        <a:rPr lang="zh-CN" altLang="en-US" sz="900" dirty="0" smtClean="0"/>
                        <a:t>时，评估人员下发指令到测试员实现停车，时间不超过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秒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方向盘人工干预检测，制动效能，系统的响应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综合驾驶能力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ZH01</a:t>
                      </a:r>
                      <a:r>
                        <a:rPr lang="zh-CN" altLang="en-US" sz="900" dirty="0" smtClean="0"/>
                        <a:t>起步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系统或人工进行车辆自检，</a:t>
                      </a:r>
                      <a:r>
                        <a:rPr lang="en-US" altLang="zh-CN" sz="900" dirty="0" smtClean="0"/>
                        <a:t>D</a:t>
                      </a:r>
                      <a:r>
                        <a:rPr lang="zh-CN" altLang="en-US" sz="900" dirty="0" smtClean="0"/>
                        <a:t>档，开启转向灯，无驾驶员介入时，起步、无后溜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换档器、</a:t>
                      </a: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ZH02</a:t>
                      </a:r>
                      <a:r>
                        <a:rPr lang="zh-CN" altLang="en-US" sz="900" dirty="0" smtClean="0"/>
                        <a:t>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遇到前车拥堵缓行停车时，自动降低车速并停车，但不驻车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前车雷达、行车制动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ZH03</a:t>
                      </a:r>
                      <a:r>
                        <a:rPr lang="zh-CN" altLang="en-US" sz="900" dirty="0" smtClean="0"/>
                        <a:t>跟车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根据所在车道、路况和前车车速，合理加减速，速度变化及时、平顺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前车雷达、摄像头、算法、车辆纵向控制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ZH04</a:t>
                      </a:r>
                      <a:r>
                        <a:rPr lang="zh-CN" altLang="en-US" sz="900" dirty="0" smtClean="0"/>
                        <a:t>变更车道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变更车道前，开启转向灯，确认后方交通安全，变更车道完成后关闭转向灯。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、后车雷达、车辆横向控制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ZH05</a:t>
                      </a:r>
                      <a:r>
                        <a:rPr lang="zh-CN" altLang="en-US" sz="900" dirty="0" smtClean="0"/>
                        <a:t>直行通过路口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依据路口情况，减速或停车，正确安全通过路口。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车辆纵向控制、摄像头、算法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21104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ZH06</a:t>
                      </a:r>
                      <a:r>
                        <a:rPr lang="zh-CN" altLang="en-US" sz="900" dirty="0" smtClean="0"/>
                        <a:t>通过人行横道线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减速，依据两侧交通情况，正确安全通过，遇行人停车让行。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车辆纵向控制、摄像头、行人识别算法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关联部件功能需求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435713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车辆大脑，驾驶模式管理，其中自动驾驶时，交出部分管理如下：制动管理、档位管理、扭矩解析与驱动、车辆横向控制等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HMI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实现人与机器的信息交换，包括地图、娱乐信息等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总线架构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51085" y="1011097"/>
            <a:ext cx="853261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9621" y="2464022"/>
            <a:ext cx="1458122" cy="579156"/>
          </a:xfrm>
          <a:prstGeom prst="rect">
            <a:avLst/>
          </a:prstGeom>
          <a:solidFill>
            <a:srgbClr val="FF66FF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877716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398682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5457" y="1011097"/>
            <a:ext cx="1789514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34021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16267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394350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11058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63829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1085" y="2464022"/>
            <a:ext cx="1080260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991215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340691" y="1011097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7880821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398682" y="3043178"/>
            <a:ext cx="1" cy="348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398682" y="3970504"/>
            <a:ext cx="1" cy="353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40471" y="4710537"/>
            <a:ext cx="1418958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669621" y="3391349"/>
            <a:ext cx="1458123" cy="579156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3853" y="4349133"/>
            <a:ext cx="9750" cy="372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158846" y="4722052"/>
            <a:ext cx="178951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349950" y="4324433"/>
            <a:ext cx="0" cy="38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035124" y="4721872"/>
            <a:ext cx="125447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662361" y="4362138"/>
            <a:ext cx="0" cy="359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39622" y="4722052"/>
            <a:ext cx="1355061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117153" y="4351697"/>
            <a:ext cx="0" cy="370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030301" y="4721872"/>
            <a:ext cx="1492815" cy="567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7776708" y="4324433"/>
            <a:ext cx="0" cy="397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0993" y="4324433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662361" y="1011097"/>
            <a:ext cx="1254474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289598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91214" y="6302888"/>
            <a:ext cx="19640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242009" y="6302888"/>
            <a:ext cx="196409" cy="21602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513171" y="6302888"/>
            <a:ext cx="196409" cy="216024"/>
          </a:xfrm>
          <a:prstGeom prst="rect">
            <a:avLst/>
          </a:prstGeom>
          <a:solidFill>
            <a:srgbClr val="FFA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内容占位符 1"/>
          <p:cNvSpPr txBox="1">
            <a:spLocks/>
          </p:cNvSpPr>
          <p:nvPr/>
        </p:nvSpPr>
        <p:spPr>
          <a:xfrm>
            <a:off x="124873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行为模块</a:t>
            </a:r>
            <a:endParaRPr lang="zh-CN" altLang="en-US" sz="1000" dirty="0"/>
          </a:p>
        </p:txBody>
      </p:sp>
      <p:sp>
        <p:nvSpPr>
          <p:cNvPr id="50" name="内容占位符 1"/>
          <p:cNvSpPr txBox="1">
            <a:spLocks/>
          </p:cNvSpPr>
          <p:nvPr/>
        </p:nvSpPr>
        <p:spPr>
          <a:xfrm>
            <a:off x="2623444" y="6323723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认知</a:t>
            </a:r>
            <a:r>
              <a:rPr lang="zh-CN" altLang="en-US" sz="1000" dirty="0" smtClean="0"/>
              <a:t>模块</a:t>
            </a:r>
            <a:endParaRPr lang="zh-CN" altLang="en-US" sz="1000" dirty="0"/>
          </a:p>
        </p:txBody>
      </p:sp>
      <p:sp>
        <p:nvSpPr>
          <p:cNvPr id="51" name="内容占位符 1"/>
          <p:cNvSpPr txBox="1">
            <a:spLocks/>
          </p:cNvSpPr>
          <p:nvPr/>
        </p:nvSpPr>
        <p:spPr>
          <a:xfrm>
            <a:off x="3935044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感知模块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4774287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5196160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第一</a:t>
            </a:r>
            <a:r>
              <a:rPr lang="zh-CN" altLang="en-US" sz="1000" dirty="0" smtClean="0"/>
              <a:t>期计划</a:t>
            </a:r>
            <a:endParaRPr lang="zh-CN" altLang="en-US" sz="1000" dirty="0"/>
          </a:p>
        </p:txBody>
      </p:sp>
      <p:sp>
        <p:nvSpPr>
          <p:cNvPr id="63" name="内容占位符 1"/>
          <p:cNvSpPr txBox="1">
            <a:spLocks/>
          </p:cNvSpPr>
          <p:nvPr/>
        </p:nvSpPr>
        <p:spPr>
          <a:xfrm>
            <a:off x="657524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第二期计划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6247799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00084" y="2464022"/>
            <a:ext cx="1080260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HMI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（人机界面）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直接连接符 69"/>
          <p:cNvCxnSpPr>
            <a:stCxn id="62" idx="0"/>
          </p:cNvCxnSpPr>
          <p:nvPr/>
        </p:nvCxnSpPr>
        <p:spPr>
          <a:xfrm flipV="1">
            <a:off x="2340214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50720" y="2083607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</a:t>
            </a:r>
            <a:r>
              <a:rPr lang="zh-CN" altLang="en-US" sz="1400" dirty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</a:t>
            </a:r>
            <a:r>
              <a:rPr lang="en-US" altLang="zh-CN" sz="1400" dirty="0" err="1" smtClean="0"/>
              <a:t>TxRxMatrix</a:t>
            </a:r>
            <a:endParaRPr lang="zh-CN" altLang="en-US" sz="1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28635"/>
              </p:ext>
            </p:extLst>
          </p:nvPr>
        </p:nvGraphicFramePr>
        <p:xfrm>
          <a:off x="1184820" y="908720"/>
          <a:ext cx="6555532" cy="5184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4405438"/>
                <a:gridCol w="250337"/>
                <a:gridCol w="250337"/>
                <a:gridCol w="250337"/>
                <a:gridCol w="250337"/>
                <a:gridCol w="250337"/>
                <a:gridCol w="250337"/>
              </a:tblGrid>
              <a:tr h="43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Tx</a:t>
                      </a:r>
                      <a:r>
                        <a:rPr lang="en-US" sz="1200" u="none" strike="noStrike" dirty="0">
                          <a:effectLst/>
                        </a:rPr>
                        <a:t>\Rx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MessageList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EPB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MCU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BCM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HMI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APU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转向（角度）控制指令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加速度信号（集成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IMU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驻车指令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刹车指令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EPS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驾驶员干预状态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转向角度信号（集成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EPB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开关状态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MCU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油门踏板信号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挡位信号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制动踏板信号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上电信号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电机当前转速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电机当前转矩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电机电流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电机电压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BCM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车外环境温度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灯光控制信号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HMI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人工设定指令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地图路径信号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10891</TotalTime>
  <Words>2210</Words>
  <Application>Microsoft Office PowerPoint</Application>
  <PresentationFormat>全屏显示(4:3)</PresentationFormat>
  <Paragraphs>634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DELL</cp:lastModifiedBy>
  <cp:revision>1018</cp:revision>
  <cp:lastPrinted>2017-12-14T09:30:40Z</cp:lastPrinted>
  <dcterms:created xsi:type="dcterms:W3CDTF">2016-04-15T08:21:51Z</dcterms:created>
  <dcterms:modified xsi:type="dcterms:W3CDTF">2018-05-24T01:53:01Z</dcterms:modified>
</cp:coreProperties>
</file>