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334" r:id="rId2"/>
    <p:sldId id="342" r:id="rId3"/>
    <p:sldId id="367" r:id="rId4"/>
    <p:sldId id="365" r:id="rId5"/>
    <p:sldId id="364" r:id="rId6"/>
    <p:sldId id="366" r:id="rId7"/>
    <p:sldId id="363" r:id="rId8"/>
    <p:sldId id="377" r:id="rId9"/>
    <p:sldId id="375" r:id="rId10"/>
    <p:sldId id="374" r:id="rId11"/>
    <p:sldId id="376" r:id="rId12"/>
    <p:sldId id="369" r:id="rId13"/>
    <p:sldId id="370" r:id="rId14"/>
    <p:sldId id="371" r:id="rId15"/>
    <p:sldId id="362" r:id="rId16"/>
    <p:sldId id="378" r:id="rId17"/>
    <p:sldId id="361" r:id="rId18"/>
    <p:sldId id="379" r:id="rId19"/>
    <p:sldId id="360" r:id="rId20"/>
    <p:sldId id="359" r:id="rId21"/>
    <p:sldId id="346" r:id="rId22"/>
    <p:sldId id="343" r:id="rId23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FF"/>
    <a:srgbClr val="3A1CF0"/>
    <a:srgbClr val="85312F"/>
    <a:srgbClr val="441918"/>
    <a:srgbClr val="341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24" autoAdjust="0"/>
    <p:restoredTop sz="94262" autoAdjust="0"/>
  </p:normalViewPr>
  <p:slideViewPr>
    <p:cSldViewPr>
      <p:cViewPr>
        <p:scale>
          <a:sx n="90" d="100"/>
          <a:sy n="90" d="100"/>
        </p:scale>
        <p:origin x="-91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203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3FC2EBE1-2D70-4089-BFB6-0162DA1C2B1E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203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45CE9CBF-0B78-48DC-AC06-CE6B00E492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08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C85464E2-75BB-4005-B759-130A14F71B02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D6857F11-5A36-46B2-9BF5-C3A8B4CFD7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9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r="-2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94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t="-2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2000" t="-1000" r="-2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CAD73-1480-4762-BBE7-29E381459ECC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4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Grp="1"/>
          </p:cNvSpPr>
          <p:nvPr>
            <p:ph type="ctrTitle"/>
          </p:nvPr>
        </p:nvSpPr>
        <p:spPr>
          <a:xfrm>
            <a:off x="755576" y="2377680"/>
            <a:ext cx="7772400" cy="6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00"/>
              </a:lnSpc>
            </a:pPr>
            <a:r>
              <a:rPr lang="en-US" altLang="zh-CN" sz="3400" b="1" dirty="0" smtClean="0">
                <a:solidFill>
                  <a:schemeClr val="bg1"/>
                </a:solidFill>
              </a:rPr>
              <a:t>APU</a:t>
            </a:r>
            <a:r>
              <a:rPr lang="zh-CN" altLang="en-US" sz="3400" b="1" dirty="0" smtClean="0">
                <a:solidFill>
                  <a:schemeClr val="bg1"/>
                </a:solidFill>
              </a:rPr>
              <a:t>设计构想书</a:t>
            </a:r>
            <a:endParaRPr lang="zh-CN" alt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7504" y="5877272"/>
            <a:ext cx="1944216" cy="864096"/>
          </a:xfrm>
          <a:prstGeom prst="roundRect">
            <a:avLst/>
          </a:prstGeom>
          <a:solidFill>
            <a:srgbClr val="85312F"/>
          </a:solidFill>
          <a:ln>
            <a:solidFill>
              <a:srgbClr val="853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汽车智能化</a:t>
            </a:r>
            <a:endParaRPr lang="zh-CN" altLang="en-US" sz="2400" b="1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419872" y="2996952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</a:p>
          <a:p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                             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项目号：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VAD01 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D:\百度云同步盘\GRQ股如泉\2017氢动汽车\03姜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5877272"/>
            <a:ext cx="864096" cy="864096"/>
          </a:xfrm>
          <a:prstGeom prst="rect">
            <a:avLst/>
          </a:prstGeom>
          <a:noFill/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6804248" y="5925845"/>
            <a:ext cx="1584176" cy="815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/>
              <a:t>姜  泉</a:t>
            </a:r>
            <a:endParaRPr lang="en-US" altLang="zh-CN" sz="1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Spring Jiang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WeChat:ruquan887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M:13216680533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3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8867328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3.2.2 </a:t>
            </a:r>
            <a:r>
              <a:rPr lang="en-US" altLang="zh-CN" sz="1400" dirty="0"/>
              <a:t>EPB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APU</a:t>
            </a:r>
            <a:r>
              <a:rPr lang="zh-CN" altLang="en-US" sz="1400" dirty="0" smtClean="0"/>
              <a:t>发出的自动驻车信号、自动释放信号、低速动态驻车信号</a:t>
            </a:r>
            <a:r>
              <a:rPr lang="zh-CN" altLang="en-US" sz="1400" dirty="0"/>
              <a:t>等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控制信号</a:t>
            </a:r>
            <a:r>
              <a:rPr lang="zh-CN" altLang="en-US" sz="1400" dirty="0"/>
              <a:t>、</a:t>
            </a:r>
            <a:r>
              <a:rPr lang="en-US" altLang="zh-CN" sz="1400" dirty="0"/>
              <a:t>APU</a:t>
            </a:r>
            <a:r>
              <a:rPr lang="zh-CN" altLang="en-US" sz="1400" dirty="0"/>
              <a:t>工作状态信号</a:t>
            </a:r>
          </a:p>
          <a:p>
            <a:pPr marL="0" indent="0">
              <a:buNone/>
            </a:pP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021361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1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3.2.2 IPC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发出的自动驾驶视频信号、行车引导、提示图片</a:t>
            </a:r>
            <a:r>
              <a:rPr lang="zh-CN" altLang="en-US" sz="1400" dirty="0"/>
              <a:t>信号、声音预警</a:t>
            </a:r>
            <a:r>
              <a:rPr lang="zh-CN" altLang="en-US" sz="1400" dirty="0" smtClean="0"/>
              <a:t>信号</a:t>
            </a:r>
            <a:endParaRPr lang="zh-CN" altLang="en-US" sz="1400" dirty="0"/>
          </a:p>
        </p:txBody>
      </p:sp>
      <p:graphicFrame>
        <p:nvGraphicFramePr>
          <p:cNvPr id="11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269812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5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3.2.3 APU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ESP</a:t>
            </a:r>
            <a:r>
              <a:rPr lang="zh-CN" altLang="en-US" sz="1400" dirty="0" smtClean="0"/>
              <a:t>发出的轮速信号、轮速方向信号、轮速脉冲信号、车速信号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449909"/>
              </p:ext>
            </p:extLst>
          </p:nvPr>
        </p:nvGraphicFramePr>
        <p:xfrm>
          <a:off x="179512" y="1628800"/>
          <a:ext cx="8712967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 smtClean="0"/>
                        <a:t>FLWheelSpdValid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Front</a:t>
                      </a:r>
                      <a:r>
                        <a:rPr lang="en-US" altLang="zh-CN" sz="900" baseline="0" dirty="0" smtClean="0"/>
                        <a:t> left wheel speed valid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 smtClean="0"/>
                        <a:t>FLWheelSpd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Front</a:t>
                      </a:r>
                      <a:r>
                        <a:rPr lang="en-US" altLang="zh-CN" sz="900" baseline="0" dirty="0" smtClean="0"/>
                        <a:t> left wheel speed 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内容占位符 1"/>
          <p:cNvSpPr txBox="1">
            <a:spLocks/>
          </p:cNvSpPr>
          <p:nvPr/>
        </p:nvSpPr>
        <p:spPr>
          <a:xfrm>
            <a:off x="177552" y="836712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3.2.3.1 APU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ESP</a:t>
            </a:r>
            <a:r>
              <a:rPr lang="zh-CN" altLang="en-US" sz="1400" dirty="0" smtClean="0"/>
              <a:t>发出的轮速信号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75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3.2.3 APU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SAS</a:t>
            </a:r>
            <a:r>
              <a:rPr lang="zh-CN" altLang="en-US" sz="1400" dirty="0" smtClean="0"/>
              <a:t>发出的方向盘转角信号、</a:t>
            </a:r>
            <a:r>
              <a:rPr lang="en-US" altLang="zh-CN" sz="1400" dirty="0" smtClean="0"/>
              <a:t>SAS</a:t>
            </a:r>
            <a:r>
              <a:rPr lang="zh-CN" altLang="en-US" sz="1400" dirty="0" smtClean="0"/>
              <a:t>工作状态信号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335021"/>
              </p:ext>
            </p:extLst>
          </p:nvPr>
        </p:nvGraphicFramePr>
        <p:xfrm>
          <a:off x="179512" y="1628800"/>
          <a:ext cx="8712967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41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3.2.3 APU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EPS</a:t>
            </a:r>
            <a:r>
              <a:rPr lang="zh-CN" altLang="en-US" sz="1400" dirty="0" smtClean="0"/>
              <a:t>发出的驾驶员干预信号、</a:t>
            </a:r>
            <a:r>
              <a:rPr lang="en-US" altLang="zh-CN" sz="1400" dirty="0" smtClean="0"/>
              <a:t>EPS</a:t>
            </a:r>
            <a:r>
              <a:rPr lang="zh-CN" altLang="en-US" sz="1400" dirty="0" smtClean="0"/>
              <a:t>工作状态信号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79157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69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619378"/>
              </p:ext>
            </p:extLst>
          </p:nvPr>
        </p:nvGraphicFramePr>
        <p:xfrm>
          <a:off x="215517" y="1628800"/>
          <a:ext cx="8712966" cy="299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720080"/>
                <a:gridCol w="1728192"/>
                <a:gridCol w="648072"/>
                <a:gridCol w="2088232"/>
                <a:gridCol w="648072"/>
                <a:gridCol w="2016222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Connector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6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2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5</a:t>
                      </a:r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strike="noStrike" dirty="0" smtClean="0"/>
                        <a:t>8</a:t>
                      </a: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2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5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8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11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14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5.1APU</a:t>
            </a:r>
            <a:r>
              <a:rPr lang="zh-CN" altLang="en-US" sz="1400" dirty="0" smtClean="0"/>
              <a:t>工作状态</a:t>
            </a:r>
            <a:endParaRPr lang="zh-CN" altLang="en-US" sz="1400" dirty="0"/>
          </a:p>
        </p:txBody>
      </p:sp>
      <p:sp>
        <p:nvSpPr>
          <p:cNvPr id="2" name="椭圆 1"/>
          <p:cNvSpPr/>
          <p:nvPr/>
        </p:nvSpPr>
        <p:spPr>
          <a:xfrm>
            <a:off x="2591780" y="1481449"/>
            <a:ext cx="1224136" cy="936104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</a:t>
            </a:r>
            <a:r>
              <a:rPr lang="en-US" altLang="zh-CN" dirty="0" smtClean="0">
                <a:solidFill>
                  <a:schemeClr val="tx1"/>
                </a:solidFill>
              </a:rPr>
              <a:t>ff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591780" y="2996952"/>
            <a:ext cx="1224136" cy="936104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Disable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4127895" y="4809101"/>
            <a:ext cx="1224136" cy="936104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Active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5796136" y="3017227"/>
            <a:ext cx="1224136" cy="936104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5.1APU</a:t>
            </a:r>
            <a:r>
              <a:rPr lang="zh-CN" altLang="en-US" sz="1400" dirty="0" smtClean="0"/>
              <a:t>工作状态</a:t>
            </a:r>
            <a:endParaRPr lang="zh-CN" altLang="en-US" sz="1400" dirty="0"/>
          </a:p>
        </p:txBody>
      </p:sp>
      <p:graphicFrame>
        <p:nvGraphicFramePr>
          <p:cNvPr id="19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688211"/>
              </p:ext>
            </p:extLst>
          </p:nvPr>
        </p:nvGraphicFramePr>
        <p:xfrm>
          <a:off x="1043608" y="1556792"/>
          <a:ext cx="6840760" cy="3320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9"/>
                <a:gridCol w="1580209"/>
                <a:gridCol w="487586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State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Off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Disable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755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Enable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Active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6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6.1APU</a:t>
            </a:r>
            <a:r>
              <a:rPr lang="zh-CN" altLang="en-US" sz="1400" dirty="0" smtClean="0"/>
              <a:t>外形示意图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1.1APU</a:t>
            </a:r>
            <a:r>
              <a:rPr lang="zh-CN" altLang="en-US" sz="1400" dirty="0" smtClean="0"/>
              <a:t>系统组成</a:t>
            </a:r>
            <a:endParaRPr lang="zh-CN" altLang="en-US" sz="1400" dirty="0"/>
          </a:p>
        </p:txBody>
      </p:sp>
      <p:pic>
        <p:nvPicPr>
          <p:cNvPr id="1026" name="Picture 2" descr="E:\XY兴云新能源\XY企管-JQ\14GitHub\VAD01\01需求分析\docs\quickstart\images\Car_Sid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7" y="670996"/>
            <a:ext cx="5112568" cy="219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pollo_2_0_Software_A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30976"/>
            <a:ext cx="3438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523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33787"/>
              </p:ext>
            </p:extLst>
          </p:nvPr>
        </p:nvGraphicFramePr>
        <p:xfrm>
          <a:off x="107504" y="620688"/>
          <a:ext cx="2633537" cy="4525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182"/>
                <a:gridCol w="2083355"/>
              </a:tblGrid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 dirty="0">
                          <a:effectLst/>
                        </a:rPr>
                        <a:t>功能</a:t>
                      </a:r>
                      <a:endParaRPr lang="zh-CN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>
                          <a:effectLst/>
                        </a:rPr>
                        <a:t>功能模块全称</a:t>
                      </a:r>
                      <a:endParaRPr lang="zh-CN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PEPS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Passive Entry &amp; Passive Start</a:t>
                      </a:r>
                      <a:r>
                        <a:rPr lang="zh-CN" altLang="en-US" sz="700" u="none" strike="noStrike">
                          <a:effectLst/>
                        </a:rPr>
                        <a:t>一键启动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Vehicular Communication Systems</a:t>
                      </a:r>
                      <a:r>
                        <a:rPr lang="zh-CN" altLang="en-US" sz="700" u="none" strike="noStrike">
                          <a:effectLst/>
                        </a:rPr>
                        <a:t>车联网系统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3D AVM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3D Around View Monitor </a:t>
                      </a:r>
                      <a:r>
                        <a:rPr lang="zh-CN" altLang="en-US" sz="700" u="none" strike="noStrike">
                          <a:effectLst/>
                        </a:rPr>
                        <a:t>全景式监控影像系统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HHC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Hill-start hold control</a:t>
                      </a:r>
                      <a:r>
                        <a:rPr lang="zh-CN" altLang="en-US" sz="700" u="none" strike="noStrike">
                          <a:effectLst/>
                        </a:rPr>
                        <a:t>坡道起步辅助控制系统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Adaptive Cruise Control</a:t>
                      </a:r>
                      <a:r>
                        <a:rPr lang="zh-CN" altLang="en-US" sz="700" u="none" strike="noStrike">
                          <a:effectLst/>
                        </a:rPr>
                        <a:t>自适应巡航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IHC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Intelligent High Beam Control</a:t>
                      </a:r>
                      <a:r>
                        <a:rPr lang="zh-CN" altLang="en-US" sz="700" u="none" strike="noStrike">
                          <a:effectLst/>
                        </a:rPr>
                        <a:t>智能远光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TSR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Sign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交通标识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LDW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Departure Warning</a:t>
                      </a:r>
                      <a:r>
                        <a:rPr lang="zh-CN" altLang="en-US" sz="700" u="none" strike="noStrike">
                          <a:effectLst/>
                        </a:rPr>
                        <a:t>车道偏离预警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LKA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Keeping Assist</a:t>
                      </a:r>
                      <a:r>
                        <a:rPr lang="zh-CN" altLang="en-US" sz="700" u="none" strike="noStrike">
                          <a:effectLst/>
                        </a:rPr>
                        <a:t>车道保持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Pedestrian detection</a:t>
                      </a:r>
                      <a:r>
                        <a:rPr lang="zh-CN" altLang="en-US" sz="700" u="none" strike="noStrike">
                          <a:effectLst/>
                        </a:rPr>
                        <a:t>行人检测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FCW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Forward  Collision Warning </a:t>
                      </a:r>
                      <a:r>
                        <a:rPr lang="zh-CN" altLang="en-US" sz="700" u="none" strike="noStrike" dirty="0">
                          <a:effectLst/>
                        </a:rPr>
                        <a:t>前方碰撞预警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ALC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 Lane Change</a:t>
                      </a:r>
                      <a:r>
                        <a:rPr lang="zh-CN" altLang="en-US" sz="700" u="none" strike="noStrike">
                          <a:effectLst/>
                        </a:rPr>
                        <a:t>自动变道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Blind Spot Detection</a:t>
                      </a:r>
                      <a:r>
                        <a:rPr lang="zh-CN" altLang="en-US" sz="700" u="none" strike="noStrike" dirty="0">
                          <a:effectLst/>
                        </a:rPr>
                        <a:t>盲点检测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TLR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Light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交通信号灯识别系统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DFM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Driver Fatigue Monitor System</a:t>
                      </a:r>
                      <a:r>
                        <a:rPr lang="zh-CN" altLang="en-US" sz="700" u="none" strike="noStrike">
                          <a:effectLst/>
                        </a:rPr>
                        <a:t>疲劳驾驶预警系统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NVS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Night Vision System</a:t>
                      </a:r>
                      <a:r>
                        <a:rPr lang="zh-CN" altLang="en-US" sz="700" u="none" strike="noStrike">
                          <a:effectLst/>
                        </a:rPr>
                        <a:t>夜视系统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TMC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Traffic Message Channel</a:t>
                      </a:r>
                      <a:r>
                        <a:rPr lang="zh-CN" altLang="en-US" sz="700" u="none" strike="noStrike">
                          <a:effectLst/>
                        </a:rPr>
                        <a:t>实时交通系统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AR NAVI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Augmented Reality Navigation</a:t>
                      </a:r>
                      <a:r>
                        <a:rPr lang="zh-CN" altLang="en-US" sz="700" u="none" strike="noStrike">
                          <a:effectLst/>
                        </a:rPr>
                        <a:t>增强现实导航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AEB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Autonomous Emergency Braking</a:t>
                      </a:r>
                      <a:r>
                        <a:rPr lang="zh-CN" altLang="en-US" sz="700" u="none" strike="noStrike">
                          <a:effectLst/>
                        </a:rPr>
                        <a:t>自动紧急制动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S-APA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Semi-automatic Parking Assistant</a:t>
                      </a:r>
                      <a:r>
                        <a:rPr lang="zh-CN" altLang="en-US" sz="700" u="none" strike="noStrike">
                          <a:effectLst/>
                        </a:rPr>
                        <a:t>半自动泊车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EPB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Electrical Parking Brake</a:t>
                      </a:r>
                      <a:r>
                        <a:rPr lang="zh-CN" altLang="en-US" sz="700" u="none" strike="noStrike">
                          <a:effectLst/>
                        </a:rPr>
                        <a:t>电子驻车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DOW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Door Open Warning</a:t>
                      </a:r>
                      <a:r>
                        <a:rPr lang="zh-CN" altLang="en-US" sz="700" u="none" strike="noStrike" dirty="0">
                          <a:effectLst/>
                        </a:rPr>
                        <a:t>开门警示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</a:tbl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3347864" y="1457134"/>
            <a:ext cx="5550197" cy="5212226"/>
            <a:chOff x="0" y="0"/>
            <a:chExt cx="6013545" cy="5191857"/>
          </a:xfrm>
        </p:grpSpPr>
        <p:cxnSp>
          <p:nvCxnSpPr>
            <p:cNvPr id="38" name="曲线连接符 37"/>
            <p:cNvCxnSpPr/>
            <p:nvPr/>
          </p:nvCxnSpPr>
          <p:spPr>
            <a:xfrm>
              <a:off x="1905820" y="2285421"/>
              <a:ext cx="1544364" cy="976067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/>
            <p:nvPr/>
          </p:nvCxnSpPr>
          <p:spPr>
            <a:xfrm rot="5400000" flipH="1" flipV="1">
              <a:off x="3488526" y="1991528"/>
              <a:ext cx="1484825" cy="490318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/>
            <p:nvPr/>
          </p:nvCxnSpPr>
          <p:spPr>
            <a:xfrm rot="10800000" flipV="1">
              <a:off x="2199399" y="852073"/>
              <a:ext cx="1697844" cy="787950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线形标注 2 51"/>
            <p:cNvSpPr/>
            <p:nvPr/>
          </p:nvSpPr>
          <p:spPr>
            <a:xfrm flipH="1">
              <a:off x="1213770" y="310353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70758"/>
                <a:gd name="adj6" fmla="val -6560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HHC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134904" y="103472"/>
              <a:ext cx="1599740" cy="1443024"/>
              <a:chOff x="4134904" y="103472"/>
              <a:chExt cx="1416129" cy="1418831"/>
            </a:xfrm>
          </p:grpSpPr>
          <p:sp>
            <p:nvSpPr>
              <p:cNvPr id="81" name="流程图: 联系 80"/>
              <p:cNvSpPr/>
              <p:nvPr/>
            </p:nvSpPr>
            <p:spPr>
              <a:xfrm>
                <a:off x="4134904" y="103472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296237" y="458945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停靠</a:t>
                </a:r>
              </a:p>
            </p:txBody>
          </p:sp>
        </p:grpSp>
        <p:sp>
          <p:nvSpPr>
            <p:cNvPr id="54" name="线形标注 2 53"/>
            <p:cNvSpPr/>
            <p:nvPr/>
          </p:nvSpPr>
          <p:spPr>
            <a:xfrm>
              <a:off x="5380642" y="1687361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8894"/>
                <a:gd name="adj6" fmla="val -481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S-APA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5" name="线形标注 2 54"/>
            <p:cNvSpPr/>
            <p:nvPr/>
          </p:nvSpPr>
          <p:spPr>
            <a:xfrm flipH="1">
              <a:off x="3450183" y="0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8910"/>
                <a:gd name="adj6" fmla="val -5782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EPB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线形标注 2 55"/>
            <p:cNvSpPr/>
            <p:nvPr/>
          </p:nvSpPr>
          <p:spPr>
            <a:xfrm flipH="1">
              <a:off x="2804910" y="458076"/>
              <a:ext cx="626301" cy="224366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68240"/>
                <a:gd name="adj6" fmla="val -4294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DOW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420363" y="1069320"/>
              <a:ext cx="1599740" cy="1443024"/>
              <a:chOff x="420363" y="1069320"/>
              <a:chExt cx="1416129" cy="1418831"/>
            </a:xfrm>
          </p:grpSpPr>
          <p:sp>
            <p:nvSpPr>
              <p:cNvPr id="79" name="流程图: 联系 78"/>
              <p:cNvSpPr/>
              <p:nvPr/>
            </p:nvSpPr>
            <p:spPr>
              <a:xfrm>
                <a:off x="420363" y="1069320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72827" y="1424793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出发</a:t>
                </a:r>
              </a:p>
            </p:txBody>
          </p:sp>
        </p:grpSp>
        <p:sp>
          <p:nvSpPr>
            <p:cNvPr id="58" name="线形标注 2 57"/>
            <p:cNvSpPr/>
            <p:nvPr/>
          </p:nvSpPr>
          <p:spPr>
            <a:xfrm>
              <a:off x="1908514" y="823583"/>
              <a:ext cx="650755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5626"/>
                <a:gd name="adj6" fmla="val -5325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PEPS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9" name="线形标注 2 58"/>
            <p:cNvSpPr/>
            <p:nvPr/>
          </p:nvSpPr>
          <p:spPr>
            <a:xfrm flipH="1">
              <a:off x="382465" y="2736223"/>
              <a:ext cx="88279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8992"/>
                <a:gd name="adj6" fmla="val -2275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3D AVM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167236" y="3039746"/>
              <a:ext cx="2022012" cy="1443024"/>
              <a:chOff x="3167238" y="3039746"/>
              <a:chExt cx="1789936" cy="1418831"/>
            </a:xfrm>
          </p:grpSpPr>
          <p:sp>
            <p:nvSpPr>
              <p:cNvPr id="77" name="流程图: 联系 76"/>
              <p:cNvSpPr/>
              <p:nvPr/>
            </p:nvSpPr>
            <p:spPr>
              <a:xfrm>
                <a:off x="3336994" y="3039746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3167238" y="3395219"/>
                <a:ext cx="178993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行进中</a:t>
                </a:r>
              </a:p>
            </p:txBody>
          </p:sp>
        </p:grpSp>
        <p:sp>
          <p:nvSpPr>
            <p:cNvPr id="61" name="线形标注 2 60"/>
            <p:cNvSpPr/>
            <p:nvPr/>
          </p:nvSpPr>
          <p:spPr>
            <a:xfrm flipH="1">
              <a:off x="2087225" y="355431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ACC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2" name="线形标注 2 61"/>
            <p:cNvSpPr/>
            <p:nvPr/>
          </p:nvSpPr>
          <p:spPr>
            <a:xfrm flipH="1">
              <a:off x="2147417" y="391429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IHC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3" name="线形标注 2 62"/>
            <p:cNvSpPr/>
            <p:nvPr/>
          </p:nvSpPr>
          <p:spPr>
            <a:xfrm flipH="1">
              <a:off x="2441047" y="415775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4"/>
                <a:gd name="adj6" fmla="val -66002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TSR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4" name="线形标注 2 63"/>
            <p:cNvSpPr/>
            <p:nvPr/>
          </p:nvSpPr>
          <p:spPr>
            <a:xfrm flipH="1">
              <a:off x="2674487" y="4431227"/>
              <a:ext cx="591956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3"/>
                <a:gd name="adj6" fmla="val -5783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LDW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5" name="线形标注 2 64"/>
            <p:cNvSpPr/>
            <p:nvPr/>
          </p:nvSpPr>
          <p:spPr>
            <a:xfrm flipH="1">
              <a:off x="2971800" y="4697876"/>
              <a:ext cx="561631" cy="227281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2405"/>
                <a:gd name="adj6" fmla="val -6425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LKA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6" name="线形标注 2 65"/>
            <p:cNvSpPr/>
            <p:nvPr/>
          </p:nvSpPr>
          <p:spPr>
            <a:xfrm flipH="1">
              <a:off x="3333751" y="4960974"/>
              <a:ext cx="523054" cy="23088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04968"/>
                <a:gd name="adj6" fmla="val -270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PDS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7" name="线形标注 2 66"/>
            <p:cNvSpPr/>
            <p:nvPr/>
          </p:nvSpPr>
          <p:spPr>
            <a:xfrm>
              <a:off x="4270072" y="495176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29043"/>
                <a:gd name="adj6" fmla="val -3335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FCW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线形标注 2 67"/>
            <p:cNvSpPr/>
            <p:nvPr/>
          </p:nvSpPr>
          <p:spPr>
            <a:xfrm>
              <a:off x="4494817" y="4659974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0794"/>
                <a:gd name="adj6" fmla="val -406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ALC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9" name="线形标注 2 68"/>
            <p:cNvSpPr/>
            <p:nvPr/>
          </p:nvSpPr>
          <p:spPr>
            <a:xfrm>
              <a:off x="4961198" y="43847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696"/>
                <a:gd name="adj6" fmla="val -49209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BSD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0" name="线形标注 2 69"/>
            <p:cNvSpPr/>
            <p:nvPr/>
          </p:nvSpPr>
          <p:spPr>
            <a:xfrm>
              <a:off x="4872800" y="2343718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7363"/>
                <a:gd name="adj6" fmla="val -768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AEB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1" name="线形标注 2 70"/>
            <p:cNvSpPr/>
            <p:nvPr/>
          </p:nvSpPr>
          <p:spPr>
            <a:xfrm>
              <a:off x="5123123" y="412753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6125"/>
                <a:gd name="adj6" fmla="val -44694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TLR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2" name="线形标注 2 71"/>
            <p:cNvSpPr/>
            <p:nvPr/>
          </p:nvSpPr>
          <p:spPr>
            <a:xfrm>
              <a:off x="5170748" y="384178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DFM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线形标注 2 72"/>
            <p:cNvSpPr/>
            <p:nvPr/>
          </p:nvSpPr>
          <p:spPr>
            <a:xfrm>
              <a:off x="5227898" y="35846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NVS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4" name="线形标注 2 73"/>
            <p:cNvSpPr/>
            <p:nvPr/>
          </p:nvSpPr>
          <p:spPr>
            <a:xfrm>
              <a:off x="5161223" y="33179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TMC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5" name="线形标注 2 74"/>
            <p:cNvSpPr/>
            <p:nvPr/>
          </p:nvSpPr>
          <p:spPr>
            <a:xfrm>
              <a:off x="5037398" y="3051209"/>
              <a:ext cx="849052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AR</a:t>
              </a:r>
              <a:r>
                <a:rPr lang="en-US" altLang="zh-CN" sz="1200" baseline="0">
                  <a:solidFill>
                    <a:schemeClr val="tx1"/>
                  </a:solidFill>
                </a:rPr>
                <a:t> NAVI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6" name="线形标注 2 75"/>
            <p:cNvSpPr/>
            <p:nvPr/>
          </p:nvSpPr>
          <p:spPr>
            <a:xfrm flipH="1">
              <a:off x="0" y="2432084"/>
              <a:ext cx="570173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9807"/>
                <a:gd name="adj6" fmla="val -3233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VCS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1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内容占位符 1"/>
          <p:cNvSpPr txBox="1">
            <a:spLocks/>
          </p:cNvSpPr>
          <p:nvPr/>
        </p:nvSpPr>
        <p:spPr>
          <a:xfrm>
            <a:off x="384867" y="6926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法规标准：</a:t>
            </a:r>
            <a:endParaRPr lang="zh-CN" altLang="en-US" sz="1200" dirty="0"/>
          </a:p>
        </p:txBody>
      </p:sp>
      <p:sp>
        <p:nvSpPr>
          <p:cNvPr id="57" name="内容占位符 1"/>
          <p:cNvSpPr txBox="1">
            <a:spLocks/>
          </p:cNvSpPr>
          <p:nvPr/>
        </p:nvSpPr>
        <p:spPr>
          <a:xfrm>
            <a:off x="394721" y="42930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参考指南：</a:t>
            </a:r>
            <a:endParaRPr lang="zh-CN" altLang="en-US" sz="1200" dirty="0"/>
          </a:p>
        </p:txBody>
      </p:sp>
      <p:sp>
        <p:nvSpPr>
          <p:cNvPr id="58" name="内容占位符 1"/>
          <p:cNvSpPr txBox="1">
            <a:spLocks/>
          </p:cNvSpPr>
          <p:nvPr/>
        </p:nvSpPr>
        <p:spPr>
          <a:xfrm>
            <a:off x="636962" y="1081335"/>
            <a:ext cx="8507038" cy="29957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/>
              <a:t>北京市自动驾驶车辆道路测试能力评估内容与方法（试行）</a:t>
            </a:r>
            <a:r>
              <a:rPr lang="en-US" altLang="zh-CN" sz="1200" dirty="0" smtClean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《</a:t>
            </a:r>
            <a:r>
              <a:rPr lang="zh-CN" altLang="en-US" sz="1200" dirty="0"/>
              <a:t>北京市自动驾驶车辆封闭测试场地技术要求（试行）</a:t>
            </a:r>
            <a:r>
              <a:rPr lang="en-US" altLang="zh-CN" sz="1200" dirty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北京市</a:t>
            </a:r>
            <a:r>
              <a:rPr lang="zh-CN" altLang="en-US" sz="1200" dirty="0"/>
              <a:t>关于加快推进自动驾驶车辆道路测试有关工作的指导意见（试行）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北京市自动驾驶车辆道路测试管理实施细则（试行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GB T 26773-2011 </a:t>
            </a:r>
            <a:r>
              <a:rPr lang="zh-CN" altLang="en-US" sz="1200" dirty="0"/>
              <a:t>智能运输系统 车道偏离报警</a:t>
            </a:r>
            <a:r>
              <a:rPr lang="zh-CN" altLang="en-US" sz="1200" dirty="0" smtClean="0"/>
              <a:t>系统</a:t>
            </a:r>
            <a:r>
              <a:rPr lang="en-US" altLang="zh-CN" sz="1200" dirty="0"/>
              <a:t>(LDW)</a:t>
            </a:r>
            <a:r>
              <a:rPr lang="zh-CN" altLang="en-US" sz="1200" dirty="0" smtClean="0"/>
              <a:t> </a:t>
            </a:r>
            <a:r>
              <a:rPr lang="zh-CN" altLang="en-US" sz="1200" dirty="0"/>
              <a:t>性能要求与检测方法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11898 </a:t>
            </a:r>
            <a:r>
              <a:rPr lang="en-US" altLang="zh-CN" sz="1200" dirty="0"/>
              <a:t>Road vehicles — Controller area </a:t>
            </a:r>
            <a:r>
              <a:rPr lang="en-US" altLang="zh-CN" sz="1200" dirty="0" smtClean="0"/>
              <a:t>network(CAN)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ISO </a:t>
            </a:r>
            <a:r>
              <a:rPr lang="en-US" altLang="zh-CN" sz="1200" dirty="0" smtClean="0"/>
              <a:t>14229 </a:t>
            </a:r>
            <a:r>
              <a:rPr lang="en-US" altLang="zh-CN" sz="1200" dirty="0"/>
              <a:t>Road Vehicles </a:t>
            </a:r>
            <a:r>
              <a:rPr lang="en-US" altLang="zh-CN" sz="1200" dirty="0" smtClean="0"/>
              <a:t>— Unified </a:t>
            </a:r>
            <a:r>
              <a:rPr lang="en-US" altLang="zh-CN" sz="1200" dirty="0"/>
              <a:t>Diagnostic </a:t>
            </a:r>
            <a:r>
              <a:rPr lang="en-US" altLang="zh-CN" sz="1200" dirty="0" smtClean="0"/>
              <a:t>Services(UDS)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16787 Intelligent transport systems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Assisted Parking System(APS)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Performance requirements and test 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15623 </a:t>
            </a:r>
            <a:r>
              <a:rPr lang="en-US" altLang="zh-CN" sz="1200" dirty="0"/>
              <a:t>Intelligent transport systems — </a:t>
            </a:r>
            <a:r>
              <a:rPr lang="en-US" altLang="zh-CN" sz="1200" dirty="0" smtClean="0"/>
              <a:t>Forward vehicle collision warning systems(FCW)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17361 </a:t>
            </a:r>
            <a:r>
              <a:rPr lang="en-US" altLang="zh-CN" sz="1200" dirty="0"/>
              <a:t>Intelligent transport systems </a:t>
            </a:r>
            <a:r>
              <a:rPr lang="en-US" altLang="zh-CN" sz="1200" dirty="0" smtClean="0"/>
              <a:t>—Lane departure warning systems(LDW)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26262 Road vehicles — Functional safety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SAE J3016 Taxonomy and Definitions for Terms Related to On-Road Motor Vehicle Automated Driving Systems</a:t>
            </a:r>
            <a:endParaRPr lang="zh-CN" altLang="en-US" sz="1200" dirty="0"/>
          </a:p>
        </p:txBody>
      </p:sp>
      <p:sp>
        <p:nvSpPr>
          <p:cNvPr id="59" name="内容占位符 1"/>
          <p:cNvSpPr txBox="1">
            <a:spLocks/>
          </p:cNvSpPr>
          <p:nvPr/>
        </p:nvSpPr>
        <p:spPr>
          <a:xfrm>
            <a:off x="636962" y="4739444"/>
            <a:ext cx="7679454" cy="182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ADS《</a:t>
            </a:r>
            <a:r>
              <a:rPr lang="zh-CN" altLang="en-US" sz="1200" dirty="0"/>
              <a:t>自动驾驶系统 </a:t>
            </a:r>
            <a:r>
              <a:rPr lang="en-US" altLang="zh-CN" sz="1200" dirty="0"/>
              <a:t>2.0</a:t>
            </a:r>
            <a:r>
              <a:rPr lang="zh-CN" altLang="en-US" sz="1200" dirty="0"/>
              <a:t>：安全愿景</a:t>
            </a:r>
            <a:r>
              <a:rPr lang="en-US" altLang="zh-CN" sz="1200" dirty="0"/>
              <a:t>》(Automated Driving Systems2.0: A Vision for Safety</a:t>
            </a:r>
            <a:r>
              <a:rPr lang="en-US" altLang="zh-CN" sz="12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 smtClean="0"/>
              <a:t>智能网联汽车技术的发展现状及趋势</a:t>
            </a:r>
            <a:r>
              <a:rPr lang="en-US" altLang="zh-CN" sz="1200" dirty="0" smtClean="0"/>
              <a:t>》——2017</a:t>
            </a:r>
            <a:r>
              <a:rPr lang="zh-CN" altLang="en-US" sz="1200" dirty="0" smtClean="0"/>
              <a:t>年第一期</a:t>
            </a:r>
            <a:r>
              <a:rPr lang="en-US" altLang="zh-CN" sz="1200" dirty="0" smtClean="0"/>
              <a:t>《</a:t>
            </a:r>
            <a:r>
              <a:rPr lang="zh-CN" altLang="en-US" sz="1200" dirty="0" smtClean="0"/>
              <a:t>汽车安全与节能学报</a:t>
            </a:r>
            <a:r>
              <a:rPr lang="en-US" altLang="zh-CN" sz="1200" dirty="0" smtClean="0"/>
              <a:t>》</a:t>
            </a:r>
            <a:r>
              <a:rPr lang="en-US" altLang="zh-CN" sz="1200" dirty="0"/>
              <a:t> 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1558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" y="42767"/>
            <a:ext cx="4945208" cy="3801629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2000727" y="2060848"/>
            <a:ext cx="6865047" cy="3596440"/>
            <a:chOff x="841658" y="1353914"/>
            <a:chExt cx="6865047" cy="3596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841658" y="4590314"/>
              <a:ext cx="15180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364948" y="4014250"/>
              <a:ext cx="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364948" y="4014250"/>
              <a:ext cx="13813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746266" y="3294170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746266" y="3294170"/>
              <a:ext cx="12760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022295" y="2430074"/>
              <a:ext cx="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022295" y="2430074"/>
              <a:ext cx="1316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841658" y="2789822"/>
              <a:ext cx="1467163" cy="1728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BSD</a:t>
              </a:r>
              <a:r>
                <a:rPr lang="zh-CN" altLang="en-US" sz="1000" dirty="0">
                  <a:solidFill>
                    <a:schemeClr val="tx1"/>
                  </a:solidFill>
                </a:rPr>
                <a:t>盲点检测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DOW</a:t>
              </a:r>
              <a:r>
                <a:rPr lang="zh-CN" altLang="en-US" sz="1000" dirty="0">
                  <a:solidFill>
                    <a:schemeClr val="tx1"/>
                  </a:solidFill>
                </a:rPr>
                <a:t>开门警示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FCW</a:t>
              </a:r>
              <a:r>
                <a:rPr lang="zh-CN" altLang="en-US" sz="1000" dirty="0">
                  <a:solidFill>
                    <a:schemeClr val="tx1"/>
                  </a:solidFill>
                </a:rPr>
                <a:t>前方碰撞预警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ACC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自适应巡航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AEB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自动紧急制动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PDS</a:t>
              </a:r>
              <a:r>
                <a:rPr lang="zh-CN" altLang="en-US" sz="1000" dirty="0">
                  <a:solidFill>
                    <a:schemeClr val="tx1"/>
                  </a:solidFill>
                </a:rPr>
                <a:t>行人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检测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7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LDW</a:t>
              </a:r>
              <a:r>
                <a:rPr lang="zh-CN" altLang="en-US" sz="1000" dirty="0">
                  <a:solidFill>
                    <a:schemeClr val="tx1"/>
                  </a:solidFill>
                </a:rPr>
                <a:t>车道偏离预警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8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LKA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车道保持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9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TSR</a:t>
              </a:r>
              <a:r>
                <a:rPr lang="zh-CN" altLang="en-US" sz="1000" dirty="0">
                  <a:solidFill>
                    <a:schemeClr val="tx1"/>
                  </a:solidFill>
                </a:rPr>
                <a:t>交通标识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10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IHC</a:t>
              </a:r>
              <a:r>
                <a:rPr lang="zh-CN" altLang="en-US" sz="1000" dirty="0">
                  <a:solidFill>
                    <a:schemeClr val="tx1"/>
                  </a:solidFill>
                </a:rPr>
                <a:t>智能远光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S-APA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半自动</a:t>
              </a:r>
              <a:r>
                <a:rPr lang="zh-CN" altLang="en-US" sz="1000" dirty="0">
                  <a:solidFill>
                    <a:schemeClr val="tx1"/>
                  </a:solidFill>
                </a:rPr>
                <a:t>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209810" y="2789822"/>
              <a:ext cx="1469551" cy="120638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F-APA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全自动泊车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、车道内自动驾驶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、换道辅助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、语音识别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、图形识别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zh-CN" altLang="en-US" sz="1000" dirty="0">
                  <a:solidFill>
                    <a:schemeClr val="tx1"/>
                  </a:solidFill>
                </a:rPr>
                <a:t>全液晶触摸屏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748044" y="459031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V="1">
              <a:off x="6339044" y="1790681"/>
              <a:ext cx="98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340026" y="1782002"/>
              <a:ext cx="9784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6339044" y="1353914"/>
              <a:ext cx="1367661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、无人驾驶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719369" y="171395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L5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276436" y="2358066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L4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124308" y="3210950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L3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972180" y="3934061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L2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976078" y="1709994"/>
              <a:ext cx="1482204" cy="64807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、车路协同控制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、市区自动驾驶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、自主学习能力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、部分故障自主修复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469736" y="2213758"/>
              <a:ext cx="1656154" cy="997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、高速公路自动驾驶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、城郊公路自动驾驶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、协同式队列行驶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、交叉口通行辅助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880998" y="5809236"/>
            <a:ext cx="6984776" cy="590288"/>
            <a:chOff x="1499944" y="5678898"/>
            <a:chExt cx="6600448" cy="590288"/>
          </a:xfrm>
        </p:grpSpPr>
        <p:grpSp>
          <p:nvGrpSpPr>
            <p:cNvPr id="82" name="组合 81"/>
            <p:cNvGrpSpPr/>
            <p:nvPr/>
          </p:nvGrpSpPr>
          <p:grpSpPr>
            <a:xfrm>
              <a:off x="6921319" y="5715396"/>
              <a:ext cx="599067" cy="535594"/>
              <a:chOff x="1879598" y="5715396"/>
              <a:chExt cx="599067" cy="535594"/>
            </a:xfrm>
          </p:grpSpPr>
          <p:sp>
            <p:nvSpPr>
              <p:cNvPr id="83" name="Line 35"/>
              <p:cNvSpPr>
                <a:spLocks noChangeShapeType="1"/>
              </p:cNvSpPr>
              <p:nvPr/>
            </p:nvSpPr>
            <p:spPr bwMode="auto">
              <a:xfrm>
                <a:off x="2148016" y="5715396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879598" y="5890950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2030-5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1879598" y="5724617"/>
              <a:ext cx="599067" cy="537886"/>
              <a:chOff x="1879598" y="5678898"/>
              <a:chExt cx="599067" cy="537886"/>
            </a:xfrm>
          </p:grpSpPr>
          <p:sp>
            <p:nvSpPr>
              <p:cNvPr id="86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2018-5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072618" y="5731300"/>
              <a:ext cx="599067" cy="537886"/>
              <a:chOff x="1879598" y="5678898"/>
              <a:chExt cx="599067" cy="537886"/>
            </a:xfrm>
          </p:grpSpPr>
          <p:sp>
            <p:nvSpPr>
              <p:cNvPr id="89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4389439" y="5731300"/>
              <a:ext cx="599067" cy="537886"/>
              <a:chOff x="1879598" y="5678898"/>
              <a:chExt cx="599067" cy="537886"/>
            </a:xfrm>
          </p:grpSpPr>
          <p:sp>
            <p:nvSpPr>
              <p:cNvPr id="92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2022-5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5676408" y="5724617"/>
              <a:ext cx="599067" cy="528323"/>
              <a:chOff x="1879598" y="5657175"/>
              <a:chExt cx="599067" cy="528323"/>
            </a:xfrm>
          </p:grpSpPr>
          <p:sp>
            <p:nvSpPr>
              <p:cNvPr id="95" name="Line 35"/>
              <p:cNvSpPr>
                <a:spLocks noChangeShapeType="1"/>
              </p:cNvSpPr>
              <p:nvPr/>
            </p:nvSpPr>
            <p:spPr bwMode="auto">
              <a:xfrm>
                <a:off x="2144803" y="5657175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879598" y="5825458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2025-5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右箭头 68"/>
            <p:cNvSpPr/>
            <p:nvPr/>
          </p:nvSpPr>
          <p:spPr>
            <a:xfrm>
              <a:off x="1499944" y="5678898"/>
              <a:ext cx="6600448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内容占位符 1"/>
          <p:cNvSpPr txBox="1">
            <a:spLocks/>
          </p:cNvSpPr>
          <p:nvPr/>
        </p:nvSpPr>
        <p:spPr>
          <a:xfrm>
            <a:off x="1853875" y="4557156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2" name="内容占位符 1"/>
          <p:cNvSpPr txBox="1">
            <a:spLocks/>
          </p:cNvSpPr>
          <p:nvPr/>
        </p:nvSpPr>
        <p:spPr>
          <a:xfrm>
            <a:off x="1849633" y="41024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3" name="内容占位符 1"/>
          <p:cNvSpPr txBox="1">
            <a:spLocks/>
          </p:cNvSpPr>
          <p:nvPr/>
        </p:nvSpPr>
        <p:spPr>
          <a:xfrm>
            <a:off x="1849633" y="3804942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4" name="内容占位符 1"/>
          <p:cNvSpPr txBox="1">
            <a:spLocks/>
          </p:cNvSpPr>
          <p:nvPr/>
        </p:nvSpPr>
        <p:spPr>
          <a:xfrm>
            <a:off x="1853875" y="44151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5" name="内容占位符 1"/>
          <p:cNvSpPr txBox="1">
            <a:spLocks/>
          </p:cNvSpPr>
          <p:nvPr/>
        </p:nvSpPr>
        <p:spPr>
          <a:xfrm>
            <a:off x="1858784" y="4999064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6480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1.2VAD01</a:t>
            </a:r>
            <a:r>
              <a:rPr lang="zh-CN" altLang="en-US" sz="1400" dirty="0" smtClean="0"/>
              <a:t>系统框架</a:t>
            </a:r>
            <a:endParaRPr lang="zh-CN" altLang="en-US" sz="1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07504" y="1628800"/>
            <a:ext cx="8928992" cy="3744416"/>
            <a:chOff x="0" y="1768103"/>
            <a:chExt cx="9144000" cy="3744416"/>
          </a:xfrm>
        </p:grpSpPr>
        <p:sp>
          <p:nvSpPr>
            <p:cNvPr id="11" name="TextBox 10"/>
            <p:cNvSpPr txBox="1"/>
            <p:nvPr/>
          </p:nvSpPr>
          <p:spPr>
            <a:xfrm>
              <a:off x="579804" y="5142432"/>
              <a:ext cx="747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传感器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42859" y="5142432"/>
              <a:ext cx="1126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软件及算法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0161" y="5142432"/>
              <a:ext cx="1208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上层控制器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904" y="5142432"/>
              <a:ext cx="12303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底层控制器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21072" y="5142432"/>
              <a:ext cx="1326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底层执行机构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5080471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5512519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395536" y="1768103"/>
              <a:ext cx="8280920" cy="2658854"/>
              <a:chOff x="395536" y="987574"/>
              <a:chExt cx="8280920" cy="2658854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2483768" y="1793900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障碍物识别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2483768" y="2371502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定姿、定位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2483768" y="3003798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限速识别</a:t>
                </a: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139952" y="2103698"/>
                <a:ext cx="689028" cy="1008112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决策规划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5408025" y="2319722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纵向控制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5408025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横向控制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539552" y="1865908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摄像头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539552" y="2443510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雷达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539552" y="3075806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超声波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箭头连接符 32"/>
              <p:cNvCxnSpPr>
                <a:stCxn id="27" idx="3"/>
                <a:endCxn id="34" idx="1"/>
              </p:cNvCxnSpPr>
              <p:nvPr/>
            </p:nvCxnSpPr>
            <p:spPr>
              <a:xfrm>
                <a:off x="6632161" y="2589752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圆角矩形 33"/>
              <p:cNvSpPr/>
              <p:nvPr/>
            </p:nvSpPr>
            <p:spPr>
              <a:xfrm>
                <a:off x="7320750" y="2404290"/>
                <a:ext cx="1224136" cy="370923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油门刹车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7320750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转向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6" name="直接箭头连接符 35"/>
              <p:cNvCxnSpPr>
                <a:stCxn id="28" idx="3"/>
                <a:endCxn id="35" idx="1"/>
              </p:cNvCxnSpPr>
              <p:nvPr/>
            </p:nvCxnSpPr>
            <p:spPr>
              <a:xfrm>
                <a:off x="6632161" y="1977684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圆角矩形 36"/>
              <p:cNvSpPr/>
              <p:nvPr/>
            </p:nvSpPr>
            <p:spPr>
              <a:xfrm>
                <a:off x="2401590" y="987574"/>
                <a:ext cx="69424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基站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>
              <a:xfrm flipH="1">
                <a:off x="2748713" y="1347614"/>
                <a:ext cx="1042" cy="36004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/>
              <p:cNvSpPr/>
              <p:nvPr/>
            </p:nvSpPr>
            <p:spPr>
              <a:xfrm>
                <a:off x="2339752" y="1707654"/>
                <a:ext cx="1512168" cy="180020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箭头连接符 39"/>
              <p:cNvCxnSpPr>
                <a:stCxn id="26" idx="3"/>
              </p:cNvCxnSpPr>
              <p:nvPr/>
            </p:nvCxnSpPr>
            <p:spPr>
              <a:xfrm>
                <a:off x="4828980" y="2607754"/>
                <a:ext cx="33036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7092280" y="1537359"/>
                <a:ext cx="1584176" cy="2088232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>
                <a:off x="1619672" y="2643758"/>
                <a:ext cx="72008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圆角矩形 42"/>
              <p:cNvSpPr/>
              <p:nvPr/>
            </p:nvSpPr>
            <p:spPr>
              <a:xfrm>
                <a:off x="5428202" y="2979481"/>
                <a:ext cx="1244476" cy="396044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车辆预警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1763688" y="2067694"/>
                <a:ext cx="0" cy="12819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403648" y="2067694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1403648" y="2643758"/>
                <a:ext cx="21602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1403648" y="3345819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3" idx="3"/>
                <a:endCxn id="49" idx="1"/>
              </p:cNvCxnSpPr>
              <p:nvPr/>
            </p:nvCxnSpPr>
            <p:spPr>
              <a:xfrm>
                <a:off x="6672678" y="3177503"/>
                <a:ext cx="64807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圆角矩形 48"/>
              <p:cNvSpPr/>
              <p:nvPr/>
            </p:nvSpPr>
            <p:spPr>
              <a:xfrm>
                <a:off x="7320750" y="2907473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视觉听觉信号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0" name="直接箭头连接符 49"/>
              <p:cNvCxnSpPr>
                <a:stCxn id="39" idx="3"/>
                <a:endCxn id="26" idx="1"/>
              </p:cNvCxnSpPr>
              <p:nvPr/>
            </p:nvCxnSpPr>
            <p:spPr>
              <a:xfrm>
                <a:off x="3851920" y="2607754"/>
                <a:ext cx="28803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5159341" y="1977684"/>
                <a:ext cx="0" cy="12075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endCxn id="28" idx="1"/>
              </p:cNvCxnSpPr>
              <p:nvPr/>
            </p:nvCxnSpPr>
            <p:spPr>
              <a:xfrm>
                <a:off x="5159341" y="197768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5148064" y="2589752"/>
                <a:ext cx="1127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5159341" y="3185267"/>
                <a:ext cx="26886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圆角矩形 54"/>
              <p:cNvSpPr/>
              <p:nvPr/>
            </p:nvSpPr>
            <p:spPr>
              <a:xfrm>
                <a:off x="3171711" y="987574"/>
                <a:ext cx="680209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地图</a:t>
                </a:r>
              </a:p>
            </p:txBody>
          </p:sp>
          <p:cxnSp>
            <p:nvCxnSpPr>
              <p:cNvPr id="56" name="直接箭头连接符 55"/>
              <p:cNvCxnSpPr/>
              <p:nvPr/>
            </p:nvCxnSpPr>
            <p:spPr>
              <a:xfrm>
                <a:off x="3506492" y="1350640"/>
                <a:ext cx="0" cy="35701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矩形 56"/>
              <p:cNvSpPr/>
              <p:nvPr/>
            </p:nvSpPr>
            <p:spPr>
              <a:xfrm>
                <a:off x="395536" y="1707654"/>
                <a:ext cx="1116124" cy="1938774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5159341" y="260775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矩形 58"/>
              <p:cNvSpPr/>
              <p:nvPr/>
            </p:nvSpPr>
            <p:spPr>
              <a:xfrm>
                <a:off x="5293771" y="1563637"/>
                <a:ext cx="1438469" cy="2061953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Shape 4077"/>
            <p:cNvSpPr/>
            <p:nvPr/>
          </p:nvSpPr>
          <p:spPr>
            <a:xfrm>
              <a:off x="857880" y="4883025"/>
              <a:ext cx="176079" cy="143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00" extrusionOk="0">
                  <a:moveTo>
                    <a:pt x="0" y="5100"/>
                  </a:moveTo>
                  <a:lnTo>
                    <a:pt x="1543" y="6859"/>
                  </a:lnTo>
                  <a:cubicBezTo>
                    <a:pt x="6655" y="1030"/>
                    <a:pt x="14945" y="1030"/>
                    <a:pt x="20058" y="6859"/>
                  </a:cubicBezTo>
                  <a:lnTo>
                    <a:pt x="21600" y="5100"/>
                  </a:lnTo>
                  <a:cubicBezTo>
                    <a:pt x="15636" y="-1700"/>
                    <a:pt x="5965" y="-1700"/>
                    <a:pt x="0" y="5100"/>
                  </a:cubicBezTo>
                  <a:close/>
                  <a:moveTo>
                    <a:pt x="3087" y="8618"/>
                  </a:moveTo>
                  <a:lnTo>
                    <a:pt x="4629" y="10376"/>
                  </a:lnTo>
                  <a:cubicBezTo>
                    <a:pt x="8038" y="6491"/>
                    <a:pt x="13564" y="6491"/>
                    <a:pt x="16971" y="10376"/>
                  </a:cubicBezTo>
                  <a:lnTo>
                    <a:pt x="18515" y="8618"/>
                  </a:lnTo>
                  <a:cubicBezTo>
                    <a:pt x="14254" y="3761"/>
                    <a:pt x="7346" y="3761"/>
                    <a:pt x="3087" y="8618"/>
                  </a:cubicBezTo>
                  <a:close/>
                  <a:moveTo>
                    <a:pt x="6172" y="12136"/>
                  </a:moveTo>
                  <a:lnTo>
                    <a:pt x="7715" y="13894"/>
                  </a:lnTo>
                  <a:cubicBezTo>
                    <a:pt x="9419" y="11952"/>
                    <a:pt x="12182" y="11952"/>
                    <a:pt x="13886" y="13894"/>
                  </a:cubicBezTo>
                  <a:lnTo>
                    <a:pt x="15429" y="12136"/>
                  </a:lnTo>
                  <a:cubicBezTo>
                    <a:pt x="12873" y="9221"/>
                    <a:pt x="8728" y="9221"/>
                    <a:pt x="6172" y="12136"/>
                  </a:cubicBezTo>
                  <a:close/>
                  <a:moveTo>
                    <a:pt x="10801" y="14925"/>
                  </a:moveTo>
                  <a:cubicBezTo>
                    <a:pt x="9596" y="14925"/>
                    <a:pt x="8619" y="16039"/>
                    <a:pt x="8619" y="17412"/>
                  </a:cubicBezTo>
                  <a:cubicBezTo>
                    <a:pt x="8619" y="18787"/>
                    <a:pt x="9596" y="19900"/>
                    <a:pt x="10801" y="19900"/>
                  </a:cubicBezTo>
                  <a:cubicBezTo>
                    <a:pt x="12006" y="19900"/>
                    <a:pt x="12982" y="18787"/>
                    <a:pt x="12982" y="17412"/>
                  </a:cubicBezTo>
                  <a:cubicBezTo>
                    <a:pt x="12982" y="16039"/>
                    <a:pt x="12006" y="14925"/>
                    <a:pt x="10801" y="14925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1" name="Shape 4026"/>
            <p:cNvSpPr/>
            <p:nvPr/>
          </p:nvSpPr>
          <p:spPr>
            <a:xfrm>
              <a:off x="2986189" y="4871562"/>
              <a:ext cx="219291" cy="16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71" extrusionOk="0">
                  <a:moveTo>
                    <a:pt x="18030" y="19454"/>
                  </a:moveTo>
                  <a:cubicBezTo>
                    <a:pt x="17963" y="19996"/>
                    <a:pt x="19394" y="20889"/>
                    <a:pt x="19531" y="19301"/>
                  </a:cubicBezTo>
                  <a:cubicBezTo>
                    <a:pt x="20145" y="12136"/>
                    <a:pt x="19088" y="10075"/>
                    <a:pt x="19088" y="10075"/>
                  </a:cubicBezTo>
                  <a:lnTo>
                    <a:pt x="17606" y="11177"/>
                  </a:lnTo>
                  <a:cubicBezTo>
                    <a:pt x="17606" y="11177"/>
                    <a:pt x="18863" y="12767"/>
                    <a:pt x="18030" y="19454"/>
                  </a:cubicBezTo>
                  <a:close/>
                  <a:moveTo>
                    <a:pt x="20733" y="6972"/>
                  </a:moveTo>
                  <a:lnTo>
                    <a:pt x="11887" y="388"/>
                  </a:lnTo>
                  <a:cubicBezTo>
                    <a:pt x="11194" y="-129"/>
                    <a:pt x="10060" y="-129"/>
                    <a:pt x="9367" y="388"/>
                  </a:cubicBezTo>
                  <a:lnTo>
                    <a:pt x="519" y="6972"/>
                  </a:lnTo>
                  <a:cubicBezTo>
                    <a:pt x="-173" y="7489"/>
                    <a:pt x="-173" y="8333"/>
                    <a:pt x="519" y="8848"/>
                  </a:cubicBezTo>
                  <a:lnTo>
                    <a:pt x="9367" y="15434"/>
                  </a:lnTo>
                  <a:cubicBezTo>
                    <a:pt x="10060" y="15950"/>
                    <a:pt x="11194" y="15950"/>
                    <a:pt x="11887" y="15434"/>
                  </a:cubicBezTo>
                  <a:lnTo>
                    <a:pt x="17606" y="11177"/>
                  </a:lnTo>
                  <a:lnTo>
                    <a:pt x="11405" y="9246"/>
                  </a:lnTo>
                  <a:cubicBezTo>
                    <a:pt x="11166" y="9325"/>
                    <a:pt x="10902" y="9369"/>
                    <a:pt x="10627" y="9369"/>
                  </a:cubicBezTo>
                  <a:cubicBezTo>
                    <a:pt x="9510" y="9369"/>
                    <a:pt x="8604" y="8653"/>
                    <a:pt x="8604" y="7770"/>
                  </a:cubicBezTo>
                  <a:cubicBezTo>
                    <a:pt x="8604" y="6886"/>
                    <a:pt x="9510" y="6170"/>
                    <a:pt x="10627" y="6170"/>
                  </a:cubicBezTo>
                  <a:cubicBezTo>
                    <a:pt x="11495" y="6170"/>
                    <a:pt x="12232" y="6603"/>
                    <a:pt x="12520" y="7209"/>
                  </a:cubicBezTo>
                  <a:lnTo>
                    <a:pt x="19088" y="10075"/>
                  </a:lnTo>
                  <a:lnTo>
                    <a:pt x="20733" y="8848"/>
                  </a:lnTo>
                  <a:cubicBezTo>
                    <a:pt x="21427" y="8333"/>
                    <a:pt x="21427" y="7489"/>
                    <a:pt x="20733" y="6972"/>
                  </a:cubicBezTo>
                  <a:close/>
                  <a:moveTo>
                    <a:pt x="3508" y="13898"/>
                  </a:moveTo>
                  <a:cubicBezTo>
                    <a:pt x="4002" y="16554"/>
                    <a:pt x="4628" y="17714"/>
                    <a:pt x="6720" y="18930"/>
                  </a:cubicBezTo>
                  <a:cubicBezTo>
                    <a:pt x="8812" y="20144"/>
                    <a:pt x="9807" y="21471"/>
                    <a:pt x="10627" y="21471"/>
                  </a:cubicBezTo>
                  <a:cubicBezTo>
                    <a:pt x="11447" y="21471"/>
                    <a:pt x="12378" y="20309"/>
                    <a:pt x="14470" y="19093"/>
                  </a:cubicBezTo>
                  <a:cubicBezTo>
                    <a:pt x="16562" y="17877"/>
                    <a:pt x="16004" y="17508"/>
                    <a:pt x="16497" y="14853"/>
                  </a:cubicBezTo>
                  <a:lnTo>
                    <a:pt x="10627" y="18646"/>
                  </a:lnTo>
                  <a:cubicBezTo>
                    <a:pt x="10627" y="18646"/>
                    <a:pt x="3508" y="13898"/>
                    <a:pt x="3508" y="1389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2" name="Shape 4063"/>
            <p:cNvSpPr/>
            <p:nvPr/>
          </p:nvSpPr>
          <p:spPr>
            <a:xfrm>
              <a:off x="4376377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3" name="Shape 4063"/>
            <p:cNvSpPr/>
            <p:nvPr/>
          </p:nvSpPr>
          <p:spPr>
            <a:xfrm>
              <a:off x="5912004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4" name="Shape 3997"/>
            <p:cNvSpPr/>
            <p:nvPr/>
          </p:nvSpPr>
          <p:spPr>
            <a:xfrm>
              <a:off x="7783257" y="4856032"/>
              <a:ext cx="202221" cy="19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</p:grpSp>
    </p:spTree>
    <p:extLst>
      <p:ext uri="{BB962C8B-B14F-4D97-AF65-F5344CB8AC3E}">
        <p14:creationId xmlns:p14="http://schemas.microsoft.com/office/powerpoint/2010/main" val="23300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1.3ECU</a:t>
            </a:r>
            <a:r>
              <a:rPr lang="zh-CN" altLang="en-US" sz="1400" dirty="0" smtClean="0"/>
              <a:t>规格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229892"/>
              </p:ext>
            </p:extLst>
          </p:nvPr>
        </p:nvGraphicFramePr>
        <p:xfrm>
          <a:off x="1043608" y="1556792"/>
          <a:ext cx="6840760" cy="3320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9"/>
                <a:gridCol w="1580209"/>
                <a:gridCol w="487586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Value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755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63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2.1</a:t>
            </a:r>
            <a:r>
              <a:rPr lang="zh-CN" altLang="en-US" sz="1400" dirty="0" smtClean="0"/>
              <a:t>功能介绍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3.1</a:t>
            </a:r>
            <a:r>
              <a:rPr lang="zh-CN" altLang="en-US" sz="1400" dirty="0" smtClean="0"/>
              <a:t>关联部件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232328" y="1227121"/>
            <a:ext cx="927025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IPC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（组合仪表）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29104" y="2852936"/>
            <a:ext cx="1584176" cy="648072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VCU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整</a:t>
            </a:r>
            <a:r>
              <a:rPr lang="zh-CN" altLang="en-US" sz="1000" dirty="0" smtClean="0">
                <a:solidFill>
                  <a:sysClr val="windowText" lastClr="000000"/>
                </a:solidFill>
              </a:rPr>
              <a:t>车控制单元）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接连接符 8"/>
          <p:cNvCxnSpPr>
            <a:stCxn id="4" idx="2"/>
          </p:cNvCxnSpPr>
          <p:nvPr/>
        </p:nvCxnSpPr>
        <p:spPr>
          <a:xfrm>
            <a:off x="695841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7" idx="0"/>
          </p:cNvCxnSpPr>
          <p:nvPr/>
        </p:nvCxnSpPr>
        <p:spPr>
          <a:xfrm>
            <a:off x="4521192" y="2427254"/>
            <a:ext cx="0" cy="425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312663" y="1227121"/>
            <a:ext cx="194421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ABS or ESC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（防抱死系统或车身稳定系统）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直接连接符 23"/>
          <p:cNvCxnSpPr>
            <a:stCxn id="23" idx="2"/>
          </p:cNvCxnSpPr>
          <p:nvPr/>
        </p:nvCxnSpPr>
        <p:spPr>
          <a:xfrm>
            <a:off x="2284771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345203" y="1227121"/>
            <a:ext cx="1362922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EPB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（电子驻车制动系统）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直接连接符 30"/>
          <p:cNvCxnSpPr>
            <a:stCxn id="30" idx="2"/>
          </p:cNvCxnSpPr>
          <p:nvPr/>
        </p:nvCxnSpPr>
        <p:spPr>
          <a:xfrm>
            <a:off x="4026664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272956" y="1227121"/>
            <a:ext cx="1362922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EPS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（电子助力转向系统）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直接连接符 35"/>
          <p:cNvCxnSpPr>
            <a:stCxn id="35" idx="2"/>
          </p:cNvCxnSpPr>
          <p:nvPr/>
        </p:nvCxnSpPr>
        <p:spPr>
          <a:xfrm>
            <a:off x="6954417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32328" y="2852936"/>
            <a:ext cx="117364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BCM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（车身控制模块）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直接连接符 37"/>
          <p:cNvCxnSpPr>
            <a:stCxn id="37" idx="0"/>
          </p:cNvCxnSpPr>
          <p:nvPr/>
        </p:nvCxnSpPr>
        <p:spPr>
          <a:xfrm flipV="1">
            <a:off x="819152" y="2427254"/>
            <a:ext cx="0" cy="425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40576" y="2427254"/>
            <a:ext cx="84489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717535" y="1227121"/>
            <a:ext cx="117364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MCU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（电机控制器）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直接连接符 47"/>
          <p:cNvCxnSpPr>
            <a:stCxn id="47" idx="2"/>
          </p:cNvCxnSpPr>
          <p:nvPr/>
        </p:nvCxnSpPr>
        <p:spPr>
          <a:xfrm>
            <a:off x="8304359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7" idx="2"/>
            <a:endCxn id="55" idx="0"/>
          </p:cNvCxnSpPr>
          <p:nvPr/>
        </p:nvCxnSpPr>
        <p:spPr>
          <a:xfrm>
            <a:off x="4521192" y="3501008"/>
            <a:ext cx="1" cy="3896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endCxn id="55" idx="2"/>
          </p:cNvCxnSpPr>
          <p:nvPr/>
        </p:nvCxnSpPr>
        <p:spPr>
          <a:xfrm flipV="1">
            <a:off x="4521192" y="4538681"/>
            <a:ext cx="1" cy="396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38086" y="5366773"/>
            <a:ext cx="154162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</a:rPr>
              <a:t>摄像头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Camera</a:t>
            </a:r>
          </a:p>
        </p:txBody>
      </p:sp>
      <p:sp>
        <p:nvSpPr>
          <p:cNvPr id="55" name="矩形 54"/>
          <p:cNvSpPr/>
          <p:nvPr/>
        </p:nvSpPr>
        <p:spPr>
          <a:xfrm>
            <a:off x="3729104" y="3890609"/>
            <a:ext cx="1584177" cy="648072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APU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（自动驾驶单元）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直接连接符 55"/>
          <p:cNvCxnSpPr>
            <a:endCxn id="58" idx="0"/>
          </p:cNvCxnSpPr>
          <p:nvPr/>
        </p:nvCxnSpPr>
        <p:spPr>
          <a:xfrm>
            <a:off x="3049239" y="4962365"/>
            <a:ext cx="10593" cy="417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087724" y="5379659"/>
            <a:ext cx="194421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</a:rPr>
              <a:t>激光雷达</a:t>
            </a:r>
            <a:r>
              <a:rPr lang="en-US" altLang="zh-CN" sz="1600" dirty="0" err="1" smtClean="0">
                <a:solidFill>
                  <a:sysClr val="windowText" lastClr="000000"/>
                </a:solidFill>
              </a:rPr>
              <a:t>LiDAR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59" name="直接连接符 58"/>
          <p:cNvCxnSpPr>
            <a:endCxn id="54" idx="0"/>
          </p:cNvCxnSpPr>
          <p:nvPr/>
        </p:nvCxnSpPr>
        <p:spPr>
          <a:xfrm>
            <a:off x="1208899" y="4934725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126205" y="5379457"/>
            <a:ext cx="1362922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GPS </a:t>
            </a:r>
            <a:r>
              <a:rPr lang="zh-CN" altLang="en-US" sz="1600" dirty="0" smtClean="0">
                <a:solidFill>
                  <a:sysClr val="windowText" lastClr="000000"/>
                </a:solidFill>
              </a:rPr>
              <a:t>和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IMU</a:t>
            </a:r>
          </a:p>
        </p:txBody>
      </p:sp>
      <p:cxnSp>
        <p:nvCxnSpPr>
          <p:cNvPr id="61" name="直接连接符 60"/>
          <p:cNvCxnSpPr>
            <a:stCxn id="60" idx="0"/>
          </p:cNvCxnSpPr>
          <p:nvPr/>
        </p:nvCxnSpPr>
        <p:spPr>
          <a:xfrm flipV="1">
            <a:off x="4807666" y="4976917"/>
            <a:ext cx="0" cy="402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652120" y="5379659"/>
            <a:ext cx="1472205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毫米波雷达</a:t>
            </a:r>
            <a:endParaRPr lang="en-US" altLang="zh-CN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直接连接符 64"/>
          <p:cNvCxnSpPr>
            <a:endCxn id="64" idx="0"/>
          </p:cNvCxnSpPr>
          <p:nvPr/>
        </p:nvCxnSpPr>
        <p:spPr>
          <a:xfrm>
            <a:off x="6388223" y="4965233"/>
            <a:ext cx="0" cy="414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380312" y="5379457"/>
            <a:ext cx="1621868" cy="6353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超声波传感器</a:t>
            </a:r>
          </a:p>
        </p:txBody>
      </p:sp>
      <p:cxnSp>
        <p:nvCxnSpPr>
          <p:cNvPr id="68" name="直接连接符 67"/>
          <p:cNvCxnSpPr>
            <a:endCxn id="67" idx="0"/>
          </p:cNvCxnSpPr>
          <p:nvPr/>
        </p:nvCxnSpPr>
        <p:spPr>
          <a:xfrm>
            <a:off x="8191246" y="4934725"/>
            <a:ext cx="0" cy="4447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492976" y="4934725"/>
            <a:ext cx="84489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807666" y="1227121"/>
            <a:ext cx="1362922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ysClr val="windowText" lastClr="000000"/>
                </a:solidFill>
              </a:rPr>
              <a:t>iBooster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（机电助力制动系统）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直接连接符 44"/>
          <p:cNvCxnSpPr>
            <a:stCxn id="44" idx="2"/>
          </p:cNvCxnSpPr>
          <p:nvPr/>
        </p:nvCxnSpPr>
        <p:spPr>
          <a:xfrm>
            <a:off x="5489127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8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317869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3.2</a:t>
            </a:r>
            <a:r>
              <a:rPr lang="zh-CN" altLang="en-US" sz="1400" dirty="0" smtClean="0"/>
              <a:t>关联部件基本要求</a:t>
            </a:r>
            <a:endParaRPr lang="zh-CN" altLang="en-US" sz="1400" dirty="0"/>
          </a:p>
        </p:txBody>
      </p:sp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737858"/>
              </p:ext>
            </p:extLst>
          </p:nvPr>
        </p:nvGraphicFramePr>
        <p:xfrm>
          <a:off x="107505" y="836712"/>
          <a:ext cx="8928991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899618"/>
                <a:gridCol w="4267530"/>
                <a:gridCol w="2680372"/>
                <a:gridCol w="70083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product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components</a:t>
                      </a:r>
                      <a:r>
                        <a:rPr lang="zh-CN" altLang="en-US" sz="1000" dirty="0" smtClean="0"/>
                        <a:t>（</a:t>
                      </a:r>
                      <a:r>
                        <a:rPr lang="en-US" altLang="zh-CN" sz="1000" dirty="0" smtClean="0"/>
                        <a:t>supplier</a:t>
                      </a:r>
                      <a:r>
                        <a:rPr lang="zh-CN" altLang="en-US" sz="1000" dirty="0" smtClean="0"/>
                        <a:t>）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number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感知模块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GPS</a:t>
                      </a:r>
                      <a:r>
                        <a:rPr lang="zh-CN" altLang="en-US" sz="900" dirty="0" smtClean="0"/>
                        <a:t>和</a:t>
                      </a:r>
                      <a:r>
                        <a:rPr lang="en-US" altLang="zh-CN" sz="900" dirty="0" smtClean="0"/>
                        <a:t>IMU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进行</a:t>
                      </a:r>
                      <a:r>
                        <a:rPr lang="en-US" altLang="zh-CN" sz="900" dirty="0" smtClean="0"/>
                        <a:t>GPS</a:t>
                      </a:r>
                      <a:r>
                        <a:rPr lang="zh-CN" altLang="en-US" sz="900" dirty="0" smtClean="0"/>
                        <a:t>定位和惯性定位，通过串口连接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NovAtel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SPAN-IGM-A1(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北斗星通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激光雷达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进行测距和物体识别，通过以太网连接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Velodyne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HDL-64E S3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（科艺仪器）</a:t>
                      </a: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摄像头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用于视觉感知，通过</a:t>
                      </a:r>
                      <a:r>
                        <a:rPr lang="en-US" altLang="zh-CN" sz="900" dirty="0" smtClean="0"/>
                        <a:t>USB</a:t>
                      </a:r>
                      <a:r>
                        <a:rPr lang="zh-CN" altLang="en-US" sz="900" dirty="0" smtClean="0"/>
                        <a:t>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Leopard Imaging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LI-USB30-AR023ZWDR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毫米波雷达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用于前方障碍物探测，通过</a:t>
                      </a:r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卡连接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Continental ARS408-21(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今创奇科技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超声波雷达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用于车辆周边障碍物探测，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BOSCH Ultrasonic sensors 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196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认知模块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APU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车辆小脑，自动驾驶时，进行图像处理、图像数据和点云数据运算处理，数据融合，根据车道规划和车辆当前状态，输出转向、加速和制动控制信号；非自动驾驶时，提供行车引导、提示、预警。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err="1" smtClean="0">
                          <a:effectLst/>
                        </a:rPr>
                        <a:t>Neousys</a:t>
                      </a:r>
                      <a:r>
                        <a:rPr lang="en-US" altLang="zh-CN" sz="900" dirty="0" smtClean="0">
                          <a:effectLst/>
                        </a:rPr>
                        <a:t> Nuvo-6108GC</a:t>
                      </a:r>
                      <a:r>
                        <a:rPr lang="zh-CN" altLang="en-US" sz="900" dirty="0" smtClean="0">
                          <a:effectLst/>
                        </a:rPr>
                        <a:t>（</a:t>
                      </a:r>
                      <a:r>
                        <a:rPr lang="zh-CN" altLang="en-US" sz="900" dirty="0" smtClean="0"/>
                        <a:t>宸曜科技</a:t>
                      </a:r>
                      <a:r>
                        <a:rPr lang="zh-CN" altLang="en-US" sz="900" dirty="0" smtClean="0">
                          <a:effectLst/>
                        </a:rPr>
                        <a:t>）</a:t>
                      </a:r>
                      <a:endParaRPr lang="en-US" altLang="zh-CN" sz="900" dirty="0" smtClean="0">
                        <a:effectLst/>
                      </a:endParaRPr>
                    </a:p>
                    <a:p>
                      <a:pPr algn="l"/>
                      <a:r>
                        <a:rPr lang="en-US" altLang="zh-CN" sz="900" dirty="0" smtClean="0">
                          <a:effectLst/>
                        </a:rPr>
                        <a:t>Drive PX2(</a:t>
                      </a:r>
                      <a:r>
                        <a:rPr lang="zh-CN" altLang="en-US" sz="900" dirty="0" smtClean="0">
                          <a:effectLst/>
                        </a:rPr>
                        <a:t>英伟达</a:t>
                      </a:r>
                      <a:r>
                        <a:rPr lang="en-US" altLang="zh-CN" sz="900" dirty="0" smtClean="0">
                          <a:effectLst/>
                        </a:rPr>
                        <a:t>)</a:t>
                      </a:r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VCU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车辆大脑，驾驶模式管理，其中自动驾驶时，监控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系统；非自动驾驶时，进行车辆管理。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行为模块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IPC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接收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发出的自动驾驶、行车引导、提示、预警信息并以视频、图片和提示音的形式发送给驾驶员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ABS or ESC(ESP)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ABS</a:t>
                      </a:r>
                      <a:r>
                        <a:rPr lang="zh-CN" altLang="en-US" sz="900" dirty="0" smtClean="0"/>
                        <a:t>或者</a:t>
                      </a:r>
                      <a:r>
                        <a:rPr lang="en-US" altLang="zh-CN" sz="900" dirty="0" smtClean="0"/>
                        <a:t>ESC</a:t>
                      </a:r>
                      <a:r>
                        <a:rPr lang="zh-CN" altLang="en-US" sz="900" dirty="0" smtClean="0"/>
                        <a:t>要发送轮速脉冲信号和轮速信号等信息给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，用于车辆当前状态判定、行驶轨迹计算、车道规划。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EPB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手自一体驻车，其中停车后自动驻车，检测到左转向灯并且有油门信号时，自动释放，有提示；具备低速时的动态驻车，即低速时制动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err="1" smtClean="0"/>
                        <a:t>iBooster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应用于行车制动时快速建压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EPS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通过相关握手协议实现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对方向盘的控制，并实时发出当前方向盘转角值，该转角值也可通过其他模块发出，如</a:t>
                      </a:r>
                      <a:r>
                        <a:rPr lang="en-US" altLang="zh-CN" sz="900" dirty="0" smtClean="0"/>
                        <a:t>SAS</a:t>
                      </a:r>
                      <a:r>
                        <a:rPr lang="zh-CN" altLang="en-US" sz="900" dirty="0" smtClean="0"/>
                        <a:t>方向盘角度传感器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MCU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提供车辆纵向方向信号、车辆纵向驱动控制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BCM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提供档位信号、转向灯信号、车外温度信号等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支撑模块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通讯卡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与汽车进行通讯，控制汽车的加速、制动、档位、方向等信号，内接在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strike="noStrike" dirty="0" smtClean="0"/>
                        <a:t>ESD CAN-</a:t>
                      </a:r>
                      <a:r>
                        <a:rPr lang="en-US" altLang="zh-CN" sz="900" strike="noStrike" dirty="0" err="1" smtClean="0"/>
                        <a:t>PCIe</a:t>
                      </a:r>
                      <a:r>
                        <a:rPr lang="en-US" altLang="zh-CN" sz="900" strike="noStrike" dirty="0" smtClean="0"/>
                        <a:t>/402-B4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3.2.1 APU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GPS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IMU</a:t>
            </a:r>
            <a:r>
              <a:rPr lang="zh-CN" altLang="en-US" sz="1400" dirty="0" smtClean="0"/>
              <a:t>发出的加速度信号（定位、补偿计算车辆的位置信息）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98046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35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3.2.2 EPS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APU</a:t>
            </a:r>
            <a:r>
              <a:rPr lang="zh-CN" altLang="en-US" sz="1400" dirty="0" smtClean="0"/>
              <a:t>发出的控制信号、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工作状态信号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374769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7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9431</TotalTime>
  <Words>1580</Words>
  <Application>Microsoft Office PowerPoint</Application>
  <PresentationFormat>全屏显示(4:3)</PresentationFormat>
  <Paragraphs>496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自定义设计方案</vt:lpstr>
      <vt:lpstr>APU设计构想书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兴云新能源-陈君闳</dc:creator>
  <cp:lastModifiedBy>兴云新能源-姜泉</cp:lastModifiedBy>
  <cp:revision>890</cp:revision>
  <cp:lastPrinted>2017-12-14T09:30:40Z</cp:lastPrinted>
  <dcterms:created xsi:type="dcterms:W3CDTF">2016-04-15T08:21:51Z</dcterms:created>
  <dcterms:modified xsi:type="dcterms:W3CDTF">2018-02-27T08:25:23Z</dcterms:modified>
</cp:coreProperties>
</file>