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6" r:id="rId4"/>
    <p:sldId id="287" r:id="rId5"/>
    <p:sldId id="288" r:id="rId6"/>
    <p:sldId id="266" r:id="rId7"/>
    <p:sldId id="272" r:id="rId8"/>
    <p:sldId id="275" r:id="rId9"/>
    <p:sldId id="277" r:id="rId10"/>
    <p:sldId id="279" r:id="rId11"/>
    <p:sldId id="280" r:id="rId12"/>
    <p:sldId id="281" r:id="rId13"/>
    <p:sldId id="282" r:id="rId14"/>
    <p:sldId id="283" r:id="rId15"/>
    <p:sldId id="271" r:id="rId16"/>
    <p:sldId id="274" r:id="rId17"/>
    <p:sldId id="276" r:id="rId18"/>
    <p:sldId id="284" r:id="rId19"/>
    <p:sldId id="269" r:id="rId20"/>
    <p:sldId id="258" r:id="rId21"/>
    <p:sldId id="259" r:id="rId22"/>
    <p:sldId id="260" r:id="rId23"/>
    <p:sldId id="261" r:id="rId24"/>
    <p:sldId id="262" r:id="rId25"/>
    <p:sldId id="278" r:id="rId26"/>
    <p:sldId id="265" r:id="rId27"/>
    <p:sldId id="28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F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7EF09-BECC-4AD1-93E7-5A1B50BA2C33}" type="datetimeFigureOut">
              <a:rPr lang="zh-CN" altLang="en-US" smtClean="0"/>
              <a:pPr/>
              <a:t>2018-04-03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AE737-C3C9-43AA-862A-D2B0C9629A64}" type="slidenum">
              <a:rPr lang="zh-CN" altLang="en-US" smtClean="0"/>
              <a:pPr/>
              <a:t>‹#›</a:t>
            </a:fld>
            <a:endParaRPr lang="zh-CN" altLang="en-US"/>
          </a:p>
        </p:txBody>
      </p:sp>
    </p:spTree>
    <p:extLst>
      <p:ext uri="{BB962C8B-B14F-4D97-AF65-F5344CB8AC3E}">
        <p14:creationId xmlns:p14="http://schemas.microsoft.com/office/powerpoint/2010/main" val="196933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EA12E0C6-363C-493C-B98E-F3DB72F61C70}" type="slidenum">
              <a:rPr lang="zh-CN" altLang="en-US" smtClean="0"/>
              <a:pPr/>
              <a:t>‹#›</a:t>
            </a:fld>
            <a:endParaRPr lang="zh-CN" altLang="en-US"/>
          </a:p>
        </p:txBody>
      </p:sp>
      <p:sp>
        <p:nvSpPr>
          <p:cNvPr id="8" name="TextBox 7"/>
          <p:cNvSpPr txBox="1"/>
          <p:nvPr userDrawn="1"/>
        </p:nvSpPr>
        <p:spPr>
          <a:xfrm>
            <a:off x="6948264" y="435613"/>
            <a:ext cx="1662956" cy="369332"/>
          </a:xfrm>
          <a:prstGeom prst="rect">
            <a:avLst/>
          </a:prstGeom>
          <a:noFill/>
        </p:spPr>
        <p:txBody>
          <a:bodyPr wrap="none" rtlCol="0">
            <a:spAutoFit/>
          </a:bodyPr>
          <a:lstStyle/>
          <a:p>
            <a:r>
              <a:rPr lang="en-US" altLang="zh-CN" sz="1800" b="1" dirty="0">
                <a:solidFill>
                  <a:schemeClr val="accent1"/>
                </a:solidFill>
                <a:latin typeface="微软雅黑" pitchFamily="34" charset="-122"/>
                <a:ea typeface="微软雅黑" pitchFamily="34" charset="-122"/>
              </a:rPr>
              <a:t>EPB Family®</a:t>
            </a:r>
            <a:endParaRPr lang="zh-CN" altLang="en-US" sz="1800" b="1" dirty="0">
              <a:solidFill>
                <a:schemeClr val="accent1"/>
              </a:solidFill>
              <a:latin typeface="微软雅黑" pitchFamily="34" charset="-122"/>
              <a:ea typeface="微软雅黑" pitchFamily="34" charset="-122"/>
            </a:endParaRPr>
          </a:p>
        </p:txBody>
      </p:sp>
      <p:sp>
        <p:nvSpPr>
          <p:cNvPr id="9" name="Text Box 52"/>
          <p:cNvSpPr txBox="1">
            <a:spLocks noChangeArrowheads="1"/>
          </p:cNvSpPr>
          <p:nvPr userDrawn="1"/>
        </p:nvSpPr>
        <p:spPr bwMode="auto">
          <a:xfrm>
            <a:off x="642327" y="6338093"/>
            <a:ext cx="81391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spcBef>
                <a:spcPct val="50000"/>
              </a:spcBef>
            </a:pPr>
            <a:r>
              <a:rPr lang="en-US" altLang="zh-CN" sz="1200" dirty="0">
                <a:solidFill>
                  <a:schemeClr val="accent1"/>
                </a:solidFill>
              </a:rPr>
              <a:t>©</a:t>
            </a:r>
            <a:r>
              <a:rPr lang="en-US" altLang="ko-KR" sz="1200" dirty="0">
                <a:solidFill>
                  <a:schemeClr val="accent1"/>
                </a:solidFill>
              </a:rPr>
              <a:t>EPB F</a:t>
            </a:r>
            <a:r>
              <a:rPr lang="en-US" altLang="zh-CN" sz="1200" dirty="0">
                <a:solidFill>
                  <a:schemeClr val="accent1"/>
                </a:solidFill>
              </a:rPr>
              <a:t>amily copyright 2014</a:t>
            </a:r>
            <a:r>
              <a:rPr lang="de-DE" altLang="zh-CN" sz="1200" b="1" dirty="0">
                <a:solidFill>
                  <a:schemeClr val="accent1"/>
                </a:solidFill>
                <a:ea typeface="宋体" pitchFamily="2" charset="-122"/>
              </a:rPr>
              <a:t>	</a:t>
            </a:r>
          </a:p>
        </p:txBody>
      </p:sp>
    </p:spTree>
    <p:extLst>
      <p:ext uri="{BB962C8B-B14F-4D97-AF65-F5344CB8AC3E}">
        <p14:creationId xmlns:p14="http://schemas.microsoft.com/office/powerpoint/2010/main" val="274280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287178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277008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ext Box 52"/>
          <p:cNvSpPr txBox="1">
            <a:spLocks noChangeArrowheads="1"/>
          </p:cNvSpPr>
          <p:nvPr userDrawn="1"/>
        </p:nvSpPr>
        <p:spPr bwMode="auto">
          <a:xfrm>
            <a:off x="642327" y="6338093"/>
            <a:ext cx="81391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spcBef>
                <a:spcPct val="50000"/>
              </a:spcBef>
            </a:pPr>
            <a:r>
              <a:rPr lang="en-US" altLang="zh-CN" sz="1200" dirty="0">
                <a:solidFill>
                  <a:schemeClr val="accent1"/>
                </a:solidFill>
              </a:rPr>
              <a:t>©</a:t>
            </a:r>
            <a:r>
              <a:rPr lang="en-US" altLang="ko-KR" sz="1200" dirty="0">
                <a:solidFill>
                  <a:schemeClr val="accent1"/>
                </a:solidFill>
              </a:rPr>
              <a:t>EPB F</a:t>
            </a:r>
            <a:r>
              <a:rPr lang="en-US" altLang="zh-CN" sz="1200" dirty="0">
                <a:solidFill>
                  <a:schemeClr val="accent1"/>
                </a:solidFill>
              </a:rPr>
              <a:t>amily copyright 2014</a:t>
            </a:r>
            <a:r>
              <a:rPr lang="de-DE" altLang="zh-CN" sz="1200" b="1" dirty="0">
                <a:solidFill>
                  <a:schemeClr val="accent1"/>
                </a:solidFill>
                <a:ea typeface="宋体"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12E0C6-363C-493C-B98E-F3DB72F61C70}" type="slidenum">
              <a:rPr lang="zh-CN" altLang="en-US" smtClean="0"/>
              <a:pPr/>
              <a:t>‹#›</a:t>
            </a:fld>
            <a:endParaRPr lang="zh-CN" altLang="en-US"/>
          </a:p>
        </p:txBody>
      </p:sp>
      <p:sp>
        <p:nvSpPr>
          <p:cNvPr id="9" name="矩形 8"/>
          <p:cNvSpPr/>
          <p:nvPr userDrawn="1"/>
        </p:nvSpPr>
        <p:spPr>
          <a:xfrm>
            <a:off x="350032" y="871110"/>
            <a:ext cx="8457912"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28141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48140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339932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231371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70405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259592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157321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35EB55-2D6A-4662-A0E2-29408B9E44DA}" type="datetimeFigureOut">
              <a:rPr lang="zh-CN" altLang="en-US" smtClean="0"/>
              <a:pPr/>
              <a:t>2018-04-03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132850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EB55-2D6A-4662-A0E2-29408B9E44DA}" type="datetimeFigureOut">
              <a:rPr lang="zh-CN" altLang="en-US" smtClean="0"/>
              <a:pPr/>
              <a:t>2018-04-03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0C6-363C-493C-B98E-F3DB72F61C70}" type="slidenum">
              <a:rPr lang="zh-CN" altLang="en-US" smtClean="0"/>
              <a:pPr/>
              <a:t>‹#›</a:t>
            </a:fld>
            <a:endParaRPr lang="zh-CN" altLang="en-US"/>
          </a:p>
        </p:txBody>
      </p:sp>
    </p:spTree>
    <p:extLst>
      <p:ext uri="{BB962C8B-B14F-4D97-AF65-F5344CB8AC3E}">
        <p14:creationId xmlns:p14="http://schemas.microsoft.com/office/powerpoint/2010/main" val="138349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5"/>
          <p:cNvSpPr>
            <a:spLocks noGrp="1" noChangeArrowheads="1"/>
          </p:cNvSpPr>
          <p:nvPr>
            <p:ph type="ctrTitle"/>
          </p:nvPr>
        </p:nvSpPr>
        <p:spPr>
          <a:xfrm>
            <a:off x="71406" y="2708920"/>
            <a:ext cx="8715436" cy="1219200"/>
          </a:xfrm>
        </p:spPr>
        <p:txBody>
          <a:bodyPr>
            <a:normAutofit/>
          </a:bodyPr>
          <a:lstStyle/>
          <a:p>
            <a:pPr>
              <a:lnSpc>
                <a:spcPts val="4500"/>
              </a:lnSpc>
            </a:pPr>
            <a:r>
              <a:rPr lang="zh-CN" altLang="en-US" sz="3600" b="1" dirty="0">
                <a:latin typeface="微软雅黑" panose="020B0503020204020204" pitchFamily="34" charset="-122"/>
                <a:ea typeface="微软雅黑" panose="020B0503020204020204" pitchFamily="34" charset="-122"/>
              </a:rPr>
              <a:t>电子驻车制动系统设计方案</a:t>
            </a:r>
            <a:endParaRPr lang="de-DE" altLang="zh-CN"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296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571500" y="1511945"/>
            <a:ext cx="7572375" cy="1196975"/>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功能描述</a:t>
            </a:r>
          </a:p>
          <a:p>
            <a:pPr algn="l"/>
            <a:endParaRPr lang="zh-CN" altLang="en-US">
              <a:solidFill>
                <a:srgbClr val="000000"/>
              </a:solidFill>
              <a:latin typeface="Calibri" pitchFamily="34" charset="0"/>
              <a:ea typeface="微软雅黑" pitchFamily="34" charset="-122"/>
              <a:sym typeface="宋体" pitchFamily="2" charset="-122"/>
            </a:endParaRPr>
          </a:p>
          <a:p>
            <a:pPr algn="l"/>
            <a:r>
              <a:rPr lang="zh-CN" altLang="en-US">
                <a:solidFill>
                  <a:srgbClr val="000000"/>
                </a:solidFill>
                <a:latin typeface="Calibri" pitchFamily="34" charset="0"/>
                <a:ea typeface="微软雅黑" pitchFamily="34" charset="-122"/>
                <a:sym typeface="宋体" pitchFamily="2" charset="-122"/>
              </a:rPr>
              <a:t>当车辆处于静态模式时，任意时刻，驾驶员只需轻轻拉起操纵开关，执行器将自动实现驻车功能。</a:t>
            </a:r>
            <a:endParaRPr lang="zh-CN" altLang="en-US">
              <a:ea typeface="微软雅黑" pitchFamily="34" charset="-122"/>
            </a:endParaRPr>
          </a:p>
        </p:txBody>
      </p:sp>
      <p:sp>
        <p:nvSpPr>
          <p:cNvPr id="14339" name="矩形 2"/>
          <p:cNvSpPr>
            <a:spLocks noChangeArrowheads="1"/>
          </p:cNvSpPr>
          <p:nvPr/>
        </p:nvSpPr>
        <p:spPr bwMode="auto">
          <a:xfrm>
            <a:off x="428625" y="949970"/>
            <a:ext cx="4572000" cy="40481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a:solidFill>
                  <a:srgbClr val="000000"/>
                </a:solidFill>
                <a:latin typeface="Calibri" pitchFamily="34" charset="0"/>
                <a:ea typeface="微软雅黑" pitchFamily="34" charset="-122"/>
                <a:sym typeface="宋体" pitchFamily="2" charset="-122"/>
              </a:rPr>
              <a:t>静态拉起</a:t>
            </a:r>
          </a:p>
        </p:txBody>
      </p:sp>
      <p:pic>
        <p:nvPicPr>
          <p:cNvPr id="14340" name="图片 4" descr="图片1.png"/>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l="18619" t="3503" r="2928" b="5524"/>
          <a:stretch>
            <a:fillRect/>
          </a:stretch>
        </p:blipFill>
        <p:spPr bwMode="auto">
          <a:xfrm>
            <a:off x="3119438" y="3429000"/>
            <a:ext cx="3095625" cy="278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1" name="矩形 6"/>
          <p:cNvSpPr>
            <a:spLocks noChangeArrowheads="1"/>
          </p:cNvSpPr>
          <p:nvPr/>
        </p:nvSpPr>
        <p:spPr bwMode="auto">
          <a:xfrm>
            <a:off x="571500" y="3538538"/>
            <a:ext cx="4429125"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 typeface="Wingdings" pitchFamily="2" charset="2"/>
              <a:buChar char="l"/>
            </a:pPr>
            <a:r>
              <a:rPr lang="zh-CN" altLang="en-US">
                <a:solidFill>
                  <a:srgbClr val="000000"/>
                </a:solidFill>
                <a:latin typeface="微软雅黑" pitchFamily="34" charset="-122"/>
                <a:ea typeface="微软雅黑" pitchFamily="34" charset="-122"/>
                <a:sym typeface="宋体" pitchFamily="2" charset="-122"/>
              </a:rPr>
              <a:t>车辆处于静态模式</a:t>
            </a:r>
          </a:p>
          <a:p>
            <a:pPr algn="l"/>
            <a:r>
              <a:rPr lang="zh-CN" altLang="en-US">
                <a:solidFill>
                  <a:srgbClr val="000000"/>
                </a:solidFill>
                <a:latin typeface="微软雅黑" pitchFamily="34" charset="-122"/>
                <a:ea typeface="微软雅黑" pitchFamily="34" charset="-122"/>
                <a:sym typeface="宋体" pitchFamily="2" charset="-122"/>
              </a:rPr>
              <a:t>    </a:t>
            </a:r>
          </a:p>
          <a:p>
            <a:pPr algn="l"/>
            <a:r>
              <a:rPr lang="en-US" altLang="zh-CN" sz="1600">
                <a:solidFill>
                  <a:srgbClr val="000000"/>
                </a:solidFill>
                <a:latin typeface="微软雅黑" pitchFamily="34" charset="-122"/>
                <a:ea typeface="微软雅黑" pitchFamily="34" charset="-122"/>
                <a:sym typeface="Calibri" pitchFamily="34" charset="0"/>
              </a:rPr>
              <a:t>    </a:t>
            </a:r>
            <a:r>
              <a:rPr lang="zh-CN" altLang="en-US" sz="1600">
                <a:solidFill>
                  <a:srgbClr val="000000"/>
                </a:solidFill>
                <a:latin typeface="微软雅黑" pitchFamily="34" charset="-122"/>
                <a:ea typeface="微软雅黑" pitchFamily="34" charset="-122"/>
                <a:sym typeface="宋体" pitchFamily="2" charset="-122"/>
              </a:rPr>
              <a:t>车速≤ </a:t>
            </a:r>
            <a:r>
              <a:rPr lang="en-US" altLang="zh-CN" sz="1600">
                <a:solidFill>
                  <a:srgbClr val="000000"/>
                </a:solidFill>
                <a:latin typeface="微软雅黑" pitchFamily="34" charset="-122"/>
                <a:ea typeface="微软雅黑" pitchFamily="34" charset="-122"/>
                <a:sym typeface="Calibri" pitchFamily="34" charset="0"/>
              </a:rPr>
              <a:t>5km/h</a:t>
            </a:r>
            <a:r>
              <a:rPr lang="zh-CN" altLang="en-US" sz="1600">
                <a:solidFill>
                  <a:srgbClr val="000000"/>
                </a:solidFill>
                <a:latin typeface="微软雅黑" pitchFamily="34" charset="-122"/>
                <a:ea typeface="微软雅黑" pitchFamily="34" charset="-122"/>
                <a:sym typeface="宋体" pitchFamily="2" charset="-122"/>
              </a:rPr>
              <a:t>（通过网络获取</a:t>
            </a:r>
          </a:p>
          <a:p>
            <a:pPr algn="l"/>
            <a:r>
              <a:rPr lang="zh-CN" altLang="en-US" sz="1600">
                <a:solidFill>
                  <a:srgbClr val="000000"/>
                </a:solidFill>
                <a:latin typeface="微软雅黑" pitchFamily="34" charset="-122"/>
                <a:ea typeface="微软雅黑" pitchFamily="34" charset="-122"/>
                <a:sym typeface="宋体" pitchFamily="2" charset="-122"/>
              </a:rPr>
              <a:t>轮速信号进行计算）</a:t>
            </a:r>
          </a:p>
          <a:p>
            <a:pPr algn="l"/>
            <a:endParaRPr lang="en-US" altLang="zh-CN">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a:solidFill>
                  <a:srgbClr val="000000"/>
                </a:solidFill>
                <a:latin typeface="微软雅黑" pitchFamily="34" charset="-122"/>
                <a:ea typeface="微软雅黑" pitchFamily="34" charset="-122"/>
                <a:sym typeface="宋体" pitchFamily="2" charset="-122"/>
              </a:rPr>
              <a:t>正常的电瓶电压</a:t>
            </a:r>
          </a:p>
          <a:p>
            <a:pPr algn="l"/>
            <a:endParaRPr lang="en-US" altLang="zh-CN">
              <a:solidFill>
                <a:srgbClr val="000000"/>
              </a:solidFill>
              <a:latin typeface="微软雅黑" pitchFamily="34" charset="-122"/>
              <a:ea typeface="微软雅黑" pitchFamily="34" charset="-122"/>
              <a:sym typeface="Calibri" pitchFamily="34" charset="0"/>
            </a:endParaRPr>
          </a:p>
          <a:p>
            <a:pPr algn="l"/>
            <a:r>
              <a:rPr lang="zh-CN" altLang="en-US" sz="1600">
                <a:solidFill>
                  <a:srgbClr val="000000"/>
                </a:solidFill>
                <a:latin typeface="微软雅黑" pitchFamily="34" charset="-122"/>
                <a:ea typeface="微软雅黑" pitchFamily="34" charset="-122"/>
                <a:sym typeface="宋体" pitchFamily="2" charset="-122"/>
              </a:rPr>
              <a:t>    电压≥ </a:t>
            </a:r>
            <a:r>
              <a:rPr lang="en-US" altLang="zh-CN" sz="1600">
                <a:solidFill>
                  <a:srgbClr val="000000"/>
                </a:solidFill>
                <a:latin typeface="微软雅黑" pitchFamily="34" charset="-122"/>
                <a:ea typeface="微软雅黑" pitchFamily="34" charset="-122"/>
                <a:sym typeface="Calibri" pitchFamily="34" charset="0"/>
              </a:rPr>
              <a:t>9V</a:t>
            </a:r>
            <a:endParaRPr lang="zh-CN" altLang="en-US" sz="1600">
              <a:solidFill>
                <a:srgbClr val="000000"/>
              </a:solidFill>
              <a:latin typeface="微软雅黑" pitchFamily="34" charset="-122"/>
              <a:ea typeface="微软雅黑" pitchFamily="34" charset="-122"/>
              <a:sym typeface="Calibri" pitchFamily="34" charset="0"/>
            </a:endParaRPr>
          </a:p>
          <a:p>
            <a:pPr algn="l"/>
            <a:endParaRPr lang="zh-CN" altLang="en-US" sz="160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a:solidFill>
                  <a:srgbClr val="000000"/>
                </a:solidFill>
                <a:latin typeface="微软雅黑" pitchFamily="34" charset="-122"/>
                <a:ea typeface="微软雅黑" pitchFamily="34" charset="-122"/>
                <a:sym typeface="宋体" pitchFamily="2" charset="-122"/>
              </a:rPr>
              <a:t>开关拉起（</a:t>
            </a:r>
            <a:r>
              <a:rPr lang="en-US" altLang="zh-CN" sz="1600">
                <a:solidFill>
                  <a:srgbClr val="000000"/>
                </a:solidFill>
                <a:latin typeface="微软雅黑" pitchFamily="34" charset="-122"/>
                <a:ea typeface="微软雅黑" pitchFamily="34" charset="-122"/>
                <a:sym typeface="Calibri" pitchFamily="34" charset="0"/>
              </a:rPr>
              <a:t>HW</a:t>
            </a:r>
            <a:r>
              <a:rPr lang="zh-CN" altLang="en-US" sz="1600">
                <a:solidFill>
                  <a:srgbClr val="000000"/>
                </a:solidFill>
                <a:latin typeface="微软雅黑" pitchFamily="34" charset="-122"/>
                <a:ea typeface="微软雅黑" pitchFamily="34" charset="-122"/>
                <a:sym typeface="宋体" pitchFamily="2" charset="-122"/>
              </a:rPr>
              <a:t>）</a:t>
            </a:r>
            <a:endParaRPr lang="en-US" altLang="zh-CN">
              <a:latin typeface="微软雅黑" pitchFamily="34" charset="-122"/>
              <a:ea typeface="微软雅黑" pitchFamily="34" charset="-122"/>
            </a:endParaRPr>
          </a:p>
        </p:txBody>
      </p:sp>
      <p:sp>
        <p:nvSpPr>
          <p:cNvPr id="14342" name="矩形 7"/>
          <p:cNvSpPr>
            <a:spLocks noChangeArrowheads="1"/>
          </p:cNvSpPr>
          <p:nvPr/>
        </p:nvSpPr>
        <p:spPr bwMode="auto">
          <a:xfrm>
            <a:off x="571500" y="2928938"/>
            <a:ext cx="3357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激活条件</a:t>
            </a:r>
          </a:p>
        </p:txBody>
      </p:sp>
      <p:graphicFrame>
        <p:nvGraphicFramePr>
          <p:cNvPr id="15367" name="Group 7"/>
          <p:cNvGraphicFramePr>
            <a:graphicFrameLocks noGrp="1"/>
          </p:cNvGraphicFramePr>
          <p:nvPr/>
        </p:nvGraphicFramePr>
        <p:xfrm>
          <a:off x="6715125" y="4286250"/>
          <a:ext cx="1857375" cy="1017588"/>
        </p:xfrm>
        <a:graphic>
          <a:graphicData uri="http://schemas.openxmlformats.org/drawingml/2006/table">
            <a:tbl>
              <a:tblPr/>
              <a:tblGrid>
                <a:gridCol w="928688">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642938">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状态灯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4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点亮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状态信号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pic>
        <p:nvPicPr>
          <p:cNvPr id="1435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875" y="4572000"/>
            <a:ext cx="3365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6982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0" descr="图片1.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3357563" y="3214688"/>
            <a:ext cx="3309937"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3" name="矩形 1"/>
          <p:cNvSpPr>
            <a:spLocks noChangeArrowheads="1"/>
          </p:cNvSpPr>
          <p:nvPr/>
        </p:nvSpPr>
        <p:spPr bwMode="auto">
          <a:xfrm>
            <a:off x="571500" y="1511945"/>
            <a:ext cx="7572375" cy="1196975"/>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rgbClr val="000000"/>
                </a:solidFill>
                <a:latin typeface="Calibri" pitchFamily="34" charset="0"/>
                <a:ea typeface="微软雅黑" pitchFamily="34" charset="-122"/>
                <a:sym typeface="宋体" pitchFamily="2" charset="-122"/>
              </a:rPr>
              <a:t>功能描述</a:t>
            </a:r>
          </a:p>
          <a:p>
            <a:pPr algn="l"/>
            <a:endParaRPr lang="zh-CN" altLang="en-US" dirty="0">
              <a:solidFill>
                <a:srgbClr val="000000"/>
              </a:solidFill>
              <a:latin typeface="Calibri" pitchFamily="34" charset="0"/>
              <a:ea typeface="微软雅黑" pitchFamily="34" charset="-122"/>
              <a:sym typeface="宋体" pitchFamily="2" charset="-122"/>
            </a:endParaRPr>
          </a:p>
          <a:p>
            <a:pPr algn="l"/>
            <a:r>
              <a:rPr lang="zh-CN" altLang="en-US" dirty="0">
                <a:solidFill>
                  <a:srgbClr val="000000"/>
                </a:solidFill>
                <a:latin typeface="Calibri" pitchFamily="34" charset="0"/>
                <a:ea typeface="微软雅黑" pitchFamily="34" charset="-122"/>
                <a:sym typeface="宋体" pitchFamily="2" charset="-122"/>
              </a:rPr>
              <a:t>当车辆处于静态模式时，驾驶员按下操纵开关，执行器将自动实现释放功能。</a:t>
            </a:r>
            <a:endParaRPr lang="zh-CN" altLang="en-US" dirty="0">
              <a:ea typeface="微软雅黑" pitchFamily="34" charset="-122"/>
            </a:endParaRPr>
          </a:p>
        </p:txBody>
      </p:sp>
      <p:sp>
        <p:nvSpPr>
          <p:cNvPr id="15364" name="矩形 2"/>
          <p:cNvSpPr>
            <a:spLocks noChangeArrowheads="1"/>
          </p:cNvSpPr>
          <p:nvPr/>
        </p:nvSpPr>
        <p:spPr bwMode="auto">
          <a:xfrm>
            <a:off x="428625" y="935956"/>
            <a:ext cx="4572000" cy="40481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a:solidFill>
                  <a:srgbClr val="000000"/>
                </a:solidFill>
                <a:latin typeface="Calibri" pitchFamily="34" charset="0"/>
                <a:ea typeface="微软雅黑" pitchFamily="34" charset="-122"/>
                <a:sym typeface="宋体" pitchFamily="2" charset="-122"/>
              </a:rPr>
              <a:t>静态释放</a:t>
            </a:r>
          </a:p>
        </p:txBody>
      </p:sp>
      <p:sp>
        <p:nvSpPr>
          <p:cNvPr id="15365" name="矩形 6"/>
          <p:cNvSpPr>
            <a:spLocks noChangeArrowheads="1"/>
          </p:cNvSpPr>
          <p:nvPr/>
        </p:nvSpPr>
        <p:spPr bwMode="auto">
          <a:xfrm>
            <a:off x="571500" y="3143250"/>
            <a:ext cx="4429125"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 typeface="Wingdings" pitchFamily="2" charset="2"/>
              <a:buChar char="l"/>
            </a:pPr>
            <a:r>
              <a:rPr lang="zh-CN" altLang="en-US">
                <a:solidFill>
                  <a:srgbClr val="000000"/>
                </a:solidFill>
                <a:latin typeface="微软雅黑" pitchFamily="34" charset="-122"/>
                <a:ea typeface="微软雅黑" pitchFamily="34" charset="-122"/>
                <a:sym typeface="宋体" pitchFamily="2" charset="-122"/>
              </a:rPr>
              <a:t>车辆处于静态模式</a:t>
            </a:r>
          </a:p>
          <a:p>
            <a:pPr algn="l"/>
            <a:r>
              <a:rPr lang="en-US" altLang="zh-CN" sz="1600">
                <a:solidFill>
                  <a:srgbClr val="000000"/>
                </a:solidFill>
                <a:latin typeface="微软雅黑" pitchFamily="34" charset="-122"/>
                <a:ea typeface="微软雅黑" pitchFamily="34" charset="-122"/>
                <a:sym typeface="Calibri" pitchFamily="34" charset="0"/>
              </a:rPr>
              <a:t>    </a:t>
            </a:r>
            <a:r>
              <a:rPr lang="zh-CN" altLang="en-US" sz="1600">
                <a:solidFill>
                  <a:srgbClr val="000000"/>
                </a:solidFill>
                <a:latin typeface="微软雅黑" pitchFamily="34" charset="-122"/>
                <a:ea typeface="微软雅黑" pitchFamily="34" charset="-122"/>
                <a:sym typeface="宋体" pitchFamily="2" charset="-122"/>
              </a:rPr>
              <a:t>车速</a:t>
            </a:r>
            <a:r>
              <a:rPr lang="en-US" altLang="zh-CN" sz="1600">
                <a:solidFill>
                  <a:srgbClr val="000000"/>
                </a:solidFill>
                <a:latin typeface="微软雅黑" pitchFamily="34" charset="-122"/>
                <a:ea typeface="微软雅黑" pitchFamily="34" charset="-122"/>
                <a:sym typeface="Calibri" pitchFamily="34" charset="0"/>
              </a:rPr>
              <a:t>=</a:t>
            </a:r>
            <a:r>
              <a:rPr lang="zh-CN" altLang="en-US" sz="1600">
                <a:solidFill>
                  <a:srgbClr val="000000"/>
                </a:solidFill>
                <a:latin typeface="微软雅黑" pitchFamily="34" charset="-122"/>
                <a:ea typeface="微软雅黑" pitchFamily="34" charset="-122"/>
                <a:sym typeface="宋体" pitchFamily="2" charset="-122"/>
              </a:rPr>
              <a:t> </a:t>
            </a:r>
            <a:r>
              <a:rPr lang="en-US" altLang="zh-CN" sz="1600">
                <a:solidFill>
                  <a:srgbClr val="000000"/>
                </a:solidFill>
                <a:latin typeface="微软雅黑" pitchFamily="34" charset="-122"/>
                <a:ea typeface="微软雅黑" pitchFamily="34" charset="-122"/>
                <a:sym typeface="Calibri" pitchFamily="34" charset="0"/>
              </a:rPr>
              <a:t>0km/h</a:t>
            </a:r>
            <a:r>
              <a:rPr lang="zh-CN" altLang="en-US" sz="1600">
                <a:solidFill>
                  <a:srgbClr val="000000"/>
                </a:solidFill>
                <a:latin typeface="微软雅黑" pitchFamily="34" charset="-122"/>
                <a:ea typeface="微软雅黑" pitchFamily="34" charset="-122"/>
                <a:sym typeface="宋体" pitchFamily="2" charset="-122"/>
              </a:rPr>
              <a:t>（通过网络获取</a:t>
            </a:r>
          </a:p>
          <a:p>
            <a:pPr algn="l"/>
            <a:r>
              <a:rPr lang="zh-CN" altLang="en-US" sz="1600">
                <a:solidFill>
                  <a:srgbClr val="000000"/>
                </a:solidFill>
                <a:latin typeface="微软雅黑" pitchFamily="34" charset="-122"/>
                <a:ea typeface="微软雅黑" pitchFamily="34" charset="-122"/>
                <a:sym typeface="宋体" pitchFamily="2" charset="-122"/>
              </a:rPr>
              <a:t>轮速信号进行计算）</a:t>
            </a:r>
          </a:p>
          <a:p>
            <a:pPr algn="l"/>
            <a:endParaRPr lang="en-US" altLang="zh-CN">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a:solidFill>
                  <a:srgbClr val="000000"/>
                </a:solidFill>
                <a:latin typeface="微软雅黑" pitchFamily="34" charset="-122"/>
                <a:ea typeface="微软雅黑" pitchFamily="34" charset="-122"/>
                <a:sym typeface="宋体" pitchFamily="2" charset="-122"/>
              </a:rPr>
              <a:t>正常的电瓶电压</a:t>
            </a:r>
          </a:p>
          <a:p>
            <a:pPr algn="l"/>
            <a:r>
              <a:rPr lang="zh-CN" altLang="en-US" sz="1600">
                <a:solidFill>
                  <a:srgbClr val="000000"/>
                </a:solidFill>
                <a:latin typeface="微软雅黑" pitchFamily="34" charset="-122"/>
                <a:ea typeface="微软雅黑" pitchFamily="34" charset="-122"/>
                <a:sym typeface="宋体" pitchFamily="2" charset="-122"/>
              </a:rPr>
              <a:t>    电压≥ </a:t>
            </a:r>
            <a:r>
              <a:rPr lang="en-US" altLang="zh-CN" sz="1600">
                <a:solidFill>
                  <a:srgbClr val="000000"/>
                </a:solidFill>
                <a:latin typeface="微软雅黑" pitchFamily="34" charset="-122"/>
                <a:ea typeface="微软雅黑" pitchFamily="34" charset="-122"/>
                <a:sym typeface="Calibri" pitchFamily="34" charset="0"/>
              </a:rPr>
              <a:t>9V</a:t>
            </a:r>
            <a:endParaRPr lang="zh-CN" altLang="en-US" sz="1600">
              <a:solidFill>
                <a:srgbClr val="000000"/>
              </a:solidFill>
              <a:latin typeface="微软雅黑" pitchFamily="34" charset="-122"/>
              <a:ea typeface="微软雅黑" pitchFamily="34" charset="-122"/>
              <a:sym typeface="Calibri" pitchFamily="34" charset="0"/>
            </a:endParaRPr>
          </a:p>
          <a:p>
            <a:pPr algn="l"/>
            <a:endParaRPr lang="zh-CN" altLang="en-US" sz="160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a:solidFill>
                  <a:srgbClr val="000000"/>
                </a:solidFill>
                <a:latin typeface="微软雅黑" pitchFamily="34" charset="-122"/>
                <a:ea typeface="微软雅黑" pitchFamily="34" charset="-122"/>
                <a:sym typeface="宋体" pitchFamily="2" charset="-122"/>
              </a:rPr>
              <a:t>开关按下（</a:t>
            </a:r>
            <a:r>
              <a:rPr lang="en-US" altLang="zh-CN" sz="1600">
                <a:solidFill>
                  <a:srgbClr val="000000"/>
                </a:solidFill>
                <a:latin typeface="微软雅黑" pitchFamily="34" charset="-122"/>
                <a:ea typeface="微软雅黑" pitchFamily="34" charset="-122"/>
                <a:sym typeface="Calibri" pitchFamily="34" charset="0"/>
              </a:rPr>
              <a:t>HW</a:t>
            </a:r>
            <a:r>
              <a:rPr lang="zh-CN" altLang="en-US" sz="1600">
                <a:solidFill>
                  <a:srgbClr val="000000"/>
                </a:solidFill>
                <a:latin typeface="微软雅黑" pitchFamily="34" charset="-122"/>
                <a:ea typeface="微软雅黑" pitchFamily="34" charset="-122"/>
                <a:sym typeface="宋体" pitchFamily="2" charset="-122"/>
              </a:rPr>
              <a:t>）</a:t>
            </a:r>
          </a:p>
          <a:p>
            <a:pPr algn="l">
              <a:buFont typeface="Wingdings" pitchFamily="2" charset="2"/>
              <a:buChar char="l"/>
            </a:pPr>
            <a:endParaRPr lang="en-US" altLang="zh-CN" sz="160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a:solidFill>
                  <a:srgbClr val="000000"/>
                </a:solidFill>
                <a:latin typeface="微软雅黑" pitchFamily="34" charset="-122"/>
                <a:ea typeface="微软雅黑" pitchFamily="34" charset="-122"/>
                <a:sym typeface="宋体" pitchFamily="2" charset="-122"/>
              </a:rPr>
              <a:t>点火开关</a:t>
            </a:r>
            <a:r>
              <a:rPr lang="en-US" altLang="zh-CN" sz="1600">
                <a:solidFill>
                  <a:srgbClr val="000000"/>
                </a:solidFill>
                <a:latin typeface="微软雅黑" pitchFamily="34" charset="-122"/>
                <a:ea typeface="微软雅黑" pitchFamily="34" charset="-122"/>
                <a:sym typeface="Calibri" pitchFamily="34" charset="0"/>
              </a:rPr>
              <a:t>ON</a:t>
            </a:r>
            <a:r>
              <a:rPr lang="zh-CN" altLang="en-US" sz="1600">
                <a:solidFill>
                  <a:srgbClr val="000000"/>
                </a:solidFill>
                <a:latin typeface="微软雅黑" pitchFamily="34" charset="-122"/>
                <a:ea typeface="微软雅黑" pitchFamily="34" charset="-122"/>
                <a:sym typeface="宋体" pitchFamily="2" charset="-122"/>
              </a:rPr>
              <a:t>档（</a:t>
            </a:r>
            <a:r>
              <a:rPr lang="en-US" altLang="zh-CN" sz="1600">
                <a:solidFill>
                  <a:srgbClr val="000000"/>
                </a:solidFill>
                <a:latin typeface="微软雅黑" pitchFamily="34" charset="-122"/>
                <a:ea typeface="微软雅黑" pitchFamily="34" charset="-122"/>
                <a:sym typeface="Calibri" pitchFamily="34" charset="0"/>
              </a:rPr>
              <a:t>KL15 ON</a:t>
            </a:r>
            <a:r>
              <a:rPr lang="zh-CN" altLang="en-US" sz="1600">
                <a:solidFill>
                  <a:srgbClr val="000000"/>
                </a:solidFill>
                <a:latin typeface="微软雅黑" pitchFamily="34" charset="-122"/>
                <a:ea typeface="微软雅黑" pitchFamily="34" charset="-122"/>
                <a:sym typeface="宋体" pitchFamily="2" charset="-122"/>
              </a:rPr>
              <a:t>）</a:t>
            </a:r>
          </a:p>
          <a:p>
            <a:pPr algn="l">
              <a:buFont typeface="Wingdings" pitchFamily="2" charset="2"/>
              <a:buChar char="l"/>
            </a:pPr>
            <a:endParaRPr lang="en-US" altLang="zh-CN" sz="160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a:solidFill>
                  <a:srgbClr val="000000"/>
                </a:solidFill>
                <a:latin typeface="微软雅黑" pitchFamily="34" charset="-122"/>
                <a:ea typeface="微软雅黑" pitchFamily="34" charset="-122"/>
                <a:sym typeface="宋体" pitchFamily="2" charset="-122"/>
              </a:rPr>
              <a:t>踩下制动踏板或者踩下油门踏板（通过网络获取踏板信号）</a:t>
            </a:r>
            <a:endParaRPr lang="en-US" altLang="zh-CN">
              <a:latin typeface="微软雅黑" pitchFamily="34" charset="-122"/>
              <a:ea typeface="微软雅黑" pitchFamily="34" charset="-122"/>
            </a:endParaRPr>
          </a:p>
        </p:txBody>
      </p:sp>
      <p:sp>
        <p:nvSpPr>
          <p:cNvPr id="15366" name="矩形 7"/>
          <p:cNvSpPr>
            <a:spLocks noChangeArrowheads="1"/>
          </p:cNvSpPr>
          <p:nvPr/>
        </p:nvSpPr>
        <p:spPr bwMode="auto">
          <a:xfrm>
            <a:off x="571500" y="2714625"/>
            <a:ext cx="3357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激活条件</a:t>
            </a:r>
          </a:p>
        </p:txBody>
      </p:sp>
      <p:graphicFrame>
        <p:nvGraphicFramePr>
          <p:cNvPr id="16391" name="Group 7"/>
          <p:cNvGraphicFramePr>
            <a:graphicFrameLocks noGrp="1"/>
          </p:cNvGraphicFramePr>
          <p:nvPr/>
        </p:nvGraphicFramePr>
        <p:xfrm>
          <a:off x="6929438" y="4357688"/>
          <a:ext cx="1857375" cy="1017587"/>
        </p:xfrm>
        <a:graphic>
          <a:graphicData uri="http://schemas.openxmlformats.org/drawingml/2006/table">
            <a:tbl>
              <a:tblPr/>
              <a:tblGrid>
                <a:gridCol w="91440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tblGrid>
              <a:tr h="642937">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状态灯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4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熄灭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状态信号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pic>
        <p:nvPicPr>
          <p:cNvPr id="1537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5188" y="4643438"/>
            <a:ext cx="3365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1470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0" descr="图片3.png"/>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4716463" y="2420938"/>
            <a:ext cx="41402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矩形 1"/>
          <p:cNvSpPr>
            <a:spLocks noChangeArrowheads="1"/>
          </p:cNvSpPr>
          <p:nvPr/>
        </p:nvSpPr>
        <p:spPr bwMode="auto">
          <a:xfrm>
            <a:off x="538163" y="1640979"/>
            <a:ext cx="7572375" cy="923925"/>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微软雅黑" pitchFamily="34" charset="-122"/>
                <a:ea typeface="微软雅黑" pitchFamily="34" charset="-122"/>
                <a:sym typeface="宋体" pitchFamily="2" charset="-122"/>
              </a:rPr>
              <a:t>功能描述</a:t>
            </a:r>
          </a:p>
          <a:p>
            <a:pPr algn="l"/>
            <a:endParaRPr lang="en-US" altLang="zh-CN">
              <a:solidFill>
                <a:srgbClr val="000000"/>
              </a:solidFill>
              <a:latin typeface="微软雅黑" pitchFamily="34" charset="-122"/>
              <a:ea typeface="微软雅黑" pitchFamily="34" charset="-122"/>
              <a:sym typeface="宋体" pitchFamily="2" charset="-122"/>
            </a:endParaRPr>
          </a:p>
          <a:p>
            <a:pPr algn="l"/>
            <a:r>
              <a:rPr lang="zh-CN" altLang="en-US">
                <a:solidFill>
                  <a:srgbClr val="000000"/>
                </a:solidFill>
                <a:latin typeface="微软雅黑" pitchFamily="34" charset="-122"/>
                <a:ea typeface="微软雅黑" pitchFamily="34" charset="-122"/>
                <a:sym typeface="宋体" pitchFamily="2" charset="-122"/>
              </a:rPr>
              <a:t>如果</a:t>
            </a:r>
            <a:r>
              <a:rPr lang="en-US" altLang="zh-CN">
                <a:solidFill>
                  <a:srgbClr val="000000"/>
                </a:solidFill>
                <a:latin typeface="微软雅黑" pitchFamily="34" charset="-122"/>
                <a:ea typeface="微软雅黑" pitchFamily="34" charset="-122"/>
                <a:sym typeface="Calibri" pitchFamily="34" charset="0"/>
              </a:rPr>
              <a:t>EPB</a:t>
            </a:r>
            <a:r>
              <a:rPr lang="zh-CN" altLang="en-US">
                <a:solidFill>
                  <a:srgbClr val="000000"/>
                </a:solidFill>
                <a:latin typeface="微软雅黑" pitchFamily="34" charset="-122"/>
                <a:ea typeface="微软雅黑" pitchFamily="34" charset="-122"/>
                <a:sym typeface="宋体" pitchFamily="2" charset="-122"/>
              </a:rPr>
              <a:t>拉紧后系统探测到拉线拉力下降后，</a:t>
            </a:r>
            <a:r>
              <a:rPr lang="en-US" altLang="zh-CN">
                <a:solidFill>
                  <a:srgbClr val="000000"/>
                </a:solidFill>
                <a:latin typeface="微软雅黑" pitchFamily="34" charset="-122"/>
                <a:ea typeface="微软雅黑" pitchFamily="34" charset="-122"/>
                <a:sym typeface="Calibri" pitchFamily="34" charset="0"/>
              </a:rPr>
              <a:t>EPB</a:t>
            </a:r>
            <a:r>
              <a:rPr lang="zh-CN" altLang="en-US">
                <a:solidFill>
                  <a:srgbClr val="000000"/>
                </a:solidFill>
                <a:latin typeface="微软雅黑" pitchFamily="34" charset="-122"/>
                <a:ea typeface="微软雅黑" pitchFamily="34" charset="-122"/>
                <a:sym typeface="宋体" pitchFamily="2" charset="-122"/>
              </a:rPr>
              <a:t>将再次施加拉力。</a:t>
            </a:r>
            <a:endParaRPr lang="zh-CN" altLang="en-US">
              <a:latin typeface="微软雅黑" pitchFamily="34" charset="-122"/>
              <a:ea typeface="微软雅黑" pitchFamily="34" charset="-122"/>
            </a:endParaRPr>
          </a:p>
        </p:txBody>
      </p:sp>
      <p:sp>
        <p:nvSpPr>
          <p:cNvPr id="20484" name="矩形 2"/>
          <p:cNvSpPr>
            <a:spLocks noChangeArrowheads="1"/>
          </p:cNvSpPr>
          <p:nvPr/>
        </p:nvSpPr>
        <p:spPr bwMode="auto">
          <a:xfrm>
            <a:off x="395288" y="1007964"/>
            <a:ext cx="4572000" cy="40481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a:solidFill>
                  <a:srgbClr val="000000"/>
                </a:solidFill>
                <a:latin typeface="Calibri" pitchFamily="34" charset="0"/>
                <a:ea typeface="微软雅黑" pitchFamily="34" charset="-122"/>
                <a:sym typeface="宋体" pitchFamily="2" charset="-122"/>
              </a:rPr>
              <a:t>再夹紧功能</a:t>
            </a:r>
          </a:p>
        </p:txBody>
      </p:sp>
      <p:sp>
        <p:nvSpPr>
          <p:cNvPr id="20485" name="矩形 6"/>
          <p:cNvSpPr>
            <a:spLocks noChangeArrowheads="1"/>
          </p:cNvSpPr>
          <p:nvPr/>
        </p:nvSpPr>
        <p:spPr bwMode="auto">
          <a:xfrm>
            <a:off x="538163" y="3230563"/>
            <a:ext cx="4643437" cy="286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 typeface="Wingdings" pitchFamily="2" charset="2"/>
              <a:buChar char="l"/>
            </a:pPr>
            <a:r>
              <a:rPr lang="en-US" altLang="zh-CN" dirty="0">
                <a:solidFill>
                  <a:srgbClr val="000000"/>
                </a:solidFill>
                <a:latin typeface="微软雅黑" pitchFamily="34" charset="-122"/>
                <a:ea typeface="微软雅黑" pitchFamily="34" charset="-122"/>
                <a:sym typeface="Calibri" pitchFamily="34" charset="0"/>
              </a:rPr>
              <a:t>EPB </a:t>
            </a:r>
            <a:r>
              <a:rPr lang="zh-CN" altLang="en-US" dirty="0">
                <a:solidFill>
                  <a:srgbClr val="000000"/>
                </a:solidFill>
                <a:latin typeface="微软雅黑" pitchFamily="34" charset="-122"/>
                <a:ea typeface="微软雅黑" pitchFamily="34" charset="-122"/>
                <a:sym typeface="宋体" pitchFamily="2" charset="-122"/>
              </a:rPr>
              <a:t>已经拉起（</a:t>
            </a:r>
            <a:r>
              <a:rPr lang="en-US" altLang="zh-CN" dirty="0">
                <a:solidFill>
                  <a:srgbClr val="000000"/>
                </a:solidFill>
                <a:latin typeface="微软雅黑" pitchFamily="34" charset="-122"/>
                <a:ea typeface="微软雅黑" pitchFamily="34" charset="-122"/>
                <a:sym typeface="Calibri" pitchFamily="34" charset="0"/>
              </a:rPr>
              <a:t>HW</a:t>
            </a:r>
            <a:r>
              <a:rPr lang="zh-CN" altLang="en-US" dirty="0">
                <a:solidFill>
                  <a:srgbClr val="000000"/>
                </a:solidFill>
                <a:latin typeface="微软雅黑" pitchFamily="34" charset="-122"/>
                <a:ea typeface="微软雅黑" pitchFamily="34" charset="-122"/>
                <a:sym typeface="宋体" pitchFamily="2" charset="-122"/>
              </a:rPr>
              <a:t>）</a:t>
            </a:r>
          </a:p>
          <a:p>
            <a:pPr algn="l"/>
            <a:endParaRPr lang="zh-CN" altLang="en-US"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正常的电瓶电压</a:t>
            </a:r>
          </a:p>
          <a:p>
            <a:pPr algn="l"/>
            <a:r>
              <a:rPr lang="zh-CN" altLang="en-US" sz="1600" dirty="0">
                <a:solidFill>
                  <a:srgbClr val="000000"/>
                </a:solidFill>
                <a:latin typeface="微软雅黑" pitchFamily="34" charset="-122"/>
                <a:ea typeface="微软雅黑" pitchFamily="34" charset="-122"/>
                <a:sym typeface="宋体" pitchFamily="2" charset="-122"/>
              </a:rPr>
              <a:t>    电压≥ </a:t>
            </a:r>
            <a:r>
              <a:rPr lang="en-US" altLang="zh-CN" sz="1600" dirty="0">
                <a:solidFill>
                  <a:srgbClr val="000000"/>
                </a:solidFill>
                <a:latin typeface="微软雅黑" pitchFamily="34" charset="-122"/>
                <a:ea typeface="微软雅黑" pitchFamily="34" charset="-122"/>
                <a:sym typeface="Calibri" pitchFamily="34" charset="0"/>
              </a:rPr>
              <a:t>9V</a:t>
            </a:r>
            <a:endParaRPr lang="zh-CN" altLang="en-US" sz="1600" dirty="0">
              <a:solidFill>
                <a:srgbClr val="000000"/>
              </a:solidFill>
              <a:latin typeface="微软雅黑" pitchFamily="34" charset="-122"/>
              <a:ea typeface="微软雅黑" pitchFamily="34" charset="-122"/>
              <a:sym typeface="Calibri" pitchFamily="34" charset="0"/>
            </a:endParaRPr>
          </a:p>
          <a:p>
            <a:pPr algn="l"/>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拉线的拉力下降（通过系统集成的力传感器检测）</a:t>
            </a:r>
          </a:p>
          <a:p>
            <a:pPr algn="l">
              <a:buFont typeface="Wingdings" pitchFamily="2" charset="2"/>
              <a:buChar char="l"/>
            </a:pPr>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车辆处于溜车运动状态</a:t>
            </a:r>
          </a:p>
          <a:p>
            <a:pPr algn="l"/>
            <a:r>
              <a:rPr lang="en-US" altLang="zh-CN" sz="1600" dirty="0">
                <a:solidFill>
                  <a:srgbClr val="000000"/>
                </a:solidFill>
                <a:latin typeface="微软雅黑" pitchFamily="34" charset="-122"/>
                <a:ea typeface="微软雅黑" pitchFamily="34" charset="-122"/>
                <a:sym typeface="Calibri" pitchFamily="34" charset="0"/>
              </a:rPr>
              <a:t>    </a:t>
            </a:r>
            <a:r>
              <a:rPr lang="zh-CN" altLang="en-US" sz="1600" dirty="0">
                <a:solidFill>
                  <a:srgbClr val="000000"/>
                </a:solidFill>
                <a:latin typeface="微软雅黑" pitchFamily="34" charset="-122"/>
                <a:ea typeface="微软雅黑" pitchFamily="34" charset="-122"/>
                <a:sym typeface="宋体" pitchFamily="2" charset="-122"/>
              </a:rPr>
              <a:t>车速≥ </a:t>
            </a:r>
            <a:r>
              <a:rPr lang="en-US" altLang="zh-CN" sz="1600" dirty="0">
                <a:solidFill>
                  <a:srgbClr val="000000"/>
                </a:solidFill>
                <a:latin typeface="微软雅黑" pitchFamily="34" charset="-122"/>
                <a:ea typeface="微软雅黑" pitchFamily="34" charset="-122"/>
                <a:sym typeface="Calibri" pitchFamily="34" charset="0"/>
              </a:rPr>
              <a:t>1km/h</a:t>
            </a:r>
            <a:r>
              <a:rPr lang="zh-CN" altLang="en-US" sz="1600" dirty="0">
                <a:solidFill>
                  <a:srgbClr val="000000"/>
                </a:solidFill>
                <a:latin typeface="微软雅黑" pitchFamily="34" charset="-122"/>
                <a:ea typeface="微软雅黑" pitchFamily="34" charset="-122"/>
                <a:sym typeface="宋体" pitchFamily="2" charset="-122"/>
              </a:rPr>
              <a:t> （通过网络获取轮速信号进行计算）</a:t>
            </a:r>
          </a:p>
          <a:p>
            <a:pPr algn="l"/>
            <a:endParaRPr lang="zh-CN" altLang="en-US" sz="1600" dirty="0">
              <a:solidFill>
                <a:srgbClr val="000000"/>
              </a:solidFill>
              <a:latin typeface="微软雅黑" pitchFamily="34" charset="-122"/>
              <a:ea typeface="微软雅黑" pitchFamily="34" charset="-122"/>
              <a:sym typeface="Calibri" pitchFamily="34" charset="0"/>
            </a:endParaRPr>
          </a:p>
        </p:txBody>
      </p:sp>
      <p:sp>
        <p:nvSpPr>
          <p:cNvPr id="20486" name="矩形 7"/>
          <p:cNvSpPr>
            <a:spLocks noChangeArrowheads="1"/>
          </p:cNvSpPr>
          <p:nvPr/>
        </p:nvSpPr>
        <p:spPr bwMode="auto">
          <a:xfrm>
            <a:off x="538163" y="2801938"/>
            <a:ext cx="33575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激活条件</a:t>
            </a:r>
          </a:p>
        </p:txBody>
      </p:sp>
      <p:graphicFrame>
        <p:nvGraphicFramePr>
          <p:cNvPr id="21511" name="Group 7"/>
          <p:cNvGraphicFramePr>
            <a:graphicFrameLocks noGrp="1"/>
          </p:cNvGraphicFramePr>
          <p:nvPr/>
        </p:nvGraphicFramePr>
        <p:xfrm>
          <a:off x="6215063" y="5286375"/>
          <a:ext cx="1857375" cy="1017588"/>
        </p:xfrm>
        <a:graphic>
          <a:graphicData uri="http://schemas.openxmlformats.org/drawingml/2006/table">
            <a:tbl>
              <a:tblPr/>
              <a:tblGrid>
                <a:gridCol w="928687">
                  <a:extLst>
                    <a:ext uri="{9D8B030D-6E8A-4147-A177-3AD203B41FA5}">
                      <a16:colId xmlns:a16="http://schemas.microsoft.com/office/drawing/2014/main" val="20000"/>
                    </a:ext>
                  </a:extLst>
                </a:gridCol>
                <a:gridCol w="928688">
                  <a:extLst>
                    <a:ext uri="{9D8B030D-6E8A-4147-A177-3AD203B41FA5}">
                      <a16:colId xmlns:a16="http://schemas.microsoft.com/office/drawing/2014/main" val="20001"/>
                    </a:ext>
                  </a:extLst>
                </a:gridCol>
              </a:tblGrid>
              <a:tr h="642938">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状态灯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4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熄灭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pic>
        <p:nvPicPr>
          <p:cNvPr id="2049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813" y="5572125"/>
            <a:ext cx="3365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9063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0" descr="图片1.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5357813" y="2924175"/>
            <a:ext cx="3309937"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矩形 1"/>
          <p:cNvSpPr>
            <a:spLocks noChangeArrowheads="1"/>
          </p:cNvSpPr>
          <p:nvPr/>
        </p:nvSpPr>
        <p:spPr bwMode="auto">
          <a:xfrm>
            <a:off x="571500" y="1415678"/>
            <a:ext cx="7572375" cy="922337"/>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功能描述</a:t>
            </a:r>
          </a:p>
          <a:p>
            <a:pPr algn="l"/>
            <a:endParaRPr lang="zh-CN" altLang="en-US">
              <a:solidFill>
                <a:srgbClr val="000000"/>
              </a:solidFill>
              <a:latin typeface="Calibri" pitchFamily="34" charset="0"/>
              <a:ea typeface="微软雅黑" pitchFamily="34" charset="-122"/>
              <a:sym typeface="宋体" pitchFamily="2" charset="-122"/>
            </a:endParaRPr>
          </a:p>
          <a:p>
            <a:pPr algn="l"/>
            <a:r>
              <a:rPr lang="zh-CN" altLang="en-US">
                <a:solidFill>
                  <a:srgbClr val="000000"/>
                </a:solidFill>
                <a:latin typeface="Calibri" pitchFamily="34" charset="0"/>
                <a:ea typeface="微软雅黑" pitchFamily="34" charset="-122"/>
                <a:sym typeface="宋体" pitchFamily="2" charset="-122"/>
              </a:rPr>
              <a:t>当系统感知驾驶者有开车的意图时自动释放。</a:t>
            </a:r>
            <a:endParaRPr lang="zh-CN" altLang="en-US">
              <a:ea typeface="微软雅黑" pitchFamily="34" charset="-122"/>
            </a:endParaRPr>
          </a:p>
        </p:txBody>
      </p:sp>
      <p:sp>
        <p:nvSpPr>
          <p:cNvPr id="21508" name="矩形 2"/>
          <p:cNvSpPr>
            <a:spLocks noChangeArrowheads="1"/>
          </p:cNvSpPr>
          <p:nvPr/>
        </p:nvSpPr>
        <p:spPr bwMode="auto">
          <a:xfrm>
            <a:off x="428625" y="915615"/>
            <a:ext cx="4572000" cy="404813"/>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dirty="0">
                <a:solidFill>
                  <a:srgbClr val="000000"/>
                </a:solidFill>
                <a:latin typeface="微软雅黑" pitchFamily="34" charset="-122"/>
                <a:ea typeface="微软雅黑" pitchFamily="34" charset="-122"/>
                <a:sym typeface="宋体" pitchFamily="2" charset="-122"/>
              </a:rPr>
              <a:t>辅助起步</a:t>
            </a:r>
            <a:endParaRPr lang="zh-CN" altLang="en-US" dirty="0">
              <a:latin typeface="微软雅黑" pitchFamily="34" charset="-122"/>
              <a:ea typeface="微软雅黑" pitchFamily="34" charset="-122"/>
            </a:endParaRPr>
          </a:p>
        </p:txBody>
      </p:sp>
      <p:sp>
        <p:nvSpPr>
          <p:cNvPr id="21510" name="矩形 7"/>
          <p:cNvSpPr>
            <a:spLocks noChangeArrowheads="1"/>
          </p:cNvSpPr>
          <p:nvPr/>
        </p:nvSpPr>
        <p:spPr bwMode="auto">
          <a:xfrm>
            <a:off x="571500" y="2415803"/>
            <a:ext cx="3357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rgbClr val="000000"/>
                </a:solidFill>
                <a:latin typeface="Calibri" pitchFamily="34" charset="0"/>
                <a:ea typeface="微软雅黑" pitchFamily="34" charset="-122"/>
                <a:sym typeface="宋体" pitchFamily="2" charset="-122"/>
              </a:rPr>
              <a:t>激活条件</a:t>
            </a:r>
          </a:p>
        </p:txBody>
      </p:sp>
      <p:graphicFrame>
        <p:nvGraphicFramePr>
          <p:cNvPr id="22535" name="Group 7"/>
          <p:cNvGraphicFramePr>
            <a:graphicFrameLocks noGrp="1"/>
          </p:cNvGraphicFramePr>
          <p:nvPr/>
        </p:nvGraphicFramePr>
        <p:xfrm>
          <a:off x="6572250" y="5387975"/>
          <a:ext cx="1857375" cy="1003300"/>
        </p:xfrm>
        <a:graphic>
          <a:graphicData uri="http://schemas.openxmlformats.org/drawingml/2006/table">
            <a:tbl>
              <a:tblPr/>
              <a:tblGrid>
                <a:gridCol w="928688">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628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状态灯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4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熄灭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状态信号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pic>
        <p:nvPicPr>
          <p:cNvPr id="2152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5661025"/>
            <a:ext cx="3365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24" name="矩形 11"/>
          <p:cNvSpPr>
            <a:spLocks noChangeArrowheads="1"/>
          </p:cNvSpPr>
          <p:nvPr/>
        </p:nvSpPr>
        <p:spPr bwMode="auto">
          <a:xfrm>
            <a:off x="785812" y="2784053"/>
            <a:ext cx="3857625" cy="359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车辆处于静态模式（</a:t>
            </a:r>
            <a:r>
              <a:rPr lang="zh-CN" altLang="en-US" sz="1600" dirty="0">
                <a:solidFill>
                  <a:srgbClr val="000000"/>
                </a:solidFill>
                <a:latin typeface="微软雅黑" pitchFamily="34" charset="-122"/>
                <a:ea typeface="微软雅黑" pitchFamily="34" charset="-122"/>
                <a:sym typeface="宋体" pitchFamily="2" charset="-122"/>
              </a:rPr>
              <a:t>车速</a:t>
            </a:r>
            <a:r>
              <a:rPr lang="en-US" altLang="zh-CN" sz="1600" dirty="0">
                <a:solidFill>
                  <a:srgbClr val="000000"/>
                </a:solidFill>
                <a:latin typeface="微软雅黑" pitchFamily="34" charset="-122"/>
                <a:ea typeface="微软雅黑" pitchFamily="34" charset="-122"/>
                <a:sym typeface="Calibri" pitchFamily="34" charset="0"/>
              </a:rPr>
              <a:t>=</a:t>
            </a:r>
            <a:r>
              <a:rPr lang="zh-CN" altLang="en-US" sz="1600" dirty="0">
                <a:solidFill>
                  <a:srgbClr val="000000"/>
                </a:solidFill>
                <a:latin typeface="微软雅黑" pitchFamily="34" charset="-122"/>
                <a:ea typeface="微软雅黑" pitchFamily="34" charset="-122"/>
                <a:sym typeface="宋体" pitchFamily="2" charset="-122"/>
              </a:rPr>
              <a:t> </a:t>
            </a:r>
            <a:r>
              <a:rPr lang="en-US" altLang="zh-CN" sz="1600" dirty="0">
                <a:solidFill>
                  <a:srgbClr val="000000"/>
                </a:solidFill>
                <a:latin typeface="微软雅黑" pitchFamily="34" charset="-122"/>
                <a:ea typeface="微软雅黑" pitchFamily="34" charset="-122"/>
                <a:sym typeface="Calibri" pitchFamily="34" charset="0"/>
              </a:rPr>
              <a:t>0km/h</a:t>
            </a:r>
            <a:r>
              <a:rPr lang="zh-CN" altLang="en-US" sz="1600" dirty="0">
                <a:solidFill>
                  <a:srgbClr val="000000"/>
                </a:solidFill>
                <a:latin typeface="微软雅黑" pitchFamily="34" charset="-122"/>
                <a:ea typeface="微软雅黑" pitchFamily="34" charset="-122"/>
                <a:sym typeface="宋体" pitchFamily="2" charset="-122"/>
              </a:rPr>
              <a:t>）</a:t>
            </a:r>
          </a:p>
          <a:p>
            <a:pPr algn="l"/>
            <a:endParaRPr lang="en-US" altLang="zh-CN"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正常的电瓶电压</a:t>
            </a:r>
          </a:p>
          <a:p>
            <a:pPr algn="l"/>
            <a:r>
              <a:rPr lang="zh-CN" altLang="en-US" sz="1600" dirty="0">
                <a:solidFill>
                  <a:srgbClr val="000000"/>
                </a:solidFill>
                <a:latin typeface="微软雅黑" pitchFamily="34" charset="-122"/>
                <a:ea typeface="微软雅黑" pitchFamily="34" charset="-122"/>
                <a:sym typeface="宋体" pitchFamily="2" charset="-122"/>
              </a:rPr>
              <a:t>    电压≥ </a:t>
            </a:r>
            <a:r>
              <a:rPr lang="en-US" altLang="zh-CN" sz="1600" dirty="0">
                <a:solidFill>
                  <a:srgbClr val="000000"/>
                </a:solidFill>
                <a:latin typeface="微软雅黑" pitchFamily="34" charset="-122"/>
                <a:ea typeface="微软雅黑" pitchFamily="34" charset="-122"/>
                <a:sym typeface="Calibri" pitchFamily="34" charset="0"/>
              </a:rPr>
              <a:t>9V</a:t>
            </a:r>
            <a:endParaRPr lang="zh-CN" altLang="en-US" sz="1600" dirty="0">
              <a:solidFill>
                <a:srgbClr val="000000"/>
              </a:solidFill>
              <a:latin typeface="微软雅黑" pitchFamily="34" charset="-122"/>
              <a:ea typeface="微软雅黑" pitchFamily="34" charset="-122"/>
              <a:sym typeface="Calibri" pitchFamily="34" charset="0"/>
            </a:endParaRPr>
          </a:p>
          <a:p>
            <a:pPr algn="l"/>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动力总成处于运转状态</a:t>
            </a:r>
          </a:p>
          <a:p>
            <a:pPr algn="l"/>
            <a:endParaRPr lang="en-US" altLang="zh-CN"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档位处于</a:t>
            </a:r>
            <a:r>
              <a:rPr lang="en-US" altLang="zh-CN" sz="1600" dirty="0">
                <a:solidFill>
                  <a:srgbClr val="000000"/>
                </a:solidFill>
                <a:latin typeface="微软雅黑" pitchFamily="34" charset="-122"/>
                <a:ea typeface="微软雅黑" pitchFamily="34" charset="-122"/>
                <a:sym typeface="Calibri" pitchFamily="34" charset="0"/>
              </a:rPr>
              <a:t>D</a:t>
            </a:r>
            <a:r>
              <a:rPr lang="zh-CN" altLang="en-US" sz="1600" dirty="0">
                <a:solidFill>
                  <a:srgbClr val="000000"/>
                </a:solidFill>
                <a:latin typeface="微软雅黑" pitchFamily="34" charset="-122"/>
                <a:ea typeface="微软雅黑" pitchFamily="34" charset="-122"/>
                <a:sym typeface="宋体" pitchFamily="2" charset="-122"/>
              </a:rPr>
              <a:t>档或者</a:t>
            </a:r>
            <a:r>
              <a:rPr lang="en-US" altLang="zh-CN" sz="1600" dirty="0">
                <a:solidFill>
                  <a:srgbClr val="000000"/>
                </a:solidFill>
                <a:latin typeface="微软雅黑" pitchFamily="34" charset="-122"/>
                <a:ea typeface="微软雅黑" pitchFamily="34" charset="-122"/>
                <a:sym typeface="Calibri" pitchFamily="34" charset="0"/>
              </a:rPr>
              <a:t>R</a:t>
            </a:r>
            <a:r>
              <a:rPr lang="zh-CN" altLang="en-US" sz="1600" dirty="0">
                <a:solidFill>
                  <a:srgbClr val="000000"/>
                </a:solidFill>
                <a:latin typeface="微软雅黑" pitchFamily="34" charset="-122"/>
                <a:ea typeface="微软雅黑" pitchFamily="34" charset="-122"/>
                <a:sym typeface="宋体" pitchFamily="2" charset="-122"/>
              </a:rPr>
              <a:t>档</a:t>
            </a:r>
          </a:p>
          <a:p>
            <a:pPr algn="l">
              <a:buFont typeface="Wingdings" pitchFamily="2" charset="2"/>
              <a:buChar char="l"/>
            </a:pPr>
            <a:endParaRPr lang="en-US" altLang="zh-CN"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安全带系紧（可选）</a:t>
            </a:r>
          </a:p>
          <a:p>
            <a:pPr algn="l">
              <a:buFont typeface="Wingdings" pitchFamily="2" charset="2"/>
              <a:buChar char="l"/>
            </a:pPr>
            <a:endParaRPr lang="en-US" altLang="zh-CN"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油门踏板开度变化</a:t>
            </a:r>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sz="1600" dirty="0">
                <a:solidFill>
                  <a:srgbClr val="000000"/>
                </a:solidFill>
                <a:latin typeface="微软雅黑" pitchFamily="34" charset="-122"/>
                <a:ea typeface="微软雅黑" pitchFamily="34" charset="-122"/>
                <a:sym typeface="宋体" pitchFamily="2" charset="-122"/>
              </a:rPr>
              <a:t>动力总成输出力矩≥车辆阻力矩</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424758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500063" y="1484784"/>
            <a:ext cx="8143875" cy="1200329"/>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rgbClr val="000000"/>
                </a:solidFill>
                <a:latin typeface="微软雅黑" pitchFamily="34" charset="-122"/>
                <a:ea typeface="微软雅黑" pitchFamily="34" charset="-122"/>
                <a:sym typeface="宋体" pitchFamily="2" charset="-122"/>
              </a:rPr>
              <a:t>功能描述</a:t>
            </a:r>
          </a:p>
          <a:p>
            <a:pPr algn="l"/>
            <a:r>
              <a:rPr lang="zh-CN" altLang="en-US" dirty="0">
                <a:solidFill>
                  <a:srgbClr val="000000"/>
                </a:solidFill>
                <a:latin typeface="微软雅黑" pitchFamily="34" charset="-122"/>
                <a:ea typeface="微软雅黑" pitchFamily="34" charset="-122"/>
                <a:sym typeface="宋体" pitchFamily="2" charset="-122"/>
              </a:rPr>
              <a:t>当车辆在行驶时，驾驶员持续拉起操纵开关，对于没有配备</a:t>
            </a:r>
            <a:r>
              <a:rPr lang="en-US" altLang="zh-CN" dirty="0">
                <a:solidFill>
                  <a:srgbClr val="000000"/>
                </a:solidFill>
                <a:latin typeface="微软雅黑" pitchFamily="34" charset="-122"/>
                <a:ea typeface="微软雅黑" pitchFamily="34" charset="-122"/>
                <a:sym typeface="Calibri" pitchFamily="34" charset="0"/>
              </a:rPr>
              <a:t>ESC</a:t>
            </a:r>
            <a:r>
              <a:rPr lang="zh-CN" altLang="en-US" dirty="0">
                <a:solidFill>
                  <a:srgbClr val="000000"/>
                </a:solidFill>
                <a:latin typeface="微软雅黑" pitchFamily="34" charset="-122"/>
                <a:ea typeface="微软雅黑" pitchFamily="34" charset="-122"/>
                <a:sym typeface="宋体" pitchFamily="2" charset="-122"/>
              </a:rPr>
              <a:t>的车辆，这时</a:t>
            </a:r>
            <a:r>
              <a:rPr lang="en-US" altLang="zh-CN" dirty="0">
                <a:solidFill>
                  <a:srgbClr val="000000"/>
                </a:solidFill>
                <a:latin typeface="微软雅黑" pitchFamily="34" charset="-122"/>
                <a:ea typeface="微软雅黑" pitchFamily="34" charset="-122"/>
                <a:sym typeface="宋体" pitchFamily="2" charset="-122"/>
              </a:rPr>
              <a:t>EPB</a:t>
            </a:r>
            <a:r>
              <a:rPr lang="zh-CN" altLang="en-US" dirty="0">
                <a:solidFill>
                  <a:srgbClr val="000000"/>
                </a:solidFill>
                <a:latin typeface="微软雅黑" pitchFamily="34" charset="-122"/>
                <a:ea typeface="微软雅黑" pitchFamily="34" charset="-122"/>
                <a:sym typeface="宋体" pitchFamily="2" charset="-122"/>
              </a:rPr>
              <a:t>系统将模仿</a:t>
            </a:r>
            <a:r>
              <a:rPr lang="en-US" altLang="zh-CN" dirty="0">
                <a:solidFill>
                  <a:srgbClr val="000000"/>
                </a:solidFill>
                <a:latin typeface="微软雅黑" pitchFamily="34" charset="-122"/>
                <a:ea typeface="微软雅黑" pitchFamily="34" charset="-122"/>
                <a:sym typeface="Calibri" pitchFamily="34" charset="0"/>
              </a:rPr>
              <a:t>ABS</a:t>
            </a:r>
            <a:r>
              <a:rPr lang="zh-CN" altLang="en-US" dirty="0">
                <a:solidFill>
                  <a:srgbClr val="000000"/>
                </a:solidFill>
                <a:latin typeface="微软雅黑" pitchFamily="34" charset="-122"/>
                <a:ea typeface="微软雅黑" pitchFamily="34" charset="-122"/>
                <a:sym typeface="宋体" pitchFamily="2" charset="-122"/>
              </a:rPr>
              <a:t>算法对拉紧力进行调节后轮的制动力大小，确保车辆的稳定性</a:t>
            </a:r>
            <a:endParaRPr lang="zh-CN" altLang="en-US" dirty="0">
              <a:latin typeface="微软雅黑" pitchFamily="34" charset="-122"/>
              <a:ea typeface="微软雅黑" pitchFamily="34" charset="-122"/>
            </a:endParaRPr>
          </a:p>
        </p:txBody>
      </p:sp>
      <p:sp>
        <p:nvSpPr>
          <p:cNvPr id="24579" name="矩形 2"/>
          <p:cNvSpPr>
            <a:spLocks noChangeArrowheads="1"/>
          </p:cNvSpPr>
          <p:nvPr/>
        </p:nvSpPr>
        <p:spPr bwMode="auto">
          <a:xfrm>
            <a:off x="428625" y="935955"/>
            <a:ext cx="4572000" cy="404813"/>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dirty="0">
                <a:solidFill>
                  <a:srgbClr val="000000"/>
                </a:solidFill>
                <a:latin typeface="Calibri" pitchFamily="34" charset="0"/>
                <a:ea typeface="微软雅黑" pitchFamily="34" charset="-122"/>
                <a:sym typeface="宋体" pitchFamily="2" charset="-122"/>
              </a:rPr>
              <a:t>动态驻车</a:t>
            </a:r>
          </a:p>
        </p:txBody>
      </p:sp>
      <p:sp>
        <p:nvSpPr>
          <p:cNvPr id="24580" name="矩形 7"/>
          <p:cNvSpPr>
            <a:spLocks noChangeArrowheads="1"/>
          </p:cNvSpPr>
          <p:nvPr/>
        </p:nvSpPr>
        <p:spPr bwMode="auto">
          <a:xfrm>
            <a:off x="571500" y="3063875"/>
            <a:ext cx="3357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rgbClr val="000000"/>
                </a:solidFill>
                <a:latin typeface="Calibri" pitchFamily="34" charset="0"/>
                <a:ea typeface="微软雅黑" pitchFamily="34" charset="-122"/>
                <a:sym typeface="宋体" pitchFamily="2" charset="-122"/>
              </a:rPr>
              <a:t>激活条件</a:t>
            </a:r>
          </a:p>
        </p:txBody>
      </p:sp>
      <p:sp>
        <p:nvSpPr>
          <p:cNvPr id="24581" name="矩形 11"/>
          <p:cNvSpPr>
            <a:spLocks noChangeArrowheads="1"/>
          </p:cNvSpPr>
          <p:nvPr/>
        </p:nvSpPr>
        <p:spPr bwMode="auto">
          <a:xfrm>
            <a:off x="642938" y="3428097"/>
            <a:ext cx="3286125"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车辆处于动态模式</a:t>
            </a:r>
          </a:p>
          <a:p>
            <a:pPr algn="l"/>
            <a:r>
              <a:rPr lang="en-US" altLang="zh-CN" sz="1600" dirty="0">
                <a:solidFill>
                  <a:srgbClr val="000000"/>
                </a:solidFill>
                <a:latin typeface="微软雅黑" pitchFamily="34" charset="-122"/>
                <a:ea typeface="微软雅黑" pitchFamily="34" charset="-122"/>
                <a:sym typeface="Calibri" pitchFamily="34" charset="0"/>
              </a:rPr>
              <a:t>    </a:t>
            </a:r>
            <a:r>
              <a:rPr lang="zh-CN" altLang="en-US" sz="1600" dirty="0">
                <a:solidFill>
                  <a:srgbClr val="000000"/>
                </a:solidFill>
                <a:latin typeface="微软雅黑" pitchFamily="34" charset="-122"/>
                <a:ea typeface="微软雅黑" pitchFamily="34" charset="-122"/>
                <a:sym typeface="宋体" pitchFamily="2" charset="-122"/>
              </a:rPr>
              <a:t>车速≥ </a:t>
            </a:r>
            <a:r>
              <a:rPr lang="en-US" altLang="zh-CN" sz="1600" dirty="0">
                <a:solidFill>
                  <a:srgbClr val="000000"/>
                </a:solidFill>
                <a:latin typeface="微软雅黑" pitchFamily="34" charset="-122"/>
                <a:ea typeface="微软雅黑" pitchFamily="34" charset="-122"/>
                <a:sym typeface="Calibri" pitchFamily="34" charset="0"/>
              </a:rPr>
              <a:t>4km/h</a:t>
            </a:r>
            <a:endParaRPr lang="zh-CN" altLang="en-US" sz="1600" dirty="0">
              <a:solidFill>
                <a:srgbClr val="000000"/>
              </a:solidFill>
              <a:latin typeface="微软雅黑" pitchFamily="34" charset="-122"/>
              <a:ea typeface="微软雅黑" pitchFamily="34" charset="-122"/>
              <a:sym typeface="Calibri" pitchFamily="34" charset="0"/>
            </a:endParaRPr>
          </a:p>
          <a:p>
            <a:pPr algn="l"/>
            <a:endParaRPr lang="zh-CN" altLang="en-US"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正常的电瓶电压</a:t>
            </a:r>
          </a:p>
          <a:p>
            <a:pPr algn="l"/>
            <a:r>
              <a:rPr lang="zh-CN" altLang="en-US" sz="1600" dirty="0">
                <a:solidFill>
                  <a:srgbClr val="000000"/>
                </a:solidFill>
                <a:latin typeface="微软雅黑" pitchFamily="34" charset="-122"/>
                <a:ea typeface="微软雅黑" pitchFamily="34" charset="-122"/>
                <a:sym typeface="宋体" pitchFamily="2" charset="-122"/>
              </a:rPr>
              <a:t>    电压≥ </a:t>
            </a:r>
            <a:r>
              <a:rPr lang="en-US" altLang="zh-CN" sz="1600" dirty="0">
                <a:solidFill>
                  <a:srgbClr val="000000"/>
                </a:solidFill>
                <a:latin typeface="微软雅黑" pitchFamily="34" charset="-122"/>
                <a:ea typeface="微软雅黑" pitchFamily="34" charset="-122"/>
                <a:sym typeface="Calibri" pitchFamily="34" charset="0"/>
              </a:rPr>
              <a:t>9V</a:t>
            </a:r>
            <a:endParaRPr lang="zh-CN" altLang="en-US" sz="1600" dirty="0">
              <a:solidFill>
                <a:srgbClr val="000000"/>
              </a:solidFill>
              <a:latin typeface="微软雅黑" pitchFamily="34" charset="-122"/>
              <a:ea typeface="微软雅黑" pitchFamily="34" charset="-122"/>
              <a:sym typeface="Calibri" pitchFamily="34" charset="0"/>
            </a:endParaRPr>
          </a:p>
          <a:p>
            <a:pPr algn="l"/>
            <a:endParaRPr lang="zh-CN" altLang="en-US" sz="1600"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开关持续拉起</a:t>
            </a:r>
          </a:p>
        </p:txBody>
      </p:sp>
      <p:graphicFrame>
        <p:nvGraphicFramePr>
          <p:cNvPr id="25606" name="Group 6"/>
          <p:cNvGraphicFramePr>
            <a:graphicFrameLocks noGrp="1"/>
          </p:cNvGraphicFramePr>
          <p:nvPr/>
        </p:nvGraphicFramePr>
        <p:xfrm>
          <a:off x="5214938" y="5197475"/>
          <a:ext cx="2786062" cy="1017588"/>
        </p:xfrm>
        <a:graphic>
          <a:graphicData uri="http://schemas.openxmlformats.org/drawingml/2006/table">
            <a:tbl>
              <a:tblPr/>
              <a:tblGrid>
                <a:gridCol w="928687">
                  <a:extLst>
                    <a:ext uri="{9D8B030D-6E8A-4147-A177-3AD203B41FA5}">
                      <a16:colId xmlns:a16="http://schemas.microsoft.com/office/drawing/2014/main" val="20000"/>
                    </a:ext>
                  </a:extLst>
                </a:gridCol>
                <a:gridCol w="928688">
                  <a:extLst>
                    <a:ext uri="{9D8B030D-6E8A-4147-A177-3AD203B41FA5}">
                      <a16:colId xmlns:a16="http://schemas.microsoft.com/office/drawing/2014/main" val="20001"/>
                    </a:ext>
                  </a:extLst>
                </a:gridCol>
                <a:gridCol w="928687">
                  <a:extLst>
                    <a:ext uri="{9D8B030D-6E8A-4147-A177-3AD203B41FA5}">
                      <a16:colId xmlns:a16="http://schemas.microsoft.com/office/drawing/2014/main" val="20002"/>
                    </a:ext>
                  </a:extLst>
                </a:gridCol>
              </a:tblGrid>
              <a:tr h="642938">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状态灯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警告音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Calibri" pitchFamily="34" charset="0"/>
                          <a:ea typeface="微软雅黑" pitchFamily="34" charset="-122"/>
                          <a:sym typeface="宋体" pitchFamily="2" charset="-122"/>
                        </a:rPr>
                        <a:t>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4650">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亮起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持续响起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gn="l">
                        <a:spcBef>
                          <a:spcPct val="20000"/>
                        </a:spcBef>
                        <a:defRPr sz="2800">
                          <a:solidFill>
                            <a:schemeClr val="tx1"/>
                          </a:solidFill>
                          <a:latin typeface="Arial" pitchFamily="34" charset="0"/>
                          <a:ea typeface="宋体" pitchFamily="2" charset="-122"/>
                        </a:defRPr>
                      </a:lvl1pPr>
                      <a:lvl2pPr algn="l">
                        <a:spcBef>
                          <a:spcPct val="20000"/>
                        </a:spcBef>
                        <a:defRPr sz="2400">
                          <a:solidFill>
                            <a:schemeClr val="tx1"/>
                          </a:solidFill>
                          <a:latin typeface="Arial" pitchFamily="34" charset="0"/>
                          <a:ea typeface="宋体" pitchFamily="2" charset="-122"/>
                        </a:defRPr>
                      </a:lvl2pPr>
                      <a:lvl3pPr algn="l">
                        <a:spcBef>
                          <a:spcPct val="20000"/>
                        </a:spcBef>
                        <a:defRPr sz="2000">
                          <a:solidFill>
                            <a:schemeClr val="tx1"/>
                          </a:solidFill>
                          <a:latin typeface="Arial" pitchFamily="34" charset="0"/>
                          <a:ea typeface="宋体" pitchFamily="2" charset="-122"/>
                        </a:defRPr>
                      </a:lvl3pPr>
                      <a:lvl4pPr algn="l">
                        <a:spcBef>
                          <a:spcPct val="20000"/>
                        </a:spcBef>
                        <a:defRPr>
                          <a:solidFill>
                            <a:schemeClr val="tx1"/>
                          </a:solidFill>
                          <a:latin typeface="Arial" pitchFamily="34" charset="0"/>
                          <a:ea typeface="宋体" pitchFamily="2" charset="-122"/>
                        </a:defRPr>
                      </a:lvl4pPr>
                      <a:lvl5pPr algn="l">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Calibri" pitchFamily="34" charset="0"/>
                          <a:ea typeface="微软雅黑" pitchFamily="34" charset="-122"/>
                          <a:sym typeface="宋体" pitchFamily="2" charset="-122"/>
                        </a:rPr>
                        <a:t>状态信号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pic>
        <p:nvPicPr>
          <p:cNvPr id="245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0688" y="5500688"/>
            <a:ext cx="3365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97" name="矩形 12"/>
          <p:cNvSpPr>
            <a:spLocks noChangeArrowheads="1"/>
          </p:cNvSpPr>
          <p:nvPr/>
        </p:nvSpPr>
        <p:spPr bwMode="auto">
          <a:xfrm>
            <a:off x="571500" y="5512147"/>
            <a:ext cx="3357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00"/>
                </a:solidFill>
                <a:latin typeface="Calibri" pitchFamily="34" charset="0"/>
                <a:ea typeface="微软雅黑" pitchFamily="34" charset="-122"/>
                <a:sym typeface="宋体" pitchFamily="2" charset="-122"/>
              </a:rPr>
              <a:t>退出条件</a:t>
            </a:r>
          </a:p>
        </p:txBody>
      </p:sp>
      <p:sp>
        <p:nvSpPr>
          <p:cNvPr id="24598" name="矩形 13"/>
          <p:cNvSpPr>
            <a:spLocks noChangeArrowheads="1"/>
          </p:cNvSpPr>
          <p:nvPr/>
        </p:nvSpPr>
        <p:spPr bwMode="auto">
          <a:xfrm>
            <a:off x="642938" y="5661025"/>
            <a:ext cx="364331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endParaRPr lang="en-US" altLang="zh-CN" dirty="0">
              <a:solidFill>
                <a:srgbClr val="000000"/>
              </a:solidFill>
              <a:latin typeface="微软雅黑" pitchFamily="34" charset="-122"/>
              <a:ea typeface="微软雅黑" pitchFamily="34" charset="-122"/>
              <a:sym typeface="Calibri" pitchFamily="34" charset="0"/>
            </a:endParaRPr>
          </a:p>
          <a:p>
            <a:pPr algn="l">
              <a:buFont typeface="Wingdings" pitchFamily="2" charset="2"/>
              <a:buChar char="l"/>
            </a:pPr>
            <a:r>
              <a:rPr lang="zh-CN" altLang="en-US" dirty="0">
                <a:solidFill>
                  <a:srgbClr val="000000"/>
                </a:solidFill>
                <a:latin typeface="微软雅黑" pitchFamily="34" charset="-122"/>
                <a:ea typeface="微软雅黑" pitchFamily="34" charset="-122"/>
                <a:sym typeface="宋体" pitchFamily="2" charset="-122"/>
              </a:rPr>
              <a:t>松开操纵开关（</a:t>
            </a:r>
            <a:r>
              <a:rPr lang="en-US" altLang="zh-CN" dirty="0">
                <a:solidFill>
                  <a:srgbClr val="000000"/>
                </a:solidFill>
                <a:latin typeface="微软雅黑" pitchFamily="34" charset="-122"/>
                <a:ea typeface="微软雅黑" pitchFamily="34" charset="-122"/>
                <a:sym typeface="Calibri" pitchFamily="34" charset="0"/>
              </a:rPr>
              <a:t>HW</a:t>
            </a:r>
            <a:r>
              <a:rPr lang="zh-CN" altLang="en-US" dirty="0">
                <a:solidFill>
                  <a:srgbClr val="000000"/>
                </a:solidFill>
                <a:latin typeface="微软雅黑" pitchFamily="34" charset="-122"/>
                <a:ea typeface="微软雅黑" pitchFamily="34" charset="-122"/>
                <a:sym typeface="宋体" pitchFamily="2" charset="-122"/>
              </a:rPr>
              <a:t>）</a:t>
            </a:r>
            <a:endParaRPr lang="en-US" altLang="zh-CN" dirty="0">
              <a:latin typeface="微软雅黑" pitchFamily="34" charset="-122"/>
              <a:ea typeface="微软雅黑" pitchFamily="34" charset="-122"/>
            </a:endParaRPr>
          </a:p>
        </p:txBody>
      </p:sp>
      <p:pic>
        <p:nvPicPr>
          <p:cNvPr id="24599" name="Picture 3"/>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r="980" b="1404"/>
          <a:stretch>
            <a:fillRect/>
          </a:stretch>
        </p:blipFill>
        <p:spPr bwMode="auto">
          <a:xfrm>
            <a:off x="3857625" y="2799755"/>
            <a:ext cx="4694238" cy="235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1636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56168" y="1556792"/>
            <a:ext cx="8315561" cy="4851168"/>
            <a:chOff x="179510" y="1493912"/>
            <a:chExt cx="8315561" cy="4851168"/>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93912"/>
              <a:ext cx="8027527" cy="4851168"/>
            </a:xfrm>
            <a:prstGeom prst="rect">
              <a:avLst/>
            </a:prstGeom>
          </p:spPr>
        </p:pic>
        <p:sp>
          <p:nvSpPr>
            <p:cNvPr id="6" name="TextBox 5"/>
            <p:cNvSpPr txBox="1"/>
            <p:nvPr/>
          </p:nvSpPr>
          <p:spPr>
            <a:xfrm>
              <a:off x="5364088" y="4633369"/>
              <a:ext cx="1379525"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模块布置与车身横梁下方</a:t>
              </a:r>
            </a:p>
          </p:txBody>
        </p:sp>
        <p:sp>
          <p:nvSpPr>
            <p:cNvPr id="7" name="TextBox 6"/>
            <p:cNvSpPr txBox="1"/>
            <p:nvPr/>
          </p:nvSpPr>
          <p:spPr>
            <a:xfrm>
              <a:off x="2639158" y="3346956"/>
              <a:ext cx="1095149"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支架焊接于后车架</a:t>
              </a:r>
            </a:p>
          </p:txBody>
        </p:sp>
        <p:cxnSp>
          <p:nvCxnSpPr>
            <p:cNvPr id="9" name="直接连接符 8"/>
            <p:cNvCxnSpPr/>
            <p:nvPr/>
          </p:nvCxnSpPr>
          <p:spPr>
            <a:xfrm flipV="1">
              <a:off x="3275856" y="2893586"/>
              <a:ext cx="2304256" cy="1025911"/>
            </a:xfrm>
            <a:prstGeom prst="line">
              <a:avLst/>
            </a:prstGeom>
            <a:ln w="25400">
              <a:solidFill>
                <a:srgbClr val="09FD4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07727" y="4641108"/>
              <a:ext cx="1231431"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拉线后段设计保持不变</a:t>
              </a:r>
            </a:p>
          </p:txBody>
        </p:sp>
        <p:sp>
          <p:nvSpPr>
            <p:cNvPr id="14" name="TextBox 13"/>
            <p:cNvSpPr txBox="1"/>
            <p:nvPr/>
          </p:nvSpPr>
          <p:spPr>
            <a:xfrm>
              <a:off x="179510" y="4067036"/>
              <a:ext cx="1019487"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后制动保持不变</a:t>
              </a:r>
            </a:p>
          </p:txBody>
        </p:sp>
      </p:grpSp>
      <p:sp>
        <p:nvSpPr>
          <p:cNvPr id="4" name="灯片编号占位符 3"/>
          <p:cNvSpPr>
            <a:spLocks noGrp="1"/>
          </p:cNvSpPr>
          <p:nvPr>
            <p:ph type="sldNum" sz="quarter" idx="12"/>
          </p:nvPr>
        </p:nvSpPr>
        <p:spPr/>
        <p:txBody>
          <a:bodyPr/>
          <a:lstStyle/>
          <a:p>
            <a:fld id="{EA12E0C6-363C-493C-B98E-F3DB72F61C70}" type="slidenum">
              <a:rPr lang="zh-CN" altLang="en-US" smtClean="0"/>
              <a:pPr/>
              <a:t>15</a:t>
            </a:fld>
            <a:endParaRPr lang="zh-CN" altLang="en-US"/>
          </a:p>
        </p:txBody>
      </p:sp>
      <p:sp>
        <p:nvSpPr>
          <p:cNvPr id="13" name="矩形 12"/>
          <p:cNvSpPr/>
          <p:nvPr/>
        </p:nvSpPr>
        <p:spPr>
          <a:xfrm>
            <a:off x="357158" y="879103"/>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硬件系统布置方案：</a:t>
            </a:r>
            <a:endParaRPr lang="en-US" altLang="zh-CN" sz="2400" b="1" dirty="0">
              <a:latin typeface="微软雅黑" pitchFamily="34" charset="-122"/>
              <a:ea typeface="微软雅黑" pitchFamily="34" charset="-122"/>
            </a:endParaRPr>
          </a:p>
        </p:txBody>
      </p:sp>
      <p:sp>
        <p:nvSpPr>
          <p:cNvPr id="16" name="TextBox 15"/>
          <p:cNvSpPr txBox="1"/>
          <p:nvPr/>
        </p:nvSpPr>
        <p:spPr>
          <a:xfrm>
            <a:off x="467544" y="1340768"/>
            <a:ext cx="6666686" cy="1726178"/>
          </a:xfrm>
          <a:prstGeom prst="rect">
            <a:avLst/>
          </a:prstGeom>
          <a:noFill/>
        </p:spPr>
        <p:txBody>
          <a:bodyPr wrap="square" rtlCol="0">
            <a:spAutoFit/>
          </a:bodyPr>
          <a:lstStyle/>
          <a:p>
            <a:pPr>
              <a:lnSpc>
                <a:spcPct val="120000"/>
              </a:lnSpc>
            </a:pPr>
            <a:r>
              <a:rPr lang="zh-CN" altLang="en-US" dirty="0">
                <a:latin typeface="微软雅黑" pitchFamily="34" charset="-122"/>
                <a:ea typeface="微软雅黑" pitchFamily="34" charset="-122"/>
              </a:rPr>
              <a:t>硬件接口需求：</a:t>
            </a:r>
            <a:endParaRPr lang="en-US" altLang="zh-CN" dirty="0">
              <a:latin typeface="微软雅黑" pitchFamily="34" charset="-122"/>
              <a:ea typeface="微软雅黑" pitchFamily="34" charset="-122"/>
            </a:endParaRPr>
          </a:p>
          <a:p>
            <a:pPr>
              <a:lnSpc>
                <a:spcPct val="12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支架焊接的尺寸公差不超过</a:t>
            </a:r>
            <a:r>
              <a:rPr lang="en-US" altLang="zh-CN" dirty="0">
                <a:latin typeface="微软雅黑" pitchFamily="34" charset="-122"/>
                <a:ea typeface="微软雅黑" pitchFamily="34" charset="-122"/>
              </a:rPr>
              <a:t>±1mm</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2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单根驻车拉线的有效工作尺寸公差不超过</a:t>
            </a:r>
            <a:r>
              <a:rPr lang="en-US" altLang="zh-CN" dirty="0">
                <a:latin typeface="微软雅黑" pitchFamily="34" charset="-122"/>
                <a:ea typeface="微软雅黑" pitchFamily="34" charset="-122"/>
              </a:rPr>
              <a:t>±2mm</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20000"/>
              </a:lnSpc>
            </a:pPr>
            <a:r>
              <a:rPr lang="en-US" altLang="zh-CN" dirty="0">
                <a:latin typeface="微软雅黑" pitchFamily="34" charset="-122"/>
                <a:ea typeface="微软雅黑" pitchFamily="34" charset="-122"/>
              </a:rPr>
              <a:t>3.1000N</a:t>
            </a:r>
            <a:r>
              <a:rPr lang="zh-CN" altLang="en-US" dirty="0">
                <a:latin typeface="微软雅黑" pitchFamily="34" charset="-122"/>
                <a:ea typeface="微软雅黑" pitchFamily="34" charset="-122"/>
              </a:rPr>
              <a:t>下拉线的弹性变形量不超过</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2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拉线需做预拉伸处理，消除塑性变形；</a:t>
            </a:r>
          </a:p>
        </p:txBody>
      </p:sp>
    </p:spTree>
    <p:extLst>
      <p:ext uri="{BB962C8B-B14F-4D97-AF65-F5344CB8AC3E}">
        <p14:creationId xmlns:p14="http://schemas.microsoft.com/office/powerpoint/2010/main" val="278930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16</a:t>
            </a:fld>
            <a:endParaRPr lang="zh-CN" altLang="en-US"/>
          </a:p>
        </p:txBody>
      </p:sp>
      <p:sp>
        <p:nvSpPr>
          <p:cNvPr id="5" name="矩形 3"/>
          <p:cNvSpPr>
            <a:spLocks noChangeArrowheads="1"/>
          </p:cNvSpPr>
          <p:nvPr/>
        </p:nvSpPr>
        <p:spPr bwMode="auto">
          <a:xfrm>
            <a:off x="785786" y="980728"/>
            <a:ext cx="5572164" cy="428625"/>
          </a:xfrm>
          <a:prstGeom prst="rect">
            <a:avLst/>
          </a:prstGeom>
          <a:noFill/>
          <a:ln w="3175" cap="rnd" algn="ctr">
            <a:no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nSpc>
                <a:spcPct val="110000"/>
              </a:lnSpc>
              <a:spcBef>
                <a:spcPct val="5000"/>
              </a:spcBef>
            </a:pPr>
            <a:r>
              <a:rPr lang="en-US" altLang="zh-CN" sz="2400" b="1" dirty="0">
                <a:solidFill>
                  <a:schemeClr val="tx1"/>
                </a:solidFill>
                <a:latin typeface="微软雅黑" panose="020B0503020204020204" pitchFamily="34" charset="-122"/>
                <a:ea typeface="微软雅黑" panose="020B0503020204020204" pitchFamily="34" charset="-122"/>
              </a:rPr>
              <a:t>EPB</a:t>
            </a:r>
            <a:r>
              <a:rPr lang="zh-CN" altLang="en-US" sz="2400" b="1" dirty="0">
                <a:solidFill>
                  <a:schemeClr val="tx1"/>
                </a:solidFill>
                <a:latin typeface="微软雅黑" panose="020B0503020204020204" pitchFamily="34" charset="-122"/>
                <a:ea typeface="微软雅黑" panose="020B0503020204020204" pitchFamily="34" charset="-122"/>
              </a:rPr>
              <a:t>系统工作原理图</a:t>
            </a:r>
          </a:p>
        </p:txBody>
      </p:sp>
      <p:pic>
        <p:nvPicPr>
          <p:cNvPr id="6" name="图片 5" descr="AD 卡钳集成式电子驻车制动系统-技术要求20121105.bmp"/>
          <p:cNvPicPr/>
          <p:nvPr/>
        </p:nvPicPr>
        <p:blipFill>
          <a:blip r:embed="rId2" cstate="print"/>
          <a:srcRect l="1264" t="1241"/>
          <a:stretch>
            <a:fillRect/>
          </a:stretch>
        </p:blipFill>
        <p:spPr>
          <a:xfrm>
            <a:off x="1115616" y="1628800"/>
            <a:ext cx="6840760" cy="4536504"/>
          </a:xfrm>
          <a:prstGeom prst="rect">
            <a:avLst/>
          </a:prstGeom>
          <a:ln>
            <a:solidFill>
              <a:schemeClr val="tx1"/>
            </a:solidFill>
          </a:ln>
        </p:spPr>
      </p:pic>
    </p:spTree>
    <p:extLst>
      <p:ext uri="{BB962C8B-B14F-4D97-AF65-F5344CB8AC3E}">
        <p14:creationId xmlns:p14="http://schemas.microsoft.com/office/powerpoint/2010/main" val="196056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17</a:t>
            </a:fld>
            <a:endParaRPr lang="zh-CN" altLang="en-US"/>
          </a:p>
        </p:txBody>
      </p:sp>
      <p:sp>
        <p:nvSpPr>
          <p:cNvPr id="3" name="矩形 2"/>
          <p:cNvSpPr/>
          <p:nvPr/>
        </p:nvSpPr>
        <p:spPr>
          <a:xfrm>
            <a:off x="357158" y="980728"/>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接插件信息定义：</a:t>
            </a:r>
            <a:endParaRPr lang="en-US" altLang="zh-CN" sz="2400" b="1" dirty="0">
              <a:latin typeface="微软雅黑" pitchFamily="34" charset="-122"/>
              <a:ea typeface="微软雅黑" pitchFamily="34" charset="-122"/>
            </a:endParaRPr>
          </a:p>
        </p:txBody>
      </p:sp>
      <p:sp>
        <p:nvSpPr>
          <p:cNvPr id="5" name="TextBox 7"/>
          <p:cNvSpPr>
            <a:spLocks noChangeArrowheads="1"/>
          </p:cNvSpPr>
          <p:nvPr/>
        </p:nvSpPr>
        <p:spPr bwMode="auto">
          <a:xfrm>
            <a:off x="467544" y="1556792"/>
            <a:ext cx="734360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dirty="0">
                <a:solidFill>
                  <a:srgbClr val="000000"/>
                </a:solidFill>
                <a:latin typeface="微软雅黑" pitchFamily="34" charset="-122"/>
                <a:ea typeface="微软雅黑" pitchFamily="34" charset="-122"/>
                <a:sym typeface="宋体" pitchFamily="2" charset="-122"/>
              </a:rPr>
              <a:t>采用DELPHI通用接插件设计，接插件定义采用目前市场主流设计。</a:t>
            </a:r>
            <a:endParaRPr lang="zh-CN" altLang="en-US" sz="1400" dirty="0"/>
          </a:p>
        </p:txBody>
      </p:sp>
      <p:grpSp>
        <p:nvGrpSpPr>
          <p:cNvPr id="6" name="Group 3"/>
          <p:cNvGrpSpPr>
            <a:grpSpLocks/>
          </p:cNvGrpSpPr>
          <p:nvPr/>
        </p:nvGrpSpPr>
        <p:grpSpPr bwMode="auto">
          <a:xfrm>
            <a:off x="1281658" y="2949144"/>
            <a:ext cx="3168242" cy="1874174"/>
            <a:chOff x="0" y="0"/>
            <a:chExt cx="7066" cy="4054"/>
          </a:xfrm>
        </p:grpSpPr>
        <p:pic>
          <p:nvPicPr>
            <p:cNvPr id="7" name="Picture 4" descr="connector"/>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0" y="0"/>
              <a:ext cx="7067" cy="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425" y="2781"/>
              <a:ext cx="487" cy="57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t>1</a:t>
              </a:r>
            </a:p>
          </p:txBody>
        </p:sp>
        <p:sp>
          <p:nvSpPr>
            <p:cNvPr id="9" name="Text Box 6"/>
            <p:cNvSpPr txBox="1">
              <a:spLocks noChangeArrowheads="1"/>
            </p:cNvSpPr>
            <p:nvPr/>
          </p:nvSpPr>
          <p:spPr bwMode="auto">
            <a:xfrm>
              <a:off x="5466" y="2426"/>
              <a:ext cx="487" cy="57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t>8</a:t>
              </a:r>
              <a:endParaRPr lang="zh-CN" altLang="en-US" dirty="0"/>
            </a:p>
          </p:txBody>
        </p:sp>
        <p:sp>
          <p:nvSpPr>
            <p:cNvPr id="10" name="Text Box 7"/>
            <p:cNvSpPr txBox="1">
              <a:spLocks noChangeArrowheads="1"/>
            </p:cNvSpPr>
            <p:nvPr/>
          </p:nvSpPr>
          <p:spPr bwMode="auto">
            <a:xfrm>
              <a:off x="1372" y="631"/>
              <a:ext cx="687" cy="57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t>16</a:t>
              </a:r>
            </a:p>
          </p:txBody>
        </p:sp>
        <p:sp>
          <p:nvSpPr>
            <p:cNvPr id="11" name="Text Box 8"/>
            <p:cNvSpPr txBox="1">
              <a:spLocks noChangeArrowheads="1"/>
            </p:cNvSpPr>
            <p:nvPr/>
          </p:nvSpPr>
          <p:spPr bwMode="auto">
            <a:xfrm>
              <a:off x="5513" y="276"/>
              <a:ext cx="487" cy="57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t>9</a:t>
              </a:r>
              <a:endParaRPr lang="zh-CN" altLang="en-US"/>
            </a:p>
          </p:txBody>
        </p:sp>
      </p:grpSp>
      <p:sp>
        <p:nvSpPr>
          <p:cNvPr id="13" name="Rectangle 9"/>
          <p:cNvSpPr>
            <a:spLocks noChangeArrowheads="1"/>
          </p:cNvSpPr>
          <p:nvPr/>
        </p:nvSpPr>
        <p:spPr bwMode="auto">
          <a:xfrm>
            <a:off x="5724525" y="5012135"/>
            <a:ext cx="225254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latinLnBrk="1"/>
            <a:r>
              <a:rPr lang="zh-CN" altLang="en-US" sz="1600" dirty="0">
                <a:latin typeface="微软雅黑" pitchFamily="34" charset="-122"/>
                <a:ea typeface="微软雅黑" pitchFamily="34" charset="-122"/>
                <a:sym typeface="HY헤드라인M" pitchFamily="2" charset="-127"/>
              </a:rPr>
              <a:t>对插件</a:t>
            </a:r>
            <a:r>
              <a:rPr lang="en-US" altLang="zh-CN" sz="1600" dirty="0">
                <a:latin typeface="微软雅黑" pitchFamily="34" charset="-122"/>
                <a:ea typeface="微软雅黑" pitchFamily="34" charset="-122"/>
                <a:sym typeface="HY헤드라인M" pitchFamily="2" charset="-127"/>
              </a:rPr>
              <a:t>P/N: 15479301</a:t>
            </a:r>
            <a:endParaRPr lang="zh-CN" altLang="en-US" sz="16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2684884"/>
            <a:ext cx="35433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9"/>
          <p:cNvSpPr>
            <a:spLocks noChangeArrowheads="1"/>
          </p:cNvSpPr>
          <p:nvPr/>
        </p:nvSpPr>
        <p:spPr bwMode="auto">
          <a:xfrm>
            <a:off x="2115597" y="2346330"/>
            <a:ext cx="80021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latinLnBrk="1"/>
            <a:r>
              <a:rPr lang="zh-CN" altLang="en-US" sz="1600" dirty="0">
                <a:latin typeface="微软雅黑" pitchFamily="34" charset="-122"/>
                <a:ea typeface="微软雅黑" pitchFamily="34" charset="-122"/>
              </a:rPr>
              <a:t>模块端</a:t>
            </a:r>
          </a:p>
        </p:txBody>
      </p:sp>
      <p:sp>
        <p:nvSpPr>
          <p:cNvPr id="16" name="Rectangle 9"/>
          <p:cNvSpPr>
            <a:spLocks noChangeArrowheads="1"/>
          </p:cNvSpPr>
          <p:nvPr/>
        </p:nvSpPr>
        <p:spPr bwMode="auto">
          <a:xfrm>
            <a:off x="5726914" y="2360585"/>
            <a:ext cx="80021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latinLnBrk="1"/>
            <a:r>
              <a:rPr lang="zh-CN" altLang="en-US" sz="1600" dirty="0">
                <a:latin typeface="微软雅黑" pitchFamily="34" charset="-122"/>
                <a:ea typeface="微软雅黑" pitchFamily="34" charset="-122"/>
              </a:rPr>
              <a:t>线束端</a:t>
            </a:r>
          </a:p>
        </p:txBody>
      </p:sp>
    </p:spTree>
    <p:extLst>
      <p:ext uri="{BB962C8B-B14F-4D97-AF65-F5344CB8AC3E}">
        <p14:creationId xmlns:p14="http://schemas.microsoft.com/office/powerpoint/2010/main" val="13169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18</a:t>
            </a:fld>
            <a:endParaRPr lang="zh-CN" altLang="en-US"/>
          </a:p>
        </p:txBody>
      </p:sp>
      <p:sp>
        <p:nvSpPr>
          <p:cNvPr id="5" name="矩形 4"/>
          <p:cNvSpPr/>
          <p:nvPr/>
        </p:nvSpPr>
        <p:spPr>
          <a:xfrm>
            <a:off x="357158" y="980728"/>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硬线接口定义：</a:t>
            </a:r>
            <a:endParaRPr lang="en-US" altLang="zh-CN" sz="24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628800"/>
            <a:ext cx="5544616" cy="429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25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19</a:t>
            </a:fld>
            <a:endParaRPr lang="zh-CN" altLang="en-US"/>
          </a:p>
        </p:txBody>
      </p:sp>
      <p:sp>
        <p:nvSpPr>
          <p:cNvPr id="2" name="TextBox 1"/>
          <p:cNvSpPr txBox="1"/>
          <p:nvPr/>
        </p:nvSpPr>
        <p:spPr>
          <a:xfrm>
            <a:off x="2123728" y="1881283"/>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1. </a:t>
            </a:r>
            <a:r>
              <a:rPr lang="zh-CN" altLang="en-US" sz="2800" b="1" dirty="0">
                <a:solidFill>
                  <a:schemeClr val="bg1">
                    <a:lumMod val="85000"/>
                  </a:schemeClr>
                </a:solidFill>
                <a:latin typeface="微软雅黑" pitchFamily="34" charset="-122"/>
                <a:ea typeface="微软雅黑" pitchFamily="34" charset="-122"/>
              </a:rPr>
              <a:t>驻车系统能力校核</a:t>
            </a:r>
          </a:p>
        </p:txBody>
      </p:sp>
      <p:sp>
        <p:nvSpPr>
          <p:cNvPr id="5" name="TextBox 4"/>
          <p:cNvSpPr txBox="1"/>
          <p:nvPr/>
        </p:nvSpPr>
        <p:spPr>
          <a:xfrm>
            <a:off x="2123728" y="2526576"/>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2. </a:t>
            </a:r>
            <a:r>
              <a:rPr lang="zh-CN" altLang="en-US" sz="2800" b="1" dirty="0">
                <a:solidFill>
                  <a:schemeClr val="bg1">
                    <a:lumMod val="85000"/>
                  </a:schemeClr>
                </a:solidFill>
                <a:latin typeface="微软雅黑" pitchFamily="34" charset="-122"/>
                <a:ea typeface="微软雅黑" pitchFamily="34" charset="-122"/>
              </a:rPr>
              <a:t>硬件接口设计方案</a:t>
            </a:r>
          </a:p>
        </p:txBody>
      </p:sp>
      <p:sp>
        <p:nvSpPr>
          <p:cNvPr id="6" name="TextBox 5"/>
          <p:cNvSpPr txBox="1"/>
          <p:nvPr/>
        </p:nvSpPr>
        <p:spPr>
          <a:xfrm>
            <a:off x="2136123" y="3193812"/>
            <a:ext cx="3488455" cy="523220"/>
          </a:xfrm>
          <a:prstGeom prst="rect">
            <a:avLst/>
          </a:prstGeom>
          <a:noFill/>
        </p:spPr>
        <p:txBody>
          <a:bodyPr wrap="none" rtlCol="0">
            <a:spAutoFit/>
          </a:bodyPr>
          <a:lstStyle/>
          <a:p>
            <a:r>
              <a:rPr lang="en-US" altLang="zh-CN" sz="2800" b="1" dirty="0">
                <a:latin typeface="微软雅黑" pitchFamily="34" charset="-122"/>
                <a:ea typeface="微软雅黑" pitchFamily="34" charset="-122"/>
              </a:rPr>
              <a:t>3. </a:t>
            </a:r>
            <a:r>
              <a:rPr lang="zh-CN" altLang="en-US" sz="2800" b="1" dirty="0">
                <a:latin typeface="微软雅黑" pitchFamily="34" charset="-122"/>
                <a:ea typeface="微软雅黑" pitchFamily="34" charset="-122"/>
              </a:rPr>
              <a:t>网络接口设计方案</a:t>
            </a:r>
          </a:p>
        </p:txBody>
      </p:sp>
      <p:sp>
        <p:nvSpPr>
          <p:cNvPr id="7" name="TextBox 6"/>
          <p:cNvSpPr txBox="1"/>
          <p:nvPr/>
        </p:nvSpPr>
        <p:spPr>
          <a:xfrm>
            <a:off x="2160216" y="3913892"/>
            <a:ext cx="205216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4. </a:t>
            </a:r>
            <a:r>
              <a:rPr lang="zh-CN" altLang="en-US" sz="2800" b="1" dirty="0">
                <a:solidFill>
                  <a:schemeClr val="bg1">
                    <a:lumMod val="85000"/>
                  </a:schemeClr>
                </a:solidFill>
                <a:latin typeface="微软雅黑" pitchFamily="34" charset="-122"/>
                <a:ea typeface="微软雅黑" pitchFamily="34" charset="-122"/>
              </a:rPr>
              <a:t>开发计划</a:t>
            </a:r>
          </a:p>
        </p:txBody>
      </p:sp>
    </p:spTree>
    <p:extLst>
      <p:ext uri="{BB962C8B-B14F-4D97-AF65-F5344CB8AC3E}">
        <p14:creationId xmlns:p14="http://schemas.microsoft.com/office/powerpoint/2010/main" val="163262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a:t>
            </a:fld>
            <a:endParaRPr lang="zh-CN" altLang="en-US"/>
          </a:p>
        </p:txBody>
      </p:sp>
      <p:sp>
        <p:nvSpPr>
          <p:cNvPr id="2" name="TextBox 1"/>
          <p:cNvSpPr txBox="1"/>
          <p:nvPr/>
        </p:nvSpPr>
        <p:spPr>
          <a:xfrm>
            <a:off x="2123728" y="1881283"/>
            <a:ext cx="3488455" cy="523220"/>
          </a:xfrm>
          <a:prstGeom prst="rect">
            <a:avLst/>
          </a:prstGeom>
          <a:noFill/>
        </p:spPr>
        <p:txBody>
          <a:bodyPr wrap="none" rtlCol="0">
            <a:spAutoFit/>
          </a:bodyPr>
          <a:lstStyle/>
          <a:p>
            <a:r>
              <a:rPr lang="en-US" altLang="zh-CN" sz="2800" b="1" dirty="0">
                <a:latin typeface="微软雅黑" pitchFamily="34" charset="-122"/>
                <a:ea typeface="微软雅黑" pitchFamily="34" charset="-122"/>
              </a:rPr>
              <a:t>1. </a:t>
            </a:r>
            <a:r>
              <a:rPr lang="zh-CN" altLang="en-US" sz="2800" b="1" dirty="0">
                <a:latin typeface="微软雅黑" pitchFamily="34" charset="-122"/>
                <a:ea typeface="微软雅黑" pitchFamily="34" charset="-122"/>
              </a:rPr>
              <a:t>驻车系统能力校核</a:t>
            </a:r>
          </a:p>
        </p:txBody>
      </p:sp>
      <p:sp>
        <p:nvSpPr>
          <p:cNvPr id="5" name="TextBox 4"/>
          <p:cNvSpPr txBox="1"/>
          <p:nvPr/>
        </p:nvSpPr>
        <p:spPr>
          <a:xfrm>
            <a:off x="2123728" y="2526576"/>
            <a:ext cx="3740126"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2.</a:t>
            </a:r>
            <a:r>
              <a:rPr lang="zh-CN" altLang="en-US" sz="2800" b="1" dirty="0">
                <a:solidFill>
                  <a:schemeClr val="bg1">
                    <a:lumMod val="85000"/>
                  </a:schemeClr>
                </a:solidFill>
                <a:latin typeface="微软雅黑" pitchFamily="34" charset="-122"/>
                <a:ea typeface="微软雅黑" pitchFamily="34" charset="-122"/>
              </a:rPr>
              <a:t>设计方案及硬件接口</a:t>
            </a:r>
          </a:p>
        </p:txBody>
      </p:sp>
      <p:sp>
        <p:nvSpPr>
          <p:cNvPr id="6" name="TextBox 5"/>
          <p:cNvSpPr txBox="1"/>
          <p:nvPr/>
        </p:nvSpPr>
        <p:spPr>
          <a:xfrm>
            <a:off x="2136123" y="3193812"/>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3. </a:t>
            </a:r>
            <a:r>
              <a:rPr lang="zh-CN" altLang="en-US" sz="2800" b="1" dirty="0">
                <a:solidFill>
                  <a:schemeClr val="bg1">
                    <a:lumMod val="85000"/>
                  </a:schemeClr>
                </a:solidFill>
                <a:latin typeface="微软雅黑" pitchFamily="34" charset="-122"/>
                <a:ea typeface="微软雅黑" pitchFamily="34" charset="-122"/>
              </a:rPr>
              <a:t>网络接口设计方案</a:t>
            </a:r>
          </a:p>
        </p:txBody>
      </p:sp>
      <p:sp>
        <p:nvSpPr>
          <p:cNvPr id="7" name="TextBox 6"/>
          <p:cNvSpPr txBox="1"/>
          <p:nvPr/>
        </p:nvSpPr>
        <p:spPr>
          <a:xfrm>
            <a:off x="2160216" y="3913892"/>
            <a:ext cx="205216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4. </a:t>
            </a:r>
            <a:r>
              <a:rPr lang="zh-CN" altLang="en-US" sz="2800" b="1" dirty="0">
                <a:solidFill>
                  <a:schemeClr val="bg1">
                    <a:lumMod val="85000"/>
                  </a:schemeClr>
                </a:solidFill>
                <a:latin typeface="微软雅黑" pitchFamily="34" charset="-122"/>
                <a:ea typeface="微软雅黑" pitchFamily="34" charset="-122"/>
              </a:rPr>
              <a:t>开发计划</a:t>
            </a:r>
          </a:p>
        </p:txBody>
      </p:sp>
    </p:spTree>
    <p:extLst>
      <p:ext uri="{BB962C8B-B14F-4D97-AF65-F5344CB8AC3E}">
        <p14:creationId xmlns:p14="http://schemas.microsoft.com/office/powerpoint/2010/main" val="238069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20</a:t>
            </a:fld>
            <a:endParaRPr lang="zh-CN" altLang="en-US"/>
          </a:p>
        </p:txBody>
      </p:sp>
      <p:sp>
        <p:nvSpPr>
          <p:cNvPr id="5" name="TextBox 4"/>
          <p:cNvSpPr txBox="1"/>
          <p:nvPr/>
        </p:nvSpPr>
        <p:spPr>
          <a:xfrm>
            <a:off x="593801" y="2137674"/>
            <a:ext cx="2970088" cy="3000821"/>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a:latin typeface="微软雅黑" pitchFamily="34" charset="-122"/>
                <a:ea typeface="微软雅黑" pitchFamily="34" charset="-122"/>
              </a:rPr>
              <a:t>1.EPB</a:t>
            </a:r>
            <a:r>
              <a:rPr lang="zh-CN" altLang="en-US" dirty="0">
                <a:latin typeface="微软雅黑" pitchFamily="34" charset="-122"/>
                <a:ea typeface="微软雅黑" pitchFamily="34" charset="-122"/>
              </a:rPr>
              <a:t>位于高速</a:t>
            </a:r>
            <a:r>
              <a:rPr lang="en-US" altLang="zh-CN" dirty="0">
                <a:latin typeface="微软雅黑" pitchFamily="34" charset="-122"/>
                <a:ea typeface="微软雅黑" pitchFamily="34" charset="-122"/>
              </a:rPr>
              <a:t>CAN;</a:t>
            </a:r>
          </a:p>
          <a:p>
            <a:pPr marL="285750" indent="-285750">
              <a:lnSpc>
                <a:spcPct val="150000"/>
              </a:lnSpc>
              <a:buFont typeface="Wingdings" pitchFamily="2" charset="2"/>
              <a:buChar char="Ø"/>
            </a:pPr>
            <a:endParaRPr lang="en-US" altLang="zh-CN" dirty="0">
              <a:latin typeface="微软雅黑" pitchFamily="34" charset="-122"/>
              <a:ea typeface="微软雅黑" pitchFamily="34" charset="-122"/>
            </a:endParaRPr>
          </a:p>
          <a:p>
            <a:pPr marL="285750" indent="-285750">
              <a:lnSpc>
                <a:spcPct val="150000"/>
              </a:lnSpc>
              <a:buFont typeface="Wingdings" pitchFamily="2" charset="2"/>
              <a:buChar char="Ø"/>
            </a:pPr>
            <a:r>
              <a:rPr lang="en-US" altLang="zh-CN" dirty="0">
                <a:latin typeface="微软雅黑" pitchFamily="34" charset="-122"/>
                <a:ea typeface="微软雅黑" pitchFamily="34" charset="-122"/>
              </a:rPr>
              <a:t>2.EPB</a:t>
            </a:r>
            <a:r>
              <a:rPr lang="zh-CN" altLang="en-US" dirty="0">
                <a:latin typeface="微软雅黑" pitchFamily="34" charset="-122"/>
                <a:ea typeface="微软雅黑" pitchFamily="34" charset="-122"/>
              </a:rPr>
              <a:t>需与</a:t>
            </a:r>
            <a:r>
              <a:rPr lang="en-US" altLang="zh-CN" dirty="0">
                <a:latin typeface="微软雅黑" pitchFamily="34" charset="-122"/>
                <a:ea typeface="微软雅黑" pitchFamily="34" charset="-122"/>
              </a:rPr>
              <a:t>ABS</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ESP</a:t>
            </a:r>
            <a:r>
              <a:rPr lang="zh-CN" altLang="en-US" dirty="0">
                <a:latin typeface="微软雅黑" pitchFamily="34" charset="-122"/>
                <a:ea typeface="微软雅黑" pitchFamily="34" charset="-122"/>
              </a:rPr>
              <a:t>）在同一条</a:t>
            </a:r>
            <a:r>
              <a:rPr lang="en-US" altLang="zh-CN" dirty="0">
                <a:latin typeface="微软雅黑" pitchFamily="34" charset="-122"/>
                <a:ea typeface="微软雅黑" pitchFamily="34" charset="-122"/>
              </a:rPr>
              <a:t>CAN</a:t>
            </a:r>
            <a:r>
              <a:rPr lang="zh-CN" altLang="en-US" dirty="0">
                <a:latin typeface="微软雅黑" pitchFamily="34" charset="-122"/>
                <a:ea typeface="微软雅黑" pitchFamily="34" charset="-122"/>
              </a:rPr>
              <a:t>网络上</a:t>
            </a:r>
            <a:r>
              <a:rPr lang="en-US" altLang="zh-CN" dirty="0">
                <a:latin typeface="微软雅黑" pitchFamily="34" charset="-122"/>
                <a:ea typeface="微软雅黑" pitchFamily="34" charset="-122"/>
              </a:rPr>
              <a:t>;</a:t>
            </a:r>
          </a:p>
          <a:p>
            <a:pPr marL="285750" indent="-285750">
              <a:lnSpc>
                <a:spcPct val="150000"/>
              </a:lnSpc>
              <a:buFont typeface="Wingdings" pitchFamily="2" charset="2"/>
              <a:buChar char="Ø"/>
            </a:pPr>
            <a:endParaRPr lang="en-US" altLang="zh-CN" dirty="0">
              <a:latin typeface="微软雅黑" pitchFamily="34" charset="-122"/>
              <a:ea typeface="微软雅黑" pitchFamily="34" charset="-122"/>
            </a:endParaRPr>
          </a:p>
          <a:p>
            <a:pPr marL="285750" indent="-285750">
              <a:lnSpc>
                <a:spcPct val="150000"/>
              </a:lnSpc>
              <a:buFont typeface="Wingdings" pitchFamily="2" charset="2"/>
              <a:buChar char="Ø"/>
            </a:pPr>
            <a:r>
              <a:rPr lang="en-US" altLang="zh-CN" dirty="0">
                <a:latin typeface="微软雅黑" pitchFamily="34" charset="-122"/>
                <a:ea typeface="微软雅黑" pitchFamily="34" charset="-122"/>
              </a:rPr>
              <a:t>3.EPB</a:t>
            </a:r>
            <a:r>
              <a:rPr lang="zh-CN" altLang="en-US" dirty="0">
                <a:latin typeface="微软雅黑" pitchFamily="34" charset="-122"/>
                <a:ea typeface="微软雅黑" pitchFamily="34" charset="-122"/>
              </a:rPr>
              <a:t>是否为终端节点需要事先明确要求。</a:t>
            </a:r>
          </a:p>
        </p:txBody>
      </p:sp>
      <p:sp>
        <p:nvSpPr>
          <p:cNvPr id="6" name="TextBox 5"/>
          <p:cNvSpPr txBox="1"/>
          <p:nvPr/>
        </p:nvSpPr>
        <p:spPr>
          <a:xfrm>
            <a:off x="500034" y="1052736"/>
            <a:ext cx="8286808"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网络拓扑架构要求：</a:t>
            </a:r>
            <a:endParaRPr lang="en-US" altLang="zh-CN" sz="2400" b="1" dirty="0">
              <a:latin typeface="微软雅黑" pitchFamily="34" charset="-122"/>
              <a:ea typeface="微软雅黑" pitchFamily="34" charset="-122"/>
            </a:endParaRPr>
          </a:p>
        </p:txBody>
      </p:sp>
      <p:grpSp>
        <p:nvGrpSpPr>
          <p:cNvPr id="2" name="组合 1"/>
          <p:cNvGrpSpPr/>
          <p:nvPr/>
        </p:nvGrpSpPr>
        <p:grpSpPr>
          <a:xfrm>
            <a:off x="3779912" y="1627621"/>
            <a:ext cx="4866677" cy="4140454"/>
            <a:chOff x="1348036" y="1559384"/>
            <a:chExt cx="6438654" cy="4942099"/>
          </a:xfrm>
        </p:grpSpPr>
        <p:pic>
          <p:nvPicPr>
            <p:cNvPr id="9" name="Picture 12"/>
            <p:cNvPicPr>
              <a:picLocks noChangeAspect="1" noChangeArrowheads="1"/>
            </p:cNvPicPr>
            <p:nvPr/>
          </p:nvPicPr>
          <p:blipFill>
            <a:blip r:embed="rId2" cstate="print"/>
            <a:srcRect/>
            <a:stretch>
              <a:fillRect/>
            </a:stretch>
          </p:blipFill>
          <p:spPr bwMode="auto">
            <a:xfrm>
              <a:off x="6215040" y="4878798"/>
              <a:ext cx="785832" cy="855287"/>
            </a:xfrm>
            <a:prstGeom prst="rect">
              <a:avLst/>
            </a:prstGeom>
            <a:noFill/>
            <a:ln w="9525">
              <a:solidFill>
                <a:schemeClr val="tx1"/>
              </a:solidFill>
              <a:miter lim="800000"/>
              <a:headEnd/>
              <a:tailEnd/>
            </a:ln>
          </p:spPr>
        </p:pic>
        <p:pic>
          <p:nvPicPr>
            <p:cNvPr id="10" name="Picture 4" descr="206cc"/>
            <p:cNvPicPr>
              <a:picLocks noChangeAspect="1" noChangeArrowheads="1"/>
            </p:cNvPicPr>
            <p:nvPr/>
          </p:nvPicPr>
          <p:blipFill>
            <a:blip r:embed="rId3" cstate="print">
              <a:lum bright="24000" contrast="-30000"/>
              <a:grayscl/>
            </a:blip>
            <a:srcRect/>
            <a:stretch>
              <a:fillRect/>
            </a:stretch>
          </p:blipFill>
          <p:spPr bwMode="auto">
            <a:xfrm>
              <a:off x="2919390" y="2870221"/>
              <a:ext cx="31877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descr="开关2"/>
            <p:cNvPicPr>
              <a:picLocks noChangeAspect="1" noChangeArrowheads="1"/>
            </p:cNvPicPr>
            <p:nvPr/>
          </p:nvPicPr>
          <p:blipFill>
            <a:blip r:embed="rId4" cstate="print"/>
            <a:srcRect/>
            <a:stretch>
              <a:fillRect/>
            </a:stretch>
          </p:blipFill>
          <p:spPr bwMode="auto">
            <a:xfrm>
              <a:off x="6349977" y="2293958"/>
              <a:ext cx="1079500" cy="936625"/>
            </a:xfrm>
            <a:prstGeom prst="rect">
              <a:avLst/>
            </a:prstGeom>
            <a:noFill/>
            <a:ln w="9525">
              <a:noFill/>
              <a:miter lim="800000"/>
              <a:headEnd/>
              <a:tailEnd/>
            </a:ln>
          </p:spPr>
        </p:pic>
        <p:pic>
          <p:nvPicPr>
            <p:cNvPr id="12" name="Picture 10"/>
            <p:cNvPicPr>
              <a:picLocks noChangeAspect="1" noChangeArrowheads="1"/>
            </p:cNvPicPr>
            <p:nvPr/>
          </p:nvPicPr>
          <p:blipFill>
            <a:blip r:embed="rId5" cstate="print"/>
            <a:srcRect/>
            <a:stretch>
              <a:fillRect/>
            </a:stretch>
          </p:blipFill>
          <p:spPr bwMode="auto">
            <a:xfrm>
              <a:off x="1500165" y="2805133"/>
              <a:ext cx="889000" cy="1152525"/>
            </a:xfrm>
            <a:prstGeom prst="rect">
              <a:avLst/>
            </a:prstGeom>
            <a:noFill/>
            <a:ln w="9525">
              <a:noFill/>
              <a:miter lim="800000"/>
              <a:headEnd/>
              <a:tailEnd/>
            </a:ln>
          </p:spPr>
        </p:pic>
        <p:pic>
          <p:nvPicPr>
            <p:cNvPr id="13" name="Picture 11" descr="1289194771173_2010011815434184399"/>
            <p:cNvPicPr>
              <a:picLocks noChangeAspect="1" noChangeArrowheads="1"/>
            </p:cNvPicPr>
            <p:nvPr/>
          </p:nvPicPr>
          <p:blipFill>
            <a:blip r:embed="rId6" cstate="print">
              <a:lum contrast="-42000"/>
              <a:grayscl/>
            </a:blip>
            <a:srcRect/>
            <a:stretch>
              <a:fillRect/>
            </a:stretch>
          </p:blipFill>
          <p:spPr bwMode="auto">
            <a:xfrm>
              <a:off x="4643415" y="5234008"/>
              <a:ext cx="1008062" cy="823913"/>
            </a:xfrm>
            <a:prstGeom prst="rect">
              <a:avLst/>
            </a:prstGeom>
            <a:noFill/>
            <a:ln w="9525">
              <a:noFill/>
              <a:miter lim="800000"/>
              <a:headEnd/>
              <a:tailEnd/>
            </a:ln>
          </p:spPr>
        </p:pic>
        <p:cxnSp>
          <p:nvCxnSpPr>
            <p:cNvPr id="14" name="AutoShape 15"/>
            <p:cNvCxnSpPr>
              <a:cxnSpLocks noChangeShapeType="1"/>
            </p:cNvCxnSpPr>
            <p:nvPr/>
          </p:nvCxnSpPr>
          <p:spPr bwMode="auto">
            <a:xfrm>
              <a:off x="2368527" y="3157558"/>
              <a:ext cx="1557338" cy="793750"/>
            </a:xfrm>
            <a:prstGeom prst="bentConnector3">
              <a:avLst>
                <a:gd name="adj1" fmla="val 32824"/>
              </a:avLst>
            </a:prstGeom>
            <a:noFill/>
            <a:ln w="38100">
              <a:solidFill>
                <a:srgbClr val="9E5E00"/>
              </a:solidFill>
              <a:miter lim="800000"/>
              <a:headEnd/>
              <a:tailEnd type="triangle" w="med" len="med"/>
            </a:ln>
          </p:spPr>
        </p:cxnSp>
        <p:cxnSp>
          <p:nvCxnSpPr>
            <p:cNvPr id="15" name="AutoShape 16"/>
            <p:cNvCxnSpPr>
              <a:cxnSpLocks noChangeShapeType="1"/>
            </p:cNvCxnSpPr>
            <p:nvPr/>
          </p:nvCxnSpPr>
          <p:spPr bwMode="auto">
            <a:xfrm rot="16200000" flipV="1">
              <a:off x="4145734" y="4231502"/>
              <a:ext cx="1071562" cy="933450"/>
            </a:xfrm>
            <a:prstGeom prst="bentConnector3">
              <a:avLst>
                <a:gd name="adj1" fmla="val 100667"/>
              </a:avLst>
            </a:prstGeom>
            <a:noFill/>
            <a:ln w="38100">
              <a:solidFill>
                <a:srgbClr val="0033CC"/>
              </a:solidFill>
              <a:miter lim="800000"/>
              <a:headEnd/>
              <a:tailEnd type="triangle" w="med" len="med"/>
            </a:ln>
          </p:spPr>
        </p:cxnSp>
        <p:cxnSp>
          <p:nvCxnSpPr>
            <p:cNvPr id="16" name="AutoShape 17"/>
            <p:cNvCxnSpPr>
              <a:cxnSpLocks noChangeShapeType="1"/>
            </p:cNvCxnSpPr>
            <p:nvPr/>
          </p:nvCxnSpPr>
          <p:spPr bwMode="auto">
            <a:xfrm rot="10800000">
              <a:off x="5714978" y="4019571"/>
              <a:ext cx="1214456" cy="857258"/>
            </a:xfrm>
            <a:prstGeom prst="bentConnector3">
              <a:avLst>
                <a:gd name="adj1" fmla="val 589"/>
              </a:avLst>
            </a:prstGeom>
            <a:noFill/>
            <a:ln w="38100">
              <a:solidFill>
                <a:srgbClr val="FF0066"/>
              </a:solidFill>
              <a:miter lim="800000"/>
              <a:headEnd/>
              <a:tailEnd type="triangle" w="med" len="med"/>
            </a:ln>
          </p:spPr>
        </p:cxnSp>
        <p:cxnSp>
          <p:nvCxnSpPr>
            <p:cNvPr id="17" name="AutoShape 18"/>
            <p:cNvCxnSpPr>
              <a:cxnSpLocks noChangeShapeType="1"/>
            </p:cNvCxnSpPr>
            <p:nvPr/>
          </p:nvCxnSpPr>
          <p:spPr bwMode="auto">
            <a:xfrm rot="5400000">
              <a:off x="5656239" y="2432071"/>
              <a:ext cx="434975" cy="2032000"/>
            </a:xfrm>
            <a:prstGeom prst="bentConnector2">
              <a:avLst/>
            </a:prstGeom>
            <a:noFill/>
            <a:ln w="38100">
              <a:solidFill>
                <a:schemeClr val="accent2"/>
              </a:solidFill>
              <a:miter lim="800000"/>
              <a:headEnd/>
              <a:tailEnd type="triangle" w="med" len="med"/>
            </a:ln>
          </p:spPr>
        </p:cxnSp>
        <p:sp>
          <p:nvSpPr>
            <p:cNvPr id="18" name="Text Box 19"/>
            <p:cNvSpPr txBox="1">
              <a:spLocks noChangeArrowheads="1"/>
            </p:cNvSpPr>
            <p:nvPr/>
          </p:nvSpPr>
          <p:spPr bwMode="auto">
            <a:xfrm>
              <a:off x="1348036" y="2447946"/>
              <a:ext cx="1194426" cy="367367"/>
            </a:xfrm>
            <a:prstGeom prst="rect">
              <a:avLst/>
            </a:prstGeom>
            <a:noFill/>
            <a:ln w="9525">
              <a:noFill/>
              <a:miter lim="800000"/>
              <a:headEnd/>
              <a:tailEnd/>
            </a:ln>
          </p:spPr>
          <p:txBody>
            <a:bodyPr wrap="none">
              <a:spAutoFit/>
            </a:bodyPr>
            <a:lstStyle/>
            <a:p>
              <a:r>
                <a:rPr lang="zh-CN" altLang="en-US" sz="1400" dirty="0">
                  <a:latin typeface="微软雅黑" pitchFamily="34" charset="-122"/>
                  <a:ea typeface="微软雅黑" pitchFamily="34" charset="-122"/>
                </a:rPr>
                <a:t>点火信号</a:t>
              </a:r>
            </a:p>
          </p:txBody>
        </p:sp>
        <p:sp>
          <p:nvSpPr>
            <p:cNvPr id="19" name="Text Box 21"/>
            <p:cNvSpPr txBox="1">
              <a:spLocks noChangeArrowheads="1"/>
            </p:cNvSpPr>
            <p:nvPr/>
          </p:nvSpPr>
          <p:spPr bwMode="auto">
            <a:xfrm>
              <a:off x="4597911" y="6091259"/>
              <a:ext cx="1215634" cy="367367"/>
            </a:xfrm>
            <a:prstGeom prst="rect">
              <a:avLst/>
            </a:prstGeom>
            <a:noFill/>
            <a:ln w="9525">
              <a:noFill/>
              <a:miter lim="800000"/>
              <a:headEnd/>
              <a:tailEnd/>
            </a:ln>
          </p:spPr>
          <p:txBody>
            <a:bodyPr wrap="none">
              <a:spAutoFit/>
            </a:bodyPr>
            <a:lstStyle/>
            <a:p>
              <a:r>
                <a:rPr lang="en-US" altLang="zh-CN" sz="1400" dirty="0">
                  <a:latin typeface="微软雅黑" pitchFamily="34" charset="-122"/>
                  <a:ea typeface="微软雅黑" pitchFamily="34" charset="-122"/>
                </a:rPr>
                <a:t>ESP/ABS</a:t>
              </a:r>
            </a:p>
          </p:txBody>
        </p:sp>
        <p:sp>
          <p:nvSpPr>
            <p:cNvPr id="20" name="Text Box 22"/>
            <p:cNvSpPr txBox="1">
              <a:spLocks noChangeArrowheads="1"/>
            </p:cNvSpPr>
            <p:nvPr/>
          </p:nvSpPr>
          <p:spPr bwMode="auto">
            <a:xfrm>
              <a:off x="6286477" y="1906608"/>
              <a:ext cx="1500213" cy="367367"/>
            </a:xfrm>
            <a:prstGeom prst="rect">
              <a:avLst/>
            </a:prstGeom>
            <a:noFill/>
            <a:ln w="9525">
              <a:noFill/>
              <a:miter lim="800000"/>
              <a:headEnd/>
              <a:tailEnd/>
            </a:ln>
          </p:spPr>
          <p:txBody>
            <a:bodyPr wrap="square">
              <a:spAutoFit/>
            </a:bodyPr>
            <a:lstStyle/>
            <a:p>
              <a:r>
                <a:rPr lang="en-US" altLang="zh-CN" sz="1400" dirty="0">
                  <a:latin typeface="微软雅黑" pitchFamily="34" charset="-122"/>
                  <a:ea typeface="微软雅黑" pitchFamily="34" charset="-122"/>
                </a:rPr>
                <a:t>EPB </a:t>
              </a:r>
              <a:r>
                <a:rPr lang="zh-CN" altLang="en-US" sz="1400" dirty="0">
                  <a:latin typeface="微软雅黑" pitchFamily="34" charset="-122"/>
                  <a:ea typeface="微软雅黑" pitchFamily="34" charset="-122"/>
                </a:rPr>
                <a:t>开关</a:t>
              </a:r>
            </a:p>
          </p:txBody>
        </p:sp>
        <p:sp>
          <p:nvSpPr>
            <p:cNvPr id="21" name="AutoShape 20"/>
            <p:cNvSpPr>
              <a:spLocks noChangeArrowheads="1"/>
            </p:cNvSpPr>
            <p:nvPr/>
          </p:nvSpPr>
          <p:spPr bwMode="auto">
            <a:xfrm>
              <a:off x="4429102" y="2376508"/>
              <a:ext cx="287338" cy="792163"/>
            </a:xfrm>
            <a:prstGeom prst="upDownArrow">
              <a:avLst>
                <a:gd name="adj1" fmla="val 50000"/>
                <a:gd name="adj2" fmla="val 55138"/>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22" name="Text Box 25"/>
            <p:cNvSpPr txBox="1">
              <a:spLocks noChangeArrowheads="1"/>
            </p:cNvSpPr>
            <p:nvPr/>
          </p:nvSpPr>
          <p:spPr bwMode="auto">
            <a:xfrm>
              <a:off x="5873727" y="5876961"/>
              <a:ext cx="1912963" cy="624522"/>
            </a:xfrm>
            <a:prstGeom prst="rect">
              <a:avLst/>
            </a:prstGeom>
            <a:noFill/>
            <a:ln w="9525">
              <a:noFill/>
              <a:miter lim="800000"/>
              <a:headEnd/>
              <a:tailEnd/>
            </a:ln>
          </p:spPr>
          <p:txBody>
            <a:bodyPr wrap="square">
              <a:spAutoFit/>
            </a:bodyPr>
            <a:lstStyle/>
            <a:p>
              <a:r>
                <a:rPr lang="zh-CN" altLang="en-US" sz="1400" dirty="0">
                  <a:latin typeface="微软雅黑" pitchFamily="34" charset="-122"/>
                  <a:ea typeface="微软雅黑" pitchFamily="34" charset="-122"/>
                </a:rPr>
                <a:t>执行机构</a:t>
              </a:r>
              <a:endParaRPr lang="en-US" altLang="zh-CN"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（后卡钳、拉线）</a:t>
              </a:r>
            </a:p>
          </p:txBody>
        </p:sp>
        <p:pic>
          <p:nvPicPr>
            <p:cNvPr id="23" name="Picture 28"/>
            <p:cNvPicPr>
              <a:picLocks noChangeAspect="1" noChangeArrowheads="1"/>
            </p:cNvPicPr>
            <p:nvPr/>
          </p:nvPicPr>
          <p:blipFill>
            <a:blip r:embed="rId7" cstate="print">
              <a:lum bright="16000" contrast="-16000"/>
            </a:blip>
            <a:srcRect/>
            <a:stretch>
              <a:fillRect/>
            </a:stretch>
          </p:blipFill>
          <p:spPr bwMode="auto">
            <a:xfrm>
              <a:off x="3063852" y="2835296"/>
              <a:ext cx="414338" cy="322262"/>
            </a:xfrm>
            <a:prstGeom prst="rect">
              <a:avLst/>
            </a:prstGeom>
            <a:noFill/>
            <a:ln w="9525">
              <a:noFill/>
              <a:miter lim="800000"/>
              <a:headEnd/>
              <a:tailEnd/>
            </a:ln>
          </p:spPr>
        </p:pic>
        <p:pic>
          <p:nvPicPr>
            <p:cNvPr id="24" name="Picture 29"/>
            <p:cNvPicPr>
              <a:picLocks noChangeAspect="1" noChangeArrowheads="1"/>
            </p:cNvPicPr>
            <p:nvPr/>
          </p:nvPicPr>
          <p:blipFill>
            <a:blip r:embed="rId8" cstate="print"/>
            <a:srcRect/>
            <a:stretch>
              <a:fillRect/>
            </a:stretch>
          </p:blipFill>
          <p:spPr bwMode="auto">
            <a:xfrm>
              <a:off x="3495652" y="2836883"/>
              <a:ext cx="392113" cy="357188"/>
            </a:xfrm>
            <a:prstGeom prst="rect">
              <a:avLst/>
            </a:prstGeom>
            <a:noFill/>
            <a:ln w="9525">
              <a:noFill/>
              <a:miter lim="800000"/>
              <a:headEnd/>
              <a:tailEnd/>
            </a:ln>
          </p:spPr>
        </p:pic>
        <p:sp>
          <p:nvSpPr>
            <p:cNvPr id="25" name="Text Box 31"/>
            <p:cNvSpPr txBox="1">
              <a:spLocks noChangeArrowheads="1"/>
            </p:cNvSpPr>
            <p:nvPr/>
          </p:nvSpPr>
          <p:spPr bwMode="auto">
            <a:xfrm>
              <a:off x="2963351" y="2506238"/>
              <a:ext cx="956899" cy="367367"/>
            </a:xfrm>
            <a:prstGeom prst="rect">
              <a:avLst/>
            </a:prstGeom>
            <a:noFill/>
            <a:ln w="9525">
              <a:noFill/>
              <a:miter lim="800000"/>
              <a:headEnd/>
              <a:tailEnd/>
            </a:ln>
          </p:spPr>
          <p:txBody>
            <a:bodyPr wrap="none">
              <a:spAutoFit/>
            </a:bodyPr>
            <a:lstStyle/>
            <a:p>
              <a:r>
                <a:rPr lang="zh-CN" altLang="en-US" sz="1400" dirty="0">
                  <a:latin typeface="微软雅黑" pitchFamily="34" charset="-122"/>
                  <a:ea typeface="微软雅黑" pitchFamily="34" charset="-122"/>
                </a:rPr>
                <a:t>指示灯</a:t>
              </a:r>
            </a:p>
          </p:txBody>
        </p:sp>
        <p:cxnSp>
          <p:nvCxnSpPr>
            <p:cNvPr id="26" name="AutoShape 32"/>
            <p:cNvCxnSpPr>
              <a:cxnSpLocks noChangeShapeType="1"/>
            </p:cNvCxnSpPr>
            <p:nvPr/>
          </p:nvCxnSpPr>
          <p:spPr bwMode="auto">
            <a:xfrm rot="16200000" flipH="1">
              <a:off x="3207521" y="3171052"/>
              <a:ext cx="792162" cy="647700"/>
            </a:xfrm>
            <a:prstGeom prst="bentConnector3">
              <a:avLst>
                <a:gd name="adj1" fmla="val 49898"/>
              </a:avLst>
            </a:prstGeom>
            <a:noFill/>
            <a:ln w="28575">
              <a:solidFill>
                <a:srgbClr val="292929"/>
              </a:solidFill>
              <a:miter lim="800000"/>
              <a:headEnd/>
              <a:tailEnd type="triangle" w="med" len="med"/>
            </a:ln>
          </p:spPr>
        </p:cxnSp>
        <p:sp>
          <p:nvSpPr>
            <p:cNvPr id="27" name="Line 33"/>
            <p:cNvSpPr>
              <a:spLocks noChangeShapeType="1"/>
            </p:cNvSpPr>
            <p:nvPr/>
          </p:nvSpPr>
          <p:spPr bwMode="auto">
            <a:xfrm>
              <a:off x="3686152" y="3086121"/>
              <a:ext cx="0" cy="419100"/>
            </a:xfrm>
            <a:prstGeom prst="line">
              <a:avLst/>
            </a:prstGeom>
            <a:noFill/>
            <a:ln w="28575">
              <a:solidFill>
                <a:schemeClr val="tx1"/>
              </a:solidFill>
              <a:round/>
              <a:headEnd/>
              <a:tailEnd/>
            </a:ln>
          </p:spPr>
          <p:txBody>
            <a:bodyPr/>
            <a:lstStyle/>
            <a:p>
              <a:endParaRPr lang="zh-CN" altLang="en-US"/>
            </a:p>
          </p:txBody>
        </p:sp>
        <p:pic>
          <p:nvPicPr>
            <p:cNvPr id="29" name="Picture 10" descr="High Torque Capacity FWD 6-speed Manual Transmission (BG6)"/>
            <p:cNvPicPr>
              <a:picLocks noChangeAspect="1" noChangeArrowheads="1"/>
            </p:cNvPicPr>
            <p:nvPr/>
          </p:nvPicPr>
          <p:blipFill>
            <a:blip r:embed="rId9" cstate="print"/>
            <a:srcRect/>
            <a:stretch>
              <a:fillRect/>
            </a:stretch>
          </p:blipFill>
          <p:spPr bwMode="auto">
            <a:xfrm>
              <a:off x="1495402" y="4772839"/>
              <a:ext cx="873125" cy="922337"/>
            </a:xfrm>
            <a:prstGeom prst="rect">
              <a:avLst/>
            </a:prstGeom>
            <a:noFill/>
            <a:ln w="3175">
              <a:noFill/>
              <a:miter lim="800000"/>
              <a:headEnd/>
              <a:tailEnd/>
            </a:ln>
          </p:spPr>
        </p:pic>
        <p:sp>
          <p:nvSpPr>
            <p:cNvPr id="30" name="Text Box 21"/>
            <p:cNvSpPr txBox="1">
              <a:spLocks noChangeArrowheads="1"/>
            </p:cNvSpPr>
            <p:nvPr/>
          </p:nvSpPr>
          <p:spPr bwMode="auto">
            <a:xfrm>
              <a:off x="1645421" y="5860898"/>
              <a:ext cx="766028" cy="367367"/>
            </a:xfrm>
            <a:prstGeom prst="rect">
              <a:avLst/>
            </a:prstGeom>
            <a:noFill/>
            <a:ln w="9525">
              <a:noFill/>
              <a:miter lim="800000"/>
              <a:headEnd/>
              <a:tailEnd/>
            </a:ln>
          </p:spPr>
          <p:txBody>
            <a:bodyPr wrap="none">
              <a:spAutoFit/>
            </a:bodyPr>
            <a:lstStyle/>
            <a:p>
              <a:r>
                <a:rPr lang="en-US" altLang="zh-CN" sz="1400" dirty="0">
                  <a:latin typeface="微软雅黑" pitchFamily="34" charset="-122"/>
                  <a:ea typeface="微软雅黑" pitchFamily="34" charset="-122"/>
                </a:rPr>
                <a:t>HCU</a:t>
              </a:r>
            </a:p>
          </p:txBody>
        </p:sp>
        <p:cxnSp>
          <p:nvCxnSpPr>
            <p:cNvPr id="32" name="AutoShape 15"/>
            <p:cNvCxnSpPr>
              <a:cxnSpLocks noChangeShapeType="1"/>
            </p:cNvCxnSpPr>
            <p:nvPr/>
          </p:nvCxnSpPr>
          <p:spPr bwMode="auto">
            <a:xfrm rot="5400000" flipH="1" flipV="1">
              <a:off x="2451077" y="3576658"/>
              <a:ext cx="455613" cy="1770063"/>
            </a:xfrm>
            <a:prstGeom prst="bentConnector2">
              <a:avLst/>
            </a:prstGeom>
            <a:noFill/>
            <a:ln w="38100">
              <a:solidFill>
                <a:srgbClr val="FFC000"/>
              </a:solidFill>
              <a:miter lim="800000"/>
              <a:headEnd/>
              <a:tailEnd type="triangle" w="med" len="med"/>
            </a:ln>
          </p:spPr>
        </p:cxnSp>
        <p:sp>
          <p:nvSpPr>
            <p:cNvPr id="34" name="Text Box 19"/>
            <p:cNvSpPr txBox="1">
              <a:spLocks noChangeArrowheads="1"/>
            </p:cNvSpPr>
            <p:nvPr/>
          </p:nvSpPr>
          <p:spPr bwMode="auto">
            <a:xfrm>
              <a:off x="2681205" y="1809871"/>
              <a:ext cx="1383177" cy="367367"/>
            </a:xfrm>
            <a:prstGeom prst="rect">
              <a:avLst/>
            </a:prstGeom>
            <a:noFill/>
            <a:ln w="9525">
              <a:noFill/>
              <a:miter lim="800000"/>
              <a:headEnd/>
              <a:tailEnd/>
            </a:ln>
          </p:spPr>
          <p:txBody>
            <a:bodyPr wrap="none">
              <a:spAutoFit/>
            </a:bodyPr>
            <a:lstStyle/>
            <a:p>
              <a:r>
                <a:rPr lang="en-US" altLang="zh-CN" sz="1400" dirty="0">
                  <a:latin typeface="微软雅黑" pitchFamily="34" charset="-122"/>
                  <a:ea typeface="微软雅黑" pitchFamily="34" charset="-122"/>
                </a:rPr>
                <a:t>EPB</a:t>
              </a:r>
              <a:r>
                <a:rPr lang="zh-CN" altLang="en-US" sz="1400" dirty="0">
                  <a:latin typeface="微软雅黑" pitchFamily="34" charset="-122"/>
                  <a:ea typeface="微软雅黑" pitchFamily="34" charset="-122"/>
                </a:rPr>
                <a:t>控制器</a:t>
              </a:r>
            </a:p>
          </p:txBody>
        </p:sp>
        <p:pic>
          <p:nvPicPr>
            <p:cNvPr id="35" name="Picture 3" descr="Product-04"/>
            <p:cNvPicPr>
              <a:picLocks noChangeAspect="1" noChangeArrowheads="1"/>
            </p:cNvPicPr>
            <p:nvPr/>
          </p:nvPicPr>
          <p:blipFill>
            <a:blip r:embed="rId10" cstate="print">
              <a:lum bright="18000" contrast="-8000"/>
              <a:grayscl/>
              <a:extLst>
                <a:ext uri="{28A0092B-C50C-407E-A947-70E740481C1C}">
                  <a14:useLocalDpi xmlns:a14="http://schemas.microsoft.com/office/drawing/2010/main" val="0"/>
                </a:ext>
              </a:extLst>
            </a:blip>
            <a:srcRect l="9524"/>
            <a:stretch>
              <a:fillRect/>
            </a:stretch>
          </p:blipFill>
          <p:spPr bwMode="auto">
            <a:xfrm>
              <a:off x="4023599" y="1559384"/>
              <a:ext cx="1148623" cy="8572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796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21</a:t>
            </a:fld>
            <a:endParaRPr lang="zh-CN" altLang="en-US"/>
          </a:p>
        </p:txBody>
      </p:sp>
      <p:sp>
        <p:nvSpPr>
          <p:cNvPr id="5" name="矩形 4"/>
          <p:cNvSpPr/>
          <p:nvPr/>
        </p:nvSpPr>
        <p:spPr>
          <a:xfrm>
            <a:off x="214282" y="836712"/>
            <a:ext cx="8286808" cy="581057"/>
          </a:xfrm>
          <a:prstGeom prst="rect">
            <a:avLst/>
          </a:prstGeom>
        </p:spPr>
        <p:txBody>
          <a:bodyPr wrap="square">
            <a:spAutoFit/>
          </a:bodyPr>
          <a:lstStyle/>
          <a:p>
            <a:pPr>
              <a:lnSpc>
                <a:spcPct val="150000"/>
              </a:lnSpc>
            </a:pPr>
            <a:r>
              <a:rPr lang="en-US" altLang="zh-CN" sz="2400" b="1" dirty="0">
                <a:latin typeface="微软雅黑" pitchFamily="34" charset="-122"/>
                <a:ea typeface="微软雅黑" pitchFamily="34" charset="-122"/>
              </a:rPr>
              <a:t>CAN</a:t>
            </a:r>
            <a:r>
              <a:rPr lang="zh-CN" altLang="en-US" sz="2400" b="1" dirty="0">
                <a:latin typeface="微软雅黑" pitchFamily="34" charset="-122"/>
                <a:ea typeface="微软雅黑" pitchFamily="34" charset="-122"/>
              </a:rPr>
              <a:t>网络信号要求</a:t>
            </a:r>
            <a:r>
              <a:rPr lang="en-US" altLang="zh-CN" sz="2400" b="1" dirty="0">
                <a:latin typeface="微软雅黑" pitchFamily="34" charset="-122"/>
                <a:ea typeface="微软雅黑" pitchFamily="34" charset="-122"/>
              </a:rPr>
              <a:t>:</a:t>
            </a:r>
          </a:p>
        </p:txBody>
      </p:sp>
      <p:graphicFrame>
        <p:nvGraphicFramePr>
          <p:cNvPr id="6" name="表格 5"/>
          <p:cNvGraphicFramePr>
            <a:graphicFrameLocks noGrp="1"/>
          </p:cNvGraphicFramePr>
          <p:nvPr>
            <p:extLst>
              <p:ext uri="{D42A27DB-BD31-4B8C-83A1-F6EECF244321}">
                <p14:modId xmlns:p14="http://schemas.microsoft.com/office/powerpoint/2010/main" val="296227965"/>
              </p:ext>
            </p:extLst>
          </p:nvPr>
        </p:nvGraphicFramePr>
        <p:xfrm>
          <a:off x="285720" y="2400136"/>
          <a:ext cx="8644010" cy="3693160"/>
        </p:xfrm>
        <a:graphic>
          <a:graphicData uri="http://schemas.openxmlformats.org/drawingml/2006/table">
            <a:tbl>
              <a:tblPr firstRow="1" bandRow="1">
                <a:tableStyleId>{5C22544A-7EE6-4342-B048-85BDC9FD1C3A}</a:tableStyleId>
              </a:tblPr>
              <a:tblGrid>
                <a:gridCol w="1285884">
                  <a:extLst>
                    <a:ext uri="{9D8B030D-6E8A-4147-A177-3AD203B41FA5}">
                      <a16:colId xmlns:a16="http://schemas.microsoft.com/office/drawing/2014/main" val="20000"/>
                    </a:ext>
                  </a:extLst>
                </a:gridCol>
                <a:gridCol w="785818">
                  <a:extLst>
                    <a:ext uri="{9D8B030D-6E8A-4147-A177-3AD203B41FA5}">
                      <a16:colId xmlns:a16="http://schemas.microsoft.com/office/drawing/2014/main" val="20001"/>
                    </a:ext>
                  </a:extLst>
                </a:gridCol>
                <a:gridCol w="42862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500066">
                  <a:extLst>
                    <a:ext uri="{9D8B030D-6E8A-4147-A177-3AD203B41FA5}">
                      <a16:colId xmlns:a16="http://schemas.microsoft.com/office/drawing/2014/main" val="20006"/>
                    </a:ext>
                  </a:extLst>
                </a:gridCol>
                <a:gridCol w="4286292">
                  <a:extLst>
                    <a:ext uri="{9D8B030D-6E8A-4147-A177-3AD203B41FA5}">
                      <a16:colId xmlns:a16="http://schemas.microsoft.com/office/drawing/2014/main" val="20007"/>
                    </a:ext>
                  </a:extLst>
                </a:gridCol>
              </a:tblGrid>
              <a:tr h="370840">
                <a:tc>
                  <a:txBody>
                    <a:bodyPr/>
                    <a:lstStyle/>
                    <a:p>
                      <a:pPr algn="ctr"/>
                      <a:r>
                        <a:rPr lang="zh-CN" altLang="en-US" sz="1000" dirty="0">
                          <a:latin typeface="微软雅黑" pitchFamily="34" charset="-122"/>
                          <a:ea typeface="微软雅黑" pitchFamily="34" charset="-122"/>
                        </a:rPr>
                        <a:t>信号名</a:t>
                      </a:r>
                    </a:p>
                  </a:txBody>
                  <a:tcPr anchor="ctr"/>
                </a:tc>
                <a:tc>
                  <a:txBody>
                    <a:bodyPr/>
                    <a:lstStyle/>
                    <a:p>
                      <a:pPr algn="ctr"/>
                      <a:r>
                        <a:rPr lang="zh-CN" altLang="en-US" sz="1000" dirty="0">
                          <a:latin typeface="微软雅黑" pitchFamily="34" charset="-122"/>
                          <a:ea typeface="微软雅黑" pitchFamily="34" charset="-122"/>
                        </a:rPr>
                        <a:t>类型</a:t>
                      </a:r>
                    </a:p>
                  </a:txBody>
                  <a:tcPr anchor="ctr"/>
                </a:tc>
                <a:tc>
                  <a:txBody>
                    <a:bodyPr/>
                    <a:lstStyle/>
                    <a:p>
                      <a:pPr algn="ctr"/>
                      <a:r>
                        <a:rPr lang="zh-CN" altLang="en-US" sz="1000" dirty="0">
                          <a:latin typeface="微软雅黑" pitchFamily="34" charset="-122"/>
                          <a:ea typeface="微软雅黑" pitchFamily="34" charset="-122"/>
                        </a:rPr>
                        <a:t>长度</a:t>
                      </a:r>
                      <a:endParaRPr lang="en-US" altLang="zh-CN"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bit</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周期</a:t>
                      </a:r>
                      <a:endParaRPr lang="en-US" altLang="zh-CN"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ms</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允许延迟</a:t>
                      </a:r>
                      <a:endParaRPr lang="en-US" altLang="zh-CN"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ms</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初始值</a:t>
                      </a:r>
                    </a:p>
                  </a:txBody>
                  <a:tcPr anchor="ctr"/>
                </a:tc>
                <a:tc>
                  <a:txBody>
                    <a:bodyPr/>
                    <a:lstStyle/>
                    <a:p>
                      <a:pPr algn="ctr"/>
                      <a:r>
                        <a:rPr lang="zh-CN" altLang="en-US" sz="1000" dirty="0">
                          <a:latin typeface="微软雅黑" pitchFamily="34" charset="-122"/>
                          <a:ea typeface="微软雅黑" pitchFamily="34" charset="-122"/>
                        </a:rPr>
                        <a:t>是否必需</a:t>
                      </a:r>
                    </a:p>
                  </a:txBody>
                  <a:tcPr anchor="ctr"/>
                </a:tc>
                <a:tc>
                  <a:txBody>
                    <a:bodyPr/>
                    <a:lstStyle/>
                    <a:p>
                      <a:pPr algn="ctr"/>
                      <a:r>
                        <a:rPr lang="zh-CN" altLang="en-US" sz="1000" dirty="0">
                          <a:latin typeface="微软雅黑" pitchFamily="34" charset="-122"/>
                          <a:ea typeface="微软雅黑" pitchFamily="34" charset="-122"/>
                        </a:rPr>
                        <a:t>描述</a:t>
                      </a:r>
                    </a:p>
                  </a:txBody>
                  <a:tcPr anchor="ctr"/>
                </a:tc>
                <a:extLst>
                  <a:ext uri="{0D108BD9-81ED-4DB2-BD59-A6C34878D82A}">
                    <a16:rowId xmlns:a16="http://schemas.microsoft.com/office/drawing/2014/main" val="10000"/>
                  </a:ext>
                </a:extLst>
              </a:tr>
              <a:tr h="370840">
                <a:tc>
                  <a:txBody>
                    <a:bodyPr/>
                    <a:lstStyle/>
                    <a:p>
                      <a:pPr algn="ctr"/>
                      <a:r>
                        <a:rPr lang="en-US" altLang="zh-CN" sz="1000" dirty="0">
                          <a:latin typeface="微软雅黑" pitchFamily="34" charset="-122"/>
                          <a:ea typeface="微软雅黑" pitchFamily="34" charset="-122"/>
                        </a:rPr>
                        <a:t>WheelSpeed</a:t>
                      </a:r>
                    </a:p>
                    <a:p>
                      <a:pPr algn="ctr"/>
                      <a:r>
                        <a:rPr lang="en-US" altLang="zh-CN" sz="1000" dirty="0">
                          <a:latin typeface="微软雅黑" pitchFamily="34" charset="-122"/>
                          <a:ea typeface="微软雅黑" pitchFamily="34" charset="-122"/>
                        </a:rPr>
                        <a:t>(FL/FR/RL/RR)</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12</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50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用于判断车辆运行状态</a:t>
                      </a:r>
                    </a:p>
                  </a:txBody>
                  <a:tcPr anchor="ctr"/>
                </a:tc>
                <a:extLst>
                  <a:ext uri="{0D108BD9-81ED-4DB2-BD59-A6C34878D82A}">
                    <a16:rowId xmlns:a16="http://schemas.microsoft.com/office/drawing/2014/main" val="10001"/>
                  </a:ext>
                </a:extLst>
              </a:tr>
              <a:tr h="370840">
                <a:tc>
                  <a:txBody>
                    <a:bodyPr/>
                    <a:lstStyle/>
                    <a:p>
                      <a:pPr algn="ctr"/>
                      <a:r>
                        <a:rPr lang="en-US" altLang="zh-CN" sz="1000" dirty="0">
                          <a:latin typeface="微软雅黑" pitchFamily="34" charset="-122"/>
                          <a:ea typeface="微软雅黑" pitchFamily="34" charset="-122"/>
                        </a:rPr>
                        <a:t>WheelSpeedValid</a:t>
                      </a:r>
                    </a:p>
                    <a:p>
                      <a:pPr algn="ctr"/>
                      <a:r>
                        <a:rPr lang="en-US" altLang="zh-CN" sz="1000" dirty="0">
                          <a:latin typeface="微软雅黑" pitchFamily="34" charset="-122"/>
                          <a:ea typeface="微软雅黑" pitchFamily="34" charset="-122"/>
                        </a:rPr>
                        <a:t>(FL/FR/RL/RR</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boolean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50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轮速信号有效性判断</a:t>
                      </a:r>
                    </a:p>
                  </a:txBody>
                  <a:tcPr anchor="ctr"/>
                </a:tc>
                <a:extLst>
                  <a:ext uri="{0D108BD9-81ED-4DB2-BD59-A6C34878D82A}">
                    <a16:rowId xmlns:a16="http://schemas.microsoft.com/office/drawing/2014/main" val="10002"/>
                  </a:ext>
                </a:extLst>
              </a:tr>
              <a:tr h="370840">
                <a:tc>
                  <a:txBody>
                    <a:bodyPr/>
                    <a:lstStyle/>
                    <a:p>
                      <a:pPr algn="ctr"/>
                      <a:r>
                        <a:rPr lang="en-US" altLang="zh-CN" sz="1000" dirty="0">
                          <a:latin typeface="微软雅黑" pitchFamily="34" charset="-122"/>
                          <a:ea typeface="微软雅黑" pitchFamily="34" charset="-122"/>
                        </a:rPr>
                        <a:t>WheelSpeedAliveRollingCount</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4</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50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否</a:t>
                      </a:r>
                    </a:p>
                  </a:txBody>
                  <a:tcPr anchor="ctr"/>
                </a:tc>
                <a:tc>
                  <a:txBody>
                    <a:bodyPr/>
                    <a:lstStyle/>
                    <a:p>
                      <a:pPr algn="l"/>
                      <a:r>
                        <a:rPr lang="zh-CN" altLang="en-US" sz="1000" dirty="0">
                          <a:latin typeface="微软雅黑" pitchFamily="34" charset="-122"/>
                          <a:ea typeface="微软雅黑" pitchFamily="34" charset="-122"/>
                        </a:rPr>
                        <a:t>用于校验网络传输的有效性。如果取消则功能安全性降低</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微软雅黑" pitchFamily="34" charset="-122"/>
                          <a:ea typeface="微软雅黑" pitchFamily="34" charset="-122"/>
                        </a:rPr>
                        <a:t>WheelSpeedChecksum</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12</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50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否</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latin typeface="微软雅黑" pitchFamily="34" charset="-122"/>
                          <a:ea typeface="微软雅黑" pitchFamily="34" charset="-122"/>
                        </a:rPr>
                        <a:t>用于校验网络传输的有效性。如果取消则功能安全性降低</a:t>
                      </a:r>
                    </a:p>
                  </a:txBody>
                  <a:tcPr anchor="ctr"/>
                </a:tc>
                <a:extLst>
                  <a:ext uri="{0D108BD9-81ED-4DB2-BD59-A6C34878D82A}">
                    <a16:rowId xmlns:a16="http://schemas.microsoft.com/office/drawing/2014/main" val="10004"/>
                  </a:ext>
                </a:extLst>
              </a:tr>
              <a:tr h="370840">
                <a:tc>
                  <a:txBody>
                    <a:bodyPr/>
                    <a:lstStyle/>
                    <a:p>
                      <a:pPr algn="ctr"/>
                      <a:r>
                        <a:rPr lang="en-US" altLang="zh-CN" sz="1000" dirty="0">
                          <a:latin typeface="微软雅黑" pitchFamily="34" charset="-122"/>
                          <a:ea typeface="微软雅黑" pitchFamily="34" charset="-122"/>
                        </a:rPr>
                        <a:t>BrakeLightSwitch</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判断驾驶员是否踩下制动踏板</a:t>
                      </a: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微软雅黑" pitchFamily="34" charset="-122"/>
                          <a:ea typeface="微软雅黑" pitchFamily="34" charset="-122"/>
                        </a:rPr>
                        <a:t>BrakeLightSwitch</a:t>
                      </a:r>
                      <a:endParaRPr lang="zh-CN" altLang="en-US"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Valid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boolean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制动踏板信号有效性判断</a:t>
                      </a:r>
                    </a:p>
                  </a:txBody>
                  <a:tcPr anchor="ctr"/>
                </a:tc>
                <a:extLst>
                  <a:ext uri="{0D108BD9-81ED-4DB2-BD59-A6C34878D82A}">
                    <a16:rowId xmlns:a16="http://schemas.microsoft.com/office/drawing/2014/main" val="10006"/>
                  </a:ext>
                </a:extLst>
              </a:tr>
              <a:tr h="135276">
                <a:tc>
                  <a:txBody>
                    <a:bodyPr/>
                    <a:lstStyle/>
                    <a:p>
                      <a:pPr algn="ctr"/>
                      <a:r>
                        <a:rPr lang="en-US" altLang="zh-CN" sz="1000" dirty="0">
                          <a:latin typeface="微软雅黑" pitchFamily="34" charset="-122"/>
                          <a:ea typeface="微软雅黑" pitchFamily="34" charset="-122"/>
                        </a:rPr>
                        <a:t>GearPosition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3</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对于纯电动车型，变速箱实际无倒档。档位应发送表征驾驶员意图的换挡杆位置信号，需有至少包含前进档、倒档、空挡、驻车档状态</a:t>
                      </a:r>
                    </a:p>
                  </a:txBody>
                  <a:tcPr anchor="ctr"/>
                </a:tc>
                <a:extLst>
                  <a:ext uri="{0D108BD9-81ED-4DB2-BD59-A6C34878D82A}">
                    <a16:rowId xmlns:a16="http://schemas.microsoft.com/office/drawing/2014/main" val="10007"/>
                  </a:ext>
                </a:extLst>
              </a:tr>
              <a:tr h="1352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微软雅黑" pitchFamily="34" charset="-122"/>
                          <a:ea typeface="微软雅黑" pitchFamily="34" charset="-122"/>
                        </a:rPr>
                        <a:t>GearPostion</a:t>
                      </a:r>
                      <a:endParaRPr lang="zh-CN" altLang="en-US"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Valid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boolean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档位信号有效性判断</a:t>
                      </a:r>
                    </a:p>
                  </a:txBody>
                  <a:tcPr anchor="ctr"/>
                </a:tc>
                <a:extLst>
                  <a:ext uri="{0D108BD9-81ED-4DB2-BD59-A6C34878D82A}">
                    <a16:rowId xmlns:a16="http://schemas.microsoft.com/office/drawing/2014/main" val="10008"/>
                  </a:ext>
                </a:extLst>
              </a:tr>
            </a:tbl>
          </a:graphicData>
        </a:graphic>
      </p:graphicFrame>
      <p:sp>
        <p:nvSpPr>
          <p:cNvPr id="7" name="矩形 6"/>
          <p:cNvSpPr/>
          <p:nvPr/>
        </p:nvSpPr>
        <p:spPr>
          <a:xfrm>
            <a:off x="285720" y="1340768"/>
            <a:ext cx="8534752" cy="879087"/>
          </a:xfrm>
          <a:prstGeom prst="rect">
            <a:avLst/>
          </a:prstGeom>
        </p:spPr>
        <p:txBody>
          <a:bodyPr wrap="square">
            <a:spAutoFit/>
          </a:bodyPr>
          <a:lstStyle/>
          <a:p>
            <a:pPr>
              <a:lnSpc>
                <a:spcPct val="150000"/>
              </a:lnSpc>
            </a:pP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基于该车辆为纯电动车型，自动挡，</a:t>
            </a:r>
            <a:r>
              <a:rPr lang="en-US" altLang="zh-CN" dirty="0">
                <a:latin typeface="微软雅黑" pitchFamily="34" charset="-122"/>
                <a:ea typeface="微软雅黑" pitchFamily="34" charset="-122"/>
              </a:rPr>
              <a:t>ABS</a:t>
            </a:r>
            <a:r>
              <a:rPr lang="zh-CN" altLang="en-US" dirty="0">
                <a:latin typeface="微软雅黑" pitchFamily="34" charset="-122"/>
                <a:ea typeface="微软雅黑" pitchFamily="34" charset="-122"/>
              </a:rPr>
              <a:t>配置</a:t>
            </a:r>
            <a:r>
              <a:rPr lang="en-US" altLang="zh-CN" dirty="0">
                <a:latin typeface="微软雅黑" pitchFamily="34" charset="-122"/>
                <a:ea typeface="微软雅黑" pitchFamily="34" charset="-122"/>
              </a:rPr>
              <a:t>)</a:t>
            </a:r>
          </a:p>
          <a:p>
            <a:pPr>
              <a:lnSpc>
                <a:spcPct val="150000"/>
              </a:lnSpc>
            </a:pPr>
            <a:r>
              <a:rPr lang="zh-CN" altLang="en-US" dirty="0">
                <a:latin typeface="微软雅黑" pitchFamily="34" charset="-122"/>
                <a:ea typeface="微软雅黑" pitchFamily="34" charset="-122"/>
              </a:rPr>
              <a:t>输入信号</a:t>
            </a:r>
            <a:r>
              <a:rPr lang="en-US" altLang="zh-CN" dirty="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3882808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22</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59468869"/>
              </p:ext>
            </p:extLst>
          </p:nvPr>
        </p:nvGraphicFramePr>
        <p:xfrm>
          <a:off x="285708" y="1412776"/>
          <a:ext cx="8644010" cy="4963160"/>
        </p:xfrm>
        <a:graphic>
          <a:graphicData uri="http://schemas.openxmlformats.org/drawingml/2006/table">
            <a:tbl>
              <a:tblPr firstRow="1" bandRow="1">
                <a:tableStyleId>{5C22544A-7EE6-4342-B048-85BDC9FD1C3A}</a:tableStyleId>
              </a:tblPr>
              <a:tblGrid>
                <a:gridCol w="1285884">
                  <a:extLst>
                    <a:ext uri="{9D8B030D-6E8A-4147-A177-3AD203B41FA5}">
                      <a16:colId xmlns:a16="http://schemas.microsoft.com/office/drawing/2014/main" val="20000"/>
                    </a:ext>
                  </a:extLst>
                </a:gridCol>
                <a:gridCol w="785818">
                  <a:extLst>
                    <a:ext uri="{9D8B030D-6E8A-4147-A177-3AD203B41FA5}">
                      <a16:colId xmlns:a16="http://schemas.microsoft.com/office/drawing/2014/main" val="20001"/>
                    </a:ext>
                  </a:extLst>
                </a:gridCol>
                <a:gridCol w="42862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500066">
                  <a:extLst>
                    <a:ext uri="{9D8B030D-6E8A-4147-A177-3AD203B41FA5}">
                      <a16:colId xmlns:a16="http://schemas.microsoft.com/office/drawing/2014/main" val="20006"/>
                    </a:ext>
                  </a:extLst>
                </a:gridCol>
                <a:gridCol w="4286292">
                  <a:extLst>
                    <a:ext uri="{9D8B030D-6E8A-4147-A177-3AD203B41FA5}">
                      <a16:colId xmlns:a16="http://schemas.microsoft.com/office/drawing/2014/main" val="20007"/>
                    </a:ext>
                  </a:extLst>
                </a:gridCol>
              </a:tblGrid>
              <a:tr h="370840">
                <a:tc>
                  <a:txBody>
                    <a:bodyPr/>
                    <a:lstStyle/>
                    <a:p>
                      <a:pPr algn="ctr"/>
                      <a:r>
                        <a:rPr lang="zh-CN" altLang="en-US" sz="1000" dirty="0">
                          <a:latin typeface="Arial"/>
                          <a:ea typeface="微软雅黑" pitchFamily="34" charset="-122"/>
                        </a:rPr>
                        <a:t>信号名</a:t>
                      </a:r>
                    </a:p>
                  </a:txBody>
                  <a:tcPr anchor="ctr"/>
                </a:tc>
                <a:tc>
                  <a:txBody>
                    <a:bodyPr/>
                    <a:lstStyle/>
                    <a:p>
                      <a:pPr algn="ctr"/>
                      <a:r>
                        <a:rPr lang="zh-CN" altLang="en-US" sz="1000" dirty="0">
                          <a:latin typeface="Arial"/>
                          <a:ea typeface="微软雅黑" pitchFamily="34" charset="-122"/>
                        </a:rPr>
                        <a:t>类型</a:t>
                      </a:r>
                    </a:p>
                  </a:txBody>
                  <a:tcPr anchor="ctr"/>
                </a:tc>
                <a:tc>
                  <a:txBody>
                    <a:bodyPr/>
                    <a:lstStyle/>
                    <a:p>
                      <a:pPr algn="ctr"/>
                      <a:r>
                        <a:rPr lang="zh-CN" altLang="en-US" sz="1000" dirty="0">
                          <a:latin typeface="Arial"/>
                          <a:ea typeface="微软雅黑" pitchFamily="34" charset="-122"/>
                        </a:rPr>
                        <a:t>长度</a:t>
                      </a:r>
                      <a:endParaRPr lang="en-US" altLang="zh-CN" sz="1000" dirty="0">
                        <a:latin typeface="Arial"/>
                        <a:ea typeface="微软雅黑" pitchFamily="34" charset="-122"/>
                      </a:endParaRPr>
                    </a:p>
                    <a:p>
                      <a:pPr algn="ctr"/>
                      <a:r>
                        <a:rPr lang="en-US" altLang="zh-CN" sz="1000" dirty="0">
                          <a:latin typeface="Arial"/>
                          <a:ea typeface="微软雅黑" pitchFamily="34" charset="-122"/>
                        </a:rPr>
                        <a:t>bit</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周期</a:t>
                      </a:r>
                      <a:endParaRPr lang="en-US" altLang="zh-CN" sz="1000" dirty="0">
                        <a:latin typeface="Arial"/>
                        <a:ea typeface="微软雅黑" pitchFamily="34" charset="-122"/>
                      </a:endParaRPr>
                    </a:p>
                    <a:p>
                      <a:pPr algn="ctr"/>
                      <a:r>
                        <a:rPr lang="en-US" altLang="zh-CN" sz="1000" dirty="0">
                          <a:latin typeface="Arial"/>
                          <a:ea typeface="微软雅黑" pitchFamily="34" charset="-122"/>
                        </a:rPr>
                        <a:t>ms</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允许延迟</a:t>
                      </a:r>
                      <a:endParaRPr lang="en-US" altLang="zh-CN" sz="1000" dirty="0">
                        <a:latin typeface="Arial"/>
                        <a:ea typeface="微软雅黑" pitchFamily="34" charset="-122"/>
                      </a:endParaRPr>
                    </a:p>
                    <a:p>
                      <a:pPr algn="ctr"/>
                      <a:r>
                        <a:rPr lang="en-US" altLang="zh-CN" sz="1000" dirty="0">
                          <a:latin typeface="Arial"/>
                          <a:ea typeface="微软雅黑" pitchFamily="34" charset="-122"/>
                        </a:rPr>
                        <a:t>ms</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初始值</a:t>
                      </a:r>
                    </a:p>
                  </a:txBody>
                  <a:tcPr anchor="ctr"/>
                </a:tc>
                <a:tc>
                  <a:txBody>
                    <a:bodyPr/>
                    <a:lstStyle/>
                    <a:p>
                      <a:pPr algn="ctr"/>
                      <a:r>
                        <a:rPr lang="zh-CN" altLang="en-US" sz="1000" dirty="0">
                          <a:latin typeface="Arial"/>
                          <a:ea typeface="微软雅黑" pitchFamily="34" charset="-122"/>
                        </a:rPr>
                        <a:t>是否必需</a:t>
                      </a:r>
                    </a:p>
                  </a:txBody>
                  <a:tcPr anchor="ctr"/>
                </a:tc>
                <a:tc>
                  <a:txBody>
                    <a:bodyPr/>
                    <a:lstStyle/>
                    <a:p>
                      <a:pPr algn="ctr"/>
                      <a:r>
                        <a:rPr lang="zh-CN" altLang="en-US" sz="1000" dirty="0">
                          <a:latin typeface="Arial"/>
                          <a:ea typeface="微软雅黑" pitchFamily="34" charset="-122"/>
                        </a:rPr>
                        <a:t>描述</a:t>
                      </a:r>
                    </a:p>
                  </a:txBody>
                  <a:tcPr anchor="ctr"/>
                </a:tc>
                <a:extLst>
                  <a:ext uri="{0D108BD9-81ED-4DB2-BD59-A6C34878D82A}">
                    <a16:rowId xmlns:a16="http://schemas.microsoft.com/office/drawing/2014/main" val="10000"/>
                  </a:ext>
                </a:extLst>
              </a:tr>
              <a:tr h="370840">
                <a:tc>
                  <a:txBody>
                    <a:bodyPr/>
                    <a:lstStyle/>
                    <a:p>
                      <a:pPr algn="ctr"/>
                      <a:r>
                        <a:rPr lang="en-US" altLang="zh-CN" sz="1000" dirty="0">
                          <a:latin typeface="微软雅黑" pitchFamily="34" charset="-122"/>
                          <a:ea typeface="微软雅黑" pitchFamily="34" charset="-122"/>
                        </a:rPr>
                        <a:t>AccPedalPostion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8</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油门踏板信号，驶离辅助功能的输入条件。该信号应确保分辨率小于</a:t>
                      </a:r>
                      <a:r>
                        <a:rPr lang="en-US" altLang="zh-CN" sz="1000" dirty="0">
                          <a:latin typeface="微软雅黑" pitchFamily="34" charset="-122"/>
                          <a:ea typeface="微软雅黑" pitchFamily="34" charset="-122"/>
                        </a:rPr>
                        <a:t>0.5%/bit</a:t>
                      </a:r>
                      <a:endParaRPr lang="zh-CN" altLang="en-US" sz="100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微软雅黑" pitchFamily="34" charset="-122"/>
                          <a:ea typeface="微软雅黑" pitchFamily="34" charset="-122"/>
                        </a:rPr>
                        <a:t>AccPedalPostion</a:t>
                      </a:r>
                      <a:endParaRPr lang="zh-CN" altLang="en-US" sz="1000" dirty="0">
                        <a:latin typeface="微软雅黑" pitchFamily="34" charset="-122"/>
                        <a:ea typeface="微软雅黑" pitchFamily="34" charset="-122"/>
                      </a:endParaRPr>
                    </a:p>
                    <a:p>
                      <a:pPr algn="ctr"/>
                      <a:r>
                        <a:rPr lang="en-US" altLang="zh-CN" sz="1000" dirty="0">
                          <a:latin typeface="微软雅黑" pitchFamily="34" charset="-122"/>
                          <a:ea typeface="微软雅黑" pitchFamily="34" charset="-122"/>
                        </a:rPr>
                        <a:t>Valid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boolean</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是</a:t>
                      </a:r>
                    </a:p>
                  </a:txBody>
                  <a:tcPr anchor="ctr"/>
                </a:tc>
                <a:tc>
                  <a:txBody>
                    <a:bodyPr/>
                    <a:lstStyle/>
                    <a:p>
                      <a:pPr algn="l"/>
                      <a:r>
                        <a:rPr lang="zh-CN" altLang="en-US" sz="1000" dirty="0">
                          <a:latin typeface="微软雅黑" pitchFamily="34" charset="-122"/>
                          <a:ea typeface="微软雅黑" pitchFamily="34" charset="-122"/>
                        </a:rPr>
                        <a:t>油门踏板信号有效性判断</a:t>
                      </a:r>
                    </a:p>
                  </a:txBody>
                  <a:tcPr anchor="ctr"/>
                </a:tc>
                <a:extLst>
                  <a:ext uri="{0D108BD9-81ED-4DB2-BD59-A6C34878D82A}">
                    <a16:rowId xmlns:a16="http://schemas.microsoft.com/office/drawing/2014/main" val="10002"/>
                  </a:ext>
                </a:extLst>
              </a:tr>
              <a:tr h="370840">
                <a:tc>
                  <a:txBody>
                    <a:bodyPr/>
                    <a:lstStyle/>
                    <a:p>
                      <a:pPr algn="ctr"/>
                      <a:r>
                        <a:rPr lang="en-US" altLang="zh-CN" sz="1000" dirty="0">
                          <a:latin typeface="Arial"/>
                          <a:ea typeface="微软雅黑" pitchFamily="34" charset="-122"/>
                        </a:rPr>
                        <a:t>MotorSpeed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16</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电机转速信号</a:t>
                      </a:r>
                    </a:p>
                  </a:txBody>
                  <a:tcPr anchor="ctr"/>
                </a:tc>
                <a:extLst>
                  <a:ext uri="{0D108BD9-81ED-4DB2-BD59-A6C34878D82A}">
                    <a16:rowId xmlns:a16="http://schemas.microsoft.com/office/drawing/2014/main" val="10003"/>
                  </a:ext>
                </a:extLst>
              </a:tr>
              <a:tr h="370840">
                <a:tc>
                  <a:txBody>
                    <a:bodyPr/>
                    <a:lstStyle/>
                    <a:p>
                      <a:pPr algn="ctr"/>
                      <a:r>
                        <a:rPr lang="en-US" altLang="zh-CN" sz="1000" dirty="0">
                          <a:latin typeface="Arial"/>
                          <a:ea typeface="微软雅黑" pitchFamily="34" charset="-122"/>
                        </a:rPr>
                        <a:t>MotorSpeedValid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boolean</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电机转速有效性判断</a:t>
                      </a:r>
                    </a:p>
                  </a:txBody>
                  <a:tcPr anchor="ctr"/>
                </a:tc>
                <a:extLst>
                  <a:ext uri="{0D108BD9-81ED-4DB2-BD59-A6C34878D82A}">
                    <a16:rowId xmlns:a16="http://schemas.microsoft.com/office/drawing/2014/main" val="10004"/>
                  </a:ext>
                </a:extLst>
              </a:tr>
              <a:tr h="370840">
                <a:tc>
                  <a:txBody>
                    <a:bodyPr/>
                    <a:lstStyle/>
                    <a:p>
                      <a:pPr algn="ctr"/>
                      <a:r>
                        <a:rPr lang="en-US" altLang="zh-CN" sz="1000" dirty="0">
                          <a:latin typeface="Arial"/>
                          <a:ea typeface="微软雅黑" pitchFamily="34" charset="-122"/>
                        </a:rPr>
                        <a:t>MotorTorque</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电机扭矩信号，该信号需确保分辨率小于</a:t>
                      </a:r>
                      <a:r>
                        <a:rPr lang="en-US" altLang="zh-CN" sz="1000" dirty="0">
                          <a:latin typeface="Arial"/>
                          <a:ea typeface="微软雅黑" pitchFamily="34" charset="-122"/>
                        </a:rPr>
                        <a:t>1N/bit</a:t>
                      </a:r>
                      <a:endParaRPr lang="zh-CN" altLang="en-US" sz="1000" dirty="0">
                        <a:latin typeface="Arial"/>
                        <a:ea typeface="微软雅黑" pitchFamily="34" charset="-122"/>
                      </a:endParaRP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Arial"/>
                          <a:ea typeface="微软雅黑" pitchFamily="34" charset="-122"/>
                        </a:rPr>
                        <a:t>MotorTorqueValid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boolean</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latin typeface="Arial"/>
                          <a:ea typeface="微软雅黑" pitchFamily="34" charset="-122"/>
                        </a:rPr>
                        <a:t>电机扭矩有效性判断</a:t>
                      </a:r>
                    </a:p>
                  </a:txBody>
                  <a:tcPr anchor="ctr"/>
                </a:tc>
                <a:extLst>
                  <a:ext uri="{0D108BD9-81ED-4DB2-BD59-A6C34878D82A}">
                    <a16:rowId xmlns:a16="http://schemas.microsoft.com/office/drawing/2014/main" val="10006"/>
                  </a:ext>
                </a:extLst>
              </a:tr>
              <a:tr h="370840">
                <a:tc>
                  <a:txBody>
                    <a:bodyPr/>
                    <a:lstStyle/>
                    <a:p>
                      <a:pPr algn="ctr"/>
                      <a:r>
                        <a:rPr lang="en-US" altLang="zh-CN" sz="1000" dirty="0">
                          <a:latin typeface="Arial"/>
                          <a:ea typeface="微软雅黑" pitchFamily="34" charset="-122"/>
                        </a:rPr>
                        <a:t>KeySwitchIGN</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钥匙状态在</a:t>
                      </a:r>
                      <a:r>
                        <a:rPr lang="en-US" altLang="zh-CN" sz="1000" dirty="0">
                          <a:latin typeface="Arial"/>
                          <a:ea typeface="微软雅黑" pitchFamily="34" charset="-122"/>
                        </a:rPr>
                        <a:t>ON</a:t>
                      </a:r>
                      <a:r>
                        <a:rPr lang="zh-CN" altLang="en-US" sz="1000" dirty="0">
                          <a:latin typeface="Arial"/>
                          <a:ea typeface="微软雅黑" pitchFamily="34" charset="-122"/>
                        </a:rPr>
                        <a:t>档判断（</a:t>
                      </a:r>
                      <a:r>
                        <a:rPr lang="en-US" altLang="zh-CN" sz="1000" dirty="0">
                          <a:latin typeface="Arial"/>
                          <a:ea typeface="微软雅黑" pitchFamily="34" charset="-122"/>
                        </a:rPr>
                        <a:t>KL15</a:t>
                      </a:r>
                      <a:r>
                        <a:rPr lang="zh-CN" altLang="en-US" sz="1000" dirty="0">
                          <a:latin typeface="Arial"/>
                          <a:ea typeface="微软雅黑" pitchFamily="34" charset="-122"/>
                        </a:rPr>
                        <a:t>），是大部分功能激活的输入条件</a:t>
                      </a:r>
                    </a:p>
                  </a:txBody>
                  <a:tcPr anchor="ctr"/>
                </a:tc>
                <a:extLst>
                  <a:ext uri="{0D108BD9-81ED-4DB2-BD59-A6C34878D82A}">
                    <a16:rowId xmlns:a16="http://schemas.microsoft.com/office/drawing/2014/main" val="10007"/>
                  </a:ext>
                </a:extLst>
              </a:tr>
              <a:tr h="135276">
                <a:tc>
                  <a:txBody>
                    <a:bodyPr/>
                    <a:lstStyle/>
                    <a:p>
                      <a:pPr algn="ctr"/>
                      <a:r>
                        <a:rPr lang="en-US" altLang="zh-CN" sz="1000" dirty="0">
                          <a:latin typeface="Arial"/>
                          <a:ea typeface="微软雅黑" pitchFamily="34" charset="-122"/>
                        </a:rPr>
                        <a:t>KeySwitchCRK</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钥匙状态在</a:t>
                      </a:r>
                      <a:r>
                        <a:rPr lang="en-US" altLang="zh-CN" sz="1000" dirty="0">
                          <a:latin typeface="Arial"/>
                          <a:ea typeface="微软雅黑" pitchFamily="34" charset="-122"/>
                        </a:rPr>
                        <a:t>Crank</a:t>
                      </a:r>
                      <a:r>
                        <a:rPr lang="zh-CN" altLang="en-US" sz="1000" dirty="0">
                          <a:latin typeface="Arial"/>
                          <a:ea typeface="微软雅黑" pitchFamily="34" charset="-122"/>
                        </a:rPr>
                        <a:t>，用于启动时的低电压屏蔽</a:t>
                      </a:r>
                    </a:p>
                  </a:txBody>
                  <a:tcPr anchor="ctr"/>
                </a:tc>
                <a:extLst>
                  <a:ext uri="{0D108BD9-81ED-4DB2-BD59-A6C34878D82A}">
                    <a16:rowId xmlns:a16="http://schemas.microsoft.com/office/drawing/2014/main" val="10008"/>
                  </a:ext>
                </a:extLst>
              </a:tr>
              <a:tr h="135276">
                <a:tc>
                  <a:txBody>
                    <a:bodyPr/>
                    <a:lstStyle/>
                    <a:p>
                      <a:pPr algn="ctr"/>
                      <a:r>
                        <a:rPr lang="en-US" altLang="zh-CN" sz="1000" dirty="0">
                          <a:latin typeface="Arial"/>
                          <a:ea typeface="微软雅黑" pitchFamily="34" charset="-122"/>
                        </a:rPr>
                        <a:t>PTReady</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en-US" altLang="zh-CN" sz="1000" dirty="0">
                          <a:latin typeface="Arial"/>
                          <a:ea typeface="微软雅黑" pitchFamily="34" charset="-122"/>
                        </a:rPr>
                        <a:t>PowerTrainReady</a:t>
                      </a:r>
                      <a:r>
                        <a:rPr lang="zh-CN" altLang="en-US" sz="1000" dirty="0">
                          <a:latin typeface="Arial"/>
                          <a:ea typeface="微软雅黑" pitchFamily="34" charset="-122"/>
                        </a:rPr>
                        <a:t>，表征高压已上电，驾驶员只要挂号档位，踩下油门车辆就可以行驶。</a:t>
                      </a:r>
                    </a:p>
                  </a:txBody>
                  <a:tcPr anchor="ctr"/>
                </a:tc>
                <a:extLst>
                  <a:ext uri="{0D108BD9-81ED-4DB2-BD59-A6C34878D82A}">
                    <a16:rowId xmlns:a16="http://schemas.microsoft.com/office/drawing/2014/main" val="10009"/>
                  </a:ext>
                </a:extLst>
              </a:tr>
              <a:tr h="135276">
                <a:tc>
                  <a:txBody>
                    <a:bodyPr/>
                    <a:lstStyle/>
                    <a:p>
                      <a:pPr algn="ctr"/>
                      <a:r>
                        <a:rPr lang="en-US" altLang="zh-CN" sz="1000" dirty="0">
                          <a:latin typeface="Arial"/>
                          <a:ea typeface="微软雅黑" pitchFamily="34" charset="-122"/>
                        </a:rPr>
                        <a:t>OdoMeter</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24</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里程信号</a:t>
                      </a:r>
                    </a:p>
                  </a:txBody>
                  <a:tcPr anchor="ctr"/>
                </a:tc>
                <a:extLst>
                  <a:ext uri="{0D108BD9-81ED-4DB2-BD59-A6C34878D82A}">
                    <a16:rowId xmlns:a16="http://schemas.microsoft.com/office/drawing/2014/main" val="10010"/>
                  </a:ext>
                </a:extLst>
              </a:tr>
              <a:tr h="135276">
                <a:tc>
                  <a:txBody>
                    <a:bodyPr/>
                    <a:lstStyle/>
                    <a:p>
                      <a:pPr algn="ctr"/>
                      <a:r>
                        <a:rPr lang="en-US" altLang="zh-CN" sz="1000" dirty="0">
                          <a:latin typeface="Arial"/>
                          <a:ea typeface="微软雅黑" pitchFamily="34" charset="-122"/>
                        </a:rPr>
                        <a:t>DriverSeatBeltOn</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判断驾驶员是否在位置，驶离辅助功能的输入条件</a:t>
                      </a:r>
                    </a:p>
                  </a:txBody>
                  <a:tcPr anchor="ctr"/>
                </a:tc>
                <a:extLst>
                  <a:ext uri="{0D108BD9-81ED-4DB2-BD59-A6C34878D82A}">
                    <a16:rowId xmlns:a16="http://schemas.microsoft.com/office/drawing/2014/main" val="10011"/>
                  </a:ext>
                </a:extLst>
              </a:tr>
              <a:tr h="135276">
                <a:tc>
                  <a:txBody>
                    <a:bodyPr/>
                    <a:lstStyle/>
                    <a:p>
                      <a:pPr algn="ctr"/>
                      <a:r>
                        <a:rPr lang="en-US" altLang="zh-CN" sz="1000" dirty="0">
                          <a:latin typeface="Arial"/>
                          <a:ea typeface="微软雅黑" pitchFamily="34" charset="-122"/>
                        </a:rPr>
                        <a:t>DriverDoorOpen</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100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否</a:t>
                      </a:r>
                    </a:p>
                  </a:txBody>
                  <a:tcPr anchor="ctr"/>
                </a:tc>
                <a:tc>
                  <a:txBody>
                    <a:bodyPr/>
                    <a:lstStyle/>
                    <a:p>
                      <a:pPr algn="l"/>
                      <a:r>
                        <a:rPr lang="zh-CN" altLang="en-US" sz="1000" dirty="0">
                          <a:latin typeface="Arial"/>
                          <a:ea typeface="微软雅黑" pitchFamily="34" charset="-122"/>
                        </a:rPr>
                        <a:t>判断驾驶员是否在位置，可取消</a:t>
                      </a:r>
                    </a:p>
                  </a:txBody>
                  <a:tcPr anchor="ctr"/>
                </a:tc>
                <a:extLst>
                  <a:ext uri="{0D108BD9-81ED-4DB2-BD59-A6C34878D82A}">
                    <a16:rowId xmlns:a16="http://schemas.microsoft.com/office/drawing/2014/main" val="10012"/>
                  </a:ext>
                </a:extLst>
              </a:tr>
              <a:tr h="135276">
                <a:tc>
                  <a:txBody>
                    <a:bodyPr/>
                    <a:lstStyle/>
                    <a:p>
                      <a:pPr algn="ctr"/>
                      <a:r>
                        <a:rPr lang="en-US" altLang="zh-CN" sz="1000" dirty="0">
                          <a:latin typeface="微软雅黑" pitchFamily="34" charset="-122"/>
                          <a:ea typeface="微软雅黑" pitchFamily="34" charset="-122"/>
                        </a:rPr>
                        <a:t>Gsensor</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unsigned</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20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100</a:t>
                      </a:r>
                      <a:endParaRPr lang="zh-CN" altLang="en-US" sz="1000" dirty="0">
                        <a:latin typeface="微软雅黑" pitchFamily="34" charset="-122"/>
                        <a:ea typeface="微软雅黑" pitchFamily="34" charset="-122"/>
                      </a:endParaRPr>
                    </a:p>
                  </a:txBody>
                  <a:tcPr anchor="ctr"/>
                </a:tc>
                <a:tc>
                  <a:txBody>
                    <a:bodyPr/>
                    <a:lstStyle/>
                    <a:p>
                      <a:pPr algn="ctr"/>
                      <a:r>
                        <a:rPr lang="en-US" altLang="zh-CN" sz="1000" dirty="0">
                          <a:latin typeface="微软雅黑" pitchFamily="34" charset="-122"/>
                          <a:ea typeface="微软雅黑" pitchFamily="34" charset="-122"/>
                        </a:rPr>
                        <a:t>0</a:t>
                      </a:r>
                      <a:endParaRPr lang="zh-CN" altLang="en-US" sz="1000" dirty="0">
                        <a:latin typeface="微软雅黑" pitchFamily="34" charset="-122"/>
                        <a:ea typeface="微软雅黑" pitchFamily="34" charset="-122"/>
                      </a:endParaRPr>
                    </a:p>
                  </a:txBody>
                  <a:tcPr anchor="ctr"/>
                </a:tc>
                <a:tc>
                  <a:txBody>
                    <a:bodyPr/>
                    <a:lstStyle/>
                    <a:p>
                      <a:pPr algn="ctr"/>
                      <a:r>
                        <a:rPr lang="zh-CN" altLang="en-US" sz="1000" dirty="0">
                          <a:latin typeface="微软雅黑" pitchFamily="34" charset="-122"/>
                          <a:ea typeface="微软雅黑" pitchFamily="34" charset="-122"/>
                        </a:rPr>
                        <a:t>否</a:t>
                      </a:r>
                    </a:p>
                  </a:txBody>
                  <a:tcPr anchor="ctr"/>
                </a:tc>
                <a:tc>
                  <a:txBody>
                    <a:bodyPr/>
                    <a:lstStyle/>
                    <a:p>
                      <a:pPr algn="l"/>
                      <a:r>
                        <a:rPr lang="zh-CN" altLang="en-US" sz="1000" dirty="0">
                          <a:latin typeface="微软雅黑" pitchFamily="34" charset="-122"/>
                          <a:ea typeface="微软雅黑" pitchFamily="34" charset="-122"/>
                        </a:rPr>
                        <a:t>纵向加速度信号，用于判断车辆静止时所处的坡道。可以取消，但起步释放的平顺性会变差，且大坡度的的起步释放可能出现溜坡</a:t>
                      </a:r>
                    </a:p>
                  </a:txBody>
                  <a:tcPr anchor="ctr"/>
                </a:tc>
                <a:extLst>
                  <a:ext uri="{0D108BD9-81ED-4DB2-BD59-A6C34878D82A}">
                    <a16:rowId xmlns:a16="http://schemas.microsoft.com/office/drawing/2014/main" val="10013"/>
                  </a:ext>
                </a:extLst>
              </a:tr>
            </a:tbl>
          </a:graphicData>
        </a:graphic>
      </p:graphicFrame>
      <p:sp>
        <p:nvSpPr>
          <p:cNvPr id="5" name="矩形 4"/>
          <p:cNvSpPr/>
          <p:nvPr/>
        </p:nvSpPr>
        <p:spPr>
          <a:xfrm>
            <a:off x="285720" y="908720"/>
            <a:ext cx="8606760" cy="369332"/>
          </a:xfrm>
          <a:prstGeom prst="rect">
            <a:avLst/>
          </a:prstGeom>
        </p:spPr>
        <p:txBody>
          <a:bodyPr wrap="square">
            <a:spAutoFit/>
          </a:bodyPr>
          <a:lstStyle/>
          <a:p>
            <a:r>
              <a:rPr lang="zh-CN" altLang="en-US" dirty="0">
                <a:latin typeface="微软雅黑" pitchFamily="34" charset="-122"/>
                <a:ea typeface="微软雅黑" pitchFamily="34" charset="-122"/>
              </a:rPr>
              <a:t>输入信号</a:t>
            </a:r>
            <a:r>
              <a:rPr lang="en-US" altLang="zh-CN" dirty="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88531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23</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875484899"/>
              </p:ext>
            </p:extLst>
          </p:nvPr>
        </p:nvGraphicFramePr>
        <p:xfrm>
          <a:off x="214282" y="1808482"/>
          <a:ext cx="8644010" cy="2915920"/>
        </p:xfrm>
        <a:graphic>
          <a:graphicData uri="http://schemas.openxmlformats.org/drawingml/2006/table">
            <a:tbl>
              <a:tblPr firstRow="1" bandRow="1">
                <a:tableStyleId>{5C22544A-7EE6-4342-B048-85BDC9FD1C3A}</a:tableStyleId>
              </a:tblPr>
              <a:tblGrid>
                <a:gridCol w="1285884">
                  <a:extLst>
                    <a:ext uri="{9D8B030D-6E8A-4147-A177-3AD203B41FA5}">
                      <a16:colId xmlns:a16="http://schemas.microsoft.com/office/drawing/2014/main" val="20000"/>
                    </a:ext>
                  </a:extLst>
                </a:gridCol>
                <a:gridCol w="785818">
                  <a:extLst>
                    <a:ext uri="{9D8B030D-6E8A-4147-A177-3AD203B41FA5}">
                      <a16:colId xmlns:a16="http://schemas.microsoft.com/office/drawing/2014/main" val="20001"/>
                    </a:ext>
                  </a:extLst>
                </a:gridCol>
                <a:gridCol w="42862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500066">
                  <a:extLst>
                    <a:ext uri="{9D8B030D-6E8A-4147-A177-3AD203B41FA5}">
                      <a16:colId xmlns:a16="http://schemas.microsoft.com/office/drawing/2014/main" val="20006"/>
                    </a:ext>
                  </a:extLst>
                </a:gridCol>
                <a:gridCol w="4286292">
                  <a:extLst>
                    <a:ext uri="{9D8B030D-6E8A-4147-A177-3AD203B41FA5}">
                      <a16:colId xmlns:a16="http://schemas.microsoft.com/office/drawing/2014/main" val="20007"/>
                    </a:ext>
                  </a:extLst>
                </a:gridCol>
              </a:tblGrid>
              <a:tr h="370840">
                <a:tc>
                  <a:txBody>
                    <a:bodyPr/>
                    <a:lstStyle/>
                    <a:p>
                      <a:pPr algn="ctr"/>
                      <a:r>
                        <a:rPr lang="zh-CN" altLang="en-US" sz="1000" dirty="0">
                          <a:latin typeface="Arial"/>
                          <a:ea typeface="微软雅黑" pitchFamily="34" charset="-122"/>
                        </a:rPr>
                        <a:t>信号名</a:t>
                      </a:r>
                    </a:p>
                  </a:txBody>
                  <a:tcPr anchor="ctr"/>
                </a:tc>
                <a:tc>
                  <a:txBody>
                    <a:bodyPr/>
                    <a:lstStyle/>
                    <a:p>
                      <a:pPr algn="ctr"/>
                      <a:r>
                        <a:rPr lang="zh-CN" altLang="en-US" sz="1000" dirty="0">
                          <a:latin typeface="Arial"/>
                          <a:ea typeface="微软雅黑" pitchFamily="34" charset="-122"/>
                        </a:rPr>
                        <a:t>类型</a:t>
                      </a:r>
                    </a:p>
                  </a:txBody>
                  <a:tcPr anchor="ctr"/>
                </a:tc>
                <a:tc>
                  <a:txBody>
                    <a:bodyPr/>
                    <a:lstStyle/>
                    <a:p>
                      <a:pPr algn="ctr"/>
                      <a:r>
                        <a:rPr lang="zh-CN" altLang="en-US" sz="1000" dirty="0">
                          <a:latin typeface="Arial"/>
                          <a:ea typeface="微软雅黑" pitchFamily="34" charset="-122"/>
                        </a:rPr>
                        <a:t>长度</a:t>
                      </a:r>
                      <a:endParaRPr lang="en-US" altLang="zh-CN" sz="1000" dirty="0">
                        <a:latin typeface="Arial"/>
                        <a:ea typeface="微软雅黑" pitchFamily="34" charset="-122"/>
                      </a:endParaRPr>
                    </a:p>
                    <a:p>
                      <a:pPr algn="ctr"/>
                      <a:r>
                        <a:rPr lang="en-US" altLang="zh-CN" sz="1000" dirty="0">
                          <a:latin typeface="Arial"/>
                          <a:ea typeface="微软雅黑" pitchFamily="34" charset="-122"/>
                        </a:rPr>
                        <a:t>bit</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周期</a:t>
                      </a:r>
                      <a:endParaRPr lang="en-US" altLang="zh-CN" sz="1000" dirty="0">
                        <a:latin typeface="Arial"/>
                        <a:ea typeface="微软雅黑" pitchFamily="34" charset="-122"/>
                      </a:endParaRPr>
                    </a:p>
                    <a:p>
                      <a:pPr algn="ctr"/>
                      <a:r>
                        <a:rPr lang="en-US" altLang="zh-CN" sz="1000" dirty="0">
                          <a:latin typeface="Arial"/>
                          <a:ea typeface="微软雅黑" pitchFamily="34" charset="-122"/>
                        </a:rPr>
                        <a:t>ms</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允许延迟</a:t>
                      </a:r>
                      <a:endParaRPr lang="en-US" altLang="zh-CN" sz="1000" dirty="0">
                        <a:latin typeface="Arial"/>
                        <a:ea typeface="微软雅黑" pitchFamily="34" charset="-122"/>
                      </a:endParaRPr>
                    </a:p>
                    <a:p>
                      <a:pPr algn="ctr"/>
                      <a:r>
                        <a:rPr lang="en-US" altLang="zh-CN" sz="1000" dirty="0">
                          <a:latin typeface="Arial"/>
                          <a:ea typeface="微软雅黑" pitchFamily="34" charset="-122"/>
                        </a:rPr>
                        <a:t>ms</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初始值</a:t>
                      </a:r>
                    </a:p>
                  </a:txBody>
                  <a:tcPr anchor="ctr"/>
                </a:tc>
                <a:tc>
                  <a:txBody>
                    <a:bodyPr/>
                    <a:lstStyle/>
                    <a:p>
                      <a:pPr algn="ctr"/>
                      <a:r>
                        <a:rPr lang="zh-CN" altLang="en-US" sz="1000" dirty="0">
                          <a:latin typeface="Arial"/>
                          <a:ea typeface="微软雅黑" pitchFamily="34" charset="-122"/>
                        </a:rPr>
                        <a:t>是否必需</a:t>
                      </a:r>
                    </a:p>
                  </a:txBody>
                  <a:tcPr anchor="ctr"/>
                </a:tc>
                <a:tc>
                  <a:txBody>
                    <a:bodyPr/>
                    <a:lstStyle/>
                    <a:p>
                      <a:pPr algn="ctr"/>
                      <a:r>
                        <a:rPr lang="zh-CN" altLang="en-US" sz="1000" dirty="0">
                          <a:latin typeface="Arial"/>
                          <a:ea typeface="微软雅黑" pitchFamily="34" charset="-122"/>
                        </a:rPr>
                        <a:t>描述</a:t>
                      </a:r>
                    </a:p>
                  </a:txBody>
                  <a:tcPr anchor="ctr"/>
                </a:tc>
                <a:extLst>
                  <a:ext uri="{0D108BD9-81ED-4DB2-BD59-A6C34878D82A}">
                    <a16:rowId xmlns:a16="http://schemas.microsoft.com/office/drawing/2014/main" val="10000"/>
                  </a:ext>
                </a:extLst>
              </a:tr>
              <a:tr h="370840">
                <a:tc>
                  <a:txBody>
                    <a:bodyPr/>
                    <a:lstStyle/>
                    <a:p>
                      <a:pPr algn="ctr"/>
                      <a:r>
                        <a:rPr lang="en-US" altLang="zh-CN" sz="1000" dirty="0">
                          <a:latin typeface="Arial"/>
                          <a:ea typeface="微软雅黑" pitchFamily="34" charset="-122"/>
                        </a:rPr>
                        <a:t>FunctionLamp</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功能指示灯，包含</a:t>
                      </a:r>
                      <a:r>
                        <a:rPr lang="en-US" altLang="zh-CN" sz="1000" dirty="0">
                          <a:latin typeface="Arial"/>
                          <a:ea typeface="微软雅黑" pitchFamily="34" charset="-122"/>
                        </a:rPr>
                        <a:t>OFF</a:t>
                      </a:r>
                      <a:r>
                        <a:rPr lang="zh-CN" altLang="en-US" sz="1000" dirty="0">
                          <a:latin typeface="Arial"/>
                          <a:ea typeface="微软雅黑" pitchFamily="34" charset="-122"/>
                        </a:rPr>
                        <a:t>、</a:t>
                      </a:r>
                      <a:r>
                        <a:rPr lang="en-US" altLang="zh-CN" sz="1000" dirty="0">
                          <a:latin typeface="Arial"/>
                          <a:ea typeface="微软雅黑" pitchFamily="34" charset="-122"/>
                        </a:rPr>
                        <a:t>ON</a:t>
                      </a:r>
                      <a:r>
                        <a:rPr lang="zh-CN" altLang="en-US" sz="1000" dirty="0">
                          <a:latin typeface="Arial"/>
                          <a:ea typeface="微软雅黑" pitchFamily="34" charset="-122"/>
                        </a:rPr>
                        <a:t>、</a:t>
                      </a:r>
                      <a:r>
                        <a:rPr lang="en-US" altLang="zh-CN" sz="1000" dirty="0">
                          <a:latin typeface="Arial"/>
                          <a:ea typeface="微软雅黑" pitchFamily="34" charset="-122"/>
                        </a:rPr>
                        <a:t>Flash</a:t>
                      </a:r>
                      <a:r>
                        <a:rPr lang="zh-CN" altLang="en-US" sz="1000" dirty="0">
                          <a:latin typeface="Arial"/>
                          <a:ea typeface="微软雅黑" pitchFamily="34" charset="-122"/>
                        </a:rPr>
                        <a:t>三个状态</a:t>
                      </a:r>
                    </a:p>
                  </a:txBody>
                  <a:tcPr anchor="ctr"/>
                </a:tc>
                <a:extLst>
                  <a:ext uri="{0D108BD9-81ED-4DB2-BD59-A6C34878D82A}">
                    <a16:rowId xmlns:a16="http://schemas.microsoft.com/office/drawing/2014/main" val="10001"/>
                  </a:ext>
                </a:extLst>
              </a:tr>
              <a:tr h="370840">
                <a:tc>
                  <a:txBody>
                    <a:bodyPr/>
                    <a:lstStyle/>
                    <a:p>
                      <a:pPr algn="ctr"/>
                      <a:r>
                        <a:rPr lang="en-US" altLang="zh-CN" sz="1000" dirty="0">
                          <a:latin typeface="Arial"/>
                          <a:ea typeface="微软雅黑" pitchFamily="34" charset="-122"/>
                        </a:rPr>
                        <a:t>FailureLamp</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故障指示灯，包含</a:t>
                      </a:r>
                      <a:r>
                        <a:rPr lang="en-US" altLang="zh-CN" sz="1000" dirty="0">
                          <a:latin typeface="Arial"/>
                          <a:ea typeface="微软雅黑" pitchFamily="34" charset="-122"/>
                        </a:rPr>
                        <a:t>OFF</a:t>
                      </a:r>
                      <a:r>
                        <a:rPr lang="zh-CN" altLang="en-US" sz="1000" dirty="0">
                          <a:latin typeface="Arial"/>
                          <a:ea typeface="微软雅黑" pitchFamily="34" charset="-122"/>
                        </a:rPr>
                        <a:t>、</a:t>
                      </a:r>
                      <a:r>
                        <a:rPr lang="en-US" altLang="zh-CN" sz="1000" dirty="0">
                          <a:latin typeface="Arial"/>
                          <a:ea typeface="微软雅黑" pitchFamily="34" charset="-122"/>
                        </a:rPr>
                        <a:t>ON</a:t>
                      </a:r>
                      <a:r>
                        <a:rPr lang="zh-CN" altLang="en-US" sz="1000" dirty="0">
                          <a:latin typeface="Arial"/>
                          <a:ea typeface="微软雅黑" pitchFamily="34" charset="-122"/>
                        </a:rPr>
                        <a:t>、</a:t>
                      </a:r>
                      <a:r>
                        <a:rPr lang="en-US" altLang="zh-CN" sz="1000" dirty="0">
                          <a:latin typeface="Arial"/>
                          <a:ea typeface="微软雅黑" pitchFamily="34" charset="-122"/>
                        </a:rPr>
                        <a:t>Flash</a:t>
                      </a:r>
                      <a:r>
                        <a:rPr lang="zh-CN" altLang="en-US" sz="1000" dirty="0">
                          <a:latin typeface="Arial"/>
                          <a:ea typeface="微软雅黑" pitchFamily="34" charset="-122"/>
                        </a:rPr>
                        <a:t>三个状态</a:t>
                      </a:r>
                    </a:p>
                  </a:txBody>
                  <a:tcPr anchor="ctr"/>
                </a:tc>
                <a:extLst>
                  <a:ext uri="{0D108BD9-81ED-4DB2-BD59-A6C34878D82A}">
                    <a16:rowId xmlns:a16="http://schemas.microsoft.com/office/drawing/2014/main" val="10002"/>
                  </a:ext>
                </a:extLst>
              </a:tr>
              <a:tr h="370840">
                <a:tc>
                  <a:txBody>
                    <a:bodyPr/>
                    <a:lstStyle/>
                    <a:p>
                      <a:pPr algn="ctr"/>
                      <a:r>
                        <a:rPr lang="en-US" altLang="zh-CN" sz="1000" dirty="0">
                          <a:latin typeface="Arial"/>
                          <a:ea typeface="微软雅黑" pitchFamily="34" charset="-122"/>
                        </a:rPr>
                        <a:t>ApplicationStatus</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3</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是</a:t>
                      </a:r>
                    </a:p>
                  </a:txBody>
                  <a:tcPr anchor="ctr"/>
                </a:tc>
                <a:tc>
                  <a:txBody>
                    <a:bodyPr/>
                    <a:lstStyle/>
                    <a:p>
                      <a:pPr algn="l"/>
                      <a:r>
                        <a:rPr lang="zh-CN" altLang="en-US" sz="1000" dirty="0">
                          <a:latin typeface="Arial"/>
                          <a:ea typeface="微软雅黑" pitchFamily="34" charset="-122"/>
                        </a:rPr>
                        <a:t>拉起状态，包含</a:t>
                      </a:r>
                      <a:r>
                        <a:rPr lang="en-US" altLang="zh-CN" sz="1000" dirty="0">
                          <a:latin typeface="Arial"/>
                          <a:ea typeface="微软雅黑" pitchFamily="34" charset="-122"/>
                        </a:rPr>
                        <a:t>Fully</a:t>
                      </a:r>
                      <a:r>
                        <a:rPr lang="en-US" altLang="zh-CN" sz="1000" baseline="0" dirty="0">
                          <a:latin typeface="Arial"/>
                          <a:ea typeface="微软雅黑" pitchFamily="34" charset="-122"/>
                        </a:rPr>
                        <a:t> Released\Released\</a:t>
                      </a:r>
                      <a:r>
                        <a:rPr lang="en-US" altLang="zh-CN" sz="1000" baseline="0" dirty="0" err="1">
                          <a:latin typeface="Arial"/>
                          <a:ea typeface="微软雅黑" pitchFamily="34" charset="-122"/>
                        </a:rPr>
                        <a:t>PreReleased</a:t>
                      </a:r>
                      <a:r>
                        <a:rPr lang="en-US" altLang="zh-CN" sz="1000" baseline="0" dirty="0">
                          <a:latin typeface="Arial"/>
                          <a:ea typeface="微软雅黑" pitchFamily="34" charset="-122"/>
                        </a:rPr>
                        <a:t>\Applied\In Operation\Unknown</a:t>
                      </a:r>
                      <a:endParaRPr lang="zh-CN" altLang="en-US" sz="1000" dirty="0">
                        <a:latin typeface="Arial"/>
                        <a:ea typeface="微软雅黑" pitchFamily="34" charset="-122"/>
                      </a:endParaRP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latin typeface="Arial"/>
                          <a:ea typeface="微软雅黑" pitchFamily="34" charset="-122"/>
                        </a:rPr>
                        <a:t>FailureStatus</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3</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否</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latin typeface="Arial"/>
                          <a:ea typeface="微软雅黑" pitchFamily="34" charset="-122"/>
                        </a:rPr>
                        <a:t>故障状态</a:t>
                      </a:r>
                    </a:p>
                  </a:txBody>
                  <a:tcPr anchor="ctr"/>
                </a:tc>
                <a:extLst>
                  <a:ext uri="{0D108BD9-81ED-4DB2-BD59-A6C34878D82A}">
                    <a16:rowId xmlns:a16="http://schemas.microsoft.com/office/drawing/2014/main" val="10004"/>
                  </a:ext>
                </a:extLst>
              </a:tr>
              <a:tr h="370840">
                <a:tc>
                  <a:txBody>
                    <a:bodyPr/>
                    <a:lstStyle/>
                    <a:p>
                      <a:r>
                        <a:rPr lang="en-US" altLang="zh-CN" sz="1000" kern="1200" dirty="0">
                          <a:solidFill>
                            <a:schemeClr val="dk1"/>
                          </a:solidFill>
                          <a:latin typeface="Arial"/>
                          <a:ea typeface="微软雅黑" pitchFamily="34" charset="-122"/>
                          <a:cs typeface="+mn-cs"/>
                        </a:rPr>
                        <a:t>AcousticWarning </a:t>
                      </a:r>
                      <a:endParaRPr lang="en-US" altLang="zh-CN" sz="1000" kern="1200" baseline="0" dirty="0">
                        <a:solidFill>
                          <a:schemeClr val="dk1"/>
                        </a:solidFill>
                        <a:latin typeface="Arial"/>
                        <a:ea typeface="+mn-ea"/>
                        <a:cs typeface="+mn-cs"/>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否</a:t>
                      </a:r>
                    </a:p>
                  </a:txBody>
                  <a:tcPr anchor="ctr"/>
                </a:tc>
                <a:tc>
                  <a:txBody>
                    <a:bodyPr/>
                    <a:lstStyle/>
                    <a:p>
                      <a:pPr algn="l"/>
                      <a:r>
                        <a:rPr lang="zh-CN" altLang="en-US" sz="1000" dirty="0">
                          <a:latin typeface="Arial"/>
                          <a:ea typeface="微软雅黑" pitchFamily="34" charset="-122"/>
                        </a:rPr>
                        <a:t>报警音，包含</a:t>
                      </a:r>
                      <a:r>
                        <a:rPr lang="en-US" altLang="zh-CN" sz="1000" dirty="0">
                          <a:latin typeface="Arial"/>
                          <a:ea typeface="微软雅黑" pitchFamily="34" charset="-122"/>
                        </a:rPr>
                        <a:t>OFF</a:t>
                      </a:r>
                      <a:r>
                        <a:rPr lang="zh-CN" altLang="en-US" sz="1000" dirty="0">
                          <a:latin typeface="Arial"/>
                          <a:ea typeface="微软雅黑" pitchFamily="34" charset="-122"/>
                        </a:rPr>
                        <a:t>、</a:t>
                      </a:r>
                      <a:r>
                        <a:rPr lang="en-US" altLang="zh-CN" sz="1000" dirty="0">
                          <a:latin typeface="Arial"/>
                          <a:ea typeface="微软雅黑" pitchFamily="34" charset="-122"/>
                        </a:rPr>
                        <a:t>ON</a:t>
                      </a:r>
                      <a:r>
                        <a:rPr lang="en-US" altLang="zh-CN" sz="1000" baseline="0" dirty="0">
                          <a:latin typeface="Arial"/>
                          <a:ea typeface="微软雅黑" pitchFamily="34" charset="-122"/>
                        </a:rPr>
                        <a:t> Once</a:t>
                      </a:r>
                      <a:r>
                        <a:rPr lang="zh-CN" altLang="en-US" sz="1000" baseline="0" dirty="0">
                          <a:latin typeface="Arial"/>
                          <a:ea typeface="微软雅黑" pitchFamily="34" charset="-122"/>
                        </a:rPr>
                        <a:t>、</a:t>
                      </a:r>
                      <a:r>
                        <a:rPr lang="en-US" altLang="zh-CN" sz="1000" baseline="0" dirty="0">
                          <a:latin typeface="Arial"/>
                          <a:ea typeface="微软雅黑" pitchFamily="34" charset="-122"/>
                        </a:rPr>
                        <a:t>ON continuous</a:t>
                      </a:r>
                      <a:r>
                        <a:rPr lang="zh-CN" altLang="en-US" sz="1000" baseline="0" dirty="0">
                          <a:latin typeface="Arial"/>
                          <a:ea typeface="微软雅黑" pitchFamily="34" charset="-122"/>
                        </a:rPr>
                        <a:t>三个状态</a:t>
                      </a:r>
                      <a:endParaRPr lang="zh-CN" altLang="en-US" sz="1000" dirty="0">
                        <a:latin typeface="Arial"/>
                        <a:ea typeface="微软雅黑" pitchFamily="34" charset="-122"/>
                      </a:endParaRPr>
                    </a:p>
                  </a:txBody>
                  <a:tcPr anchor="ctr"/>
                </a:tc>
                <a:extLst>
                  <a:ext uri="{0D108BD9-81ED-4DB2-BD59-A6C34878D82A}">
                    <a16:rowId xmlns:a16="http://schemas.microsoft.com/office/drawing/2014/main" val="10005"/>
                  </a:ext>
                </a:extLst>
              </a:tr>
              <a:tr h="135276">
                <a:tc>
                  <a:txBody>
                    <a:bodyPr/>
                    <a:lstStyle/>
                    <a:p>
                      <a:pPr algn="ctr"/>
                      <a:r>
                        <a:rPr lang="en-US" altLang="zh-CN" sz="1000" dirty="0">
                          <a:latin typeface="Arial"/>
                          <a:ea typeface="微软雅黑" pitchFamily="34" charset="-122"/>
                        </a:rPr>
                        <a:t>TextDisplay</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3</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否</a:t>
                      </a:r>
                    </a:p>
                  </a:txBody>
                  <a:tcPr anchor="ctr"/>
                </a:tc>
                <a:tc>
                  <a:txBody>
                    <a:bodyPr/>
                    <a:lstStyle/>
                    <a:p>
                      <a:pPr algn="l"/>
                      <a:r>
                        <a:rPr lang="zh-CN" altLang="en-US" sz="1000" dirty="0">
                          <a:latin typeface="Arial"/>
                          <a:ea typeface="微软雅黑" pitchFamily="34" charset="-122"/>
                        </a:rPr>
                        <a:t>文字提示</a:t>
                      </a:r>
                    </a:p>
                  </a:txBody>
                  <a:tcPr anchor="ctr"/>
                </a:tc>
                <a:extLst>
                  <a:ext uri="{0D108BD9-81ED-4DB2-BD59-A6C34878D82A}">
                    <a16:rowId xmlns:a16="http://schemas.microsoft.com/office/drawing/2014/main" val="10006"/>
                  </a:ext>
                </a:extLst>
              </a:tr>
              <a:tr h="135276">
                <a:tc>
                  <a:txBody>
                    <a:bodyPr/>
                    <a:lstStyle/>
                    <a:p>
                      <a:pPr algn="ctr"/>
                      <a:r>
                        <a:rPr lang="en-US" altLang="zh-CN" sz="1000" dirty="0">
                          <a:latin typeface="Arial"/>
                          <a:ea typeface="微软雅黑" pitchFamily="34" charset="-122"/>
                        </a:rPr>
                        <a:t>SwitchStatus</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unsigned</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3</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50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200</a:t>
                      </a:r>
                      <a:endParaRPr lang="zh-CN" altLang="en-US" sz="1000" dirty="0">
                        <a:latin typeface="Arial"/>
                        <a:ea typeface="微软雅黑" pitchFamily="34" charset="-122"/>
                      </a:endParaRPr>
                    </a:p>
                  </a:txBody>
                  <a:tcPr anchor="ctr"/>
                </a:tc>
                <a:tc>
                  <a:txBody>
                    <a:bodyPr/>
                    <a:lstStyle/>
                    <a:p>
                      <a:pPr algn="ctr"/>
                      <a:r>
                        <a:rPr lang="en-US" altLang="zh-CN" sz="1000" dirty="0">
                          <a:latin typeface="Arial"/>
                          <a:ea typeface="微软雅黑" pitchFamily="34" charset="-122"/>
                        </a:rPr>
                        <a:t>0</a:t>
                      </a:r>
                      <a:endParaRPr lang="zh-CN" altLang="en-US" sz="1000" dirty="0">
                        <a:latin typeface="Arial"/>
                        <a:ea typeface="微软雅黑" pitchFamily="34" charset="-122"/>
                      </a:endParaRPr>
                    </a:p>
                  </a:txBody>
                  <a:tcPr anchor="ctr"/>
                </a:tc>
                <a:tc>
                  <a:txBody>
                    <a:bodyPr/>
                    <a:lstStyle/>
                    <a:p>
                      <a:pPr algn="ctr"/>
                      <a:r>
                        <a:rPr lang="zh-CN" altLang="en-US" sz="1000" dirty="0">
                          <a:latin typeface="Arial"/>
                          <a:ea typeface="微软雅黑" pitchFamily="34" charset="-122"/>
                        </a:rPr>
                        <a:t>否</a:t>
                      </a:r>
                    </a:p>
                  </a:txBody>
                  <a:tcPr anchor="ctr"/>
                </a:tc>
                <a:tc>
                  <a:txBody>
                    <a:bodyPr/>
                    <a:lstStyle/>
                    <a:p>
                      <a:pPr algn="l"/>
                      <a:r>
                        <a:rPr lang="zh-CN" altLang="en-US" sz="1000" dirty="0">
                          <a:latin typeface="Arial"/>
                          <a:ea typeface="微软雅黑" pitchFamily="34" charset="-122"/>
                        </a:rPr>
                        <a:t>开关状态</a:t>
                      </a:r>
                    </a:p>
                  </a:txBody>
                  <a:tcPr anchor="ctr"/>
                </a:tc>
                <a:extLst>
                  <a:ext uri="{0D108BD9-81ED-4DB2-BD59-A6C34878D82A}">
                    <a16:rowId xmlns:a16="http://schemas.microsoft.com/office/drawing/2014/main" val="10007"/>
                  </a:ext>
                </a:extLst>
              </a:tr>
            </a:tbl>
          </a:graphicData>
        </a:graphic>
      </p:graphicFrame>
      <p:sp>
        <p:nvSpPr>
          <p:cNvPr id="5" name="矩形 4"/>
          <p:cNvSpPr/>
          <p:nvPr/>
        </p:nvSpPr>
        <p:spPr>
          <a:xfrm>
            <a:off x="285720" y="1052736"/>
            <a:ext cx="8534752" cy="369332"/>
          </a:xfrm>
          <a:prstGeom prst="rect">
            <a:avLst/>
          </a:prstGeom>
        </p:spPr>
        <p:txBody>
          <a:bodyPr wrap="square">
            <a:spAutoFit/>
          </a:bodyPr>
          <a:lstStyle/>
          <a:p>
            <a:r>
              <a:rPr lang="zh-CN" altLang="en-US" dirty="0">
                <a:latin typeface="微软雅黑" pitchFamily="34" charset="-122"/>
                <a:ea typeface="微软雅黑" pitchFamily="34" charset="-122"/>
              </a:rPr>
              <a:t>输出信号</a:t>
            </a:r>
            <a:r>
              <a:rPr lang="en-US" altLang="zh-CN" dirty="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88531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24</a:t>
            </a:fld>
            <a:endParaRPr lang="zh-CN" altLang="en-US"/>
          </a:p>
        </p:txBody>
      </p:sp>
      <p:sp>
        <p:nvSpPr>
          <p:cNvPr id="3" name="矩形 2"/>
          <p:cNvSpPr/>
          <p:nvPr/>
        </p:nvSpPr>
        <p:spPr>
          <a:xfrm>
            <a:off x="357158" y="1124744"/>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需求规范输入：</a:t>
            </a:r>
            <a:endParaRPr lang="en-US" altLang="zh-CN" sz="2400" b="1" dirty="0">
              <a:latin typeface="微软雅黑" pitchFamily="34" charset="-122"/>
              <a:ea typeface="微软雅黑" pitchFamily="34" charset="-122"/>
            </a:endParaRPr>
          </a:p>
        </p:txBody>
      </p:sp>
      <p:sp>
        <p:nvSpPr>
          <p:cNvPr id="5" name="矩形 4"/>
          <p:cNvSpPr/>
          <p:nvPr/>
        </p:nvSpPr>
        <p:spPr>
          <a:xfrm>
            <a:off x="395536" y="1700808"/>
            <a:ext cx="8215370" cy="3416320"/>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为更好地进行系统方案评估，还需要贵司提供如下规范信息：</a:t>
            </a:r>
            <a:endParaRPr lang="en-US" altLang="zh-CN" dirty="0">
              <a:latin typeface="微软雅黑" pitchFamily="34" charset="-122"/>
              <a:ea typeface="微软雅黑" pitchFamily="34" charset="-122"/>
            </a:endParaRPr>
          </a:p>
          <a:p>
            <a:pPr>
              <a:lnSpc>
                <a:spcPct val="150000"/>
              </a:lnSpc>
            </a:pP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电源管理规范</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2.CAN</a:t>
            </a:r>
            <a:r>
              <a:rPr lang="zh-CN" altLang="en-US" dirty="0">
                <a:latin typeface="微软雅黑" pitchFamily="34" charset="-122"/>
                <a:ea typeface="微软雅黑" pitchFamily="34" charset="-122"/>
              </a:rPr>
              <a:t>网络通讯设计规范</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诊断规范</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通用电子电器试验规范（电器及环境试验要求）</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电磁兼容规范</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接插件规范</a:t>
            </a:r>
          </a:p>
        </p:txBody>
      </p:sp>
    </p:spTree>
    <p:extLst>
      <p:ext uri="{BB962C8B-B14F-4D97-AF65-F5344CB8AC3E}">
        <p14:creationId xmlns:p14="http://schemas.microsoft.com/office/powerpoint/2010/main" val="252402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25</a:t>
            </a:fld>
            <a:endParaRPr lang="zh-CN" altLang="en-US"/>
          </a:p>
        </p:txBody>
      </p:sp>
      <p:sp>
        <p:nvSpPr>
          <p:cNvPr id="2" name="TextBox 1"/>
          <p:cNvSpPr txBox="1"/>
          <p:nvPr/>
        </p:nvSpPr>
        <p:spPr>
          <a:xfrm>
            <a:off x="2123728" y="1881283"/>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1. </a:t>
            </a:r>
            <a:r>
              <a:rPr lang="zh-CN" altLang="en-US" sz="2800" b="1" dirty="0">
                <a:solidFill>
                  <a:schemeClr val="bg1">
                    <a:lumMod val="85000"/>
                  </a:schemeClr>
                </a:solidFill>
                <a:latin typeface="微软雅黑" pitchFamily="34" charset="-122"/>
                <a:ea typeface="微软雅黑" pitchFamily="34" charset="-122"/>
              </a:rPr>
              <a:t>驻车系统能力校核</a:t>
            </a:r>
          </a:p>
        </p:txBody>
      </p:sp>
      <p:sp>
        <p:nvSpPr>
          <p:cNvPr id="5" name="TextBox 4"/>
          <p:cNvSpPr txBox="1"/>
          <p:nvPr/>
        </p:nvSpPr>
        <p:spPr>
          <a:xfrm>
            <a:off x="2123728" y="2526576"/>
            <a:ext cx="3740126"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2.</a:t>
            </a:r>
            <a:r>
              <a:rPr lang="zh-CN" altLang="en-US" sz="2800" b="1" dirty="0">
                <a:solidFill>
                  <a:schemeClr val="bg1">
                    <a:lumMod val="85000"/>
                  </a:schemeClr>
                </a:solidFill>
                <a:latin typeface="微软雅黑" pitchFamily="34" charset="-122"/>
                <a:ea typeface="微软雅黑" pitchFamily="34" charset="-122"/>
              </a:rPr>
              <a:t>设计方案及硬件接口</a:t>
            </a:r>
          </a:p>
        </p:txBody>
      </p:sp>
      <p:sp>
        <p:nvSpPr>
          <p:cNvPr id="6" name="TextBox 5"/>
          <p:cNvSpPr txBox="1"/>
          <p:nvPr/>
        </p:nvSpPr>
        <p:spPr>
          <a:xfrm>
            <a:off x="2136123" y="3193812"/>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3. </a:t>
            </a:r>
            <a:r>
              <a:rPr lang="zh-CN" altLang="en-US" sz="2800" b="1" dirty="0">
                <a:solidFill>
                  <a:schemeClr val="bg1">
                    <a:lumMod val="85000"/>
                  </a:schemeClr>
                </a:solidFill>
                <a:latin typeface="微软雅黑" pitchFamily="34" charset="-122"/>
                <a:ea typeface="微软雅黑" pitchFamily="34" charset="-122"/>
              </a:rPr>
              <a:t>网络接口设计方案</a:t>
            </a:r>
          </a:p>
        </p:txBody>
      </p:sp>
      <p:sp>
        <p:nvSpPr>
          <p:cNvPr id="7" name="TextBox 6"/>
          <p:cNvSpPr txBox="1"/>
          <p:nvPr/>
        </p:nvSpPr>
        <p:spPr>
          <a:xfrm>
            <a:off x="2160216" y="3913892"/>
            <a:ext cx="2052165" cy="523220"/>
          </a:xfrm>
          <a:prstGeom prst="rect">
            <a:avLst/>
          </a:prstGeom>
          <a:noFill/>
        </p:spPr>
        <p:txBody>
          <a:bodyPr wrap="none" rtlCol="0">
            <a:spAutoFit/>
          </a:bodyPr>
          <a:lstStyle/>
          <a:p>
            <a:r>
              <a:rPr lang="en-US" altLang="zh-CN" sz="2800" b="1" dirty="0">
                <a:latin typeface="微软雅黑" pitchFamily="34" charset="-122"/>
                <a:ea typeface="微软雅黑" pitchFamily="34" charset="-122"/>
              </a:rPr>
              <a:t>4. </a:t>
            </a:r>
            <a:r>
              <a:rPr lang="zh-CN" altLang="en-US" sz="2800" b="1" dirty="0">
                <a:latin typeface="微软雅黑" pitchFamily="34" charset="-122"/>
                <a:ea typeface="微软雅黑" pitchFamily="34" charset="-122"/>
              </a:rPr>
              <a:t>开发计划</a:t>
            </a:r>
          </a:p>
        </p:txBody>
      </p:sp>
    </p:spTree>
    <p:extLst>
      <p:ext uri="{BB962C8B-B14F-4D97-AF65-F5344CB8AC3E}">
        <p14:creationId xmlns:p14="http://schemas.microsoft.com/office/powerpoint/2010/main" val="252003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26</a:t>
            </a:fld>
            <a:endParaRPr lang="zh-CN" altLang="en-US"/>
          </a:p>
        </p:txBody>
      </p:sp>
      <p:sp>
        <p:nvSpPr>
          <p:cNvPr id="3" name="Rectangle 2"/>
          <p:cNvSpPr>
            <a:spLocks noGrp="1" noChangeArrowheads="1"/>
          </p:cNvSpPr>
          <p:nvPr>
            <p:ph type="title" idx="4294967295"/>
          </p:nvPr>
        </p:nvSpPr>
        <p:spPr>
          <a:xfrm>
            <a:off x="457200" y="1052736"/>
            <a:ext cx="7848600" cy="503461"/>
          </a:xfrm>
        </p:spPr>
        <p:txBody>
          <a:bodyPr>
            <a:normAutofit/>
          </a:bodyPr>
          <a:lstStyle/>
          <a:p>
            <a:pPr algn="l"/>
            <a:r>
              <a:rPr lang="en-US" altLang="zh-CN" sz="2400" b="1" dirty="0">
                <a:latin typeface="微软雅黑" panose="020B0503020204020204" pitchFamily="34" charset="-122"/>
                <a:ea typeface="微软雅黑" panose="020B0503020204020204" pitchFamily="34" charset="-122"/>
              </a:rPr>
              <a:t>EPB</a:t>
            </a:r>
            <a:r>
              <a:rPr lang="zh-CN" altLang="en-US" sz="2400" b="1" dirty="0">
                <a:latin typeface="微软雅黑" panose="020B0503020204020204" pitchFamily="34" charset="-122"/>
                <a:ea typeface="微软雅黑" panose="020B0503020204020204" pitchFamily="34" charset="-122"/>
              </a:rPr>
              <a:t>系统开发开发周期</a:t>
            </a:r>
          </a:p>
        </p:txBody>
      </p:sp>
      <p:grpSp>
        <p:nvGrpSpPr>
          <p:cNvPr id="5" name="组合 4"/>
          <p:cNvGrpSpPr/>
          <p:nvPr/>
        </p:nvGrpSpPr>
        <p:grpSpPr>
          <a:xfrm>
            <a:off x="822513" y="1556792"/>
            <a:ext cx="7565911" cy="689184"/>
            <a:chOff x="822513" y="2675346"/>
            <a:chExt cx="7565911" cy="689184"/>
          </a:xfrm>
        </p:grpSpPr>
        <p:cxnSp>
          <p:nvCxnSpPr>
            <p:cNvPr id="6" name="直接箭头连接符 5"/>
            <p:cNvCxnSpPr/>
            <p:nvPr/>
          </p:nvCxnSpPr>
          <p:spPr bwMode="auto">
            <a:xfrm>
              <a:off x="822513" y="3356992"/>
              <a:ext cx="7565911" cy="0"/>
            </a:xfrm>
            <a:prstGeom prst="straightConnector1">
              <a:avLst/>
            </a:prstGeom>
            <a:solidFill>
              <a:schemeClr val="accent1"/>
            </a:solidFill>
            <a:ln w="22225" cap="flat" cmpd="sng" algn="ctr">
              <a:solidFill>
                <a:schemeClr val="bg1">
                  <a:lumMod val="65000"/>
                </a:schemeClr>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V="1">
              <a:off x="1187624" y="3248980"/>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flipV="1">
              <a:off x="2085124" y="3251377"/>
              <a:ext cx="0" cy="89266"/>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3021228" y="3256518"/>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24"/>
            <p:cNvSpPr txBox="1">
              <a:spLocks noChangeArrowheads="1"/>
            </p:cNvSpPr>
            <p:nvPr/>
          </p:nvSpPr>
          <p:spPr bwMode="auto">
            <a:xfrm>
              <a:off x="1089421" y="2959960"/>
              <a:ext cx="263213"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7</a:t>
              </a:r>
              <a:endParaRPr lang="zh-CN" altLang="en-US" sz="1100" b="1" dirty="0"/>
            </a:p>
          </p:txBody>
        </p:sp>
        <p:sp>
          <p:nvSpPr>
            <p:cNvPr id="11" name="TextBox 24"/>
            <p:cNvSpPr txBox="1">
              <a:spLocks noChangeArrowheads="1"/>
            </p:cNvSpPr>
            <p:nvPr/>
          </p:nvSpPr>
          <p:spPr bwMode="auto">
            <a:xfrm>
              <a:off x="1953516" y="2959959"/>
              <a:ext cx="263214"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8</a:t>
              </a:r>
              <a:endParaRPr lang="zh-CN" altLang="en-US" sz="1100" b="1" dirty="0"/>
            </a:p>
          </p:txBody>
        </p:sp>
        <p:sp>
          <p:nvSpPr>
            <p:cNvPr id="12" name="TextBox 24"/>
            <p:cNvSpPr txBox="1">
              <a:spLocks noChangeArrowheads="1"/>
            </p:cNvSpPr>
            <p:nvPr/>
          </p:nvSpPr>
          <p:spPr bwMode="auto">
            <a:xfrm>
              <a:off x="2889620" y="2959005"/>
              <a:ext cx="263214"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9</a:t>
              </a:r>
              <a:endParaRPr lang="zh-CN" altLang="en-US" sz="1100" b="1" dirty="0"/>
            </a:p>
          </p:txBody>
        </p:sp>
        <p:cxnSp>
          <p:nvCxnSpPr>
            <p:cNvPr id="13" name="直接连接符 12"/>
            <p:cNvCxnSpPr/>
            <p:nvPr/>
          </p:nvCxnSpPr>
          <p:spPr bwMode="auto">
            <a:xfrm flipV="1">
              <a:off x="4021460" y="3236971"/>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24"/>
            <p:cNvSpPr txBox="1">
              <a:spLocks noChangeArrowheads="1"/>
            </p:cNvSpPr>
            <p:nvPr/>
          </p:nvSpPr>
          <p:spPr bwMode="auto">
            <a:xfrm>
              <a:off x="3850579" y="2953972"/>
              <a:ext cx="341760"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10</a:t>
              </a:r>
              <a:endParaRPr lang="zh-CN" altLang="en-US" sz="1100" b="1" dirty="0"/>
            </a:p>
          </p:txBody>
        </p:sp>
        <p:cxnSp>
          <p:nvCxnSpPr>
            <p:cNvPr id="15" name="直接连接符 14"/>
            <p:cNvCxnSpPr/>
            <p:nvPr/>
          </p:nvCxnSpPr>
          <p:spPr bwMode="auto">
            <a:xfrm flipV="1">
              <a:off x="5037452" y="3222457"/>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24"/>
            <p:cNvSpPr txBox="1">
              <a:spLocks noChangeArrowheads="1"/>
            </p:cNvSpPr>
            <p:nvPr/>
          </p:nvSpPr>
          <p:spPr bwMode="auto">
            <a:xfrm>
              <a:off x="4866571" y="2939458"/>
              <a:ext cx="341760"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11</a:t>
              </a:r>
              <a:endParaRPr lang="zh-CN" altLang="en-US" sz="1100" b="1" dirty="0"/>
            </a:p>
          </p:txBody>
        </p:sp>
        <p:cxnSp>
          <p:nvCxnSpPr>
            <p:cNvPr id="17" name="直接连接符 16"/>
            <p:cNvCxnSpPr/>
            <p:nvPr/>
          </p:nvCxnSpPr>
          <p:spPr bwMode="auto">
            <a:xfrm flipV="1">
              <a:off x="5973556" y="3236971"/>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24"/>
            <p:cNvSpPr txBox="1">
              <a:spLocks noChangeArrowheads="1"/>
            </p:cNvSpPr>
            <p:nvPr/>
          </p:nvSpPr>
          <p:spPr bwMode="auto">
            <a:xfrm>
              <a:off x="5802674" y="2953972"/>
              <a:ext cx="341760"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12</a:t>
              </a:r>
              <a:endParaRPr lang="zh-CN" altLang="en-US" sz="1100" b="1" dirty="0"/>
            </a:p>
          </p:txBody>
        </p:sp>
        <p:cxnSp>
          <p:nvCxnSpPr>
            <p:cNvPr id="19" name="直接连接符 18"/>
            <p:cNvCxnSpPr/>
            <p:nvPr/>
          </p:nvCxnSpPr>
          <p:spPr bwMode="auto">
            <a:xfrm flipV="1">
              <a:off x="6909661" y="3222456"/>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24"/>
            <p:cNvSpPr txBox="1">
              <a:spLocks noChangeArrowheads="1"/>
            </p:cNvSpPr>
            <p:nvPr/>
          </p:nvSpPr>
          <p:spPr bwMode="auto">
            <a:xfrm>
              <a:off x="6738779" y="2939457"/>
              <a:ext cx="341760"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13</a:t>
              </a:r>
              <a:endParaRPr lang="zh-CN" altLang="en-US" sz="1100" b="1" dirty="0"/>
            </a:p>
          </p:txBody>
        </p:sp>
        <p:cxnSp>
          <p:nvCxnSpPr>
            <p:cNvPr id="21" name="直接连接符 20"/>
            <p:cNvCxnSpPr/>
            <p:nvPr/>
          </p:nvCxnSpPr>
          <p:spPr bwMode="auto">
            <a:xfrm flipV="1">
              <a:off x="7845765" y="3222456"/>
              <a:ext cx="0" cy="10801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a:spLocks noChangeArrowheads="1"/>
            </p:cNvSpPr>
            <p:nvPr/>
          </p:nvSpPr>
          <p:spPr bwMode="auto">
            <a:xfrm>
              <a:off x="7674883" y="2939457"/>
              <a:ext cx="341760" cy="26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14</a:t>
              </a:r>
              <a:endParaRPr lang="zh-CN" altLang="en-US" sz="1100" b="1" dirty="0"/>
            </a:p>
          </p:txBody>
        </p:sp>
        <p:sp>
          <p:nvSpPr>
            <p:cNvPr id="23" name="TextBox 24"/>
            <p:cNvSpPr txBox="1">
              <a:spLocks noChangeArrowheads="1"/>
            </p:cNvSpPr>
            <p:nvPr/>
          </p:nvSpPr>
          <p:spPr bwMode="auto">
            <a:xfrm>
              <a:off x="993419" y="2675346"/>
              <a:ext cx="498856" cy="27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FF0000"/>
                  </a:solidFill>
                  <a:latin typeface="Arial" pitchFamily="34" charset="0"/>
                  <a:ea typeface="华文细黑" pitchFamily="2" charset="-122"/>
                </a:defRPr>
              </a:lvl1pPr>
              <a:lvl2pPr marL="742950" indent="-285750" eaLnBrk="0" hangingPunct="0">
                <a:defRPr sz="3200">
                  <a:solidFill>
                    <a:srgbClr val="FF0000"/>
                  </a:solidFill>
                  <a:latin typeface="Arial" pitchFamily="34" charset="0"/>
                  <a:ea typeface="华文细黑" pitchFamily="2" charset="-122"/>
                </a:defRPr>
              </a:lvl2pPr>
              <a:lvl3pPr marL="1143000" indent="-228600" eaLnBrk="0" hangingPunct="0">
                <a:defRPr sz="3200">
                  <a:solidFill>
                    <a:srgbClr val="FF0000"/>
                  </a:solidFill>
                  <a:latin typeface="Arial" pitchFamily="34" charset="0"/>
                  <a:ea typeface="华文细黑" pitchFamily="2" charset="-122"/>
                </a:defRPr>
              </a:lvl3pPr>
              <a:lvl4pPr marL="1600200" indent="-228600" eaLnBrk="0" hangingPunct="0">
                <a:defRPr sz="3200">
                  <a:solidFill>
                    <a:srgbClr val="FF0000"/>
                  </a:solidFill>
                  <a:latin typeface="Arial" pitchFamily="34" charset="0"/>
                  <a:ea typeface="华文细黑" pitchFamily="2" charset="-122"/>
                </a:defRPr>
              </a:lvl4pPr>
              <a:lvl5pPr marL="2057400" indent="-228600" eaLnBrk="0" hangingPunct="0">
                <a:defRPr sz="3200">
                  <a:solidFill>
                    <a:srgbClr val="FF0000"/>
                  </a:solidFill>
                  <a:latin typeface="Arial" pitchFamily="34" charset="0"/>
                  <a:ea typeface="华文细黑" pitchFamily="2" charset="-122"/>
                </a:defRPr>
              </a:lvl5pPr>
              <a:lvl6pPr marL="2514600" indent="-228600" eaLnBrk="0" fontAlgn="base" hangingPunct="0">
                <a:spcBef>
                  <a:spcPct val="0"/>
                </a:spcBef>
                <a:spcAft>
                  <a:spcPct val="0"/>
                </a:spcAft>
                <a:defRPr sz="3200">
                  <a:solidFill>
                    <a:srgbClr val="FF0000"/>
                  </a:solidFill>
                  <a:latin typeface="Arial" pitchFamily="34" charset="0"/>
                  <a:ea typeface="华文细黑" pitchFamily="2" charset="-122"/>
                </a:defRPr>
              </a:lvl6pPr>
              <a:lvl7pPr marL="2971800" indent="-228600" eaLnBrk="0" fontAlgn="base" hangingPunct="0">
                <a:spcBef>
                  <a:spcPct val="0"/>
                </a:spcBef>
                <a:spcAft>
                  <a:spcPct val="0"/>
                </a:spcAft>
                <a:defRPr sz="3200">
                  <a:solidFill>
                    <a:srgbClr val="FF0000"/>
                  </a:solidFill>
                  <a:latin typeface="Arial" pitchFamily="34" charset="0"/>
                  <a:ea typeface="华文细黑" pitchFamily="2" charset="-122"/>
                </a:defRPr>
              </a:lvl7pPr>
              <a:lvl8pPr marL="3429000" indent="-228600" eaLnBrk="0" fontAlgn="base" hangingPunct="0">
                <a:spcBef>
                  <a:spcPct val="0"/>
                </a:spcBef>
                <a:spcAft>
                  <a:spcPct val="0"/>
                </a:spcAft>
                <a:defRPr sz="3200">
                  <a:solidFill>
                    <a:srgbClr val="FF0000"/>
                  </a:solidFill>
                  <a:latin typeface="Arial" pitchFamily="34" charset="0"/>
                  <a:ea typeface="华文细黑" pitchFamily="2" charset="-122"/>
                </a:defRPr>
              </a:lvl8pPr>
              <a:lvl9pPr marL="3886200" indent="-228600" eaLnBrk="0" fontAlgn="base" hangingPunct="0">
                <a:spcBef>
                  <a:spcPct val="0"/>
                </a:spcBef>
                <a:spcAft>
                  <a:spcPct val="0"/>
                </a:spcAft>
                <a:defRPr sz="3200">
                  <a:solidFill>
                    <a:srgbClr val="FF0000"/>
                  </a:solidFill>
                  <a:latin typeface="Arial" pitchFamily="34" charset="0"/>
                  <a:ea typeface="华文细黑" pitchFamily="2" charset="-122"/>
                </a:defRPr>
              </a:lvl9pPr>
            </a:lstStyle>
            <a:p>
              <a:pPr algn="ctr" eaLnBrk="1" hangingPunct="1">
                <a:lnSpc>
                  <a:spcPct val="110000"/>
                </a:lnSpc>
                <a:spcBef>
                  <a:spcPct val="5000"/>
                </a:spcBef>
              </a:pPr>
              <a:r>
                <a:rPr lang="en-US" altLang="zh-CN" sz="1100" b="1" dirty="0"/>
                <a:t>2015</a:t>
              </a:r>
              <a:endParaRPr lang="zh-CN" altLang="en-US" sz="1100" b="1" dirty="0"/>
            </a:p>
          </p:txBody>
        </p:sp>
      </p:grpSp>
      <p:sp>
        <p:nvSpPr>
          <p:cNvPr id="26" name="等腰三角形 25"/>
          <p:cNvSpPr/>
          <p:nvPr/>
        </p:nvSpPr>
        <p:spPr bwMode="auto">
          <a:xfrm>
            <a:off x="1144644" y="2396967"/>
            <a:ext cx="98203" cy="144016"/>
          </a:xfrm>
          <a:prstGeom prst="triangl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7" name="TextBox 26"/>
          <p:cNvSpPr txBox="1"/>
          <p:nvPr/>
        </p:nvSpPr>
        <p:spPr>
          <a:xfrm>
            <a:off x="877902" y="2567405"/>
            <a:ext cx="669762"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项目启动</a:t>
            </a:r>
          </a:p>
        </p:txBody>
      </p:sp>
      <p:cxnSp>
        <p:nvCxnSpPr>
          <p:cNvPr id="28" name="直接连接符 27"/>
          <p:cNvCxnSpPr/>
          <p:nvPr/>
        </p:nvCxnSpPr>
        <p:spPr bwMode="auto">
          <a:xfrm>
            <a:off x="3021228" y="2396967"/>
            <a:ext cx="0" cy="1080120"/>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剪去单角的矩形 28"/>
          <p:cNvSpPr/>
          <p:nvPr/>
        </p:nvSpPr>
        <p:spPr bwMode="auto">
          <a:xfrm>
            <a:off x="2123728" y="3477087"/>
            <a:ext cx="1813314" cy="1656184"/>
          </a:xfrm>
          <a:prstGeom prst="snip1Rect">
            <a:avLst/>
          </a:prstGeom>
          <a:no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硬件数据锁定发布；</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基本通讯；</a:t>
            </a:r>
            <a:endParaRPr lang="en-US" altLang="zh-CN" dirty="0">
              <a:latin typeface="Times New Roman" pitchFamily="18" charset="0"/>
            </a:endParaRPr>
          </a:p>
          <a:p>
            <a:pPr eaLnBrk="0" fontAlgn="base" hangingPunct="0">
              <a:spcBef>
                <a:spcPct val="0"/>
              </a:spcBef>
              <a:spcAft>
                <a:spcPct val="0"/>
              </a:spcAft>
            </a:pPr>
            <a:r>
              <a:rPr lang="en-US" altLang="zh-CN" sz="1400" dirty="0">
                <a:latin typeface="Times New Roman" pitchFamily="18" charset="0"/>
                <a:ea typeface="微软雅黑" panose="020B0503020204020204" pitchFamily="34" charset="-122"/>
              </a:rPr>
              <a:t>3.</a:t>
            </a:r>
            <a:r>
              <a:rPr lang="zh-CN" altLang="en-US" sz="1400" dirty="0">
                <a:latin typeface="Times New Roman" pitchFamily="18" charset="0"/>
                <a:ea typeface="微软雅黑" panose="020B0503020204020204" pitchFamily="34" charset="-122"/>
              </a:rPr>
              <a:t>基本的拉起和释放功能；</a:t>
            </a:r>
            <a:endParaRPr lang="en-US" altLang="zh-CN" sz="1400" dirty="0">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6032450" y="2396967"/>
            <a:ext cx="0" cy="1080120"/>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剪去单角的矩形 30"/>
          <p:cNvSpPr/>
          <p:nvPr/>
        </p:nvSpPr>
        <p:spPr bwMode="auto">
          <a:xfrm>
            <a:off x="5134950" y="3477087"/>
            <a:ext cx="1813314" cy="1656184"/>
          </a:xfrm>
          <a:prstGeom prst="snip1Rect">
            <a:avLst/>
          </a:prstGeom>
          <a:no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完全通讯；</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微软雅黑" panose="020B0503020204020204" pitchFamily="34" charset="-122"/>
                <a:ea typeface="微软雅黑" panose="020B0503020204020204" pitchFamily="34" charset="-122"/>
              </a:rPr>
              <a:t>2.90%</a:t>
            </a:r>
            <a:r>
              <a:rPr lang="zh-CN" altLang="en-US" sz="1400" dirty="0">
                <a:latin typeface="微软雅黑" panose="020B0503020204020204" pitchFamily="34" charset="-122"/>
                <a:ea typeface="微软雅黑" panose="020B0503020204020204" pitchFamily="34" charset="-122"/>
              </a:rPr>
              <a:t>诊断；</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3.</a:t>
            </a:r>
            <a:r>
              <a:rPr lang="zh-CN" altLang="en-US" sz="1400" dirty="0">
                <a:latin typeface="Times New Roman" pitchFamily="18" charset="0"/>
                <a:ea typeface="微软雅黑" panose="020B0503020204020204" pitchFamily="34" charset="-122"/>
              </a:rPr>
              <a:t>拉起释放功能；</a:t>
            </a:r>
            <a:endParaRPr lang="en-US" altLang="zh-CN" sz="1400" dirty="0">
              <a:latin typeface="Times New Roman" pitchFamily="18" charset="0"/>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4.</a:t>
            </a:r>
            <a:r>
              <a:rPr lang="zh-CN" altLang="en-US" sz="1400" dirty="0">
                <a:latin typeface="Times New Roman" pitchFamily="18" charset="0"/>
                <a:ea typeface="微软雅黑" panose="020B0503020204020204" pitchFamily="34" charset="-122"/>
              </a:rPr>
              <a:t>再夹紧功能；</a:t>
            </a:r>
            <a:endParaRPr lang="en-US" altLang="zh-CN" sz="1400" dirty="0">
              <a:latin typeface="Times New Roman" pitchFamily="18" charset="0"/>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5.</a:t>
            </a:r>
            <a:r>
              <a:rPr lang="zh-CN" altLang="en-US" sz="1400" dirty="0">
                <a:latin typeface="Times New Roman" pitchFamily="18" charset="0"/>
                <a:ea typeface="微软雅黑" panose="020B0503020204020204" pitchFamily="34" charset="-122"/>
              </a:rPr>
              <a:t>辅助起步功能；</a:t>
            </a:r>
            <a:endParaRPr lang="en-US" altLang="zh-CN" sz="1400" dirty="0">
              <a:latin typeface="Times New Roman" pitchFamily="18" charset="0"/>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6.</a:t>
            </a:r>
            <a:r>
              <a:rPr lang="zh-CN" altLang="en-US" sz="1400" dirty="0">
                <a:latin typeface="Times New Roman" pitchFamily="18" charset="0"/>
                <a:ea typeface="微软雅黑" panose="020B0503020204020204" pitchFamily="34" charset="-122"/>
              </a:rPr>
              <a:t>动态驻车功能</a:t>
            </a:r>
            <a:r>
              <a:rPr lang="en-US" altLang="zh-CN" sz="1400" dirty="0">
                <a:latin typeface="Times New Roman" pitchFamily="18" charset="0"/>
                <a:ea typeface="微软雅黑" panose="020B0503020204020204" pitchFamily="34" charset="-122"/>
              </a:rPr>
              <a:t>80%</a:t>
            </a:r>
            <a:r>
              <a:rPr lang="zh-CN" altLang="en-US" sz="1400" dirty="0">
                <a:latin typeface="Times New Roman" pitchFamily="18" charset="0"/>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1758178" y="2567405"/>
            <a:ext cx="917104"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首轮标定样车</a:t>
            </a:r>
          </a:p>
        </p:txBody>
      </p:sp>
      <p:cxnSp>
        <p:nvCxnSpPr>
          <p:cNvPr id="34" name="直接连接符 33"/>
          <p:cNvCxnSpPr/>
          <p:nvPr/>
        </p:nvCxnSpPr>
        <p:spPr bwMode="auto">
          <a:xfrm>
            <a:off x="7847164" y="2396967"/>
            <a:ext cx="0" cy="1080120"/>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剪去单角的矩形 34"/>
          <p:cNvSpPr/>
          <p:nvPr/>
        </p:nvSpPr>
        <p:spPr bwMode="auto">
          <a:xfrm>
            <a:off x="7165688" y="3477087"/>
            <a:ext cx="1813314" cy="1656184"/>
          </a:xfrm>
          <a:prstGeom prst="snip1Rect">
            <a:avLst/>
          </a:prstGeom>
          <a:no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全通讯；</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 全诊断；</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3.</a:t>
            </a:r>
            <a:r>
              <a:rPr lang="zh-CN" altLang="en-US" sz="1400" dirty="0">
                <a:latin typeface="Times New Roman" pitchFamily="18" charset="0"/>
                <a:ea typeface="微软雅黑" panose="020B0503020204020204" pitchFamily="34" charset="-122"/>
              </a:rPr>
              <a:t>全功能发布；</a:t>
            </a:r>
            <a:endParaRPr lang="en-US" altLang="zh-CN" sz="1400" dirty="0">
              <a:latin typeface="Times New Roman" pitchFamily="18" charset="0"/>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Times New Roman" pitchFamily="18" charset="0"/>
                <a:ea typeface="微软雅黑" panose="020B0503020204020204" pitchFamily="34" charset="-122"/>
              </a:rPr>
              <a:t>4.</a:t>
            </a:r>
            <a:r>
              <a:rPr lang="zh-CN" altLang="en-US" sz="1400" dirty="0">
                <a:latin typeface="Times New Roman" pitchFamily="18" charset="0"/>
                <a:ea typeface="微软雅黑" panose="020B0503020204020204" pitchFamily="34" charset="-122"/>
              </a:rPr>
              <a:t>安全发布验证完成；</a:t>
            </a:r>
            <a:endParaRPr lang="en-US" altLang="zh-CN" sz="1400" dirty="0">
              <a:latin typeface="微软雅黑" panose="020B0503020204020204" pitchFamily="34" charset="-122"/>
              <a:ea typeface="微软雅黑" panose="020B0503020204020204" pitchFamily="34" charset="-122"/>
            </a:endParaRPr>
          </a:p>
        </p:txBody>
      </p:sp>
      <p:sp>
        <p:nvSpPr>
          <p:cNvPr id="37" name="等腰三角形 36"/>
          <p:cNvSpPr/>
          <p:nvPr/>
        </p:nvSpPr>
        <p:spPr bwMode="auto">
          <a:xfrm>
            <a:off x="2036022" y="2396967"/>
            <a:ext cx="98203" cy="144016"/>
          </a:xfrm>
          <a:prstGeom prst="triangl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38" name="矩形 37"/>
          <p:cNvSpPr/>
          <p:nvPr/>
        </p:nvSpPr>
        <p:spPr>
          <a:xfrm>
            <a:off x="395536" y="5313982"/>
            <a:ext cx="8215370" cy="923330"/>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备注：</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以上时间计划基于模拟低附的标定，不进行冬季标定试验的情况下完成；</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30021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27</a:t>
            </a:fld>
            <a:endParaRPr lang="zh-CN" altLang="en-US"/>
          </a:p>
        </p:txBody>
      </p:sp>
      <p:sp>
        <p:nvSpPr>
          <p:cNvPr id="5" name="TextBox 4"/>
          <p:cNvSpPr txBox="1"/>
          <p:nvPr/>
        </p:nvSpPr>
        <p:spPr>
          <a:xfrm>
            <a:off x="3707904" y="2996952"/>
            <a:ext cx="1875835" cy="707886"/>
          </a:xfrm>
          <a:prstGeom prst="rect">
            <a:avLst/>
          </a:prstGeom>
          <a:noFill/>
        </p:spPr>
        <p:txBody>
          <a:bodyPr wrap="none" rtlCol="0">
            <a:spAutoFit/>
          </a:bodyPr>
          <a:lstStyle/>
          <a:p>
            <a:r>
              <a:rPr lang="zh-CN" altLang="en-US" sz="4000" b="1" dirty="0">
                <a:latin typeface="微软雅黑" pitchFamily="34" charset="-122"/>
                <a:ea typeface="微软雅黑" pitchFamily="34" charset="-122"/>
              </a:rPr>
              <a:t>谢 谢！</a:t>
            </a:r>
          </a:p>
        </p:txBody>
      </p:sp>
    </p:spTree>
    <p:extLst>
      <p:ext uri="{BB962C8B-B14F-4D97-AF65-F5344CB8AC3E}">
        <p14:creationId xmlns:p14="http://schemas.microsoft.com/office/powerpoint/2010/main" val="133316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827584" y="886936"/>
          <a:ext cx="7344816" cy="5062346"/>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382064">
                <a:tc gridSpan="3">
                  <a:txBody>
                    <a:bodyPr/>
                    <a:lstStyle/>
                    <a:p>
                      <a:pPr algn="ctr"/>
                      <a:r>
                        <a:rPr lang="zh-CN" altLang="en-US" dirty="0">
                          <a:latin typeface="微软雅黑" pitchFamily="34" charset="-122"/>
                          <a:ea typeface="微软雅黑" pitchFamily="34" charset="-122"/>
                        </a:rPr>
                        <a:t>驻车能力计算输入参数</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82064">
                <a:tc>
                  <a:txBody>
                    <a:bodyPr/>
                    <a:lstStyle/>
                    <a:p>
                      <a:pPr algn="l"/>
                      <a:r>
                        <a:rPr lang="zh-CN" altLang="en-US" baseline="0" dirty="0">
                          <a:latin typeface="+mn-ea"/>
                          <a:ea typeface="+mn-ea"/>
                        </a:rPr>
                        <a:t>整车总质量</a:t>
                      </a:r>
                      <a:endParaRPr lang="zh-CN" altLang="en-US" dirty="0">
                        <a:latin typeface="+mn-ea"/>
                        <a:ea typeface="+mn-ea"/>
                      </a:endParaRPr>
                    </a:p>
                  </a:txBody>
                  <a:tcPr anchor="ctr"/>
                </a:tc>
                <a:tc>
                  <a:txBody>
                    <a:bodyPr/>
                    <a:lstStyle/>
                    <a:p>
                      <a:r>
                        <a:rPr lang="en-US" altLang="zh-CN" dirty="0"/>
                        <a:t>6000KG</a:t>
                      </a:r>
                      <a:endParaRPr lang="zh-CN" altLang="en-US" dirty="0"/>
                    </a:p>
                  </a:txBody>
                  <a:tcPr/>
                </a:tc>
                <a:tc>
                  <a:txBody>
                    <a:bodyPr/>
                    <a:lstStyle/>
                    <a:p>
                      <a:endParaRPr lang="zh-CN" altLang="en-US"/>
                    </a:p>
                  </a:txBody>
                  <a:tcPr/>
                </a:tc>
                <a:extLst>
                  <a:ext uri="{0D108BD9-81ED-4DB2-BD59-A6C34878D82A}">
                    <a16:rowId xmlns:a16="http://schemas.microsoft.com/office/drawing/2014/main" val="10001"/>
                  </a:ext>
                </a:extLst>
              </a:tr>
              <a:tr h="382064">
                <a:tc>
                  <a:txBody>
                    <a:bodyPr/>
                    <a:lstStyle/>
                    <a:p>
                      <a:pPr algn="l"/>
                      <a:r>
                        <a:rPr lang="zh-CN" altLang="en-US" dirty="0">
                          <a:latin typeface="+mn-ea"/>
                          <a:ea typeface="+mn-ea"/>
                        </a:rPr>
                        <a:t>前后轴荷</a:t>
                      </a:r>
                    </a:p>
                  </a:txBody>
                  <a:tcPr anchor="ctr"/>
                </a:tc>
                <a:tc>
                  <a:txBody>
                    <a:bodyPr/>
                    <a:lstStyle/>
                    <a:p>
                      <a:r>
                        <a:rPr lang="en-US" altLang="zh-CN" dirty="0"/>
                        <a:t>2450</a:t>
                      </a:r>
                      <a:endParaRPr lang="zh-CN" altLang="en-US" dirty="0"/>
                    </a:p>
                  </a:txBody>
                  <a:tcPr/>
                </a:tc>
                <a:tc>
                  <a:txBody>
                    <a:bodyPr/>
                    <a:lstStyle/>
                    <a:p>
                      <a:endParaRPr lang="zh-CN" altLang="en-US"/>
                    </a:p>
                  </a:txBody>
                  <a:tcPr/>
                </a:tc>
                <a:extLst>
                  <a:ext uri="{0D108BD9-81ED-4DB2-BD59-A6C34878D82A}">
                    <a16:rowId xmlns:a16="http://schemas.microsoft.com/office/drawing/2014/main" val="10002"/>
                  </a:ext>
                </a:extLst>
              </a:tr>
              <a:tr h="382064">
                <a:tc>
                  <a:txBody>
                    <a:bodyPr/>
                    <a:lstStyle/>
                    <a:p>
                      <a:pPr algn="l"/>
                      <a:r>
                        <a:rPr lang="zh-CN" altLang="en-US" dirty="0">
                          <a:latin typeface="+mn-ea"/>
                          <a:ea typeface="+mn-ea"/>
                        </a:rPr>
                        <a:t>后轮有效半径</a:t>
                      </a:r>
                    </a:p>
                  </a:txBody>
                  <a:tcPr anchor="ctr"/>
                </a:tc>
                <a:tc>
                  <a:txBody>
                    <a:bodyPr/>
                    <a:lstStyle/>
                    <a:p>
                      <a:r>
                        <a:rPr lang="en-US" altLang="zh-CN" dirty="0"/>
                        <a:t>0.375</a:t>
                      </a:r>
                      <a:endParaRPr lang="zh-CN" altLang="en-US" dirty="0"/>
                    </a:p>
                  </a:txBody>
                  <a:tcPr/>
                </a:tc>
                <a:tc>
                  <a:txBody>
                    <a:bodyPr/>
                    <a:lstStyle/>
                    <a:p>
                      <a:endParaRPr lang="zh-CN" altLang="en-US"/>
                    </a:p>
                  </a:txBody>
                  <a:tcPr/>
                </a:tc>
                <a:extLst>
                  <a:ext uri="{0D108BD9-81ED-4DB2-BD59-A6C34878D82A}">
                    <a16:rowId xmlns:a16="http://schemas.microsoft.com/office/drawing/2014/main" val="10003"/>
                  </a:ext>
                </a:extLst>
              </a:tr>
              <a:tr h="382064">
                <a:tc>
                  <a:txBody>
                    <a:bodyPr/>
                    <a:lstStyle/>
                    <a:p>
                      <a:pPr algn="l"/>
                      <a:r>
                        <a:rPr lang="zh-CN" altLang="en-US" dirty="0">
                          <a:latin typeface="+mn-ea"/>
                          <a:ea typeface="+mn-ea"/>
                        </a:rPr>
                        <a:t>车轮静载半径</a:t>
                      </a:r>
                    </a:p>
                  </a:txBody>
                  <a:tcPr anchor="ctr"/>
                </a:tc>
                <a:tc>
                  <a:txBody>
                    <a:bodyPr/>
                    <a:lstStyle/>
                    <a:p>
                      <a:r>
                        <a:rPr lang="en-US" altLang="zh-CN" dirty="0"/>
                        <a:t>0.360</a:t>
                      </a:r>
                      <a:endParaRPr lang="zh-CN" altLang="en-US" dirty="0"/>
                    </a:p>
                  </a:txBody>
                  <a:tcPr/>
                </a:tc>
                <a:tc>
                  <a:txBody>
                    <a:bodyPr/>
                    <a:lstStyle/>
                    <a:p>
                      <a:endParaRPr lang="zh-CN" altLang="en-US"/>
                    </a:p>
                  </a:txBody>
                  <a:tcPr/>
                </a:tc>
                <a:extLst>
                  <a:ext uri="{0D108BD9-81ED-4DB2-BD59-A6C34878D82A}">
                    <a16:rowId xmlns:a16="http://schemas.microsoft.com/office/drawing/2014/main" val="10004"/>
                  </a:ext>
                </a:extLst>
              </a:tr>
              <a:tr h="382064">
                <a:tc>
                  <a:txBody>
                    <a:bodyPr/>
                    <a:lstStyle/>
                    <a:p>
                      <a:pPr algn="l"/>
                      <a:r>
                        <a:rPr lang="zh-CN" altLang="en-US" dirty="0"/>
                        <a:t>前后轴距</a:t>
                      </a:r>
                    </a:p>
                  </a:txBody>
                  <a:tcPr anchor="ctr"/>
                </a:tc>
                <a:tc>
                  <a:txBody>
                    <a:bodyPr/>
                    <a:lstStyle/>
                    <a:p>
                      <a:r>
                        <a:rPr lang="en-US" altLang="zh-CN" dirty="0"/>
                        <a:t>4000mm</a:t>
                      </a:r>
                      <a:endParaRPr lang="zh-CN" altLang="en-US" dirty="0"/>
                    </a:p>
                  </a:txBody>
                  <a:tcPr/>
                </a:tc>
                <a:tc>
                  <a:txBody>
                    <a:bodyPr/>
                    <a:lstStyle/>
                    <a:p>
                      <a:endParaRPr lang="zh-CN" altLang="en-US"/>
                    </a:p>
                  </a:txBody>
                  <a:tcPr/>
                </a:tc>
                <a:extLst>
                  <a:ext uri="{0D108BD9-81ED-4DB2-BD59-A6C34878D82A}">
                    <a16:rowId xmlns:a16="http://schemas.microsoft.com/office/drawing/2014/main" val="10005"/>
                  </a:ext>
                </a:extLst>
              </a:tr>
              <a:tr h="668611">
                <a:tc>
                  <a:txBody>
                    <a:bodyPr/>
                    <a:lstStyle/>
                    <a:p>
                      <a:pPr algn="l"/>
                      <a:r>
                        <a:rPr lang="zh-CN" altLang="en-US" dirty="0"/>
                        <a:t>质心到前后轴的距离</a:t>
                      </a:r>
                    </a:p>
                  </a:txBody>
                  <a:tcPr anchor="ctr"/>
                </a:tc>
                <a:tc>
                  <a:txBody>
                    <a:bodyPr/>
                    <a:lstStyle/>
                    <a:p>
                      <a:r>
                        <a:rPr lang="en-US" altLang="zh-CN" dirty="0"/>
                        <a:t>2367mm/1633mm (</a:t>
                      </a:r>
                      <a:r>
                        <a:rPr lang="zh-CN" altLang="en-US" dirty="0"/>
                        <a:t>前</a:t>
                      </a:r>
                      <a:r>
                        <a:rPr lang="en-US" altLang="zh-CN" dirty="0"/>
                        <a:t>/</a:t>
                      </a:r>
                      <a:r>
                        <a:rPr lang="zh-CN" altLang="en-US" dirty="0"/>
                        <a:t>后）</a:t>
                      </a:r>
                    </a:p>
                  </a:txBody>
                  <a:tcPr/>
                </a:tc>
                <a:tc>
                  <a:txBody>
                    <a:bodyPr/>
                    <a:lstStyle/>
                    <a:p>
                      <a:endParaRPr lang="zh-CN" altLang="en-US" dirty="0"/>
                    </a:p>
                  </a:txBody>
                  <a:tcPr/>
                </a:tc>
                <a:extLst>
                  <a:ext uri="{0D108BD9-81ED-4DB2-BD59-A6C34878D82A}">
                    <a16:rowId xmlns:a16="http://schemas.microsoft.com/office/drawing/2014/main" val="10006"/>
                  </a:ext>
                </a:extLst>
              </a:tr>
              <a:tr h="382064">
                <a:tc>
                  <a:txBody>
                    <a:bodyPr/>
                    <a:lstStyle/>
                    <a:p>
                      <a:pPr algn="l"/>
                      <a:r>
                        <a:rPr lang="zh-CN" altLang="en-US" dirty="0">
                          <a:latin typeface="+mn-ea"/>
                          <a:ea typeface="+mn-ea"/>
                        </a:rPr>
                        <a:t>驻车制动器摩擦系数</a:t>
                      </a:r>
                    </a:p>
                  </a:txBody>
                  <a:tcPr anchor="ctr"/>
                </a:tc>
                <a:tc>
                  <a:txBody>
                    <a:bodyPr/>
                    <a:lstStyle/>
                    <a:p>
                      <a:r>
                        <a:rPr lang="en-US" altLang="zh-CN" dirty="0"/>
                        <a:t>0.4</a:t>
                      </a:r>
                      <a:endParaRPr lang="zh-CN" altLang="en-US" dirty="0"/>
                    </a:p>
                  </a:txBody>
                  <a:tcPr/>
                </a:tc>
                <a:tc>
                  <a:txBody>
                    <a:bodyPr/>
                    <a:lstStyle/>
                    <a:p>
                      <a:endParaRPr lang="zh-CN" altLang="en-US" dirty="0"/>
                    </a:p>
                  </a:txBody>
                  <a:tcPr/>
                </a:tc>
                <a:extLst>
                  <a:ext uri="{0D108BD9-81ED-4DB2-BD59-A6C34878D82A}">
                    <a16:rowId xmlns:a16="http://schemas.microsoft.com/office/drawing/2014/main" val="10007"/>
                  </a:ext>
                </a:extLst>
              </a:tr>
              <a:tr h="382064">
                <a:tc>
                  <a:txBody>
                    <a:bodyPr/>
                    <a:lstStyle/>
                    <a:p>
                      <a:pPr algn="l"/>
                      <a:r>
                        <a:rPr lang="zh-CN" altLang="en-US" b="0" dirty="0"/>
                        <a:t>驻车制动器的杠杆比</a:t>
                      </a:r>
                    </a:p>
                  </a:txBody>
                  <a:tcPr anchor="ct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8"/>
                  </a:ext>
                </a:extLst>
              </a:tr>
              <a:tr h="955159">
                <a:tc>
                  <a:txBody>
                    <a:bodyPr/>
                    <a:lstStyle/>
                    <a:p>
                      <a:pPr algn="l"/>
                      <a:r>
                        <a:rPr lang="zh-CN" altLang="en-US" dirty="0"/>
                        <a:t>驻车制动器工作行程</a:t>
                      </a:r>
                    </a:p>
                  </a:txBody>
                  <a:tcPr anchor="ctr"/>
                </a:tc>
                <a:tc>
                  <a:txBody>
                    <a:bodyPr/>
                    <a:lstStyle/>
                    <a:p>
                      <a:r>
                        <a:rPr lang="zh-CN" altLang="en-US" dirty="0"/>
                        <a:t>制动鼓摇臂（受力点</a:t>
                      </a:r>
                      <a:r>
                        <a:rPr lang="en-US" altLang="zh-CN" dirty="0"/>
                        <a:t>F</a:t>
                      </a:r>
                      <a:r>
                        <a:rPr lang="zh-CN" altLang="en-US" dirty="0"/>
                        <a:t>）行程</a:t>
                      </a:r>
                      <a:r>
                        <a:rPr lang="en-US" altLang="zh-CN" dirty="0">
                          <a:solidFill>
                            <a:srgbClr val="FF0000"/>
                          </a:solidFill>
                        </a:rPr>
                        <a:t>20mm</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10009"/>
                  </a:ext>
                </a:extLst>
              </a:tr>
              <a:tr h="382064">
                <a:tc>
                  <a:txBody>
                    <a:bodyPr/>
                    <a:lstStyle/>
                    <a:p>
                      <a:r>
                        <a:rPr lang="zh-CN" altLang="en-US" dirty="0"/>
                        <a:t>主减速比</a:t>
                      </a:r>
                    </a:p>
                  </a:txBody>
                  <a:tcPr/>
                </a:tc>
                <a:tc>
                  <a:txBody>
                    <a:bodyPr/>
                    <a:lstStyle/>
                    <a:p>
                      <a:r>
                        <a:rPr lang="en-US" altLang="zh-CN" dirty="0"/>
                        <a:t>4.11</a:t>
                      </a:r>
                      <a:endParaRPr lang="zh-CN" altLang="en-US" dirty="0"/>
                    </a:p>
                  </a:txBody>
                  <a:tcPr/>
                </a:tc>
                <a:tc>
                  <a:txBody>
                    <a:bodyPr/>
                    <a:lstStyle/>
                    <a:p>
                      <a:endParaRPr lang="zh-CN" altLang="en-US"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75.png"/>
          <p:cNvPicPr>
            <a:picLocks noGrp="1" noChangeAspect="1"/>
          </p:cNvPicPr>
          <p:nvPr>
            <p:ph idx="1"/>
          </p:nvPr>
        </p:nvPicPr>
        <p:blipFill>
          <a:blip r:embed="rId2" cstate="print"/>
          <a:srcRect l="6734" t="9763" r="3481" b="8879"/>
          <a:stretch>
            <a:fillRect/>
          </a:stretch>
        </p:blipFill>
        <p:spPr>
          <a:xfrm>
            <a:off x="1763688" y="2780928"/>
            <a:ext cx="5760640" cy="3600400"/>
          </a:xfrm>
        </p:spPr>
      </p:pic>
      <p:sp>
        <p:nvSpPr>
          <p:cNvPr id="5" name="TextBox 4"/>
          <p:cNvSpPr txBox="1"/>
          <p:nvPr/>
        </p:nvSpPr>
        <p:spPr>
          <a:xfrm>
            <a:off x="1043608" y="980728"/>
            <a:ext cx="6984776" cy="1754326"/>
          </a:xfrm>
          <a:prstGeom prst="rect">
            <a:avLst/>
          </a:prstGeom>
          <a:noFill/>
        </p:spPr>
        <p:txBody>
          <a:bodyPr wrap="square" rtlCol="0">
            <a:spAutoFit/>
          </a:bodyPr>
          <a:lstStyle/>
          <a:p>
            <a:r>
              <a:rPr lang="zh-CN" altLang="en-US" dirty="0"/>
              <a:t>制动鼓如下图所示，摇臂行程</a:t>
            </a:r>
            <a:r>
              <a:rPr lang="en-US" altLang="zh-CN" dirty="0"/>
              <a:t>20mm</a:t>
            </a:r>
            <a:r>
              <a:rPr lang="zh-CN" altLang="en-US" dirty="0"/>
              <a:t>，抱传动轴制动，后桥主减速器比为</a:t>
            </a:r>
            <a:r>
              <a:rPr lang="en-US" altLang="zh-CN" dirty="0"/>
              <a:t>4.11</a:t>
            </a:r>
          </a:p>
          <a:p>
            <a:r>
              <a:rPr lang="zh-CN" altLang="en-US" dirty="0">
                <a:solidFill>
                  <a:srgbClr val="FF0000"/>
                </a:solidFill>
              </a:rPr>
              <a:t>制动要求：</a:t>
            </a:r>
            <a:r>
              <a:rPr lang="en-US" altLang="zh-CN" dirty="0">
                <a:solidFill>
                  <a:srgbClr val="FF0000"/>
                </a:solidFill>
              </a:rPr>
              <a:t>1</a:t>
            </a:r>
            <a:r>
              <a:rPr lang="zh-CN" altLang="en-US" dirty="0">
                <a:solidFill>
                  <a:srgbClr val="FF0000"/>
                </a:solidFill>
              </a:rPr>
              <a:t>、空满载，车能在</a:t>
            </a:r>
            <a:r>
              <a:rPr lang="en-US" altLang="zh-CN" dirty="0">
                <a:solidFill>
                  <a:srgbClr val="FF0000"/>
                </a:solidFill>
              </a:rPr>
              <a:t>20%</a:t>
            </a:r>
            <a:r>
              <a:rPr lang="zh-CN" altLang="en-US" dirty="0">
                <a:solidFill>
                  <a:srgbClr val="FF0000"/>
                </a:solidFill>
              </a:rPr>
              <a:t>的上下坡道上驻车</a:t>
            </a:r>
            <a:r>
              <a:rPr lang="en-US" altLang="zh-CN" dirty="0">
                <a:solidFill>
                  <a:srgbClr val="FF0000"/>
                </a:solidFill>
              </a:rPr>
              <a:t>.</a:t>
            </a:r>
          </a:p>
          <a:p>
            <a:r>
              <a:rPr lang="en-US" altLang="zh-CN" dirty="0">
                <a:solidFill>
                  <a:srgbClr val="FF0000"/>
                </a:solidFill>
              </a:rPr>
              <a:t>                      2</a:t>
            </a:r>
            <a:r>
              <a:rPr lang="zh-CN" altLang="en-US" dirty="0">
                <a:solidFill>
                  <a:srgbClr val="FF0000"/>
                </a:solidFill>
              </a:rPr>
              <a:t>、整车以</a:t>
            </a:r>
            <a:r>
              <a:rPr lang="en-US" altLang="zh-CN" dirty="0">
                <a:solidFill>
                  <a:srgbClr val="FF0000"/>
                </a:solidFill>
              </a:rPr>
              <a:t>60KM/h</a:t>
            </a:r>
            <a:r>
              <a:rPr lang="zh-CN" altLang="en-US" dirty="0">
                <a:solidFill>
                  <a:srgbClr val="FF0000"/>
                </a:solidFill>
              </a:rPr>
              <a:t>的初速度进行发动机脱口的</a:t>
            </a:r>
            <a:r>
              <a:rPr lang="en-US" altLang="zh-CN" dirty="0">
                <a:solidFill>
                  <a:srgbClr val="FF0000"/>
                </a:solidFill>
              </a:rPr>
              <a:t>0</a:t>
            </a:r>
            <a:r>
              <a:rPr lang="zh-CN" altLang="en-US" dirty="0">
                <a:solidFill>
                  <a:srgbClr val="FF0000"/>
                </a:solidFill>
              </a:rPr>
              <a:t>型试验，使用驻车制动发出的平均减速度和车辆停止前的瞬时减速度都不小于</a:t>
            </a:r>
            <a:r>
              <a:rPr lang="en-US" altLang="zh-CN" dirty="0">
                <a:solidFill>
                  <a:srgbClr val="FF0000"/>
                </a:solidFill>
              </a:rPr>
              <a:t>1.5m/s</a:t>
            </a:r>
            <a:r>
              <a:rPr lang="en-US" altLang="zh-CN" baseline="30000" dirty="0">
                <a:solidFill>
                  <a:srgbClr val="FF0000"/>
                </a:solidFill>
              </a:rPr>
              <a:t>2</a:t>
            </a:r>
            <a:r>
              <a:rPr lang="en-US" altLang="zh-CN" dirty="0">
                <a:solidFill>
                  <a:srgbClr val="FF0000"/>
                </a:solidFill>
              </a:rPr>
              <a:t>.</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788024" y="1988840"/>
            <a:ext cx="3816424" cy="399330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9552" y="1772816"/>
            <a:ext cx="4032448" cy="4208884"/>
          </a:xfrm>
          <a:prstGeom prst="rect">
            <a:avLst/>
          </a:prstGeom>
          <a:noFill/>
          <a:ln w="9525">
            <a:noFill/>
            <a:miter lim="800000"/>
            <a:headEnd/>
            <a:tailEnd/>
          </a:ln>
        </p:spPr>
      </p:pic>
      <p:sp>
        <p:nvSpPr>
          <p:cNvPr id="7" name="TextBox 6"/>
          <p:cNvSpPr txBox="1"/>
          <p:nvPr/>
        </p:nvSpPr>
        <p:spPr>
          <a:xfrm>
            <a:off x="755576" y="980728"/>
            <a:ext cx="2448272" cy="646331"/>
          </a:xfrm>
          <a:prstGeom prst="rect">
            <a:avLst/>
          </a:prstGeom>
          <a:noFill/>
        </p:spPr>
        <p:txBody>
          <a:bodyPr wrap="square" rtlCol="0">
            <a:spAutoFit/>
          </a:bodyPr>
          <a:lstStyle/>
          <a:p>
            <a:r>
              <a:rPr lang="zh-CN" altLang="en-US" dirty="0"/>
              <a:t>左图模拟传动轴转速小于</a:t>
            </a:r>
            <a:r>
              <a:rPr lang="en-US" altLang="zh-CN" dirty="0"/>
              <a:t>40km/h</a:t>
            </a:r>
            <a:r>
              <a:rPr lang="zh-CN" altLang="en-US" dirty="0"/>
              <a:t>的数据</a:t>
            </a:r>
          </a:p>
        </p:txBody>
      </p:sp>
      <p:sp>
        <p:nvSpPr>
          <p:cNvPr id="8" name="TextBox 7"/>
          <p:cNvSpPr txBox="1"/>
          <p:nvPr/>
        </p:nvSpPr>
        <p:spPr>
          <a:xfrm>
            <a:off x="5796136" y="1052736"/>
            <a:ext cx="2376264" cy="646331"/>
          </a:xfrm>
          <a:prstGeom prst="rect">
            <a:avLst/>
          </a:prstGeom>
          <a:noFill/>
        </p:spPr>
        <p:txBody>
          <a:bodyPr wrap="square" rtlCol="0">
            <a:spAutoFit/>
          </a:bodyPr>
          <a:lstStyle/>
          <a:p>
            <a:r>
              <a:rPr lang="zh-CN" altLang="en-US" dirty="0"/>
              <a:t>右图为模拟车速为</a:t>
            </a:r>
            <a:r>
              <a:rPr lang="en-US" altLang="zh-CN" dirty="0"/>
              <a:t>60Km/h</a:t>
            </a:r>
            <a:r>
              <a:rPr lang="zh-CN" altLang="en-US" dirty="0"/>
              <a:t>的数据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6</a:t>
            </a:fld>
            <a:endParaRPr lang="zh-CN" altLang="en-US"/>
          </a:p>
        </p:txBody>
      </p:sp>
      <p:sp>
        <p:nvSpPr>
          <p:cNvPr id="3" name="矩形 2"/>
          <p:cNvSpPr/>
          <p:nvPr/>
        </p:nvSpPr>
        <p:spPr>
          <a:xfrm>
            <a:off x="395536" y="2420888"/>
            <a:ext cx="8215370" cy="923330"/>
          </a:xfrm>
          <a:prstGeom prst="rect">
            <a:avLst/>
          </a:prstGeom>
        </p:spPr>
        <p:txBody>
          <a:bodyPr wrap="square">
            <a:spAutoFit/>
          </a:bodyPr>
          <a:lstStyle/>
          <a:p>
            <a:pPr>
              <a:lnSpc>
                <a:spcPct val="150000"/>
              </a:lnSpc>
            </a:pPr>
            <a:r>
              <a:rPr lang="zh-CN" altLang="en-US" b="1" dirty="0">
                <a:latin typeface="微软雅黑" pitchFamily="34" charset="-122"/>
                <a:ea typeface="微软雅黑" pitchFamily="34" charset="-122"/>
              </a:rPr>
              <a:t>结论：</a:t>
            </a:r>
            <a:r>
              <a:rPr lang="en-US" altLang="zh-CN" b="1" dirty="0">
                <a:latin typeface="微软雅黑" pitchFamily="34" charset="-122"/>
                <a:ea typeface="微软雅黑" pitchFamily="34" charset="-122"/>
              </a:rPr>
              <a:t>EPB</a:t>
            </a:r>
            <a:r>
              <a:rPr lang="zh-CN" altLang="en-US" b="1" dirty="0">
                <a:latin typeface="微软雅黑" pitchFamily="34" charset="-122"/>
                <a:ea typeface="微软雅黑" pitchFamily="34" charset="-122"/>
              </a:rPr>
              <a:t>如果设定最大拉力为</a:t>
            </a:r>
            <a:r>
              <a:rPr lang="en-US" altLang="zh-CN" b="1" dirty="0">
                <a:latin typeface="微软雅黑" pitchFamily="34" charset="-122"/>
                <a:ea typeface="微软雅黑" pitchFamily="34" charset="-122"/>
              </a:rPr>
              <a:t>2000N</a:t>
            </a:r>
            <a:r>
              <a:rPr lang="zh-CN" altLang="en-US" b="1" dirty="0">
                <a:latin typeface="微软雅黑" pitchFamily="34" charset="-122"/>
                <a:ea typeface="微软雅黑" pitchFamily="34" charset="-122"/>
              </a:rPr>
              <a:t>，考虑拉线效率，计算结果驻车能力约为</a:t>
            </a:r>
            <a:r>
              <a:rPr lang="en-US" altLang="zh-CN" b="1" dirty="0">
                <a:latin typeface="微软雅黑" pitchFamily="34" charset="-122"/>
                <a:ea typeface="微软雅黑" pitchFamily="34" charset="-122"/>
              </a:rPr>
              <a:t>30%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EPB</a:t>
            </a:r>
            <a:r>
              <a:rPr lang="zh-CN" altLang="en-US" b="1" dirty="0">
                <a:latin typeface="微软雅黑" pitchFamily="34" charset="-122"/>
                <a:ea typeface="微软雅黑" pitchFamily="34" charset="-122"/>
              </a:rPr>
              <a:t>的驻车能力符合整车驻车能力需求。</a:t>
            </a:r>
            <a:endParaRPr lang="en-US" altLang="zh-CN" b="1" dirty="0">
              <a:latin typeface="微软雅黑" pitchFamily="34" charset="-122"/>
              <a:ea typeface="微软雅黑" pitchFamily="34" charset="-122"/>
            </a:endParaRPr>
          </a:p>
        </p:txBody>
      </p:sp>
      <p:sp>
        <p:nvSpPr>
          <p:cNvPr id="5" name="矩形 4"/>
          <p:cNvSpPr/>
          <p:nvPr/>
        </p:nvSpPr>
        <p:spPr>
          <a:xfrm>
            <a:off x="348008" y="980728"/>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驻车系统能力校核：</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362506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7</a:t>
            </a:fld>
            <a:endParaRPr lang="zh-CN" altLang="en-US"/>
          </a:p>
        </p:txBody>
      </p:sp>
      <p:sp>
        <p:nvSpPr>
          <p:cNvPr id="2" name="TextBox 1"/>
          <p:cNvSpPr txBox="1"/>
          <p:nvPr/>
        </p:nvSpPr>
        <p:spPr>
          <a:xfrm>
            <a:off x="2123728" y="1881283"/>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1. </a:t>
            </a:r>
            <a:r>
              <a:rPr lang="zh-CN" altLang="en-US" sz="2800" b="1" dirty="0">
                <a:solidFill>
                  <a:schemeClr val="bg1">
                    <a:lumMod val="85000"/>
                  </a:schemeClr>
                </a:solidFill>
                <a:latin typeface="微软雅黑" pitchFamily="34" charset="-122"/>
                <a:ea typeface="微软雅黑" pitchFamily="34" charset="-122"/>
              </a:rPr>
              <a:t>驻车系统能力校核</a:t>
            </a:r>
          </a:p>
        </p:txBody>
      </p:sp>
      <p:sp>
        <p:nvSpPr>
          <p:cNvPr id="5" name="TextBox 4"/>
          <p:cNvSpPr txBox="1"/>
          <p:nvPr/>
        </p:nvSpPr>
        <p:spPr>
          <a:xfrm>
            <a:off x="2123728" y="2526576"/>
            <a:ext cx="3740126" cy="523220"/>
          </a:xfrm>
          <a:prstGeom prst="rect">
            <a:avLst/>
          </a:prstGeom>
          <a:noFill/>
        </p:spPr>
        <p:txBody>
          <a:bodyPr wrap="none" rtlCol="0">
            <a:spAutoFit/>
          </a:bodyPr>
          <a:lstStyle/>
          <a:p>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设计方案及硬件接口</a:t>
            </a:r>
          </a:p>
        </p:txBody>
      </p:sp>
      <p:sp>
        <p:nvSpPr>
          <p:cNvPr id="6" name="TextBox 5"/>
          <p:cNvSpPr txBox="1"/>
          <p:nvPr/>
        </p:nvSpPr>
        <p:spPr>
          <a:xfrm>
            <a:off x="2136123" y="3193812"/>
            <a:ext cx="348845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3. </a:t>
            </a:r>
            <a:r>
              <a:rPr lang="zh-CN" altLang="en-US" sz="2800" b="1" dirty="0">
                <a:solidFill>
                  <a:schemeClr val="bg1">
                    <a:lumMod val="85000"/>
                  </a:schemeClr>
                </a:solidFill>
                <a:latin typeface="微软雅黑" pitchFamily="34" charset="-122"/>
                <a:ea typeface="微软雅黑" pitchFamily="34" charset="-122"/>
              </a:rPr>
              <a:t>网络接口设计方案</a:t>
            </a:r>
          </a:p>
        </p:txBody>
      </p:sp>
      <p:sp>
        <p:nvSpPr>
          <p:cNvPr id="7" name="TextBox 6"/>
          <p:cNvSpPr txBox="1"/>
          <p:nvPr/>
        </p:nvSpPr>
        <p:spPr>
          <a:xfrm>
            <a:off x="2160216" y="3913892"/>
            <a:ext cx="2052165" cy="523220"/>
          </a:xfrm>
          <a:prstGeom prst="rect">
            <a:avLst/>
          </a:prstGeom>
          <a:noFill/>
        </p:spPr>
        <p:txBody>
          <a:bodyPr wrap="none" rtlCol="0">
            <a:spAutoFit/>
          </a:bodyPr>
          <a:lstStyle/>
          <a:p>
            <a:r>
              <a:rPr lang="en-US" altLang="zh-CN" sz="2800" b="1" dirty="0">
                <a:solidFill>
                  <a:schemeClr val="bg1">
                    <a:lumMod val="85000"/>
                  </a:schemeClr>
                </a:solidFill>
                <a:latin typeface="微软雅黑" pitchFamily="34" charset="-122"/>
                <a:ea typeface="微软雅黑" pitchFamily="34" charset="-122"/>
              </a:rPr>
              <a:t>4. </a:t>
            </a:r>
            <a:r>
              <a:rPr lang="zh-CN" altLang="en-US" sz="2800" b="1" dirty="0">
                <a:solidFill>
                  <a:schemeClr val="bg1">
                    <a:lumMod val="85000"/>
                  </a:schemeClr>
                </a:solidFill>
                <a:latin typeface="微软雅黑" pitchFamily="34" charset="-122"/>
                <a:ea typeface="微软雅黑" pitchFamily="34" charset="-122"/>
              </a:rPr>
              <a:t>开发计划</a:t>
            </a:r>
          </a:p>
        </p:txBody>
      </p:sp>
    </p:spTree>
    <p:extLst>
      <p:ext uri="{BB962C8B-B14F-4D97-AF65-F5344CB8AC3E}">
        <p14:creationId xmlns:p14="http://schemas.microsoft.com/office/powerpoint/2010/main" val="244606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8</a:t>
            </a:fld>
            <a:endParaRPr lang="zh-CN" altLang="en-US"/>
          </a:p>
        </p:txBody>
      </p:sp>
      <p:sp>
        <p:nvSpPr>
          <p:cNvPr id="3" name="矩形 2"/>
          <p:cNvSpPr/>
          <p:nvPr/>
        </p:nvSpPr>
        <p:spPr>
          <a:xfrm>
            <a:off x="357158" y="980728"/>
            <a:ext cx="8215370" cy="461665"/>
          </a:xfrm>
          <a:prstGeom prst="rect">
            <a:avLst/>
          </a:prstGeom>
        </p:spPr>
        <p:txBody>
          <a:bodyPr wrap="square">
            <a:spAutoFit/>
          </a:bodyPr>
          <a:lstStyle/>
          <a:p>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布置方案：</a:t>
            </a:r>
            <a:endParaRPr lang="en-US" altLang="zh-CN" sz="2400" b="1" dirty="0">
              <a:latin typeface="微软雅黑" pitchFamily="34" charset="-122"/>
              <a:ea typeface="微软雅黑" pitchFamily="34" charset="-122"/>
            </a:endParaRPr>
          </a:p>
        </p:txBody>
      </p:sp>
      <p:grpSp>
        <p:nvGrpSpPr>
          <p:cNvPr id="8" name="组合 7"/>
          <p:cNvGrpSpPr/>
          <p:nvPr/>
        </p:nvGrpSpPr>
        <p:grpSpPr>
          <a:xfrm>
            <a:off x="319195" y="3068960"/>
            <a:ext cx="8406975" cy="3235729"/>
            <a:chOff x="294110" y="2381997"/>
            <a:chExt cx="8406975" cy="3235729"/>
          </a:xfrm>
        </p:grpSpPr>
        <p:pic>
          <p:nvPicPr>
            <p:cNvPr id="2" name="图片 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6299" t="2084" b="8437"/>
            <a:stretch/>
          </p:blipFill>
          <p:spPr>
            <a:xfrm>
              <a:off x="4164581" y="2381997"/>
              <a:ext cx="4536504" cy="3235729"/>
            </a:xfrm>
            <a:prstGeom prst="rect">
              <a:avLst/>
            </a:prstGeom>
          </p:spPr>
        </p:pic>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81"/>
            <a:stretch/>
          </p:blipFill>
          <p:spPr bwMode="auto">
            <a:xfrm>
              <a:off x="294110" y="3068960"/>
              <a:ext cx="3870471" cy="221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a:xfrm>
              <a:off x="2943289" y="3446161"/>
              <a:ext cx="720081" cy="553699"/>
            </a:xfrm>
            <a:prstGeom prst="rightArrow">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12" name="矩形 11"/>
          <p:cNvSpPr/>
          <p:nvPr/>
        </p:nvSpPr>
        <p:spPr>
          <a:xfrm>
            <a:off x="529387" y="1442393"/>
            <a:ext cx="8215370" cy="458908"/>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不至于车架横梁，具体位置需要宇通提供底盘的数据。</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3169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12E0C6-363C-493C-B98E-F3DB72F61C70}" type="slidenum">
              <a:rPr lang="zh-CN" altLang="en-US" smtClean="0"/>
              <a:pPr/>
              <a:t>9</a:t>
            </a:fld>
            <a:endParaRPr lang="zh-CN" altLang="en-US"/>
          </a:p>
        </p:txBody>
      </p:sp>
      <p:sp>
        <p:nvSpPr>
          <p:cNvPr id="3" name="矩形 2"/>
          <p:cNvSpPr/>
          <p:nvPr/>
        </p:nvSpPr>
        <p:spPr>
          <a:xfrm>
            <a:off x="357158" y="980728"/>
            <a:ext cx="8215370" cy="461665"/>
          </a:xfrm>
          <a:prstGeom prst="rect">
            <a:avLst/>
          </a:prstGeom>
        </p:spPr>
        <p:txBody>
          <a:bodyPr wrap="square">
            <a:spAutoFit/>
          </a:bodyPr>
          <a:lstStyle/>
          <a:p>
            <a:r>
              <a:rPr lang="zh-CN" altLang="en-US" sz="2400" b="1" dirty="0">
                <a:latin typeface="微软雅黑" pitchFamily="34" charset="-122"/>
                <a:ea typeface="微软雅黑" pitchFamily="34" charset="-122"/>
              </a:rPr>
              <a:t>功能介绍：</a:t>
            </a:r>
            <a:endParaRPr lang="en-US" altLang="zh-CN" sz="2400" b="1" dirty="0">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55330507"/>
              </p:ext>
            </p:extLst>
          </p:nvPr>
        </p:nvGraphicFramePr>
        <p:xfrm>
          <a:off x="539552" y="2185440"/>
          <a:ext cx="8147050" cy="3979864"/>
        </p:xfrm>
        <a:graphic>
          <a:graphicData uri="http://schemas.openxmlformats.org/drawingml/2006/table">
            <a:tbl>
              <a:tblPr/>
              <a:tblGrid>
                <a:gridCol w="1577975">
                  <a:extLst>
                    <a:ext uri="{9D8B030D-6E8A-4147-A177-3AD203B41FA5}">
                      <a16:colId xmlns:a16="http://schemas.microsoft.com/office/drawing/2014/main" val="20000"/>
                    </a:ext>
                  </a:extLst>
                </a:gridCol>
                <a:gridCol w="6569075">
                  <a:extLst>
                    <a:ext uri="{9D8B030D-6E8A-4147-A177-3AD203B41FA5}">
                      <a16:colId xmlns:a16="http://schemas.microsoft.com/office/drawing/2014/main" val="20001"/>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静态驻车</a:t>
                      </a:r>
                    </a:p>
                  </a:txBody>
                  <a:tcPr marL="72000" marR="72000" marT="90000" marB="90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手动拉</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EPB</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开关，执行驻车制动。</a:t>
                      </a:r>
                    </a:p>
                  </a:txBody>
                  <a:tcPr marL="72000" marR="72000" marT="90000" marB="90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E8"/>
                    </a:solidFill>
                  </a:tcPr>
                </a:tc>
                <a:extLst>
                  <a:ext uri="{0D108BD9-81ED-4DB2-BD59-A6C34878D82A}">
                    <a16:rowId xmlns:a16="http://schemas.microsoft.com/office/drawing/2014/main" val="10000"/>
                  </a:ext>
                </a:extLst>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静态释放</a:t>
                      </a:r>
                    </a:p>
                  </a:txBody>
                  <a:tcPr marL="72000" marR="72000" marT="90000" marB="90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手动按</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EPB</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开关，释放驻车制动。</a:t>
                      </a:r>
                    </a:p>
                  </a:txBody>
                  <a:tcPr marL="72000" marR="72000" marT="90000" marB="90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E8"/>
                    </a:solidFill>
                  </a:tcPr>
                </a:tc>
                <a:extLst>
                  <a:ext uri="{0D108BD9-81ED-4DB2-BD59-A6C34878D82A}">
                    <a16:rowId xmlns:a16="http://schemas.microsoft.com/office/drawing/2014/main" val="10001"/>
                  </a:ext>
                </a:extLst>
              </a:tr>
              <a:tr h="847725">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辅助起步</a:t>
                      </a:r>
                    </a:p>
                  </a:txBody>
                  <a:tcPr marL="72000" marR="72000" marT="90000" marB="90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车辆起步时，自动释放驻车制动（特别在坡上起步时，可以防止溜坡（</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DAA</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功能）。</a:t>
                      </a:r>
                    </a:p>
                  </a:txBody>
                  <a:tcPr marL="72000" marR="72000" marT="90000" marB="90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extLst>
                  <a:ext uri="{0D108BD9-81ED-4DB2-BD59-A6C34878D82A}">
                    <a16:rowId xmlns:a16="http://schemas.microsoft.com/office/drawing/2014/main" val="10002"/>
                  </a:ext>
                </a:extLst>
              </a:tr>
              <a:tr h="1027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动态驻车 </a:t>
                      </a:r>
                      <a:r>
                        <a:rPr kumimoji="0" lang="en-US" altLang="zh-CN" sz="1800" b="1" i="0" u="none" strike="noStrike" cap="none" normalizeH="0" baseline="0" dirty="0">
                          <a:ln>
                            <a:noFill/>
                          </a:ln>
                          <a:solidFill>
                            <a:srgbClr val="990033"/>
                          </a:solidFill>
                          <a:effectLst/>
                          <a:latin typeface="微软雅黑" pitchFamily="34" charset="-122"/>
                          <a:ea typeface="微软雅黑" pitchFamily="34" charset="-122"/>
                        </a:rPr>
                        <a:t>(</a:t>
                      </a: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紧急制动</a:t>
                      </a:r>
                      <a:r>
                        <a:rPr kumimoji="0" lang="en-US" altLang="zh-CN" sz="1800" b="1" i="0" u="none" strike="noStrike" cap="none" normalizeH="0" baseline="0" dirty="0">
                          <a:ln>
                            <a:noFill/>
                          </a:ln>
                          <a:solidFill>
                            <a:srgbClr val="990033"/>
                          </a:solidFill>
                          <a:effectLst/>
                          <a:latin typeface="微软雅黑" pitchFamily="34" charset="-122"/>
                          <a:ea typeface="微软雅黑" pitchFamily="34" charset="-122"/>
                        </a:rPr>
                        <a:t>)</a:t>
                      </a:r>
                    </a:p>
                  </a:txBody>
                  <a:tcPr marL="72000" marR="72000" marT="90000" marB="90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在行驶中，手拉住</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EPB</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开关不放，</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EPB</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施加驻车制动力进行减速，且具有后轮防抱死功能（</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RWU</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功能），保证车辆的稳定性，高附路面减速度＞</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0.2g</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（平均）。</a:t>
                      </a:r>
                    </a:p>
                  </a:txBody>
                  <a:tcPr marL="72000" marR="72000" marT="90000" marB="90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extLst>
                  <a:ext uri="{0D108BD9-81ED-4DB2-BD59-A6C34878D82A}">
                    <a16:rowId xmlns:a16="http://schemas.microsoft.com/office/drawing/2014/main" val="10003"/>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990033"/>
                          </a:solidFill>
                          <a:effectLst/>
                          <a:latin typeface="微软雅黑" pitchFamily="34" charset="-122"/>
                          <a:ea typeface="微软雅黑" pitchFamily="34" charset="-122"/>
                        </a:rPr>
                        <a:t>再夹紧功能</a:t>
                      </a:r>
                      <a:endParaRPr kumimoji="0" lang="en-US" altLang="zh-CN" sz="1800" b="1" i="0" u="none" strike="noStrike" cap="none" normalizeH="0" baseline="0" dirty="0">
                        <a:ln>
                          <a:noFill/>
                        </a:ln>
                        <a:solidFill>
                          <a:srgbClr val="990033"/>
                        </a:solidFill>
                        <a:effectLst/>
                        <a:latin typeface="微软雅黑" pitchFamily="34" charset="-122"/>
                        <a:ea typeface="微软雅黑" pitchFamily="34" charset="-122"/>
                      </a:endParaRPr>
                    </a:p>
                  </a:txBody>
                  <a:tcPr marL="72000" marR="72000" marT="90000" marB="90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微软雅黑" pitchFamily="34" charset="-122"/>
                          <a:ea typeface="微软雅黑" pitchFamily="34" charset="-122"/>
                        </a:rPr>
                        <a:t>在制动盘温度较高的情况下驻车，制动盘热胀冷缩而引起驻车制动力降低，在车辆驻车后，过一定时间进行再次夹紧，对制动力进行补偿。</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L="72000" marR="72000" marT="90000" marB="90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E8"/>
                    </a:solidFill>
                  </a:tcPr>
                </a:tc>
                <a:extLst>
                  <a:ext uri="{0D108BD9-81ED-4DB2-BD59-A6C34878D82A}">
                    <a16:rowId xmlns:a16="http://schemas.microsoft.com/office/drawing/2014/main" val="10004"/>
                  </a:ext>
                </a:extLst>
              </a:tr>
            </a:tbl>
          </a:graphicData>
        </a:graphic>
      </p:graphicFrame>
      <p:sp>
        <p:nvSpPr>
          <p:cNvPr id="2" name="矩形 1"/>
          <p:cNvSpPr/>
          <p:nvPr/>
        </p:nvSpPr>
        <p:spPr>
          <a:xfrm>
            <a:off x="467544" y="1442393"/>
            <a:ext cx="8104984" cy="458908"/>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鉴于项目开发周期短，该方案可实现如下基本功能：</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6658495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1806</Words>
  <Application>Microsoft Office PowerPoint</Application>
  <PresentationFormat>全屏显示(4:3)</PresentationFormat>
  <Paragraphs>516</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HY헤드라인M</vt:lpstr>
      <vt:lpstr>맑은 고딕</vt:lpstr>
      <vt:lpstr>华文细黑</vt:lpstr>
      <vt:lpstr>宋体</vt:lpstr>
      <vt:lpstr>微软雅黑</vt:lpstr>
      <vt:lpstr>Arial</vt:lpstr>
      <vt:lpstr>Calibri</vt:lpstr>
      <vt:lpstr>Times New Roman</vt:lpstr>
      <vt:lpstr>Wingdings</vt:lpstr>
      <vt:lpstr>Office 主题​​</vt:lpstr>
      <vt:lpstr>电子驻车制动系统设计方案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EPB系统开发开发周期</vt:lpstr>
      <vt:lpstr>PowerPoint 演示文稿</vt:lpstr>
    </vt:vector>
  </TitlesOfParts>
  <Company>Seth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王征西</cp:lastModifiedBy>
  <cp:revision>53</cp:revision>
  <dcterms:created xsi:type="dcterms:W3CDTF">2015-03-08T14:07:01Z</dcterms:created>
  <dcterms:modified xsi:type="dcterms:W3CDTF">2018-04-03T07:09:56Z</dcterms:modified>
</cp:coreProperties>
</file>