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334" r:id="rId2"/>
    <p:sldId id="342" r:id="rId3"/>
    <p:sldId id="367" r:id="rId4"/>
    <p:sldId id="365" r:id="rId5"/>
    <p:sldId id="364" r:id="rId6"/>
    <p:sldId id="383" r:id="rId7"/>
    <p:sldId id="363" r:id="rId8"/>
    <p:sldId id="366" r:id="rId9"/>
    <p:sldId id="384" r:id="rId10"/>
    <p:sldId id="362" r:id="rId11"/>
    <p:sldId id="378" r:id="rId12"/>
    <p:sldId id="361" r:id="rId13"/>
    <p:sldId id="379" r:id="rId14"/>
    <p:sldId id="360" r:id="rId15"/>
    <p:sldId id="359" r:id="rId16"/>
    <p:sldId id="346" r:id="rId17"/>
    <p:sldId id="343" r:id="rId18"/>
  </p:sldIdLst>
  <p:sldSz cx="9144000" cy="6858000" type="screen4x3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521"/>
    <a:srgbClr val="FF66FF"/>
    <a:srgbClr val="E28700"/>
    <a:srgbClr val="FF9900"/>
    <a:srgbClr val="3A1CF0"/>
    <a:srgbClr val="85312F"/>
    <a:srgbClr val="441918"/>
    <a:srgbClr val="3413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24" autoAdjust="0"/>
    <p:restoredTop sz="94262" autoAdjust="0"/>
  </p:normalViewPr>
  <p:slideViewPr>
    <p:cSldViewPr>
      <p:cViewPr varScale="1">
        <p:scale>
          <a:sx n="107" d="100"/>
          <a:sy n="107" d="100"/>
        </p:scale>
        <p:origin x="-205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9202" cy="512304"/>
          </a:xfrm>
          <a:prstGeom prst="rect">
            <a:avLst/>
          </a:prstGeom>
        </p:spPr>
        <p:txBody>
          <a:bodyPr vert="horz" lIns="94796" tIns="47398" rIns="94796" bIns="47398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203" y="0"/>
            <a:ext cx="3079202" cy="512304"/>
          </a:xfrm>
          <a:prstGeom prst="rect">
            <a:avLst/>
          </a:prstGeom>
        </p:spPr>
        <p:txBody>
          <a:bodyPr vert="horz" lIns="94796" tIns="47398" rIns="94796" bIns="47398" rtlCol="0"/>
          <a:lstStyle>
            <a:lvl1pPr algn="r">
              <a:defRPr sz="1200"/>
            </a:lvl1pPr>
          </a:lstStyle>
          <a:p>
            <a:fld id="{3FC2EBE1-2D70-4089-BFB6-0162DA1C2B1E}" type="datetimeFigureOut">
              <a:rPr lang="zh-CN" altLang="en-US" smtClean="0"/>
              <a:pPr/>
              <a:t>2018/4/3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673"/>
            <a:ext cx="3079202" cy="512303"/>
          </a:xfrm>
          <a:prstGeom prst="rect">
            <a:avLst/>
          </a:prstGeom>
        </p:spPr>
        <p:txBody>
          <a:bodyPr vert="horz" lIns="94796" tIns="47398" rIns="94796" bIns="47398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203" y="9720673"/>
            <a:ext cx="3079202" cy="512303"/>
          </a:xfrm>
          <a:prstGeom prst="rect">
            <a:avLst/>
          </a:prstGeom>
        </p:spPr>
        <p:txBody>
          <a:bodyPr vert="horz" lIns="94796" tIns="47398" rIns="94796" bIns="47398" rtlCol="0" anchor="b"/>
          <a:lstStyle>
            <a:lvl1pPr algn="r">
              <a:defRPr sz="1200"/>
            </a:lvl1pPr>
          </a:lstStyle>
          <a:p>
            <a:fld id="{45CE9CBF-0B78-48DC-AC06-CE6B00E4923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4089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8427" cy="511731"/>
          </a:xfrm>
          <a:prstGeom prst="rect">
            <a:avLst/>
          </a:prstGeom>
        </p:spPr>
        <p:txBody>
          <a:bodyPr vert="horz" lIns="94796" tIns="47398" rIns="94796" bIns="47398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993" y="0"/>
            <a:ext cx="3078427" cy="511731"/>
          </a:xfrm>
          <a:prstGeom prst="rect">
            <a:avLst/>
          </a:prstGeom>
        </p:spPr>
        <p:txBody>
          <a:bodyPr vert="horz" lIns="94796" tIns="47398" rIns="94796" bIns="47398" rtlCol="0"/>
          <a:lstStyle>
            <a:lvl1pPr algn="r">
              <a:defRPr sz="1200"/>
            </a:lvl1pPr>
          </a:lstStyle>
          <a:p>
            <a:fld id="{C85464E2-75BB-4005-B759-130A14F71B02}" type="datetimeFigureOut">
              <a:rPr lang="zh-CN" altLang="en-US" smtClean="0"/>
              <a:pPr/>
              <a:t>2018/4/3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96" tIns="47398" rIns="94796" bIns="47398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407" y="4861442"/>
            <a:ext cx="5683250" cy="4605576"/>
          </a:xfrm>
          <a:prstGeom prst="rect">
            <a:avLst/>
          </a:prstGeom>
        </p:spPr>
        <p:txBody>
          <a:bodyPr vert="horz" lIns="94796" tIns="47398" rIns="94796" bIns="47398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1" y="9721106"/>
            <a:ext cx="3078427" cy="511731"/>
          </a:xfrm>
          <a:prstGeom prst="rect">
            <a:avLst/>
          </a:prstGeom>
        </p:spPr>
        <p:txBody>
          <a:bodyPr vert="horz" lIns="94796" tIns="47398" rIns="94796" bIns="47398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993" y="9721106"/>
            <a:ext cx="3078427" cy="511731"/>
          </a:xfrm>
          <a:prstGeom prst="rect">
            <a:avLst/>
          </a:prstGeom>
        </p:spPr>
        <p:txBody>
          <a:bodyPr vert="horz" lIns="94796" tIns="47398" rIns="94796" bIns="47398" rtlCol="0" anchor="b"/>
          <a:lstStyle>
            <a:lvl1pPr algn="r">
              <a:defRPr sz="1200"/>
            </a:lvl1pPr>
          </a:lstStyle>
          <a:p>
            <a:fld id="{D6857F11-5A36-46B2-9BF5-C3A8B4CFD78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5193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 l="-1000" r="-2000" b="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CAD73-1480-4762-BBE7-29E381459ECC}" type="datetimeFigureOut">
              <a:rPr lang="zh-CN" altLang="en-US" smtClean="0"/>
              <a:pPr/>
              <a:t>2018/4/3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6B738-1689-4A9D-9CD5-C4B3093151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2943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>
            <a:lum/>
          </a:blip>
          <a:srcRect/>
          <a:stretch>
            <a:fillRect t="-2000" r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CAD73-1480-4762-BBE7-29E381459ECC}" type="datetimeFigureOut">
              <a:rPr lang="zh-CN" altLang="en-US" smtClean="0"/>
              <a:pPr/>
              <a:t>2018/4/3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6B738-1689-4A9D-9CD5-C4B3093151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6033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 l="-2000" t="-1000" r="-2000" b="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8CAD73-1480-4762-BBE7-29E381459ECC}" type="datetimeFigureOut">
              <a:rPr lang="zh-CN" altLang="en-US" smtClean="0"/>
              <a:pPr/>
              <a:t>2018/4/3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6B738-1689-4A9D-9CD5-C4B3093151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2242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/>
          <p:cNvSpPr txBox="1">
            <a:spLocks noGrp="1"/>
          </p:cNvSpPr>
          <p:nvPr>
            <p:ph type="ctrTitle"/>
          </p:nvPr>
        </p:nvSpPr>
        <p:spPr>
          <a:xfrm>
            <a:off x="755576" y="2377680"/>
            <a:ext cx="7772400" cy="619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400"/>
              </a:lnSpc>
            </a:pPr>
            <a:r>
              <a:rPr lang="en-US" altLang="zh-CN" sz="3400" b="1" dirty="0" smtClean="0">
                <a:solidFill>
                  <a:schemeClr val="bg1"/>
                </a:solidFill>
              </a:rPr>
              <a:t>APU</a:t>
            </a:r>
            <a:r>
              <a:rPr lang="zh-CN" altLang="en-US" sz="3400" b="1" dirty="0" smtClean="0">
                <a:solidFill>
                  <a:schemeClr val="bg1"/>
                </a:solidFill>
              </a:rPr>
              <a:t>设计构想书</a:t>
            </a:r>
            <a:endParaRPr lang="zh-CN" altLang="en-US" sz="3400" b="1" dirty="0">
              <a:solidFill>
                <a:schemeClr val="bg1"/>
              </a:solidFill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107504" y="5877272"/>
            <a:ext cx="1944216" cy="864096"/>
          </a:xfrm>
          <a:prstGeom prst="roundRect">
            <a:avLst/>
          </a:prstGeom>
          <a:solidFill>
            <a:srgbClr val="85312F"/>
          </a:solidFill>
          <a:ln>
            <a:solidFill>
              <a:srgbClr val="8531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ln w="18000">
                  <a:solidFill>
                    <a:schemeClr val="bg1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汽车智能化</a:t>
            </a:r>
            <a:endParaRPr lang="zh-CN" altLang="en-US" sz="2400" b="1" dirty="0">
              <a:ln w="18000">
                <a:solidFill>
                  <a:schemeClr val="bg1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文本框 1"/>
          <p:cNvSpPr txBox="1"/>
          <p:nvPr/>
        </p:nvSpPr>
        <p:spPr>
          <a:xfrm>
            <a:off x="3419872" y="2996952"/>
            <a:ext cx="42484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"/>
            </a:pP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charset="0"/>
              <a:buChar char=""/>
            </a:pP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en-US" altLang="zh-CN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charset="0"/>
              <a:buChar char=""/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关联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部件</a:t>
            </a:r>
            <a:endParaRPr lang="en-US" altLang="zh-CN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charset="0"/>
              <a:buChar char=""/>
            </a:pP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硬件设计</a:t>
            </a:r>
            <a:endParaRPr lang="en-US" altLang="zh-CN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charset="0"/>
              <a:buChar char=""/>
            </a:pP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软件设计</a:t>
            </a:r>
            <a:endParaRPr lang="en-US" altLang="zh-CN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charset="0"/>
              <a:buChar char=""/>
            </a:pP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机构设计</a:t>
            </a:r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</a:t>
            </a:r>
          </a:p>
          <a:p>
            <a:r>
              <a:rPr lang="en-US" altLang="zh-CN" b="1" dirty="0" smtClean="0">
                <a:solidFill>
                  <a:schemeClr val="bg1">
                    <a:lumMod val="85000"/>
                  </a:schemeClr>
                </a:solidFill>
                <a:latin typeface="Arial Black" panose="020B0A04020102020204" pitchFamily="34" charset="0"/>
                <a:ea typeface="Microsoft JhengHei" panose="020B0604030504040204" pitchFamily="34" charset="-120"/>
              </a:rPr>
              <a:t>                             </a:t>
            </a:r>
            <a:r>
              <a:rPr lang="zh-CN" altLang="en-US" b="1" dirty="0" smtClean="0">
                <a:solidFill>
                  <a:schemeClr val="bg1">
                    <a:lumMod val="85000"/>
                  </a:schemeClr>
                </a:solidFill>
                <a:latin typeface="Arial Black" panose="020B0A04020102020204" pitchFamily="34" charset="0"/>
                <a:ea typeface="Microsoft JhengHei" panose="020B0604030504040204" pitchFamily="34" charset="-120"/>
              </a:rPr>
              <a:t>项目号：</a:t>
            </a:r>
            <a:r>
              <a:rPr lang="en-US" altLang="zh-CN" b="1" dirty="0" smtClean="0">
                <a:solidFill>
                  <a:schemeClr val="bg1">
                    <a:lumMod val="85000"/>
                  </a:schemeClr>
                </a:solidFill>
                <a:latin typeface="Arial Black" panose="020B0A04020102020204" pitchFamily="34" charset="0"/>
                <a:ea typeface="Microsoft JhengHei" panose="020B0604030504040204" pitchFamily="34" charset="-120"/>
              </a:rPr>
              <a:t>VAD01 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Picture 2" descr="D:\百度云同步盘\GRQ股如泉\2017氢动汽车\03姜泉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6136" y="5877272"/>
            <a:ext cx="864096" cy="864096"/>
          </a:xfrm>
          <a:prstGeom prst="rect">
            <a:avLst/>
          </a:prstGeom>
          <a:noFill/>
        </p:spPr>
      </p:pic>
      <p:sp>
        <p:nvSpPr>
          <p:cNvPr id="7" name="内容占位符 1"/>
          <p:cNvSpPr txBox="1">
            <a:spLocks/>
          </p:cNvSpPr>
          <p:nvPr/>
        </p:nvSpPr>
        <p:spPr>
          <a:xfrm>
            <a:off x="6804248" y="5925845"/>
            <a:ext cx="1584176" cy="81552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200" dirty="0" smtClean="0"/>
              <a:t>姜  泉</a:t>
            </a:r>
            <a:endParaRPr lang="en-US" altLang="zh-CN" sz="12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200" dirty="0" smtClean="0"/>
              <a:t>Spring Jiang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200" dirty="0" smtClean="0"/>
              <a:t>WeChat:ruquan887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200" dirty="0" smtClean="0"/>
              <a:t>M:13216680533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68303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>
          <a:xfrm>
            <a:off x="107504" y="80672"/>
            <a:ext cx="1608290" cy="396000"/>
          </a:xfrm>
          <a:prstGeom prst="homePlate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燕尾形 5"/>
          <p:cNvSpPr/>
          <p:nvPr/>
        </p:nvSpPr>
        <p:spPr>
          <a:xfrm>
            <a:off x="3059832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部件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6012160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0" y="530759"/>
            <a:ext cx="9144000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燕尾形 12"/>
          <p:cNvSpPr/>
          <p:nvPr/>
        </p:nvSpPr>
        <p:spPr>
          <a:xfrm>
            <a:off x="4547886" y="80672"/>
            <a:ext cx="1608290" cy="396000"/>
          </a:xfrm>
          <a:prstGeom prst="chevron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硬件设计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燕尾形 15"/>
          <p:cNvSpPr/>
          <p:nvPr/>
        </p:nvSpPr>
        <p:spPr>
          <a:xfrm>
            <a:off x="7500214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机构设计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燕尾形 17"/>
          <p:cNvSpPr/>
          <p:nvPr/>
        </p:nvSpPr>
        <p:spPr>
          <a:xfrm>
            <a:off x="1595558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内容占位符 1"/>
          <p:cNvSpPr txBox="1">
            <a:spLocks/>
          </p:cNvSpPr>
          <p:nvPr/>
        </p:nvSpPr>
        <p:spPr>
          <a:xfrm>
            <a:off x="25152" y="592089"/>
            <a:ext cx="2602632" cy="316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400" dirty="0" smtClean="0"/>
              <a:t>4.1APU</a:t>
            </a:r>
            <a:r>
              <a:rPr lang="zh-CN" altLang="en-US" sz="1400" dirty="0" smtClean="0"/>
              <a:t>主机接口定义</a:t>
            </a:r>
            <a:endParaRPr lang="zh-CN" altLang="en-US" sz="1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4913" y="1163538"/>
            <a:ext cx="6734175" cy="485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217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>
          <a:xfrm>
            <a:off x="107504" y="80672"/>
            <a:ext cx="1608290" cy="396000"/>
          </a:xfrm>
          <a:prstGeom prst="homePlate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燕尾形 5"/>
          <p:cNvSpPr/>
          <p:nvPr/>
        </p:nvSpPr>
        <p:spPr>
          <a:xfrm>
            <a:off x="3059832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部件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6012160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0" y="530759"/>
            <a:ext cx="9144000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燕尾形 12"/>
          <p:cNvSpPr/>
          <p:nvPr/>
        </p:nvSpPr>
        <p:spPr>
          <a:xfrm>
            <a:off x="4547886" y="80672"/>
            <a:ext cx="1608290" cy="396000"/>
          </a:xfrm>
          <a:prstGeom prst="chevron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硬件设计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燕尾形 15"/>
          <p:cNvSpPr/>
          <p:nvPr/>
        </p:nvSpPr>
        <p:spPr>
          <a:xfrm>
            <a:off x="7500214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机构设计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燕尾形 17"/>
          <p:cNvSpPr/>
          <p:nvPr/>
        </p:nvSpPr>
        <p:spPr>
          <a:xfrm>
            <a:off x="1595558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内容占位符 1"/>
          <p:cNvSpPr txBox="1">
            <a:spLocks/>
          </p:cNvSpPr>
          <p:nvPr/>
        </p:nvSpPr>
        <p:spPr>
          <a:xfrm>
            <a:off x="25152" y="592089"/>
            <a:ext cx="2602632" cy="316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400" dirty="0" smtClean="0"/>
              <a:t>4.1APU</a:t>
            </a:r>
            <a:r>
              <a:rPr lang="zh-CN" altLang="en-US" sz="1400" dirty="0" smtClean="0"/>
              <a:t>主机接口定义</a:t>
            </a:r>
            <a:endParaRPr lang="zh-CN" altLang="en-US" sz="1400" dirty="0"/>
          </a:p>
        </p:txBody>
      </p:sp>
      <p:graphicFrame>
        <p:nvGraphicFramePr>
          <p:cNvPr id="10" name="内容占位符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30619378"/>
              </p:ext>
            </p:extLst>
          </p:nvPr>
        </p:nvGraphicFramePr>
        <p:xfrm>
          <a:off x="215517" y="1628800"/>
          <a:ext cx="8712966" cy="2993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6"/>
                <a:gridCol w="720080"/>
                <a:gridCol w="1728192"/>
                <a:gridCol w="648072"/>
                <a:gridCol w="2088232"/>
                <a:gridCol w="648072"/>
                <a:gridCol w="2016222"/>
              </a:tblGrid>
              <a:tr h="1440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Connector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/>
                        <a:t>PIN No.</a:t>
                      </a:r>
                      <a:endParaRPr lang="zh-CN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Definition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/>
                        <a:t>PIN No.</a:t>
                      </a:r>
                      <a:endParaRPr lang="zh-CN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Definition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/>
                        <a:t>PIN No.</a:t>
                      </a:r>
                      <a:endParaRPr lang="zh-CN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Definition</a:t>
                      </a:r>
                      <a:endParaRPr lang="zh-CN" altLang="en-US" sz="1000" dirty="0"/>
                    </a:p>
                  </a:txBody>
                  <a:tcPr/>
                </a:tc>
              </a:tr>
              <a:tr h="0">
                <a:tc rowSpan="4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1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3</a:t>
                      </a: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149424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4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6</a:t>
                      </a: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235064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7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9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10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endParaRPr lang="zh-CN" altLang="en-U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12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0">
                <a:tc row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1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strike="noStrike" dirty="0" smtClean="0"/>
                        <a:t>2</a:t>
                      </a:r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3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79040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4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strike="noStrike" dirty="0" smtClean="0"/>
                        <a:t>5</a:t>
                      </a:r>
                      <a:endParaRPr lang="zh-CN" altLang="en-US" sz="900" strike="noStrik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6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7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strike="noStrike" dirty="0" smtClean="0"/>
                        <a:t>8</a:t>
                      </a:r>
                      <a:endParaRPr lang="zh-CN" altLang="en-US" sz="900" strike="noStrike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9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97688">
                <a:tc rowSpan="5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1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strike="noStrike" dirty="0" smtClean="0"/>
                        <a:t>2</a:t>
                      </a:r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3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4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strike="noStrike" dirty="0" smtClean="0"/>
                        <a:t>5</a:t>
                      </a:r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6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7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8</a:t>
                      </a: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9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10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11</a:t>
                      </a: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12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13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14</a:t>
                      </a: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429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>
          <a:xfrm>
            <a:off x="107504" y="80672"/>
            <a:ext cx="1608290" cy="396000"/>
          </a:xfrm>
          <a:prstGeom prst="homePlate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燕尾形 5"/>
          <p:cNvSpPr/>
          <p:nvPr/>
        </p:nvSpPr>
        <p:spPr>
          <a:xfrm>
            <a:off x="3059832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部件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6012160" y="80672"/>
            <a:ext cx="1608290" cy="396000"/>
          </a:xfrm>
          <a:prstGeom prst="chevron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软件设计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0" y="530759"/>
            <a:ext cx="9144000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燕尾形 12"/>
          <p:cNvSpPr/>
          <p:nvPr/>
        </p:nvSpPr>
        <p:spPr>
          <a:xfrm>
            <a:off x="4547886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燕尾形 15"/>
          <p:cNvSpPr/>
          <p:nvPr/>
        </p:nvSpPr>
        <p:spPr>
          <a:xfrm>
            <a:off x="7500214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机构设计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燕尾形 17"/>
          <p:cNvSpPr/>
          <p:nvPr/>
        </p:nvSpPr>
        <p:spPr>
          <a:xfrm>
            <a:off x="1595558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内容占位符 1"/>
          <p:cNvSpPr txBox="1">
            <a:spLocks/>
          </p:cNvSpPr>
          <p:nvPr/>
        </p:nvSpPr>
        <p:spPr>
          <a:xfrm>
            <a:off x="25152" y="592089"/>
            <a:ext cx="2602632" cy="316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400" dirty="0" smtClean="0"/>
              <a:t>5.1APU</a:t>
            </a:r>
            <a:r>
              <a:rPr lang="zh-CN" altLang="en-US" sz="1400" dirty="0" smtClean="0"/>
              <a:t>四种工作状态</a:t>
            </a:r>
            <a:endParaRPr lang="zh-CN" altLang="en-US" sz="1400" dirty="0"/>
          </a:p>
        </p:txBody>
      </p:sp>
      <p:grpSp>
        <p:nvGrpSpPr>
          <p:cNvPr id="52" name="组合 51"/>
          <p:cNvGrpSpPr/>
          <p:nvPr/>
        </p:nvGrpSpPr>
        <p:grpSpPr>
          <a:xfrm>
            <a:off x="1687751" y="1149639"/>
            <a:ext cx="5235467" cy="5185886"/>
            <a:chOff x="2136129" y="816958"/>
            <a:chExt cx="5235467" cy="5185886"/>
          </a:xfrm>
        </p:grpSpPr>
        <p:sp>
          <p:nvSpPr>
            <p:cNvPr id="2" name="椭圆 1"/>
            <p:cNvSpPr/>
            <p:nvPr/>
          </p:nvSpPr>
          <p:spPr>
            <a:xfrm>
              <a:off x="4403496" y="816958"/>
              <a:ext cx="740186" cy="544047"/>
            </a:xfrm>
            <a:prstGeom prst="ellipse">
              <a:avLst/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108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O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ff</a:t>
              </a:r>
              <a:endParaRPr lang="zh-CN" altLang="en-US" dirty="0"/>
            </a:p>
          </p:txBody>
        </p:sp>
        <p:sp>
          <p:nvSpPr>
            <p:cNvPr id="12" name="椭圆 11"/>
            <p:cNvSpPr/>
            <p:nvPr/>
          </p:nvSpPr>
          <p:spPr>
            <a:xfrm>
              <a:off x="2136129" y="3645024"/>
              <a:ext cx="1224136" cy="936104"/>
            </a:xfrm>
            <a:prstGeom prst="ellipse">
              <a:avLst/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108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Failed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4171927" y="5066740"/>
              <a:ext cx="1224136" cy="936104"/>
            </a:xfrm>
            <a:prstGeom prst="ellipse">
              <a:avLst/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108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Active</a:t>
              </a:r>
              <a:endParaRPr lang="zh-CN" altLang="en-US" dirty="0"/>
            </a:p>
          </p:txBody>
        </p:sp>
        <p:sp>
          <p:nvSpPr>
            <p:cNvPr id="17" name="椭圆 16"/>
            <p:cNvSpPr/>
            <p:nvPr/>
          </p:nvSpPr>
          <p:spPr>
            <a:xfrm>
              <a:off x="6147460" y="3744385"/>
              <a:ext cx="1224136" cy="936104"/>
            </a:xfrm>
            <a:prstGeom prst="ellipse">
              <a:avLst/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108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Enable</a:t>
              </a:r>
              <a:endParaRPr lang="zh-CN" altLang="en-US" dirty="0"/>
            </a:p>
          </p:txBody>
        </p:sp>
        <p:sp>
          <p:nvSpPr>
            <p:cNvPr id="19" name="椭圆 18"/>
            <p:cNvSpPr/>
            <p:nvPr/>
          </p:nvSpPr>
          <p:spPr>
            <a:xfrm>
              <a:off x="3906758" y="2547344"/>
              <a:ext cx="1754473" cy="936104"/>
            </a:xfrm>
            <a:prstGeom prst="ellipse">
              <a:avLst/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108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Disable</a:t>
              </a:r>
              <a:endParaRPr lang="zh-CN" altLang="en-US" dirty="0"/>
            </a:p>
          </p:txBody>
        </p:sp>
        <p:sp>
          <p:nvSpPr>
            <p:cNvPr id="20" name="圆角矩形 19"/>
            <p:cNvSpPr/>
            <p:nvPr/>
          </p:nvSpPr>
          <p:spPr>
            <a:xfrm>
              <a:off x="4269533" y="1696119"/>
              <a:ext cx="1008113" cy="504056"/>
            </a:xfrm>
            <a:prstGeom prst="roundRect">
              <a:avLst/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108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Power</a:t>
              </a:r>
              <a:r>
                <a:rPr lang="zh-CN" altLang="en-US" sz="1200" dirty="0" smtClean="0">
                  <a:solidFill>
                    <a:schemeClr val="tx1"/>
                  </a:solidFill>
                </a:rPr>
                <a:t> </a:t>
              </a:r>
              <a:r>
                <a:rPr lang="en-US" altLang="zh-CN" sz="1200" dirty="0" smtClean="0">
                  <a:solidFill>
                    <a:schemeClr val="tx1"/>
                  </a:solidFill>
                </a:rPr>
                <a:t>Up </a:t>
              </a:r>
              <a:r>
                <a:rPr lang="en-US" altLang="zh-CN" sz="1200" dirty="0" err="1" smtClean="0">
                  <a:solidFill>
                    <a:schemeClr val="tx1"/>
                  </a:solidFill>
                </a:rPr>
                <a:t>Init</a:t>
              </a:r>
              <a:endParaRPr lang="en-US" altLang="zh-CN" sz="12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7" name="直接箭头连接符 6"/>
            <p:cNvCxnSpPr>
              <a:stCxn id="2" idx="4"/>
              <a:endCxn id="20" idx="0"/>
            </p:cNvCxnSpPr>
            <p:nvPr/>
          </p:nvCxnSpPr>
          <p:spPr>
            <a:xfrm>
              <a:off x="4773589" y="1361005"/>
              <a:ext cx="1" cy="335114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20" idx="2"/>
              <a:endCxn id="19" idx="0"/>
            </p:cNvCxnSpPr>
            <p:nvPr/>
          </p:nvCxnSpPr>
          <p:spPr>
            <a:xfrm>
              <a:off x="4773590" y="2200175"/>
              <a:ext cx="10405" cy="347169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>
              <a:stCxn id="19" idx="2"/>
              <a:endCxn id="12" idx="7"/>
            </p:cNvCxnSpPr>
            <p:nvPr/>
          </p:nvCxnSpPr>
          <p:spPr>
            <a:xfrm flipH="1">
              <a:off x="3180994" y="3015396"/>
              <a:ext cx="725764" cy="766717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>
              <a:stCxn id="19" idx="6"/>
              <a:endCxn id="17" idx="0"/>
            </p:cNvCxnSpPr>
            <p:nvPr/>
          </p:nvCxnSpPr>
          <p:spPr>
            <a:xfrm>
              <a:off x="5661231" y="3015396"/>
              <a:ext cx="1098297" cy="728989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>
              <a:stCxn id="17" idx="1"/>
              <a:endCxn id="19" idx="5"/>
            </p:cNvCxnSpPr>
            <p:nvPr/>
          </p:nvCxnSpPr>
          <p:spPr>
            <a:xfrm flipH="1" flipV="1">
              <a:off x="5404294" y="3346359"/>
              <a:ext cx="922437" cy="535115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>
              <a:stCxn id="17" idx="2"/>
              <a:endCxn id="12" idx="6"/>
            </p:cNvCxnSpPr>
            <p:nvPr/>
          </p:nvCxnSpPr>
          <p:spPr>
            <a:xfrm flipH="1" flipV="1">
              <a:off x="3360265" y="4113076"/>
              <a:ext cx="2787195" cy="9936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>
              <a:stCxn id="15" idx="7"/>
              <a:endCxn id="17" idx="3"/>
            </p:cNvCxnSpPr>
            <p:nvPr/>
          </p:nvCxnSpPr>
          <p:spPr>
            <a:xfrm flipV="1">
              <a:off x="5216792" y="4543400"/>
              <a:ext cx="1109939" cy="660429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>
              <a:stCxn id="17" idx="4"/>
              <a:endCxn id="15" idx="6"/>
            </p:cNvCxnSpPr>
            <p:nvPr/>
          </p:nvCxnSpPr>
          <p:spPr>
            <a:xfrm flipH="1">
              <a:off x="5396063" y="4680489"/>
              <a:ext cx="1363465" cy="854303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stCxn id="15" idx="0"/>
              <a:endCxn id="19" idx="4"/>
            </p:cNvCxnSpPr>
            <p:nvPr/>
          </p:nvCxnSpPr>
          <p:spPr>
            <a:xfrm flipV="1">
              <a:off x="4783995" y="3483448"/>
              <a:ext cx="0" cy="1583292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接箭头连接符 47"/>
            <p:cNvCxnSpPr>
              <a:stCxn id="15" idx="2"/>
              <a:endCxn id="12" idx="4"/>
            </p:cNvCxnSpPr>
            <p:nvPr/>
          </p:nvCxnSpPr>
          <p:spPr>
            <a:xfrm flipH="1" flipV="1">
              <a:off x="2748197" y="4581128"/>
              <a:ext cx="1423730" cy="953664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曲线连接符 49"/>
            <p:cNvCxnSpPr>
              <a:stCxn id="20" idx="1"/>
              <a:endCxn id="12" idx="0"/>
            </p:cNvCxnSpPr>
            <p:nvPr/>
          </p:nvCxnSpPr>
          <p:spPr>
            <a:xfrm rot="10800000" flipV="1">
              <a:off x="2748197" y="1948146"/>
              <a:ext cx="1521336" cy="1696877"/>
            </a:xfrm>
            <a:prstGeom prst="curvedConnector2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4217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>
          <a:xfrm>
            <a:off x="107504" y="80672"/>
            <a:ext cx="1608290" cy="396000"/>
          </a:xfrm>
          <a:prstGeom prst="homePlate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燕尾形 5"/>
          <p:cNvSpPr/>
          <p:nvPr/>
        </p:nvSpPr>
        <p:spPr>
          <a:xfrm>
            <a:off x="3059832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部件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6012160" y="80672"/>
            <a:ext cx="1608290" cy="396000"/>
          </a:xfrm>
          <a:prstGeom prst="chevron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软件设计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0" y="530759"/>
            <a:ext cx="9144000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燕尾形 12"/>
          <p:cNvSpPr/>
          <p:nvPr/>
        </p:nvSpPr>
        <p:spPr>
          <a:xfrm>
            <a:off x="4547886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燕尾形 15"/>
          <p:cNvSpPr/>
          <p:nvPr/>
        </p:nvSpPr>
        <p:spPr>
          <a:xfrm>
            <a:off x="7500214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机构设计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燕尾形 17"/>
          <p:cNvSpPr/>
          <p:nvPr/>
        </p:nvSpPr>
        <p:spPr>
          <a:xfrm>
            <a:off x="1595558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内容占位符 1"/>
          <p:cNvSpPr txBox="1">
            <a:spLocks/>
          </p:cNvSpPr>
          <p:nvPr/>
        </p:nvSpPr>
        <p:spPr>
          <a:xfrm>
            <a:off x="25152" y="592089"/>
            <a:ext cx="2602632" cy="316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400" dirty="0" smtClean="0"/>
              <a:t>5.1APU</a:t>
            </a:r>
            <a:r>
              <a:rPr lang="zh-CN" altLang="en-US" sz="1400" dirty="0" smtClean="0"/>
              <a:t>工作状态</a:t>
            </a:r>
            <a:endParaRPr lang="zh-CN" altLang="en-US" sz="1400" dirty="0"/>
          </a:p>
        </p:txBody>
      </p:sp>
      <p:graphicFrame>
        <p:nvGraphicFramePr>
          <p:cNvPr id="19" name="内容占位符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5265493"/>
              </p:ext>
            </p:extLst>
          </p:nvPr>
        </p:nvGraphicFramePr>
        <p:xfrm>
          <a:off x="1043608" y="1556792"/>
          <a:ext cx="6840760" cy="40554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689"/>
                <a:gridCol w="1580209"/>
                <a:gridCol w="4875862"/>
              </a:tblGrid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No.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/>
                        <a:t>State</a:t>
                      </a:r>
                      <a:endParaRPr lang="zh-CN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/>
                        <a:t>Description</a:t>
                      </a:r>
                      <a:endParaRPr lang="zh-CN" altLang="en-US" sz="1000" dirty="0"/>
                    </a:p>
                  </a:txBody>
                  <a:tcPr anchor="ctr"/>
                </a:tc>
              </a:tr>
              <a:tr h="7349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 smtClean="0"/>
                        <a:t>Off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当</a:t>
                      </a:r>
                      <a:r>
                        <a:rPr lang="en-US" altLang="zh-CN" sz="900" dirty="0" smtClean="0"/>
                        <a:t>ING</a:t>
                      </a:r>
                      <a:r>
                        <a:rPr lang="en-US" altLang="zh-CN" sz="900" baseline="0" dirty="0" smtClean="0"/>
                        <a:t> Off</a:t>
                      </a:r>
                      <a:r>
                        <a:rPr lang="zh-CN" altLang="en-US" sz="900" baseline="0" dirty="0" smtClean="0"/>
                        <a:t>时，</a:t>
                      </a:r>
                      <a:r>
                        <a:rPr lang="en-US" altLang="zh-CN" sz="900" baseline="0" dirty="0" smtClean="0"/>
                        <a:t>APA</a:t>
                      </a:r>
                      <a:r>
                        <a:rPr lang="zh-CN" altLang="en-US" sz="900" baseline="0" dirty="0" smtClean="0"/>
                        <a:t>处于该状态</a:t>
                      </a:r>
                      <a:endParaRPr lang="zh-CN" altLang="en-US" sz="900" dirty="0" smtClean="0"/>
                    </a:p>
                  </a:txBody>
                  <a:tcPr anchor="ctr"/>
                </a:tc>
              </a:tr>
              <a:tr h="7349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2</a:t>
                      </a: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Disable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当</a:t>
                      </a:r>
                      <a:r>
                        <a:rPr lang="en-US" altLang="zh-CN" sz="900" dirty="0" smtClean="0"/>
                        <a:t>ING</a:t>
                      </a:r>
                      <a:r>
                        <a:rPr lang="en-US" altLang="zh-CN" sz="900" baseline="0" dirty="0" smtClean="0"/>
                        <a:t> On</a:t>
                      </a:r>
                      <a:r>
                        <a:rPr lang="zh-CN" altLang="en-US" sz="900" baseline="0" dirty="0" smtClean="0"/>
                        <a:t>时，系统初始化</a:t>
                      </a:r>
                      <a:r>
                        <a:rPr lang="en-US" altLang="zh-CN" sz="900" baseline="0" dirty="0" smtClean="0"/>
                        <a:t>OK</a:t>
                      </a:r>
                      <a:r>
                        <a:rPr lang="zh-CN" altLang="en-US" sz="900" baseline="0" dirty="0" smtClean="0"/>
                        <a:t>，但车辆处于“运行设计域”之外，或受人工干涉等，此时车辆</a:t>
                      </a:r>
                      <a:r>
                        <a:rPr lang="en-US" altLang="zh-CN" sz="900" baseline="0" dirty="0" smtClean="0"/>
                        <a:t>APU</a:t>
                      </a:r>
                      <a:r>
                        <a:rPr lang="zh-CN" altLang="en-US" sz="900" baseline="0" dirty="0" smtClean="0"/>
                        <a:t>系统处于该状态。同一上电周期里可以恢复。</a:t>
                      </a:r>
                      <a:endParaRPr lang="zh-CN" altLang="en-US" sz="900" dirty="0" smtClean="0"/>
                    </a:p>
                  </a:txBody>
                  <a:tcPr anchor="ctr"/>
                </a:tc>
              </a:tr>
              <a:tr h="7349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3</a:t>
                      </a: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Failed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当系统有故障，包括硬件故障、</a:t>
                      </a:r>
                      <a:r>
                        <a:rPr lang="en-US" altLang="zh-CN" sz="900" dirty="0" smtClean="0"/>
                        <a:t>CAN</a:t>
                      </a:r>
                      <a:r>
                        <a:rPr lang="zh-CN" altLang="en-US" sz="900" dirty="0" smtClean="0"/>
                        <a:t>通信故障等，导致</a:t>
                      </a:r>
                      <a:r>
                        <a:rPr lang="en-US" altLang="zh-CN" sz="900" dirty="0" smtClean="0"/>
                        <a:t>APU</a:t>
                      </a:r>
                      <a:r>
                        <a:rPr lang="zh-CN" altLang="en-US" sz="900" dirty="0" smtClean="0"/>
                        <a:t>无法工作时。</a:t>
                      </a:r>
                      <a:r>
                        <a:rPr lang="zh-CN" altLang="en-US" sz="900" baseline="0" dirty="0" smtClean="0"/>
                        <a:t>同一上电周期里恢复是不可能的。</a:t>
                      </a:r>
                      <a:endParaRPr lang="zh-CN" altLang="en-US" sz="900" dirty="0" smtClean="0"/>
                    </a:p>
                  </a:txBody>
                  <a:tcPr anchor="ctr"/>
                </a:tc>
              </a:tr>
              <a:tr h="75570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4</a:t>
                      </a: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 smtClean="0"/>
                        <a:t>Enable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在某个状态转换为“</a:t>
                      </a:r>
                      <a:r>
                        <a:rPr lang="en-US" altLang="zh-CN" sz="900" dirty="0" smtClean="0"/>
                        <a:t>Enable</a:t>
                      </a:r>
                      <a:r>
                        <a:rPr lang="zh-CN" altLang="en-US" sz="900" dirty="0" smtClean="0"/>
                        <a:t>”之后，</a:t>
                      </a:r>
                      <a:r>
                        <a:rPr lang="en-US" altLang="zh-CN" sz="900" dirty="0" smtClean="0"/>
                        <a:t>APU</a:t>
                      </a:r>
                      <a:r>
                        <a:rPr lang="zh-CN" altLang="en-US" sz="900" dirty="0" smtClean="0"/>
                        <a:t>系统处于待命状态。</a:t>
                      </a:r>
                    </a:p>
                  </a:txBody>
                  <a:tcPr anchor="ctr"/>
                </a:tc>
              </a:tr>
              <a:tr h="7349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5</a:t>
                      </a: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 smtClean="0"/>
                        <a:t>Active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当</a:t>
                      </a:r>
                      <a:r>
                        <a:rPr lang="en-US" altLang="zh-CN" sz="900" dirty="0" smtClean="0"/>
                        <a:t>APU</a:t>
                      </a:r>
                      <a:r>
                        <a:rPr lang="zh-CN" altLang="en-US" sz="900" dirty="0" smtClean="0"/>
                        <a:t>系统在</a:t>
                      </a:r>
                      <a:r>
                        <a:rPr lang="en-US" altLang="zh-CN" sz="900" dirty="0" smtClean="0"/>
                        <a:t>Enable</a:t>
                      </a:r>
                      <a:r>
                        <a:rPr lang="zh-CN" altLang="en-US" sz="900" dirty="0" smtClean="0"/>
                        <a:t>状态下，用户按下</a:t>
                      </a:r>
                      <a:r>
                        <a:rPr lang="en-US" altLang="zh-CN" sz="900" dirty="0" smtClean="0"/>
                        <a:t>APU Switch</a:t>
                      </a:r>
                      <a:r>
                        <a:rPr lang="zh-CN" altLang="en-US" sz="900" dirty="0" smtClean="0"/>
                        <a:t>时，</a:t>
                      </a:r>
                      <a:r>
                        <a:rPr lang="en-US" altLang="zh-CN" sz="900" dirty="0" smtClean="0"/>
                        <a:t>APU</a:t>
                      </a:r>
                      <a:r>
                        <a:rPr lang="zh-CN" altLang="en-US" sz="900" dirty="0" smtClean="0"/>
                        <a:t>处于该状态。</a:t>
                      </a:r>
                      <a:r>
                        <a:rPr lang="en-US" altLang="zh-CN" sz="900" dirty="0" smtClean="0"/>
                        <a:t>APU</a:t>
                      </a:r>
                      <a:r>
                        <a:rPr lang="zh-CN" altLang="en-US" sz="900" dirty="0" smtClean="0"/>
                        <a:t>系统在此状态进入自动驾驶模式。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3620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>
          <a:xfrm>
            <a:off x="107504" y="80672"/>
            <a:ext cx="1608290" cy="396000"/>
          </a:xfrm>
          <a:prstGeom prst="homePlate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燕尾形 5"/>
          <p:cNvSpPr/>
          <p:nvPr/>
        </p:nvSpPr>
        <p:spPr>
          <a:xfrm>
            <a:off x="3059832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部件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6012160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0" y="530759"/>
            <a:ext cx="9144000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燕尾形 12"/>
          <p:cNvSpPr/>
          <p:nvPr/>
        </p:nvSpPr>
        <p:spPr>
          <a:xfrm>
            <a:off x="4547886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燕尾形 15"/>
          <p:cNvSpPr/>
          <p:nvPr/>
        </p:nvSpPr>
        <p:spPr>
          <a:xfrm>
            <a:off x="7500214" y="80672"/>
            <a:ext cx="1608290" cy="396000"/>
          </a:xfrm>
          <a:prstGeom prst="chevron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机构设计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燕尾形 17"/>
          <p:cNvSpPr/>
          <p:nvPr/>
        </p:nvSpPr>
        <p:spPr>
          <a:xfrm>
            <a:off x="1595558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内容占位符 1"/>
          <p:cNvSpPr txBox="1">
            <a:spLocks/>
          </p:cNvSpPr>
          <p:nvPr/>
        </p:nvSpPr>
        <p:spPr>
          <a:xfrm>
            <a:off x="25152" y="592089"/>
            <a:ext cx="2602632" cy="316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400" dirty="0" smtClean="0"/>
              <a:t>6.1APU</a:t>
            </a:r>
            <a:r>
              <a:rPr lang="zh-CN" altLang="en-US" sz="1400" dirty="0" smtClean="0"/>
              <a:t>外形示意图</a:t>
            </a:r>
            <a:endParaRPr lang="zh-CN" altLang="en-US" sz="1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6623" y="931303"/>
            <a:ext cx="6023689" cy="5417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217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直接连接符 21"/>
          <p:cNvCxnSpPr/>
          <p:nvPr/>
        </p:nvCxnSpPr>
        <p:spPr>
          <a:xfrm flipV="1">
            <a:off x="0" y="530759"/>
            <a:ext cx="9144000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42494" y="44624"/>
            <a:ext cx="1674186" cy="50405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solidFill>
                  <a:schemeClr val="tx1"/>
                </a:solidFill>
              </a:rPr>
              <a:t>汽车智能化规划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7533787"/>
              </p:ext>
            </p:extLst>
          </p:nvPr>
        </p:nvGraphicFramePr>
        <p:xfrm>
          <a:off x="107504" y="620688"/>
          <a:ext cx="2633537" cy="452596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0182"/>
                <a:gridCol w="2083355"/>
              </a:tblGrid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800" u="none" strike="noStrike" dirty="0">
                          <a:effectLst/>
                        </a:rPr>
                        <a:t>功能</a:t>
                      </a:r>
                      <a:endParaRPr lang="zh-CN" alt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800" u="none" strike="noStrike">
                          <a:effectLst/>
                        </a:rPr>
                        <a:t>功能模块全称</a:t>
                      </a:r>
                      <a:endParaRPr lang="zh-CN" altLang="en-US" sz="800" b="1" i="0" u="none" strike="noStrike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PEPS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</a:rPr>
                        <a:t>Passive Entry &amp; Passive Start</a:t>
                      </a:r>
                      <a:r>
                        <a:rPr lang="zh-CN" altLang="en-US" sz="700" u="none" strike="noStrike">
                          <a:effectLst/>
                        </a:rPr>
                        <a:t>一键启动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VCS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</a:rPr>
                        <a:t>Vehicular Communication Systems</a:t>
                      </a:r>
                      <a:r>
                        <a:rPr lang="zh-CN" altLang="en-US" sz="700" u="none" strike="noStrike">
                          <a:effectLst/>
                        </a:rPr>
                        <a:t>车联网系统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3D AVM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</a:rPr>
                        <a:t>3D Around View Monitor </a:t>
                      </a:r>
                      <a:r>
                        <a:rPr lang="zh-CN" altLang="en-US" sz="700" u="none" strike="noStrike">
                          <a:effectLst/>
                        </a:rPr>
                        <a:t>全景式监控影像系统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HHC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</a:rPr>
                        <a:t>Hill-start hold control</a:t>
                      </a:r>
                      <a:r>
                        <a:rPr lang="zh-CN" altLang="en-US" sz="700" u="none" strike="noStrike">
                          <a:effectLst/>
                        </a:rPr>
                        <a:t>坡道起步辅助控制系统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ACC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</a:rPr>
                        <a:t>Adaptive Cruise Control</a:t>
                      </a:r>
                      <a:r>
                        <a:rPr lang="zh-CN" altLang="en-US" sz="700" u="none" strike="noStrike">
                          <a:effectLst/>
                        </a:rPr>
                        <a:t>自适应巡航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IHC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</a:rPr>
                        <a:t>Intelligent High Beam Control</a:t>
                      </a:r>
                      <a:r>
                        <a:rPr lang="zh-CN" altLang="en-US" sz="700" u="none" strike="noStrike">
                          <a:effectLst/>
                        </a:rPr>
                        <a:t>智能远光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TSR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 dirty="0">
                          <a:effectLst/>
                        </a:rPr>
                        <a:t>Traffic Sign Recognition</a:t>
                      </a:r>
                      <a:r>
                        <a:rPr lang="zh-CN" altLang="en-US" sz="700" u="none" strike="noStrike" dirty="0">
                          <a:effectLst/>
                        </a:rPr>
                        <a:t>交通标识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LDW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</a:rPr>
                        <a:t>Lane Departure Warning</a:t>
                      </a:r>
                      <a:r>
                        <a:rPr lang="zh-CN" altLang="en-US" sz="700" u="none" strike="noStrike">
                          <a:effectLst/>
                        </a:rPr>
                        <a:t>车道偏离预警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LKA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</a:rPr>
                        <a:t>Lane Keeping Assist</a:t>
                      </a:r>
                      <a:r>
                        <a:rPr lang="zh-CN" altLang="en-US" sz="700" u="none" strike="noStrike">
                          <a:effectLst/>
                        </a:rPr>
                        <a:t>车道保持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PDS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</a:rPr>
                        <a:t>Pedestrian detection</a:t>
                      </a:r>
                      <a:r>
                        <a:rPr lang="zh-CN" altLang="en-US" sz="700" u="none" strike="noStrike">
                          <a:effectLst/>
                        </a:rPr>
                        <a:t>行人检测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FCW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 dirty="0">
                          <a:effectLst/>
                        </a:rPr>
                        <a:t>Forward  Collision Warning </a:t>
                      </a:r>
                      <a:r>
                        <a:rPr lang="zh-CN" altLang="en-US" sz="700" u="none" strike="noStrike" dirty="0">
                          <a:effectLst/>
                        </a:rPr>
                        <a:t>前方碰撞预警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ALC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</a:rPr>
                        <a:t>Auto Lane Change</a:t>
                      </a:r>
                      <a:r>
                        <a:rPr lang="zh-CN" altLang="en-US" sz="700" u="none" strike="noStrike">
                          <a:effectLst/>
                        </a:rPr>
                        <a:t>自动变道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BSD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 dirty="0">
                          <a:effectLst/>
                        </a:rPr>
                        <a:t>Blind Spot Detection</a:t>
                      </a:r>
                      <a:r>
                        <a:rPr lang="zh-CN" altLang="en-US" sz="700" u="none" strike="noStrike" dirty="0">
                          <a:effectLst/>
                        </a:rPr>
                        <a:t>盲点检测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effectLst/>
                        </a:rPr>
                        <a:t>TLR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 dirty="0">
                          <a:effectLst/>
                        </a:rPr>
                        <a:t>Traffic Light Recognition</a:t>
                      </a:r>
                      <a:r>
                        <a:rPr lang="zh-CN" altLang="en-US" sz="700" u="none" strike="noStrike" dirty="0">
                          <a:effectLst/>
                        </a:rPr>
                        <a:t>交通信号灯识别系统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DFM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</a:rPr>
                        <a:t>Driver Fatigue Monitor System</a:t>
                      </a:r>
                      <a:r>
                        <a:rPr lang="zh-CN" altLang="en-US" sz="700" u="none" strike="noStrike">
                          <a:effectLst/>
                        </a:rPr>
                        <a:t>疲劳驾驶预警系统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NVS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</a:rPr>
                        <a:t>Night Vision System</a:t>
                      </a:r>
                      <a:r>
                        <a:rPr lang="zh-CN" altLang="en-US" sz="700" u="none" strike="noStrike">
                          <a:effectLst/>
                        </a:rPr>
                        <a:t>夜视系统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TMC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</a:rPr>
                        <a:t>Traffic Message Channel</a:t>
                      </a:r>
                      <a:r>
                        <a:rPr lang="zh-CN" altLang="en-US" sz="700" u="none" strike="noStrike">
                          <a:effectLst/>
                        </a:rPr>
                        <a:t>实时交通系统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AR NAVI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</a:rPr>
                        <a:t>Augmented Reality Navigation</a:t>
                      </a:r>
                      <a:r>
                        <a:rPr lang="zh-CN" altLang="en-US" sz="700" u="none" strike="noStrike">
                          <a:effectLst/>
                        </a:rPr>
                        <a:t>增强现实导航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AEB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</a:rPr>
                        <a:t>Autonomous Emergency Braking</a:t>
                      </a:r>
                      <a:r>
                        <a:rPr lang="zh-CN" altLang="en-US" sz="700" u="none" strike="noStrike">
                          <a:effectLst/>
                        </a:rPr>
                        <a:t>自动紧急制动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S-APA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</a:rPr>
                        <a:t>Semi-automatic Parking Assistant</a:t>
                      </a:r>
                      <a:r>
                        <a:rPr lang="zh-CN" altLang="en-US" sz="700" u="none" strike="noStrike">
                          <a:effectLst/>
                        </a:rPr>
                        <a:t>半自动泊车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EPB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</a:rPr>
                        <a:t>Electrical Parking Brake</a:t>
                      </a:r>
                      <a:r>
                        <a:rPr lang="zh-CN" altLang="en-US" sz="700" u="none" strike="noStrike">
                          <a:effectLst/>
                        </a:rPr>
                        <a:t>电子驻车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DOW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 dirty="0">
                          <a:effectLst/>
                        </a:rPr>
                        <a:t>Door Open Warning</a:t>
                      </a:r>
                      <a:r>
                        <a:rPr lang="zh-CN" altLang="en-US" sz="700" u="none" strike="noStrike" dirty="0">
                          <a:effectLst/>
                        </a:rPr>
                        <a:t>开门警示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</a:tbl>
          </a:graphicData>
        </a:graphic>
      </p:graphicFrame>
      <p:grpSp>
        <p:nvGrpSpPr>
          <p:cNvPr id="37" name="组合 36"/>
          <p:cNvGrpSpPr/>
          <p:nvPr/>
        </p:nvGrpSpPr>
        <p:grpSpPr>
          <a:xfrm>
            <a:off x="3347864" y="1457134"/>
            <a:ext cx="5550197" cy="5212226"/>
            <a:chOff x="0" y="0"/>
            <a:chExt cx="6013545" cy="5191857"/>
          </a:xfrm>
        </p:grpSpPr>
        <p:cxnSp>
          <p:nvCxnSpPr>
            <p:cNvPr id="38" name="曲线连接符 37"/>
            <p:cNvCxnSpPr/>
            <p:nvPr/>
          </p:nvCxnSpPr>
          <p:spPr>
            <a:xfrm>
              <a:off x="1905820" y="2285421"/>
              <a:ext cx="1544364" cy="976067"/>
            </a:xfrm>
            <a:prstGeom prst="curved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曲线连接符 39"/>
            <p:cNvCxnSpPr/>
            <p:nvPr/>
          </p:nvCxnSpPr>
          <p:spPr>
            <a:xfrm rot="5400000" flipH="1" flipV="1">
              <a:off x="3488526" y="1991528"/>
              <a:ext cx="1484825" cy="490318"/>
            </a:xfrm>
            <a:prstGeom prst="curved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曲线连接符 49"/>
            <p:cNvCxnSpPr/>
            <p:nvPr/>
          </p:nvCxnSpPr>
          <p:spPr>
            <a:xfrm rot="10800000" flipV="1">
              <a:off x="2199399" y="852073"/>
              <a:ext cx="1697844" cy="787950"/>
            </a:xfrm>
            <a:prstGeom prst="curved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线形标注 2 51"/>
            <p:cNvSpPr/>
            <p:nvPr/>
          </p:nvSpPr>
          <p:spPr>
            <a:xfrm flipH="1">
              <a:off x="1213770" y="3103534"/>
              <a:ext cx="587262" cy="206942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370758"/>
                <a:gd name="adj6" fmla="val -65600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HHC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grpSp>
          <p:nvGrpSpPr>
            <p:cNvPr id="53" name="组合 52"/>
            <p:cNvGrpSpPr/>
            <p:nvPr/>
          </p:nvGrpSpPr>
          <p:grpSpPr>
            <a:xfrm>
              <a:off x="4134904" y="103472"/>
              <a:ext cx="1599740" cy="1443024"/>
              <a:chOff x="4134904" y="103472"/>
              <a:chExt cx="1416129" cy="1418831"/>
            </a:xfrm>
          </p:grpSpPr>
          <p:sp>
            <p:nvSpPr>
              <p:cNvPr id="81" name="流程图: 联系 80"/>
              <p:cNvSpPr/>
              <p:nvPr/>
            </p:nvSpPr>
            <p:spPr>
              <a:xfrm>
                <a:off x="4134904" y="103472"/>
                <a:ext cx="1416129" cy="1418831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82" name="矩形 81"/>
              <p:cNvSpPr/>
              <p:nvPr/>
            </p:nvSpPr>
            <p:spPr>
              <a:xfrm>
                <a:off x="4296237" y="458945"/>
                <a:ext cx="1111202" cy="64633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  <a:scene3d>
                  <a:camera prst="orthographicFront"/>
                  <a:lightRig rig="balanced" dir="t">
                    <a:rot lat="0" lon="0" rev="2100000"/>
                  </a:lightRig>
                </a:scene3d>
                <a:sp3d extrusionH="57150" prstMaterial="metal">
                  <a:bevelT w="38100" h="25400"/>
                  <a:contourClr>
                    <a:schemeClr val="bg2"/>
                  </a:contourClr>
                </a:sp3d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sz="3600" b="1" cap="none" spc="0">
                    <a:ln w="50800"/>
                    <a:solidFill>
                      <a:srgbClr val="7030A0"/>
                    </a:solidFill>
                    <a:effectLst/>
                  </a:rPr>
                  <a:t>停靠</a:t>
                </a:r>
              </a:p>
            </p:txBody>
          </p:sp>
        </p:grpSp>
        <p:sp>
          <p:nvSpPr>
            <p:cNvPr id="54" name="线形标注 2 53"/>
            <p:cNvSpPr/>
            <p:nvPr/>
          </p:nvSpPr>
          <p:spPr>
            <a:xfrm>
              <a:off x="5380642" y="1687361"/>
              <a:ext cx="632903" cy="206942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78894"/>
                <a:gd name="adj6" fmla="val -48195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S-APA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55" name="线形标注 2 54"/>
            <p:cNvSpPr/>
            <p:nvPr/>
          </p:nvSpPr>
          <p:spPr>
            <a:xfrm flipH="1">
              <a:off x="3450183" y="0"/>
              <a:ext cx="587262" cy="206942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148910"/>
                <a:gd name="adj6" fmla="val -57825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EPB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56" name="线形标注 2 55"/>
            <p:cNvSpPr/>
            <p:nvPr/>
          </p:nvSpPr>
          <p:spPr>
            <a:xfrm flipH="1">
              <a:off x="2804910" y="458076"/>
              <a:ext cx="626301" cy="224366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168240"/>
                <a:gd name="adj6" fmla="val -42943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DOW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grpSp>
          <p:nvGrpSpPr>
            <p:cNvPr id="57" name="组合 56"/>
            <p:cNvGrpSpPr/>
            <p:nvPr/>
          </p:nvGrpSpPr>
          <p:grpSpPr>
            <a:xfrm>
              <a:off x="420363" y="1069320"/>
              <a:ext cx="1599740" cy="1443024"/>
              <a:chOff x="420363" y="1069320"/>
              <a:chExt cx="1416129" cy="1418831"/>
            </a:xfrm>
          </p:grpSpPr>
          <p:sp>
            <p:nvSpPr>
              <p:cNvPr id="79" name="流程图: 联系 78"/>
              <p:cNvSpPr/>
              <p:nvPr/>
            </p:nvSpPr>
            <p:spPr>
              <a:xfrm>
                <a:off x="420363" y="1069320"/>
                <a:ext cx="1416129" cy="1418831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80" name="矩形 79"/>
              <p:cNvSpPr/>
              <p:nvPr/>
            </p:nvSpPr>
            <p:spPr>
              <a:xfrm>
                <a:off x="572827" y="1424793"/>
                <a:ext cx="1111202" cy="64633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  <a:scene3d>
                  <a:camera prst="orthographicFront"/>
                  <a:lightRig rig="balanced" dir="t">
                    <a:rot lat="0" lon="0" rev="2100000"/>
                  </a:lightRig>
                </a:scene3d>
                <a:sp3d extrusionH="57150" prstMaterial="metal">
                  <a:bevelT w="38100" h="25400"/>
                  <a:contourClr>
                    <a:schemeClr val="bg2"/>
                  </a:contourClr>
                </a:sp3d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sz="3600" b="1" cap="none" spc="0">
                    <a:ln w="50800"/>
                    <a:solidFill>
                      <a:srgbClr val="7030A0"/>
                    </a:solidFill>
                    <a:effectLst/>
                  </a:rPr>
                  <a:t>出发</a:t>
                </a:r>
              </a:p>
            </p:txBody>
          </p:sp>
        </p:grpSp>
        <p:sp>
          <p:nvSpPr>
            <p:cNvPr id="58" name="线形标注 2 57"/>
            <p:cNvSpPr/>
            <p:nvPr/>
          </p:nvSpPr>
          <p:spPr>
            <a:xfrm>
              <a:off x="1908514" y="823583"/>
              <a:ext cx="650755" cy="206942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145626"/>
                <a:gd name="adj6" fmla="val -53250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PEPS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59" name="线形标注 2 58"/>
            <p:cNvSpPr/>
            <p:nvPr/>
          </p:nvSpPr>
          <p:spPr>
            <a:xfrm flipH="1">
              <a:off x="382465" y="2736223"/>
              <a:ext cx="882792" cy="206942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128992"/>
                <a:gd name="adj6" fmla="val -22758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3D AVM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grpSp>
          <p:nvGrpSpPr>
            <p:cNvPr id="60" name="组合 59"/>
            <p:cNvGrpSpPr/>
            <p:nvPr/>
          </p:nvGrpSpPr>
          <p:grpSpPr>
            <a:xfrm>
              <a:off x="3167236" y="3039746"/>
              <a:ext cx="2022012" cy="1443024"/>
              <a:chOff x="3167238" y="3039746"/>
              <a:chExt cx="1789936" cy="1418831"/>
            </a:xfrm>
          </p:grpSpPr>
          <p:sp>
            <p:nvSpPr>
              <p:cNvPr id="77" name="流程图: 联系 76"/>
              <p:cNvSpPr/>
              <p:nvPr/>
            </p:nvSpPr>
            <p:spPr>
              <a:xfrm>
                <a:off x="3336994" y="3039746"/>
                <a:ext cx="1416129" cy="1418831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78" name="矩形 77"/>
              <p:cNvSpPr/>
              <p:nvPr/>
            </p:nvSpPr>
            <p:spPr>
              <a:xfrm>
                <a:off x="3167238" y="3395219"/>
                <a:ext cx="1789936" cy="64633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  <a:scene3d>
                  <a:camera prst="orthographicFront"/>
                  <a:lightRig rig="balanced" dir="t">
                    <a:rot lat="0" lon="0" rev="2100000"/>
                  </a:lightRig>
                </a:scene3d>
                <a:sp3d extrusionH="57150" prstMaterial="metal">
                  <a:bevelT w="38100" h="25400"/>
                  <a:contourClr>
                    <a:schemeClr val="bg2"/>
                  </a:contourClr>
                </a:sp3d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sz="3600" b="1" cap="none" spc="0">
                    <a:ln w="50800"/>
                    <a:solidFill>
                      <a:srgbClr val="7030A0"/>
                    </a:solidFill>
                    <a:effectLst/>
                  </a:rPr>
                  <a:t>行进中</a:t>
                </a:r>
              </a:p>
            </p:txBody>
          </p:sp>
        </p:grpSp>
        <p:sp>
          <p:nvSpPr>
            <p:cNvPr id="61" name="线形标注 2 60"/>
            <p:cNvSpPr/>
            <p:nvPr/>
          </p:nvSpPr>
          <p:spPr>
            <a:xfrm flipH="1">
              <a:off x="2087225" y="3554315"/>
              <a:ext cx="587262" cy="206942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122268"/>
                <a:gd name="adj6" fmla="val -106987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ACC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62" name="线形标注 2 61"/>
            <p:cNvSpPr/>
            <p:nvPr/>
          </p:nvSpPr>
          <p:spPr>
            <a:xfrm flipH="1">
              <a:off x="2147417" y="3914294"/>
              <a:ext cx="587262" cy="206942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122268"/>
                <a:gd name="adj6" fmla="val -106987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IHC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63" name="线形标注 2 62"/>
            <p:cNvSpPr/>
            <p:nvPr/>
          </p:nvSpPr>
          <p:spPr>
            <a:xfrm flipH="1">
              <a:off x="2441047" y="4157755"/>
              <a:ext cx="587262" cy="206942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74274"/>
                <a:gd name="adj6" fmla="val -66002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TSR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64" name="线形标注 2 63"/>
            <p:cNvSpPr/>
            <p:nvPr/>
          </p:nvSpPr>
          <p:spPr>
            <a:xfrm flipH="1">
              <a:off x="2674487" y="4431227"/>
              <a:ext cx="591956" cy="206942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74273"/>
                <a:gd name="adj6" fmla="val -57833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LDW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65" name="线形标注 2 64"/>
            <p:cNvSpPr/>
            <p:nvPr/>
          </p:nvSpPr>
          <p:spPr>
            <a:xfrm flipH="1">
              <a:off x="2971800" y="4697876"/>
              <a:ext cx="561631" cy="227281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102405"/>
                <a:gd name="adj6" fmla="val -64257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LKA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66" name="线形标注 2 65"/>
            <p:cNvSpPr/>
            <p:nvPr/>
          </p:nvSpPr>
          <p:spPr>
            <a:xfrm flipH="1">
              <a:off x="3333751" y="4960974"/>
              <a:ext cx="523054" cy="230883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204968"/>
                <a:gd name="adj6" fmla="val -27095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PDS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67" name="线形标注 2 66"/>
            <p:cNvSpPr/>
            <p:nvPr/>
          </p:nvSpPr>
          <p:spPr>
            <a:xfrm>
              <a:off x="4270072" y="4951765"/>
              <a:ext cx="632903" cy="206942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229043"/>
                <a:gd name="adj6" fmla="val -33355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FCW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68" name="线形标注 2 67"/>
            <p:cNvSpPr/>
            <p:nvPr/>
          </p:nvSpPr>
          <p:spPr>
            <a:xfrm>
              <a:off x="4494817" y="4659974"/>
              <a:ext cx="632903" cy="206942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80794"/>
                <a:gd name="adj6" fmla="val -40648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ALC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69" name="线形标注 2 68"/>
            <p:cNvSpPr/>
            <p:nvPr/>
          </p:nvSpPr>
          <p:spPr>
            <a:xfrm>
              <a:off x="4961198" y="4384710"/>
              <a:ext cx="632903" cy="206942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10696"/>
                <a:gd name="adj6" fmla="val -49209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BSD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70" name="线形标注 2 69"/>
            <p:cNvSpPr/>
            <p:nvPr/>
          </p:nvSpPr>
          <p:spPr>
            <a:xfrm>
              <a:off x="4872800" y="2343718"/>
              <a:ext cx="632903" cy="206942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87363"/>
                <a:gd name="adj6" fmla="val -76848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AEB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71" name="线形标注 2 70"/>
            <p:cNvSpPr/>
            <p:nvPr/>
          </p:nvSpPr>
          <p:spPr>
            <a:xfrm>
              <a:off x="5123123" y="4127535"/>
              <a:ext cx="632903" cy="206942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26125"/>
                <a:gd name="adj6" fmla="val -44694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TLR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72" name="线形标注 2 71"/>
            <p:cNvSpPr/>
            <p:nvPr/>
          </p:nvSpPr>
          <p:spPr>
            <a:xfrm>
              <a:off x="5170748" y="3841785"/>
              <a:ext cx="632903" cy="206942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72154"/>
                <a:gd name="adj6" fmla="val -41683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DFM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73" name="线形标注 2 72"/>
            <p:cNvSpPr/>
            <p:nvPr/>
          </p:nvSpPr>
          <p:spPr>
            <a:xfrm>
              <a:off x="5227898" y="3584610"/>
              <a:ext cx="632903" cy="206942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72154"/>
                <a:gd name="adj6" fmla="val -41683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NVS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74" name="线形标注 2 73"/>
            <p:cNvSpPr/>
            <p:nvPr/>
          </p:nvSpPr>
          <p:spPr>
            <a:xfrm>
              <a:off x="5161223" y="3317910"/>
              <a:ext cx="632903" cy="206942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72154"/>
                <a:gd name="adj6" fmla="val -41683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TMC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75" name="线形标注 2 74"/>
            <p:cNvSpPr/>
            <p:nvPr/>
          </p:nvSpPr>
          <p:spPr>
            <a:xfrm>
              <a:off x="5037398" y="3051209"/>
              <a:ext cx="849052" cy="207073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72154"/>
                <a:gd name="adj6" fmla="val -41683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AR</a:t>
              </a:r>
              <a:r>
                <a:rPr lang="en-US" altLang="zh-CN" sz="1200" baseline="0">
                  <a:solidFill>
                    <a:schemeClr val="tx1"/>
                  </a:solidFill>
                </a:rPr>
                <a:t> NAVI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76" name="线形标注 2 75"/>
            <p:cNvSpPr/>
            <p:nvPr/>
          </p:nvSpPr>
          <p:spPr>
            <a:xfrm flipH="1">
              <a:off x="0" y="2432084"/>
              <a:ext cx="570173" cy="207073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19807"/>
                <a:gd name="adj6" fmla="val -32337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VCS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73147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/>
        </p:nvCxnSpPr>
        <p:spPr>
          <a:xfrm flipV="1">
            <a:off x="0" y="530759"/>
            <a:ext cx="9144000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矩形 65"/>
          <p:cNvSpPr/>
          <p:nvPr/>
        </p:nvSpPr>
        <p:spPr>
          <a:xfrm>
            <a:off x="42494" y="44624"/>
            <a:ext cx="1674186" cy="50405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solidFill>
                  <a:schemeClr val="tx1"/>
                </a:solidFill>
              </a:rPr>
              <a:t>汽车智能化规划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6" name="内容占位符 1"/>
          <p:cNvSpPr txBox="1">
            <a:spLocks/>
          </p:cNvSpPr>
          <p:nvPr/>
        </p:nvSpPr>
        <p:spPr>
          <a:xfrm>
            <a:off x="384867" y="692696"/>
            <a:ext cx="1379011" cy="316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200" dirty="0" smtClean="0"/>
              <a:t>—&gt;</a:t>
            </a:r>
            <a:r>
              <a:rPr lang="zh-CN" altLang="en-US" sz="1200" dirty="0" smtClean="0"/>
              <a:t>法规标准：</a:t>
            </a:r>
            <a:endParaRPr lang="zh-CN" altLang="en-US" sz="1200" dirty="0"/>
          </a:p>
        </p:txBody>
      </p:sp>
      <p:sp>
        <p:nvSpPr>
          <p:cNvPr id="57" name="内容占位符 1"/>
          <p:cNvSpPr txBox="1">
            <a:spLocks/>
          </p:cNvSpPr>
          <p:nvPr/>
        </p:nvSpPr>
        <p:spPr>
          <a:xfrm>
            <a:off x="394721" y="4293096"/>
            <a:ext cx="1379011" cy="316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200" dirty="0" smtClean="0"/>
              <a:t>—&gt;</a:t>
            </a:r>
            <a:r>
              <a:rPr lang="zh-CN" altLang="en-US" sz="1200" dirty="0" smtClean="0"/>
              <a:t>参考指南：</a:t>
            </a:r>
            <a:endParaRPr lang="zh-CN" altLang="en-US" sz="1200" dirty="0"/>
          </a:p>
        </p:txBody>
      </p:sp>
      <p:sp>
        <p:nvSpPr>
          <p:cNvPr id="58" name="内容占位符 1"/>
          <p:cNvSpPr txBox="1">
            <a:spLocks/>
          </p:cNvSpPr>
          <p:nvPr/>
        </p:nvSpPr>
        <p:spPr>
          <a:xfrm>
            <a:off x="636962" y="1081335"/>
            <a:ext cx="8183510" cy="299573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zh-CN" sz="1200" dirty="0" smtClean="0"/>
              <a:t>《</a:t>
            </a:r>
            <a:r>
              <a:rPr lang="zh-CN" altLang="en-US" sz="1200" dirty="0"/>
              <a:t>北京市自动驾驶车辆道路测试能力评估内容与方法（试行）</a:t>
            </a:r>
            <a:r>
              <a:rPr lang="en-US" altLang="zh-CN" sz="1200" dirty="0" smtClean="0"/>
              <a:t>》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200" dirty="0"/>
              <a:t>《</a:t>
            </a:r>
            <a:r>
              <a:rPr lang="zh-CN" altLang="en-US" sz="1200" dirty="0"/>
              <a:t>北京市自动驾驶车辆封闭测试场地技术要求（试行）</a:t>
            </a:r>
            <a:r>
              <a:rPr lang="en-US" altLang="zh-CN" sz="1200" dirty="0"/>
              <a:t>》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200" dirty="0" smtClean="0"/>
              <a:t>北京市</a:t>
            </a:r>
            <a:r>
              <a:rPr lang="zh-CN" altLang="en-US" sz="1200" dirty="0"/>
              <a:t>关于加快推进自动驾驶车辆道路测试有关工作的指导意见（试行）</a:t>
            </a:r>
            <a:endParaRPr lang="en-US" altLang="zh-CN" sz="1200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200" dirty="0"/>
              <a:t>北京市自动驾驶车辆道路测试管理实施细则（试行</a:t>
            </a:r>
            <a:r>
              <a:rPr lang="zh-CN" altLang="en-US" sz="1200" dirty="0" smtClean="0"/>
              <a:t>）</a:t>
            </a:r>
            <a:endParaRPr lang="en-US" altLang="zh-CN" sz="12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200" dirty="0"/>
              <a:t>GB T 26773-2011 </a:t>
            </a:r>
            <a:r>
              <a:rPr lang="zh-CN" altLang="en-US" sz="1200" dirty="0"/>
              <a:t>智能运输系统 车道偏离报警</a:t>
            </a:r>
            <a:r>
              <a:rPr lang="zh-CN" altLang="en-US" sz="1200" dirty="0" smtClean="0"/>
              <a:t>系统</a:t>
            </a:r>
            <a:r>
              <a:rPr lang="en-US" altLang="zh-CN" sz="1200" dirty="0"/>
              <a:t>(LDW)</a:t>
            </a:r>
            <a:r>
              <a:rPr lang="zh-CN" altLang="en-US" sz="1200" dirty="0" smtClean="0"/>
              <a:t> </a:t>
            </a:r>
            <a:r>
              <a:rPr lang="zh-CN" altLang="en-US" sz="1200" dirty="0"/>
              <a:t>性能要求与检测方法</a:t>
            </a:r>
            <a:endParaRPr lang="en-US" altLang="zh-CN" sz="12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200" dirty="0" smtClean="0"/>
              <a:t>ISO 11898 </a:t>
            </a:r>
            <a:r>
              <a:rPr lang="en-US" altLang="zh-CN" sz="1200" dirty="0"/>
              <a:t>Road vehicles — Controller area </a:t>
            </a:r>
            <a:r>
              <a:rPr lang="en-US" altLang="zh-CN" sz="1200" dirty="0" smtClean="0"/>
              <a:t>network(CAN)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200" dirty="0"/>
              <a:t>ISO </a:t>
            </a:r>
            <a:r>
              <a:rPr lang="en-US" altLang="zh-CN" sz="1200" dirty="0" smtClean="0"/>
              <a:t>14229 </a:t>
            </a:r>
            <a:r>
              <a:rPr lang="en-US" altLang="zh-CN" sz="1200" dirty="0"/>
              <a:t>Road Vehicles </a:t>
            </a:r>
            <a:r>
              <a:rPr lang="en-US" altLang="zh-CN" sz="1200" dirty="0" smtClean="0"/>
              <a:t>— Unified </a:t>
            </a:r>
            <a:r>
              <a:rPr lang="en-US" altLang="zh-CN" sz="1200" dirty="0"/>
              <a:t>Diagnostic </a:t>
            </a:r>
            <a:r>
              <a:rPr lang="en-US" altLang="zh-CN" sz="1200" dirty="0" smtClean="0"/>
              <a:t>Services(UDS)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200" dirty="0" smtClean="0"/>
              <a:t>ISO 16787 Intelligent transport systems</a:t>
            </a:r>
            <a:r>
              <a:rPr lang="en-US" altLang="zh-CN" sz="1200" dirty="0"/>
              <a:t> </a:t>
            </a:r>
            <a:r>
              <a:rPr lang="en-US" altLang="zh-CN" sz="1200" dirty="0" smtClean="0"/>
              <a:t>— Assisted Parking System(APS)</a:t>
            </a:r>
            <a:r>
              <a:rPr lang="en-US" altLang="zh-CN" sz="1200" dirty="0"/>
              <a:t> </a:t>
            </a:r>
            <a:r>
              <a:rPr lang="en-US" altLang="zh-CN" sz="1200" dirty="0" smtClean="0"/>
              <a:t>— Performance requirements and test procedures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200" dirty="0" smtClean="0"/>
              <a:t>ISO 15623 </a:t>
            </a:r>
            <a:r>
              <a:rPr lang="en-US" altLang="zh-CN" sz="1200" dirty="0"/>
              <a:t>Intelligent transport systems — </a:t>
            </a:r>
            <a:r>
              <a:rPr lang="en-US" altLang="zh-CN" sz="1200" dirty="0" smtClean="0"/>
              <a:t>Forward vehicle collision warning systems(FCW) </a:t>
            </a:r>
            <a:r>
              <a:rPr lang="en-US" altLang="zh-CN" sz="1200" dirty="0"/>
              <a:t>— Performance requirements and test </a:t>
            </a:r>
            <a:r>
              <a:rPr lang="en-US" altLang="zh-CN" sz="1200" dirty="0" smtClean="0"/>
              <a:t>procedures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200" dirty="0" smtClean="0"/>
              <a:t>ISO 17361 </a:t>
            </a:r>
            <a:r>
              <a:rPr lang="en-US" altLang="zh-CN" sz="1200" dirty="0"/>
              <a:t>Intelligent transport systems </a:t>
            </a:r>
            <a:r>
              <a:rPr lang="en-US" altLang="zh-CN" sz="1200" dirty="0" smtClean="0"/>
              <a:t>—Lane departure warning systems(LDW) </a:t>
            </a:r>
            <a:r>
              <a:rPr lang="en-US" altLang="zh-CN" sz="1200" dirty="0"/>
              <a:t>— Performance requirements and test </a:t>
            </a:r>
            <a:r>
              <a:rPr lang="en-US" altLang="zh-CN" sz="1200" dirty="0" smtClean="0"/>
              <a:t>procedures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200" dirty="0" smtClean="0"/>
              <a:t>ISO 26262 Road vehicles — Functional safety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200" dirty="0" smtClean="0"/>
              <a:t>SAE J3016 Taxonomy and Definitions for Terms Related to On-Road Motor Vehicle Automated Driving Systems</a:t>
            </a:r>
            <a:endParaRPr lang="zh-CN" altLang="en-US" sz="1200" dirty="0"/>
          </a:p>
        </p:txBody>
      </p:sp>
      <p:sp>
        <p:nvSpPr>
          <p:cNvPr id="59" name="内容占位符 1"/>
          <p:cNvSpPr txBox="1">
            <a:spLocks/>
          </p:cNvSpPr>
          <p:nvPr/>
        </p:nvSpPr>
        <p:spPr>
          <a:xfrm>
            <a:off x="636962" y="4739444"/>
            <a:ext cx="7679454" cy="18290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zh-CN" sz="1200" dirty="0" smtClean="0"/>
              <a:t>ADS《</a:t>
            </a:r>
            <a:r>
              <a:rPr lang="zh-CN" altLang="en-US" sz="1200" dirty="0"/>
              <a:t>自动驾驶系统 </a:t>
            </a:r>
            <a:r>
              <a:rPr lang="en-US" altLang="zh-CN" sz="1200" dirty="0"/>
              <a:t>2.0</a:t>
            </a:r>
            <a:r>
              <a:rPr lang="zh-CN" altLang="en-US" sz="1200" dirty="0"/>
              <a:t>：安全愿景</a:t>
            </a:r>
            <a:r>
              <a:rPr lang="en-US" altLang="zh-CN" sz="1200" dirty="0"/>
              <a:t>》(Automated Driving Systems2.0: A Vision for Safety</a:t>
            </a:r>
            <a:r>
              <a:rPr lang="en-US" altLang="zh-CN" sz="1200" dirty="0" smtClean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200" dirty="0" smtClean="0"/>
              <a:t>《</a:t>
            </a:r>
            <a:r>
              <a:rPr lang="zh-CN" altLang="en-US" sz="1200" dirty="0" smtClean="0"/>
              <a:t>智能网联汽车技术的发展现状及趋势</a:t>
            </a:r>
            <a:r>
              <a:rPr lang="en-US" altLang="zh-CN" sz="1200" dirty="0" smtClean="0"/>
              <a:t>》——2017</a:t>
            </a:r>
            <a:r>
              <a:rPr lang="zh-CN" altLang="en-US" sz="1200" dirty="0" smtClean="0"/>
              <a:t>年第一期</a:t>
            </a:r>
            <a:r>
              <a:rPr lang="en-US" altLang="zh-CN" sz="1200" dirty="0" smtClean="0"/>
              <a:t>《</a:t>
            </a:r>
            <a:r>
              <a:rPr lang="zh-CN" altLang="en-US" sz="1200" dirty="0" smtClean="0"/>
              <a:t>汽车安全与节能学报</a:t>
            </a:r>
            <a:r>
              <a:rPr lang="en-US" altLang="zh-CN" sz="1200" dirty="0" smtClean="0"/>
              <a:t>》</a:t>
            </a:r>
            <a:r>
              <a:rPr lang="en-US" altLang="zh-CN" sz="1200" dirty="0"/>
              <a:t> 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251558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40" y="42767"/>
            <a:ext cx="4945208" cy="3801629"/>
          </a:xfrm>
          <a:prstGeom prst="rect">
            <a:avLst/>
          </a:prstGeom>
        </p:spPr>
      </p:pic>
      <p:cxnSp>
        <p:nvCxnSpPr>
          <p:cNvPr id="14" name="直接连接符 13"/>
          <p:cNvCxnSpPr/>
          <p:nvPr/>
        </p:nvCxnSpPr>
        <p:spPr>
          <a:xfrm flipV="1">
            <a:off x="0" y="530759"/>
            <a:ext cx="9144000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5" name="组合 64"/>
          <p:cNvGrpSpPr/>
          <p:nvPr/>
        </p:nvGrpSpPr>
        <p:grpSpPr>
          <a:xfrm>
            <a:off x="2000727" y="2060848"/>
            <a:ext cx="6865047" cy="3596440"/>
            <a:chOff x="841658" y="1353914"/>
            <a:chExt cx="6865047" cy="359644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841658" y="4590314"/>
              <a:ext cx="151802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flipV="1">
              <a:off x="2364948" y="4014250"/>
              <a:ext cx="0" cy="5760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2364948" y="4014250"/>
              <a:ext cx="138131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V="1">
              <a:off x="3746266" y="3294170"/>
              <a:ext cx="0" cy="7200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3746266" y="3294170"/>
              <a:ext cx="12760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 flipV="1">
              <a:off x="5022295" y="2430074"/>
              <a:ext cx="0" cy="8640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5022295" y="2430074"/>
              <a:ext cx="131674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矩形 34"/>
            <p:cNvSpPr/>
            <p:nvPr/>
          </p:nvSpPr>
          <p:spPr>
            <a:xfrm>
              <a:off x="841658" y="2789822"/>
              <a:ext cx="1467163" cy="1728192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1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</a:t>
              </a:r>
              <a:r>
                <a:rPr lang="en-US" altLang="zh-CN" sz="1000" dirty="0">
                  <a:solidFill>
                    <a:schemeClr val="tx1"/>
                  </a:solidFill>
                </a:rPr>
                <a:t>BSD</a:t>
              </a:r>
              <a:r>
                <a:rPr lang="zh-CN" altLang="en-US" sz="1000" dirty="0">
                  <a:solidFill>
                    <a:schemeClr val="tx1"/>
                  </a:solidFill>
                </a:rPr>
                <a:t>盲点检测</a:t>
              </a:r>
              <a:endParaRPr lang="en-US" altLang="zh-CN" sz="1000" dirty="0">
                <a:solidFill>
                  <a:schemeClr val="tx1"/>
                </a:solidFill>
              </a:endParaRPr>
            </a:p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2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</a:t>
              </a:r>
              <a:r>
                <a:rPr lang="en-US" altLang="zh-CN" sz="1000" dirty="0">
                  <a:solidFill>
                    <a:schemeClr val="tx1"/>
                  </a:solidFill>
                </a:rPr>
                <a:t>DOW</a:t>
              </a:r>
              <a:r>
                <a:rPr lang="zh-CN" altLang="en-US" sz="1000" dirty="0">
                  <a:solidFill>
                    <a:schemeClr val="tx1"/>
                  </a:solidFill>
                </a:rPr>
                <a:t>开门警示</a:t>
              </a:r>
              <a:endParaRPr lang="en-US" altLang="zh-CN" sz="1000" dirty="0">
                <a:solidFill>
                  <a:schemeClr val="tx1"/>
                </a:solidFill>
              </a:endParaRPr>
            </a:p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3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</a:t>
              </a:r>
              <a:r>
                <a:rPr lang="en-US" altLang="zh-CN" sz="1000" dirty="0">
                  <a:solidFill>
                    <a:schemeClr val="tx1"/>
                  </a:solidFill>
                </a:rPr>
                <a:t>FCW</a:t>
              </a:r>
              <a:r>
                <a:rPr lang="zh-CN" altLang="en-US" sz="1000" dirty="0">
                  <a:solidFill>
                    <a:schemeClr val="tx1"/>
                  </a:solidFill>
                </a:rPr>
                <a:t>前方碰撞预警</a:t>
              </a:r>
              <a:endParaRPr lang="en-US" altLang="zh-CN" sz="1000" dirty="0">
                <a:solidFill>
                  <a:schemeClr val="tx1"/>
                </a:solidFill>
              </a:endParaRPr>
            </a:p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4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</a:t>
              </a:r>
              <a:r>
                <a:rPr lang="en-US" altLang="zh-CN" sz="1000" dirty="0" smtClean="0">
                  <a:solidFill>
                    <a:schemeClr val="tx1"/>
                  </a:solidFill>
                </a:rPr>
                <a:t>ACC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自适应巡航</a:t>
              </a:r>
              <a:endParaRPr lang="en-US" altLang="zh-CN" sz="1000" dirty="0" smtClean="0">
                <a:solidFill>
                  <a:schemeClr val="tx1"/>
                </a:solidFill>
              </a:endParaRPr>
            </a:p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5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</a:t>
              </a:r>
              <a:r>
                <a:rPr lang="en-US" altLang="zh-CN" sz="1000" dirty="0" smtClean="0">
                  <a:solidFill>
                    <a:schemeClr val="tx1"/>
                  </a:solidFill>
                </a:rPr>
                <a:t>AEB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自动紧急制动</a:t>
              </a:r>
              <a:endParaRPr lang="en-US" altLang="zh-CN" sz="1000" dirty="0" smtClean="0">
                <a:solidFill>
                  <a:schemeClr val="tx1"/>
                </a:solidFill>
              </a:endParaRPr>
            </a:p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6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</a:t>
              </a:r>
              <a:r>
                <a:rPr lang="en-US" altLang="zh-CN" sz="1000" dirty="0">
                  <a:solidFill>
                    <a:schemeClr val="tx1"/>
                  </a:solidFill>
                </a:rPr>
                <a:t>PDS</a:t>
              </a:r>
              <a:r>
                <a:rPr lang="zh-CN" altLang="en-US" sz="1000" dirty="0">
                  <a:solidFill>
                    <a:schemeClr val="tx1"/>
                  </a:solidFill>
                </a:rPr>
                <a:t>行人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检测</a:t>
              </a:r>
              <a:endParaRPr lang="en-US" altLang="zh-CN" sz="1000" dirty="0" smtClean="0">
                <a:solidFill>
                  <a:schemeClr val="tx1"/>
                </a:solidFill>
              </a:endParaRPr>
            </a:p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7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</a:t>
              </a:r>
              <a:r>
                <a:rPr lang="en-US" altLang="zh-CN" sz="1000" dirty="0">
                  <a:solidFill>
                    <a:schemeClr val="tx1"/>
                  </a:solidFill>
                </a:rPr>
                <a:t>LDW</a:t>
              </a:r>
              <a:r>
                <a:rPr lang="zh-CN" altLang="en-US" sz="1000" dirty="0">
                  <a:solidFill>
                    <a:schemeClr val="tx1"/>
                  </a:solidFill>
                </a:rPr>
                <a:t>车道偏离预警</a:t>
              </a:r>
              <a:endParaRPr lang="en-US" altLang="zh-CN" sz="1000" dirty="0">
                <a:solidFill>
                  <a:schemeClr val="tx1"/>
                </a:solidFill>
              </a:endParaRPr>
            </a:p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8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</a:t>
              </a:r>
              <a:r>
                <a:rPr lang="en-US" altLang="zh-CN" sz="1000" dirty="0" smtClean="0">
                  <a:solidFill>
                    <a:schemeClr val="tx1"/>
                  </a:solidFill>
                </a:rPr>
                <a:t>LKA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车道保持</a:t>
              </a:r>
              <a:endParaRPr lang="en-US" altLang="zh-CN" sz="1000" dirty="0" smtClean="0">
                <a:solidFill>
                  <a:schemeClr val="tx1"/>
                </a:solidFill>
              </a:endParaRPr>
            </a:p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9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</a:t>
              </a:r>
              <a:r>
                <a:rPr lang="en-US" altLang="zh-CN" sz="1000" dirty="0">
                  <a:solidFill>
                    <a:schemeClr val="tx1"/>
                  </a:solidFill>
                </a:rPr>
                <a:t>TSR</a:t>
              </a:r>
              <a:r>
                <a:rPr lang="zh-CN" altLang="en-US" sz="1000" dirty="0">
                  <a:solidFill>
                    <a:schemeClr val="tx1"/>
                  </a:solidFill>
                </a:rPr>
                <a:t>交通标识</a:t>
              </a:r>
              <a:endParaRPr lang="en-US" altLang="zh-CN" sz="1000" dirty="0">
                <a:solidFill>
                  <a:schemeClr val="tx1"/>
                </a:solidFill>
              </a:endParaRPr>
            </a:p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10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</a:t>
              </a:r>
              <a:r>
                <a:rPr lang="en-US" altLang="zh-CN" sz="1000" dirty="0">
                  <a:solidFill>
                    <a:schemeClr val="tx1"/>
                  </a:solidFill>
                </a:rPr>
                <a:t>IHC</a:t>
              </a:r>
              <a:r>
                <a:rPr lang="zh-CN" altLang="en-US" sz="1000" dirty="0">
                  <a:solidFill>
                    <a:schemeClr val="tx1"/>
                  </a:solidFill>
                </a:rPr>
                <a:t>智能远光</a:t>
              </a:r>
              <a:endParaRPr lang="en-US" altLang="zh-CN" sz="1000" dirty="0">
                <a:solidFill>
                  <a:schemeClr val="tx1"/>
                </a:solidFill>
              </a:endParaRPr>
            </a:p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11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</a:t>
              </a:r>
              <a:r>
                <a:rPr lang="en-US" altLang="zh-CN" sz="1000" dirty="0" smtClean="0">
                  <a:solidFill>
                    <a:schemeClr val="tx1"/>
                  </a:solidFill>
                </a:rPr>
                <a:t>S-APA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半自动</a:t>
              </a:r>
              <a:r>
                <a:rPr lang="zh-CN" altLang="en-US" sz="1000" dirty="0">
                  <a:solidFill>
                    <a:schemeClr val="tx1"/>
                  </a:solidFill>
                </a:rPr>
                <a:t>泊车</a:t>
              </a:r>
              <a:endParaRPr lang="en-US" altLang="zh-CN" sz="1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2209810" y="2789822"/>
              <a:ext cx="1469551" cy="1206387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1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</a:t>
              </a:r>
              <a:r>
                <a:rPr lang="en-US" altLang="zh-CN" sz="1000" dirty="0" smtClean="0">
                  <a:solidFill>
                    <a:schemeClr val="tx1"/>
                  </a:solidFill>
                </a:rPr>
                <a:t>F-APA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全自动泊车</a:t>
              </a:r>
              <a:endParaRPr lang="en-US" altLang="zh-CN" sz="1000" dirty="0" smtClean="0">
                <a:solidFill>
                  <a:schemeClr val="tx1"/>
                </a:solidFill>
              </a:endParaRPr>
            </a:p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2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、车道内自动驾驶</a:t>
              </a:r>
              <a:endParaRPr lang="en-US" altLang="zh-CN" sz="1000" dirty="0" smtClean="0">
                <a:solidFill>
                  <a:schemeClr val="tx1"/>
                </a:solidFill>
              </a:endParaRPr>
            </a:p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3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、换道辅助</a:t>
              </a:r>
              <a:endParaRPr lang="en-US" altLang="zh-CN" sz="1000" dirty="0" smtClean="0">
                <a:solidFill>
                  <a:schemeClr val="tx1"/>
                </a:solidFill>
              </a:endParaRPr>
            </a:p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4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、语音识别</a:t>
              </a:r>
              <a:endParaRPr lang="en-US" altLang="zh-CN" sz="1000" dirty="0" smtClean="0">
                <a:solidFill>
                  <a:schemeClr val="tx1"/>
                </a:solidFill>
              </a:endParaRPr>
            </a:p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5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、图形识别</a:t>
              </a:r>
              <a:endParaRPr lang="en-US" altLang="zh-CN" sz="1000" dirty="0" smtClean="0">
                <a:solidFill>
                  <a:schemeClr val="tx1"/>
                </a:solidFill>
              </a:endParaRPr>
            </a:p>
            <a:p>
              <a:r>
                <a:rPr lang="en-US" altLang="zh-CN" sz="1000" dirty="0">
                  <a:solidFill>
                    <a:schemeClr val="tx1"/>
                  </a:solidFill>
                </a:rPr>
                <a:t>6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</a:t>
              </a:r>
              <a:r>
                <a:rPr lang="zh-CN" altLang="en-US" sz="1000" dirty="0">
                  <a:solidFill>
                    <a:schemeClr val="tx1"/>
                  </a:solidFill>
                </a:rPr>
                <a:t>全液晶触摸屏</a:t>
              </a:r>
            </a:p>
          </p:txBody>
        </p:sp>
        <p:sp>
          <p:nvSpPr>
            <p:cNvPr id="39" name="矩形 38"/>
            <p:cNvSpPr/>
            <p:nvPr/>
          </p:nvSpPr>
          <p:spPr>
            <a:xfrm>
              <a:off x="1748044" y="4590314"/>
              <a:ext cx="396044" cy="360040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>
                  <a:solidFill>
                    <a:schemeClr val="tx1"/>
                  </a:solidFill>
                </a:rPr>
                <a:t>L1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41" name="直接连接符 40"/>
            <p:cNvCxnSpPr/>
            <p:nvPr/>
          </p:nvCxnSpPr>
          <p:spPr>
            <a:xfrm flipV="1">
              <a:off x="6339044" y="1790681"/>
              <a:ext cx="982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>
              <a:off x="6340026" y="1782002"/>
              <a:ext cx="97841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矩形 43"/>
            <p:cNvSpPr/>
            <p:nvPr/>
          </p:nvSpPr>
          <p:spPr>
            <a:xfrm>
              <a:off x="6339044" y="1353914"/>
              <a:ext cx="1367661" cy="360040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1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、无人驾驶</a:t>
              </a:r>
              <a:endParaRPr lang="en-US" altLang="zh-CN" sz="1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6719369" y="1713954"/>
              <a:ext cx="396044" cy="360040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>
                  <a:solidFill>
                    <a:schemeClr val="tx1"/>
                  </a:solidFill>
                </a:rPr>
                <a:t>L5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5276436" y="2358066"/>
              <a:ext cx="396044" cy="360040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>
                  <a:solidFill>
                    <a:schemeClr val="tx1"/>
                  </a:solidFill>
                </a:rPr>
                <a:t>L4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4124308" y="3210950"/>
              <a:ext cx="396044" cy="360040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>
                  <a:solidFill>
                    <a:schemeClr val="tx1"/>
                  </a:solidFill>
                </a:rPr>
                <a:t>L3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2972180" y="3934061"/>
              <a:ext cx="396044" cy="360040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>
                  <a:solidFill>
                    <a:schemeClr val="tx1"/>
                  </a:solidFill>
                </a:rPr>
                <a:t>L2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4976078" y="1709994"/>
              <a:ext cx="1482204" cy="648072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1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、车路协同控制</a:t>
              </a:r>
              <a:endParaRPr lang="en-US" altLang="zh-CN" sz="1000" dirty="0" smtClean="0">
                <a:solidFill>
                  <a:schemeClr val="tx1"/>
                </a:solidFill>
              </a:endParaRPr>
            </a:p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2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、市区自动驾驶</a:t>
              </a:r>
              <a:endParaRPr lang="en-US" altLang="zh-CN" sz="1000" dirty="0" smtClean="0">
                <a:solidFill>
                  <a:schemeClr val="tx1"/>
                </a:solidFill>
              </a:endParaRPr>
            </a:p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3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、自主学习能力</a:t>
              </a:r>
              <a:endParaRPr lang="en-US" altLang="zh-CN" sz="1000" dirty="0" smtClean="0">
                <a:solidFill>
                  <a:schemeClr val="tx1"/>
                </a:solidFill>
              </a:endParaRPr>
            </a:p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4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、部分故障自主修复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3469736" y="2213758"/>
              <a:ext cx="1656154" cy="997192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1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、高速公路自动驾驶</a:t>
              </a:r>
              <a:endParaRPr lang="en-US" altLang="zh-CN" sz="1000" dirty="0" smtClean="0">
                <a:solidFill>
                  <a:schemeClr val="tx1"/>
                </a:solidFill>
              </a:endParaRPr>
            </a:p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2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、城郊公路自动驾驶</a:t>
              </a:r>
              <a:endParaRPr lang="en-US" altLang="zh-CN" sz="1000" dirty="0" smtClean="0">
                <a:solidFill>
                  <a:schemeClr val="tx1"/>
                </a:solidFill>
              </a:endParaRPr>
            </a:p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3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、协同式队列行驶</a:t>
              </a:r>
              <a:endParaRPr lang="en-US" altLang="zh-CN" sz="1000" dirty="0" smtClean="0">
                <a:solidFill>
                  <a:schemeClr val="tx1"/>
                </a:solidFill>
              </a:endParaRPr>
            </a:p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4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、交叉口通行辅助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66" name="矩形 65"/>
          <p:cNvSpPr/>
          <p:nvPr/>
        </p:nvSpPr>
        <p:spPr>
          <a:xfrm>
            <a:off x="42494" y="44624"/>
            <a:ext cx="1674186" cy="50405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solidFill>
                  <a:schemeClr val="tx1"/>
                </a:solidFill>
              </a:rPr>
              <a:t>汽车智能化规划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grpSp>
        <p:nvGrpSpPr>
          <p:cNvPr id="97" name="组合 96"/>
          <p:cNvGrpSpPr/>
          <p:nvPr/>
        </p:nvGrpSpPr>
        <p:grpSpPr>
          <a:xfrm>
            <a:off x="1880998" y="5809236"/>
            <a:ext cx="6984776" cy="590288"/>
            <a:chOff x="1499944" y="5678898"/>
            <a:chExt cx="6600448" cy="590288"/>
          </a:xfrm>
        </p:grpSpPr>
        <p:grpSp>
          <p:nvGrpSpPr>
            <p:cNvPr id="82" name="组合 81"/>
            <p:cNvGrpSpPr/>
            <p:nvPr/>
          </p:nvGrpSpPr>
          <p:grpSpPr>
            <a:xfrm>
              <a:off x="6921319" y="5715396"/>
              <a:ext cx="599067" cy="535594"/>
              <a:chOff x="1879598" y="5715396"/>
              <a:chExt cx="599067" cy="535594"/>
            </a:xfrm>
          </p:grpSpPr>
          <p:sp>
            <p:nvSpPr>
              <p:cNvPr id="83" name="Line 35"/>
              <p:cNvSpPr>
                <a:spLocks noChangeShapeType="1"/>
              </p:cNvSpPr>
              <p:nvPr/>
            </p:nvSpPr>
            <p:spPr bwMode="auto">
              <a:xfrm>
                <a:off x="2148016" y="5715396"/>
                <a:ext cx="0" cy="175554"/>
              </a:xfrm>
              <a:prstGeom prst="line">
                <a:avLst/>
              </a:prstGeom>
              <a:noFill/>
              <a:ln w="317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square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84" name="矩形 83"/>
              <p:cNvSpPr/>
              <p:nvPr/>
            </p:nvSpPr>
            <p:spPr>
              <a:xfrm>
                <a:off x="1879598" y="5890950"/>
                <a:ext cx="599067" cy="36004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 smtClean="0">
                    <a:solidFill>
                      <a:schemeClr val="tx1"/>
                    </a:solidFill>
                  </a:rPr>
                  <a:t>2030-5</a:t>
                </a:r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5" name="组合 84"/>
            <p:cNvGrpSpPr/>
            <p:nvPr/>
          </p:nvGrpSpPr>
          <p:grpSpPr>
            <a:xfrm>
              <a:off x="1879598" y="5724617"/>
              <a:ext cx="599067" cy="537886"/>
              <a:chOff x="1879598" y="5678898"/>
              <a:chExt cx="599067" cy="537886"/>
            </a:xfrm>
          </p:grpSpPr>
          <p:sp>
            <p:nvSpPr>
              <p:cNvPr id="86" name="Line 35"/>
              <p:cNvSpPr>
                <a:spLocks noChangeShapeType="1"/>
              </p:cNvSpPr>
              <p:nvPr/>
            </p:nvSpPr>
            <p:spPr bwMode="auto">
              <a:xfrm>
                <a:off x="2148016" y="5678898"/>
                <a:ext cx="0" cy="175554"/>
              </a:xfrm>
              <a:prstGeom prst="line">
                <a:avLst/>
              </a:prstGeom>
              <a:noFill/>
              <a:ln w="317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square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87" name="矩形 86"/>
              <p:cNvSpPr/>
              <p:nvPr/>
            </p:nvSpPr>
            <p:spPr>
              <a:xfrm>
                <a:off x="1879598" y="5856744"/>
                <a:ext cx="599067" cy="36004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 smtClean="0">
                    <a:solidFill>
                      <a:schemeClr val="tx1"/>
                    </a:solidFill>
                  </a:rPr>
                  <a:t>2018-5</a:t>
                </a:r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8" name="组合 87"/>
            <p:cNvGrpSpPr/>
            <p:nvPr/>
          </p:nvGrpSpPr>
          <p:grpSpPr>
            <a:xfrm>
              <a:off x="3072618" y="5731300"/>
              <a:ext cx="599067" cy="537886"/>
              <a:chOff x="1879598" y="5678898"/>
              <a:chExt cx="599067" cy="537886"/>
            </a:xfrm>
          </p:grpSpPr>
          <p:sp>
            <p:nvSpPr>
              <p:cNvPr id="89" name="Line 35"/>
              <p:cNvSpPr>
                <a:spLocks noChangeShapeType="1"/>
              </p:cNvSpPr>
              <p:nvPr/>
            </p:nvSpPr>
            <p:spPr bwMode="auto">
              <a:xfrm>
                <a:off x="2148016" y="5678898"/>
                <a:ext cx="0" cy="175554"/>
              </a:xfrm>
              <a:prstGeom prst="line">
                <a:avLst/>
              </a:prstGeom>
              <a:noFill/>
              <a:ln w="317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square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90" name="矩形 89"/>
              <p:cNvSpPr/>
              <p:nvPr/>
            </p:nvSpPr>
            <p:spPr>
              <a:xfrm>
                <a:off x="1879598" y="5856744"/>
                <a:ext cx="599067" cy="36004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 smtClean="0">
                    <a:solidFill>
                      <a:schemeClr val="tx1"/>
                    </a:solidFill>
                  </a:rPr>
                  <a:t>2020-5</a:t>
                </a:r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1" name="组合 90"/>
            <p:cNvGrpSpPr/>
            <p:nvPr/>
          </p:nvGrpSpPr>
          <p:grpSpPr>
            <a:xfrm>
              <a:off x="4389439" y="5731300"/>
              <a:ext cx="599067" cy="537886"/>
              <a:chOff x="1879598" y="5678898"/>
              <a:chExt cx="599067" cy="537886"/>
            </a:xfrm>
          </p:grpSpPr>
          <p:sp>
            <p:nvSpPr>
              <p:cNvPr id="92" name="Line 35"/>
              <p:cNvSpPr>
                <a:spLocks noChangeShapeType="1"/>
              </p:cNvSpPr>
              <p:nvPr/>
            </p:nvSpPr>
            <p:spPr bwMode="auto">
              <a:xfrm>
                <a:off x="2148016" y="5678898"/>
                <a:ext cx="0" cy="175554"/>
              </a:xfrm>
              <a:prstGeom prst="line">
                <a:avLst/>
              </a:prstGeom>
              <a:noFill/>
              <a:ln w="317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square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93" name="矩形 92"/>
              <p:cNvSpPr/>
              <p:nvPr/>
            </p:nvSpPr>
            <p:spPr>
              <a:xfrm>
                <a:off x="1879598" y="5856744"/>
                <a:ext cx="599067" cy="36004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 smtClean="0">
                    <a:solidFill>
                      <a:schemeClr val="tx1"/>
                    </a:solidFill>
                  </a:rPr>
                  <a:t>2022-5</a:t>
                </a:r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4" name="组合 93"/>
            <p:cNvGrpSpPr/>
            <p:nvPr/>
          </p:nvGrpSpPr>
          <p:grpSpPr>
            <a:xfrm>
              <a:off x="5676408" y="5724617"/>
              <a:ext cx="599067" cy="528323"/>
              <a:chOff x="1879598" y="5657175"/>
              <a:chExt cx="599067" cy="528323"/>
            </a:xfrm>
          </p:grpSpPr>
          <p:sp>
            <p:nvSpPr>
              <p:cNvPr id="95" name="Line 35"/>
              <p:cNvSpPr>
                <a:spLocks noChangeShapeType="1"/>
              </p:cNvSpPr>
              <p:nvPr/>
            </p:nvSpPr>
            <p:spPr bwMode="auto">
              <a:xfrm>
                <a:off x="2144803" y="5657175"/>
                <a:ext cx="0" cy="175554"/>
              </a:xfrm>
              <a:prstGeom prst="line">
                <a:avLst/>
              </a:prstGeom>
              <a:noFill/>
              <a:ln w="317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square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96" name="矩形 95"/>
              <p:cNvSpPr/>
              <p:nvPr/>
            </p:nvSpPr>
            <p:spPr>
              <a:xfrm>
                <a:off x="1879598" y="5825458"/>
                <a:ext cx="599067" cy="36004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 smtClean="0">
                    <a:solidFill>
                      <a:schemeClr val="tx1"/>
                    </a:solidFill>
                  </a:rPr>
                  <a:t>2025-5</a:t>
                </a:r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9" name="右箭头 68"/>
            <p:cNvSpPr/>
            <p:nvPr/>
          </p:nvSpPr>
          <p:spPr>
            <a:xfrm>
              <a:off x="1499944" y="5678898"/>
              <a:ext cx="6600448" cy="4571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1" name="内容占位符 1"/>
          <p:cNvSpPr txBox="1">
            <a:spLocks/>
          </p:cNvSpPr>
          <p:nvPr/>
        </p:nvSpPr>
        <p:spPr>
          <a:xfrm>
            <a:off x="1853875" y="4557156"/>
            <a:ext cx="258254" cy="225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800" dirty="0" smtClean="0"/>
              <a:t>☆</a:t>
            </a:r>
            <a:endParaRPr lang="zh-CN" altLang="en-US" sz="800" dirty="0"/>
          </a:p>
        </p:txBody>
      </p:sp>
      <p:sp>
        <p:nvSpPr>
          <p:cNvPr id="52" name="内容占位符 1"/>
          <p:cNvSpPr txBox="1">
            <a:spLocks/>
          </p:cNvSpPr>
          <p:nvPr/>
        </p:nvSpPr>
        <p:spPr>
          <a:xfrm>
            <a:off x="1849633" y="4102411"/>
            <a:ext cx="258254" cy="225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800" dirty="0" smtClean="0"/>
              <a:t>☆</a:t>
            </a:r>
            <a:endParaRPr lang="zh-CN" altLang="en-US" sz="800" dirty="0"/>
          </a:p>
        </p:txBody>
      </p:sp>
      <p:sp>
        <p:nvSpPr>
          <p:cNvPr id="53" name="内容占位符 1"/>
          <p:cNvSpPr txBox="1">
            <a:spLocks/>
          </p:cNvSpPr>
          <p:nvPr/>
        </p:nvSpPr>
        <p:spPr>
          <a:xfrm>
            <a:off x="1849633" y="3804942"/>
            <a:ext cx="258254" cy="225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800" dirty="0" smtClean="0"/>
              <a:t>☆</a:t>
            </a:r>
            <a:endParaRPr lang="zh-CN" altLang="en-US" sz="800" dirty="0"/>
          </a:p>
        </p:txBody>
      </p:sp>
      <p:sp>
        <p:nvSpPr>
          <p:cNvPr id="54" name="内容占位符 1"/>
          <p:cNvSpPr txBox="1">
            <a:spLocks/>
          </p:cNvSpPr>
          <p:nvPr/>
        </p:nvSpPr>
        <p:spPr>
          <a:xfrm>
            <a:off x="1853875" y="4415111"/>
            <a:ext cx="258254" cy="225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800" dirty="0" smtClean="0"/>
              <a:t>☆</a:t>
            </a:r>
            <a:endParaRPr lang="zh-CN" altLang="en-US" sz="800" dirty="0"/>
          </a:p>
        </p:txBody>
      </p:sp>
      <p:sp>
        <p:nvSpPr>
          <p:cNvPr id="55" name="内容占位符 1"/>
          <p:cNvSpPr txBox="1">
            <a:spLocks/>
          </p:cNvSpPr>
          <p:nvPr/>
        </p:nvSpPr>
        <p:spPr>
          <a:xfrm>
            <a:off x="1858784" y="4999064"/>
            <a:ext cx="258254" cy="225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800" dirty="0" smtClean="0"/>
              <a:t>☆</a:t>
            </a:r>
            <a:endParaRPr lang="zh-CN" altLang="en-US" sz="800" dirty="0"/>
          </a:p>
        </p:txBody>
      </p:sp>
    </p:spTree>
    <p:extLst>
      <p:ext uri="{BB962C8B-B14F-4D97-AF65-F5344CB8AC3E}">
        <p14:creationId xmlns:p14="http://schemas.microsoft.com/office/powerpoint/2010/main" val="1564803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>
          <a:xfrm>
            <a:off x="107504" y="80672"/>
            <a:ext cx="1608290" cy="396000"/>
          </a:xfrm>
          <a:prstGeom prst="homePlate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燕尾形 5"/>
          <p:cNvSpPr/>
          <p:nvPr/>
        </p:nvSpPr>
        <p:spPr>
          <a:xfrm>
            <a:off x="3059832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部件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6012160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0" y="530759"/>
            <a:ext cx="9144000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燕尾形 12"/>
          <p:cNvSpPr/>
          <p:nvPr/>
        </p:nvSpPr>
        <p:spPr>
          <a:xfrm>
            <a:off x="4547886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燕尾形 15"/>
          <p:cNvSpPr/>
          <p:nvPr/>
        </p:nvSpPr>
        <p:spPr>
          <a:xfrm>
            <a:off x="7500214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机构设计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燕尾形 17"/>
          <p:cNvSpPr/>
          <p:nvPr/>
        </p:nvSpPr>
        <p:spPr>
          <a:xfrm>
            <a:off x="1595558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内容占位符 1"/>
          <p:cNvSpPr txBox="1">
            <a:spLocks/>
          </p:cNvSpPr>
          <p:nvPr/>
        </p:nvSpPr>
        <p:spPr>
          <a:xfrm>
            <a:off x="25152" y="592089"/>
            <a:ext cx="2602632" cy="316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400" dirty="0" smtClean="0"/>
              <a:t>1.1APU</a:t>
            </a:r>
            <a:r>
              <a:rPr lang="zh-CN" altLang="en-US" sz="1400" dirty="0" smtClean="0"/>
              <a:t>系统组成</a:t>
            </a:r>
            <a:endParaRPr lang="zh-CN" altLang="en-US" sz="1400" dirty="0"/>
          </a:p>
        </p:txBody>
      </p:sp>
      <p:pic>
        <p:nvPicPr>
          <p:cNvPr id="1026" name="Picture 2" descr="E:\XY兴云新能源\XY企管-JQ\14GitHub\VAD01\01需求分析\docs\quickstart\images\Car_Sidevi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3977" y="670996"/>
            <a:ext cx="5112568" cy="2192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Apollo_2_0_Software_Arch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930976"/>
            <a:ext cx="3438525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图片 11"/>
          <p:cNvPicPr/>
          <p:nvPr/>
        </p:nvPicPr>
        <p:blipFill>
          <a:blip r:embed="rId4"/>
          <a:stretch>
            <a:fillRect/>
          </a:stretch>
        </p:blipFill>
        <p:spPr>
          <a:xfrm>
            <a:off x="2030967" y="3429000"/>
            <a:ext cx="5274310" cy="2332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523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>
          <a:xfrm>
            <a:off x="107504" y="80672"/>
            <a:ext cx="1608290" cy="396000"/>
          </a:xfrm>
          <a:prstGeom prst="homePlate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燕尾形 5"/>
          <p:cNvSpPr/>
          <p:nvPr/>
        </p:nvSpPr>
        <p:spPr>
          <a:xfrm>
            <a:off x="3059832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部件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6012160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0" y="530759"/>
            <a:ext cx="9144000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燕尾形 12"/>
          <p:cNvSpPr/>
          <p:nvPr/>
        </p:nvSpPr>
        <p:spPr>
          <a:xfrm>
            <a:off x="4547886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燕尾形 15"/>
          <p:cNvSpPr/>
          <p:nvPr/>
        </p:nvSpPr>
        <p:spPr>
          <a:xfrm>
            <a:off x="7500214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机构设计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燕尾形 17"/>
          <p:cNvSpPr/>
          <p:nvPr/>
        </p:nvSpPr>
        <p:spPr>
          <a:xfrm>
            <a:off x="1595558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内容占位符 1"/>
          <p:cNvSpPr txBox="1">
            <a:spLocks/>
          </p:cNvSpPr>
          <p:nvPr/>
        </p:nvSpPr>
        <p:spPr>
          <a:xfrm>
            <a:off x="25152" y="592089"/>
            <a:ext cx="2602632" cy="316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400" dirty="0" smtClean="0"/>
              <a:t>1.2VAD01</a:t>
            </a:r>
            <a:r>
              <a:rPr lang="zh-CN" altLang="en-US" sz="1400" dirty="0" smtClean="0"/>
              <a:t>系统框架</a:t>
            </a:r>
            <a:endParaRPr lang="zh-CN" altLang="en-US" sz="1400" dirty="0"/>
          </a:p>
        </p:txBody>
      </p:sp>
      <p:grpSp>
        <p:nvGrpSpPr>
          <p:cNvPr id="2" name="组合 1"/>
          <p:cNvGrpSpPr/>
          <p:nvPr/>
        </p:nvGrpSpPr>
        <p:grpSpPr>
          <a:xfrm>
            <a:off x="107504" y="1628800"/>
            <a:ext cx="8928992" cy="3744416"/>
            <a:chOff x="0" y="1768103"/>
            <a:chExt cx="9144000" cy="3744416"/>
          </a:xfrm>
        </p:grpSpPr>
        <p:sp>
          <p:nvSpPr>
            <p:cNvPr id="11" name="TextBox 10"/>
            <p:cNvSpPr txBox="1"/>
            <p:nvPr/>
          </p:nvSpPr>
          <p:spPr>
            <a:xfrm>
              <a:off x="579804" y="5142432"/>
              <a:ext cx="7475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传感器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542859" y="5142432"/>
              <a:ext cx="11262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软件及算法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880161" y="5142432"/>
              <a:ext cx="12086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上层控制器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404904" y="5142432"/>
              <a:ext cx="12303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底层控制器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221072" y="5142432"/>
              <a:ext cx="13265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底层执行机构</a:t>
              </a:r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0" y="5080471"/>
              <a:ext cx="9144000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0" y="5512519"/>
              <a:ext cx="9144000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组合 21"/>
            <p:cNvGrpSpPr/>
            <p:nvPr/>
          </p:nvGrpSpPr>
          <p:grpSpPr>
            <a:xfrm>
              <a:off x="395536" y="1768103"/>
              <a:ext cx="8280920" cy="2658854"/>
              <a:chOff x="395536" y="987574"/>
              <a:chExt cx="8280920" cy="2658854"/>
            </a:xfrm>
          </p:grpSpPr>
          <p:sp>
            <p:nvSpPr>
              <p:cNvPr id="23" name="圆角矩形 22"/>
              <p:cNvSpPr/>
              <p:nvPr/>
            </p:nvSpPr>
            <p:spPr>
              <a:xfrm>
                <a:off x="2483768" y="1793900"/>
                <a:ext cx="1244476" cy="432048"/>
              </a:xfrm>
              <a:prstGeom prst="round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障碍物识别</a:t>
                </a:r>
                <a:endPara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" name="圆角矩形 23"/>
              <p:cNvSpPr/>
              <p:nvPr/>
            </p:nvSpPr>
            <p:spPr>
              <a:xfrm>
                <a:off x="2483768" y="2371502"/>
                <a:ext cx="1244476" cy="432048"/>
              </a:xfrm>
              <a:prstGeom prst="round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定姿、定位</a:t>
                </a:r>
                <a:endPara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" name="圆角矩形 24"/>
              <p:cNvSpPr/>
              <p:nvPr/>
            </p:nvSpPr>
            <p:spPr>
              <a:xfrm>
                <a:off x="2483768" y="3003798"/>
                <a:ext cx="1244476" cy="432048"/>
              </a:xfrm>
              <a:prstGeom prst="round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限速识别</a:t>
                </a:r>
              </a:p>
            </p:txBody>
          </p:sp>
          <p:sp>
            <p:nvSpPr>
              <p:cNvPr id="26" name="圆角矩形 25"/>
              <p:cNvSpPr/>
              <p:nvPr/>
            </p:nvSpPr>
            <p:spPr>
              <a:xfrm>
                <a:off x="4139952" y="2103698"/>
                <a:ext cx="689028" cy="1008112"/>
              </a:xfrm>
              <a:prstGeom prst="round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决策规划</a:t>
                </a:r>
                <a:endPara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7" name="圆角矩形 26"/>
              <p:cNvSpPr/>
              <p:nvPr/>
            </p:nvSpPr>
            <p:spPr>
              <a:xfrm>
                <a:off x="5408025" y="2319722"/>
                <a:ext cx="1224136" cy="540060"/>
              </a:xfrm>
              <a:prstGeom prst="round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车辆</a:t>
                </a:r>
                <a:endParaRPr lang="en-US" altLang="zh-CN" sz="16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zh-CN" altLang="en-US" sz="16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纵向控制</a:t>
                </a:r>
                <a:endPara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8" name="圆角矩形 27"/>
              <p:cNvSpPr/>
              <p:nvPr/>
            </p:nvSpPr>
            <p:spPr>
              <a:xfrm>
                <a:off x="5408025" y="1707654"/>
                <a:ext cx="1224136" cy="540060"/>
              </a:xfrm>
              <a:prstGeom prst="round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车辆</a:t>
                </a:r>
                <a:endParaRPr lang="en-US" altLang="zh-CN" sz="16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zh-CN" altLang="en-US" sz="16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横向控制</a:t>
                </a:r>
                <a:endPara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0" name="圆角矩形 29"/>
              <p:cNvSpPr/>
              <p:nvPr/>
            </p:nvSpPr>
            <p:spPr>
              <a:xfrm>
                <a:off x="539552" y="1865908"/>
                <a:ext cx="864096" cy="360040"/>
              </a:xfrm>
              <a:prstGeom prst="round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摄像头</a:t>
                </a:r>
                <a:endPara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1" name="圆角矩形 30"/>
              <p:cNvSpPr/>
              <p:nvPr/>
            </p:nvSpPr>
            <p:spPr>
              <a:xfrm>
                <a:off x="539552" y="2443510"/>
                <a:ext cx="864096" cy="360040"/>
              </a:xfrm>
              <a:prstGeom prst="round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雷达</a:t>
                </a:r>
                <a:endPara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" name="圆角矩形 31"/>
              <p:cNvSpPr/>
              <p:nvPr/>
            </p:nvSpPr>
            <p:spPr>
              <a:xfrm>
                <a:off x="539552" y="3075806"/>
                <a:ext cx="864096" cy="360040"/>
              </a:xfrm>
              <a:prstGeom prst="round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超声波</a:t>
                </a:r>
                <a:endPara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33" name="直接箭头连接符 32"/>
              <p:cNvCxnSpPr>
                <a:stCxn id="27" idx="3"/>
                <a:endCxn id="34" idx="1"/>
              </p:cNvCxnSpPr>
              <p:nvPr/>
            </p:nvCxnSpPr>
            <p:spPr>
              <a:xfrm>
                <a:off x="6632161" y="2589752"/>
                <a:ext cx="688589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圆角矩形 33"/>
              <p:cNvSpPr/>
              <p:nvPr/>
            </p:nvSpPr>
            <p:spPr>
              <a:xfrm>
                <a:off x="7320750" y="2404290"/>
                <a:ext cx="1224136" cy="370923"/>
              </a:xfrm>
              <a:prstGeom prst="round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油门刹车</a:t>
                </a:r>
                <a:endPara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5" name="圆角矩形 34"/>
              <p:cNvSpPr/>
              <p:nvPr/>
            </p:nvSpPr>
            <p:spPr>
              <a:xfrm>
                <a:off x="7320749" y="1707654"/>
                <a:ext cx="1224136" cy="540060"/>
              </a:xfrm>
              <a:prstGeom prst="round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转向</a:t>
                </a:r>
                <a:endPara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36" name="直接箭头连接符 35"/>
              <p:cNvCxnSpPr>
                <a:stCxn id="28" idx="3"/>
                <a:endCxn id="35" idx="1"/>
              </p:cNvCxnSpPr>
              <p:nvPr/>
            </p:nvCxnSpPr>
            <p:spPr>
              <a:xfrm>
                <a:off x="6632161" y="1977684"/>
                <a:ext cx="688589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圆角矩形 36"/>
              <p:cNvSpPr/>
              <p:nvPr/>
            </p:nvSpPr>
            <p:spPr>
              <a:xfrm>
                <a:off x="2401590" y="987574"/>
                <a:ext cx="694246" cy="360040"/>
              </a:xfrm>
              <a:prstGeom prst="round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基站</a:t>
                </a:r>
                <a:endPara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38" name="直接箭头连接符 37"/>
              <p:cNvCxnSpPr/>
              <p:nvPr/>
            </p:nvCxnSpPr>
            <p:spPr>
              <a:xfrm flipH="1">
                <a:off x="2748713" y="1347614"/>
                <a:ext cx="1042" cy="36004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矩形 38"/>
              <p:cNvSpPr/>
              <p:nvPr/>
            </p:nvSpPr>
            <p:spPr>
              <a:xfrm>
                <a:off x="2339752" y="1707654"/>
                <a:ext cx="1512168" cy="1800200"/>
              </a:xfrm>
              <a:prstGeom prst="rect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0" name="直接箭头连接符 39"/>
              <p:cNvCxnSpPr>
                <a:stCxn id="26" idx="3"/>
              </p:cNvCxnSpPr>
              <p:nvPr/>
            </p:nvCxnSpPr>
            <p:spPr>
              <a:xfrm>
                <a:off x="4828980" y="2607754"/>
                <a:ext cx="330361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矩形 40"/>
              <p:cNvSpPr/>
              <p:nvPr/>
            </p:nvSpPr>
            <p:spPr>
              <a:xfrm>
                <a:off x="7092280" y="1537359"/>
                <a:ext cx="1584176" cy="2088232"/>
              </a:xfrm>
              <a:prstGeom prst="rect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2" name="直接箭头连接符 41"/>
              <p:cNvCxnSpPr/>
              <p:nvPr/>
            </p:nvCxnSpPr>
            <p:spPr>
              <a:xfrm>
                <a:off x="1619672" y="2643758"/>
                <a:ext cx="720080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圆角矩形 42"/>
              <p:cNvSpPr/>
              <p:nvPr/>
            </p:nvSpPr>
            <p:spPr>
              <a:xfrm>
                <a:off x="5428202" y="2979481"/>
                <a:ext cx="1244476" cy="396044"/>
              </a:xfrm>
              <a:prstGeom prst="round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车辆预警</a:t>
                </a:r>
                <a:endPara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44" name="直接连接符 43"/>
              <p:cNvCxnSpPr/>
              <p:nvPr/>
            </p:nvCxnSpPr>
            <p:spPr>
              <a:xfrm>
                <a:off x="1763688" y="2067694"/>
                <a:ext cx="0" cy="1281906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/>
              <p:nvPr/>
            </p:nvCxnSpPr>
            <p:spPr>
              <a:xfrm>
                <a:off x="1403648" y="2067694"/>
                <a:ext cx="360040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/>
              <p:cNvCxnSpPr/>
              <p:nvPr/>
            </p:nvCxnSpPr>
            <p:spPr>
              <a:xfrm>
                <a:off x="1403648" y="2643758"/>
                <a:ext cx="216024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/>
              <p:cNvCxnSpPr/>
              <p:nvPr/>
            </p:nvCxnSpPr>
            <p:spPr>
              <a:xfrm>
                <a:off x="1403648" y="3345819"/>
                <a:ext cx="360040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箭头连接符 47"/>
              <p:cNvCxnSpPr>
                <a:stCxn id="43" idx="3"/>
                <a:endCxn id="49" idx="1"/>
              </p:cNvCxnSpPr>
              <p:nvPr/>
            </p:nvCxnSpPr>
            <p:spPr>
              <a:xfrm>
                <a:off x="6672678" y="3177503"/>
                <a:ext cx="648072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圆角矩形 48"/>
              <p:cNvSpPr/>
              <p:nvPr/>
            </p:nvSpPr>
            <p:spPr>
              <a:xfrm>
                <a:off x="7320750" y="2907473"/>
                <a:ext cx="1224136" cy="540060"/>
              </a:xfrm>
              <a:prstGeom prst="round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视觉听觉信号</a:t>
                </a:r>
                <a:endPara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50" name="直接箭头连接符 49"/>
              <p:cNvCxnSpPr>
                <a:stCxn id="39" idx="3"/>
                <a:endCxn id="26" idx="1"/>
              </p:cNvCxnSpPr>
              <p:nvPr/>
            </p:nvCxnSpPr>
            <p:spPr>
              <a:xfrm>
                <a:off x="3851920" y="2607754"/>
                <a:ext cx="288032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 50"/>
              <p:cNvCxnSpPr/>
              <p:nvPr/>
            </p:nvCxnSpPr>
            <p:spPr>
              <a:xfrm>
                <a:off x="5159341" y="1977684"/>
                <a:ext cx="0" cy="120758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/>
              <p:cNvCxnSpPr>
                <a:endCxn id="28" idx="1"/>
              </p:cNvCxnSpPr>
              <p:nvPr/>
            </p:nvCxnSpPr>
            <p:spPr>
              <a:xfrm>
                <a:off x="5159341" y="1977684"/>
                <a:ext cx="248684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 52"/>
              <p:cNvCxnSpPr/>
              <p:nvPr/>
            </p:nvCxnSpPr>
            <p:spPr>
              <a:xfrm>
                <a:off x="5148064" y="2589752"/>
                <a:ext cx="11277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/>
              <p:cNvCxnSpPr/>
              <p:nvPr/>
            </p:nvCxnSpPr>
            <p:spPr>
              <a:xfrm>
                <a:off x="5159341" y="3185267"/>
                <a:ext cx="268861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圆角矩形 54"/>
              <p:cNvSpPr/>
              <p:nvPr/>
            </p:nvSpPr>
            <p:spPr>
              <a:xfrm>
                <a:off x="3171711" y="987574"/>
                <a:ext cx="680209" cy="360040"/>
              </a:xfrm>
              <a:prstGeom prst="round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地图</a:t>
                </a:r>
              </a:p>
            </p:txBody>
          </p:sp>
          <p:cxnSp>
            <p:nvCxnSpPr>
              <p:cNvPr id="56" name="直接箭头连接符 55"/>
              <p:cNvCxnSpPr/>
              <p:nvPr/>
            </p:nvCxnSpPr>
            <p:spPr>
              <a:xfrm>
                <a:off x="3506492" y="1350640"/>
                <a:ext cx="0" cy="35701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矩形 56"/>
              <p:cNvSpPr/>
              <p:nvPr/>
            </p:nvSpPr>
            <p:spPr>
              <a:xfrm>
                <a:off x="395536" y="1707654"/>
                <a:ext cx="1116124" cy="1938774"/>
              </a:xfrm>
              <a:prstGeom prst="rect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8" name="直接连接符 57"/>
              <p:cNvCxnSpPr/>
              <p:nvPr/>
            </p:nvCxnSpPr>
            <p:spPr>
              <a:xfrm>
                <a:off x="5159341" y="2607754"/>
                <a:ext cx="248684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矩形 58"/>
              <p:cNvSpPr/>
              <p:nvPr/>
            </p:nvSpPr>
            <p:spPr>
              <a:xfrm>
                <a:off x="5293771" y="1563637"/>
                <a:ext cx="1438469" cy="2061953"/>
              </a:xfrm>
              <a:prstGeom prst="rect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0" name="Shape 4077"/>
            <p:cNvSpPr/>
            <p:nvPr/>
          </p:nvSpPr>
          <p:spPr>
            <a:xfrm>
              <a:off x="857880" y="4883025"/>
              <a:ext cx="176079" cy="1437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900" extrusionOk="0">
                  <a:moveTo>
                    <a:pt x="0" y="5100"/>
                  </a:moveTo>
                  <a:lnTo>
                    <a:pt x="1543" y="6859"/>
                  </a:lnTo>
                  <a:cubicBezTo>
                    <a:pt x="6655" y="1030"/>
                    <a:pt x="14945" y="1030"/>
                    <a:pt x="20058" y="6859"/>
                  </a:cubicBezTo>
                  <a:lnTo>
                    <a:pt x="21600" y="5100"/>
                  </a:lnTo>
                  <a:cubicBezTo>
                    <a:pt x="15636" y="-1700"/>
                    <a:pt x="5965" y="-1700"/>
                    <a:pt x="0" y="5100"/>
                  </a:cubicBezTo>
                  <a:close/>
                  <a:moveTo>
                    <a:pt x="3087" y="8618"/>
                  </a:moveTo>
                  <a:lnTo>
                    <a:pt x="4629" y="10376"/>
                  </a:lnTo>
                  <a:cubicBezTo>
                    <a:pt x="8038" y="6491"/>
                    <a:pt x="13564" y="6491"/>
                    <a:pt x="16971" y="10376"/>
                  </a:cubicBezTo>
                  <a:lnTo>
                    <a:pt x="18515" y="8618"/>
                  </a:lnTo>
                  <a:cubicBezTo>
                    <a:pt x="14254" y="3761"/>
                    <a:pt x="7346" y="3761"/>
                    <a:pt x="3087" y="8618"/>
                  </a:cubicBezTo>
                  <a:close/>
                  <a:moveTo>
                    <a:pt x="6172" y="12136"/>
                  </a:moveTo>
                  <a:lnTo>
                    <a:pt x="7715" y="13894"/>
                  </a:lnTo>
                  <a:cubicBezTo>
                    <a:pt x="9419" y="11952"/>
                    <a:pt x="12182" y="11952"/>
                    <a:pt x="13886" y="13894"/>
                  </a:cubicBezTo>
                  <a:lnTo>
                    <a:pt x="15429" y="12136"/>
                  </a:lnTo>
                  <a:cubicBezTo>
                    <a:pt x="12873" y="9221"/>
                    <a:pt x="8728" y="9221"/>
                    <a:pt x="6172" y="12136"/>
                  </a:cubicBezTo>
                  <a:close/>
                  <a:moveTo>
                    <a:pt x="10801" y="14925"/>
                  </a:moveTo>
                  <a:cubicBezTo>
                    <a:pt x="9596" y="14925"/>
                    <a:pt x="8619" y="16039"/>
                    <a:pt x="8619" y="17412"/>
                  </a:cubicBezTo>
                  <a:cubicBezTo>
                    <a:pt x="8619" y="18787"/>
                    <a:pt x="9596" y="19900"/>
                    <a:pt x="10801" y="19900"/>
                  </a:cubicBezTo>
                  <a:cubicBezTo>
                    <a:pt x="12006" y="19900"/>
                    <a:pt x="12982" y="18787"/>
                    <a:pt x="12982" y="17412"/>
                  </a:cubicBezTo>
                  <a:cubicBezTo>
                    <a:pt x="12982" y="16039"/>
                    <a:pt x="12006" y="14925"/>
                    <a:pt x="10801" y="14925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/>
              <a:endParaRPr sz="1300"/>
            </a:p>
          </p:txBody>
        </p:sp>
        <p:sp>
          <p:nvSpPr>
            <p:cNvPr id="61" name="Shape 4026"/>
            <p:cNvSpPr/>
            <p:nvPr/>
          </p:nvSpPr>
          <p:spPr>
            <a:xfrm>
              <a:off x="2986189" y="4871562"/>
              <a:ext cx="219291" cy="1666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4" h="21471" extrusionOk="0">
                  <a:moveTo>
                    <a:pt x="18030" y="19454"/>
                  </a:moveTo>
                  <a:cubicBezTo>
                    <a:pt x="17963" y="19996"/>
                    <a:pt x="19394" y="20889"/>
                    <a:pt x="19531" y="19301"/>
                  </a:cubicBezTo>
                  <a:cubicBezTo>
                    <a:pt x="20145" y="12136"/>
                    <a:pt x="19088" y="10075"/>
                    <a:pt x="19088" y="10075"/>
                  </a:cubicBezTo>
                  <a:lnTo>
                    <a:pt x="17606" y="11177"/>
                  </a:lnTo>
                  <a:cubicBezTo>
                    <a:pt x="17606" y="11177"/>
                    <a:pt x="18863" y="12767"/>
                    <a:pt x="18030" y="19454"/>
                  </a:cubicBezTo>
                  <a:close/>
                  <a:moveTo>
                    <a:pt x="20733" y="6972"/>
                  </a:moveTo>
                  <a:lnTo>
                    <a:pt x="11887" y="388"/>
                  </a:lnTo>
                  <a:cubicBezTo>
                    <a:pt x="11194" y="-129"/>
                    <a:pt x="10060" y="-129"/>
                    <a:pt x="9367" y="388"/>
                  </a:cubicBezTo>
                  <a:lnTo>
                    <a:pt x="519" y="6972"/>
                  </a:lnTo>
                  <a:cubicBezTo>
                    <a:pt x="-173" y="7489"/>
                    <a:pt x="-173" y="8333"/>
                    <a:pt x="519" y="8848"/>
                  </a:cubicBezTo>
                  <a:lnTo>
                    <a:pt x="9367" y="15434"/>
                  </a:lnTo>
                  <a:cubicBezTo>
                    <a:pt x="10060" y="15950"/>
                    <a:pt x="11194" y="15950"/>
                    <a:pt x="11887" y="15434"/>
                  </a:cubicBezTo>
                  <a:lnTo>
                    <a:pt x="17606" y="11177"/>
                  </a:lnTo>
                  <a:lnTo>
                    <a:pt x="11405" y="9246"/>
                  </a:lnTo>
                  <a:cubicBezTo>
                    <a:pt x="11166" y="9325"/>
                    <a:pt x="10902" y="9369"/>
                    <a:pt x="10627" y="9369"/>
                  </a:cubicBezTo>
                  <a:cubicBezTo>
                    <a:pt x="9510" y="9369"/>
                    <a:pt x="8604" y="8653"/>
                    <a:pt x="8604" y="7770"/>
                  </a:cubicBezTo>
                  <a:cubicBezTo>
                    <a:pt x="8604" y="6886"/>
                    <a:pt x="9510" y="6170"/>
                    <a:pt x="10627" y="6170"/>
                  </a:cubicBezTo>
                  <a:cubicBezTo>
                    <a:pt x="11495" y="6170"/>
                    <a:pt x="12232" y="6603"/>
                    <a:pt x="12520" y="7209"/>
                  </a:cubicBezTo>
                  <a:lnTo>
                    <a:pt x="19088" y="10075"/>
                  </a:lnTo>
                  <a:lnTo>
                    <a:pt x="20733" y="8848"/>
                  </a:lnTo>
                  <a:cubicBezTo>
                    <a:pt x="21427" y="8333"/>
                    <a:pt x="21427" y="7489"/>
                    <a:pt x="20733" y="6972"/>
                  </a:cubicBezTo>
                  <a:close/>
                  <a:moveTo>
                    <a:pt x="3508" y="13898"/>
                  </a:moveTo>
                  <a:cubicBezTo>
                    <a:pt x="4002" y="16554"/>
                    <a:pt x="4628" y="17714"/>
                    <a:pt x="6720" y="18930"/>
                  </a:cubicBezTo>
                  <a:cubicBezTo>
                    <a:pt x="8812" y="20144"/>
                    <a:pt x="9807" y="21471"/>
                    <a:pt x="10627" y="21471"/>
                  </a:cubicBezTo>
                  <a:cubicBezTo>
                    <a:pt x="11447" y="21471"/>
                    <a:pt x="12378" y="20309"/>
                    <a:pt x="14470" y="19093"/>
                  </a:cubicBezTo>
                  <a:cubicBezTo>
                    <a:pt x="16562" y="17877"/>
                    <a:pt x="16004" y="17508"/>
                    <a:pt x="16497" y="14853"/>
                  </a:cubicBezTo>
                  <a:lnTo>
                    <a:pt x="10627" y="18646"/>
                  </a:lnTo>
                  <a:cubicBezTo>
                    <a:pt x="10627" y="18646"/>
                    <a:pt x="3508" y="13898"/>
                    <a:pt x="3508" y="13898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/>
              <a:endParaRPr sz="1300"/>
            </a:p>
          </p:txBody>
        </p:sp>
        <p:sp>
          <p:nvSpPr>
            <p:cNvPr id="62" name="Shape 4063"/>
            <p:cNvSpPr/>
            <p:nvPr/>
          </p:nvSpPr>
          <p:spPr>
            <a:xfrm>
              <a:off x="4376377" y="4890042"/>
              <a:ext cx="216177" cy="129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440" y="7201"/>
                  </a:moveTo>
                  <a:lnTo>
                    <a:pt x="15120" y="7201"/>
                  </a:lnTo>
                  <a:lnTo>
                    <a:pt x="15120" y="3600"/>
                  </a:lnTo>
                  <a:lnTo>
                    <a:pt x="19440" y="3600"/>
                  </a:lnTo>
                  <a:cubicBezTo>
                    <a:pt x="19440" y="3600"/>
                    <a:pt x="19440" y="7201"/>
                    <a:pt x="19440" y="7201"/>
                  </a:cubicBezTo>
                  <a:close/>
                  <a:moveTo>
                    <a:pt x="16200" y="12600"/>
                  </a:moveTo>
                  <a:lnTo>
                    <a:pt x="16200" y="9000"/>
                  </a:lnTo>
                  <a:lnTo>
                    <a:pt x="18359" y="9000"/>
                  </a:lnTo>
                  <a:lnTo>
                    <a:pt x="18359" y="12600"/>
                  </a:lnTo>
                  <a:cubicBezTo>
                    <a:pt x="18359" y="12600"/>
                    <a:pt x="16200" y="12600"/>
                    <a:pt x="16200" y="12600"/>
                  </a:cubicBezTo>
                  <a:close/>
                  <a:moveTo>
                    <a:pt x="19440" y="18000"/>
                  </a:moveTo>
                  <a:lnTo>
                    <a:pt x="17280" y="18000"/>
                  </a:lnTo>
                  <a:lnTo>
                    <a:pt x="17280" y="14401"/>
                  </a:lnTo>
                  <a:lnTo>
                    <a:pt x="19440" y="14401"/>
                  </a:lnTo>
                  <a:cubicBezTo>
                    <a:pt x="19440" y="14401"/>
                    <a:pt x="19440" y="18000"/>
                    <a:pt x="19440" y="18000"/>
                  </a:cubicBezTo>
                  <a:close/>
                  <a:moveTo>
                    <a:pt x="16200" y="18000"/>
                  </a:moveTo>
                  <a:lnTo>
                    <a:pt x="5400" y="18000"/>
                  </a:lnTo>
                  <a:lnTo>
                    <a:pt x="5400" y="14401"/>
                  </a:lnTo>
                  <a:lnTo>
                    <a:pt x="16200" y="14401"/>
                  </a:lnTo>
                  <a:cubicBezTo>
                    <a:pt x="16200" y="14401"/>
                    <a:pt x="16200" y="18000"/>
                    <a:pt x="16200" y="18000"/>
                  </a:cubicBezTo>
                  <a:close/>
                  <a:moveTo>
                    <a:pt x="4319" y="18000"/>
                  </a:moveTo>
                  <a:lnTo>
                    <a:pt x="2160" y="18000"/>
                  </a:lnTo>
                  <a:lnTo>
                    <a:pt x="2160" y="14401"/>
                  </a:lnTo>
                  <a:lnTo>
                    <a:pt x="4319" y="14401"/>
                  </a:lnTo>
                  <a:cubicBezTo>
                    <a:pt x="4319" y="14401"/>
                    <a:pt x="4319" y="18000"/>
                    <a:pt x="4319" y="18000"/>
                  </a:cubicBezTo>
                  <a:close/>
                  <a:moveTo>
                    <a:pt x="5400" y="9000"/>
                  </a:moveTo>
                  <a:lnTo>
                    <a:pt x="5400" y="12600"/>
                  </a:lnTo>
                  <a:lnTo>
                    <a:pt x="3240" y="12600"/>
                  </a:lnTo>
                  <a:lnTo>
                    <a:pt x="3240" y="9000"/>
                  </a:lnTo>
                  <a:cubicBezTo>
                    <a:pt x="3240" y="9000"/>
                    <a:pt x="5400" y="9000"/>
                    <a:pt x="5400" y="9000"/>
                  </a:cubicBezTo>
                  <a:close/>
                  <a:moveTo>
                    <a:pt x="2160" y="3600"/>
                  </a:moveTo>
                  <a:lnTo>
                    <a:pt x="4319" y="3600"/>
                  </a:lnTo>
                  <a:lnTo>
                    <a:pt x="4319" y="7201"/>
                  </a:lnTo>
                  <a:lnTo>
                    <a:pt x="2160" y="7201"/>
                  </a:lnTo>
                  <a:cubicBezTo>
                    <a:pt x="2160" y="7201"/>
                    <a:pt x="2160" y="3600"/>
                    <a:pt x="2160" y="3600"/>
                  </a:cubicBezTo>
                  <a:close/>
                  <a:moveTo>
                    <a:pt x="8639" y="9000"/>
                  </a:moveTo>
                  <a:lnTo>
                    <a:pt x="8639" y="12600"/>
                  </a:lnTo>
                  <a:lnTo>
                    <a:pt x="6479" y="12600"/>
                  </a:lnTo>
                  <a:lnTo>
                    <a:pt x="6479" y="9000"/>
                  </a:lnTo>
                  <a:cubicBezTo>
                    <a:pt x="6479" y="9000"/>
                    <a:pt x="8639" y="9000"/>
                    <a:pt x="8639" y="9000"/>
                  </a:cubicBezTo>
                  <a:close/>
                  <a:moveTo>
                    <a:pt x="5400" y="3600"/>
                  </a:moveTo>
                  <a:lnTo>
                    <a:pt x="7560" y="3600"/>
                  </a:lnTo>
                  <a:lnTo>
                    <a:pt x="7560" y="7201"/>
                  </a:lnTo>
                  <a:lnTo>
                    <a:pt x="5400" y="7201"/>
                  </a:lnTo>
                  <a:cubicBezTo>
                    <a:pt x="5400" y="7201"/>
                    <a:pt x="5400" y="3600"/>
                    <a:pt x="5400" y="3600"/>
                  </a:cubicBezTo>
                  <a:close/>
                  <a:moveTo>
                    <a:pt x="11880" y="9000"/>
                  </a:moveTo>
                  <a:lnTo>
                    <a:pt x="11880" y="12600"/>
                  </a:lnTo>
                  <a:lnTo>
                    <a:pt x="9720" y="12600"/>
                  </a:lnTo>
                  <a:lnTo>
                    <a:pt x="9720" y="9000"/>
                  </a:lnTo>
                  <a:cubicBezTo>
                    <a:pt x="9720" y="9000"/>
                    <a:pt x="11880" y="9000"/>
                    <a:pt x="11880" y="9000"/>
                  </a:cubicBezTo>
                  <a:close/>
                  <a:moveTo>
                    <a:pt x="8639" y="3600"/>
                  </a:moveTo>
                  <a:lnTo>
                    <a:pt x="10799" y="3600"/>
                  </a:lnTo>
                  <a:lnTo>
                    <a:pt x="10799" y="7201"/>
                  </a:lnTo>
                  <a:lnTo>
                    <a:pt x="8639" y="7201"/>
                  </a:lnTo>
                  <a:cubicBezTo>
                    <a:pt x="8639" y="7201"/>
                    <a:pt x="8639" y="3600"/>
                    <a:pt x="8639" y="3600"/>
                  </a:cubicBezTo>
                  <a:close/>
                  <a:moveTo>
                    <a:pt x="15120" y="9000"/>
                  </a:moveTo>
                  <a:lnTo>
                    <a:pt x="15120" y="12600"/>
                  </a:lnTo>
                  <a:lnTo>
                    <a:pt x="12959" y="12600"/>
                  </a:lnTo>
                  <a:lnTo>
                    <a:pt x="12959" y="9000"/>
                  </a:lnTo>
                  <a:cubicBezTo>
                    <a:pt x="12959" y="9000"/>
                    <a:pt x="15120" y="9000"/>
                    <a:pt x="15120" y="9000"/>
                  </a:cubicBezTo>
                  <a:close/>
                  <a:moveTo>
                    <a:pt x="11880" y="3600"/>
                  </a:moveTo>
                  <a:lnTo>
                    <a:pt x="14040" y="3600"/>
                  </a:lnTo>
                  <a:lnTo>
                    <a:pt x="14040" y="7201"/>
                  </a:lnTo>
                  <a:lnTo>
                    <a:pt x="11880" y="7201"/>
                  </a:lnTo>
                  <a:cubicBezTo>
                    <a:pt x="11880" y="7201"/>
                    <a:pt x="11880" y="3600"/>
                    <a:pt x="11880" y="3600"/>
                  </a:cubicBezTo>
                  <a:close/>
                  <a:moveTo>
                    <a:pt x="20088" y="0"/>
                  </a:moveTo>
                  <a:lnTo>
                    <a:pt x="1511" y="0"/>
                  </a:lnTo>
                  <a:cubicBezTo>
                    <a:pt x="680" y="0"/>
                    <a:pt x="0" y="1134"/>
                    <a:pt x="0" y="2519"/>
                  </a:cubicBezTo>
                  <a:lnTo>
                    <a:pt x="0" y="19081"/>
                  </a:lnTo>
                  <a:cubicBezTo>
                    <a:pt x="0" y="20466"/>
                    <a:pt x="680" y="21600"/>
                    <a:pt x="1511" y="21600"/>
                  </a:cubicBezTo>
                  <a:lnTo>
                    <a:pt x="20088" y="21600"/>
                  </a:lnTo>
                  <a:cubicBezTo>
                    <a:pt x="20920" y="21600"/>
                    <a:pt x="21600" y="20466"/>
                    <a:pt x="21600" y="19081"/>
                  </a:cubicBezTo>
                  <a:lnTo>
                    <a:pt x="21600" y="2519"/>
                  </a:lnTo>
                  <a:cubicBezTo>
                    <a:pt x="21600" y="1134"/>
                    <a:pt x="20920" y="0"/>
                    <a:pt x="20088" y="0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/>
              <a:endParaRPr sz="1300"/>
            </a:p>
          </p:txBody>
        </p:sp>
        <p:sp>
          <p:nvSpPr>
            <p:cNvPr id="63" name="Shape 4063"/>
            <p:cNvSpPr/>
            <p:nvPr/>
          </p:nvSpPr>
          <p:spPr>
            <a:xfrm>
              <a:off x="5912004" y="4890042"/>
              <a:ext cx="216177" cy="129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440" y="7201"/>
                  </a:moveTo>
                  <a:lnTo>
                    <a:pt x="15120" y="7201"/>
                  </a:lnTo>
                  <a:lnTo>
                    <a:pt x="15120" y="3600"/>
                  </a:lnTo>
                  <a:lnTo>
                    <a:pt x="19440" y="3600"/>
                  </a:lnTo>
                  <a:cubicBezTo>
                    <a:pt x="19440" y="3600"/>
                    <a:pt x="19440" y="7201"/>
                    <a:pt x="19440" y="7201"/>
                  </a:cubicBezTo>
                  <a:close/>
                  <a:moveTo>
                    <a:pt x="16200" y="12600"/>
                  </a:moveTo>
                  <a:lnTo>
                    <a:pt x="16200" y="9000"/>
                  </a:lnTo>
                  <a:lnTo>
                    <a:pt x="18359" y="9000"/>
                  </a:lnTo>
                  <a:lnTo>
                    <a:pt x="18359" y="12600"/>
                  </a:lnTo>
                  <a:cubicBezTo>
                    <a:pt x="18359" y="12600"/>
                    <a:pt x="16200" y="12600"/>
                    <a:pt x="16200" y="12600"/>
                  </a:cubicBezTo>
                  <a:close/>
                  <a:moveTo>
                    <a:pt x="19440" y="18000"/>
                  </a:moveTo>
                  <a:lnTo>
                    <a:pt x="17280" y="18000"/>
                  </a:lnTo>
                  <a:lnTo>
                    <a:pt x="17280" y="14401"/>
                  </a:lnTo>
                  <a:lnTo>
                    <a:pt x="19440" y="14401"/>
                  </a:lnTo>
                  <a:cubicBezTo>
                    <a:pt x="19440" y="14401"/>
                    <a:pt x="19440" y="18000"/>
                    <a:pt x="19440" y="18000"/>
                  </a:cubicBezTo>
                  <a:close/>
                  <a:moveTo>
                    <a:pt x="16200" y="18000"/>
                  </a:moveTo>
                  <a:lnTo>
                    <a:pt x="5400" y="18000"/>
                  </a:lnTo>
                  <a:lnTo>
                    <a:pt x="5400" y="14401"/>
                  </a:lnTo>
                  <a:lnTo>
                    <a:pt x="16200" y="14401"/>
                  </a:lnTo>
                  <a:cubicBezTo>
                    <a:pt x="16200" y="14401"/>
                    <a:pt x="16200" y="18000"/>
                    <a:pt x="16200" y="18000"/>
                  </a:cubicBezTo>
                  <a:close/>
                  <a:moveTo>
                    <a:pt x="4319" y="18000"/>
                  </a:moveTo>
                  <a:lnTo>
                    <a:pt x="2160" y="18000"/>
                  </a:lnTo>
                  <a:lnTo>
                    <a:pt x="2160" y="14401"/>
                  </a:lnTo>
                  <a:lnTo>
                    <a:pt x="4319" y="14401"/>
                  </a:lnTo>
                  <a:cubicBezTo>
                    <a:pt x="4319" y="14401"/>
                    <a:pt x="4319" y="18000"/>
                    <a:pt x="4319" y="18000"/>
                  </a:cubicBezTo>
                  <a:close/>
                  <a:moveTo>
                    <a:pt x="5400" y="9000"/>
                  </a:moveTo>
                  <a:lnTo>
                    <a:pt x="5400" y="12600"/>
                  </a:lnTo>
                  <a:lnTo>
                    <a:pt x="3240" y="12600"/>
                  </a:lnTo>
                  <a:lnTo>
                    <a:pt x="3240" y="9000"/>
                  </a:lnTo>
                  <a:cubicBezTo>
                    <a:pt x="3240" y="9000"/>
                    <a:pt x="5400" y="9000"/>
                    <a:pt x="5400" y="9000"/>
                  </a:cubicBezTo>
                  <a:close/>
                  <a:moveTo>
                    <a:pt x="2160" y="3600"/>
                  </a:moveTo>
                  <a:lnTo>
                    <a:pt x="4319" y="3600"/>
                  </a:lnTo>
                  <a:lnTo>
                    <a:pt x="4319" y="7201"/>
                  </a:lnTo>
                  <a:lnTo>
                    <a:pt x="2160" y="7201"/>
                  </a:lnTo>
                  <a:cubicBezTo>
                    <a:pt x="2160" y="7201"/>
                    <a:pt x="2160" y="3600"/>
                    <a:pt x="2160" y="3600"/>
                  </a:cubicBezTo>
                  <a:close/>
                  <a:moveTo>
                    <a:pt x="8639" y="9000"/>
                  </a:moveTo>
                  <a:lnTo>
                    <a:pt x="8639" y="12600"/>
                  </a:lnTo>
                  <a:lnTo>
                    <a:pt x="6479" y="12600"/>
                  </a:lnTo>
                  <a:lnTo>
                    <a:pt x="6479" y="9000"/>
                  </a:lnTo>
                  <a:cubicBezTo>
                    <a:pt x="6479" y="9000"/>
                    <a:pt x="8639" y="9000"/>
                    <a:pt x="8639" y="9000"/>
                  </a:cubicBezTo>
                  <a:close/>
                  <a:moveTo>
                    <a:pt x="5400" y="3600"/>
                  </a:moveTo>
                  <a:lnTo>
                    <a:pt x="7560" y="3600"/>
                  </a:lnTo>
                  <a:lnTo>
                    <a:pt x="7560" y="7201"/>
                  </a:lnTo>
                  <a:lnTo>
                    <a:pt x="5400" y="7201"/>
                  </a:lnTo>
                  <a:cubicBezTo>
                    <a:pt x="5400" y="7201"/>
                    <a:pt x="5400" y="3600"/>
                    <a:pt x="5400" y="3600"/>
                  </a:cubicBezTo>
                  <a:close/>
                  <a:moveTo>
                    <a:pt x="11880" y="9000"/>
                  </a:moveTo>
                  <a:lnTo>
                    <a:pt x="11880" y="12600"/>
                  </a:lnTo>
                  <a:lnTo>
                    <a:pt x="9720" y="12600"/>
                  </a:lnTo>
                  <a:lnTo>
                    <a:pt x="9720" y="9000"/>
                  </a:lnTo>
                  <a:cubicBezTo>
                    <a:pt x="9720" y="9000"/>
                    <a:pt x="11880" y="9000"/>
                    <a:pt x="11880" y="9000"/>
                  </a:cubicBezTo>
                  <a:close/>
                  <a:moveTo>
                    <a:pt x="8639" y="3600"/>
                  </a:moveTo>
                  <a:lnTo>
                    <a:pt x="10799" y="3600"/>
                  </a:lnTo>
                  <a:lnTo>
                    <a:pt x="10799" y="7201"/>
                  </a:lnTo>
                  <a:lnTo>
                    <a:pt x="8639" y="7201"/>
                  </a:lnTo>
                  <a:cubicBezTo>
                    <a:pt x="8639" y="7201"/>
                    <a:pt x="8639" y="3600"/>
                    <a:pt x="8639" y="3600"/>
                  </a:cubicBezTo>
                  <a:close/>
                  <a:moveTo>
                    <a:pt x="15120" y="9000"/>
                  </a:moveTo>
                  <a:lnTo>
                    <a:pt x="15120" y="12600"/>
                  </a:lnTo>
                  <a:lnTo>
                    <a:pt x="12959" y="12600"/>
                  </a:lnTo>
                  <a:lnTo>
                    <a:pt x="12959" y="9000"/>
                  </a:lnTo>
                  <a:cubicBezTo>
                    <a:pt x="12959" y="9000"/>
                    <a:pt x="15120" y="9000"/>
                    <a:pt x="15120" y="9000"/>
                  </a:cubicBezTo>
                  <a:close/>
                  <a:moveTo>
                    <a:pt x="11880" y="3600"/>
                  </a:moveTo>
                  <a:lnTo>
                    <a:pt x="14040" y="3600"/>
                  </a:lnTo>
                  <a:lnTo>
                    <a:pt x="14040" y="7201"/>
                  </a:lnTo>
                  <a:lnTo>
                    <a:pt x="11880" y="7201"/>
                  </a:lnTo>
                  <a:cubicBezTo>
                    <a:pt x="11880" y="7201"/>
                    <a:pt x="11880" y="3600"/>
                    <a:pt x="11880" y="3600"/>
                  </a:cubicBezTo>
                  <a:close/>
                  <a:moveTo>
                    <a:pt x="20088" y="0"/>
                  </a:moveTo>
                  <a:lnTo>
                    <a:pt x="1511" y="0"/>
                  </a:lnTo>
                  <a:cubicBezTo>
                    <a:pt x="680" y="0"/>
                    <a:pt x="0" y="1134"/>
                    <a:pt x="0" y="2519"/>
                  </a:cubicBezTo>
                  <a:lnTo>
                    <a:pt x="0" y="19081"/>
                  </a:lnTo>
                  <a:cubicBezTo>
                    <a:pt x="0" y="20466"/>
                    <a:pt x="680" y="21600"/>
                    <a:pt x="1511" y="21600"/>
                  </a:cubicBezTo>
                  <a:lnTo>
                    <a:pt x="20088" y="21600"/>
                  </a:lnTo>
                  <a:cubicBezTo>
                    <a:pt x="20920" y="21600"/>
                    <a:pt x="21600" y="20466"/>
                    <a:pt x="21600" y="19081"/>
                  </a:cubicBezTo>
                  <a:lnTo>
                    <a:pt x="21600" y="2519"/>
                  </a:lnTo>
                  <a:cubicBezTo>
                    <a:pt x="21600" y="1134"/>
                    <a:pt x="20920" y="0"/>
                    <a:pt x="20088" y="0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/>
              <a:endParaRPr sz="1300"/>
            </a:p>
          </p:txBody>
        </p:sp>
        <p:sp>
          <p:nvSpPr>
            <p:cNvPr id="64" name="Shape 3997"/>
            <p:cNvSpPr/>
            <p:nvPr/>
          </p:nvSpPr>
          <p:spPr>
            <a:xfrm>
              <a:off x="7783257" y="4856032"/>
              <a:ext cx="202221" cy="1977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679" y="19547"/>
                  </a:moveTo>
                  <a:lnTo>
                    <a:pt x="11679" y="14693"/>
                  </a:lnTo>
                  <a:lnTo>
                    <a:pt x="9921" y="14693"/>
                  </a:lnTo>
                  <a:lnTo>
                    <a:pt x="9921" y="19547"/>
                  </a:lnTo>
                  <a:cubicBezTo>
                    <a:pt x="5768" y="19134"/>
                    <a:pt x="2465" y="15832"/>
                    <a:pt x="2052" y="11679"/>
                  </a:cubicBezTo>
                  <a:lnTo>
                    <a:pt x="6907" y="11679"/>
                  </a:lnTo>
                  <a:lnTo>
                    <a:pt x="6907" y="9921"/>
                  </a:lnTo>
                  <a:lnTo>
                    <a:pt x="2052" y="9921"/>
                  </a:lnTo>
                  <a:cubicBezTo>
                    <a:pt x="2465" y="5768"/>
                    <a:pt x="5768" y="2466"/>
                    <a:pt x="9921" y="2054"/>
                  </a:cubicBezTo>
                  <a:lnTo>
                    <a:pt x="9921" y="6907"/>
                  </a:lnTo>
                  <a:lnTo>
                    <a:pt x="11679" y="6907"/>
                  </a:lnTo>
                  <a:lnTo>
                    <a:pt x="11679" y="2054"/>
                  </a:lnTo>
                  <a:cubicBezTo>
                    <a:pt x="15832" y="2466"/>
                    <a:pt x="19135" y="5768"/>
                    <a:pt x="19548" y="9921"/>
                  </a:cubicBezTo>
                  <a:lnTo>
                    <a:pt x="14693" y="9921"/>
                  </a:lnTo>
                  <a:lnTo>
                    <a:pt x="14693" y="11679"/>
                  </a:lnTo>
                  <a:lnTo>
                    <a:pt x="19548" y="11679"/>
                  </a:lnTo>
                  <a:cubicBezTo>
                    <a:pt x="19135" y="15832"/>
                    <a:pt x="15832" y="19134"/>
                    <a:pt x="11679" y="19547"/>
                  </a:cubicBezTo>
                  <a:close/>
                  <a:moveTo>
                    <a:pt x="10799" y="0"/>
                  </a:moveTo>
                  <a:cubicBezTo>
                    <a:pt x="4835" y="0"/>
                    <a:pt x="0" y="4836"/>
                    <a:pt x="0" y="10800"/>
                  </a:cubicBezTo>
                  <a:cubicBezTo>
                    <a:pt x="0" y="16765"/>
                    <a:pt x="4835" y="21600"/>
                    <a:pt x="10799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6"/>
                    <a:pt x="16765" y="0"/>
                    <a:pt x="10799" y="0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/>
              <a:endParaRPr sz="1300"/>
            </a:p>
          </p:txBody>
        </p:sp>
      </p:grpSp>
    </p:spTree>
    <p:extLst>
      <p:ext uri="{BB962C8B-B14F-4D97-AF65-F5344CB8AC3E}">
        <p14:creationId xmlns:p14="http://schemas.microsoft.com/office/powerpoint/2010/main" val="2330006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>
          <a:xfrm>
            <a:off x="107504" y="80672"/>
            <a:ext cx="1608290" cy="396000"/>
          </a:xfrm>
          <a:prstGeom prst="homePlate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燕尾形 5"/>
          <p:cNvSpPr/>
          <p:nvPr/>
        </p:nvSpPr>
        <p:spPr>
          <a:xfrm>
            <a:off x="3059832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部件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6012160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0" y="530759"/>
            <a:ext cx="9144000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燕尾形 12"/>
          <p:cNvSpPr/>
          <p:nvPr/>
        </p:nvSpPr>
        <p:spPr>
          <a:xfrm>
            <a:off x="4547886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燕尾形 15"/>
          <p:cNvSpPr/>
          <p:nvPr/>
        </p:nvSpPr>
        <p:spPr>
          <a:xfrm>
            <a:off x="7500214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机构设计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燕尾形 17"/>
          <p:cNvSpPr/>
          <p:nvPr/>
        </p:nvSpPr>
        <p:spPr>
          <a:xfrm>
            <a:off x="1595558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内容占位符 1"/>
          <p:cNvSpPr txBox="1">
            <a:spLocks/>
          </p:cNvSpPr>
          <p:nvPr/>
        </p:nvSpPr>
        <p:spPr>
          <a:xfrm>
            <a:off x="25152" y="592089"/>
            <a:ext cx="2602632" cy="316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400" dirty="0" smtClean="0"/>
              <a:t>1.3ECU</a:t>
            </a:r>
            <a:r>
              <a:rPr lang="zh-CN" altLang="en-US" sz="1400" dirty="0" smtClean="0"/>
              <a:t>规格</a:t>
            </a:r>
            <a:endParaRPr lang="zh-CN" altLang="en-US" sz="1400" dirty="0"/>
          </a:p>
        </p:txBody>
      </p:sp>
      <p:graphicFrame>
        <p:nvGraphicFramePr>
          <p:cNvPr id="10" name="内容占位符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80576954"/>
              </p:ext>
            </p:extLst>
          </p:nvPr>
        </p:nvGraphicFramePr>
        <p:xfrm>
          <a:off x="1043608" y="1556792"/>
          <a:ext cx="6840760" cy="40554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689"/>
                <a:gridCol w="1580209"/>
                <a:gridCol w="4875862"/>
              </a:tblGrid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No.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/>
                        <a:t>Item</a:t>
                      </a:r>
                      <a:endParaRPr lang="zh-CN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/>
                        <a:t>Value</a:t>
                      </a:r>
                      <a:endParaRPr lang="zh-CN" altLang="en-US" sz="1000" dirty="0"/>
                    </a:p>
                  </a:txBody>
                  <a:tcPr anchor="ctr"/>
                </a:tc>
              </a:tr>
              <a:tr h="7349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 dirty="0" smtClean="0"/>
                        <a:t>额定电压</a:t>
                      </a:r>
                      <a:r>
                        <a:rPr lang="en-US" altLang="zh-CN" sz="900" dirty="0" smtClean="0"/>
                        <a:t>Rated</a:t>
                      </a:r>
                      <a:r>
                        <a:rPr lang="en-US" altLang="zh-CN" sz="900" baseline="0" dirty="0" smtClean="0"/>
                        <a:t> Voltage(V)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12V</a:t>
                      </a:r>
                      <a:endParaRPr lang="zh-CN" altLang="en-US" sz="900" dirty="0" smtClean="0"/>
                    </a:p>
                  </a:txBody>
                  <a:tcPr anchor="ctr"/>
                </a:tc>
              </a:tr>
              <a:tr h="7349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2</a:t>
                      </a: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 dirty="0" smtClean="0"/>
                        <a:t>工作电压范围</a:t>
                      </a:r>
                      <a:r>
                        <a:rPr lang="en-US" altLang="zh-CN" sz="900" dirty="0" smtClean="0"/>
                        <a:t>Operation</a:t>
                      </a:r>
                      <a:r>
                        <a:rPr lang="en-US" altLang="zh-CN" sz="900" baseline="0" dirty="0" smtClean="0"/>
                        <a:t>  Voltage Range(V)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9</a:t>
                      </a:r>
                      <a:r>
                        <a:rPr lang="zh-CN" altLang="en-US" sz="900" dirty="0" smtClean="0"/>
                        <a:t>～</a:t>
                      </a:r>
                      <a:r>
                        <a:rPr lang="en-US" altLang="zh-CN" sz="900" dirty="0" smtClean="0"/>
                        <a:t>16V</a:t>
                      </a:r>
                    </a:p>
                  </a:txBody>
                  <a:tcPr anchor="ctr"/>
                </a:tc>
              </a:tr>
              <a:tr h="75570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3</a:t>
                      </a: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工作温度范围</a:t>
                      </a:r>
                      <a:r>
                        <a:rPr lang="en-US" altLang="zh-CN" sz="900" dirty="0" smtClean="0"/>
                        <a:t>Operation Temperature Range(</a:t>
                      </a:r>
                      <a:r>
                        <a:rPr lang="zh-CN" altLang="en-US" sz="900" baseline="0" dirty="0" smtClean="0"/>
                        <a:t>℃</a:t>
                      </a:r>
                      <a:r>
                        <a:rPr lang="en-US" altLang="zh-CN" sz="900" baseline="0" dirty="0" smtClean="0"/>
                        <a:t>)</a:t>
                      </a: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-40</a:t>
                      </a:r>
                      <a:r>
                        <a:rPr lang="zh-CN" altLang="en-US" sz="900" dirty="0" smtClean="0"/>
                        <a:t>～</a:t>
                      </a:r>
                      <a:r>
                        <a:rPr lang="en-US" altLang="zh-CN" sz="900" dirty="0" smtClean="0"/>
                        <a:t>+85</a:t>
                      </a:r>
                      <a:r>
                        <a:rPr lang="zh-CN" altLang="en-US" sz="900" dirty="0" smtClean="0"/>
                        <a:t>℃</a:t>
                      </a:r>
                      <a:endParaRPr lang="en-US" altLang="zh-CN" sz="900" dirty="0" smtClean="0"/>
                    </a:p>
                  </a:txBody>
                  <a:tcPr anchor="ctr"/>
                </a:tc>
              </a:tr>
              <a:tr h="7349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4</a:t>
                      </a: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储存温度范围</a:t>
                      </a:r>
                      <a:r>
                        <a:rPr lang="en-US" altLang="zh-CN" sz="900" dirty="0" smtClean="0"/>
                        <a:t>Storage</a:t>
                      </a:r>
                      <a:r>
                        <a:rPr lang="en-US" altLang="zh-CN" sz="900" baseline="0" dirty="0" smtClean="0"/>
                        <a:t> </a:t>
                      </a:r>
                      <a:r>
                        <a:rPr lang="en-US" altLang="zh-CN" sz="900" dirty="0" smtClean="0"/>
                        <a:t>Temperature Range(</a:t>
                      </a:r>
                      <a:r>
                        <a:rPr lang="zh-CN" altLang="en-US" sz="900" baseline="0" dirty="0" smtClean="0"/>
                        <a:t>℃</a:t>
                      </a:r>
                      <a:r>
                        <a:rPr lang="en-US" altLang="zh-CN" sz="900" baseline="0" dirty="0" smtClean="0"/>
                        <a:t>)</a:t>
                      </a: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-40</a:t>
                      </a:r>
                      <a:r>
                        <a:rPr lang="zh-CN" altLang="en-US" sz="900" dirty="0" smtClean="0"/>
                        <a:t>～</a:t>
                      </a:r>
                      <a:r>
                        <a:rPr lang="en-US" altLang="zh-CN" sz="900" dirty="0" smtClean="0"/>
                        <a:t>+95</a:t>
                      </a:r>
                      <a:r>
                        <a:rPr lang="zh-CN" altLang="en-US" sz="900" dirty="0" smtClean="0"/>
                        <a:t>℃</a:t>
                      </a:r>
                      <a:endParaRPr lang="en-US" altLang="zh-CN" sz="900" dirty="0" smtClean="0"/>
                    </a:p>
                  </a:txBody>
                  <a:tcPr anchor="ctr"/>
                </a:tc>
              </a:tr>
              <a:tr h="7349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5</a:t>
                      </a: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 smtClean="0"/>
                        <a:t>CAN</a:t>
                      </a:r>
                      <a:r>
                        <a:rPr lang="zh-CN" altLang="en-US" sz="900" dirty="0" smtClean="0"/>
                        <a:t>速率</a:t>
                      </a:r>
                      <a:r>
                        <a:rPr lang="en-US" altLang="zh-CN" sz="900" dirty="0" smtClean="0"/>
                        <a:t>H-CAN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500Kbps</a:t>
                      </a:r>
                      <a:endParaRPr lang="zh-CN" altLang="en-US" sz="900" dirty="0" smtClean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9637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>
          <a:xfrm>
            <a:off x="107504" y="80672"/>
            <a:ext cx="1608290" cy="396000"/>
          </a:xfrm>
          <a:prstGeom prst="homePlate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燕尾形 5"/>
          <p:cNvSpPr/>
          <p:nvPr/>
        </p:nvSpPr>
        <p:spPr>
          <a:xfrm>
            <a:off x="3059832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部件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6012160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0" y="530759"/>
            <a:ext cx="9144000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燕尾形 12"/>
          <p:cNvSpPr/>
          <p:nvPr/>
        </p:nvSpPr>
        <p:spPr>
          <a:xfrm>
            <a:off x="4547886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燕尾形 15"/>
          <p:cNvSpPr/>
          <p:nvPr/>
        </p:nvSpPr>
        <p:spPr>
          <a:xfrm>
            <a:off x="7500214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机构设计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燕尾形 17"/>
          <p:cNvSpPr/>
          <p:nvPr/>
        </p:nvSpPr>
        <p:spPr>
          <a:xfrm>
            <a:off x="1595558" y="80672"/>
            <a:ext cx="1608290" cy="396000"/>
          </a:xfrm>
          <a:prstGeom prst="chevron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内容占位符 1"/>
          <p:cNvSpPr txBox="1">
            <a:spLocks/>
          </p:cNvSpPr>
          <p:nvPr/>
        </p:nvSpPr>
        <p:spPr>
          <a:xfrm>
            <a:off x="25152" y="592089"/>
            <a:ext cx="2602632" cy="316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400" dirty="0" smtClean="0"/>
              <a:t>2.1</a:t>
            </a:r>
            <a:r>
              <a:rPr lang="zh-CN" altLang="en-US" sz="1400" dirty="0" smtClean="0"/>
              <a:t>功能介绍</a:t>
            </a:r>
            <a:endParaRPr lang="zh-CN" altLang="en-US" sz="1400" dirty="0"/>
          </a:p>
        </p:txBody>
      </p:sp>
      <p:sp>
        <p:nvSpPr>
          <p:cNvPr id="10" name="内容占位符 1"/>
          <p:cNvSpPr txBox="1">
            <a:spLocks/>
          </p:cNvSpPr>
          <p:nvPr/>
        </p:nvSpPr>
        <p:spPr>
          <a:xfrm>
            <a:off x="414478" y="933545"/>
            <a:ext cx="2501338" cy="1322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p"/>
            </a:pPr>
            <a:r>
              <a:rPr lang="en-US" altLang="zh-CN" sz="1400" dirty="0" smtClean="0"/>
              <a:t>APU</a:t>
            </a:r>
            <a:r>
              <a:rPr lang="zh-CN" altLang="en-US" sz="1400" dirty="0" smtClean="0"/>
              <a:t>包含两种工作模式：</a:t>
            </a:r>
            <a:endParaRPr lang="en-US" altLang="zh-CN" sz="1400" dirty="0" smtClean="0"/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sz="1400" dirty="0" smtClean="0"/>
              <a:t>自动驾驶</a:t>
            </a:r>
            <a:endParaRPr lang="en-US" altLang="zh-CN" sz="1400" dirty="0" smtClean="0"/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sz="1400" dirty="0" smtClean="0"/>
              <a:t>非自动驾驶</a:t>
            </a:r>
            <a:endParaRPr lang="en-US" altLang="zh-CN" sz="14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400" dirty="0" smtClean="0"/>
              <a:t>通过</a:t>
            </a:r>
            <a:r>
              <a:rPr lang="en-US" altLang="zh-CN" sz="1400" dirty="0" smtClean="0"/>
              <a:t>APU</a:t>
            </a:r>
            <a:r>
              <a:rPr lang="zh-CN" altLang="en-US" sz="1400" dirty="0" smtClean="0"/>
              <a:t>按键来激活。</a:t>
            </a:r>
            <a:endParaRPr lang="zh-CN" altLang="en-US" sz="1400" dirty="0"/>
          </a:p>
        </p:txBody>
      </p:sp>
      <p:sp>
        <p:nvSpPr>
          <p:cNvPr id="11" name="内容占位符 1"/>
          <p:cNvSpPr txBox="1">
            <a:spLocks/>
          </p:cNvSpPr>
          <p:nvPr/>
        </p:nvSpPr>
        <p:spPr>
          <a:xfrm>
            <a:off x="5181276" y="810278"/>
            <a:ext cx="3024337" cy="144584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p"/>
            </a:pPr>
            <a:r>
              <a:rPr lang="en-US" altLang="zh-CN" sz="1400" dirty="0" smtClean="0"/>
              <a:t>Function</a:t>
            </a:r>
            <a:r>
              <a:rPr lang="zh-CN" altLang="en-US" sz="1400" dirty="0" smtClean="0"/>
              <a:t>功能：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sz="1100" dirty="0" smtClean="0"/>
              <a:t>VAD.1</a:t>
            </a:r>
            <a:r>
              <a:rPr lang="zh-CN" altLang="en-US" sz="1100" dirty="0" smtClean="0"/>
              <a:t>监控影像</a:t>
            </a:r>
            <a:endParaRPr lang="en-US" altLang="zh-CN" sz="1100" dirty="0" smtClean="0"/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sz="1100" dirty="0" smtClean="0"/>
              <a:t>VAD.2</a:t>
            </a:r>
            <a:r>
              <a:rPr lang="zh-CN" altLang="en-US" sz="1100" dirty="0" smtClean="0"/>
              <a:t>交通标示识别</a:t>
            </a:r>
            <a:endParaRPr lang="en-US" altLang="zh-CN" sz="1100" dirty="0" smtClean="0"/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sz="1100" dirty="0" smtClean="0"/>
              <a:t>VAD.3</a:t>
            </a:r>
            <a:r>
              <a:rPr lang="zh-CN" altLang="en-US" sz="1100" dirty="0" smtClean="0"/>
              <a:t>障碍物检测</a:t>
            </a:r>
            <a:endParaRPr lang="en-US" altLang="zh-CN" sz="1100" dirty="0" smtClean="0"/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sz="1100" dirty="0" smtClean="0"/>
              <a:t>VAD.4</a:t>
            </a:r>
            <a:r>
              <a:rPr lang="zh-CN" altLang="en-US" sz="1100" dirty="0" smtClean="0"/>
              <a:t>前方碰撞预警</a:t>
            </a:r>
            <a:endParaRPr lang="en-US" altLang="zh-CN" sz="1100" dirty="0" smtClean="0"/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sz="1100" dirty="0" smtClean="0"/>
              <a:t>VAD.5</a:t>
            </a:r>
            <a:r>
              <a:rPr lang="zh-CN" altLang="en-US" sz="1100" dirty="0" smtClean="0"/>
              <a:t>自动紧急刹车</a:t>
            </a:r>
            <a:endParaRPr lang="en-US" altLang="zh-CN" sz="1100" dirty="0" smtClean="0"/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sz="1100" dirty="0" smtClean="0"/>
              <a:t>VAD.6</a:t>
            </a:r>
            <a:r>
              <a:rPr lang="zh-CN" altLang="en-US" sz="1100" dirty="0" smtClean="0"/>
              <a:t>电子驻车</a:t>
            </a:r>
            <a:endParaRPr lang="zh-CN" altLang="en-US" sz="1100" dirty="0"/>
          </a:p>
        </p:txBody>
      </p:sp>
      <p:sp>
        <p:nvSpPr>
          <p:cNvPr id="17" name="TextBox 16"/>
          <p:cNvSpPr txBox="1"/>
          <p:nvPr/>
        </p:nvSpPr>
        <p:spPr>
          <a:xfrm>
            <a:off x="1699291" y="3356993"/>
            <a:ext cx="15361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交通标示识别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121292" y="3356994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障碍物检测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470265" y="3356994"/>
            <a:ext cx="15361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前方碰撞预警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867244" y="3356994"/>
            <a:ext cx="15361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自动紧急制动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456246" y="3356992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电子驻车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07414" y="4060231"/>
            <a:ext cx="10801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基于单摄像头或多向摄像头的监控方案，环视影像或仅前视或后视</a:t>
            </a:r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927316" y="4060231"/>
            <a:ext cx="10801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基于车速标识的识别方案，最高或最低车速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301252" y="4060231"/>
            <a:ext cx="10801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利用图像以及雷达识别算法，识别车辆行进方向中、短距离的障碍物</a:t>
            </a:r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492310" y="4060231"/>
            <a:ext cx="10801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告别传统手刹，以简便线控方式实现驻车制动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095330" y="4060231"/>
            <a:ext cx="10801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障碍物距离行人小于安全距离时，车辆自行制动保证安全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698231" y="4060231"/>
            <a:ext cx="10801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行车前进方向检测到障碍物后，对司乘人员发出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视觉或声觉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信号警告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流程图: 合并 28"/>
          <p:cNvSpPr/>
          <p:nvPr/>
        </p:nvSpPr>
        <p:spPr>
          <a:xfrm>
            <a:off x="507414" y="3769989"/>
            <a:ext cx="1080120" cy="137925"/>
          </a:xfrm>
          <a:prstGeom prst="flowChartMerg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流程图: 合并 29"/>
          <p:cNvSpPr/>
          <p:nvPr/>
        </p:nvSpPr>
        <p:spPr>
          <a:xfrm>
            <a:off x="1928235" y="3769989"/>
            <a:ext cx="1080120" cy="137925"/>
          </a:xfrm>
          <a:prstGeom prst="flowChartMerg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流程图: 合并 30"/>
          <p:cNvSpPr/>
          <p:nvPr/>
        </p:nvSpPr>
        <p:spPr>
          <a:xfrm>
            <a:off x="3301252" y="3769989"/>
            <a:ext cx="1080120" cy="137925"/>
          </a:xfrm>
          <a:prstGeom prst="flowChartMerg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流程图: 合并 31"/>
          <p:cNvSpPr/>
          <p:nvPr/>
        </p:nvSpPr>
        <p:spPr>
          <a:xfrm>
            <a:off x="4698231" y="3769989"/>
            <a:ext cx="1080120" cy="137925"/>
          </a:xfrm>
          <a:prstGeom prst="flowChartMerg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流程图: 合并 32"/>
          <p:cNvSpPr/>
          <p:nvPr/>
        </p:nvSpPr>
        <p:spPr>
          <a:xfrm>
            <a:off x="6095210" y="3769989"/>
            <a:ext cx="1080120" cy="137925"/>
          </a:xfrm>
          <a:prstGeom prst="flowChartMerg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流程图: 合并 33"/>
          <p:cNvSpPr/>
          <p:nvPr/>
        </p:nvSpPr>
        <p:spPr>
          <a:xfrm>
            <a:off x="7492310" y="3769989"/>
            <a:ext cx="1080120" cy="137925"/>
          </a:xfrm>
          <a:prstGeom prst="flowChartMerg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圆角矩形 34"/>
          <p:cNvSpPr/>
          <p:nvPr/>
        </p:nvSpPr>
        <p:spPr>
          <a:xfrm>
            <a:off x="507414" y="3212976"/>
            <a:ext cx="1080120" cy="2736304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1927316" y="3212976"/>
            <a:ext cx="1080120" cy="2736304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3301312" y="3212976"/>
            <a:ext cx="1080120" cy="2736304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4698290" y="3212976"/>
            <a:ext cx="1080120" cy="2736304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6095330" y="3212976"/>
            <a:ext cx="1080120" cy="2736304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7492310" y="3212976"/>
            <a:ext cx="1080120" cy="2736304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95536" y="3356994"/>
            <a:ext cx="13037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监控影像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79422" y="2420888"/>
            <a:ext cx="44644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通过基于控制芯片开发控制软件结合线控方案实现在以下场景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：厂区内部，封闭道路，无高大建筑物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遮挡，实现下列具体功能。</a:t>
            </a:r>
          </a:p>
        </p:txBody>
      </p:sp>
    </p:spTree>
    <p:extLst>
      <p:ext uri="{BB962C8B-B14F-4D97-AF65-F5344CB8AC3E}">
        <p14:creationId xmlns:p14="http://schemas.microsoft.com/office/powerpoint/2010/main" val="84217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>
          <a:xfrm>
            <a:off x="107504" y="80672"/>
            <a:ext cx="1608290" cy="396000"/>
          </a:xfrm>
          <a:prstGeom prst="homePlate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燕尾形 5"/>
          <p:cNvSpPr/>
          <p:nvPr/>
        </p:nvSpPr>
        <p:spPr>
          <a:xfrm>
            <a:off x="3059832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部件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6012160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0" y="530759"/>
            <a:ext cx="9144000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燕尾形 12"/>
          <p:cNvSpPr/>
          <p:nvPr/>
        </p:nvSpPr>
        <p:spPr>
          <a:xfrm>
            <a:off x="4547886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燕尾形 15"/>
          <p:cNvSpPr/>
          <p:nvPr/>
        </p:nvSpPr>
        <p:spPr>
          <a:xfrm>
            <a:off x="7500214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机构设计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燕尾形 17"/>
          <p:cNvSpPr/>
          <p:nvPr/>
        </p:nvSpPr>
        <p:spPr>
          <a:xfrm>
            <a:off x="1595558" y="80672"/>
            <a:ext cx="1608290" cy="396000"/>
          </a:xfrm>
          <a:prstGeom prst="chevron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内容占位符 1"/>
          <p:cNvSpPr txBox="1">
            <a:spLocks/>
          </p:cNvSpPr>
          <p:nvPr/>
        </p:nvSpPr>
        <p:spPr>
          <a:xfrm>
            <a:off x="25152" y="592089"/>
            <a:ext cx="2602632" cy="316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400" dirty="0" smtClean="0"/>
              <a:t>2.2</a:t>
            </a:r>
            <a:r>
              <a:rPr lang="zh-CN" altLang="en-US" sz="1400" dirty="0" smtClean="0"/>
              <a:t>功能介绍</a:t>
            </a:r>
            <a:endParaRPr lang="zh-CN" altLang="en-US" sz="1400" dirty="0"/>
          </a:p>
        </p:txBody>
      </p:sp>
      <p:sp>
        <p:nvSpPr>
          <p:cNvPr id="12" name="内容占位符 1"/>
          <p:cNvSpPr txBox="1">
            <a:spLocks/>
          </p:cNvSpPr>
          <p:nvPr/>
        </p:nvSpPr>
        <p:spPr>
          <a:xfrm>
            <a:off x="323528" y="925905"/>
            <a:ext cx="3293426" cy="360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p"/>
            </a:pPr>
            <a:r>
              <a:rPr lang="en-US" altLang="zh-CN" sz="1400" dirty="0" smtClean="0"/>
              <a:t>Ability</a:t>
            </a:r>
            <a:r>
              <a:rPr lang="zh-CN" altLang="en-US" sz="1400" dirty="0" smtClean="0"/>
              <a:t>车辆能力解析</a:t>
            </a:r>
            <a:r>
              <a:rPr lang="en-US" altLang="zh-CN" sz="1400" dirty="0" smtClean="0"/>
              <a:t>(T1</a:t>
            </a:r>
            <a:r>
              <a:rPr lang="zh-CN" altLang="en-US" sz="1400" dirty="0" smtClean="0"/>
              <a:t>级评估</a:t>
            </a:r>
            <a:r>
              <a:rPr lang="en-US" altLang="zh-CN" sz="1400" dirty="0" smtClean="0"/>
              <a:t>)</a:t>
            </a:r>
            <a:r>
              <a:rPr lang="zh-CN" altLang="en-US" sz="1400" dirty="0" smtClean="0"/>
              <a:t>：</a:t>
            </a:r>
            <a:endParaRPr lang="en-US" altLang="zh-CN" sz="1400" dirty="0" smtClean="0"/>
          </a:p>
        </p:txBody>
      </p:sp>
      <p:graphicFrame>
        <p:nvGraphicFramePr>
          <p:cNvPr id="15" name="内容占位符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2325698"/>
              </p:ext>
            </p:extLst>
          </p:nvPr>
        </p:nvGraphicFramePr>
        <p:xfrm>
          <a:off x="647564" y="1484784"/>
          <a:ext cx="7848872" cy="48013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0411"/>
                <a:gridCol w="318247"/>
                <a:gridCol w="1239574"/>
                <a:gridCol w="2232248"/>
                <a:gridCol w="1548172"/>
                <a:gridCol w="1980220"/>
              </a:tblGrid>
              <a:tr h="219824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/>
                        <a:t>Item</a:t>
                      </a:r>
                      <a:endParaRPr lang="zh-CN" altLang="en-US" sz="1000" dirty="0" smtClean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/>
                        <a:t>Description</a:t>
                      </a:r>
                      <a:endParaRPr lang="zh-CN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/>
                        <a:t>Pre-design</a:t>
                      </a:r>
                      <a:endParaRPr lang="zh-CN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/>
                        <a:t>Re.</a:t>
                      </a:r>
                      <a:endParaRPr lang="zh-CN" altLang="en-US" sz="1000" dirty="0" smtClean="0"/>
                    </a:p>
                  </a:txBody>
                  <a:tcPr anchor="ctr"/>
                </a:tc>
              </a:tr>
              <a:tr h="308448">
                <a:tc rowSpan="3">
                  <a:txBody>
                    <a:bodyPr/>
                    <a:lstStyle/>
                    <a:p>
                      <a:pPr algn="ctr"/>
                      <a:r>
                        <a:rPr lang="zh-CN" altLang="en-US" sz="900" dirty="0" smtClean="0"/>
                        <a:t>认知与交通法规遵守能力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1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 smtClean="0"/>
                        <a:t>RZ01</a:t>
                      </a:r>
                      <a:r>
                        <a:rPr lang="zh-CN" altLang="en-US" sz="900" dirty="0" smtClean="0"/>
                        <a:t>交通标志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 dirty="0" smtClean="0"/>
                        <a:t>评估标志＞</a:t>
                      </a:r>
                      <a:r>
                        <a:rPr lang="en-US" altLang="zh-CN" sz="900" dirty="0" smtClean="0"/>
                        <a:t>5</a:t>
                      </a:r>
                      <a:r>
                        <a:rPr lang="zh-CN" altLang="en-US" sz="900" dirty="0" smtClean="0"/>
                        <a:t>种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 b="1" dirty="0" smtClean="0">
                          <a:solidFill>
                            <a:schemeClr val="tx1"/>
                          </a:solidFill>
                        </a:rPr>
                        <a:t>摄像头，识别限速（最高</a:t>
                      </a:r>
                      <a:r>
                        <a:rPr lang="en-US" altLang="zh-CN" sz="900" b="1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zh-CN" altLang="en-US" sz="900" b="1" dirty="0" smtClean="0">
                          <a:solidFill>
                            <a:schemeClr val="tx1"/>
                          </a:solidFill>
                        </a:rPr>
                        <a:t>最低）算法</a:t>
                      </a:r>
                      <a:endParaRPr lang="zh-CN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308448">
                <a:tc vMerge="1">
                  <a:txBody>
                    <a:bodyPr/>
                    <a:lstStyle/>
                    <a:p>
                      <a:pPr algn="l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2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 smtClean="0"/>
                        <a:t>RZ02</a:t>
                      </a:r>
                      <a:r>
                        <a:rPr lang="zh-CN" altLang="en-US" sz="900" dirty="0" smtClean="0"/>
                        <a:t>交通标线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评估标线＞</a:t>
                      </a:r>
                      <a:r>
                        <a:rPr lang="en-US" altLang="zh-CN" sz="900" dirty="0" smtClean="0"/>
                        <a:t>5</a:t>
                      </a:r>
                      <a:r>
                        <a:rPr lang="zh-CN" altLang="en-US" sz="900" dirty="0" smtClean="0"/>
                        <a:t>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 b="1" dirty="0" smtClean="0">
                          <a:solidFill>
                            <a:schemeClr val="tx1"/>
                          </a:solidFill>
                        </a:rPr>
                        <a:t>摄像头，算法</a:t>
                      </a:r>
                      <a:endParaRPr lang="zh-CN" altLang="en-US" sz="9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317169">
                <a:tc vMerge="1">
                  <a:txBody>
                    <a:bodyPr/>
                    <a:lstStyle/>
                    <a:p>
                      <a:pPr algn="l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3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 smtClean="0"/>
                        <a:t>RZ03</a:t>
                      </a:r>
                      <a:r>
                        <a:rPr lang="zh-CN" altLang="en-US" sz="900" dirty="0" smtClean="0"/>
                        <a:t>交通信号灯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 dirty="0" smtClean="0"/>
                        <a:t>红绿</a:t>
                      </a:r>
                      <a:r>
                        <a:rPr lang="en-US" altLang="zh-CN" sz="900" dirty="0" smtClean="0"/>
                        <a:t>2</a:t>
                      </a:r>
                      <a:r>
                        <a:rPr lang="zh-CN" altLang="en-US" sz="900" dirty="0" smtClean="0"/>
                        <a:t>种通行测试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1" dirty="0" smtClean="0">
                          <a:solidFill>
                            <a:schemeClr val="tx1"/>
                          </a:solidFill>
                        </a:rPr>
                        <a:t>摄像头，算法</a:t>
                      </a:r>
                      <a:endParaRPr lang="zh-CN" altLang="en-US" sz="9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308448">
                <a:tc rowSpan="3">
                  <a:txBody>
                    <a:bodyPr/>
                    <a:lstStyle/>
                    <a:p>
                      <a:pPr algn="ctr"/>
                      <a:r>
                        <a:rPr lang="zh-CN" altLang="en-US" sz="900" dirty="0" smtClean="0"/>
                        <a:t>应急处置与人工介入能力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4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 smtClean="0"/>
                        <a:t>HMI01</a:t>
                      </a:r>
                      <a:r>
                        <a:rPr lang="zh-CN" altLang="en-US" sz="900" dirty="0" smtClean="0"/>
                        <a:t>紧急情况处置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 dirty="0" smtClean="0"/>
                        <a:t>故障时，提醒驾驶员、减速、后车监视、靠边停车、开启危险报警闪光灯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1" dirty="0" smtClean="0"/>
                        <a:t>HMI</a:t>
                      </a:r>
                      <a:r>
                        <a:rPr lang="zh-CN" altLang="en-US" sz="900" b="1" dirty="0" smtClean="0"/>
                        <a:t>、车辆纵向控制、后车雷达、车辆横向控制、</a:t>
                      </a:r>
                      <a:r>
                        <a:rPr lang="en-US" altLang="zh-CN" sz="900" b="1" dirty="0" smtClean="0"/>
                        <a:t>BCM</a:t>
                      </a:r>
                      <a:endParaRPr lang="zh-CN" altLang="en-US" sz="9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308448">
                <a:tc vMerge="1">
                  <a:txBody>
                    <a:bodyPr/>
                    <a:lstStyle/>
                    <a:p>
                      <a:pPr algn="l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5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 smtClean="0"/>
                        <a:t>HMI02</a:t>
                      </a:r>
                      <a:r>
                        <a:rPr lang="zh-CN" altLang="en-US" sz="900" dirty="0" smtClean="0"/>
                        <a:t>人工介入后的可操作性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 dirty="0" smtClean="0"/>
                        <a:t>自动驾驶状态下，人工接管车辆并实现控制操纵，时间长于</a:t>
                      </a:r>
                      <a:r>
                        <a:rPr lang="en-US" altLang="zh-CN" sz="900" dirty="0" smtClean="0"/>
                        <a:t>1</a:t>
                      </a:r>
                      <a:r>
                        <a:rPr lang="zh-CN" altLang="en-US" sz="900" dirty="0" smtClean="0"/>
                        <a:t>分钟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 b="1" dirty="0" smtClean="0"/>
                        <a:t>方向盘人工干预检测、车辆控制</a:t>
                      </a:r>
                      <a:endParaRPr lang="zh-CN" altLang="en-US" sz="9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308448">
                <a:tc vMerge="1">
                  <a:txBody>
                    <a:bodyPr/>
                    <a:lstStyle/>
                    <a:p>
                      <a:pPr algn="l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6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 smtClean="0"/>
                        <a:t>HMI03</a:t>
                      </a:r>
                      <a:r>
                        <a:rPr lang="zh-CN" altLang="en-US" sz="900" dirty="0" smtClean="0"/>
                        <a:t>紧急停车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 dirty="0" smtClean="0"/>
                        <a:t>自动驾驶状态下，车速不超过</a:t>
                      </a:r>
                      <a:r>
                        <a:rPr lang="en-US" altLang="zh-CN" sz="900" dirty="0" smtClean="0"/>
                        <a:t>40km/h</a:t>
                      </a:r>
                      <a:r>
                        <a:rPr lang="zh-CN" altLang="en-US" sz="900" dirty="0" smtClean="0"/>
                        <a:t>时，评估人员下发指令到测试员实现停车，时间不超过</a:t>
                      </a:r>
                      <a:r>
                        <a:rPr lang="en-US" altLang="zh-CN" sz="900" dirty="0" smtClean="0"/>
                        <a:t>2</a:t>
                      </a:r>
                      <a:r>
                        <a:rPr lang="zh-CN" altLang="en-US" sz="900" dirty="0" smtClean="0"/>
                        <a:t>秒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1" dirty="0" smtClean="0"/>
                        <a:t>方向盘人工干预检测，制动效能，系统的响应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308448">
                <a:tc rowSpan="6">
                  <a:txBody>
                    <a:bodyPr/>
                    <a:lstStyle/>
                    <a:p>
                      <a:pPr algn="ctr"/>
                      <a:r>
                        <a:rPr lang="zh-CN" altLang="en-US" sz="900" dirty="0" smtClean="0"/>
                        <a:t>综合驾驶能力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7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 smtClean="0"/>
                        <a:t>ZH01</a:t>
                      </a:r>
                      <a:r>
                        <a:rPr lang="zh-CN" altLang="en-US" sz="900" dirty="0" smtClean="0"/>
                        <a:t>起步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 dirty="0" smtClean="0"/>
                        <a:t>系统或人工进行车辆自检，</a:t>
                      </a:r>
                      <a:r>
                        <a:rPr lang="en-US" altLang="zh-CN" sz="900" dirty="0" smtClean="0"/>
                        <a:t>D</a:t>
                      </a:r>
                      <a:r>
                        <a:rPr lang="zh-CN" altLang="en-US" sz="900" dirty="0" smtClean="0"/>
                        <a:t>档，开启转向灯，无驾驶员介入时，起步、无后溜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 b="1" dirty="0" smtClean="0"/>
                        <a:t>换档器、</a:t>
                      </a:r>
                      <a:r>
                        <a:rPr lang="en-US" altLang="zh-CN" sz="900" b="1" dirty="0" smtClean="0"/>
                        <a:t>BCM</a:t>
                      </a:r>
                      <a:r>
                        <a:rPr lang="zh-CN" altLang="en-US" sz="900" b="1" dirty="0" smtClean="0"/>
                        <a:t>、车辆纵向控制</a:t>
                      </a:r>
                      <a:endParaRPr lang="zh-CN" altLang="en-US" sz="9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308448">
                <a:tc vMerge="1">
                  <a:txBody>
                    <a:bodyPr/>
                    <a:lstStyle/>
                    <a:p>
                      <a:pPr algn="l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8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 smtClean="0"/>
                        <a:t>ZH02</a:t>
                      </a:r>
                      <a:r>
                        <a:rPr lang="zh-CN" altLang="en-US" sz="900" dirty="0" smtClean="0"/>
                        <a:t>停车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 dirty="0" smtClean="0"/>
                        <a:t>遇到前车拥堵缓行停车时，自动降低车速并停车，但不驻车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 b="1" dirty="0" smtClean="0"/>
                        <a:t>前车雷达、行车制动</a:t>
                      </a:r>
                      <a:endParaRPr lang="zh-CN" altLang="en-US" sz="9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308448">
                <a:tc vMerge="1">
                  <a:txBody>
                    <a:bodyPr/>
                    <a:lstStyle/>
                    <a:p>
                      <a:pPr algn="l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9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 smtClean="0"/>
                        <a:t>ZH03</a:t>
                      </a:r>
                      <a:r>
                        <a:rPr lang="zh-CN" altLang="en-US" sz="900" dirty="0" smtClean="0"/>
                        <a:t>跟车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 dirty="0" smtClean="0"/>
                        <a:t>根据所在车道、路况和前车车速，合理加减速，速度变化及时、平顺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 b="1" dirty="0" smtClean="0"/>
                        <a:t>前车雷达、摄像头、算法、车辆纵向控制</a:t>
                      </a:r>
                      <a:endParaRPr lang="zh-CN" altLang="en-US" sz="9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308448">
                <a:tc vMerge="1">
                  <a:txBody>
                    <a:bodyPr/>
                    <a:lstStyle/>
                    <a:p>
                      <a:pPr algn="l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10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 smtClean="0"/>
                        <a:t>ZH04</a:t>
                      </a:r>
                      <a:r>
                        <a:rPr lang="zh-CN" altLang="en-US" sz="900" dirty="0" smtClean="0"/>
                        <a:t>变更车道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 dirty="0" smtClean="0"/>
                        <a:t>变更车道前，开启转向灯，确认后方交通安全，变更车道完成后关闭转向灯。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1" dirty="0" smtClean="0"/>
                        <a:t>BCM</a:t>
                      </a:r>
                      <a:r>
                        <a:rPr lang="zh-CN" altLang="en-US" sz="900" b="1" dirty="0" smtClean="0"/>
                        <a:t>、后车雷达、车辆横向控制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308448">
                <a:tc vMerge="1">
                  <a:txBody>
                    <a:bodyPr/>
                    <a:lstStyle/>
                    <a:p>
                      <a:pPr algn="l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11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 smtClean="0"/>
                        <a:t>ZH05</a:t>
                      </a:r>
                      <a:r>
                        <a:rPr lang="zh-CN" altLang="en-US" sz="900" dirty="0" smtClean="0"/>
                        <a:t>直行通过路口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 dirty="0" smtClean="0"/>
                        <a:t>依据路口情况，减速或停车，正确安全通过路口。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 b="1" dirty="0" smtClean="0"/>
                        <a:t>车辆纵向控制、摄像头、算法</a:t>
                      </a:r>
                      <a:endParaRPr lang="zh-CN" altLang="en-US" sz="9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121104">
                <a:tc vMerge="1">
                  <a:txBody>
                    <a:bodyPr/>
                    <a:lstStyle/>
                    <a:p>
                      <a:pPr algn="l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12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 smtClean="0"/>
                        <a:t>ZH06</a:t>
                      </a:r>
                      <a:r>
                        <a:rPr lang="zh-CN" altLang="en-US" sz="900" dirty="0" smtClean="0"/>
                        <a:t>通过人行横道线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减速，依据两侧交通情况，正确安全通过，遇行人停车让行。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1" dirty="0" smtClean="0"/>
                        <a:t>车辆纵向控制、摄像头、行人识别算法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1006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>
          <a:xfrm>
            <a:off x="107504" y="80672"/>
            <a:ext cx="1608290" cy="396000"/>
          </a:xfrm>
          <a:prstGeom prst="homePlate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燕尾形 5"/>
          <p:cNvSpPr/>
          <p:nvPr/>
        </p:nvSpPr>
        <p:spPr>
          <a:xfrm>
            <a:off x="3059832" y="80672"/>
            <a:ext cx="1608290" cy="396000"/>
          </a:xfrm>
          <a:prstGeom prst="chevron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部件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6012160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0" y="530759"/>
            <a:ext cx="9144000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燕尾形 12"/>
          <p:cNvSpPr/>
          <p:nvPr/>
        </p:nvSpPr>
        <p:spPr>
          <a:xfrm>
            <a:off x="4547886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燕尾形 15"/>
          <p:cNvSpPr/>
          <p:nvPr/>
        </p:nvSpPr>
        <p:spPr>
          <a:xfrm>
            <a:off x="7500214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机构设计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燕尾形 17"/>
          <p:cNvSpPr/>
          <p:nvPr/>
        </p:nvSpPr>
        <p:spPr>
          <a:xfrm>
            <a:off x="1595558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"/>
          <p:cNvSpPr txBox="1">
            <a:spLocks/>
          </p:cNvSpPr>
          <p:nvPr/>
        </p:nvSpPr>
        <p:spPr>
          <a:xfrm>
            <a:off x="25152" y="592089"/>
            <a:ext cx="3178696" cy="316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400" dirty="0" smtClean="0"/>
              <a:t>3.1</a:t>
            </a:r>
            <a:r>
              <a:rPr lang="zh-CN" altLang="en-US" sz="1400" dirty="0" smtClean="0"/>
              <a:t>关联部件功能需求</a:t>
            </a:r>
            <a:endParaRPr lang="zh-CN" altLang="en-US" sz="1400" dirty="0"/>
          </a:p>
        </p:txBody>
      </p:sp>
      <p:graphicFrame>
        <p:nvGraphicFramePr>
          <p:cNvPr id="15" name="内容占位符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83435713"/>
              </p:ext>
            </p:extLst>
          </p:nvPr>
        </p:nvGraphicFramePr>
        <p:xfrm>
          <a:off x="107505" y="836712"/>
          <a:ext cx="8928991" cy="591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640"/>
                <a:gridCol w="899618"/>
                <a:gridCol w="4267530"/>
                <a:gridCol w="2680372"/>
                <a:gridCol w="700831"/>
              </a:tblGrid>
              <a:tr h="1440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No.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/>
                        <a:t>product</a:t>
                      </a:r>
                      <a:endParaRPr lang="zh-CN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description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components</a:t>
                      </a:r>
                      <a:r>
                        <a:rPr lang="zh-CN" altLang="en-US" sz="1000" dirty="0" smtClean="0"/>
                        <a:t>（</a:t>
                      </a:r>
                      <a:r>
                        <a:rPr lang="en-US" altLang="zh-CN" sz="1000" dirty="0" smtClean="0"/>
                        <a:t>supplier</a:t>
                      </a:r>
                      <a:r>
                        <a:rPr lang="zh-CN" altLang="en-US" sz="1000" dirty="0" smtClean="0"/>
                        <a:t>）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number</a:t>
                      </a:r>
                      <a:endParaRPr lang="zh-CN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9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zh-CN" altLang="en-US" sz="900" b="1" dirty="0" smtClean="0"/>
                        <a:t>感知模块</a:t>
                      </a:r>
                      <a:endParaRPr lang="zh-CN" altLang="en-US" sz="9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strike="noStrike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1.1</a:t>
                      </a: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900" dirty="0" smtClean="0"/>
                        <a:t>GPS</a:t>
                      </a:r>
                      <a:r>
                        <a:rPr lang="zh-CN" altLang="en-US" sz="900" dirty="0" smtClean="0"/>
                        <a:t>和</a:t>
                      </a:r>
                      <a:r>
                        <a:rPr lang="en-US" altLang="zh-CN" sz="900" dirty="0" smtClean="0"/>
                        <a:t>IMU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进行</a:t>
                      </a:r>
                      <a:r>
                        <a:rPr lang="en-US" altLang="zh-CN" sz="900" dirty="0" smtClean="0"/>
                        <a:t>GPS</a:t>
                      </a:r>
                      <a:r>
                        <a:rPr lang="zh-CN" altLang="en-US" sz="900" dirty="0" smtClean="0"/>
                        <a:t>定位和惯性定位，通过串口连接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Novatel SPAN-IGM-A1(</a:t>
                      </a:r>
                      <a:r>
                        <a:rPr lang="zh-CN" altLang="en-US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北斗星通</a:t>
                      </a: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1494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1.2</a:t>
                      </a: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sz="900" dirty="0" smtClean="0"/>
                        <a:t>激光雷达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进行测距和物体识别，通过以太网连接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Velodyne</a:t>
                      </a: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HDL-64E S3</a:t>
                      </a:r>
                      <a:r>
                        <a:rPr lang="zh-CN" altLang="en-US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（科艺仪器）</a:t>
                      </a:r>
                      <a:endParaRPr lang="en-US" altLang="zh-CN" sz="9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1.3</a:t>
                      </a: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sz="900" dirty="0" smtClean="0"/>
                        <a:t>摄像头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用于视觉感知，通过</a:t>
                      </a:r>
                      <a:r>
                        <a:rPr lang="en-US" altLang="zh-CN" sz="900" dirty="0" smtClean="0"/>
                        <a:t>USB</a:t>
                      </a:r>
                      <a:r>
                        <a:rPr lang="zh-CN" altLang="en-US" sz="900" dirty="0" smtClean="0"/>
                        <a:t>连接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Leopard Imaging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LI-USB30-AR023ZWDR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1.4</a:t>
                      </a: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sz="900" dirty="0" smtClean="0"/>
                        <a:t>毫米波雷达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用于前方障碍物探测，通过</a:t>
                      </a:r>
                      <a:r>
                        <a:rPr lang="en-US" altLang="zh-CN" sz="900" dirty="0" smtClean="0"/>
                        <a:t>CAN</a:t>
                      </a:r>
                      <a:r>
                        <a:rPr lang="zh-CN" altLang="en-US" sz="900" dirty="0" smtClean="0"/>
                        <a:t>卡连接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Continental ARS408-21(</a:t>
                      </a:r>
                      <a:r>
                        <a:rPr lang="zh-CN" altLang="en-US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今创奇科技</a:t>
                      </a: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1.5</a:t>
                      </a: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sz="900" dirty="0" smtClean="0"/>
                        <a:t>超声波雷达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用于车辆周边障碍物探测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 smtClean="0"/>
                        <a:t>BOSCH Ultrasonic sensors </a:t>
                      </a:r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1960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9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zh-CN" altLang="en-US" sz="900" b="1" dirty="0" smtClean="0"/>
                        <a:t>认知模块</a:t>
                      </a:r>
                      <a:endParaRPr lang="zh-CN" altLang="en-US" sz="9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790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2.1</a:t>
                      </a: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900" dirty="0" smtClean="0"/>
                        <a:t>APU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车辆小脑，自动驾驶时，进行图像处理、图像数据和点云数据运算处理，数据融合，根据车道规划和车辆当前状态，输出转向、加速和制动控制信号；非自动驾驶时，提供行车引导、提示、预警。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 err="1" smtClean="0">
                          <a:effectLst/>
                        </a:rPr>
                        <a:t>Neousys</a:t>
                      </a:r>
                      <a:r>
                        <a:rPr lang="en-US" altLang="zh-CN" sz="900" dirty="0" smtClean="0">
                          <a:effectLst/>
                        </a:rPr>
                        <a:t> Nuvo-6108GC</a:t>
                      </a:r>
                      <a:r>
                        <a:rPr lang="zh-CN" altLang="en-US" sz="900" dirty="0" smtClean="0">
                          <a:effectLst/>
                        </a:rPr>
                        <a:t>（</a:t>
                      </a:r>
                      <a:r>
                        <a:rPr lang="zh-CN" altLang="en-US" sz="900" dirty="0" smtClean="0"/>
                        <a:t>宸曜科技</a:t>
                      </a:r>
                      <a:r>
                        <a:rPr lang="zh-CN" altLang="en-US" sz="900" dirty="0" smtClean="0">
                          <a:effectLst/>
                        </a:rPr>
                        <a:t>）</a:t>
                      </a:r>
                      <a:endParaRPr lang="en-US" altLang="zh-CN" sz="900" dirty="0" smtClean="0">
                        <a:effectLst/>
                      </a:endParaRPr>
                    </a:p>
                    <a:p>
                      <a:pPr algn="l"/>
                      <a:r>
                        <a:rPr lang="en-US" altLang="zh-CN" sz="900" dirty="0" smtClean="0">
                          <a:effectLst/>
                        </a:rPr>
                        <a:t>Drive PX2(</a:t>
                      </a:r>
                      <a:r>
                        <a:rPr lang="zh-CN" altLang="en-US" sz="900" dirty="0" smtClean="0">
                          <a:effectLst/>
                        </a:rPr>
                        <a:t>英伟达</a:t>
                      </a:r>
                      <a:r>
                        <a:rPr lang="en-US" altLang="zh-CN" sz="900" dirty="0" smtClean="0">
                          <a:effectLst/>
                        </a:rPr>
                        <a:t>)</a:t>
                      </a:r>
                      <a:endParaRPr lang="zh-CN" altLang="en-US" sz="900" strike="noStrik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2.2</a:t>
                      </a: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900" dirty="0" smtClean="0"/>
                        <a:t>VCU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车辆大脑，驾驶模式管理，其中自动驾驶时，交出部分管理如下：制动管理、档位管理、扭矩解析与驱动、车辆横向控制等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strike="noStrike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9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zh-CN" altLang="en-US" sz="900" b="1" dirty="0" smtClean="0"/>
                        <a:t>行为模块</a:t>
                      </a:r>
                      <a:endParaRPr lang="zh-CN" altLang="en-US" sz="9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9768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3.1</a:t>
                      </a: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900" dirty="0" smtClean="0"/>
                        <a:t>IPC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接收</a:t>
                      </a:r>
                      <a:r>
                        <a:rPr lang="en-US" altLang="zh-CN" sz="900" dirty="0" smtClean="0"/>
                        <a:t>APU</a:t>
                      </a:r>
                      <a:r>
                        <a:rPr lang="zh-CN" altLang="en-US" sz="900" dirty="0" smtClean="0"/>
                        <a:t>发出的自动驾驶、行车引导、提示、预警信息并以视频、图片和提示音的形式发送给驾驶员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3.2</a:t>
                      </a: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900" dirty="0" smtClean="0"/>
                        <a:t>ABS or ESC(ESP)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ABS</a:t>
                      </a:r>
                      <a:r>
                        <a:rPr lang="zh-CN" altLang="en-US" sz="900" dirty="0" smtClean="0"/>
                        <a:t>或者</a:t>
                      </a:r>
                      <a:r>
                        <a:rPr lang="en-US" altLang="zh-CN" sz="900" dirty="0" smtClean="0"/>
                        <a:t>ESC</a:t>
                      </a:r>
                      <a:r>
                        <a:rPr lang="zh-CN" altLang="en-US" sz="900" dirty="0" smtClean="0"/>
                        <a:t>要发送轮速脉冲信号和轮速信号等信息给</a:t>
                      </a:r>
                      <a:r>
                        <a:rPr lang="en-US" altLang="zh-CN" sz="900" dirty="0" smtClean="0"/>
                        <a:t>APU</a:t>
                      </a:r>
                      <a:r>
                        <a:rPr lang="zh-CN" altLang="en-US" sz="900" dirty="0" smtClean="0"/>
                        <a:t>，用于车辆当前状态判定、行驶轨迹计算、车道规划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3.3</a:t>
                      </a: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900" dirty="0" smtClean="0"/>
                        <a:t>EPB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手自一体驻车，其中停车后自动驻车，检测到左转向灯并且有油门信号时，自动释放，有提示；具备低速时的动态驻车，即低速时制动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3.4</a:t>
                      </a: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900" dirty="0" err="1" smtClean="0"/>
                        <a:t>iBooster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应用于行车制动时快速建压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3.5</a:t>
                      </a: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900" dirty="0" smtClean="0"/>
                        <a:t>EPS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通过相关握手协议实现</a:t>
                      </a:r>
                      <a:r>
                        <a:rPr lang="en-US" altLang="zh-CN" sz="900" dirty="0" smtClean="0"/>
                        <a:t>APU</a:t>
                      </a:r>
                      <a:r>
                        <a:rPr lang="zh-CN" altLang="en-US" sz="900" dirty="0" smtClean="0"/>
                        <a:t>对方向盘的控制，并实时发出当前方向盘转角值，该转角值也可通过其他模块发出，如</a:t>
                      </a:r>
                      <a:r>
                        <a:rPr lang="en-US" altLang="zh-CN" sz="900" dirty="0" smtClean="0"/>
                        <a:t>SAS</a:t>
                      </a:r>
                      <a:r>
                        <a:rPr lang="zh-CN" altLang="en-US" sz="900" dirty="0" smtClean="0"/>
                        <a:t>方向盘角度传感器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3.6</a:t>
                      </a: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900" dirty="0" smtClean="0"/>
                        <a:t>MCU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提供车辆纵向方向信号、车辆纵向驱动控制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3.7</a:t>
                      </a: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900" dirty="0" smtClean="0"/>
                        <a:t>BCM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提供档位信号、转向灯信号、车外温度信号等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3.8</a:t>
                      </a: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900" dirty="0" smtClean="0"/>
                        <a:t>HMI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实现人与机器的信息交换，包括地图、娱乐信息等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9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zh-CN" altLang="en-US" sz="900" b="1" dirty="0" smtClean="0"/>
                        <a:t>支撑模块</a:t>
                      </a:r>
                      <a:endParaRPr lang="zh-CN" altLang="en-US" sz="9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4.1</a:t>
                      </a: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900" dirty="0" smtClean="0"/>
                        <a:t>CAN</a:t>
                      </a:r>
                      <a:r>
                        <a:rPr lang="zh-CN" altLang="en-US" sz="900" dirty="0" smtClean="0"/>
                        <a:t>通讯卡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与汽车进行通讯，控制汽车的加速、制动、档位、方向等信号，内接在</a:t>
                      </a:r>
                      <a:r>
                        <a:rPr lang="en-US" altLang="zh-CN" sz="900" dirty="0" smtClean="0"/>
                        <a:t>APU</a:t>
                      </a:r>
                      <a:r>
                        <a:rPr lang="zh-CN" altLang="en-US" sz="900" dirty="0" smtClean="0"/>
                        <a:t>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strike="noStrike" dirty="0" smtClean="0"/>
                        <a:t>ESD CAN-</a:t>
                      </a:r>
                      <a:r>
                        <a:rPr lang="en-US" altLang="zh-CN" sz="900" strike="noStrike" dirty="0" err="1" smtClean="0"/>
                        <a:t>PCIe</a:t>
                      </a:r>
                      <a:r>
                        <a:rPr lang="en-US" altLang="zh-CN" sz="900" strike="noStrike" dirty="0" smtClean="0"/>
                        <a:t>/402-B4</a:t>
                      </a:r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217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>
          <a:xfrm>
            <a:off x="107504" y="80672"/>
            <a:ext cx="1608290" cy="396000"/>
          </a:xfrm>
          <a:prstGeom prst="homePlate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燕尾形 5"/>
          <p:cNvSpPr/>
          <p:nvPr/>
        </p:nvSpPr>
        <p:spPr>
          <a:xfrm>
            <a:off x="3059832" y="80672"/>
            <a:ext cx="1608290" cy="396000"/>
          </a:xfrm>
          <a:prstGeom prst="chevron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部件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6012160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0" y="530759"/>
            <a:ext cx="9144000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燕尾形 12"/>
          <p:cNvSpPr/>
          <p:nvPr/>
        </p:nvSpPr>
        <p:spPr>
          <a:xfrm>
            <a:off x="4547886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燕尾形 15"/>
          <p:cNvSpPr/>
          <p:nvPr/>
        </p:nvSpPr>
        <p:spPr>
          <a:xfrm>
            <a:off x="7500214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机构设计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燕尾形 17"/>
          <p:cNvSpPr/>
          <p:nvPr/>
        </p:nvSpPr>
        <p:spPr>
          <a:xfrm>
            <a:off x="1595558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"/>
          <p:cNvSpPr txBox="1">
            <a:spLocks/>
          </p:cNvSpPr>
          <p:nvPr/>
        </p:nvSpPr>
        <p:spPr>
          <a:xfrm>
            <a:off x="25152" y="592089"/>
            <a:ext cx="2602632" cy="316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400" dirty="0" smtClean="0"/>
              <a:t>3.2</a:t>
            </a:r>
            <a:r>
              <a:rPr lang="zh-CN" altLang="en-US" sz="1400" dirty="0" smtClean="0"/>
              <a:t>关联部件</a:t>
            </a:r>
            <a:r>
              <a:rPr lang="en-US" altLang="zh-CN" sz="1400" dirty="0" smtClean="0"/>
              <a:t>CAN</a:t>
            </a:r>
            <a:r>
              <a:rPr lang="zh-CN" altLang="en-US" sz="1400" dirty="0" smtClean="0"/>
              <a:t>总线架构</a:t>
            </a:r>
            <a:endParaRPr lang="zh-CN" altLang="en-US" sz="1400" dirty="0"/>
          </a:p>
        </p:txBody>
      </p:sp>
      <p:sp>
        <p:nvSpPr>
          <p:cNvPr id="4" name="矩形 3"/>
          <p:cNvSpPr/>
          <p:nvPr/>
        </p:nvSpPr>
        <p:spPr>
          <a:xfrm>
            <a:off x="451085" y="1011097"/>
            <a:ext cx="853261" cy="579156"/>
          </a:xfrm>
          <a:prstGeom prst="rect">
            <a:avLst/>
          </a:prstGeom>
          <a:solidFill>
            <a:srgbClr val="FFFF00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ysClr val="windowText" lastClr="000000"/>
                </a:solidFill>
              </a:rPr>
              <a:t>IPC</a:t>
            </a:r>
          </a:p>
          <a:p>
            <a:pPr algn="ctr"/>
            <a:r>
              <a:rPr lang="zh-CN" altLang="en-US" sz="1000" dirty="0" smtClean="0">
                <a:solidFill>
                  <a:sysClr val="windowText" lastClr="000000"/>
                </a:solidFill>
              </a:rPr>
              <a:t>（组合仪表）</a:t>
            </a:r>
            <a:endParaRPr lang="zh-CN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669621" y="2464022"/>
            <a:ext cx="1458122" cy="579156"/>
          </a:xfrm>
          <a:prstGeom prst="rect">
            <a:avLst/>
          </a:prstGeom>
          <a:solidFill>
            <a:srgbClr val="FF66FF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ysClr val="windowText" lastClr="000000"/>
                </a:solidFill>
              </a:rPr>
              <a:t>VCU</a:t>
            </a:r>
          </a:p>
          <a:p>
            <a:pPr algn="ctr"/>
            <a:r>
              <a:rPr lang="zh-CN" altLang="en-US" sz="1000" dirty="0" smtClean="0">
                <a:solidFill>
                  <a:sysClr val="windowText" lastClr="000000"/>
                </a:solidFill>
              </a:rPr>
              <a:t>（</a:t>
            </a:r>
            <a:r>
              <a:rPr lang="zh-CN" altLang="en-US" sz="1000" dirty="0">
                <a:solidFill>
                  <a:sysClr val="windowText" lastClr="000000"/>
                </a:solidFill>
              </a:rPr>
              <a:t>整</a:t>
            </a:r>
            <a:r>
              <a:rPr lang="zh-CN" altLang="en-US" sz="1000" dirty="0" smtClean="0">
                <a:solidFill>
                  <a:sysClr val="windowText" lastClr="000000"/>
                </a:solidFill>
              </a:rPr>
              <a:t>车控制单元）</a:t>
            </a:r>
            <a:endParaRPr lang="zh-CN" altLang="en-US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直接连接符 8"/>
          <p:cNvCxnSpPr>
            <a:stCxn id="4" idx="2"/>
          </p:cNvCxnSpPr>
          <p:nvPr/>
        </p:nvCxnSpPr>
        <p:spPr>
          <a:xfrm>
            <a:off x="877716" y="1590253"/>
            <a:ext cx="0" cy="49335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endCxn id="17" idx="0"/>
          </p:cNvCxnSpPr>
          <p:nvPr/>
        </p:nvCxnSpPr>
        <p:spPr>
          <a:xfrm>
            <a:off x="4398682" y="2083607"/>
            <a:ext cx="0" cy="38041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1445457" y="1011097"/>
            <a:ext cx="1789514" cy="579156"/>
          </a:xfrm>
          <a:prstGeom prst="rect">
            <a:avLst/>
          </a:prstGeom>
          <a:solidFill>
            <a:srgbClr val="FFFF00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ysClr val="windowText" lastClr="000000"/>
                </a:solidFill>
              </a:rPr>
              <a:t>ABS or ESC</a:t>
            </a:r>
          </a:p>
          <a:p>
            <a:pPr algn="ctr"/>
            <a:r>
              <a:rPr lang="zh-CN" altLang="en-US" sz="1000" dirty="0" smtClean="0">
                <a:solidFill>
                  <a:sysClr val="windowText" lastClr="000000"/>
                </a:solidFill>
              </a:rPr>
              <a:t>（防抱死系统或车身稳定系统）</a:t>
            </a:r>
            <a:endParaRPr lang="zh-CN" altLang="en-US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24" name="直接连接符 23"/>
          <p:cNvCxnSpPr>
            <a:stCxn id="23" idx="2"/>
          </p:cNvCxnSpPr>
          <p:nvPr/>
        </p:nvCxnSpPr>
        <p:spPr>
          <a:xfrm>
            <a:off x="2340214" y="1590253"/>
            <a:ext cx="0" cy="49335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3316267" y="1011097"/>
            <a:ext cx="1254474" cy="5791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ysClr val="windowText" lastClr="000000"/>
                </a:solidFill>
              </a:rPr>
              <a:t>EPB</a:t>
            </a:r>
          </a:p>
          <a:p>
            <a:pPr algn="ctr"/>
            <a:r>
              <a:rPr lang="zh-CN" altLang="en-US" sz="1000" dirty="0" smtClean="0">
                <a:solidFill>
                  <a:sysClr val="windowText" lastClr="000000"/>
                </a:solidFill>
              </a:rPr>
              <a:t>（电子驻车制动系统）</a:t>
            </a:r>
            <a:endParaRPr lang="zh-CN" altLang="en-US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31" name="直接连接符 30"/>
          <p:cNvCxnSpPr>
            <a:stCxn id="30" idx="2"/>
          </p:cNvCxnSpPr>
          <p:nvPr/>
        </p:nvCxnSpPr>
        <p:spPr>
          <a:xfrm>
            <a:off x="3943504" y="1590253"/>
            <a:ext cx="0" cy="49335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6011058" y="1011097"/>
            <a:ext cx="1254474" cy="5791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ysClr val="windowText" lastClr="000000"/>
                </a:solidFill>
              </a:rPr>
              <a:t>EPS</a:t>
            </a:r>
          </a:p>
          <a:p>
            <a:pPr algn="ctr"/>
            <a:r>
              <a:rPr lang="zh-CN" altLang="en-US" sz="1000" dirty="0" smtClean="0">
                <a:solidFill>
                  <a:sysClr val="windowText" lastClr="000000"/>
                </a:solidFill>
              </a:rPr>
              <a:t>（电子助力转向系统）</a:t>
            </a:r>
            <a:endParaRPr lang="zh-CN" altLang="en-US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36" name="直接连接符 35"/>
          <p:cNvCxnSpPr>
            <a:stCxn id="35" idx="2"/>
          </p:cNvCxnSpPr>
          <p:nvPr/>
        </p:nvCxnSpPr>
        <p:spPr>
          <a:xfrm>
            <a:off x="6638294" y="1590253"/>
            <a:ext cx="0" cy="49335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451085" y="2464022"/>
            <a:ext cx="1080260" cy="579156"/>
          </a:xfrm>
          <a:prstGeom prst="rect">
            <a:avLst/>
          </a:prstGeom>
          <a:solidFill>
            <a:srgbClr val="FFFF00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ysClr val="windowText" lastClr="000000"/>
                </a:solidFill>
              </a:rPr>
              <a:t>BCM</a:t>
            </a:r>
          </a:p>
          <a:p>
            <a:pPr algn="ctr"/>
            <a:r>
              <a:rPr lang="zh-CN" altLang="en-US" sz="1000" dirty="0" smtClean="0">
                <a:solidFill>
                  <a:sysClr val="windowText" lastClr="000000"/>
                </a:solidFill>
              </a:rPr>
              <a:t>（车身控制模块）</a:t>
            </a:r>
            <a:endParaRPr lang="zh-CN" altLang="en-US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38" name="直接连接符 37"/>
          <p:cNvCxnSpPr>
            <a:stCxn id="37" idx="0"/>
          </p:cNvCxnSpPr>
          <p:nvPr/>
        </p:nvCxnSpPr>
        <p:spPr>
          <a:xfrm flipV="1">
            <a:off x="991215" y="2083607"/>
            <a:ext cx="0" cy="38041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7340691" y="1011097"/>
            <a:ext cx="1080260" cy="5791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ysClr val="windowText" lastClr="000000"/>
                </a:solidFill>
              </a:rPr>
              <a:t>MCU</a:t>
            </a:r>
          </a:p>
          <a:p>
            <a:pPr algn="ctr"/>
            <a:r>
              <a:rPr lang="zh-CN" altLang="en-US" sz="1000" dirty="0" smtClean="0">
                <a:solidFill>
                  <a:sysClr val="windowText" lastClr="000000"/>
                </a:solidFill>
              </a:rPr>
              <a:t>（电机控制器）</a:t>
            </a:r>
            <a:endParaRPr lang="zh-CN" altLang="en-US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48" name="直接连接符 47"/>
          <p:cNvCxnSpPr>
            <a:stCxn id="47" idx="2"/>
          </p:cNvCxnSpPr>
          <p:nvPr/>
        </p:nvCxnSpPr>
        <p:spPr>
          <a:xfrm>
            <a:off x="7880821" y="1590253"/>
            <a:ext cx="0" cy="49335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>
            <a:stCxn id="17" idx="2"/>
            <a:endCxn id="55" idx="0"/>
          </p:cNvCxnSpPr>
          <p:nvPr/>
        </p:nvCxnSpPr>
        <p:spPr>
          <a:xfrm>
            <a:off x="4398682" y="3043178"/>
            <a:ext cx="1" cy="34817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>
            <a:endCxn id="55" idx="2"/>
          </p:cNvCxnSpPr>
          <p:nvPr/>
        </p:nvCxnSpPr>
        <p:spPr>
          <a:xfrm flipV="1">
            <a:off x="4398682" y="3970504"/>
            <a:ext cx="1" cy="3539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640471" y="4710537"/>
            <a:ext cx="1418958" cy="57915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ysClr val="windowText" lastClr="000000"/>
                </a:solidFill>
              </a:rPr>
              <a:t>摄像头</a:t>
            </a:r>
            <a:r>
              <a:rPr lang="en-US" altLang="zh-CN" sz="1600" dirty="0" smtClean="0">
                <a:solidFill>
                  <a:sysClr val="windowText" lastClr="000000"/>
                </a:solidFill>
              </a:rPr>
              <a:t>Camera</a:t>
            </a:r>
          </a:p>
        </p:txBody>
      </p:sp>
      <p:sp>
        <p:nvSpPr>
          <p:cNvPr id="55" name="矩形 54"/>
          <p:cNvSpPr/>
          <p:nvPr/>
        </p:nvSpPr>
        <p:spPr>
          <a:xfrm>
            <a:off x="3669621" y="3391349"/>
            <a:ext cx="1458123" cy="579156"/>
          </a:xfrm>
          <a:prstGeom prst="rect">
            <a:avLst/>
          </a:prstGeom>
          <a:solidFill>
            <a:srgbClr val="FF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ysClr val="windowText" lastClr="000000"/>
                </a:solidFill>
              </a:rPr>
              <a:t>APU</a:t>
            </a:r>
          </a:p>
          <a:p>
            <a:pPr algn="ctr"/>
            <a:r>
              <a:rPr lang="zh-CN" altLang="en-US" sz="1000" dirty="0" smtClean="0">
                <a:solidFill>
                  <a:sysClr val="windowText" lastClr="000000"/>
                </a:solidFill>
              </a:rPr>
              <a:t>（自动驾驶单元）</a:t>
            </a:r>
            <a:endParaRPr lang="zh-CN" altLang="en-US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56" name="直接连接符 55"/>
          <p:cNvCxnSpPr>
            <a:endCxn id="58" idx="0"/>
          </p:cNvCxnSpPr>
          <p:nvPr/>
        </p:nvCxnSpPr>
        <p:spPr>
          <a:xfrm>
            <a:off x="3043853" y="4349133"/>
            <a:ext cx="9750" cy="37291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2158846" y="4722052"/>
            <a:ext cx="1789514" cy="57915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ysClr val="windowText" lastClr="000000"/>
                </a:solidFill>
              </a:rPr>
              <a:t>激光雷达</a:t>
            </a:r>
            <a:r>
              <a:rPr lang="en-US" altLang="zh-CN" sz="1600" dirty="0" err="1" smtClean="0">
                <a:solidFill>
                  <a:sysClr val="windowText" lastClr="000000"/>
                </a:solidFill>
              </a:rPr>
              <a:t>LiDAR</a:t>
            </a:r>
            <a:endParaRPr lang="en-US" altLang="zh-CN" sz="1600" dirty="0" smtClean="0">
              <a:solidFill>
                <a:sysClr val="windowText" lastClr="000000"/>
              </a:solidFill>
            </a:endParaRPr>
          </a:p>
        </p:txBody>
      </p:sp>
      <p:cxnSp>
        <p:nvCxnSpPr>
          <p:cNvPr id="59" name="直接连接符 58"/>
          <p:cNvCxnSpPr>
            <a:endCxn id="54" idx="0"/>
          </p:cNvCxnSpPr>
          <p:nvPr/>
        </p:nvCxnSpPr>
        <p:spPr>
          <a:xfrm>
            <a:off x="1349950" y="4324433"/>
            <a:ext cx="0" cy="3861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4035124" y="4721872"/>
            <a:ext cx="1254474" cy="57915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ysClr val="windowText" lastClr="000000"/>
                </a:solidFill>
              </a:rPr>
              <a:t>GPS </a:t>
            </a:r>
            <a:r>
              <a:rPr lang="zh-CN" altLang="en-US" sz="1600" dirty="0" smtClean="0">
                <a:solidFill>
                  <a:sysClr val="windowText" lastClr="000000"/>
                </a:solidFill>
              </a:rPr>
              <a:t>和</a:t>
            </a:r>
            <a:r>
              <a:rPr lang="en-US" altLang="zh-CN" sz="1600" dirty="0" smtClean="0">
                <a:solidFill>
                  <a:sysClr val="windowText" lastClr="000000"/>
                </a:solidFill>
              </a:rPr>
              <a:t>IMU</a:t>
            </a:r>
          </a:p>
        </p:txBody>
      </p:sp>
      <p:cxnSp>
        <p:nvCxnSpPr>
          <p:cNvPr id="61" name="直接连接符 60"/>
          <p:cNvCxnSpPr>
            <a:stCxn id="60" idx="0"/>
          </p:cNvCxnSpPr>
          <p:nvPr/>
        </p:nvCxnSpPr>
        <p:spPr>
          <a:xfrm flipV="1">
            <a:off x="4662361" y="4362138"/>
            <a:ext cx="0" cy="35973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/>
          <p:cNvSpPr/>
          <p:nvPr/>
        </p:nvSpPr>
        <p:spPr>
          <a:xfrm>
            <a:off x="5439622" y="4722052"/>
            <a:ext cx="1355061" cy="57915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ysClr val="windowText" lastClr="000000"/>
                </a:solidFill>
              </a:rPr>
              <a:t>毫米波雷达</a:t>
            </a:r>
            <a:endParaRPr lang="en-US" altLang="zh-CN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65" name="直接连接符 64"/>
          <p:cNvCxnSpPr>
            <a:endCxn id="64" idx="0"/>
          </p:cNvCxnSpPr>
          <p:nvPr/>
        </p:nvCxnSpPr>
        <p:spPr>
          <a:xfrm>
            <a:off x="6117153" y="4351697"/>
            <a:ext cx="0" cy="3703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/>
          <p:cNvSpPr/>
          <p:nvPr/>
        </p:nvSpPr>
        <p:spPr>
          <a:xfrm>
            <a:off x="7030301" y="4721872"/>
            <a:ext cx="1492815" cy="56782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ysClr val="windowText" lastClr="000000"/>
                </a:solidFill>
              </a:rPr>
              <a:t>超声波传感器</a:t>
            </a:r>
          </a:p>
        </p:txBody>
      </p:sp>
      <p:cxnSp>
        <p:nvCxnSpPr>
          <p:cNvPr id="68" name="直接连接符 67"/>
          <p:cNvCxnSpPr>
            <a:endCxn id="67" idx="0"/>
          </p:cNvCxnSpPr>
          <p:nvPr/>
        </p:nvCxnSpPr>
        <p:spPr>
          <a:xfrm>
            <a:off x="7776708" y="4324433"/>
            <a:ext cx="0" cy="3974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>
            <a:off x="690993" y="4324433"/>
            <a:ext cx="7776694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4662361" y="1011097"/>
            <a:ext cx="1254474" cy="579156"/>
          </a:xfrm>
          <a:prstGeom prst="rect">
            <a:avLst/>
          </a:prstGeom>
          <a:solidFill>
            <a:srgbClr val="FFFF00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>
                <a:solidFill>
                  <a:sysClr val="windowText" lastClr="000000"/>
                </a:solidFill>
              </a:rPr>
              <a:t>iBooster</a:t>
            </a:r>
            <a:endParaRPr lang="en-US" altLang="zh-CN" sz="1600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zh-CN" altLang="en-US" sz="1000" dirty="0" smtClean="0">
                <a:solidFill>
                  <a:sysClr val="windowText" lastClr="000000"/>
                </a:solidFill>
              </a:rPr>
              <a:t>（机电助力制动系统）</a:t>
            </a:r>
            <a:endParaRPr lang="zh-CN" altLang="en-US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45" name="直接连接符 44"/>
          <p:cNvCxnSpPr>
            <a:stCxn id="44" idx="2"/>
          </p:cNvCxnSpPr>
          <p:nvPr/>
        </p:nvCxnSpPr>
        <p:spPr>
          <a:xfrm>
            <a:off x="5289598" y="1590253"/>
            <a:ext cx="0" cy="49335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991214" y="6302888"/>
            <a:ext cx="196409" cy="21602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2242009" y="6302888"/>
            <a:ext cx="196409" cy="216024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3513171" y="6302888"/>
            <a:ext cx="196409" cy="216024"/>
          </a:xfrm>
          <a:prstGeom prst="rect">
            <a:avLst/>
          </a:prstGeom>
          <a:solidFill>
            <a:srgbClr val="FFA5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内容占位符 1"/>
          <p:cNvSpPr txBox="1">
            <a:spLocks/>
          </p:cNvSpPr>
          <p:nvPr/>
        </p:nvSpPr>
        <p:spPr>
          <a:xfrm>
            <a:off x="1248736" y="6302888"/>
            <a:ext cx="910110" cy="21602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000" dirty="0" smtClean="0"/>
              <a:t>行为模块</a:t>
            </a:r>
            <a:endParaRPr lang="zh-CN" altLang="en-US" sz="1000" dirty="0"/>
          </a:p>
        </p:txBody>
      </p:sp>
      <p:sp>
        <p:nvSpPr>
          <p:cNvPr id="50" name="内容占位符 1"/>
          <p:cNvSpPr txBox="1">
            <a:spLocks/>
          </p:cNvSpPr>
          <p:nvPr/>
        </p:nvSpPr>
        <p:spPr>
          <a:xfrm>
            <a:off x="2623444" y="6323723"/>
            <a:ext cx="910110" cy="21602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000" dirty="0"/>
              <a:t>认知</a:t>
            </a:r>
            <a:r>
              <a:rPr lang="zh-CN" altLang="en-US" sz="1000" dirty="0" smtClean="0"/>
              <a:t>模块</a:t>
            </a:r>
            <a:endParaRPr lang="zh-CN" altLang="en-US" sz="1000" dirty="0"/>
          </a:p>
        </p:txBody>
      </p:sp>
      <p:sp>
        <p:nvSpPr>
          <p:cNvPr id="51" name="内容占位符 1"/>
          <p:cNvSpPr txBox="1">
            <a:spLocks/>
          </p:cNvSpPr>
          <p:nvPr/>
        </p:nvSpPr>
        <p:spPr>
          <a:xfrm>
            <a:off x="3935044" y="6302888"/>
            <a:ext cx="910110" cy="21602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000" dirty="0" smtClean="0"/>
              <a:t>感知模块</a:t>
            </a:r>
            <a:endParaRPr lang="zh-CN" altLang="en-US" sz="1000" dirty="0"/>
          </a:p>
        </p:txBody>
      </p:sp>
      <p:sp>
        <p:nvSpPr>
          <p:cNvPr id="52" name="矩形 51"/>
          <p:cNvSpPr/>
          <p:nvPr/>
        </p:nvSpPr>
        <p:spPr>
          <a:xfrm>
            <a:off x="4774287" y="6302888"/>
            <a:ext cx="196409" cy="21602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内容占位符 1"/>
          <p:cNvSpPr txBox="1">
            <a:spLocks/>
          </p:cNvSpPr>
          <p:nvPr/>
        </p:nvSpPr>
        <p:spPr>
          <a:xfrm>
            <a:off x="5196160" y="6302888"/>
            <a:ext cx="910110" cy="21602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000" dirty="0"/>
              <a:t>第一</a:t>
            </a:r>
            <a:r>
              <a:rPr lang="zh-CN" altLang="en-US" sz="1000" dirty="0" smtClean="0"/>
              <a:t>期计划</a:t>
            </a:r>
            <a:endParaRPr lang="zh-CN" altLang="en-US" sz="1000" dirty="0"/>
          </a:p>
        </p:txBody>
      </p:sp>
      <p:sp>
        <p:nvSpPr>
          <p:cNvPr id="63" name="内容占位符 1"/>
          <p:cNvSpPr txBox="1">
            <a:spLocks/>
          </p:cNvSpPr>
          <p:nvPr/>
        </p:nvSpPr>
        <p:spPr>
          <a:xfrm>
            <a:off x="6575246" y="6302888"/>
            <a:ext cx="910110" cy="21602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000" dirty="0" smtClean="0"/>
              <a:t>第二期计划</a:t>
            </a:r>
            <a:endParaRPr lang="zh-CN" altLang="en-US" sz="1000" dirty="0"/>
          </a:p>
        </p:txBody>
      </p:sp>
      <p:sp>
        <p:nvSpPr>
          <p:cNvPr id="69" name="矩形 68"/>
          <p:cNvSpPr/>
          <p:nvPr/>
        </p:nvSpPr>
        <p:spPr>
          <a:xfrm>
            <a:off x="6247799" y="6302888"/>
            <a:ext cx="196409" cy="216024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1800084" y="2464022"/>
            <a:ext cx="1080260" cy="579156"/>
          </a:xfrm>
          <a:prstGeom prst="rect">
            <a:avLst/>
          </a:prstGeom>
          <a:solidFill>
            <a:srgbClr val="FFFF00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ysClr val="windowText" lastClr="000000"/>
                </a:solidFill>
              </a:rPr>
              <a:t>HMI</a:t>
            </a:r>
          </a:p>
          <a:p>
            <a:pPr algn="ctr"/>
            <a:r>
              <a:rPr lang="zh-CN" altLang="en-US" sz="1000" dirty="0" smtClean="0">
                <a:solidFill>
                  <a:sysClr val="windowText" lastClr="000000"/>
                </a:solidFill>
              </a:rPr>
              <a:t>（人机界面）</a:t>
            </a:r>
            <a:endParaRPr lang="zh-CN" altLang="en-US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70" name="直接连接符 69"/>
          <p:cNvCxnSpPr>
            <a:stCxn id="62" idx="0"/>
          </p:cNvCxnSpPr>
          <p:nvPr/>
        </p:nvCxnSpPr>
        <p:spPr>
          <a:xfrm flipV="1">
            <a:off x="2340214" y="2083607"/>
            <a:ext cx="0" cy="38041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>
            <a:off x="550720" y="2083607"/>
            <a:ext cx="7776694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8892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>
          <a:xfrm>
            <a:off x="107504" y="80672"/>
            <a:ext cx="1608290" cy="396000"/>
          </a:xfrm>
          <a:prstGeom prst="homePlate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燕尾形 5"/>
          <p:cNvSpPr/>
          <p:nvPr/>
        </p:nvSpPr>
        <p:spPr>
          <a:xfrm>
            <a:off x="3059832" y="80672"/>
            <a:ext cx="1608290" cy="396000"/>
          </a:xfrm>
          <a:prstGeom prst="chevron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部件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6012160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0" y="530759"/>
            <a:ext cx="9144000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燕尾形 12"/>
          <p:cNvSpPr/>
          <p:nvPr/>
        </p:nvSpPr>
        <p:spPr>
          <a:xfrm>
            <a:off x="4547886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燕尾形 15"/>
          <p:cNvSpPr/>
          <p:nvPr/>
        </p:nvSpPr>
        <p:spPr>
          <a:xfrm>
            <a:off x="7500214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机构设计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燕尾形 17"/>
          <p:cNvSpPr/>
          <p:nvPr/>
        </p:nvSpPr>
        <p:spPr>
          <a:xfrm>
            <a:off x="1595558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"/>
          <p:cNvSpPr txBox="1">
            <a:spLocks/>
          </p:cNvSpPr>
          <p:nvPr/>
        </p:nvSpPr>
        <p:spPr>
          <a:xfrm>
            <a:off x="25152" y="592089"/>
            <a:ext cx="3178696" cy="316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400" dirty="0" smtClean="0"/>
              <a:t>3.3</a:t>
            </a:r>
            <a:r>
              <a:rPr lang="zh-CN" altLang="en-US" sz="1400" dirty="0"/>
              <a:t>关联部件</a:t>
            </a:r>
            <a:r>
              <a:rPr lang="en-US" altLang="zh-CN" sz="1400" dirty="0" smtClean="0"/>
              <a:t>CAN</a:t>
            </a:r>
            <a:r>
              <a:rPr lang="zh-CN" altLang="en-US" sz="1400" dirty="0" smtClean="0"/>
              <a:t>总线</a:t>
            </a:r>
            <a:r>
              <a:rPr lang="en-US" altLang="zh-CN" sz="1400" dirty="0" err="1" smtClean="0"/>
              <a:t>TxRxMatrix</a:t>
            </a:r>
            <a:endParaRPr lang="zh-CN" altLang="en-US" sz="1400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7828635"/>
              </p:ext>
            </p:extLst>
          </p:nvPr>
        </p:nvGraphicFramePr>
        <p:xfrm>
          <a:off x="1184820" y="908720"/>
          <a:ext cx="6555532" cy="518400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8072"/>
                <a:gridCol w="4405438"/>
                <a:gridCol w="250337"/>
                <a:gridCol w="250337"/>
                <a:gridCol w="250337"/>
                <a:gridCol w="250337"/>
                <a:gridCol w="250337"/>
                <a:gridCol w="250337"/>
              </a:tblGrid>
              <a:tr h="4320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>
                          <a:effectLst/>
                        </a:rPr>
                        <a:t>Tx</a:t>
                      </a:r>
                      <a:r>
                        <a:rPr lang="en-US" sz="1200" u="none" strike="noStrike" dirty="0">
                          <a:effectLst/>
                        </a:rPr>
                        <a:t>\Rx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MessageList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APU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vert="vert27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EPS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vert="vert27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EPB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vert="vert27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MCU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vert="vert27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BCM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vert="vert27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HMI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vert="vert27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159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APU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APU</a:t>
                      </a:r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工作状态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 dirty="0">
                          <a:effectLst/>
                          <a:latin typeface="+mn-ea"/>
                          <a:ea typeface="+mn-ea"/>
                        </a:rPr>
                        <a:t>/</a:t>
                      </a:r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</a:tr>
              <a:tr h="215998"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转向（角度）控制指令</a:t>
                      </a:r>
                      <a:endParaRPr lang="en-US" altLang="zh-CN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1" u="none" strike="noStrike" dirty="0" smtClean="0">
                          <a:effectLst/>
                          <a:latin typeface="+mn-ea"/>
                          <a:ea typeface="+mn-ea"/>
                        </a:rPr>
                        <a:t>/</a:t>
                      </a:r>
                      <a:endParaRPr lang="en-US" altLang="zh-CN" sz="10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</a:tr>
              <a:tr h="215998"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加速度信号（集成</a:t>
                      </a:r>
                      <a:r>
                        <a:rPr lang="en-US" altLang="zh-CN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IMU</a:t>
                      </a:r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）</a:t>
                      </a:r>
                      <a:endParaRPr lang="en-US" altLang="zh-CN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 dirty="0" smtClean="0">
                          <a:effectLst/>
                          <a:latin typeface="+mn-ea"/>
                          <a:ea typeface="+mn-ea"/>
                        </a:rPr>
                        <a:t>/</a:t>
                      </a:r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</a:tr>
              <a:tr h="215998"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驻车指令</a:t>
                      </a:r>
                      <a:endParaRPr lang="en-US" altLang="zh-CN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 dirty="0" smtClean="0">
                          <a:effectLst/>
                          <a:latin typeface="+mn-ea"/>
                          <a:ea typeface="+mn-ea"/>
                        </a:rPr>
                        <a:t>/</a:t>
                      </a:r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</a:tr>
              <a:tr h="215998"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EPB</a:t>
                      </a:r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刹车指令</a:t>
                      </a:r>
                      <a:endParaRPr lang="en-US" altLang="zh-CN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 dirty="0" smtClean="0">
                          <a:effectLst/>
                          <a:latin typeface="+mn-ea"/>
                          <a:ea typeface="+mn-ea"/>
                        </a:rPr>
                        <a:t>/</a:t>
                      </a:r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</a:tr>
              <a:tr h="2159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EPS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EPS</a:t>
                      </a:r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工作状态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 dirty="0">
                          <a:effectLst/>
                          <a:latin typeface="+mn-ea"/>
                          <a:ea typeface="+mn-ea"/>
                        </a:rPr>
                        <a:t>/</a:t>
                      </a:r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00" b="1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00" b="1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</a:t>
                      </a:r>
                      <a:r>
                        <a:rPr lang="zh-CN" altLang="en-US" sz="1000" b="1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</a:tr>
              <a:tr h="215998"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驾驶员干预状态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 dirty="0" smtClean="0">
                          <a:effectLst/>
                          <a:latin typeface="+mn-ea"/>
                          <a:ea typeface="+mn-ea"/>
                        </a:rPr>
                        <a:t>/</a:t>
                      </a:r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</a:tr>
              <a:tr h="215998"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转向角度信号（集成</a:t>
                      </a:r>
                      <a:r>
                        <a:rPr lang="en-US" altLang="zh-CN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SAS</a:t>
                      </a:r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）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 dirty="0" smtClean="0">
                          <a:effectLst/>
                          <a:latin typeface="+mn-ea"/>
                          <a:ea typeface="+mn-ea"/>
                        </a:rPr>
                        <a:t>/</a:t>
                      </a:r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</a:tr>
              <a:tr h="2159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EPB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EPB</a:t>
                      </a:r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工作状态</a:t>
                      </a:r>
                      <a:endParaRPr lang="en-US" altLang="zh-CN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R</a:t>
                      </a:r>
                      <a:endParaRPr lang="zh-CN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R</a:t>
                      </a:r>
                      <a:r>
                        <a:rPr lang="zh-CN" altLang="en-US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R</a:t>
                      </a:r>
                      <a:r>
                        <a:rPr lang="zh-CN" altLang="en-US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R</a:t>
                      </a:r>
                      <a:r>
                        <a:rPr lang="zh-CN" altLang="en-US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0" marR="0" marT="0" marB="0" anchor="ctr"/>
                </a:tc>
              </a:tr>
              <a:tr h="215998"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EPB</a:t>
                      </a:r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开关状态</a:t>
                      </a:r>
                      <a:endParaRPr lang="en-US" altLang="zh-CN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R</a:t>
                      </a:r>
                      <a:endParaRPr lang="zh-CN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endParaRPr lang="en-US" altLang="zh-CN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</a:tr>
              <a:tr h="2159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MCU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油门踏板信号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R</a:t>
                      </a:r>
                      <a:endParaRPr lang="zh-CN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R</a:t>
                      </a:r>
                      <a:r>
                        <a:rPr lang="zh-CN" altLang="en-US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R</a:t>
                      </a:r>
                      <a:r>
                        <a:rPr lang="zh-CN" altLang="en-US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0" marR="0" marT="0" marB="0" anchor="ctr"/>
                </a:tc>
              </a:tr>
              <a:tr h="2159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挡位信号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R</a:t>
                      </a:r>
                      <a:endParaRPr lang="zh-CN" altLang="en-US" sz="1000" b="1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endParaRPr lang="en-US" altLang="zh-CN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R</a:t>
                      </a:r>
                      <a:endParaRPr lang="zh-CN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R</a:t>
                      </a:r>
                      <a:endParaRPr lang="zh-CN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</a:tr>
              <a:tr h="215998"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制动踏板信号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R</a:t>
                      </a:r>
                      <a:endParaRPr lang="zh-CN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R</a:t>
                      </a:r>
                      <a:endParaRPr lang="zh-CN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endParaRPr lang="en-US" altLang="zh-CN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</a:tr>
              <a:tr h="215998"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上电信号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R</a:t>
                      </a:r>
                      <a:endParaRPr lang="zh-CN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</a:tr>
              <a:tr h="215998"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电机当前转速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R</a:t>
                      </a:r>
                      <a:endParaRPr lang="zh-CN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endParaRPr lang="en-US" altLang="zh-CN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R</a:t>
                      </a:r>
                      <a:endParaRPr lang="zh-CN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</a:tr>
              <a:tr h="215998"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电机当前转矩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R</a:t>
                      </a:r>
                      <a:endParaRPr lang="zh-CN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endParaRPr lang="en-US" altLang="zh-CN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</a:tr>
              <a:tr h="215998"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电机电流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R</a:t>
                      </a:r>
                      <a:endParaRPr lang="zh-CN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endParaRPr lang="en-US" altLang="zh-CN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R</a:t>
                      </a:r>
                      <a:endParaRPr lang="zh-CN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</a:tr>
              <a:tr h="215998"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电机电压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R</a:t>
                      </a:r>
                      <a:endParaRPr lang="zh-CN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endParaRPr lang="en-US" altLang="zh-CN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R</a:t>
                      </a:r>
                      <a:endParaRPr lang="zh-CN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</a:tr>
              <a:tr h="2159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BCM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车外环境温度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R</a:t>
                      </a:r>
                      <a:endParaRPr lang="zh-CN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R</a:t>
                      </a:r>
                      <a:r>
                        <a:rPr lang="zh-CN" altLang="en-US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0" marR="0" marT="0" marB="0" anchor="ctr"/>
                </a:tc>
              </a:tr>
              <a:tr h="215998"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灯光控制信号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R</a:t>
                      </a:r>
                      <a:endParaRPr lang="zh-CN" altLang="en-US" sz="1000" b="1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endParaRPr lang="en-US" altLang="zh-CN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R</a:t>
                      </a:r>
                      <a:endParaRPr lang="zh-CN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</a:tr>
              <a:tr h="2159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HMI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人工设定指令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R</a:t>
                      </a:r>
                      <a:endParaRPr 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</a:p>
                  </a:txBody>
                  <a:tcPr marL="0" marR="0" marT="0" marB="0" anchor="ctr"/>
                </a:tc>
              </a:tr>
              <a:tr h="215998"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地图路径信号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R</a:t>
                      </a:r>
                      <a:endParaRPr 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endParaRPr lang="en-US" altLang="zh-CN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5025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10883</TotalTime>
  <Words>2210</Words>
  <Application>Microsoft Office PowerPoint</Application>
  <PresentationFormat>全屏显示(4:3)</PresentationFormat>
  <Paragraphs>634</Paragraphs>
  <Slides>17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自定义设计方案</vt:lpstr>
      <vt:lpstr>APU设计构想书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兴云新能源-陈君闳</dc:creator>
  <cp:lastModifiedBy>兴云新能源-姜泉</cp:lastModifiedBy>
  <cp:revision>1016</cp:revision>
  <cp:lastPrinted>2017-12-14T09:30:40Z</cp:lastPrinted>
  <dcterms:created xsi:type="dcterms:W3CDTF">2016-04-15T08:21:51Z</dcterms:created>
  <dcterms:modified xsi:type="dcterms:W3CDTF">2018-04-03T09:06:58Z</dcterms:modified>
</cp:coreProperties>
</file>