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34" r:id="rId2"/>
    <p:sldId id="342" r:id="rId3"/>
    <p:sldId id="364" r:id="rId4"/>
    <p:sldId id="363" r:id="rId5"/>
    <p:sldId id="362" r:id="rId6"/>
    <p:sldId id="361" r:id="rId7"/>
    <p:sldId id="360" r:id="rId8"/>
    <p:sldId id="359" r:id="rId9"/>
    <p:sldId id="346" r:id="rId10"/>
    <p:sldId id="343" r:id="rId11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CF0"/>
    <a:srgbClr val="85312F"/>
    <a:srgbClr val="441918"/>
    <a:srgbClr val="341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4" autoAdjust="0"/>
    <p:restoredTop sz="94262" autoAdjust="0"/>
  </p:normalViewPr>
  <p:slideViewPr>
    <p:cSldViewPr>
      <p:cViewPr varScale="1">
        <p:scale>
          <a:sx n="107" d="100"/>
          <a:sy n="107" d="100"/>
        </p:scale>
        <p:origin x="-6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FC2EBE1-2D70-4089-BFB6-0162DA1C2B1E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45CE9CBF-0B78-48DC-AC06-CE6B00E492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0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C85464E2-75BB-4005-B759-130A14F71B02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D6857F11-5A36-46B2-9BF5-C3A8B4CFD7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000" r="-2000" b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94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2000" t="-1000" r="-2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CAD73-1480-4762-BBE7-29E381459ECC}" type="datetimeFigureOut">
              <a:rPr lang="zh-CN" altLang="en-US" smtClean="0"/>
              <a:pPr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B738-1689-4A9D-9CD5-C4B3093151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Grp="1"/>
          </p:cNvSpPr>
          <p:nvPr>
            <p:ph type="ctrTitle"/>
          </p:nvPr>
        </p:nvSpPr>
        <p:spPr>
          <a:xfrm>
            <a:off x="755576" y="2204864"/>
            <a:ext cx="7772400" cy="6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400" b="1" dirty="0" smtClean="0">
                <a:solidFill>
                  <a:schemeClr val="bg1"/>
                </a:solidFill>
              </a:rPr>
              <a:t>APU</a:t>
            </a:r>
            <a:r>
              <a:rPr lang="zh-CN" altLang="en-US" sz="3400" b="1" dirty="0" smtClean="0">
                <a:solidFill>
                  <a:schemeClr val="bg1"/>
                </a:solidFill>
              </a:rPr>
              <a:t>设计构想书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07504" y="5877272"/>
            <a:ext cx="1944216" cy="864096"/>
          </a:xfrm>
          <a:prstGeom prst="roundRect">
            <a:avLst/>
          </a:prstGeom>
          <a:solidFill>
            <a:srgbClr val="85312F"/>
          </a:solidFill>
          <a:ln>
            <a:solidFill>
              <a:srgbClr val="8531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汽车智能化</a:t>
            </a:r>
            <a:endParaRPr lang="zh-CN" altLang="en-US" sz="24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3419872" y="2776860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</a:p>
          <a:p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                             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项目号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VAD01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D:\百度云同步盘\GRQ股如泉\2017氢动汽车\03姜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5877272"/>
            <a:ext cx="864096" cy="864096"/>
          </a:xfrm>
          <a:prstGeom prst="rect">
            <a:avLst/>
          </a:prstGeom>
          <a:noFill/>
        </p:spPr>
      </p:pic>
      <p:sp>
        <p:nvSpPr>
          <p:cNvPr id="7" name="内容占位符 1"/>
          <p:cNvSpPr txBox="1">
            <a:spLocks/>
          </p:cNvSpPr>
          <p:nvPr/>
        </p:nvSpPr>
        <p:spPr>
          <a:xfrm>
            <a:off x="6804248" y="5925845"/>
            <a:ext cx="1584176" cy="815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dirty="0" smtClean="0"/>
              <a:t>姜  泉</a:t>
            </a:r>
            <a:endParaRPr lang="en-US" altLang="zh-CN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Spring Jiang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WeChat:ruquan887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M:13216680533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" y="42767"/>
            <a:ext cx="4945208" cy="3801629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000727" y="2060848"/>
            <a:ext cx="6865047" cy="3596440"/>
            <a:chOff x="841658" y="1353914"/>
            <a:chExt cx="6865047" cy="359644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41658" y="4590314"/>
              <a:ext cx="1518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364948" y="4014250"/>
              <a:ext cx="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364948" y="4014250"/>
              <a:ext cx="1381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746266" y="3294170"/>
              <a:ext cx="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46266" y="3294170"/>
              <a:ext cx="12760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5022295" y="243007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022295" y="2430074"/>
              <a:ext cx="13167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41658" y="2789822"/>
              <a:ext cx="1467163" cy="1728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BSD</a:t>
              </a:r>
              <a:r>
                <a:rPr lang="zh-CN" altLang="en-US" sz="1000" dirty="0">
                  <a:solidFill>
                    <a:schemeClr val="tx1"/>
                  </a:solidFill>
                </a:rPr>
                <a:t>盲点检测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DOW</a:t>
              </a:r>
              <a:r>
                <a:rPr lang="zh-CN" altLang="en-US" sz="1000" dirty="0">
                  <a:solidFill>
                    <a:schemeClr val="tx1"/>
                  </a:solidFill>
                </a:rPr>
                <a:t>开门警示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FCW</a:t>
              </a:r>
              <a:r>
                <a:rPr lang="zh-CN" altLang="en-US" sz="1000" dirty="0">
                  <a:solidFill>
                    <a:schemeClr val="tx1"/>
                  </a:solidFill>
                </a:rPr>
                <a:t>前方碰撞预警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ACC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自适应巡航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AEB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自动紧急制动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PDS</a:t>
              </a:r>
              <a:r>
                <a:rPr lang="zh-CN" altLang="en-US" sz="1000" dirty="0">
                  <a:solidFill>
                    <a:schemeClr val="tx1"/>
                  </a:solidFill>
                </a:rPr>
                <a:t>行人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检测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7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LDW</a:t>
              </a:r>
              <a:r>
                <a:rPr lang="zh-CN" altLang="en-US" sz="1000" dirty="0">
                  <a:solidFill>
                    <a:schemeClr val="tx1"/>
                  </a:solidFill>
                </a:rPr>
                <a:t>车道偏离预警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LKA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车道保持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9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TSR</a:t>
              </a:r>
              <a:r>
                <a:rPr lang="zh-CN" altLang="en-US" sz="1000" dirty="0">
                  <a:solidFill>
                    <a:schemeClr val="tx1"/>
                  </a:solidFill>
                </a:rPr>
                <a:t>交通标识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>
                  <a:solidFill>
                    <a:schemeClr val="tx1"/>
                  </a:solidFill>
                </a:rPr>
                <a:t>IHC</a:t>
              </a:r>
              <a:r>
                <a:rPr lang="zh-CN" altLang="en-US" sz="1000" dirty="0">
                  <a:solidFill>
                    <a:schemeClr val="tx1"/>
                  </a:solidFill>
                </a:rPr>
                <a:t>智能远光</a:t>
              </a:r>
              <a:endParaRPr lang="en-US" altLang="zh-CN" sz="1000" dirty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S-APA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半自动</a:t>
              </a:r>
              <a:r>
                <a:rPr lang="zh-CN" altLang="en-US" sz="1000" dirty="0">
                  <a:solidFill>
                    <a:schemeClr val="tx1"/>
                  </a:solidFill>
                </a:rPr>
                <a:t>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09810" y="2789822"/>
              <a:ext cx="1469551" cy="12063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1000" dirty="0" smtClean="0">
                  <a:solidFill>
                    <a:schemeClr val="tx1"/>
                  </a:solidFill>
                </a:rPr>
                <a:t>F-APA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全自动泊车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、车道内自动驾驶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、换道辅助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、语音识别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、图形识别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>
                  <a:solidFill>
                    <a:schemeClr val="tx1"/>
                  </a:solidFill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</a:t>
              </a:r>
              <a:r>
                <a:rPr lang="zh-CN" altLang="en-US" sz="1000" dirty="0">
                  <a:solidFill>
                    <a:schemeClr val="tx1"/>
                  </a:solidFill>
                </a:rPr>
                <a:t>全液晶触摸屏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748044" y="459031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6339044" y="1790681"/>
              <a:ext cx="982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6340026" y="1782002"/>
              <a:ext cx="978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6339044" y="1353914"/>
              <a:ext cx="1367661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、无人驾驶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19369" y="1713954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76436" y="2358066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4308" y="3210950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72180" y="3934061"/>
              <a:ext cx="396044" cy="36004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L2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976078" y="1709994"/>
              <a:ext cx="1482204" cy="64807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、车路协同控制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、市区自动驾驶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、自主学习能力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、部分故障自主修复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469736" y="2213758"/>
              <a:ext cx="1656154" cy="99719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、高速公路自动驾驶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、城郊公路自动驾驶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、协同式队列行驶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  <a:p>
              <a:r>
                <a:rPr lang="en-US" altLang="zh-CN" sz="1000" dirty="0" smtClean="0">
                  <a:solidFill>
                    <a:schemeClr val="tx1"/>
                  </a:solidFill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</a:rPr>
                <a:t>、交叉口通行辅助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880998" y="5809236"/>
            <a:ext cx="6984776" cy="590288"/>
            <a:chOff x="1499944" y="5678898"/>
            <a:chExt cx="6600448" cy="590288"/>
          </a:xfrm>
        </p:grpSpPr>
        <p:grpSp>
          <p:nvGrpSpPr>
            <p:cNvPr id="82" name="组合 81"/>
            <p:cNvGrpSpPr/>
            <p:nvPr/>
          </p:nvGrpSpPr>
          <p:grpSpPr>
            <a:xfrm>
              <a:off x="6921319" y="5715396"/>
              <a:ext cx="599067" cy="535594"/>
              <a:chOff x="1879598" y="5715396"/>
              <a:chExt cx="599067" cy="535594"/>
            </a:xfrm>
          </p:grpSpPr>
          <p:sp>
            <p:nvSpPr>
              <p:cNvPr id="83" name="Line 35"/>
              <p:cNvSpPr>
                <a:spLocks noChangeShapeType="1"/>
              </p:cNvSpPr>
              <p:nvPr/>
            </p:nvSpPr>
            <p:spPr bwMode="auto">
              <a:xfrm>
                <a:off x="2148016" y="5715396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79598" y="5890950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2030-5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879598" y="5724617"/>
              <a:ext cx="599067" cy="537886"/>
              <a:chOff x="1879598" y="5678898"/>
              <a:chExt cx="599067" cy="537886"/>
            </a:xfrm>
          </p:grpSpPr>
          <p:sp>
            <p:nvSpPr>
              <p:cNvPr id="86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2018-5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072618" y="5731300"/>
              <a:ext cx="599067" cy="537886"/>
              <a:chOff x="1879598" y="5678898"/>
              <a:chExt cx="599067" cy="537886"/>
            </a:xfrm>
          </p:grpSpPr>
          <p:sp>
            <p:nvSpPr>
              <p:cNvPr id="89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2020-5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389439" y="5731300"/>
              <a:ext cx="599067" cy="537886"/>
              <a:chOff x="1879598" y="5678898"/>
              <a:chExt cx="599067" cy="537886"/>
            </a:xfrm>
          </p:grpSpPr>
          <p:sp>
            <p:nvSpPr>
              <p:cNvPr id="92" name="Line 35"/>
              <p:cNvSpPr>
                <a:spLocks noChangeShapeType="1"/>
              </p:cNvSpPr>
              <p:nvPr/>
            </p:nvSpPr>
            <p:spPr bwMode="auto">
              <a:xfrm>
                <a:off x="2148016" y="5678898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879598" y="5856744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2022-5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676408" y="5724617"/>
              <a:ext cx="599067" cy="528323"/>
              <a:chOff x="1879598" y="5657175"/>
              <a:chExt cx="599067" cy="528323"/>
            </a:xfrm>
          </p:grpSpPr>
          <p:sp>
            <p:nvSpPr>
              <p:cNvPr id="95" name="Line 35"/>
              <p:cNvSpPr>
                <a:spLocks noChangeShapeType="1"/>
              </p:cNvSpPr>
              <p:nvPr/>
            </p:nvSpPr>
            <p:spPr bwMode="auto">
              <a:xfrm>
                <a:off x="2144803" y="5657175"/>
                <a:ext cx="0" cy="17555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79598" y="5825458"/>
                <a:ext cx="599067" cy="36004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smtClean="0">
                    <a:solidFill>
                      <a:schemeClr val="tx1"/>
                    </a:solidFill>
                  </a:rPr>
                  <a:t>2025-5</a:t>
                </a:r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右箭头 68"/>
            <p:cNvSpPr/>
            <p:nvPr/>
          </p:nvSpPr>
          <p:spPr>
            <a:xfrm>
              <a:off x="1499944" y="5678898"/>
              <a:ext cx="6600448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内容占位符 1"/>
          <p:cNvSpPr txBox="1">
            <a:spLocks/>
          </p:cNvSpPr>
          <p:nvPr/>
        </p:nvSpPr>
        <p:spPr>
          <a:xfrm>
            <a:off x="1853875" y="4557156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2" name="内容占位符 1"/>
          <p:cNvSpPr txBox="1">
            <a:spLocks/>
          </p:cNvSpPr>
          <p:nvPr/>
        </p:nvSpPr>
        <p:spPr>
          <a:xfrm>
            <a:off x="1849633" y="41024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3" name="内容占位符 1"/>
          <p:cNvSpPr txBox="1">
            <a:spLocks/>
          </p:cNvSpPr>
          <p:nvPr/>
        </p:nvSpPr>
        <p:spPr>
          <a:xfrm>
            <a:off x="1849633" y="3804942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4" name="内容占位符 1"/>
          <p:cNvSpPr txBox="1">
            <a:spLocks/>
          </p:cNvSpPr>
          <p:nvPr/>
        </p:nvSpPr>
        <p:spPr>
          <a:xfrm>
            <a:off x="1853875" y="4415111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  <p:sp>
        <p:nvSpPr>
          <p:cNvPr id="55" name="内容占位符 1"/>
          <p:cNvSpPr txBox="1">
            <a:spLocks/>
          </p:cNvSpPr>
          <p:nvPr/>
        </p:nvSpPr>
        <p:spPr>
          <a:xfrm>
            <a:off x="1858784" y="4999064"/>
            <a:ext cx="258254" cy="225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800" dirty="0" smtClean="0"/>
              <a:t>☆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48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2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项目组人员</a:t>
            </a:r>
            <a:endParaRPr lang="zh-CN" altLang="en-US" sz="1400" dirty="0"/>
          </a:p>
        </p:txBody>
      </p: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项目组人员</a:t>
            </a:r>
            <a:endParaRPr lang="zh-CN" altLang="en-US" sz="1400" dirty="0"/>
          </a:p>
        </p:txBody>
      </p: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项目组人员</a:t>
            </a:r>
            <a:endParaRPr lang="zh-CN" altLang="en-US" sz="1400" dirty="0"/>
          </a:p>
        </p:txBody>
      </p: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107504" y="80672"/>
            <a:ext cx="1608290" cy="396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059832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012160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1"/>
          <p:cNvSpPr txBox="1">
            <a:spLocks/>
          </p:cNvSpPr>
          <p:nvPr/>
        </p:nvSpPr>
        <p:spPr>
          <a:xfrm>
            <a:off x="25152" y="592089"/>
            <a:ext cx="2602632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 smtClean="0"/>
              <a:t>项目组人员</a:t>
            </a:r>
            <a:endParaRPr lang="zh-CN" altLang="en-US" sz="1400" dirty="0"/>
          </a:p>
        </p:txBody>
      </p:sp>
      <p:sp>
        <p:nvSpPr>
          <p:cNvPr id="13" name="燕尾形 12"/>
          <p:cNvSpPr/>
          <p:nvPr/>
        </p:nvSpPr>
        <p:spPr>
          <a:xfrm>
            <a:off x="4547886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0214" y="80672"/>
            <a:ext cx="1608290" cy="396000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机构设计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595558" y="80672"/>
            <a:ext cx="1608290" cy="396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25380" tIns="25380" rIns="25380" bIns="25380" spcCol="19035" anchor="ctr"/>
          <a:lstStyle/>
          <a:p>
            <a:pPr algn="ctr" defTabSz="412420" hangingPunct="0"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17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3787"/>
              </p:ext>
            </p:extLst>
          </p:nvPr>
        </p:nvGraphicFramePr>
        <p:xfrm>
          <a:off x="107504" y="620688"/>
          <a:ext cx="2633537" cy="45259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182"/>
                <a:gridCol w="2083355"/>
              </a:tblGrid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 dirty="0">
                          <a:effectLst/>
                        </a:rPr>
                        <a:t>功能</a:t>
                      </a:r>
                      <a:endParaRPr lang="zh-CN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u="none" strike="noStrike">
                          <a:effectLst/>
                        </a:rPr>
                        <a:t>功能模块全称</a:t>
                      </a:r>
                      <a:endParaRPr lang="zh-CN" altLang="en-US" sz="800" b="1" i="0" u="none" strike="noStrike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PEPS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Passive Entry &amp; Passive Start</a:t>
                      </a:r>
                      <a:r>
                        <a:rPr lang="zh-CN" altLang="en-US" sz="700" u="none" strike="noStrike">
                          <a:effectLst/>
                        </a:rPr>
                        <a:t>一键启动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Vehicular Communication Systems</a:t>
                      </a:r>
                      <a:r>
                        <a:rPr lang="zh-CN" altLang="en-US" sz="700" u="none" strike="noStrike">
                          <a:effectLst/>
                        </a:rPr>
                        <a:t>车联网系统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3D AVM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3D Around View Monitor </a:t>
                      </a:r>
                      <a:r>
                        <a:rPr lang="zh-CN" altLang="en-US" sz="700" u="none" strike="noStrike">
                          <a:effectLst/>
                        </a:rPr>
                        <a:t>全景式监控影像系统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Hill-start hold control</a:t>
                      </a:r>
                      <a:r>
                        <a:rPr lang="zh-CN" altLang="en-US" sz="700" u="none" strike="noStrike">
                          <a:effectLst/>
                        </a:rPr>
                        <a:t>坡道起步辅助控制系统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Adaptive Cruise Control</a:t>
                      </a:r>
                      <a:r>
                        <a:rPr lang="zh-CN" altLang="en-US" sz="700" u="none" strike="noStrike">
                          <a:effectLst/>
                        </a:rPr>
                        <a:t>自适应巡航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IHC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Intelligent High Beam Control</a:t>
                      </a:r>
                      <a:r>
                        <a:rPr lang="zh-CN" altLang="en-US" sz="700" u="none" strike="noStrike">
                          <a:effectLst/>
                        </a:rPr>
                        <a:t>智能远光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TSR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Sign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交通标识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LDW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Departure Warning</a:t>
                      </a:r>
                      <a:r>
                        <a:rPr lang="zh-CN" altLang="en-US" sz="700" u="none" strike="noStrike">
                          <a:effectLst/>
                        </a:rPr>
                        <a:t>车道偏离预警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LKA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Lane Keeping Assist</a:t>
                      </a:r>
                      <a:r>
                        <a:rPr lang="zh-CN" altLang="en-US" sz="700" u="none" strike="noStrike">
                          <a:effectLst/>
                        </a:rPr>
                        <a:t>车道保持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Pedestrian detection</a:t>
                      </a:r>
                      <a:r>
                        <a:rPr lang="zh-CN" altLang="en-US" sz="700" u="none" strike="noStrike">
                          <a:effectLst/>
                        </a:rPr>
                        <a:t>行人检测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FCW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Forward  Collision Warning </a:t>
                      </a:r>
                      <a:r>
                        <a:rPr lang="zh-CN" altLang="en-US" sz="700" u="none" strike="noStrike" dirty="0">
                          <a:effectLst/>
                        </a:rPr>
                        <a:t>前方碰撞预警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ALC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 Lane Change</a:t>
                      </a:r>
                      <a:r>
                        <a:rPr lang="zh-CN" altLang="en-US" sz="700" u="none" strike="noStrike">
                          <a:effectLst/>
                        </a:rPr>
                        <a:t>自动变道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Blind Spot Detection</a:t>
                      </a:r>
                      <a:r>
                        <a:rPr lang="zh-CN" altLang="en-US" sz="700" u="none" strike="noStrike" dirty="0">
                          <a:effectLst/>
                        </a:rPr>
                        <a:t>盲点检测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TLR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Traffic Light Recognition</a:t>
                      </a:r>
                      <a:r>
                        <a:rPr lang="zh-CN" altLang="en-US" sz="700" u="none" strike="noStrike" dirty="0">
                          <a:effectLst/>
                        </a:rPr>
                        <a:t>交通信号灯识别系统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DFM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Driver Fatigue Monitor System</a:t>
                      </a:r>
                      <a:r>
                        <a:rPr lang="zh-CN" altLang="en-US" sz="700" u="none" strike="noStrike">
                          <a:effectLst/>
                        </a:rPr>
                        <a:t>疲劳驾驶预警系统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NVS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Night Vision System</a:t>
                      </a:r>
                      <a:r>
                        <a:rPr lang="zh-CN" altLang="en-US" sz="700" u="none" strike="noStrike">
                          <a:effectLst/>
                        </a:rPr>
                        <a:t>夜视系统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TMC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Traffic Message Channel</a:t>
                      </a:r>
                      <a:r>
                        <a:rPr lang="zh-CN" altLang="en-US" sz="700" u="none" strike="noStrike">
                          <a:effectLst/>
                        </a:rPr>
                        <a:t>实时交通系统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AR NAVI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Augmented Reality Navigation</a:t>
                      </a:r>
                      <a:r>
                        <a:rPr lang="zh-CN" altLang="en-US" sz="700" u="none" strike="noStrike">
                          <a:effectLst/>
                        </a:rPr>
                        <a:t>增强现实导航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AEB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Autonomous Emergency Braking</a:t>
                      </a:r>
                      <a:r>
                        <a:rPr lang="zh-CN" altLang="en-US" sz="700" u="none" strike="noStrike">
                          <a:effectLst/>
                        </a:rPr>
                        <a:t>自动紧急制动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S-APA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Semi-automatic Parking Assistant</a:t>
                      </a:r>
                      <a:r>
                        <a:rPr lang="zh-CN" altLang="en-US" sz="700" u="none" strike="noStrike">
                          <a:effectLst/>
                        </a:rPr>
                        <a:t>半自动泊车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EPB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>
                          <a:effectLst/>
                        </a:rPr>
                        <a:t>Electrical Parking Brake</a:t>
                      </a:r>
                      <a:r>
                        <a:rPr lang="zh-CN" altLang="en-US" sz="700" u="none" strike="noStrike">
                          <a:effectLst/>
                        </a:rPr>
                        <a:t>电子驻车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  <a:tr h="1967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DOW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u="none" strike="noStrike" dirty="0">
                          <a:effectLst/>
                        </a:rPr>
                        <a:t>Door Open Warning</a:t>
                      </a:r>
                      <a:r>
                        <a:rPr lang="zh-CN" altLang="en-US" sz="700" u="none" strike="noStrike" dirty="0">
                          <a:effectLst/>
                        </a:rPr>
                        <a:t>开门警示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43" marR="7343" marT="7343" marB="0"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347864" y="1457134"/>
            <a:ext cx="5550197" cy="5212226"/>
            <a:chOff x="0" y="0"/>
            <a:chExt cx="6013545" cy="5191857"/>
          </a:xfrm>
        </p:grpSpPr>
        <p:cxnSp>
          <p:nvCxnSpPr>
            <p:cNvPr id="38" name="曲线连接符 37"/>
            <p:cNvCxnSpPr/>
            <p:nvPr/>
          </p:nvCxnSpPr>
          <p:spPr>
            <a:xfrm>
              <a:off x="1905820" y="2285421"/>
              <a:ext cx="1544364" cy="976067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rot="5400000" flipH="1" flipV="1">
              <a:off x="3488526" y="1991528"/>
              <a:ext cx="1484825" cy="490318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0800000" flipV="1">
              <a:off x="2199399" y="852073"/>
              <a:ext cx="1697844" cy="787950"/>
            </a:xfrm>
            <a:prstGeom prst="curved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线形标注 2 51"/>
            <p:cNvSpPr/>
            <p:nvPr/>
          </p:nvSpPr>
          <p:spPr>
            <a:xfrm flipH="1">
              <a:off x="1213770" y="310353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70758"/>
                <a:gd name="adj6" fmla="val -6560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HHC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134904" y="103472"/>
              <a:ext cx="1599740" cy="1443024"/>
              <a:chOff x="4134904" y="103472"/>
              <a:chExt cx="1416129" cy="1418831"/>
            </a:xfrm>
          </p:grpSpPr>
          <p:sp>
            <p:nvSpPr>
              <p:cNvPr id="81" name="流程图: 联系 80"/>
              <p:cNvSpPr/>
              <p:nvPr/>
            </p:nvSpPr>
            <p:spPr>
              <a:xfrm>
                <a:off x="4134904" y="103472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96237" y="458945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停靠</a:t>
                </a:r>
              </a:p>
            </p:txBody>
          </p:sp>
        </p:grpSp>
        <p:sp>
          <p:nvSpPr>
            <p:cNvPr id="54" name="线形标注 2 53"/>
            <p:cNvSpPr/>
            <p:nvPr/>
          </p:nvSpPr>
          <p:spPr>
            <a:xfrm>
              <a:off x="5380642" y="1687361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8894"/>
                <a:gd name="adj6" fmla="val -481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S-APA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线形标注 2 54"/>
            <p:cNvSpPr/>
            <p:nvPr/>
          </p:nvSpPr>
          <p:spPr>
            <a:xfrm flipH="1">
              <a:off x="3450183" y="0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8910"/>
                <a:gd name="adj6" fmla="val -5782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EPB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线形标注 2 55"/>
            <p:cNvSpPr/>
            <p:nvPr/>
          </p:nvSpPr>
          <p:spPr>
            <a:xfrm flipH="1">
              <a:off x="2804910" y="458076"/>
              <a:ext cx="626301" cy="22436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68240"/>
                <a:gd name="adj6" fmla="val -4294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DOW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20363" y="1069320"/>
              <a:ext cx="1599740" cy="1443024"/>
              <a:chOff x="420363" y="1069320"/>
              <a:chExt cx="1416129" cy="1418831"/>
            </a:xfrm>
          </p:grpSpPr>
          <p:sp>
            <p:nvSpPr>
              <p:cNvPr id="79" name="流程图: 联系 78"/>
              <p:cNvSpPr/>
              <p:nvPr/>
            </p:nvSpPr>
            <p:spPr>
              <a:xfrm>
                <a:off x="420363" y="1069320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2827" y="1424793"/>
                <a:ext cx="1111202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出发</a:t>
                </a:r>
              </a:p>
            </p:txBody>
          </p:sp>
        </p:grpSp>
        <p:sp>
          <p:nvSpPr>
            <p:cNvPr id="58" name="线形标注 2 57"/>
            <p:cNvSpPr/>
            <p:nvPr/>
          </p:nvSpPr>
          <p:spPr>
            <a:xfrm>
              <a:off x="1908514" y="823583"/>
              <a:ext cx="650755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26"/>
                <a:gd name="adj6" fmla="val -53250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PEPS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线形标注 2 58"/>
            <p:cNvSpPr/>
            <p:nvPr/>
          </p:nvSpPr>
          <p:spPr>
            <a:xfrm flipH="1">
              <a:off x="382465" y="2736223"/>
              <a:ext cx="88279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8992"/>
                <a:gd name="adj6" fmla="val -2275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3D AVM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167236" y="3039746"/>
              <a:ext cx="2022012" cy="1443024"/>
              <a:chOff x="3167238" y="3039746"/>
              <a:chExt cx="1789936" cy="1418831"/>
            </a:xfrm>
          </p:grpSpPr>
          <p:sp>
            <p:nvSpPr>
              <p:cNvPr id="77" name="流程图: 联系 76"/>
              <p:cNvSpPr/>
              <p:nvPr/>
            </p:nvSpPr>
            <p:spPr>
              <a:xfrm>
                <a:off x="3336994" y="3039746"/>
                <a:ext cx="1416129" cy="1418831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167238" y="3395219"/>
                <a:ext cx="17899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600" b="1" cap="none" spc="0">
                    <a:ln w="50800"/>
                    <a:solidFill>
                      <a:srgbClr val="7030A0"/>
                    </a:solidFill>
                    <a:effectLst/>
                  </a:rPr>
                  <a:t>行进中</a:t>
                </a:r>
              </a:p>
            </p:txBody>
          </p:sp>
        </p:grpSp>
        <p:sp>
          <p:nvSpPr>
            <p:cNvPr id="61" name="线形标注 2 60"/>
            <p:cNvSpPr/>
            <p:nvPr/>
          </p:nvSpPr>
          <p:spPr>
            <a:xfrm flipH="1">
              <a:off x="2087225" y="355431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ACC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2" name="线形标注 2 61"/>
            <p:cNvSpPr/>
            <p:nvPr/>
          </p:nvSpPr>
          <p:spPr>
            <a:xfrm flipH="1">
              <a:off x="2147417" y="3914294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22268"/>
                <a:gd name="adj6" fmla="val -10698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IHC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线形标注 2 62"/>
            <p:cNvSpPr/>
            <p:nvPr/>
          </p:nvSpPr>
          <p:spPr>
            <a:xfrm flipH="1">
              <a:off x="2441047" y="4157755"/>
              <a:ext cx="587262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4"/>
                <a:gd name="adj6" fmla="val -66002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TSR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4" name="线形标注 2 63"/>
            <p:cNvSpPr/>
            <p:nvPr/>
          </p:nvSpPr>
          <p:spPr>
            <a:xfrm flipH="1">
              <a:off x="2674487" y="4431227"/>
              <a:ext cx="591956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74273"/>
                <a:gd name="adj6" fmla="val -5783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LDW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线形标注 2 64"/>
            <p:cNvSpPr/>
            <p:nvPr/>
          </p:nvSpPr>
          <p:spPr>
            <a:xfrm flipH="1">
              <a:off x="2971800" y="4697876"/>
              <a:ext cx="561631" cy="227281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2405"/>
                <a:gd name="adj6" fmla="val -6425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LKA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线形标注 2 65"/>
            <p:cNvSpPr/>
            <p:nvPr/>
          </p:nvSpPr>
          <p:spPr>
            <a:xfrm flipH="1">
              <a:off x="3333751" y="4960974"/>
              <a:ext cx="523054" cy="2308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4968"/>
                <a:gd name="adj6" fmla="val -2709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PDS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线形标注 2 66"/>
            <p:cNvSpPr/>
            <p:nvPr/>
          </p:nvSpPr>
          <p:spPr>
            <a:xfrm>
              <a:off x="4270072" y="495176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29043"/>
                <a:gd name="adj6" fmla="val -33355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FCW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8" name="线形标注 2 67"/>
            <p:cNvSpPr/>
            <p:nvPr/>
          </p:nvSpPr>
          <p:spPr>
            <a:xfrm>
              <a:off x="4494817" y="4659974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0794"/>
                <a:gd name="adj6" fmla="val -406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ALC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线形标注 2 68"/>
            <p:cNvSpPr/>
            <p:nvPr/>
          </p:nvSpPr>
          <p:spPr>
            <a:xfrm>
              <a:off x="4961198" y="43847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0696"/>
                <a:gd name="adj6" fmla="val -49209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BSD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0" name="线形标注 2 69"/>
            <p:cNvSpPr/>
            <p:nvPr/>
          </p:nvSpPr>
          <p:spPr>
            <a:xfrm>
              <a:off x="4872800" y="2343718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7363"/>
                <a:gd name="adj6" fmla="val -76848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AEB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线形标注 2 70"/>
            <p:cNvSpPr/>
            <p:nvPr/>
          </p:nvSpPr>
          <p:spPr>
            <a:xfrm>
              <a:off x="5123123" y="412753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6125"/>
                <a:gd name="adj6" fmla="val -44694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TLR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线形标注 2 71"/>
            <p:cNvSpPr/>
            <p:nvPr/>
          </p:nvSpPr>
          <p:spPr>
            <a:xfrm>
              <a:off x="5170748" y="3841785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DFM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线形标注 2 72"/>
            <p:cNvSpPr/>
            <p:nvPr/>
          </p:nvSpPr>
          <p:spPr>
            <a:xfrm>
              <a:off x="5227898" y="35846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NVS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线形标注 2 73"/>
            <p:cNvSpPr/>
            <p:nvPr/>
          </p:nvSpPr>
          <p:spPr>
            <a:xfrm>
              <a:off x="5161223" y="3317910"/>
              <a:ext cx="632903" cy="20694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TMC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线形标注 2 74"/>
            <p:cNvSpPr/>
            <p:nvPr/>
          </p:nvSpPr>
          <p:spPr>
            <a:xfrm>
              <a:off x="5037398" y="3051209"/>
              <a:ext cx="849052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2154"/>
                <a:gd name="adj6" fmla="val -41683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AR</a:t>
              </a:r>
              <a:r>
                <a:rPr lang="en-US" altLang="zh-CN" sz="1200" baseline="0">
                  <a:solidFill>
                    <a:schemeClr val="tx1"/>
                  </a:solidFill>
                </a:rPr>
                <a:t> NAVI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线形标注 2 75"/>
            <p:cNvSpPr/>
            <p:nvPr/>
          </p:nvSpPr>
          <p:spPr>
            <a:xfrm flipH="1">
              <a:off x="0" y="2432084"/>
              <a:ext cx="570173" cy="20707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807"/>
                <a:gd name="adj6" fmla="val -32337"/>
              </a:avLst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VCS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0" y="530759"/>
            <a:ext cx="9144000" cy="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2494" y="44624"/>
            <a:ext cx="1674186" cy="5040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汽车智能化规划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内容占位符 1"/>
          <p:cNvSpPr txBox="1">
            <a:spLocks/>
          </p:cNvSpPr>
          <p:nvPr/>
        </p:nvSpPr>
        <p:spPr>
          <a:xfrm>
            <a:off x="384867" y="6926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法规标准：</a:t>
            </a:r>
            <a:endParaRPr lang="zh-CN" altLang="en-US" sz="1200" dirty="0"/>
          </a:p>
        </p:txBody>
      </p:sp>
      <p:sp>
        <p:nvSpPr>
          <p:cNvPr id="57" name="内容占位符 1"/>
          <p:cNvSpPr txBox="1">
            <a:spLocks/>
          </p:cNvSpPr>
          <p:nvPr/>
        </p:nvSpPr>
        <p:spPr>
          <a:xfrm>
            <a:off x="394721" y="4293096"/>
            <a:ext cx="1379011" cy="3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 smtClean="0"/>
              <a:t>—&gt;</a:t>
            </a:r>
            <a:r>
              <a:rPr lang="zh-CN" altLang="en-US" sz="1200" dirty="0" smtClean="0"/>
              <a:t>参考指南：</a:t>
            </a:r>
            <a:endParaRPr lang="zh-CN" altLang="en-US" sz="1200" dirty="0"/>
          </a:p>
        </p:txBody>
      </p:sp>
      <p:sp>
        <p:nvSpPr>
          <p:cNvPr id="58" name="内容占位符 1"/>
          <p:cNvSpPr txBox="1">
            <a:spLocks/>
          </p:cNvSpPr>
          <p:nvPr/>
        </p:nvSpPr>
        <p:spPr>
          <a:xfrm>
            <a:off x="636962" y="1081335"/>
            <a:ext cx="8507038" cy="2995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/>
              <a:t>北京市自动驾驶车辆道路测试能力评估内容与方法（试行）</a:t>
            </a:r>
            <a:r>
              <a:rPr lang="en-US" altLang="zh-CN" sz="1200" dirty="0" smtClean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《</a:t>
            </a:r>
            <a:r>
              <a:rPr lang="zh-CN" altLang="en-US" sz="1200" dirty="0"/>
              <a:t>北京市自动驾驶车辆封闭测试场地技术要求（试行）</a:t>
            </a:r>
            <a:r>
              <a:rPr lang="en-US" altLang="zh-CN" sz="1200" dirty="0"/>
              <a:t>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 smtClean="0"/>
              <a:t>北京市</a:t>
            </a:r>
            <a:r>
              <a:rPr lang="zh-CN" altLang="en-US" sz="1200" dirty="0"/>
              <a:t>关于加快推进自动驾驶车辆道路测试有关工作的指导意见（试行）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200" dirty="0"/>
              <a:t>北京市自动驾驶车辆道路测试管理实施细则（试行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GB T 26773-2011 </a:t>
            </a:r>
            <a:r>
              <a:rPr lang="zh-CN" altLang="en-US" sz="1200" dirty="0"/>
              <a:t>智能运输系统 车道偏离报警</a:t>
            </a:r>
            <a:r>
              <a:rPr lang="zh-CN" altLang="en-US" sz="1200" dirty="0" smtClean="0"/>
              <a:t>系统</a:t>
            </a:r>
            <a:r>
              <a:rPr lang="en-US" altLang="zh-CN" sz="1200" dirty="0"/>
              <a:t>(LDW)</a:t>
            </a:r>
            <a:r>
              <a:rPr lang="zh-CN" altLang="en-US" sz="1200" dirty="0" smtClean="0"/>
              <a:t> </a:t>
            </a:r>
            <a:r>
              <a:rPr lang="zh-CN" altLang="en-US" sz="1200" dirty="0"/>
              <a:t>性能要求与检测方法</a:t>
            </a: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11898 </a:t>
            </a:r>
            <a:r>
              <a:rPr lang="en-US" altLang="zh-CN" sz="1200" dirty="0"/>
              <a:t>Road vehicles — Controller area </a:t>
            </a:r>
            <a:r>
              <a:rPr lang="en-US" altLang="zh-CN" sz="1200" dirty="0" smtClean="0"/>
              <a:t>network(CAN)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/>
              <a:t>ISO </a:t>
            </a:r>
            <a:r>
              <a:rPr lang="en-US" altLang="zh-CN" sz="1200" dirty="0" smtClean="0"/>
              <a:t>14229 </a:t>
            </a:r>
            <a:r>
              <a:rPr lang="en-US" altLang="zh-CN" sz="1200" dirty="0"/>
              <a:t>Road Vehicles </a:t>
            </a:r>
            <a:r>
              <a:rPr lang="en-US" altLang="zh-CN" sz="1200" dirty="0" smtClean="0"/>
              <a:t>— Unified </a:t>
            </a:r>
            <a:r>
              <a:rPr lang="en-US" altLang="zh-CN" sz="1200" dirty="0"/>
              <a:t>Diagnostic </a:t>
            </a:r>
            <a:r>
              <a:rPr lang="en-US" altLang="zh-CN" sz="1200" dirty="0" smtClean="0"/>
              <a:t>Services(UDS)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16787 Intelligent transport systems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Assisted Parking System(APS)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— Performance requirements and test 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15623 </a:t>
            </a:r>
            <a:r>
              <a:rPr lang="en-US" altLang="zh-CN" sz="1200" dirty="0"/>
              <a:t>Intelligent transport systems — </a:t>
            </a:r>
            <a:r>
              <a:rPr lang="en-US" altLang="zh-CN" sz="1200" dirty="0" smtClean="0"/>
              <a:t>Forward vehicle collision warning systems(FCW)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17361 </a:t>
            </a:r>
            <a:r>
              <a:rPr lang="en-US" altLang="zh-CN" sz="1200" dirty="0"/>
              <a:t>Intelligent transport systems </a:t>
            </a:r>
            <a:r>
              <a:rPr lang="en-US" altLang="zh-CN" sz="1200" dirty="0" smtClean="0"/>
              <a:t>—Lane departure warning systems(LDW) </a:t>
            </a:r>
            <a:r>
              <a:rPr lang="en-US" altLang="zh-CN" sz="1200" dirty="0"/>
              <a:t>— Performance requirements and test </a:t>
            </a:r>
            <a:r>
              <a:rPr lang="en-US" altLang="zh-CN" sz="1200" dirty="0" smtClean="0"/>
              <a:t>procedures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ISO 26262 Road vehicles — Functional safety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SAE J3016 Taxonomy and Definitions for Terms Related to On-Road Motor Vehicle Automated Driving Systems</a:t>
            </a:r>
            <a:endParaRPr lang="zh-CN" altLang="en-US" sz="1200" dirty="0"/>
          </a:p>
        </p:txBody>
      </p:sp>
      <p:sp>
        <p:nvSpPr>
          <p:cNvPr id="59" name="内容占位符 1"/>
          <p:cNvSpPr txBox="1">
            <a:spLocks/>
          </p:cNvSpPr>
          <p:nvPr/>
        </p:nvSpPr>
        <p:spPr>
          <a:xfrm>
            <a:off x="636962" y="4739444"/>
            <a:ext cx="7679454" cy="1829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ADS《</a:t>
            </a:r>
            <a:r>
              <a:rPr lang="zh-CN" altLang="en-US" sz="1200" dirty="0"/>
              <a:t>自动驾驶系统 </a:t>
            </a:r>
            <a:r>
              <a:rPr lang="en-US" altLang="zh-CN" sz="1200" dirty="0"/>
              <a:t>2.0</a:t>
            </a:r>
            <a:r>
              <a:rPr lang="zh-CN" altLang="en-US" sz="1200" dirty="0"/>
              <a:t>：安全愿景</a:t>
            </a:r>
            <a:r>
              <a:rPr lang="en-US" altLang="zh-CN" sz="1200" dirty="0"/>
              <a:t>》(Automated Driving Systems2.0: A Vision for Safety</a:t>
            </a:r>
            <a:r>
              <a:rPr lang="en-US" altLang="zh-CN" sz="12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200" dirty="0" smtClean="0"/>
              <a:t>《</a:t>
            </a:r>
            <a:r>
              <a:rPr lang="zh-CN" altLang="en-US" sz="1200" dirty="0" smtClean="0"/>
              <a:t>智能网联汽车技术的发展现状及趋势</a:t>
            </a:r>
            <a:r>
              <a:rPr lang="en-US" altLang="zh-CN" sz="1200" dirty="0" smtClean="0"/>
              <a:t>》——2017</a:t>
            </a:r>
            <a:r>
              <a:rPr lang="zh-CN" altLang="en-US" sz="1200" dirty="0" smtClean="0"/>
              <a:t>年第一期</a:t>
            </a:r>
            <a:r>
              <a:rPr lang="en-US" altLang="zh-CN" sz="1200" dirty="0" smtClean="0"/>
              <a:t>《</a:t>
            </a:r>
            <a:r>
              <a:rPr lang="zh-CN" altLang="en-US" sz="1200" dirty="0" smtClean="0"/>
              <a:t>汽车安全与节能学报</a:t>
            </a:r>
            <a:r>
              <a:rPr lang="en-US" altLang="zh-CN" sz="1200" dirty="0" smtClean="0"/>
              <a:t>》</a:t>
            </a:r>
            <a:r>
              <a:rPr lang="en-US" altLang="zh-CN" sz="1200" dirty="0"/>
              <a:t> 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155875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8787</TotalTime>
  <Words>621</Words>
  <Application>Microsoft Office PowerPoint</Application>
  <PresentationFormat>全屏显示(4:3)</PresentationFormat>
  <Paragraphs>185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自定义设计方案</vt:lpstr>
      <vt:lpstr>APU设计构想书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兴云新能源-陈君闳</dc:creator>
  <cp:lastModifiedBy>兴云新能源-姜泉</cp:lastModifiedBy>
  <cp:revision>799</cp:revision>
  <cp:lastPrinted>2017-12-14T09:30:40Z</cp:lastPrinted>
  <dcterms:created xsi:type="dcterms:W3CDTF">2016-04-15T08:21:51Z</dcterms:created>
  <dcterms:modified xsi:type="dcterms:W3CDTF">2018-02-26T03:35:36Z</dcterms:modified>
</cp:coreProperties>
</file>