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86" r:id="rId2"/>
    <p:sldId id="302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59" r:id="rId19"/>
    <p:sldId id="281" r:id="rId20"/>
    <p:sldId id="260" r:id="rId21"/>
    <p:sldId id="269" r:id="rId22"/>
    <p:sldId id="270" r:id="rId23"/>
    <p:sldId id="261" r:id="rId24"/>
    <p:sldId id="267" r:id="rId25"/>
    <p:sldId id="284" r:id="rId26"/>
    <p:sldId id="285" r:id="rId27"/>
    <p:sldId id="262" r:id="rId28"/>
    <p:sldId id="274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FBFB9F"/>
    <a:srgbClr val="FBFBA3"/>
    <a:srgbClr val="F1EEAD"/>
    <a:srgbClr val="0033CC"/>
    <a:srgbClr val="99003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7784-1134-47BB-8A61-576D341F9861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7E33-491E-4A0C-9856-F0FE6FCF0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5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DBAE-44ED-4D0A-B86B-921ED66F7A49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6E004-2DA8-4A12-A11B-0C41D568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6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687" indent="-270264" eaLnBrk="0" hangingPunct="0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058" indent="-216212" eaLnBrk="0" hangingPunct="0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481" indent="-216212" eaLnBrk="0" hangingPunct="0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5904" indent="-216212" eaLnBrk="0" hangingPunct="0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327" indent="-216212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0750" indent="-216212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172" indent="-216212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597" indent="-216212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1C775E2-9BED-4B03-B12D-9718D04A5D6A}" type="slidenum">
              <a:rPr lang="de-DE" altLang="zh-CN" sz="1200">
                <a:latin typeface="Siemens Sans"/>
              </a:rPr>
              <a:pPr eaLnBrk="1" hangingPunct="1"/>
              <a:t>1</a:t>
            </a:fld>
            <a:endParaRPr lang="de-DE" altLang="zh-CN" sz="1200" dirty="0">
              <a:latin typeface="Siemens San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083C-2026-4391-8331-4E98387E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34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B40B-46FD-4FB1-9AA9-AD10C19A31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26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0D16-68BD-45D3-8CC9-1B8FAD25AE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89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45CE-CC81-4CDF-85AC-DCBE8087E0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1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6ED2-93F8-456D-8634-D30102C343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8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207A-1006-4A21-9A95-636956D2DF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1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53FC-E720-409B-85F2-F13A7075CF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43922" y="692696"/>
            <a:ext cx="84325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9B5DD-9165-4A6E-A72F-B0F23D4E7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6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759842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67D6-B07A-46C6-A32B-4FC858D55F6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925"/>
          <a:stretch>
            <a:fillRect/>
          </a:stretch>
        </p:blipFill>
        <p:spPr bwMode="auto">
          <a:xfrm>
            <a:off x="179512" y="-42782"/>
            <a:ext cx="2376518" cy="8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>
            <a:off x="243922" y="692696"/>
            <a:ext cx="84325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2"/>
          <a:srcRect l="774" t="20144" r="-1560"/>
          <a:stretch>
            <a:fillRect/>
          </a:stretch>
        </p:blipFill>
        <p:spPr bwMode="auto">
          <a:xfrm>
            <a:off x="0" y="6715148"/>
            <a:ext cx="9305958" cy="14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92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microsoft.com/office/2007/relationships/hdphoto" Target="../media/hdphoto1.wdp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12" Type="http://schemas.openxmlformats.org/officeDocument/2006/relationships/image" Target="../media/image2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5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340768"/>
            <a:ext cx="8715375" cy="1219200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电子驻车制动系统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endParaRPr lang="de-DE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50" descr="TIG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8436" y="3389845"/>
            <a:ext cx="1698274" cy="1209242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5610" y="3389845"/>
            <a:ext cx="1872208" cy="1209242"/>
          </a:xfrm>
          <a:prstGeom prst="rect">
            <a:avLst/>
          </a:prstGeom>
          <a:ln>
            <a:noFill/>
          </a:ln>
          <a:effectLst>
            <a:glow rad="127000">
              <a:schemeClr val="accent1"/>
            </a:glow>
          </a:effectLst>
          <a:extLst/>
        </p:spPr>
      </p:pic>
      <p:pic>
        <p:nvPicPr>
          <p:cNvPr id="14" name="Picture 3" descr="Product-04"/>
          <p:cNvPicPr>
            <a:picLocks noChangeAspect="1" noChangeArrowheads="1"/>
          </p:cNvPicPr>
          <p:nvPr/>
        </p:nvPicPr>
        <p:blipFill>
          <a:blip r:embed="rId5" cstate="email">
            <a:lum bright="18000" contrast="-8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662" y="3407197"/>
            <a:ext cx="1932658" cy="1197094"/>
          </a:xfrm>
          <a:prstGeom prst="rect">
            <a:avLst/>
          </a:prstGeom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1520" y="5715016"/>
            <a:ext cx="864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</a:rPr>
              <a:t>创新                合作               专注              务实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5936" y="0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宁波格陆博科技有限公司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Ningbo Global Technology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94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 descr="H:\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3756" y="2089891"/>
            <a:ext cx="1934364" cy="1656184"/>
          </a:xfrm>
          <a:prstGeom prst="rect">
            <a:avLst/>
          </a:prstGeom>
          <a:noFill/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20192"/>
              </p:ext>
            </p:extLst>
          </p:nvPr>
        </p:nvGraphicFramePr>
        <p:xfrm>
          <a:off x="4139952" y="1817072"/>
          <a:ext cx="4064000" cy="385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137712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项目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性能指标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工作寿命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万次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温度范围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-40</a:t>
                      </a:r>
                      <a:r>
                        <a:rPr lang="zh-CN" altLang="en-US" sz="1600" baseline="0" dirty="0" smtClean="0"/>
                        <a:t>℃</a:t>
                      </a:r>
                      <a:r>
                        <a:rPr lang="en-US" altLang="zh-CN" sz="1600" baseline="0" dirty="0" smtClean="0"/>
                        <a:t> – 125</a:t>
                      </a:r>
                      <a:r>
                        <a:rPr lang="zh-CN" altLang="en-US" sz="1600" baseline="0" dirty="0" smtClean="0"/>
                        <a:t>℃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电压范围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en-US" altLang="zh-CN" sz="1600" baseline="0" dirty="0" smtClean="0"/>
                        <a:t> –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16V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空载电流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baseline="0" dirty="0" smtClean="0"/>
                        <a:t> 2A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堵转电流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35A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输出扭矩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15Nm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空载转速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64rpm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防水等级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IP69K</a:t>
                      </a:r>
                      <a:endParaRPr lang="zh-CN" altLang="en-US" sz="1600" dirty="0"/>
                    </a:p>
                  </a:txBody>
                  <a:tcPr/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噪声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65dB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268760"/>
            <a:ext cx="4214842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机械执行机构（卡钳集成式）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3186" name="Picture 2" descr="H: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652" y="3890091"/>
            <a:ext cx="2799037" cy="1839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58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157" y="3501008"/>
            <a:ext cx="2420707" cy="1931676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142984"/>
            <a:ext cx="4214842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（卡钳集成式）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844824"/>
            <a:ext cx="4578256" cy="403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142984"/>
            <a:ext cx="4214842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（卡钳集成式）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15288"/>
              </p:ext>
            </p:extLst>
          </p:nvPr>
        </p:nvGraphicFramePr>
        <p:xfrm>
          <a:off x="1763688" y="1988840"/>
          <a:ext cx="5689600" cy="34337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44800"/>
                <a:gridCol w="28448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 smtClean="0"/>
                        <a:t>通信方式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 smtClean="0"/>
                        <a:t>CAN </a:t>
                      </a:r>
                      <a:r>
                        <a:rPr lang="zh-CN" altLang="en-US" sz="1600" kern="1200" dirty="0" smtClean="0"/>
                        <a:t>（高速，</a:t>
                      </a:r>
                      <a:r>
                        <a:rPr lang="en-US" altLang="zh-CN" sz="1600" kern="1200" dirty="0" smtClean="0"/>
                        <a:t>500kbit/s</a:t>
                      </a:r>
                      <a:r>
                        <a:rPr lang="zh-CN" altLang="en-US" sz="1600" kern="1200" dirty="0" smtClean="0"/>
                        <a:t>）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smtClean="0"/>
                        <a:t>寿命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 smtClean="0"/>
                        <a:t>≥100,000</a:t>
                      </a:r>
                      <a:r>
                        <a:rPr lang="zh-CN" altLang="en-US" sz="1600" kern="1200" dirty="0" smtClean="0"/>
                        <a:t>次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 smtClean="0"/>
                        <a:t>工作温度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smtClean="0"/>
                        <a:t>-40℃ </a:t>
                      </a:r>
                      <a:r>
                        <a:rPr lang="zh-CN" altLang="en-US" sz="1600" kern="1200" smtClean="0"/>
                        <a:t>～ </a:t>
                      </a:r>
                      <a:r>
                        <a:rPr lang="en-US" altLang="zh-CN" sz="1600" kern="1200" smtClean="0"/>
                        <a:t>85 ℃ </a:t>
                      </a:r>
                      <a:r>
                        <a:rPr lang="zh-CN" altLang="en-US" sz="1600" kern="1200" smtClean="0"/>
                        <a:t>　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 smtClean="0"/>
                        <a:t>工作电压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 smtClean="0"/>
                        <a:t>9V </a:t>
                      </a:r>
                      <a:r>
                        <a:rPr lang="zh-CN" altLang="en-US" sz="1600" kern="1200" dirty="0" smtClean="0"/>
                        <a:t>～</a:t>
                      </a:r>
                      <a:r>
                        <a:rPr lang="en-US" altLang="zh-CN" sz="1600" kern="1200" dirty="0" smtClean="0"/>
                        <a:t>16V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smtClean="0"/>
                        <a:t>静态电流（点火关闭）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 smtClean="0"/>
                        <a:t>≤100uA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smtClean="0"/>
                        <a:t>空闲电流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 smtClean="0"/>
                        <a:t>≤195mA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 smtClean="0"/>
                        <a:t>工作电流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 smtClean="0"/>
                        <a:t>≤40A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142984"/>
            <a:ext cx="4214842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机械执行机构（拉线式）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571876"/>
            <a:ext cx="18207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7554" y="2500306"/>
            <a:ext cx="253094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857364"/>
            <a:ext cx="135356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Product-04"/>
          <p:cNvPicPr>
            <a:picLocks noChangeAspect="1" noChangeArrowheads="1"/>
          </p:cNvPicPr>
          <p:nvPr/>
        </p:nvPicPr>
        <p:blipFill>
          <a:blip r:embed="rId5" cstate="email">
            <a:lum bright="18000" contrast="-8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60" y="2285992"/>
            <a:ext cx="2883340" cy="17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8596" y="2214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基座总成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856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后基座壳体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4071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上壳体总成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41433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拉线式</a:t>
            </a:r>
            <a:r>
              <a:rPr lang="en-US" altLang="zh-CN" dirty="0" smtClean="0"/>
              <a:t>EPB</a:t>
            </a:r>
            <a:r>
              <a:rPr lang="zh-CN" altLang="en-US" dirty="0" smtClean="0"/>
              <a:t>总成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142984"/>
            <a:ext cx="4214842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机械执行机构（拉线式）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Picture 3" descr="Product-04"/>
          <p:cNvPicPr>
            <a:picLocks noChangeAspect="1" noChangeArrowheads="1"/>
          </p:cNvPicPr>
          <p:nvPr/>
        </p:nvPicPr>
        <p:blipFill>
          <a:blip r:embed="rId2" cstate="email">
            <a:lum bright="18000" contrast="-8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7884" y="751141"/>
            <a:ext cx="1785950" cy="110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2244" y="2071678"/>
            <a:ext cx="62215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75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611560" y="1052736"/>
            <a:ext cx="4214842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拉线式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执行机构 性能参数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57279" y="1643050"/>
            <a:ext cx="7858125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产品名称：单拉线式电子驻车执行器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产品规格：</a:t>
            </a:r>
            <a:r>
              <a:rPr lang="en-US" altLang="zh-CN" dirty="0"/>
              <a:t>GL1600-CP01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总成重量：</a:t>
            </a:r>
            <a:r>
              <a:rPr lang="en-US" altLang="zh-CN" dirty="0"/>
              <a:t>1.5Kg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工作寿命：</a:t>
            </a:r>
            <a:r>
              <a:rPr lang="en-US" altLang="zh-CN" dirty="0"/>
              <a:t>10</a:t>
            </a:r>
            <a:r>
              <a:rPr lang="zh-CN" altLang="en-US" dirty="0"/>
              <a:t>万次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1600N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工作行程：</a:t>
            </a:r>
            <a:r>
              <a:rPr lang="en-US" altLang="zh-CN" dirty="0"/>
              <a:t>0-119mm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温度范围：</a:t>
            </a:r>
            <a:r>
              <a:rPr lang="en-US" altLang="zh-CN" dirty="0"/>
              <a:t>-40~120</a:t>
            </a:r>
            <a:r>
              <a:rPr lang="zh-CN" altLang="en-US" dirty="0"/>
              <a:t> 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工作电压：</a:t>
            </a:r>
            <a:r>
              <a:rPr lang="en-US" altLang="zh-CN" dirty="0"/>
              <a:t>9-16V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防水等级：</a:t>
            </a:r>
            <a:r>
              <a:rPr lang="en-US" altLang="zh-CN" dirty="0"/>
              <a:t>IP69K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ECU</a:t>
            </a:r>
            <a:r>
              <a:rPr lang="zh-CN" altLang="en-US" dirty="0"/>
              <a:t>接插件型号：</a:t>
            </a:r>
            <a:r>
              <a:rPr lang="en-US" altLang="zh-CN" dirty="0"/>
              <a:t>DELPHI 15453981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适用车型：轿车，</a:t>
            </a:r>
            <a:r>
              <a:rPr lang="en-US" altLang="zh-CN" dirty="0"/>
              <a:t>SUV</a:t>
            </a:r>
            <a:r>
              <a:rPr lang="zh-CN" altLang="en-US" dirty="0"/>
              <a:t>，</a:t>
            </a:r>
            <a:r>
              <a:rPr lang="en-US" altLang="zh-CN" dirty="0"/>
              <a:t>MPV</a:t>
            </a:r>
            <a:r>
              <a:rPr lang="zh-CN" altLang="en-US" dirty="0"/>
              <a:t>，轻卡</a:t>
            </a: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071678"/>
            <a:ext cx="22463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2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1263"/>
              </p:ext>
            </p:extLst>
          </p:nvPr>
        </p:nvGraphicFramePr>
        <p:xfrm>
          <a:off x="699033" y="1777792"/>
          <a:ext cx="7401359" cy="43155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62354"/>
                <a:gridCol w="5539005"/>
              </a:tblGrid>
              <a:tr h="667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静态驻车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手动拉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开关，执行驻车制动，并根据坡度大小智能调整夹紧力。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静态释放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手动按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开关，释放驻车制动。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点火关闭自动驻车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点火钥匙转至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位置后，自动执行驻车制动（无需拉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开关）。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起步自动释放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车辆起步时，自动松开驻车制动，并根据坡度大小进行智能调整，以防溜坡。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动态驻车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(CDP)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在行驶中，拉住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开关不放，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请求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ESP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进行四轮液压制动，减速度可达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0.6g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  <a:tr h="91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动态驻车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(RWU)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在车辆行进中，拉住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开关不放，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可以通过驻车制动进行减速，且具有后轮防抱死的功能（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RWU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功能），使车辆保持稳定的减速，高附路面减速度＞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0.2g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（平均）。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1268760"/>
            <a:ext cx="741682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EPB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功能列表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List-1 )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3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54608"/>
              </p:ext>
            </p:extLst>
          </p:nvPr>
        </p:nvGraphicFramePr>
        <p:xfrm>
          <a:off x="699033" y="1916832"/>
          <a:ext cx="7545375" cy="36674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98592"/>
                <a:gridCol w="5646783"/>
              </a:tblGrid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自动驻车关闭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按下开关保持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后，可以临时关闭自动驻车功能。</a:t>
                      </a:r>
                    </a:p>
                  </a:txBody>
                  <a:tcPr marL="72000" marR="72000" marT="90000" marB="90000" anchor="ctr"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外部请求接口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可以响应其他控制模块的驻车命令，实现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AUTO HOLD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或起停功能</a:t>
                      </a:r>
                    </a:p>
                  </a:txBody>
                  <a:tcPr marL="72000" marR="72000" marT="90000" marB="90000" anchor="ctr" horzOverflow="overflow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车辆静态判断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在轮速失效的情况下，根据加速度传感器智能识别车辆的动静态。</a:t>
                      </a:r>
                    </a:p>
                  </a:txBody>
                  <a:tcPr marL="72000" marR="72000" marT="90000" marB="90000" anchor="ctr" horzOverflow="overflow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热再夹紧功能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在制动盘温度较高的情况下驻车，制动盘热胀冷缩而引起驻车制动力降低，在车辆驻车后，过一定时间进行再次夹紧，对制动力进行补偿。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滚动再夹紧功能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72000" marR="72000" marT="90000" marB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在车辆驻车状态下，如果检测到轮子发生滚动将自动再次夹紧，提高驻车制动力。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72000" marT="90000" marB="90000" anchor="ctr" horzOverflow="overflow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1331476"/>
            <a:ext cx="756084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EPB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功能列表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List-2 )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971550" y="3068638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0114CB"/>
                </a:solidFill>
              </a:rPr>
              <a:t>与传统手刹的区别</a:t>
            </a:r>
          </a:p>
        </p:txBody>
      </p:sp>
      <p:graphicFrame>
        <p:nvGraphicFramePr>
          <p:cNvPr id="21668" name="Group 164"/>
          <p:cNvGraphicFramePr>
            <a:graphicFrameLocks noGrp="1"/>
          </p:cNvGraphicFramePr>
          <p:nvPr/>
        </p:nvGraphicFramePr>
        <p:xfrm>
          <a:off x="1042988" y="3573463"/>
          <a:ext cx="6769100" cy="2046288"/>
        </p:xfrm>
        <a:graphic>
          <a:graphicData uri="http://schemas.openxmlformats.org/drawingml/2006/table">
            <a:tbl>
              <a:tblPr/>
              <a:tblGrid>
                <a:gridCol w="1296987"/>
                <a:gridCol w="2735263"/>
                <a:gridCol w="2736850"/>
              </a:tblGrid>
              <a:tr h="489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传统手刹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EPB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驻车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手动拉紧手制动手柄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拉起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EPB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开关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释放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手动松开手制动手柄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EPB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开关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坡道起步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需要手刹、离合踏板和油门踏板的配合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车辆起步时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EPB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自动释放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7" name="Rectangle 165"/>
          <p:cNvSpPr>
            <a:spLocks noChangeArrowheads="1"/>
          </p:cNvSpPr>
          <p:nvPr/>
        </p:nvSpPr>
        <p:spPr bwMode="auto">
          <a:xfrm>
            <a:off x="900113" y="1196975"/>
            <a:ext cx="457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EF4611"/>
                </a:solidFill>
              </a:rPr>
              <a:t>EPB</a:t>
            </a:r>
            <a:r>
              <a:rPr lang="zh-CN" altLang="en-US" dirty="0" smtClean="0">
                <a:solidFill>
                  <a:srgbClr val="EF4611"/>
                </a:solidFill>
              </a:rPr>
              <a:t>优点</a:t>
            </a:r>
            <a:r>
              <a:rPr lang="zh-CN" altLang="en-US" dirty="0">
                <a:solidFill>
                  <a:srgbClr val="EF4611"/>
                </a:solidFill>
              </a:rPr>
              <a:t>：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dirty="0"/>
              <a:t>             舒适与方便</a:t>
            </a:r>
          </a:p>
          <a:p>
            <a:pPr eaLnBrk="1" hangingPunct="1"/>
            <a:r>
              <a:rPr lang="zh-CN" altLang="en-US" dirty="0"/>
              <a:t>             可以进行自诊断</a:t>
            </a:r>
          </a:p>
          <a:p>
            <a:pPr eaLnBrk="1" hangingPunct="1"/>
            <a:r>
              <a:rPr lang="zh-CN" altLang="en-US" dirty="0"/>
              <a:t>             安全性高</a:t>
            </a:r>
          </a:p>
          <a:p>
            <a:pPr eaLnBrk="1" hangingPunct="1"/>
            <a:r>
              <a:rPr lang="zh-CN" altLang="en-US" dirty="0"/>
              <a:t>             节约车内空间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8218" name="Picture 166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908050"/>
            <a:ext cx="31242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5"/>
          <p:cNvGraphicFramePr>
            <a:graphicFrameLocks noGrp="1" noChangeAspect="1"/>
          </p:cNvGraphicFramePr>
          <p:nvPr>
            <p:ph/>
          </p:nvPr>
        </p:nvGraphicFramePr>
        <p:xfrm>
          <a:off x="2284413" y="1957388"/>
          <a:ext cx="4587875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Visio" r:id="rId3" imgW="4588459" imgH="3118714" progId="Visio.Drawing.11">
                  <p:embed/>
                </p:oleObj>
              </mc:Choice>
              <mc:Fallback>
                <p:oleObj name="Visio" r:id="rId3" imgW="4588459" imgH="311871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1957388"/>
                        <a:ext cx="4587875" cy="31194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468313" y="908050"/>
            <a:ext cx="82296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2400">
                <a:solidFill>
                  <a:srgbClr val="0033CC"/>
                </a:solidFill>
                <a:latin typeface="宋体" charset="-122"/>
              </a:rPr>
              <a:t>EPB</a:t>
            </a:r>
            <a:r>
              <a:rPr lang="zh-CN" altLang="en-US" sz="2400">
                <a:solidFill>
                  <a:srgbClr val="0033CC"/>
                </a:solidFill>
                <a:latin typeface="宋体" charset="-122"/>
              </a:rPr>
              <a:t>功能框图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973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宁波格陆博科技</a:t>
            </a:r>
            <a:r>
              <a:rPr lang="zh-CN" altLang="en-US" sz="1600" dirty="0" smtClean="0"/>
              <a:t>有限公司是国内领先的汽车智能驾驶系统供应商。公司</a:t>
            </a:r>
            <a:r>
              <a:rPr lang="zh-CN" altLang="en-US" sz="1600" dirty="0"/>
              <a:t>以电控技术正向研发为主导，具有整车系统匹配能力，集设计、研发、生产、销售、服务于一体的高科技企业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公司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上海嘉定设立了技术研发和销售中心。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公司</a:t>
            </a:r>
            <a:r>
              <a:rPr lang="zh-CN" altLang="en-US" sz="1600" dirty="0"/>
              <a:t>目前</a:t>
            </a:r>
            <a:r>
              <a:rPr lang="zh-CN" altLang="en-US" sz="1600" dirty="0" smtClean="0"/>
              <a:t>具有先进</a:t>
            </a:r>
            <a:r>
              <a:rPr lang="zh-CN" altLang="en-US" sz="1600" dirty="0"/>
              <a:t>的</a:t>
            </a:r>
            <a:r>
              <a:rPr lang="en-US" altLang="zh-CN" sz="1600" dirty="0"/>
              <a:t>EPB</a:t>
            </a:r>
            <a:r>
              <a:rPr lang="zh-CN" altLang="en-US" sz="1600" dirty="0"/>
              <a:t>和气压</a:t>
            </a:r>
            <a:r>
              <a:rPr lang="en-US" altLang="zh-CN" sz="1600" dirty="0"/>
              <a:t>/</a:t>
            </a:r>
            <a:r>
              <a:rPr lang="zh-CN" altLang="en-US" sz="1600" dirty="0"/>
              <a:t>液压</a:t>
            </a:r>
            <a:r>
              <a:rPr lang="en-US" altLang="zh-CN" sz="1600" dirty="0"/>
              <a:t> ABS/ESP</a:t>
            </a:r>
            <a:r>
              <a:rPr lang="zh-CN" altLang="en-US" sz="1600" dirty="0"/>
              <a:t>无尘自动化流水线各</a:t>
            </a:r>
            <a:r>
              <a:rPr lang="en-US" altLang="zh-CN" sz="1600" dirty="0"/>
              <a:t>5</a:t>
            </a:r>
            <a:r>
              <a:rPr lang="zh-CN" altLang="en-US" sz="1600" dirty="0"/>
              <a:t>条，</a:t>
            </a:r>
            <a:r>
              <a:rPr lang="en-US" altLang="zh-CN" sz="1600" dirty="0"/>
              <a:t>EPB</a:t>
            </a:r>
            <a:r>
              <a:rPr lang="zh-CN" altLang="en-US" sz="1600" dirty="0"/>
              <a:t>及</a:t>
            </a:r>
            <a:r>
              <a:rPr lang="en-US" altLang="zh-CN" sz="1600" dirty="0"/>
              <a:t>ABS</a:t>
            </a:r>
            <a:r>
              <a:rPr lang="zh-CN" altLang="en-US" sz="1600" dirty="0"/>
              <a:t>产品年产能分别达到</a:t>
            </a:r>
            <a:r>
              <a:rPr lang="en-US" altLang="zh-CN" sz="1600" dirty="0"/>
              <a:t>50</a:t>
            </a:r>
            <a:r>
              <a:rPr lang="zh-CN" altLang="en-US" sz="1600" dirty="0"/>
              <a:t>万件（套）；公司以专业的队伍、严谨的管理、超卓的设备，着力打造“格陆博”品牌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内容占位符 2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 bwMode="auto">
          <a:xfrm>
            <a:off x="1626774" y="4248814"/>
            <a:ext cx="2918122" cy="1351777"/>
          </a:xfrm>
          <a:prstGeom prst="rect">
            <a:avLst/>
          </a:prstGeom>
          <a:noFill/>
          <a:ln w="19050">
            <a:solidFill>
              <a:srgbClr val="006BCE"/>
            </a:solidFill>
            <a:miter lim="800000"/>
            <a:headEnd/>
            <a:tailEnd/>
          </a:ln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1899036" y="5633424"/>
            <a:ext cx="23735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上海嘉定研发中心 </a:t>
            </a:r>
            <a:endParaRPr lang="en-US" altLang="zh-CN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R&amp;D Center in Shanghai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5590105" y="5633424"/>
            <a:ext cx="18094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宁波北仑生产工厂 </a:t>
            </a:r>
            <a:endParaRPr lang="en-US" altLang="zh-CN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Factory in Ningbo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pic>
        <p:nvPicPr>
          <p:cNvPr id="7" name="Picture 2" descr="C:\Users\Administrator\Desktop\新建文件夹 (2)\20150415_1218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4788024" y="4218353"/>
            <a:ext cx="3245192" cy="1351777"/>
          </a:xfrm>
          <a:prstGeom prst="rect">
            <a:avLst/>
          </a:prstGeom>
          <a:noFill/>
          <a:ln w="12700">
            <a:solidFill>
              <a:srgbClr val="006BCE"/>
            </a:solidFill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格陆博简介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5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611188" y="981075"/>
            <a:ext cx="78486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点火关闭自动驻车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endParaRPr lang="zh-CN" altLang="en-US" sz="2400">
              <a:solidFill>
                <a:srgbClr val="FF33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>
                <a:solidFill>
                  <a:srgbClr val="0000CC"/>
                </a:solidFill>
              </a:rPr>
              <a:t>    条件：</a:t>
            </a:r>
            <a:r>
              <a:rPr lang="zh-CN" altLang="en-US" sz="2000" b="0"/>
              <a:t>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、车速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=0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2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、点火处于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ON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状态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、电池电压正常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endParaRPr lang="zh-CN" altLang="en-US" sz="2000" b="0">
              <a:solidFill>
                <a:srgbClr val="98652C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0"/>
              <a:t>    </a:t>
            </a:r>
            <a:r>
              <a:rPr lang="zh-CN" altLang="en-US" sz="2000">
                <a:solidFill>
                  <a:srgbClr val="0000CC"/>
                </a:solidFill>
              </a:rPr>
              <a:t>操作： 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点火钥匙转至</a:t>
            </a:r>
            <a:r>
              <a:rPr lang="en-US" altLang="zh-CN" sz="2000" b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OFF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位置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6588125" y="119062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EPB </a:t>
            </a:r>
            <a:r>
              <a:rPr lang="zh-CN" altLang="en-US" sz="1800"/>
              <a:t>静态功能</a:t>
            </a:r>
          </a:p>
        </p:txBody>
      </p:sp>
      <p:pic>
        <p:nvPicPr>
          <p:cNvPr id="11269" name="Picture 18"/>
          <p:cNvPicPr>
            <a:picLocks noChangeAspect="1" noChangeArrowheads="1"/>
          </p:cNvPicPr>
          <p:nvPr/>
        </p:nvPicPr>
        <p:blipFill>
          <a:blip r:embed="rId2">
            <a:lum bright="16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205038"/>
            <a:ext cx="4921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7380288" y="23495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00"/>
                </a:solidFill>
              </a:rPr>
              <a:t>ON</a:t>
            </a:r>
          </a:p>
        </p:txBody>
      </p:sp>
      <p:grpSp>
        <p:nvGrpSpPr>
          <p:cNvPr id="11271" name="Group 20"/>
          <p:cNvGrpSpPr>
            <a:grpSpLocks/>
          </p:cNvGrpSpPr>
          <p:nvPr/>
        </p:nvGrpSpPr>
        <p:grpSpPr bwMode="auto">
          <a:xfrm>
            <a:off x="6877050" y="2997200"/>
            <a:ext cx="454025" cy="1981200"/>
            <a:chOff x="3683" y="2387"/>
            <a:chExt cx="476" cy="1248"/>
          </a:xfrm>
        </p:grpSpPr>
        <p:sp>
          <p:nvSpPr>
            <p:cNvPr id="11283" name="Rectangle 21"/>
            <p:cNvSpPr>
              <a:spLocks noChangeArrowheads="1"/>
            </p:cNvSpPr>
            <p:nvPr/>
          </p:nvSpPr>
          <p:spPr bwMode="auto">
            <a:xfrm>
              <a:off x="3787" y="3521"/>
              <a:ext cx="272" cy="4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284" name="Rectangle 22"/>
            <p:cNvSpPr>
              <a:spLocks noChangeArrowheads="1"/>
            </p:cNvSpPr>
            <p:nvPr/>
          </p:nvSpPr>
          <p:spPr bwMode="auto">
            <a:xfrm>
              <a:off x="3787" y="3430"/>
              <a:ext cx="272" cy="4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285" name="Rectangle 23"/>
            <p:cNvSpPr>
              <a:spLocks noChangeArrowheads="1"/>
            </p:cNvSpPr>
            <p:nvPr/>
          </p:nvSpPr>
          <p:spPr bwMode="auto">
            <a:xfrm>
              <a:off x="3787" y="3249"/>
              <a:ext cx="272" cy="137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286" name="Rectangle 24"/>
            <p:cNvSpPr>
              <a:spLocks noChangeArrowheads="1"/>
            </p:cNvSpPr>
            <p:nvPr/>
          </p:nvSpPr>
          <p:spPr bwMode="auto">
            <a:xfrm>
              <a:off x="3787" y="3022"/>
              <a:ext cx="272" cy="18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287" name="Rectangle 25"/>
            <p:cNvSpPr>
              <a:spLocks noChangeArrowheads="1"/>
            </p:cNvSpPr>
            <p:nvPr/>
          </p:nvSpPr>
          <p:spPr bwMode="auto">
            <a:xfrm>
              <a:off x="3787" y="3612"/>
              <a:ext cx="272" cy="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>
                <a:solidFill>
                  <a:srgbClr val="FFFC8F"/>
                </a:solidFill>
              </a:endParaRPr>
            </a:p>
          </p:txBody>
        </p:sp>
        <p:sp>
          <p:nvSpPr>
            <p:cNvPr id="11288" name="AutoShape 26"/>
            <p:cNvSpPr>
              <a:spLocks noChangeArrowheads="1"/>
            </p:cNvSpPr>
            <p:nvPr/>
          </p:nvSpPr>
          <p:spPr bwMode="auto">
            <a:xfrm>
              <a:off x="3683" y="2387"/>
              <a:ext cx="476" cy="589"/>
            </a:xfrm>
            <a:prstGeom prst="upArrow">
              <a:avLst>
                <a:gd name="adj1" fmla="val 56315"/>
                <a:gd name="adj2" fmla="val 55196"/>
              </a:avLst>
            </a:prstGeom>
            <a:solidFill>
              <a:srgbClr val="E9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1272" name="Text Box 27"/>
          <p:cNvSpPr txBox="1">
            <a:spLocks noChangeArrowheads="1"/>
          </p:cNvSpPr>
          <p:nvPr/>
        </p:nvSpPr>
        <p:spPr bwMode="auto">
          <a:xfrm>
            <a:off x="6804025" y="530066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3300"/>
                </a:solidFill>
              </a:rPr>
              <a:t>自动执行驻车</a:t>
            </a:r>
          </a:p>
        </p:txBody>
      </p:sp>
      <p:sp>
        <p:nvSpPr>
          <p:cNvPr id="11273" name="Text Box 28"/>
          <p:cNvSpPr txBox="1">
            <a:spLocks noChangeArrowheads="1"/>
          </p:cNvSpPr>
          <p:nvPr/>
        </p:nvSpPr>
        <p:spPr bwMode="auto">
          <a:xfrm>
            <a:off x="7270750" y="407670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tx2"/>
                </a:solidFill>
                <a:ea typeface="楷体_GB2312" pitchFamily="49" charset="-122"/>
              </a:rPr>
              <a:t>执行时间 </a:t>
            </a:r>
            <a:r>
              <a:rPr lang="en-US" altLang="zh-CN" sz="1800" b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&lt;1.4s </a:t>
            </a:r>
          </a:p>
        </p:txBody>
      </p:sp>
      <p:sp>
        <p:nvSpPr>
          <p:cNvPr id="11274" name="Text Box 30"/>
          <p:cNvSpPr txBox="1">
            <a:spLocks noChangeArrowheads="1"/>
          </p:cNvSpPr>
          <p:nvPr/>
        </p:nvSpPr>
        <p:spPr bwMode="auto">
          <a:xfrm>
            <a:off x="7164388" y="3357563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夹紧力上升</a:t>
            </a:r>
            <a:endParaRPr lang="zh-CN" altLang="en-US" sz="1800" b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1275" name="Group 41"/>
          <p:cNvGrpSpPr>
            <a:grpSpLocks/>
          </p:cNvGrpSpPr>
          <p:nvPr/>
        </p:nvGrpSpPr>
        <p:grpSpPr bwMode="auto">
          <a:xfrm>
            <a:off x="4932363" y="3141663"/>
            <a:ext cx="1728787" cy="2082800"/>
            <a:chOff x="3016" y="2400"/>
            <a:chExt cx="1089" cy="1312"/>
          </a:xfrm>
        </p:grpSpPr>
        <p:grpSp>
          <p:nvGrpSpPr>
            <p:cNvPr id="11276" name="Group 40"/>
            <p:cNvGrpSpPr>
              <a:grpSpLocks/>
            </p:cNvGrpSpPr>
            <p:nvPr/>
          </p:nvGrpSpPr>
          <p:grpSpPr bwMode="auto">
            <a:xfrm>
              <a:off x="3016" y="2400"/>
              <a:ext cx="817" cy="1312"/>
              <a:chOff x="3016" y="2400"/>
              <a:chExt cx="817" cy="1312"/>
            </a:xfrm>
          </p:grpSpPr>
          <p:sp>
            <p:nvSpPr>
              <p:cNvPr id="11278" name="Text Box 32"/>
              <p:cNvSpPr txBox="1">
                <a:spLocks noChangeArrowheads="1"/>
              </p:cNvSpPr>
              <p:nvPr/>
            </p:nvSpPr>
            <p:spPr bwMode="auto">
              <a:xfrm>
                <a:off x="3016" y="2400"/>
                <a:ext cx="817" cy="198"/>
              </a:xfrm>
              <a:prstGeom prst="rect">
                <a:avLst/>
              </a:prstGeom>
              <a:noFill/>
              <a:ln w="9525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/>
                  <a:t>驻车释放状态</a:t>
                </a:r>
              </a:p>
            </p:txBody>
          </p:sp>
          <p:sp>
            <p:nvSpPr>
              <p:cNvPr id="11279" name="Text Box 33"/>
              <p:cNvSpPr txBox="1">
                <a:spLocks noChangeArrowheads="1"/>
              </p:cNvSpPr>
              <p:nvPr/>
            </p:nvSpPr>
            <p:spPr bwMode="auto">
              <a:xfrm>
                <a:off x="3061" y="2885"/>
                <a:ext cx="726" cy="237"/>
              </a:xfrm>
              <a:prstGeom prst="rect">
                <a:avLst/>
              </a:prstGeom>
              <a:noFill/>
              <a:ln w="9525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/>
                  <a:t>IGN OFF</a:t>
                </a:r>
              </a:p>
            </p:txBody>
          </p:sp>
          <p:sp>
            <p:nvSpPr>
              <p:cNvPr id="11280" name="Line 34"/>
              <p:cNvSpPr>
                <a:spLocks noChangeShapeType="1"/>
              </p:cNvSpPr>
              <p:nvPr/>
            </p:nvSpPr>
            <p:spPr bwMode="auto">
              <a:xfrm>
                <a:off x="3424" y="2613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Text Box 35"/>
              <p:cNvSpPr txBox="1">
                <a:spLocks noChangeArrowheads="1"/>
              </p:cNvSpPr>
              <p:nvPr/>
            </p:nvSpPr>
            <p:spPr bwMode="auto">
              <a:xfrm>
                <a:off x="3061" y="3475"/>
                <a:ext cx="726" cy="237"/>
              </a:xfrm>
              <a:prstGeom prst="rect">
                <a:avLst/>
              </a:prstGeom>
              <a:noFill/>
              <a:ln w="9525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/>
                  <a:t>施加驻车</a:t>
                </a:r>
              </a:p>
            </p:txBody>
          </p:sp>
          <p:sp>
            <p:nvSpPr>
              <p:cNvPr id="11282" name="Line 38"/>
              <p:cNvSpPr>
                <a:spLocks noChangeShapeType="1"/>
              </p:cNvSpPr>
              <p:nvPr/>
            </p:nvSpPr>
            <p:spPr bwMode="auto">
              <a:xfrm>
                <a:off x="3424" y="3157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7" name="Text Box 39"/>
            <p:cNvSpPr txBox="1">
              <a:spLocks noChangeArrowheads="1"/>
            </p:cNvSpPr>
            <p:nvPr/>
          </p:nvSpPr>
          <p:spPr bwMode="auto">
            <a:xfrm>
              <a:off x="3515" y="3203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 b="0"/>
                <a:t>车速</a:t>
              </a:r>
              <a:r>
                <a:rPr lang="en-US" altLang="zh-CN" sz="1400" b="0"/>
                <a:t>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7848600" cy="3671888"/>
          </a:xfrm>
          <a:noFill/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静态驻车</a:t>
            </a:r>
          </a:p>
          <a:p>
            <a:pPr eaLnBrk="1" hangingPunct="1">
              <a:spcAft>
                <a:spcPct val="35000"/>
              </a:spcAft>
            </a:pPr>
            <a:endParaRPr lang="zh-CN" altLang="en-US" sz="2400" b="1" smtClean="0">
              <a:solidFill>
                <a:srgbClr val="FF3300"/>
              </a:solidFill>
            </a:endParaRP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zh-CN" altLang="en-US" sz="2000" b="1" smtClean="0">
                <a:solidFill>
                  <a:srgbClr val="0000CC"/>
                </a:solidFill>
              </a:rPr>
              <a:t>     条件：</a:t>
            </a:r>
            <a:r>
              <a:rPr lang="zh-CN" altLang="en-US" sz="2000" smtClean="0"/>
              <a:t>  </a:t>
            </a:r>
            <a:r>
              <a:rPr lang="en-US" altLang="zh-CN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、车速</a:t>
            </a:r>
            <a:r>
              <a:rPr lang="en-US" altLang="zh-CN" sz="2000" smtClean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=0 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altLang="zh-CN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 2</a:t>
            </a:r>
            <a:r>
              <a:rPr lang="zh-CN" altLang="en-US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、点火处于</a:t>
            </a:r>
            <a:r>
              <a:rPr lang="en-US" altLang="zh-CN" sz="2000" smtClean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ON</a:t>
            </a:r>
            <a:r>
              <a:rPr lang="zh-CN" altLang="en-US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状态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 </a:t>
            </a:r>
            <a:r>
              <a:rPr lang="en-US" altLang="zh-CN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smtClean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、电池电压正常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endParaRPr lang="zh-CN" altLang="en-US" sz="2000" smtClean="0">
              <a:solidFill>
                <a:srgbClr val="98652C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smtClean="0"/>
              <a:t>     </a:t>
            </a:r>
            <a:r>
              <a:rPr lang="zh-CN" altLang="en-US" sz="2000" b="1" smtClean="0">
                <a:solidFill>
                  <a:srgbClr val="0000CC"/>
                </a:solidFill>
              </a:rPr>
              <a:t>操作：</a:t>
            </a:r>
            <a:r>
              <a:rPr lang="zh-CN" altLang="en-US" sz="2000" smtClean="0"/>
              <a:t>  </a:t>
            </a:r>
            <a:r>
              <a:rPr lang="zh-CN" altLang="en-US" sz="2000" smtClean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拉起</a:t>
            </a:r>
            <a:r>
              <a:rPr lang="en-US" altLang="zh-CN" sz="2000" smtClean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EPB</a:t>
            </a:r>
            <a:r>
              <a:rPr lang="zh-CN" altLang="en-US" sz="2000" smtClean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开关</a:t>
            </a:r>
          </a:p>
          <a:p>
            <a:pPr eaLnBrk="1" hangingPunct="1">
              <a:buFontTx/>
              <a:buNone/>
            </a:pPr>
            <a:endParaRPr lang="en-US" altLang="zh-CN" sz="2000" smtClean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588125" y="119062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EPB </a:t>
            </a:r>
            <a:r>
              <a:rPr lang="zh-CN" altLang="en-US" sz="1800"/>
              <a:t>静态功能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lum bright="16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205038"/>
            <a:ext cx="4921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381875" y="23495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00"/>
                </a:solidFill>
              </a:rPr>
              <a:t>ON</a:t>
            </a:r>
          </a:p>
        </p:txBody>
      </p:sp>
      <p:grpSp>
        <p:nvGrpSpPr>
          <p:cNvPr id="12294" name="Group 22"/>
          <p:cNvGrpSpPr>
            <a:grpSpLocks/>
          </p:cNvGrpSpPr>
          <p:nvPr/>
        </p:nvGrpSpPr>
        <p:grpSpPr bwMode="auto">
          <a:xfrm>
            <a:off x="6781800" y="3213100"/>
            <a:ext cx="454025" cy="1981200"/>
            <a:chOff x="3683" y="2387"/>
            <a:chExt cx="476" cy="1248"/>
          </a:xfrm>
        </p:grpSpPr>
        <p:sp>
          <p:nvSpPr>
            <p:cNvPr id="12299" name="Rectangle 15"/>
            <p:cNvSpPr>
              <a:spLocks noChangeArrowheads="1"/>
            </p:cNvSpPr>
            <p:nvPr/>
          </p:nvSpPr>
          <p:spPr bwMode="auto">
            <a:xfrm>
              <a:off x="3787" y="3521"/>
              <a:ext cx="272" cy="4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3787" y="3430"/>
              <a:ext cx="272" cy="4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3787" y="3249"/>
              <a:ext cx="272" cy="137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02" name="Rectangle 18"/>
            <p:cNvSpPr>
              <a:spLocks noChangeArrowheads="1"/>
            </p:cNvSpPr>
            <p:nvPr/>
          </p:nvSpPr>
          <p:spPr bwMode="auto">
            <a:xfrm>
              <a:off x="3787" y="3022"/>
              <a:ext cx="272" cy="18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03" name="Rectangle 19"/>
            <p:cNvSpPr>
              <a:spLocks noChangeArrowheads="1"/>
            </p:cNvSpPr>
            <p:nvPr/>
          </p:nvSpPr>
          <p:spPr bwMode="auto">
            <a:xfrm>
              <a:off x="3787" y="3612"/>
              <a:ext cx="272" cy="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>
                <a:solidFill>
                  <a:srgbClr val="FFFC8F"/>
                </a:solidFill>
              </a:endParaRPr>
            </a:p>
          </p:txBody>
        </p:sp>
        <p:sp>
          <p:nvSpPr>
            <p:cNvPr id="12304" name="AutoShape 21"/>
            <p:cNvSpPr>
              <a:spLocks noChangeArrowheads="1"/>
            </p:cNvSpPr>
            <p:nvPr/>
          </p:nvSpPr>
          <p:spPr bwMode="auto">
            <a:xfrm>
              <a:off x="3683" y="2387"/>
              <a:ext cx="476" cy="589"/>
            </a:xfrm>
            <a:prstGeom prst="upArrow">
              <a:avLst>
                <a:gd name="adj1" fmla="val 56315"/>
                <a:gd name="adj2" fmla="val 55196"/>
              </a:avLst>
            </a:prstGeom>
            <a:solidFill>
              <a:srgbClr val="E9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2295" name="Text Box 26"/>
          <p:cNvSpPr txBox="1">
            <a:spLocks noChangeArrowheads="1"/>
          </p:cNvSpPr>
          <p:nvPr/>
        </p:nvSpPr>
        <p:spPr bwMode="auto">
          <a:xfrm>
            <a:off x="6516688" y="5373688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3300"/>
                </a:solidFill>
              </a:rPr>
              <a:t>执行驻车</a:t>
            </a:r>
          </a:p>
        </p:txBody>
      </p:sp>
      <p:sp>
        <p:nvSpPr>
          <p:cNvPr id="12296" name="Text Box 27"/>
          <p:cNvSpPr txBox="1">
            <a:spLocks noChangeArrowheads="1"/>
          </p:cNvSpPr>
          <p:nvPr/>
        </p:nvSpPr>
        <p:spPr bwMode="auto">
          <a:xfrm>
            <a:off x="7235825" y="4221163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tx2"/>
                </a:solidFill>
                <a:ea typeface="楷体_GB2312" pitchFamily="49" charset="-122"/>
              </a:rPr>
              <a:t>执行时间 </a:t>
            </a:r>
            <a:r>
              <a:rPr lang="en-US" altLang="zh-CN" sz="1800" b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&lt;1.4s</a:t>
            </a:r>
          </a:p>
        </p:txBody>
      </p:sp>
      <p:sp>
        <p:nvSpPr>
          <p:cNvPr id="12297" name="Text Box 30"/>
          <p:cNvSpPr txBox="1">
            <a:spLocks noChangeArrowheads="1"/>
          </p:cNvSpPr>
          <p:nvPr/>
        </p:nvSpPr>
        <p:spPr bwMode="auto">
          <a:xfrm>
            <a:off x="7235825" y="3500438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夹紧力 </a:t>
            </a:r>
            <a:r>
              <a:rPr lang="en-US" altLang="zh-CN" sz="1800" b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&gt;15kN</a:t>
            </a:r>
          </a:p>
        </p:txBody>
      </p:sp>
      <p:graphicFrame>
        <p:nvGraphicFramePr>
          <p:cNvPr id="12298" name="Object 37"/>
          <p:cNvGraphicFramePr>
            <a:graphicFrameLocks noChangeAspect="1"/>
          </p:cNvGraphicFramePr>
          <p:nvPr/>
        </p:nvGraphicFramePr>
        <p:xfrm>
          <a:off x="4716463" y="3141663"/>
          <a:ext cx="146843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Visio" r:id="rId4" imgW="859536" imgH="1219505" progId="Visio.Drawing.11">
                  <p:embed/>
                </p:oleObj>
              </mc:Choice>
              <mc:Fallback>
                <p:oleObj name="Visio" r:id="rId4" imgW="859536" imgH="1219505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41663"/>
                        <a:ext cx="1468437" cy="2089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611188" y="1052513"/>
            <a:ext cx="7848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静态释放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endParaRPr lang="zh-CN" altLang="en-US" sz="2400">
              <a:solidFill>
                <a:srgbClr val="FF33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>
                <a:solidFill>
                  <a:srgbClr val="0000CC"/>
                </a:solidFill>
              </a:rPr>
              <a:t>    条件：</a:t>
            </a:r>
            <a:r>
              <a:rPr lang="zh-CN" altLang="en-US" sz="2000" b="0"/>
              <a:t>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、车速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=0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2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、点火处于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ON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状态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、电池电压正常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endParaRPr lang="zh-CN" altLang="en-US" sz="2000" b="0">
              <a:solidFill>
                <a:srgbClr val="98652C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0"/>
              <a:t>    </a:t>
            </a:r>
            <a:r>
              <a:rPr lang="zh-CN" altLang="en-US" sz="2000">
                <a:solidFill>
                  <a:srgbClr val="0000CC"/>
                </a:solidFill>
              </a:rPr>
              <a:t>操作：</a:t>
            </a:r>
            <a:r>
              <a:rPr lang="zh-CN" altLang="en-US" sz="2000" b="0"/>
              <a:t> </a:t>
            </a:r>
            <a:r>
              <a:rPr lang="en-US" altLang="zh-CN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、踩住刹车踏板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、按下</a:t>
            </a:r>
            <a:r>
              <a:rPr lang="en-US" altLang="zh-CN" sz="2000" b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EPB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开关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588125" y="119062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EPB </a:t>
            </a:r>
            <a:r>
              <a:rPr lang="zh-CN" altLang="en-US" sz="1800"/>
              <a:t>静态功能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>
            <a:lum bright="16000" contrast="-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205038"/>
            <a:ext cx="4921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7380288" y="23495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00"/>
                </a:solidFill>
              </a:rPr>
              <a:t>OFF</a:t>
            </a:r>
          </a:p>
        </p:txBody>
      </p:sp>
      <p:grpSp>
        <p:nvGrpSpPr>
          <p:cNvPr id="13318" name="Group 13"/>
          <p:cNvGrpSpPr>
            <a:grpSpLocks/>
          </p:cNvGrpSpPr>
          <p:nvPr/>
        </p:nvGrpSpPr>
        <p:grpSpPr bwMode="auto">
          <a:xfrm rot="10800000">
            <a:off x="6516688" y="3429000"/>
            <a:ext cx="454025" cy="1981200"/>
            <a:chOff x="3683" y="2387"/>
            <a:chExt cx="476" cy="1248"/>
          </a:xfrm>
        </p:grpSpPr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3787" y="3521"/>
              <a:ext cx="272" cy="4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24" name="Rectangle 15"/>
            <p:cNvSpPr>
              <a:spLocks noChangeArrowheads="1"/>
            </p:cNvSpPr>
            <p:nvPr/>
          </p:nvSpPr>
          <p:spPr bwMode="auto">
            <a:xfrm>
              <a:off x="3787" y="3430"/>
              <a:ext cx="272" cy="46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25" name="Rectangle 16"/>
            <p:cNvSpPr>
              <a:spLocks noChangeArrowheads="1"/>
            </p:cNvSpPr>
            <p:nvPr/>
          </p:nvSpPr>
          <p:spPr bwMode="auto">
            <a:xfrm>
              <a:off x="3787" y="3249"/>
              <a:ext cx="272" cy="137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26" name="Rectangle 17"/>
            <p:cNvSpPr>
              <a:spLocks noChangeArrowheads="1"/>
            </p:cNvSpPr>
            <p:nvPr/>
          </p:nvSpPr>
          <p:spPr bwMode="auto">
            <a:xfrm>
              <a:off x="3787" y="3022"/>
              <a:ext cx="272" cy="182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27" name="Rectangle 18"/>
            <p:cNvSpPr>
              <a:spLocks noChangeArrowheads="1"/>
            </p:cNvSpPr>
            <p:nvPr/>
          </p:nvSpPr>
          <p:spPr bwMode="auto">
            <a:xfrm>
              <a:off x="3787" y="3612"/>
              <a:ext cx="272" cy="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zh-CN" altLang="zh-CN">
                <a:solidFill>
                  <a:srgbClr val="FFFC8F"/>
                </a:solidFill>
              </a:endParaRPr>
            </a:p>
          </p:txBody>
        </p:sp>
        <p:sp>
          <p:nvSpPr>
            <p:cNvPr id="13328" name="AutoShape 19"/>
            <p:cNvSpPr>
              <a:spLocks noChangeArrowheads="1"/>
            </p:cNvSpPr>
            <p:nvPr/>
          </p:nvSpPr>
          <p:spPr bwMode="auto">
            <a:xfrm>
              <a:off x="3683" y="2387"/>
              <a:ext cx="476" cy="589"/>
            </a:xfrm>
            <a:prstGeom prst="upArrow">
              <a:avLst>
                <a:gd name="adj1" fmla="val 56315"/>
                <a:gd name="adj2" fmla="val 55196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3319" name="Text Box 20"/>
          <p:cNvSpPr txBox="1">
            <a:spLocks noChangeArrowheads="1"/>
          </p:cNvSpPr>
          <p:nvPr/>
        </p:nvSpPr>
        <p:spPr bwMode="auto">
          <a:xfrm>
            <a:off x="6588125" y="551656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3300"/>
                </a:solidFill>
              </a:rPr>
              <a:t>释放驻车</a:t>
            </a:r>
          </a:p>
        </p:txBody>
      </p:sp>
      <p:sp>
        <p:nvSpPr>
          <p:cNvPr id="13320" name="Text Box 21"/>
          <p:cNvSpPr txBox="1">
            <a:spLocks noChangeArrowheads="1"/>
          </p:cNvSpPr>
          <p:nvPr/>
        </p:nvSpPr>
        <p:spPr bwMode="auto">
          <a:xfrm>
            <a:off x="7019925" y="4221163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tx2"/>
                </a:solidFill>
                <a:ea typeface="楷体_GB2312" pitchFamily="49" charset="-122"/>
              </a:rPr>
              <a:t>执行时间 </a:t>
            </a:r>
            <a:r>
              <a:rPr lang="en-US" altLang="zh-CN" sz="1800" b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&lt;1.4s</a:t>
            </a:r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7019925" y="3357563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夹紧力下降</a:t>
            </a:r>
            <a:endParaRPr lang="zh-CN" altLang="en-US" sz="1800" b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22" name="Object 24"/>
          <p:cNvGraphicFramePr>
            <a:graphicFrameLocks noChangeAspect="1"/>
          </p:cNvGraphicFramePr>
          <p:nvPr/>
        </p:nvGraphicFramePr>
        <p:xfrm>
          <a:off x="4500563" y="1844675"/>
          <a:ext cx="144462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Visio" r:id="rId4" imgW="859536" imgH="1669694" progId="Visio.Drawing.11">
                  <p:embed/>
                </p:oleObj>
              </mc:Choice>
              <mc:Fallback>
                <p:oleObj name="Visio" r:id="rId4" imgW="859536" imgH="1669694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44675"/>
                        <a:ext cx="1444625" cy="2808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539750" y="1052513"/>
            <a:ext cx="7848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辅助起步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条件：</a:t>
            </a:r>
            <a:r>
              <a:rPr lang="zh-CN" altLang="en-US" sz="2000" b="0"/>
              <a:t>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、车速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=0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    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、发动机运转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    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、车辆处于驻车状态</a:t>
            </a:r>
            <a:endParaRPr lang="zh-CN" altLang="en-US" sz="2000" b="0">
              <a:solidFill>
                <a:srgbClr val="98652C"/>
              </a:solidFill>
              <a:latin typeface="Verdana" pitchFamily="34" charset="0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</a:pP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、电池电压正常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</a:pP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</a:pPr>
            <a:endParaRPr lang="zh-CN" altLang="en-US" sz="2000" b="0">
              <a:solidFill>
                <a:srgbClr val="98652C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 b="0"/>
              <a:t>    </a:t>
            </a:r>
            <a:r>
              <a:rPr lang="zh-CN" altLang="en-US" sz="2000">
                <a:solidFill>
                  <a:srgbClr val="0000CC"/>
                </a:solidFill>
              </a:rPr>
              <a:t>操作：</a:t>
            </a:r>
            <a:r>
              <a:rPr lang="zh-CN" altLang="en-US" sz="2000" b="0"/>
              <a:t> </a:t>
            </a:r>
            <a:r>
              <a:rPr lang="en-US" altLang="zh-CN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、挂档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、缓慢抬离合器至半联动（</a:t>
            </a:r>
            <a:r>
              <a:rPr lang="zh-CN" altLang="en-US" sz="2000" b="0">
                <a:solidFill>
                  <a:srgbClr val="0F4ECB"/>
                </a:solidFill>
                <a:latin typeface="黑体" pitchFamily="2" charset="-122"/>
                <a:ea typeface="黑体" pitchFamily="2" charset="-122"/>
              </a:rPr>
              <a:t>自动档无离合器操作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、踩下油门踏板进行起步，</a:t>
            </a:r>
            <a:r>
              <a:rPr lang="en-US" altLang="zh-CN" sz="2000" b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EPB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自动释放驻车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       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84313"/>
            <a:ext cx="1943100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900113" y="5734050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☺"/>
            </a:pP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en-US" sz="1600">
                <a:solidFill>
                  <a:srgbClr val="FF0000"/>
                </a:solidFill>
              </a:rPr>
              <a:t>油门大小与坡度有关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659563" y="981075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EPB </a:t>
            </a:r>
            <a:r>
              <a:rPr lang="zh-CN" altLang="en-US" sz="1800"/>
              <a:t>动态功能</a:t>
            </a:r>
          </a:p>
        </p:txBody>
      </p:sp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4572000" y="1268413"/>
          <a:ext cx="152876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Visio" r:id="rId4" imgW="859536" imgH="1660550" progId="Visio.Drawing.11">
                  <p:embed/>
                </p:oleObj>
              </mc:Choice>
              <mc:Fallback>
                <p:oleObj name="Visio" r:id="rId4" imgW="859536" imgH="166055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1528763" cy="2952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5"/>
          <p:cNvSpPr>
            <a:spLocks noChangeArrowheads="1"/>
          </p:cNvSpPr>
          <p:nvPr/>
        </p:nvSpPr>
        <p:spPr bwMode="auto">
          <a:xfrm>
            <a:off x="3440113" y="4508500"/>
            <a:ext cx="3671887" cy="504825"/>
          </a:xfrm>
          <a:prstGeom prst="homePlate">
            <a:avLst>
              <a:gd name="adj" fmla="val 181840"/>
            </a:avLst>
          </a:prstGeom>
          <a:gradFill rotWithShape="0">
            <a:gsLst>
              <a:gs pos="0">
                <a:srgbClr val="DBDBDB">
                  <a:alpha val="37000"/>
                </a:srgbClr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95288" y="908050"/>
            <a:ext cx="7848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动态驻车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条件：</a:t>
            </a:r>
            <a:r>
              <a:rPr lang="zh-CN" altLang="en-US" sz="2000"/>
              <a:t>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、车速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&gt;5km/s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    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、电池电压正常</a:t>
            </a:r>
            <a:endParaRPr lang="zh-CN" altLang="en-US" sz="2000" b="0">
              <a:solidFill>
                <a:srgbClr val="98652C"/>
              </a:solidFill>
              <a:latin typeface="Verdana" pitchFamily="34" charset="0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</a:pP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、点火处于</a:t>
            </a:r>
            <a:r>
              <a:rPr lang="en-US" altLang="zh-CN" sz="2000" b="0">
                <a:solidFill>
                  <a:srgbClr val="98652C"/>
                </a:solidFill>
                <a:latin typeface="Verdana" pitchFamily="34" charset="0"/>
                <a:ea typeface="黑体" pitchFamily="2" charset="-122"/>
              </a:rPr>
              <a:t>ON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状态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</a:pPr>
            <a:r>
              <a:rPr lang="zh-CN" altLang="en-US" sz="2000"/>
              <a:t>    </a:t>
            </a:r>
            <a:r>
              <a:rPr lang="zh-CN" altLang="en-US" sz="2000">
                <a:solidFill>
                  <a:srgbClr val="0000CC"/>
                </a:solidFill>
              </a:rPr>
              <a:t>操作：</a:t>
            </a:r>
            <a:r>
              <a:rPr lang="zh-CN" altLang="en-US" sz="2000"/>
              <a:t> 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拉住</a:t>
            </a:r>
            <a:r>
              <a:rPr lang="en-US" altLang="zh-CN" sz="2000" b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EPB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开关不放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5364" name="Picture 15" descr="j0212957"/>
          <p:cNvPicPr>
            <a:picLocks noChangeAspect="1" noChangeArrowheads="1"/>
          </p:cNvPicPr>
          <p:nvPr/>
        </p:nvPicPr>
        <p:blipFill>
          <a:blip r:embed="rId2" cstate="print">
            <a:lum bright="10000" contrast="-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4525" y="1700213"/>
            <a:ext cx="194468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5168900" y="38608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/>
              <a:t>5km/h</a:t>
            </a:r>
          </a:p>
        </p:txBody>
      </p:sp>
      <p:sp>
        <p:nvSpPr>
          <p:cNvPr id="15366" name="Text Box 18"/>
          <p:cNvSpPr txBox="1">
            <a:spLocks noChangeArrowheads="1"/>
          </p:cNvSpPr>
          <p:nvPr/>
        </p:nvSpPr>
        <p:spPr bwMode="auto">
          <a:xfrm>
            <a:off x="3441700" y="5175250"/>
            <a:ext cx="2016125" cy="336550"/>
          </a:xfrm>
          <a:prstGeom prst="rect">
            <a:avLst/>
          </a:prstGeom>
          <a:solidFill>
            <a:srgbClr val="F7B4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ESP</a:t>
            </a:r>
            <a:r>
              <a:rPr lang="zh-CN" altLang="en-US" sz="1600"/>
              <a:t>进行四轮制动</a:t>
            </a:r>
          </a:p>
        </p:txBody>
      </p:sp>
      <p:sp>
        <p:nvSpPr>
          <p:cNvPr id="15367" name="Text Box 20"/>
          <p:cNvSpPr txBox="1">
            <a:spLocks noChangeArrowheads="1"/>
          </p:cNvSpPr>
          <p:nvPr/>
        </p:nvSpPr>
        <p:spPr bwMode="auto">
          <a:xfrm>
            <a:off x="5457825" y="5175250"/>
            <a:ext cx="19431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EPB</a:t>
            </a:r>
            <a:r>
              <a:rPr lang="zh-CN" altLang="en-US" sz="1600"/>
              <a:t>执行驻车制动</a:t>
            </a:r>
          </a:p>
        </p:txBody>
      </p:sp>
      <p:sp>
        <p:nvSpPr>
          <p:cNvPr id="15368" name="Rectangle 21"/>
          <p:cNvSpPr>
            <a:spLocks noChangeArrowheads="1"/>
          </p:cNvSpPr>
          <p:nvPr/>
        </p:nvSpPr>
        <p:spPr bwMode="auto">
          <a:xfrm>
            <a:off x="4160838" y="4581525"/>
            <a:ext cx="890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&gt;5km/h</a:t>
            </a:r>
          </a:p>
        </p:txBody>
      </p:sp>
      <p:sp>
        <p:nvSpPr>
          <p:cNvPr id="15369" name="Rectangle 23"/>
          <p:cNvSpPr>
            <a:spLocks noChangeArrowheads="1"/>
          </p:cNvSpPr>
          <p:nvPr/>
        </p:nvSpPr>
        <p:spPr bwMode="auto">
          <a:xfrm>
            <a:off x="2865438" y="4437063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600"/>
              <a:t>车速</a:t>
            </a:r>
          </a:p>
        </p:txBody>
      </p:sp>
      <p:sp>
        <p:nvSpPr>
          <p:cNvPr id="15370" name="Line 17"/>
          <p:cNvSpPr>
            <a:spLocks noChangeShapeType="1"/>
          </p:cNvSpPr>
          <p:nvPr/>
        </p:nvSpPr>
        <p:spPr bwMode="auto">
          <a:xfrm>
            <a:off x="5456238" y="4221163"/>
            <a:ext cx="1587" cy="12954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27"/>
          <p:cNvSpPr txBox="1">
            <a:spLocks noChangeArrowheads="1"/>
          </p:cNvSpPr>
          <p:nvPr/>
        </p:nvSpPr>
        <p:spPr bwMode="auto">
          <a:xfrm>
            <a:off x="3441700" y="5654675"/>
            <a:ext cx="38163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99"/>
                </a:solidFill>
              </a:rPr>
              <a:t>EPB</a:t>
            </a:r>
            <a:r>
              <a:rPr lang="zh-CN" altLang="en-US" sz="1800">
                <a:solidFill>
                  <a:srgbClr val="000099"/>
                </a:solidFill>
              </a:rPr>
              <a:t>进行后轮动态制动</a:t>
            </a:r>
          </a:p>
        </p:txBody>
      </p:sp>
      <p:sp>
        <p:nvSpPr>
          <p:cNvPr id="15372" name="AutoShape 32"/>
          <p:cNvSpPr>
            <a:spLocks noChangeArrowheads="1"/>
          </p:cNvSpPr>
          <p:nvPr/>
        </p:nvSpPr>
        <p:spPr bwMode="auto">
          <a:xfrm>
            <a:off x="1641475" y="4940300"/>
            <a:ext cx="1368425" cy="360363"/>
          </a:xfrm>
          <a:prstGeom prst="wedgeRectCallout">
            <a:avLst>
              <a:gd name="adj1" fmla="val 88630"/>
              <a:gd name="adj2" fmla="val 41630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rgbClr val="B85C00"/>
                </a:solidFill>
              </a:rPr>
              <a:t>有</a:t>
            </a:r>
            <a:r>
              <a:rPr lang="en-US" altLang="zh-CN">
                <a:solidFill>
                  <a:srgbClr val="B85C00"/>
                </a:solidFill>
              </a:rPr>
              <a:t>ESP</a:t>
            </a:r>
            <a:r>
              <a:rPr lang="zh-CN" altLang="en-US">
                <a:solidFill>
                  <a:srgbClr val="B85C00"/>
                </a:solidFill>
              </a:rPr>
              <a:t>参与</a:t>
            </a:r>
          </a:p>
        </p:txBody>
      </p:sp>
      <p:sp>
        <p:nvSpPr>
          <p:cNvPr id="15373" name="AutoShape 33"/>
          <p:cNvSpPr>
            <a:spLocks noChangeArrowheads="1"/>
          </p:cNvSpPr>
          <p:nvPr/>
        </p:nvSpPr>
        <p:spPr bwMode="auto">
          <a:xfrm>
            <a:off x="1641475" y="5805488"/>
            <a:ext cx="1368425" cy="360362"/>
          </a:xfrm>
          <a:prstGeom prst="wedgeRectCallout">
            <a:avLst>
              <a:gd name="adj1" fmla="val 83296"/>
              <a:gd name="adj2" fmla="val -58370"/>
            </a:avLst>
          </a:prstGeom>
          <a:solidFill>
            <a:srgbClr val="E8E8E8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rgbClr val="B85C00"/>
                </a:solidFill>
              </a:rPr>
              <a:t>无</a:t>
            </a:r>
            <a:r>
              <a:rPr lang="en-US" altLang="zh-CN">
                <a:solidFill>
                  <a:srgbClr val="B85C00"/>
                </a:solidFill>
              </a:rPr>
              <a:t>ESP</a:t>
            </a:r>
            <a:r>
              <a:rPr lang="zh-CN" altLang="en-US">
                <a:solidFill>
                  <a:srgbClr val="B85C00"/>
                </a:solidFill>
              </a:rPr>
              <a:t>参与</a:t>
            </a:r>
          </a:p>
        </p:txBody>
      </p:sp>
      <p:sp>
        <p:nvSpPr>
          <p:cNvPr id="15374" name="Rectangle 34"/>
          <p:cNvSpPr>
            <a:spLocks noChangeArrowheads="1"/>
          </p:cNvSpPr>
          <p:nvPr/>
        </p:nvSpPr>
        <p:spPr bwMode="auto">
          <a:xfrm>
            <a:off x="6969125" y="44370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0km/h</a:t>
            </a:r>
          </a:p>
        </p:txBody>
      </p:sp>
      <p:sp>
        <p:nvSpPr>
          <p:cNvPr id="15375" name="Text Box 35"/>
          <p:cNvSpPr txBox="1">
            <a:spLocks noChangeArrowheads="1"/>
          </p:cNvSpPr>
          <p:nvPr/>
        </p:nvSpPr>
        <p:spPr bwMode="auto">
          <a:xfrm>
            <a:off x="6227763" y="981075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EPB </a:t>
            </a:r>
            <a:r>
              <a:rPr lang="zh-CN" altLang="en-US" sz="1800"/>
              <a:t>动态功能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395288" y="908050"/>
            <a:ext cx="7848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动态驻车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</a:t>
            </a:r>
            <a:endParaRPr lang="zh-CN" altLang="en-US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387" name="Object 17"/>
          <p:cNvGraphicFramePr>
            <a:graphicFrameLocks noChangeAspect="1"/>
          </p:cNvGraphicFramePr>
          <p:nvPr/>
        </p:nvGraphicFramePr>
        <p:xfrm>
          <a:off x="1258888" y="1341438"/>
          <a:ext cx="6629400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Visio" r:id="rId3" imgW="4900803" imgH="3382518" progId="Visio.Drawing.11">
                  <p:embed/>
                </p:oleObj>
              </mc:Choice>
              <mc:Fallback>
                <p:oleObj name="Visio" r:id="rId3" imgW="4900803" imgH="338251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6629400" cy="45767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95288" y="908050"/>
            <a:ext cx="7848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动态驻车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</a:t>
            </a:r>
            <a:endParaRPr lang="zh-CN" altLang="en-US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900113" y="1484313"/>
            <a:ext cx="266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30000"/>
              </a:spcAft>
            </a:pPr>
            <a:r>
              <a:rPr lang="en-US" altLang="zh-CN">
                <a:solidFill>
                  <a:srgbClr val="660033"/>
                </a:solidFill>
              </a:rPr>
              <a:t>EPB</a:t>
            </a:r>
            <a:r>
              <a:rPr lang="zh-CN" altLang="en-US">
                <a:solidFill>
                  <a:srgbClr val="660033"/>
                </a:solidFill>
              </a:rPr>
              <a:t>后轮动态制动过程</a:t>
            </a:r>
          </a:p>
        </p:txBody>
      </p:sp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2051050" y="2060575"/>
          <a:ext cx="4525963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Visio" r:id="rId3" imgW="3583305" imgH="3083814" progId="Visio.Drawing.11">
                  <p:embed/>
                </p:oleObj>
              </mc:Choice>
              <mc:Fallback>
                <p:oleObj name="Visio" r:id="rId3" imgW="3583305" imgH="308381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4525963" cy="3895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468313" y="908050"/>
            <a:ext cx="7848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35000"/>
              </a:spcAft>
              <a:buFontTx/>
              <a:buChar char="•"/>
            </a:pPr>
            <a:r>
              <a:rPr lang="zh-CN" altLang="en-US" sz="2400">
                <a:solidFill>
                  <a:srgbClr val="FF3300"/>
                </a:solidFill>
              </a:rPr>
              <a:t>再夹紧功能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 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条件：</a:t>
            </a:r>
            <a:r>
              <a:rPr lang="zh-CN" altLang="en-US" sz="2000" b="0"/>
              <a:t>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、车辆处于驻车状态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</a:pP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0">
                <a:solidFill>
                  <a:srgbClr val="98652C"/>
                </a:solidFill>
                <a:latin typeface="黑体" pitchFamily="2" charset="-122"/>
                <a:ea typeface="黑体" pitchFamily="2" charset="-122"/>
              </a:rPr>
              <a:t>、制动盘温度较高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操作： </a:t>
            </a:r>
            <a:r>
              <a:rPr lang="en-US" altLang="zh-CN" sz="2000" b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EPB</a:t>
            </a:r>
            <a:r>
              <a:rPr lang="zh-CN" altLang="en-US" sz="2000" b="0">
                <a:solidFill>
                  <a:srgbClr val="660033"/>
                </a:solidFill>
                <a:latin typeface="Verdana" pitchFamily="34" charset="0"/>
                <a:ea typeface="黑体" pitchFamily="2" charset="-122"/>
              </a:rPr>
              <a:t>等待</a:t>
            </a: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制动盘冷却后执行再次夹紧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000" b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000" b="0">
              <a:solidFill>
                <a:srgbClr val="660033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8435" name="Picture 11"/>
          <p:cNvPicPr>
            <a:picLocks noChangeAspect="1" noChangeArrowheads="1"/>
          </p:cNvPicPr>
          <p:nvPr/>
        </p:nvPicPr>
        <p:blipFill>
          <a:blip r:embed="rId3">
            <a:lum bright="18000"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19"/>
          <p:cNvSpPr txBox="1">
            <a:spLocks noChangeArrowheads="1"/>
          </p:cNvSpPr>
          <p:nvPr/>
        </p:nvSpPr>
        <p:spPr bwMode="auto">
          <a:xfrm>
            <a:off x="900113" y="5516563"/>
            <a:ext cx="2457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3300"/>
                </a:solidFill>
              </a:rPr>
              <a:t>具有制动盘温度模型</a:t>
            </a:r>
          </a:p>
        </p:txBody>
      </p:sp>
      <p:grpSp>
        <p:nvGrpSpPr>
          <p:cNvPr id="18437" name="Group 29"/>
          <p:cNvGrpSpPr>
            <a:grpSpLocks/>
          </p:cNvGrpSpPr>
          <p:nvPr/>
        </p:nvGrpSpPr>
        <p:grpSpPr bwMode="auto">
          <a:xfrm>
            <a:off x="3059113" y="3357563"/>
            <a:ext cx="3168650" cy="2751137"/>
            <a:chOff x="2465" y="2109"/>
            <a:chExt cx="2139" cy="1811"/>
          </a:xfrm>
        </p:grpSpPr>
        <p:sp>
          <p:nvSpPr>
            <p:cNvPr id="18440" name="AutoShape 13"/>
            <p:cNvSpPr>
              <a:spLocks noChangeArrowheads="1"/>
            </p:cNvSpPr>
            <p:nvPr/>
          </p:nvSpPr>
          <p:spPr bwMode="auto">
            <a:xfrm rot="5400000">
              <a:off x="2466" y="3153"/>
              <a:ext cx="862" cy="22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24 h 21600"/>
                <a:gd name="T14" fmla="*/ 18894 w 21600"/>
                <a:gd name="T15" fmla="*/ 161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046CC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AutoShape 14"/>
            <p:cNvSpPr>
              <a:spLocks noChangeArrowheads="1"/>
            </p:cNvSpPr>
            <p:nvPr/>
          </p:nvSpPr>
          <p:spPr bwMode="auto">
            <a:xfrm rot="5400000">
              <a:off x="2897" y="2949"/>
              <a:ext cx="1270" cy="22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4 w 21600"/>
                <a:gd name="T5" fmla="*/ 0 h 21600"/>
                <a:gd name="T6" fmla="*/ 4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329 h 21600"/>
                <a:gd name="T14" fmla="*/ 19695 w 21600"/>
                <a:gd name="T15" fmla="*/ 162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841" y="0"/>
                  </a:moveTo>
                  <a:lnTo>
                    <a:pt x="17841" y="5328"/>
                  </a:lnTo>
                  <a:lnTo>
                    <a:pt x="3375" y="5328"/>
                  </a:lnTo>
                  <a:lnTo>
                    <a:pt x="3375" y="16272"/>
                  </a:lnTo>
                  <a:lnTo>
                    <a:pt x="17841" y="16272"/>
                  </a:lnTo>
                  <a:lnTo>
                    <a:pt x="17841" y="21600"/>
                  </a:lnTo>
                  <a:lnTo>
                    <a:pt x="21600" y="10800"/>
                  </a:lnTo>
                  <a:lnTo>
                    <a:pt x="17841" y="0"/>
                  </a:lnTo>
                  <a:close/>
                </a:path>
                <a:path w="21600" h="21600">
                  <a:moveTo>
                    <a:pt x="1350" y="5328"/>
                  </a:moveTo>
                  <a:lnTo>
                    <a:pt x="1350" y="16272"/>
                  </a:lnTo>
                  <a:lnTo>
                    <a:pt x="2700" y="16272"/>
                  </a:lnTo>
                  <a:lnTo>
                    <a:pt x="2700" y="5328"/>
                  </a:lnTo>
                  <a:lnTo>
                    <a:pt x="1350" y="5328"/>
                  </a:lnTo>
                  <a:close/>
                </a:path>
                <a:path w="21600" h="21600">
                  <a:moveTo>
                    <a:pt x="0" y="5328"/>
                  </a:moveTo>
                  <a:lnTo>
                    <a:pt x="0" y="16272"/>
                  </a:lnTo>
                  <a:lnTo>
                    <a:pt x="675" y="16272"/>
                  </a:lnTo>
                  <a:lnTo>
                    <a:pt x="675" y="5328"/>
                  </a:lnTo>
                  <a:lnTo>
                    <a:pt x="0" y="532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Text Box 15"/>
            <p:cNvSpPr txBox="1">
              <a:spLocks noChangeArrowheads="1"/>
            </p:cNvSpPr>
            <p:nvPr/>
          </p:nvSpPr>
          <p:spPr bwMode="auto">
            <a:xfrm>
              <a:off x="3599" y="2383"/>
              <a:ext cx="45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High</a:t>
              </a:r>
            </a:p>
          </p:txBody>
        </p:sp>
        <p:sp>
          <p:nvSpPr>
            <p:cNvPr id="18443" name="Text Box 16"/>
            <p:cNvSpPr txBox="1">
              <a:spLocks noChangeArrowheads="1"/>
            </p:cNvSpPr>
            <p:nvPr/>
          </p:nvSpPr>
          <p:spPr bwMode="auto">
            <a:xfrm>
              <a:off x="2465" y="2791"/>
              <a:ext cx="40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0000CC"/>
                  </a:solidFill>
                </a:rPr>
                <a:t>Low</a:t>
              </a:r>
            </a:p>
          </p:txBody>
        </p:sp>
        <p:sp>
          <p:nvSpPr>
            <p:cNvPr id="18444" name="Text Box 17"/>
            <p:cNvSpPr txBox="1">
              <a:spLocks noChangeArrowheads="1"/>
            </p:cNvSpPr>
            <p:nvPr/>
          </p:nvSpPr>
          <p:spPr bwMode="auto">
            <a:xfrm>
              <a:off x="2563" y="2110"/>
              <a:ext cx="63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无效</a:t>
              </a:r>
            </a:p>
          </p:txBody>
        </p:sp>
        <p:sp>
          <p:nvSpPr>
            <p:cNvPr id="18445" name="Text Box 18"/>
            <p:cNvSpPr txBox="1">
              <a:spLocks noChangeArrowheads="1"/>
            </p:cNvSpPr>
            <p:nvPr/>
          </p:nvSpPr>
          <p:spPr bwMode="auto">
            <a:xfrm>
              <a:off x="3379" y="2109"/>
              <a:ext cx="63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激活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3826" y="2700"/>
              <a:ext cx="77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600">
                  <a:solidFill>
                    <a:schemeClr val="accent2"/>
                  </a:solidFill>
                </a:rPr>
                <a:t>再夹紧</a:t>
              </a:r>
            </a:p>
          </p:txBody>
        </p:sp>
        <p:sp>
          <p:nvSpPr>
            <p:cNvPr id="18447" name="Line 21"/>
            <p:cNvSpPr>
              <a:spLocks noChangeShapeType="1"/>
            </p:cNvSpPr>
            <p:nvPr/>
          </p:nvSpPr>
          <p:spPr bwMode="auto">
            <a:xfrm>
              <a:off x="3463" y="2836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Text Box 23"/>
            <p:cNvSpPr txBox="1">
              <a:spLocks noChangeArrowheads="1"/>
            </p:cNvSpPr>
            <p:nvPr/>
          </p:nvSpPr>
          <p:spPr bwMode="auto">
            <a:xfrm>
              <a:off x="2653" y="3698"/>
              <a:ext cx="59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663300"/>
                  </a:solidFill>
                </a:rPr>
                <a:t>温度低</a:t>
              </a:r>
            </a:p>
          </p:txBody>
        </p:sp>
        <p:sp>
          <p:nvSpPr>
            <p:cNvPr id="18449" name="Text Box 24"/>
            <p:cNvSpPr txBox="1">
              <a:spLocks noChangeArrowheads="1"/>
            </p:cNvSpPr>
            <p:nvPr/>
          </p:nvSpPr>
          <p:spPr bwMode="auto">
            <a:xfrm>
              <a:off x="3333" y="3698"/>
              <a:ext cx="59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663300"/>
                  </a:solidFill>
                </a:rPr>
                <a:t>温度高</a:t>
              </a:r>
            </a:p>
          </p:txBody>
        </p:sp>
      </p:grpSp>
      <p:sp>
        <p:nvSpPr>
          <p:cNvPr id="18438" name="Text Box 25"/>
          <p:cNvSpPr txBox="1">
            <a:spLocks noChangeArrowheads="1"/>
          </p:cNvSpPr>
          <p:nvPr/>
        </p:nvSpPr>
        <p:spPr bwMode="auto">
          <a:xfrm>
            <a:off x="6877050" y="836613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EPB </a:t>
            </a:r>
            <a:r>
              <a:rPr lang="zh-CN" altLang="en-US" sz="1800"/>
              <a:t>静态功能</a:t>
            </a:r>
          </a:p>
        </p:txBody>
      </p:sp>
      <p:graphicFrame>
        <p:nvGraphicFramePr>
          <p:cNvPr id="18439" name="Object 27"/>
          <p:cNvGraphicFramePr>
            <a:graphicFrameLocks noChangeAspect="1"/>
          </p:cNvGraphicFramePr>
          <p:nvPr/>
        </p:nvGraphicFramePr>
        <p:xfrm>
          <a:off x="6003925" y="2133600"/>
          <a:ext cx="29940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Visio" r:id="rId4" imgW="2182673" imgH="3091586" progId="Visio.Drawing.11">
                  <p:embed/>
                </p:oleObj>
              </mc:Choice>
              <mc:Fallback>
                <p:oleObj name="Visio" r:id="rId4" imgW="2182673" imgH="3091586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2133600"/>
                        <a:ext cx="2994025" cy="4248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4" descr="纸袋"/>
          <p:cNvSpPr>
            <a:spLocks noChangeArrowheads="1" noChangeShapeType="1" noTextEdit="1"/>
          </p:cNvSpPr>
          <p:nvPr/>
        </p:nvSpPr>
        <p:spPr bwMode="auto">
          <a:xfrm>
            <a:off x="3348038" y="2852738"/>
            <a:ext cx="2808287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44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Algerian"/>
              </a:rPr>
              <a:t>End</a:t>
            </a:r>
            <a:endParaRPr lang="zh-CN" altLang="en-US" sz="3600" kern="1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>
                    <a:alpha val="79999"/>
                  </a:srgbClr>
                </a:outerShdw>
              </a:effectLst>
              <a:latin typeface="Algeri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3866" y="1505768"/>
            <a:ext cx="77867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陆博科技有限公司，目前主要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9315"/>
            <a:ext cx="7848600" cy="50346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格陆博简介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536" y="2148591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818" y="2148591"/>
            <a:ext cx="19159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卡钳式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Moc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-EPB</a:t>
            </a:r>
            <a:endParaRPr lang="en-US" altLang="zh-CN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496" y="4636779"/>
            <a:ext cx="16337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液压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ABS/ESP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5398" y="307728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</a:rPr>
              <a:t>+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786" y="5434739"/>
            <a:ext cx="1125569" cy="785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369789" y="4577483"/>
            <a:ext cx="16305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ABS/ASR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7422" y="5148987"/>
            <a:ext cx="785818" cy="575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" name="Picture 10" descr="ASR阀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7422" y="5863367"/>
            <a:ext cx="80246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928794" y="5502788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</a:rPr>
              <a:t>+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pic>
        <p:nvPicPr>
          <p:cNvPr id="24" name="Picture 3" descr="Product-04"/>
          <p:cNvPicPr>
            <a:picLocks noChangeAspect="1" noChangeArrowheads="1"/>
          </p:cNvPicPr>
          <p:nvPr/>
        </p:nvPicPr>
        <p:blipFill>
          <a:blip r:embed="rId5" cstate="email">
            <a:lum bright="18000" contrast="-8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00" y="2577219"/>
            <a:ext cx="2714644" cy="168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388" y="5220425"/>
            <a:ext cx="160463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286512" y="4648921"/>
            <a:ext cx="16385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车道偏离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LDW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" descr="{6E3CB271-5609-4D70-B9A3-3008003E4B86}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6182" y="5148987"/>
            <a:ext cx="2071702" cy="13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 descr="C:\Documents and Settings\Administrator\桌面\EPB图片截图\20140209450984_1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8340" y="2862971"/>
            <a:ext cx="1428760" cy="99865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9371" y="2692059"/>
            <a:ext cx="1658773" cy="156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14507"/>
            <a:ext cx="7848600" cy="382245"/>
          </a:xfrm>
        </p:spPr>
        <p:txBody>
          <a:bodyPr>
            <a:noAutofit/>
          </a:bodyPr>
          <a:lstStyle/>
          <a:p>
            <a:pPr algn="l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产品市场应用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246633" y="1080234"/>
            <a:ext cx="3643313" cy="2909153"/>
          </a:xfrm>
          <a:prstGeom prst="roundRect">
            <a:avLst/>
          </a:prstGeom>
          <a:noFill/>
          <a:ln w="3175" cap="rnd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矩形 48"/>
          <p:cNvSpPr>
            <a:spLocks noChangeArrowheads="1"/>
          </p:cNvSpPr>
          <p:nvPr/>
        </p:nvSpPr>
        <p:spPr bwMode="auto">
          <a:xfrm>
            <a:off x="817761" y="1385888"/>
            <a:ext cx="7786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拉线式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9"/>
          <p:cNvSpPr>
            <a:spLocks noChangeArrowheads="1"/>
          </p:cNvSpPr>
          <p:nvPr/>
        </p:nvSpPr>
        <p:spPr bwMode="auto">
          <a:xfrm>
            <a:off x="746321" y="3989388"/>
            <a:ext cx="7786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卡钳集成式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9511" y="4071939"/>
            <a:ext cx="3392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5506" y="1134585"/>
            <a:ext cx="1834776" cy="280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圆角矩形 24"/>
          <p:cNvSpPr/>
          <p:nvPr/>
        </p:nvSpPr>
        <p:spPr bwMode="auto">
          <a:xfrm>
            <a:off x="3246634" y="4052888"/>
            <a:ext cx="3643312" cy="2500312"/>
          </a:xfrm>
          <a:prstGeom prst="roundRect">
            <a:avLst/>
          </a:prstGeom>
          <a:noFill/>
          <a:ln w="3175" cap="rnd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65299"/>
            <a:ext cx="7848600" cy="50346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产品市场应用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34172"/>
              </p:ext>
            </p:extLst>
          </p:nvPr>
        </p:nvGraphicFramePr>
        <p:xfrm>
          <a:off x="971599" y="1412776"/>
          <a:ext cx="6840761" cy="509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2208"/>
                <a:gridCol w="3053140"/>
                <a:gridCol w="1915413"/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品牌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车型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整车售价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一汽奥迪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奥迪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18.49-29.67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奥迪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38.34-56.70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沃尔沃亚太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沃尔沃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S60L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26.69-55.99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沃尔沃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XC60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36.69-53.99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凯迪拉克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凯迪拉克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ATS-L（</a:t>
                      </a:r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28.88-42.88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凯迪拉克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XT5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35.99-53.99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北京奔驰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奔驰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31.48-59.90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奔驰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26.98-39.80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一汽大众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高尔夫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12.19-23.99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迈腾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19.98-29.98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上汽大众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帕萨特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18.38-33.29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途观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19.98-31.58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长安福特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蒙迪欧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17.98-26.58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金牛座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24.88-34.88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上汽通用别克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君威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17.89-27.99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君越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22.58-33.98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上汽通用雪佛兰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迈锐宝（部分）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16.49-19.99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东风标致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东风标致</a:t>
                      </a:r>
                      <a:r>
                        <a:rPr lang="en-US" altLang="zh-CN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308S</a:t>
                      </a:r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（部分）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11.27-17.97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东风标致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17.37-26.97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84168" y="827420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合作品牌车型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3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8184" y="870203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自主品牌车型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00070"/>
              </p:ext>
            </p:extLst>
          </p:nvPr>
        </p:nvGraphicFramePr>
        <p:xfrm>
          <a:off x="755576" y="1340768"/>
          <a:ext cx="7416823" cy="492643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22349"/>
                <a:gridCol w="2474195"/>
                <a:gridCol w="2520279"/>
              </a:tblGrid>
              <a:tr h="3658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品牌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车型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整车售价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397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东风小康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东风小康</a:t>
                      </a:r>
                      <a:r>
                        <a:rPr lang="en-US" altLang="zh-CN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东风风光</a:t>
                      </a:r>
                      <a:r>
                        <a:rPr lang="en-US" altLang="zh-CN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370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5.59-6.99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397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北汽银翔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北汽幻速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7.98-11.68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江淮汽车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瑞风</a:t>
                      </a:r>
                      <a:r>
                        <a:rPr lang="en-US" altLang="zh-CN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S5</a:t>
                      </a:r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（部分）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8.95-13.95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猎豹汽车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猎豹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CS10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（部分）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9.68-14.68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众泰汽车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众泰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18.18-18.18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众泰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Z700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9.98-15.88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众泰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Z500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7.68-10.18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长城汽车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哈弗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9.88-12.88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哈弗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H6 Coupe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12.28-17.18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哈弗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14.98-16.98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广汽乘用车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传祺</a:t>
                      </a:r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GA6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10.28-19.68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传祺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GS4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（部分）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9.98-15.38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传祺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GS5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12.38-22.98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上汽集团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荣威</a:t>
                      </a:r>
                      <a:r>
                        <a:rPr 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18.89-23.49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荣威</a:t>
                      </a:r>
                      <a:r>
                        <a:rPr lang="en-US" altLang="zh-CN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550</a:t>
                      </a:r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（部分）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9.98-18.28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比亚迪</a:t>
                      </a:r>
                      <a:endParaRPr lang="zh-CN" altLang="en-US" sz="1600" b="1" i="0" u="none" strike="noStrike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20.98-30.98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9.69-14.69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  <a:tr h="239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25.13-51.88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7158" y="765299"/>
            <a:ext cx="7848600" cy="50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产品市场应用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3439704" cy="257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142984"/>
            <a:ext cx="4857784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系统结构图（卡钳集成式、拉线式）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6165" y="1662133"/>
            <a:ext cx="14970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040" y="4878798"/>
            <a:ext cx="785832" cy="85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11" descr="1289194771173_2010011815434184399"/>
          <p:cNvPicPr>
            <a:picLocks noChangeAspect="1" noChangeArrowheads="1"/>
          </p:cNvPicPr>
          <p:nvPr/>
        </p:nvPicPr>
        <p:blipFill>
          <a:blip r:embed="rId6" cstate="email">
            <a:lum contrast="-42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3415" y="5234008"/>
            <a:ext cx="10080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AutoShape 15"/>
          <p:cNvCxnSpPr>
            <a:cxnSpLocks noChangeShapeType="1"/>
          </p:cNvCxnSpPr>
          <p:nvPr/>
        </p:nvCxnSpPr>
        <p:spPr bwMode="auto">
          <a:xfrm>
            <a:off x="2368527" y="3157558"/>
            <a:ext cx="1557338" cy="793750"/>
          </a:xfrm>
          <a:prstGeom prst="bentConnector3">
            <a:avLst>
              <a:gd name="adj1" fmla="val 32824"/>
            </a:avLst>
          </a:prstGeom>
          <a:noFill/>
          <a:ln w="38100">
            <a:solidFill>
              <a:srgbClr val="9E5E00"/>
            </a:solidFill>
            <a:miter lim="800000"/>
            <a:headEnd/>
            <a:tailEnd type="triangle" w="med" len="med"/>
          </a:ln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 rot="16200000" flipV="1">
            <a:off x="4145734" y="4231502"/>
            <a:ext cx="1071562" cy="933450"/>
          </a:xfrm>
          <a:prstGeom prst="bentConnector3">
            <a:avLst>
              <a:gd name="adj1" fmla="val 10066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 rot="10800000">
            <a:off x="5714978" y="4019571"/>
            <a:ext cx="1214456" cy="857258"/>
          </a:xfrm>
          <a:prstGeom prst="bentConnector3">
            <a:avLst>
              <a:gd name="adj1" fmla="val 589"/>
            </a:avLst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</p:spPr>
      </p:cxnSp>
      <p:cxnSp>
        <p:nvCxnSpPr>
          <p:cNvPr id="43" name="AutoShape 18"/>
          <p:cNvCxnSpPr>
            <a:cxnSpLocks noChangeShapeType="1"/>
          </p:cNvCxnSpPr>
          <p:nvPr/>
        </p:nvCxnSpPr>
        <p:spPr bwMode="auto">
          <a:xfrm rot="10800000" flipV="1">
            <a:off x="4681515" y="3230583"/>
            <a:ext cx="2208212" cy="467408"/>
          </a:xfrm>
          <a:prstGeom prst="bentConnector3">
            <a:avLst>
              <a:gd name="adj1" fmla="val 539"/>
            </a:avLst>
          </a:prstGeom>
          <a:noFill/>
          <a:ln w="38100">
            <a:solidFill>
              <a:schemeClr val="accent5">
                <a:lumMod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500165" y="2447946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0"/>
              <a:t>点火信号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4857727" y="6091258"/>
            <a:ext cx="58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0" dirty="0"/>
              <a:t>ESP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6395240" y="2168867"/>
            <a:ext cx="121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0" dirty="0"/>
              <a:t>EPB </a:t>
            </a:r>
            <a:r>
              <a:rPr lang="zh-CN" altLang="en-US" sz="1400" b="0" dirty="0"/>
              <a:t>开关</a:t>
            </a:r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429102" y="2376508"/>
            <a:ext cx="287338" cy="792163"/>
          </a:xfrm>
          <a:prstGeom prst="upDownArrow">
            <a:avLst>
              <a:gd name="adj1" fmla="val 50000"/>
              <a:gd name="adj2" fmla="val 5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0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357930" y="5876961"/>
            <a:ext cx="21745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0" dirty="0" smtClean="0"/>
              <a:t>执行机构</a:t>
            </a:r>
            <a:endParaRPr lang="en-US" altLang="zh-CN" sz="1400" b="0" dirty="0" smtClean="0"/>
          </a:p>
          <a:p>
            <a:r>
              <a:rPr lang="zh-CN" altLang="en-US" sz="1400" b="0" dirty="0"/>
              <a:t>（</a:t>
            </a:r>
            <a:r>
              <a:rPr lang="zh-CN" altLang="en-US" sz="1400" b="0" dirty="0" smtClean="0"/>
              <a:t>后卡钳、拉线）</a:t>
            </a:r>
            <a:endParaRPr lang="zh-CN" altLang="en-US" sz="1400" b="0" dirty="0"/>
          </a:p>
        </p:txBody>
      </p:sp>
      <p:pic>
        <p:nvPicPr>
          <p:cNvPr id="49" name="Picture 28"/>
          <p:cNvPicPr>
            <a:picLocks noChangeAspect="1" noChangeArrowheads="1"/>
          </p:cNvPicPr>
          <p:nvPr/>
        </p:nvPicPr>
        <p:blipFill>
          <a:blip r:embed="rId7" cstate="email">
            <a:lum bright="16000" contrast="-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52" y="2835296"/>
            <a:ext cx="41433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9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5652" y="2836883"/>
            <a:ext cx="3921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3063852" y="2536846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0"/>
              <a:t>指示灯</a:t>
            </a:r>
          </a:p>
        </p:txBody>
      </p:sp>
      <p:cxnSp>
        <p:nvCxnSpPr>
          <p:cNvPr id="52" name="AutoShape 32"/>
          <p:cNvCxnSpPr>
            <a:cxnSpLocks noChangeShapeType="1"/>
          </p:cNvCxnSpPr>
          <p:nvPr/>
        </p:nvCxnSpPr>
        <p:spPr bwMode="auto">
          <a:xfrm rot="16200000" flipH="1">
            <a:off x="3207521" y="3171052"/>
            <a:ext cx="792162" cy="6477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rgbClr val="292929"/>
            </a:solidFill>
            <a:miter lim="800000"/>
            <a:headEnd/>
            <a:tailEnd type="triangle" w="med" len="med"/>
          </a:ln>
        </p:spPr>
      </p:cxnSp>
      <p:sp>
        <p:nvSpPr>
          <p:cNvPr id="53" name="Line 33"/>
          <p:cNvSpPr>
            <a:spLocks noChangeShapeType="1"/>
          </p:cNvSpPr>
          <p:nvPr/>
        </p:nvSpPr>
        <p:spPr bwMode="auto">
          <a:xfrm>
            <a:off x="3686152" y="3086121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0"/>
          </a:p>
        </p:txBody>
      </p:sp>
      <p:pic>
        <p:nvPicPr>
          <p:cNvPr id="54" name="Picture 9" descr="119935066996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57290" y="4689496"/>
            <a:ext cx="873125" cy="97313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pic>
        <p:nvPicPr>
          <p:cNvPr id="55" name="Picture 10" descr="High Torque Capacity FWD 6-speed Manual Transmission (BG6)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86040" y="5168921"/>
            <a:ext cx="873125" cy="92233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2928915" y="6091258"/>
            <a:ext cx="604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0"/>
              <a:t>TCU</a:t>
            </a: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1503340" y="5662633"/>
            <a:ext cx="628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0"/>
              <a:t>EMS</a:t>
            </a:r>
          </a:p>
        </p:txBody>
      </p:sp>
      <p:cxnSp>
        <p:nvCxnSpPr>
          <p:cNvPr id="58" name="AutoShape 15"/>
          <p:cNvCxnSpPr>
            <a:cxnSpLocks noChangeShapeType="1"/>
          </p:cNvCxnSpPr>
          <p:nvPr/>
        </p:nvCxnSpPr>
        <p:spPr bwMode="auto">
          <a:xfrm rot="5400000" flipH="1" flipV="1">
            <a:off x="2451077" y="3576658"/>
            <a:ext cx="455613" cy="1770063"/>
          </a:xfrm>
          <a:prstGeom prst="bentConnector2">
            <a:avLst/>
          </a:prstGeom>
          <a:noFill/>
          <a:ln w="38100">
            <a:solidFill>
              <a:srgbClr val="FFC000"/>
            </a:solidFill>
            <a:miter lim="800000"/>
            <a:headEnd/>
            <a:tailEnd type="triangle" w="med" len="med"/>
          </a:ln>
        </p:spPr>
      </p:cxnSp>
      <p:cxnSp>
        <p:nvCxnSpPr>
          <p:cNvPr id="59" name="AutoShape 15"/>
          <p:cNvCxnSpPr>
            <a:cxnSpLocks noChangeShapeType="1"/>
          </p:cNvCxnSpPr>
          <p:nvPr/>
        </p:nvCxnSpPr>
        <p:spPr bwMode="auto">
          <a:xfrm rot="5400000" flipH="1" flipV="1">
            <a:off x="3009083" y="4447402"/>
            <a:ext cx="935038" cy="508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C000"/>
            </a:solidFill>
            <a:miter lim="800000"/>
            <a:headEnd/>
            <a:tailEnd type="triangle" w="med" len="med"/>
          </a:ln>
        </p:spPr>
      </p:cxn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2786040" y="1805008"/>
            <a:ext cx="1093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0"/>
              <a:t>EPB</a:t>
            </a:r>
            <a:r>
              <a:rPr lang="zh-CN" altLang="en-US" sz="1400" b="0"/>
              <a:t>控制器</a:t>
            </a:r>
          </a:p>
        </p:txBody>
      </p:sp>
      <p:pic>
        <p:nvPicPr>
          <p:cNvPr id="61" name="Picture 3" descr="Product-04"/>
          <p:cNvPicPr>
            <a:picLocks noChangeAspect="1" noChangeArrowheads="1"/>
          </p:cNvPicPr>
          <p:nvPr/>
        </p:nvPicPr>
        <p:blipFill>
          <a:blip r:embed="rId11" cstate="email">
            <a:lum bright="18000" contrast="-8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872" y="4876829"/>
            <a:ext cx="1148623" cy="857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用户目录\我的图片\picture_433.jpg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2742" y="2804951"/>
            <a:ext cx="813545" cy="7782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D:\用户目录\我的图片\20130710140430267.jp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752353">
            <a:off x="6178225" y="2549779"/>
            <a:ext cx="1522372" cy="117088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272183"/>
            <a:ext cx="5572164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系统工作原理图（卡钳集成式）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52387"/>
            <a:ext cx="5286412" cy="37528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12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785786" y="1272183"/>
            <a:ext cx="5572164" cy="428625"/>
          </a:xfrm>
          <a:prstGeom prst="rect">
            <a:avLst/>
          </a:prstGeom>
          <a:noFill/>
          <a:ln w="3175" cap="rnd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系统工作原理图（拉线式）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AD 卡钳集成式电子驻车制动系统-技术要求20121105.bmp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43042" y="2019620"/>
            <a:ext cx="5357850" cy="38576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接箭头连接符 8"/>
          <p:cNvCxnSpPr/>
          <p:nvPr/>
        </p:nvCxnSpPr>
        <p:spPr bwMode="auto">
          <a:xfrm rot="10800000" flipV="1">
            <a:off x="6572264" y="4214818"/>
            <a:ext cx="785818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358082" y="3929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与卡钳集成式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主要区别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B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1450</Words>
  <Application>Microsoft Office PowerPoint</Application>
  <PresentationFormat>全屏显示(4:3)</PresentationFormat>
  <Paragraphs>334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GLBT1</vt:lpstr>
      <vt:lpstr>Visio</vt:lpstr>
      <vt:lpstr>电子驻车制动系统EPB</vt:lpstr>
      <vt:lpstr>格陆博简介</vt:lpstr>
      <vt:lpstr>格陆博简介</vt:lpstr>
      <vt:lpstr>EPB产品市场应用</vt:lpstr>
      <vt:lpstr>EPB产品市场应用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电子驻车制动系统  Electrical Parking Brake</dc:title>
  <dc:creator>guqindong</dc:creator>
  <cp:lastModifiedBy>Administrator</cp:lastModifiedBy>
  <cp:revision>185</cp:revision>
  <dcterms:created xsi:type="dcterms:W3CDTF">2010-11-08T03:09:57Z</dcterms:created>
  <dcterms:modified xsi:type="dcterms:W3CDTF">2016-05-07T02:52:41Z</dcterms:modified>
</cp:coreProperties>
</file>