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26.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notesSlides/notesSlide27.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343" r:id="rId2"/>
    <p:sldId id="543" r:id="rId3"/>
    <p:sldId id="492" r:id="rId4"/>
    <p:sldId id="476" r:id="rId5"/>
    <p:sldId id="495" r:id="rId6"/>
    <p:sldId id="475" r:id="rId7"/>
    <p:sldId id="545" r:id="rId8"/>
    <p:sldId id="497" r:id="rId9"/>
    <p:sldId id="523" r:id="rId10"/>
    <p:sldId id="578" r:id="rId11"/>
    <p:sldId id="582" r:id="rId12"/>
    <p:sldId id="499" r:id="rId13"/>
    <p:sldId id="524" r:id="rId14"/>
    <p:sldId id="507" r:id="rId15"/>
    <p:sldId id="550" r:id="rId16"/>
    <p:sldId id="565" r:id="rId17"/>
    <p:sldId id="587" r:id="rId18"/>
    <p:sldId id="570" r:id="rId19"/>
    <p:sldId id="504" r:id="rId20"/>
    <p:sldId id="525" r:id="rId21"/>
    <p:sldId id="571" r:id="rId22"/>
    <p:sldId id="588" r:id="rId23"/>
    <p:sldId id="575" r:id="rId24"/>
    <p:sldId id="577" r:id="rId25"/>
    <p:sldId id="514" r:id="rId26"/>
    <p:sldId id="594" r:id="rId27"/>
    <p:sldId id="535" r:id="rId28"/>
    <p:sldId id="527" r:id="rId29"/>
    <p:sldId id="603" r:id="rId30"/>
    <p:sldId id="584" r:id="rId31"/>
    <p:sldId id="592" r:id="rId32"/>
    <p:sldId id="607" r:id="rId33"/>
    <p:sldId id="589" r:id="rId34"/>
    <p:sldId id="601" r:id="rId35"/>
    <p:sldId id="585" r:id="rId36"/>
    <p:sldId id="605" r:id="rId37"/>
    <p:sldId id="606" r:id="rId38"/>
    <p:sldId id="600" r:id="rId39"/>
    <p:sldId id="599" r:id="rId40"/>
    <p:sldId id="598" r:id="rId41"/>
    <p:sldId id="596" r:id="rId42"/>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FF0000"/>
    <a:srgbClr val="99CCFF"/>
    <a:srgbClr val="CCFF66"/>
    <a:srgbClr val="FFCCFF"/>
    <a:srgbClr val="D8D8D8"/>
    <a:srgbClr val="89FFFF"/>
    <a:srgbClr val="07FD59"/>
    <a:srgbClr val="FFFF99"/>
    <a:srgbClr val="FF3A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6" autoAdjust="0"/>
    <p:restoredTop sz="47695" autoAdjust="0"/>
  </p:normalViewPr>
  <p:slideViewPr>
    <p:cSldViewPr snapToGrid="0">
      <p:cViewPr varScale="1">
        <p:scale>
          <a:sx n="42" d="100"/>
          <a:sy n="42" d="100"/>
        </p:scale>
        <p:origin x="-217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920"/>
    </p:cViewPr>
  </p:sorterViewPr>
  <p:notesViewPr>
    <p:cSldViewPr snapToGrid="0">
      <p:cViewPr varScale="1">
        <p:scale>
          <a:sx n="57" d="100"/>
          <a:sy n="57" d="100"/>
        </p:scale>
        <p:origin x="-1166" y="-86"/>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10.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Sheet1!$M$5</c:f>
              <c:strCache>
                <c:ptCount val="1"/>
                <c:pt idx="0">
                  <c:v>Data-Comparison-Write</c:v>
                </c:pt>
              </c:strCache>
            </c:strRef>
          </c:tx>
          <c:spPr>
            <a:solidFill>
              <a:srgbClr val="00B0F0"/>
            </a:solidFill>
            <a:ln w="12700">
              <a:solidFill>
                <a:sysClr val="windowText" lastClr="000000"/>
              </a:solidFill>
            </a:ln>
          </c:spPr>
          <c:invertIfNegative val="0"/>
          <c:dPt>
            <c:idx val="0"/>
            <c:invertIfNegative val="0"/>
            <c:bubble3D val="0"/>
            <c:spPr>
              <a:solidFill>
                <a:srgbClr val="00B0F0"/>
              </a:solidFill>
              <a:ln w="53975">
                <a:solidFill>
                  <a:sysClr val="windowText" lastClr="000000"/>
                </a:solidFill>
              </a:ln>
            </c:spPr>
          </c:dPt>
          <c:dPt>
            <c:idx val="1"/>
            <c:invertIfNegative val="0"/>
            <c:bubble3D val="0"/>
            <c:spPr>
              <a:pattFill prst="wdUpDiag">
                <a:fgClr>
                  <a:sysClr val="window" lastClr="FFFFFF"/>
                </a:fgClr>
                <a:bgClr>
                  <a:srgbClr val="00B0F0"/>
                </a:bgClr>
              </a:pattFill>
              <a:ln w="53975">
                <a:solidFill>
                  <a:sysClr val="windowText" lastClr="000000"/>
                </a:solidFill>
              </a:ln>
            </c:spPr>
          </c:dPt>
          <c:cat>
            <c:strRef>
              <c:f>Sheet1!$N$4:$O$4</c:f>
              <c:strCache>
                <c:ptCount val="2"/>
                <c:pt idx="0">
                  <c:v>No Encryption</c:v>
                </c:pt>
                <c:pt idx="1">
                  <c:v>Encryption</c:v>
                </c:pt>
              </c:strCache>
            </c:strRef>
          </c:cat>
          <c:val>
            <c:numRef>
              <c:f>Sheet1!$N$5:$O$5</c:f>
              <c:numCache>
                <c:formatCode>General</c:formatCode>
                <c:ptCount val="2"/>
                <c:pt idx="0">
                  <c:v>0.12182829999999999</c:v>
                </c:pt>
                <c:pt idx="1">
                  <c:v>0.5</c:v>
                </c:pt>
              </c:numCache>
            </c:numRef>
          </c:val>
        </c:ser>
        <c:ser>
          <c:idx val="1"/>
          <c:order val="1"/>
          <c:tx>
            <c:strRef>
              <c:f>Sheet1!$M$6</c:f>
              <c:strCache>
                <c:ptCount val="1"/>
                <c:pt idx="0">
                  <c:v>Flip-N-Write</c:v>
                </c:pt>
              </c:strCache>
            </c:strRef>
          </c:tx>
          <c:spPr>
            <a:solidFill>
              <a:srgbClr val="FF0000"/>
            </a:solidFill>
            <a:ln w="12700">
              <a:solidFill>
                <a:sysClr val="windowText" lastClr="000000"/>
              </a:solidFill>
            </a:ln>
          </c:spPr>
          <c:invertIfNegative val="0"/>
          <c:dPt>
            <c:idx val="0"/>
            <c:invertIfNegative val="0"/>
            <c:bubble3D val="0"/>
            <c:spPr>
              <a:solidFill>
                <a:srgbClr val="FF0000"/>
              </a:solidFill>
              <a:ln w="53975">
                <a:solidFill>
                  <a:sysClr val="windowText" lastClr="000000"/>
                </a:solidFill>
              </a:ln>
            </c:spPr>
          </c:dPt>
          <c:dPt>
            <c:idx val="1"/>
            <c:invertIfNegative val="0"/>
            <c:bubble3D val="0"/>
            <c:spPr>
              <a:pattFill prst="wdDnDiag">
                <a:fgClr>
                  <a:sysClr val="window" lastClr="FFFFFF"/>
                </a:fgClr>
                <a:bgClr>
                  <a:srgbClr val="FF0000"/>
                </a:bgClr>
              </a:pattFill>
              <a:ln w="53975">
                <a:solidFill>
                  <a:sysClr val="windowText" lastClr="000000"/>
                </a:solidFill>
              </a:ln>
            </c:spPr>
          </c:dPt>
          <c:cat>
            <c:strRef>
              <c:f>Sheet1!$N$4:$O$4</c:f>
              <c:strCache>
                <c:ptCount val="2"/>
                <c:pt idx="0">
                  <c:v>No Encryption</c:v>
                </c:pt>
                <c:pt idx="1">
                  <c:v>Encryption</c:v>
                </c:pt>
              </c:strCache>
            </c:strRef>
          </c:cat>
          <c:val>
            <c:numRef>
              <c:f>Sheet1!$N$6:$O$6</c:f>
              <c:numCache>
                <c:formatCode>General</c:formatCode>
                <c:ptCount val="2"/>
                <c:pt idx="0">
                  <c:v>0.10495112000000001</c:v>
                </c:pt>
                <c:pt idx="1">
                  <c:v>0.42714840000000004</c:v>
                </c:pt>
              </c:numCache>
            </c:numRef>
          </c:val>
        </c:ser>
        <c:dLbls>
          <c:showLegendKey val="0"/>
          <c:showVal val="0"/>
          <c:showCatName val="0"/>
          <c:showSerName val="0"/>
          <c:showPercent val="0"/>
          <c:showBubbleSize val="0"/>
        </c:dLbls>
        <c:gapWidth val="320"/>
        <c:overlap val="-100"/>
        <c:axId val="329567616"/>
        <c:axId val="329573504"/>
      </c:barChart>
      <c:catAx>
        <c:axId val="329567616"/>
        <c:scaling>
          <c:orientation val="minMax"/>
        </c:scaling>
        <c:delete val="0"/>
        <c:axPos val="b"/>
        <c:majorTickMark val="none"/>
        <c:minorTickMark val="none"/>
        <c:tickLblPos val="nextTo"/>
        <c:txPr>
          <a:bodyPr/>
          <a:lstStyle/>
          <a:p>
            <a:pPr>
              <a:defRPr sz="2000" b="1"/>
            </a:pPr>
            <a:endParaRPr lang="en-US"/>
          </a:p>
        </c:txPr>
        <c:crossAx val="329573504"/>
        <c:crosses val="autoZero"/>
        <c:auto val="1"/>
        <c:lblAlgn val="ctr"/>
        <c:lblOffset val="100"/>
        <c:noMultiLvlLbl val="0"/>
      </c:catAx>
      <c:valAx>
        <c:axId val="329573504"/>
        <c:scaling>
          <c:orientation val="minMax"/>
          <c:max val="0.60000000000000009"/>
          <c:min val="0"/>
        </c:scaling>
        <c:delete val="0"/>
        <c:axPos val="l"/>
        <c:majorGridlines/>
        <c:title>
          <c:tx>
            <c:rich>
              <a:bodyPr rot="-5400000" vert="horz"/>
              <a:lstStyle/>
              <a:p>
                <a:pPr>
                  <a:defRPr sz="2000"/>
                </a:pPr>
                <a:r>
                  <a:rPr lang="en-US" sz="2000" b="1"/>
                  <a:t>Bit flips per Write (%)</a:t>
                </a:r>
              </a:p>
            </c:rich>
          </c:tx>
          <c:layout/>
          <c:overlay val="0"/>
        </c:title>
        <c:numFmt formatCode="0%" sourceLinked="0"/>
        <c:majorTickMark val="none"/>
        <c:minorTickMark val="none"/>
        <c:tickLblPos val="nextTo"/>
        <c:txPr>
          <a:bodyPr/>
          <a:lstStyle/>
          <a:p>
            <a:pPr>
              <a:defRPr sz="1800"/>
            </a:pPr>
            <a:endParaRPr lang="en-US"/>
          </a:p>
        </c:txPr>
        <c:crossAx val="329567616"/>
        <c:crosses val="autoZero"/>
        <c:crossBetween val="between"/>
        <c:majorUnit val="0.1"/>
      </c:valAx>
    </c:plotArea>
    <c:legend>
      <c:legendPos val="t"/>
      <c:layout/>
      <c:overlay val="0"/>
      <c:txPr>
        <a:bodyPr/>
        <a:lstStyle/>
        <a:p>
          <a:pPr>
            <a:defRPr sz="2000"/>
          </a:pPr>
          <a:endParaRPr lang="en-US"/>
        </a:p>
      </c:txPr>
    </c:legend>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pt idx="0">
                  <c:v>0.1131682344</c:v>
                </c:pt>
                <c:pt idx="1">
                  <c:v>9.5253796879999991E-2</c:v>
                </c:pt>
                <c:pt idx="2">
                  <c:v>0.33668000980000001</c:v>
                </c:pt>
                <c:pt idx="3">
                  <c:v>0.47162984769999999</c:v>
                </c:pt>
                <c:pt idx="4">
                  <c:v>0.35970829100000001</c:v>
                </c:pt>
                <c:pt idx="5">
                  <c:v>9.6463267580000012E-2</c:v>
                </c:pt>
                <c:pt idx="6">
                  <c:v>0.33276324019999998</c:v>
                </c:pt>
                <c:pt idx="7">
                  <c:v>0.43992551560000004</c:v>
                </c:pt>
                <c:pt idx="8">
                  <c:v>0.20652441599999999</c:v>
                </c:pt>
                <c:pt idx="9">
                  <c:v>0.39374744919999999</c:v>
                </c:pt>
                <c:pt idx="10">
                  <c:v>0.25982065430000001</c:v>
                </c:pt>
                <c:pt idx="11">
                  <c:v>0.17377395700000001</c:v>
                </c:pt>
                <c:pt idx="12">
                  <c:v>0.23732399849999999</c:v>
                </c:pt>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pt idx="0">
                  <c:v>7.7602792970000002E-3</c:v>
                </c:pt>
                <c:pt idx="1">
                  <c:v>3.9295265629999999E-2</c:v>
                </c:pt>
                <c:pt idx="2">
                  <c:v>0.2366726582</c:v>
                </c:pt>
                <c:pt idx="3">
                  <c:v>0.30175859570000002</c:v>
                </c:pt>
                <c:pt idx="4">
                  <c:v>0.25476002730000002</c:v>
                </c:pt>
                <c:pt idx="5">
                  <c:v>3.6386195310000001E-2</c:v>
                </c:pt>
                <c:pt idx="6">
                  <c:v>0.2097126406</c:v>
                </c:pt>
                <c:pt idx="7">
                  <c:v>0.28902214260000003</c:v>
                </c:pt>
                <c:pt idx="8">
                  <c:v>0.12196811909999999</c:v>
                </c:pt>
                <c:pt idx="9">
                  <c:v>0.266109084</c:v>
                </c:pt>
                <c:pt idx="10">
                  <c:v>9.2215580080000012E-2</c:v>
                </c:pt>
                <c:pt idx="11">
                  <c:v>4.8762464839999999E-2</c:v>
                </c:pt>
                <c:pt idx="12">
                  <c:v>0.10495112049999999</c:v>
                </c:pt>
              </c:numCache>
            </c:numRef>
          </c:val>
        </c:ser>
        <c:dLbls>
          <c:showLegendKey val="0"/>
          <c:showVal val="0"/>
          <c:showCatName val="0"/>
          <c:showSerName val="0"/>
          <c:showPercent val="0"/>
          <c:showBubbleSize val="0"/>
        </c:dLbls>
        <c:gapWidth val="258"/>
        <c:overlap val="-48"/>
        <c:axId val="334024064"/>
        <c:axId val="334025856"/>
      </c:barChart>
      <c:catAx>
        <c:axId val="334024064"/>
        <c:scaling>
          <c:orientation val="minMax"/>
        </c:scaling>
        <c:delete val="0"/>
        <c:axPos val="b"/>
        <c:majorTickMark val="none"/>
        <c:minorTickMark val="none"/>
        <c:tickLblPos val="nextTo"/>
        <c:crossAx val="334025856"/>
        <c:crosses val="autoZero"/>
        <c:auto val="1"/>
        <c:lblAlgn val="ctr"/>
        <c:lblOffset val="100"/>
        <c:noMultiLvlLbl val="0"/>
      </c:catAx>
      <c:valAx>
        <c:axId val="334025856"/>
        <c:scaling>
          <c:orientation val="minMax"/>
          <c:max val="0.5"/>
          <c:min val="0"/>
        </c:scaling>
        <c:delete val="0"/>
        <c:axPos val="l"/>
        <c:majorGridlines/>
        <c:title>
          <c:tx>
            <c:rich>
              <a:bodyPr rot="-5400000" vert="horz"/>
              <a:lstStyle/>
              <a:p>
                <a:pPr>
                  <a:defRPr sz="2000"/>
                </a:pPr>
                <a:r>
                  <a:rPr lang="en-US" sz="2000"/>
                  <a:t>Bit flips per Write (%)</a:t>
                </a:r>
              </a:p>
            </c:rich>
          </c:tx>
          <c:layout/>
          <c:overlay val="0"/>
        </c:title>
        <c:numFmt formatCode="0%" sourceLinked="0"/>
        <c:majorTickMark val="none"/>
        <c:minorTickMark val="none"/>
        <c:tickLblPos val="nextTo"/>
        <c:crossAx val="334024064"/>
        <c:crosses val="autoZero"/>
        <c:crossBetween val="between"/>
        <c:majorUnit val="5.000000000000001E-2"/>
        <c:minorUnit val="1.0000000000000002E-2"/>
      </c:valAx>
    </c:plotArea>
    <c:legend>
      <c:legendPos val="t"/>
      <c:layout/>
      <c:overlay val="0"/>
    </c:legend>
    <c:plotVisOnly val="1"/>
    <c:dispBlanksAs val="gap"/>
    <c:showDLblsOverMax val="0"/>
  </c:chart>
  <c:txPr>
    <a:bodyPr/>
    <a:lstStyle/>
    <a:p>
      <a:pPr>
        <a:defRPr sz="20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numCache>
            </c:numRef>
          </c:val>
        </c:ser>
        <c:dLbls>
          <c:showLegendKey val="0"/>
          <c:showVal val="0"/>
          <c:showCatName val="0"/>
          <c:showSerName val="0"/>
          <c:showPercent val="0"/>
          <c:showBubbleSize val="0"/>
        </c:dLbls>
        <c:gapWidth val="258"/>
        <c:overlap val="-48"/>
        <c:axId val="212399616"/>
        <c:axId val="212401152"/>
      </c:barChart>
      <c:catAx>
        <c:axId val="212399616"/>
        <c:scaling>
          <c:orientation val="minMax"/>
        </c:scaling>
        <c:delete val="0"/>
        <c:axPos val="b"/>
        <c:majorTickMark val="none"/>
        <c:minorTickMark val="none"/>
        <c:tickLblPos val="nextTo"/>
        <c:crossAx val="212401152"/>
        <c:crosses val="autoZero"/>
        <c:auto val="1"/>
        <c:lblAlgn val="ctr"/>
        <c:lblOffset val="100"/>
        <c:noMultiLvlLbl val="0"/>
      </c:catAx>
      <c:valAx>
        <c:axId val="212401152"/>
        <c:scaling>
          <c:orientation val="minMax"/>
          <c:max val="0.5"/>
          <c:min val="0"/>
        </c:scaling>
        <c:delete val="0"/>
        <c:axPos val="l"/>
        <c:majorGridlines/>
        <c:title>
          <c:tx>
            <c:rich>
              <a:bodyPr rot="-5400000" vert="horz"/>
              <a:lstStyle/>
              <a:p>
                <a:pPr>
                  <a:defRPr sz="2000"/>
                </a:pPr>
                <a:r>
                  <a:rPr lang="en-US" sz="2000"/>
                  <a:t>Bit flips per Write (%)</a:t>
                </a:r>
              </a:p>
            </c:rich>
          </c:tx>
          <c:layout/>
          <c:overlay val="0"/>
        </c:title>
        <c:numFmt formatCode="0%" sourceLinked="0"/>
        <c:majorTickMark val="none"/>
        <c:minorTickMark val="none"/>
        <c:tickLblPos val="nextTo"/>
        <c:crossAx val="212399616"/>
        <c:crosses val="autoZero"/>
        <c:crossBetween val="between"/>
        <c:majorUnit val="5.000000000000001E-2"/>
        <c:minorUnit val="1.0000000000000002E-2"/>
      </c:valAx>
    </c:plotArea>
    <c:legend>
      <c:legendPos val="t"/>
      <c:legendEntry>
        <c:idx val="1"/>
        <c:delete val="1"/>
      </c:legendEntry>
      <c:legendEntry>
        <c:idx val="2"/>
        <c:delete val="1"/>
      </c:legendEntry>
      <c:layout/>
      <c:overlay val="0"/>
    </c:legend>
    <c:plotVisOnly val="1"/>
    <c:dispBlanksAs val="gap"/>
    <c:showDLblsOverMax val="0"/>
  </c:chart>
  <c:txPr>
    <a:bodyPr/>
    <a:lstStyle/>
    <a:p>
      <a:pPr>
        <a:defRPr sz="20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pt idx="0">
                  <c:v>7.7602792970000002E-3</c:v>
                </c:pt>
                <c:pt idx="1">
                  <c:v>3.9295265629999999E-2</c:v>
                </c:pt>
                <c:pt idx="2">
                  <c:v>0.2366726582</c:v>
                </c:pt>
                <c:pt idx="3">
                  <c:v>0.30175859570000002</c:v>
                </c:pt>
                <c:pt idx="4">
                  <c:v>0.25476002730000002</c:v>
                </c:pt>
                <c:pt idx="5">
                  <c:v>3.6386195310000001E-2</c:v>
                </c:pt>
                <c:pt idx="6">
                  <c:v>0.2097126406</c:v>
                </c:pt>
                <c:pt idx="7">
                  <c:v>0.28902214260000003</c:v>
                </c:pt>
                <c:pt idx="8">
                  <c:v>0.12196811909999999</c:v>
                </c:pt>
                <c:pt idx="9">
                  <c:v>0.266109084</c:v>
                </c:pt>
                <c:pt idx="10">
                  <c:v>9.2215580080000012E-2</c:v>
                </c:pt>
                <c:pt idx="11">
                  <c:v>4.8762464839999999E-2</c:v>
                </c:pt>
                <c:pt idx="12">
                  <c:v>0.10495112049999999</c:v>
                </c:pt>
              </c:numCache>
            </c:numRef>
          </c:val>
        </c:ser>
        <c:dLbls>
          <c:showLegendKey val="0"/>
          <c:showVal val="0"/>
          <c:showCatName val="0"/>
          <c:showSerName val="0"/>
          <c:showPercent val="0"/>
          <c:showBubbleSize val="0"/>
        </c:dLbls>
        <c:gapWidth val="258"/>
        <c:overlap val="-48"/>
        <c:axId val="332117504"/>
        <c:axId val="332119040"/>
      </c:barChart>
      <c:catAx>
        <c:axId val="332117504"/>
        <c:scaling>
          <c:orientation val="minMax"/>
        </c:scaling>
        <c:delete val="0"/>
        <c:axPos val="b"/>
        <c:majorTickMark val="none"/>
        <c:minorTickMark val="none"/>
        <c:tickLblPos val="nextTo"/>
        <c:crossAx val="332119040"/>
        <c:crosses val="autoZero"/>
        <c:auto val="1"/>
        <c:lblAlgn val="ctr"/>
        <c:lblOffset val="100"/>
        <c:noMultiLvlLbl val="0"/>
      </c:catAx>
      <c:valAx>
        <c:axId val="332119040"/>
        <c:scaling>
          <c:orientation val="minMax"/>
          <c:max val="0.5"/>
          <c:min val="0"/>
        </c:scaling>
        <c:delete val="0"/>
        <c:axPos val="l"/>
        <c:majorGridlines/>
        <c:title>
          <c:tx>
            <c:rich>
              <a:bodyPr rot="-5400000" vert="horz"/>
              <a:lstStyle/>
              <a:p>
                <a:pPr>
                  <a:defRPr sz="2000"/>
                </a:pPr>
                <a:r>
                  <a:rPr lang="en-US" sz="2000" dirty="0"/>
                  <a:t>Bit flips per Write (%)</a:t>
                </a:r>
              </a:p>
            </c:rich>
          </c:tx>
          <c:layout/>
          <c:overlay val="0"/>
        </c:title>
        <c:numFmt formatCode="0%" sourceLinked="0"/>
        <c:majorTickMark val="none"/>
        <c:minorTickMark val="none"/>
        <c:tickLblPos val="nextTo"/>
        <c:crossAx val="332117504"/>
        <c:crosses val="autoZero"/>
        <c:crossBetween val="between"/>
        <c:majorUnit val="5.000000000000001E-2"/>
        <c:minorUnit val="1.0000000000000002E-2"/>
      </c:valAx>
    </c:plotArea>
    <c:legend>
      <c:legendPos val="t"/>
      <c:legendEntry>
        <c:idx val="1"/>
        <c:delete val="1"/>
      </c:legendEntry>
      <c:layout/>
      <c:overlay val="0"/>
    </c:legend>
    <c:plotVisOnly val="1"/>
    <c:dispBlanksAs val="gap"/>
    <c:showDLblsOverMax val="0"/>
  </c:chart>
  <c:txPr>
    <a:bodyPr/>
    <a:lstStyle/>
    <a:p>
      <a:pPr>
        <a:defRPr sz="20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pt idx="0">
                  <c:v>0.1131682344</c:v>
                </c:pt>
                <c:pt idx="1">
                  <c:v>9.5253796879999991E-2</c:v>
                </c:pt>
                <c:pt idx="2">
                  <c:v>0.33668000980000001</c:v>
                </c:pt>
                <c:pt idx="3">
                  <c:v>0.47162984769999999</c:v>
                </c:pt>
                <c:pt idx="4">
                  <c:v>0.35970829100000001</c:v>
                </c:pt>
                <c:pt idx="5">
                  <c:v>9.6463267580000012E-2</c:v>
                </c:pt>
                <c:pt idx="6">
                  <c:v>0.33276324019999998</c:v>
                </c:pt>
                <c:pt idx="7">
                  <c:v>0.43992551560000004</c:v>
                </c:pt>
                <c:pt idx="8">
                  <c:v>0.20652441599999999</c:v>
                </c:pt>
                <c:pt idx="9">
                  <c:v>0.39374744919999999</c:v>
                </c:pt>
                <c:pt idx="10">
                  <c:v>0.25982065430000001</c:v>
                </c:pt>
                <c:pt idx="11">
                  <c:v>0.17377395700000001</c:v>
                </c:pt>
                <c:pt idx="12">
                  <c:v>0.23732399849999999</c:v>
                </c:pt>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pt idx="0">
                  <c:v>7.7602792970000002E-3</c:v>
                </c:pt>
                <c:pt idx="1">
                  <c:v>3.9295265629999999E-2</c:v>
                </c:pt>
                <c:pt idx="2">
                  <c:v>0.2366726582</c:v>
                </c:pt>
                <c:pt idx="3">
                  <c:v>0.30175859570000002</c:v>
                </c:pt>
                <c:pt idx="4">
                  <c:v>0.25476002730000002</c:v>
                </c:pt>
                <c:pt idx="5">
                  <c:v>3.6386195310000001E-2</c:v>
                </c:pt>
                <c:pt idx="6">
                  <c:v>0.2097126406</c:v>
                </c:pt>
                <c:pt idx="7">
                  <c:v>0.28902214260000003</c:v>
                </c:pt>
                <c:pt idx="8">
                  <c:v>0.12196811909999999</c:v>
                </c:pt>
                <c:pt idx="9">
                  <c:v>0.266109084</c:v>
                </c:pt>
                <c:pt idx="10">
                  <c:v>9.2215580080000012E-2</c:v>
                </c:pt>
                <c:pt idx="11">
                  <c:v>4.8762464839999999E-2</c:v>
                </c:pt>
                <c:pt idx="12">
                  <c:v>0.10495112049999999</c:v>
                </c:pt>
              </c:numCache>
            </c:numRef>
          </c:val>
        </c:ser>
        <c:dLbls>
          <c:showLegendKey val="0"/>
          <c:showVal val="0"/>
          <c:showCatName val="0"/>
          <c:showSerName val="0"/>
          <c:showPercent val="0"/>
          <c:showBubbleSize val="0"/>
        </c:dLbls>
        <c:gapWidth val="258"/>
        <c:overlap val="-48"/>
        <c:axId val="332194944"/>
        <c:axId val="332196480"/>
      </c:barChart>
      <c:catAx>
        <c:axId val="332194944"/>
        <c:scaling>
          <c:orientation val="minMax"/>
        </c:scaling>
        <c:delete val="0"/>
        <c:axPos val="b"/>
        <c:majorTickMark val="none"/>
        <c:minorTickMark val="none"/>
        <c:tickLblPos val="nextTo"/>
        <c:crossAx val="332196480"/>
        <c:crosses val="autoZero"/>
        <c:auto val="1"/>
        <c:lblAlgn val="ctr"/>
        <c:lblOffset val="100"/>
        <c:noMultiLvlLbl val="0"/>
      </c:catAx>
      <c:valAx>
        <c:axId val="332196480"/>
        <c:scaling>
          <c:orientation val="minMax"/>
          <c:max val="0.5"/>
          <c:min val="0"/>
        </c:scaling>
        <c:delete val="0"/>
        <c:axPos val="l"/>
        <c:majorGridlines/>
        <c:title>
          <c:tx>
            <c:rich>
              <a:bodyPr rot="-5400000" vert="horz"/>
              <a:lstStyle/>
              <a:p>
                <a:pPr>
                  <a:defRPr sz="2000"/>
                </a:pPr>
                <a:r>
                  <a:rPr lang="en-US" sz="2000"/>
                  <a:t>Bit flips per Write (%)</a:t>
                </a:r>
              </a:p>
            </c:rich>
          </c:tx>
          <c:layout/>
          <c:overlay val="0"/>
        </c:title>
        <c:numFmt formatCode="0%" sourceLinked="0"/>
        <c:majorTickMark val="none"/>
        <c:minorTickMark val="none"/>
        <c:tickLblPos val="nextTo"/>
        <c:crossAx val="332194944"/>
        <c:crosses val="autoZero"/>
        <c:crossBetween val="between"/>
        <c:majorUnit val="5.000000000000001E-2"/>
        <c:minorUnit val="1.0000000000000002E-2"/>
      </c:valAx>
    </c:plotArea>
    <c:legend>
      <c:legendPos val="t"/>
      <c:layout/>
      <c:overlay val="0"/>
    </c:legend>
    <c:plotVisOnly val="1"/>
    <c:dispBlanksAs val="gap"/>
    <c:showDLblsOverMax val="0"/>
  </c:chart>
  <c:txPr>
    <a:bodyPr/>
    <a:lstStyle/>
    <a:p>
      <a:pPr>
        <a:defRPr sz="20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Sheet1!$D$3</c:f>
              <c:strCache>
                <c:ptCount val="1"/>
                <c:pt idx="0">
                  <c:v>Encrypted+FNW</c:v>
                </c:pt>
              </c:strCache>
            </c:strRef>
          </c:tx>
          <c:spPr>
            <a:pattFill prst="wdUpDiag">
              <a:fgClr>
                <a:sysClr val="window" lastClr="FFFFFF"/>
              </a:fgClr>
              <a:bgClr>
                <a:srgbClr val="00B0F0"/>
              </a:bgClr>
            </a:pattFill>
            <a:ln w="53975">
              <a:solidFill>
                <a:sysClr val="windowText" lastClr="000000"/>
              </a:solidFill>
            </a:ln>
          </c:spPr>
          <c:invertIfNegative val="0"/>
          <c:dPt>
            <c:idx val="0"/>
            <c:invertIfNegative val="0"/>
            <c:bubble3D val="0"/>
            <c:spPr>
              <a:pattFill prst="wdUpDiag">
                <a:fgClr>
                  <a:sysClr val="window" lastClr="FFFFFF"/>
                </a:fgClr>
                <a:bgClr>
                  <a:srgbClr val="00B0F0"/>
                </a:bgClr>
              </a:pattFill>
              <a:ln w="47625">
                <a:solidFill>
                  <a:sysClr val="windowText" lastClr="000000"/>
                </a:solidFill>
              </a:ln>
            </c:spPr>
          </c:dPt>
          <c:cat>
            <c:strRef>
              <c:f>Sheet1!$C$5</c:f>
              <c:strCache>
                <c:ptCount val="1"/>
                <c:pt idx="0">
                  <c:v>Speedup</c:v>
                </c:pt>
              </c:strCache>
            </c:strRef>
          </c:cat>
          <c:val>
            <c:numRef>
              <c:f>Sheet1!$D$5</c:f>
              <c:numCache>
                <c:formatCode>General</c:formatCode>
                <c:ptCount val="1"/>
                <c:pt idx="0">
                  <c:v>1.002</c:v>
                </c:pt>
              </c:numCache>
            </c:numRef>
          </c:val>
        </c:ser>
        <c:ser>
          <c:idx val="1"/>
          <c:order val="1"/>
          <c:tx>
            <c:strRef>
              <c:f>Sheet1!$E$3</c:f>
              <c:strCache>
                <c:ptCount val="1"/>
                <c:pt idx="0">
                  <c:v>DEUCE</c:v>
                </c:pt>
              </c:strCache>
            </c:strRef>
          </c:tx>
          <c:spPr>
            <a:pattFill prst="wdDnDiag">
              <a:fgClr>
                <a:sysClr val="window" lastClr="FFFFFF"/>
              </a:fgClr>
              <a:bgClr>
                <a:srgbClr val="FF0000"/>
              </a:bgClr>
            </a:pattFill>
            <a:ln w="47625">
              <a:solidFill>
                <a:sysClr val="windowText" lastClr="000000"/>
              </a:solidFill>
            </a:ln>
          </c:spPr>
          <c:invertIfNegative val="0"/>
          <c:cat>
            <c:strRef>
              <c:f>Sheet1!$C$5</c:f>
              <c:strCache>
                <c:ptCount val="1"/>
                <c:pt idx="0">
                  <c:v>Speedup</c:v>
                </c:pt>
              </c:strCache>
            </c:strRef>
          </c:cat>
          <c:val>
            <c:numRef>
              <c:f>Sheet1!$E$5</c:f>
              <c:numCache>
                <c:formatCode>General</c:formatCode>
                <c:ptCount val="1"/>
                <c:pt idx="0">
                  <c:v>1.266</c:v>
                </c:pt>
              </c:numCache>
            </c:numRef>
          </c:val>
        </c:ser>
        <c:ser>
          <c:idx val="2"/>
          <c:order val="2"/>
          <c:tx>
            <c:strRef>
              <c:f>Sheet1!$F$3</c:f>
              <c:strCache>
                <c:ptCount val="1"/>
                <c:pt idx="0">
                  <c:v>Unencrypted+FNW</c:v>
                </c:pt>
              </c:strCache>
            </c:strRef>
          </c:tx>
          <c:spPr>
            <a:ln w="47625">
              <a:solidFill>
                <a:sysClr val="windowText" lastClr="000000"/>
              </a:solidFill>
            </a:ln>
          </c:spPr>
          <c:invertIfNegative val="0"/>
          <c:cat>
            <c:strRef>
              <c:f>Sheet1!$C$5</c:f>
              <c:strCache>
                <c:ptCount val="1"/>
                <c:pt idx="0">
                  <c:v>Speedup</c:v>
                </c:pt>
              </c:strCache>
            </c:strRef>
          </c:cat>
          <c:val>
            <c:numRef>
              <c:f>Sheet1!$F$5</c:f>
              <c:numCache>
                <c:formatCode>General</c:formatCode>
                <c:ptCount val="1"/>
                <c:pt idx="0">
                  <c:v>1.403</c:v>
                </c:pt>
              </c:numCache>
            </c:numRef>
          </c:val>
        </c:ser>
        <c:dLbls>
          <c:showLegendKey val="0"/>
          <c:showVal val="0"/>
          <c:showCatName val="0"/>
          <c:showSerName val="0"/>
          <c:showPercent val="0"/>
          <c:showBubbleSize val="0"/>
        </c:dLbls>
        <c:gapWidth val="400"/>
        <c:overlap val="-100"/>
        <c:axId val="332988800"/>
        <c:axId val="332990336"/>
      </c:barChart>
      <c:catAx>
        <c:axId val="332988800"/>
        <c:scaling>
          <c:orientation val="minMax"/>
        </c:scaling>
        <c:delete val="1"/>
        <c:axPos val="b"/>
        <c:majorTickMark val="out"/>
        <c:minorTickMark val="none"/>
        <c:tickLblPos val="nextTo"/>
        <c:crossAx val="332990336"/>
        <c:crosses val="autoZero"/>
        <c:auto val="1"/>
        <c:lblAlgn val="ctr"/>
        <c:lblOffset val="100"/>
        <c:noMultiLvlLbl val="0"/>
      </c:catAx>
      <c:valAx>
        <c:axId val="332990336"/>
        <c:scaling>
          <c:orientation val="minMax"/>
        </c:scaling>
        <c:delete val="0"/>
        <c:axPos val="l"/>
        <c:majorGridlines/>
        <c:title>
          <c:tx>
            <c:rich>
              <a:bodyPr rot="-5400000" vert="horz"/>
              <a:lstStyle/>
              <a:p>
                <a:pPr>
                  <a:defRPr sz="1800"/>
                </a:pPr>
                <a:r>
                  <a:rPr lang="en-US" sz="1800"/>
                  <a:t>Normalized to Encrypted PCM</a:t>
                </a:r>
              </a:p>
            </c:rich>
          </c:tx>
          <c:layout/>
          <c:overlay val="0"/>
        </c:title>
        <c:numFmt formatCode="General" sourceLinked="1"/>
        <c:majorTickMark val="none"/>
        <c:minorTickMark val="none"/>
        <c:tickLblPos val="nextTo"/>
        <c:txPr>
          <a:bodyPr/>
          <a:lstStyle/>
          <a:p>
            <a:pPr>
              <a:defRPr sz="2000"/>
            </a:pPr>
            <a:endParaRPr lang="en-US"/>
          </a:p>
        </c:txPr>
        <c:crossAx val="332988800"/>
        <c:crosses val="autoZero"/>
        <c:crossBetween val="between"/>
      </c:valAx>
    </c:plotArea>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Sheet1!$D$3</c:f>
              <c:strCache>
                <c:ptCount val="1"/>
                <c:pt idx="0">
                  <c:v>Encrypted+FNW</c:v>
                </c:pt>
              </c:strCache>
            </c:strRef>
          </c:tx>
          <c:spPr>
            <a:pattFill prst="wdUpDiag">
              <a:fgClr>
                <a:sysClr val="window" lastClr="FFFFFF"/>
              </a:fgClr>
              <a:bgClr>
                <a:srgbClr val="00B0F0"/>
              </a:bgClr>
            </a:pattFill>
            <a:ln w="47625">
              <a:solidFill>
                <a:sysClr val="windowText" lastClr="000000"/>
              </a:solidFill>
            </a:ln>
          </c:spPr>
          <c:invertIfNegative val="0"/>
          <c:cat>
            <c:strRef>
              <c:f>Sheet1!$C$6</c:f>
              <c:strCache>
                <c:ptCount val="1"/>
                <c:pt idx="0">
                  <c:v>EDP</c:v>
                </c:pt>
              </c:strCache>
            </c:strRef>
          </c:cat>
          <c:val>
            <c:numRef>
              <c:f>Sheet1!$D$6</c:f>
              <c:numCache>
                <c:formatCode>General</c:formatCode>
                <c:ptCount val="1"/>
                <c:pt idx="0">
                  <c:v>0.95899999999999996</c:v>
                </c:pt>
              </c:numCache>
            </c:numRef>
          </c:val>
        </c:ser>
        <c:ser>
          <c:idx val="1"/>
          <c:order val="1"/>
          <c:tx>
            <c:strRef>
              <c:f>Sheet1!$E$3</c:f>
              <c:strCache>
                <c:ptCount val="1"/>
                <c:pt idx="0">
                  <c:v>DEUCE</c:v>
                </c:pt>
              </c:strCache>
            </c:strRef>
          </c:tx>
          <c:spPr>
            <a:pattFill prst="wdDnDiag">
              <a:fgClr>
                <a:sysClr val="window" lastClr="FFFFFF"/>
              </a:fgClr>
              <a:bgClr>
                <a:srgbClr val="FF0000"/>
              </a:bgClr>
            </a:pattFill>
            <a:ln w="47625">
              <a:solidFill>
                <a:sysClr val="windowText" lastClr="000000"/>
              </a:solidFill>
            </a:ln>
          </c:spPr>
          <c:invertIfNegative val="0"/>
          <c:cat>
            <c:strRef>
              <c:f>Sheet1!$C$6</c:f>
              <c:strCache>
                <c:ptCount val="1"/>
                <c:pt idx="0">
                  <c:v>EDP</c:v>
                </c:pt>
              </c:strCache>
            </c:strRef>
          </c:cat>
          <c:val>
            <c:numRef>
              <c:f>Sheet1!$E$6</c:f>
              <c:numCache>
                <c:formatCode>General</c:formatCode>
                <c:ptCount val="1"/>
                <c:pt idx="0">
                  <c:v>0.57199999999999995</c:v>
                </c:pt>
              </c:numCache>
            </c:numRef>
          </c:val>
        </c:ser>
        <c:ser>
          <c:idx val="2"/>
          <c:order val="2"/>
          <c:tx>
            <c:strRef>
              <c:f>Sheet1!$F$3</c:f>
              <c:strCache>
                <c:ptCount val="1"/>
                <c:pt idx="0">
                  <c:v>Unencrypted+FNW</c:v>
                </c:pt>
              </c:strCache>
            </c:strRef>
          </c:tx>
          <c:spPr>
            <a:ln w="47625">
              <a:solidFill>
                <a:sysClr val="windowText" lastClr="000000"/>
              </a:solidFill>
            </a:ln>
          </c:spPr>
          <c:invertIfNegative val="0"/>
          <c:cat>
            <c:strRef>
              <c:f>Sheet1!$C$6</c:f>
              <c:strCache>
                <c:ptCount val="1"/>
                <c:pt idx="0">
                  <c:v>EDP</c:v>
                </c:pt>
              </c:strCache>
            </c:strRef>
          </c:cat>
          <c:val>
            <c:numRef>
              <c:f>Sheet1!$F$6</c:f>
              <c:numCache>
                <c:formatCode>General</c:formatCode>
                <c:ptCount val="1"/>
                <c:pt idx="0">
                  <c:v>0.435</c:v>
                </c:pt>
              </c:numCache>
            </c:numRef>
          </c:val>
        </c:ser>
        <c:dLbls>
          <c:showLegendKey val="0"/>
          <c:showVal val="0"/>
          <c:showCatName val="0"/>
          <c:showSerName val="0"/>
          <c:showPercent val="0"/>
          <c:showBubbleSize val="0"/>
        </c:dLbls>
        <c:gapWidth val="400"/>
        <c:overlap val="-100"/>
        <c:axId val="332729344"/>
        <c:axId val="332731136"/>
      </c:barChart>
      <c:catAx>
        <c:axId val="332729344"/>
        <c:scaling>
          <c:orientation val="minMax"/>
        </c:scaling>
        <c:delete val="1"/>
        <c:axPos val="b"/>
        <c:majorTickMark val="out"/>
        <c:minorTickMark val="none"/>
        <c:tickLblPos val="nextTo"/>
        <c:crossAx val="332731136"/>
        <c:crosses val="autoZero"/>
        <c:auto val="1"/>
        <c:lblAlgn val="ctr"/>
        <c:lblOffset val="100"/>
        <c:noMultiLvlLbl val="0"/>
      </c:catAx>
      <c:valAx>
        <c:axId val="332731136"/>
        <c:scaling>
          <c:orientation val="minMax"/>
          <c:max val="1"/>
        </c:scaling>
        <c:delete val="0"/>
        <c:axPos val="l"/>
        <c:majorGridlines/>
        <c:title>
          <c:tx>
            <c:rich>
              <a:bodyPr rot="-5400000" vert="horz"/>
              <a:lstStyle/>
              <a:p>
                <a:pPr>
                  <a:defRPr sz="1800"/>
                </a:pPr>
                <a:r>
                  <a:rPr lang="en-US" sz="1800"/>
                  <a:t>Normalized to Encrypted PCM</a:t>
                </a:r>
              </a:p>
            </c:rich>
          </c:tx>
          <c:layout/>
          <c:overlay val="0"/>
        </c:title>
        <c:numFmt formatCode="General" sourceLinked="1"/>
        <c:majorTickMark val="none"/>
        <c:minorTickMark val="none"/>
        <c:tickLblPos val="nextTo"/>
        <c:txPr>
          <a:bodyPr/>
          <a:lstStyle/>
          <a:p>
            <a:pPr>
              <a:defRPr sz="2000"/>
            </a:pPr>
            <a:endParaRPr lang="en-US"/>
          </a:p>
        </c:txPr>
        <c:crossAx val="332729344"/>
        <c:crosses val="autoZero"/>
        <c:crossBetween val="between"/>
      </c:valAx>
    </c:plotArea>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1"/>
          <c:order val="0"/>
          <c:tx>
            <c:strRef>
              <c:f>Sheet1!$E$3</c:f>
              <c:strCache>
                <c:ptCount val="1"/>
                <c:pt idx="0">
                  <c:v>DEUCE</c:v>
                </c:pt>
              </c:strCache>
            </c:strRef>
          </c:tx>
          <c:spPr>
            <a:pattFill prst="wdUpDiag">
              <a:fgClr>
                <a:sysClr val="window" lastClr="FFFFFF"/>
              </a:fgClr>
              <a:bgClr>
                <a:srgbClr val="00B0F0"/>
              </a:bgClr>
            </a:pattFill>
          </c:spPr>
          <c:invertIfNegative val="0"/>
          <c:dPt>
            <c:idx val="0"/>
            <c:invertIfNegative val="0"/>
            <c:bubble3D val="0"/>
            <c:spPr>
              <a:pattFill prst="wdUpDiag">
                <a:fgClr>
                  <a:sysClr val="window" lastClr="FFFFFF"/>
                </a:fgClr>
                <a:bgClr>
                  <a:srgbClr val="00B0F0"/>
                </a:bgClr>
              </a:pattFill>
              <a:ln w="53975">
                <a:solidFill>
                  <a:sysClr val="windowText" lastClr="000000"/>
                </a:solidFill>
              </a:ln>
            </c:spPr>
          </c:dPt>
          <c:cat>
            <c:strRef>
              <c:f>Sheet1!$C$7</c:f>
              <c:strCache>
                <c:ptCount val="1"/>
                <c:pt idx="0">
                  <c:v>Lifetime</c:v>
                </c:pt>
              </c:strCache>
            </c:strRef>
          </c:cat>
          <c:val>
            <c:numRef>
              <c:f>Sheet1!$E$7</c:f>
              <c:numCache>
                <c:formatCode>General</c:formatCode>
                <c:ptCount val="1"/>
                <c:pt idx="0">
                  <c:v>1.1000000000000001</c:v>
                </c:pt>
              </c:numCache>
            </c:numRef>
          </c:val>
        </c:ser>
        <c:ser>
          <c:idx val="3"/>
          <c:order val="1"/>
          <c:tx>
            <c:strRef>
              <c:f>Sheet1!$G$3</c:f>
              <c:strCache>
                <c:ptCount val="1"/>
                <c:pt idx="0">
                  <c:v>DEUCE + Wear Level</c:v>
                </c:pt>
              </c:strCache>
            </c:strRef>
          </c:tx>
          <c:spPr>
            <a:pattFill prst="wdDnDiag">
              <a:fgClr>
                <a:sysClr val="window" lastClr="FFFFFF"/>
              </a:fgClr>
              <a:bgClr>
                <a:srgbClr val="FF0000"/>
              </a:bgClr>
            </a:pattFill>
            <a:ln w="53975">
              <a:solidFill>
                <a:sysClr val="windowText" lastClr="000000"/>
              </a:solidFill>
            </a:ln>
          </c:spPr>
          <c:invertIfNegative val="0"/>
          <c:cat>
            <c:strRef>
              <c:f>Sheet1!$C$7</c:f>
              <c:strCache>
                <c:ptCount val="1"/>
                <c:pt idx="0">
                  <c:v>Lifetime</c:v>
                </c:pt>
              </c:strCache>
            </c:strRef>
          </c:cat>
          <c:val>
            <c:numRef>
              <c:f>Sheet1!$G$7</c:f>
              <c:numCache>
                <c:formatCode>General</c:formatCode>
                <c:ptCount val="1"/>
                <c:pt idx="0">
                  <c:v>2</c:v>
                </c:pt>
              </c:numCache>
            </c:numRef>
          </c:val>
        </c:ser>
        <c:dLbls>
          <c:showLegendKey val="0"/>
          <c:showVal val="0"/>
          <c:showCatName val="0"/>
          <c:showSerName val="0"/>
          <c:showPercent val="0"/>
          <c:showBubbleSize val="0"/>
        </c:dLbls>
        <c:gapWidth val="500"/>
        <c:overlap val="-100"/>
        <c:axId val="332843264"/>
        <c:axId val="332853248"/>
      </c:barChart>
      <c:catAx>
        <c:axId val="332843264"/>
        <c:scaling>
          <c:orientation val="minMax"/>
        </c:scaling>
        <c:delete val="1"/>
        <c:axPos val="b"/>
        <c:majorTickMark val="out"/>
        <c:minorTickMark val="none"/>
        <c:tickLblPos val="nextTo"/>
        <c:crossAx val="332853248"/>
        <c:crosses val="autoZero"/>
        <c:auto val="1"/>
        <c:lblAlgn val="ctr"/>
        <c:lblOffset val="100"/>
        <c:noMultiLvlLbl val="0"/>
      </c:catAx>
      <c:valAx>
        <c:axId val="332853248"/>
        <c:scaling>
          <c:orientation val="minMax"/>
          <c:max val="2.2000000000000002"/>
          <c:min val="0"/>
        </c:scaling>
        <c:delete val="0"/>
        <c:axPos val="l"/>
        <c:majorGridlines/>
        <c:title>
          <c:tx>
            <c:rich>
              <a:bodyPr rot="-5400000" vert="horz"/>
              <a:lstStyle/>
              <a:p>
                <a:pPr>
                  <a:defRPr sz="1800"/>
                </a:pPr>
                <a:r>
                  <a:rPr lang="en-US" sz="1800"/>
                  <a:t>Normalized to Encrypted PCM</a:t>
                </a:r>
              </a:p>
            </c:rich>
          </c:tx>
          <c:layout/>
          <c:overlay val="0"/>
        </c:title>
        <c:numFmt formatCode="General" sourceLinked="1"/>
        <c:majorTickMark val="none"/>
        <c:minorTickMark val="none"/>
        <c:tickLblPos val="nextTo"/>
        <c:txPr>
          <a:bodyPr/>
          <a:lstStyle/>
          <a:p>
            <a:pPr>
              <a:defRPr sz="2000"/>
            </a:pPr>
            <a:endParaRPr lang="en-US"/>
          </a:p>
        </c:txPr>
        <c:crossAx val="332843264"/>
        <c:crosses val="autoZero"/>
        <c:crossBetween val="between"/>
      </c:valAx>
    </c:plotArea>
    <c:plotVisOnly val="1"/>
    <c:dispBlanksAs val="gap"/>
    <c:showDLblsOverMax val="0"/>
  </c:chart>
  <c:txPr>
    <a:bodyPr/>
    <a:lstStyle/>
    <a:p>
      <a:pPr>
        <a:defRPr sz="16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numCache>
            </c:numRef>
          </c:val>
        </c:ser>
        <c:dLbls>
          <c:showLegendKey val="0"/>
          <c:showVal val="0"/>
          <c:showCatName val="0"/>
          <c:showSerName val="0"/>
          <c:showPercent val="0"/>
          <c:showBubbleSize val="0"/>
        </c:dLbls>
        <c:gapWidth val="258"/>
        <c:overlap val="-48"/>
        <c:axId val="332587008"/>
        <c:axId val="332588544"/>
      </c:barChart>
      <c:catAx>
        <c:axId val="332587008"/>
        <c:scaling>
          <c:orientation val="minMax"/>
        </c:scaling>
        <c:delete val="0"/>
        <c:axPos val="b"/>
        <c:majorTickMark val="none"/>
        <c:minorTickMark val="none"/>
        <c:tickLblPos val="nextTo"/>
        <c:crossAx val="332588544"/>
        <c:crosses val="autoZero"/>
        <c:auto val="1"/>
        <c:lblAlgn val="ctr"/>
        <c:lblOffset val="100"/>
        <c:noMultiLvlLbl val="0"/>
      </c:catAx>
      <c:valAx>
        <c:axId val="332588544"/>
        <c:scaling>
          <c:orientation val="minMax"/>
          <c:max val="0.5"/>
          <c:min val="0"/>
        </c:scaling>
        <c:delete val="0"/>
        <c:axPos val="l"/>
        <c:majorGridlines/>
        <c:title>
          <c:tx>
            <c:rich>
              <a:bodyPr rot="-5400000" vert="horz"/>
              <a:lstStyle/>
              <a:p>
                <a:pPr>
                  <a:defRPr sz="2000"/>
                </a:pPr>
                <a:r>
                  <a:rPr lang="en-US" sz="2000"/>
                  <a:t>Bit flips per Write (%)</a:t>
                </a:r>
              </a:p>
            </c:rich>
          </c:tx>
          <c:layout/>
          <c:overlay val="0"/>
        </c:title>
        <c:numFmt formatCode="0%" sourceLinked="0"/>
        <c:majorTickMark val="none"/>
        <c:minorTickMark val="none"/>
        <c:tickLblPos val="nextTo"/>
        <c:crossAx val="332587008"/>
        <c:crosses val="autoZero"/>
        <c:crossBetween val="between"/>
        <c:majorUnit val="5.000000000000001E-2"/>
        <c:minorUnit val="1.0000000000000002E-2"/>
      </c:valAx>
    </c:plotArea>
    <c:legend>
      <c:legendPos val="t"/>
      <c:legendEntry>
        <c:idx val="1"/>
        <c:delete val="1"/>
      </c:legendEntry>
      <c:legendEntry>
        <c:idx val="2"/>
        <c:delete val="1"/>
      </c:legendEntry>
      <c:layout/>
      <c:overlay val="0"/>
    </c:legend>
    <c:plotVisOnly val="1"/>
    <c:dispBlanksAs val="gap"/>
    <c:showDLblsOverMax val="0"/>
  </c:chart>
  <c:txPr>
    <a:bodyPr/>
    <a:lstStyle/>
    <a:p>
      <a:pPr>
        <a:defRPr sz="20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pt idx="0">
                  <c:v>7.7602792970000002E-3</c:v>
                </c:pt>
                <c:pt idx="1">
                  <c:v>3.9295265629999999E-2</c:v>
                </c:pt>
                <c:pt idx="2">
                  <c:v>0.2366726582</c:v>
                </c:pt>
                <c:pt idx="3">
                  <c:v>0.30175859570000002</c:v>
                </c:pt>
                <c:pt idx="4">
                  <c:v>0.25476002730000002</c:v>
                </c:pt>
                <c:pt idx="5">
                  <c:v>3.6386195310000001E-2</c:v>
                </c:pt>
                <c:pt idx="6">
                  <c:v>0.2097126406</c:v>
                </c:pt>
                <c:pt idx="7">
                  <c:v>0.28902214260000003</c:v>
                </c:pt>
                <c:pt idx="8">
                  <c:v>0.12196811909999999</c:v>
                </c:pt>
                <c:pt idx="9">
                  <c:v>0.266109084</c:v>
                </c:pt>
                <c:pt idx="10">
                  <c:v>9.2215580080000012E-2</c:v>
                </c:pt>
                <c:pt idx="11">
                  <c:v>4.8762464839999999E-2</c:v>
                </c:pt>
                <c:pt idx="12">
                  <c:v>0.10495112049999999</c:v>
                </c:pt>
              </c:numCache>
            </c:numRef>
          </c:val>
        </c:ser>
        <c:dLbls>
          <c:showLegendKey val="0"/>
          <c:showVal val="0"/>
          <c:showCatName val="0"/>
          <c:showSerName val="0"/>
          <c:showPercent val="0"/>
          <c:showBubbleSize val="0"/>
        </c:dLbls>
        <c:gapWidth val="258"/>
        <c:overlap val="-48"/>
        <c:axId val="333631488"/>
        <c:axId val="333633024"/>
      </c:barChart>
      <c:catAx>
        <c:axId val="333631488"/>
        <c:scaling>
          <c:orientation val="minMax"/>
        </c:scaling>
        <c:delete val="0"/>
        <c:axPos val="b"/>
        <c:majorTickMark val="none"/>
        <c:minorTickMark val="none"/>
        <c:tickLblPos val="nextTo"/>
        <c:crossAx val="333633024"/>
        <c:crosses val="autoZero"/>
        <c:auto val="1"/>
        <c:lblAlgn val="ctr"/>
        <c:lblOffset val="100"/>
        <c:noMultiLvlLbl val="0"/>
      </c:catAx>
      <c:valAx>
        <c:axId val="333633024"/>
        <c:scaling>
          <c:orientation val="minMax"/>
          <c:max val="0.5"/>
          <c:min val="0"/>
        </c:scaling>
        <c:delete val="0"/>
        <c:axPos val="l"/>
        <c:majorGridlines/>
        <c:title>
          <c:tx>
            <c:rich>
              <a:bodyPr rot="-5400000" vert="horz"/>
              <a:lstStyle/>
              <a:p>
                <a:pPr>
                  <a:defRPr sz="2000"/>
                </a:pPr>
                <a:r>
                  <a:rPr lang="en-US" sz="2000" dirty="0"/>
                  <a:t>Bit flips per Write (%)</a:t>
                </a:r>
              </a:p>
            </c:rich>
          </c:tx>
          <c:layout/>
          <c:overlay val="0"/>
        </c:title>
        <c:numFmt formatCode="0%" sourceLinked="0"/>
        <c:majorTickMark val="none"/>
        <c:minorTickMark val="none"/>
        <c:tickLblPos val="nextTo"/>
        <c:crossAx val="333631488"/>
        <c:crosses val="autoZero"/>
        <c:crossBetween val="between"/>
        <c:majorUnit val="5.000000000000001E-2"/>
        <c:minorUnit val="1.0000000000000002E-2"/>
      </c:valAx>
    </c:plotArea>
    <c:legend>
      <c:legendPos val="t"/>
      <c:legendEntry>
        <c:idx val="1"/>
        <c:delete val="1"/>
      </c:legendEntry>
      <c:layout/>
      <c:overlay val="0"/>
    </c:legend>
    <c:plotVisOnly val="1"/>
    <c:dispBlanksAs val="gap"/>
    <c:showDLblsOverMax val="0"/>
  </c:chart>
  <c:txPr>
    <a:bodyPr/>
    <a:lstStyle/>
    <a:p>
      <a:pPr>
        <a:defRPr sz="20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05138" cy="460374"/>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27475" y="2"/>
            <a:ext cx="3005138" cy="460374"/>
          </a:xfrm>
          <a:prstGeom prst="rect">
            <a:avLst/>
          </a:prstGeom>
        </p:spPr>
        <p:txBody>
          <a:bodyPr vert="horz" lIns="91440" tIns="45720" rIns="91440" bIns="45720" rtlCol="0"/>
          <a:lstStyle>
            <a:lvl1pPr algn="r">
              <a:defRPr sz="1200"/>
            </a:lvl1pPr>
          </a:lstStyle>
          <a:p>
            <a:pPr>
              <a:defRPr/>
            </a:pPr>
            <a:fld id="{DEA9CD39-8413-4B8C-A3D2-DE39318C419E}" type="datetimeFigureOut">
              <a:rPr lang="en-US"/>
              <a:pPr>
                <a:defRPr/>
              </a:pPr>
              <a:t>3/15/2015</a:t>
            </a:fld>
            <a:endParaRPr lang="en-US"/>
          </a:p>
        </p:txBody>
      </p:sp>
      <p:sp>
        <p:nvSpPr>
          <p:cNvPr id="4" name="Footer Placeholder 3"/>
          <p:cNvSpPr>
            <a:spLocks noGrp="1"/>
          </p:cNvSpPr>
          <p:nvPr>
            <p:ph type="ftr" sz="quarter" idx="2"/>
          </p:nvPr>
        </p:nvSpPr>
        <p:spPr>
          <a:xfrm>
            <a:off x="0" y="8758239"/>
            <a:ext cx="3005138" cy="460374"/>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27475" y="8758239"/>
            <a:ext cx="3005138" cy="460374"/>
          </a:xfrm>
          <a:prstGeom prst="rect">
            <a:avLst/>
          </a:prstGeom>
        </p:spPr>
        <p:txBody>
          <a:bodyPr vert="horz" lIns="91440" tIns="45720" rIns="91440" bIns="45720" rtlCol="0" anchor="b"/>
          <a:lstStyle>
            <a:lvl1pPr algn="r">
              <a:defRPr sz="1200"/>
            </a:lvl1pPr>
          </a:lstStyle>
          <a:p>
            <a:pPr>
              <a:defRPr/>
            </a:pPr>
            <a:fld id="{65742ED9-F266-46B2-9757-D6D85BD40A3C}" type="slidenum">
              <a:rPr lang="en-US"/>
              <a:pPr>
                <a:defRPr/>
              </a:pPr>
              <a:t>‹#›</a:t>
            </a:fld>
            <a:endParaRPr lang="en-US"/>
          </a:p>
        </p:txBody>
      </p:sp>
    </p:spTree>
    <p:extLst>
      <p:ext uri="{BB962C8B-B14F-4D97-AF65-F5344CB8AC3E}">
        <p14:creationId xmlns:p14="http://schemas.microsoft.com/office/powerpoint/2010/main" val="57636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05138" cy="460374"/>
          </a:xfrm>
          <a:prstGeom prst="rect">
            <a:avLst/>
          </a:prstGeom>
        </p:spPr>
        <p:txBody>
          <a:bodyPr vert="horz" lIns="92309" tIns="46154" rIns="92309" bIns="46154"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27475" y="2"/>
            <a:ext cx="3005138" cy="460374"/>
          </a:xfrm>
          <a:prstGeom prst="rect">
            <a:avLst/>
          </a:prstGeom>
        </p:spPr>
        <p:txBody>
          <a:bodyPr vert="horz" lIns="92309" tIns="46154" rIns="92309" bIns="46154" rtlCol="0"/>
          <a:lstStyle>
            <a:lvl1pPr algn="r" fontAlgn="auto">
              <a:spcBef>
                <a:spcPts val="0"/>
              </a:spcBef>
              <a:spcAft>
                <a:spcPts val="0"/>
              </a:spcAft>
              <a:defRPr sz="1200">
                <a:latin typeface="+mn-lt"/>
              </a:defRPr>
            </a:lvl1pPr>
          </a:lstStyle>
          <a:p>
            <a:pPr>
              <a:defRPr/>
            </a:pPr>
            <a:fld id="{3BD96700-5E7E-406C-B835-5191AF7B55F8}" type="datetimeFigureOut">
              <a:rPr lang="en-US"/>
              <a:pPr>
                <a:defRPr/>
              </a:pPr>
              <a:t>3/15/2015</a:t>
            </a:fld>
            <a:endParaRPr lang="en-US"/>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pPr lvl="0"/>
            <a:endParaRPr lang="en-US" noProof="0"/>
          </a:p>
        </p:txBody>
      </p:sp>
      <p:sp>
        <p:nvSpPr>
          <p:cNvPr id="5" name="Notes Placeholder 4"/>
          <p:cNvSpPr>
            <a:spLocks noGrp="1"/>
          </p:cNvSpPr>
          <p:nvPr>
            <p:ph type="body" sz="quarter" idx="3"/>
          </p:nvPr>
        </p:nvSpPr>
        <p:spPr>
          <a:xfrm>
            <a:off x="693738" y="4379915"/>
            <a:ext cx="5546725" cy="4148137"/>
          </a:xfrm>
          <a:prstGeom prst="rect">
            <a:avLst/>
          </a:prstGeom>
        </p:spPr>
        <p:txBody>
          <a:bodyPr vert="horz" lIns="92309" tIns="46154" rIns="92309" bIns="46154"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758239"/>
            <a:ext cx="3005138" cy="460374"/>
          </a:xfrm>
          <a:prstGeom prst="rect">
            <a:avLst/>
          </a:prstGeom>
        </p:spPr>
        <p:txBody>
          <a:bodyPr vert="horz" lIns="92309" tIns="46154" rIns="92309" bIns="46154"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27475" y="8758239"/>
            <a:ext cx="3005138" cy="460374"/>
          </a:xfrm>
          <a:prstGeom prst="rect">
            <a:avLst/>
          </a:prstGeom>
        </p:spPr>
        <p:txBody>
          <a:bodyPr vert="horz" lIns="92309" tIns="46154" rIns="92309" bIns="46154" rtlCol="0" anchor="b"/>
          <a:lstStyle>
            <a:lvl1pPr algn="r" fontAlgn="auto">
              <a:spcBef>
                <a:spcPts val="0"/>
              </a:spcBef>
              <a:spcAft>
                <a:spcPts val="0"/>
              </a:spcAft>
              <a:defRPr sz="1200">
                <a:latin typeface="+mn-lt"/>
              </a:defRPr>
            </a:lvl1pPr>
          </a:lstStyle>
          <a:p>
            <a:pPr>
              <a:defRPr/>
            </a:pPr>
            <a:fld id="{14F965DC-4D72-4067-8A9B-6CFE5CBE0910}" type="slidenum">
              <a:rPr lang="en-US"/>
              <a:pPr>
                <a:defRPr/>
              </a:pPr>
              <a:t>‹#›</a:t>
            </a:fld>
            <a:endParaRPr lang="en-US"/>
          </a:p>
        </p:txBody>
      </p:sp>
    </p:spTree>
    <p:extLst>
      <p:ext uri="{BB962C8B-B14F-4D97-AF65-F5344CB8AC3E}">
        <p14:creationId xmlns:p14="http://schemas.microsoft.com/office/powerpoint/2010/main" val="3197161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Good morning, I will be talking about “DEUCE: Write-Efficient Encryption for Phase Change Memory.”</a:t>
            </a:r>
          </a:p>
          <a:p>
            <a:r>
              <a:rPr lang="en-US" baseline="0" dirty="0" smtClean="0"/>
              <a:t>I am Vinson Young. </a:t>
            </a:r>
          </a:p>
          <a:p>
            <a:r>
              <a:rPr lang="en-US" baseline="0" dirty="0" smtClean="0"/>
              <a:t>This work is in collaboration with my labmate Prashant Nair and my advisor Moinuddin Qureshi.</a:t>
            </a:r>
          </a:p>
        </p:txBody>
      </p:sp>
      <p:sp>
        <p:nvSpPr>
          <p:cNvPr id="4" name="Slide Number Placeholder 3"/>
          <p:cNvSpPr>
            <a:spLocks noGrp="1"/>
          </p:cNvSpPr>
          <p:nvPr>
            <p:ph type="sldNum" sz="quarter" idx="5"/>
          </p:nvPr>
        </p:nvSpPr>
        <p:spPr/>
        <p:txBody>
          <a:bodyPr/>
          <a:lstStyle/>
          <a:p>
            <a:pPr>
              <a:defRPr/>
            </a:pPr>
            <a:fld id="{F547040B-6402-4B79-B962-EE1529BEFEC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to do encryption, but not affect memory</a:t>
            </a:r>
            <a:r>
              <a:rPr lang="en-US" baseline="0" dirty="0" smtClean="0"/>
              <a:t> latency significantly, which means we want algorithms that allow for fast decryption.”</a:t>
            </a:r>
            <a:endParaRPr lang="en-US" dirty="0" smtClean="0"/>
          </a:p>
          <a:p>
            <a:endParaRPr lang="en-US" dirty="0" smtClean="0"/>
          </a:p>
          <a:p>
            <a:r>
              <a:rPr lang="en-US" dirty="0" smtClean="0"/>
              <a:t>If we encrypt the data directly with AES</a:t>
            </a:r>
            <a:r>
              <a:rPr lang="en-US" dirty="0" smtClean="0">
                <a:sym typeface="Wingdings" pitchFamily="2" charset="2"/>
              </a:rPr>
              <a:t></a:t>
            </a:r>
            <a:r>
              <a:rPr lang="en-US" dirty="0" smtClean="0"/>
              <a:t>,</a:t>
            </a:r>
            <a:r>
              <a:rPr lang="en-US" baseline="0" dirty="0" smtClean="0"/>
              <a:t> then we have to read </a:t>
            </a:r>
            <a:r>
              <a:rPr lang="en-US" baseline="0" dirty="0" smtClean="0">
                <a:sym typeface="Wingdings" pitchFamily="2" charset="2"/>
              </a:rPr>
              <a:t></a:t>
            </a:r>
            <a:r>
              <a:rPr lang="en-US" baseline="0" dirty="0" smtClean="0"/>
              <a:t>the data then pass it through the AES engine for decryption.</a:t>
            </a:r>
          </a:p>
          <a:p>
            <a:r>
              <a:rPr lang="en-US" baseline="0" dirty="0" smtClean="0"/>
              <a:t>This means the </a:t>
            </a:r>
            <a:r>
              <a:rPr lang="en-US" baseline="0" dirty="0" smtClean="0">
                <a:sym typeface="Wingdings" pitchFamily="2" charset="2"/>
              </a:rPr>
              <a:t></a:t>
            </a:r>
            <a:r>
              <a:rPr lang="en-US" baseline="0" dirty="0" smtClean="0"/>
              <a:t>AES latency is in the critical path for memory reads, which is undesirable.</a:t>
            </a:r>
          </a:p>
          <a:p>
            <a:endParaRPr lang="en-US" baseline="0" dirty="0" smtClean="0"/>
          </a:p>
          <a:p>
            <a:r>
              <a:rPr lang="en-US" baseline="0" dirty="0" smtClean="0">
                <a:sym typeface="Wingdings" pitchFamily="2" charset="2"/>
              </a:rPr>
              <a:t></a:t>
            </a:r>
            <a:r>
              <a:rPr lang="en-US" baseline="0" dirty="0" smtClean="0"/>
              <a:t>Pad-based encryption allows you to do encryption without having AES latency in the critical path.</a:t>
            </a:r>
          </a:p>
          <a:p>
            <a:endParaRPr lang="en-US" baseline="0" dirty="0" smtClean="0"/>
          </a:p>
          <a:p>
            <a:endParaRPr lang="en-US" baseline="0" dirty="0" smtClean="0"/>
          </a:p>
          <a:p>
            <a:r>
              <a:rPr lang="en-US" dirty="0" smtClean="0"/>
              <a:t>Pad decryption uses the</a:t>
            </a:r>
            <a:r>
              <a:rPr lang="en-US" baseline="0" dirty="0" smtClean="0"/>
              <a:t> key with AES to generate a </a:t>
            </a:r>
            <a:r>
              <a:rPr lang="en-US" baseline="0" dirty="0" smtClean="0">
                <a:sym typeface="Wingdings" pitchFamily="2" charset="2"/>
              </a:rPr>
              <a:t></a:t>
            </a:r>
            <a:r>
              <a:rPr lang="en-US" baseline="0" dirty="0" smtClean="0"/>
              <a:t>Pad in parallel with memory access.</a:t>
            </a:r>
          </a:p>
          <a:p>
            <a:r>
              <a:rPr lang="en-US" baseline="0" dirty="0" smtClean="0"/>
              <a:t>	Decryption</a:t>
            </a:r>
            <a:r>
              <a:rPr lang="en-US" baseline="0" dirty="0" smtClean="0">
                <a:sym typeface="Wingdings" pitchFamily="2" charset="2"/>
              </a:rPr>
              <a:t></a:t>
            </a:r>
            <a:r>
              <a:rPr lang="en-US" baseline="0" dirty="0" smtClean="0"/>
              <a:t> is performed by simply </a:t>
            </a:r>
            <a:r>
              <a:rPr lang="en-US" baseline="0" dirty="0" err="1" smtClean="0"/>
              <a:t>XORing</a:t>
            </a:r>
            <a:r>
              <a:rPr lang="en-US" baseline="0" dirty="0" smtClean="0"/>
              <a:t> the memory content with the Pad, which incurs negligible latency overhead.</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10</a:t>
            </a:fld>
            <a:endParaRPr lang="en-US"/>
          </a:p>
        </p:txBody>
      </p:sp>
    </p:spTree>
    <p:extLst>
      <p:ext uri="{BB962C8B-B14F-4D97-AF65-F5344CB8AC3E}">
        <p14:creationId xmlns:p14="http://schemas.microsoft.com/office/powerpoint/2010/main" val="163788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cannot use the same pad for the entire memory, as this makes</a:t>
            </a:r>
            <a:r>
              <a:rPr lang="en-US" baseline="0" dirty="0" smtClean="0"/>
              <a:t> the memory vulnerable to attacks</a:t>
            </a:r>
            <a:r>
              <a:rPr lang="en-US" dirty="0" smtClean="0"/>
              <a:t>”</a:t>
            </a:r>
          </a:p>
          <a:p>
            <a:r>
              <a:rPr lang="en-US" baseline="0" dirty="0" smtClean="0"/>
              <a:t>For example, an attacker could snoop a data line that is supposed to contain all ZEROES</a:t>
            </a:r>
            <a:r>
              <a:rPr lang="en-US" baseline="0" dirty="0" smtClean="0">
                <a:sym typeface="Wingdings" pitchFamily="2" charset="2"/>
              </a:rPr>
              <a:t></a:t>
            </a:r>
            <a:r>
              <a:rPr lang="en-US" baseline="0" dirty="0" smtClean="0"/>
              <a:t>. Therefore, after encryption, this line will store the PAD.</a:t>
            </a:r>
          </a:p>
          <a:p>
            <a:r>
              <a:rPr lang="en-US" baseline="0" dirty="0" smtClean="0"/>
              <a:t>The attacker can read this PAD</a:t>
            </a:r>
            <a:r>
              <a:rPr lang="en-US" baseline="0" dirty="0" smtClean="0">
                <a:sym typeface="Wingdings" pitchFamily="2" charset="2"/>
              </a:rPr>
              <a:t></a:t>
            </a:r>
            <a:r>
              <a:rPr lang="en-US" baseline="0" dirty="0" smtClean="0"/>
              <a:t>, and use it to decrypt the entire memory.</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11</a:t>
            </a:fld>
            <a:endParaRPr lang="en-US"/>
          </a:p>
        </p:txBody>
      </p:sp>
    </p:spTree>
    <p:extLst>
      <p:ext uri="{BB962C8B-B14F-4D97-AF65-F5344CB8AC3E}">
        <p14:creationId xmlns:p14="http://schemas.microsoft.com/office/powerpoint/2010/main" val="204800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of ensuring</a:t>
            </a:r>
            <a:r>
              <a:rPr lang="en-US" baseline="0" dirty="0" smtClean="0"/>
              <a:t> unique pads is solved by “CTR-mode-encryption”</a:t>
            </a:r>
          </a:p>
          <a:p>
            <a:endParaRPr lang="en-US" baseline="0" dirty="0" smtClean="0"/>
          </a:p>
          <a:p>
            <a:r>
              <a:rPr lang="en-US" baseline="0" dirty="0" smtClean="0"/>
              <a:t>To prevent an attacker from using pad obtained from one line to read data from another line, this scheme generates a different pad for each line by using the line address. </a:t>
            </a:r>
            <a:r>
              <a:rPr lang="en-US" baseline="0" dirty="0" smtClean="0">
                <a:sym typeface="Wingdings" pitchFamily="2" charset="2"/>
              </a:rPr>
              <a:t></a:t>
            </a:r>
          </a:p>
          <a:p>
            <a:endParaRPr lang="en-US" baseline="0" dirty="0" smtClean="0"/>
          </a:p>
          <a:p>
            <a:r>
              <a:rPr lang="en-US" baseline="0" dirty="0" smtClean="0"/>
              <a:t>Furthermore</a:t>
            </a:r>
            <a:r>
              <a:rPr lang="en-US" baseline="0" dirty="0" smtClean="0">
                <a:sym typeface="Wingdings" pitchFamily="2" charset="2"/>
              </a:rPr>
              <a:t></a:t>
            </a:r>
            <a:r>
              <a:rPr lang="en-US" baseline="0" dirty="0" smtClean="0"/>
              <a:t>, to ensure unique pads for consecutive writes to the same line, it uses a per-line counter that gets incremented on every write.</a:t>
            </a:r>
            <a:r>
              <a:rPr lang="en-US" baseline="0" dirty="0" smtClean="0">
                <a:sym typeface="Wingdings" pitchFamily="2" charset="2"/>
              </a:rPr>
              <a:t> </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“Thus, </a:t>
            </a:r>
            <a:r>
              <a:rPr lang="en-US" baseline="0" dirty="0" err="1" smtClean="0"/>
              <a:t>Ctr</a:t>
            </a:r>
            <a:r>
              <a:rPr lang="en-US" baseline="0" dirty="0" smtClean="0"/>
              <a:t>-mode-encryption uses line address, and a counter, to generate unique pads, not only for each line, but also for different writes to the same line.”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So, regardless of how many bits flip in the line being written, every time it will get </a:t>
            </a:r>
            <a:r>
              <a:rPr lang="en-US" baseline="0" dirty="0" smtClean="0">
                <a:sym typeface="Wingdings" pitchFamily="2" charset="2"/>
              </a:rPr>
              <a:t></a:t>
            </a:r>
            <a:r>
              <a:rPr lang="en-US" baseline="0" dirty="0" err="1" smtClean="0"/>
              <a:t>XORed</a:t>
            </a:r>
            <a:r>
              <a:rPr lang="en-US" baseline="0" dirty="0" smtClean="0"/>
              <a:t> with a different random pad, causing 50% bit flips.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12</a:t>
            </a:fld>
            <a:endParaRPr lang="en-US"/>
          </a:p>
        </p:txBody>
      </p:sp>
    </p:spTree>
    <p:extLst>
      <p:ext uri="{BB962C8B-B14F-4D97-AF65-F5344CB8AC3E}">
        <p14:creationId xmlns:p14="http://schemas.microsoft.com/office/powerpoint/2010/main" val="2459145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Counter-mode</a:t>
            </a:r>
            <a:r>
              <a:rPr lang="en-US" baseline="0" dirty="0" smtClean="0"/>
              <a:t> </a:t>
            </a:r>
            <a:r>
              <a:rPr lang="en-US" baseline="0" dirty="0" smtClean="0"/>
              <a:t>encryption causes 50% bit flips because it r</a:t>
            </a:r>
            <a:r>
              <a:rPr lang="en-US" dirty="0" smtClean="0"/>
              <a:t>e-encrypts the entire</a:t>
            </a:r>
            <a:r>
              <a:rPr lang="en-US" baseline="0" dirty="0" smtClean="0"/>
              <a:t> line on every write</a:t>
            </a:r>
          </a:p>
          <a:p>
            <a:r>
              <a:rPr lang="en-US" baseline="0" dirty="0" smtClean="0"/>
              <a:t>To reduce the bit flips, what if we…</a:t>
            </a:r>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13</a:t>
            </a:fld>
            <a:endParaRPr lang="en-US"/>
          </a:p>
        </p:txBody>
      </p:sp>
    </p:spTree>
    <p:extLst>
      <p:ext uri="{BB962C8B-B14F-4D97-AF65-F5344CB8AC3E}">
        <p14:creationId xmlns:p14="http://schemas.microsoft.com/office/powerpoint/2010/main" val="3331907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…we</a:t>
            </a:r>
            <a:r>
              <a:rPr lang="en-US" baseline="0" dirty="0" smtClean="0"/>
              <a:t> re-encrypt only the modified words?</a:t>
            </a: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r>
              <a:rPr lang="en-US" baseline="0" dirty="0" smtClean="0"/>
              <a:t>//Here</a:t>
            </a:r>
            <a:r>
              <a:rPr lang="en-US" baseline="0" dirty="0" smtClean="0"/>
              <a:t>, </a:t>
            </a:r>
            <a:r>
              <a:rPr lang="en-US" baseline="0" dirty="0" smtClean="0">
                <a:sym typeface="Wingdings" pitchFamily="2" charset="2"/>
              </a:rPr>
              <a:t></a:t>
            </a:r>
            <a:r>
              <a:rPr lang="en-US" baseline="0" dirty="0" smtClean="0"/>
              <a:t>red shows the modified bits in a cache line being written to encrypted PCM.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r>
              <a:rPr lang="en-US" baseline="0" dirty="0" smtClean="0"/>
              <a:t>Remember, in </a:t>
            </a:r>
            <a:r>
              <a:rPr lang="en-US" baseline="0" dirty="0" smtClean="0"/>
              <a:t>the baseline, if we write </a:t>
            </a:r>
            <a:r>
              <a:rPr lang="en-US" baseline="0" dirty="0" smtClean="0">
                <a:sym typeface="Wingdings" pitchFamily="2" charset="2"/>
              </a:rPr>
              <a:t></a:t>
            </a:r>
            <a:r>
              <a:rPr lang="en-US" baseline="0" dirty="0" smtClean="0"/>
              <a:t>to encrypted PCM, we will cause 50% of the bits to flip.</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r>
              <a:rPr lang="en-US" baseline="0" dirty="0" smtClean="0">
                <a:sym typeface="Wingdings" pitchFamily="2" charset="2"/>
              </a:rPr>
              <a:t></a:t>
            </a:r>
            <a:r>
              <a:rPr lang="en-US" baseline="0" dirty="0" smtClean="0"/>
              <a:t>But if we re-encrypt </a:t>
            </a:r>
            <a:r>
              <a:rPr lang="en-US" baseline="0" dirty="0" smtClean="0">
                <a:sym typeface="Wingdings" pitchFamily="2" charset="2"/>
              </a:rPr>
              <a:t></a:t>
            </a:r>
            <a:r>
              <a:rPr lang="en-US" baseline="0" dirty="0" smtClean="0"/>
              <a:t>ONLY the modified words, then we will cause </a:t>
            </a:r>
            <a:r>
              <a:rPr lang="en-US" baseline="0" dirty="0" smtClean="0"/>
              <a:t>50% bit flip, but only for this word, reducing bit flips.</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 would you do ‘partial re-encryption’?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In fact, it’s quite easy with counter-mode-encryption.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We can have a different counter for the modified word, and the modified word would use the pad generated by this counter. All other words could continue to use the pad generated by the older counter and remain encrypted, so all the contents of the line remain secure.”</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14</a:t>
            </a:fld>
            <a:endParaRPr lang="en-US"/>
          </a:p>
        </p:txBody>
      </p:sp>
    </p:spTree>
    <p:extLst>
      <p:ext uri="{BB962C8B-B14F-4D97-AF65-F5344CB8AC3E}">
        <p14:creationId xmlns:p14="http://schemas.microsoft.com/office/powerpoint/2010/main" val="1338895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any word can be modified at any time</a:t>
            </a:r>
            <a:r>
              <a:rPr lang="en-US" baseline="0" dirty="0" smtClean="0">
                <a:sym typeface="Wingdings" pitchFamily="2" charset="2"/>
              </a:rPr>
              <a:t></a:t>
            </a:r>
            <a:r>
              <a:rPr lang="en-US" baseline="0" dirty="0" smtClean="0"/>
              <a:t>, so you would need a counter per word</a:t>
            </a:r>
            <a:r>
              <a:rPr lang="en-US" baseline="0" dirty="0" smtClean="0">
                <a:sym typeface="Wingdings" pitchFamily="2" charset="2"/>
              </a:rPr>
              <a:t></a:t>
            </a:r>
            <a:r>
              <a:rPr lang="en-US" baseline="0" dirty="0" smtClean="0"/>
              <a:t>, which would be quite costly”</a:t>
            </a:r>
          </a:p>
          <a:p>
            <a:r>
              <a:rPr lang="en-US" baseline="0" dirty="0" smtClean="0"/>
              <a:t>	As each counter is, say, 2-bytes, having a 2-byte counter</a:t>
            </a:r>
            <a:r>
              <a:rPr lang="en-US" baseline="0" dirty="0" smtClean="0">
                <a:sym typeface="Wingdings" pitchFamily="2" charset="2"/>
              </a:rPr>
              <a:t></a:t>
            </a:r>
            <a:r>
              <a:rPr lang="en-US" baseline="0" dirty="0" smtClean="0"/>
              <a:t> for every 2-byte word would be prohibitively expensive.</a:t>
            </a:r>
          </a:p>
          <a:p>
            <a:r>
              <a:rPr lang="en-US" baseline="0" dirty="0" smtClean="0"/>
              <a:t>	</a:t>
            </a:r>
          </a:p>
          <a:p>
            <a:r>
              <a:rPr lang="en-US" baseline="0" dirty="0" smtClean="0"/>
              <a:t>	We can reduce the storage overhead, </a:t>
            </a:r>
            <a:r>
              <a:rPr lang="en-US" baseline="0" dirty="0" smtClean="0">
                <a:sym typeface="Wingdings" pitchFamily="2" charset="2"/>
              </a:rPr>
              <a:t></a:t>
            </a:r>
            <a:r>
              <a:rPr lang="en-US" baseline="0" dirty="0" smtClean="0"/>
              <a:t>by using only two counters. One, for the reference line</a:t>
            </a:r>
            <a:r>
              <a:rPr lang="en-US" baseline="0" dirty="0" smtClean="0">
                <a:sym typeface="Wingdings" pitchFamily="2" charset="2"/>
              </a:rPr>
              <a:t>. </a:t>
            </a:r>
            <a:r>
              <a:rPr lang="en-US" baseline="0" dirty="0" smtClean="0"/>
              <a:t>The other,</a:t>
            </a:r>
            <a:r>
              <a:rPr lang="en-US" baseline="0" dirty="0" smtClean="0">
                <a:sym typeface="Wingdings" pitchFamily="2" charset="2"/>
              </a:rPr>
              <a:t></a:t>
            </a:r>
            <a:r>
              <a:rPr lang="en-US" baseline="0" dirty="0" smtClean="0"/>
              <a:t>, for the words that are modified relative to the reference line.”</a:t>
            </a:r>
          </a:p>
          <a:p>
            <a:endParaRPr lang="en-US" baseline="0" dirty="0" smtClean="0"/>
          </a:p>
          <a:p>
            <a:r>
              <a:rPr lang="en-US" baseline="0" dirty="0" smtClean="0"/>
              <a:t>	“Notice that all the modified words use the same counter.</a:t>
            </a:r>
          </a:p>
          <a:p>
            <a:r>
              <a:rPr lang="en-US" baseline="0" dirty="0" smtClean="0"/>
              <a:t>	Instead of using separate counters, we just need a single bit to tell which counter to use.</a:t>
            </a:r>
          </a:p>
          <a:p>
            <a:r>
              <a:rPr lang="en-US" baseline="0" dirty="0" smtClean="0"/>
              <a:t>	</a:t>
            </a:r>
            <a:r>
              <a:rPr lang="en-US" baseline="0" dirty="0" smtClean="0">
                <a:sym typeface="Wingdings" pitchFamily="2" charset="2"/>
              </a:rPr>
              <a:t>However</a:t>
            </a:r>
            <a:r>
              <a:rPr lang="en-US" baseline="0" dirty="0" smtClean="0"/>
              <a:t>, after enough writes, </a:t>
            </a:r>
            <a:r>
              <a:rPr lang="en-US" baseline="0" dirty="0" smtClean="0">
                <a:sym typeface="Wingdings" pitchFamily="2" charset="2"/>
              </a:rPr>
              <a:t></a:t>
            </a:r>
            <a:r>
              <a:rPr lang="en-US" baseline="0" dirty="0" smtClean="0"/>
              <a:t>every word becomes “modified” at some point, so we should also reset the reference line every so often.”</a:t>
            </a:r>
          </a:p>
          <a:p>
            <a:r>
              <a:rPr lang="en-US" baseline="0" dirty="0" smtClean="0"/>
              <a:t>	“Bear with me for a bit, we will explain this all shortly”</a:t>
            </a:r>
          </a:p>
          <a:p>
            <a:r>
              <a:rPr lang="en-US" baseline="0" dirty="0" smtClean="0"/>
              <a:t>Thus, we do efficient partial re-encryption with only two counters.</a:t>
            </a:r>
          </a:p>
          <a:p>
            <a:endParaRPr lang="en-US" baseline="0" dirty="0" smtClean="0"/>
          </a:p>
          <a:p>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For example, if we keep writing to the line, we will continue re-encrypting modified words, while incrementing the per-word counter. </a:t>
            </a:r>
            <a:r>
              <a:rPr lang="en-US" baseline="0" dirty="0" smtClean="0">
                <a:sym typeface="Wingdings" pitchFamily="2" charset="2"/>
              </a:rPr>
              <a:t>”</a:t>
            </a:r>
            <a:r>
              <a:rPr lang="en-US" baseline="0" dirty="0" smtClean="0"/>
              <a:t>Note that, whenever even a single bit in the word gets modified, the entire word gets re-encrypted. So, we want the word size to be small, say 2 bytes</a:t>
            </a:r>
            <a:r>
              <a:rPr lang="en-US" baseline="0" dirty="0" smtClean="0">
                <a:sym typeface="Wingdings" pitchFamily="2" charset="2"/>
              </a:rPr>
              <a:t></a:t>
            </a:r>
            <a:r>
              <a:rPr lang="en-US" baseline="0" dirty="0" smtClean="0"/>
              <a:t>. Requiring each 2-byte word have a per-word counter that in itself could be larger than 2 bytes would be prohibitively expensive.”</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15</a:t>
            </a:fld>
            <a:endParaRPr lang="en-US"/>
          </a:p>
        </p:txBody>
      </p:sp>
    </p:spTree>
    <p:extLst>
      <p:ext uri="{BB962C8B-B14F-4D97-AF65-F5344CB8AC3E}">
        <p14:creationId xmlns:p14="http://schemas.microsoft.com/office/powerpoint/2010/main" val="4143097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a:t>
            </a:r>
            <a:r>
              <a:rPr lang="en-US" baseline="0" dirty="0" smtClean="0"/>
              <a:t> a scheme called Dual-Counter Encryption, or “DEUCE”.</a:t>
            </a:r>
          </a:p>
          <a:p>
            <a:r>
              <a:rPr lang="en-US" baseline="0" dirty="0" smtClean="0"/>
              <a:t>	</a:t>
            </a:r>
            <a:endParaRPr lang="en-US" dirty="0" smtClean="0"/>
          </a:p>
          <a:p>
            <a:pPr marL="228600" indent="-228600">
              <a:buAutoNum type="arabicPeriod"/>
            </a:pPr>
            <a:r>
              <a:rPr lang="en-US" baseline="0" dirty="0" smtClean="0"/>
              <a:t>Each </a:t>
            </a:r>
            <a:r>
              <a:rPr lang="en-US" baseline="0" dirty="0" smtClean="0"/>
              <a:t>line has two counters, a LeadingCTR that is incremented on every write (for </a:t>
            </a:r>
            <a:r>
              <a:rPr lang="en-US" baseline="0" dirty="0" smtClean="0"/>
              <a:t>encrypting “modified” words), </a:t>
            </a:r>
            <a:r>
              <a:rPr lang="en-US" baseline="0" dirty="0" smtClean="0"/>
              <a:t>and a TrailingCTR that is updated every N </a:t>
            </a:r>
            <a:r>
              <a:rPr lang="en-US" baseline="0" dirty="0" smtClean="0"/>
              <a:t>writes, in a write interval called Epoch, (for encrypting the </a:t>
            </a:r>
            <a:r>
              <a:rPr lang="en-US" baseline="0" dirty="0" smtClean="0"/>
              <a:t>reference </a:t>
            </a:r>
            <a:r>
              <a:rPr lang="en-US" baseline="0" dirty="0" smtClean="0"/>
              <a:t>“unmodified” words). //(Re-encrypting the whole line with TrailingCTR additionally allows us to reset the “modified” bits, explained next.)</a:t>
            </a:r>
          </a:p>
          <a:p>
            <a:pPr marL="228600" indent="-228600">
              <a:buAutoNum type="arabicPeriod"/>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2. Each line </a:t>
            </a:r>
            <a:r>
              <a:rPr lang="en-US" baseline="0" dirty="0" smtClean="0"/>
              <a:t>has </a:t>
            </a:r>
            <a:r>
              <a:rPr lang="en-US" baseline="0" dirty="0" smtClean="0"/>
              <a:t>a “modified” bit per-word to choose which counter to use.</a:t>
            </a:r>
          </a:p>
          <a:p>
            <a:endParaRPr lang="en-US" baseline="0" dirty="0" smtClean="0"/>
          </a:p>
          <a:p>
            <a:endParaRPr lang="en-US" baseline="0" dirty="0" smtClean="0"/>
          </a:p>
          <a:p>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//“Unmodified” words can be encrypted with an less frequently-updated counter.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//“Modified” words can be re-encrypted with a frequently-updating counter.</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16</a:t>
            </a:fld>
            <a:endParaRPr lang="en-US"/>
          </a:p>
        </p:txBody>
      </p:sp>
    </p:spTree>
    <p:extLst>
      <p:ext uri="{BB962C8B-B14F-4D97-AF65-F5344CB8AC3E}">
        <p14:creationId xmlns:p14="http://schemas.microsoft.com/office/powerpoint/2010/main" val="4143097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On epoch start:</a:t>
            </a:r>
          </a:p>
          <a:p>
            <a:r>
              <a:rPr lang="en-US" baseline="0" dirty="0" smtClean="0"/>
              <a:t>	</a:t>
            </a:r>
            <a:r>
              <a:rPr lang="en-US" baseline="0" dirty="0" smtClean="0">
                <a:sym typeface="Wingdings" pitchFamily="2" charset="2"/>
              </a:rPr>
              <a:t></a:t>
            </a:r>
            <a:r>
              <a:rPr lang="en-US" baseline="0" dirty="0" smtClean="0"/>
              <a:t>We re-encrypt ALL words in the </a:t>
            </a:r>
            <a:r>
              <a:rPr lang="en-US" baseline="0" dirty="0" smtClean="0"/>
              <a:t>line with TrailingCTR, </a:t>
            </a:r>
            <a:r>
              <a:rPr lang="en-US" baseline="0" dirty="0" smtClean="0"/>
              <a:t>and reset the “modified” bits, as </a:t>
            </a:r>
            <a:r>
              <a:rPr lang="en-US" baseline="0" dirty="0" smtClean="0"/>
              <a:t>all words use </a:t>
            </a:r>
            <a:r>
              <a:rPr lang="en-US" baseline="0" dirty="0" smtClean="0"/>
              <a:t>our reference state.</a:t>
            </a:r>
          </a:p>
          <a:p>
            <a:r>
              <a:rPr lang="en-US" baseline="0" dirty="0" smtClean="0"/>
              <a:t>	“This is expensive, but it only happens every N writes”</a:t>
            </a:r>
          </a:p>
          <a:p>
            <a:endParaRPr lang="en-US" baseline="0" dirty="0" smtClean="0"/>
          </a:p>
          <a:p>
            <a:r>
              <a:rPr lang="en-US" baseline="0" dirty="0" smtClean="0"/>
              <a:t>Between epochs:</a:t>
            </a:r>
          </a:p>
          <a:p>
            <a:r>
              <a:rPr lang="en-US" baseline="0" dirty="0" smtClean="0"/>
              <a:t>	</a:t>
            </a:r>
            <a:r>
              <a:rPr lang="en-US" baseline="0" dirty="0" smtClean="0">
                <a:sym typeface="Wingdings" pitchFamily="2" charset="2"/>
              </a:rPr>
              <a:t></a:t>
            </a:r>
            <a:r>
              <a:rPr lang="en-US" baseline="0" dirty="0" smtClean="0"/>
              <a:t>We increment LeadingCTR, and re-encrypt </a:t>
            </a:r>
            <a:r>
              <a:rPr lang="en-US" baseline="0" dirty="0" smtClean="0"/>
              <a:t>only words </a:t>
            </a:r>
            <a:r>
              <a:rPr lang="en-US" baseline="0" dirty="0" smtClean="0"/>
              <a:t>that have been modified since the start of the Epoch with this LeadingCTR. We then update “modified” </a:t>
            </a:r>
            <a:r>
              <a:rPr lang="en-US" baseline="0" dirty="0" smtClean="0"/>
              <a:t>bits.</a:t>
            </a:r>
          </a:p>
          <a:p>
            <a:endParaRPr lang="en-US" baseline="0" dirty="0" smtClean="0"/>
          </a:p>
          <a:p>
            <a:r>
              <a:rPr lang="en-US" baseline="0" dirty="0" smtClean="0">
                <a:sym typeface="Wingdings" pitchFamily="2" charset="2"/>
              </a:rPr>
              <a:t></a:t>
            </a:r>
            <a:r>
              <a:rPr lang="en-US" baseline="0" dirty="0" smtClean="0"/>
              <a:t>Thus, DEUCE re-encrypts only words modified since Epoch start.</a:t>
            </a:r>
            <a:endParaRPr lang="en-US" baseline="0" dirty="0" smtClean="0"/>
          </a:p>
          <a:p>
            <a:endParaRPr lang="en-US" baseline="0" dirty="0" smtClean="0"/>
          </a:p>
          <a:p>
            <a:r>
              <a:rPr lang="en-US" baseline="0" dirty="0" smtClean="0"/>
              <a:t>-----------</a:t>
            </a:r>
          </a:p>
          <a:p>
            <a:r>
              <a:rPr lang="en-US" baseline="0" dirty="0" smtClean="0"/>
              <a:t>If the write happens on an epoch start:</a:t>
            </a:r>
          </a:p>
          <a:p>
            <a:r>
              <a:rPr lang="en-US" baseline="0" dirty="0" smtClean="0"/>
              <a:t>	</a:t>
            </a:r>
            <a:r>
              <a:rPr lang="en-US" baseline="0" dirty="0" smtClean="0">
                <a:sym typeface="Wingdings" pitchFamily="2" charset="2"/>
              </a:rPr>
              <a:t></a:t>
            </a:r>
            <a:r>
              <a:rPr lang="en-US" baseline="0" dirty="0" smtClean="0"/>
              <a:t>We update TrailingCTR to </a:t>
            </a:r>
            <a:r>
              <a:rPr lang="en-US" baseline="0" dirty="0" err="1" smtClean="0"/>
              <a:t>LeadingCTR’s</a:t>
            </a:r>
            <a:r>
              <a:rPr lang="en-US" baseline="0" dirty="0" smtClean="0"/>
              <a:t> next value, and use it to re-encrypt ALL words in the line, and reset the “modified” bits as this is our reference state.</a:t>
            </a:r>
          </a:p>
          <a:p>
            <a:r>
              <a:rPr lang="en-US" baseline="0" dirty="0" smtClean="0"/>
              <a:t>	“This is expensive, but it only happens every N writes”</a:t>
            </a:r>
          </a:p>
          <a:p>
            <a:endParaRPr lang="en-US" baseline="0" dirty="0" smtClean="0"/>
          </a:p>
          <a:p>
            <a:r>
              <a:rPr lang="en-US" baseline="0" dirty="0" smtClean="0"/>
              <a:t>On a write, if it is between epochs:</a:t>
            </a:r>
          </a:p>
          <a:p>
            <a:r>
              <a:rPr lang="en-US" baseline="0" dirty="0" smtClean="0"/>
              <a:t>	</a:t>
            </a:r>
            <a:r>
              <a:rPr lang="en-US" baseline="0" dirty="0" smtClean="0">
                <a:sym typeface="Wingdings" pitchFamily="2" charset="2"/>
              </a:rPr>
              <a:t></a:t>
            </a:r>
            <a:r>
              <a:rPr lang="en-US" baseline="0" dirty="0" smtClean="0"/>
              <a:t>We increment LeadingCTR, and use it to re-encrypt words that have been modified since the start of the last Epoch. We then update the “modified” bits to record which words have been encrypted with LeadingCTR.</a:t>
            </a:r>
          </a:p>
          <a:p>
            <a:endParaRPr lang="en-US" baseline="0" dirty="0" smtClean="0"/>
          </a:p>
          <a:p>
            <a:r>
              <a:rPr lang="en-US" baseline="0" dirty="0" smtClean="0"/>
              <a:t>/* */ </a:t>
            </a:r>
          </a:p>
          <a:p>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17</a:t>
            </a:fld>
            <a:endParaRPr lang="en-US"/>
          </a:p>
        </p:txBody>
      </p:sp>
    </p:spTree>
    <p:extLst>
      <p:ext uri="{BB962C8B-B14F-4D97-AF65-F5344CB8AC3E}">
        <p14:creationId xmlns:p14="http://schemas.microsoft.com/office/powerpoint/2010/main" val="3052108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i="0" dirty="0" smtClean="0">
                <a:solidFill>
                  <a:srgbClr val="00B050"/>
                </a:solidFill>
              </a:rPr>
              <a:t>For example,</a:t>
            </a:r>
            <a:endParaRPr lang="en-US" sz="1200" i="0" baseline="0" dirty="0" smtClean="0">
              <a:solidFill>
                <a:srgbClr val="00B050"/>
              </a:solidFill>
            </a:endParaRPr>
          </a:p>
          <a:p>
            <a:r>
              <a:rPr lang="en-US" sz="1200" i="0" baseline="0" dirty="0" smtClean="0">
                <a:solidFill>
                  <a:srgbClr val="00B050"/>
                </a:solidFill>
              </a:rPr>
              <a:t>	The line on bottom represents writes to an 8-word line. Here, the epoch is chosen to be every 4 writes.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0" baseline="0" dirty="0" smtClean="0">
                <a:solidFill>
                  <a:srgbClr val="00B050"/>
                </a:solidFill>
              </a:rPr>
              <a:t>	</a:t>
            </a:r>
            <a:r>
              <a:rPr lang="en-US" sz="1200" i="0" dirty="0" smtClean="0">
                <a:solidFill>
                  <a:srgbClr val="00B050"/>
                </a:solidFill>
              </a:rPr>
              <a:t>The top shows which words must</a:t>
            </a:r>
            <a:r>
              <a:rPr lang="en-US" sz="1200" i="0" baseline="0" dirty="0" smtClean="0">
                <a:solidFill>
                  <a:srgbClr val="00B050"/>
                </a:solidFill>
              </a:rPr>
              <a:t> be re-encrypted as a result of the writes.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0" dirty="0" smtClean="0">
              <a:solidFill>
                <a:srgbClr val="00B050"/>
              </a:solidFill>
            </a:endParaRPr>
          </a:p>
          <a:p>
            <a:r>
              <a:rPr lang="en-US" sz="1200" i="0" baseline="0" dirty="0" smtClean="0">
                <a:solidFill>
                  <a:srgbClr val="00B050"/>
                </a:solidFill>
                <a:sym typeface="Wingdings" pitchFamily="2" charset="2"/>
              </a:rPr>
              <a:t></a:t>
            </a:r>
            <a:r>
              <a:rPr lang="en-US" sz="1200" i="0" baseline="0" dirty="0" smtClean="0">
                <a:solidFill>
                  <a:srgbClr val="00B050"/>
                </a:solidFill>
              </a:rPr>
              <a:t>On Write 0, the start of an Epoch, the </a:t>
            </a:r>
            <a:r>
              <a:rPr lang="en-US" sz="1200" i="0" baseline="0" dirty="0" smtClean="0">
                <a:solidFill>
                  <a:srgbClr val="00B050"/>
                </a:solidFill>
                <a:sym typeface="Wingdings" pitchFamily="2" charset="2"/>
              </a:rPr>
              <a:t></a:t>
            </a:r>
            <a:r>
              <a:rPr lang="en-US" sz="1200" i="0" baseline="0" dirty="0" smtClean="0">
                <a:solidFill>
                  <a:srgbClr val="00B050"/>
                </a:solidFill>
              </a:rPr>
              <a:t>whole line is encrypted and “modified” bits reset.</a:t>
            </a:r>
          </a:p>
          <a:p>
            <a:r>
              <a:rPr lang="en-US" sz="1200" i="0" baseline="0" dirty="0" smtClean="0">
                <a:solidFill>
                  <a:srgbClr val="00B050"/>
                </a:solidFill>
                <a:sym typeface="Wingdings" pitchFamily="2" charset="2"/>
              </a:rPr>
              <a:t></a:t>
            </a:r>
            <a:r>
              <a:rPr lang="en-US" sz="1200" i="0" baseline="0" dirty="0" smtClean="0">
                <a:solidFill>
                  <a:srgbClr val="00B050"/>
                </a:solidFill>
              </a:rPr>
              <a:t>On Write 1, Word0 and Word7 are written, so </a:t>
            </a:r>
            <a:r>
              <a:rPr lang="en-US" sz="1200" i="0" baseline="0" dirty="0" smtClean="0">
                <a:solidFill>
                  <a:srgbClr val="00B050"/>
                </a:solidFill>
                <a:sym typeface="Wingdings" pitchFamily="2" charset="2"/>
              </a:rPr>
              <a:t></a:t>
            </a:r>
            <a:r>
              <a:rPr lang="en-US" sz="1200" i="0" baseline="0" dirty="0" smtClean="0">
                <a:solidFill>
                  <a:srgbClr val="00B050"/>
                </a:solidFill>
              </a:rPr>
              <a:t>LeadingCTR is incremented and used to re-encrypt Word0 and Word7. The “modified” mask is now Word0 and Word7.</a:t>
            </a:r>
          </a:p>
          <a:p>
            <a:r>
              <a:rPr lang="en-US" sz="1200" i="0" baseline="0" dirty="0" smtClean="0">
                <a:solidFill>
                  <a:srgbClr val="00B050"/>
                </a:solidFill>
                <a:sym typeface="Wingdings" pitchFamily="2" charset="2"/>
              </a:rPr>
              <a:t></a:t>
            </a:r>
            <a:r>
              <a:rPr lang="en-US" sz="1200" i="0" baseline="0" dirty="0" smtClean="0">
                <a:solidFill>
                  <a:srgbClr val="00B050"/>
                </a:solidFill>
              </a:rPr>
              <a:t>On Write 2, Word4 is written. Here, we re-encrypt not only Word4, but also Word0 and Word7, as they had been modified previously in this epoch. We have to re-encrypt Word0 and Word7 as we do not keep track of individual counters. The “modified” mask is now Word0, Word4, and Word7.</a:t>
            </a:r>
          </a:p>
          <a:p>
            <a:r>
              <a:rPr lang="en-US" sz="1200" i="0" baseline="0" dirty="0" smtClean="0">
                <a:solidFill>
                  <a:srgbClr val="00B050"/>
                </a:solidFill>
                <a:sym typeface="Wingdings" pitchFamily="2" charset="2"/>
              </a:rPr>
              <a:t></a:t>
            </a:r>
            <a:r>
              <a:rPr lang="en-US" sz="1200" i="0" baseline="0" dirty="0" smtClean="0">
                <a:solidFill>
                  <a:srgbClr val="00B050"/>
                </a:solidFill>
              </a:rPr>
              <a:t>On Write 3, Word7 is written again, and </a:t>
            </a:r>
            <a:r>
              <a:rPr lang="en-US" sz="1200" i="0" baseline="0" dirty="0" smtClean="0">
                <a:solidFill>
                  <a:srgbClr val="00B050"/>
                </a:solidFill>
                <a:sym typeface="Wingdings" pitchFamily="2" charset="2"/>
              </a:rPr>
              <a:t>we</a:t>
            </a:r>
            <a:r>
              <a:rPr lang="en-US" sz="1200" i="0" baseline="0" dirty="0" smtClean="0">
                <a:solidFill>
                  <a:srgbClr val="00B050"/>
                </a:solidFill>
              </a:rPr>
              <a:t> re-encrypt Word0, Word4, and Word7.</a:t>
            </a:r>
          </a:p>
          <a:p>
            <a:r>
              <a:rPr lang="en-US" sz="1200" i="0" baseline="0" dirty="0" smtClean="0">
                <a:solidFill>
                  <a:srgbClr val="00B050"/>
                </a:solidFill>
                <a:sym typeface="Wingdings" pitchFamily="2" charset="2"/>
              </a:rPr>
              <a:t></a:t>
            </a:r>
            <a:r>
              <a:rPr lang="en-US" sz="1200" i="0" baseline="0" dirty="0" smtClean="0">
                <a:solidFill>
                  <a:srgbClr val="00B050"/>
                </a:solidFill>
              </a:rPr>
              <a:t>On Write 4, the start of another Epoch, </a:t>
            </a:r>
            <a:r>
              <a:rPr lang="en-US" sz="1200" i="0" baseline="0" dirty="0" smtClean="0">
                <a:solidFill>
                  <a:srgbClr val="00B050"/>
                </a:solidFill>
                <a:sym typeface="Wingdings" pitchFamily="2" charset="2"/>
              </a:rPr>
              <a:t></a:t>
            </a:r>
            <a:r>
              <a:rPr lang="en-US" sz="1200" i="0" baseline="0" dirty="0" smtClean="0">
                <a:solidFill>
                  <a:srgbClr val="00B050"/>
                </a:solidFill>
              </a:rPr>
              <a:t>TrailingCTR is updated to LeadingCTR, and all words are re-encrypted.</a:t>
            </a:r>
          </a:p>
          <a:p>
            <a:r>
              <a:rPr lang="en-US" sz="1200" i="0" baseline="0" dirty="0" smtClean="0">
                <a:solidFill>
                  <a:srgbClr val="00B050"/>
                </a:solidFill>
                <a:sym typeface="Wingdings" pitchFamily="2" charset="2"/>
              </a:rPr>
              <a:t></a:t>
            </a:r>
            <a:r>
              <a:rPr lang="en-US" sz="1200" i="0" baseline="0" dirty="0" smtClean="0">
                <a:solidFill>
                  <a:srgbClr val="00B050"/>
                </a:solidFill>
              </a:rPr>
              <a:t>On Write 5, Word2 and Word4 are written, and thus </a:t>
            </a:r>
            <a:r>
              <a:rPr lang="en-US" sz="1200" i="0" baseline="0" dirty="0" smtClean="0">
                <a:solidFill>
                  <a:srgbClr val="00B050"/>
                </a:solidFill>
                <a:sym typeface="Wingdings" pitchFamily="2" charset="2"/>
              </a:rPr>
              <a:t></a:t>
            </a:r>
            <a:r>
              <a:rPr lang="en-US" sz="1200" i="0" baseline="0" dirty="0" smtClean="0">
                <a:solidFill>
                  <a:srgbClr val="00B050"/>
                </a:solidFill>
              </a:rPr>
              <a:t>re-encrypted</a:t>
            </a:r>
          </a:p>
          <a:p>
            <a:endParaRPr lang="en-US" sz="1200" i="0" baseline="0" dirty="0" smtClean="0">
              <a:solidFill>
                <a:srgbClr val="00B050"/>
              </a:solidFill>
            </a:endParaRPr>
          </a:p>
          <a:p>
            <a:r>
              <a:rPr lang="en-US" sz="1200" i="0" baseline="0" dirty="0" smtClean="0">
                <a:solidFill>
                  <a:srgbClr val="00B050"/>
                </a:solidFill>
                <a:sym typeface="Wingdings" pitchFamily="2" charset="2"/>
              </a:rPr>
              <a:t></a:t>
            </a:r>
            <a:r>
              <a:rPr lang="en-US" sz="1200" i="0" baseline="0" dirty="0" smtClean="0">
                <a:solidFill>
                  <a:srgbClr val="00B050"/>
                </a:solidFill>
              </a:rPr>
              <a:t>DEUCE saves bit flips by doing partial re-encryption between Epochs.</a:t>
            </a:r>
          </a:p>
          <a:p>
            <a:endParaRPr lang="en-US" sz="1200" i="0" baseline="0" dirty="0" smtClean="0">
              <a:solidFill>
                <a:srgbClr val="00B050"/>
              </a:solidFill>
            </a:endParaRPr>
          </a:p>
          <a:p>
            <a:r>
              <a:rPr lang="en-US" sz="1200" i="0" baseline="0" dirty="0" smtClean="0">
                <a:solidFill>
                  <a:srgbClr val="00B050"/>
                </a:solidFill>
                <a:sym typeface="Wingdings" pitchFamily="2" charset="2"/>
              </a:rPr>
              <a:t></a:t>
            </a:r>
            <a:r>
              <a:rPr lang="en-US" sz="1200" i="0" baseline="0" dirty="0" smtClean="0">
                <a:solidFill>
                  <a:srgbClr val="00B050"/>
                </a:solidFill>
              </a:rPr>
              <a:t>Note that you can get TrailingCTR by masking 2 LSB off LeadingCTR.</a:t>
            </a:r>
          </a:p>
          <a:p>
            <a:r>
              <a:rPr lang="en-US" sz="1200" i="0" baseline="0" dirty="0" smtClean="0">
                <a:solidFill>
                  <a:srgbClr val="00B050"/>
                </a:solidFill>
              </a:rPr>
              <a:t>DEUCE needs only one physical counter per line, which is same as baseline system.</a:t>
            </a:r>
          </a:p>
          <a:p>
            <a:endParaRPr lang="en-US" sz="1200" i="0" baseline="0" dirty="0" smtClean="0">
              <a:solidFill>
                <a:srgbClr val="00B050"/>
              </a:solidFill>
            </a:endParaRPr>
          </a:p>
          <a:p>
            <a:endParaRPr lang="en-US" sz="1200" i="0" baseline="0" dirty="0" smtClean="0">
              <a:solidFill>
                <a:srgbClr val="00B050"/>
              </a:solidFill>
            </a:endParaRPr>
          </a:p>
          <a:p>
            <a:r>
              <a:rPr lang="en-US" sz="1200" i="0" baseline="0" dirty="0" smtClean="0">
                <a:solidFill>
                  <a:srgbClr val="00B050"/>
                </a:solidFill>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0" dirty="0" smtClean="0">
              <a:solidFill>
                <a:srgbClr val="00B050"/>
              </a:solidFill>
            </a:endParaRPr>
          </a:p>
          <a:p>
            <a:r>
              <a:rPr lang="en-US" sz="1200" i="0" baseline="0" dirty="0" smtClean="0">
                <a:solidFill>
                  <a:srgbClr val="00B050"/>
                </a:solidFill>
                <a:sym typeface="Wingdings" pitchFamily="2" charset="2"/>
              </a:rPr>
              <a:t></a:t>
            </a:r>
            <a:r>
              <a:rPr lang="en-US" sz="1200" i="0" baseline="0" dirty="0" smtClean="0">
                <a:solidFill>
                  <a:srgbClr val="00B050"/>
                </a:solidFill>
              </a:rPr>
              <a:t>On Write 0, the start of an Epoch, the </a:t>
            </a:r>
            <a:r>
              <a:rPr lang="en-US" sz="1200" i="0" baseline="0" dirty="0" smtClean="0">
                <a:solidFill>
                  <a:srgbClr val="00B050"/>
                </a:solidFill>
                <a:sym typeface="Wingdings" pitchFamily="2" charset="2"/>
              </a:rPr>
              <a:t></a:t>
            </a:r>
            <a:r>
              <a:rPr lang="en-US" sz="1200" i="0" baseline="0" dirty="0" smtClean="0">
                <a:solidFill>
                  <a:srgbClr val="00B050"/>
                </a:solidFill>
              </a:rPr>
              <a:t>whole line is encrypted, and TrailingCTR is updated to LeadingCTR to 0.</a:t>
            </a:r>
          </a:p>
          <a:p>
            <a:r>
              <a:rPr lang="en-US" sz="1200" i="0" baseline="0" dirty="0" smtClean="0">
                <a:solidFill>
                  <a:srgbClr val="00B050"/>
                </a:solidFill>
                <a:sym typeface="Wingdings" pitchFamily="2" charset="2"/>
              </a:rPr>
              <a:t></a:t>
            </a:r>
            <a:r>
              <a:rPr lang="en-US" sz="1200" i="0" baseline="0" dirty="0" smtClean="0">
                <a:solidFill>
                  <a:srgbClr val="00B050"/>
                </a:solidFill>
              </a:rPr>
              <a:t>On Write 1, Word0 and Word7 are written, so </a:t>
            </a:r>
            <a:r>
              <a:rPr lang="en-US" sz="1200" i="0" baseline="0" dirty="0" smtClean="0">
                <a:solidFill>
                  <a:srgbClr val="00B050"/>
                </a:solidFill>
                <a:sym typeface="Wingdings" pitchFamily="2" charset="2"/>
              </a:rPr>
              <a:t></a:t>
            </a:r>
            <a:r>
              <a:rPr lang="en-US" sz="1200" i="0" baseline="0" dirty="0" smtClean="0">
                <a:solidFill>
                  <a:srgbClr val="00B050"/>
                </a:solidFill>
              </a:rPr>
              <a:t>LeadingCTR is incremented and used to re-encrypt Word0 and Word7. The “modified” mask is now Word0 and Word7.</a:t>
            </a:r>
          </a:p>
          <a:p>
            <a:r>
              <a:rPr lang="en-US" sz="1200" i="0" baseline="0" dirty="0" smtClean="0">
                <a:solidFill>
                  <a:srgbClr val="00B050"/>
                </a:solidFill>
                <a:sym typeface="Wingdings" pitchFamily="2" charset="2"/>
              </a:rPr>
              <a:t></a:t>
            </a:r>
            <a:r>
              <a:rPr lang="en-US" sz="1200" i="0" baseline="0" dirty="0" smtClean="0">
                <a:solidFill>
                  <a:srgbClr val="00B050"/>
                </a:solidFill>
              </a:rPr>
              <a:t>On Write 2, Word4 is written, so </a:t>
            </a:r>
            <a:r>
              <a:rPr lang="en-US" sz="1200" i="0" baseline="0" dirty="0" smtClean="0">
                <a:solidFill>
                  <a:srgbClr val="00B050"/>
                </a:solidFill>
                <a:sym typeface="Wingdings" pitchFamily="2" charset="2"/>
              </a:rPr>
              <a:t></a:t>
            </a:r>
            <a:r>
              <a:rPr lang="en-US" sz="1200" i="0" baseline="0" dirty="0" smtClean="0">
                <a:solidFill>
                  <a:srgbClr val="00B050"/>
                </a:solidFill>
              </a:rPr>
              <a:t>LeadingCTR is incremented and used to re-encrypt not only Word4, but also Word0 and Word7, to prevent pad re-use. The “modified” mask is now Word0, Word4, and Word7.</a:t>
            </a:r>
          </a:p>
          <a:p>
            <a:r>
              <a:rPr lang="en-US" sz="1200" i="0" baseline="0" dirty="0" smtClean="0">
                <a:solidFill>
                  <a:srgbClr val="00B050"/>
                </a:solidFill>
                <a:sym typeface="Wingdings" pitchFamily="2" charset="2"/>
              </a:rPr>
              <a:t></a:t>
            </a:r>
            <a:r>
              <a:rPr lang="en-US" sz="1200" i="0" baseline="0" dirty="0" smtClean="0">
                <a:solidFill>
                  <a:srgbClr val="00B050"/>
                </a:solidFill>
              </a:rPr>
              <a:t>On Write 3, Word7 is written again, and </a:t>
            </a:r>
            <a:r>
              <a:rPr lang="en-US" sz="1200" i="0" baseline="0" dirty="0" smtClean="0">
                <a:solidFill>
                  <a:srgbClr val="00B050"/>
                </a:solidFill>
                <a:sym typeface="Wingdings" pitchFamily="2" charset="2"/>
              </a:rPr>
              <a:t></a:t>
            </a:r>
            <a:r>
              <a:rPr lang="en-US" sz="1200" i="0" baseline="0" dirty="0" smtClean="0">
                <a:solidFill>
                  <a:srgbClr val="00B050"/>
                </a:solidFill>
              </a:rPr>
              <a:t>LeadingCTR is incremented and used to re-encrypt Word0, Word4, and Word7.</a:t>
            </a:r>
          </a:p>
          <a:p>
            <a:r>
              <a:rPr lang="en-US" sz="1200" i="0" baseline="0" dirty="0" smtClean="0">
                <a:solidFill>
                  <a:srgbClr val="00B050"/>
                </a:solidFill>
                <a:sym typeface="Wingdings" pitchFamily="2" charset="2"/>
              </a:rPr>
              <a:t> </a:t>
            </a:r>
            <a:r>
              <a:rPr lang="en-US" sz="1200" i="0" baseline="0" dirty="0" smtClean="0">
                <a:solidFill>
                  <a:srgbClr val="00B050"/>
                </a:solidFill>
              </a:rPr>
              <a:t>On Write 4, the start of another Epoch, </a:t>
            </a:r>
            <a:r>
              <a:rPr lang="en-US" sz="1200" i="0" baseline="0" dirty="0" smtClean="0">
                <a:solidFill>
                  <a:srgbClr val="00B050"/>
                </a:solidFill>
                <a:sym typeface="Wingdings" pitchFamily="2" charset="2"/>
              </a:rPr>
              <a:t></a:t>
            </a:r>
            <a:r>
              <a:rPr lang="en-US" sz="1200" i="0" baseline="0" dirty="0" smtClean="0">
                <a:solidFill>
                  <a:srgbClr val="00B050"/>
                </a:solidFill>
              </a:rPr>
              <a:t>TrailingCTR is updated to LeadingCTR, and all words are re-encrypted with TrailingCTR.</a:t>
            </a:r>
          </a:p>
          <a:p>
            <a:r>
              <a:rPr lang="en-US" sz="1200" i="0" baseline="0" dirty="0" smtClean="0">
                <a:solidFill>
                  <a:srgbClr val="00B050"/>
                </a:solidFill>
                <a:sym typeface="Wingdings" pitchFamily="2" charset="2"/>
              </a:rPr>
              <a:t></a:t>
            </a:r>
            <a:r>
              <a:rPr lang="en-US" sz="1200" i="0" baseline="0" dirty="0" smtClean="0">
                <a:solidFill>
                  <a:srgbClr val="00B050"/>
                </a:solidFill>
              </a:rPr>
              <a:t>On Write 5, Word2 and Word4 are written, and </a:t>
            </a:r>
            <a:r>
              <a:rPr lang="en-US" sz="1200" i="0" baseline="0" dirty="0" smtClean="0">
                <a:solidFill>
                  <a:srgbClr val="00B050"/>
                </a:solidFill>
                <a:sym typeface="Wingdings" pitchFamily="2" charset="2"/>
              </a:rPr>
              <a:t> they are thus</a:t>
            </a:r>
            <a:r>
              <a:rPr lang="en-US" sz="1200" i="0" baseline="0" dirty="0" smtClean="0">
                <a:solidFill>
                  <a:srgbClr val="00B050"/>
                </a:solidFill>
              </a:rPr>
              <a:t> re-encrypted with LeadingCTR of 5.</a:t>
            </a:r>
          </a:p>
          <a:p>
            <a:endParaRPr lang="en-US" sz="1200" i="0" baseline="0" dirty="0" smtClean="0">
              <a:solidFill>
                <a:srgbClr val="00B050"/>
              </a:solidFill>
            </a:endParaRP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18</a:t>
            </a:fld>
            <a:endParaRPr lang="en-US"/>
          </a:p>
        </p:txBody>
      </p:sp>
    </p:spTree>
    <p:extLst>
      <p:ext uri="{BB962C8B-B14F-4D97-AF65-F5344CB8AC3E}">
        <p14:creationId xmlns:p14="http://schemas.microsoft.com/office/powerpoint/2010/main" val="3113941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DEUCE decrypts</a:t>
            </a:r>
            <a:r>
              <a:rPr lang="en-US" baseline="0" dirty="0" smtClean="0"/>
              <a:t> data by generating </a:t>
            </a:r>
            <a:r>
              <a:rPr lang="en-US" i="1" baseline="0" dirty="0" smtClean="0"/>
              <a:t>two</a:t>
            </a:r>
            <a:r>
              <a:rPr lang="en-US" baseline="0" dirty="0" smtClean="0"/>
              <a:t> pads at once, </a:t>
            </a:r>
          </a:p>
          <a:p>
            <a:r>
              <a:rPr lang="en-US" baseline="0" dirty="0" smtClean="0"/>
              <a:t>	based on LeadingCTR</a:t>
            </a:r>
            <a:r>
              <a:rPr lang="en-US" baseline="0" dirty="0" smtClean="0">
                <a:sym typeface="Wingdings" pitchFamily="2" charset="2"/>
              </a:rPr>
              <a:t></a:t>
            </a:r>
            <a:r>
              <a:rPr lang="en-US" baseline="0" dirty="0" smtClean="0"/>
              <a:t>, and TrailingCTR</a:t>
            </a:r>
            <a:r>
              <a:rPr lang="en-US" baseline="0" dirty="0" smtClean="0">
                <a:sym typeface="Wingdings" pitchFamily="2" charset="2"/>
              </a:rPr>
              <a:t></a:t>
            </a:r>
            <a:r>
              <a:rPr lang="en-US" baseline="0" dirty="0" smtClean="0"/>
              <a:t>, both derived from the line counter.</a:t>
            </a:r>
          </a:p>
          <a:p>
            <a:r>
              <a:rPr lang="en-US" baseline="0" dirty="0" smtClean="0">
                <a:sym typeface="Wingdings" pitchFamily="2" charset="2"/>
              </a:rPr>
              <a:t>Which pad is used to decrypt each word is decided by the </a:t>
            </a:r>
            <a:r>
              <a:rPr lang="en-US" baseline="0" dirty="0" smtClean="0"/>
              <a:t>“modified” bits. </a:t>
            </a:r>
          </a:p>
          <a:p>
            <a:r>
              <a:rPr lang="en-US" baseline="0" dirty="0" smtClean="0">
                <a:sym typeface="Wingdings" pitchFamily="2" charset="2"/>
              </a:rPr>
              <a:t></a:t>
            </a:r>
            <a:r>
              <a:rPr lang="en-US" baseline="0" dirty="0" smtClean="0"/>
              <a:t>	“modified” words are decrypted with LeadingCTR</a:t>
            </a:r>
          </a:p>
          <a:p>
            <a:r>
              <a:rPr lang="en-US" baseline="0" dirty="0" smtClean="0">
                <a:sym typeface="Wingdings" pitchFamily="2" charset="2"/>
              </a:rPr>
              <a:t></a:t>
            </a:r>
            <a:r>
              <a:rPr lang="en-US" baseline="0" dirty="0" smtClean="0"/>
              <a:t>	“unmodified” words are decrypted with TrailingCTR.</a:t>
            </a:r>
          </a:p>
          <a:p>
            <a:r>
              <a:rPr lang="en-US" baseline="0" dirty="0" smtClean="0"/>
              <a:t>	and the decrypted words are combined to form the decrypted line.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19</a:t>
            </a:fld>
            <a:endParaRPr lang="en-US"/>
          </a:p>
        </p:txBody>
      </p:sp>
    </p:spTree>
    <p:extLst>
      <p:ext uri="{BB962C8B-B14F-4D97-AF65-F5344CB8AC3E}">
        <p14:creationId xmlns:p14="http://schemas.microsoft.com/office/powerpoint/2010/main" val="266664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change memory (PCM) is</a:t>
            </a:r>
            <a:r>
              <a:rPr lang="en-US" baseline="0" dirty="0" smtClean="0"/>
              <a:t> an emerging memory technology.”</a:t>
            </a:r>
          </a:p>
          <a:p>
            <a:r>
              <a:rPr lang="en-US" dirty="0" smtClean="0"/>
              <a:t>“Writes are expensive in PCM</a:t>
            </a:r>
            <a:r>
              <a:rPr lang="en-US" baseline="0" dirty="0" smtClean="0"/>
              <a:t>.”</a:t>
            </a:r>
          </a:p>
          <a:p>
            <a:r>
              <a:rPr lang="en-US" baseline="0" dirty="0" smtClean="0"/>
              <a:t>	Writing causes bits to flip, which affects lifetime, power, and performance.</a:t>
            </a:r>
          </a:p>
          <a:p>
            <a:r>
              <a:rPr lang="en-US" baseline="0" dirty="0" smtClean="0"/>
              <a:t>	</a:t>
            </a:r>
            <a:r>
              <a:rPr lang="en-US" baseline="0" dirty="0" smtClean="0"/>
              <a:t>Therefore, PCM systems are “write-optimized” and write only bits that have changed.</a:t>
            </a:r>
          </a:p>
          <a:p>
            <a:r>
              <a:rPr lang="en-US" baseline="0" dirty="0" smtClean="0"/>
              <a:t>	Fortunately, a typical write operation only </a:t>
            </a:r>
            <a:r>
              <a:rPr lang="en-US" baseline="0" dirty="0" smtClean="0"/>
              <a:t>causes 12</a:t>
            </a:r>
            <a:r>
              <a:rPr lang="en-US" baseline="0" dirty="0" smtClean="0"/>
              <a:t>% of bits to flip.</a:t>
            </a:r>
          </a:p>
          <a:p>
            <a:endParaRPr lang="en-US" baseline="0" dirty="0" smtClean="0"/>
          </a:p>
          <a:p>
            <a:endParaRPr lang="en-US" baseline="0" dirty="0" smtClean="0"/>
          </a:p>
          <a:p>
            <a:r>
              <a:rPr lang="en-US" baseline="0" dirty="0" smtClean="0"/>
              <a:t>PCM is non-volatile, which means, if someone steals a PCM DIMM, they can easily retrieve sensitive data.</a:t>
            </a:r>
          </a:p>
          <a:p>
            <a:r>
              <a:rPr lang="en-US" baseline="0" dirty="0" smtClean="0"/>
              <a:t> 	We can protect PCM by encryption</a:t>
            </a:r>
          </a:p>
          <a:p>
            <a:r>
              <a:rPr lang="en-US" baseline="0" dirty="0" smtClean="0"/>
              <a:t>	But, by design, encryption will cause 50% of bits to flip, regardless of what is being written. “The extra bit flips degrade lifetime, power, and performance.”</a:t>
            </a:r>
          </a:p>
          <a:p>
            <a:r>
              <a:rPr lang="en-US" baseline="0" dirty="0" smtClean="0"/>
              <a:t>	The goal of our paper is to do encryption on PCM, without causing too many bit flips.</a:t>
            </a:r>
          </a:p>
          <a:p>
            <a:endParaRPr lang="en-US" baseline="0" dirty="0" smtClean="0"/>
          </a:p>
          <a:p>
            <a:r>
              <a:rPr lang="en-US" baseline="0" dirty="0" smtClean="0"/>
              <a:t>Our proposed design, DEUCE, reduces bit flips for secure memory by re-encrypting only the modified words in a line.</a:t>
            </a:r>
          </a:p>
          <a:p>
            <a:r>
              <a:rPr lang="en-US" baseline="0" dirty="0" smtClean="0"/>
              <a:t>	DEUCE reduces bit flips from 50% to </a:t>
            </a:r>
            <a:r>
              <a:rPr lang="en-US" baseline="0" dirty="0" smtClean="0"/>
              <a:t>23%, </a:t>
            </a:r>
            <a:r>
              <a:rPr lang="en-US" baseline="0" dirty="0" smtClean="0"/>
              <a:t>which also provides a speedup of 27%.</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a:t>
            </a:fld>
            <a:endParaRPr lang="en-US"/>
          </a:p>
        </p:txBody>
      </p:sp>
    </p:spTree>
    <p:extLst>
      <p:ext uri="{BB962C8B-B14F-4D97-AF65-F5344CB8AC3E}">
        <p14:creationId xmlns:p14="http://schemas.microsoft.com/office/powerpoint/2010/main" val="3282891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evaluation. </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20</a:t>
            </a:fld>
            <a:endParaRPr lang="en-US"/>
          </a:p>
        </p:txBody>
      </p:sp>
    </p:spTree>
    <p:extLst>
      <p:ext uri="{BB962C8B-B14F-4D97-AF65-F5344CB8AC3E}">
        <p14:creationId xmlns:p14="http://schemas.microsoft.com/office/powerpoint/2010/main" val="3331907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0"/>
                <a:cs typeface="ＭＳ Ｐゴシック" charset="0"/>
              </a:rPr>
              <a:t>We</a:t>
            </a:r>
            <a:r>
              <a:rPr lang="en-US" sz="1200" kern="1200" baseline="0" dirty="0" smtClean="0">
                <a:solidFill>
                  <a:schemeClr val="tx1"/>
                </a:solidFill>
                <a:effectLst/>
                <a:latin typeface="+mn-lt"/>
                <a:ea typeface="ＭＳ Ｐゴシック" charset="0"/>
                <a:cs typeface="ＭＳ Ｐゴシック" charset="0"/>
              </a:rPr>
              <a:t> simulated an 8-core system, each core 4GHz and 4-wide.</a:t>
            </a:r>
            <a:endParaRPr lang="en-US" sz="120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21</a:t>
            </a:fld>
            <a:endParaRPr lang="en-US"/>
          </a:p>
        </p:txBody>
      </p:sp>
    </p:spTree>
    <p:extLst>
      <p:ext uri="{BB962C8B-B14F-4D97-AF65-F5344CB8AC3E}">
        <p14:creationId xmlns:p14="http://schemas.microsoft.com/office/powerpoint/2010/main" val="347565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ＭＳ Ｐゴシック" charset="0"/>
                <a:cs typeface="ＭＳ Ｐゴシック" charset="0"/>
              </a:rPr>
              <a:t>The cores access a shared L4 cache, 64MB in size and with 50 cycle latency.</a:t>
            </a:r>
            <a:endParaRPr lang="en-US" sz="120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22</a:t>
            </a:fld>
            <a:endParaRPr lang="en-US"/>
          </a:p>
        </p:txBody>
      </p:sp>
    </p:spTree>
    <p:extLst>
      <p:ext uri="{BB962C8B-B14F-4D97-AF65-F5344CB8AC3E}">
        <p14:creationId xmlns:p14="http://schemas.microsoft.com/office/powerpoint/2010/main" val="3475651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0"/>
                <a:cs typeface="ＭＳ Ｐゴシック" charset="0"/>
              </a:rPr>
              <a:t>L4 misses access a PCM</a:t>
            </a:r>
            <a:r>
              <a:rPr lang="en-US" sz="1200" kern="1200" baseline="0" dirty="0" smtClean="0">
                <a:solidFill>
                  <a:schemeClr val="tx1"/>
                </a:solidFill>
                <a:effectLst/>
                <a:latin typeface="+mn-lt"/>
                <a:ea typeface="ＭＳ Ｐゴシック" charset="0"/>
                <a:cs typeface="ＭＳ Ｐゴシック" charset="0"/>
              </a:rPr>
              <a:t> system, modeled after Samsung’s prototype in [ISSCC ‘12]</a:t>
            </a:r>
          </a:p>
          <a:p>
            <a:r>
              <a:rPr lang="en-US" sz="1200" kern="1200" baseline="0" dirty="0" smtClean="0">
                <a:solidFill>
                  <a:schemeClr val="tx1"/>
                </a:solidFill>
                <a:effectLst/>
                <a:latin typeface="+mn-lt"/>
                <a:ea typeface="ＭＳ Ｐゴシック" charset="0"/>
                <a:cs typeface="ＭＳ Ｐゴシック" charset="0"/>
              </a:rPr>
              <a:t>	Our PCM system has 4 ranks, each 8GB,</a:t>
            </a:r>
          </a:p>
          <a:p>
            <a:r>
              <a:rPr lang="en-US" sz="1200" kern="1200" baseline="0" dirty="0" smtClean="0">
                <a:solidFill>
                  <a:schemeClr val="tx1"/>
                </a:solidFill>
                <a:effectLst/>
                <a:latin typeface="+mn-lt"/>
                <a:ea typeface="ＭＳ Ｐゴシック" charset="0"/>
                <a:cs typeface="ＭＳ Ｐゴシック" charset="0"/>
              </a:rPr>
              <a:t>	has read latency of 75ns, and</a:t>
            </a:r>
          </a:p>
          <a:p>
            <a:r>
              <a:rPr lang="en-US" sz="1200" kern="1200" baseline="0" dirty="0" smtClean="0">
                <a:solidFill>
                  <a:schemeClr val="tx1"/>
                </a:solidFill>
                <a:effectLst/>
                <a:latin typeface="+mn-lt"/>
                <a:ea typeface="ＭＳ Ｐゴシック" charset="0"/>
                <a:cs typeface="ＭＳ Ｐゴシック" charset="0"/>
              </a:rPr>
              <a:t>	has write latency of 150ns.</a:t>
            </a:r>
          </a:p>
          <a:p>
            <a:r>
              <a:rPr lang="en-US" sz="1200" kern="1200" baseline="0" dirty="0" smtClean="0">
                <a:solidFill>
                  <a:schemeClr val="tx1"/>
                </a:solidFill>
                <a:effectLst/>
                <a:latin typeface="+mn-lt"/>
                <a:ea typeface="ＭＳ Ｐゴシック" charset="0"/>
                <a:cs typeface="ＭＳ Ｐゴシック" charset="0"/>
              </a:rPr>
              <a:t>	—IMPORTANT—</a:t>
            </a:r>
          </a:p>
          <a:p>
            <a:r>
              <a:rPr lang="en-US" sz="1200" kern="1200" baseline="0" dirty="0" smtClean="0">
                <a:solidFill>
                  <a:schemeClr val="tx1"/>
                </a:solidFill>
                <a:effectLst/>
                <a:latin typeface="+mn-lt"/>
                <a:ea typeface="ＭＳ Ｐゴシック" charset="0"/>
                <a:cs typeface="ＭＳ Ｐゴシック" charset="0"/>
              </a:rPr>
              <a:t>PCM chips typically do not have enough power to write all the bits in the line in one shot.</a:t>
            </a:r>
          </a:p>
          <a:p>
            <a:r>
              <a:rPr lang="en-US" sz="1200" kern="1200" baseline="0" dirty="0" smtClean="0">
                <a:solidFill>
                  <a:schemeClr val="tx1"/>
                </a:solidFill>
                <a:effectLst/>
                <a:latin typeface="+mn-lt"/>
                <a:ea typeface="ＭＳ Ｐゴシック" charset="0"/>
                <a:cs typeface="ＭＳ Ｐゴシック" charset="0"/>
              </a:rPr>
              <a:t>	They can only write about 128 bits.</a:t>
            </a:r>
          </a:p>
          <a:p>
            <a:r>
              <a:rPr lang="en-US" sz="1200" kern="1200" baseline="0" dirty="0" smtClean="0">
                <a:solidFill>
                  <a:schemeClr val="tx1"/>
                </a:solidFill>
                <a:effectLst/>
                <a:latin typeface="+mn-lt"/>
                <a:ea typeface="ＭＳ Ｐゴシック" charset="0"/>
                <a:cs typeface="ＭＳ Ｐゴシック" charset="0"/>
              </a:rPr>
              <a:t>	So, if a line needs to write more than 128 bits, it needs multiple write slots, which means higher write latency, and reduced performance.</a:t>
            </a:r>
          </a:p>
          <a:p>
            <a:endParaRPr lang="en-US" sz="120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23</a:t>
            </a:fld>
            <a:endParaRPr lang="en-US"/>
          </a:p>
        </p:txBody>
      </p:sp>
    </p:spTree>
    <p:extLst>
      <p:ext uri="{BB962C8B-B14F-4D97-AF65-F5344CB8AC3E}">
        <p14:creationId xmlns:p14="http://schemas.microsoft.com/office/powerpoint/2010/main" val="3475651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0"/>
                <a:cs typeface="ＭＳ Ｐゴシック" charset="0"/>
              </a:rPr>
              <a:t>We simulated high MPKI workloads from SPEC2006, and ran 4 billion instructions each,</a:t>
            </a:r>
            <a:r>
              <a:rPr lang="en-US" sz="1200" kern="1200" baseline="0" dirty="0" smtClean="0">
                <a:solidFill>
                  <a:schemeClr val="tx1"/>
                </a:solidFill>
                <a:effectLst/>
                <a:latin typeface="+mn-lt"/>
                <a:ea typeface="ＭＳ Ｐゴシック" charset="0"/>
                <a:cs typeface="ＭＳ Ｐゴシック" charset="0"/>
              </a:rPr>
              <a:t> in rate mode.</a:t>
            </a:r>
            <a:endParaRPr lang="en-US" sz="1200" kern="1200" dirty="0" smtClean="0">
              <a:solidFill>
                <a:schemeClr val="tx1"/>
              </a:solidFill>
              <a:effectLst/>
              <a:latin typeface="+mn-lt"/>
              <a:ea typeface="ＭＳ Ｐゴシック" charset="0"/>
              <a:cs typeface="ＭＳ Ｐゴシック" charset="0"/>
            </a:endParaRPr>
          </a:p>
          <a:p>
            <a:r>
              <a:rPr lang="en-US" sz="1200" kern="1200" dirty="0" smtClean="0">
                <a:solidFill>
                  <a:schemeClr val="tx1"/>
                </a:solidFill>
                <a:effectLst/>
                <a:latin typeface="+mn-lt"/>
                <a:ea typeface="ＭＳ Ｐゴシック" charset="0"/>
                <a:cs typeface="ＭＳ Ｐゴシック" charset="0"/>
              </a:rPr>
              <a:t>We</a:t>
            </a:r>
            <a:r>
              <a:rPr lang="en-US" sz="1200" kern="1200" baseline="0" dirty="0" smtClean="0">
                <a:solidFill>
                  <a:schemeClr val="tx1"/>
                </a:solidFill>
                <a:effectLst/>
                <a:latin typeface="+mn-lt"/>
                <a:ea typeface="ＭＳ Ｐゴシック" charset="0"/>
                <a:cs typeface="ＭＳ Ｐゴシック" charset="0"/>
              </a:rPr>
              <a:t> show results for DEUCE using an epoch interval of 32 writes, and at a granularity of 2 bytes.</a:t>
            </a:r>
            <a:endParaRPr lang="en-US" sz="120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24</a:t>
            </a:fld>
            <a:endParaRPr lang="en-US"/>
          </a:p>
        </p:txBody>
      </p:sp>
    </p:spTree>
    <p:extLst>
      <p:ext uri="{BB962C8B-B14F-4D97-AF65-F5344CB8AC3E}">
        <p14:creationId xmlns:p14="http://schemas.microsoft.com/office/powerpoint/2010/main" val="3475651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a:t>
            </a:r>
            <a:r>
              <a:rPr lang="en-US" baseline="0" dirty="0" smtClean="0"/>
              <a:t> shows % of bit flips per memory write, for 3 schemes:</a:t>
            </a:r>
          </a:p>
          <a:p>
            <a:r>
              <a:rPr lang="en-US" baseline="0" dirty="0" smtClean="0"/>
              <a:t>	Encrypted PCM using Flip-N-Write,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r>
              <a:rPr lang="en-US" baseline="0" dirty="0" smtClean="0">
                <a:sym typeface="Wingdings" pitchFamily="2" charset="2"/>
              </a:rPr>
              <a:t></a:t>
            </a:r>
            <a:r>
              <a:rPr lang="en-US" baseline="0" dirty="0" smtClean="0"/>
              <a:t>Unencrypted PCM using Flip-N-Write.</a:t>
            </a:r>
          </a:p>
          <a:p>
            <a:r>
              <a:rPr lang="en-US" baseline="0" dirty="0" smtClean="0"/>
              <a:t>	</a:t>
            </a:r>
            <a:r>
              <a:rPr lang="en-US" baseline="0" dirty="0" smtClean="0">
                <a:sym typeface="Wingdings" pitchFamily="2" charset="2"/>
              </a:rPr>
              <a:t></a:t>
            </a:r>
            <a:r>
              <a:rPr lang="en-US" baseline="0" dirty="0" smtClean="0"/>
              <a:t>Encrypted PCM using DEUCE</a:t>
            </a:r>
          </a:p>
          <a:p>
            <a:endParaRPr lang="en-US" baseline="0" dirty="0" smtClean="0"/>
          </a:p>
          <a:p>
            <a:r>
              <a:rPr lang="en-US" baseline="0" dirty="0" smtClean="0"/>
              <a:t>DEUCE reduces bit flips across a wide range of benchmarks. </a:t>
            </a:r>
            <a:r>
              <a:rPr lang="en-US" dirty="0" smtClean="0"/>
              <a:t>Encrypted</a:t>
            </a:r>
            <a:r>
              <a:rPr lang="en-US" baseline="0" dirty="0" smtClean="0"/>
              <a:t> has </a:t>
            </a:r>
            <a:r>
              <a:rPr lang="en-US" baseline="0" dirty="0" smtClean="0"/>
              <a:t>42% </a:t>
            </a:r>
            <a:r>
              <a:rPr lang="en-US" baseline="0" dirty="0" smtClean="0"/>
              <a:t>bits flipped, unencrypted has 10%, and DEUCE has </a:t>
            </a:r>
            <a:r>
              <a:rPr lang="en-US" baseline="0" dirty="0" smtClean="0"/>
              <a:t>23%.</a:t>
            </a:r>
            <a:endParaRPr lang="en-US" baseline="0" dirty="0" smtClean="0"/>
          </a:p>
          <a:p>
            <a:r>
              <a:rPr lang="en-US" baseline="0" dirty="0" smtClean="0"/>
              <a:t>Thus, </a:t>
            </a:r>
            <a:r>
              <a:rPr lang="en-US" baseline="0" dirty="0" smtClean="0">
                <a:sym typeface="Wingdings" pitchFamily="2" charset="2"/>
              </a:rPr>
              <a:t></a:t>
            </a:r>
            <a:r>
              <a:rPr lang="en-US" baseline="0" dirty="0" smtClean="0"/>
              <a:t>DEUCE eliminates two-thirds of the additional bit flips caused by encryption.</a:t>
            </a:r>
          </a:p>
          <a:p>
            <a:endParaRPr lang="en-US"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25</a:t>
            </a:fld>
            <a:endParaRPr lang="en-US"/>
          </a:p>
        </p:txBody>
      </p:sp>
    </p:spTree>
    <p:extLst>
      <p:ext uri="{BB962C8B-B14F-4D97-AF65-F5344CB8AC3E}">
        <p14:creationId xmlns:p14="http://schemas.microsoft.com/office/powerpoint/2010/main" val="3241677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evaluate the effect of bit flips on speedup and energy,</a:t>
            </a:r>
          </a:p>
          <a:p>
            <a:r>
              <a:rPr lang="en-US" baseline="0" dirty="0" smtClean="0"/>
              <a:t>	Normalized to Encrypted PCM.</a:t>
            </a:r>
          </a:p>
          <a:p>
            <a:endParaRPr lang="en-US" baseline="0" dirty="0" smtClean="0"/>
          </a:p>
          <a:p>
            <a:r>
              <a:rPr lang="en-US" baseline="0" dirty="0" smtClean="0"/>
              <a:t>DEUCE reduces bit flips, which reduces number of write slots consumed on average. </a:t>
            </a:r>
          </a:p>
          <a:p>
            <a:r>
              <a:rPr lang="en-US" baseline="0" dirty="0" smtClean="0"/>
              <a:t>	As writes can indirectly delay reads and affect performance, Deuce’s reduction in bit flips gives a </a:t>
            </a:r>
            <a:r>
              <a:rPr lang="en-US" baseline="0" dirty="0" smtClean="0">
                <a:sym typeface="Wingdings" pitchFamily="2" charset="2"/>
              </a:rPr>
              <a:t></a:t>
            </a:r>
            <a:r>
              <a:rPr lang="en-US" baseline="0" dirty="0" smtClean="0"/>
              <a:t>27% speedup over encrypted PCM. </a:t>
            </a:r>
          </a:p>
          <a:p>
            <a:r>
              <a:rPr lang="en-US" baseline="0" dirty="0" smtClean="0"/>
              <a:t>	</a:t>
            </a:r>
            <a:r>
              <a:rPr lang="en-US" baseline="0" dirty="0" smtClean="0">
                <a:sym typeface="Wingdings" pitchFamily="2" charset="2"/>
              </a:rPr>
              <a:t></a:t>
            </a:r>
            <a:r>
              <a:rPr lang="en-US" baseline="0" dirty="0" smtClean="0"/>
              <a:t>The reduction in write slots used also reduces Energy-Delay-Product, by </a:t>
            </a:r>
            <a:r>
              <a:rPr lang="en-US" baseline="0" dirty="0" smtClean="0">
                <a:sym typeface="Wingdings" pitchFamily="2" charset="2"/>
              </a:rPr>
              <a:t></a:t>
            </a:r>
            <a:r>
              <a:rPr lang="en-US" baseline="0" dirty="0" smtClean="0"/>
              <a:t>43%.</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26</a:t>
            </a:fld>
            <a:endParaRPr lang="en-US"/>
          </a:p>
        </p:txBody>
      </p:sp>
    </p:spTree>
    <p:extLst>
      <p:ext uri="{BB962C8B-B14F-4D97-AF65-F5344CB8AC3E}">
        <p14:creationId xmlns:p14="http://schemas.microsoft.com/office/powerpoint/2010/main" val="224298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we have not talked about lifetime.</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Even though DEUCE reduces bit flips from 50% to </a:t>
            </a:r>
            <a:r>
              <a:rPr lang="en-US" baseline="0" dirty="0" smtClean="0"/>
              <a:t>23%, </a:t>
            </a:r>
            <a:r>
              <a:rPr lang="en-US" baseline="0" dirty="0" smtClean="0"/>
              <a:t>we do not see improvement in lifetime because: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Using DEUCE, heavily-written bits are still heavily-written.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Our paper describes </a:t>
            </a:r>
            <a:r>
              <a:rPr lang="en-US" baseline="0" dirty="0" smtClean="0">
                <a:sym typeface="Wingdings" pitchFamily="2" charset="2"/>
              </a:rPr>
              <a:t></a:t>
            </a:r>
            <a:r>
              <a:rPr lang="en-US" baseline="0" dirty="0" smtClean="0"/>
              <a:t>“Horizontal” Wear Leveling, that rotates bits within a line, to make the wearout within the line uniform. “We also have a zero-storage-overhead solution that leverages existing structures to do Horizontal Wear Leveling. I refer you to the paper for details.”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With horizontal wear leveling, DEUCE increases lifetime to</a:t>
            </a:r>
            <a:r>
              <a:rPr lang="en-US" baseline="0" dirty="0" smtClean="0">
                <a:sym typeface="Wingdings" pitchFamily="2" charset="2"/>
              </a:rPr>
              <a:t></a:t>
            </a:r>
            <a:r>
              <a:rPr lang="en-US" baseline="0" dirty="0" smtClean="0"/>
              <a:t> 2x encrypted memory.</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27</a:t>
            </a:fld>
            <a:endParaRPr lang="en-US"/>
          </a:p>
        </p:txBody>
      </p:sp>
    </p:spTree>
    <p:extLst>
      <p:ext uri="{BB962C8B-B14F-4D97-AF65-F5344CB8AC3E}">
        <p14:creationId xmlns:p14="http://schemas.microsoft.com/office/powerpoint/2010/main" val="4034178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summary, …</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28</a:t>
            </a:fld>
            <a:endParaRPr lang="en-US"/>
          </a:p>
        </p:txBody>
      </p:sp>
    </p:spTree>
    <p:extLst>
      <p:ext uri="{BB962C8B-B14F-4D97-AF65-F5344CB8AC3E}">
        <p14:creationId xmlns:p14="http://schemas.microsoft.com/office/powerpoint/2010/main" val="3331907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change memory (PCM) is</a:t>
            </a:r>
            <a:r>
              <a:rPr lang="en-US" baseline="0" dirty="0" smtClean="0"/>
              <a:t> an emerging memory technology.”</a:t>
            </a:r>
          </a:p>
          <a:p>
            <a:r>
              <a:rPr lang="en-US" dirty="0" smtClean="0"/>
              <a:t>“Writes are expensive in PCM</a:t>
            </a:r>
            <a:r>
              <a:rPr lang="en-US" baseline="0" dirty="0" smtClean="0"/>
              <a:t>.”</a:t>
            </a:r>
          </a:p>
          <a:p>
            <a:r>
              <a:rPr lang="en-US" baseline="0" dirty="0" smtClean="0"/>
              <a:t>	Writing causes bits to flip, which affects lifetime, power, and performance.</a:t>
            </a:r>
          </a:p>
          <a:p>
            <a:r>
              <a:rPr lang="en-US" baseline="0" dirty="0" smtClean="0"/>
              <a:t>	</a:t>
            </a:r>
            <a:r>
              <a:rPr lang="en-US" baseline="0" dirty="0" smtClean="0"/>
              <a:t>Therefore, PCM systems are “write-optimized” and write only bits that have changed.</a:t>
            </a:r>
          </a:p>
          <a:p>
            <a:r>
              <a:rPr lang="en-US" baseline="0" dirty="0" smtClean="0"/>
              <a:t>	Fortunately, a typical write operation only </a:t>
            </a:r>
            <a:r>
              <a:rPr lang="en-US" baseline="0" dirty="0" smtClean="0"/>
              <a:t>causes 12</a:t>
            </a:r>
            <a:r>
              <a:rPr lang="en-US" baseline="0" dirty="0" smtClean="0"/>
              <a:t>% of bits to flip.</a:t>
            </a:r>
          </a:p>
          <a:p>
            <a:endParaRPr lang="en-US" baseline="0" dirty="0" smtClean="0"/>
          </a:p>
          <a:p>
            <a:endParaRPr lang="en-US" baseline="0" dirty="0" smtClean="0"/>
          </a:p>
          <a:p>
            <a:r>
              <a:rPr lang="en-US" baseline="0" dirty="0" smtClean="0"/>
              <a:t>PCM is non-volatile, which means, if someone steals a PCM DIMM, they can easily retrieve sensitive data.</a:t>
            </a:r>
          </a:p>
          <a:p>
            <a:r>
              <a:rPr lang="en-US" baseline="0" dirty="0" smtClean="0"/>
              <a:t> 	We can protect PCM by encryption</a:t>
            </a:r>
          </a:p>
          <a:p>
            <a:r>
              <a:rPr lang="en-US" baseline="0" dirty="0" smtClean="0"/>
              <a:t>	But, by design, encryption will cause 50% of bits to flip, regardless of what is being written. “The extra bit flips degrade lifetime, power, and performance.”</a:t>
            </a:r>
          </a:p>
          <a:p>
            <a:r>
              <a:rPr lang="en-US" baseline="0" dirty="0" smtClean="0"/>
              <a:t>	The goal of our paper is to do encryption on PCM, without causing too many bit flips.</a:t>
            </a:r>
          </a:p>
          <a:p>
            <a:endParaRPr lang="en-US" baseline="0" dirty="0" smtClean="0"/>
          </a:p>
          <a:p>
            <a:r>
              <a:rPr lang="en-US" baseline="0" dirty="0" smtClean="0"/>
              <a:t>Our proposed design, DEUCE, reduces bit flips for secure memory by re-encrypting only the modified words in a line.</a:t>
            </a:r>
          </a:p>
          <a:p>
            <a:r>
              <a:rPr lang="en-US" baseline="0" dirty="0" smtClean="0"/>
              <a:t>	DEUCE reduces bit flips from 50% to </a:t>
            </a:r>
            <a:r>
              <a:rPr lang="en-US" baseline="0" dirty="0" smtClean="0"/>
              <a:t>23%, </a:t>
            </a:r>
            <a:r>
              <a:rPr lang="en-US" baseline="0" dirty="0" smtClean="0"/>
              <a:t>which also provides a speedup of 27%.</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29</a:t>
            </a:fld>
            <a:endParaRPr lang="en-US"/>
          </a:p>
        </p:txBody>
      </p:sp>
    </p:spTree>
    <p:extLst>
      <p:ext uri="{BB962C8B-B14F-4D97-AF65-F5344CB8AC3E}">
        <p14:creationId xmlns:p14="http://schemas.microsoft.com/office/powerpoint/2010/main" val="328289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change memory (PCM) is</a:t>
            </a:r>
            <a:r>
              <a:rPr lang="en-US" baseline="0" dirty="0" smtClean="0"/>
              <a:t> an upcoming alternative to DRAM for main memory.</a:t>
            </a:r>
          </a:p>
          <a:p>
            <a:r>
              <a:rPr lang="en-US" baseline="0" dirty="0" smtClean="0"/>
              <a:t>In particular, </a:t>
            </a:r>
          </a:p>
          <a:p>
            <a:r>
              <a:rPr lang="en-US" baseline="0" dirty="0" smtClean="0"/>
              <a:t>	1. it has improved scaling and density over DRAM, and </a:t>
            </a:r>
          </a:p>
          <a:p>
            <a:r>
              <a:rPr lang="en-US" baseline="0" dirty="0" smtClean="0"/>
              <a:t>	2. it is non-volatile, so it avoids the refresh problem in DRAM.</a:t>
            </a:r>
          </a:p>
          <a:p>
            <a:endParaRPr lang="en-US" baseline="0" dirty="0" smtClean="0"/>
          </a:p>
          <a:p>
            <a:r>
              <a:rPr lang="en-US" baseline="0" dirty="0" smtClean="0"/>
              <a:t>One of the biggest challenges in PCM is how you handle the writes,</a:t>
            </a:r>
          </a:p>
          <a:p>
            <a:r>
              <a:rPr lang="en-US" baseline="0" dirty="0" smtClean="0"/>
              <a:t>	Because writes have limited endurance, writes are slow, and writes are power-hungry.</a:t>
            </a:r>
          </a:p>
          <a:p>
            <a:endParaRPr lang="en-US" baseline="0" dirty="0" smtClean="0"/>
          </a:p>
          <a:p>
            <a:r>
              <a:rPr lang="en-US" baseline="0" dirty="0" smtClean="0"/>
              <a:t>Therefore, </a:t>
            </a:r>
            <a:r>
              <a:rPr lang="en-US" baseline="0" dirty="0" smtClean="0">
                <a:sym typeface="Wingdings" pitchFamily="2" charset="2"/>
              </a:rPr>
              <a:t></a:t>
            </a:r>
            <a:r>
              <a:rPr lang="en-US" b="0" i="0" u="none" baseline="0" dirty="0" smtClean="0"/>
              <a:t>PCM systems need to be designed to reduce write operations</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a:t>
            </a:fld>
            <a:endParaRPr lang="en-US"/>
          </a:p>
        </p:txBody>
      </p:sp>
    </p:spTree>
    <p:extLst>
      <p:ext uri="{BB962C8B-B14F-4D97-AF65-F5344CB8AC3E}">
        <p14:creationId xmlns:p14="http://schemas.microsoft.com/office/powerpoint/2010/main" val="289714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That brings me to the end of my presentation. Thank you for your attention. I'd be glad to answer any questions you might have.</a:t>
            </a:r>
          </a:p>
          <a:p>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30</a:t>
            </a:fld>
            <a:endParaRPr lang="en-US"/>
          </a:p>
        </p:txBody>
      </p:sp>
    </p:spTree>
    <p:extLst>
      <p:ext uri="{BB962C8B-B14F-4D97-AF65-F5344CB8AC3E}">
        <p14:creationId xmlns:p14="http://schemas.microsoft.com/office/powerpoint/2010/main" val="1542290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33</a:t>
            </a:fld>
            <a:endParaRPr lang="en-US"/>
          </a:p>
        </p:txBody>
      </p:sp>
    </p:spTree>
    <p:extLst>
      <p:ext uri="{BB962C8B-B14F-4D97-AF65-F5344CB8AC3E}">
        <p14:creationId xmlns:p14="http://schemas.microsoft.com/office/powerpoint/2010/main" val="324758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a form of wear-leveling (start-gap) already proposed for PCM that moves </a:t>
            </a:r>
            <a:r>
              <a:rPr lang="en-US" baseline="0" dirty="0" err="1" smtClean="0"/>
              <a:t>cachelines</a:t>
            </a:r>
            <a:r>
              <a:rPr lang="en-US" baseline="0" dirty="0" smtClean="0"/>
              <a:t> in memory to better level the wear in PCM. This can be thought of as vertical wear leveling, as </a:t>
            </a:r>
            <a:r>
              <a:rPr lang="en-US" baseline="0" dirty="0" err="1" smtClean="0"/>
              <a:t>cachelines</a:t>
            </a:r>
            <a:r>
              <a:rPr lang="en-US" baseline="0" dirty="0" smtClean="0"/>
              <a:t> are moved up and down for wear leveling.</a:t>
            </a:r>
          </a:p>
          <a:p>
            <a:endParaRPr lang="en-US" dirty="0" smtClean="0"/>
          </a:p>
          <a:p>
            <a:r>
              <a:rPr lang="en-US" dirty="0" smtClean="0"/>
              <a:t>The idea is that a Gap </a:t>
            </a:r>
            <a:r>
              <a:rPr lang="en-US" dirty="0" err="1" smtClean="0"/>
              <a:t>cacheline</a:t>
            </a:r>
            <a:r>
              <a:rPr lang="en-US" baseline="0" dirty="0" smtClean="0"/>
              <a:t> is moved through the cache to rotate </a:t>
            </a:r>
            <a:r>
              <a:rPr lang="en-US" baseline="0" dirty="0" err="1" smtClean="0"/>
              <a:t>cachelines</a:t>
            </a:r>
            <a:r>
              <a:rPr lang="en-US" baseline="0" dirty="0" smtClean="0"/>
              <a:t> in memory. We will see in the example that as gap moves up the memory, the lines are shifted down. After a full rotation, all lines are moved.</a:t>
            </a:r>
          </a:p>
          <a:p>
            <a:r>
              <a:rPr lang="en-US" baseline="0" dirty="0" smtClean="0"/>
              <a:t>The indices can be calculated by a simple function of the “Start” and “Gap” registers.</a:t>
            </a:r>
          </a:p>
          <a:p>
            <a:endParaRPr lang="en-US" baseline="0" dirty="0" smtClean="0"/>
          </a:p>
          <a:p>
            <a:r>
              <a:rPr lang="en-US" baseline="0" dirty="0" smtClean="0"/>
              <a:t>We propose to augment start-gap with a rotation amount based on the start register. As we can see in the example, as gap moves through each </a:t>
            </a:r>
            <a:r>
              <a:rPr lang="en-US" baseline="0" dirty="0" err="1" smtClean="0"/>
              <a:t>cacheline</a:t>
            </a:r>
            <a:r>
              <a:rPr lang="en-US" baseline="0" dirty="0" smtClean="0"/>
              <a:t>, the rotation amount in each </a:t>
            </a:r>
            <a:r>
              <a:rPr lang="en-US" baseline="0" dirty="0" err="1" smtClean="0"/>
              <a:t>cacheline</a:t>
            </a:r>
            <a:r>
              <a:rPr lang="en-US" baseline="0" dirty="0" smtClean="0"/>
              <a:t> is updated. This rotates the </a:t>
            </a:r>
            <a:r>
              <a:rPr lang="en-US" baseline="0" dirty="0" err="1" smtClean="0"/>
              <a:t>cacheline</a:t>
            </a:r>
            <a:r>
              <a:rPr lang="en-US" baseline="0" dirty="0" smtClean="0"/>
              <a:t> “horizontally” to improve wear leveling.</a:t>
            </a:r>
          </a:p>
          <a:p>
            <a:endParaRPr lang="en-US" baseline="0" dirty="0" smtClean="0"/>
          </a:p>
          <a:p>
            <a:r>
              <a:rPr lang="en-US" baseline="0" dirty="0" smtClean="0"/>
              <a:t>Thus, we re-use vertical wear leveling hardware to perform horizontal wear leveling within a </a:t>
            </a:r>
            <a:r>
              <a:rPr lang="en-US" baseline="0" dirty="0" err="1" smtClean="0"/>
              <a:t>cacheline</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34</a:t>
            </a:fld>
            <a:endParaRPr lang="en-US"/>
          </a:p>
        </p:txBody>
      </p:sp>
    </p:spTree>
    <p:extLst>
      <p:ext uri="{BB962C8B-B14F-4D97-AF65-F5344CB8AC3E}">
        <p14:creationId xmlns:p14="http://schemas.microsoft.com/office/powerpoint/2010/main" val="2793645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solidFill>
                  <a:srgbClr val="00B050"/>
                </a:solidFill>
              </a:rPr>
              <a:t>W1 W3, W2, W1, (baggage. Then)</a:t>
            </a:r>
          </a:p>
          <a:p>
            <a:endParaRPr lang="en-US" sz="1200" i="1" dirty="0" smtClean="0">
              <a:solidFill>
                <a:srgbClr val="00B050"/>
              </a:solidFill>
            </a:endParaRPr>
          </a:p>
          <a:p>
            <a:r>
              <a:rPr lang="en-US" sz="1200" i="1" dirty="0" smtClean="0">
                <a:solidFill>
                  <a:srgbClr val="00B050"/>
                </a:solidFill>
              </a:rPr>
              <a:t>-&gt; “4 write ops. Each modifying subset of words. First write … Re-encrypt this. Second write, re-encrypt this. </a:t>
            </a:r>
          </a:p>
          <a:p>
            <a:endParaRPr lang="en-US" dirty="0" smtClean="0"/>
          </a:p>
          <a:p>
            <a:endParaRPr lang="en-US" dirty="0" smtClean="0"/>
          </a:p>
          <a:p>
            <a:r>
              <a:rPr lang="en-US" dirty="0" smtClean="0"/>
              <a:t>Continuing</a:t>
            </a:r>
            <a:r>
              <a:rPr lang="en-US" baseline="0" dirty="0" smtClean="0"/>
              <a:t> with the previous example on the left.</a:t>
            </a:r>
          </a:p>
          <a:p>
            <a:r>
              <a:rPr lang="en-US" baseline="0" dirty="0" smtClean="0"/>
              <a:t>We have added yellow to correspond with encrypting with pad/(</a:t>
            </a:r>
            <a:r>
              <a:rPr lang="en-US" baseline="0" dirty="0" err="1" smtClean="0"/>
              <a:t>ctr</a:t>
            </a:r>
            <a:r>
              <a:rPr lang="en-US" baseline="0" dirty="0" smtClean="0"/>
              <a:t>=2).</a:t>
            </a:r>
          </a:p>
          <a:p>
            <a:r>
              <a:rPr lang="en-US" baseline="0" dirty="0" smtClean="0"/>
              <a:t>Remember that we have a goal of not repeating pads used.</a:t>
            </a:r>
          </a:p>
          <a:p>
            <a:r>
              <a:rPr lang="en-US" baseline="0" dirty="0" smtClean="0"/>
              <a:t>If we modify an unmodified region, we can simply re-encrypt with pad/(</a:t>
            </a:r>
            <a:r>
              <a:rPr lang="en-US" baseline="0" dirty="0" err="1" smtClean="0"/>
              <a:t>ctr</a:t>
            </a:r>
            <a:r>
              <a:rPr lang="en-US" baseline="0" dirty="0" smtClean="0"/>
              <a:t>=1). However, if we modify a previously modified pad/(</a:t>
            </a:r>
            <a:r>
              <a:rPr lang="en-US" baseline="0" dirty="0" err="1" smtClean="0"/>
              <a:t>ctr</a:t>
            </a:r>
            <a:r>
              <a:rPr lang="en-US" baseline="0" dirty="0" smtClean="0"/>
              <a:t>=1) region, we have to increment the counter and use pad/(</a:t>
            </a:r>
            <a:r>
              <a:rPr lang="en-US" baseline="0" dirty="0" err="1" smtClean="0"/>
              <a:t>ctr</a:t>
            </a:r>
            <a:r>
              <a:rPr lang="en-US" baseline="0" dirty="0" smtClean="0"/>
              <a:t>=2).</a:t>
            </a:r>
          </a:p>
          <a:p>
            <a:r>
              <a:rPr lang="en-US" baseline="0" dirty="0" smtClean="0"/>
              <a:t>To read/decrypt the data, now you need to generate the pads for </a:t>
            </a:r>
            <a:r>
              <a:rPr lang="en-US" baseline="0" dirty="0" err="1" smtClean="0"/>
              <a:t>ctr</a:t>
            </a:r>
            <a:r>
              <a:rPr lang="en-US" baseline="0" dirty="0" smtClean="0"/>
              <a:t>=0, </a:t>
            </a:r>
            <a:r>
              <a:rPr lang="en-US" baseline="0" dirty="0" err="1" smtClean="0"/>
              <a:t>ctr</a:t>
            </a:r>
            <a:r>
              <a:rPr lang="en-US" baseline="0" dirty="0" smtClean="0"/>
              <a:t>=1, and </a:t>
            </a:r>
            <a:r>
              <a:rPr lang="en-US" baseline="0" dirty="0" err="1" smtClean="0"/>
              <a:t>ctr</a:t>
            </a:r>
            <a:r>
              <a:rPr lang="en-US" baseline="0" dirty="0" smtClean="0"/>
              <a:t>=2 before you can proceed. As time goes on, you might need 32 simultaneous pad generations, and have a storage overhead of 32 counters per </a:t>
            </a:r>
            <a:r>
              <a:rPr lang="en-US" baseline="0" dirty="0" err="1" smtClean="0"/>
              <a:t>cacheline</a:t>
            </a:r>
            <a:r>
              <a:rPr lang="en-US" baseline="0" dirty="0" smtClean="0"/>
              <a:t>.</a:t>
            </a:r>
          </a:p>
          <a:p>
            <a:r>
              <a:rPr lang="en-US" baseline="0" dirty="0" smtClean="0"/>
              <a:t>This is clearly very inefficient.</a:t>
            </a:r>
          </a:p>
          <a:p>
            <a:endParaRPr lang="en-US" baseline="0" dirty="0" smtClean="0"/>
          </a:p>
          <a:p>
            <a:r>
              <a:rPr lang="en-US" dirty="0" smtClean="0"/>
              <a:t>Our</a:t>
            </a:r>
            <a:r>
              <a:rPr lang="en-US" baseline="0" dirty="0" smtClean="0"/>
              <a:t> second insight is, an efficient implementation, in both storage and computation.</a:t>
            </a:r>
          </a:p>
          <a:p>
            <a:r>
              <a:rPr lang="en-US" baseline="0" dirty="0" smtClean="0"/>
              <a:t>In the example on the right, we instead limit the number of distinct </a:t>
            </a:r>
            <a:r>
              <a:rPr lang="en-US" baseline="0" dirty="0" err="1" smtClean="0"/>
              <a:t>ctr</a:t>
            </a:r>
            <a:r>
              <a:rPr lang="en-US" baseline="0" dirty="0" smtClean="0"/>
              <a:t>/states to 2, to only need 2 pad generations on decryption. As shown in the animation, additional modifications</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36</a:t>
            </a:fld>
            <a:endParaRPr lang="en-US"/>
          </a:p>
        </p:txBody>
      </p:sp>
    </p:spTree>
    <p:extLst>
      <p:ext uri="{BB962C8B-B14F-4D97-AF65-F5344CB8AC3E}">
        <p14:creationId xmlns:p14="http://schemas.microsoft.com/office/powerpoint/2010/main" val="4143097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solidFill>
                  <a:srgbClr val="00B050"/>
                </a:solidFill>
              </a:rPr>
              <a:t>W1 W3, W2, W1, (baggage. Then)</a:t>
            </a:r>
          </a:p>
          <a:p>
            <a:endParaRPr lang="en-US" sz="1200" i="1" dirty="0" smtClean="0">
              <a:solidFill>
                <a:srgbClr val="00B050"/>
              </a:solidFill>
            </a:endParaRPr>
          </a:p>
          <a:p>
            <a:r>
              <a:rPr lang="en-US" sz="1200" i="1" dirty="0" smtClean="0">
                <a:solidFill>
                  <a:srgbClr val="00B050"/>
                </a:solidFill>
              </a:rPr>
              <a:t>-&gt; “4 write ops. Each modifying subset of words. First write … Re-encrypt this. Second write, re-encrypt this. </a:t>
            </a:r>
          </a:p>
          <a:p>
            <a:endParaRPr lang="en-US" dirty="0" smtClean="0"/>
          </a:p>
          <a:p>
            <a:endParaRPr lang="en-US" dirty="0" smtClean="0"/>
          </a:p>
          <a:p>
            <a:r>
              <a:rPr lang="en-US" dirty="0" smtClean="0"/>
              <a:t>Continuing</a:t>
            </a:r>
            <a:r>
              <a:rPr lang="en-US" baseline="0" dirty="0" smtClean="0"/>
              <a:t> with the previous example on the left.</a:t>
            </a:r>
          </a:p>
          <a:p>
            <a:r>
              <a:rPr lang="en-US" baseline="0" dirty="0" smtClean="0"/>
              <a:t>We have added yellow to correspond with encrypting with pad/(</a:t>
            </a:r>
            <a:r>
              <a:rPr lang="en-US" baseline="0" dirty="0" err="1" smtClean="0"/>
              <a:t>ctr</a:t>
            </a:r>
            <a:r>
              <a:rPr lang="en-US" baseline="0" dirty="0" smtClean="0"/>
              <a:t>=2).</a:t>
            </a:r>
          </a:p>
          <a:p>
            <a:r>
              <a:rPr lang="en-US" baseline="0" dirty="0" smtClean="0"/>
              <a:t>Remember that we have a goal of not repeating pads used.</a:t>
            </a:r>
          </a:p>
          <a:p>
            <a:r>
              <a:rPr lang="en-US" baseline="0" dirty="0" smtClean="0"/>
              <a:t>If we modify an unmodified region, we can simply re-encrypt with pad/(</a:t>
            </a:r>
            <a:r>
              <a:rPr lang="en-US" baseline="0" dirty="0" err="1" smtClean="0"/>
              <a:t>ctr</a:t>
            </a:r>
            <a:r>
              <a:rPr lang="en-US" baseline="0" dirty="0" smtClean="0"/>
              <a:t>=1). However, if we modify a previously modified pad/(</a:t>
            </a:r>
            <a:r>
              <a:rPr lang="en-US" baseline="0" dirty="0" err="1" smtClean="0"/>
              <a:t>ctr</a:t>
            </a:r>
            <a:r>
              <a:rPr lang="en-US" baseline="0" dirty="0" smtClean="0"/>
              <a:t>=1) region, we have to increment the counter and use pad/(</a:t>
            </a:r>
            <a:r>
              <a:rPr lang="en-US" baseline="0" dirty="0" err="1" smtClean="0"/>
              <a:t>ctr</a:t>
            </a:r>
            <a:r>
              <a:rPr lang="en-US" baseline="0" dirty="0" smtClean="0"/>
              <a:t>=2).</a:t>
            </a:r>
          </a:p>
          <a:p>
            <a:r>
              <a:rPr lang="en-US" baseline="0" dirty="0" smtClean="0"/>
              <a:t>To read/decrypt the data, now you need to generate the pads for </a:t>
            </a:r>
            <a:r>
              <a:rPr lang="en-US" baseline="0" dirty="0" err="1" smtClean="0"/>
              <a:t>ctr</a:t>
            </a:r>
            <a:r>
              <a:rPr lang="en-US" baseline="0" dirty="0" smtClean="0"/>
              <a:t>=0, </a:t>
            </a:r>
            <a:r>
              <a:rPr lang="en-US" baseline="0" dirty="0" err="1" smtClean="0"/>
              <a:t>ctr</a:t>
            </a:r>
            <a:r>
              <a:rPr lang="en-US" baseline="0" dirty="0" smtClean="0"/>
              <a:t>=1, and </a:t>
            </a:r>
            <a:r>
              <a:rPr lang="en-US" baseline="0" dirty="0" err="1" smtClean="0"/>
              <a:t>ctr</a:t>
            </a:r>
            <a:r>
              <a:rPr lang="en-US" baseline="0" dirty="0" smtClean="0"/>
              <a:t>=2 before you can proceed. As time goes on, you might need 32 simultaneous pad generations, and have a storage overhead of 32 counters per </a:t>
            </a:r>
            <a:r>
              <a:rPr lang="en-US" baseline="0" dirty="0" err="1" smtClean="0"/>
              <a:t>cacheline</a:t>
            </a:r>
            <a:r>
              <a:rPr lang="en-US" baseline="0" dirty="0" smtClean="0"/>
              <a:t>.</a:t>
            </a:r>
          </a:p>
          <a:p>
            <a:r>
              <a:rPr lang="en-US" baseline="0" dirty="0" smtClean="0"/>
              <a:t>This is clearly very inefficient.</a:t>
            </a:r>
          </a:p>
          <a:p>
            <a:endParaRPr lang="en-US" baseline="0" dirty="0" smtClean="0"/>
          </a:p>
          <a:p>
            <a:r>
              <a:rPr lang="en-US" dirty="0" smtClean="0"/>
              <a:t>Our</a:t>
            </a:r>
            <a:r>
              <a:rPr lang="en-US" baseline="0" dirty="0" smtClean="0"/>
              <a:t> second insight is, an efficient implementation, in both storage and computation.</a:t>
            </a:r>
          </a:p>
          <a:p>
            <a:r>
              <a:rPr lang="en-US" baseline="0" dirty="0" smtClean="0"/>
              <a:t>In the example on the right, we instead limit the number of distinct </a:t>
            </a:r>
            <a:r>
              <a:rPr lang="en-US" baseline="0" dirty="0" err="1" smtClean="0"/>
              <a:t>ctr</a:t>
            </a:r>
            <a:r>
              <a:rPr lang="en-US" baseline="0" dirty="0" smtClean="0"/>
              <a:t>/states to 2, to only need 2 pad generations on decryption. As shown in the animation, additional modifications</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37</a:t>
            </a:fld>
            <a:endParaRPr lang="en-US"/>
          </a:p>
        </p:txBody>
      </p:sp>
    </p:spTree>
    <p:extLst>
      <p:ext uri="{BB962C8B-B14F-4D97-AF65-F5344CB8AC3E}">
        <p14:creationId xmlns:p14="http://schemas.microsoft.com/office/powerpoint/2010/main" val="4143097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39</a:t>
            </a:fld>
            <a:endParaRPr lang="en-US"/>
          </a:p>
        </p:txBody>
      </p:sp>
    </p:spTree>
    <p:extLst>
      <p:ext uri="{BB962C8B-B14F-4D97-AF65-F5344CB8AC3E}">
        <p14:creationId xmlns:p14="http://schemas.microsoft.com/office/powerpoint/2010/main" val="1973508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a:t>
            </a:r>
            <a:r>
              <a:rPr lang="en-US" baseline="0" dirty="0" smtClean="0"/>
              <a:t> shows % of bit flips per memory write, for 3 schemes:</a:t>
            </a:r>
          </a:p>
          <a:p>
            <a:r>
              <a:rPr lang="en-US" baseline="0" dirty="0" smtClean="0"/>
              <a:t>	Encrypted PCM using Flip-N-Write,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r>
              <a:rPr lang="en-US" baseline="0" dirty="0" smtClean="0">
                <a:sym typeface="Wingdings" pitchFamily="2" charset="2"/>
              </a:rPr>
              <a:t></a:t>
            </a:r>
            <a:r>
              <a:rPr lang="en-US" baseline="0" dirty="0" smtClean="0"/>
              <a:t>Unencrypted PCM using Flip-N-Write.</a:t>
            </a:r>
          </a:p>
          <a:p>
            <a:r>
              <a:rPr lang="en-US" baseline="0" dirty="0" smtClean="0"/>
              <a:t>	</a:t>
            </a:r>
            <a:r>
              <a:rPr lang="en-US" baseline="0" dirty="0" smtClean="0">
                <a:sym typeface="Wingdings" pitchFamily="2" charset="2"/>
              </a:rPr>
              <a:t></a:t>
            </a:r>
            <a:r>
              <a:rPr lang="en-US" baseline="0" dirty="0" smtClean="0"/>
              <a:t>Encrypted PCM using DEUCE</a:t>
            </a:r>
          </a:p>
          <a:p>
            <a:endParaRPr lang="en-US" baseline="0" dirty="0" smtClean="0"/>
          </a:p>
          <a:p>
            <a:r>
              <a:rPr lang="en-US" baseline="0" dirty="0" smtClean="0"/>
              <a:t>DEUCE reduces bit flips across a wide range of benchmarks.</a:t>
            </a:r>
          </a:p>
          <a:p>
            <a:r>
              <a:rPr lang="en-US" baseline="0" dirty="0" smtClean="0"/>
              <a:t>Notably, </a:t>
            </a:r>
            <a:r>
              <a:rPr lang="en-US" baseline="0" dirty="0" smtClean="0">
                <a:sym typeface="Wingdings" pitchFamily="2" charset="2"/>
              </a:rPr>
              <a:t></a:t>
            </a:r>
            <a:r>
              <a:rPr lang="en-US" baseline="0" dirty="0" smtClean="0"/>
              <a:t>DEUCE eliminates two-thirds of the additional bit flips induced by encryption.</a:t>
            </a:r>
            <a:endParaRPr lang="en-US" dirty="0" smtClean="0"/>
          </a:p>
          <a:p>
            <a:endParaRPr lang="en-US" dirty="0" smtClean="0"/>
          </a:p>
          <a:p>
            <a:r>
              <a:rPr lang="en-US" dirty="0" smtClean="0"/>
              <a:t>In</a:t>
            </a:r>
            <a:r>
              <a:rPr lang="en-US" baseline="0" dirty="0" smtClean="0"/>
              <a:t> </a:t>
            </a:r>
            <a:r>
              <a:rPr lang="en-US" baseline="0" dirty="0" err="1" smtClean="0"/>
              <a:t>libquantum</a:t>
            </a:r>
            <a:r>
              <a:rPr lang="en-US" baseline="0" dirty="0" smtClean="0">
                <a:sym typeface="Wingdings" pitchFamily="2" charset="2"/>
              </a:rPr>
              <a:t></a:t>
            </a:r>
            <a:r>
              <a:rPr lang="en-US" baseline="0" dirty="0" smtClean="0"/>
              <a:t>,</a:t>
            </a:r>
          </a:p>
          <a:p>
            <a:r>
              <a:rPr lang="en-US" baseline="0" dirty="0" smtClean="0"/>
              <a:t>	The unencrypted system modifies very few bits. DEUCE cannot reduce bit flips below ~5% because DEUCE 1. Fully re-encrypts on every Epoch, and DEUCE 2. re-encrypts at a 2-byte granularity. However, it still reduces the number of bit flips significantly from a baseline Encrypted memory.</a:t>
            </a:r>
          </a:p>
          <a:p>
            <a:endParaRPr lang="en-US" dirty="0" smtClean="0"/>
          </a:p>
          <a:p>
            <a:r>
              <a:rPr lang="en-US" dirty="0" smtClean="0"/>
              <a:t>Another</a:t>
            </a:r>
            <a:r>
              <a:rPr lang="en-US" baseline="0" dirty="0" smtClean="0"/>
              <a:t> i</a:t>
            </a:r>
            <a:r>
              <a:rPr lang="en-US" dirty="0" smtClean="0"/>
              <a:t>nteresting</a:t>
            </a:r>
            <a:r>
              <a:rPr lang="en-US" baseline="0" dirty="0" smtClean="0"/>
              <a:t> set of examples are </a:t>
            </a:r>
            <a:r>
              <a:rPr lang="en-US" baseline="0" dirty="0" smtClean="0">
                <a:sym typeface="Wingdings" pitchFamily="2" charset="2"/>
              </a:rPr>
              <a:t></a:t>
            </a:r>
            <a:r>
              <a:rPr lang="en-US" baseline="0" dirty="0" smtClean="0"/>
              <a:t>Gems and </a:t>
            </a:r>
            <a:r>
              <a:rPr lang="en-US" baseline="0" dirty="0" err="1" smtClean="0"/>
              <a:t>soplex</a:t>
            </a:r>
            <a:r>
              <a:rPr lang="en-US" baseline="0" dirty="0" smtClean="0"/>
              <a:t>.</a:t>
            </a:r>
          </a:p>
          <a:p>
            <a:r>
              <a:rPr lang="en-US" baseline="0" dirty="0" smtClean="0"/>
              <a:t>	For these benchmarks, DEUCE has more bit flips than Flip-N-Write. This is likely because the system is frequently modifying all words in a line, making DEUCE ineffective. We have developed a dynamic policy to decide between using FNW or DEUCE to make up for these cases. Please refer to our paper for more details.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41</a:t>
            </a:fld>
            <a:endParaRPr lang="en-US"/>
          </a:p>
        </p:txBody>
      </p:sp>
    </p:spTree>
    <p:extLst>
      <p:ext uri="{BB962C8B-B14F-4D97-AF65-F5344CB8AC3E}">
        <p14:creationId xmlns:p14="http://schemas.microsoft.com/office/powerpoint/2010/main" val="324167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fact, several proposals have looked at making PCM write-efficient.”</a:t>
            </a:r>
          </a:p>
          <a:p>
            <a:r>
              <a:rPr lang="en-US" baseline="0" dirty="0" smtClean="0"/>
              <a:t>For example,</a:t>
            </a:r>
          </a:p>
          <a:p>
            <a:r>
              <a:rPr lang="en-US" baseline="0" dirty="0" smtClean="0"/>
              <a:t>Data-comparison-write (DCW), reduces the number of bits written to PCM by </a:t>
            </a:r>
            <a:r>
              <a:rPr lang="en-US" baseline="0" dirty="0" smtClean="0">
                <a:sym typeface="Wingdings" pitchFamily="2" charset="2"/>
              </a:rPr>
              <a:t></a:t>
            </a:r>
            <a:r>
              <a:rPr lang="en-US" baseline="0" dirty="0" smtClean="0"/>
              <a:t>writing only modified bits.</a:t>
            </a:r>
          </a:p>
          <a:p>
            <a:r>
              <a:rPr lang="en-US" baseline="0" dirty="0" smtClean="0"/>
              <a:t>	Here, </a:t>
            </a:r>
            <a:r>
              <a:rPr lang="en-US" baseline="0" dirty="0" smtClean="0">
                <a:sym typeface="Wingdings" pitchFamily="2" charset="2"/>
              </a:rPr>
              <a:t></a:t>
            </a:r>
            <a:r>
              <a:rPr lang="en-US" baseline="0" dirty="0" smtClean="0"/>
              <a:t>red shows the modified bits in a cache line being written to PCM.</a:t>
            </a:r>
          </a:p>
          <a:p>
            <a:r>
              <a:rPr lang="en-US" baseline="0" dirty="0" smtClean="0"/>
              <a:t>	With Data-comparison-write, we will only write </a:t>
            </a:r>
            <a:r>
              <a:rPr lang="en-US" baseline="0" dirty="0" smtClean="0">
                <a:sym typeface="Wingdings" pitchFamily="2" charset="2"/>
              </a:rPr>
              <a:t></a:t>
            </a:r>
            <a:r>
              <a:rPr lang="en-US" baseline="0" dirty="0" smtClean="0"/>
              <a:t>these bits to PCM.</a:t>
            </a:r>
          </a:p>
          <a:p>
            <a:endParaRPr lang="en-US" baseline="0" dirty="0" smtClean="0"/>
          </a:p>
          <a:p>
            <a:r>
              <a:rPr lang="en-US" baseline="0" dirty="0" smtClean="0"/>
              <a:t>Another proposal, </a:t>
            </a:r>
            <a:r>
              <a:rPr lang="en-US" baseline="0" dirty="0" smtClean="0">
                <a:sym typeface="Wingdings" pitchFamily="2" charset="2"/>
              </a:rPr>
              <a:t></a:t>
            </a:r>
            <a:r>
              <a:rPr lang="en-US" baseline="0" dirty="0" smtClean="0"/>
              <a:t>Flip-N-Write, further reduces bit flips by inverting the word if more than half of the bits of that word are modified.</a:t>
            </a:r>
          </a:p>
          <a:p>
            <a:r>
              <a:rPr lang="en-US" baseline="0" dirty="0" smtClean="0"/>
              <a:t>	For example, here</a:t>
            </a:r>
            <a:r>
              <a:rPr lang="en-US" baseline="0" dirty="0" smtClean="0">
                <a:sym typeface="Wingdings" pitchFamily="2" charset="2"/>
              </a:rPr>
              <a:t></a:t>
            </a:r>
            <a:r>
              <a:rPr lang="en-US" baseline="0" dirty="0" smtClean="0"/>
              <a:t>, rather than writing 3</a:t>
            </a:r>
            <a:r>
              <a:rPr lang="en-US" baseline="0" dirty="0" smtClean="0">
                <a:sym typeface="Wingdings" pitchFamily="2" charset="2"/>
              </a:rPr>
              <a:t></a:t>
            </a:r>
            <a:r>
              <a:rPr lang="en-US" baseline="0" dirty="0" smtClean="0"/>
              <a:t>bits for a 4-bit word, we will invert </a:t>
            </a:r>
            <a:r>
              <a:rPr lang="en-US" baseline="0" dirty="0" smtClean="0">
                <a:sym typeface="Wingdings" pitchFamily="2" charset="2"/>
              </a:rPr>
              <a:t></a:t>
            </a:r>
            <a:r>
              <a:rPr lang="en-US" baseline="0" dirty="0" smtClean="0"/>
              <a:t>and write the word to get fewer bit flips.</a:t>
            </a:r>
          </a:p>
          <a:p>
            <a:endParaRPr lang="en-US" dirty="0" smtClean="0"/>
          </a:p>
          <a:p>
            <a:r>
              <a:rPr lang="en-US" dirty="0" smtClean="0"/>
              <a:t>These schemes are quite effective in practice, and they </a:t>
            </a:r>
            <a:r>
              <a:rPr lang="en-US" dirty="0" smtClean="0">
                <a:sym typeface="Wingdings" pitchFamily="2" charset="2"/>
              </a:rPr>
              <a:t></a:t>
            </a:r>
            <a:r>
              <a:rPr lang="en-US" dirty="0" smtClean="0"/>
              <a:t>reduce the </a:t>
            </a:r>
            <a:r>
              <a:rPr lang="en-US" baseline="0" dirty="0" smtClean="0"/>
              <a:t>bit flips per write to about 10-12% on average.</a:t>
            </a:r>
          </a:p>
          <a:p>
            <a:endParaRPr lang="en-US" baseline="0" dirty="0" smtClean="0"/>
          </a:p>
          <a:p>
            <a:r>
              <a:rPr lang="en-US" baseline="0" dirty="0" smtClean="0"/>
              <a:t>“These optimizations are </a:t>
            </a:r>
            <a:r>
              <a:rPr lang="en-US" baseline="0" dirty="0" smtClean="0"/>
              <a:t>critical--- </a:t>
            </a:r>
            <a:r>
              <a:rPr lang="en-US" baseline="0" dirty="0" smtClean="0"/>
              <a:t>to be able to use PCM and get the benefits of scalability and non-volatility”</a:t>
            </a:r>
            <a:endParaRPr lang="en-US"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a:t>
            </a:fld>
            <a:endParaRPr lang="en-US"/>
          </a:p>
        </p:txBody>
      </p:sp>
    </p:spTree>
    <p:extLst>
      <p:ext uri="{BB962C8B-B14F-4D97-AF65-F5344CB8AC3E}">
        <p14:creationId xmlns:p14="http://schemas.microsoft.com/office/powerpoint/2010/main" val="1494428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PCM Non-volatility</a:t>
            </a:r>
            <a:r>
              <a:rPr lang="en-US" baseline="0" dirty="0" smtClean="0"/>
              <a:t> is great, it saves refresh power. </a:t>
            </a:r>
          </a:p>
          <a:p>
            <a:r>
              <a:rPr lang="en-US" baseline="0" dirty="0" smtClean="0"/>
              <a:t>But it’s not so great for </a:t>
            </a:r>
            <a:r>
              <a:rPr lang="en-US" baseline="0" dirty="0" smtClean="0"/>
              <a:t>security---, </a:t>
            </a:r>
            <a:r>
              <a:rPr lang="en-US" baseline="0" dirty="0" smtClean="0"/>
              <a:t>because someone could steal </a:t>
            </a:r>
            <a:r>
              <a:rPr lang="en-US" baseline="0" dirty="0" smtClean="0">
                <a:sym typeface="Wingdings" pitchFamily="2" charset="2"/>
              </a:rPr>
              <a:t></a:t>
            </a:r>
            <a:r>
              <a:rPr lang="en-US" baseline="0" dirty="0" smtClean="0"/>
              <a:t>a memory module, </a:t>
            </a:r>
            <a:r>
              <a:rPr lang="en-US" baseline="0" dirty="0" smtClean="0"/>
              <a:t>and they </a:t>
            </a:r>
            <a:r>
              <a:rPr lang="en-US" baseline="0" dirty="0" smtClean="0"/>
              <a:t>have </a:t>
            </a:r>
            <a:r>
              <a:rPr lang="en-US" baseline="0" dirty="0" smtClean="0">
                <a:sym typeface="Wingdings" pitchFamily="2" charset="2"/>
              </a:rPr>
              <a:t> all the </a:t>
            </a:r>
            <a:r>
              <a:rPr lang="en-US" baseline="0" dirty="0" smtClean="0"/>
              <a:t>time </a:t>
            </a:r>
            <a:r>
              <a:rPr lang="en-US" baseline="0" dirty="0" smtClean="0"/>
              <a:t>to retrieve sensitive information</a:t>
            </a:r>
            <a:r>
              <a:rPr lang="en-US" baseline="0" dirty="0" smtClean="0"/>
              <a:t>.</a:t>
            </a:r>
          </a:p>
          <a:p>
            <a:r>
              <a:rPr lang="en-US" baseline="0" dirty="0" smtClean="0"/>
              <a:t>(HW probing/monitoring. Cold Boot. DMA Attacks)</a:t>
            </a:r>
            <a:endParaRPr lang="en-US" baseline="0" dirty="0" smtClean="0"/>
          </a:p>
          <a:p>
            <a:endParaRPr lang="en-US" baseline="0" dirty="0" smtClean="0"/>
          </a:p>
          <a:p>
            <a:r>
              <a:rPr lang="en-US" baseline="0" dirty="0" smtClean="0"/>
              <a:t>	2. PCM is also vulnerable to other traditional memory attacks, such as bus snooping</a:t>
            </a:r>
            <a:r>
              <a:rPr lang="en-US" baseline="0" dirty="0" smtClean="0">
                <a:sym typeface="Wingdings" pitchFamily="2" charset="2"/>
              </a:rPr>
              <a:t></a:t>
            </a:r>
            <a:r>
              <a:rPr lang="en-US" baseline="0" dirty="0" smtClean="0"/>
              <a:t>,</a:t>
            </a:r>
          </a:p>
          <a:p>
            <a:r>
              <a:rPr lang="en-US" baseline="0" dirty="0" smtClean="0"/>
              <a:t>		where an attacker can read communication between </a:t>
            </a:r>
            <a:r>
              <a:rPr lang="en-US" baseline="0" dirty="0" err="1" smtClean="0"/>
              <a:t>cpu</a:t>
            </a:r>
            <a:r>
              <a:rPr lang="en-US" baseline="0" dirty="0" smtClean="0"/>
              <a:t> and main memory</a:t>
            </a:r>
          </a:p>
          <a:p>
            <a:r>
              <a:rPr lang="en-US" baseline="0" dirty="0" smtClean="0"/>
              <a:t>		In fact</a:t>
            </a:r>
            <a:r>
              <a:rPr lang="en-US" baseline="0" dirty="0" smtClean="0">
                <a:sym typeface="Wingdings" pitchFamily="2" charset="2"/>
              </a:rPr>
              <a:t></a:t>
            </a:r>
            <a:r>
              <a:rPr lang="en-US" baseline="0" dirty="0" smtClean="0"/>
              <a:t>, bus snooping was used to crack the encryption scheme used in Xbox.</a:t>
            </a:r>
          </a:p>
          <a:p>
            <a:endParaRPr lang="en-US" sz="1200" kern="0" baseline="0" dirty="0" smtClean="0"/>
          </a:p>
          <a:p>
            <a:r>
              <a:rPr lang="en-US" sz="1200" kern="0" dirty="0" smtClean="0">
                <a:sym typeface="Wingdings" pitchFamily="2" charset="2"/>
              </a:rPr>
              <a:t></a:t>
            </a:r>
            <a:r>
              <a:rPr lang="en-US" sz="1200" kern="0" dirty="0" smtClean="0"/>
              <a:t>We want to protect PCM from both ‘stolen memory attack’ and ‘bus snooping attack’</a:t>
            </a:r>
            <a:endParaRPr lang="en-US" sz="1200" kern="0"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5</a:t>
            </a:fld>
            <a:endParaRPr lang="en-US"/>
          </a:p>
        </p:txBody>
      </p:sp>
    </p:spTree>
    <p:extLst>
      <p:ext uri="{BB962C8B-B14F-4D97-AF65-F5344CB8AC3E}">
        <p14:creationId xmlns:p14="http://schemas.microsoft.com/office/powerpoint/2010/main" val="1920211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protect</a:t>
            </a:r>
            <a:r>
              <a:rPr lang="en-US" baseline="0" dirty="0" smtClean="0"/>
              <a:t> PCM against these attacks by encrypting memory</a:t>
            </a:r>
            <a:endParaRPr lang="en-US" dirty="0" smtClean="0"/>
          </a:p>
          <a:p>
            <a:r>
              <a:rPr lang="en-US" dirty="0" smtClean="0"/>
              <a:t>But, the problem </a:t>
            </a:r>
            <a:r>
              <a:rPr lang="en-US" dirty="0" smtClean="0">
                <a:sym typeface="Wingdings" pitchFamily="2" charset="2"/>
              </a:rPr>
              <a:t></a:t>
            </a:r>
            <a:r>
              <a:rPr lang="en-US" dirty="0" smtClean="0"/>
              <a:t>is that “encryption” causes 50% of bits to flip on</a:t>
            </a:r>
            <a:r>
              <a:rPr lang="en-US" baseline="0" dirty="0" smtClean="0"/>
              <a:t> every write, even if a single bit in the line is modified.</a:t>
            </a:r>
            <a:endParaRPr lang="en-US" dirty="0" smtClean="0"/>
          </a:p>
          <a:p>
            <a:r>
              <a:rPr lang="en-US" dirty="0" smtClean="0"/>
              <a:t>	This is</a:t>
            </a:r>
            <a:r>
              <a:rPr lang="en-US" baseline="0" dirty="0" smtClean="0"/>
              <a:t> commonly referred to as the </a:t>
            </a:r>
            <a:r>
              <a:rPr lang="en-US" dirty="0" smtClean="0"/>
              <a:t>avalanche effect</a:t>
            </a:r>
          </a:p>
          <a:p>
            <a:endParaRPr lang="en-US" dirty="0" smtClean="0"/>
          </a:p>
          <a:p>
            <a:r>
              <a:rPr lang="en-US" dirty="0" smtClean="0">
                <a:sym typeface="Wingdings" pitchFamily="2" charset="2"/>
              </a:rPr>
              <a:t></a:t>
            </a:r>
            <a:r>
              <a:rPr lang="en-US" dirty="0" smtClean="0"/>
              <a:t>Thus encryption is write-intensive</a:t>
            </a:r>
          </a:p>
          <a:p>
            <a:r>
              <a:rPr lang="en-US" dirty="0" smtClean="0"/>
              <a:t>“What happens to all of the schemes that we talked about for reducing</a:t>
            </a:r>
            <a:r>
              <a:rPr lang="en-US" baseline="0" dirty="0" smtClean="0"/>
              <a:t> bit flips</a:t>
            </a:r>
            <a:r>
              <a:rPr lang="en-US" dirty="0" smtClean="0"/>
              <a:t>, when we have encrypted PCM?“</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6</a:t>
            </a:fld>
            <a:endParaRPr lang="en-US"/>
          </a:p>
        </p:txBody>
      </p:sp>
    </p:spTree>
    <p:extLst>
      <p:ext uri="{BB962C8B-B14F-4D97-AF65-F5344CB8AC3E}">
        <p14:creationId xmlns:p14="http://schemas.microsoft.com/office/powerpoint/2010/main" val="162952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don’t work as well”</a:t>
            </a:r>
          </a:p>
          <a:p>
            <a:r>
              <a:rPr lang="en-US" dirty="0" smtClean="0"/>
              <a:t>This graph</a:t>
            </a:r>
            <a:r>
              <a:rPr lang="en-US" baseline="0" dirty="0" smtClean="0"/>
              <a:t> shows % of bit flips per memory write for the two schemes, Data-Comparison-Write and Flip-N-Write, for both unencrypted memory, and encrypted memory.</a:t>
            </a:r>
          </a:p>
          <a:p>
            <a:endParaRPr lang="en-US" dirty="0" smtClean="0"/>
          </a:p>
          <a:p>
            <a:r>
              <a:rPr lang="en-US" dirty="0" smtClean="0"/>
              <a:t>For the baseline system</a:t>
            </a:r>
            <a:r>
              <a:rPr lang="en-US" baseline="0" dirty="0" smtClean="0"/>
              <a:t> without encryption, these schemes are</a:t>
            </a:r>
            <a:r>
              <a:rPr lang="en-US" dirty="0" smtClean="0"/>
              <a:t> very effective, and cause only about</a:t>
            </a:r>
            <a:r>
              <a:rPr lang="en-US" baseline="0" dirty="0" smtClean="0"/>
              <a:t> 10-12</a:t>
            </a:r>
            <a:r>
              <a:rPr lang="en-US" baseline="0" dirty="0" smtClean="0"/>
              <a:t>%</a:t>
            </a:r>
            <a:r>
              <a:rPr lang="en-US" baseline="0" dirty="0" smtClean="0">
                <a:sym typeface="Wingdings" pitchFamily="2" charset="2"/>
              </a:rPr>
              <a:t></a:t>
            </a:r>
            <a:r>
              <a:rPr lang="en-US" baseline="0" dirty="0" smtClean="0"/>
              <a:t> </a:t>
            </a:r>
            <a:r>
              <a:rPr lang="en-US" baseline="0" dirty="0" smtClean="0"/>
              <a:t>of the bits to flip</a:t>
            </a:r>
            <a:endParaRPr lang="en-US" dirty="0" smtClean="0"/>
          </a:p>
          <a:p>
            <a:r>
              <a:rPr lang="en-US" dirty="0" smtClean="0"/>
              <a:t>	 </a:t>
            </a:r>
            <a:r>
              <a:rPr lang="en-US" dirty="0" smtClean="0">
                <a:sym typeface="Wingdings" pitchFamily="2" charset="2"/>
              </a:rPr>
              <a:t></a:t>
            </a:r>
            <a:r>
              <a:rPr lang="en-US" dirty="0" smtClean="0"/>
              <a:t>but with encryption, the</a:t>
            </a:r>
            <a:r>
              <a:rPr lang="en-US" baseline="0" dirty="0" smtClean="0"/>
              <a:t> bit flips</a:t>
            </a:r>
            <a:r>
              <a:rPr lang="en-US" dirty="0" smtClean="0"/>
              <a:t> increase</a:t>
            </a:r>
            <a:r>
              <a:rPr lang="en-US" baseline="0" dirty="0" smtClean="0"/>
              <a:t> to about 50%</a:t>
            </a:r>
            <a:endParaRPr lang="en-US" dirty="0" smtClean="0"/>
          </a:p>
          <a:p>
            <a:endParaRPr lang="en-US" dirty="0" smtClean="0"/>
          </a:p>
          <a:p>
            <a:r>
              <a:rPr lang="en-US" dirty="0" smtClean="0"/>
              <a:t>Thus, encryption</a:t>
            </a:r>
            <a:r>
              <a:rPr lang="en-US" baseline="0" dirty="0" smtClean="0"/>
              <a:t> increases </a:t>
            </a:r>
            <a:r>
              <a:rPr lang="en-US" baseline="0" dirty="0" smtClean="0">
                <a:sym typeface="Wingdings" pitchFamily="2" charset="2"/>
              </a:rPr>
              <a:t></a:t>
            </a:r>
            <a:r>
              <a:rPr lang="en-US" baseline="0" dirty="0" smtClean="0"/>
              <a:t>bit flips by a factor of almost 4, which causes almost a 4x reduction in lifetime, higher power consumption, and lower performance.</a:t>
            </a:r>
          </a:p>
          <a:p>
            <a:endParaRPr lang="en-US"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7</a:t>
            </a:fld>
            <a:endParaRPr lang="en-US"/>
          </a:p>
        </p:txBody>
      </p:sp>
    </p:spTree>
    <p:extLst>
      <p:ext uri="{BB962C8B-B14F-4D97-AF65-F5344CB8AC3E}">
        <p14:creationId xmlns:p14="http://schemas.microsoft.com/office/powerpoint/2010/main" val="149442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want to do encryption for PCM, but without the extra bit flips”</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8</a:t>
            </a:fld>
            <a:endParaRPr lang="en-US"/>
          </a:p>
        </p:txBody>
      </p:sp>
    </p:spTree>
    <p:extLst>
      <p:ext uri="{BB962C8B-B14F-4D97-AF65-F5344CB8AC3E}">
        <p14:creationId xmlns:p14="http://schemas.microsoft.com/office/powerpoint/2010/main" val="4469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discuss</a:t>
            </a:r>
            <a:r>
              <a:rPr lang="en-US" baseline="0" dirty="0" smtClean="0"/>
              <a:t> our solution, let me first describe </a:t>
            </a:r>
            <a:r>
              <a:rPr lang="en-US" dirty="0" smtClean="0"/>
              <a:t>how memory encryption is currently done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9</a:t>
            </a:fld>
            <a:endParaRPr lang="en-US"/>
          </a:p>
        </p:txBody>
      </p:sp>
    </p:spTree>
    <p:extLst>
      <p:ext uri="{BB962C8B-B14F-4D97-AF65-F5344CB8AC3E}">
        <p14:creationId xmlns:p14="http://schemas.microsoft.com/office/powerpoint/2010/main" val="333190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ADBCBD0-F33A-4628-90B8-D36EA6D69098}" type="datetime1">
              <a:rPr lang="en-US"/>
              <a:pPr>
                <a:defRPr/>
              </a:pPr>
              <a:t>3/15/2015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16B1B4-6C5D-4A6D-85DF-26D42C35BB0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B9DBBF9-7281-47D4-A125-C6BF74F7A3E3}" type="datetime1">
              <a:rPr lang="en-US"/>
              <a:pPr>
                <a:defRPr/>
              </a:pPr>
              <a:t>3/15/2015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79C4A3-7C41-4E28-8F32-577A7C60EE9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D8E2B9D-13EA-44D2-99BD-6D7D0DB86841}" type="datetime1">
              <a:rPr lang="en-US"/>
              <a:pPr>
                <a:defRPr/>
              </a:pPr>
              <a:t>3/15/2015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D90D260-4A9A-4FCD-A8A0-307707DEBFB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588" y="198438"/>
            <a:ext cx="8382000" cy="487362"/>
          </a:xfrm>
        </p:spPr>
        <p:txBody>
          <a:bodyPr/>
          <a:lstStyle/>
          <a:p>
            <a:r>
              <a:rPr lang="en-US"/>
              <a:t>Click to edit Master title style</a:t>
            </a:r>
          </a:p>
        </p:txBody>
      </p:sp>
      <p:sp>
        <p:nvSpPr>
          <p:cNvPr id="3" name="Text Placeholder 2"/>
          <p:cNvSpPr>
            <a:spLocks noGrp="1"/>
          </p:cNvSpPr>
          <p:nvPr>
            <p:ph type="body" sz="half" idx="1"/>
          </p:nvPr>
        </p:nvSpPr>
        <p:spPr>
          <a:xfrm>
            <a:off x="242888" y="1200150"/>
            <a:ext cx="411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0088" y="1200150"/>
            <a:ext cx="411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B9F6EA3-C331-4161-893A-CB0590B9F2B5}" type="datetime1">
              <a:rPr lang="en-US"/>
              <a:pPr>
                <a:defRPr/>
              </a:pPr>
              <a:t>3/15/2015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D34EE2-C9F0-4CF3-8F53-7E6DF6E685A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5588" y="198438"/>
            <a:ext cx="8382000" cy="487362"/>
          </a:xfrm>
        </p:spPr>
        <p:txBody>
          <a:bodyPr/>
          <a:lstStyle/>
          <a:p>
            <a:r>
              <a:rPr lang="en-US"/>
              <a:t>Click to edit Master title style</a:t>
            </a:r>
          </a:p>
        </p:txBody>
      </p:sp>
      <p:sp>
        <p:nvSpPr>
          <p:cNvPr id="3" name="Table Placeholder 2"/>
          <p:cNvSpPr>
            <a:spLocks noGrp="1"/>
          </p:cNvSpPr>
          <p:nvPr>
            <p:ph type="tbl" idx="1"/>
          </p:nvPr>
        </p:nvSpPr>
        <p:spPr>
          <a:xfrm>
            <a:off x="242888" y="1200150"/>
            <a:ext cx="8382000" cy="48307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9DDFB9BB-FC6E-44D9-85E2-91E5B91996FD}" type="datetime1">
              <a:rPr lang="en-US"/>
              <a:pPr>
                <a:defRPr/>
              </a:pPr>
              <a:t>3/15/2015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A1877A-DD76-4425-8652-4E9BEC80A8F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SzPct val="120000"/>
              <a:defRPr sz="2800"/>
            </a:lvl1pPr>
            <a:lvl2pPr>
              <a:defRPr sz="24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13B52F0-807A-4259-88CB-A20F69970E09}" type="datetime1">
              <a:rPr lang="en-US"/>
              <a:pPr>
                <a:defRPr/>
              </a:pPr>
              <a:t>3/15/2015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9B9E78F-ABFD-44CE-894E-3D6432B5FCE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C362A3-58C5-4B0D-B395-D60154DEDFA9}" type="datetime1">
              <a:rPr lang="en-US"/>
              <a:pPr>
                <a:defRPr/>
              </a:pPr>
              <a:t>3/15/2015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E8EAD-C4DA-453E-9645-C39812C2F5F5}"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2F995589-5714-499A-9340-80E56382CFDB}" type="datetime1">
              <a:rPr lang="en-US"/>
              <a:pPr>
                <a:defRPr/>
              </a:pPr>
              <a:t>3/15/2015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D178019-C439-4E91-AEA9-062C206F8E9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p:txBody>
          <a:bodyPr/>
          <a:lstStyle>
            <a:lvl1pPr>
              <a:defRPr/>
            </a:lvl1pPr>
          </a:lstStyle>
          <a:p>
            <a:pPr>
              <a:defRPr/>
            </a:pPr>
            <a:fld id="{E74661CE-025E-4FE4-A078-B593B29E9633}" type="datetime1">
              <a:rPr lang="en-US"/>
              <a:pPr>
                <a:defRPr/>
              </a:pPr>
              <a:t>3/15/2015</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F74D1573-B15C-41F6-92EC-42E92EACD1D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8B5847D4-7B36-42B6-8486-6FB8BD009DB8}" type="datetime1">
              <a:rPr lang="en-US"/>
              <a:pPr>
                <a:defRPr/>
              </a:pPr>
              <a:t>3/15/2015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87023B-23F5-493D-B9A9-81572D4BE9A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21DB64BF-3F00-40AE-BA2F-455D9BDEA9E0}" type="datetime1">
              <a:rPr lang="en-US"/>
              <a:pPr>
                <a:defRPr/>
              </a:pPr>
              <a:t>3/15/2015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3357F76-E3B9-4530-8F0B-32A8D79C760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4BD27A35-1557-433D-AADD-DC9BD11F3FC2}" type="datetime1">
              <a:rPr lang="en-US"/>
              <a:pPr>
                <a:defRPr/>
              </a:pPr>
              <a:t>3/15/2015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79A72A5C-574C-4FDC-8875-D388019D284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498B23BC-8E5F-491C-A71D-9295891A6C55}" type="datetime1">
              <a:rPr lang="en-US"/>
              <a:pPr>
                <a:defRPr/>
              </a:pPr>
              <a:t>3/15/2015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AD087C8-15B0-4D93-BF8A-041D6E515E94}"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650" y="198438"/>
            <a:ext cx="8382000" cy="4873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242888" y="1192213"/>
            <a:ext cx="8382000" cy="483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CF7B610-748B-40C8-8712-3DD50C0D0D8D}" type="datetime1">
              <a:rPr lang="en-US"/>
              <a:pPr>
                <a:defRPr/>
              </a:pPr>
              <a:t>3/15/2015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6924675" y="6356350"/>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defRPr>
            </a:lvl1pPr>
          </a:lstStyle>
          <a:p>
            <a:pPr>
              <a:defRPr/>
            </a:pPr>
            <a:fld id="{01C27C2B-153F-4146-A338-7D125BBF24C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83" r:id="rId2"/>
    <p:sldLayoutId id="2147483670"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69" r:id="rId12"/>
    <p:sldLayoutId id="2147483668" r:id="rId13"/>
  </p:sldLayoutIdLst>
  <p:hf hdr="0" ftr="0" dt="0"/>
  <p:txStyles>
    <p:titleStyle>
      <a:lvl1pPr algn="l" rtl="0" eaLnBrk="0" fontAlgn="base" hangingPunct="0">
        <a:spcBef>
          <a:spcPct val="0"/>
        </a:spcBef>
        <a:spcAft>
          <a:spcPct val="0"/>
        </a:spcAft>
        <a:defRPr sz="3200" b="1" kern="1200" cap="all">
          <a:solidFill>
            <a:schemeClr val="tx1"/>
          </a:solidFill>
          <a:effectLst>
            <a:outerShdw blurRad="50800" dist="25400" dir="2700000" algn="tl">
              <a:srgbClr val="000000">
                <a:alpha val="24000"/>
              </a:srgbClr>
            </a:outerShdw>
          </a:effectLst>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defRPr>
      </a:lvl2pPr>
      <a:lvl3pPr algn="l" rtl="0" eaLnBrk="0" fontAlgn="base" hangingPunct="0">
        <a:spcBef>
          <a:spcPct val="0"/>
        </a:spcBef>
        <a:spcAft>
          <a:spcPct val="0"/>
        </a:spcAft>
        <a:defRPr sz="3200" b="1">
          <a:solidFill>
            <a:schemeClr val="tx1"/>
          </a:solidFill>
          <a:latin typeface="Calibri" pitchFamily="34" charset="0"/>
        </a:defRPr>
      </a:lvl3pPr>
      <a:lvl4pPr algn="l" rtl="0" eaLnBrk="0" fontAlgn="base" hangingPunct="0">
        <a:spcBef>
          <a:spcPct val="0"/>
        </a:spcBef>
        <a:spcAft>
          <a:spcPct val="0"/>
        </a:spcAft>
        <a:defRPr sz="3200" b="1">
          <a:solidFill>
            <a:schemeClr val="tx1"/>
          </a:solidFill>
          <a:latin typeface="Calibri" pitchFamily="34" charset="0"/>
        </a:defRPr>
      </a:lvl4pPr>
      <a:lvl5pPr algn="l" rtl="0" eaLnBrk="0" fontAlgn="base" hangingPunct="0">
        <a:spcBef>
          <a:spcPct val="0"/>
        </a:spcBef>
        <a:spcAft>
          <a:spcPct val="0"/>
        </a:spcAft>
        <a:defRPr sz="3200" b="1">
          <a:solidFill>
            <a:schemeClr val="tx1"/>
          </a:solidFill>
          <a:latin typeface="Calibri" pitchFamily="34" charset="0"/>
        </a:defRPr>
      </a:lvl5pPr>
      <a:lvl6pPr marL="457200" algn="l" rtl="0" fontAlgn="base">
        <a:spcBef>
          <a:spcPct val="0"/>
        </a:spcBef>
        <a:spcAft>
          <a:spcPct val="0"/>
        </a:spcAft>
        <a:defRPr sz="3200" b="1">
          <a:solidFill>
            <a:schemeClr val="tx1"/>
          </a:solidFill>
          <a:latin typeface="Calibri" pitchFamily="34" charset="0"/>
        </a:defRPr>
      </a:lvl6pPr>
      <a:lvl7pPr marL="914400" algn="l" rtl="0" fontAlgn="base">
        <a:spcBef>
          <a:spcPct val="0"/>
        </a:spcBef>
        <a:spcAft>
          <a:spcPct val="0"/>
        </a:spcAft>
        <a:defRPr sz="3200" b="1">
          <a:solidFill>
            <a:schemeClr val="tx1"/>
          </a:solidFill>
          <a:latin typeface="Calibri" pitchFamily="34" charset="0"/>
        </a:defRPr>
      </a:lvl7pPr>
      <a:lvl8pPr marL="1371600" algn="l" rtl="0" fontAlgn="base">
        <a:spcBef>
          <a:spcPct val="0"/>
        </a:spcBef>
        <a:spcAft>
          <a:spcPct val="0"/>
        </a:spcAft>
        <a:defRPr sz="3200" b="1">
          <a:solidFill>
            <a:schemeClr val="tx1"/>
          </a:solidFill>
          <a:latin typeface="Calibri" pitchFamily="34" charset="0"/>
        </a:defRPr>
      </a:lvl8pPr>
      <a:lvl9pPr marL="1828800" algn="l" rtl="0" fontAlgn="base">
        <a:spcBef>
          <a:spcPct val="0"/>
        </a:spcBef>
        <a:spcAft>
          <a:spcPct val="0"/>
        </a:spcAft>
        <a:defRPr sz="32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gif"/><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10" Type="http://schemas.openxmlformats.org/officeDocument/2006/relationships/image" Target="../media/image13.jpeg"/><Relationship Id="rId4" Type="http://schemas.openxmlformats.org/officeDocument/2006/relationships/image" Target="../media/image8.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8" name="Picture 2" descr="C:\Documents and Settings\bnovak3\Desktop\09C2003-P30-055.jpg"/>
          <p:cNvPicPr>
            <a:picLocks noChangeAspect="1" noChangeArrowheads="1"/>
          </p:cNvPicPr>
          <p:nvPr/>
        </p:nvPicPr>
        <p:blipFill>
          <a:blip r:embed="rId3" cstate="print"/>
          <a:srcRect l="9425" r="14624"/>
          <a:stretch>
            <a:fillRect/>
          </a:stretch>
        </p:blipFill>
        <p:spPr bwMode="auto">
          <a:xfrm>
            <a:off x="564506" y="2548470"/>
            <a:ext cx="2182491" cy="4309530"/>
          </a:xfrm>
          <a:prstGeom prst="rect">
            <a:avLst/>
          </a:prstGeom>
          <a:noFill/>
          <a:ln w="9525">
            <a:noFill/>
            <a:miter lim="800000"/>
            <a:headEnd/>
            <a:tailEnd/>
          </a:ln>
        </p:spPr>
      </p:pic>
      <p:pic>
        <p:nvPicPr>
          <p:cNvPr id="29703" name="Picture 3" descr="m:\GT Power Point\GT 2\goldbar2.png"/>
          <p:cNvPicPr>
            <a:picLocks noChangeAspect="1" noChangeArrowheads="1"/>
          </p:cNvPicPr>
          <p:nvPr/>
        </p:nvPicPr>
        <p:blipFill>
          <a:blip r:embed="rId4" cstate="print"/>
          <a:srcRect t="6250" r="6097"/>
          <a:stretch>
            <a:fillRect/>
          </a:stretch>
        </p:blipFill>
        <p:spPr bwMode="auto">
          <a:xfrm>
            <a:off x="3150403" y="0"/>
            <a:ext cx="184150" cy="6858000"/>
          </a:xfrm>
          <a:prstGeom prst="rect">
            <a:avLst/>
          </a:prstGeom>
          <a:noFill/>
          <a:ln w="9525">
            <a:noFill/>
            <a:miter lim="800000"/>
            <a:headEnd/>
            <a:tailEnd/>
          </a:ln>
        </p:spPr>
      </p:pic>
      <p:pic>
        <p:nvPicPr>
          <p:cNvPr id="2" name="Picture 1" descr="Georgia-Institute-of-Technology-black+124.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02648" y="5927304"/>
            <a:ext cx="3568714" cy="823133"/>
          </a:xfrm>
          <a:prstGeom prst="rect">
            <a:avLst/>
          </a:prstGeom>
        </p:spPr>
      </p:pic>
      <p:sp>
        <p:nvSpPr>
          <p:cNvPr id="15" name="Rectangle 2"/>
          <p:cNvSpPr>
            <a:spLocks noGrp="1" noChangeArrowheads="1"/>
          </p:cNvSpPr>
          <p:nvPr>
            <p:ph type="ctrTitle"/>
          </p:nvPr>
        </p:nvSpPr>
        <p:spPr>
          <a:xfrm>
            <a:off x="195180" y="375780"/>
            <a:ext cx="8797057" cy="2163512"/>
          </a:xfrm>
          <a:prstGeom prst="rect">
            <a:avLst/>
          </a:prstGeom>
          <a:solidFill>
            <a:srgbClr val="FFFFFF">
              <a:lumMod val="85000"/>
            </a:srgbClr>
          </a:solidFill>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400" dirty="0" smtClean="0"/>
              <a:t>DEUCE: Write-Efficient Encryption for </a:t>
            </a:r>
            <a:r>
              <a:rPr lang="en-US" sz="4400" dirty="0" smtClean="0"/>
              <a:t>PCM</a:t>
            </a:r>
            <a:endParaRPr kumimoji="0" lang="en-US" altLang="en-US" sz="4400" b="0" i="0" u="none" strike="noStrike" kern="0" cap="none" spc="0" normalizeH="0" baseline="0" noProof="0" dirty="0" smtClean="0">
              <a:ln>
                <a:noFill/>
              </a:ln>
              <a:solidFill>
                <a:sysClr val="windowText" lastClr="000000"/>
              </a:solidFill>
              <a:effectLst/>
              <a:uLnTx/>
              <a:uFillTx/>
              <a:latin typeface="Arial"/>
              <a:ea typeface="ＭＳ Ｐゴシック" pitchFamily="34" charset="-128"/>
              <a:cs typeface="Arial"/>
            </a:endParaRPr>
          </a:p>
        </p:txBody>
      </p:sp>
      <p:sp>
        <p:nvSpPr>
          <p:cNvPr id="16" name="Rectangle 3"/>
          <p:cNvSpPr>
            <a:spLocks noGrp="1" noChangeArrowheads="1"/>
          </p:cNvSpPr>
          <p:nvPr>
            <p:ph type="subTitle" idx="1"/>
          </p:nvPr>
        </p:nvSpPr>
        <p:spPr>
          <a:xfrm>
            <a:off x="3605213" y="2742980"/>
            <a:ext cx="4654550" cy="1016000"/>
          </a:xfrm>
        </p:spPr>
        <p:txBody>
          <a:bodyPr/>
          <a:lstStyle/>
          <a:p>
            <a:pPr eaLnBrk="1" hangingPunct="1"/>
            <a:r>
              <a:rPr lang="en-US" altLang="en-US" sz="1800" i="1" dirty="0" smtClean="0">
                <a:latin typeface="Arial"/>
                <a:ea typeface="ＭＳ Ｐゴシック" pitchFamily="34" charset="-128"/>
                <a:cs typeface="Arial"/>
              </a:rPr>
              <a:t>March 16</a:t>
            </a:r>
            <a:r>
              <a:rPr lang="en-US" altLang="en-US" sz="1800" i="1" baseline="30000" dirty="0" smtClean="0">
                <a:latin typeface="Arial"/>
                <a:ea typeface="ＭＳ Ｐゴシック" pitchFamily="34" charset="-128"/>
                <a:cs typeface="Arial"/>
              </a:rPr>
              <a:t>th</a:t>
            </a:r>
            <a:r>
              <a:rPr lang="en-US" altLang="en-US" sz="1800" i="1" dirty="0" smtClean="0">
                <a:latin typeface="Arial"/>
                <a:ea typeface="ＭＳ Ｐゴシック" pitchFamily="34" charset="-128"/>
                <a:cs typeface="Arial"/>
              </a:rPr>
              <a:t> 2015</a:t>
            </a:r>
          </a:p>
          <a:p>
            <a:pPr eaLnBrk="1" hangingPunct="1"/>
            <a:r>
              <a:rPr lang="en-US" altLang="en-US" sz="1800" i="1" dirty="0" smtClean="0">
                <a:latin typeface="Arial"/>
                <a:ea typeface="ＭＳ Ｐゴシック" pitchFamily="34" charset="-128"/>
                <a:cs typeface="Arial"/>
              </a:rPr>
              <a:t>ASPLOS-XX Istanbul, Turkey</a:t>
            </a:r>
          </a:p>
        </p:txBody>
      </p:sp>
      <p:sp>
        <p:nvSpPr>
          <p:cNvPr id="17" name="Subtitle 2"/>
          <p:cNvSpPr txBox="1">
            <a:spLocks/>
          </p:cNvSpPr>
          <p:nvPr/>
        </p:nvSpPr>
        <p:spPr bwMode="auto">
          <a:xfrm>
            <a:off x="3615274" y="3627533"/>
            <a:ext cx="5246503" cy="1608609"/>
          </a:xfrm>
          <a:prstGeom prst="rect">
            <a:avLst/>
          </a:prstGeom>
          <a:solidFill>
            <a:srgbClr val="FFFFFF">
              <a:lumMod val="75000"/>
              <a:alpha val="36000"/>
            </a:srgbClr>
          </a:solidFill>
          <a:ln>
            <a:noFill/>
          </a:ln>
          <a:extLst/>
        </p:spPr>
        <p:txBody>
          <a:bodyPr vert="horz" wrap="square" lIns="91440" tIns="45720" rIns="91440" bIns="45720" numCol="1" anchor="t" anchorCtr="0" compatLnSpc="1">
            <a:prstTxWarp prst="textNoShape">
              <a:avLst/>
            </a:prstTxWarp>
            <a:noAutofit/>
          </a:bodyPr>
          <a:lstStyle>
            <a:lvl1pPr marL="0" indent="0" algn="ctr" rtl="0" eaLnBrk="0" fontAlgn="base" hangingPunct="0">
              <a:spcBef>
                <a:spcPct val="20000"/>
              </a:spcBef>
              <a:spcAft>
                <a:spcPct val="0"/>
              </a:spcAft>
              <a:buClr>
                <a:schemeClr val="accent1"/>
              </a:buClr>
              <a:buFontTx/>
              <a:buNone/>
              <a:defRPr sz="2200">
                <a:solidFill>
                  <a:schemeClr val="accent2"/>
                </a:solidFill>
                <a:latin typeface="+mj-lt"/>
                <a:ea typeface="ＭＳ Ｐゴシック" charset="0"/>
                <a:cs typeface="ＭＳ Ｐゴシック" charset="0"/>
              </a:defRPr>
            </a:lvl1pPr>
            <a:lvl2pPr marL="742950" indent="-285750" algn="l" rtl="0" eaLnBrk="0" fontAlgn="base" hangingPunct="0">
              <a:spcBef>
                <a:spcPct val="20000"/>
              </a:spcBef>
              <a:spcAft>
                <a:spcPct val="0"/>
              </a:spcAft>
              <a:buClr>
                <a:schemeClr val="accent1"/>
              </a:buClr>
              <a:buChar char="–"/>
              <a:defRPr sz="2600">
                <a:solidFill>
                  <a:schemeClr val="bg1"/>
                </a:solidFill>
                <a:latin typeface="+mj-lt"/>
                <a:ea typeface="ＭＳ Ｐゴシック" charset="0"/>
              </a:defRPr>
            </a:lvl2pPr>
            <a:lvl3pPr marL="1143000" indent="-228600" algn="l" rtl="0" eaLnBrk="0" fontAlgn="base" hangingPunct="0">
              <a:spcBef>
                <a:spcPct val="20000"/>
              </a:spcBef>
              <a:spcAft>
                <a:spcPct val="0"/>
              </a:spcAft>
              <a:buClr>
                <a:schemeClr val="accent1"/>
              </a:buClr>
              <a:buChar char="•"/>
              <a:defRPr sz="2400">
                <a:solidFill>
                  <a:schemeClr val="bg1"/>
                </a:solidFill>
                <a:latin typeface="+mj-lt"/>
                <a:ea typeface="ＭＳ Ｐゴシック" charset="0"/>
              </a:defRPr>
            </a:lvl3pPr>
            <a:lvl4pPr marL="1600200" indent="-228600" algn="l" rtl="0" eaLnBrk="0" fontAlgn="base" hangingPunct="0">
              <a:spcBef>
                <a:spcPct val="20000"/>
              </a:spcBef>
              <a:spcAft>
                <a:spcPct val="0"/>
              </a:spcAft>
              <a:buClr>
                <a:schemeClr val="accent1"/>
              </a:buClr>
              <a:buChar char="–"/>
              <a:defRPr sz="2200">
                <a:solidFill>
                  <a:schemeClr val="bg1"/>
                </a:solidFill>
                <a:latin typeface="+mj-lt"/>
                <a:ea typeface="ＭＳ Ｐゴシック" charset="0"/>
              </a:defRPr>
            </a:lvl4pPr>
            <a:lvl5pPr marL="2057400" indent="-228600" algn="l" rtl="0" eaLnBrk="0" fontAlgn="base" hangingPunct="0">
              <a:spcBef>
                <a:spcPct val="20000"/>
              </a:spcBef>
              <a:spcAft>
                <a:spcPct val="0"/>
              </a:spcAft>
              <a:buClr>
                <a:schemeClr val="accent1"/>
              </a:buClr>
              <a:buChar char="»"/>
              <a:defRPr sz="2000">
                <a:solidFill>
                  <a:schemeClr val="bg1"/>
                </a:solidFill>
                <a:latin typeface="+mj-lt"/>
                <a:ea typeface="ＭＳ Ｐゴシック" charset="0"/>
              </a:defRPr>
            </a:lvl5pPr>
            <a:lvl6pPr marL="2514600" indent="-228600" algn="l" rtl="0" fontAlgn="base">
              <a:spcBef>
                <a:spcPct val="20000"/>
              </a:spcBef>
              <a:spcAft>
                <a:spcPct val="0"/>
              </a:spcAft>
              <a:buClr>
                <a:schemeClr val="accent1"/>
              </a:buClr>
              <a:buChar char="»"/>
              <a:defRPr sz="2000">
                <a:solidFill>
                  <a:schemeClr val="bg1"/>
                </a:solidFill>
                <a:latin typeface="+mn-lt"/>
              </a:defRPr>
            </a:lvl6pPr>
            <a:lvl7pPr marL="2971800" indent="-228600" algn="l" rtl="0" fontAlgn="base">
              <a:spcBef>
                <a:spcPct val="20000"/>
              </a:spcBef>
              <a:spcAft>
                <a:spcPct val="0"/>
              </a:spcAft>
              <a:buClr>
                <a:schemeClr val="accent1"/>
              </a:buClr>
              <a:buChar char="»"/>
              <a:defRPr sz="2000">
                <a:solidFill>
                  <a:schemeClr val="bg1"/>
                </a:solidFill>
                <a:latin typeface="+mn-lt"/>
              </a:defRPr>
            </a:lvl7pPr>
            <a:lvl8pPr marL="3429000" indent="-228600" algn="l" rtl="0" fontAlgn="base">
              <a:spcBef>
                <a:spcPct val="20000"/>
              </a:spcBef>
              <a:spcAft>
                <a:spcPct val="0"/>
              </a:spcAft>
              <a:buClr>
                <a:schemeClr val="accent1"/>
              </a:buClr>
              <a:buChar char="»"/>
              <a:defRPr sz="2000">
                <a:solidFill>
                  <a:schemeClr val="bg1"/>
                </a:solidFill>
                <a:latin typeface="+mn-lt"/>
              </a:defRPr>
            </a:lvl8pPr>
            <a:lvl9pPr marL="3886200" indent="-228600" algn="l" rtl="0" fontAlgn="base">
              <a:spcBef>
                <a:spcPct val="20000"/>
              </a:spcBef>
              <a:spcAft>
                <a:spcPct val="0"/>
              </a:spcAft>
              <a:buClr>
                <a:schemeClr val="accent1"/>
              </a:buClr>
              <a:buChar char="»"/>
              <a:defRPr sz="2000">
                <a:solidFill>
                  <a:schemeClr val="bg1"/>
                </a:solidFill>
                <a:latin typeface="+mn-lt"/>
              </a:defRPr>
            </a:lvl9pPr>
          </a:lstStyle>
          <a:p>
            <a:pPr algn="l">
              <a:buClr>
                <a:srgbClr val="EEB211"/>
              </a:buClr>
              <a:defRPr/>
            </a:pPr>
            <a:r>
              <a:rPr lang="en-US" sz="2600" i="1" kern="0" dirty="0">
                <a:solidFill>
                  <a:srgbClr val="000000"/>
                </a:solidFill>
                <a:latin typeface="Arial"/>
                <a:cs typeface="Arial"/>
              </a:rPr>
              <a:t>Vinson </a:t>
            </a:r>
            <a:r>
              <a:rPr lang="en-US" sz="2600" i="1" kern="0" dirty="0" smtClean="0">
                <a:solidFill>
                  <a:srgbClr val="000000"/>
                </a:solidFill>
                <a:latin typeface="Arial"/>
                <a:cs typeface="Arial"/>
              </a:rPr>
              <a:t>Young</a:t>
            </a:r>
          </a:p>
          <a:p>
            <a:pPr algn="l">
              <a:buClr>
                <a:srgbClr val="EEB211"/>
              </a:buClr>
              <a:defRPr/>
            </a:pPr>
            <a:r>
              <a:rPr kumimoji="0" lang="en-US" sz="2600" b="0" i="1" u="none" strike="noStrike" kern="0" cap="none" spc="0" normalizeH="0" baseline="0" noProof="0" dirty="0" smtClean="0">
                <a:ln>
                  <a:noFill/>
                </a:ln>
                <a:solidFill>
                  <a:srgbClr val="000000"/>
                </a:solidFill>
                <a:effectLst/>
                <a:uLnTx/>
                <a:uFillTx/>
                <a:latin typeface="Arial"/>
                <a:cs typeface="Arial"/>
              </a:rPr>
              <a:t>Prashant Nair</a:t>
            </a:r>
            <a:endParaRPr lang="en-US" sz="2600" i="1" kern="0" dirty="0">
              <a:solidFill>
                <a:srgbClr val="000000"/>
              </a:solidFill>
              <a:latin typeface="Arial"/>
              <a:cs typeface="Arial"/>
            </a:endParaRPr>
          </a:p>
          <a:p>
            <a:pPr marL="0" marR="0" lvl="0" indent="0" algn="l" defTabSz="914400" rtl="0" eaLnBrk="0" fontAlgn="base" latinLnBrk="0" hangingPunct="0">
              <a:lnSpc>
                <a:spcPct val="100000"/>
              </a:lnSpc>
              <a:spcBef>
                <a:spcPct val="20000"/>
              </a:spcBef>
              <a:spcAft>
                <a:spcPct val="0"/>
              </a:spcAft>
              <a:buClr>
                <a:srgbClr val="EEB211"/>
              </a:buClr>
              <a:buSzTx/>
              <a:buFontTx/>
              <a:buNone/>
              <a:tabLst/>
              <a:defRPr/>
            </a:pPr>
            <a:r>
              <a:rPr kumimoji="0" lang="en-US" sz="2600" b="0" i="1" u="none" strike="noStrike" kern="0" cap="none" spc="0" normalizeH="0" baseline="0" noProof="0" dirty="0" smtClean="0">
                <a:ln>
                  <a:noFill/>
                </a:ln>
                <a:solidFill>
                  <a:srgbClr val="000000"/>
                </a:solidFill>
                <a:effectLst/>
                <a:uLnTx/>
                <a:uFillTx/>
                <a:latin typeface="Arial"/>
                <a:cs typeface="Arial"/>
              </a:rPr>
              <a:t>Moinuddin Qureshi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4131645" y="1135781"/>
            <a:ext cx="4916101" cy="4889633"/>
          </a:xfrm>
          <a:prstGeom prst="roundRect">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sz="2400" dirty="0" smtClean="0"/>
              <a:t>Pad-based Decryption</a:t>
            </a:r>
            <a:endParaRPr lang="en-US" sz="2400" dirty="0"/>
          </a:p>
        </p:txBody>
      </p:sp>
      <p:sp>
        <p:nvSpPr>
          <p:cNvPr id="14" name="Rounded Rectangle 13"/>
          <p:cNvSpPr/>
          <p:nvPr/>
        </p:nvSpPr>
        <p:spPr>
          <a:xfrm>
            <a:off x="81015" y="1135781"/>
            <a:ext cx="3807592" cy="4889633"/>
          </a:xfrm>
          <a:prstGeom prst="roundRect">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sz="2400" dirty="0" smtClean="0"/>
              <a:t>Direct Decryption</a:t>
            </a:r>
            <a:endParaRPr lang="en-US" sz="2400" dirty="0"/>
          </a:p>
        </p:txBody>
      </p:sp>
      <p:sp>
        <p:nvSpPr>
          <p:cNvPr id="6" name="Rectangle 5"/>
          <p:cNvSpPr/>
          <p:nvPr/>
        </p:nvSpPr>
        <p:spPr>
          <a:xfrm>
            <a:off x="903171" y="1395667"/>
            <a:ext cx="2162476" cy="683393"/>
          </a:xfrm>
          <a:prstGeom prst="rect">
            <a:avLst/>
          </a:prstGeom>
          <a:pattFill prst="wdUpDiag">
            <a:fgClr>
              <a:srgbClr val="FFFF00"/>
            </a:fgClr>
            <a:bgClr>
              <a:srgbClr val="89FFFF"/>
            </a:bgClr>
          </a:patt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Encrypted Data</a:t>
            </a:r>
            <a:endParaRPr lang="en-US" dirty="0">
              <a:solidFill>
                <a:schemeClr val="tx1"/>
              </a:solidFill>
            </a:endParaRPr>
          </a:p>
        </p:txBody>
      </p:sp>
      <p:sp>
        <p:nvSpPr>
          <p:cNvPr id="2" name="Title 1"/>
          <p:cNvSpPr>
            <a:spLocks noGrp="1"/>
          </p:cNvSpPr>
          <p:nvPr>
            <p:ph type="title"/>
          </p:nvPr>
        </p:nvSpPr>
        <p:spPr>
          <a:xfrm>
            <a:off x="246888" y="201168"/>
            <a:ext cx="7419486" cy="487362"/>
          </a:xfrm>
          <a:effectLst/>
        </p:spPr>
        <p:txBody>
          <a:bodyPr/>
          <a:lstStyle/>
          <a:p>
            <a:r>
              <a:rPr lang="en-US" dirty="0" smtClean="0"/>
              <a:t>Why pad-based encryption?</a:t>
            </a:r>
            <a:endParaRPr lang="en-US" dirty="0"/>
          </a:p>
        </p:txBody>
      </p:sp>
      <p:sp>
        <p:nvSpPr>
          <p:cNvPr id="4" name="Slide Number Placeholder 3"/>
          <p:cNvSpPr>
            <a:spLocks noGrp="1"/>
          </p:cNvSpPr>
          <p:nvPr>
            <p:ph type="sldNum" sz="quarter" idx="12"/>
          </p:nvPr>
        </p:nvSpPr>
        <p:spPr>
          <a:effectLst/>
        </p:spPr>
        <p:txBody>
          <a:bodyPr/>
          <a:lstStyle/>
          <a:p>
            <a:pPr>
              <a:defRPr/>
            </a:pPr>
            <a:fld id="{79B9E78F-ABFD-44CE-894E-3D6432B5FCE3}" type="slidenum">
              <a:rPr lang="en-US" smtClean="0"/>
              <a:pPr>
                <a:defRPr/>
              </a:pPr>
              <a:t>10</a:t>
            </a:fld>
            <a:endParaRPr lang="en-US"/>
          </a:p>
        </p:txBody>
      </p:sp>
      <p:sp>
        <p:nvSpPr>
          <p:cNvPr id="5" name="Rectangle 4"/>
          <p:cNvSpPr/>
          <p:nvPr/>
        </p:nvSpPr>
        <p:spPr>
          <a:xfrm>
            <a:off x="1438176" y="2792070"/>
            <a:ext cx="1092467" cy="683393"/>
          </a:xfrm>
          <a:prstGeom prst="rect">
            <a:avLst/>
          </a:prstGeom>
          <a:solidFill>
            <a:srgbClr val="89FFFF"/>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AES</a:t>
            </a:r>
            <a:endParaRPr lang="en-US" dirty="0"/>
          </a:p>
        </p:txBody>
      </p:sp>
      <p:sp>
        <p:nvSpPr>
          <p:cNvPr id="7" name="Rectangle 6"/>
          <p:cNvSpPr/>
          <p:nvPr/>
        </p:nvSpPr>
        <p:spPr>
          <a:xfrm>
            <a:off x="119514" y="2908386"/>
            <a:ext cx="734729" cy="450758"/>
          </a:xfrm>
          <a:prstGeom prst="rect">
            <a:avLst/>
          </a:prstGeom>
          <a:solidFill>
            <a:srgbClr val="FFFF99"/>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Key</a:t>
            </a:r>
            <a:endParaRPr lang="en-US" dirty="0">
              <a:solidFill>
                <a:schemeClr val="tx1"/>
              </a:solidFill>
            </a:endParaRPr>
          </a:p>
        </p:txBody>
      </p:sp>
      <p:sp>
        <p:nvSpPr>
          <p:cNvPr id="8" name="Rectangle 7"/>
          <p:cNvSpPr/>
          <p:nvPr/>
        </p:nvSpPr>
        <p:spPr>
          <a:xfrm>
            <a:off x="903171" y="4243098"/>
            <a:ext cx="2162476" cy="683393"/>
          </a:xfrm>
          <a:prstGeom prst="rect">
            <a:avLst/>
          </a:prstGeom>
          <a:solidFill>
            <a:srgbClr val="FFFF00"/>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13" name="Rectangle 12"/>
          <p:cNvSpPr/>
          <p:nvPr/>
        </p:nvSpPr>
        <p:spPr>
          <a:xfrm>
            <a:off x="6767684" y="2814434"/>
            <a:ext cx="599924" cy="251819"/>
          </a:xfrm>
          <a:prstGeom prst="rect">
            <a:avLst/>
          </a:prstGeom>
          <a:pattFill prst="lgCheck">
            <a:fgClr>
              <a:schemeClr val="bg1"/>
            </a:fgClr>
            <a:bgClr>
              <a:srgbClr val="FFFF00"/>
            </a:bgClr>
          </a:patt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Pad</a:t>
            </a:r>
            <a:endParaRPr lang="en-US" dirty="0"/>
          </a:p>
        </p:txBody>
      </p:sp>
      <p:cxnSp>
        <p:nvCxnSpPr>
          <p:cNvPr id="17" name="Straight Arrow Connector 16"/>
          <p:cNvCxnSpPr>
            <a:stCxn id="7" idx="3"/>
            <a:endCxn id="5" idx="1"/>
          </p:cNvCxnSpPr>
          <p:nvPr/>
        </p:nvCxnSpPr>
        <p:spPr>
          <a:xfrm>
            <a:off x="854243" y="3133765"/>
            <a:ext cx="583933" cy="2"/>
          </a:xfrm>
          <a:prstGeom prst="straightConnector1">
            <a:avLst/>
          </a:prstGeom>
          <a:ln>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2"/>
            <a:endCxn id="5" idx="0"/>
          </p:cNvCxnSpPr>
          <p:nvPr/>
        </p:nvCxnSpPr>
        <p:spPr>
          <a:xfrm>
            <a:off x="1984409" y="2079060"/>
            <a:ext cx="1" cy="713010"/>
          </a:xfrm>
          <a:prstGeom prst="straightConnector1">
            <a:avLst/>
          </a:prstGeom>
          <a:ln w="38100">
            <a:solidFill>
              <a:srgbClr val="FF3A0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5" idx="2"/>
            <a:endCxn id="8" idx="0"/>
          </p:cNvCxnSpPr>
          <p:nvPr/>
        </p:nvCxnSpPr>
        <p:spPr>
          <a:xfrm flipH="1">
            <a:off x="1984409" y="3475463"/>
            <a:ext cx="1" cy="767635"/>
          </a:xfrm>
          <a:prstGeom prst="straightConnector1">
            <a:avLst/>
          </a:prstGeom>
          <a:ln w="38100">
            <a:solidFill>
              <a:srgbClr val="FF0000"/>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546382" y="1395666"/>
            <a:ext cx="2162476" cy="683393"/>
          </a:xfrm>
          <a:prstGeom prst="rect">
            <a:avLst/>
          </a:prstGeom>
          <a:pattFill prst="wdUpDiag">
            <a:fgClr>
              <a:srgbClr val="FFFF00"/>
            </a:fgClr>
            <a:bgClr>
              <a:srgbClr val="89FFFF"/>
            </a:bgClr>
          </a:patt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Encrypted Data</a:t>
            </a:r>
            <a:endParaRPr lang="en-US" dirty="0">
              <a:solidFill>
                <a:schemeClr val="tx1"/>
              </a:solidFill>
            </a:endParaRPr>
          </a:p>
        </p:txBody>
      </p:sp>
      <p:sp>
        <p:nvSpPr>
          <p:cNvPr id="24" name="Rectangle 23"/>
          <p:cNvSpPr/>
          <p:nvPr/>
        </p:nvSpPr>
        <p:spPr>
          <a:xfrm>
            <a:off x="5607915" y="2791932"/>
            <a:ext cx="1092467" cy="683393"/>
          </a:xfrm>
          <a:prstGeom prst="rect">
            <a:avLst/>
          </a:prstGeom>
          <a:solidFill>
            <a:srgbClr val="89FFFF"/>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AES</a:t>
            </a:r>
            <a:endParaRPr lang="en-US" dirty="0">
              <a:solidFill>
                <a:schemeClr val="tx1"/>
              </a:solidFill>
            </a:endParaRPr>
          </a:p>
        </p:txBody>
      </p:sp>
      <p:sp>
        <p:nvSpPr>
          <p:cNvPr id="25" name="Rectangle 24"/>
          <p:cNvSpPr/>
          <p:nvPr/>
        </p:nvSpPr>
        <p:spPr>
          <a:xfrm>
            <a:off x="4327753" y="2915624"/>
            <a:ext cx="734729" cy="450758"/>
          </a:xfrm>
          <a:prstGeom prst="rect">
            <a:avLst/>
          </a:prstGeom>
          <a:solidFill>
            <a:srgbClr val="FFFF99"/>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Key</a:t>
            </a:r>
            <a:endParaRPr lang="en-US" dirty="0">
              <a:solidFill>
                <a:schemeClr val="tx1"/>
              </a:solidFill>
            </a:endParaRPr>
          </a:p>
        </p:txBody>
      </p:sp>
      <p:sp>
        <p:nvSpPr>
          <p:cNvPr id="26" name="Rectangle 25"/>
          <p:cNvSpPr/>
          <p:nvPr/>
        </p:nvSpPr>
        <p:spPr>
          <a:xfrm>
            <a:off x="6546381" y="4243097"/>
            <a:ext cx="2162476" cy="683393"/>
          </a:xfrm>
          <a:prstGeom prst="rect">
            <a:avLst/>
          </a:prstGeom>
          <a:solidFill>
            <a:srgbClr val="FFFF00"/>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Data</a:t>
            </a:r>
            <a:endParaRPr lang="en-US" dirty="0">
              <a:solidFill>
                <a:schemeClr val="tx1"/>
              </a:solidFill>
            </a:endParaRPr>
          </a:p>
        </p:txBody>
      </p:sp>
      <p:cxnSp>
        <p:nvCxnSpPr>
          <p:cNvPr id="27" name="Straight Arrow Connector 26"/>
          <p:cNvCxnSpPr/>
          <p:nvPr/>
        </p:nvCxnSpPr>
        <p:spPr>
          <a:xfrm>
            <a:off x="5062483" y="3118728"/>
            <a:ext cx="545432" cy="0"/>
          </a:xfrm>
          <a:prstGeom prst="straightConnector1">
            <a:avLst/>
          </a:prstGeom>
          <a:ln>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3" idx="2"/>
            <a:endCxn id="59" idx="0"/>
          </p:cNvCxnSpPr>
          <p:nvPr/>
        </p:nvCxnSpPr>
        <p:spPr>
          <a:xfrm flipH="1">
            <a:off x="7623329" y="2079059"/>
            <a:ext cx="4291" cy="886046"/>
          </a:xfrm>
          <a:prstGeom prst="straightConnector1">
            <a:avLst/>
          </a:prstGeom>
          <a:ln w="38100">
            <a:solidFill>
              <a:srgbClr val="FF3A0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59" idx="2"/>
            <a:endCxn id="26" idx="0"/>
          </p:cNvCxnSpPr>
          <p:nvPr/>
        </p:nvCxnSpPr>
        <p:spPr>
          <a:xfrm>
            <a:off x="7623329" y="3362148"/>
            <a:ext cx="4290" cy="880949"/>
          </a:xfrm>
          <a:prstGeom prst="straightConnector1">
            <a:avLst/>
          </a:prstGeom>
          <a:ln w="38100">
            <a:solidFill>
              <a:srgbClr val="FF3A0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59" idx="1"/>
          </p:cNvCxnSpPr>
          <p:nvPr/>
        </p:nvCxnSpPr>
        <p:spPr>
          <a:xfrm>
            <a:off x="6696092" y="3163626"/>
            <a:ext cx="719850" cy="1"/>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7415942" y="2965105"/>
            <a:ext cx="414774" cy="397043"/>
          </a:xfrm>
          <a:prstGeom prst="rect">
            <a:avLst/>
          </a:prstGeom>
          <a:noFill/>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0" name="Rectangle 89"/>
          <p:cNvSpPr/>
          <p:nvPr/>
        </p:nvSpPr>
        <p:spPr>
          <a:xfrm>
            <a:off x="329184" y="6126480"/>
            <a:ext cx="8494776" cy="523220"/>
          </a:xfrm>
          <a:prstGeom prst="rect">
            <a:avLst/>
          </a:prstGeom>
          <a:solidFill>
            <a:srgbClr val="BBCFE6"/>
          </a:solidFill>
          <a:ln w="38100" cmpd="sng">
            <a:solidFill>
              <a:srgbClr val="FF6600"/>
            </a:solidFill>
          </a:ln>
          <a:effectLst/>
        </p:spPr>
        <p:txBody>
          <a:bodyPr wrap="square">
            <a:spAutoFit/>
          </a:bodyPr>
          <a:lstStyle/>
          <a:p>
            <a:pPr algn="ctr"/>
            <a:r>
              <a:rPr lang="en-US" sz="2800" dirty="0" smtClean="0"/>
              <a:t>Pad-based decryption has low-latency</a:t>
            </a:r>
            <a:endParaRPr lang="en-US" sz="2800" dirty="0"/>
          </a:p>
        </p:txBody>
      </p:sp>
      <p:sp>
        <p:nvSpPr>
          <p:cNvPr id="98" name="Rectangle 97"/>
          <p:cNvSpPr/>
          <p:nvPr/>
        </p:nvSpPr>
        <p:spPr>
          <a:xfrm>
            <a:off x="1438174" y="2792070"/>
            <a:ext cx="1092467" cy="683393"/>
          </a:xfrm>
          <a:prstGeom prst="rect">
            <a:avLst/>
          </a:prstGeom>
          <a:solidFill>
            <a:srgbClr val="89FFFF"/>
          </a:solidFill>
          <a:ln w="57150">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AES</a:t>
            </a:r>
            <a:endParaRPr lang="en-US" dirty="0">
              <a:solidFill>
                <a:schemeClr val="tx1"/>
              </a:solidFill>
            </a:endParaRPr>
          </a:p>
        </p:txBody>
      </p:sp>
      <p:sp>
        <p:nvSpPr>
          <p:cNvPr id="99" name="Rectangle 98"/>
          <p:cNvSpPr/>
          <p:nvPr/>
        </p:nvSpPr>
        <p:spPr>
          <a:xfrm>
            <a:off x="7420233" y="2960865"/>
            <a:ext cx="414774" cy="397043"/>
          </a:xfrm>
          <a:prstGeom prst="rect">
            <a:avLst/>
          </a:prstGeom>
          <a:noFill/>
          <a:ln w="57150">
            <a:solidFill>
              <a:srgbClr val="FF3A0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1" name="Rectangle 90"/>
          <p:cNvSpPr/>
          <p:nvPr/>
        </p:nvSpPr>
        <p:spPr>
          <a:xfrm>
            <a:off x="2144269" y="2420354"/>
            <a:ext cx="1494645" cy="542460"/>
          </a:xfrm>
          <a:prstGeom prst="rect">
            <a:avLst/>
          </a:prstGeom>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AES in critical path!</a:t>
            </a:r>
            <a:endParaRPr lang="en-US" dirty="0"/>
          </a:p>
        </p:txBody>
      </p:sp>
      <p:sp>
        <p:nvSpPr>
          <p:cNvPr id="92" name="Rectangle 91"/>
          <p:cNvSpPr/>
          <p:nvPr/>
        </p:nvSpPr>
        <p:spPr>
          <a:xfrm>
            <a:off x="7776380" y="2225570"/>
            <a:ext cx="944994" cy="778393"/>
          </a:xfrm>
          <a:prstGeom prst="rect">
            <a:avLst/>
          </a:prstGeom>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XOR in critical path</a:t>
            </a:r>
            <a:endParaRPr lang="en-US" dirty="0"/>
          </a:p>
        </p:txBody>
      </p:sp>
      <p:grpSp>
        <p:nvGrpSpPr>
          <p:cNvPr id="32" name="Group 31"/>
          <p:cNvGrpSpPr/>
          <p:nvPr/>
        </p:nvGrpSpPr>
        <p:grpSpPr>
          <a:xfrm>
            <a:off x="7430290" y="2879393"/>
            <a:ext cx="394660" cy="523220"/>
            <a:chOff x="7589520" y="115344"/>
            <a:chExt cx="394660" cy="523220"/>
          </a:xfrm>
        </p:grpSpPr>
        <p:sp>
          <p:nvSpPr>
            <p:cNvPr id="30" name="Oval 29"/>
            <p:cNvSpPr/>
            <p:nvPr/>
          </p:nvSpPr>
          <p:spPr>
            <a:xfrm>
              <a:off x="7627619" y="245146"/>
              <a:ext cx="309881" cy="283464"/>
            </a:xfrm>
            <a:prstGeom prst="ellipse">
              <a:avLst/>
            </a:prstGeom>
            <a:solidFill>
              <a:srgbClr val="FFC000"/>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p:cNvSpPr txBox="1"/>
            <p:nvPr/>
          </p:nvSpPr>
          <p:spPr>
            <a:xfrm>
              <a:off x="7589520" y="115344"/>
              <a:ext cx="394660" cy="523220"/>
            </a:xfrm>
            <a:prstGeom prst="rect">
              <a:avLst/>
            </a:prstGeom>
            <a:noFill/>
          </p:spPr>
          <p:txBody>
            <a:bodyPr wrap="none" rtlCol="0">
              <a:spAutoFit/>
            </a:bodyPr>
            <a:lstStyle/>
            <a:p>
              <a:r>
                <a:rPr lang="en-US" sz="2800" dirty="0" smtClean="0"/>
                <a:t>+</a:t>
              </a:r>
              <a:endParaRPr lang="en-US" sz="2800" dirty="0"/>
            </a:p>
          </p:txBody>
        </p:sp>
      </p:grpSp>
      <p:sp>
        <p:nvSpPr>
          <p:cNvPr id="33" name="Rectangle 32"/>
          <p:cNvSpPr/>
          <p:nvPr/>
        </p:nvSpPr>
        <p:spPr>
          <a:xfrm>
            <a:off x="81015" y="1690471"/>
            <a:ext cx="822960" cy="381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PCM</a:t>
            </a:r>
            <a:endParaRPr lang="en-US" sz="1600" dirty="0"/>
          </a:p>
        </p:txBody>
      </p:sp>
      <p:sp>
        <p:nvSpPr>
          <p:cNvPr id="35" name="Rectangle 34"/>
          <p:cNvSpPr/>
          <p:nvPr/>
        </p:nvSpPr>
        <p:spPr>
          <a:xfrm>
            <a:off x="5723422" y="1690471"/>
            <a:ext cx="822960" cy="381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PCM</a:t>
            </a:r>
            <a:endParaRPr lang="en-US" sz="1600" dirty="0"/>
          </a:p>
        </p:txBody>
      </p:sp>
      <p:sp>
        <p:nvSpPr>
          <p:cNvPr id="37" name="Rectangle 36"/>
          <p:cNvSpPr/>
          <p:nvPr/>
        </p:nvSpPr>
        <p:spPr>
          <a:xfrm>
            <a:off x="81015" y="4545490"/>
            <a:ext cx="822960" cy="381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Cache</a:t>
            </a:r>
            <a:endParaRPr lang="en-US" sz="1600" dirty="0"/>
          </a:p>
        </p:txBody>
      </p:sp>
      <p:sp>
        <p:nvSpPr>
          <p:cNvPr id="38" name="Rectangle 37"/>
          <p:cNvSpPr/>
          <p:nvPr/>
        </p:nvSpPr>
        <p:spPr>
          <a:xfrm>
            <a:off x="5723421" y="4545490"/>
            <a:ext cx="822960" cy="381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Cache</a:t>
            </a:r>
            <a:endParaRPr lang="en-US" sz="1600" dirty="0"/>
          </a:p>
        </p:txBody>
      </p:sp>
    </p:spTree>
    <p:extLst>
      <p:ext uri="{BB962C8B-B14F-4D97-AF65-F5344CB8AC3E}">
        <p14:creationId xmlns:p14="http://schemas.microsoft.com/office/powerpoint/2010/main" val="69263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750"/>
                                        <p:tgtEl>
                                          <p:spTgt spid="18"/>
                                        </p:tgtEl>
                                      </p:cBhvr>
                                    </p:animEffect>
                                  </p:childTnLst>
                                </p:cTn>
                              </p:par>
                            </p:childTnLst>
                          </p:cTn>
                        </p:par>
                        <p:par>
                          <p:cTn id="16" fill="hold">
                            <p:stCondLst>
                              <p:cond delay="750"/>
                            </p:stCondLst>
                            <p:childTnLst>
                              <p:par>
                                <p:cTn id="17" presetID="10" presetClass="entr" presetSubtype="0" fill="hold" grpId="1"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par>
                                <p:cTn id="20" presetID="10" presetClass="exit" presetSubtype="0" fill="hold" grpId="1" nodeType="with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par>
                          <p:cTn id="23" fill="hold">
                            <p:stCondLst>
                              <p:cond delay="1250"/>
                            </p:stCondLst>
                            <p:childTnLst>
                              <p:par>
                                <p:cTn id="24" presetID="26" presetClass="emph" presetSubtype="0" fill="hold" grpId="0" nodeType="afterEffect">
                                  <p:stCondLst>
                                    <p:cond delay="0"/>
                                  </p:stCondLst>
                                  <p:childTnLst>
                                    <p:animEffect transition="out" filter="fade">
                                      <p:cBhvr>
                                        <p:cTn id="25" dur="500" tmFilter="0, 0; .2, .5; .8, .5; 1, 0"/>
                                        <p:tgtEl>
                                          <p:spTgt spid="98"/>
                                        </p:tgtEl>
                                      </p:cBhvr>
                                    </p:animEffect>
                                    <p:animScale>
                                      <p:cBhvr>
                                        <p:cTn id="26" dur="250" autoRev="1" fill="hold"/>
                                        <p:tgtEl>
                                          <p:spTgt spid="98"/>
                                        </p:tgtEl>
                                      </p:cBhvr>
                                      <p:by x="105000" y="105000"/>
                                    </p:animScale>
                                  </p:childTnLst>
                                </p:cTn>
                              </p:par>
                            </p:childTnLst>
                          </p:cTn>
                        </p:par>
                        <p:par>
                          <p:cTn id="27" fill="hold">
                            <p:stCondLst>
                              <p:cond delay="1750"/>
                            </p:stCondLst>
                            <p:childTnLst>
                              <p:par>
                                <p:cTn id="28" presetID="10" presetClass="entr" presetSubtype="0" fill="hold"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750"/>
                                        <p:tgtEl>
                                          <p:spTgt spid="21"/>
                                        </p:tgtEl>
                                      </p:cBhvr>
                                    </p:animEffect>
                                  </p:childTnLst>
                                </p:cTn>
                              </p:par>
                            </p:childTnLst>
                          </p:cTn>
                        </p:par>
                        <p:par>
                          <p:cTn id="31" fill="hold">
                            <p:stCondLst>
                              <p:cond delay="2750"/>
                            </p:stCondLst>
                            <p:childTnLst>
                              <p:par>
                                <p:cTn id="32" presetID="10" presetClass="entr" presetSubtype="0" fill="hold" grpId="0" nodeType="after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fade">
                                      <p:cBhvr>
                                        <p:cTn id="87" dur="500"/>
                                        <p:tgtEl>
                                          <p:spTgt spid="99"/>
                                        </p:tgtEl>
                                      </p:cBhvr>
                                    </p:animEffect>
                                  </p:childTnLst>
                                </p:cTn>
                              </p:par>
                              <p:par>
                                <p:cTn id="88" presetID="10" presetClass="exit" presetSubtype="0" fill="hold" grpId="1" nodeType="withEffect">
                                  <p:stCondLst>
                                    <p:cond delay="0"/>
                                  </p:stCondLst>
                                  <p:childTnLst>
                                    <p:animEffect transition="out" filter="fade">
                                      <p:cBhvr>
                                        <p:cTn id="89" dur="500"/>
                                        <p:tgtEl>
                                          <p:spTgt spid="59"/>
                                        </p:tgtEl>
                                      </p:cBhvr>
                                    </p:animEffect>
                                    <p:set>
                                      <p:cBhvr>
                                        <p:cTn id="90" dur="1" fill="hold">
                                          <p:stCondLst>
                                            <p:cond delay="499"/>
                                          </p:stCondLst>
                                        </p:cTn>
                                        <p:tgtEl>
                                          <p:spTgt spid="59"/>
                                        </p:tgtEl>
                                        <p:attrNameLst>
                                          <p:attrName>style.visibility</p:attrName>
                                        </p:attrNameLst>
                                      </p:cBhvr>
                                      <p:to>
                                        <p:strVal val="hidden"/>
                                      </p:to>
                                    </p:set>
                                  </p:childTnLst>
                                </p:cTn>
                              </p:par>
                            </p:childTnLst>
                          </p:cTn>
                        </p:par>
                        <p:par>
                          <p:cTn id="91" fill="hold">
                            <p:stCondLst>
                              <p:cond delay="1000"/>
                            </p:stCondLst>
                            <p:childTnLst>
                              <p:par>
                                <p:cTn id="92" presetID="26" presetClass="emph" presetSubtype="0" fill="hold" grpId="1" nodeType="afterEffect">
                                  <p:stCondLst>
                                    <p:cond delay="0"/>
                                  </p:stCondLst>
                                  <p:childTnLst>
                                    <p:animEffect transition="out" filter="fade">
                                      <p:cBhvr>
                                        <p:cTn id="93" dur="500" tmFilter="0, 0; .2, .5; .8, .5; 1, 0"/>
                                        <p:tgtEl>
                                          <p:spTgt spid="99"/>
                                        </p:tgtEl>
                                      </p:cBhvr>
                                    </p:animEffect>
                                    <p:animScale>
                                      <p:cBhvr>
                                        <p:cTn id="94" dur="250" autoRev="1" fill="hold"/>
                                        <p:tgtEl>
                                          <p:spTgt spid="99"/>
                                        </p:tgtEl>
                                      </p:cBhvr>
                                      <p:by x="105000" y="105000"/>
                                    </p:animScale>
                                  </p:childTnLst>
                                </p:cTn>
                              </p:par>
                            </p:childTnLst>
                          </p:cTn>
                        </p:par>
                        <p:par>
                          <p:cTn id="95" fill="hold">
                            <p:stCondLst>
                              <p:cond delay="1500"/>
                            </p:stCondLst>
                            <p:childTnLst>
                              <p:par>
                                <p:cTn id="96" presetID="10" presetClass="entr" presetSubtype="0" fill="hold" nodeType="afterEffect">
                                  <p:stCondLst>
                                    <p:cond delay="25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750"/>
                                        <p:tgtEl>
                                          <p:spTgt spid="29"/>
                                        </p:tgtEl>
                                      </p:cBhvr>
                                    </p:animEffect>
                                  </p:childTnLst>
                                </p:cTn>
                              </p:par>
                            </p:childTnLst>
                          </p:cTn>
                        </p:par>
                        <p:par>
                          <p:cTn id="99" fill="hold">
                            <p:stCondLst>
                              <p:cond delay="2500"/>
                            </p:stCondLst>
                            <p:childTnLst>
                              <p:par>
                                <p:cTn id="100" presetID="10" presetClass="entr" presetSubtype="0" fill="hold" grpId="0" nodeType="after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500"/>
                                        <p:tgtEl>
                                          <p:spTgt spid="2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500"/>
                                        <p:tgtEl>
                                          <p:spTgt spid="38"/>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92"/>
                                        </p:tgtEl>
                                        <p:attrNameLst>
                                          <p:attrName>style.visibility</p:attrName>
                                        </p:attrNameLst>
                                      </p:cBhvr>
                                      <p:to>
                                        <p:strVal val="visible"/>
                                      </p:to>
                                    </p:set>
                                    <p:animEffect transition="in" filter="fade">
                                      <p:cBhvr>
                                        <p:cTn id="109" dur="500"/>
                                        <p:tgtEl>
                                          <p:spTgt spid="92"/>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6" grpId="0" animBg="1"/>
      <p:bldP spid="5" grpId="1" animBg="1"/>
      <p:bldP spid="8" grpId="0" animBg="1"/>
      <p:bldP spid="13" grpId="0" animBg="1"/>
      <p:bldP spid="23" grpId="0" animBg="1"/>
      <p:bldP spid="24" grpId="0" animBg="1"/>
      <p:bldP spid="25" grpId="0" animBg="1"/>
      <p:bldP spid="26" grpId="0" animBg="1"/>
      <p:bldP spid="59" grpId="0" animBg="1"/>
      <p:bldP spid="59" grpId="1" animBg="1"/>
      <p:bldP spid="90" grpId="0" animBg="1"/>
      <p:bldP spid="98" grpId="0" animBg="1"/>
      <p:bldP spid="98" grpId="1" animBg="1"/>
      <p:bldP spid="99" grpId="0" animBg="1"/>
      <p:bldP spid="99" grpId="1" animBg="1"/>
      <p:bldP spid="91" grpId="0" animBg="1"/>
      <p:bldP spid="92" grpId="0" animBg="1"/>
      <p:bldP spid="33" grpId="0" animBg="1"/>
      <p:bldP spid="35" grpId="0" animBg="1"/>
      <p:bldP spid="37"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own Arrow 16"/>
          <p:cNvSpPr/>
          <p:nvPr/>
        </p:nvSpPr>
        <p:spPr>
          <a:xfrm>
            <a:off x="3329940" y="2103120"/>
            <a:ext cx="243840" cy="701040"/>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2125980" y="2929890"/>
            <a:ext cx="108966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3688080" y="2929890"/>
            <a:ext cx="72390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8678" y="2836718"/>
            <a:ext cx="346364" cy="346364"/>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solidFill>
                  <a:srgbClr val="7030A0"/>
                </a:solidFill>
              </a:rPr>
              <a:t>+</a:t>
            </a:r>
            <a:endParaRPr lang="en-US" b="1" dirty="0">
              <a:solidFill>
                <a:srgbClr val="7030A0"/>
              </a:solidFill>
            </a:endParaRPr>
          </a:p>
        </p:txBody>
      </p:sp>
      <p:sp>
        <p:nvSpPr>
          <p:cNvPr id="18" name="Rectangle 17"/>
          <p:cNvSpPr/>
          <p:nvPr/>
        </p:nvSpPr>
        <p:spPr>
          <a:xfrm>
            <a:off x="152400" y="2819400"/>
            <a:ext cx="2026920" cy="381000"/>
          </a:xfrm>
          <a:prstGeom prst="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ZEROES</a:t>
            </a:r>
            <a:endParaRPr lang="en-US" sz="2200" b="1" dirty="0"/>
          </a:p>
        </p:txBody>
      </p:sp>
      <p:sp>
        <p:nvSpPr>
          <p:cNvPr id="19" name="Rectangle 18"/>
          <p:cNvSpPr/>
          <p:nvPr/>
        </p:nvSpPr>
        <p:spPr>
          <a:xfrm>
            <a:off x="2438400" y="192786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a:t>
            </a:r>
            <a:endParaRPr lang="en-US" sz="2200" b="1" dirty="0"/>
          </a:p>
        </p:txBody>
      </p:sp>
      <p:sp>
        <p:nvSpPr>
          <p:cNvPr id="2" name="Title 1"/>
          <p:cNvSpPr>
            <a:spLocks noGrp="1"/>
          </p:cNvSpPr>
          <p:nvPr>
            <p:ph type="title"/>
          </p:nvPr>
        </p:nvSpPr>
        <p:spPr>
          <a:xfrm>
            <a:off x="247649" y="198438"/>
            <a:ext cx="8608483" cy="487362"/>
          </a:xfrm>
          <a:effectLst/>
        </p:spPr>
        <p:txBody>
          <a:bodyPr/>
          <a:lstStyle/>
          <a:p>
            <a:r>
              <a:rPr lang="en-US" dirty="0" smtClean="0"/>
              <a:t>need for unique pads</a:t>
            </a:r>
            <a:endParaRPr lang="en-US" dirty="0"/>
          </a:p>
        </p:txBody>
      </p:sp>
      <p:sp>
        <p:nvSpPr>
          <p:cNvPr id="3" name="Content Placeholder 2"/>
          <p:cNvSpPr>
            <a:spLocks noGrp="1"/>
          </p:cNvSpPr>
          <p:nvPr>
            <p:ph idx="1"/>
          </p:nvPr>
        </p:nvSpPr>
        <p:spPr>
          <a:effectLst/>
        </p:spPr>
        <p:txBody>
          <a:bodyPr/>
          <a:lstStyle/>
          <a:p>
            <a:pPr marL="0" indent="0">
              <a:buNone/>
            </a:pPr>
            <a:r>
              <a:rPr lang="en-US" dirty="0" smtClean="0"/>
              <a:t>(0000) </a:t>
            </a:r>
            <a:r>
              <a:rPr lang="en-US" dirty="0"/>
              <a:t>⊕ </a:t>
            </a:r>
            <a:r>
              <a:rPr lang="en-US" dirty="0" smtClean="0"/>
              <a:t>Pad = Pad</a:t>
            </a:r>
          </a:p>
          <a:p>
            <a:endParaRPr lang="en-US" dirty="0"/>
          </a:p>
          <a:p>
            <a:endParaRPr lang="en-US" dirty="0" smtClean="0"/>
          </a:p>
          <a:p>
            <a:endParaRPr lang="en-US" dirty="0"/>
          </a:p>
          <a:p>
            <a:endParaRPr lang="en-US" dirty="0" smtClean="0"/>
          </a:p>
          <a:p>
            <a:pPr marL="0" indent="0">
              <a:buNone/>
            </a:pPr>
            <a:r>
              <a:rPr lang="en-US" dirty="0" smtClean="0"/>
              <a:t>Attack! Insecure if pad learned</a:t>
            </a:r>
            <a:endParaRPr lang="en-US" dirty="0"/>
          </a:p>
          <a:p>
            <a:endParaRPr lang="en-US" dirty="0"/>
          </a:p>
        </p:txBody>
      </p:sp>
      <p:sp>
        <p:nvSpPr>
          <p:cNvPr id="4" name="Slide Number Placeholder 3"/>
          <p:cNvSpPr>
            <a:spLocks noGrp="1"/>
          </p:cNvSpPr>
          <p:nvPr>
            <p:ph type="sldNum" sz="quarter" idx="12"/>
          </p:nvPr>
        </p:nvSpPr>
        <p:spPr>
          <a:effectLst/>
        </p:spPr>
        <p:txBody>
          <a:bodyPr/>
          <a:lstStyle/>
          <a:p>
            <a:pPr>
              <a:defRPr/>
            </a:pPr>
            <a:fld id="{79B9E78F-ABFD-44CE-894E-3D6432B5FCE3}" type="slidenum">
              <a:rPr lang="en-US" smtClean="0"/>
              <a:pPr>
                <a:defRPr/>
              </a:pPr>
              <a:t>11</a:t>
            </a:fld>
            <a:endParaRPr lang="en-US" dirty="0"/>
          </a:p>
        </p:txBody>
      </p:sp>
      <p:sp>
        <p:nvSpPr>
          <p:cNvPr id="8" name="Rectangle 7"/>
          <p:cNvSpPr/>
          <p:nvPr/>
        </p:nvSpPr>
        <p:spPr>
          <a:xfrm>
            <a:off x="152400" y="2819400"/>
            <a:ext cx="2026920" cy="381000"/>
          </a:xfrm>
          <a:prstGeom prst="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ZEROES</a:t>
            </a:r>
            <a:endParaRPr lang="en-US" sz="2200" b="1" dirty="0"/>
          </a:p>
        </p:txBody>
      </p:sp>
      <p:sp>
        <p:nvSpPr>
          <p:cNvPr id="9" name="Rectangle 8"/>
          <p:cNvSpPr/>
          <p:nvPr/>
        </p:nvSpPr>
        <p:spPr>
          <a:xfrm>
            <a:off x="2438400" y="192786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a:t>
            </a:r>
            <a:endParaRPr lang="en-US" sz="2200" b="1" dirty="0"/>
          </a:p>
        </p:txBody>
      </p:sp>
      <p:sp>
        <p:nvSpPr>
          <p:cNvPr id="10" name="Rectangle 9"/>
          <p:cNvSpPr/>
          <p:nvPr/>
        </p:nvSpPr>
        <p:spPr>
          <a:xfrm>
            <a:off x="2438400" y="281940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a:t>
            </a:r>
            <a:endParaRPr lang="en-US" sz="2200" b="1" dirty="0"/>
          </a:p>
        </p:txBody>
      </p:sp>
      <p:cxnSp>
        <p:nvCxnSpPr>
          <p:cNvPr id="16" name="Curved Connector 15"/>
          <p:cNvCxnSpPr/>
          <p:nvPr/>
        </p:nvCxnSpPr>
        <p:spPr>
          <a:xfrm rot="5400000">
            <a:off x="4381500" y="3284220"/>
            <a:ext cx="1478280" cy="1310640"/>
          </a:xfrm>
          <a:prstGeom prst="curvedConnector2">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pic>
        <p:nvPicPr>
          <p:cNvPr id="29" name="Picture 9" descr="http://www.saturdayedge.com/wp-content/uploads/2014/07/magnifyion-glas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126087" y="1927860"/>
            <a:ext cx="1471652" cy="1363731"/>
          </a:xfrm>
          <a:prstGeom prst="rect">
            <a:avLst/>
          </a:prstGeom>
          <a:noFill/>
          <a:effectLst/>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pic>
        <p:nvPicPr>
          <p:cNvPr id="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6899" y="4180579"/>
            <a:ext cx="1143000" cy="1619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0646" y="4728954"/>
            <a:ext cx="429667" cy="422383"/>
          </a:xfrm>
          <a:prstGeom prst="rect">
            <a:avLst/>
          </a:prstGeom>
          <a:effectLst/>
          <a:scene3d>
            <a:camera prst="orthographicFront">
              <a:rot lat="0" lon="0" rev="16200000"/>
            </a:camera>
            <a:lightRig rig="threePt" dir="t"/>
          </a:scene3d>
        </p:spPr>
      </p:pic>
      <p:sp>
        <p:nvSpPr>
          <p:cNvPr id="14" name="Rectangle 13"/>
          <p:cNvSpPr/>
          <p:nvPr/>
        </p:nvSpPr>
        <p:spPr>
          <a:xfrm>
            <a:off x="329184" y="6126480"/>
            <a:ext cx="8494776" cy="523220"/>
          </a:xfrm>
          <a:prstGeom prst="rect">
            <a:avLst/>
          </a:prstGeom>
          <a:solidFill>
            <a:srgbClr val="BBCFE6"/>
          </a:solidFill>
          <a:ln w="38100" cmpd="sng">
            <a:solidFill>
              <a:srgbClr val="FF6600"/>
            </a:solidFill>
          </a:ln>
          <a:effectLst/>
        </p:spPr>
        <p:txBody>
          <a:bodyPr wrap="square">
            <a:spAutoFit/>
          </a:bodyPr>
          <a:lstStyle/>
          <a:p>
            <a:pPr algn="ctr"/>
            <a:r>
              <a:rPr lang="en-US" sz="2800" dirty="0" smtClean="0"/>
              <a:t>Secure pad encryption cannot re-use pads</a:t>
            </a:r>
            <a:endParaRPr lang="en-US" sz="2800" dirty="0"/>
          </a:p>
        </p:txBody>
      </p:sp>
      <p:sp>
        <p:nvSpPr>
          <p:cNvPr id="41" name="Down Arrow 40"/>
          <p:cNvSpPr/>
          <p:nvPr/>
        </p:nvSpPr>
        <p:spPr>
          <a:xfrm>
            <a:off x="3329940" y="4648200"/>
            <a:ext cx="243840" cy="701040"/>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p:cNvSpPr/>
          <p:nvPr/>
        </p:nvSpPr>
        <p:spPr>
          <a:xfrm>
            <a:off x="2438400" y="5474970"/>
            <a:ext cx="777240" cy="190500"/>
          </a:xfrm>
          <a:prstGeom prst="lef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 Arrow 42"/>
          <p:cNvSpPr/>
          <p:nvPr/>
        </p:nvSpPr>
        <p:spPr>
          <a:xfrm>
            <a:off x="3688080" y="5474970"/>
            <a:ext cx="723900" cy="190500"/>
          </a:xfrm>
          <a:prstGeom prst="lef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278678" y="5381798"/>
            <a:ext cx="346364" cy="346364"/>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solidFill>
                  <a:srgbClr val="7030A0"/>
                </a:solidFill>
              </a:rPr>
              <a:t>+</a:t>
            </a:r>
            <a:endParaRPr lang="en-US" b="1" dirty="0">
              <a:solidFill>
                <a:srgbClr val="7030A0"/>
              </a:solidFill>
            </a:endParaRPr>
          </a:p>
        </p:txBody>
      </p:sp>
      <p:sp>
        <p:nvSpPr>
          <p:cNvPr id="45" name="Rectangle 44"/>
          <p:cNvSpPr/>
          <p:nvPr/>
        </p:nvSpPr>
        <p:spPr>
          <a:xfrm>
            <a:off x="2438400" y="448818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a:t>
            </a:r>
            <a:endParaRPr lang="en-US" sz="2200" b="1" dirty="0"/>
          </a:p>
        </p:txBody>
      </p:sp>
      <p:sp>
        <p:nvSpPr>
          <p:cNvPr id="46" name="Rectangle 45"/>
          <p:cNvSpPr/>
          <p:nvPr/>
        </p:nvSpPr>
        <p:spPr>
          <a:xfrm>
            <a:off x="4726945" y="5381798"/>
            <a:ext cx="2026920" cy="381000"/>
          </a:xfrm>
          <a:prstGeom prst="rect">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ENCRYPTED</a:t>
            </a:r>
            <a:endParaRPr lang="en-US" sz="2200" b="1" dirty="0"/>
          </a:p>
        </p:txBody>
      </p:sp>
      <p:sp>
        <p:nvSpPr>
          <p:cNvPr id="47" name="Rectangle 46"/>
          <p:cNvSpPr/>
          <p:nvPr/>
        </p:nvSpPr>
        <p:spPr>
          <a:xfrm>
            <a:off x="2438400" y="448818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a:t>
            </a:r>
            <a:endParaRPr lang="en-US" sz="2200" b="1" dirty="0"/>
          </a:p>
        </p:txBody>
      </p:sp>
      <p:sp>
        <p:nvSpPr>
          <p:cNvPr id="48" name="Rectangle 47"/>
          <p:cNvSpPr/>
          <p:nvPr/>
        </p:nvSpPr>
        <p:spPr>
          <a:xfrm>
            <a:off x="2438400" y="5381798"/>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DATA</a:t>
            </a:r>
            <a:endParaRPr lang="en-US" sz="2200" b="1" dirty="0"/>
          </a:p>
        </p:txBody>
      </p:sp>
      <p:sp>
        <p:nvSpPr>
          <p:cNvPr id="49" name="Rectangle 48"/>
          <p:cNvSpPr/>
          <p:nvPr/>
        </p:nvSpPr>
        <p:spPr>
          <a:xfrm>
            <a:off x="4726945" y="5385816"/>
            <a:ext cx="2026920" cy="381000"/>
          </a:xfrm>
          <a:prstGeom prst="rect">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ENCRYPTED</a:t>
            </a:r>
            <a:endParaRPr lang="en-US" sz="2200" b="1" dirty="0"/>
          </a:p>
        </p:txBody>
      </p:sp>
      <p:sp>
        <p:nvSpPr>
          <p:cNvPr id="32" name="Rectangle 31"/>
          <p:cNvSpPr/>
          <p:nvPr/>
        </p:nvSpPr>
        <p:spPr>
          <a:xfrm>
            <a:off x="58735" y="3275181"/>
            <a:ext cx="7670800" cy="260773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54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1000" fill="hold"/>
                                        <p:tgtEl>
                                          <p:spTgt spid="8"/>
                                        </p:tgtEl>
                                        <p:attrNameLst>
                                          <p:attrName>ppt_x</p:attrName>
                                          <p:attrName>ppt_y</p:attrName>
                                        </p:attrNameLst>
                                      </p:cBhvr>
                                    </p:animMotion>
                                  </p:childTnLst>
                                </p:cTn>
                              </p:par>
                            </p:childTnLst>
                          </p:cTn>
                        </p:par>
                        <p:par>
                          <p:cTn id="7" fill="hold">
                            <p:stCondLst>
                              <p:cond delay="1000"/>
                            </p:stCondLst>
                            <p:childTnLst>
                              <p:par>
                                <p:cTn id="8" presetID="42" presetClass="path" presetSubtype="0" accel="50000" decel="50000" fill="hold" grpId="0" nodeType="afterEffect">
                                  <p:stCondLst>
                                    <p:cond delay="0"/>
                                  </p:stCondLst>
                                  <p:childTnLst>
                                    <p:animMotion origin="layout" path="M -1.94444E-6 4.81481E-6 L -1.94444E-6 0.13009 " pathEditMode="relative" rAng="0" ptsTypes="AA">
                                      <p:cBhvr>
                                        <p:cTn id="9" dur="1000" fill="hold"/>
                                        <p:tgtEl>
                                          <p:spTgt spid="9"/>
                                        </p:tgtEl>
                                        <p:attrNameLst>
                                          <p:attrName>ppt_x</p:attrName>
                                          <p:attrName>ppt_y</p:attrName>
                                        </p:attrNameLst>
                                      </p:cBhvr>
                                      <p:rCtr x="0" y="6505"/>
                                    </p:animMotion>
                                  </p:childTnLst>
                                </p:cTn>
                              </p:par>
                            </p:childTnLst>
                          </p:cTn>
                        </p:par>
                        <p:par>
                          <p:cTn id="10" fill="hold">
                            <p:stCondLst>
                              <p:cond delay="2000"/>
                            </p:stCondLst>
                            <p:childTnLst>
                              <p:par>
                                <p:cTn id="11" presetID="10" presetClass="entr" presetSubtype="0" fill="hold" grpId="1"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xit" presetSubtype="0" fill="hold" grpId="1" nodeType="withEffect">
                                  <p:stCondLst>
                                    <p:cond delay="0"/>
                                  </p:stCondLst>
                                  <p:childTnLst>
                                    <p:animEffect transition="out" filter="fade">
                                      <p:cBhvr>
                                        <p:cTn id="15" dur="1000"/>
                                        <p:tgtEl>
                                          <p:spTgt spid="8"/>
                                        </p:tgtEl>
                                      </p:cBhvr>
                                    </p:animEffect>
                                    <p:set>
                                      <p:cBhvr>
                                        <p:cTn id="16" dur="1" fill="hold">
                                          <p:stCondLst>
                                            <p:cond delay="999"/>
                                          </p:stCondLst>
                                        </p:cTn>
                                        <p:tgtEl>
                                          <p:spTgt spid="8"/>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1000"/>
                                        <p:tgtEl>
                                          <p:spTgt spid="9"/>
                                        </p:tgtEl>
                                      </p:cBhvr>
                                    </p:animEffect>
                                    <p:set>
                                      <p:cBhvr>
                                        <p:cTn id="19" dur="1" fill="hold">
                                          <p:stCondLst>
                                            <p:cond delay="999"/>
                                          </p:stCondLst>
                                        </p:cTn>
                                        <p:tgtEl>
                                          <p:spTgt spid="9"/>
                                        </p:tgtEl>
                                        <p:attrNameLst>
                                          <p:attrName>style.visibility</p:attrName>
                                        </p:attrNameLst>
                                      </p:cBhvr>
                                      <p:to>
                                        <p:strVal val="hidden"/>
                                      </p:to>
                                    </p:set>
                                  </p:childTnLst>
                                </p:cTn>
                              </p:par>
                              <p:par>
                                <p:cTn id="20" presetID="26" presetClass="emph" presetSubtype="0" fill="hold" grpId="2" nodeType="withEffect">
                                  <p:stCondLst>
                                    <p:cond delay="0"/>
                                  </p:stCondLst>
                                  <p:childTnLst>
                                    <p:animEffect transition="out" filter="fade">
                                      <p:cBhvr>
                                        <p:cTn id="21" dur="1000" tmFilter="0, 0; .2, .5; .8, .5; 1, 0"/>
                                        <p:tgtEl>
                                          <p:spTgt spid="10"/>
                                        </p:tgtEl>
                                      </p:cBhvr>
                                    </p:animEffect>
                                    <p:animScale>
                                      <p:cBhvr>
                                        <p:cTn id="22" dur="500" autoRev="1" fill="hold"/>
                                        <p:tgtEl>
                                          <p:spTgt spid="10"/>
                                        </p:tgtEl>
                                      </p:cBhvr>
                                      <p:by x="105000" y="105000"/>
                                    </p:animScale>
                                  </p:childTnLst>
                                </p:cTn>
                              </p:par>
                            </p:childTnLst>
                          </p:cTn>
                        </p:par>
                        <p:par>
                          <p:cTn id="23" fill="hold">
                            <p:stCondLst>
                              <p:cond delay="3000"/>
                            </p:stCondLst>
                            <p:childTnLst>
                              <p:par>
                                <p:cTn id="24" presetID="63" presetClass="path" presetSubtype="0" accel="50000" decel="50000" fill="hold" grpId="0" nodeType="afterEffect">
                                  <p:stCondLst>
                                    <p:cond delay="0"/>
                                  </p:stCondLst>
                                  <p:childTnLst>
                                    <p:animMotion origin="layout" path="M 0 0 L 0.25 0 E" pathEditMode="relative" ptsTypes="">
                                      <p:cBhvr>
                                        <p:cTn id="25" dur="1000" fill="hold"/>
                                        <p:tgtEl>
                                          <p:spTgt spid="10"/>
                                        </p:tgtEl>
                                        <p:attrNameLst>
                                          <p:attrName>ppt_x</p:attrName>
                                          <p:attrName>ppt_y</p:attrName>
                                        </p:attrNameLst>
                                      </p:cBhvr>
                                    </p:animMotion>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2"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1000"/>
                                        <p:tgtEl>
                                          <p:spTgt spid="46"/>
                                        </p:tgtEl>
                                      </p:cBhvr>
                                    </p:animEffect>
                                  </p:childTnLst>
                                </p:cTn>
                              </p:par>
                              <p:par>
                                <p:cTn id="34" presetID="10" presetClass="entr" presetSubtype="0" fill="hold" grpId="2"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1000"/>
                                        <p:tgtEl>
                                          <p:spTgt spid="47"/>
                                        </p:tgtEl>
                                      </p:cBhvr>
                                    </p:animEffect>
                                  </p:childTnLst>
                                </p:cTn>
                              </p:par>
                              <p:par>
                                <p:cTn id="37" presetID="10" presetClass="exit" presetSubtype="0" fill="hold" grpId="0" nodeType="withEffect">
                                  <p:stCondLst>
                                    <p:cond delay="0"/>
                                  </p:stCondLst>
                                  <p:childTnLst>
                                    <p:animEffect transition="out" filter="fade">
                                      <p:cBhvr>
                                        <p:cTn id="38" dur="500"/>
                                        <p:tgtEl>
                                          <p:spTgt spid="32"/>
                                        </p:tgtEl>
                                      </p:cBhvr>
                                    </p:animEffect>
                                    <p:set>
                                      <p:cBhvr>
                                        <p:cTn id="39" dur="1" fill="hold">
                                          <p:stCondLst>
                                            <p:cond delay="499"/>
                                          </p:stCondLst>
                                        </p:cTn>
                                        <p:tgtEl>
                                          <p:spTgt spid="32"/>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p:stCondLst>
                              <p:cond delay="1000"/>
                            </p:stCondLst>
                            <p:childTnLst>
                              <p:par>
                                <p:cTn id="44" presetID="35" presetClass="path" presetSubtype="0" accel="50000" decel="50000" fill="hold" grpId="0" nodeType="afterEffect">
                                  <p:stCondLst>
                                    <p:cond delay="0"/>
                                  </p:stCondLst>
                                  <p:childTnLst>
                                    <p:animMotion origin="layout" path="M 0 0 L -0.25 0 E" pathEditMode="relative" ptsTypes="">
                                      <p:cBhvr>
                                        <p:cTn id="45" dur="1000" fill="hold"/>
                                        <p:tgtEl>
                                          <p:spTgt spid="46"/>
                                        </p:tgtEl>
                                        <p:attrNameLst>
                                          <p:attrName>ppt_x</p:attrName>
                                          <p:attrName>ppt_y</p:attrName>
                                        </p:attrNameLst>
                                      </p:cBhvr>
                                    </p:animMotion>
                                  </p:childTnLst>
                                </p:cTn>
                              </p:par>
                            </p:childTnLst>
                          </p:cTn>
                        </p:par>
                        <p:par>
                          <p:cTn id="46" fill="hold">
                            <p:stCondLst>
                              <p:cond delay="2000"/>
                            </p:stCondLst>
                            <p:childTnLst>
                              <p:par>
                                <p:cTn id="47" presetID="42" presetClass="path" presetSubtype="0" accel="50000" decel="50000" fill="hold" grpId="0" nodeType="afterEffect">
                                  <p:stCondLst>
                                    <p:cond delay="0"/>
                                  </p:stCondLst>
                                  <p:childTnLst>
                                    <p:animMotion origin="layout" path="M -1.94444E-6 4.81481E-6 L -1.94444E-6 0.13009 " pathEditMode="relative" rAng="0" ptsTypes="AA">
                                      <p:cBhvr>
                                        <p:cTn id="48" dur="1000" fill="hold"/>
                                        <p:tgtEl>
                                          <p:spTgt spid="47"/>
                                        </p:tgtEl>
                                        <p:attrNameLst>
                                          <p:attrName>ppt_x</p:attrName>
                                          <p:attrName>ppt_y</p:attrName>
                                        </p:attrNameLst>
                                      </p:cBhvr>
                                      <p:rCtr x="0" y="6505"/>
                                    </p:animMotion>
                                  </p:childTnLst>
                                </p:cTn>
                              </p:par>
                            </p:childTnLst>
                          </p:cTn>
                        </p:par>
                        <p:par>
                          <p:cTn id="49" fill="hold">
                            <p:stCondLst>
                              <p:cond delay="3000"/>
                            </p:stCondLst>
                            <p:childTnLst>
                              <p:par>
                                <p:cTn id="50" presetID="10" presetClass="entr" presetSubtype="0" fill="hold" grpId="1"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childTnLst>
                                </p:cTn>
                              </p:par>
                              <p:par>
                                <p:cTn id="53" presetID="10" presetClass="exit" presetSubtype="0" fill="hold" grpId="1" nodeType="withEffect">
                                  <p:stCondLst>
                                    <p:cond delay="0"/>
                                  </p:stCondLst>
                                  <p:childTnLst>
                                    <p:animEffect transition="out" filter="fade">
                                      <p:cBhvr>
                                        <p:cTn id="54" dur="1000"/>
                                        <p:tgtEl>
                                          <p:spTgt spid="46"/>
                                        </p:tgtEl>
                                      </p:cBhvr>
                                    </p:animEffect>
                                    <p:set>
                                      <p:cBhvr>
                                        <p:cTn id="55" dur="1" fill="hold">
                                          <p:stCondLst>
                                            <p:cond delay="999"/>
                                          </p:stCondLst>
                                        </p:cTn>
                                        <p:tgtEl>
                                          <p:spTgt spid="4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1000"/>
                                        <p:tgtEl>
                                          <p:spTgt spid="47"/>
                                        </p:tgtEl>
                                      </p:cBhvr>
                                    </p:animEffect>
                                    <p:set>
                                      <p:cBhvr>
                                        <p:cTn id="58" dur="1" fill="hold">
                                          <p:stCondLst>
                                            <p:cond delay="999"/>
                                          </p:stCondLst>
                                        </p:cTn>
                                        <p:tgtEl>
                                          <p:spTgt spid="47"/>
                                        </p:tgtEl>
                                        <p:attrNameLst>
                                          <p:attrName>style.visibility</p:attrName>
                                        </p:attrNameLst>
                                      </p:cBhvr>
                                      <p:to>
                                        <p:strVal val="hidden"/>
                                      </p:to>
                                    </p:set>
                                  </p:childTnLst>
                                </p:cTn>
                              </p:par>
                            </p:childTnLst>
                          </p:cTn>
                        </p:par>
                        <p:par>
                          <p:cTn id="59" fill="hold">
                            <p:stCondLst>
                              <p:cond delay="4000"/>
                            </p:stCondLst>
                            <p:childTnLst>
                              <p:par>
                                <p:cTn id="60" presetID="63" presetClass="path" presetSubtype="0" accel="50000" decel="50000" fill="hold" grpId="0" nodeType="afterEffect">
                                  <p:stCondLst>
                                    <p:cond delay="0"/>
                                  </p:stCondLst>
                                  <p:childTnLst>
                                    <p:animMotion origin="layout" path="M -0.25 -0.00023 L 3.05556E-6 -0.00023 " pathEditMode="fixed" rAng="0" ptsTypes="AA">
                                      <p:cBhvr>
                                        <p:cTn id="61" dur="1000" spd="-100000" fill="hold"/>
                                        <p:tgtEl>
                                          <p:spTgt spid="48"/>
                                        </p:tgtEl>
                                        <p:attrNameLst>
                                          <p:attrName>ppt_x</p:attrName>
                                          <p:attrName>ppt_y</p:attrName>
                                        </p:attrNameLst>
                                      </p:cBhvr>
                                      <p:rCtr x="12500" y="0"/>
                                    </p:animMotion>
                                  </p:childTnLst>
                                </p:cTn>
                              </p:par>
                              <p:par>
                                <p:cTn id="62" presetID="2" presetClass="entr" presetSubtype="8"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500" fill="hold"/>
                                        <p:tgtEl>
                                          <p:spTgt spid="30"/>
                                        </p:tgtEl>
                                        <p:attrNameLst>
                                          <p:attrName>ppt_x</p:attrName>
                                        </p:attrNameLst>
                                      </p:cBhvr>
                                      <p:tavLst>
                                        <p:tav tm="0">
                                          <p:val>
                                            <p:strVal val="0-#ppt_w/2"/>
                                          </p:val>
                                        </p:tav>
                                        <p:tav tm="100000">
                                          <p:val>
                                            <p:strVal val="#ppt_x"/>
                                          </p:val>
                                        </p:tav>
                                      </p:tavLst>
                                    </p:anim>
                                    <p:anim calcmode="lin" valueType="num">
                                      <p:cBhvr additive="base">
                                        <p:cTn id="65" dur="500" fill="hold"/>
                                        <p:tgtEl>
                                          <p:spTgt spid="30"/>
                                        </p:tgtEl>
                                        <p:attrNameLst>
                                          <p:attrName>ppt_y</p:attrName>
                                        </p:attrNameLst>
                                      </p:cBhvr>
                                      <p:tavLst>
                                        <p:tav tm="0">
                                          <p:val>
                                            <p:strVal val="#ppt_y"/>
                                          </p:val>
                                        </p:tav>
                                        <p:tav tm="100000">
                                          <p:val>
                                            <p:strVal val="#ppt_y"/>
                                          </p:val>
                                        </p:tav>
                                      </p:tavLst>
                                    </p:anim>
                                  </p:childTnLst>
                                </p:cTn>
                              </p:par>
                              <p:par>
                                <p:cTn id="66" presetID="2" presetClass="entr" presetSubtype="8" fill="hold" nodeType="withEffect">
                                  <p:stCondLst>
                                    <p:cond delay="5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450" fill="hold"/>
                                        <p:tgtEl>
                                          <p:spTgt spid="31"/>
                                        </p:tgtEl>
                                        <p:attrNameLst>
                                          <p:attrName>ppt_x</p:attrName>
                                        </p:attrNameLst>
                                      </p:cBhvr>
                                      <p:tavLst>
                                        <p:tav tm="0">
                                          <p:val>
                                            <p:strVal val="0-#ppt_w/2"/>
                                          </p:val>
                                        </p:tav>
                                        <p:tav tm="100000">
                                          <p:val>
                                            <p:strVal val="#ppt_x"/>
                                          </p:val>
                                        </p:tav>
                                      </p:tavLst>
                                    </p:anim>
                                    <p:anim calcmode="lin" valueType="num">
                                      <p:cBhvr additive="base">
                                        <p:cTn id="69" dur="450" fill="hold"/>
                                        <p:tgtEl>
                                          <p:spTgt spid="31"/>
                                        </p:tgtEl>
                                        <p:attrNameLst>
                                          <p:attrName>ppt_y</p:attrName>
                                        </p:attrNameLst>
                                      </p:cBhvr>
                                      <p:tavLst>
                                        <p:tav tm="0">
                                          <p:val>
                                            <p:strVal val="#ppt_y"/>
                                          </p:val>
                                        </p:tav>
                                        <p:tav tm="100000">
                                          <p:val>
                                            <p:strVal val="#ppt_y"/>
                                          </p:val>
                                        </p:tav>
                                      </p:tavLst>
                                    </p:anim>
                                  </p:childTnLst>
                                </p:cTn>
                              </p:par>
                              <p:par>
                                <p:cTn id="70" presetID="1"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0" grpId="2" animBg="1"/>
      <p:bldP spid="14" grpId="0" animBg="1"/>
      <p:bldP spid="46" grpId="0" animBg="1"/>
      <p:bldP spid="46" grpId="1" animBg="1"/>
      <p:bldP spid="46" grpId="2" animBg="1"/>
      <p:bldP spid="47" grpId="0" animBg="1"/>
      <p:bldP spid="47" grpId="1" animBg="1"/>
      <p:bldP spid="47" grpId="2" animBg="1"/>
      <p:bldP spid="48" grpId="0" animBg="1"/>
      <p:bldP spid="48" grpId="1"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888" y="1192213"/>
            <a:ext cx="8897112" cy="4830762"/>
          </a:xfrm>
          <a:effectLst/>
        </p:spPr>
        <p:txBody>
          <a:bodyPr/>
          <a:lstStyle/>
          <a:p>
            <a:pPr marL="0" indent="0">
              <a:buNone/>
            </a:pPr>
            <a:r>
              <a:rPr lang="en-US" dirty="0" smtClean="0"/>
              <a:t>Different pad per line address</a:t>
            </a:r>
          </a:p>
          <a:p>
            <a:pPr>
              <a:lnSpc>
                <a:spcPct val="150000"/>
              </a:lnSpc>
            </a:pPr>
            <a:endParaRPr lang="en-US" dirty="0" smtClean="0"/>
          </a:p>
          <a:p>
            <a:pPr>
              <a:lnSpc>
                <a:spcPct val="120000"/>
              </a:lnSpc>
            </a:pPr>
            <a:endParaRPr lang="en-US" dirty="0"/>
          </a:p>
          <a:p>
            <a:endParaRPr lang="en-US" dirty="0" smtClean="0"/>
          </a:p>
          <a:p>
            <a:pPr marL="0" indent="0">
              <a:buNone/>
            </a:pPr>
            <a:r>
              <a:rPr lang="en-US" dirty="0" smtClean="0"/>
              <a:t>Different pad per write to same </a:t>
            </a:r>
            <a:r>
              <a:rPr lang="en-US" dirty="0" err="1" smtClean="0"/>
              <a:t>line</a:t>
            </a:r>
            <a:r>
              <a:rPr lang="en-US" dirty="0" err="1" smtClean="0">
                <a:sym typeface="Wingdings" pitchFamily="2" charset="2"/>
              </a:rPr>
              <a:t></a:t>
            </a:r>
            <a:r>
              <a:rPr lang="en-US" dirty="0" err="1" smtClean="0"/>
              <a:t>per-line</a:t>
            </a:r>
            <a:r>
              <a:rPr lang="en-US" dirty="0" smtClean="0"/>
              <a:t> counter</a:t>
            </a:r>
            <a:r>
              <a:rPr lang="en-US" sz="3600" dirty="0" smtClean="0"/>
              <a:t> </a:t>
            </a:r>
            <a:endParaRPr lang="en-US" dirty="0" smtClean="0"/>
          </a:p>
          <a:p>
            <a:endParaRPr lang="en-US" dirty="0"/>
          </a:p>
          <a:p>
            <a:endParaRPr lang="en-US" dirty="0" smtClean="0"/>
          </a:p>
          <a:p>
            <a:endParaRPr lang="en-US" dirty="0"/>
          </a:p>
          <a:p>
            <a:endParaRPr lang="en-US" dirty="0" smtClean="0"/>
          </a:p>
          <a:p>
            <a:endParaRPr lang="en-US" dirty="0"/>
          </a:p>
        </p:txBody>
      </p:sp>
      <p:sp>
        <p:nvSpPr>
          <p:cNvPr id="35" name="Rectangle 34"/>
          <p:cNvSpPr/>
          <p:nvPr/>
        </p:nvSpPr>
        <p:spPr>
          <a:xfrm>
            <a:off x="2438400" y="4270215"/>
            <a:ext cx="2026920" cy="381000"/>
          </a:xfrm>
          <a:prstGeom prst="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bg1"/>
                </a:solidFill>
              </a:rPr>
              <a:t>PAD-ctr3</a:t>
            </a:r>
            <a:endParaRPr lang="en-US" sz="2200" b="1" dirty="0">
              <a:solidFill>
                <a:schemeClr val="bg1"/>
              </a:solidFill>
            </a:endParaRPr>
          </a:p>
        </p:txBody>
      </p:sp>
      <p:sp>
        <p:nvSpPr>
          <p:cNvPr id="50" name="Down Arrow 49"/>
          <p:cNvSpPr/>
          <p:nvPr/>
        </p:nvSpPr>
        <p:spPr>
          <a:xfrm>
            <a:off x="2887644" y="2722768"/>
            <a:ext cx="243840" cy="96632"/>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2125980" y="3326130"/>
            <a:ext cx="142549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3897834" y="3326130"/>
            <a:ext cx="514146"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551470" y="3248198"/>
            <a:ext cx="346364" cy="346364"/>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solidFill>
                  <a:srgbClr val="7030A0"/>
                </a:solidFill>
              </a:rPr>
              <a:t>+</a:t>
            </a:r>
            <a:endParaRPr lang="en-US" b="1" dirty="0">
              <a:solidFill>
                <a:srgbClr val="7030A0"/>
              </a:solidFill>
            </a:endParaRPr>
          </a:p>
        </p:txBody>
      </p:sp>
      <p:sp>
        <p:nvSpPr>
          <p:cNvPr id="40" name="Right Arrow 39"/>
          <p:cNvSpPr/>
          <p:nvPr/>
        </p:nvSpPr>
        <p:spPr>
          <a:xfrm>
            <a:off x="2125980" y="2929890"/>
            <a:ext cx="721794"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3215640" y="2929890"/>
            <a:ext cx="119634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47774" y="2836718"/>
            <a:ext cx="346364" cy="346364"/>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solidFill>
                  <a:srgbClr val="7030A0"/>
                </a:solidFill>
              </a:rPr>
              <a:t>+</a:t>
            </a:r>
            <a:endParaRPr lang="en-US" b="1" dirty="0">
              <a:solidFill>
                <a:srgbClr val="7030A0"/>
              </a:solidFill>
            </a:endParaRPr>
          </a:p>
        </p:txBody>
      </p:sp>
      <p:sp>
        <p:nvSpPr>
          <p:cNvPr id="43" name="Down Arrow 42"/>
          <p:cNvSpPr/>
          <p:nvPr/>
        </p:nvSpPr>
        <p:spPr>
          <a:xfrm>
            <a:off x="3329940" y="4648200"/>
            <a:ext cx="243840" cy="518160"/>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2125980" y="5261610"/>
            <a:ext cx="108966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3612780" y="2734496"/>
            <a:ext cx="211078" cy="465904"/>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88080" y="5261610"/>
            <a:ext cx="72390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278678" y="5176058"/>
            <a:ext cx="346364" cy="346364"/>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solidFill>
                  <a:srgbClr val="7030A0"/>
                </a:solidFill>
              </a:rPr>
              <a:t>+</a:t>
            </a:r>
            <a:endParaRPr lang="en-US" b="1" dirty="0">
              <a:solidFill>
                <a:srgbClr val="7030A0"/>
              </a:solidFill>
            </a:endParaRPr>
          </a:p>
        </p:txBody>
      </p:sp>
      <p:sp>
        <p:nvSpPr>
          <p:cNvPr id="30" name="Rectangle 29"/>
          <p:cNvSpPr/>
          <p:nvPr/>
        </p:nvSpPr>
        <p:spPr>
          <a:xfrm>
            <a:off x="152400" y="2819400"/>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Line1</a:t>
            </a:r>
            <a:endParaRPr lang="en-US" sz="2200" b="1" dirty="0"/>
          </a:p>
        </p:txBody>
      </p:sp>
      <p:sp>
        <p:nvSpPr>
          <p:cNvPr id="31" name="Rectangle 30"/>
          <p:cNvSpPr/>
          <p:nvPr/>
        </p:nvSpPr>
        <p:spPr>
          <a:xfrm>
            <a:off x="2438400" y="192786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PAD1</a:t>
            </a:r>
            <a:endParaRPr lang="en-US" sz="2200" b="1" dirty="0"/>
          </a:p>
        </p:txBody>
      </p:sp>
      <p:sp>
        <p:nvSpPr>
          <p:cNvPr id="32" name="Rectangle 31"/>
          <p:cNvSpPr/>
          <p:nvPr/>
        </p:nvSpPr>
        <p:spPr>
          <a:xfrm>
            <a:off x="152400" y="3230880"/>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Line2</a:t>
            </a:r>
            <a:endParaRPr lang="en-US" sz="2200" b="1" dirty="0"/>
          </a:p>
        </p:txBody>
      </p:sp>
      <p:sp>
        <p:nvSpPr>
          <p:cNvPr id="33" name="Rectangle 32"/>
          <p:cNvSpPr/>
          <p:nvPr/>
        </p:nvSpPr>
        <p:spPr>
          <a:xfrm>
            <a:off x="2438400" y="2340864"/>
            <a:ext cx="2026920" cy="381000"/>
          </a:xfrm>
          <a:prstGeom prst="rect">
            <a:avLst/>
          </a:prstGeom>
          <a:solidFill>
            <a:srgbClr val="FFFF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00B0F0"/>
                </a:solidFill>
              </a:rPr>
              <a:t>PAD2</a:t>
            </a:r>
            <a:endParaRPr lang="en-US" sz="2200" b="1" dirty="0">
              <a:solidFill>
                <a:srgbClr val="00B0F0"/>
              </a:solidFill>
            </a:endParaRPr>
          </a:p>
        </p:txBody>
      </p:sp>
      <p:sp>
        <p:nvSpPr>
          <p:cNvPr id="34" name="Rectangle 33"/>
          <p:cNvSpPr/>
          <p:nvPr/>
        </p:nvSpPr>
        <p:spPr>
          <a:xfrm>
            <a:off x="152400" y="5167517"/>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Line1 Time3</a:t>
            </a:r>
            <a:endParaRPr lang="en-US" sz="2200" b="1" dirty="0"/>
          </a:p>
        </p:txBody>
      </p:sp>
      <p:sp>
        <p:nvSpPr>
          <p:cNvPr id="21" name="Rectangle 20"/>
          <p:cNvSpPr/>
          <p:nvPr/>
        </p:nvSpPr>
        <p:spPr>
          <a:xfrm>
            <a:off x="152400" y="5159913"/>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Line1 Time2</a:t>
            </a:r>
            <a:endParaRPr lang="en-US" sz="2200" b="1" dirty="0"/>
          </a:p>
        </p:txBody>
      </p:sp>
      <p:sp>
        <p:nvSpPr>
          <p:cNvPr id="2" name="Title 1"/>
          <p:cNvSpPr>
            <a:spLocks noGrp="1"/>
          </p:cNvSpPr>
          <p:nvPr>
            <p:ph type="title"/>
          </p:nvPr>
        </p:nvSpPr>
        <p:spPr>
          <a:xfrm>
            <a:off x="247650" y="198438"/>
            <a:ext cx="8820150" cy="487362"/>
          </a:xfrm>
          <a:effectLst/>
        </p:spPr>
        <p:txBody>
          <a:bodyPr/>
          <a:lstStyle/>
          <a:p>
            <a:r>
              <a:rPr lang="en-US" dirty="0" err="1" smtClean="0"/>
              <a:t>CounTeR</a:t>
            </a:r>
            <a:r>
              <a:rPr lang="en-US" dirty="0" smtClean="0"/>
              <a:t>-mode ENCRYPTION</a:t>
            </a:r>
            <a:endParaRPr lang="en-US" dirty="0"/>
          </a:p>
        </p:txBody>
      </p:sp>
      <p:sp>
        <p:nvSpPr>
          <p:cNvPr id="4" name="Slide Number Placeholder 3"/>
          <p:cNvSpPr>
            <a:spLocks noGrp="1"/>
          </p:cNvSpPr>
          <p:nvPr>
            <p:ph type="sldNum" sz="quarter" idx="12"/>
          </p:nvPr>
        </p:nvSpPr>
        <p:spPr>
          <a:effectLst/>
        </p:spPr>
        <p:txBody>
          <a:bodyPr/>
          <a:lstStyle/>
          <a:p>
            <a:pPr>
              <a:defRPr/>
            </a:pPr>
            <a:fld id="{79B9E78F-ABFD-44CE-894E-3D6432B5FCE3}" type="slidenum">
              <a:rPr lang="en-US" smtClean="0"/>
              <a:pPr>
                <a:defRPr/>
              </a:pPr>
              <a:t>12</a:t>
            </a:fld>
            <a:endParaRPr lang="en-US"/>
          </a:p>
        </p:txBody>
      </p:sp>
      <p:sp>
        <p:nvSpPr>
          <p:cNvPr id="9" name="Rectangle 8"/>
          <p:cNvSpPr/>
          <p:nvPr/>
        </p:nvSpPr>
        <p:spPr>
          <a:xfrm>
            <a:off x="152400" y="2819400"/>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Line1</a:t>
            </a:r>
            <a:endParaRPr lang="en-US" sz="2200" b="1" dirty="0"/>
          </a:p>
        </p:txBody>
      </p:sp>
      <p:sp>
        <p:nvSpPr>
          <p:cNvPr id="11" name="Rectangle 10"/>
          <p:cNvSpPr/>
          <p:nvPr/>
        </p:nvSpPr>
        <p:spPr>
          <a:xfrm>
            <a:off x="2438400" y="2819400"/>
            <a:ext cx="2026920" cy="381000"/>
          </a:xfrm>
          <a:prstGeom prst="rect">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ENCRYPT1</a:t>
            </a:r>
            <a:endParaRPr lang="en-US" sz="2200" b="1" dirty="0"/>
          </a:p>
        </p:txBody>
      </p:sp>
      <p:sp>
        <p:nvSpPr>
          <p:cNvPr id="15" name="Rectangle 14"/>
          <p:cNvSpPr/>
          <p:nvPr/>
        </p:nvSpPr>
        <p:spPr>
          <a:xfrm>
            <a:off x="152400" y="3230880"/>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Line2</a:t>
            </a:r>
            <a:endParaRPr lang="en-US" sz="2200" b="1" dirty="0"/>
          </a:p>
        </p:txBody>
      </p:sp>
      <p:sp>
        <p:nvSpPr>
          <p:cNvPr id="16" name="Rectangle 15"/>
          <p:cNvSpPr/>
          <p:nvPr/>
        </p:nvSpPr>
        <p:spPr>
          <a:xfrm>
            <a:off x="2438400" y="2340864"/>
            <a:ext cx="2026920" cy="381000"/>
          </a:xfrm>
          <a:prstGeom prst="rect">
            <a:avLst/>
          </a:prstGeom>
          <a:solidFill>
            <a:srgbClr val="FFFF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00B0F0"/>
                </a:solidFill>
              </a:rPr>
              <a:t>PAD2</a:t>
            </a:r>
            <a:endParaRPr lang="en-US" sz="2200" b="1" dirty="0">
              <a:solidFill>
                <a:srgbClr val="00B0F0"/>
              </a:solidFill>
            </a:endParaRPr>
          </a:p>
        </p:txBody>
      </p:sp>
      <p:sp>
        <p:nvSpPr>
          <p:cNvPr id="17" name="Rectangle 16"/>
          <p:cNvSpPr/>
          <p:nvPr/>
        </p:nvSpPr>
        <p:spPr>
          <a:xfrm>
            <a:off x="2438400" y="3230880"/>
            <a:ext cx="2026920" cy="381000"/>
          </a:xfrm>
          <a:prstGeom prst="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ENCRYPT2</a:t>
            </a:r>
            <a:endParaRPr lang="en-US" sz="2200" b="1" dirty="0"/>
          </a:p>
        </p:txBody>
      </p:sp>
      <p:sp>
        <p:nvSpPr>
          <p:cNvPr id="18" name="Rectangle 17"/>
          <p:cNvSpPr/>
          <p:nvPr/>
        </p:nvSpPr>
        <p:spPr>
          <a:xfrm>
            <a:off x="152400" y="5158740"/>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Line1 Time1</a:t>
            </a:r>
            <a:endParaRPr lang="en-US" sz="2200" b="1" dirty="0"/>
          </a:p>
        </p:txBody>
      </p:sp>
      <p:sp>
        <p:nvSpPr>
          <p:cNvPr id="20" name="Rectangle 19"/>
          <p:cNvSpPr/>
          <p:nvPr/>
        </p:nvSpPr>
        <p:spPr>
          <a:xfrm>
            <a:off x="2438400" y="5166360"/>
            <a:ext cx="2026920" cy="381000"/>
          </a:xfrm>
          <a:prstGeom prst="rect">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ENCRYPT1</a:t>
            </a:r>
            <a:endParaRPr lang="en-US" sz="2200" b="1" dirty="0"/>
          </a:p>
        </p:txBody>
      </p:sp>
      <p:sp>
        <p:nvSpPr>
          <p:cNvPr id="23" name="Rectangle 22"/>
          <p:cNvSpPr/>
          <p:nvPr/>
        </p:nvSpPr>
        <p:spPr>
          <a:xfrm>
            <a:off x="2438400" y="5168438"/>
            <a:ext cx="2026920" cy="381000"/>
          </a:xfrm>
          <a:prstGeom prst="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ENCRYPT2</a:t>
            </a:r>
            <a:endParaRPr lang="en-US" sz="2200" b="1" dirty="0"/>
          </a:p>
        </p:txBody>
      </p:sp>
      <p:sp>
        <p:nvSpPr>
          <p:cNvPr id="10" name="Rectangle 9"/>
          <p:cNvSpPr/>
          <p:nvPr/>
        </p:nvSpPr>
        <p:spPr>
          <a:xfrm>
            <a:off x="2438400" y="192786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PAD1</a:t>
            </a:r>
            <a:endParaRPr lang="en-US" sz="2200" b="1" dirty="0"/>
          </a:p>
        </p:txBody>
      </p:sp>
      <p:sp>
        <p:nvSpPr>
          <p:cNvPr id="22" name="Rectangle 21"/>
          <p:cNvSpPr/>
          <p:nvPr/>
        </p:nvSpPr>
        <p:spPr>
          <a:xfrm>
            <a:off x="2438400" y="4274820"/>
            <a:ext cx="2026920" cy="381000"/>
          </a:xfrm>
          <a:prstGeom prst="rect">
            <a:avLst/>
          </a:prstGeom>
          <a:solidFill>
            <a:srgbClr val="FFFF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00B0F0"/>
                </a:solidFill>
              </a:rPr>
              <a:t>PAD-ctr2</a:t>
            </a:r>
            <a:endParaRPr lang="en-US" sz="2200" b="1" dirty="0">
              <a:solidFill>
                <a:srgbClr val="00B0F0"/>
              </a:solidFill>
            </a:endParaRPr>
          </a:p>
        </p:txBody>
      </p:sp>
      <p:sp>
        <p:nvSpPr>
          <p:cNvPr id="19" name="Rectangle 18"/>
          <p:cNvSpPr/>
          <p:nvPr/>
        </p:nvSpPr>
        <p:spPr>
          <a:xfrm>
            <a:off x="2438400" y="427482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PAD-ctr1</a:t>
            </a:r>
            <a:endParaRPr lang="en-US" sz="2200" b="1" dirty="0"/>
          </a:p>
        </p:txBody>
      </p:sp>
      <p:sp>
        <p:nvSpPr>
          <p:cNvPr id="36" name="Rectangle 35"/>
          <p:cNvSpPr/>
          <p:nvPr/>
        </p:nvSpPr>
        <p:spPr>
          <a:xfrm>
            <a:off x="29837" y="3712654"/>
            <a:ext cx="8891659" cy="20829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4612" y="6149340"/>
            <a:ext cx="8494776" cy="523220"/>
          </a:xfrm>
          <a:prstGeom prst="rect">
            <a:avLst/>
          </a:prstGeom>
          <a:solidFill>
            <a:srgbClr val="BBCFE6"/>
          </a:solidFill>
          <a:ln w="38100" cmpd="sng">
            <a:solidFill>
              <a:srgbClr val="FF6600"/>
            </a:solidFill>
          </a:ln>
          <a:effectLst/>
        </p:spPr>
        <p:txBody>
          <a:bodyPr wrap="square">
            <a:spAutoFit/>
          </a:bodyPr>
          <a:lstStyle/>
          <a:p>
            <a:pPr algn="ctr"/>
            <a:r>
              <a:rPr lang="en-US" sz="2800" dirty="0" smtClean="0"/>
              <a:t>Pad changes every write </a:t>
            </a:r>
            <a:r>
              <a:rPr lang="en-US" sz="2800" dirty="0" smtClean="0">
                <a:sym typeface="Wingdings" pitchFamily="2" charset="2"/>
              </a:rPr>
              <a:t> </a:t>
            </a:r>
            <a:r>
              <a:rPr lang="en-US" sz="2800" dirty="0" smtClean="0"/>
              <a:t>50% bit flips every write</a:t>
            </a:r>
            <a:endParaRPr lang="en-US" sz="2800" dirty="0"/>
          </a:p>
        </p:txBody>
      </p:sp>
      <p:sp>
        <p:nvSpPr>
          <p:cNvPr id="38" name="Explosion 1 37"/>
          <p:cNvSpPr/>
          <p:nvPr/>
        </p:nvSpPr>
        <p:spPr>
          <a:xfrm rot="20936798">
            <a:off x="5894013" y="5128645"/>
            <a:ext cx="3161671" cy="824535"/>
          </a:xfrm>
          <a:prstGeom prst="irregularSeal1">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50"/>
                </a:solidFill>
              </a:rPr>
              <a:t>Secured!</a:t>
            </a:r>
            <a:endParaRPr lang="en-US" sz="2400" dirty="0">
              <a:solidFill>
                <a:srgbClr val="00B050"/>
              </a:solidFill>
            </a:endParaRPr>
          </a:p>
        </p:txBody>
      </p:sp>
    </p:spTree>
    <p:extLst>
      <p:ext uri="{BB962C8B-B14F-4D97-AF65-F5344CB8AC3E}">
        <p14:creationId xmlns:p14="http://schemas.microsoft.com/office/powerpoint/2010/main" val="252798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500" fill="hold"/>
                                        <p:tgtEl>
                                          <p:spTgt spid="9"/>
                                        </p:tgtEl>
                                        <p:attrNameLst>
                                          <p:attrName>ppt_x</p:attrName>
                                          <p:attrName>ppt_y</p:attrName>
                                        </p:attrNameLst>
                                      </p:cBhvr>
                                    </p:animMotion>
                                  </p:childTnLst>
                                </p:cTn>
                              </p:par>
                            </p:childTnLst>
                          </p:cTn>
                        </p:par>
                        <p:par>
                          <p:cTn id="7" fill="hold">
                            <p:stCondLst>
                              <p:cond delay="500"/>
                            </p:stCondLst>
                            <p:childTnLst>
                              <p:par>
                                <p:cTn id="8" presetID="42" presetClass="path" presetSubtype="0" accel="50000" decel="50000" fill="hold" grpId="0" nodeType="afterEffect">
                                  <p:stCondLst>
                                    <p:cond delay="0"/>
                                  </p:stCondLst>
                                  <p:childTnLst>
                                    <p:animMotion origin="layout" path="M -1.94444E-6 4.81481E-6 L -1.94444E-6 0.13009 " pathEditMode="relative" rAng="0" ptsTypes="AA">
                                      <p:cBhvr>
                                        <p:cTn id="9" dur="500" fill="hold"/>
                                        <p:tgtEl>
                                          <p:spTgt spid="10"/>
                                        </p:tgtEl>
                                        <p:attrNameLst>
                                          <p:attrName>ppt_x</p:attrName>
                                          <p:attrName>ppt_y</p:attrName>
                                        </p:attrNameLst>
                                      </p:cBhvr>
                                      <p:rCtr x="0" y="6505"/>
                                    </p:animMotion>
                                  </p:childTnLst>
                                </p:cTn>
                              </p:par>
                            </p:childTnLst>
                          </p:cTn>
                        </p:par>
                        <p:par>
                          <p:cTn id="10" fill="hold">
                            <p:stCondLst>
                              <p:cond delay="1000"/>
                            </p:stCondLst>
                            <p:childTnLst>
                              <p:par>
                                <p:cTn id="11" presetID="10" presetClass="entr" presetSubtype="0" fill="hold" grpId="1"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xit" presetSubtype="0" fill="hold" grpId="1"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par>
                          <p:cTn id="20" fill="hold">
                            <p:stCondLst>
                              <p:cond delay="1500"/>
                            </p:stCondLst>
                            <p:childTnLst>
                              <p:par>
                                <p:cTn id="21" presetID="63" presetClass="path" presetSubtype="0" accel="50000" decel="50000" fill="hold" grpId="0" nodeType="afterEffect">
                                  <p:stCondLst>
                                    <p:cond delay="0"/>
                                  </p:stCondLst>
                                  <p:childTnLst>
                                    <p:animMotion origin="layout" path="M 0 0 L 0.25 0 E" pathEditMode="relative" ptsTypes="">
                                      <p:cBhvr>
                                        <p:cTn id="22" dur="500" fill="hold"/>
                                        <p:tgtEl>
                                          <p:spTgt spid="11"/>
                                        </p:tgtEl>
                                        <p:attrNameLst>
                                          <p:attrName>ppt_x</p:attrName>
                                          <p:attrName>ppt_y</p:attrName>
                                        </p:attrNameLst>
                                      </p:cBhvr>
                                    </p:animMotion>
                                  </p:childTnLst>
                                </p:cTn>
                              </p:par>
                            </p:childTnLst>
                          </p:cTn>
                        </p:par>
                        <p:par>
                          <p:cTn id="23" fill="hold">
                            <p:stCondLst>
                              <p:cond delay="2000"/>
                            </p:stCondLst>
                            <p:childTnLst>
                              <p:par>
                                <p:cTn id="24" presetID="63" presetClass="path" presetSubtype="0" accel="50000" decel="50000" fill="hold" grpId="0" nodeType="afterEffect">
                                  <p:stCondLst>
                                    <p:cond delay="0"/>
                                  </p:stCondLst>
                                  <p:childTnLst>
                                    <p:animMotion origin="layout" path="M 0 0 L 0.25 0 E" pathEditMode="relative" ptsTypes="">
                                      <p:cBhvr>
                                        <p:cTn id="25" dur="500" fill="hold"/>
                                        <p:tgtEl>
                                          <p:spTgt spid="15"/>
                                        </p:tgtEl>
                                        <p:attrNameLst>
                                          <p:attrName>ppt_x</p:attrName>
                                          <p:attrName>ppt_y</p:attrName>
                                        </p:attrNameLst>
                                      </p:cBhvr>
                                    </p:animMotion>
                                  </p:childTnLst>
                                </p:cTn>
                              </p:par>
                            </p:childTnLst>
                          </p:cTn>
                        </p:par>
                        <p:par>
                          <p:cTn id="26" fill="hold">
                            <p:stCondLst>
                              <p:cond delay="2500"/>
                            </p:stCondLst>
                            <p:childTnLst>
                              <p:par>
                                <p:cTn id="27" presetID="42" presetClass="path" presetSubtype="0" accel="50000" decel="50000" fill="hold" grpId="0" nodeType="afterEffect">
                                  <p:stCondLst>
                                    <p:cond delay="0"/>
                                  </p:stCondLst>
                                  <p:childTnLst>
                                    <p:animMotion origin="layout" path="M -1.94444E-6 4.81481E-6 L -1.94444E-6 0.13009 " pathEditMode="relative" rAng="0" ptsTypes="AA">
                                      <p:cBhvr>
                                        <p:cTn id="28" dur="500" fill="hold"/>
                                        <p:tgtEl>
                                          <p:spTgt spid="16"/>
                                        </p:tgtEl>
                                        <p:attrNameLst>
                                          <p:attrName>ppt_x</p:attrName>
                                          <p:attrName>ppt_y</p:attrName>
                                        </p:attrNameLst>
                                      </p:cBhvr>
                                      <p:rCtr x="0" y="6505"/>
                                    </p:animMotion>
                                  </p:childTnLst>
                                </p:cTn>
                              </p:par>
                            </p:childTnLst>
                          </p:cTn>
                        </p:par>
                        <p:par>
                          <p:cTn id="29" fill="hold">
                            <p:stCondLst>
                              <p:cond delay="3000"/>
                            </p:stCondLst>
                            <p:childTnLst>
                              <p:par>
                                <p:cTn id="30" presetID="10" presetClass="entr" presetSubtype="0" fill="hold" grpId="1"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xit" presetSubtype="0" fill="hold" grpId="1"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par>
                          <p:cTn id="39" fill="hold">
                            <p:stCondLst>
                              <p:cond delay="3500"/>
                            </p:stCondLst>
                            <p:childTnLst>
                              <p:par>
                                <p:cTn id="40" presetID="63" presetClass="path" presetSubtype="0" accel="50000" decel="50000" fill="hold" grpId="0" nodeType="afterEffect">
                                  <p:stCondLst>
                                    <p:cond delay="0"/>
                                  </p:stCondLst>
                                  <p:childTnLst>
                                    <p:animMotion origin="layout" path="M 0 0 L 0.25 0 E" pathEditMode="relative" ptsTypes="">
                                      <p:cBhvr>
                                        <p:cTn id="41" dur="500" fill="hold"/>
                                        <p:tgtEl>
                                          <p:spTgt spid="17"/>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0" nodeType="clickEffect">
                                  <p:stCondLst>
                                    <p:cond delay="0"/>
                                  </p:stCondLst>
                                  <p:childTnLst>
                                    <p:animMotion origin="layout" path="M 0 0 L 0.25 0 E" pathEditMode="relative" ptsTypes="">
                                      <p:cBhvr>
                                        <p:cTn id="50" dur="500" fill="hold"/>
                                        <p:tgtEl>
                                          <p:spTgt spid="18"/>
                                        </p:tgtEl>
                                        <p:attrNameLst>
                                          <p:attrName>ppt_x</p:attrName>
                                          <p:attrName>ppt_y</p:attrName>
                                        </p:attrNameLst>
                                      </p:cBhvr>
                                    </p:animMotion>
                                  </p:childTnLst>
                                </p:cTn>
                              </p:par>
                            </p:childTnLst>
                          </p:cTn>
                        </p:par>
                        <p:par>
                          <p:cTn id="51" fill="hold">
                            <p:stCondLst>
                              <p:cond delay="500"/>
                            </p:stCondLst>
                            <p:childTnLst>
                              <p:par>
                                <p:cTn id="52" presetID="42" presetClass="path" presetSubtype="0" accel="50000" decel="50000" fill="hold" grpId="0" nodeType="afterEffect">
                                  <p:stCondLst>
                                    <p:cond delay="0"/>
                                  </p:stCondLst>
                                  <p:childTnLst>
                                    <p:animMotion origin="layout" path="M -1.94444E-6 4.81481E-6 L -1.94444E-6 0.13009 " pathEditMode="relative" rAng="0" ptsTypes="AA">
                                      <p:cBhvr>
                                        <p:cTn id="53" dur="500" fill="hold"/>
                                        <p:tgtEl>
                                          <p:spTgt spid="19"/>
                                        </p:tgtEl>
                                        <p:attrNameLst>
                                          <p:attrName>ppt_x</p:attrName>
                                          <p:attrName>ppt_y</p:attrName>
                                        </p:attrNameLst>
                                      </p:cBhvr>
                                      <p:rCtr x="0" y="6505"/>
                                    </p:animMotion>
                                  </p:childTnLst>
                                </p:cTn>
                              </p:par>
                            </p:childTnLst>
                          </p:cTn>
                        </p:par>
                        <p:par>
                          <p:cTn id="54" fill="hold">
                            <p:stCondLst>
                              <p:cond delay="1000"/>
                            </p:stCondLst>
                            <p:childTnLst>
                              <p:par>
                                <p:cTn id="55" presetID="10" presetClass="entr" presetSubtype="0" fill="hold" grpId="1"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xit" presetSubtype="0" fill="hold" grpId="1" nodeType="withEffect">
                                  <p:stCondLst>
                                    <p:cond delay="0"/>
                                  </p:stCondLst>
                                  <p:childTnLst>
                                    <p:animEffect transition="out" filter="fade">
                                      <p:cBhvr>
                                        <p:cTn id="59" dur="500"/>
                                        <p:tgtEl>
                                          <p:spTgt spid="18"/>
                                        </p:tgtEl>
                                      </p:cBhvr>
                                    </p:animEffect>
                                    <p:set>
                                      <p:cBhvr>
                                        <p:cTn id="60" dur="1" fill="hold">
                                          <p:stCondLst>
                                            <p:cond delay="499"/>
                                          </p:stCondLst>
                                        </p:cTn>
                                        <p:tgtEl>
                                          <p:spTgt spid="18"/>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childTnLst>
                          </p:cTn>
                        </p:par>
                        <p:par>
                          <p:cTn id="64" fill="hold">
                            <p:stCondLst>
                              <p:cond delay="1500"/>
                            </p:stCondLst>
                            <p:childTnLst>
                              <p:par>
                                <p:cTn id="65" presetID="63" presetClass="path" presetSubtype="0" accel="50000" decel="50000" fill="hold" grpId="0" nodeType="afterEffect">
                                  <p:stCondLst>
                                    <p:cond delay="0"/>
                                  </p:stCondLst>
                                  <p:childTnLst>
                                    <p:animMotion origin="layout" path="M 0 0 L 0.25 0 E" pathEditMode="relative" ptsTypes="">
                                      <p:cBhvr>
                                        <p:cTn id="66" dur="500" fill="hold"/>
                                        <p:tgtEl>
                                          <p:spTgt spid="20"/>
                                        </p:tgtEl>
                                        <p:attrNameLst>
                                          <p:attrName>ppt_x</p:attrName>
                                          <p:attrName>ppt_y</p:attrName>
                                        </p:attrNameLst>
                                      </p:cBhvr>
                                    </p:animMotion>
                                  </p:childTnLst>
                                </p:cTn>
                              </p:par>
                            </p:childTnLst>
                          </p:cTn>
                        </p:par>
                        <p:par>
                          <p:cTn id="67" fill="hold">
                            <p:stCondLst>
                              <p:cond delay="2000"/>
                            </p:stCondLst>
                            <p:childTnLst>
                              <p:par>
                                <p:cTn id="68" presetID="63" presetClass="path" presetSubtype="0" accel="50000" decel="50000" fill="hold" grpId="0" nodeType="afterEffect">
                                  <p:stCondLst>
                                    <p:cond delay="0"/>
                                  </p:stCondLst>
                                  <p:childTnLst>
                                    <p:animMotion origin="layout" path="M 0 0 L 0.25 0 E" pathEditMode="relative" ptsTypes="">
                                      <p:cBhvr>
                                        <p:cTn id="69" dur="500" fill="hold"/>
                                        <p:tgtEl>
                                          <p:spTgt spid="21"/>
                                        </p:tgtEl>
                                        <p:attrNameLst>
                                          <p:attrName>ppt_x</p:attrName>
                                          <p:attrName>ppt_y</p:attrName>
                                        </p:attrNameLst>
                                      </p:cBhvr>
                                    </p:animMotion>
                                  </p:childTnLst>
                                </p:cTn>
                              </p:par>
                            </p:childTnLst>
                          </p:cTn>
                        </p:par>
                        <p:par>
                          <p:cTn id="70" fill="hold">
                            <p:stCondLst>
                              <p:cond delay="2500"/>
                            </p:stCondLst>
                            <p:childTnLst>
                              <p:par>
                                <p:cTn id="71" presetID="42" presetClass="path" presetSubtype="0" accel="50000" decel="50000" fill="hold" grpId="0" nodeType="afterEffect">
                                  <p:stCondLst>
                                    <p:cond delay="0"/>
                                  </p:stCondLst>
                                  <p:childTnLst>
                                    <p:animMotion origin="layout" path="M -1.94444E-6 4.81481E-6 L -1.94444E-6 0.13009 " pathEditMode="relative" rAng="0" ptsTypes="AA">
                                      <p:cBhvr>
                                        <p:cTn id="72" dur="500" fill="hold"/>
                                        <p:tgtEl>
                                          <p:spTgt spid="22"/>
                                        </p:tgtEl>
                                        <p:attrNameLst>
                                          <p:attrName>ppt_x</p:attrName>
                                          <p:attrName>ppt_y</p:attrName>
                                        </p:attrNameLst>
                                      </p:cBhvr>
                                      <p:rCtr x="0" y="6505"/>
                                    </p:animMotion>
                                  </p:childTnLst>
                                </p:cTn>
                              </p:par>
                            </p:childTnLst>
                          </p:cTn>
                        </p:par>
                        <p:par>
                          <p:cTn id="73" fill="hold">
                            <p:stCondLst>
                              <p:cond delay="3000"/>
                            </p:stCondLst>
                            <p:childTnLst>
                              <p:par>
                                <p:cTn id="74" presetID="10" presetClass="entr" presetSubtype="0" fill="hold" grpId="1"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xit" presetSubtype="0" fill="hold" grpId="1" nodeType="withEffect">
                                  <p:stCondLst>
                                    <p:cond delay="0"/>
                                  </p:stCondLst>
                                  <p:childTnLst>
                                    <p:animEffect transition="out" filter="fade">
                                      <p:cBhvr>
                                        <p:cTn id="78" dur="500"/>
                                        <p:tgtEl>
                                          <p:spTgt spid="21"/>
                                        </p:tgtEl>
                                      </p:cBhvr>
                                    </p:animEffect>
                                    <p:set>
                                      <p:cBhvr>
                                        <p:cTn id="79" dur="1" fill="hold">
                                          <p:stCondLst>
                                            <p:cond delay="499"/>
                                          </p:stCondLst>
                                        </p:cTn>
                                        <p:tgtEl>
                                          <p:spTgt spid="21"/>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22"/>
                                        </p:tgtEl>
                                      </p:cBhvr>
                                    </p:animEffect>
                                    <p:set>
                                      <p:cBhvr>
                                        <p:cTn id="82" dur="1" fill="hold">
                                          <p:stCondLst>
                                            <p:cond delay="499"/>
                                          </p:stCondLst>
                                        </p:cTn>
                                        <p:tgtEl>
                                          <p:spTgt spid="22"/>
                                        </p:tgtEl>
                                        <p:attrNameLst>
                                          <p:attrName>style.visibility</p:attrName>
                                        </p:attrNameLst>
                                      </p:cBhvr>
                                      <p:to>
                                        <p:strVal val="hidden"/>
                                      </p:to>
                                    </p:set>
                                  </p:childTnLst>
                                </p:cTn>
                              </p:par>
                            </p:childTnLst>
                          </p:cTn>
                        </p:par>
                        <p:par>
                          <p:cTn id="83" fill="hold">
                            <p:stCondLst>
                              <p:cond delay="3500"/>
                            </p:stCondLst>
                            <p:childTnLst>
                              <p:par>
                                <p:cTn id="84" presetID="63" presetClass="path" presetSubtype="0" accel="50000" decel="50000" fill="hold" grpId="0" nodeType="afterEffect">
                                  <p:stCondLst>
                                    <p:cond delay="0"/>
                                  </p:stCondLst>
                                  <p:childTnLst>
                                    <p:animMotion origin="layout" path="M 0 0 L 0.25 0 E" pathEditMode="relative" ptsTypes="">
                                      <p:cBhvr>
                                        <p:cTn id="85" dur="500" fill="hold"/>
                                        <p:tgtEl>
                                          <p:spTgt spid="23"/>
                                        </p:tgtEl>
                                        <p:attrNameLst>
                                          <p:attrName>ppt_x</p:attrName>
                                          <p:attrName>ppt_y</p:attrName>
                                        </p:attrNameLst>
                                      </p:cBhvr>
                                    </p:animMotion>
                                  </p:childTnLst>
                                </p:cTn>
                              </p:par>
                            </p:childTnLst>
                          </p:cTn>
                        </p:par>
                        <p:par>
                          <p:cTn id="86" fill="hold">
                            <p:stCondLst>
                              <p:cond delay="4000"/>
                            </p:stCondLst>
                            <p:childTnLst>
                              <p:par>
                                <p:cTn id="87" presetID="10" presetClass="entr" presetSubtype="0"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500"/>
                                        <p:tgtEl>
                                          <p:spTgt spid="3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9" grpId="0" animBg="1"/>
      <p:bldP spid="9" grpId="1" animBg="1"/>
      <p:bldP spid="11" grpId="0" animBg="1"/>
      <p:bldP spid="11" grpId="1" animBg="1"/>
      <p:bldP spid="15" grpId="0" animBg="1"/>
      <p:bldP spid="15" grpId="1" animBg="1"/>
      <p:bldP spid="16" grpId="0" animBg="1"/>
      <p:bldP spid="16" grpId="1" animBg="1"/>
      <p:bldP spid="17" grpId="0" animBg="1"/>
      <p:bldP spid="17" grpId="1" animBg="1"/>
      <p:bldP spid="18" grpId="0" animBg="1"/>
      <p:bldP spid="18" grpId="1" animBg="1"/>
      <p:bldP spid="20" grpId="0" animBg="1"/>
      <p:bldP spid="20" grpId="1" animBg="1"/>
      <p:bldP spid="23" grpId="0" animBg="1"/>
      <p:bldP spid="23" grpId="1" animBg="1"/>
      <p:bldP spid="10" grpId="0" animBg="1"/>
      <p:bldP spid="10" grpId="1" animBg="1"/>
      <p:bldP spid="22" grpId="0" animBg="1"/>
      <p:bldP spid="22" grpId="1" animBg="1"/>
      <p:bldP spid="19" grpId="0" animBg="1"/>
      <p:bldP spid="19" grpId="1" animBg="1"/>
      <p:bldP spid="36" grpId="0" animBg="1"/>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200000"/>
              </a:lnSpc>
            </a:pPr>
            <a:r>
              <a:rPr lang="en-US" dirty="0">
                <a:solidFill>
                  <a:schemeClr val="accent5">
                    <a:lumMod val="40000"/>
                    <a:lumOff val="60000"/>
                  </a:schemeClr>
                </a:solidFill>
                <a:cs typeface="Arial"/>
              </a:rPr>
              <a:t>Introduction </a:t>
            </a:r>
            <a:r>
              <a:rPr lang="en-US" dirty="0" smtClean="0">
                <a:solidFill>
                  <a:schemeClr val="accent5">
                    <a:lumMod val="40000"/>
                    <a:lumOff val="60000"/>
                  </a:schemeClr>
                </a:solidFill>
                <a:cs typeface="Arial"/>
              </a:rPr>
              <a:t>to PCM and encryption</a:t>
            </a:r>
          </a:p>
          <a:p>
            <a:pPr>
              <a:lnSpc>
                <a:spcPct val="200000"/>
              </a:lnSpc>
            </a:pPr>
            <a:r>
              <a:rPr lang="en-US" dirty="0">
                <a:solidFill>
                  <a:schemeClr val="accent5">
                    <a:lumMod val="40000"/>
                    <a:lumOff val="60000"/>
                  </a:schemeClr>
                </a:solidFill>
                <a:cs typeface="Arial"/>
              </a:rPr>
              <a:t>Background on Counter-mode Encryption</a:t>
            </a:r>
          </a:p>
          <a:p>
            <a:pPr>
              <a:lnSpc>
                <a:spcPct val="200000"/>
              </a:lnSpc>
            </a:pPr>
            <a:r>
              <a:rPr lang="en-US" dirty="0" smtClean="0">
                <a:cs typeface="Arial"/>
              </a:rPr>
              <a:t>DEUCE</a:t>
            </a:r>
            <a:endParaRPr lang="en-US" dirty="0">
              <a:cs typeface="Arial"/>
            </a:endParaRPr>
          </a:p>
          <a:p>
            <a:pPr>
              <a:lnSpc>
                <a:spcPct val="200000"/>
              </a:lnSpc>
            </a:pPr>
            <a:r>
              <a:rPr lang="en-US" dirty="0">
                <a:solidFill>
                  <a:schemeClr val="accent5">
                    <a:lumMod val="40000"/>
                    <a:lumOff val="60000"/>
                  </a:schemeClr>
                </a:solidFill>
                <a:cs typeface="Arial"/>
              </a:rPr>
              <a:t>Results</a:t>
            </a:r>
          </a:p>
          <a:p>
            <a:pPr>
              <a:lnSpc>
                <a:spcPct val="200000"/>
              </a:lnSpc>
            </a:pPr>
            <a:r>
              <a:rPr lang="en-US" dirty="0" smtClean="0">
                <a:solidFill>
                  <a:schemeClr val="accent5">
                    <a:lumMod val="40000"/>
                    <a:lumOff val="60000"/>
                  </a:schemeClr>
                </a:solidFill>
                <a:cs typeface="Arial"/>
              </a:rPr>
              <a:t>Summary</a:t>
            </a:r>
            <a:endParaRPr lang="en-US" dirty="0">
              <a:solidFill>
                <a:schemeClr val="accent5">
                  <a:lumMod val="40000"/>
                  <a:lumOff val="60000"/>
                </a:schemeClr>
              </a:solidFill>
              <a:cs typeface="Arial"/>
            </a:endParaRPr>
          </a:p>
          <a:p>
            <a:pPr>
              <a:lnSpc>
                <a:spcPct val="200000"/>
              </a:lnSpc>
            </a:pPr>
            <a:endParaRPr lang="en-US" dirty="0">
              <a:solidFill>
                <a:schemeClr val="accent5">
                  <a:lumMod val="40000"/>
                  <a:lumOff val="60000"/>
                </a:schemeClr>
              </a:solidFill>
            </a:endParaRPr>
          </a:p>
        </p:txBody>
      </p:sp>
      <p:sp>
        <p:nvSpPr>
          <p:cNvPr id="5" name="Up Arrow 4"/>
          <p:cNvSpPr/>
          <p:nvPr/>
        </p:nvSpPr>
        <p:spPr>
          <a:xfrm rot="16200000">
            <a:off x="2003176" y="3484323"/>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13</a:t>
            </a:fld>
            <a:endParaRPr lang="en-US" dirty="0"/>
          </a:p>
        </p:txBody>
      </p:sp>
    </p:spTree>
    <p:extLst>
      <p:ext uri="{BB962C8B-B14F-4D97-AF65-F5344CB8AC3E}">
        <p14:creationId xmlns:p14="http://schemas.microsoft.com/office/powerpoint/2010/main" val="224175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888" y="1192213"/>
            <a:ext cx="8897112" cy="3902301"/>
          </a:xfrm>
          <a:effectLst/>
        </p:spPr>
        <p:txBody>
          <a:bodyPr/>
          <a:lstStyle/>
          <a:p>
            <a:pPr marL="0" indent="0">
              <a:buNone/>
            </a:pPr>
            <a:r>
              <a:rPr lang="en-US" dirty="0" smtClean="0"/>
              <a:t>What if we re-encrypt only modified words?</a:t>
            </a:r>
            <a:endParaRPr lang="en-US" dirty="0"/>
          </a:p>
        </p:txBody>
      </p:sp>
      <p:cxnSp>
        <p:nvCxnSpPr>
          <p:cNvPr id="31" name="Straight Arrow Connector 30"/>
          <p:cNvCxnSpPr/>
          <p:nvPr/>
        </p:nvCxnSpPr>
        <p:spPr>
          <a:xfrm>
            <a:off x="6314928" y="2756689"/>
            <a:ext cx="0" cy="864792"/>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46888" y="198438"/>
            <a:ext cx="8897112" cy="487362"/>
          </a:xfrm>
          <a:effectLst/>
        </p:spPr>
        <p:txBody>
          <a:bodyPr/>
          <a:lstStyle/>
          <a:p>
            <a:r>
              <a:rPr lang="en-US" dirty="0" smtClean="0"/>
              <a:t>Insight 1</a:t>
            </a:r>
            <a:endParaRPr lang="en-US" dirty="0"/>
          </a:p>
        </p:txBody>
      </p:sp>
      <p:sp>
        <p:nvSpPr>
          <p:cNvPr id="12" name="Rectangle 11"/>
          <p:cNvSpPr/>
          <p:nvPr/>
        </p:nvSpPr>
        <p:spPr>
          <a:xfrm>
            <a:off x="5267285" y="2359142"/>
            <a:ext cx="2538278" cy="42907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67285" y="3624062"/>
            <a:ext cx="2538278" cy="429070"/>
          </a:xfrm>
          <a:prstGeom prst="rect">
            <a:avLst/>
          </a:prstGeom>
          <a:pattFill prst="narVert">
            <a:fgClr>
              <a:srgbClr val="FFFF00"/>
            </a:fgClr>
            <a:bgClr>
              <a:srgbClr val="0070C0"/>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204545" y="2359142"/>
            <a:ext cx="210491" cy="415766"/>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4546" y="3635216"/>
            <a:ext cx="210492" cy="418268"/>
          </a:xfrm>
          <a:prstGeom prst="rect">
            <a:avLst/>
          </a:prstGeom>
          <a:pattFill prst="wdUpDiag">
            <a:fgClr>
              <a:srgbClr val="0070C0"/>
            </a:fgClr>
            <a:bgClr>
              <a:srgbClr val="FFC000"/>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Rectangle 19"/>
          <p:cNvSpPr/>
          <p:nvPr/>
        </p:nvSpPr>
        <p:spPr>
          <a:xfrm>
            <a:off x="6204545" y="2359142"/>
            <a:ext cx="210491" cy="415766"/>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1440" y="6126480"/>
            <a:ext cx="8961120" cy="523220"/>
          </a:xfrm>
          <a:prstGeom prst="rect">
            <a:avLst/>
          </a:prstGeom>
          <a:solidFill>
            <a:srgbClr val="BBCFE6"/>
          </a:solidFill>
          <a:ln w="38100" cmpd="sng">
            <a:solidFill>
              <a:srgbClr val="FF6600"/>
            </a:solidFill>
          </a:ln>
          <a:effectLst/>
        </p:spPr>
        <p:txBody>
          <a:bodyPr wrap="square">
            <a:spAutoFit/>
          </a:bodyPr>
          <a:lstStyle/>
          <a:p>
            <a:pPr algn="ctr"/>
            <a:r>
              <a:rPr lang="en-US" sz="2800" dirty="0" smtClean="0"/>
              <a:t>Reduce bit flips by re-encrypting only modified words</a:t>
            </a:r>
            <a:endParaRPr lang="en-US" sz="2800" dirty="0">
              <a:solidFill>
                <a:srgbClr val="00B050"/>
              </a:solidFill>
            </a:endParaRPr>
          </a:p>
        </p:txBody>
      </p:sp>
      <p:sp>
        <p:nvSpPr>
          <p:cNvPr id="25" name="TextBox 24"/>
          <p:cNvSpPr txBox="1"/>
          <p:nvPr/>
        </p:nvSpPr>
        <p:spPr>
          <a:xfrm>
            <a:off x="5550191" y="4302627"/>
            <a:ext cx="1932642" cy="400110"/>
          </a:xfrm>
          <a:prstGeom prst="rect">
            <a:avLst/>
          </a:prstGeom>
          <a:noFill/>
          <a:ln>
            <a:noFill/>
          </a:ln>
        </p:spPr>
        <p:txBody>
          <a:bodyPr wrap="square" rtlCol="0">
            <a:spAutoFit/>
          </a:bodyPr>
          <a:lstStyle/>
          <a:p>
            <a:r>
              <a:rPr lang="en-US" sz="2000" dirty="0" smtClean="0"/>
              <a:t>Re-encrypted</a:t>
            </a:r>
            <a:endParaRPr lang="en-US" sz="2000" dirty="0"/>
          </a:p>
        </p:txBody>
      </p:sp>
      <p:cxnSp>
        <p:nvCxnSpPr>
          <p:cNvPr id="29" name="Straight Arrow Connector 28"/>
          <p:cNvCxnSpPr/>
          <p:nvPr/>
        </p:nvCxnSpPr>
        <p:spPr>
          <a:xfrm>
            <a:off x="2849091" y="2755858"/>
            <a:ext cx="0" cy="864793"/>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00617" y="2359142"/>
            <a:ext cx="2538278" cy="42907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800617" y="3624062"/>
            <a:ext cx="2538278" cy="429070"/>
          </a:xfrm>
          <a:prstGeom prst="rect">
            <a:avLst/>
          </a:prstGeom>
          <a:pattFill prst="narVert">
            <a:fgClr>
              <a:srgbClr val="FFFF00"/>
            </a:fgClr>
            <a:bgClr>
              <a:srgbClr val="0070C0"/>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20457" y="2359142"/>
            <a:ext cx="1158240" cy="381000"/>
          </a:xfrm>
          <a:prstGeom prst="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t>Cache</a:t>
            </a:r>
            <a:endParaRPr lang="en-US" sz="2200" dirty="0"/>
          </a:p>
        </p:txBody>
      </p:sp>
      <p:sp>
        <p:nvSpPr>
          <p:cNvPr id="34" name="Rectangle 33"/>
          <p:cNvSpPr/>
          <p:nvPr/>
        </p:nvSpPr>
        <p:spPr>
          <a:xfrm>
            <a:off x="108977" y="3495310"/>
            <a:ext cx="1569720" cy="557822"/>
          </a:xfrm>
          <a:prstGeom prst="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Encrypted PCM</a:t>
            </a:r>
            <a:endParaRPr lang="en-US" dirty="0"/>
          </a:p>
        </p:txBody>
      </p:sp>
      <p:sp>
        <p:nvSpPr>
          <p:cNvPr id="35" name="Rectangle 34"/>
          <p:cNvSpPr/>
          <p:nvPr/>
        </p:nvSpPr>
        <p:spPr>
          <a:xfrm>
            <a:off x="2737877" y="2359142"/>
            <a:ext cx="210491" cy="415766"/>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00617" y="3622858"/>
            <a:ext cx="2538277" cy="418269"/>
          </a:xfrm>
          <a:prstGeom prst="rect">
            <a:avLst/>
          </a:prstGeom>
          <a:pattFill prst="wdUpDiag">
            <a:fgClr>
              <a:srgbClr val="0070C0"/>
            </a:fgClr>
            <a:bgClr>
              <a:srgbClr val="FFC000"/>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Rectangle 36"/>
          <p:cNvSpPr/>
          <p:nvPr/>
        </p:nvSpPr>
        <p:spPr>
          <a:xfrm>
            <a:off x="2737877" y="2359142"/>
            <a:ext cx="210491" cy="415766"/>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2083523" y="4302627"/>
            <a:ext cx="1932642" cy="400110"/>
          </a:xfrm>
          <a:prstGeom prst="rect">
            <a:avLst/>
          </a:prstGeom>
          <a:noFill/>
          <a:ln>
            <a:noFill/>
          </a:ln>
        </p:spPr>
        <p:txBody>
          <a:bodyPr wrap="square" rtlCol="0">
            <a:spAutoFit/>
          </a:bodyPr>
          <a:lstStyle/>
          <a:p>
            <a:r>
              <a:rPr lang="en-US" sz="2000" dirty="0" smtClean="0"/>
              <a:t>Re-encrypted</a:t>
            </a:r>
            <a:endParaRPr lang="en-US" sz="2000" dirty="0"/>
          </a:p>
        </p:txBody>
      </p:sp>
      <p:sp>
        <p:nvSpPr>
          <p:cNvPr id="39" name="TextBox 38"/>
          <p:cNvSpPr txBox="1"/>
          <p:nvPr/>
        </p:nvSpPr>
        <p:spPr>
          <a:xfrm>
            <a:off x="5427638" y="3037091"/>
            <a:ext cx="2488408" cy="400110"/>
          </a:xfrm>
          <a:prstGeom prst="rect">
            <a:avLst/>
          </a:prstGeom>
          <a:noFill/>
          <a:ln>
            <a:noFill/>
          </a:ln>
        </p:spPr>
        <p:txBody>
          <a:bodyPr wrap="square" rtlCol="0">
            <a:spAutoFit/>
          </a:bodyPr>
          <a:lstStyle/>
          <a:p>
            <a:r>
              <a:rPr lang="en-US" sz="2000" dirty="0" smtClean="0"/>
              <a:t>Remains encrypted</a:t>
            </a:r>
            <a:endParaRPr lang="en-US" sz="2000" dirty="0"/>
          </a:p>
        </p:txBody>
      </p:sp>
      <p:sp>
        <p:nvSpPr>
          <p:cNvPr id="5" name="Right Brace 4"/>
          <p:cNvSpPr/>
          <p:nvPr/>
        </p:nvSpPr>
        <p:spPr>
          <a:xfrm rot="5400000">
            <a:off x="2952487" y="2916222"/>
            <a:ext cx="234535" cy="2538277"/>
          </a:xfrm>
          <a:prstGeom prst="rightBrac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Brace 23"/>
          <p:cNvSpPr/>
          <p:nvPr/>
        </p:nvSpPr>
        <p:spPr>
          <a:xfrm rot="5400000">
            <a:off x="6180973" y="4068565"/>
            <a:ext cx="257635" cy="210490"/>
          </a:xfrm>
          <a:prstGeom prst="rightBrac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ight Brace 25"/>
          <p:cNvSpPr/>
          <p:nvPr/>
        </p:nvSpPr>
        <p:spPr>
          <a:xfrm rot="16200000" flipV="1">
            <a:off x="5649558" y="3059170"/>
            <a:ext cx="176956" cy="933019"/>
          </a:xfrm>
          <a:prstGeom prst="rightBrac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ight Brace 26"/>
          <p:cNvSpPr/>
          <p:nvPr/>
        </p:nvSpPr>
        <p:spPr>
          <a:xfrm rot="16200000" flipV="1">
            <a:off x="7022961" y="2831556"/>
            <a:ext cx="174678" cy="1390525"/>
          </a:xfrm>
          <a:prstGeom prst="rightBrac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8" name="Group 27"/>
          <p:cNvGrpSpPr/>
          <p:nvPr/>
        </p:nvGrpSpPr>
        <p:grpSpPr>
          <a:xfrm>
            <a:off x="5367942" y="3682836"/>
            <a:ext cx="2116015" cy="308919"/>
            <a:chOff x="2459095" y="2018093"/>
            <a:chExt cx="2116015" cy="548640"/>
          </a:xfrm>
        </p:grpSpPr>
        <p:sp>
          <p:nvSpPr>
            <p:cNvPr id="40" name="Rectangle 39"/>
            <p:cNvSpPr/>
            <p:nvPr/>
          </p:nvSpPr>
          <p:spPr>
            <a:xfrm>
              <a:off x="2459095" y="2018093"/>
              <a:ext cx="685800" cy="5486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0</a:t>
              </a:r>
            </a:p>
          </p:txBody>
        </p:sp>
        <p:sp>
          <p:nvSpPr>
            <p:cNvPr id="41" name="Rectangle 40"/>
            <p:cNvSpPr/>
            <p:nvPr/>
          </p:nvSpPr>
          <p:spPr>
            <a:xfrm>
              <a:off x="3051111" y="2018093"/>
              <a:ext cx="685800" cy="5486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42" name="Rectangle 41"/>
            <p:cNvSpPr/>
            <p:nvPr/>
          </p:nvSpPr>
          <p:spPr>
            <a:xfrm>
              <a:off x="3889310" y="2018093"/>
              <a:ext cx="685800" cy="5486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0</a:t>
              </a:r>
            </a:p>
          </p:txBody>
        </p:sp>
      </p:grpSp>
      <p:sp>
        <p:nvSpPr>
          <p:cNvPr id="43"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14</a:t>
            </a:fld>
            <a:endParaRPr lang="en-US" dirty="0"/>
          </a:p>
        </p:txBody>
      </p:sp>
    </p:spTree>
    <p:extLst>
      <p:ext uri="{BB962C8B-B14F-4D97-AF65-F5344CB8AC3E}">
        <p14:creationId xmlns:p14="http://schemas.microsoft.com/office/powerpoint/2010/main" val="292189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5.55556E-7 4.44444E-6 L 0.00122 0.18495 " pathEditMode="relative" rAng="0" ptsTypes="AA">
                                      <p:cBhvr>
                                        <p:cTn id="29" dur="1500" fill="hold"/>
                                        <p:tgtEl>
                                          <p:spTgt spid="35"/>
                                        </p:tgtEl>
                                        <p:attrNameLst>
                                          <p:attrName>ppt_x</p:attrName>
                                          <p:attrName>ppt_y</p:attrName>
                                        </p:attrNameLst>
                                      </p:cBhvr>
                                      <p:rCtr x="52" y="9236"/>
                                    </p:animMotion>
                                  </p:childTnLst>
                                </p:cTn>
                              </p:par>
                              <p:par>
                                <p:cTn id="30" presetID="10" presetClass="entr" presetSubtype="0" fill="hold" grpId="0" nodeType="withEffect">
                                  <p:stCondLst>
                                    <p:cond delay="135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250"/>
                                        <p:tgtEl>
                                          <p:spTgt spid="36"/>
                                        </p:tgtEl>
                                      </p:cBhvr>
                                    </p:animEffect>
                                  </p:childTnLst>
                                </p:cTn>
                              </p:par>
                            </p:childTnLst>
                          </p:cTn>
                        </p:par>
                        <p:par>
                          <p:cTn id="33" fill="hold">
                            <p:stCondLst>
                              <p:cond delay="1600"/>
                            </p:stCondLst>
                            <p:childTnLst>
                              <p:par>
                                <p:cTn id="34" presetID="10"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1"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5.55556E-7 4.44444E-6 L 0.00122 0.18495 " pathEditMode="relative" rAng="0" ptsTypes="AA">
                                      <p:cBhvr>
                                        <p:cTn id="60" dur="1500" fill="hold"/>
                                        <p:tgtEl>
                                          <p:spTgt spid="16"/>
                                        </p:tgtEl>
                                        <p:attrNameLst>
                                          <p:attrName>ppt_x</p:attrName>
                                          <p:attrName>ppt_y</p:attrName>
                                        </p:attrNameLst>
                                      </p:cBhvr>
                                      <p:rCtr x="52" y="9236"/>
                                    </p:animMotion>
                                  </p:childTnLst>
                                </p:cTn>
                              </p:par>
                              <p:par>
                                <p:cTn id="61" presetID="10" presetClass="entr" presetSubtype="0" fill="hold" grpId="0" nodeType="withEffect">
                                  <p:stCondLst>
                                    <p:cond delay="135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250"/>
                                        <p:tgtEl>
                                          <p:spTgt spid="17"/>
                                        </p:tgtEl>
                                      </p:cBhvr>
                                    </p:animEffect>
                                  </p:childTnLst>
                                </p:cTn>
                              </p:par>
                              <p:par>
                                <p:cTn id="64" presetID="10" presetClass="entr" presetSubtype="0" fill="hold" grpId="0" nodeType="withEffect">
                                  <p:stCondLst>
                                    <p:cond delay="135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grpId="0" nodeType="withEffect">
                                  <p:stCondLst>
                                    <p:cond delay="135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135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135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grpId="0" nodeType="withEffect">
                                  <p:stCondLst>
                                    <p:cond delay="135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par>
                                <p:cTn id="79" presetID="10" presetClass="exit" presetSubtype="0" fill="hold" nodeType="withEffect">
                                  <p:stCondLst>
                                    <p:cond delay="1350"/>
                                  </p:stCondLst>
                                  <p:childTnLst>
                                    <p:animEffect transition="out" filter="fade">
                                      <p:cBhvr>
                                        <p:cTn id="80" dur="500"/>
                                        <p:tgtEl>
                                          <p:spTgt spid="31"/>
                                        </p:tgtEl>
                                      </p:cBhvr>
                                    </p:animEffect>
                                    <p:set>
                                      <p:cBhvr>
                                        <p:cTn id="81" dur="1" fill="hold">
                                          <p:stCondLst>
                                            <p:cond delay="499"/>
                                          </p:stCondLst>
                                        </p:cTn>
                                        <p:tgtEl>
                                          <p:spTgt spid="31"/>
                                        </p:tgtEl>
                                        <p:attrNameLst>
                                          <p:attrName>style.visibility</p:attrName>
                                        </p:attrNameLst>
                                      </p:cBhvr>
                                      <p:to>
                                        <p:strVal val="hidden"/>
                                      </p:to>
                                    </p:set>
                                  </p:childTnLst>
                                </p:cTn>
                              </p:par>
                            </p:childTnLst>
                          </p:cTn>
                        </p:par>
                        <p:par>
                          <p:cTn id="82" fill="hold">
                            <p:stCondLst>
                              <p:cond delay="1850"/>
                            </p:stCondLst>
                            <p:childTnLst>
                              <p:par>
                                <p:cTn id="83" presetID="1"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6" grpId="1" animBg="1"/>
      <p:bldP spid="17" grpId="0" animBg="1"/>
      <p:bldP spid="20" grpId="1" animBg="1"/>
      <p:bldP spid="18" grpId="0" animBg="1"/>
      <p:bldP spid="25" grpId="0"/>
      <p:bldP spid="30" grpId="0" animBg="1"/>
      <p:bldP spid="32" grpId="0" animBg="1"/>
      <p:bldP spid="33" grpId="0" animBg="1"/>
      <p:bldP spid="34" grpId="0" animBg="1"/>
      <p:bldP spid="35" grpId="0" animBg="1"/>
      <p:bldP spid="35" grpId="1" animBg="1"/>
      <p:bldP spid="36" grpId="0" animBg="1"/>
      <p:bldP spid="37" grpId="0" animBg="1"/>
      <p:bldP spid="38" grpId="0"/>
      <p:bldP spid="39" grpId="0"/>
      <p:bldP spid="5" grpId="0" animBg="1"/>
      <p:bldP spid="24"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p:cNvSpPr>
            <a:spLocks noGrp="1"/>
          </p:cNvSpPr>
          <p:nvPr>
            <p:ph idx="1"/>
          </p:nvPr>
        </p:nvSpPr>
        <p:spPr>
          <a:xfrm>
            <a:off x="246888" y="1188720"/>
            <a:ext cx="8820013" cy="4830762"/>
          </a:xfrm>
        </p:spPr>
        <p:txBody>
          <a:bodyPr/>
          <a:lstStyle/>
          <a:p>
            <a:pPr marL="0" indent="0">
              <a:buNone/>
            </a:pPr>
            <a:r>
              <a:rPr lang="en-US" dirty="0" smtClean="0"/>
              <a:t>Naïve implementation needs per-word counters/pads</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sym typeface="Wingdings" pitchFamily="2" charset="2"/>
              </a:rPr>
              <a:t>Reduce storage overhead by using only</a:t>
            </a:r>
            <a:r>
              <a:rPr lang="en-US" dirty="0" smtClean="0"/>
              <a:t> two counters</a:t>
            </a:r>
          </a:p>
          <a:p>
            <a:endParaRPr lang="en-US" dirty="0" smtClean="0"/>
          </a:p>
          <a:p>
            <a:endParaRPr lang="en-US" dirty="0"/>
          </a:p>
        </p:txBody>
      </p:sp>
      <p:sp>
        <p:nvSpPr>
          <p:cNvPr id="2" name="Title 1"/>
          <p:cNvSpPr>
            <a:spLocks noGrp="1"/>
          </p:cNvSpPr>
          <p:nvPr>
            <p:ph type="title"/>
          </p:nvPr>
        </p:nvSpPr>
        <p:spPr>
          <a:xfrm>
            <a:off x="234942" y="198438"/>
            <a:ext cx="8909058" cy="487362"/>
          </a:xfrm>
        </p:spPr>
        <p:txBody>
          <a:bodyPr/>
          <a:lstStyle/>
          <a:p>
            <a:r>
              <a:rPr lang="en-US" dirty="0" smtClean="0"/>
              <a:t>Insight 2: Efficient implementation</a:t>
            </a:r>
            <a:endParaRPr lang="en-US" dirty="0"/>
          </a:p>
        </p:txBody>
      </p:sp>
      <p:sp>
        <p:nvSpPr>
          <p:cNvPr id="4"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15</a:t>
            </a:fld>
            <a:endParaRPr lang="en-US"/>
          </a:p>
        </p:txBody>
      </p:sp>
      <p:sp>
        <p:nvSpPr>
          <p:cNvPr id="30" name="Rectangle 29"/>
          <p:cNvSpPr/>
          <p:nvPr/>
        </p:nvSpPr>
        <p:spPr>
          <a:xfrm>
            <a:off x="94130" y="2046924"/>
            <a:ext cx="1946148" cy="6149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solidFill>
                  <a:prstClr val="black"/>
                </a:solidFill>
              </a:rPr>
              <a:t>Encrypted PCM</a:t>
            </a:r>
            <a:endParaRPr lang="en-US" dirty="0"/>
          </a:p>
        </p:txBody>
      </p:sp>
      <p:sp>
        <p:nvSpPr>
          <p:cNvPr id="35" name="Rectangle 34"/>
          <p:cNvSpPr/>
          <p:nvPr/>
        </p:nvSpPr>
        <p:spPr>
          <a:xfrm>
            <a:off x="2365311" y="2090455"/>
            <a:ext cx="5486400" cy="55778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736911" y="2099599"/>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736911" y="2094177"/>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65911" y="2094177"/>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736911" y="2099599"/>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480111" y="2099599"/>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165911" y="2099599"/>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422711" y="2094177"/>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736911" y="2094177"/>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480111" y="2094177"/>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165911" y="2094177"/>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108511" y="2099599"/>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480111" y="2099599"/>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108511" y="2099773"/>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794311" y="2099773"/>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108511" y="2099773"/>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794311" y="2099773"/>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365311" y="2099773"/>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7165911" y="2099686"/>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736911" y="2099686"/>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422711" y="2099773"/>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480111" y="2099773"/>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165911" y="2099773"/>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736911" y="2099773"/>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4422711" y="2099773"/>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480111" y="2099773"/>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165911" y="2099773"/>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736911" y="209977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422711" y="2099773"/>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051111" y="2099773"/>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3051111" y="2099773"/>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736911" y="2099773"/>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4422711" y="2099773"/>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5108511" y="2099773"/>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5794311" y="2099773"/>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480111" y="2099773"/>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165911" y="209977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2365311" y="4387038"/>
            <a:ext cx="5486400" cy="55778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736911" y="4396182"/>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736911" y="4391743"/>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165911" y="4396182"/>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736911" y="4391655"/>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480111" y="4391655"/>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165911" y="4391655"/>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4422711" y="4396182"/>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3736911" y="4396182"/>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480111" y="4396182"/>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165911" y="4396182"/>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5108511" y="4396182"/>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6480111" y="4396182"/>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51085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57943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1085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7943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23653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165911" y="4396269"/>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3736911" y="4396269"/>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422711" y="4396356"/>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64801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71659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37369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44227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4801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71659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7369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44227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30511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30511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7369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44227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1085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7943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64801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71659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4130" y="4363186"/>
            <a:ext cx="1946148" cy="6149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solidFill>
                  <a:prstClr val="black"/>
                </a:solidFill>
              </a:rPr>
              <a:t>Encrypted PCM</a:t>
            </a:r>
            <a:endParaRPr lang="en-US" dirty="0"/>
          </a:p>
        </p:txBody>
      </p:sp>
      <p:sp>
        <p:nvSpPr>
          <p:cNvPr id="137" name="Rectangle 136"/>
          <p:cNvSpPr/>
          <p:nvPr/>
        </p:nvSpPr>
        <p:spPr>
          <a:xfrm>
            <a:off x="91440" y="6126480"/>
            <a:ext cx="8961120" cy="523220"/>
          </a:xfrm>
          <a:prstGeom prst="rect">
            <a:avLst/>
          </a:prstGeom>
          <a:solidFill>
            <a:srgbClr val="BBCFE6"/>
          </a:solidFill>
          <a:ln w="38100" cmpd="sng">
            <a:solidFill>
              <a:srgbClr val="FF6600"/>
            </a:solidFill>
          </a:ln>
        </p:spPr>
        <p:txBody>
          <a:bodyPr wrap="square">
            <a:spAutoFit/>
          </a:bodyPr>
          <a:lstStyle/>
          <a:p>
            <a:pPr algn="ctr"/>
            <a:r>
              <a:rPr lang="en-US" sz="2800" dirty="0" smtClean="0"/>
              <a:t>Do efficient partial re-encryption with only two counters</a:t>
            </a:r>
            <a:endParaRPr lang="en-US" sz="2800" dirty="0">
              <a:solidFill>
                <a:srgbClr val="00B050"/>
              </a:solidFill>
            </a:endParaRPr>
          </a:p>
        </p:txBody>
      </p:sp>
      <p:cxnSp>
        <p:nvCxnSpPr>
          <p:cNvPr id="156" name="Straight Arrow Connector 155"/>
          <p:cNvCxnSpPr/>
          <p:nvPr/>
        </p:nvCxnSpPr>
        <p:spPr>
          <a:xfrm flipH="1">
            <a:off x="7851711" y="4670676"/>
            <a:ext cx="517682" cy="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grpSp>
        <p:nvGrpSpPr>
          <p:cNvPr id="157" name="Group 156"/>
          <p:cNvGrpSpPr/>
          <p:nvPr/>
        </p:nvGrpSpPr>
        <p:grpSpPr>
          <a:xfrm>
            <a:off x="2365311" y="1680519"/>
            <a:ext cx="5486400" cy="308919"/>
            <a:chOff x="2365311" y="2018093"/>
            <a:chExt cx="5486400" cy="548640"/>
          </a:xfrm>
        </p:grpSpPr>
        <p:sp>
          <p:nvSpPr>
            <p:cNvPr id="158" name="Rectangle 157"/>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59" name="Rectangle 158"/>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0" name="Rectangle 159"/>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1" name="Rectangle 160"/>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2" name="Rectangle 161"/>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3" name="Rectangle 162"/>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4" name="Rectangle 163"/>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5" name="Rectangle 164"/>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grpSp>
      <p:grpSp>
        <p:nvGrpSpPr>
          <p:cNvPr id="166" name="Group 165"/>
          <p:cNvGrpSpPr/>
          <p:nvPr/>
        </p:nvGrpSpPr>
        <p:grpSpPr>
          <a:xfrm>
            <a:off x="2365311" y="1680519"/>
            <a:ext cx="5486400" cy="308919"/>
            <a:chOff x="2365311" y="2018093"/>
            <a:chExt cx="5486400" cy="548640"/>
          </a:xfrm>
        </p:grpSpPr>
        <p:sp>
          <p:nvSpPr>
            <p:cNvPr id="167" name="Rectangle 166"/>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8" name="Rectangle 167"/>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9" name="Rectangle 168"/>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170" name="Rectangle 169"/>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1" name="Rectangle 170"/>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2" name="Rectangle 171"/>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3" name="Rectangle 172"/>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5" name="Rectangle 174"/>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grpSp>
      <p:grpSp>
        <p:nvGrpSpPr>
          <p:cNvPr id="176" name="Group 175"/>
          <p:cNvGrpSpPr/>
          <p:nvPr/>
        </p:nvGrpSpPr>
        <p:grpSpPr>
          <a:xfrm>
            <a:off x="2365311" y="1680519"/>
            <a:ext cx="5486400" cy="308919"/>
            <a:chOff x="2365311" y="2018093"/>
            <a:chExt cx="5486400" cy="548640"/>
          </a:xfrm>
        </p:grpSpPr>
        <p:sp>
          <p:nvSpPr>
            <p:cNvPr id="177" name="Rectangle 176"/>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8" name="Rectangle 177"/>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9" name="Rectangle 178"/>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sp>
          <p:nvSpPr>
            <p:cNvPr id="180" name="Rectangle 179"/>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1" name="Rectangle 180"/>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2" name="Rectangle 181"/>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3" name="Rectangle 182"/>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4" name="Rectangle 183"/>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grpSp>
      <p:grpSp>
        <p:nvGrpSpPr>
          <p:cNvPr id="185" name="Group 184"/>
          <p:cNvGrpSpPr/>
          <p:nvPr/>
        </p:nvGrpSpPr>
        <p:grpSpPr>
          <a:xfrm>
            <a:off x="2365311" y="1680519"/>
            <a:ext cx="5486400" cy="308919"/>
            <a:chOff x="2365311" y="2018093"/>
            <a:chExt cx="5486400" cy="548640"/>
          </a:xfrm>
        </p:grpSpPr>
        <p:sp>
          <p:nvSpPr>
            <p:cNvPr id="186" name="Rectangle 185"/>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7" name="Rectangle 186"/>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8" name="Rectangle 187"/>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3</a:t>
              </a:r>
            </a:p>
          </p:txBody>
        </p:sp>
        <p:sp>
          <p:nvSpPr>
            <p:cNvPr id="189" name="Rectangle 188"/>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0</a:t>
              </a:r>
            </a:p>
          </p:txBody>
        </p:sp>
        <p:sp>
          <p:nvSpPr>
            <p:cNvPr id="190" name="Rectangle 189"/>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91" name="Rectangle 190"/>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92" name="Rectangle 191"/>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193" name="Rectangle 192"/>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grpSp>
      <p:grpSp>
        <p:nvGrpSpPr>
          <p:cNvPr id="194" name="Group 193"/>
          <p:cNvGrpSpPr/>
          <p:nvPr/>
        </p:nvGrpSpPr>
        <p:grpSpPr>
          <a:xfrm>
            <a:off x="2365311" y="1680519"/>
            <a:ext cx="5486400" cy="308919"/>
            <a:chOff x="2365311" y="2018093"/>
            <a:chExt cx="5486400" cy="548640"/>
          </a:xfrm>
        </p:grpSpPr>
        <p:sp>
          <p:nvSpPr>
            <p:cNvPr id="195" name="Rectangle 194"/>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96" name="Rectangle 195"/>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97" name="Rectangle 196"/>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sp>
          <p:nvSpPr>
            <p:cNvPr id="198" name="Rectangle 197"/>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1</a:t>
              </a:r>
              <a:endParaRPr lang="en-US" sz="2200" dirty="0"/>
            </a:p>
          </p:txBody>
        </p:sp>
        <p:sp>
          <p:nvSpPr>
            <p:cNvPr id="199" name="Rectangle 198"/>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00" name="Rectangle 199"/>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01" name="Rectangle 200"/>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sp>
          <p:nvSpPr>
            <p:cNvPr id="202" name="Rectangle 201"/>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3</a:t>
              </a:r>
            </a:p>
          </p:txBody>
        </p:sp>
      </p:grpSp>
      <p:grpSp>
        <p:nvGrpSpPr>
          <p:cNvPr id="203" name="Group 202"/>
          <p:cNvGrpSpPr/>
          <p:nvPr/>
        </p:nvGrpSpPr>
        <p:grpSpPr>
          <a:xfrm>
            <a:off x="2365311" y="1680519"/>
            <a:ext cx="5486400" cy="308919"/>
            <a:chOff x="2365311" y="2018093"/>
            <a:chExt cx="5486400" cy="548640"/>
          </a:xfrm>
        </p:grpSpPr>
        <p:sp>
          <p:nvSpPr>
            <p:cNvPr id="204" name="Rectangle 203"/>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05" name="Rectangle 204"/>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06" name="Rectangle 205"/>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5</a:t>
              </a:r>
            </a:p>
          </p:txBody>
        </p:sp>
        <p:sp>
          <p:nvSpPr>
            <p:cNvPr id="207" name="Rectangle 206"/>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2</a:t>
              </a:r>
            </a:p>
          </p:txBody>
        </p:sp>
        <p:sp>
          <p:nvSpPr>
            <p:cNvPr id="208" name="Rectangle 207"/>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209" name="Rectangle 208"/>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10" name="Rectangle 209"/>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3</a:t>
              </a:r>
            </a:p>
          </p:txBody>
        </p:sp>
        <p:sp>
          <p:nvSpPr>
            <p:cNvPr id="211" name="Rectangle 210"/>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grpSp>
      <p:grpSp>
        <p:nvGrpSpPr>
          <p:cNvPr id="212" name="Group 211"/>
          <p:cNvGrpSpPr/>
          <p:nvPr/>
        </p:nvGrpSpPr>
        <p:grpSpPr>
          <a:xfrm>
            <a:off x="2365311" y="1680519"/>
            <a:ext cx="5486400" cy="308919"/>
            <a:chOff x="2365311" y="2018093"/>
            <a:chExt cx="5486400" cy="548640"/>
          </a:xfrm>
        </p:grpSpPr>
        <p:sp>
          <p:nvSpPr>
            <p:cNvPr id="213" name="Rectangle 212"/>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14" name="Rectangle 213"/>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15" name="Rectangle 214"/>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216" name="Rectangle 215"/>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3</a:t>
              </a:r>
              <a:endParaRPr lang="en-US" sz="2200" dirty="0"/>
            </a:p>
          </p:txBody>
        </p:sp>
        <p:sp>
          <p:nvSpPr>
            <p:cNvPr id="217" name="Rectangle 216"/>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sp>
          <p:nvSpPr>
            <p:cNvPr id="218" name="Rectangle 217"/>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219" name="Rectangle 218"/>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sp>
          <p:nvSpPr>
            <p:cNvPr id="220" name="Rectangle 219"/>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5</a:t>
              </a:r>
            </a:p>
          </p:txBody>
        </p:sp>
      </p:grpSp>
      <p:grpSp>
        <p:nvGrpSpPr>
          <p:cNvPr id="221" name="Group 220"/>
          <p:cNvGrpSpPr/>
          <p:nvPr/>
        </p:nvGrpSpPr>
        <p:grpSpPr>
          <a:xfrm>
            <a:off x="2365311" y="1680519"/>
            <a:ext cx="5486400" cy="308919"/>
            <a:chOff x="2365311" y="2018093"/>
            <a:chExt cx="5486400" cy="548640"/>
          </a:xfrm>
        </p:grpSpPr>
        <p:sp>
          <p:nvSpPr>
            <p:cNvPr id="222" name="Rectangle 221"/>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23" name="Rectangle 222"/>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224" name="Rectangle 223"/>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7</a:t>
              </a:r>
            </a:p>
          </p:txBody>
        </p:sp>
        <p:sp>
          <p:nvSpPr>
            <p:cNvPr id="225" name="Rectangle 224"/>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4</a:t>
              </a:r>
            </a:p>
          </p:txBody>
        </p:sp>
        <p:sp>
          <p:nvSpPr>
            <p:cNvPr id="226" name="Rectangle 225"/>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3</a:t>
              </a:r>
            </a:p>
          </p:txBody>
        </p:sp>
        <p:sp>
          <p:nvSpPr>
            <p:cNvPr id="227" name="Rectangle 226"/>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2</a:t>
              </a:r>
            </a:p>
          </p:txBody>
        </p:sp>
        <p:sp>
          <p:nvSpPr>
            <p:cNvPr id="228" name="Rectangle 227"/>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5</a:t>
              </a:r>
            </a:p>
          </p:txBody>
        </p:sp>
        <p:sp>
          <p:nvSpPr>
            <p:cNvPr id="229" name="Rectangle 228"/>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grpSp>
      <p:grpSp>
        <p:nvGrpSpPr>
          <p:cNvPr id="230" name="Group 229"/>
          <p:cNvGrpSpPr/>
          <p:nvPr/>
        </p:nvGrpSpPr>
        <p:grpSpPr>
          <a:xfrm>
            <a:off x="2365311" y="1680519"/>
            <a:ext cx="5486400" cy="308919"/>
            <a:chOff x="2365311" y="2018093"/>
            <a:chExt cx="5486400" cy="548640"/>
          </a:xfrm>
        </p:grpSpPr>
        <p:sp>
          <p:nvSpPr>
            <p:cNvPr id="231" name="Rectangle 230"/>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232" name="Rectangle 231"/>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sp>
          <p:nvSpPr>
            <p:cNvPr id="233" name="Rectangle 232"/>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234" name="Rectangle 233"/>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5</a:t>
              </a:r>
              <a:endParaRPr lang="en-US" sz="2200" dirty="0"/>
            </a:p>
          </p:txBody>
        </p:sp>
        <p:sp>
          <p:nvSpPr>
            <p:cNvPr id="235" name="Rectangle 234"/>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sp>
          <p:nvSpPr>
            <p:cNvPr id="236" name="Rectangle 235"/>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3</a:t>
              </a:r>
              <a:endParaRPr lang="en-US" sz="2200" dirty="0"/>
            </a:p>
          </p:txBody>
        </p:sp>
        <p:sp>
          <p:nvSpPr>
            <p:cNvPr id="237" name="Rectangle 236"/>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238" name="Rectangle 237"/>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7</a:t>
              </a:r>
            </a:p>
          </p:txBody>
        </p:sp>
      </p:grpSp>
      <p:grpSp>
        <p:nvGrpSpPr>
          <p:cNvPr id="239" name="Group 238"/>
          <p:cNvGrpSpPr/>
          <p:nvPr/>
        </p:nvGrpSpPr>
        <p:grpSpPr>
          <a:xfrm>
            <a:off x="2365311" y="3872378"/>
            <a:ext cx="5486400" cy="385533"/>
            <a:chOff x="2365311" y="2018093"/>
            <a:chExt cx="5486400" cy="548640"/>
          </a:xfrm>
        </p:grpSpPr>
        <p:sp>
          <p:nvSpPr>
            <p:cNvPr id="240" name="Rectangle 239"/>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1" name="Rectangle 240"/>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2" name="Rectangle 241"/>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3" name="Rectangle 242"/>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4" name="Rectangle 243"/>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5" name="Rectangle 244"/>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6" name="Rectangle 245"/>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7" name="Rectangle 246"/>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grpSp>
      <p:grpSp>
        <p:nvGrpSpPr>
          <p:cNvPr id="248" name="Group 247"/>
          <p:cNvGrpSpPr/>
          <p:nvPr/>
        </p:nvGrpSpPr>
        <p:grpSpPr>
          <a:xfrm>
            <a:off x="2365311" y="3872378"/>
            <a:ext cx="5486400" cy="385533"/>
            <a:chOff x="2365311" y="2018093"/>
            <a:chExt cx="5486400" cy="548640"/>
          </a:xfrm>
        </p:grpSpPr>
        <p:sp>
          <p:nvSpPr>
            <p:cNvPr id="249" name="Rectangle 248"/>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0" name="Rectangle 249"/>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1" name="Rectangle 250"/>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252" name="Rectangle 251"/>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3" name="Rectangle 252"/>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4" name="Rectangle 253"/>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5" name="Rectangle 254"/>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6" name="Rectangle 255"/>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grpSp>
      <p:grpSp>
        <p:nvGrpSpPr>
          <p:cNvPr id="257" name="Group 256"/>
          <p:cNvGrpSpPr/>
          <p:nvPr/>
        </p:nvGrpSpPr>
        <p:grpSpPr>
          <a:xfrm>
            <a:off x="2365311" y="3872378"/>
            <a:ext cx="5486400" cy="385533"/>
            <a:chOff x="2365311" y="2018093"/>
            <a:chExt cx="5486400" cy="548640"/>
          </a:xfrm>
        </p:grpSpPr>
        <p:sp>
          <p:nvSpPr>
            <p:cNvPr id="258" name="Rectangle 257"/>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9" name="Rectangle 258"/>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0" name="Rectangle 259"/>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sp>
          <p:nvSpPr>
            <p:cNvPr id="261" name="Rectangle 260"/>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2" name="Rectangle 261"/>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3" name="Rectangle 262"/>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4" name="Rectangle 263"/>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5" name="Rectangle 264"/>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grpSp>
      <p:grpSp>
        <p:nvGrpSpPr>
          <p:cNvPr id="266" name="Group 265"/>
          <p:cNvGrpSpPr/>
          <p:nvPr/>
        </p:nvGrpSpPr>
        <p:grpSpPr>
          <a:xfrm>
            <a:off x="2365311" y="3872378"/>
            <a:ext cx="5486400" cy="385533"/>
            <a:chOff x="2365311" y="2018093"/>
            <a:chExt cx="5486400" cy="548640"/>
          </a:xfrm>
        </p:grpSpPr>
        <p:sp>
          <p:nvSpPr>
            <p:cNvPr id="267" name="Rectangle 266"/>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8" name="Rectangle 267"/>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9" name="Rectangle 268"/>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3</a:t>
              </a:r>
            </a:p>
          </p:txBody>
        </p:sp>
        <p:sp>
          <p:nvSpPr>
            <p:cNvPr id="270" name="Rectangle 269"/>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0</a:t>
              </a:r>
            </a:p>
          </p:txBody>
        </p:sp>
        <p:sp>
          <p:nvSpPr>
            <p:cNvPr id="271" name="Rectangle 270"/>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72" name="Rectangle 271"/>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73" name="Rectangle 272"/>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3</a:t>
              </a:r>
              <a:endParaRPr lang="en-US" sz="2200" dirty="0"/>
            </a:p>
          </p:txBody>
        </p:sp>
        <p:sp>
          <p:nvSpPr>
            <p:cNvPr id="274" name="Rectangle 273"/>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3</a:t>
              </a:r>
              <a:endParaRPr lang="en-US" sz="2200" dirty="0"/>
            </a:p>
          </p:txBody>
        </p:sp>
      </p:grpSp>
      <p:grpSp>
        <p:nvGrpSpPr>
          <p:cNvPr id="275" name="Group 274"/>
          <p:cNvGrpSpPr/>
          <p:nvPr/>
        </p:nvGrpSpPr>
        <p:grpSpPr>
          <a:xfrm>
            <a:off x="2365311" y="3872378"/>
            <a:ext cx="5486400" cy="385533"/>
            <a:chOff x="2365311" y="2018093"/>
            <a:chExt cx="5486400" cy="548640"/>
          </a:xfrm>
        </p:grpSpPr>
        <p:sp>
          <p:nvSpPr>
            <p:cNvPr id="276" name="Rectangle 275"/>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77" name="Rectangle 276"/>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78" name="Rectangle 277"/>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sp>
          <p:nvSpPr>
            <p:cNvPr id="279" name="Rectangle 278"/>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4</a:t>
              </a:r>
            </a:p>
          </p:txBody>
        </p:sp>
        <p:sp>
          <p:nvSpPr>
            <p:cNvPr id="280" name="Rectangle 279"/>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81" name="Rectangle 280"/>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82" name="Rectangle 281"/>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4</a:t>
              </a:r>
            </a:p>
          </p:txBody>
        </p:sp>
        <p:sp>
          <p:nvSpPr>
            <p:cNvPr id="283" name="Rectangle 282"/>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grpSp>
      <p:grpSp>
        <p:nvGrpSpPr>
          <p:cNvPr id="284" name="Group 283"/>
          <p:cNvGrpSpPr/>
          <p:nvPr/>
        </p:nvGrpSpPr>
        <p:grpSpPr>
          <a:xfrm>
            <a:off x="2365311" y="3872378"/>
            <a:ext cx="5486400" cy="385533"/>
            <a:chOff x="2365311" y="2018093"/>
            <a:chExt cx="5486400" cy="548640"/>
          </a:xfrm>
        </p:grpSpPr>
        <p:sp>
          <p:nvSpPr>
            <p:cNvPr id="285" name="Rectangle 284"/>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86" name="Rectangle 285"/>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87" name="Rectangle 286"/>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5</a:t>
              </a:r>
            </a:p>
          </p:txBody>
        </p:sp>
        <p:sp>
          <p:nvSpPr>
            <p:cNvPr id="288" name="Rectangle 287"/>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5</a:t>
              </a:r>
              <a:endParaRPr lang="en-US" sz="2200" dirty="0"/>
            </a:p>
          </p:txBody>
        </p:sp>
        <p:sp>
          <p:nvSpPr>
            <p:cNvPr id="289" name="Rectangle 288"/>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5</a:t>
              </a:r>
              <a:endParaRPr lang="en-US" sz="2200" dirty="0"/>
            </a:p>
          </p:txBody>
        </p:sp>
        <p:sp>
          <p:nvSpPr>
            <p:cNvPr id="290" name="Rectangle 289"/>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91" name="Rectangle 290"/>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5</a:t>
              </a:r>
              <a:endParaRPr lang="en-US" sz="2200" dirty="0"/>
            </a:p>
          </p:txBody>
        </p:sp>
        <p:sp>
          <p:nvSpPr>
            <p:cNvPr id="292" name="Rectangle 291"/>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5</a:t>
              </a:r>
              <a:endParaRPr lang="en-US" sz="2200" dirty="0"/>
            </a:p>
          </p:txBody>
        </p:sp>
      </p:grpSp>
      <p:grpSp>
        <p:nvGrpSpPr>
          <p:cNvPr id="293" name="Group 292"/>
          <p:cNvGrpSpPr/>
          <p:nvPr/>
        </p:nvGrpSpPr>
        <p:grpSpPr>
          <a:xfrm>
            <a:off x="2365311" y="3872378"/>
            <a:ext cx="5486400" cy="385533"/>
            <a:chOff x="2365311" y="2018093"/>
            <a:chExt cx="5486400" cy="548640"/>
          </a:xfrm>
        </p:grpSpPr>
        <p:sp>
          <p:nvSpPr>
            <p:cNvPr id="294" name="Rectangle 293"/>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95" name="Rectangle 294"/>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96" name="Rectangle 295"/>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297" name="Rectangle 296"/>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298" name="Rectangle 297"/>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299" name="Rectangle 298"/>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300" name="Rectangle 299"/>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301" name="Rectangle 300"/>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grpSp>
      <p:grpSp>
        <p:nvGrpSpPr>
          <p:cNvPr id="302" name="Group 301"/>
          <p:cNvGrpSpPr/>
          <p:nvPr/>
        </p:nvGrpSpPr>
        <p:grpSpPr>
          <a:xfrm>
            <a:off x="2365311" y="3872378"/>
            <a:ext cx="5486400" cy="385533"/>
            <a:chOff x="2365311" y="2018093"/>
            <a:chExt cx="5486400" cy="548640"/>
          </a:xfrm>
        </p:grpSpPr>
        <p:sp>
          <p:nvSpPr>
            <p:cNvPr id="303" name="Rectangle 302"/>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304" name="Rectangle 303"/>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sp>
          <p:nvSpPr>
            <p:cNvPr id="305" name="Rectangle 304"/>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7</a:t>
              </a:r>
            </a:p>
          </p:txBody>
        </p:sp>
        <p:sp>
          <p:nvSpPr>
            <p:cNvPr id="306" name="Rectangle 305"/>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sp>
          <p:nvSpPr>
            <p:cNvPr id="307" name="Rectangle 306"/>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sp>
          <p:nvSpPr>
            <p:cNvPr id="308" name="Rectangle 307"/>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sp>
          <p:nvSpPr>
            <p:cNvPr id="309" name="Rectangle 308"/>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sp>
          <p:nvSpPr>
            <p:cNvPr id="310" name="Rectangle 309"/>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grpSp>
      <p:grpSp>
        <p:nvGrpSpPr>
          <p:cNvPr id="311" name="Group 310"/>
          <p:cNvGrpSpPr/>
          <p:nvPr/>
        </p:nvGrpSpPr>
        <p:grpSpPr>
          <a:xfrm>
            <a:off x="2365311" y="3872378"/>
            <a:ext cx="5486400" cy="385533"/>
            <a:chOff x="2365311" y="2018093"/>
            <a:chExt cx="5486400" cy="548640"/>
          </a:xfrm>
        </p:grpSpPr>
        <p:sp>
          <p:nvSpPr>
            <p:cNvPr id="312" name="Rectangle 311"/>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3" name="Rectangle 312"/>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4" name="Rectangle 313"/>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5" name="Rectangle 314"/>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6" name="Rectangle 315"/>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7" name="Rectangle 316"/>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8</a:t>
              </a:r>
            </a:p>
          </p:txBody>
        </p:sp>
        <p:sp>
          <p:nvSpPr>
            <p:cNvPr id="318" name="Rectangle 317"/>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9" name="Rectangle 318"/>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grpSp>
      <p:cxnSp>
        <p:nvCxnSpPr>
          <p:cNvPr id="155" name="Straight Arrow Connector 154"/>
          <p:cNvCxnSpPr/>
          <p:nvPr/>
        </p:nvCxnSpPr>
        <p:spPr>
          <a:xfrm>
            <a:off x="4222033" y="3876510"/>
            <a:ext cx="0" cy="49798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21" name="Explosion 1 320"/>
          <p:cNvSpPr/>
          <p:nvPr/>
        </p:nvSpPr>
        <p:spPr>
          <a:xfrm rot="20936798">
            <a:off x="5847119" y="2362316"/>
            <a:ext cx="3161671" cy="824535"/>
          </a:xfrm>
          <a:prstGeom prst="irregularSeal1">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Expensive!</a:t>
            </a:r>
            <a:endParaRPr lang="en-US" sz="2400" dirty="0">
              <a:solidFill>
                <a:srgbClr val="FF0000"/>
              </a:solidFill>
            </a:endParaRPr>
          </a:p>
        </p:txBody>
      </p:sp>
    </p:spTree>
    <p:extLst>
      <p:ext uri="{BB962C8B-B14F-4D97-AF65-F5344CB8AC3E}">
        <p14:creationId xmlns:p14="http://schemas.microsoft.com/office/powerpoint/2010/main" val="364159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500"/>
                                        <p:tgtEl>
                                          <p:spTgt spid="1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nodeType="withEffect">
                                  <p:stCondLst>
                                    <p:cond delay="0"/>
                                  </p:stCondLst>
                                  <p:childTnLst>
                                    <p:set>
                                      <p:cBhvr>
                                        <p:cTn id="20" dur="1" fill="hold">
                                          <p:stCondLst>
                                            <p:cond delay="0"/>
                                          </p:stCondLst>
                                        </p:cTn>
                                        <p:tgtEl>
                                          <p:spTgt spid="176"/>
                                        </p:tgtEl>
                                        <p:attrNameLst>
                                          <p:attrName>style.visibility</p:attrName>
                                        </p:attrNameLst>
                                      </p:cBhvr>
                                      <p:to>
                                        <p:strVal val="visible"/>
                                      </p:to>
                                    </p:set>
                                    <p:animEffect transition="in" filter="fade">
                                      <p:cBhvr>
                                        <p:cTn id="21" dur="500"/>
                                        <p:tgtEl>
                                          <p:spTgt spid="17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185"/>
                                        </p:tgtEl>
                                        <p:attrNameLst>
                                          <p:attrName>style.visibility</p:attrName>
                                        </p:attrNameLst>
                                      </p:cBhvr>
                                      <p:to>
                                        <p:strVal val="visible"/>
                                      </p:to>
                                    </p:set>
                                    <p:animEffect transition="in" filter="fade">
                                      <p:cBhvr>
                                        <p:cTn id="34" dur="500"/>
                                        <p:tgtEl>
                                          <p:spTgt spid="185"/>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par>
                                <p:cTn id="48" presetID="10" presetClass="entr" presetSubtype="0" fill="hold" nodeType="withEffect">
                                  <p:stCondLst>
                                    <p:cond delay="0"/>
                                  </p:stCondLst>
                                  <p:childTnLst>
                                    <p:set>
                                      <p:cBhvr>
                                        <p:cTn id="49" dur="1" fill="hold">
                                          <p:stCondLst>
                                            <p:cond delay="0"/>
                                          </p:stCondLst>
                                        </p:cTn>
                                        <p:tgtEl>
                                          <p:spTgt spid="194"/>
                                        </p:tgtEl>
                                        <p:attrNameLst>
                                          <p:attrName>style.visibility</p:attrName>
                                        </p:attrNameLst>
                                      </p:cBhvr>
                                      <p:to>
                                        <p:strVal val="visible"/>
                                      </p:to>
                                    </p:set>
                                    <p:animEffect transition="in" filter="fade">
                                      <p:cBhvr>
                                        <p:cTn id="50" dur="500"/>
                                        <p:tgtEl>
                                          <p:spTgt spid="19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fade">
                                      <p:cBhvr>
                                        <p:cTn id="67" dur="500"/>
                                        <p:tgtEl>
                                          <p:spTgt spid="83"/>
                                        </p:tgtEl>
                                      </p:cBhvr>
                                    </p:animEffect>
                                  </p:childTnLst>
                                </p:cTn>
                              </p:par>
                              <p:par>
                                <p:cTn id="68" presetID="10" presetClass="entr" presetSubtype="0" fill="hold" nodeType="withEffect">
                                  <p:stCondLst>
                                    <p:cond delay="0"/>
                                  </p:stCondLst>
                                  <p:childTnLst>
                                    <p:set>
                                      <p:cBhvr>
                                        <p:cTn id="69" dur="1" fill="hold">
                                          <p:stCondLst>
                                            <p:cond delay="0"/>
                                          </p:stCondLst>
                                        </p:cTn>
                                        <p:tgtEl>
                                          <p:spTgt spid="203"/>
                                        </p:tgtEl>
                                        <p:attrNameLst>
                                          <p:attrName>style.visibility</p:attrName>
                                        </p:attrNameLst>
                                      </p:cBhvr>
                                      <p:to>
                                        <p:strVal val="visible"/>
                                      </p:to>
                                    </p:set>
                                    <p:animEffect transition="in" filter="fade">
                                      <p:cBhvr>
                                        <p:cTn id="70" dur="500"/>
                                        <p:tgtEl>
                                          <p:spTgt spid="203"/>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500"/>
                                        <p:tgtEl>
                                          <p:spTgt spid="4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4"/>
                                        </p:tgtEl>
                                        <p:attrNameLst>
                                          <p:attrName>style.visibility</p:attrName>
                                        </p:attrNameLst>
                                      </p:cBhvr>
                                      <p:to>
                                        <p:strVal val="visible"/>
                                      </p:to>
                                    </p:set>
                                    <p:animEffect transition="in" filter="fade">
                                      <p:cBhvr>
                                        <p:cTn id="80" dur="500"/>
                                        <p:tgtEl>
                                          <p:spTgt spid="8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fade">
                                      <p:cBhvr>
                                        <p:cTn id="83" dur="500"/>
                                        <p:tgtEl>
                                          <p:spTgt spid="8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7"/>
                                        </p:tgtEl>
                                        <p:attrNameLst>
                                          <p:attrName>style.visibility</p:attrName>
                                        </p:attrNameLst>
                                      </p:cBhvr>
                                      <p:to>
                                        <p:strVal val="visible"/>
                                      </p:to>
                                    </p:set>
                                    <p:animEffect transition="in" filter="fade">
                                      <p:cBhvr>
                                        <p:cTn id="89" dur="500"/>
                                        <p:tgtEl>
                                          <p:spTgt spid="87"/>
                                        </p:tgtEl>
                                      </p:cBhvr>
                                    </p:animEffect>
                                  </p:childTnLst>
                                </p:cTn>
                              </p:par>
                              <p:par>
                                <p:cTn id="90" presetID="10" presetClass="entr" presetSubtype="0" fill="hold" nodeType="withEffect">
                                  <p:stCondLst>
                                    <p:cond delay="0"/>
                                  </p:stCondLst>
                                  <p:childTnLst>
                                    <p:set>
                                      <p:cBhvr>
                                        <p:cTn id="91" dur="1" fill="hold">
                                          <p:stCondLst>
                                            <p:cond delay="0"/>
                                          </p:stCondLst>
                                        </p:cTn>
                                        <p:tgtEl>
                                          <p:spTgt spid="212"/>
                                        </p:tgtEl>
                                        <p:attrNameLst>
                                          <p:attrName>style.visibility</p:attrName>
                                        </p:attrNameLst>
                                      </p:cBhvr>
                                      <p:to>
                                        <p:strVal val="visible"/>
                                      </p:to>
                                    </p:set>
                                    <p:animEffect transition="in" filter="fade">
                                      <p:cBhvr>
                                        <p:cTn id="92" dur="500"/>
                                        <p:tgtEl>
                                          <p:spTgt spid="212"/>
                                        </p:tgtEl>
                                      </p:cBhvr>
                                    </p:animEffect>
                                  </p:childTnLst>
                                </p:cTn>
                              </p:par>
                            </p:childTnLst>
                          </p:cTn>
                        </p:par>
                        <p:par>
                          <p:cTn id="93" fill="hold">
                            <p:stCondLst>
                              <p:cond delay="1000"/>
                            </p:stCondLst>
                            <p:childTnLst>
                              <p:par>
                                <p:cTn id="94" presetID="10" presetClass="entr" presetSubtype="0" fill="hold" grpId="0" nodeType="after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fade">
                                      <p:cBhvr>
                                        <p:cTn id="96" dur="500"/>
                                        <p:tgtEl>
                                          <p:spTgt spid="5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500"/>
                                        <p:tgtEl>
                                          <p:spTgt spid="5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fade">
                                      <p:cBhvr>
                                        <p:cTn id="102" dur="500"/>
                                        <p:tgtEl>
                                          <p:spTgt spid="8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500"/>
                                        <p:tgtEl>
                                          <p:spTgt spid="8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fade">
                                      <p:cBhvr>
                                        <p:cTn id="108" dur="500"/>
                                        <p:tgtEl>
                                          <p:spTgt spid="9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1"/>
                                        </p:tgtEl>
                                        <p:attrNameLst>
                                          <p:attrName>style.visibility</p:attrName>
                                        </p:attrNameLst>
                                      </p:cBhvr>
                                      <p:to>
                                        <p:strVal val="visible"/>
                                      </p:to>
                                    </p:set>
                                    <p:animEffect transition="in" filter="fade">
                                      <p:cBhvr>
                                        <p:cTn id="111" dur="500"/>
                                        <p:tgtEl>
                                          <p:spTgt spid="9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nodeType="withEffect">
                                  <p:stCondLst>
                                    <p:cond delay="0"/>
                                  </p:stCondLst>
                                  <p:childTnLst>
                                    <p:set>
                                      <p:cBhvr>
                                        <p:cTn id="116" dur="1" fill="hold">
                                          <p:stCondLst>
                                            <p:cond delay="0"/>
                                          </p:stCondLst>
                                        </p:cTn>
                                        <p:tgtEl>
                                          <p:spTgt spid="221"/>
                                        </p:tgtEl>
                                        <p:attrNameLst>
                                          <p:attrName>style.visibility</p:attrName>
                                        </p:attrNameLst>
                                      </p:cBhvr>
                                      <p:to>
                                        <p:strVal val="visible"/>
                                      </p:to>
                                    </p:set>
                                    <p:animEffect transition="in" filter="fade">
                                      <p:cBhvr>
                                        <p:cTn id="117" dur="500"/>
                                        <p:tgtEl>
                                          <p:spTgt spid="221"/>
                                        </p:tgtEl>
                                      </p:cBhvr>
                                    </p:animEffect>
                                  </p:childTnLst>
                                </p:cTn>
                              </p:par>
                            </p:childTnLst>
                          </p:cTn>
                        </p:par>
                        <p:par>
                          <p:cTn id="118" fill="hold">
                            <p:stCondLst>
                              <p:cond delay="1500"/>
                            </p:stCondLst>
                            <p:childTnLst>
                              <p:par>
                                <p:cTn id="119" presetID="10" presetClass="entr" presetSubtype="0" fill="hold" grpId="0" nodeType="after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fade">
                                      <p:cBhvr>
                                        <p:cTn id="121" dur="500"/>
                                        <p:tgtEl>
                                          <p:spTgt spid="7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fade">
                                      <p:cBhvr>
                                        <p:cTn id="124" dur="500"/>
                                        <p:tgtEl>
                                          <p:spTgt spid="9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fade">
                                      <p:cBhvr>
                                        <p:cTn id="127" dur="500"/>
                                        <p:tgtEl>
                                          <p:spTgt spid="9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fade">
                                      <p:cBhvr>
                                        <p:cTn id="130" dur="500"/>
                                        <p:tgtEl>
                                          <p:spTgt spid="9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fade">
                                      <p:cBhvr>
                                        <p:cTn id="133" dur="500"/>
                                        <p:tgtEl>
                                          <p:spTgt spid="9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fade">
                                      <p:cBhvr>
                                        <p:cTn id="136" dur="500"/>
                                        <p:tgtEl>
                                          <p:spTgt spid="9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fade">
                                      <p:cBhvr>
                                        <p:cTn id="139" dur="500"/>
                                        <p:tgtEl>
                                          <p:spTgt spid="9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fade">
                                      <p:cBhvr>
                                        <p:cTn id="142" dur="500"/>
                                        <p:tgtEl>
                                          <p:spTgt spid="99"/>
                                        </p:tgtEl>
                                      </p:cBhvr>
                                    </p:animEffect>
                                  </p:childTnLst>
                                </p:cTn>
                              </p:par>
                              <p:par>
                                <p:cTn id="143" presetID="10" presetClass="entr" presetSubtype="0" fill="hold" nodeType="withEffect">
                                  <p:stCondLst>
                                    <p:cond delay="0"/>
                                  </p:stCondLst>
                                  <p:childTnLst>
                                    <p:set>
                                      <p:cBhvr>
                                        <p:cTn id="144" dur="1" fill="hold">
                                          <p:stCondLst>
                                            <p:cond delay="0"/>
                                          </p:stCondLst>
                                        </p:cTn>
                                        <p:tgtEl>
                                          <p:spTgt spid="230"/>
                                        </p:tgtEl>
                                        <p:attrNameLst>
                                          <p:attrName>style.visibility</p:attrName>
                                        </p:attrNameLst>
                                      </p:cBhvr>
                                      <p:to>
                                        <p:strVal val="visible"/>
                                      </p:to>
                                    </p:set>
                                    <p:animEffect transition="in" filter="fade">
                                      <p:cBhvr>
                                        <p:cTn id="145" dur="500"/>
                                        <p:tgtEl>
                                          <p:spTgt spid="230"/>
                                        </p:tgtEl>
                                      </p:cBhvr>
                                    </p:animEffect>
                                  </p:childTnLst>
                                </p:cTn>
                              </p:par>
                            </p:childTnLst>
                          </p:cTn>
                        </p:par>
                        <p:par>
                          <p:cTn id="146" fill="hold">
                            <p:stCondLst>
                              <p:cond delay="2000"/>
                            </p:stCondLst>
                            <p:childTnLst>
                              <p:par>
                                <p:cTn id="147" presetID="10" presetClass="entr" presetSubtype="0" fill="hold" grpId="0" nodeType="afterEffect">
                                  <p:stCondLst>
                                    <p:cond delay="0"/>
                                  </p:stCondLst>
                                  <p:childTnLst>
                                    <p:set>
                                      <p:cBhvr>
                                        <p:cTn id="148" dur="1" fill="hold">
                                          <p:stCondLst>
                                            <p:cond delay="0"/>
                                          </p:stCondLst>
                                        </p:cTn>
                                        <p:tgtEl>
                                          <p:spTgt spid="321"/>
                                        </p:tgtEl>
                                        <p:attrNameLst>
                                          <p:attrName>style.visibility</p:attrName>
                                        </p:attrNameLst>
                                      </p:cBhvr>
                                      <p:to>
                                        <p:strVal val="visible"/>
                                      </p:to>
                                    </p:set>
                                    <p:animEffect transition="in" filter="fade">
                                      <p:cBhvr>
                                        <p:cTn id="149" dur="500"/>
                                        <p:tgtEl>
                                          <p:spTgt spid="321"/>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34">
                                            <p:txEl>
                                              <p:pRg st="4" end="4"/>
                                            </p:txEl>
                                          </p:spTgt>
                                        </p:tgtEl>
                                        <p:attrNameLst>
                                          <p:attrName>style.visibility</p:attrName>
                                        </p:attrNameLst>
                                      </p:cBhvr>
                                      <p:to>
                                        <p:strVal val="visible"/>
                                      </p:to>
                                    </p:set>
                                    <p:animEffect transition="in" filter="fade">
                                      <p:cBhvr>
                                        <p:cTn id="154" dur="500"/>
                                        <p:tgtEl>
                                          <p:spTgt spid="34">
                                            <p:txEl>
                                              <p:pRg st="4" end="4"/>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74"/>
                                        </p:tgtEl>
                                        <p:attrNameLst>
                                          <p:attrName>style.visibility</p:attrName>
                                        </p:attrNameLst>
                                      </p:cBhvr>
                                      <p:to>
                                        <p:strVal val="visible"/>
                                      </p:to>
                                    </p:set>
                                    <p:animEffect transition="in" filter="fade">
                                      <p:cBhvr>
                                        <p:cTn id="157" dur="500"/>
                                        <p:tgtEl>
                                          <p:spTgt spid="174"/>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00"/>
                                        </p:tgtEl>
                                        <p:attrNameLst>
                                          <p:attrName>style.visibility</p:attrName>
                                        </p:attrNameLst>
                                      </p:cBhvr>
                                      <p:to>
                                        <p:strVal val="visible"/>
                                      </p:to>
                                    </p:set>
                                    <p:animEffect transition="in" filter="fade">
                                      <p:cBhvr>
                                        <p:cTn id="162" dur="500"/>
                                        <p:tgtEl>
                                          <p:spTgt spid="100"/>
                                        </p:tgtEl>
                                      </p:cBhvr>
                                    </p:animEffect>
                                  </p:childTnLst>
                                </p:cTn>
                              </p:par>
                              <p:par>
                                <p:cTn id="163" presetID="10" presetClass="entr" presetSubtype="0" fill="hold" nodeType="withEffect">
                                  <p:stCondLst>
                                    <p:cond delay="0"/>
                                  </p:stCondLst>
                                  <p:childTnLst>
                                    <p:set>
                                      <p:cBhvr>
                                        <p:cTn id="164" dur="1" fill="hold">
                                          <p:stCondLst>
                                            <p:cond delay="0"/>
                                          </p:stCondLst>
                                        </p:cTn>
                                        <p:tgtEl>
                                          <p:spTgt spid="156"/>
                                        </p:tgtEl>
                                        <p:attrNameLst>
                                          <p:attrName>style.visibility</p:attrName>
                                        </p:attrNameLst>
                                      </p:cBhvr>
                                      <p:to>
                                        <p:strVal val="visible"/>
                                      </p:to>
                                    </p:set>
                                    <p:animEffect transition="in" filter="fade">
                                      <p:cBhvr>
                                        <p:cTn id="165" dur="500"/>
                                        <p:tgtEl>
                                          <p:spTgt spid="156"/>
                                        </p:tgtEl>
                                      </p:cBhvr>
                                    </p:animEffect>
                                  </p:childTnLst>
                                </p:cTn>
                              </p:par>
                              <p:par>
                                <p:cTn id="166" presetID="10" presetClass="entr" presetSubtype="0" fill="hold" nodeType="withEffect">
                                  <p:stCondLst>
                                    <p:cond delay="0"/>
                                  </p:stCondLst>
                                  <p:childTnLst>
                                    <p:set>
                                      <p:cBhvr>
                                        <p:cTn id="167" dur="1" fill="hold">
                                          <p:stCondLst>
                                            <p:cond delay="0"/>
                                          </p:stCondLst>
                                        </p:cTn>
                                        <p:tgtEl>
                                          <p:spTgt spid="239"/>
                                        </p:tgtEl>
                                        <p:attrNameLst>
                                          <p:attrName>style.visibility</p:attrName>
                                        </p:attrNameLst>
                                      </p:cBhvr>
                                      <p:to>
                                        <p:strVal val="visible"/>
                                      </p:to>
                                    </p:set>
                                    <p:animEffect transition="in" filter="fade">
                                      <p:cBhvr>
                                        <p:cTn id="168" dur="500"/>
                                        <p:tgtEl>
                                          <p:spTgt spid="239"/>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101"/>
                                        </p:tgtEl>
                                        <p:attrNameLst>
                                          <p:attrName>style.visibility</p:attrName>
                                        </p:attrNameLst>
                                      </p:cBhvr>
                                      <p:to>
                                        <p:strVal val="visible"/>
                                      </p:to>
                                    </p:set>
                                    <p:animEffect transition="in" filter="fade">
                                      <p:cBhvr>
                                        <p:cTn id="173" dur="500"/>
                                        <p:tgtEl>
                                          <p:spTgt spid="101"/>
                                        </p:tgtEl>
                                      </p:cBhvr>
                                    </p:animEffect>
                                  </p:childTnLst>
                                </p:cTn>
                              </p:par>
                              <p:par>
                                <p:cTn id="174" presetID="10" presetClass="entr" presetSubtype="0" fill="hold" nodeType="withEffect">
                                  <p:stCondLst>
                                    <p:cond delay="0"/>
                                  </p:stCondLst>
                                  <p:childTnLst>
                                    <p:set>
                                      <p:cBhvr>
                                        <p:cTn id="175" dur="1" fill="hold">
                                          <p:stCondLst>
                                            <p:cond delay="0"/>
                                          </p:stCondLst>
                                        </p:cTn>
                                        <p:tgtEl>
                                          <p:spTgt spid="155"/>
                                        </p:tgtEl>
                                        <p:attrNameLst>
                                          <p:attrName>style.visibility</p:attrName>
                                        </p:attrNameLst>
                                      </p:cBhvr>
                                      <p:to>
                                        <p:strVal val="visible"/>
                                      </p:to>
                                    </p:set>
                                    <p:animEffect transition="in" filter="fade">
                                      <p:cBhvr>
                                        <p:cTn id="176" dur="500"/>
                                        <p:tgtEl>
                                          <p:spTgt spid="155"/>
                                        </p:tgtEl>
                                      </p:cBhvr>
                                    </p:animEffect>
                                  </p:childTnLst>
                                </p:cTn>
                              </p:par>
                              <p:par>
                                <p:cTn id="177" presetID="10" presetClass="entr" presetSubtype="0" fill="hold" nodeType="withEffect">
                                  <p:stCondLst>
                                    <p:cond delay="0"/>
                                  </p:stCondLst>
                                  <p:childTnLst>
                                    <p:set>
                                      <p:cBhvr>
                                        <p:cTn id="178" dur="1" fill="hold">
                                          <p:stCondLst>
                                            <p:cond delay="0"/>
                                          </p:stCondLst>
                                        </p:cTn>
                                        <p:tgtEl>
                                          <p:spTgt spid="248"/>
                                        </p:tgtEl>
                                        <p:attrNameLst>
                                          <p:attrName>style.visibility</p:attrName>
                                        </p:attrNameLst>
                                      </p:cBhvr>
                                      <p:to>
                                        <p:strVal val="visible"/>
                                      </p:to>
                                    </p:set>
                                    <p:animEffect transition="in" filter="fade">
                                      <p:cBhvr>
                                        <p:cTn id="179" dur="500"/>
                                        <p:tgtEl>
                                          <p:spTgt spid="248"/>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102"/>
                                        </p:tgtEl>
                                        <p:attrNameLst>
                                          <p:attrName>style.visibility</p:attrName>
                                        </p:attrNameLst>
                                      </p:cBhvr>
                                      <p:to>
                                        <p:strVal val="visible"/>
                                      </p:to>
                                    </p:set>
                                    <p:animEffect transition="in" filter="fade">
                                      <p:cBhvr>
                                        <p:cTn id="184" dur="500"/>
                                        <p:tgtEl>
                                          <p:spTgt spid="102"/>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03"/>
                                        </p:tgtEl>
                                        <p:attrNameLst>
                                          <p:attrName>style.visibility</p:attrName>
                                        </p:attrNameLst>
                                      </p:cBhvr>
                                      <p:to>
                                        <p:strVal val="visible"/>
                                      </p:to>
                                    </p:set>
                                    <p:animEffect transition="in" filter="fade">
                                      <p:cBhvr>
                                        <p:cTn id="187" dur="500"/>
                                        <p:tgtEl>
                                          <p:spTgt spid="103"/>
                                        </p:tgtEl>
                                      </p:cBhvr>
                                    </p:animEffect>
                                  </p:childTnLst>
                                </p:cTn>
                              </p:par>
                              <p:par>
                                <p:cTn id="188" presetID="10" presetClass="exit" presetSubtype="0" fill="hold" nodeType="withEffect">
                                  <p:stCondLst>
                                    <p:cond delay="0"/>
                                  </p:stCondLst>
                                  <p:childTnLst>
                                    <p:animEffect transition="out" filter="fade">
                                      <p:cBhvr>
                                        <p:cTn id="189" dur="500"/>
                                        <p:tgtEl>
                                          <p:spTgt spid="156"/>
                                        </p:tgtEl>
                                      </p:cBhvr>
                                    </p:animEffect>
                                    <p:set>
                                      <p:cBhvr>
                                        <p:cTn id="190" dur="1" fill="hold">
                                          <p:stCondLst>
                                            <p:cond delay="499"/>
                                          </p:stCondLst>
                                        </p:cTn>
                                        <p:tgtEl>
                                          <p:spTgt spid="156"/>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155"/>
                                        </p:tgtEl>
                                      </p:cBhvr>
                                    </p:animEffect>
                                    <p:set>
                                      <p:cBhvr>
                                        <p:cTn id="193" dur="1" fill="hold">
                                          <p:stCondLst>
                                            <p:cond delay="499"/>
                                          </p:stCondLst>
                                        </p:cTn>
                                        <p:tgtEl>
                                          <p:spTgt spid="155"/>
                                        </p:tgtEl>
                                        <p:attrNameLst>
                                          <p:attrName>style.visibility</p:attrName>
                                        </p:attrNameLst>
                                      </p:cBhvr>
                                      <p:to>
                                        <p:strVal val="hidden"/>
                                      </p:to>
                                    </p:set>
                                  </p:childTnLst>
                                </p:cTn>
                              </p:par>
                              <p:par>
                                <p:cTn id="194" presetID="10" presetClass="entr" presetSubtype="0" fill="hold" nodeType="withEffect">
                                  <p:stCondLst>
                                    <p:cond delay="0"/>
                                  </p:stCondLst>
                                  <p:childTnLst>
                                    <p:set>
                                      <p:cBhvr>
                                        <p:cTn id="195" dur="1" fill="hold">
                                          <p:stCondLst>
                                            <p:cond delay="0"/>
                                          </p:stCondLst>
                                        </p:cTn>
                                        <p:tgtEl>
                                          <p:spTgt spid="257"/>
                                        </p:tgtEl>
                                        <p:attrNameLst>
                                          <p:attrName>style.visibility</p:attrName>
                                        </p:attrNameLst>
                                      </p:cBhvr>
                                      <p:to>
                                        <p:strVal val="visible"/>
                                      </p:to>
                                    </p:set>
                                    <p:animEffect transition="in" filter="fade">
                                      <p:cBhvr>
                                        <p:cTn id="196" dur="500"/>
                                        <p:tgtEl>
                                          <p:spTgt spid="257"/>
                                        </p:tgtEl>
                                      </p:cBhvr>
                                    </p:animEffect>
                                  </p:childTnLst>
                                </p:cTn>
                              </p:par>
                            </p:childTnLst>
                          </p:cTn>
                        </p:par>
                        <p:par>
                          <p:cTn id="197" fill="hold">
                            <p:stCondLst>
                              <p:cond delay="500"/>
                            </p:stCondLst>
                            <p:childTnLst>
                              <p:par>
                                <p:cTn id="198" presetID="10" presetClass="entr" presetSubtype="0" fill="hold" grpId="0" nodeType="afterEffect">
                                  <p:stCondLst>
                                    <p:cond delay="0"/>
                                  </p:stCondLst>
                                  <p:childTnLst>
                                    <p:set>
                                      <p:cBhvr>
                                        <p:cTn id="199" dur="1" fill="hold">
                                          <p:stCondLst>
                                            <p:cond delay="0"/>
                                          </p:stCondLst>
                                        </p:cTn>
                                        <p:tgtEl>
                                          <p:spTgt spid="104"/>
                                        </p:tgtEl>
                                        <p:attrNameLst>
                                          <p:attrName>style.visibility</p:attrName>
                                        </p:attrNameLst>
                                      </p:cBhvr>
                                      <p:to>
                                        <p:strVal val="visible"/>
                                      </p:to>
                                    </p:set>
                                    <p:animEffect transition="in" filter="fade">
                                      <p:cBhvr>
                                        <p:cTn id="200" dur="500"/>
                                        <p:tgtEl>
                                          <p:spTgt spid="104"/>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05"/>
                                        </p:tgtEl>
                                        <p:attrNameLst>
                                          <p:attrName>style.visibility</p:attrName>
                                        </p:attrNameLst>
                                      </p:cBhvr>
                                      <p:to>
                                        <p:strVal val="visible"/>
                                      </p:to>
                                    </p:set>
                                    <p:animEffect transition="in" filter="fade">
                                      <p:cBhvr>
                                        <p:cTn id="203" dur="500"/>
                                        <p:tgtEl>
                                          <p:spTgt spid="105"/>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06"/>
                                        </p:tgtEl>
                                        <p:attrNameLst>
                                          <p:attrName>style.visibility</p:attrName>
                                        </p:attrNameLst>
                                      </p:cBhvr>
                                      <p:to>
                                        <p:strVal val="visible"/>
                                      </p:to>
                                    </p:set>
                                    <p:animEffect transition="in" filter="fade">
                                      <p:cBhvr>
                                        <p:cTn id="206" dur="500"/>
                                        <p:tgtEl>
                                          <p:spTgt spid="106"/>
                                        </p:tgtEl>
                                      </p:cBhvr>
                                    </p:animEffect>
                                  </p:childTnLst>
                                </p:cTn>
                              </p:par>
                              <p:par>
                                <p:cTn id="207" presetID="10" presetClass="entr" presetSubtype="0" fill="hold" nodeType="withEffect">
                                  <p:stCondLst>
                                    <p:cond delay="0"/>
                                  </p:stCondLst>
                                  <p:childTnLst>
                                    <p:set>
                                      <p:cBhvr>
                                        <p:cTn id="208" dur="1" fill="hold">
                                          <p:stCondLst>
                                            <p:cond delay="0"/>
                                          </p:stCondLst>
                                        </p:cTn>
                                        <p:tgtEl>
                                          <p:spTgt spid="266"/>
                                        </p:tgtEl>
                                        <p:attrNameLst>
                                          <p:attrName>style.visibility</p:attrName>
                                        </p:attrNameLst>
                                      </p:cBhvr>
                                      <p:to>
                                        <p:strVal val="visible"/>
                                      </p:to>
                                    </p:set>
                                    <p:animEffect transition="in" filter="fade">
                                      <p:cBhvr>
                                        <p:cTn id="209" dur="500"/>
                                        <p:tgtEl>
                                          <p:spTgt spid="266"/>
                                        </p:tgtEl>
                                      </p:cBhvr>
                                    </p:animEffect>
                                  </p:childTnLst>
                                </p:cTn>
                              </p:par>
                            </p:childTnLst>
                          </p:cTn>
                        </p:par>
                        <p:par>
                          <p:cTn id="210" fill="hold">
                            <p:stCondLst>
                              <p:cond delay="1000"/>
                            </p:stCondLst>
                            <p:childTnLst>
                              <p:par>
                                <p:cTn id="211" presetID="10" presetClass="entr" presetSubtype="0" fill="hold" grpId="0" nodeType="afterEffect">
                                  <p:stCondLst>
                                    <p:cond delay="0"/>
                                  </p:stCondLst>
                                  <p:childTnLst>
                                    <p:set>
                                      <p:cBhvr>
                                        <p:cTn id="212" dur="1" fill="hold">
                                          <p:stCondLst>
                                            <p:cond delay="0"/>
                                          </p:stCondLst>
                                        </p:cTn>
                                        <p:tgtEl>
                                          <p:spTgt spid="107"/>
                                        </p:tgtEl>
                                        <p:attrNameLst>
                                          <p:attrName>style.visibility</p:attrName>
                                        </p:attrNameLst>
                                      </p:cBhvr>
                                      <p:to>
                                        <p:strVal val="visible"/>
                                      </p:to>
                                    </p:set>
                                    <p:animEffect transition="in" filter="fade">
                                      <p:cBhvr>
                                        <p:cTn id="213" dur="500"/>
                                        <p:tgtEl>
                                          <p:spTgt spid="107"/>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108"/>
                                        </p:tgtEl>
                                        <p:attrNameLst>
                                          <p:attrName>style.visibility</p:attrName>
                                        </p:attrNameLst>
                                      </p:cBhvr>
                                      <p:to>
                                        <p:strVal val="visible"/>
                                      </p:to>
                                    </p:set>
                                    <p:animEffect transition="in" filter="fade">
                                      <p:cBhvr>
                                        <p:cTn id="216" dur="500"/>
                                        <p:tgtEl>
                                          <p:spTgt spid="108"/>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109"/>
                                        </p:tgtEl>
                                        <p:attrNameLst>
                                          <p:attrName>style.visibility</p:attrName>
                                        </p:attrNameLst>
                                      </p:cBhvr>
                                      <p:to>
                                        <p:strVal val="visible"/>
                                      </p:to>
                                    </p:set>
                                    <p:animEffect transition="in" filter="fade">
                                      <p:cBhvr>
                                        <p:cTn id="219" dur="500"/>
                                        <p:tgtEl>
                                          <p:spTgt spid="109"/>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10"/>
                                        </p:tgtEl>
                                        <p:attrNameLst>
                                          <p:attrName>style.visibility</p:attrName>
                                        </p:attrNameLst>
                                      </p:cBhvr>
                                      <p:to>
                                        <p:strVal val="visible"/>
                                      </p:to>
                                    </p:set>
                                    <p:animEffect transition="in" filter="fade">
                                      <p:cBhvr>
                                        <p:cTn id="222" dur="500"/>
                                        <p:tgtEl>
                                          <p:spTgt spid="110"/>
                                        </p:tgtEl>
                                      </p:cBhvr>
                                    </p:animEffect>
                                  </p:childTnLst>
                                </p:cTn>
                              </p:par>
                              <p:par>
                                <p:cTn id="223" presetID="10" presetClass="entr" presetSubtype="0" fill="hold" nodeType="withEffect">
                                  <p:stCondLst>
                                    <p:cond delay="0"/>
                                  </p:stCondLst>
                                  <p:childTnLst>
                                    <p:set>
                                      <p:cBhvr>
                                        <p:cTn id="224" dur="1" fill="hold">
                                          <p:stCondLst>
                                            <p:cond delay="0"/>
                                          </p:stCondLst>
                                        </p:cTn>
                                        <p:tgtEl>
                                          <p:spTgt spid="275"/>
                                        </p:tgtEl>
                                        <p:attrNameLst>
                                          <p:attrName>style.visibility</p:attrName>
                                        </p:attrNameLst>
                                      </p:cBhvr>
                                      <p:to>
                                        <p:strVal val="visible"/>
                                      </p:to>
                                    </p:set>
                                    <p:animEffect transition="in" filter="fade">
                                      <p:cBhvr>
                                        <p:cTn id="225" dur="500"/>
                                        <p:tgtEl>
                                          <p:spTgt spid="275"/>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grpId="0" nodeType="clickEffect">
                                  <p:stCondLst>
                                    <p:cond delay="0"/>
                                  </p:stCondLst>
                                  <p:childTnLst>
                                    <p:set>
                                      <p:cBhvr>
                                        <p:cTn id="229" dur="1" fill="hold">
                                          <p:stCondLst>
                                            <p:cond delay="0"/>
                                          </p:stCondLst>
                                        </p:cTn>
                                        <p:tgtEl>
                                          <p:spTgt spid="111"/>
                                        </p:tgtEl>
                                        <p:attrNameLst>
                                          <p:attrName>style.visibility</p:attrName>
                                        </p:attrNameLst>
                                      </p:cBhvr>
                                      <p:to>
                                        <p:strVal val="visible"/>
                                      </p:to>
                                    </p:set>
                                    <p:animEffect transition="in" filter="fade">
                                      <p:cBhvr>
                                        <p:cTn id="230" dur="500"/>
                                        <p:tgtEl>
                                          <p:spTgt spid="111"/>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112"/>
                                        </p:tgtEl>
                                        <p:attrNameLst>
                                          <p:attrName>style.visibility</p:attrName>
                                        </p:attrNameLst>
                                      </p:cBhvr>
                                      <p:to>
                                        <p:strVal val="visible"/>
                                      </p:to>
                                    </p:set>
                                    <p:animEffect transition="in" filter="fade">
                                      <p:cBhvr>
                                        <p:cTn id="233" dur="500"/>
                                        <p:tgtEl>
                                          <p:spTgt spid="112"/>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118"/>
                                        </p:tgtEl>
                                        <p:attrNameLst>
                                          <p:attrName>style.visibility</p:attrName>
                                        </p:attrNameLst>
                                      </p:cBhvr>
                                      <p:to>
                                        <p:strVal val="visible"/>
                                      </p:to>
                                    </p:set>
                                    <p:animEffect transition="in" filter="fade">
                                      <p:cBhvr>
                                        <p:cTn id="236" dur="500"/>
                                        <p:tgtEl>
                                          <p:spTgt spid="118"/>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120"/>
                                        </p:tgtEl>
                                        <p:attrNameLst>
                                          <p:attrName>style.visibility</p:attrName>
                                        </p:attrNameLst>
                                      </p:cBhvr>
                                      <p:to>
                                        <p:strVal val="visible"/>
                                      </p:to>
                                    </p:set>
                                    <p:animEffect transition="in" filter="fade">
                                      <p:cBhvr>
                                        <p:cTn id="242" dur="500"/>
                                        <p:tgtEl>
                                          <p:spTgt spid="120"/>
                                        </p:tgtEl>
                                      </p:cBhvr>
                                    </p:animEffect>
                                  </p:childTnLst>
                                </p:cTn>
                              </p:par>
                              <p:par>
                                <p:cTn id="243" presetID="10" presetClass="entr" presetSubtype="0" fill="hold" nodeType="withEffect">
                                  <p:stCondLst>
                                    <p:cond delay="0"/>
                                  </p:stCondLst>
                                  <p:childTnLst>
                                    <p:set>
                                      <p:cBhvr>
                                        <p:cTn id="244" dur="1" fill="hold">
                                          <p:stCondLst>
                                            <p:cond delay="0"/>
                                          </p:stCondLst>
                                        </p:cTn>
                                        <p:tgtEl>
                                          <p:spTgt spid="284"/>
                                        </p:tgtEl>
                                        <p:attrNameLst>
                                          <p:attrName>style.visibility</p:attrName>
                                        </p:attrNameLst>
                                      </p:cBhvr>
                                      <p:to>
                                        <p:strVal val="visible"/>
                                      </p:to>
                                    </p:set>
                                    <p:animEffect transition="in" filter="fade">
                                      <p:cBhvr>
                                        <p:cTn id="245" dur="500"/>
                                        <p:tgtEl>
                                          <p:spTgt spid="284"/>
                                        </p:tgtEl>
                                      </p:cBhvr>
                                    </p:animEffect>
                                  </p:childTnLst>
                                </p:cTn>
                              </p:par>
                            </p:childTnLst>
                          </p:cTn>
                        </p:par>
                        <p:par>
                          <p:cTn id="246" fill="hold">
                            <p:stCondLst>
                              <p:cond delay="500"/>
                            </p:stCondLst>
                            <p:childTnLst>
                              <p:par>
                                <p:cTn id="247" presetID="10" presetClass="entr" presetSubtype="0" fill="hold" grpId="0" nodeType="afterEffect">
                                  <p:stCondLst>
                                    <p:cond delay="0"/>
                                  </p:stCondLst>
                                  <p:childTnLst>
                                    <p:set>
                                      <p:cBhvr>
                                        <p:cTn id="248" dur="1" fill="hold">
                                          <p:stCondLst>
                                            <p:cond delay="0"/>
                                          </p:stCondLst>
                                        </p:cTn>
                                        <p:tgtEl>
                                          <p:spTgt spid="113"/>
                                        </p:tgtEl>
                                        <p:attrNameLst>
                                          <p:attrName>style.visibility</p:attrName>
                                        </p:attrNameLst>
                                      </p:cBhvr>
                                      <p:to>
                                        <p:strVal val="visible"/>
                                      </p:to>
                                    </p:set>
                                    <p:animEffect transition="in" filter="fade">
                                      <p:cBhvr>
                                        <p:cTn id="249" dur="500"/>
                                        <p:tgtEl>
                                          <p:spTgt spid="113"/>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114"/>
                                        </p:tgtEl>
                                        <p:attrNameLst>
                                          <p:attrName>style.visibility</p:attrName>
                                        </p:attrNameLst>
                                      </p:cBhvr>
                                      <p:to>
                                        <p:strVal val="visible"/>
                                      </p:to>
                                    </p:set>
                                    <p:animEffect transition="in" filter="fade">
                                      <p:cBhvr>
                                        <p:cTn id="252" dur="500"/>
                                        <p:tgtEl>
                                          <p:spTgt spid="114"/>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121"/>
                                        </p:tgtEl>
                                        <p:attrNameLst>
                                          <p:attrName>style.visibility</p:attrName>
                                        </p:attrNameLst>
                                      </p:cBhvr>
                                      <p:to>
                                        <p:strVal val="visible"/>
                                      </p:to>
                                    </p:set>
                                    <p:animEffect transition="in" filter="fade">
                                      <p:cBhvr>
                                        <p:cTn id="255" dur="500"/>
                                        <p:tgtEl>
                                          <p:spTgt spid="121"/>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22"/>
                                        </p:tgtEl>
                                        <p:attrNameLst>
                                          <p:attrName>style.visibility</p:attrName>
                                        </p:attrNameLst>
                                      </p:cBhvr>
                                      <p:to>
                                        <p:strVal val="visible"/>
                                      </p:to>
                                    </p:set>
                                    <p:animEffect transition="in" filter="fade">
                                      <p:cBhvr>
                                        <p:cTn id="258" dur="500"/>
                                        <p:tgtEl>
                                          <p:spTgt spid="122"/>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123"/>
                                        </p:tgtEl>
                                        <p:attrNameLst>
                                          <p:attrName>style.visibility</p:attrName>
                                        </p:attrNameLst>
                                      </p:cBhvr>
                                      <p:to>
                                        <p:strVal val="visible"/>
                                      </p:to>
                                    </p:set>
                                    <p:animEffect transition="in" filter="fade">
                                      <p:cBhvr>
                                        <p:cTn id="261" dur="500"/>
                                        <p:tgtEl>
                                          <p:spTgt spid="123"/>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124"/>
                                        </p:tgtEl>
                                        <p:attrNameLst>
                                          <p:attrName>style.visibility</p:attrName>
                                        </p:attrNameLst>
                                      </p:cBhvr>
                                      <p:to>
                                        <p:strVal val="visible"/>
                                      </p:to>
                                    </p:set>
                                    <p:animEffect transition="in" filter="fade">
                                      <p:cBhvr>
                                        <p:cTn id="264" dur="500"/>
                                        <p:tgtEl>
                                          <p:spTgt spid="124"/>
                                        </p:tgtEl>
                                      </p:cBhvr>
                                    </p:animEffect>
                                  </p:childTnLst>
                                </p:cTn>
                              </p:par>
                              <p:par>
                                <p:cTn id="265" presetID="10" presetClass="entr" presetSubtype="0" fill="hold" nodeType="withEffect">
                                  <p:stCondLst>
                                    <p:cond delay="0"/>
                                  </p:stCondLst>
                                  <p:childTnLst>
                                    <p:set>
                                      <p:cBhvr>
                                        <p:cTn id="266" dur="1" fill="hold">
                                          <p:stCondLst>
                                            <p:cond delay="0"/>
                                          </p:stCondLst>
                                        </p:cTn>
                                        <p:tgtEl>
                                          <p:spTgt spid="293"/>
                                        </p:tgtEl>
                                        <p:attrNameLst>
                                          <p:attrName>style.visibility</p:attrName>
                                        </p:attrNameLst>
                                      </p:cBhvr>
                                      <p:to>
                                        <p:strVal val="visible"/>
                                      </p:to>
                                    </p:set>
                                    <p:animEffect transition="in" filter="fade">
                                      <p:cBhvr>
                                        <p:cTn id="267" dur="500"/>
                                        <p:tgtEl>
                                          <p:spTgt spid="293"/>
                                        </p:tgtEl>
                                      </p:cBhvr>
                                    </p:animEffect>
                                  </p:childTnLst>
                                </p:cTn>
                              </p:par>
                            </p:childTnLst>
                          </p:cTn>
                        </p:par>
                        <p:par>
                          <p:cTn id="268" fill="hold">
                            <p:stCondLst>
                              <p:cond delay="1000"/>
                            </p:stCondLst>
                            <p:childTnLst>
                              <p:par>
                                <p:cTn id="269" presetID="10" presetClass="entr" presetSubtype="0" fill="hold" grpId="0" nodeType="afterEffect">
                                  <p:stCondLst>
                                    <p:cond delay="0"/>
                                  </p:stCondLst>
                                  <p:childTnLst>
                                    <p:set>
                                      <p:cBhvr>
                                        <p:cTn id="270" dur="1" fill="hold">
                                          <p:stCondLst>
                                            <p:cond delay="0"/>
                                          </p:stCondLst>
                                        </p:cTn>
                                        <p:tgtEl>
                                          <p:spTgt spid="115"/>
                                        </p:tgtEl>
                                        <p:attrNameLst>
                                          <p:attrName>style.visibility</p:attrName>
                                        </p:attrNameLst>
                                      </p:cBhvr>
                                      <p:to>
                                        <p:strVal val="visible"/>
                                      </p:to>
                                    </p:set>
                                    <p:animEffect transition="in" filter="fade">
                                      <p:cBhvr>
                                        <p:cTn id="271" dur="500"/>
                                        <p:tgtEl>
                                          <p:spTgt spid="115"/>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16"/>
                                        </p:tgtEl>
                                        <p:attrNameLst>
                                          <p:attrName>style.visibility</p:attrName>
                                        </p:attrNameLst>
                                      </p:cBhvr>
                                      <p:to>
                                        <p:strVal val="visible"/>
                                      </p:to>
                                    </p:set>
                                    <p:animEffect transition="in" filter="fade">
                                      <p:cBhvr>
                                        <p:cTn id="274" dur="500"/>
                                        <p:tgtEl>
                                          <p:spTgt spid="116"/>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5"/>
                                        </p:tgtEl>
                                        <p:attrNameLst>
                                          <p:attrName>style.visibility</p:attrName>
                                        </p:attrNameLst>
                                      </p:cBhvr>
                                      <p:to>
                                        <p:strVal val="visible"/>
                                      </p:to>
                                    </p:set>
                                    <p:animEffect transition="in" filter="fade">
                                      <p:cBhvr>
                                        <p:cTn id="277" dur="500"/>
                                        <p:tgtEl>
                                          <p:spTgt spid="125"/>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6"/>
                                        </p:tgtEl>
                                        <p:attrNameLst>
                                          <p:attrName>style.visibility</p:attrName>
                                        </p:attrNameLst>
                                      </p:cBhvr>
                                      <p:to>
                                        <p:strVal val="visible"/>
                                      </p:to>
                                    </p:set>
                                    <p:animEffect transition="in" filter="fade">
                                      <p:cBhvr>
                                        <p:cTn id="280" dur="500"/>
                                        <p:tgtEl>
                                          <p:spTgt spid="126"/>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7"/>
                                        </p:tgtEl>
                                        <p:attrNameLst>
                                          <p:attrName>style.visibility</p:attrName>
                                        </p:attrNameLst>
                                      </p:cBhvr>
                                      <p:to>
                                        <p:strVal val="visible"/>
                                      </p:to>
                                    </p:set>
                                    <p:animEffect transition="in" filter="fade">
                                      <p:cBhvr>
                                        <p:cTn id="283" dur="500"/>
                                        <p:tgtEl>
                                          <p:spTgt spid="127"/>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8"/>
                                        </p:tgtEl>
                                        <p:attrNameLst>
                                          <p:attrName>style.visibility</p:attrName>
                                        </p:attrNameLst>
                                      </p:cBhvr>
                                      <p:to>
                                        <p:strVal val="visible"/>
                                      </p:to>
                                    </p:set>
                                    <p:animEffect transition="in" filter="fade">
                                      <p:cBhvr>
                                        <p:cTn id="286" dur="500"/>
                                        <p:tgtEl>
                                          <p:spTgt spid="128"/>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9"/>
                                        </p:tgtEl>
                                        <p:attrNameLst>
                                          <p:attrName>style.visibility</p:attrName>
                                        </p:attrNameLst>
                                      </p:cBhvr>
                                      <p:to>
                                        <p:strVal val="visible"/>
                                      </p:to>
                                    </p:set>
                                    <p:animEffect transition="in" filter="fade">
                                      <p:cBhvr>
                                        <p:cTn id="289" dur="500"/>
                                        <p:tgtEl>
                                          <p:spTgt spid="129"/>
                                        </p:tgtEl>
                                      </p:cBhvr>
                                    </p:animEffect>
                                  </p:childTnLst>
                                </p:cTn>
                              </p:par>
                              <p:par>
                                <p:cTn id="290" presetID="10" presetClass="entr" presetSubtype="0" fill="hold" nodeType="withEffect">
                                  <p:stCondLst>
                                    <p:cond delay="0"/>
                                  </p:stCondLst>
                                  <p:childTnLst>
                                    <p:set>
                                      <p:cBhvr>
                                        <p:cTn id="291" dur="1" fill="hold">
                                          <p:stCondLst>
                                            <p:cond delay="0"/>
                                          </p:stCondLst>
                                        </p:cTn>
                                        <p:tgtEl>
                                          <p:spTgt spid="302"/>
                                        </p:tgtEl>
                                        <p:attrNameLst>
                                          <p:attrName>style.visibility</p:attrName>
                                        </p:attrNameLst>
                                      </p:cBhvr>
                                      <p:to>
                                        <p:strVal val="visible"/>
                                      </p:to>
                                    </p:set>
                                    <p:animEffect transition="in" filter="fade">
                                      <p:cBhvr>
                                        <p:cTn id="292" dur="500"/>
                                        <p:tgtEl>
                                          <p:spTgt spid="302"/>
                                        </p:tgtEl>
                                      </p:cBhvr>
                                    </p:animEffect>
                                  </p:childTnLst>
                                </p:cTn>
                              </p:par>
                            </p:childTnLst>
                          </p:cTn>
                        </p:par>
                        <p:par>
                          <p:cTn id="293" fill="hold">
                            <p:stCondLst>
                              <p:cond delay="1500"/>
                            </p:stCondLst>
                            <p:childTnLst>
                              <p:par>
                                <p:cTn id="294" presetID="10" presetClass="entr" presetSubtype="0" fill="hold" grpId="0" nodeType="afterEffect">
                                  <p:stCondLst>
                                    <p:cond delay="0"/>
                                  </p:stCondLst>
                                  <p:childTnLst>
                                    <p:set>
                                      <p:cBhvr>
                                        <p:cTn id="295" dur="1" fill="hold">
                                          <p:stCondLst>
                                            <p:cond delay="0"/>
                                          </p:stCondLst>
                                        </p:cTn>
                                        <p:tgtEl>
                                          <p:spTgt spid="117"/>
                                        </p:tgtEl>
                                        <p:attrNameLst>
                                          <p:attrName>style.visibility</p:attrName>
                                        </p:attrNameLst>
                                      </p:cBhvr>
                                      <p:to>
                                        <p:strVal val="visible"/>
                                      </p:to>
                                    </p:set>
                                    <p:animEffect transition="in" filter="fade">
                                      <p:cBhvr>
                                        <p:cTn id="296" dur="500"/>
                                        <p:tgtEl>
                                          <p:spTgt spid="117"/>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130"/>
                                        </p:tgtEl>
                                        <p:attrNameLst>
                                          <p:attrName>style.visibility</p:attrName>
                                        </p:attrNameLst>
                                      </p:cBhvr>
                                      <p:to>
                                        <p:strVal val="visible"/>
                                      </p:to>
                                    </p:set>
                                    <p:animEffect transition="in" filter="fade">
                                      <p:cBhvr>
                                        <p:cTn id="299" dur="500"/>
                                        <p:tgtEl>
                                          <p:spTgt spid="130"/>
                                        </p:tgtEl>
                                      </p:cBhvr>
                                    </p:animEffect>
                                  </p:childTnLst>
                                </p:cTn>
                              </p:par>
                              <p:par>
                                <p:cTn id="300" presetID="10" presetClass="entr" presetSubtype="0" fill="hold" grpId="0" nodeType="withEffect">
                                  <p:stCondLst>
                                    <p:cond delay="0"/>
                                  </p:stCondLst>
                                  <p:childTnLst>
                                    <p:set>
                                      <p:cBhvr>
                                        <p:cTn id="301" dur="1" fill="hold">
                                          <p:stCondLst>
                                            <p:cond delay="0"/>
                                          </p:stCondLst>
                                        </p:cTn>
                                        <p:tgtEl>
                                          <p:spTgt spid="131"/>
                                        </p:tgtEl>
                                        <p:attrNameLst>
                                          <p:attrName>style.visibility</p:attrName>
                                        </p:attrNameLst>
                                      </p:cBhvr>
                                      <p:to>
                                        <p:strVal val="visible"/>
                                      </p:to>
                                    </p:set>
                                    <p:animEffect transition="in" filter="fade">
                                      <p:cBhvr>
                                        <p:cTn id="302" dur="500"/>
                                        <p:tgtEl>
                                          <p:spTgt spid="131"/>
                                        </p:tgtEl>
                                      </p:cBhvr>
                                    </p:animEffect>
                                  </p:childTnLst>
                                </p:cTn>
                              </p:par>
                              <p:par>
                                <p:cTn id="303" presetID="10" presetClass="entr" presetSubtype="0" fill="hold" grpId="0" nodeType="withEffect">
                                  <p:stCondLst>
                                    <p:cond delay="0"/>
                                  </p:stCondLst>
                                  <p:childTnLst>
                                    <p:set>
                                      <p:cBhvr>
                                        <p:cTn id="304" dur="1" fill="hold">
                                          <p:stCondLst>
                                            <p:cond delay="0"/>
                                          </p:stCondLst>
                                        </p:cTn>
                                        <p:tgtEl>
                                          <p:spTgt spid="132"/>
                                        </p:tgtEl>
                                        <p:attrNameLst>
                                          <p:attrName>style.visibility</p:attrName>
                                        </p:attrNameLst>
                                      </p:cBhvr>
                                      <p:to>
                                        <p:strVal val="visible"/>
                                      </p:to>
                                    </p:set>
                                    <p:animEffect transition="in" filter="fade">
                                      <p:cBhvr>
                                        <p:cTn id="305" dur="500"/>
                                        <p:tgtEl>
                                          <p:spTgt spid="132"/>
                                        </p:tgtEl>
                                      </p:cBhvr>
                                    </p:animEffect>
                                  </p:childTnLst>
                                </p:cTn>
                              </p:par>
                              <p:par>
                                <p:cTn id="306" presetID="10" presetClass="entr" presetSubtype="0" fill="hold" grpId="0" nodeType="withEffect">
                                  <p:stCondLst>
                                    <p:cond delay="0"/>
                                  </p:stCondLst>
                                  <p:childTnLst>
                                    <p:set>
                                      <p:cBhvr>
                                        <p:cTn id="307" dur="1" fill="hold">
                                          <p:stCondLst>
                                            <p:cond delay="0"/>
                                          </p:stCondLst>
                                        </p:cTn>
                                        <p:tgtEl>
                                          <p:spTgt spid="133"/>
                                        </p:tgtEl>
                                        <p:attrNameLst>
                                          <p:attrName>style.visibility</p:attrName>
                                        </p:attrNameLst>
                                      </p:cBhvr>
                                      <p:to>
                                        <p:strVal val="visible"/>
                                      </p:to>
                                    </p:set>
                                    <p:animEffect transition="in" filter="fade">
                                      <p:cBhvr>
                                        <p:cTn id="308" dur="500"/>
                                        <p:tgtEl>
                                          <p:spTgt spid="133"/>
                                        </p:tgtEl>
                                      </p:cBhvr>
                                    </p:animEffect>
                                  </p:childTnLst>
                                </p:cTn>
                              </p:par>
                              <p:par>
                                <p:cTn id="309" presetID="10" presetClass="entr" presetSubtype="0" fill="hold" grpId="0" nodeType="withEffect">
                                  <p:stCondLst>
                                    <p:cond delay="0"/>
                                  </p:stCondLst>
                                  <p:childTnLst>
                                    <p:set>
                                      <p:cBhvr>
                                        <p:cTn id="310" dur="1" fill="hold">
                                          <p:stCondLst>
                                            <p:cond delay="0"/>
                                          </p:stCondLst>
                                        </p:cTn>
                                        <p:tgtEl>
                                          <p:spTgt spid="134"/>
                                        </p:tgtEl>
                                        <p:attrNameLst>
                                          <p:attrName>style.visibility</p:attrName>
                                        </p:attrNameLst>
                                      </p:cBhvr>
                                      <p:to>
                                        <p:strVal val="visible"/>
                                      </p:to>
                                    </p:set>
                                    <p:animEffect transition="in" filter="fade">
                                      <p:cBhvr>
                                        <p:cTn id="311" dur="500"/>
                                        <p:tgtEl>
                                          <p:spTgt spid="134"/>
                                        </p:tgtEl>
                                      </p:cBhvr>
                                    </p:animEffect>
                                  </p:childTnLst>
                                </p:cTn>
                              </p:par>
                              <p:par>
                                <p:cTn id="312" presetID="10" presetClass="entr" presetSubtype="0" fill="hold" grpId="0" nodeType="withEffect">
                                  <p:stCondLst>
                                    <p:cond delay="0"/>
                                  </p:stCondLst>
                                  <p:childTnLst>
                                    <p:set>
                                      <p:cBhvr>
                                        <p:cTn id="313" dur="1" fill="hold">
                                          <p:stCondLst>
                                            <p:cond delay="0"/>
                                          </p:stCondLst>
                                        </p:cTn>
                                        <p:tgtEl>
                                          <p:spTgt spid="135"/>
                                        </p:tgtEl>
                                        <p:attrNameLst>
                                          <p:attrName>style.visibility</p:attrName>
                                        </p:attrNameLst>
                                      </p:cBhvr>
                                      <p:to>
                                        <p:strVal val="visible"/>
                                      </p:to>
                                    </p:set>
                                    <p:animEffect transition="in" filter="fade">
                                      <p:cBhvr>
                                        <p:cTn id="314" dur="500"/>
                                        <p:tgtEl>
                                          <p:spTgt spid="135"/>
                                        </p:tgtEl>
                                      </p:cBhvr>
                                    </p:animEffect>
                                  </p:childTnLst>
                                </p:cTn>
                              </p:par>
                              <p:par>
                                <p:cTn id="315" presetID="10" presetClass="entr" presetSubtype="0" fill="hold" grpId="0" nodeType="withEffect">
                                  <p:stCondLst>
                                    <p:cond delay="0"/>
                                  </p:stCondLst>
                                  <p:childTnLst>
                                    <p:set>
                                      <p:cBhvr>
                                        <p:cTn id="316" dur="1" fill="hold">
                                          <p:stCondLst>
                                            <p:cond delay="0"/>
                                          </p:stCondLst>
                                        </p:cTn>
                                        <p:tgtEl>
                                          <p:spTgt spid="136"/>
                                        </p:tgtEl>
                                        <p:attrNameLst>
                                          <p:attrName>style.visibility</p:attrName>
                                        </p:attrNameLst>
                                      </p:cBhvr>
                                      <p:to>
                                        <p:strVal val="visible"/>
                                      </p:to>
                                    </p:set>
                                    <p:animEffect transition="in" filter="fade">
                                      <p:cBhvr>
                                        <p:cTn id="317" dur="500"/>
                                        <p:tgtEl>
                                          <p:spTgt spid="136"/>
                                        </p:tgtEl>
                                      </p:cBhvr>
                                    </p:animEffect>
                                  </p:childTnLst>
                                </p:cTn>
                              </p:par>
                              <p:par>
                                <p:cTn id="318" presetID="10" presetClass="entr" presetSubtype="0" fill="hold" nodeType="withEffect">
                                  <p:stCondLst>
                                    <p:cond delay="0"/>
                                  </p:stCondLst>
                                  <p:childTnLst>
                                    <p:set>
                                      <p:cBhvr>
                                        <p:cTn id="319" dur="1" fill="hold">
                                          <p:stCondLst>
                                            <p:cond delay="0"/>
                                          </p:stCondLst>
                                        </p:cTn>
                                        <p:tgtEl>
                                          <p:spTgt spid="311"/>
                                        </p:tgtEl>
                                        <p:attrNameLst>
                                          <p:attrName>style.visibility</p:attrName>
                                        </p:attrNameLst>
                                      </p:cBhvr>
                                      <p:to>
                                        <p:strVal val="visible"/>
                                      </p:to>
                                    </p:set>
                                    <p:animEffect transition="in" filter="fade">
                                      <p:cBhvr>
                                        <p:cTn id="320" dur="500"/>
                                        <p:tgtEl>
                                          <p:spTgt spid="311"/>
                                        </p:tgtEl>
                                      </p:cBhvr>
                                    </p:animEffect>
                                  </p:childTnLst>
                                </p:cTn>
                              </p:par>
                            </p:childTnLst>
                          </p:cTn>
                        </p:par>
                        <p:par>
                          <p:cTn id="321" fill="hold">
                            <p:stCondLst>
                              <p:cond delay="2000"/>
                            </p:stCondLst>
                            <p:childTnLst>
                              <p:par>
                                <p:cTn id="322" presetID="1" presetClass="entr" presetSubtype="0" fill="hold" grpId="0" nodeType="afterEffect">
                                  <p:stCondLst>
                                    <p:cond delay="0"/>
                                  </p:stCondLst>
                                  <p:childTnLst>
                                    <p:set>
                                      <p:cBhvr>
                                        <p:cTn id="323" dur="1" fill="hold">
                                          <p:stCondLst>
                                            <p:cond delay="499"/>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7" grpId="0" animBg="1"/>
      <p:bldP spid="75"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74" grpId="0" animBg="1"/>
      <p:bldP spid="137" grpId="0" animBg="1"/>
      <p:bldP spid="3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p:cNvSpPr>
            <a:spLocks noGrp="1"/>
          </p:cNvSpPr>
          <p:nvPr>
            <p:ph idx="1"/>
          </p:nvPr>
        </p:nvSpPr>
        <p:spPr>
          <a:xfrm>
            <a:off x="246888" y="1188720"/>
            <a:ext cx="8897112" cy="5318406"/>
          </a:xfrm>
        </p:spPr>
        <p:txBody>
          <a:bodyPr/>
          <a:lstStyle/>
          <a:p>
            <a:pPr marL="0" indent="0">
              <a:buNone/>
            </a:pPr>
            <a:r>
              <a:rPr lang="en-US" dirty="0" smtClean="0"/>
              <a:t>Each line has two counters:</a:t>
            </a:r>
          </a:p>
          <a:p>
            <a:r>
              <a:rPr lang="en-US" sz="2400" dirty="0" smtClean="0"/>
              <a:t>Leading counter (</a:t>
            </a:r>
            <a:r>
              <a:rPr lang="en-US" sz="2400" i="1" dirty="0" smtClean="0">
                <a:solidFill>
                  <a:srgbClr val="FF0000"/>
                </a:solidFill>
              </a:rPr>
              <a:t>LeadCTR</a:t>
            </a:r>
            <a:r>
              <a:rPr lang="en-US" sz="2400" dirty="0" smtClean="0"/>
              <a:t>): incremented every write</a:t>
            </a:r>
          </a:p>
          <a:p>
            <a:r>
              <a:rPr lang="en-US" sz="2400" dirty="0" smtClean="0"/>
              <a:t>Trailing counter (</a:t>
            </a:r>
            <a:r>
              <a:rPr lang="en-US" sz="2400" i="1" dirty="0" smtClean="0">
                <a:solidFill>
                  <a:srgbClr val="FF0000"/>
                </a:solidFill>
              </a:rPr>
              <a:t>TrailCTR</a:t>
            </a:r>
            <a:r>
              <a:rPr lang="en-US" sz="2400" dirty="0" smtClean="0"/>
              <a:t>): updated every N writes (</a:t>
            </a:r>
            <a:r>
              <a:rPr lang="en-US" sz="2400" i="1" dirty="0" smtClean="0">
                <a:solidFill>
                  <a:srgbClr val="FF0000"/>
                </a:solidFill>
              </a:rPr>
              <a:t>Epoch</a:t>
            </a:r>
            <a:r>
              <a:rPr lang="en-US" sz="2400" dirty="0" smtClean="0"/>
              <a:t>)</a:t>
            </a:r>
          </a:p>
          <a:p>
            <a:pPr marL="0" indent="0">
              <a:buNone/>
            </a:pPr>
            <a:endParaRPr lang="en-US" dirty="0" smtClean="0"/>
          </a:p>
          <a:p>
            <a:pPr marL="0" indent="0">
              <a:buNone/>
            </a:pPr>
            <a:r>
              <a:rPr lang="en-US" dirty="0" smtClean="0"/>
              <a:t>“</a:t>
            </a:r>
            <a:r>
              <a:rPr lang="en-US" dirty="0"/>
              <a:t>Modified” bit per word to choose between </a:t>
            </a:r>
            <a:r>
              <a:rPr lang="en-US" dirty="0" smtClean="0"/>
              <a:t>counters</a:t>
            </a:r>
          </a:p>
        </p:txBody>
      </p:sp>
      <p:sp>
        <p:nvSpPr>
          <p:cNvPr id="2" name="Title 1"/>
          <p:cNvSpPr>
            <a:spLocks noGrp="1"/>
          </p:cNvSpPr>
          <p:nvPr>
            <p:ph type="title"/>
          </p:nvPr>
        </p:nvSpPr>
        <p:spPr>
          <a:xfrm>
            <a:off x="234942" y="198438"/>
            <a:ext cx="8909058" cy="487362"/>
          </a:xfrm>
        </p:spPr>
        <p:txBody>
          <a:bodyPr/>
          <a:lstStyle/>
          <a:p>
            <a:r>
              <a:rPr lang="en-US" dirty="0" smtClean="0"/>
              <a:t>DEUCE: Dual Counter Encryption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809" y="4020363"/>
            <a:ext cx="1828800" cy="2286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849" y="4156472"/>
            <a:ext cx="1828800" cy="2286000"/>
          </a:xfrm>
          <a:prstGeom prst="rect">
            <a:avLst/>
          </a:prstGeom>
        </p:spPr>
      </p:pic>
      <p:pic>
        <p:nvPicPr>
          <p:cNvPr id="10245" name="Picture 5" descr="C:\Users\Vinson\Desktop\Moin\DEUCE\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727" y="4020363"/>
            <a:ext cx="2249164" cy="224916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3"/>
          <p:cNvSpPr txBox="1">
            <a:spLocks/>
          </p:cNvSpPr>
          <p:nvPr/>
        </p:nvSpPr>
        <p:spPr>
          <a:xfrm>
            <a:off x="6924675" y="6649699"/>
            <a:ext cx="2133600" cy="208301"/>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b="1"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79B9E78F-ABFD-44CE-894E-3D6432B5FCE3}" type="slidenum">
              <a:rPr lang="en-US" smtClean="0"/>
              <a:pPr>
                <a:defRPr/>
              </a:pPr>
              <a:t>16</a:t>
            </a:fld>
            <a:endParaRPr lang="en-US"/>
          </a:p>
        </p:txBody>
      </p:sp>
    </p:spTree>
    <p:extLst>
      <p:ext uri="{BB962C8B-B14F-4D97-AF65-F5344CB8AC3E}">
        <p14:creationId xmlns:p14="http://schemas.microsoft.com/office/powerpoint/2010/main" val="1166630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24617" y="2451382"/>
            <a:ext cx="2580225" cy="5982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Epoch Start</a:t>
            </a:r>
            <a:endParaRPr lang="en-US" sz="2400" dirty="0"/>
          </a:p>
        </p:txBody>
      </p:sp>
      <p:sp>
        <p:nvSpPr>
          <p:cNvPr id="2" name="Title 1"/>
          <p:cNvSpPr>
            <a:spLocks noGrp="1"/>
          </p:cNvSpPr>
          <p:nvPr>
            <p:ph type="title"/>
          </p:nvPr>
        </p:nvSpPr>
        <p:spPr/>
        <p:txBody>
          <a:bodyPr/>
          <a:lstStyle/>
          <a:p>
            <a:r>
              <a:rPr lang="en-US" dirty="0"/>
              <a:t>DEUCE: </a:t>
            </a:r>
            <a:r>
              <a:rPr lang="en-US" dirty="0" smtClean="0"/>
              <a:t>operation</a:t>
            </a:r>
            <a:endParaRPr lang="en-US" dirty="0"/>
          </a:p>
        </p:txBody>
      </p:sp>
      <p:sp>
        <p:nvSpPr>
          <p:cNvPr id="7" name="Rounded Rectangle 6"/>
          <p:cNvSpPr/>
          <p:nvPr/>
        </p:nvSpPr>
        <p:spPr>
          <a:xfrm>
            <a:off x="3453806" y="1225687"/>
            <a:ext cx="2236389" cy="44747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On a write</a:t>
            </a:r>
            <a:endParaRPr lang="en-US" sz="2800" dirty="0"/>
          </a:p>
        </p:txBody>
      </p:sp>
      <p:sp>
        <p:nvSpPr>
          <p:cNvPr id="8" name="Rounded Rectangle 7"/>
          <p:cNvSpPr/>
          <p:nvPr/>
        </p:nvSpPr>
        <p:spPr>
          <a:xfrm>
            <a:off x="5408191" y="3049632"/>
            <a:ext cx="3524656" cy="2954126"/>
          </a:xfrm>
          <a:prstGeom prst="roundRect">
            <a:avLst/>
          </a:prstGeom>
          <a:solidFill>
            <a:srgbClr val="FFCC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LeadCTR++</a:t>
            </a:r>
          </a:p>
          <a:p>
            <a:pPr algn="ctr"/>
            <a:endParaRPr lang="en-US" sz="2400" dirty="0"/>
          </a:p>
          <a:p>
            <a:pPr algn="ctr"/>
            <a:r>
              <a:rPr lang="en-US" sz="2400" dirty="0"/>
              <a:t>Re-encrypt words modified since Epoch</a:t>
            </a:r>
          </a:p>
          <a:p>
            <a:pPr algn="ctr"/>
            <a:endParaRPr lang="en-US" sz="2400" dirty="0"/>
          </a:p>
          <a:p>
            <a:pPr algn="ctr"/>
            <a:r>
              <a:rPr lang="en-US" sz="2400" dirty="0"/>
              <a:t>Set “modified” bits</a:t>
            </a:r>
          </a:p>
          <a:p>
            <a:pPr algn="ctr"/>
            <a:endParaRPr lang="en-US" sz="2400" dirty="0"/>
          </a:p>
        </p:txBody>
      </p:sp>
      <p:sp>
        <p:nvSpPr>
          <p:cNvPr id="9" name="Rounded Rectangle 8"/>
          <p:cNvSpPr/>
          <p:nvPr/>
        </p:nvSpPr>
        <p:spPr>
          <a:xfrm>
            <a:off x="230221" y="3049632"/>
            <a:ext cx="3524656" cy="2954126"/>
          </a:xfrm>
          <a:prstGeom prst="roundRect">
            <a:avLst/>
          </a:prstGeom>
          <a:solidFill>
            <a:srgbClr val="CCFF6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TrailCTR=LeadCTR</a:t>
            </a:r>
          </a:p>
          <a:p>
            <a:pPr algn="ctr"/>
            <a:endParaRPr lang="en-US" sz="2400" dirty="0"/>
          </a:p>
          <a:p>
            <a:pPr algn="ctr"/>
            <a:r>
              <a:rPr lang="en-US" sz="2400" dirty="0"/>
              <a:t>Re-encrypt ALL words</a:t>
            </a:r>
          </a:p>
          <a:p>
            <a:pPr algn="ctr"/>
            <a:endParaRPr lang="en-US" sz="2400" dirty="0"/>
          </a:p>
          <a:p>
            <a:pPr algn="ctr"/>
            <a:endParaRPr lang="en-US" sz="2400" dirty="0"/>
          </a:p>
          <a:p>
            <a:pPr algn="ctr"/>
            <a:r>
              <a:rPr lang="en-US" sz="2400" dirty="0"/>
              <a:t>Reset “modified” bits</a:t>
            </a:r>
          </a:p>
          <a:p>
            <a:pPr algn="ctr"/>
            <a:endParaRPr lang="en-US" sz="2400" dirty="0"/>
          </a:p>
        </p:txBody>
      </p:sp>
      <p:cxnSp>
        <p:nvCxnSpPr>
          <p:cNvPr id="10" name="Straight Arrow Connector 9"/>
          <p:cNvCxnSpPr>
            <a:endCxn id="19" idx="0"/>
          </p:cNvCxnSpPr>
          <p:nvPr/>
        </p:nvCxnSpPr>
        <p:spPr>
          <a:xfrm flipH="1">
            <a:off x="1914730" y="1731529"/>
            <a:ext cx="2618363" cy="719853"/>
          </a:xfrm>
          <a:prstGeom prst="straightConnector1">
            <a:avLst/>
          </a:prstGeom>
          <a:ln w="38100">
            <a:solidFill>
              <a:schemeClr val="tx1"/>
            </a:solidFill>
            <a:prstDash val="solid"/>
            <a:tailEnd type="arrow" w="med" len="lg"/>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861339" y="2451382"/>
            <a:ext cx="2580225" cy="5982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Between Epoch</a:t>
            </a:r>
            <a:endParaRPr lang="en-US" sz="2400" dirty="0"/>
          </a:p>
        </p:txBody>
      </p:sp>
      <p:cxnSp>
        <p:nvCxnSpPr>
          <p:cNvPr id="16" name="Straight Arrow Connector 15"/>
          <p:cNvCxnSpPr>
            <a:endCxn id="24" idx="0"/>
          </p:cNvCxnSpPr>
          <p:nvPr/>
        </p:nvCxnSpPr>
        <p:spPr>
          <a:xfrm>
            <a:off x="4533093" y="1731529"/>
            <a:ext cx="2618359" cy="719853"/>
          </a:xfrm>
          <a:prstGeom prst="straightConnector1">
            <a:avLst/>
          </a:prstGeom>
          <a:ln w="38100">
            <a:solidFill>
              <a:schemeClr val="tx1"/>
            </a:solidFill>
            <a:prstDash val="solid"/>
            <a:tailEnd type="arrow" w="med" len="lg"/>
          </a:ln>
          <a:effectLst/>
        </p:spPr>
        <p:style>
          <a:lnRef idx="2">
            <a:schemeClr val="accent1"/>
          </a:lnRef>
          <a:fillRef idx="0">
            <a:schemeClr val="accent1"/>
          </a:fillRef>
          <a:effectRef idx="1">
            <a:schemeClr val="accent1"/>
          </a:effectRef>
          <a:fontRef idx="minor">
            <a:schemeClr val="tx1"/>
          </a:fontRef>
        </p:style>
      </p:cxnSp>
      <p:sp>
        <p:nvSpPr>
          <p:cNvPr id="12"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17</a:t>
            </a:fld>
            <a:endParaRPr lang="en-US" dirty="0"/>
          </a:p>
        </p:txBody>
      </p:sp>
      <p:sp>
        <p:nvSpPr>
          <p:cNvPr id="13" name="Rectangle 12"/>
          <p:cNvSpPr/>
          <p:nvPr/>
        </p:nvSpPr>
        <p:spPr>
          <a:xfrm>
            <a:off x="91440" y="6126480"/>
            <a:ext cx="8961120" cy="523220"/>
          </a:xfrm>
          <a:prstGeom prst="rect">
            <a:avLst/>
          </a:prstGeom>
          <a:solidFill>
            <a:srgbClr val="BBCFE6"/>
          </a:solidFill>
          <a:ln w="38100" cmpd="sng">
            <a:solidFill>
              <a:srgbClr val="FF6600"/>
            </a:solidFill>
          </a:ln>
        </p:spPr>
        <p:txBody>
          <a:bodyPr wrap="square">
            <a:spAutoFit/>
          </a:bodyPr>
          <a:lstStyle/>
          <a:p>
            <a:pPr algn="ctr"/>
            <a:r>
              <a:rPr lang="en-US" sz="2800" dirty="0" smtClean="0"/>
              <a:t>DEUCE re-encrypts only words modified since Epoch</a:t>
            </a:r>
            <a:endParaRPr lang="en-US" sz="2800" dirty="0">
              <a:solidFill>
                <a:srgbClr val="00B050"/>
              </a:solidFill>
            </a:endParaRPr>
          </a:p>
        </p:txBody>
      </p:sp>
    </p:spTree>
    <p:extLst>
      <p:ext uri="{BB962C8B-B14F-4D97-AF65-F5344CB8AC3E}">
        <p14:creationId xmlns:p14="http://schemas.microsoft.com/office/powerpoint/2010/main" val="234028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Arrow Connector 74"/>
          <p:cNvCxnSpPr/>
          <p:nvPr/>
        </p:nvCxnSpPr>
        <p:spPr>
          <a:xfrm flipV="1">
            <a:off x="2823408" y="4448802"/>
            <a:ext cx="0" cy="685800"/>
          </a:xfrm>
          <a:prstGeom prst="straightConnector1">
            <a:avLst/>
          </a:prstGeom>
          <a:ln w="57150">
            <a:solidFill>
              <a:srgbClr val="FF0000">
                <a:alpha val="34902"/>
              </a:srgb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effectLst/>
        </p:spPr>
        <p:txBody>
          <a:bodyPr/>
          <a:lstStyle/>
          <a:p>
            <a:r>
              <a:rPr lang="en-US" dirty="0" smtClean="0"/>
              <a:t>DEUCE: EXAMPLE (EPOCH = 4 writes)</a:t>
            </a:r>
            <a:endParaRPr lang="en-US" dirty="0"/>
          </a:p>
        </p:txBody>
      </p:sp>
      <p:cxnSp>
        <p:nvCxnSpPr>
          <p:cNvPr id="9" name="Straight Arrow Connector 8"/>
          <p:cNvCxnSpPr/>
          <p:nvPr/>
        </p:nvCxnSpPr>
        <p:spPr>
          <a:xfrm>
            <a:off x="2820194" y="5137824"/>
            <a:ext cx="5273204" cy="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734595" y="4680624"/>
            <a:ext cx="0" cy="45720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648995" y="4680624"/>
            <a:ext cx="0" cy="45720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5563395" y="4680624"/>
            <a:ext cx="0" cy="45720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7392195" y="4680624"/>
            <a:ext cx="0" cy="45720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820194" y="4439145"/>
            <a:ext cx="0" cy="685800"/>
          </a:xfrm>
          <a:prstGeom prst="straightConnector1">
            <a:avLst/>
          </a:prstGeom>
          <a:ln w="57150">
            <a:solidFill>
              <a:srgbClr val="FF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6477794" y="4439145"/>
            <a:ext cx="0" cy="685800"/>
          </a:xfrm>
          <a:prstGeom prst="straightConnector1">
            <a:avLst/>
          </a:prstGeom>
          <a:ln w="57150">
            <a:solidFill>
              <a:srgbClr val="FF0000"/>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366208" y="1327830"/>
            <a:ext cx="914400" cy="914400"/>
          </a:xfrm>
          <a:prstGeom prst="rect">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ALL</a:t>
            </a:r>
            <a:endParaRPr lang="en-US" dirty="0">
              <a:solidFill>
                <a:srgbClr val="FF0000"/>
              </a:solidFill>
            </a:endParaRPr>
          </a:p>
        </p:txBody>
      </p:sp>
      <p:sp>
        <p:nvSpPr>
          <p:cNvPr id="23" name="Rectangle 22"/>
          <p:cNvSpPr/>
          <p:nvPr/>
        </p:nvSpPr>
        <p:spPr>
          <a:xfrm>
            <a:off x="3280608" y="13278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W0</a:t>
            </a:r>
          </a:p>
          <a:p>
            <a:pPr algn="ctr"/>
            <a:r>
              <a:rPr lang="en-US" dirty="0" smtClean="0"/>
              <a:t>W7</a:t>
            </a:r>
          </a:p>
        </p:txBody>
      </p:sp>
      <p:sp>
        <p:nvSpPr>
          <p:cNvPr id="24" name="Rectangle 23"/>
          <p:cNvSpPr/>
          <p:nvPr/>
        </p:nvSpPr>
        <p:spPr>
          <a:xfrm>
            <a:off x="4191795" y="13278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W0</a:t>
            </a:r>
          </a:p>
          <a:p>
            <a:pPr algn="ctr"/>
            <a:r>
              <a:rPr lang="en-US" dirty="0" smtClean="0"/>
              <a:t>W4</a:t>
            </a:r>
          </a:p>
          <a:p>
            <a:pPr algn="ctr"/>
            <a:r>
              <a:rPr lang="en-US" dirty="0" smtClean="0"/>
              <a:t>W7</a:t>
            </a:r>
            <a:endParaRPr lang="en-US" dirty="0"/>
          </a:p>
        </p:txBody>
      </p:sp>
      <p:sp>
        <p:nvSpPr>
          <p:cNvPr id="25" name="Rectangle 24"/>
          <p:cNvSpPr/>
          <p:nvPr/>
        </p:nvSpPr>
        <p:spPr>
          <a:xfrm>
            <a:off x="5106195" y="13278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W0</a:t>
            </a:r>
          </a:p>
          <a:p>
            <a:pPr algn="ctr"/>
            <a:r>
              <a:rPr lang="en-US" dirty="0" smtClean="0"/>
              <a:t>W4</a:t>
            </a:r>
          </a:p>
          <a:p>
            <a:pPr algn="ctr"/>
            <a:r>
              <a:rPr lang="en-US" dirty="0" smtClean="0"/>
              <a:t>W7</a:t>
            </a:r>
            <a:endParaRPr lang="en-US" dirty="0"/>
          </a:p>
        </p:txBody>
      </p:sp>
      <p:sp>
        <p:nvSpPr>
          <p:cNvPr id="26" name="Rectangle 25"/>
          <p:cNvSpPr/>
          <p:nvPr/>
        </p:nvSpPr>
        <p:spPr>
          <a:xfrm>
            <a:off x="6023807" y="13278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ALL</a:t>
            </a:r>
          </a:p>
        </p:txBody>
      </p:sp>
      <p:sp>
        <p:nvSpPr>
          <p:cNvPr id="27" name="Rectangle 26"/>
          <p:cNvSpPr/>
          <p:nvPr/>
        </p:nvSpPr>
        <p:spPr>
          <a:xfrm>
            <a:off x="6938207" y="13278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W2</a:t>
            </a:r>
          </a:p>
          <a:p>
            <a:pPr algn="ctr"/>
            <a:r>
              <a:rPr lang="en-US" dirty="0" smtClean="0"/>
              <a:t>W4</a:t>
            </a:r>
            <a:endParaRPr lang="en-US" dirty="0"/>
          </a:p>
        </p:txBody>
      </p:sp>
      <p:sp>
        <p:nvSpPr>
          <p:cNvPr id="30" name="Rectangle 29"/>
          <p:cNvSpPr/>
          <p:nvPr/>
        </p:nvSpPr>
        <p:spPr>
          <a:xfrm>
            <a:off x="2366208"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Rectangle 30"/>
          <p:cNvSpPr/>
          <p:nvPr/>
        </p:nvSpPr>
        <p:spPr>
          <a:xfrm>
            <a:off x="3280608"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Rectangle 31"/>
          <p:cNvSpPr/>
          <p:nvPr/>
        </p:nvSpPr>
        <p:spPr>
          <a:xfrm>
            <a:off x="4191795"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Rectangle 32"/>
          <p:cNvSpPr/>
          <p:nvPr/>
        </p:nvSpPr>
        <p:spPr>
          <a:xfrm>
            <a:off x="5106195"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4" name="Rectangle 33"/>
          <p:cNvSpPr/>
          <p:nvPr/>
        </p:nvSpPr>
        <p:spPr>
          <a:xfrm>
            <a:off x="6023807"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Rectangle 34"/>
          <p:cNvSpPr/>
          <p:nvPr/>
        </p:nvSpPr>
        <p:spPr>
          <a:xfrm>
            <a:off x="6938207"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8" name="Rectangle 37"/>
          <p:cNvSpPr/>
          <p:nvPr/>
        </p:nvSpPr>
        <p:spPr>
          <a:xfrm>
            <a:off x="1085787" y="2242230"/>
            <a:ext cx="128016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a:p>
        </p:txBody>
      </p:sp>
      <p:sp>
        <p:nvSpPr>
          <p:cNvPr id="39" name="Rectangle 38"/>
          <p:cNvSpPr/>
          <p:nvPr/>
        </p:nvSpPr>
        <p:spPr>
          <a:xfrm>
            <a:off x="1085787" y="1328903"/>
            <a:ext cx="128016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Encrypted Words</a:t>
            </a:r>
            <a:endParaRPr lang="en-US" dirty="0"/>
          </a:p>
        </p:txBody>
      </p:sp>
      <p:sp>
        <p:nvSpPr>
          <p:cNvPr id="40" name="Rectangle 39"/>
          <p:cNvSpPr/>
          <p:nvPr/>
        </p:nvSpPr>
        <p:spPr>
          <a:xfrm>
            <a:off x="1268667" y="2379390"/>
            <a:ext cx="9144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LCTR</a:t>
            </a:r>
          </a:p>
        </p:txBody>
      </p:sp>
      <p:sp>
        <p:nvSpPr>
          <p:cNvPr id="41" name="Rectangle 40"/>
          <p:cNvSpPr/>
          <p:nvPr/>
        </p:nvSpPr>
        <p:spPr>
          <a:xfrm>
            <a:off x="1268667" y="2699430"/>
            <a:ext cx="917622"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TCTR</a:t>
            </a:r>
          </a:p>
        </p:txBody>
      </p:sp>
      <p:sp>
        <p:nvSpPr>
          <p:cNvPr id="42" name="Rectangle 41"/>
          <p:cNvSpPr/>
          <p:nvPr/>
        </p:nvSpPr>
        <p:spPr>
          <a:xfrm>
            <a:off x="2591594"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endParaRPr lang="en-US" dirty="0" smtClean="0"/>
          </a:p>
        </p:txBody>
      </p:sp>
      <p:sp>
        <p:nvSpPr>
          <p:cNvPr id="43" name="Rectangle 42"/>
          <p:cNvSpPr/>
          <p:nvPr/>
        </p:nvSpPr>
        <p:spPr>
          <a:xfrm>
            <a:off x="2591594"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0</a:t>
            </a:r>
          </a:p>
        </p:txBody>
      </p:sp>
      <p:sp>
        <p:nvSpPr>
          <p:cNvPr id="46" name="Rectangle 45"/>
          <p:cNvSpPr/>
          <p:nvPr/>
        </p:nvSpPr>
        <p:spPr>
          <a:xfrm>
            <a:off x="3505995"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p>
        </p:txBody>
      </p:sp>
      <p:sp>
        <p:nvSpPr>
          <p:cNvPr id="47" name="Rectangle 46"/>
          <p:cNvSpPr/>
          <p:nvPr/>
        </p:nvSpPr>
        <p:spPr>
          <a:xfrm>
            <a:off x="3505995"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0</a:t>
            </a:r>
          </a:p>
        </p:txBody>
      </p:sp>
      <p:sp>
        <p:nvSpPr>
          <p:cNvPr id="48" name="Rectangle 47"/>
          <p:cNvSpPr/>
          <p:nvPr/>
        </p:nvSpPr>
        <p:spPr>
          <a:xfrm>
            <a:off x="4420395"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p>
        </p:txBody>
      </p:sp>
      <p:sp>
        <p:nvSpPr>
          <p:cNvPr id="49" name="Rectangle 48"/>
          <p:cNvSpPr/>
          <p:nvPr/>
        </p:nvSpPr>
        <p:spPr>
          <a:xfrm>
            <a:off x="4420395"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0</a:t>
            </a:r>
          </a:p>
        </p:txBody>
      </p:sp>
      <p:sp>
        <p:nvSpPr>
          <p:cNvPr id="50" name="Rectangle 49"/>
          <p:cNvSpPr/>
          <p:nvPr/>
        </p:nvSpPr>
        <p:spPr>
          <a:xfrm>
            <a:off x="5334795"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p>
        </p:txBody>
      </p:sp>
      <p:sp>
        <p:nvSpPr>
          <p:cNvPr id="51" name="Rectangle 50"/>
          <p:cNvSpPr/>
          <p:nvPr/>
        </p:nvSpPr>
        <p:spPr>
          <a:xfrm>
            <a:off x="5334795"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0</a:t>
            </a:r>
          </a:p>
        </p:txBody>
      </p:sp>
      <p:sp>
        <p:nvSpPr>
          <p:cNvPr id="52" name="Rectangle 51"/>
          <p:cNvSpPr/>
          <p:nvPr/>
        </p:nvSpPr>
        <p:spPr>
          <a:xfrm>
            <a:off x="6249194"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p>
        </p:txBody>
      </p:sp>
      <p:sp>
        <p:nvSpPr>
          <p:cNvPr id="53" name="Rectangle 52"/>
          <p:cNvSpPr/>
          <p:nvPr/>
        </p:nvSpPr>
        <p:spPr>
          <a:xfrm>
            <a:off x="6249194"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4</a:t>
            </a:r>
            <a:endParaRPr lang="en-US" dirty="0" smtClean="0">
              <a:solidFill>
                <a:schemeClr val="bg1"/>
              </a:solidFill>
            </a:endParaRPr>
          </a:p>
        </p:txBody>
      </p:sp>
      <p:sp>
        <p:nvSpPr>
          <p:cNvPr id="54" name="Rectangle 53"/>
          <p:cNvSpPr/>
          <p:nvPr/>
        </p:nvSpPr>
        <p:spPr>
          <a:xfrm>
            <a:off x="7163595"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a:t>
            </a:r>
          </a:p>
        </p:txBody>
      </p:sp>
      <p:sp>
        <p:nvSpPr>
          <p:cNvPr id="55" name="Rectangle 54"/>
          <p:cNvSpPr/>
          <p:nvPr/>
        </p:nvSpPr>
        <p:spPr>
          <a:xfrm>
            <a:off x="7163595"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4</a:t>
            </a:r>
          </a:p>
        </p:txBody>
      </p:sp>
      <p:sp>
        <p:nvSpPr>
          <p:cNvPr id="60" name="TextBox 59"/>
          <p:cNvSpPr txBox="1"/>
          <p:nvPr/>
        </p:nvSpPr>
        <p:spPr>
          <a:xfrm>
            <a:off x="3267166" y="4311292"/>
            <a:ext cx="941283" cy="369332"/>
          </a:xfrm>
          <a:prstGeom prst="rect">
            <a:avLst/>
          </a:prstGeom>
          <a:noFill/>
          <a:effectLst/>
        </p:spPr>
        <p:txBody>
          <a:bodyPr wrap="none" rtlCol="0">
            <a:spAutoFit/>
          </a:bodyPr>
          <a:lstStyle/>
          <a:p>
            <a:r>
              <a:rPr lang="en-US" dirty="0" smtClean="0"/>
              <a:t>W0,W7</a:t>
            </a:r>
            <a:endParaRPr lang="en-US" dirty="0"/>
          </a:p>
        </p:txBody>
      </p:sp>
      <p:sp>
        <p:nvSpPr>
          <p:cNvPr id="61" name="TextBox 60"/>
          <p:cNvSpPr txBox="1"/>
          <p:nvPr/>
        </p:nvSpPr>
        <p:spPr>
          <a:xfrm>
            <a:off x="4383537" y="4311642"/>
            <a:ext cx="530915" cy="369332"/>
          </a:xfrm>
          <a:prstGeom prst="rect">
            <a:avLst/>
          </a:prstGeom>
          <a:noFill/>
          <a:effectLst/>
        </p:spPr>
        <p:txBody>
          <a:bodyPr wrap="none" rtlCol="0">
            <a:spAutoFit/>
          </a:bodyPr>
          <a:lstStyle/>
          <a:p>
            <a:r>
              <a:rPr lang="en-US" dirty="0" smtClean="0"/>
              <a:t>W4</a:t>
            </a:r>
            <a:endParaRPr lang="en-US" dirty="0"/>
          </a:p>
        </p:txBody>
      </p:sp>
      <p:sp>
        <p:nvSpPr>
          <p:cNvPr id="62" name="TextBox 61"/>
          <p:cNvSpPr txBox="1"/>
          <p:nvPr/>
        </p:nvSpPr>
        <p:spPr>
          <a:xfrm>
            <a:off x="5297937" y="4311292"/>
            <a:ext cx="530915" cy="369332"/>
          </a:xfrm>
          <a:prstGeom prst="rect">
            <a:avLst/>
          </a:prstGeom>
          <a:noFill/>
          <a:effectLst/>
        </p:spPr>
        <p:txBody>
          <a:bodyPr wrap="none" rtlCol="0">
            <a:spAutoFit/>
          </a:bodyPr>
          <a:lstStyle/>
          <a:p>
            <a:r>
              <a:rPr lang="en-US" dirty="0" smtClean="0"/>
              <a:t>W7</a:t>
            </a:r>
            <a:endParaRPr lang="en-US" dirty="0"/>
          </a:p>
        </p:txBody>
      </p:sp>
      <p:sp>
        <p:nvSpPr>
          <p:cNvPr id="63" name="TextBox 62"/>
          <p:cNvSpPr txBox="1"/>
          <p:nvPr/>
        </p:nvSpPr>
        <p:spPr>
          <a:xfrm>
            <a:off x="6929064" y="4311292"/>
            <a:ext cx="941283" cy="369332"/>
          </a:xfrm>
          <a:prstGeom prst="rect">
            <a:avLst/>
          </a:prstGeom>
          <a:noFill/>
          <a:effectLst/>
        </p:spPr>
        <p:txBody>
          <a:bodyPr wrap="none" rtlCol="0">
            <a:spAutoFit/>
          </a:bodyPr>
          <a:lstStyle/>
          <a:p>
            <a:r>
              <a:rPr lang="en-US" dirty="0" smtClean="0"/>
              <a:t>W2,W4</a:t>
            </a:r>
            <a:endParaRPr lang="en-US" dirty="0"/>
          </a:p>
        </p:txBody>
      </p:sp>
      <p:sp>
        <p:nvSpPr>
          <p:cNvPr id="66" name="TextBox 65"/>
          <p:cNvSpPr txBox="1"/>
          <p:nvPr/>
        </p:nvSpPr>
        <p:spPr>
          <a:xfrm>
            <a:off x="2663741" y="5262532"/>
            <a:ext cx="312906" cy="369332"/>
          </a:xfrm>
          <a:prstGeom prst="rect">
            <a:avLst/>
          </a:prstGeom>
          <a:noFill/>
          <a:effectLst/>
        </p:spPr>
        <p:txBody>
          <a:bodyPr wrap="none" rtlCol="0">
            <a:spAutoFit/>
          </a:bodyPr>
          <a:lstStyle/>
          <a:p>
            <a:r>
              <a:rPr lang="en-US" dirty="0"/>
              <a:t>0</a:t>
            </a:r>
          </a:p>
        </p:txBody>
      </p:sp>
      <p:sp>
        <p:nvSpPr>
          <p:cNvPr id="67" name="TextBox 66"/>
          <p:cNvSpPr txBox="1"/>
          <p:nvPr/>
        </p:nvSpPr>
        <p:spPr>
          <a:xfrm>
            <a:off x="3581355" y="5262618"/>
            <a:ext cx="312906" cy="369332"/>
          </a:xfrm>
          <a:prstGeom prst="rect">
            <a:avLst/>
          </a:prstGeom>
          <a:noFill/>
          <a:effectLst/>
        </p:spPr>
        <p:txBody>
          <a:bodyPr wrap="none" rtlCol="0">
            <a:spAutoFit/>
          </a:bodyPr>
          <a:lstStyle/>
          <a:p>
            <a:r>
              <a:rPr lang="en-US" dirty="0" smtClean="0"/>
              <a:t>1</a:t>
            </a:r>
            <a:endParaRPr lang="en-US" dirty="0"/>
          </a:p>
        </p:txBody>
      </p:sp>
      <p:sp>
        <p:nvSpPr>
          <p:cNvPr id="68" name="TextBox 67"/>
          <p:cNvSpPr txBox="1"/>
          <p:nvPr/>
        </p:nvSpPr>
        <p:spPr>
          <a:xfrm>
            <a:off x="4492541" y="5262618"/>
            <a:ext cx="312906" cy="369332"/>
          </a:xfrm>
          <a:prstGeom prst="rect">
            <a:avLst/>
          </a:prstGeom>
          <a:noFill/>
          <a:effectLst/>
        </p:spPr>
        <p:txBody>
          <a:bodyPr wrap="none" rtlCol="0">
            <a:spAutoFit/>
          </a:bodyPr>
          <a:lstStyle/>
          <a:p>
            <a:r>
              <a:rPr lang="en-US" dirty="0" smtClean="0"/>
              <a:t>2</a:t>
            </a:r>
            <a:endParaRPr lang="en-US" dirty="0"/>
          </a:p>
        </p:txBody>
      </p:sp>
      <p:sp>
        <p:nvSpPr>
          <p:cNvPr id="69" name="TextBox 68"/>
          <p:cNvSpPr txBox="1"/>
          <p:nvPr/>
        </p:nvSpPr>
        <p:spPr>
          <a:xfrm>
            <a:off x="5410155" y="5262704"/>
            <a:ext cx="312906" cy="369332"/>
          </a:xfrm>
          <a:prstGeom prst="rect">
            <a:avLst/>
          </a:prstGeom>
          <a:noFill/>
          <a:effectLst/>
        </p:spPr>
        <p:txBody>
          <a:bodyPr wrap="none" rtlCol="0">
            <a:spAutoFit/>
          </a:bodyPr>
          <a:lstStyle/>
          <a:p>
            <a:r>
              <a:rPr lang="en-US" dirty="0" smtClean="0"/>
              <a:t>3</a:t>
            </a:r>
            <a:endParaRPr lang="en-US" dirty="0"/>
          </a:p>
        </p:txBody>
      </p:sp>
      <p:sp>
        <p:nvSpPr>
          <p:cNvPr id="70" name="TextBox 69"/>
          <p:cNvSpPr txBox="1"/>
          <p:nvPr/>
        </p:nvSpPr>
        <p:spPr>
          <a:xfrm>
            <a:off x="6321341" y="5262704"/>
            <a:ext cx="312906" cy="369332"/>
          </a:xfrm>
          <a:prstGeom prst="rect">
            <a:avLst/>
          </a:prstGeom>
          <a:noFill/>
          <a:effectLst/>
        </p:spPr>
        <p:txBody>
          <a:bodyPr wrap="none" rtlCol="0">
            <a:spAutoFit/>
          </a:bodyPr>
          <a:lstStyle/>
          <a:p>
            <a:r>
              <a:rPr lang="en-US" dirty="0" smtClean="0"/>
              <a:t>4</a:t>
            </a:r>
            <a:endParaRPr lang="en-US" dirty="0"/>
          </a:p>
        </p:txBody>
      </p:sp>
      <p:sp>
        <p:nvSpPr>
          <p:cNvPr id="71" name="TextBox 70"/>
          <p:cNvSpPr txBox="1"/>
          <p:nvPr/>
        </p:nvSpPr>
        <p:spPr>
          <a:xfrm>
            <a:off x="7238955" y="5262790"/>
            <a:ext cx="312906" cy="369332"/>
          </a:xfrm>
          <a:prstGeom prst="rect">
            <a:avLst/>
          </a:prstGeom>
          <a:noFill/>
          <a:effectLst/>
        </p:spPr>
        <p:txBody>
          <a:bodyPr wrap="none" rtlCol="0">
            <a:spAutoFit/>
          </a:bodyPr>
          <a:lstStyle/>
          <a:p>
            <a:r>
              <a:rPr lang="en-US" dirty="0" smtClean="0"/>
              <a:t>5</a:t>
            </a:r>
            <a:endParaRPr lang="en-US" dirty="0"/>
          </a:p>
        </p:txBody>
      </p:sp>
      <p:sp>
        <p:nvSpPr>
          <p:cNvPr id="74" name="TextBox 73"/>
          <p:cNvSpPr txBox="1"/>
          <p:nvPr/>
        </p:nvSpPr>
        <p:spPr>
          <a:xfrm>
            <a:off x="553168" y="4426973"/>
            <a:ext cx="1890860" cy="646331"/>
          </a:xfrm>
          <a:prstGeom prst="rect">
            <a:avLst/>
          </a:prstGeom>
          <a:noFill/>
          <a:effectLst/>
        </p:spPr>
        <p:txBody>
          <a:bodyPr wrap="square" rtlCol="0">
            <a:spAutoFit/>
          </a:bodyPr>
          <a:lstStyle/>
          <a:p>
            <a:pPr algn="ctr"/>
            <a:r>
              <a:rPr lang="en-US" dirty="0" smtClean="0"/>
              <a:t>Modified Words in Write</a:t>
            </a:r>
            <a:endParaRPr lang="en-US" dirty="0"/>
          </a:p>
        </p:txBody>
      </p:sp>
      <p:sp>
        <p:nvSpPr>
          <p:cNvPr id="78" name="Rounded Rectangle 77"/>
          <p:cNvSpPr/>
          <p:nvPr/>
        </p:nvSpPr>
        <p:spPr>
          <a:xfrm>
            <a:off x="886873" y="3364613"/>
            <a:ext cx="7370255" cy="721046"/>
          </a:xfrm>
          <a:prstGeom prst="roundRect">
            <a:avLst/>
          </a:prstGeom>
          <a:solidFill>
            <a:srgbClr val="99CC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Get TrailCTR by masking 2 LSB off LeadCTR</a:t>
            </a:r>
          </a:p>
          <a:p>
            <a:pPr algn="ctr"/>
            <a:r>
              <a:rPr lang="en-US" sz="2400" dirty="0" smtClean="0">
                <a:sym typeface="Wingdings" pitchFamily="2" charset="2"/>
              </a:rPr>
              <a:t>DEUCE needs only one</a:t>
            </a:r>
            <a:r>
              <a:rPr lang="en-US" sz="2400" dirty="0" smtClean="0"/>
              <a:t> physical counter per line</a:t>
            </a:r>
            <a:endParaRPr lang="en-US" sz="2400" dirty="0"/>
          </a:p>
        </p:txBody>
      </p:sp>
      <p:sp>
        <p:nvSpPr>
          <p:cNvPr id="56" name="TextBox 55"/>
          <p:cNvSpPr txBox="1"/>
          <p:nvPr/>
        </p:nvSpPr>
        <p:spPr>
          <a:xfrm>
            <a:off x="6301724" y="4108421"/>
            <a:ext cx="338554" cy="369332"/>
          </a:xfrm>
          <a:prstGeom prst="rect">
            <a:avLst/>
          </a:prstGeom>
          <a:noFill/>
          <a:effectLst/>
        </p:spPr>
        <p:txBody>
          <a:bodyPr wrap="none" rtlCol="0">
            <a:spAutoFit/>
          </a:bodyPr>
          <a:lstStyle/>
          <a:p>
            <a:r>
              <a:rPr lang="en-US" dirty="0" smtClean="0"/>
              <a:t>X</a:t>
            </a:r>
            <a:endParaRPr lang="en-US" dirty="0"/>
          </a:p>
        </p:txBody>
      </p:sp>
      <p:sp>
        <p:nvSpPr>
          <p:cNvPr id="57"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18</a:t>
            </a:fld>
            <a:endParaRPr lang="en-US"/>
          </a:p>
        </p:txBody>
      </p:sp>
      <p:sp>
        <p:nvSpPr>
          <p:cNvPr id="58" name="Rectangle 57"/>
          <p:cNvSpPr/>
          <p:nvPr/>
        </p:nvSpPr>
        <p:spPr>
          <a:xfrm>
            <a:off x="91440" y="6126480"/>
            <a:ext cx="8961120" cy="523220"/>
          </a:xfrm>
          <a:prstGeom prst="rect">
            <a:avLst/>
          </a:prstGeom>
          <a:solidFill>
            <a:srgbClr val="BBCFE6"/>
          </a:solidFill>
          <a:ln w="38100" cmpd="sng">
            <a:solidFill>
              <a:srgbClr val="FF6600"/>
            </a:solidFill>
          </a:ln>
        </p:spPr>
        <p:txBody>
          <a:bodyPr wrap="square">
            <a:spAutoFit/>
          </a:bodyPr>
          <a:lstStyle/>
          <a:p>
            <a:pPr algn="ctr"/>
            <a:r>
              <a:rPr lang="en-US" sz="2800" dirty="0"/>
              <a:t>DEUCE does partial re-encryption between Epochs</a:t>
            </a:r>
            <a:endParaRPr lang="en-US" sz="2800" dirty="0">
              <a:solidFill>
                <a:srgbClr val="00B050"/>
              </a:solidFill>
            </a:endParaRPr>
          </a:p>
        </p:txBody>
      </p:sp>
    </p:spTree>
    <p:extLst>
      <p:ext uri="{BB962C8B-B14F-4D97-AF65-F5344CB8AC3E}">
        <p14:creationId xmlns:p14="http://schemas.microsoft.com/office/powerpoint/2010/main" val="970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fade">
                                      <p:cBhvr>
                                        <p:cTn id="12" dur="500"/>
                                        <p:tgtEl>
                                          <p:spTgt spid="4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3">
                                            <p:txEl>
                                              <p:pRg st="0" end="0"/>
                                            </p:txEl>
                                          </p:spTgt>
                                        </p:tgtEl>
                                        <p:attrNameLst>
                                          <p:attrName>style.visibility</p:attrName>
                                        </p:attrNameLst>
                                      </p:cBhvr>
                                      <p:to>
                                        <p:strVal val="visible"/>
                                      </p:to>
                                    </p:set>
                                    <p:animEffect transition="in" filter="fade">
                                      <p:cBhvr>
                                        <p:cTn id="15" dur="500"/>
                                        <p:tgtEl>
                                          <p:spTgt spid="4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fade">
                                      <p:cBhvr>
                                        <p:cTn id="36" dur="500"/>
                                        <p:tgtEl>
                                          <p:spTgt spid="4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xEl>
                                              <p:pRg st="1" end="1"/>
                                            </p:txEl>
                                          </p:spTgt>
                                        </p:tgtEl>
                                        <p:attrNameLst>
                                          <p:attrName>style.visibility</p:attrName>
                                        </p:attrNameLst>
                                      </p:cBhvr>
                                      <p:to>
                                        <p:strVal val="visible"/>
                                      </p:to>
                                    </p:set>
                                    <p:animEffect transition="in" filter="fade">
                                      <p:cBhvr>
                                        <p:cTn id="44" dur="500"/>
                                        <p:tgtEl>
                                          <p:spTgt spid="2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8">
                                            <p:txEl>
                                              <p:pRg st="0" end="0"/>
                                            </p:txEl>
                                          </p:spTgt>
                                        </p:tgtEl>
                                        <p:attrNameLst>
                                          <p:attrName>style.visibility</p:attrName>
                                        </p:attrNameLst>
                                      </p:cBhvr>
                                      <p:to>
                                        <p:strVal val="visible"/>
                                      </p:to>
                                    </p:set>
                                    <p:animEffect transition="in" filter="fade">
                                      <p:cBhvr>
                                        <p:cTn id="57" dur="500"/>
                                        <p:tgtEl>
                                          <p:spTgt spid="48">
                                            <p:txEl>
                                              <p:pRg st="0" end="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9">
                                            <p:txEl>
                                              <p:pRg st="0" end="0"/>
                                            </p:txEl>
                                          </p:spTgt>
                                        </p:tgtEl>
                                        <p:attrNameLst>
                                          <p:attrName>style.visibility</p:attrName>
                                        </p:attrNameLst>
                                      </p:cBhvr>
                                      <p:to>
                                        <p:strVal val="visible"/>
                                      </p:to>
                                    </p:set>
                                    <p:animEffect transition="in" filter="fade">
                                      <p:cBhvr>
                                        <p:cTn id="60" dur="500"/>
                                        <p:tgtEl>
                                          <p:spTgt spid="49">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fade">
                                      <p:cBhvr>
                                        <p:cTn id="65" dur="500"/>
                                        <p:tgtEl>
                                          <p:spTgt spid="24">
                                            <p:txEl>
                                              <p:pRg st="0" end="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4">
                                            <p:txEl>
                                              <p:pRg st="1" end="1"/>
                                            </p:txEl>
                                          </p:spTgt>
                                        </p:tgtEl>
                                        <p:attrNameLst>
                                          <p:attrName>style.visibility</p:attrName>
                                        </p:attrNameLst>
                                      </p:cBhvr>
                                      <p:to>
                                        <p:strVal val="visible"/>
                                      </p:to>
                                    </p:set>
                                    <p:animEffect transition="in" filter="fade">
                                      <p:cBhvr>
                                        <p:cTn id="68" dur="500"/>
                                        <p:tgtEl>
                                          <p:spTgt spid="24">
                                            <p:txEl>
                                              <p:pRg st="1" end="1"/>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4">
                                            <p:txEl>
                                              <p:pRg st="2" end="2"/>
                                            </p:txEl>
                                          </p:spTgt>
                                        </p:tgtEl>
                                        <p:attrNameLst>
                                          <p:attrName>style.visibility</p:attrName>
                                        </p:attrNameLst>
                                      </p:cBhvr>
                                      <p:to>
                                        <p:strVal val="visible"/>
                                      </p:to>
                                    </p:set>
                                    <p:animEffect transition="in" filter="fade">
                                      <p:cBhvr>
                                        <p:cTn id="71" dur="500"/>
                                        <p:tgtEl>
                                          <p:spTgt spid="24">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par>
                                <p:cTn id="77" presetID="10"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0">
                                            <p:txEl>
                                              <p:pRg st="0" end="0"/>
                                            </p:txEl>
                                          </p:spTgt>
                                        </p:tgtEl>
                                        <p:attrNameLst>
                                          <p:attrName>style.visibility</p:attrName>
                                        </p:attrNameLst>
                                      </p:cBhvr>
                                      <p:to>
                                        <p:strVal val="visible"/>
                                      </p:to>
                                    </p:set>
                                    <p:animEffect transition="in" filter="fade">
                                      <p:cBhvr>
                                        <p:cTn id="84" dur="500"/>
                                        <p:tgtEl>
                                          <p:spTgt spid="50">
                                            <p:txEl>
                                              <p:pRg st="0" end="0"/>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1">
                                            <p:txEl>
                                              <p:pRg st="0" end="0"/>
                                            </p:txEl>
                                          </p:spTgt>
                                        </p:tgtEl>
                                        <p:attrNameLst>
                                          <p:attrName>style.visibility</p:attrName>
                                        </p:attrNameLst>
                                      </p:cBhvr>
                                      <p:to>
                                        <p:strVal val="visible"/>
                                      </p:to>
                                    </p:set>
                                    <p:animEffect transition="in" filter="fade">
                                      <p:cBhvr>
                                        <p:cTn id="87" dur="500"/>
                                        <p:tgtEl>
                                          <p:spTgt spid="51">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25">
                                            <p:txEl>
                                              <p:pRg st="1" end="1"/>
                                            </p:txEl>
                                          </p:spTgt>
                                        </p:tgtEl>
                                        <p:attrNameLst>
                                          <p:attrName>style.visibility</p:attrName>
                                        </p:attrNameLst>
                                      </p:cBhvr>
                                      <p:to>
                                        <p:strVal val="visible"/>
                                      </p:to>
                                    </p:set>
                                    <p:animEffect transition="in" filter="fade">
                                      <p:cBhvr>
                                        <p:cTn id="95" dur="500"/>
                                        <p:tgtEl>
                                          <p:spTgt spid="25">
                                            <p:txEl>
                                              <p:pRg st="1" end="1"/>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25">
                                            <p:txEl>
                                              <p:pRg st="2" end="2"/>
                                            </p:txEl>
                                          </p:spTgt>
                                        </p:tgtEl>
                                        <p:attrNameLst>
                                          <p:attrName>style.visibility</p:attrName>
                                        </p:attrNameLst>
                                      </p:cBhvr>
                                      <p:to>
                                        <p:strVal val="visible"/>
                                      </p:to>
                                    </p:set>
                                    <p:animEffect transition="in" filter="fade">
                                      <p:cBhvr>
                                        <p:cTn id="98" dur="500"/>
                                        <p:tgtEl>
                                          <p:spTgt spid="25">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fade">
                                      <p:cBhvr>
                                        <p:cTn id="103" dur="500"/>
                                        <p:tgtEl>
                                          <p:spTgt spid="2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2">
                                            <p:txEl>
                                              <p:pRg st="0" end="0"/>
                                            </p:txEl>
                                          </p:spTgt>
                                        </p:tgtEl>
                                        <p:attrNameLst>
                                          <p:attrName>style.visibility</p:attrName>
                                        </p:attrNameLst>
                                      </p:cBhvr>
                                      <p:to>
                                        <p:strVal val="visible"/>
                                      </p:to>
                                    </p:set>
                                    <p:animEffect transition="in" filter="fade">
                                      <p:cBhvr>
                                        <p:cTn id="111" dur="500"/>
                                        <p:tgtEl>
                                          <p:spTgt spid="52">
                                            <p:txEl>
                                              <p:pRg st="0" end="0"/>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53">
                                            <p:txEl>
                                              <p:pRg st="0" end="0"/>
                                            </p:txEl>
                                          </p:spTgt>
                                        </p:tgtEl>
                                        <p:attrNameLst>
                                          <p:attrName>style.visibility</p:attrName>
                                        </p:attrNameLst>
                                      </p:cBhvr>
                                      <p:to>
                                        <p:strVal val="visible"/>
                                      </p:to>
                                    </p:set>
                                    <p:animEffect transition="in" filter="fade">
                                      <p:cBhvr>
                                        <p:cTn id="114" dur="500"/>
                                        <p:tgtEl>
                                          <p:spTgt spid="53">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26">
                                            <p:txEl>
                                              <p:pRg st="0" end="0"/>
                                            </p:txEl>
                                          </p:spTgt>
                                        </p:tgtEl>
                                        <p:attrNameLst>
                                          <p:attrName>style.visibility</p:attrName>
                                        </p:attrNameLst>
                                      </p:cBhvr>
                                      <p:to>
                                        <p:strVal val="visible"/>
                                      </p:to>
                                    </p:set>
                                    <p:animEffect transition="in" filter="fade">
                                      <p:cBhvr>
                                        <p:cTn id="119" dur="500"/>
                                        <p:tgtEl>
                                          <p:spTgt spid="26">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500"/>
                                        <p:tgtEl>
                                          <p:spTgt spid="1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fade">
                                      <p:cBhvr>
                                        <p:cTn id="127" dur="500"/>
                                        <p:tgtEl>
                                          <p:spTgt spid="6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4">
                                            <p:txEl>
                                              <p:pRg st="0" end="0"/>
                                            </p:txEl>
                                          </p:spTgt>
                                        </p:tgtEl>
                                        <p:attrNameLst>
                                          <p:attrName>style.visibility</p:attrName>
                                        </p:attrNameLst>
                                      </p:cBhvr>
                                      <p:to>
                                        <p:strVal val="visible"/>
                                      </p:to>
                                    </p:set>
                                    <p:animEffect transition="in" filter="fade">
                                      <p:cBhvr>
                                        <p:cTn id="132" dur="500"/>
                                        <p:tgtEl>
                                          <p:spTgt spid="54">
                                            <p:txEl>
                                              <p:pRg st="0" end="0"/>
                                            </p:txEl>
                                          </p:spTgt>
                                        </p:tgtEl>
                                      </p:cBhvr>
                                    </p:animEffect>
                                  </p:childTnLst>
                                </p:cTn>
                              </p:par>
                              <p:par>
                                <p:cTn id="133" presetID="10" presetClass="entr" presetSubtype="0" fill="hold" nodeType="withEffect">
                                  <p:stCondLst>
                                    <p:cond delay="0"/>
                                  </p:stCondLst>
                                  <p:childTnLst>
                                    <p:set>
                                      <p:cBhvr>
                                        <p:cTn id="134" dur="1" fill="hold">
                                          <p:stCondLst>
                                            <p:cond delay="0"/>
                                          </p:stCondLst>
                                        </p:cTn>
                                        <p:tgtEl>
                                          <p:spTgt spid="55">
                                            <p:txEl>
                                              <p:pRg st="0" end="0"/>
                                            </p:txEl>
                                          </p:spTgt>
                                        </p:tgtEl>
                                        <p:attrNameLst>
                                          <p:attrName>style.visibility</p:attrName>
                                        </p:attrNameLst>
                                      </p:cBhvr>
                                      <p:to>
                                        <p:strVal val="visible"/>
                                      </p:to>
                                    </p:set>
                                    <p:animEffect transition="in" filter="fade">
                                      <p:cBhvr>
                                        <p:cTn id="135" dur="500"/>
                                        <p:tgtEl>
                                          <p:spTgt spid="55">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27">
                                            <p:txEl>
                                              <p:pRg st="0" end="0"/>
                                            </p:txEl>
                                          </p:spTgt>
                                        </p:tgtEl>
                                        <p:attrNameLst>
                                          <p:attrName>style.visibility</p:attrName>
                                        </p:attrNameLst>
                                      </p:cBhvr>
                                      <p:to>
                                        <p:strVal val="visible"/>
                                      </p:to>
                                    </p:set>
                                    <p:animEffect transition="in" filter="fade">
                                      <p:cBhvr>
                                        <p:cTn id="140" dur="500"/>
                                        <p:tgtEl>
                                          <p:spTgt spid="27">
                                            <p:txEl>
                                              <p:pRg st="0" end="0"/>
                                            </p:txEl>
                                          </p:spTgt>
                                        </p:tgtEl>
                                      </p:cBhvr>
                                    </p:animEffect>
                                  </p:childTnLst>
                                </p:cTn>
                              </p:par>
                              <p:par>
                                <p:cTn id="141" presetID="10" presetClass="entr" presetSubtype="0" fill="hold" nodeType="withEffect">
                                  <p:stCondLst>
                                    <p:cond delay="0"/>
                                  </p:stCondLst>
                                  <p:childTnLst>
                                    <p:set>
                                      <p:cBhvr>
                                        <p:cTn id="142" dur="1" fill="hold">
                                          <p:stCondLst>
                                            <p:cond delay="0"/>
                                          </p:stCondLst>
                                        </p:cTn>
                                        <p:tgtEl>
                                          <p:spTgt spid="27">
                                            <p:txEl>
                                              <p:pRg st="1" end="1"/>
                                            </p:txEl>
                                          </p:spTgt>
                                        </p:tgtEl>
                                        <p:attrNameLst>
                                          <p:attrName>style.visibility</p:attrName>
                                        </p:attrNameLst>
                                      </p:cBhvr>
                                      <p:to>
                                        <p:strVal val="visible"/>
                                      </p:to>
                                    </p:set>
                                    <p:animEffect transition="in" filter="fade">
                                      <p:cBhvr>
                                        <p:cTn id="143" dur="500"/>
                                        <p:tgtEl>
                                          <p:spTgt spid="27">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5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3" grpId="0"/>
      <p:bldP spid="78" grpId="0" animBg="1"/>
      <p:bldP spid="56" grpId="0"/>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3189937" y="3341036"/>
            <a:ext cx="2291137" cy="2969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prstClr val="black"/>
                </a:solidFill>
              </a:rPr>
              <a:t>Encrypted Line</a:t>
            </a:r>
            <a:endParaRPr lang="en-US" sz="2000" dirty="0"/>
          </a:p>
        </p:txBody>
      </p:sp>
      <p:sp>
        <p:nvSpPr>
          <p:cNvPr id="83" name="Down Arrow 82"/>
          <p:cNvSpPr/>
          <p:nvPr/>
        </p:nvSpPr>
        <p:spPr>
          <a:xfrm>
            <a:off x="3400973" y="4518087"/>
            <a:ext cx="245550" cy="1338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a:off x="5451094" y="4516031"/>
            <a:ext cx="245550" cy="1338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own Arrow 84"/>
          <p:cNvSpPr/>
          <p:nvPr/>
        </p:nvSpPr>
        <p:spPr>
          <a:xfrm>
            <a:off x="6145883" y="4516377"/>
            <a:ext cx="245550" cy="1338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a:off x="4073074" y="5245155"/>
            <a:ext cx="245550" cy="598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own Arrow 86"/>
          <p:cNvSpPr/>
          <p:nvPr/>
        </p:nvSpPr>
        <p:spPr>
          <a:xfrm>
            <a:off x="4766155" y="5255429"/>
            <a:ext cx="245550" cy="598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wn Arrow 87"/>
          <p:cNvSpPr/>
          <p:nvPr/>
        </p:nvSpPr>
        <p:spPr>
          <a:xfrm>
            <a:off x="6819703" y="5255429"/>
            <a:ext cx="245550" cy="598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7516625" y="5253719"/>
            <a:ext cx="245550" cy="598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own Arrow 89"/>
          <p:cNvSpPr/>
          <p:nvPr/>
        </p:nvSpPr>
        <p:spPr>
          <a:xfrm>
            <a:off x="8182725" y="5262283"/>
            <a:ext cx="245550" cy="598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own Arrow 74"/>
          <p:cNvSpPr/>
          <p:nvPr/>
        </p:nvSpPr>
        <p:spPr>
          <a:xfrm>
            <a:off x="3402683" y="3324915"/>
            <a:ext cx="243840" cy="638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own Arrow 75"/>
          <p:cNvSpPr/>
          <p:nvPr/>
        </p:nvSpPr>
        <p:spPr>
          <a:xfrm>
            <a:off x="5460083" y="3324915"/>
            <a:ext cx="243840" cy="638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own Arrow 76"/>
          <p:cNvSpPr/>
          <p:nvPr/>
        </p:nvSpPr>
        <p:spPr>
          <a:xfrm>
            <a:off x="6145883" y="3324915"/>
            <a:ext cx="243840" cy="6347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wn Arrow 77"/>
          <p:cNvSpPr/>
          <p:nvPr/>
        </p:nvSpPr>
        <p:spPr>
          <a:xfrm>
            <a:off x="4088483" y="3324915"/>
            <a:ext cx="243840" cy="136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p:cNvSpPr/>
          <p:nvPr/>
        </p:nvSpPr>
        <p:spPr>
          <a:xfrm>
            <a:off x="4772573" y="3324915"/>
            <a:ext cx="243840" cy="136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p:cNvSpPr/>
          <p:nvPr/>
        </p:nvSpPr>
        <p:spPr>
          <a:xfrm>
            <a:off x="6831683" y="3324915"/>
            <a:ext cx="243840" cy="136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522534" y="3324915"/>
            <a:ext cx="243840" cy="136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own Arrow 81"/>
          <p:cNvSpPr/>
          <p:nvPr/>
        </p:nvSpPr>
        <p:spPr>
          <a:xfrm>
            <a:off x="8203283" y="3324915"/>
            <a:ext cx="243840" cy="136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DEUCE: how to Decrypt?</a:t>
            </a:r>
            <a:endParaRPr lang="en-US" dirty="0"/>
          </a:p>
        </p:txBody>
      </p:sp>
      <p:sp>
        <p:nvSpPr>
          <p:cNvPr id="3" name="Content Placeholder 2"/>
          <p:cNvSpPr>
            <a:spLocks noGrp="1"/>
          </p:cNvSpPr>
          <p:nvPr>
            <p:ph idx="1"/>
          </p:nvPr>
        </p:nvSpPr>
        <p:spPr>
          <a:xfrm>
            <a:off x="242888" y="1114393"/>
            <a:ext cx="8775382" cy="1756727"/>
          </a:xfrm>
        </p:spPr>
        <p:txBody>
          <a:bodyPr/>
          <a:lstStyle/>
          <a:p>
            <a:pPr marL="0" indent="0">
              <a:buNone/>
            </a:pPr>
            <a:r>
              <a:rPr lang="en-US" dirty="0" smtClean="0"/>
              <a:t>DEUCE </a:t>
            </a:r>
            <a:r>
              <a:rPr lang="en-US" dirty="0"/>
              <a:t>generates two pads </a:t>
            </a:r>
            <a:r>
              <a:rPr lang="en-US" dirty="0" smtClean="0"/>
              <a:t>with </a:t>
            </a:r>
            <a:r>
              <a:rPr lang="en-US" dirty="0"/>
              <a:t>LCTR and </a:t>
            </a:r>
            <a:r>
              <a:rPr lang="en-US" dirty="0" smtClean="0"/>
              <a:t>TCTR</a:t>
            </a:r>
            <a:endParaRPr lang="en-US" dirty="0"/>
          </a:p>
          <a:p>
            <a:pPr marL="0" indent="0">
              <a:buNone/>
            </a:pPr>
            <a:r>
              <a:rPr lang="en-US" dirty="0" smtClean="0"/>
              <a:t>Which </a:t>
            </a:r>
            <a:r>
              <a:rPr lang="en-US" dirty="0"/>
              <a:t>pad </a:t>
            </a:r>
            <a:r>
              <a:rPr lang="en-US" dirty="0" smtClean="0"/>
              <a:t>to use decided by the  </a:t>
            </a:r>
            <a:r>
              <a:rPr lang="en-US" dirty="0"/>
              <a:t>“Modified” </a:t>
            </a:r>
            <a:r>
              <a:rPr lang="en-US" dirty="0" smtClean="0"/>
              <a:t>bits</a:t>
            </a:r>
            <a:endParaRPr lang="en-US" dirty="0"/>
          </a:p>
        </p:txBody>
      </p:sp>
      <p:grpSp>
        <p:nvGrpSpPr>
          <p:cNvPr id="11" name="Group 10"/>
          <p:cNvGrpSpPr/>
          <p:nvPr/>
        </p:nvGrpSpPr>
        <p:grpSpPr>
          <a:xfrm>
            <a:off x="3181703" y="2776275"/>
            <a:ext cx="5486400" cy="548640"/>
            <a:chOff x="2365311" y="1097280"/>
            <a:chExt cx="5486400" cy="548640"/>
          </a:xfrm>
        </p:grpSpPr>
        <p:sp>
          <p:nvSpPr>
            <p:cNvPr id="12" name="Rectangle 11"/>
            <p:cNvSpPr/>
            <p:nvPr/>
          </p:nvSpPr>
          <p:spPr>
            <a:xfrm>
              <a:off x="4422711" y="1097280"/>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12"/>
            <p:cNvSpPr/>
            <p:nvPr/>
          </p:nvSpPr>
          <p:spPr>
            <a:xfrm>
              <a:off x="3736911" y="1097280"/>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p:cNvSpPr/>
            <p:nvPr/>
          </p:nvSpPr>
          <p:spPr>
            <a:xfrm>
              <a:off x="6480111" y="1097280"/>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p:cNvSpPr/>
            <p:nvPr/>
          </p:nvSpPr>
          <p:spPr>
            <a:xfrm>
              <a:off x="7165911" y="1097280"/>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5"/>
            <p:cNvSpPr/>
            <p:nvPr/>
          </p:nvSpPr>
          <p:spPr>
            <a:xfrm>
              <a:off x="3051111" y="1097280"/>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ectangle 16"/>
            <p:cNvSpPr/>
            <p:nvPr/>
          </p:nvSpPr>
          <p:spPr>
            <a:xfrm>
              <a:off x="2365311" y="1097280"/>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Rectangle 17"/>
            <p:cNvSpPr/>
            <p:nvPr/>
          </p:nvSpPr>
          <p:spPr>
            <a:xfrm>
              <a:off x="5108511" y="1097280"/>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p:cNvSpPr/>
            <p:nvPr/>
          </p:nvSpPr>
          <p:spPr>
            <a:xfrm>
              <a:off x="5794311" y="1097280"/>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9" name="Group 28"/>
          <p:cNvGrpSpPr/>
          <p:nvPr/>
        </p:nvGrpSpPr>
        <p:grpSpPr>
          <a:xfrm>
            <a:off x="3181703" y="3969447"/>
            <a:ext cx="5486400" cy="548640"/>
            <a:chOff x="2365311" y="1097280"/>
            <a:chExt cx="5486400" cy="548640"/>
          </a:xfrm>
        </p:grpSpPr>
        <p:sp>
          <p:nvSpPr>
            <p:cNvPr id="30" name="Rectangle 29"/>
            <p:cNvSpPr/>
            <p:nvPr/>
          </p:nvSpPr>
          <p:spPr>
            <a:xfrm>
              <a:off x="44227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1" name="Rectangle 30"/>
            <p:cNvSpPr/>
            <p:nvPr/>
          </p:nvSpPr>
          <p:spPr>
            <a:xfrm>
              <a:off x="37369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Rectangle 31"/>
            <p:cNvSpPr/>
            <p:nvPr/>
          </p:nvSpPr>
          <p:spPr>
            <a:xfrm>
              <a:off x="64801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3" name="Rectangle 32"/>
            <p:cNvSpPr/>
            <p:nvPr/>
          </p:nvSpPr>
          <p:spPr>
            <a:xfrm>
              <a:off x="71659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Rectangle 33"/>
            <p:cNvSpPr/>
            <p:nvPr/>
          </p:nvSpPr>
          <p:spPr>
            <a:xfrm>
              <a:off x="30511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Rectangle 34"/>
            <p:cNvSpPr/>
            <p:nvPr/>
          </p:nvSpPr>
          <p:spPr>
            <a:xfrm>
              <a:off x="23653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6" name="Rectangle 35"/>
            <p:cNvSpPr/>
            <p:nvPr/>
          </p:nvSpPr>
          <p:spPr>
            <a:xfrm>
              <a:off x="51085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7" name="Rectangle 36"/>
            <p:cNvSpPr/>
            <p:nvPr/>
          </p:nvSpPr>
          <p:spPr>
            <a:xfrm>
              <a:off x="57943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grpSp>
        <p:nvGrpSpPr>
          <p:cNvPr id="38" name="Group 37"/>
          <p:cNvGrpSpPr/>
          <p:nvPr/>
        </p:nvGrpSpPr>
        <p:grpSpPr>
          <a:xfrm>
            <a:off x="3181703" y="4693740"/>
            <a:ext cx="5486400" cy="548640"/>
            <a:chOff x="2365311" y="1097280"/>
            <a:chExt cx="5486400" cy="548640"/>
          </a:xfrm>
        </p:grpSpPr>
        <p:sp>
          <p:nvSpPr>
            <p:cNvPr id="39" name="Rectangle 38"/>
            <p:cNvSpPr/>
            <p:nvPr/>
          </p:nvSpPr>
          <p:spPr>
            <a:xfrm>
              <a:off x="44227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0" name="Rectangle 39"/>
            <p:cNvSpPr/>
            <p:nvPr/>
          </p:nvSpPr>
          <p:spPr>
            <a:xfrm>
              <a:off x="37369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64801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2" name="Rectangle 41"/>
            <p:cNvSpPr/>
            <p:nvPr/>
          </p:nvSpPr>
          <p:spPr>
            <a:xfrm>
              <a:off x="71659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Rectangle 42"/>
            <p:cNvSpPr/>
            <p:nvPr/>
          </p:nvSpPr>
          <p:spPr>
            <a:xfrm>
              <a:off x="30511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4" name="Rectangle 43"/>
            <p:cNvSpPr/>
            <p:nvPr/>
          </p:nvSpPr>
          <p:spPr>
            <a:xfrm>
              <a:off x="23653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5" name="Rectangle 44"/>
            <p:cNvSpPr/>
            <p:nvPr/>
          </p:nvSpPr>
          <p:spPr>
            <a:xfrm>
              <a:off x="51085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6" name="Rectangle 45"/>
            <p:cNvSpPr/>
            <p:nvPr/>
          </p:nvSpPr>
          <p:spPr>
            <a:xfrm>
              <a:off x="57943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49" name="Rectangle 48"/>
          <p:cNvSpPr/>
          <p:nvPr/>
        </p:nvSpPr>
        <p:spPr>
          <a:xfrm>
            <a:off x="5932337" y="2776275"/>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0" name="Rectangle 49"/>
          <p:cNvSpPr/>
          <p:nvPr/>
        </p:nvSpPr>
        <p:spPr>
          <a:xfrm>
            <a:off x="6618137" y="2776275"/>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p:cNvSpPr/>
          <p:nvPr/>
        </p:nvSpPr>
        <p:spPr>
          <a:xfrm>
            <a:off x="5246537" y="2776275"/>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2" name="Rectangle 51"/>
          <p:cNvSpPr/>
          <p:nvPr/>
        </p:nvSpPr>
        <p:spPr>
          <a:xfrm>
            <a:off x="3189137" y="2776275"/>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Rectangle 52"/>
          <p:cNvSpPr/>
          <p:nvPr/>
        </p:nvSpPr>
        <p:spPr>
          <a:xfrm>
            <a:off x="7303937" y="2776275"/>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4" name="Rectangle 53"/>
          <p:cNvSpPr/>
          <p:nvPr/>
        </p:nvSpPr>
        <p:spPr>
          <a:xfrm>
            <a:off x="7989737" y="2776275"/>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p:cNvSpPr/>
          <p:nvPr/>
        </p:nvSpPr>
        <p:spPr>
          <a:xfrm>
            <a:off x="4560737" y="2776275"/>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6" name="Rectangle 55"/>
          <p:cNvSpPr/>
          <p:nvPr/>
        </p:nvSpPr>
        <p:spPr>
          <a:xfrm>
            <a:off x="3874937" y="2776275"/>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7" name="Rectangle 56"/>
          <p:cNvSpPr/>
          <p:nvPr/>
        </p:nvSpPr>
        <p:spPr>
          <a:xfrm>
            <a:off x="3181703" y="3969447"/>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8" name="Rectangle 57"/>
          <p:cNvSpPr/>
          <p:nvPr/>
        </p:nvSpPr>
        <p:spPr>
          <a:xfrm>
            <a:off x="5239103" y="396499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Rectangle 58"/>
          <p:cNvSpPr/>
          <p:nvPr/>
        </p:nvSpPr>
        <p:spPr>
          <a:xfrm>
            <a:off x="5924903" y="396499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0" name="Rectangle 59"/>
          <p:cNvSpPr/>
          <p:nvPr/>
        </p:nvSpPr>
        <p:spPr>
          <a:xfrm>
            <a:off x="38675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Rectangle 60"/>
          <p:cNvSpPr/>
          <p:nvPr/>
        </p:nvSpPr>
        <p:spPr>
          <a:xfrm>
            <a:off x="45533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2" name="Rectangle 61"/>
          <p:cNvSpPr/>
          <p:nvPr/>
        </p:nvSpPr>
        <p:spPr>
          <a:xfrm>
            <a:off x="66107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Rectangle 62"/>
          <p:cNvSpPr/>
          <p:nvPr/>
        </p:nvSpPr>
        <p:spPr>
          <a:xfrm>
            <a:off x="72965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4" name="Rectangle 63"/>
          <p:cNvSpPr/>
          <p:nvPr/>
        </p:nvSpPr>
        <p:spPr>
          <a:xfrm>
            <a:off x="79823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 name="Rectangle 4"/>
          <p:cNvSpPr/>
          <p:nvPr/>
        </p:nvSpPr>
        <p:spPr>
          <a:xfrm>
            <a:off x="3181703" y="5885235"/>
            <a:ext cx="5486400" cy="548640"/>
          </a:xfrm>
          <a:prstGeom prst="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5" name="Rectangle 64"/>
          <p:cNvSpPr/>
          <p:nvPr/>
        </p:nvSpPr>
        <p:spPr>
          <a:xfrm>
            <a:off x="3181703" y="3969447"/>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6" name="Rectangle 65"/>
          <p:cNvSpPr/>
          <p:nvPr/>
        </p:nvSpPr>
        <p:spPr>
          <a:xfrm>
            <a:off x="5239103" y="396499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Rectangle 66"/>
          <p:cNvSpPr/>
          <p:nvPr/>
        </p:nvSpPr>
        <p:spPr>
          <a:xfrm>
            <a:off x="5924903" y="396499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8" name="Rectangle 67"/>
          <p:cNvSpPr/>
          <p:nvPr/>
        </p:nvSpPr>
        <p:spPr>
          <a:xfrm>
            <a:off x="38675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Rectangle 68"/>
          <p:cNvSpPr/>
          <p:nvPr/>
        </p:nvSpPr>
        <p:spPr>
          <a:xfrm>
            <a:off x="45533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0" name="Rectangle 69"/>
          <p:cNvSpPr/>
          <p:nvPr/>
        </p:nvSpPr>
        <p:spPr>
          <a:xfrm>
            <a:off x="66107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Rectangle 70"/>
          <p:cNvSpPr/>
          <p:nvPr/>
        </p:nvSpPr>
        <p:spPr>
          <a:xfrm>
            <a:off x="72965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2" name="Rectangle 71"/>
          <p:cNvSpPr/>
          <p:nvPr/>
        </p:nvSpPr>
        <p:spPr>
          <a:xfrm>
            <a:off x="79823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4" name="Rectangle 73"/>
          <p:cNvSpPr/>
          <p:nvPr/>
        </p:nvSpPr>
        <p:spPr>
          <a:xfrm>
            <a:off x="3168946" y="6471922"/>
            <a:ext cx="2291137" cy="2969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prstClr val="black"/>
                </a:solidFill>
              </a:rPr>
              <a:t>Decrypted Line</a:t>
            </a:r>
            <a:endParaRPr lang="en-US" sz="2000" dirty="0"/>
          </a:p>
        </p:txBody>
      </p:sp>
      <p:sp>
        <p:nvSpPr>
          <p:cNvPr id="91" name="Rectangle 90"/>
          <p:cNvSpPr/>
          <p:nvPr/>
        </p:nvSpPr>
        <p:spPr>
          <a:xfrm>
            <a:off x="1468914" y="3964995"/>
            <a:ext cx="1712789" cy="2969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prstClr val="black"/>
                </a:solidFill>
              </a:rPr>
              <a:t>Pad - LCTR</a:t>
            </a:r>
            <a:endParaRPr lang="en-US" sz="2000" dirty="0"/>
          </a:p>
        </p:txBody>
      </p:sp>
      <p:sp>
        <p:nvSpPr>
          <p:cNvPr id="92" name="Rectangle 91"/>
          <p:cNvSpPr/>
          <p:nvPr/>
        </p:nvSpPr>
        <p:spPr>
          <a:xfrm>
            <a:off x="1467203" y="4696515"/>
            <a:ext cx="1714500" cy="2969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prstClr val="black"/>
                </a:solidFill>
              </a:rPr>
              <a:t>Pad - TCTR</a:t>
            </a:r>
            <a:endParaRPr lang="en-US" sz="2000" dirty="0"/>
          </a:p>
        </p:txBody>
      </p:sp>
      <p:sp>
        <p:nvSpPr>
          <p:cNvPr id="93" name="Rounded Rectangle 92"/>
          <p:cNvSpPr/>
          <p:nvPr/>
        </p:nvSpPr>
        <p:spPr>
          <a:xfrm>
            <a:off x="1231746" y="3057785"/>
            <a:ext cx="1740631" cy="668848"/>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sz="2000" b="1" dirty="0" smtClean="0">
                <a:solidFill>
                  <a:prstClr val="black"/>
                </a:solidFill>
              </a:rPr>
              <a:t>AES</a:t>
            </a:r>
            <a:endParaRPr lang="en-US" sz="2000" b="1" i="1" dirty="0">
              <a:solidFill>
                <a:srgbClr val="00B0F0"/>
              </a:solidFill>
            </a:endParaRPr>
          </a:p>
        </p:txBody>
      </p:sp>
      <p:sp>
        <p:nvSpPr>
          <p:cNvPr id="94" name="Rounded Rectangle 93"/>
          <p:cNvSpPr/>
          <p:nvPr/>
        </p:nvSpPr>
        <p:spPr>
          <a:xfrm>
            <a:off x="1231744" y="5330432"/>
            <a:ext cx="1740631" cy="668848"/>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sz="2000" b="1" dirty="0" smtClean="0">
                <a:solidFill>
                  <a:prstClr val="black"/>
                </a:solidFill>
              </a:rPr>
              <a:t>AES</a:t>
            </a:r>
            <a:endParaRPr lang="en-US" sz="2000" b="1" i="1" dirty="0">
              <a:solidFill>
                <a:srgbClr val="00B0F0"/>
              </a:solidFill>
            </a:endParaRPr>
          </a:p>
        </p:txBody>
      </p:sp>
      <p:sp>
        <p:nvSpPr>
          <p:cNvPr id="95" name="Rounded Rectangle 94"/>
          <p:cNvSpPr/>
          <p:nvPr/>
        </p:nvSpPr>
        <p:spPr>
          <a:xfrm>
            <a:off x="58364" y="2470618"/>
            <a:ext cx="1027417" cy="611313"/>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dirty="0" smtClean="0">
                <a:solidFill>
                  <a:prstClr val="black"/>
                </a:solidFill>
              </a:rPr>
              <a:t>Line counter</a:t>
            </a:r>
            <a:endParaRPr lang="en-US" i="1" dirty="0">
              <a:solidFill>
                <a:srgbClr val="00B0F0"/>
              </a:solidFill>
            </a:endParaRPr>
          </a:p>
        </p:txBody>
      </p:sp>
      <p:sp>
        <p:nvSpPr>
          <p:cNvPr id="6" name="Bent Arrow 5"/>
          <p:cNvSpPr/>
          <p:nvPr/>
        </p:nvSpPr>
        <p:spPr>
          <a:xfrm flipV="1">
            <a:off x="561799" y="3112753"/>
            <a:ext cx="669945" cy="4351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Bent Arrow 96"/>
          <p:cNvSpPr/>
          <p:nvPr/>
        </p:nvSpPr>
        <p:spPr>
          <a:xfrm flipV="1">
            <a:off x="243300" y="5262283"/>
            <a:ext cx="988443" cy="4999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Rounded Rectangle 97"/>
          <p:cNvSpPr/>
          <p:nvPr/>
        </p:nvSpPr>
        <p:spPr>
          <a:xfrm>
            <a:off x="48090" y="4644116"/>
            <a:ext cx="1027417" cy="611313"/>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dirty="0" smtClean="0">
                <a:solidFill>
                  <a:prstClr val="black"/>
                </a:solidFill>
              </a:rPr>
              <a:t>Mask</a:t>
            </a:r>
          </a:p>
          <a:p>
            <a:pPr lvl="0" algn="ctr" eaLnBrk="0" hangingPunct="0">
              <a:spcBef>
                <a:spcPct val="20000"/>
              </a:spcBef>
              <a:buSzPct val="120000"/>
            </a:pPr>
            <a:r>
              <a:rPr lang="en-US" dirty="0" smtClean="0">
                <a:solidFill>
                  <a:prstClr val="black"/>
                </a:solidFill>
              </a:rPr>
              <a:t>4 LSB</a:t>
            </a:r>
            <a:endParaRPr lang="en-US" dirty="0">
              <a:solidFill>
                <a:srgbClr val="00B0F0"/>
              </a:solidFill>
            </a:endParaRPr>
          </a:p>
        </p:txBody>
      </p:sp>
      <p:sp>
        <p:nvSpPr>
          <p:cNvPr id="99" name="Down Arrow 98"/>
          <p:cNvSpPr/>
          <p:nvPr/>
        </p:nvSpPr>
        <p:spPr>
          <a:xfrm>
            <a:off x="202204" y="3112752"/>
            <a:ext cx="243840" cy="15313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Down Arrow 99"/>
          <p:cNvSpPr/>
          <p:nvPr/>
        </p:nvSpPr>
        <p:spPr>
          <a:xfrm>
            <a:off x="2088706" y="3751467"/>
            <a:ext cx="216054" cy="217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own Arrow 100"/>
          <p:cNvSpPr/>
          <p:nvPr/>
        </p:nvSpPr>
        <p:spPr>
          <a:xfrm flipV="1">
            <a:off x="2088040" y="5046821"/>
            <a:ext cx="216054" cy="256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07479" y="3522728"/>
            <a:ext cx="824264" cy="22873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prstClr val="black"/>
                </a:solidFill>
              </a:rPr>
              <a:t>LCTR</a:t>
            </a:r>
            <a:endParaRPr lang="en-US" dirty="0"/>
          </a:p>
        </p:txBody>
      </p:sp>
      <p:sp>
        <p:nvSpPr>
          <p:cNvPr id="103" name="Rectangle 102"/>
          <p:cNvSpPr/>
          <p:nvPr/>
        </p:nvSpPr>
        <p:spPr>
          <a:xfrm>
            <a:off x="345834" y="5762202"/>
            <a:ext cx="824264" cy="22873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prstClr val="black"/>
                </a:solidFill>
              </a:rPr>
              <a:t>TCTR</a:t>
            </a:r>
            <a:endParaRPr lang="en-US" dirty="0"/>
          </a:p>
        </p:txBody>
      </p:sp>
      <p:grpSp>
        <p:nvGrpSpPr>
          <p:cNvPr id="104" name="Group 103"/>
          <p:cNvGrpSpPr/>
          <p:nvPr/>
        </p:nvGrpSpPr>
        <p:grpSpPr>
          <a:xfrm>
            <a:off x="3372872" y="4097583"/>
            <a:ext cx="301752" cy="283464"/>
            <a:chOff x="-1179576" y="1572768"/>
            <a:chExt cx="301752" cy="283464"/>
          </a:xfrm>
        </p:grpSpPr>
        <p:cxnSp>
          <p:nvCxnSpPr>
            <p:cNvPr id="106" name="Straight Connector 105"/>
            <p:cNvCxnSpPr>
              <a:stCxn id="105" idx="2"/>
              <a:endCxn id="105"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105" idx="0"/>
              <a:endCxn id="105"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05" name="Oval 104"/>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8" name="Group 107"/>
          <p:cNvGrpSpPr/>
          <p:nvPr/>
        </p:nvGrpSpPr>
        <p:grpSpPr>
          <a:xfrm>
            <a:off x="5431127" y="4097583"/>
            <a:ext cx="301752" cy="283464"/>
            <a:chOff x="-1179576" y="1572768"/>
            <a:chExt cx="301752" cy="283464"/>
          </a:xfrm>
        </p:grpSpPr>
        <p:cxnSp>
          <p:nvCxnSpPr>
            <p:cNvPr id="110" name="Straight Connector 109"/>
            <p:cNvCxnSpPr>
              <a:stCxn id="109" idx="2"/>
              <a:endCxn id="109"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109" idx="0"/>
              <a:endCxn id="109"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09" name="Oval 108"/>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2" name="Group 111"/>
          <p:cNvGrpSpPr/>
          <p:nvPr/>
        </p:nvGrpSpPr>
        <p:grpSpPr>
          <a:xfrm>
            <a:off x="6116927" y="4097583"/>
            <a:ext cx="301752" cy="283464"/>
            <a:chOff x="-1179576" y="1572768"/>
            <a:chExt cx="301752" cy="283464"/>
          </a:xfrm>
        </p:grpSpPr>
        <p:cxnSp>
          <p:nvCxnSpPr>
            <p:cNvPr id="114" name="Straight Connector 113"/>
            <p:cNvCxnSpPr>
              <a:stCxn id="113" idx="2"/>
              <a:endCxn id="113"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13" idx="0"/>
              <a:endCxn id="113"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13" name="Oval 112"/>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4066961" y="4829103"/>
            <a:ext cx="301752" cy="283464"/>
            <a:chOff x="-1179576" y="1572768"/>
            <a:chExt cx="301752" cy="283464"/>
          </a:xfrm>
        </p:grpSpPr>
        <p:cxnSp>
          <p:nvCxnSpPr>
            <p:cNvPr id="118" name="Straight Connector 117"/>
            <p:cNvCxnSpPr>
              <a:stCxn id="117" idx="2"/>
              <a:endCxn id="117"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117" idx="0"/>
              <a:endCxn id="117"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17" name="Oval 116"/>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0" name="Group 119"/>
          <p:cNvGrpSpPr/>
          <p:nvPr/>
        </p:nvGrpSpPr>
        <p:grpSpPr>
          <a:xfrm>
            <a:off x="4752761" y="4826328"/>
            <a:ext cx="301752" cy="283464"/>
            <a:chOff x="-1179576" y="1572768"/>
            <a:chExt cx="301752" cy="283464"/>
          </a:xfrm>
        </p:grpSpPr>
        <p:cxnSp>
          <p:nvCxnSpPr>
            <p:cNvPr id="122" name="Straight Connector 121"/>
            <p:cNvCxnSpPr>
              <a:stCxn id="121" idx="2"/>
              <a:endCxn id="121"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21" idx="0"/>
              <a:endCxn id="121"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21" name="Oval 120"/>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4" name="Group 123"/>
          <p:cNvGrpSpPr/>
          <p:nvPr/>
        </p:nvGrpSpPr>
        <p:grpSpPr>
          <a:xfrm>
            <a:off x="6802727" y="4829103"/>
            <a:ext cx="301752" cy="283464"/>
            <a:chOff x="-1179576" y="1572768"/>
            <a:chExt cx="301752" cy="283464"/>
          </a:xfrm>
        </p:grpSpPr>
        <p:cxnSp>
          <p:nvCxnSpPr>
            <p:cNvPr id="126" name="Straight Connector 125"/>
            <p:cNvCxnSpPr>
              <a:stCxn id="125" idx="2"/>
              <a:endCxn id="125"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125" idx="0"/>
              <a:endCxn id="125"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8" name="Group 127"/>
          <p:cNvGrpSpPr/>
          <p:nvPr/>
        </p:nvGrpSpPr>
        <p:grpSpPr>
          <a:xfrm>
            <a:off x="7493578" y="4826328"/>
            <a:ext cx="301752" cy="283464"/>
            <a:chOff x="-1179576" y="1572768"/>
            <a:chExt cx="301752" cy="283464"/>
          </a:xfrm>
        </p:grpSpPr>
        <p:cxnSp>
          <p:nvCxnSpPr>
            <p:cNvPr id="130" name="Straight Connector 129"/>
            <p:cNvCxnSpPr>
              <a:stCxn id="129" idx="2"/>
              <a:endCxn id="129"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129" idx="0"/>
              <a:endCxn id="129"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29" name="Oval 128"/>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2" name="Group 131"/>
          <p:cNvGrpSpPr/>
          <p:nvPr/>
        </p:nvGrpSpPr>
        <p:grpSpPr>
          <a:xfrm>
            <a:off x="8182725" y="4826328"/>
            <a:ext cx="301752" cy="283464"/>
            <a:chOff x="-1179576" y="1572768"/>
            <a:chExt cx="301752" cy="283464"/>
          </a:xfrm>
        </p:grpSpPr>
        <p:cxnSp>
          <p:nvCxnSpPr>
            <p:cNvPr id="134" name="Straight Connector 133"/>
            <p:cNvCxnSpPr>
              <a:stCxn id="133" idx="2"/>
              <a:endCxn id="133"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33" idx="0"/>
              <a:endCxn id="133"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33" name="Oval 132"/>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2" name="Rectangle 21"/>
          <p:cNvSpPr/>
          <p:nvPr/>
        </p:nvSpPr>
        <p:spPr>
          <a:xfrm>
            <a:off x="3391348"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a:t>
            </a:r>
            <a:endParaRPr lang="en-US" sz="2000" dirty="0">
              <a:solidFill>
                <a:schemeClr val="tx1"/>
              </a:solidFill>
            </a:endParaRPr>
          </a:p>
        </p:txBody>
      </p:sp>
      <p:sp>
        <p:nvSpPr>
          <p:cNvPr id="136" name="Rectangle 135"/>
          <p:cNvSpPr/>
          <p:nvPr/>
        </p:nvSpPr>
        <p:spPr>
          <a:xfrm>
            <a:off x="403600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p:txBody>
      </p:sp>
      <p:sp>
        <p:nvSpPr>
          <p:cNvPr id="137" name="Rectangle 136"/>
          <p:cNvSpPr/>
          <p:nvPr/>
        </p:nvSpPr>
        <p:spPr>
          <a:xfrm>
            <a:off x="476752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p:txBody>
      </p:sp>
      <p:sp>
        <p:nvSpPr>
          <p:cNvPr id="138" name="Rectangle 137"/>
          <p:cNvSpPr/>
          <p:nvPr/>
        </p:nvSpPr>
        <p:spPr>
          <a:xfrm>
            <a:off x="540760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a:t>
            </a:r>
            <a:endParaRPr lang="en-US" sz="2000" dirty="0">
              <a:solidFill>
                <a:schemeClr val="tx1"/>
              </a:solidFill>
            </a:endParaRPr>
          </a:p>
        </p:txBody>
      </p:sp>
      <p:sp>
        <p:nvSpPr>
          <p:cNvPr id="139" name="Rectangle 138"/>
          <p:cNvSpPr/>
          <p:nvPr/>
        </p:nvSpPr>
        <p:spPr>
          <a:xfrm>
            <a:off x="613912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a:t>
            </a:r>
            <a:endParaRPr lang="en-US" sz="2000" dirty="0">
              <a:solidFill>
                <a:schemeClr val="tx1"/>
              </a:solidFill>
            </a:endParaRPr>
          </a:p>
        </p:txBody>
      </p:sp>
      <p:sp>
        <p:nvSpPr>
          <p:cNvPr id="140" name="Rectangle 139"/>
          <p:cNvSpPr/>
          <p:nvPr/>
        </p:nvSpPr>
        <p:spPr>
          <a:xfrm>
            <a:off x="677920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p:txBody>
      </p:sp>
      <p:sp>
        <p:nvSpPr>
          <p:cNvPr id="141" name="Rectangle 140"/>
          <p:cNvSpPr/>
          <p:nvPr/>
        </p:nvSpPr>
        <p:spPr>
          <a:xfrm>
            <a:off x="751072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p:txBody>
      </p:sp>
      <p:sp>
        <p:nvSpPr>
          <p:cNvPr id="142" name="Rectangle 141"/>
          <p:cNvSpPr/>
          <p:nvPr/>
        </p:nvSpPr>
        <p:spPr>
          <a:xfrm>
            <a:off x="815080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p:txBody>
      </p:sp>
      <p:cxnSp>
        <p:nvCxnSpPr>
          <p:cNvPr id="145" name="Straight Arrow Connector 144"/>
          <p:cNvCxnSpPr>
            <a:endCxn id="22" idx="0"/>
          </p:cNvCxnSpPr>
          <p:nvPr/>
        </p:nvCxnSpPr>
        <p:spPr>
          <a:xfrm flipH="1">
            <a:off x="3528174" y="2072404"/>
            <a:ext cx="3387856" cy="429551"/>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a:endCxn id="138" idx="0"/>
          </p:cNvCxnSpPr>
          <p:nvPr/>
        </p:nvCxnSpPr>
        <p:spPr>
          <a:xfrm flipH="1">
            <a:off x="5544431" y="2072404"/>
            <a:ext cx="1371599" cy="429551"/>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flipH="1">
            <a:off x="6268659" y="2072404"/>
            <a:ext cx="647371" cy="487916"/>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43" name="Explosion 1 142"/>
          <p:cNvSpPr/>
          <p:nvPr/>
        </p:nvSpPr>
        <p:spPr>
          <a:xfrm rot="20936798">
            <a:off x="5713451" y="5728532"/>
            <a:ext cx="3161671" cy="824535"/>
          </a:xfrm>
          <a:prstGeom prst="irregularSeal1">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50"/>
                </a:solidFill>
              </a:rPr>
              <a:t>Combined</a:t>
            </a:r>
            <a:endParaRPr lang="en-US" sz="2400" dirty="0">
              <a:solidFill>
                <a:srgbClr val="00B050"/>
              </a:solidFill>
            </a:endParaRPr>
          </a:p>
        </p:txBody>
      </p:sp>
      <p:sp>
        <p:nvSpPr>
          <p:cNvPr id="144"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19</a:t>
            </a:fld>
            <a:endParaRPr lang="en-US"/>
          </a:p>
        </p:txBody>
      </p:sp>
    </p:spTree>
    <p:extLst>
      <p:ext uri="{BB962C8B-B14F-4D97-AF65-F5344CB8AC3E}">
        <p14:creationId xmlns:p14="http://schemas.microsoft.com/office/powerpoint/2010/main" val="428393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0" end="0"/>
                                            </p:txEl>
                                          </p:spTgt>
                                        </p:tgtEl>
                                        <p:attrNameLst>
                                          <p:attrName>style.visibility</p:attrName>
                                        </p:attrNameLst>
                                      </p:cBhvr>
                                      <p:to>
                                        <p:strVal val="visible"/>
                                      </p:to>
                                    </p:set>
                                    <p:animEffect transition="in" filter="fade">
                                      <p:cBhvr>
                                        <p:cTn id="10" dur="500"/>
                                        <p:tgtEl>
                                          <p:spTgt spid="9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500"/>
                                        <p:tgtEl>
                                          <p:spTgt spid="10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93">
                                            <p:txEl>
                                              <p:pRg st="0" end="0"/>
                                            </p:txEl>
                                          </p:spTgt>
                                        </p:tgtEl>
                                        <p:attrNameLst>
                                          <p:attrName>style.visibility</p:attrName>
                                        </p:attrNameLst>
                                      </p:cBhvr>
                                      <p:to>
                                        <p:strVal val="visible"/>
                                      </p:to>
                                    </p:set>
                                    <p:animEffect transition="in" filter="fade">
                                      <p:cBhvr>
                                        <p:cTn id="21" dur="500"/>
                                        <p:tgtEl>
                                          <p:spTgt spid="93">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fade">
                                      <p:cBhvr>
                                        <p:cTn id="27" dur="500"/>
                                        <p:tgtEl>
                                          <p:spTgt spid="100"/>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500"/>
                                        <p:tgtEl>
                                          <p:spTgt spid="9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childTnLst>
                                </p:cTn>
                              </p:par>
                              <p:par>
                                <p:cTn id="43" presetID="10" presetClass="entr" presetSubtype="0" fill="hold" nodeType="withEffect">
                                  <p:stCondLst>
                                    <p:cond delay="0"/>
                                  </p:stCondLst>
                                  <p:childTnLst>
                                    <p:set>
                                      <p:cBhvr>
                                        <p:cTn id="44" dur="1" fill="hold">
                                          <p:stCondLst>
                                            <p:cond delay="0"/>
                                          </p:stCondLst>
                                        </p:cTn>
                                        <p:tgtEl>
                                          <p:spTgt spid="98">
                                            <p:txEl>
                                              <p:pRg st="0" end="0"/>
                                            </p:txEl>
                                          </p:spTgt>
                                        </p:tgtEl>
                                        <p:attrNameLst>
                                          <p:attrName>style.visibility</p:attrName>
                                        </p:attrNameLst>
                                      </p:cBhvr>
                                      <p:to>
                                        <p:strVal val="visible"/>
                                      </p:to>
                                    </p:set>
                                    <p:animEffect transition="in" filter="fade">
                                      <p:cBhvr>
                                        <p:cTn id="45" dur="500"/>
                                        <p:tgtEl>
                                          <p:spTgt spid="98">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
                                            <p:txEl>
                                              <p:pRg st="1" end="1"/>
                                            </p:txEl>
                                          </p:spTgt>
                                        </p:tgtEl>
                                        <p:attrNameLst>
                                          <p:attrName>style.visibility</p:attrName>
                                        </p:attrNameLst>
                                      </p:cBhvr>
                                      <p:to>
                                        <p:strVal val="visible"/>
                                      </p:to>
                                    </p:set>
                                    <p:animEffect transition="in" filter="fade">
                                      <p:cBhvr>
                                        <p:cTn id="48" dur="500"/>
                                        <p:tgtEl>
                                          <p:spTgt spid="98">
                                            <p:txEl>
                                              <p:pRg st="1" end="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fade">
                                      <p:cBhvr>
                                        <p:cTn id="54" dur="500"/>
                                        <p:tgtEl>
                                          <p:spTgt spid="97"/>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par>
                                <p:cTn id="59" presetID="10" presetClass="entr" presetSubtype="0" fill="hold" nodeType="withEffect">
                                  <p:stCondLst>
                                    <p:cond delay="0"/>
                                  </p:stCondLst>
                                  <p:childTnLst>
                                    <p:set>
                                      <p:cBhvr>
                                        <p:cTn id="60" dur="1" fill="hold">
                                          <p:stCondLst>
                                            <p:cond delay="0"/>
                                          </p:stCondLst>
                                        </p:cTn>
                                        <p:tgtEl>
                                          <p:spTgt spid="94">
                                            <p:txEl>
                                              <p:pRg st="0" end="0"/>
                                            </p:txEl>
                                          </p:spTgt>
                                        </p:tgtEl>
                                        <p:attrNameLst>
                                          <p:attrName>style.visibility</p:attrName>
                                        </p:attrNameLst>
                                      </p:cBhvr>
                                      <p:to>
                                        <p:strVal val="visible"/>
                                      </p:to>
                                    </p:set>
                                    <p:animEffect transition="in" filter="fade">
                                      <p:cBhvr>
                                        <p:cTn id="61" dur="500"/>
                                        <p:tgtEl>
                                          <p:spTgt spid="94">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1"/>
                                        </p:tgtEl>
                                        <p:attrNameLst>
                                          <p:attrName>style.visibility</p:attrName>
                                        </p:attrNameLst>
                                      </p:cBhvr>
                                      <p:to>
                                        <p:strVal val="visible"/>
                                      </p:to>
                                    </p:set>
                                    <p:animEffect transition="in" filter="fade">
                                      <p:cBhvr>
                                        <p:cTn id="64" dur="500"/>
                                        <p:tgtEl>
                                          <p:spTgt spid="101"/>
                                        </p:tgtEl>
                                      </p:cBhvr>
                                    </p:animEffect>
                                  </p:childTnLst>
                                </p:cTn>
                              </p:par>
                            </p:childTnLst>
                          </p:cTn>
                        </p:par>
                        <p:par>
                          <p:cTn id="65" fill="hold">
                            <p:stCondLst>
                              <p:cond delay="3500"/>
                            </p:stCondLst>
                            <p:childTnLst>
                              <p:par>
                                <p:cTn id="66" presetID="10" presetClass="entr" presetSubtype="0" fill="hold" nodeType="after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fade">
                                      <p:cBhvr>
                                        <p:cTn id="71" dur="500"/>
                                        <p:tgtEl>
                                          <p:spTgt spid="9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1" end="1"/>
                                            </p:txEl>
                                          </p:spTgt>
                                        </p:tgtEl>
                                        <p:attrNameLst>
                                          <p:attrName>style.visibility</p:attrName>
                                        </p:attrNameLst>
                                      </p:cBhvr>
                                      <p:to>
                                        <p:strVal val="visible"/>
                                      </p:to>
                                    </p:set>
                                    <p:animEffect transition="in" filter="fade">
                                      <p:cBhvr>
                                        <p:cTn id="76" dur="500"/>
                                        <p:tgtEl>
                                          <p:spTgt spid="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45"/>
                                        </p:tgtEl>
                                        <p:attrNameLst>
                                          <p:attrName>style.visibility</p:attrName>
                                        </p:attrNameLst>
                                      </p:cBhvr>
                                      <p:to>
                                        <p:strVal val="visible"/>
                                      </p:to>
                                    </p:set>
                                    <p:animEffect transition="in" filter="fade">
                                      <p:cBhvr>
                                        <p:cTn id="81" dur="500"/>
                                        <p:tgtEl>
                                          <p:spTgt spid="145"/>
                                        </p:tgtEl>
                                      </p:cBhvr>
                                    </p:animEffect>
                                  </p:childTnLst>
                                </p:cTn>
                              </p:par>
                              <p:par>
                                <p:cTn id="82" presetID="10" presetClass="entr" presetSubtype="0" fill="hold" nodeType="withEffect">
                                  <p:stCondLst>
                                    <p:cond delay="0"/>
                                  </p:stCondLst>
                                  <p:childTnLst>
                                    <p:set>
                                      <p:cBhvr>
                                        <p:cTn id="83" dur="1" fill="hold">
                                          <p:stCondLst>
                                            <p:cond delay="0"/>
                                          </p:stCondLst>
                                        </p:cTn>
                                        <p:tgtEl>
                                          <p:spTgt spid="148"/>
                                        </p:tgtEl>
                                        <p:attrNameLst>
                                          <p:attrName>style.visibility</p:attrName>
                                        </p:attrNameLst>
                                      </p:cBhvr>
                                      <p:to>
                                        <p:strVal val="visible"/>
                                      </p:to>
                                    </p:set>
                                    <p:animEffect transition="in" filter="fade">
                                      <p:cBhvr>
                                        <p:cTn id="84" dur="500"/>
                                        <p:tgtEl>
                                          <p:spTgt spid="148"/>
                                        </p:tgtEl>
                                      </p:cBhvr>
                                    </p:animEffect>
                                  </p:childTnLst>
                                </p:cTn>
                              </p:par>
                              <p:par>
                                <p:cTn id="85" presetID="10" presetClass="entr" presetSubtype="0" fill="hold" nodeType="withEffect">
                                  <p:stCondLst>
                                    <p:cond delay="0"/>
                                  </p:stCondLst>
                                  <p:childTnLst>
                                    <p:set>
                                      <p:cBhvr>
                                        <p:cTn id="86" dur="1" fill="hold">
                                          <p:stCondLst>
                                            <p:cond delay="0"/>
                                          </p:stCondLst>
                                        </p:cTn>
                                        <p:tgtEl>
                                          <p:spTgt spid="149"/>
                                        </p:tgtEl>
                                        <p:attrNameLst>
                                          <p:attrName>style.visibility</p:attrName>
                                        </p:attrNameLst>
                                      </p:cBhvr>
                                      <p:to>
                                        <p:strVal val="visible"/>
                                      </p:to>
                                    </p:set>
                                    <p:animEffect transition="in" filter="fade">
                                      <p:cBhvr>
                                        <p:cTn id="87" dur="500"/>
                                        <p:tgtEl>
                                          <p:spTgt spid="14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42"/>
                                        </p:tgtEl>
                                        <p:attrNameLst>
                                          <p:attrName>style.visibility</p:attrName>
                                        </p:attrNameLst>
                                      </p:cBhvr>
                                      <p:to>
                                        <p:strVal val="visible"/>
                                      </p:to>
                                    </p:set>
                                    <p:animEffect transition="in" filter="fade">
                                      <p:cBhvr>
                                        <p:cTn id="90" dur="500"/>
                                        <p:tgtEl>
                                          <p:spTgt spid="14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41"/>
                                        </p:tgtEl>
                                        <p:attrNameLst>
                                          <p:attrName>style.visibility</p:attrName>
                                        </p:attrNameLst>
                                      </p:cBhvr>
                                      <p:to>
                                        <p:strVal val="visible"/>
                                      </p:to>
                                    </p:set>
                                    <p:animEffect transition="in" filter="fade">
                                      <p:cBhvr>
                                        <p:cTn id="93" dur="500"/>
                                        <p:tgtEl>
                                          <p:spTgt spid="14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40"/>
                                        </p:tgtEl>
                                        <p:attrNameLst>
                                          <p:attrName>style.visibility</p:attrName>
                                        </p:attrNameLst>
                                      </p:cBhvr>
                                      <p:to>
                                        <p:strVal val="visible"/>
                                      </p:to>
                                    </p:set>
                                    <p:animEffect transition="in" filter="fade">
                                      <p:cBhvr>
                                        <p:cTn id="96" dur="500"/>
                                        <p:tgtEl>
                                          <p:spTgt spid="14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39"/>
                                        </p:tgtEl>
                                        <p:attrNameLst>
                                          <p:attrName>style.visibility</p:attrName>
                                        </p:attrNameLst>
                                      </p:cBhvr>
                                      <p:to>
                                        <p:strVal val="visible"/>
                                      </p:to>
                                    </p:set>
                                    <p:animEffect transition="in" filter="fade">
                                      <p:cBhvr>
                                        <p:cTn id="99" dur="500"/>
                                        <p:tgtEl>
                                          <p:spTgt spid="1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fade">
                                      <p:cBhvr>
                                        <p:cTn id="102" dur="500"/>
                                        <p:tgtEl>
                                          <p:spTgt spid="13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37"/>
                                        </p:tgtEl>
                                        <p:attrNameLst>
                                          <p:attrName>style.visibility</p:attrName>
                                        </p:attrNameLst>
                                      </p:cBhvr>
                                      <p:to>
                                        <p:strVal val="visible"/>
                                      </p:to>
                                    </p:set>
                                    <p:animEffect transition="in" filter="fade">
                                      <p:cBhvr>
                                        <p:cTn id="105" dur="500"/>
                                        <p:tgtEl>
                                          <p:spTgt spid="137"/>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36"/>
                                        </p:tgtEl>
                                        <p:attrNameLst>
                                          <p:attrName>style.visibility</p:attrName>
                                        </p:attrNameLst>
                                      </p:cBhvr>
                                      <p:to>
                                        <p:strVal val="visible"/>
                                      </p:to>
                                    </p:set>
                                    <p:animEffect transition="in" filter="fade">
                                      <p:cBhvr>
                                        <p:cTn id="108" dur="500"/>
                                        <p:tgtEl>
                                          <p:spTgt spid="13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500"/>
                                        <p:tgtEl>
                                          <p:spTgt spid="22"/>
                                        </p:tgtEl>
                                      </p:cBhvr>
                                    </p:animEffect>
                                  </p:childTnLst>
                                </p:cTn>
                              </p:par>
                              <p:par>
                                <p:cTn id="112" presetID="10" presetClass="entr" presetSubtype="0" fill="hold"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500"/>
                                        <p:tgtEl>
                                          <p:spTgt spid="11"/>
                                        </p:tgtEl>
                                      </p:cBhvr>
                                    </p:animEffect>
                                  </p:childTnLst>
                                </p:cTn>
                              </p:par>
                              <p:par>
                                <p:cTn id="115" presetID="1" presetClass="entr" presetSubtype="0" fill="hold" grpId="2"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2"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grpId="2"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grpId="2"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grpId="2"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50"/>
                                        </p:tgtEl>
                                        <p:attrNameLst>
                                          <p:attrName>style.visibility</p:attrName>
                                        </p:attrNameLst>
                                      </p:cBhvr>
                                      <p:to>
                                        <p:strVal val="visible"/>
                                      </p:to>
                                    </p:set>
                                  </p:childTnLst>
                                </p:cTn>
                              </p:par>
                              <p:par>
                                <p:cTn id="131" presetID="10" presetClass="entr" presetSubtype="0" fill="hold" grpId="0"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5"/>
                                        </p:tgtEl>
                                        <p:attrNameLst>
                                          <p:attrName>style.visibility</p:attrName>
                                        </p:attrNameLst>
                                      </p:cBhvr>
                                      <p:to>
                                        <p:strVal val="visible"/>
                                      </p:to>
                                    </p:set>
                                  </p:childTnLst>
                                </p:cTn>
                              </p:par>
                              <p:par>
                                <p:cTn id="138" presetID="10"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fade">
                                      <p:cBhvr>
                                        <p:cTn id="140" dur="500"/>
                                        <p:tgtEl>
                                          <p:spTgt spid="74"/>
                                        </p:tgtEl>
                                      </p:cBhvr>
                                    </p:animEffect>
                                  </p:childTnLst>
                                </p:cTn>
                              </p:par>
                              <p:par>
                                <p:cTn id="141" presetID="10" presetClass="exit" presetSubtype="0" fill="hold" nodeType="withEffect">
                                  <p:stCondLst>
                                    <p:cond delay="0"/>
                                  </p:stCondLst>
                                  <p:childTnLst>
                                    <p:animEffect transition="out" filter="fade">
                                      <p:cBhvr>
                                        <p:cTn id="142" dur="500"/>
                                        <p:tgtEl>
                                          <p:spTgt spid="145"/>
                                        </p:tgtEl>
                                      </p:cBhvr>
                                    </p:animEffect>
                                    <p:set>
                                      <p:cBhvr>
                                        <p:cTn id="143" dur="1" fill="hold">
                                          <p:stCondLst>
                                            <p:cond delay="499"/>
                                          </p:stCondLst>
                                        </p:cTn>
                                        <p:tgtEl>
                                          <p:spTgt spid="145"/>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148"/>
                                        </p:tgtEl>
                                      </p:cBhvr>
                                    </p:animEffect>
                                    <p:set>
                                      <p:cBhvr>
                                        <p:cTn id="146" dur="1" fill="hold">
                                          <p:stCondLst>
                                            <p:cond delay="499"/>
                                          </p:stCondLst>
                                        </p:cTn>
                                        <p:tgtEl>
                                          <p:spTgt spid="148"/>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149"/>
                                        </p:tgtEl>
                                      </p:cBhvr>
                                    </p:animEffect>
                                    <p:set>
                                      <p:cBhvr>
                                        <p:cTn id="149" dur="1" fill="hold">
                                          <p:stCondLst>
                                            <p:cond delay="499"/>
                                          </p:stCondLst>
                                        </p:cTn>
                                        <p:tgtEl>
                                          <p:spTgt spid="149"/>
                                        </p:tgtEl>
                                        <p:attrNameLst>
                                          <p:attrName>style.visibility</p:attrName>
                                        </p:attrNameLst>
                                      </p:cBhvr>
                                      <p:to>
                                        <p:strVal val="hidden"/>
                                      </p:to>
                                    </p:set>
                                  </p:childTnLst>
                                </p:cTn>
                              </p:par>
                            </p:childTnLst>
                          </p:cTn>
                        </p:par>
                        <p:par>
                          <p:cTn id="150" fill="hold">
                            <p:stCondLst>
                              <p:cond delay="500"/>
                            </p:stCondLst>
                            <p:childTnLst>
                              <p:par>
                                <p:cTn id="151" presetID="42" presetClass="path" presetSubtype="0" accel="50000" decel="50000" fill="hold" grpId="0" nodeType="afterEffect">
                                  <p:stCondLst>
                                    <p:cond delay="0"/>
                                  </p:stCondLst>
                                  <p:childTnLst>
                                    <p:animMotion origin="layout" path="M 0 -0.00162 L 0 0.17315 " pathEditMode="relative" rAng="0" ptsTypes="AA">
                                      <p:cBhvr>
                                        <p:cTn id="152" dur="1500" fill="hold"/>
                                        <p:tgtEl>
                                          <p:spTgt spid="49"/>
                                        </p:tgtEl>
                                        <p:attrNameLst>
                                          <p:attrName>ppt_x</p:attrName>
                                          <p:attrName>ppt_y</p:attrName>
                                        </p:attrNameLst>
                                      </p:cBhvr>
                                      <p:rCtr x="0" y="8727"/>
                                    </p:animMotion>
                                  </p:childTnLst>
                                </p:cTn>
                              </p:par>
                              <p:par>
                                <p:cTn id="153" presetID="42" presetClass="path" presetSubtype="0" accel="50000" decel="50000" fill="hold" grpId="0" nodeType="withEffect">
                                  <p:stCondLst>
                                    <p:cond delay="0"/>
                                  </p:stCondLst>
                                  <p:childTnLst>
                                    <p:animMotion origin="layout" path="M 0 -0.00162 L 0 0.17315 " pathEditMode="relative" rAng="0" ptsTypes="AA">
                                      <p:cBhvr>
                                        <p:cTn id="154" dur="1500" fill="hold"/>
                                        <p:tgtEl>
                                          <p:spTgt spid="52"/>
                                        </p:tgtEl>
                                        <p:attrNameLst>
                                          <p:attrName>ppt_x</p:attrName>
                                          <p:attrName>ppt_y</p:attrName>
                                        </p:attrNameLst>
                                      </p:cBhvr>
                                      <p:rCtr x="0" y="8727"/>
                                    </p:animMotion>
                                  </p:childTnLst>
                                </p:cTn>
                              </p:par>
                              <p:par>
                                <p:cTn id="155" presetID="42" presetClass="path" presetSubtype="0" accel="50000" decel="50000" fill="hold" grpId="0" nodeType="withEffect">
                                  <p:stCondLst>
                                    <p:cond delay="0"/>
                                  </p:stCondLst>
                                  <p:childTnLst>
                                    <p:animMotion origin="layout" path="M 0 -0.00162 L 0 0.17315 " pathEditMode="relative" rAng="0" ptsTypes="AA">
                                      <p:cBhvr>
                                        <p:cTn id="156" dur="1500" fill="hold"/>
                                        <p:tgtEl>
                                          <p:spTgt spid="51"/>
                                        </p:tgtEl>
                                        <p:attrNameLst>
                                          <p:attrName>ppt_x</p:attrName>
                                          <p:attrName>ppt_y</p:attrName>
                                        </p:attrNameLst>
                                      </p:cBhvr>
                                      <p:rCtr x="0" y="8727"/>
                                    </p:animMotion>
                                  </p:childTnLst>
                                </p:cTn>
                              </p:par>
                              <p:par>
                                <p:cTn id="157" presetID="10" presetClass="entr" presetSubtype="0" fill="hold" grpId="0" nodeType="withEffect">
                                  <p:stCondLst>
                                    <p:cond delay="0"/>
                                  </p:stCondLst>
                                  <p:childTnLst>
                                    <p:set>
                                      <p:cBhvr>
                                        <p:cTn id="158" dur="1" fill="hold">
                                          <p:stCondLst>
                                            <p:cond delay="0"/>
                                          </p:stCondLst>
                                        </p:cTn>
                                        <p:tgtEl>
                                          <p:spTgt spid="77"/>
                                        </p:tgtEl>
                                        <p:attrNameLst>
                                          <p:attrName>style.visibility</p:attrName>
                                        </p:attrNameLst>
                                      </p:cBhvr>
                                      <p:to>
                                        <p:strVal val="visible"/>
                                      </p:to>
                                    </p:set>
                                    <p:animEffect transition="in" filter="fade">
                                      <p:cBhvr>
                                        <p:cTn id="159" dur="500"/>
                                        <p:tgtEl>
                                          <p:spTgt spid="77"/>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fade">
                                      <p:cBhvr>
                                        <p:cTn id="162" dur="500"/>
                                        <p:tgtEl>
                                          <p:spTgt spid="76"/>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75"/>
                                        </p:tgtEl>
                                        <p:attrNameLst>
                                          <p:attrName>style.visibility</p:attrName>
                                        </p:attrNameLst>
                                      </p:cBhvr>
                                      <p:to>
                                        <p:strVal val="visible"/>
                                      </p:to>
                                    </p:set>
                                    <p:animEffect transition="in" filter="fade">
                                      <p:cBhvr>
                                        <p:cTn id="165" dur="500"/>
                                        <p:tgtEl>
                                          <p:spTgt spid="75"/>
                                        </p:tgtEl>
                                      </p:cBhvr>
                                    </p:animEffect>
                                  </p:childTnLst>
                                </p:cTn>
                              </p:par>
                              <p:par>
                                <p:cTn id="166" presetID="10" presetClass="entr" presetSubtype="0" fill="hold" nodeType="withEffect">
                                  <p:stCondLst>
                                    <p:cond delay="0"/>
                                  </p:stCondLst>
                                  <p:childTnLst>
                                    <p:set>
                                      <p:cBhvr>
                                        <p:cTn id="167" dur="1" fill="hold">
                                          <p:stCondLst>
                                            <p:cond delay="0"/>
                                          </p:stCondLst>
                                        </p:cTn>
                                        <p:tgtEl>
                                          <p:spTgt spid="112"/>
                                        </p:tgtEl>
                                        <p:attrNameLst>
                                          <p:attrName>style.visibility</p:attrName>
                                        </p:attrNameLst>
                                      </p:cBhvr>
                                      <p:to>
                                        <p:strVal val="visible"/>
                                      </p:to>
                                    </p:set>
                                    <p:animEffect transition="in" filter="fade">
                                      <p:cBhvr>
                                        <p:cTn id="168" dur="500"/>
                                        <p:tgtEl>
                                          <p:spTgt spid="112"/>
                                        </p:tgtEl>
                                      </p:cBhvr>
                                    </p:animEffect>
                                  </p:childTnLst>
                                </p:cTn>
                              </p:par>
                              <p:par>
                                <p:cTn id="169" presetID="10" presetClass="entr" presetSubtype="0" fill="hold" nodeType="withEffect">
                                  <p:stCondLst>
                                    <p:cond delay="0"/>
                                  </p:stCondLst>
                                  <p:childTnLst>
                                    <p:set>
                                      <p:cBhvr>
                                        <p:cTn id="170" dur="1" fill="hold">
                                          <p:stCondLst>
                                            <p:cond delay="0"/>
                                          </p:stCondLst>
                                        </p:cTn>
                                        <p:tgtEl>
                                          <p:spTgt spid="108"/>
                                        </p:tgtEl>
                                        <p:attrNameLst>
                                          <p:attrName>style.visibility</p:attrName>
                                        </p:attrNameLst>
                                      </p:cBhvr>
                                      <p:to>
                                        <p:strVal val="visible"/>
                                      </p:to>
                                    </p:set>
                                    <p:animEffect transition="in" filter="fade">
                                      <p:cBhvr>
                                        <p:cTn id="171" dur="500"/>
                                        <p:tgtEl>
                                          <p:spTgt spid="108"/>
                                        </p:tgtEl>
                                      </p:cBhvr>
                                    </p:animEffect>
                                  </p:childTnLst>
                                </p:cTn>
                              </p:par>
                              <p:par>
                                <p:cTn id="172" presetID="10" presetClass="entr" presetSubtype="0" fill="hold" nodeType="withEffect">
                                  <p:stCondLst>
                                    <p:cond delay="0"/>
                                  </p:stCondLst>
                                  <p:childTnLst>
                                    <p:set>
                                      <p:cBhvr>
                                        <p:cTn id="173" dur="1" fill="hold">
                                          <p:stCondLst>
                                            <p:cond delay="0"/>
                                          </p:stCondLst>
                                        </p:cTn>
                                        <p:tgtEl>
                                          <p:spTgt spid="104"/>
                                        </p:tgtEl>
                                        <p:attrNameLst>
                                          <p:attrName>style.visibility</p:attrName>
                                        </p:attrNameLst>
                                      </p:cBhvr>
                                      <p:to>
                                        <p:strVal val="visible"/>
                                      </p:to>
                                    </p:set>
                                    <p:animEffect transition="in" filter="fade">
                                      <p:cBhvr>
                                        <p:cTn id="174" dur="500"/>
                                        <p:tgtEl>
                                          <p:spTgt spid="104"/>
                                        </p:tgtEl>
                                      </p:cBhvr>
                                    </p:animEffect>
                                  </p:childTnLst>
                                </p:cTn>
                              </p:par>
                              <p:par>
                                <p:cTn id="175" presetID="10" presetClass="exit" presetSubtype="0" fill="hold" grpId="1" nodeType="withEffect">
                                  <p:stCondLst>
                                    <p:cond delay="0"/>
                                  </p:stCondLst>
                                  <p:childTnLst>
                                    <p:animEffect transition="out" filter="fade">
                                      <p:cBhvr>
                                        <p:cTn id="176" dur="500"/>
                                        <p:tgtEl>
                                          <p:spTgt spid="73"/>
                                        </p:tgtEl>
                                      </p:cBhvr>
                                    </p:animEffect>
                                    <p:set>
                                      <p:cBhvr>
                                        <p:cTn id="177" dur="1" fill="hold">
                                          <p:stCondLst>
                                            <p:cond delay="499"/>
                                          </p:stCondLst>
                                        </p:cTn>
                                        <p:tgtEl>
                                          <p:spTgt spid="73"/>
                                        </p:tgtEl>
                                        <p:attrNameLst>
                                          <p:attrName>style.visibility</p:attrName>
                                        </p:attrNameLst>
                                      </p:cBhvr>
                                      <p:to>
                                        <p:strVal val="hidden"/>
                                      </p:to>
                                    </p:set>
                                  </p:childTnLst>
                                </p:cTn>
                              </p:par>
                            </p:childTnLst>
                          </p:cTn>
                        </p:par>
                        <p:par>
                          <p:cTn id="178" fill="hold">
                            <p:stCondLst>
                              <p:cond delay="2000"/>
                            </p:stCondLst>
                            <p:childTnLst>
                              <p:par>
                                <p:cTn id="179" presetID="10" presetClass="exit" presetSubtype="0" fill="hold" grpId="1" nodeType="afterEffect">
                                  <p:stCondLst>
                                    <p:cond delay="0"/>
                                  </p:stCondLst>
                                  <p:childTnLst>
                                    <p:animEffect transition="out" filter="fade">
                                      <p:cBhvr>
                                        <p:cTn id="180" dur="500"/>
                                        <p:tgtEl>
                                          <p:spTgt spid="49"/>
                                        </p:tgtEl>
                                      </p:cBhvr>
                                    </p:animEffect>
                                    <p:set>
                                      <p:cBhvr>
                                        <p:cTn id="181" dur="1" fill="hold">
                                          <p:stCondLst>
                                            <p:cond delay="499"/>
                                          </p:stCondLst>
                                        </p:cTn>
                                        <p:tgtEl>
                                          <p:spTgt spid="49"/>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52"/>
                                        </p:tgtEl>
                                      </p:cBhvr>
                                    </p:animEffect>
                                    <p:set>
                                      <p:cBhvr>
                                        <p:cTn id="184" dur="1" fill="hold">
                                          <p:stCondLst>
                                            <p:cond delay="499"/>
                                          </p:stCondLst>
                                        </p:cTn>
                                        <p:tgtEl>
                                          <p:spTgt spid="52"/>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51"/>
                                        </p:tgtEl>
                                      </p:cBhvr>
                                    </p:animEffect>
                                    <p:set>
                                      <p:cBhvr>
                                        <p:cTn id="187" dur="1" fill="hold">
                                          <p:stCondLst>
                                            <p:cond delay="499"/>
                                          </p:stCondLst>
                                        </p:cTn>
                                        <p:tgtEl>
                                          <p:spTgt spid="51"/>
                                        </p:tgtEl>
                                        <p:attrNameLst>
                                          <p:attrName>style.visibility</p:attrName>
                                        </p:attrNameLst>
                                      </p:cBhvr>
                                      <p:to>
                                        <p:strVal val="hidden"/>
                                      </p:to>
                                    </p:set>
                                  </p:childTnLst>
                                </p:cTn>
                              </p:par>
                              <p:par>
                                <p:cTn id="188" presetID="10" presetClass="entr" presetSubtype="0" fill="hold" grpId="0" nodeType="withEffect">
                                  <p:stCondLst>
                                    <p:cond delay="0"/>
                                  </p:stCondLst>
                                  <p:childTnLst>
                                    <p:set>
                                      <p:cBhvr>
                                        <p:cTn id="189" dur="1" fill="hold">
                                          <p:stCondLst>
                                            <p:cond delay="0"/>
                                          </p:stCondLst>
                                        </p:cTn>
                                        <p:tgtEl>
                                          <p:spTgt spid="65"/>
                                        </p:tgtEl>
                                        <p:attrNameLst>
                                          <p:attrName>style.visibility</p:attrName>
                                        </p:attrNameLst>
                                      </p:cBhvr>
                                      <p:to>
                                        <p:strVal val="visible"/>
                                      </p:to>
                                    </p:set>
                                    <p:animEffect transition="in" filter="fade">
                                      <p:cBhvr>
                                        <p:cTn id="190" dur="500"/>
                                        <p:tgtEl>
                                          <p:spTgt spid="6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66"/>
                                        </p:tgtEl>
                                        <p:attrNameLst>
                                          <p:attrName>style.visibility</p:attrName>
                                        </p:attrNameLst>
                                      </p:cBhvr>
                                      <p:to>
                                        <p:strVal val="visible"/>
                                      </p:to>
                                    </p:set>
                                    <p:animEffect transition="in" filter="fade">
                                      <p:cBhvr>
                                        <p:cTn id="193" dur="500"/>
                                        <p:tgtEl>
                                          <p:spTgt spid="6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67"/>
                                        </p:tgtEl>
                                        <p:attrNameLst>
                                          <p:attrName>style.visibility</p:attrName>
                                        </p:attrNameLst>
                                      </p:cBhvr>
                                      <p:to>
                                        <p:strVal val="visible"/>
                                      </p:to>
                                    </p:set>
                                    <p:animEffect transition="in" filter="fade">
                                      <p:cBhvr>
                                        <p:cTn id="196" dur="500"/>
                                        <p:tgtEl>
                                          <p:spTgt spid="67"/>
                                        </p:tgtEl>
                                      </p:cBhvr>
                                    </p:animEffect>
                                  </p:childTnLst>
                                </p:cTn>
                              </p:par>
                            </p:childTnLst>
                          </p:cTn>
                        </p:par>
                        <p:par>
                          <p:cTn id="197" fill="hold">
                            <p:stCondLst>
                              <p:cond delay="2500"/>
                            </p:stCondLst>
                            <p:childTnLst>
                              <p:par>
                                <p:cTn id="198" presetID="10" presetClass="entr" presetSubtype="0" fill="hold" grpId="1" nodeType="afterEffect">
                                  <p:stCondLst>
                                    <p:cond delay="0"/>
                                  </p:stCondLst>
                                  <p:childTnLst>
                                    <p:set>
                                      <p:cBhvr>
                                        <p:cTn id="199" dur="1" fill="hold">
                                          <p:stCondLst>
                                            <p:cond delay="0"/>
                                          </p:stCondLst>
                                        </p:cTn>
                                        <p:tgtEl>
                                          <p:spTgt spid="57"/>
                                        </p:tgtEl>
                                        <p:attrNameLst>
                                          <p:attrName>style.visibility</p:attrName>
                                        </p:attrNameLst>
                                      </p:cBhvr>
                                      <p:to>
                                        <p:strVal val="visible"/>
                                      </p:to>
                                    </p:set>
                                    <p:animEffect transition="in" filter="fade">
                                      <p:cBhvr>
                                        <p:cTn id="200" dur="500"/>
                                        <p:tgtEl>
                                          <p:spTgt spid="57"/>
                                        </p:tgtEl>
                                      </p:cBhvr>
                                    </p:animEffect>
                                  </p:childTnLst>
                                </p:cTn>
                              </p:par>
                              <p:par>
                                <p:cTn id="201" presetID="10" presetClass="entr" presetSubtype="0" fill="hold" grpId="1" nodeType="withEffect">
                                  <p:stCondLst>
                                    <p:cond delay="0"/>
                                  </p:stCondLst>
                                  <p:childTnLst>
                                    <p:set>
                                      <p:cBhvr>
                                        <p:cTn id="202" dur="1" fill="hold">
                                          <p:stCondLst>
                                            <p:cond delay="0"/>
                                          </p:stCondLst>
                                        </p:cTn>
                                        <p:tgtEl>
                                          <p:spTgt spid="58"/>
                                        </p:tgtEl>
                                        <p:attrNameLst>
                                          <p:attrName>style.visibility</p:attrName>
                                        </p:attrNameLst>
                                      </p:cBhvr>
                                      <p:to>
                                        <p:strVal val="visible"/>
                                      </p:to>
                                    </p:set>
                                    <p:animEffect transition="in" filter="fade">
                                      <p:cBhvr>
                                        <p:cTn id="203" dur="500"/>
                                        <p:tgtEl>
                                          <p:spTgt spid="58"/>
                                        </p:tgtEl>
                                      </p:cBhvr>
                                    </p:animEffect>
                                  </p:childTnLst>
                                </p:cTn>
                              </p:par>
                              <p:par>
                                <p:cTn id="204" presetID="10" presetClass="entr" presetSubtype="0" fill="hold" grpId="1" nodeType="withEffect">
                                  <p:stCondLst>
                                    <p:cond delay="0"/>
                                  </p:stCondLst>
                                  <p:childTnLst>
                                    <p:set>
                                      <p:cBhvr>
                                        <p:cTn id="205" dur="1" fill="hold">
                                          <p:stCondLst>
                                            <p:cond delay="0"/>
                                          </p:stCondLst>
                                        </p:cTn>
                                        <p:tgtEl>
                                          <p:spTgt spid="59"/>
                                        </p:tgtEl>
                                        <p:attrNameLst>
                                          <p:attrName>style.visibility</p:attrName>
                                        </p:attrNameLst>
                                      </p:cBhvr>
                                      <p:to>
                                        <p:strVal val="visible"/>
                                      </p:to>
                                    </p:set>
                                    <p:animEffect transition="in" filter="fade">
                                      <p:cBhvr>
                                        <p:cTn id="206" dur="500"/>
                                        <p:tgtEl>
                                          <p:spTgt spid="59"/>
                                        </p:tgtEl>
                                      </p:cBhvr>
                                    </p:animEffect>
                                  </p:childTnLst>
                                </p:cTn>
                              </p:par>
                            </p:childTnLst>
                          </p:cTn>
                        </p:par>
                        <p:par>
                          <p:cTn id="207" fill="hold">
                            <p:stCondLst>
                              <p:cond delay="3000"/>
                            </p:stCondLst>
                            <p:childTnLst>
                              <p:par>
                                <p:cTn id="208" presetID="42" presetClass="path" presetSubtype="0" accel="50000" decel="50000" fill="hold" grpId="0" nodeType="afterEffect">
                                  <p:stCondLst>
                                    <p:cond delay="0"/>
                                  </p:stCondLst>
                                  <p:childTnLst>
                                    <p:animMotion origin="layout" path="M 5.55112E-17 -0.00069 L 5.55112E-17 0.27782 " pathEditMode="relative" rAng="0" ptsTypes="AA">
                                      <p:cBhvr>
                                        <p:cTn id="209" dur="1500" fill="hold"/>
                                        <p:tgtEl>
                                          <p:spTgt spid="57"/>
                                        </p:tgtEl>
                                        <p:attrNameLst>
                                          <p:attrName>ppt_x</p:attrName>
                                          <p:attrName>ppt_y</p:attrName>
                                        </p:attrNameLst>
                                      </p:cBhvr>
                                      <p:rCtr x="0" y="13926"/>
                                    </p:animMotion>
                                  </p:childTnLst>
                                </p:cTn>
                              </p:par>
                              <p:par>
                                <p:cTn id="210" presetID="42" presetClass="path" presetSubtype="0" accel="50000" decel="50000" fill="hold" grpId="0" nodeType="withEffect">
                                  <p:stCondLst>
                                    <p:cond delay="0"/>
                                  </p:stCondLst>
                                  <p:childTnLst>
                                    <p:animMotion origin="layout" path="M 5.55112E-17 -0.00069 L 5.55112E-17 0.27782 " pathEditMode="relative" rAng="0" ptsTypes="AA">
                                      <p:cBhvr>
                                        <p:cTn id="211" dur="1500" fill="hold"/>
                                        <p:tgtEl>
                                          <p:spTgt spid="58"/>
                                        </p:tgtEl>
                                        <p:attrNameLst>
                                          <p:attrName>ppt_x</p:attrName>
                                          <p:attrName>ppt_y</p:attrName>
                                        </p:attrNameLst>
                                      </p:cBhvr>
                                      <p:rCtr x="0" y="13926"/>
                                    </p:animMotion>
                                  </p:childTnLst>
                                </p:cTn>
                              </p:par>
                              <p:par>
                                <p:cTn id="212" presetID="42" presetClass="path" presetSubtype="0" accel="50000" decel="50000" fill="hold" grpId="0" nodeType="withEffect">
                                  <p:stCondLst>
                                    <p:cond delay="0"/>
                                  </p:stCondLst>
                                  <p:childTnLst>
                                    <p:animMotion origin="layout" path="M 5.55112E-17 -0.00069 L 5.55112E-17 0.27782 " pathEditMode="relative" rAng="0" ptsTypes="AA">
                                      <p:cBhvr>
                                        <p:cTn id="213" dur="1500" fill="hold"/>
                                        <p:tgtEl>
                                          <p:spTgt spid="59"/>
                                        </p:tgtEl>
                                        <p:attrNameLst>
                                          <p:attrName>ppt_x</p:attrName>
                                          <p:attrName>ppt_y</p:attrName>
                                        </p:attrNameLst>
                                      </p:cBhvr>
                                      <p:rCtr x="0" y="13926"/>
                                    </p:animMotion>
                                  </p:childTnLst>
                                </p:cTn>
                              </p:par>
                              <p:par>
                                <p:cTn id="214" presetID="10" presetClass="entr" presetSubtype="0" fill="hold" grpId="0" nodeType="withEffect">
                                  <p:stCondLst>
                                    <p:cond delay="0"/>
                                  </p:stCondLst>
                                  <p:childTnLst>
                                    <p:set>
                                      <p:cBhvr>
                                        <p:cTn id="215" dur="1" fill="hold">
                                          <p:stCondLst>
                                            <p:cond delay="0"/>
                                          </p:stCondLst>
                                        </p:cTn>
                                        <p:tgtEl>
                                          <p:spTgt spid="85"/>
                                        </p:tgtEl>
                                        <p:attrNameLst>
                                          <p:attrName>style.visibility</p:attrName>
                                        </p:attrNameLst>
                                      </p:cBhvr>
                                      <p:to>
                                        <p:strVal val="visible"/>
                                      </p:to>
                                    </p:set>
                                    <p:animEffect transition="in" filter="fade">
                                      <p:cBhvr>
                                        <p:cTn id="216" dur="500"/>
                                        <p:tgtEl>
                                          <p:spTgt spid="85"/>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84"/>
                                        </p:tgtEl>
                                        <p:attrNameLst>
                                          <p:attrName>style.visibility</p:attrName>
                                        </p:attrNameLst>
                                      </p:cBhvr>
                                      <p:to>
                                        <p:strVal val="visible"/>
                                      </p:to>
                                    </p:set>
                                    <p:animEffect transition="in" filter="fade">
                                      <p:cBhvr>
                                        <p:cTn id="219" dur="500"/>
                                        <p:tgtEl>
                                          <p:spTgt spid="84"/>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83"/>
                                        </p:tgtEl>
                                        <p:attrNameLst>
                                          <p:attrName>style.visibility</p:attrName>
                                        </p:attrNameLst>
                                      </p:cBhvr>
                                      <p:to>
                                        <p:strVal val="visible"/>
                                      </p:to>
                                    </p:set>
                                    <p:animEffect transition="in" filter="fade">
                                      <p:cBhvr>
                                        <p:cTn id="222" dur="500"/>
                                        <p:tgtEl>
                                          <p:spTgt spid="83"/>
                                        </p:tgtEl>
                                      </p:cBhvr>
                                    </p:animEffect>
                                  </p:childTnLst>
                                </p:cTn>
                              </p:par>
                            </p:childTnLst>
                          </p:cTn>
                        </p:par>
                      </p:childTnLst>
                    </p:cTn>
                  </p:par>
                  <p:par>
                    <p:cTn id="223" fill="hold">
                      <p:stCondLst>
                        <p:cond delay="indefinite"/>
                      </p:stCondLst>
                      <p:childTnLst>
                        <p:par>
                          <p:cTn id="224" fill="hold">
                            <p:stCondLst>
                              <p:cond delay="0"/>
                            </p:stCondLst>
                            <p:childTnLst>
                              <p:par>
                                <p:cTn id="225" presetID="42" presetClass="path" presetSubtype="0" accel="50000" decel="50000" fill="hold" grpId="0" nodeType="clickEffect">
                                  <p:stCondLst>
                                    <p:cond delay="0"/>
                                  </p:stCondLst>
                                  <p:childTnLst>
                                    <p:animMotion origin="layout" path="M 0.00105 0.003 L 0.00105 0.2797 " pathEditMode="fixed" rAng="0" ptsTypes="AA">
                                      <p:cBhvr>
                                        <p:cTn id="226" dur="1500" fill="hold"/>
                                        <p:tgtEl>
                                          <p:spTgt spid="53"/>
                                        </p:tgtEl>
                                        <p:attrNameLst>
                                          <p:attrName>ppt_x</p:attrName>
                                          <p:attrName>ppt_y</p:attrName>
                                        </p:attrNameLst>
                                      </p:cBhvr>
                                      <p:rCtr x="0" y="13823"/>
                                    </p:animMotion>
                                  </p:childTnLst>
                                </p:cTn>
                              </p:par>
                              <p:par>
                                <p:cTn id="227" presetID="42" presetClass="path" presetSubtype="0" accel="50000" decel="50000" fill="hold" grpId="0" nodeType="withEffect">
                                  <p:stCondLst>
                                    <p:cond delay="0"/>
                                  </p:stCondLst>
                                  <p:childTnLst>
                                    <p:animMotion origin="layout" path="M -0.37395 0.00324 L -0.37395 0.27993 " pathEditMode="fixed" rAng="0" ptsTypes="AA">
                                      <p:cBhvr>
                                        <p:cTn id="228" dur="1500" fill="hold"/>
                                        <p:tgtEl>
                                          <p:spTgt spid="54"/>
                                        </p:tgtEl>
                                        <p:attrNameLst>
                                          <p:attrName>ppt_x</p:attrName>
                                          <p:attrName>ppt_y</p:attrName>
                                        </p:attrNameLst>
                                      </p:cBhvr>
                                      <p:rCtr x="0" y="13823"/>
                                    </p:animMotion>
                                  </p:childTnLst>
                                </p:cTn>
                              </p:par>
                              <p:par>
                                <p:cTn id="229" presetID="42" presetClass="path" presetSubtype="0" accel="50000" decel="50000" fill="hold" grpId="0" nodeType="withEffect">
                                  <p:stCondLst>
                                    <p:cond delay="0"/>
                                  </p:stCondLst>
                                  <p:childTnLst>
                                    <p:animMotion origin="layout" path="M -0.07395 0.00324 L -0.07395 0.27993 " pathEditMode="fixed" rAng="0" ptsTypes="AA">
                                      <p:cBhvr>
                                        <p:cTn id="230" dur="1500" fill="hold"/>
                                        <p:tgtEl>
                                          <p:spTgt spid="55"/>
                                        </p:tgtEl>
                                        <p:attrNameLst>
                                          <p:attrName>ppt_x</p:attrName>
                                          <p:attrName>ppt_y</p:attrName>
                                        </p:attrNameLst>
                                      </p:cBhvr>
                                      <p:rCtr x="0" y="13823"/>
                                    </p:animMotion>
                                  </p:childTnLst>
                                </p:cTn>
                              </p:par>
                              <p:par>
                                <p:cTn id="231" presetID="42" presetClass="path" presetSubtype="0" accel="50000" decel="50000" fill="hold" grpId="0" nodeType="withEffect">
                                  <p:stCondLst>
                                    <p:cond delay="0"/>
                                  </p:stCondLst>
                                  <p:childTnLst>
                                    <p:animMotion origin="layout" path="M 0.45105 0.003 L 0.45105 0.27993 " pathEditMode="fixed" rAng="0" ptsTypes="AA">
                                      <p:cBhvr>
                                        <p:cTn id="232" dur="1500" fill="hold"/>
                                        <p:tgtEl>
                                          <p:spTgt spid="56"/>
                                        </p:tgtEl>
                                        <p:attrNameLst>
                                          <p:attrName>ppt_x</p:attrName>
                                          <p:attrName>ppt_y</p:attrName>
                                        </p:attrNameLst>
                                      </p:cBhvr>
                                      <p:rCtr x="0" y="13847"/>
                                    </p:animMotion>
                                  </p:childTnLst>
                                </p:cTn>
                              </p:par>
                              <p:par>
                                <p:cTn id="233" presetID="42" presetClass="path" presetSubtype="0" accel="50000" decel="50000" fill="hold" grpId="0" nodeType="withEffect">
                                  <p:stCondLst>
                                    <p:cond delay="0"/>
                                  </p:stCondLst>
                                  <p:childTnLst>
                                    <p:animMotion origin="layout" path="M 0.00105 0.003 L 0.00105 0.2797 " pathEditMode="fixed" rAng="0" ptsTypes="AA">
                                      <p:cBhvr>
                                        <p:cTn id="234" dur="1500" fill="hold"/>
                                        <p:tgtEl>
                                          <p:spTgt spid="50"/>
                                        </p:tgtEl>
                                        <p:attrNameLst>
                                          <p:attrName>ppt_x</p:attrName>
                                          <p:attrName>ppt_y</p:attrName>
                                        </p:attrNameLst>
                                      </p:cBhvr>
                                      <p:rCtr x="0" y="13823"/>
                                    </p:animMotion>
                                  </p:childTnLst>
                                </p:cTn>
                              </p:par>
                              <p:par>
                                <p:cTn id="235" presetID="10" presetClass="entr" presetSubtype="0" fill="hold" grpId="0" nodeType="withEffect">
                                  <p:stCondLst>
                                    <p:cond delay="0"/>
                                  </p:stCondLst>
                                  <p:childTnLst>
                                    <p:set>
                                      <p:cBhvr>
                                        <p:cTn id="236" dur="1" fill="hold">
                                          <p:stCondLst>
                                            <p:cond delay="0"/>
                                          </p:stCondLst>
                                        </p:cTn>
                                        <p:tgtEl>
                                          <p:spTgt spid="81"/>
                                        </p:tgtEl>
                                        <p:attrNameLst>
                                          <p:attrName>style.visibility</p:attrName>
                                        </p:attrNameLst>
                                      </p:cBhvr>
                                      <p:to>
                                        <p:strVal val="visible"/>
                                      </p:to>
                                    </p:set>
                                    <p:animEffect transition="in" filter="fade">
                                      <p:cBhvr>
                                        <p:cTn id="237" dur="500"/>
                                        <p:tgtEl>
                                          <p:spTgt spid="81"/>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82"/>
                                        </p:tgtEl>
                                        <p:attrNameLst>
                                          <p:attrName>style.visibility</p:attrName>
                                        </p:attrNameLst>
                                      </p:cBhvr>
                                      <p:to>
                                        <p:strVal val="visible"/>
                                      </p:to>
                                    </p:set>
                                    <p:animEffect transition="in" filter="fade">
                                      <p:cBhvr>
                                        <p:cTn id="240" dur="500"/>
                                        <p:tgtEl>
                                          <p:spTgt spid="82"/>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80"/>
                                        </p:tgtEl>
                                        <p:attrNameLst>
                                          <p:attrName>style.visibility</p:attrName>
                                        </p:attrNameLst>
                                      </p:cBhvr>
                                      <p:to>
                                        <p:strVal val="visible"/>
                                      </p:to>
                                    </p:set>
                                    <p:animEffect transition="in" filter="fade">
                                      <p:cBhvr>
                                        <p:cTn id="243" dur="500"/>
                                        <p:tgtEl>
                                          <p:spTgt spid="80"/>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79"/>
                                        </p:tgtEl>
                                        <p:attrNameLst>
                                          <p:attrName>style.visibility</p:attrName>
                                        </p:attrNameLst>
                                      </p:cBhvr>
                                      <p:to>
                                        <p:strVal val="visible"/>
                                      </p:to>
                                    </p:set>
                                    <p:animEffect transition="in" filter="fade">
                                      <p:cBhvr>
                                        <p:cTn id="246" dur="500"/>
                                        <p:tgtEl>
                                          <p:spTgt spid="79"/>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78"/>
                                        </p:tgtEl>
                                        <p:attrNameLst>
                                          <p:attrName>style.visibility</p:attrName>
                                        </p:attrNameLst>
                                      </p:cBhvr>
                                      <p:to>
                                        <p:strVal val="visible"/>
                                      </p:to>
                                    </p:set>
                                    <p:animEffect transition="in" filter="fade">
                                      <p:cBhvr>
                                        <p:cTn id="249" dur="500"/>
                                        <p:tgtEl>
                                          <p:spTgt spid="78"/>
                                        </p:tgtEl>
                                      </p:cBhvr>
                                    </p:animEffect>
                                  </p:childTnLst>
                                </p:cTn>
                              </p:par>
                              <p:par>
                                <p:cTn id="250" presetID="10" presetClass="entr" presetSubtype="0" fill="hold" nodeType="withEffect">
                                  <p:stCondLst>
                                    <p:cond delay="0"/>
                                  </p:stCondLst>
                                  <p:childTnLst>
                                    <p:set>
                                      <p:cBhvr>
                                        <p:cTn id="251" dur="1" fill="hold">
                                          <p:stCondLst>
                                            <p:cond delay="0"/>
                                          </p:stCondLst>
                                        </p:cTn>
                                        <p:tgtEl>
                                          <p:spTgt spid="132"/>
                                        </p:tgtEl>
                                        <p:attrNameLst>
                                          <p:attrName>style.visibility</p:attrName>
                                        </p:attrNameLst>
                                      </p:cBhvr>
                                      <p:to>
                                        <p:strVal val="visible"/>
                                      </p:to>
                                    </p:set>
                                    <p:animEffect transition="in" filter="fade">
                                      <p:cBhvr>
                                        <p:cTn id="252" dur="500"/>
                                        <p:tgtEl>
                                          <p:spTgt spid="132"/>
                                        </p:tgtEl>
                                      </p:cBhvr>
                                    </p:animEffect>
                                  </p:childTnLst>
                                </p:cTn>
                              </p:par>
                              <p:par>
                                <p:cTn id="253" presetID="10" presetClass="entr" presetSubtype="0" fill="hold" nodeType="withEffect">
                                  <p:stCondLst>
                                    <p:cond delay="0"/>
                                  </p:stCondLst>
                                  <p:childTnLst>
                                    <p:set>
                                      <p:cBhvr>
                                        <p:cTn id="254" dur="1" fill="hold">
                                          <p:stCondLst>
                                            <p:cond delay="0"/>
                                          </p:stCondLst>
                                        </p:cTn>
                                        <p:tgtEl>
                                          <p:spTgt spid="128"/>
                                        </p:tgtEl>
                                        <p:attrNameLst>
                                          <p:attrName>style.visibility</p:attrName>
                                        </p:attrNameLst>
                                      </p:cBhvr>
                                      <p:to>
                                        <p:strVal val="visible"/>
                                      </p:to>
                                    </p:set>
                                    <p:animEffect transition="in" filter="fade">
                                      <p:cBhvr>
                                        <p:cTn id="255" dur="500"/>
                                        <p:tgtEl>
                                          <p:spTgt spid="128"/>
                                        </p:tgtEl>
                                      </p:cBhvr>
                                    </p:animEffect>
                                  </p:childTnLst>
                                </p:cTn>
                              </p:par>
                              <p:par>
                                <p:cTn id="256" presetID="10" presetClass="entr" presetSubtype="0" fill="hold" nodeType="withEffect">
                                  <p:stCondLst>
                                    <p:cond delay="0"/>
                                  </p:stCondLst>
                                  <p:childTnLst>
                                    <p:set>
                                      <p:cBhvr>
                                        <p:cTn id="257" dur="1" fill="hold">
                                          <p:stCondLst>
                                            <p:cond delay="0"/>
                                          </p:stCondLst>
                                        </p:cTn>
                                        <p:tgtEl>
                                          <p:spTgt spid="124"/>
                                        </p:tgtEl>
                                        <p:attrNameLst>
                                          <p:attrName>style.visibility</p:attrName>
                                        </p:attrNameLst>
                                      </p:cBhvr>
                                      <p:to>
                                        <p:strVal val="visible"/>
                                      </p:to>
                                    </p:set>
                                    <p:animEffect transition="in" filter="fade">
                                      <p:cBhvr>
                                        <p:cTn id="258" dur="500"/>
                                        <p:tgtEl>
                                          <p:spTgt spid="124"/>
                                        </p:tgtEl>
                                      </p:cBhvr>
                                    </p:animEffect>
                                  </p:childTnLst>
                                </p:cTn>
                              </p:par>
                              <p:par>
                                <p:cTn id="259" presetID="10" presetClass="entr" presetSubtype="0" fill="hold" nodeType="withEffect">
                                  <p:stCondLst>
                                    <p:cond delay="0"/>
                                  </p:stCondLst>
                                  <p:childTnLst>
                                    <p:set>
                                      <p:cBhvr>
                                        <p:cTn id="260" dur="1" fill="hold">
                                          <p:stCondLst>
                                            <p:cond delay="0"/>
                                          </p:stCondLst>
                                        </p:cTn>
                                        <p:tgtEl>
                                          <p:spTgt spid="120"/>
                                        </p:tgtEl>
                                        <p:attrNameLst>
                                          <p:attrName>style.visibility</p:attrName>
                                        </p:attrNameLst>
                                      </p:cBhvr>
                                      <p:to>
                                        <p:strVal val="visible"/>
                                      </p:to>
                                    </p:set>
                                    <p:animEffect transition="in" filter="fade">
                                      <p:cBhvr>
                                        <p:cTn id="261" dur="500"/>
                                        <p:tgtEl>
                                          <p:spTgt spid="120"/>
                                        </p:tgtEl>
                                      </p:cBhvr>
                                    </p:animEffect>
                                  </p:childTnLst>
                                </p:cTn>
                              </p:par>
                              <p:par>
                                <p:cTn id="262" presetID="10" presetClass="entr" presetSubtype="0" fill="hold" nodeType="withEffect">
                                  <p:stCondLst>
                                    <p:cond delay="0"/>
                                  </p:stCondLst>
                                  <p:childTnLst>
                                    <p:set>
                                      <p:cBhvr>
                                        <p:cTn id="263" dur="1" fill="hold">
                                          <p:stCondLst>
                                            <p:cond delay="0"/>
                                          </p:stCondLst>
                                        </p:cTn>
                                        <p:tgtEl>
                                          <p:spTgt spid="116"/>
                                        </p:tgtEl>
                                        <p:attrNameLst>
                                          <p:attrName>style.visibility</p:attrName>
                                        </p:attrNameLst>
                                      </p:cBhvr>
                                      <p:to>
                                        <p:strVal val="visible"/>
                                      </p:to>
                                    </p:set>
                                    <p:animEffect transition="in" filter="fade">
                                      <p:cBhvr>
                                        <p:cTn id="264" dur="500"/>
                                        <p:tgtEl>
                                          <p:spTgt spid="116"/>
                                        </p:tgtEl>
                                      </p:cBhvr>
                                    </p:animEffect>
                                  </p:childTnLst>
                                </p:cTn>
                              </p:par>
                            </p:childTnLst>
                          </p:cTn>
                        </p:par>
                        <p:par>
                          <p:cTn id="265" fill="hold">
                            <p:stCondLst>
                              <p:cond delay="1500"/>
                            </p:stCondLst>
                            <p:childTnLst>
                              <p:par>
                                <p:cTn id="266" presetID="10" presetClass="exit" presetSubtype="0" fill="hold" grpId="1" nodeType="afterEffect">
                                  <p:stCondLst>
                                    <p:cond delay="0"/>
                                  </p:stCondLst>
                                  <p:childTnLst>
                                    <p:animEffect transition="out" filter="fade">
                                      <p:cBhvr>
                                        <p:cTn id="267" dur="500"/>
                                        <p:tgtEl>
                                          <p:spTgt spid="53"/>
                                        </p:tgtEl>
                                      </p:cBhvr>
                                    </p:animEffect>
                                    <p:set>
                                      <p:cBhvr>
                                        <p:cTn id="268" dur="1" fill="hold">
                                          <p:stCondLst>
                                            <p:cond delay="499"/>
                                          </p:stCondLst>
                                        </p:cTn>
                                        <p:tgtEl>
                                          <p:spTgt spid="53"/>
                                        </p:tgtEl>
                                        <p:attrNameLst>
                                          <p:attrName>style.visibility</p:attrName>
                                        </p:attrNameLst>
                                      </p:cBhvr>
                                      <p:to>
                                        <p:strVal val="hidden"/>
                                      </p:to>
                                    </p:set>
                                  </p:childTnLst>
                                </p:cTn>
                              </p:par>
                              <p:par>
                                <p:cTn id="269" presetID="10" presetClass="exit" presetSubtype="0" fill="hold" grpId="1" nodeType="withEffect">
                                  <p:stCondLst>
                                    <p:cond delay="0"/>
                                  </p:stCondLst>
                                  <p:childTnLst>
                                    <p:animEffect transition="out" filter="fade">
                                      <p:cBhvr>
                                        <p:cTn id="270" dur="500"/>
                                        <p:tgtEl>
                                          <p:spTgt spid="54"/>
                                        </p:tgtEl>
                                      </p:cBhvr>
                                    </p:animEffect>
                                    <p:set>
                                      <p:cBhvr>
                                        <p:cTn id="271" dur="1" fill="hold">
                                          <p:stCondLst>
                                            <p:cond delay="499"/>
                                          </p:stCondLst>
                                        </p:cTn>
                                        <p:tgtEl>
                                          <p:spTgt spid="54"/>
                                        </p:tgtEl>
                                        <p:attrNameLst>
                                          <p:attrName>style.visibility</p:attrName>
                                        </p:attrNameLst>
                                      </p:cBhvr>
                                      <p:to>
                                        <p:strVal val="hidden"/>
                                      </p:to>
                                    </p:set>
                                  </p:childTnLst>
                                </p:cTn>
                              </p:par>
                              <p:par>
                                <p:cTn id="272" presetID="10" presetClass="exit" presetSubtype="0" fill="hold" grpId="1" nodeType="withEffect">
                                  <p:stCondLst>
                                    <p:cond delay="0"/>
                                  </p:stCondLst>
                                  <p:childTnLst>
                                    <p:animEffect transition="out" filter="fade">
                                      <p:cBhvr>
                                        <p:cTn id="273" dur="500"/>
                                        <p:tgtEl>
                                          <p:spTgt spid="55"/>
                                        </p:tgtEl>
                                      </p:cBhvr>
                                    </p:animEffect>
                                    <p:set>
                                      <p:cBhvr>
                                        <p:cTn id="274" dur="1" fill="hold">
                                          <p:stCondLst>
                                            <p:cond delay="499"/>
                                          </p:stCondLst>
                                        </p:cTn>
                                        <p:tgtEl>
                                          <p:spTgt spid="55"/>
                                        </p:tgtEl>
                                        <p:attrNameLst>
                                          <p:attrName>style.visibility</p:attrName>
                                        </p:attrNameLst>
                                      </p:cBhvr>
                                      <p:to>
                                        <p:strVal val="hidden"/>
                                      </p:to>
                                    </p:set>
                                  </p:childTnLst>
                                </p:cTn>
                              </p:par>
                              <p:par>
                                <p:cTn id="275" presetID="10" presetClass="exit" presetSubtype="0" fill="hold" grpId="1" nodeType="withEffect">
                                  <p:stCondLst>
                                    <p:cond delay="0"/>
                                  </p:stCondLst>
                                  <p:childTnLst>
                                    <p:animEffect transition="out" filter="fade">
                                      <p:cBhvr>
                                        <p:cTn id="276" dur="500"/>
                                        <p:tgtEl>
                                          <p:spTgt spid="56"/>
                                        </p:tgtEl>
                                      </p:cBhvr>
                                    </p:animEffect>
                                    <p:set>
                                      <p:cBhvr>
                                        <p:cTn id="277" dur="1" fill="hold">
                                          <p:stCondLst>
                                            <p:cond delay="499"/>
                                          </p:stCondLst>
                                        </p:cTn>
                                        <p:tgtEl>
                                          <p:spTgt spid="56"/>
                                        </p:tgtEl>
                                        <p:attrNameLst>
                                          <p:attrName>style.visibility</p:attrName>
                                        </p:attrNameLst>
                                      </p:cBhvr>
                                      <p:to>
                                        <p:strVal val="hidden"/>
                                      </p:to>
                                    </p:set>
                                  </p:childTnLst>
                                </p:cTn>
                              </p:par>
                              <p:par>
                                <p:cTn id="278" presetID="10" presetClass="exit" presetSubtype="0" fill="hold" grpId="1" nodeType="withEffect">
                                  <p:stCondLst>
                                    <p:cond delay="0"/>
                                  </p:stCondLst>
                                  <p:childTnLst>
                                    <p:animEffect transition="out" filter="fade">
                                      <p:cBhvr>
                                        <p:cTn id="279" dur="500"/>
                                        <p:tgtEl>
                                          <p:spTgt spid="50"/>
                                        </p:tgtEl>
                                      </p:cBhvr>
                                    </p:animEffect>
                                    <p:set>
                                      <p:cBhvr>
                                        <p:cTn id="280" dur="1" fill="hold">
                                          <p:stCondLst>
                                            <p:cond delay="499"/>
                                          </p:stCondLst>
                                        </p:cTn>
                                        <p:tgtEl>
                                          <p:spTgt spid="50"/>
                                        </p:tgtEl>
                                        <p:attrNameLst>
                                          <p:attrName>style.visibility</p:attrName>
                                        </p:attrNameLst>
                                      </p:cBhvr>
                                      <p:to>
                                        <p:strVal val="hidden"/>
                                      </p:to>
                                    </p:set>
                                  </p:childTnLst>
                                </p:cTn>
                              </p:par>
                              <p:par>
                                <p:cTn id="281" presetID="10" presetClass="entr" presetSubtype="0" fill="hold" grpId="0" nodeType="withEffect">
                                  <p:stCondLst>
                                    <p:cond delay="0"/>
                                  </p:stCondLst>
                                  <p:childTnLst>
                                    <p:set>
                                      <p:cBhvr>
                                        <p:cTn id="282" dur="1" fill="hold">
                                          <p:stCondLst>
                                            <p:cond delay="0"/>
                                          </p:stCondLst>
                                        </p:cTn>
                                        <p:tgtEl>
                                          <p:spTgt spid="72"/>
                                        </p:tgtEl>
                                        <p:attrNameLst>
                                          <p:attrName>style.visibility</p:attrName>
                                        </p:attrNameLst>
                                      </p:cBhvr>
                                      <p:to>
                                        <p:strVal val="visible"/>
                                      </p:to>
                                    </p:set>
                                    <p:animEffect transition="in" filter="fade">
                                      <p:cBhvr>
                                        <p:cTn id="283" dur="500"/>
                                        <p:tgtEl>
                                          <p:spTgt spid="72"/>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71"/>
                                        </p:tgtEl>
                                        <p:attrNameLst>
                                          <p:attrName>style.visibility</p:attrName>
                                        </p:attrNameLst>
                                      </p:cBhvr>
                                      <p:to>
                                        <p:strVal val="visible"/>
                                      </p:to>
                                    </p:set>
                                    <p:animEffect transition="in" filter="fade">
                                      <p:cBhvr>
                                        <p:cTn id="286" dur="500"/>
                                        <p:tgtEl>
                                          <p:spTgt spid="71"/>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70"/>
                                        </p:tgtEl>
                                        <p:attrNameLst>
                                          <p:attrName>style.visibility</p:attrName>
                                        </p:attrNameLst>
                                      </p:cBhvr>
                                      <p:to>
                                        <p:strVal val="visible"/>
                                      </p:to>
                                    </p:set>
                                    <p:animEffect transition="in" filter="fade">
                                      <p:cBhvr>
                                        <p:cTn id="289" dur="500"/>
                                        <p:tgtEl>
                                          <p:spTgt spid="70"/>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69"/>
                                        </p:tgtEl>
                                        <p:attrNameLst>
                                          <p:attrName>style.visibility</p:attrName>
                                        </p:attrNameLst>
                                      </p:cBhvr>
                                      <p:to>
                                        <p:strVal val="visible"/>
                                      </p:to>
                                    </p:set>
                                    <p:animEffect transition="in" filter="fade">
                                      <p:cBhvr>
                                        <p:cTn id="292" dur="500"/>
                                        <p:tgtEl>
                                          <p:spTgt spid="69"/>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68"/>
                                        </p:tgtEl>
                                        <p:attrNameLst>
                                          <p:attrName>style.visibility</p:attrName>
                                        </p:attrNameLst>
                                      </p:cBhvr>
                                      <p:to>
                                        <p:strVal val="visible"/>
                                      </p:to>
                                    </p:set>
                                    <p:animEffect transition="in" filter="fade">
                                      <p:cBhvr>
                                        <p:cTn id="295" dur="500"/>
                                        <p:tgtEl>
                                          <p:spTgt spid="68"/>
                                        </p:tgtEl>
                                      </p:cBhvr>
                                    </p:animEffect>
                                  </p:childTnLst>
                                </p:cTn>
                              </p:par>
                            </p:childTnLst>
                          </p:cTn>
                        </p:par>
                        <p:par>
                          <p:cTn id="296" fill="hold">
                            <p:stCondLst>
                              <p:cond delay="2000"/>
                            </p:stCondLst>
                            <p:childTnLst>
                              <p:par>
                                <p:cTn id="297" presetID="10" presetClass="entr" presetSubtype="0" fill="hold" grpId="1" nodeType="afterEffect">
                                  <p:stCondLst>
                                    <p:cond delay="0"/>
                                  </p:stCondLst>
                                  <p:childTnLst>
                                    <p:set>
                                      <p:cBhvr>
                                        <p:cTn id="298" dur="1" fill="hold">
                                          <p:stCondLst>
                                            <p:cond delay="0"/>
                                          </p:stCondLst>
                                        </p:cTn>
                                        <p:tgtEl>
                                          <p:spTgt spid="60"/>
                                        </p:tgtEl>
                                        <p:attrNameLst>
                                          <p:attrName>style.visibility</p:attrName>
                                        </p:attrNameLst>
                                      </p:cBhvr>
                                      <p:to>
                                        <p:strVal val="visible"/>
                                      </p:to>
                                    </p:set>
                                    <p:animEffect transition="in" filter="fade">
                                      <p:cBhvr>
                                        <p:cTn id="299" dur="500"/>
                                        <p:tgtEl>
                                          <p:spTgt spid="60"/>
                                        </p:tgtEl>
                                      </p:cBhvr>
                                    </p:animEffect>
                                  </p:childTnLst>
                                </p:cTn>
                              </p:par>
                              <p:par>
                                <p:cTn id="300" presetID="10" presetClass="entr" presetSubtype="0" fill="hold" grpId="1" nodeType="withEffect">
                                  <p:stCondLst>
                                    <p:cond delay="0"/>
                                  </p:stCondLst>
                                  <p:childTnLst>
                                    <p:set>
                                      <p:cBhvr>
                                        <p:cTn id="301" dur="1" fill="hold">
                                          <p:stCondLst>
                                            <p:cond delay="0"/>
                                          </p:stCondLst>
                                        </p:cTn>
                                        <p:tgtEl>
                                          <p:spTgt spid="61"/>
                                        </p:tgtEl>
                                        <p:attrNameLst>
                                          <p:attrName>style.visibility</p:attrName>
                                        </p:attrNameLst>
                                      </p:cBhvr>
                                      <p:to>
                                        <p:strVal val="visible"/>
                                      </p:to>
                                    </p:set>
                                    <p:animEffect transition="in" filter="fade">
                                      <p:cBhvr>
                                        <p:cTn id="302" dur="500"/>
                                        <p:tgtEl>
                                          <p:spTgt spid="61"/>
                                        </p:tgtEl>
                                      </p:cBhvr>
                                    </p:animEffect>
                                  </p:childTnLst>
                                </p:cTn>
                              </p:par>
                              <p:par>
                                <p:cTn id="303" presetID="10" presetClass="entr" presetSubtype="0" fill="hold" grpId="1" nodeType="withEffect">
                                  <p:stCondLst>
                                    <p:cond delay="0"/>
                                  </p:stCondLst>
                                  <p:childTnLst>
                                    <p:set>
                                      <p:cBhvr>
                                        <p:cTn id="304" dur="1" fill="hold">
                                          <p:stCondLst>
                                            <p:cond delay="0"/>
                                          </p:stCondLst>
                                        </p:cTn>
                                        <p:tgtEl>
                                          <p:spTgt spid="62"/>
                                        </p:tgtEl>
                                        <p:attrNameLst>
                                          <p:attrName>style.visibility</p:attrName>
                                        </p:attrNameLst>
                                      </p:cBhvr>
                                      <p:to>
                                        <p:strVal val="visible"/>
                                      </p:to>
                                    </p:set>
                                    <p:animEffect transition="in" filter="fade">
                                      <p:cBhvr>
                                        <p:cTn id="305" dur="500"/>
                                        <p:tgtEl>
                                          <p:spTgt spid="62"/>
                                        </p:tgtEl>
                                      </p:cBhvr>
                                    </p:animEffect>
                                  </p:childTnLst>
                                </p:cTn>
                              </p:par>
                              <p:par>
                                <p:cTn id="306" presetID="10" presetClass="entr" presetSubtype="0" fill="hold" grpId="1" nodeType="withEffect">
                                  <p:stCondLst>
                                    <p:cond delay="0"/>
                                  </p:stCondLst>
                                  <p:childTnLst>
                                    <p:set>
                                      <p:cBhvr>
                                        <p:cTn id="307" dur="1" fill="hold">
                                          <p:stCondLst>
                                            <p:cond delay="0"/>
                                          </p:stCondLst>
                                        </p:cTn>
                                        <p:tgtEl>
                                          <p:spTgt spid="63"/>
                                        </p:tgtEl>
                                        <p:attrNameLst>
                                          <p:attrName>style.visibility</p:attrName>
                                        </p:attrNameLst>
                                      </p:cBhvr>
                                      <p:to>
                                        <p:strVal val="visible"/>
                                      </p:to>
                                    </p:set>
                                    <p:animEffect transition="in" filter="fade">
                                      <p:cBhvr>
                                        <p:cTn id="308" dur="500"/>
                                        <p:tgtEl>
                                          <p:spTgt spid="63"/>
                                        </p:tgtEl>
                                      </p:cBhvr>
                                    </p:animEffect>
                                  </p:childTnLst>
                                </p:cTn>
                              </p:par>
                              <p:par>
                                <p:cTn id="309" presetID="10" presetClass="entr" presetSubtype="0" fill="hold" grpId="1" nodeType="withEffect">
                                  <p:stCondLst>
                                    <p:cond delay="0"/>
                                  </p:stCondLst>
                                  <p:childTnLst>
                                    <p:set>
                                      <p:cBhvr>
                                        <p:cTn id="310" dur="1" fill="hold">
                                          <p:stCondLst>
                                            <p:cond delay="0"/>
                                          </p:stCondLst>
                                        </p:cTn>
                                        <p:tgtEl>
                                          <p:spTgt spid="64"/>
                                        </p:tgtEl>
                                        <p:attrNameLst>
                                          <p:attrName>style.visibility</p:attrName>
                                        </p:attrNameLst>
                                      </p:cBhvr>
                                      <p:to>
                                        <p:strVal val="visible"/>
                                      </p:to>
                                    </p:set>
                                    <p:animEffect transition="in" filter="fade">
                                      <p:cBhvr>
                                        <p:cTn id="311" dur="500"/>
                                        <p:tgtEl>
                                          <p:spTgt spid="64"/>
                                        </p:tgtEl>
                                      </p:cBhvr>
                                    </p:animEffect>
                                  </p:childTnLst>
                                </p:cTn>
                              </p:par>
                            </p:childTnLst>
                          </p:cTn>
                        </p:par>
                        <p:par>
                          <p:cTn id="312" fill="hold">
                            <p:stCondLst>
                              <p:cond delay="2500"/>
                            </p:stCondLst>
                            <p:childTnLst>
                              <p:par>
                                <p:cTn id="313" presetID="42" presetClass="path" presetSubtype="0" accel="50000" decel="50000" fill="hold" grpId="0" nodeType="afterEffect">
                                  <p:stCondLst>
                                    <p:cond delay="0"/>
                                  </p:stCondLst>
                                  <p:childTnLst>
                                    <p:animMotion origin="layout" path="M 0 -0.00023 L 0 0.1728 " pathEditMode="relative" rAng="0" ptsTypes="AA">
                                      <p:cBhvr>
                                        <p:cTn id="314" dur="1500" fill="hold"/>
                                        <p:tgtEl>
                                          <p:spTgt spid="60"/>
                                        </p:tgtEl>
                                        <p:attrNameLst>
                                          <p:attrName>ppt_x</p:attrName>
                                          <p:attrName>ppt_y</p:attrName>
                                        </p:attrNameLst>
                                      </p:cBhvr>
                                      <p:rCtr x="0" y="8651"/>
                                    </p:animMotion>
                                  </p:childTnLst>
                                </p:cTn>
                              </p:par>
                              <p:par>
                                <p:cTn id="315" presetID="42" presetClass="path" presetSubtype="0" accel="50000" decel="50000" fill="hold" grpId="0" nodeType="withEffect">
                                  <p:stCondLst>
                                    <p:cond delay="0"/>
                                  </p:stCondLst>
                                  <p:childTnLst>
                                    <p:animMotion origin="layout" path="M 0 -0.00023 L 0 0.1728 " pathEditMode="relative" rAng="0" ptsTypes="AA">
                                      <p:cBhvr>
                                        <p:cTn id="316" dur="1500" fill="hold"/>
                                        <p:tgtEl>
                                          <p:spTgt spid="61"/>
                                        </p:tgtEl>
                                        <p:attrNameLst>
                                          <p:attrName>ppt_x</p:attrName>
                                          <p:attrName>ppt_y</p:attrName>
                                        </p:attrNameLst>
                                      </p:cBhvr>
                                      <p:rCtr x="0" y="8651"/>
                                    </p:animMotion>
                                  </p:childTnLst>
                                </p:cTn>
                              </p:par>
                              <p:par>
                                <p:cTn id="317" presetID="42" presetClass="path" presetSubtype="0" accel="50000" decel="50000" fill="hold" grpId="0" nodeType="withEffect">
                                  <p:stCondLst>
                                    <p:cond delay="0"/>
                                  </p:stCondLst>
                                  <p:childTnLst>
                                    <p:animMotion origin="layout" path="M 0 -0.00023 L 0 0.1728 " pathEditMode="relative" rAng="0" ptsTypes="AA">
                                      <p:cBhvr>
                                        <p:cTn id="318" dur="1500" fill="hold"/>
                                        <p:tgtEl>
                                          <p:spTgt spid="62"/>
                                        </p:tgtEl>
                                        <p:attrNameLst>
                                          <p:attrName>ppt_x</p:attrName>
                                          <p:attrName>ppt_y</p:attrName>
                                        </p:attrNameLst>
                                      </p:cBhvr>
                                      <p:rCtr x="0" y="8651"/>
                                    </p:animMotion>
                                  </p:childTnLst>
                                </p:cTn>
                              </p:par>
                              <p:par>
                                <p:cTn id="319" presetID="42" presetClass="path" presetSubtype="0" accel="50000" decel="50000" fill="hold" grpId="0" nodeType="withEffect">
                                  <p:stCondLst>
                                    <p:cond delay="0"/>
                                  </p:stCondLst>
                                  <p:childTnLst>
                                    <p:animMotion origin="layout" path="M 0 -0.00023 L 0 0.1728 " pathEditMode="relative" rAng="0" ptsTypes="AA">
                                      <p:cBhvr>
                                        <p:cTn id="320" dur="1500" fill="hold"/>
                                        <p:tgtEl>
                                          <p:spTgt spid="63"/>
                                        </p:tgtEl>
                                        <p:attrNameLst>
                                          <p:attrName>ppt_x</p:attrName>
                                          <p:attrName>ppt_y</p:attrName>
                                        </p:attrNameLst>
                                      </p:cBhvr>
                                      <p:rCtr x="0" y="8651"/>
                                    </p:animMotion>
                                  </p:childTnLst>
                                </p:cTn>
                              </p:par>
                              <p:par>
                                <p:cTn id="321" presetID="42" presetClass="path" presetSubtype="0" accel="50000" decel="50000" fill="hold" grpId="0" nodeType="withEffect">
                                  <p:stCondLst>
                                    <p:cond delay="0"/>
                                  </p:stCondLst>
                                  <p:childTnLst>
                                    <p:animMotion origin="layout" path="M 0 -0.00023 L 0 0.1728 " pathEditMode="relative" rAng="0" ptsTypes="AA">
                                      <p:cBhvr>
                                        <p:cTn id="322" dur="1500" fill="hold"/>
                                        <p:tgtEl>
                                          <p:spTgt spid="64"/>
                                        </p:tgtEl>
                                        <p:attrNameLst>
                                          <p:attrName>ppt_x</p:attrName>
                                          <p:attrName>ppt_y</p:attrName>
                                        </p:attrNameLst>
                                      </p:cBhvr>
                                      <p:rCtr x="0" y="8651"/>
                                    </p:animMotion>
                                  </p:childTnLst>
                                </p:cTn>
                              </p:par>
                              <p:par>
                                <p:cTn id="323" presetID="10" presetClass="entr" presetSubtype="0" fill="hold" grpId="0" nodeType="withEffect">
                                  <p:stCondLst>
                                    <p:cond delay="0"/>
                                  </p:stCondLst>
                                  <p:childTnLst>
                                    <p:set>
                                      <p:cBhvr>
                                        <p:cTn id="324" dur="1" fill="hold">
                                          <p:stCondLst>
                                            <p:cond delay="0"/>
                                          </p:stCondLst>
                                        </p:cTn>
                                        <p:tgtEl>
                                          <p:spTgt spid="90"/>
                                        </p:tgtEl>
                                        <p:attrNameLst>
                                          <p:attrName>style.visibility</p:attrName>
                                        </p:attrNameLst>
                                      </p:cBhvr>
                                      <p:to>
                                        <p:strVal val="visible"/>
                                      </p:to>
                                    </p:set>
                                    <p:animEffect transition="in" filter="fade">
                                      <p:cBhvr>
                                        <p:cTn id="325" dur="500"/>
                                        <p:tgtEl>
                                          <p:spTgt spid="90"/>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89"/>
                                        </p:tgtEl>
                                        <p:attrNameLst>
                                          <p:attrName>style.visibility</p:attrName>
                                        </p:attrNameLst>
                                      </p:cBhvr>
                                      <p:to>
                                        <p:strVal val="visible"/>
                                      </p:to>
                                    </p:set>
                                    <p:animEffect transition="in" filter="fade">
                                      <p:cBhvr>
                                        <p:cTn id="328" dur="500"/>
                                        <p:tgtEl>
                                          <p:spTgt spid="89"/>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88"/>
                                        </p:tgtEl>
                                        <p:attrNameLst>
                                          <p:attrName>style.visibility</p:attrName>
                                        </p:attrNameLst>
                                      </p:cBhvr>
                                      <p:to>
                                        <p:strVal val="visible"/>
                                      </p:to>
                                    </p:set>
                                    <p:animEffect transition="in" filter="fade">
                                      <p:cBhvr>
                                        <p:cTn id="331" dur="500"/>
                                        <p:tgtEl>
                                          <p:spTgt spid="88"/>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87"/>
                                        </p:tgtEl>
                                        <p:attrNameLst>
                                          <p:attrName>style.visibility</p:attrName>
                                        </p:attrNameLst>
                                      </p:cBhvr>
                                      <p:to>
                                        <p:strVal val="visible"/>
                                      </p:to>
                                    </p:set>
                                    <p:animEffect transition="in" filter="fade">
                                      <p:cBhvr>
                                        <p:cTn id="334" dur="500"/>
                                        <p:tgtEl>
                                          <p:spTgt spid="87"/>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86"/>
                                        </p:tgtEl>
                                        <p:attrNameLst>
                                          <p:attrName>style.visibility</p:attrName>
                                        </p:attrNameLst>
                                      </p:cBhvr>
                                      <p:to>
                                        <p:strVal val="visible"/>
                                      </p:to>
                                    </p:set>
                                    <p:animEffect transition="in" filter="fade">
                                      <p:cBhvr>
                                        <p:cTn id="337" dur="500"/>
                                        <p:tgtEl>
                                          <p:spTgt spid="86"/>
                                        </p:tgtEl>
                                      </p:cBhvr>
                                    </p:animEffect>
                                  </p:childTnLst>
                                </p:cTn>
                              </p:par>
                            </p:childTnLst>
                          </p:cTn>
                        </p:par>
                        <p:par>
                          <p:cTn id="338" fill="hold">
                            <p:stCondLst>
                              <p:cond delay="4000"/>
                            </p:stCondLst>
                            <p:childTnLst>
                              <p:par>
                                <p:cTn id="339" presetID="10" presetClass="entr" presetSubtype="0" fill="hold" grpId="0" nodeType="afterEffect">
                                  <p:stCondLst>
                                    <p:cond delay="0"/>
                                  </p:stCondLst>
                                  <p:childTnLst>
                                    <p:set>
                                      <p:cBhvr>
                                        <p:cTn id="340" dur="1" fill="hold">
                                          <p:stCondLst>
                                            <p:cond delay="0"/>
                                          </p:stCondLst>
                                        </p:cTn>
                                        <p:tgtEl>
                                          <p:spTgt spid="143"/>
                                        </p:tgtEl>
                                        <p:attrNameLst>
                                          <p:attrName>style.visibility</p:attrName>
                                        </p:attrNameLst>
                                      </p:cBhvr>
                                      <p:to>
                                        <p:strVal val="visible"/>
                                      </p:to>
                                    </p:set>
                                    <p:animEffect transition="in" filter="fade">
                                      <p:cBhvr>
                                        <p:cTn id="341"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83" grpId="0" animBg="1"/>
      <p:bldP spid="84" grpId="0" animBg="1"/>
      <p:bldP spid="85" grpId="0" animBg="1"/>
      <p:bldP spid="86" grpId="0" animBg="1"/>
      <p:bldP spid="87" grpId="0" animBg="1"/>
      <p:bldP spid="88" grpId="0" animBg="1"/>
      <p:bldP spid="89" grpId="0" animBg="1"/>
      <p:bldP spid="90" grpId="0" animBg="1"/>
      <p:bldP spid="75" grpId="0" animBg="1"/>
      <p:bldP spid="76" grpId="0" animBg="1"/>
      <p:bldP spid="77" grpId="0" animBg="1"/>
      <p:bldP spid="78" grpId="0" animBg="1"/>
      <p:bldP spid="79" grpId="0" animBg="1"/>
      <p:bldP spid="80" grpId="0" animBg="1"/>
      <p:bldP spid="81" grpId="0" animBg="1"/>
      <p:bldP spid="82" grpId="0" animBg="1"/>
      <p:bldP spid="49" grpId="0" animBg="1"/>
      <p:bldP spid="49" grpId="1" animBg="1"/>
      <p:bldP spid="49" grpId="2" animBg="1"/>
      <p:bldP spid="50" grpId="0" animBg="1"/>
      <p:bldP spid="50" grpId="1" animBg="1"/>
      <p:bldP spid="50" grpId="2" animBg="1"/>
      <p:bldP spid="51" grpId="0" animBg="1"/>
      <p:bldP spid="51" grpId="1" animBg="1"/>
      <p:bldP spid="51" grpId="2"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5" grpId="0" animBg="1"/>
      <p:bldP spid="65" grpId="0" animBg="1"/>
      <p:bldP spid="66" grpId="0" animBg="1"/>
      <p:bldP spid="67" grpId="0" animBg="1"/>
      <p:bldP spid="68" grpId="0" animBg="1"/>
      <p:bldP spid="69" grpId="0" animBg="1"/>
      <p:bldP spid="70" grpId="0" animBg="1"/>
      <p:bldP spid="71" grpId="0" animBg="1"/>
      <p:bldP spid="72" grpId="0" animBg="1"/>
      <p:bldP spid="74" grpId="0" animBg="1"/>
      <p:bldP spid="91" grpId="0" animBg="1"/>
      <p:bldP spid="92" grpId="0" animBg="1"/>
      <p:bldP spid="93" grpId="0" animBg="1"/>
      <p:bldP spid="94" grpId="0" animBg="1"/>
      <p:bldP spid="95" grpId="0" animBg="1"/>
      <p:bldP spid="6" grpId="0" animBg="1"/>
      <p:bldP spid="97" grpId="0" animBg="1"/>
      <p:bldP spid="98" grpId="0" animBg="1"/>
      <p:bldP spid="99" grpId="0" animBg="1"/>
      <p:bldP spid="100" grpId="0" animBg="1"/>
      <p:bldP spid="101" grpId="0" animBg="1"/>
      <p:bldP spid="102" grpId="0" animBg="1"/>
      <p:bldP spid="103" grpId="0" animBg="1"/>
      <p:bldP spid="22" grpId="0"/>
      <p:bldP spid="136" grpId="0"/>
      <p:bldP spid="137" grpId="0"/>
      <p:bldP spid="138" grpId="0"/>
      <p:bldP spid="139" grpId="0"/>
      <p:bldP spid="140" grpId="0"/>
      <p:bldP spid="141" grpId="0"/>
      <p:bldP spid="142" grpId="0"/>
      <p:bldP spid="1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1641" y="4940242"/>
            <a:ext cx="8980714" cy="1492624"/>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a:solidFill>
                  <a:schemeClr val="tx1"/>
                </a:solidFill>
              </a:rPr>
              <a:t>Insight: re-encrypt only modified words</a:t>
            </a:r>
          </a:p>
          <a:p>
            <a:pPr marL="342900" lvl="0" indent="-342900" eaLnBrk="0" hangingPunct="0">
              <a:spcBef>
                <a:spcPct val="20000"/>
              </a:spcBef>
              <a:buSzPct val="120000"/>
              <a:buFont typeface="Arial" charset="0"/>
              <a:buChar char="•"/>
            </a:pPr>
            <a:r>
              <a:rPr lang="en-US" sz="2800" dirty="0">
                <a:solidFill>
                  <a:schemeClr val="tx1"/>
                </a:solidFill>
              </a:rPr>
              <a:t>DEUCE: write-efficient encryption scheme</a:t>
            </a:r>
          </a:p>
          <a:p>
            <a:pPr marL="342900" lvl="0" indent="-342900" eaLnBrk="0" hangingPunct="0">
              <a:spcBef>
                <a:spcPct val="20000"/>
              </a:spcBef>
              <a:buSzPct val="120000"/>
              <a:buFont typeface="Arial" charset="0"/>
              <a:buChar char="•"/>
            </a:pPr>
            <a:r>
              <a:rPr lang="en-US" sz="2800" dirty="0" smtClean="0">
                <a:solidFill>
                  <a:schemeClr val="tx1"/>
                </a:solidFill>
              </a:rPr>
              <a:t>Result: </a:t>
            </a:r>
            <a:r>
              <a:rPr lang="en-US" sz="2800" dirty="0">
                <a:solidFill>
                  <a:schemeClr val="tx1"/>
                </a:solidFill>
              </a:rPr>
              <a:t>bit flips reduced 50%</a:t>
            </a:r>
            <a:r>
              <a:rPr lang="en-US" sz="2800" dirty="0">
                <a:solidFill>
                  <a:schemeClr val="tx1"/>
                </a:solidFill>
                <a:sym typeface="Wingdings" pitchFamily="2" charset="2"/>
              </a:rPr>
              <a:t></a:t>
            </a:r>
            <a:r>
              <a:rPr lang="en-US" sz="2800" dirty="0" smtClean="0">
                <a:solidFill>
                  <a:schemeClr val="tx1"/>
                </a:solidFill>
              </a:rPr>
              <a:t>23% </a:t>
            </a:r>
            <a:r>
              <a:rPr lang="en-US" sz="2800" dirty="0" smtClean="0">
                <a:solidFill>
                  <a:schemeClr val="tx1"/>
                </a:solidFill>
              </a:rPr>
              <a:t>(</a:t>
            </a:r>
            <a:r>
              <a:rPr lang="en-US" sz="2800" dirty="0" smtClean="0">
                <a:solidFill>
                  <a:prstClr val="black"/>
                </a:solidFill>
              </a:rPr>
              <a:t>27</a:t>
            </a:r>
            <a:r>
              <a:rPr lang="en-US" sz="2800" dirty="0">
                <a:solidFill>
                  <a:prstClr val="black"/>
                </a:solidFill>
              </a:rPr>
              <a:t>% </a:t>
            </a:r>
            <a:r>
              <a:rPr lang="en-US" sz="2800" dirty="0" smtClean="0">
                <a:solidFill>
                  <a:prstClr val="black"/>
                </a:solidFill>
              </a:rPr>
              <a:t>speedup</a:t>
            </a:r>
            <a:r>
              <a:rPr lang="en-US" sz="2800" dirty="0">
                <a:solidFill>
                  <a:prstClr val="black"/>
                </a:solidFill>
              </a:rPr>
              <a:t>)</a:t>
            </a:r>
          </a:p>
        </p:txBody>
      </p:sp>
      <p:sp>
        <p:nvSpPr>
          <p:cNvPr id="7" name="Rounded Rectangle 6"/>
          <p:cNvSpPr/>
          <p:nvPr/>
        </p:nvSpPr>
        <p:spPr>
          <a:xfrm>
            <a:off x="82296" y="2583386"/>
            <a:ext cx="8980714" cy="2303991"/>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smtClean="0">
                <a:solidFill>
                  <a:prstClr val="black"/>
                </a:solidFill>
              </a:rPr>
              <a:t>PCM more </a:t>
            </a:r>
            <a:r>
              <a:rPr lang="en-US" sz="2800" dirty="0" smtClean="0">
                <a:solidFill>
                  <a:schemeClr val="tx1"/>
                </a:solidFill>
              </a:rPr>
              <a:t>vulnerable </a:t>
            </a:r>
            <a:r>
              <a:rPr lang="en-US" sz="2800" dirty="0">
                <a:solidFill>
                  <a:schemeClr val="tx1"/>
                </a:solidFill>
              </a:rPr>
              <a:t>to </a:t>
            </a:r>
            <a:r>
              <a:rPr lang="en-US" sz="2800" dirty="0" smtClean="0">
                <a:solidFill>
                  <a:schemeClr val="tx1"/>
                </a:solidFill>
              </a:rPr>
              <a:t>attacks </a:t>
            </a:r>
            <a:r>
              <a:rPr lang="en-US" sz="2800" dirty="0" smtClean="0">
                <a:solidFill>
                  <a:schemeClr val="tx1"/>
                </a:solidFill>
                <a:sym typeface="Wingdings" pitchFamily="2" charset="2"/>
              </a:rPr>
              <a:t> stolen module</a:t>
            </a:r>
            <a:endParaRPr lang="en-US" sz="2800" dirty="0">
              <a:solidFill>
                <a:schemeClr val="tx1"/>
              </a:solidFill>
            </a:endParaRPr>
          </a:p>
          <a:p>
            <a:pPr marL="342900" lvl="0" indent="-342900" eaLnBrk="0" hangingPunct="0">
              <a:spcBef>
                <a:spcPct val="20000"/>
              </a:spcBef>
              <a:buSzPct val="120000"/>
              <a:buFont typeface="Arial" charset="0"/>
              <a:buChar char="•"/>
            </a:pPr>
            <a:r>
              <a:rPr lang="en-US" sz="2800" dirty="0" smtClean="0">
                <a:solidFill>
                  <a:schemeClr val="tx1"/>
                </a:solidFill>
              </a:rPr>
              <a:t>Secure PCM with encryption</a:t>
            </a:r>
            <a:endParaRPr lang="en-US" sz="2800" dirty="0">
              <a:solidFill>
                <a:prstClr val="black"/>
              </a:solidFill>
            </a:endParaRPr>
          </a:p>
          <a:p>
            <a:pPr marL="342900" lvl="0" indent="-342900" eaLnBrk="0" hangingPunct="0">
              <a:spcBef>
                <a:spcPct val="20000"/>
              </a:spcBef>
              <a:buSzPct val="120000"/>
              <a:buFont typeface="Arial" charset="0"/>
              <a:buChar char="•"/>
            </a:pPr>
            <a:r>
              <a:rPr lang="en-US" sz="2800" dirty="0" smtClean="0">
                <a:solidFill>
                  <a:schemeClr val="tx1"/>
                </a:solidFill>
              </a:rPr>
              <a:t>Problem: </a:t>
            </a:r>
            <a:r>
              <a:rPr lang="en-US" sz="2800" dirty="0" smtClean="0">
                <a:solidFill>
                  <a:srgbClr val="FF0000"/>
                </a:solidFill>
              </a:rPr>
              <a:t>Encryption </a:t>
            </a:r>
            <a:r>
              <a:rPr lang="en-US" sz="2800" dirty="0">
                <a:solidFill>
                  <a:srgbClr val="FF0000"/>
                </a:solidFill>
              </a:rPr>
              <a:t>increases bit flips </a:t>
            </a:r>
            <a:r>
              <a:rPr lang="en-US" sz="2800" dirty="0">
                <a:solidFill>
                  <a:prstClr val="black"/>
                </a:solidFill>
              </a:rPr>
              <a:t>12%</a:t>
            </a:r>
            <a:r>
              <a:rPr lang="en-US" sz="2800" dirty="0">
                <a:solidFill>
                  <a:prstClr val="black"/>
                </a:solidFill>
                <a:sym typeface="Wingdings" pitchFamily="2" charset="2"/>
              </a:rPr>
              <a:t></a:t>
            </a:r>
            <a:r>
              <a:rPr lang="en-US" sz="2800" dirty="0">
                <a:solidFill>
                  <a:prstClr val="black"/>
                </a:solidFill>
              </a:rPr>
              <a:t>50</a:t>
            </a:r>
            <a:r>
              <a:rPr lang="en-US" sz="2800" dirty="0" smtClean="0">
                <a:solidFill>
                  <a:prstClr val="black"/>
                </a:solidFill>
              </a:rPr>
              <a:t>%</a:t>
            </a:r>
            <a:endParaRPr lang="en-US" sz="2800" dirty="0">
              <a:solidFill>
                <a:prstClr val="black"/>
              </a:solidFill>
            </a:endParaRPr>
          </a:p>
          <a:p>
            <a:pPr marL="342900" lvl="0" indent="-342900" eaLnBrk="0" hangingPunct="0">
              <a:spcBef>
                <a:spcPct val="20000"/>
              </a:spcBef>
              <a:buSzPct val="120000"/>
              <a:buFont typeface="Arial" charset="0"/>
              <a:buChar char="•"/>
            </a:pPr>
            <a:r>
              <a:rPr lang="en-US" sz="2800" dirty="0">
                <a:solidFill>
                  <a:schemeClr val="tx1"/>
                </a:solidFill>
              </a:rPr>
              <a:t>Goal: Encrypt PCM without </a:t>
            </a:r>
            <a:r>
              <a:rPr lang="en-US" sz="2800" dirty="0" smtClean="0">
                <a:solidFill>
                  <a:schemeClr val="tx1"/>
                </a:solidFill>
              </a:rPr>
              <a:t>causing 4x </a:t>
            </a:r>
            <a:r>
              <a:rPr lang="en-US" sz="2800" dirty="0">
                <a:solidFill>
                  <a:schemeClr val="tx1"/>
                </a:solidFill>
              </a:rPr>
              <a:t>bit flips</a:t>
            </a:r>
          </a:p>
        </p:txBody>
      </p:sp>
      <p:sp>
        <p:nvSpPr>
          <p:cNvPr id="6" name="Rounded Rectangle 5"/>
          <p:cNvSpPr/>
          <p:nvPr/>
        </p:nvSpPr>
        <p:spPr>
          <a:xfrm>
            <a:off x="81641" y="1169632"/>
            <a:ext cx="8980714" cy="1356931"/>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a:solidFill>
                  <a:srgbClr val="FF0000"/>
                </a:solidFill>
              </a:rPr>
              <a:t>Bit </a:t>
            </a:r>
            <a:r>
              <a:rPr lang="en-US" sz="2800" dirty="0" smtClean="0">
                <a:solidFill>
                  <a:srgbClr val="FF0000"/>
                </a:solidFill>
              </a:rPr>
              <a:t>flips </a:t>
            </a:r>
            <a:r>
              <a:rPr lang="en-US" sz="2800" dirty="0">
                <a:solidFill>
                  <a:srgbClr val="FF0000"/>
                </a:solidFill>
              </a:rPr>
              <a:t>expensive </a:t>
            </a:r>
            <a:r>
              <a:rPr lang="en-US" sz="2800" dirty="0">
                <a:solidFill>
                  <a:prstClr val="black"/>
                </a:solidFill>
              </a:rPr>
              <a:t>in Phase Change Memory (PCM)</a:t>
            </a:r>
          </a:p>
          <a:p>
            <a:pPr marL="742950" lvl="1" indent="-285750" eaLnBrk="0" hangingPunct="0">
              <a:spcBef>
                <a:spcPct val="20000"/>
              </a:spcBef>
              <a:buFont typeface="Arial" charset="0"/>
              <a:buChar char="–"/>
            </a:pPr>
            <a:r>
              <a:rPr lang="en-US" sz="2400" dirty="0">
                <a:solidFill>
                  <a:prstClr val="black"/>
                </a:solidFill>
              </a:rPr>
              <a:t>Affects Lifetime, Power, and </a:t>
            </a:r>
            <a:r>
              <a:rPr lang="en-US" sz="2400" dirty="0" smtClean="0">
                <a:solidFill>
                  <a:prstClr val="black"/>
                </a:solidFill>
              </a:rPr>
              <a:t>Performance</a:t>
            </a:r>
          </a:p>
          <a:p>
            <a:pPr marL="742950" lvl="1" indent="-285750" eaLnBrk="0" hangingPunct="0">
              <a:spcBef>
                <a:spcPct val="20000"/>
              </a:spcBef>
              <a:buFont typeface="Arial" charset="0"/>
              <a:buChar char="–"/>
            </a:pPr>
            <a:r>
              <a:rPr lang="en-US" sz="2400" dirty="0" smtClean="0">
                <a:solidFill>
                  <a:prstClr val="black"/>
                </a:solidFill>
              </a:rPr>
              <a:t>PCM system optimized to reduce bit flips (~12%)</a:t>
            </a:r>
            <a:endParaRPr lang="en-US" sz="2800" b="1" i="1" dirty="0">
              <a:solidFill>
                <a:srgbClr val="00B0F0"/>
              </a:solidFill>
            </a:endParaRPr>
          </a:p>
        </p:txBody>
      </p:sp>
      <p:sp>
        <p:nvSpPr>
          <p:cNvPr id="2" name="Title 1"/>
          <p:cNvSpPr>
            <a:spLocks noGrp="1"/>
          </p:cNvSpPr>
          <p:nvPr>
            <p:ph type="title"/>
          </p:nvPr>
        </p:nvSpPr>
        <p:spPr/>
        <p:txBody>
          <a:bodyPr/>
          <a:lstStyle/>
          <a:p>
            <a:r>
              <a:rPr lang="en-US" dirty="0" smtClean="0"/>
              <a:t>Executive Summary</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a:t>
            </a:fld>
            <a:endParaRPr lang="en-US"/>
          </a:p>
        </p:txBody>
      </p:sp>
    </p:spTree>
    <p:extLst>
      <p:ext uri="{BB962C8B-B14F-4D97-AF65-F5344CB8AC3E}">
        <p14:creationId xmlns:p14="http://schemas.microsoft.com/office/powerpoint/2010/main" val="728833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200000"/>
              </a:lnSpc>
            </a:pPr>
            <a:r>
              <a:rPr lang="en-US" dirty="0">
                <a:solidFill>
                  <a:schemeClr val="accent5">
                    <a:lumMod val="40000"/>
                    <a:lumOff val="60000"/>
                  </a:schemeClr>
                </a:solidFill>
                <a:cs typeface="Arial"/>
              </a:rPr>
              <a:t>Introduction </a:t>
            </a:r>
            <a:r>
              <a:rPr lang="en-US" dirty="0" smtClean="0">
                <a:solidFill>
                  <a:schemeClr val="accent5">
                    <a:lumMod val="40000"/>
                    <a:lumOff val="60000"/>
                  </a:schemeClr>
                </a:solidFill>
                <a:cs typeface="Arial"/>
              </a:rPr>
              <a:t>to PCM and encryption</a:t>
            </a:r>
          </a:p>
          <a:p>
            <a:pPr>
              <a:lnSpc>
                <a:spcPct val="200000"/>
              </a:lnSpc>
            </a:pPr>
            <a:r>
              <a:rPr lang="en-US" dirty="0">
                <a:solidFill>
                  <a:schemeClr val="accent5">
                    <a:lumMod val="40000"/>
                    <a:lumOff val="60000"/>
                  </a:schemeClr>
                </a:solidFill>
                <a:cs typeface="Arial"/>
              </a:rPr>
              <a:t>Background on Counter-mode Encryption</a:t>
            </a:r>
          </a:p>
          <a:p>
            <a:pPr>
              <a:lnSpc>
                <a:spcPct val="200000"/>
              </a:lnSpc>
            </a:pPr>
            <a:r>
              <a:rPr lang="en-US" dirty="0" smtClean="0">
                <a:solidFill>
                  <a:schemeClr val="accent5">
                    <a:lumMod val="40000"/>
                    <a:lumOff val="60000"/>
                  </a:schemeClr>
                </a:solidFill>
                <a:cs typeface="Arial"/>
              </a:rPr>
              <a:t>DEUCE</a:t>
            </a:r>
            <a:endParaRPr lang="en-US" dirty="0">
              <a:solidFill>
                <a:schemeClr val="accent5">
                  <a:lumMod val="40000"/>
                  <a:lumOff val="60000"/>
                </a:schemeClr>
              </a:solidFill>
              <a:cs typeface="Arial"/>
            </a:endParaRPr>
          </a:p>
          <a:p>
            <a:pPr>
              <a:lnSpc>
                <a:spcPct val="200000"/>
              </a:lnSpc>
            </a:pPr>
            <a:r>
              <a:rPr lang="en-US" dirty="0">
                <a:cs typeface="Arial"/>
              </a:rPr>
              <a:t>Results</a:t>
            </a:r>
          </a:p>
          <a:p>
            <a:pPr>
              <a:lnSpc>
                <a:spcPct val="200000"/>
              </a:lnSpc>
            </a:pPr>
            <a:r>
              <a:rPr lang="en-US" dirty="0" smtClean="0">
                <a:solidFill>
                  <a:schemeClr val="accent5">
                    <a:lumMod val="40000"/>
                    <a:lumOff val="60000"/>
                  </a:schemeClr>
                </a:solidFill>
                <a:cs typeface="Arial"/>
              </a:rPr>
              <a:t>Summary</a:t>
            </a:r>
            <a:endParaRPr lang="en-US" dirty="0">
              <a:solidFill>
                <a:schemeClr val="accent5">
                  <a:lumMod val="40000"/>
                  <a:lumOff val="60000"/>
                </a:schemeClr>
              </a:solidFill>
              <a:cs typeface="Arial"/>
            </a:endParaRPr>
          </a:p>
          <a:p>
            <a:pPr>
              <a:lnSpc>
                <a:spcPct val="200000"/>
              </a:lnSpc>
            </a:pPr>
            <a:endParaRPr lang="en-US" dirty="0">
              <a:solidFill>
                <a:schemeClr val="accent5">
                  <a:lumMod val="40000"/>
                  <a:lumOff val="60000"/>
                </a:schemeClr>
              </a:solidFil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20</a:t>
            </a:fld>
            <a:endParaRPr lang="en-US"/>
          </a:p>
        </p:txBody>
      </p:sp>
      <p:sp>
        <p:nvSpPr>
          <p:cNvPr id="5" name="Up Arrow 4"/>
          <p:cNvSpPr/>
          <p:nvPr/>
        </p:nvSpPr>
        <p:spPr>
          <a:xfrm rot="16200000">
            <a:off x="1942216" y="4425657"/>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9225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775655" y="4057009"/>
            <a:ext cx="7272787" cy="1992723"/>
            <a:chOff x="522109" y="3301996"/>
            <a:chExt cx="6795226" cy="1961447"/>
          </a:xfrm>
        </p:grpSpPr>
        <p:sp>
          <p:nvSpPr>
            <p:cNvPr id="28" name="Rounded Rectangular Callout 27"/>
            <p:cNvSpPr/>
            <p:nvPr/>
          </p:nvSpPr>
          <p:spPr>
            <a:xfrm flipV="1">
              <a:off x="536222" y="3301996"/>
              <a:ext cx="6781113" cy="1961445"/>
            </a:xfrm>
            <a:prstGeom prst="wedgeRoundRectCallout">
              <a:avLst>
                <a:gd name="adj1" fmla="val -35642"/>
                <a:gd name="adj2" fmla="val 90431"/>
                <a:gd name="adj3" fmla="val 16667"/>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ounded Rectangle 26"/>
            <p:cNvSpPr/>
            <p:nvPr/>
          </p:nvSpPr>
          <p:spPr>
            <a:xfrm>
              <a:off x="522109" y="3302000"/>
              <a:ext cx="6795226" cy="1961443"/>
            </a:xfrm>
            <a:prstGeom prst="roundRect">
              <a:avLst>
                <a:gd name="adj" fmla="val 18794"/>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t"/>
            <a:lstStyle/>
            <a:p>
              <a:pPr>
                <a:buSzPct val="150000"/>
              </a:pPr>
              <a:r>
                <a:rPr lang="en-US" sz="3200" dirty="0" smtClean="0">
                  <a:solidFill>
                    <a:schemeClr val="tx1"/>
                  </a:solidFill>
                  <a:latin typeface="Arial"/>
                  <a:cs typeface="Arial"/>
                </a:rPr>
                <a:t>Core Chip</a:t>
              </a:r>
            </a:p>
            <a:p>
              <a:pPr marL="914400" lvl="1" indent="-457200">
                <a:buSzPct val="75000"/>
                <a:buFont typeface="Wingdings" charset="2"/>
                <a:buChar char="§"/>
              </a:pPr>
              <a:r>
                <a:rPr lang="en-US" sz="3200" dirty="0" smtClean="0">
                  <a:solidFill>
                    <a:schemeClr val="tx1"/>
                  </a:solidFill>
                  <a:latin typeface="Arial"/>
                  <a:cs typeface="Arial"/>
                </a:rPr>
                <a:t>8 cores, each 4GHz </a:t>
              </a:r>
              <a:r>
                <a:rPr lang="en-US" sz="3200" dirty="0">
                  <a:solidFill>
                    <a:schemeClr val="tx1"/>
                  </a:solidFill>
                  <a:latin typeface="Arial"/>
                  <a:cs typeface="Arial"/>
                </a:rPr>
                <a:t>4</a:t>
              </a:r>
              <a:r>
                <a:rPr lang="en-US" sz="3200" dirty="0" smtClean="0">
                  <a:solidFill>
                    <a:schemeClr val="tx1"/>
                  </a:solidFill>
                  <a:latin typeface="Arial"/>
                  <a:cs typeface="Arial"/>
                </a:rPr>
                <a:t>-wide core</a:t>
              </a:r>
            </a:p>
            <a:p>
              <a:pPr marL="914400" lvl="1" indent="-457200">
                <a:buSzPct val="75000"/>
                <a:buFont typeface="Wingdings" charset="2"/>
                <a:buChar char="§"/>
              </a:pPr>
              <a:r>
                <a:rPr lang="en-US" sz="3200" dirty="0" smtClean="0">
                  <a:solidFill>
                    <a:schemeClr val="tx1"/>
                  </a:solidFill>
                  <a:cs typeface="Arial"/>
                </a:rPr>
                <a:t>L1/L2/L3</a:t>
              </a:r>
              <a:r>
                <a:rPr lang="en-US" sz="3200" dirty="0" smtClean="0">
                  <a:solidFill>
                    <a:schemeClr val="tx1"/>
                  </a:solidFill>
                  <a:cs typeface="Arial"/>
                  <a:sym typeface="Wingdings" pitchFamily="2" charset="2"/>
                </a:rPr>
                <a:t></a:t>
              </a:r>
              <a:r>
                <a:rPr lang="en-US" sz="3200" dirty="0" smtClean="0">
                  <a:solidFill>
                    <a:schemeClr val="tx1"/>
                  </a:solidFill>
                  <a:latin typeface="Arial"/>
                  <a:cs typeface="Arial"/>
                </a:rPr>
                <a:t>32KB/256KB/1MB</a:t>
              </a:r>
            </a:p>
          </p:txBody>
        </p:sp>
      </p:grpSp>
      <p:sp>
        <p:nvSpPr>
          <p:cNvPr id="2" name="Title 1"/>
          <p:cNvSpPr>
            <a:spLocks noGrp="1"/>
          </p:cNvSpPr>
          <p:nvPr>
            <p:ph type="title"/>
          </p:nvPr>
        </p:nvSpPr>
        <p:spPr/>
        <p:txBody>
          <a:bodyPr/>
          <a:lstStyle/>
          <a:p>
            <a:r>
              <a:rPr lang="en-US" dirty="0" smtClean="0"/>
              <a:t>methodology</a:t>
            </a:r>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21</a:t>
            </a:fld>
            <a:endParaRPr lang="en-US"/>
          </a:p>
        </p:txBody>
      </p:sp>
      <p:pic>
        <p:nvPicPr>
          <p:cNvPr id="14" name="Picture 13" descr="cpu.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617577" y="1237356"/>
            <a:ext cx="1628680" cy="1628680"/>
          </a:xfrm>
          <a:prstGeom prst="rect">
            <a:avLst/>
          </a:prstGeom>
        </p:spPr>
      </p:pic>
      <p:sp>
        <p:nvSpPr>
          <p:cNvPr id="17" name="TextBox 16"/>
          <p:cNvSpPr txBox="1"/>
          <p:nvPr/>
        </p:nvSpPr>
        <p:spPr>
          <a:xfrm>
            <a:off x="3352801" y="2533754"/>
            <a:ext cx="2062530" cy="954107"/>
          </a:xfrm>
          <a:prstGeom prst="rect">
            <a:avLst/>
          </a:prstGeom>
          <a:noFill/>
        </p:spPr>
        <p:txBody>
          <a:bodyPr wrap="square" rtlCol="0">
            <a:spAutoFit/>
          </a:bodyPr>
          <a:lstStyle/>
          <a:p>
            <a:pPr algn="ctr"/>
            <a:r>
              <a:rPr lang="en-US" sz="2800" dirty="0" smtClean="0">
                <a:solidFill>
                  <a:srgbClr val="000000"/>
                </a:solidFill>
                <a:latin typeface="Arial"/>
                <a:cs typeface="Arial"/>
              </a:rPr>
              <a:t>Shared L4 Cache</a:t>
            </a:r>
            <a:endParaRPr lang="en-US" sz="2800" dirty="0">
              <a:solidFill>
                <a:srgbClr val="000000"/>
              </a:solidFill>
              <a:latin typeface="Arial"/>
              <a:cs typeface="Arial"/>
            </a:endParaRPr>
          </a:p>
        </p:txBody>
      </p:sp>
      <p:sp>
        <p:nvSpPr>
          <p:cNvPr id="18" name="TextBox 17"/>
          <p:cNvSpPr txBox="1"/>
          <p:nvPr/>
        </p:nvSpPr>
        <p:spPr>
          <a:xfrm>
            <a:off x="5632316" y="2498884"/>
            <a:ext cx="2773715" cy="1384995"/>
          </a:xfrm>
          <a:prstGeom prst="rect">
            <a:avLst/>
          </a:prstGeom>
          <a:noFill/>
        </p:spPr>
        <p:txBody>
          <a:bodyPr wrap="square" rtlCol="0">
            <a:spAutoFit/>
          </a:bodyPr>
          <a:lstStyle/>
          <a:p>
            <a:pPr algn="ctr"/>
            <a:r>
              <a:rPr lang="en-US" sz="2800" dirty="0" smtClean="0">
                <a:solidFill>
                  <a:srgbClr val="000000"/>
                </a:solidFill>
                <a:latin typeface="Arial"/>
                <a:cs typeface="Arial"/>
              </a:rPr>
              <a:t>Phase Change Memory</a:t>
            </a:r>
            <a:endParaRPr lang="en-US" sz="2800" dirty="0">
              <a:solidFill>
                <a:srgbClr val="000000"/>
              </a:solidFill>
              <a:latin typeface="Arial"/>
              <a:cs typeface="Arial"/>
            </a:endParaRPr>
          </a:p>
        </p:txBody>
      </p:sp>
      <p:sp>
        <p:nvSpPr>
          <p:cNvPr id="24" name="TextBox 23"/>
          <p:cNvSpPr txBox="1"/>
          <p:nvPr/>
        </p:nvSpPr>
        <p:spPr>
          <a:xfrm>
            <a:off x="730978" y="2718597"/>
            <a:ext cx="1379339" cy="523220"/>
          </a:xfrm>
          <a:prstGeom prst="rect">
            <a:avLst/>
          </a:prstGeom>
          <a:noFill/>
        </p:spPr>
        <p:txBody>
          <a:bodyPr wrap="square" rtlCol="0">
            <a:spAutoFit/>
          </a:bodyPr>
          <a:lstStyle/>
          <a:p>
            <a:pPr algn="ctr"/>
            <a:r>
              <a:rPr lang="en-US" sz="2800" dirty="0" smtClean="0">
                <a:solidFill>
                  <a:srgbClr val="000000"/>
                </a:solidFill>
                <a:latin typeface="Arial"/>
                <a:cs typeface="Arial"/>
              </a:rPr>
              <a:t>CPU</a:t>
            </a:r>
          </a:p>
        </p:txBody>
      </p:sp>
      <p:pic>
        <p:nvPicPr>
          <p:cNvPr id="1026" name="Picture 2" descr="http://regmedia.co.uk/2010/07/22/ibm_z196_cache_hub.jpg"/>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4818" y="1322021"/>
            <a:ext cx="1364630" cy="1296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hase change memory image"/>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557194">
            <a:off x="6256730" y="1457281"/>
            <a:ext cx="1524885" cy="72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682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797548" y="4064188"/>
            <a:ext cx="5221626" cy="1869683"/>
            <a:chOff x="1644306" y="3301996"/>
            <a:chExt cx="3607585" cy="1294614"/>
          </a:xfrm>
        </p:grpSpPr>
        <p:sp>
          <p:nvSpPr>
            <p:cNvPr id="28" name="Rounded Rectangular Callout 27"/>
            <p:cNvSpPr/>
            <p:nvPr/>
          </p:nvSpPr>
          <p:spPr>
            <a:xfrm flipV="1">
              <a:off x="1644306" y="3301996"/>
              <a:ext cx="3607585" cy="1294614"/>
            </a:xfrm>
            <a:prstGeom prst="wedgeRoundRectCallout">
              <a:avLst>
                <a:gd name="adj1" fmla="val -4601"/>
                <a:gd name="adj2" fmla="val 79692"/>
                <a:gd name="adj3" fmla="val 16667"/>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644307" y="3301996"/>
              <a:ext cx="3607583" cy="1277092"/>
            </a:xfrm>
            <a:prstGeom prst="roundRect">
              <a:avLst>
                <a:gd name="adj" fmla="val 18794"/>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t"/>
            <a:lstStyle/>
            <a:p>
              <a:pPr>
                <a:buSzPct val="150000"/>
              </a:pPr>
              <a:r>
                <a:rPr lang="en-US" sz="3200" dirty="0" smtClean="0">
                  <a:solidFill>
                    <a:schemeClr val="tx1"/>
                  </a:solidFill>
                  <a:latin typeface="Arial"/>
                  <a:cs typeface="Arial"/>
                </a:rPr>
                <a:t>Shared L4 Cache: </a:t>
              </a:r>
              <a:endParaRPr lang="en-US" sz="3200" dirty="0">
                <a:solidFill>
                  <a:schemeClr val="tx1"/>
                </a:solidFill>
                <a:cs typeface="Arial"/>
              </a:endParaRPr>
            </a:p>
            <a:p>
              <a:pPr marL="914400" lvl="1" indent="-457200">
                <a:buSzPct val="75000"/>
                <a:buFont typeface="Wingdings" charset="2"/>
                <a:buChar char="§"/>
              </a:pPr>
              <a:r>
                <a:rPr lang="en-US" sz="3200" dirty="0" smtClean="0">
                  <a:solidFill>
                    <a:schemeClr val="tx1"/>
                  </a:solidFill>
                  <a:cs typeface="Arial"/>
                </a:rPr>
                <a:t>64 MB capacity</a:t>
              </a:r>
            </a:p>
            <a:p>
              <a:pPr marL="914400" lvl="1" indent="-457200">
                <a:buSzPct val="75000"/>
                <a:buFont typeface="Wingdings" charset="2"/>
                <a:buChar char="§"/>
              </a:pPr>
              <a:r>
                <a:rPr lang="en-US" sz="3200" dirty="0" smtClean="0">
                  <a:solidFill>
                    <a:schemeClr val="tx1"/>
                  </a:solidFill>
                  <a:cs typeface="Arial"/>
                </a:rPr>
                <a:t>50 cycle latency</a:t>
              </a:r>
              <a:endParaRPr lang="en-US" dirty="0">
                <a:latin typeface="Arial"/>
                <a:cs typeface="Arial"/>
              </a:endParaRPr>
            </a:p>
          </p:txBody>
        </p:sp>
      </p:grpSp>
      <p:sp>
        <p:nvSpPr>
          <p:cNvPr id="2" name="Title 1"/>
          <p:cNvSpPr>
            <a:spLocks noGrp="1"/>
          </p:cNvSpPr>
          <p:nvPr>
            <p:ph type="title"/>
          </p:nvPr>
        </p:nvSpPr>
        <p:spPr/>
        <p:txBody>
          <a:bodyPr/>
          <a:lstStyle/>
          <a:p>
            <a:r>
              <a:rPr lang="en-US" dirty="0" smtClean="0"/>
              <a:t>methodology</a:t>
            </a:r>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22</a:t>
            </a:fld>
            <a:endParaRPr lang="en-US"/>
          </a:p>
        </p:txBody>
      </p:sp>
      <p:pic>
        <p:nvPicPr>
          <p:cNvPr id="14" name="Picture 13" descr="cpu.png"/>
          <p:cNvPicPr>
            <a:picLocks noChangeAspect="1"/>
          </p:cNvPicPr>
          <p:nvPr/>
        </p:nvPicPr>
        <p:blipFill>
          <a:blip r:embed="rId3">
            <a:alphaModFix/>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7577" y="1237356"/>
            <a:ext cx="1628680" cy="1628680"/>
          </a:xfrm>
          <a:prstGeom prst="rect">
            <a:avLst/>
          </a:prstGeom>
        </p:spPr>
      </p:pic>
      <p:sp>
        <p:nvSpPr>
          <p:cNvPr id="17" name="TextBox 16"/>
          <p:cNvSpPr txBox="1"/>
          <p:nvPr/>
        </p:nvSpPr>
        <p:spPr>
          <a:xfrm>
            <a:off x="3352801" y="2533754"/>
            <a:ext cx="2062530" cy="954107"/>
          </a:xfrm>
          <a:prstGeom prst="rect">
            <a:avLst/>
          </a:prstGeom>
          <a:noFill/>
        </p:spPr>
        <p:txBody>
          <a:bodyPr wrap="square" rtlCol="0">
            <a:spAutoFit/>
          </a:bodyPr>
          <a:lstStyle/>
          <a:p>
            <a:pPr algn="ctr"/>
            <a:r>
              <a:rPr lang="en-US" sz="2800" dirty="0" smtClean="0">
                <a:solidFill>
                  <a:srgbClr val="000000"/>
                </a:solidFill>
                <a:latin typeface="Arial"/>
                <a:cs typeface="Arial"/>
              </a:rPr>
              <a:t>Shared L4 Cache</a:t>
            </a:r>
            <a:endParaRPr lang="en-US" sz="2800" dirty="0">
              <a:solidFill>
                <a:srgbClr val="000000"/>
              </a:solidFill>
              <a:latin typeface="Arial"/>
              <a:cs typeface="Arial"/>
            </a:endParaRPr>
          </a:p>
        </p:txBody>
      </p:sp>
      <p:sp>
        <p:nvSpPr>
          <p:cNvPr id="18" name="TextBox 17"/>
          <p:cNvSpPr txBox="1"/>
          <p:nvPr/>
        </p:nvSpPr>
        <p:spPr>
          <a:xfrm>
            <a:off x="5632316" y="2498884"/>
            <a:ext cx="2773715" cy="1384995"/>
          </a:xfrm>
          <a:prstGeom prst="rect">
            <a:avLst/>
          </a:prstGeom>
          <a:noFill/>
        </p:spPr>
        <p:txBody>
          <a:bodyPr wrap="square" rtlCol="0">
            <a:spAutoFit/>
          </a:bodyPr>
          <a:lstStyle/>
          <a:p>
            <a:pPr algn="ctr"/>
            <a:r>
              <a:rPr lang="en-US" sz="2800" dirty="0" smtClean="0">
                <a:solidFill>
                  <a:srgbClr val="000000"/>
                </a:solidFill>
                <a:latin typeface="Arial"/>
                <a:cs typeface="Arial"/>
              </a:rPr>
              <a:t>Phase Change Memory</a:t>
            </a:r>
            <a:endParaRPr lang="en-US" sz="2800" dirty="0">
              <a:solidFill>
                <a:srgbClr val="000000"/>
              </a:solidFill>
              <a:latin typeface="Arial"/>
              <a:cs typeface="Arial"/>
            </a:endParaRPr>
          </a:p>
        </p:txBody>
      </p:sp>
      <p:sp>
        <p:nvSpPr>
          <p:cNvPr id="24" name="TextBox 23"/>
          <p:cNvSpPr txBox="1"/>
          <p:nvPr/>
        </p:nvSpPr>
        <p:spPr>
          <a:xfrm>
            <a:off x="730978" y="2718597"/>
            <a:ext cx="1379339" cy="523220"/>
          </a:xfrm>
          <a:prstGeom prst="rect">
            <a:avLst/>
          </a:prstGeom>
          <a:noFill/>
        </p:spPr>
        <p:txBody>
          <a:bodyPr wrap="square" rtlCol="0">
            <a:spAutoFit/>
          </a:bodyPr>
          <a:lstStyle/>
          <a:p>
            <a:pPr algn="ctr"/>
            <a:r>
              <a:rPr lang="en-US" sz="2800" dirty="0" smtClean="0">
                <a:solidFill>
                  <a:srgbClr val="000000"/>
                </a:solidFill>
                <a:latin typeface="Arial"/>
                <a:cs typeface="Arial"/>
              </a:rPr>
              <a:t>CPU</a:t>
            </a:r>
          </a:p>
        </p:txBody>
      </p:sp>
      <p:pic>
        <p:nvPicPr>
          <p:cNvPr id="1026" name="Picture 2" descr="http://regmedia.co.uk/2010/07/22/ibm_z196_cache_hu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4818" y="1322021"/>
            <a:ext cx="1364630" cy="1296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hase change memory image"/>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557194">
            <a:off x="6256730" y="1457281"/>
            <a:ext cx="1524885" cy="72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651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ular Callout 27"/>
          <p:cNvSpPr/>
          <p:nvPr/>
        </p:nvSpPr>
        <p:spPr>
          <a:xfrm flipV="1">
            <a:off x="77343" y="4044735"/>
            <a:ext cx="8988835" cy="1961445"/>
          </a:xfrm>
          <a:prstGeom prst="wedgeRoundRectCallout">
            <a:avLst>
              <a:gd name="adj1" fmla="val 26497"/>
              <a:gd name="adj2" fmla="val 86114"/>
              <a:gd name="adj3" fmla="val 16667"/>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ounded Rectangle 26"/>
          <p:cNvSpPr/>
          <p:nvPr/>
        </p:nvSpPr>
        <p:spPr>
          <a:xfrm>
            <a:off x="61871" y="4044736"/>
            <a:ext cx="9004309" cy="2256985"/>
          </a:xfrm>
          <a:prstGeom prst="roundRect">
            <a:avLst>
              <a:gd name="adj" fmla="val 18794"/>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t"/>
          <a:lstStyle/>
          <a:p>
            <a:pPr>
              <a:buSzPct val="150000"/>
            </a:pPr>
            <a:r>
              <a:rPr lang="en-US" sz="3200" dirty="0" smtClean="0">
                <a:solidFill>
                  <a:schemeClr val="tx1"/>
                </a:solidFill>
                <a:latin typeface="Arial"/>
                <a:cs typeface="Arial"/>
              </a:rPr>
              <a:t>Phase Change Memory [Samsung ISSCC’12]</a:t>
            </a:r>
          </a:p>
          <a:p>
            <a:pPr marL="914400" lvl="1" indent="-457200">
              <a:buSzPct val="75000"/>
              <a:buFont typeface="Wingdings" charset="2"/>
              <a:buChar char="§"/>
            </a:pPr>
            <a:r>
              <a:rPr lang="en-US" sz="3200" dirty="0" smtClean="0">
                <a:solidFill>
                  <a:schemeClr val="tx1"/>
                </a:solidFill>
                <a:latin typeface="Arial"/>
                <a:cs typeface="Arial"/>
              </a:rPr>
              <a:t>4 ranks, each 8GB </a:t>
            </a:r>
            <a:r>
              <a:rPr lang="en-US" sz="3200" dirty="0" smtClean="0">
                <a:solidFill>
                  <a:schemeClr val="tx1"/>
                </a:solidFill>
                <a:latin typeface="Arial"/>
                <a:cs typeface="Arial"/>
                <a:sym typeface="Wingdings" pitchFamily="2" charset="2"/>
              </a:rPr>
              <a:t> 32GB total</a:t>
            </a:r>
            <a:endParaRPr lang="en-US" sz="3200" dirty="0" smtClean="0">
              <a:solidFill>
                <a:schemeClr val="tx1"/>
              </a:solidFill>
              <a:latin typeface="Arial"/>
              <a:cs typeface="Arial"/>
            </a:endParaRPr>
          </a:p>
          <a:p>
            <a:pPr marL="914400" lvl="1" indent="-457200">
              <a:buSzPct val="75000"/>
              <a:buFont typeface="Wingdings" charset="2"/>
              <a:buChar char="§"/>
            </a:pPr>
            <a:r>
              <a:rPr lang="en-US" sz="3200" dirty="0" smtClean="0">
                <a:solidFill>
                  <a:schemeClr val="tx1"/>
                </a:solidFill>
                <a:latin typeface="Arial"/>
                <a:cs typeface="Arial"/>
              </a:rPr>
              <a:t>Read latency 75ns</a:t>
            </a:r>
          </a:p>
          <a:p>
            <a:pPr marL="914400" lvl="1" indent="-457200">
              <a:buSzPct val="75000"/>
              <a:buFont typeface="Wingdings" charset="2"/>
              <a:buChar char="§"/>
            </a:pPr>
            <a:r>
              <a:rPr lang="en-US" sz="3200" dirty="0" smtClean="0">
                <a:solidFill>
                  <a:schemeClr val="tx1"/>
                </a:solidFill>
                <a:latin typeface="Arial"/>
                <a:cs typeface="Arial"/>
              </a:rPr>
              <a:t>Write latency 150ns (per 128-bit write slot)</a:t>
            </a:r>
          </a:p>
          <a:p>
            <a:endParaRPr lang="en-US" dirty="0">
              <a:latin typeface="Arial"/>
              <a:cs typeface="Arial"/>
            </a:endParaRPr>
          </a:p>
        </p:txBody>
      </p:sp>
      <p:sp>
        <p:nvSpPr>
          <p:cNvPr id="2" name="Title 1"/>
          <p:cNvSpPr>
            <a:spLocks noGrp="1"/>
          </p:cNvSpPr>
          <p:nvPr>
            <p:ph type="title"/>
          </p:nvPr>
        </p:nvSpPr>
        <p:spPr/>
        <p:txBody>
          <a:bodyPr/>
          <a:lstStyle/>
          <a:p>
            <a:r>
              <a:rPr lang="en-US" dirty="0" smtClean="0"/>
              <a:t>methodology</a:t>
            </a:r>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23</a:t>
            </a:fld>
            <a:endParaRPr lang="en-US"/>
          </a:p>
        </p:txBody>
      </p:sp>
      <p:pic>
        <p:nvPicPr>
          <p:cNvPr id="14" name="Picture 13" descr="cpu.png"/>
          <p:cNvPicPr>
            <a:picLocks noChangeAspect="1"/>
          </p:cNvPicPr>
          <p:nvPr/>
        </p:nvPicPr>
        <p:blipFill>
          <a:blip r:embed="rId3">
            <a:alphaModFix/>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7577" y="1237356"/>
            <a:ext cx="1628680" cy="1628680"/>
          </a:xfrm>
          <a:prstGeom prst="rect">
            <a:avLst/>
          </a:prstGeom>
        </p:spPr>
      </p:pic>
      <p:sp>
        <p:nvSpPr>
          <p:cNvPr id="17" name="TextBox 16"/>
          <p:cNvSpPr txBox="1"/>
          <p:nvPr/>
        </p:nvSpPr>
        <p:spPr>
          <a:xfrm>
            <a:off x="3352801" y="2533754"/>
            <a:ext cx="2062530" cy="954107"/>
          </a:xfrm>
          <a:prstGeom prst="rect">
            <a:avLst/>
          </a:prstGeom>
          <a:noFill/>
        </p:spPr>
        <p:txBody>
          <a:bodyPr wrap="square" rtlCol="0">
            <a:spAutoFit/>
          </a:bodyPr>
          <a:lstStyle/>
          <a:p>
            <a:pPr algn="ctr"/>
            <a:r>
              <a:rPr lang="en-US" sz="2800" dirty="0" smtClean="0">
                <a:solidFill>
                  <a:srgbClr val="000000"/>
                </a:solidFill>
                <a:latin typeface="Arial"/>
                <a:cs typeface="Arial"/>
              </a:rPr>
              <a:t>Shared L4 Cache</a:t>
            </a:r>
            <a:endParaRPr lang="en-US" sz="2800" dirty="0">
              <a:solidFill>
                <a:srgbClr val="000000"/>
              </a:solidFill>
              <a:latin typeface="Arial"/>
              <a:cs typeface="Arial"/>
            </a:endParaRPr>
          </a:p>
        </p:txBody>
      </p:sp>
      <p:sp>
        <p:nvSpPr>
          <p:cNvPr id="18" name="TextBox 17"/>
          <p:cNvSpPr txBox="1"/>
          <p:nvPr/>
        </p:nvSpPr>
        <p:spPr>
          <a:xfrm>
            <a:off x="5632316" y="2498884"/>
            <a:ext cx="2773715" cy="1384995"/>
          </a:xfrm>
          <a:prstGeom prst="rect">
            <a:avLst/>
          </a:prstGeom>
          <a:noFill/>
        </p:spPr>
        <p:txBody>
          <a:bodyPr wrap="square" rtlCol="0">
            <a:spAutoFit/>
          </a:bodyPr>
          <a:lstStyle/>
          <a:p>
            <a:pPr algn="ctr"/>
            <a:r>
              <a:rPr lang="en-US" sz="2800" dirty="0" smtClean="0">
                <a:solidFill>
                  <a:srgbClr val="000000"/>
                </a:solidFill>
                <a:latin typeface="Arial"/>
                <a:cs typeface="Arial"/>
              </a:rPr>
              <a:t>Phase Change Memory</a:t>
            </a:r>
            <a:endParaRPr lang="en-US" sz="2800" dirty="0">
              <a:solidFill>
                <a:srgbClr val="000000"/>
              </a:solidFill>
              <a:latin typeface="Arial"/>
              <a:cs typeface="Arial"/>
            </a:endParaRPr>
          </a:p>
        </p:txBody>
      </p:sp>
      <p:sp>
        <p:nvSpPr>
          <p:cNvPr id="24" name="TextBox 23"/>
          <p:cNvSpPr txBox="1"/>
          <p:nvPr/>
        </p:nvSpPr>
        <p:spPr>
          <a:xfrm>
            <a:off x="730978" y="2718597"/>
            <a:ext cx="1379339" cy="523220"/>
          </a:xfrm>
          <a:prstGeom prst="rect">
            <a:avLst/>
          </a:prstGeom>
          <a:noFill/>
        </p:spPr>
        <p:txBody>
          <a:bodyPr wrap="square" rtlCol="0">
            <a:spAutoFit/>
          </a:bodyPr>
          <a:lstStyle/>
          <a:p>
            <a:pPr algn="ctr"/>
            <a:r>
              <a:rPr lang="en-US" sz="2800" dirty="0" smtClean="0">
                <a:solidFill>
                  <a:srgbClr val="000000"/>
                </a:solidFill>
                <a:latin typeface="Arial"/>
                <a:cs typeface="Arial"/>
              </a:rPr>
              <a:t>CPU</a:t>
            </a:r>
          </a:p>
        </p:txBody>
      </p:sp>
      <p:pic>
        <p:nvPicPr>
          <p:cNvPr id="1026" name="Picture 2" descr="http://regmedia.co.uk/2010/07/22/ibm_z196_cache_hub.jpg"/>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4818" y="1322021"/>
            <a:ext cx="1364630" cy="1296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hase change memory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8557194">
            <a:off x="6256730" y="1457281"/>
            <a:ext cx="1524885" cy="72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40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24</a:t>
            </a:fld>
            <a:endParaRPr lang="en-US"/>
          </a:p>
        </p:txBody>
      </p:sp>
      <p:pic>
        <p:nvPicPr>
          <p:cNvPr id="14" name="Picture 13" descr="cpu.png"/>
          <p:cNvPicPr>
            <a:picLocks noChangeAspect="1"/>
          </p:cNvPicPr>
          <p:nvPr/>
        </p:nvPicPr>
        <p:blipFill>
          <a:blip r:embed="rId3">
            <a:alphaModFix/>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7577" y="1237356"/>
            <a:ext cx="1628680" cy="1628680"/>
          </a:xfrm>
          <a:prstGeom prst="rect">
            <a:avLst/>
          </a:prstGeom>
        </p:spPr>
      </p:pic>
      <p:sp>
        <p:nvSpPr>
          <p:cNvPr id="17" name="TextBox 16"/>
          <p:cNvSpPr txBox="1"/>
          <p:nvPr/>
        </p:nvSpPr>
        <p:spPr>
          <a:xfrm>
            <a:off x="3352801" y="2533754"/>
            <a:ext cx="2062530" cy="954107"/>
          </a:xfrm>
          <a:prstGeom prst="rect">
            <a:avLst/>
          </a:prstGeom>
          <a:noFill/>
        </p:spPr>
        <p:txBody>
          <a:bodyPr wrap="square" rtlCol="0">
            <a:spAutoFit/>
          </a:bodyPr>
          <a:lstStyle/>
          <a:p>
            <a:pPr algn="ctr"/>
            <a:r>
              <a:rPr lang="en-US" sz="2800" dirty="0" smtClean="0">
                <a:solidFill>
                  <a:srgbClr val="000000"/>
                </a:solidFill>
                <a:latin typeface="Arial"/>
                <a:cs typeface="Arial"/>
              </a:rPr>
              <a:t>Shared L4 Cache</a:t>
            </a:r>
            <a:endParaRPr lang="en-US" sz="2800" dirty="0">
              <a:solidFill>
                <a:srgbClr val="000000"/>
              </a:solidFill>
              <a:latin typeface="Arial"/>
              <a:cs typeface="Arial"/>
            </a:endParaRPr>
          </a:p>
        </p:txBody>
      </p:sp>
      <p:sp>
        <p:nvSpPr>
          <p:cNvPr id="18" name="TextBox 17"/>
          <p:cNvSpPr txBox="1"/>
          <p:nvPr/>
        </p:nvSpPr>
        <p:spPr>
          <a:xfrm>
            <a:off x="5632316" y="2498884"/>
            <a:ext cx="2773715" cy="1384995"/>
          </a:xfrm>
          <a:prstGeom prst="rect">
            <a:avLst/>
          </a:prstGeom>
          <a:noFill/>
        </p:spPr>
        <p:txBody>
          <a:bodyPr wrap="square" rtlCol="0">
            <a:spAutoFit/>
          </a:bodyPr>
          <a:lstStyle/>
          <a:p>
            <a:pPr algn="ctr"/>
            <a:r>
              <a:rPr lang="en-US" sz="2800" dirty="0" smtClean="0">
                <a:solidFill>
                  <a:srgbClr val="000000"/>
                </a:solidFill>
                <a:latin typeface="Arial"/>
                <a:cs typeface="Arial"/>
              </a:rPr>
              <a:t>Phase Change Memory</a:t>
            </a:r>
            <a:endParaRPr lang="en-US" sz="2800" dirty="0">
              <a:solidFill>
                <a:srgbClr val="000000"/>
              </a:solidFill>
              <a:latin typeface="Arial"/>
              <a:cs typeface="Arial"/>
            </a:endParaRPr>
          </a:p>
        </p:txBody>
      </p:sp>
      <p:sp>
        <p:nvSpPr>
          <p:cNvPr id="24" name="TextBox 23"/>
          <p:cNvSpPr txBox="1"/>
          <p:nvPr/>
        </p:nvSpPr>
        <p:spPr>
          <a:xfrm>
            <a:off x="730978" y="2718597"/>
            <a:ext cx="1379339" cy="523220"/>
          </a:xfrm>
          <a:prstGeom prst="rect">
            <a:avLst/>
          </a:prstGeom>
          <a:noFill/>
        </p:spPr>
        <p:txBody>
          <a:bodyPr wrap="square" rtlCol="0">
            <a:spAutoFit/>
          </a:bodyPr>
          <a:lstStyle/>
          <a:p>
            <a:pPr algn="ctr"/>
            <a:r>
              <a:rPr lang="en-US" sz="2800" dirty="0" smtClean="0">
                <a:solidFill>
                  <a:srgbClr val="000000"/>
                </a:solidFill>
                <a:latin typeface="Arial"/>
                <a:cs typeface="Arial"/>
              </a:rPr>
              <a:t>CPU</a:t>
            </a:r>
          </a:p>
        </p:txBody>
      </p:sp>
      <p:pic>
        <p:nvPicPr>
          <p:cNvPr id="1026" name="Picture 2" descr="http://regmedia.co.uk/2010/07/22/ibm_z196_cache_hub.jpg"/>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4818" y="1322021"/>
            <a:ext cx="1364630" cy="1296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hase change memory image"/>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557194">
            <a:off x="6256730" y="1457281"/>
            <a:ext cx="1524885" cy="727253"/>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p:cNvSpPr/>
          <p:nvPr/>
        </p:nvSpPr>
        <p:spPr>
          <a:xfrm>
            <a:off x="178600" y="4025282"/>
            <a:ext cx="8824280" cy="2458646"/>
          </a:xfrm>
          <a:prstGeom prst="roundRect">
            <a:avLst>
              <a:gd name="adj" fmla="val 18794"/>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t"/>
          <a:lstStyle/>
          <a:p>
            <a:pPr>
              <a:buSzPct val="150000"/>
            </a:pPr>
            <a:r>
              <a:rPr lang="en-US" sz="3200" dirty="0" smtClean="0">
                <a:solidFill>
                  <a:schemeClr val="tx1"/>
                </a:solidFill>
                <a:cs typeface="Arial"/>
              </a:rPr>
              <a:t>Workloads</a:t>
            </a:r>
          </a:p>
          <a:p>
            <a:pPr marL="914400" lvl="1" indent="-457200">
              <a:buSzPct val="75000"/>
              <a:buFont typeface="Wingdings" charset="2"/>
              <a:buChar char="§"/>
            </a:pPr>
            <a:r>
              <a:rPr lang="en-US" sz="3200" dirty="0" smtClean="0">
                <a:solidFill>
                  <a:schemeClr val="tx1"/>
                </a:solidFill>
                <a:cs typeface="Arial"/>
              </a:rPr>
              <a:t>SPEC2006</a:t>
            </a:r>
            <a:r>
              <a:rPr lang="en-US" sz="3200" dirty="0">
                <a:solidFill>
                  <a:schemeClr val="tx1"/>
                </a:solidFill>
                <a:cs typeface="Arial"/>
              </a:rPr>
              <a:t>: High </a:t>
            </a:r>
            <a:r>
              <a:rPr lang="en-US" sz="3200" dirty="0" smtClean="0">
                <a:solidFill>
                  <a:schemeClr val="tx1"/>
                </a:solidFill>
                <a:cs typeface="Arial"/>
              </a:rPr>
              <a:t>MPKI, rate mode</a:t>
            </a:r>
            <a:endParaRPr lang="en-US" sz="3200" dirty="0">
              <a:solidFill>
                <a:schemeClr val="tx1"/>
              </a:solidFill>
              <a:cs typeface="Arial"/>
            </a:endParaRPr>
          </a:p>
          <a:p>
            <a:pPr marL="914400" lvl="1" indent="-457200">
              <a:buSzPct val="75000"/>
              <a:buFont typeface="Wingdings" charset="2"/>
              <a:buChar char="§"/>
            </a:pPr>
            <a:r>
              <a:rPr lang="en-US" sz="3200" dirty="0">
                <a:solidFill>
                  <a:schemeClr val="tx1"/>
                </a:solidFill>
                <a:cs typeface="Arial"/>
              </a:rPr>
              <a:t>4 billion </a:t>
            </a:r>
            <a:r>
              <a:rPr lang="en-US" sz="3200" dirty="0" smtClean="0">
                <a:solidFill>
                  <a:schemeClr val="tx1"/>
                </a:solidFill>
                <a:cs typeface="Arial"/>
              </a:rPr>
              <a:t>instruction slice</a:t>
            </a:r>
            <a:endParaRPr lang="en-US" sz="2400" dirty="0" smtClean="0">
              <a:solidFill>
                <a:schemeClr val="tx1"/>
              </a:solidFill>
              <a:cs typeface="Arial"/>
            </a:endParaRPr>
          </a:p>
          <a:p>
            <a:pPr marL="914400" lvl="1" indent="-457200">
              <a:lnSpc>
                <a:spcPct val="50000"/>
              </a:lnSpc>
              <a:buSzPct val="75000"/>
              <a:buFont typeface="Wingdings" charset="2"/>
              <a:buChar char="§"/>
            </a:pPr>
            <a:endParaRPr lang="en-US" sz="3200" dirty="0" smtClean="0">
              <a:solidFill>
                <a:schemeClr val="tx1"/>
              </a:solidFill>
              <a:cs typeface="Arial"/>
            </a:endParaRPr>
          </a:p>
          <a:p>
            <a:pPr>
              <a:buSzPct val="150000"/>
            </a:pPr>
            <a:r>
              <a:rPr lang="en-US" sz="3200" dirty="0" smtClean="0">
                <a:solidFill>
                  <a:schemeClr val="tx1"/>
                </a:solidFill>
                <a:cs typeface="Arial"/>
              </a:rPr>
              <a:t>DEUCE: Epoch=32; Word size=2B</a:t>
            </a:r>
          </a:p>
          <a:p>
            <a:pPr marL="457200" indent="-457200">
              <a:buSzPct val="75000"/>
              <a:buFont typeface="Wingdings" charset="2"/>
              <a:buChar char="§"/>
            </a:pPr>
            <a:endParaRPr lang="en-US" sz="3200" dirty="0" smtClean="0">
              <a:solidFill>
                <a:schemeClr val="tx1"/>
              </a:solidFill>
              <a:cs typeface="Arial"/>
            </a:endParaRPr>
          </a:p>
        </p:txBody>
      </p:sp>
    </p:spTree>
    <p:extLst>
      <p:ext uri="{BB962C8B-B14F-4D97-AF65-F5344CB8AC3E}">
        <p14:creationId xmlns:p14="http://schemas.microsoft.com/office/powerpoint/2010/main" val="1673995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Bit flip analysis</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25</a:t>
            </a:fld>
            <a:endParaRPr lang="en-US"/>
          </a:p>
        </p:txBody>
      </p:sp>
      <p:sp>
        <p:nvSpPr>
          <p:cNvPr id="13" name="Rectangle 12"/>
          <p:cNvSpPr/>
          <p:nvPr/>
        </p:nvSpPr>
        <p:spPr>
          <a:xfrm>
            <a:off x="329184" y="5696712"/>
            <a:ext cx="8494776" cy="954107"/>
          </a:xfrm>
          <a:prstGeom prst="rect">
            <a:avLst/>
          </a:prstGeom>
          <a:solidFill>
            <a:srgbClr val="BBCFE6"/>
          </a:solidFill>
          <a:ln w="38100" cmpd="sng">
            <a:solidFill>
              <a:srgbClr val="FF6600"/>
            </a:solidFill>
          </a:ln>
        </p:spPr>
        <p:txBody>
          <a:bodyPr wrap="square">
            <a:spAutoFit/>
          </a:bodyPr>
          <a:lstStyle/>
          <a:p>
            <a:pPr marL="0" indent="0" algn="ctr">
              <a:buNone/>
            </a:pPr>
            <a:r>
              <a:rPr lang="en-US" sz="2800" b="1" dirty="0"/>
              <a:t>DEUCE eliminates two-thirds of the </a:t>
            </a:r>
            <a:r>
              <a:rPr lang="en-US" sz="2800" b="1" dirty="0" smtClean="0"/>
              <a:t>extra  </a:t>
            </a:r>
            <a:r>
              <a:rPr lang="en-US" sz="2800" b="1" dirty="0"/>
              <a:t>bit flips </a:t>
            </a:r>
            <a:r>
              <a:rPr lang="en-US" sz="2800" b="1" dirty="0" smtClean="0"/>
              <a:t>caused by </a:t>
            </a:r>
            <a:r>
              <a:rPr lang="en-US" sz="2800" b="1" dirty="0"/>
              <a:t>encryption</a:t>
            </a:r>
          </a:p>
        </p:txBody>
      </p:sp>
      <p:graphicFrame>
        <p:nvGraphicFramePr>
          <p:cNvPr id="14" name="Chart 13"/>
          <p:cNvGraphicFramePr>
            <a:graphicFrameLocks/>
          </p:cNvGraphicFramePr>
          <p:nvPr>
            <p:extLst>
              <p:ext uri="{D42A27DB-BD31-4B8C-83A1-F6EECF244321}">
                <p14:modId xmlns:p14="http://schemas.microsoft.com/office/powerpoint/2010/main" val="3820068782"/>
              </p:ext>
            </p:extLst>
          </p:nvPr>
        </p:nvGraphicFramePr>
        <p:xfrm>
          <a:off x="619125" y="1123950"/>
          <a:ext cx="7905750" cy="45727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2366058098"/>
              </p:ext>
            </p:extLst>
          </p:nvPr>
        </p:nvGraphicFramePr>
        <p:xfrm>
          <a:off x="621792" y="1124712"/>
          <a:ext cx="7905750" cy="45727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p:cNvGraphicFramePr>
            <a:graphicFrameLocks/>
          </p:cNvGraphicFramePr>
          <p:nvPr>
            <p:extLst>
              <p:ext uri="{D42A27DB-BD31-4B8C-83A1-F6EECF244321}">
                <p14:modId xmlns:p14="http://schemas.microsoft.com/office/powerpoint/2010/main" val="1484949871"/>
              </p:ext>
            </p:extLst>
          </p:nvPr>
        </p:nvGraphicFramePr>
        <p:xfrm>
          <a:off x="621792" y="1124712"/>
          <a:ext cx="7905750" cy="4572762"/>
        </p:xfrm>
        <a:graphic>
          <a:graphicData uri="http://schemas.openxmlformats.org/drawingml/2006/chart">
            <c:chart xmlns:c="http://schemas.openxmlformats.org/drawingml/2006/chart" xmlns:r="http://schemas.openxmlformats.org/officeDocument/2006/relationships" r:id="rId5"/>
          </a:graphicData>
        </a:graphic>
      </p:graphicFrame>
      <p:sp>
        <p:nvSpPr>
          <p:cNvPr id="16" name="Rectangle 15"/>
          <p:cNvSpPr/>
          <p:nvPr/>
        </p:nvSpPr>
        <p:spPr>
          <a:xfrm>
            <a:off x="1817000" y="1812357"/>
            <a:ext cx="6584050" cy="2738935"/>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772400" y="1812357"/>
            <a:ext cx="628650" cy="2738935"/>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86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xit" presetSubtype="0" fill="hold" grpId="1" nodeType="withEffect">
                                  <p:stCondLst>
                                    <p:cond delay="0"/>
                                  </p:stCondLst>
                                  <p:childTnLst>
                                    <p:animEffect transition="out" filter="fade">
                                      <p:cBhvr>
                                        <p:cTn id="9" dur="250"/>
                                        <p:tgtEl>
                                          <p:spTgt spid="14"/>
                                        </p:tgtEl>
                                      </p:cBhvr>
                                    </p:animEffect>
                                    <p:set>
                                      <p:cBhvr>
                                        <p:cTn id="10" dur="1" fill="hold">
                                          <p:stCondLst>
                                            <p:cond delay="24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xit" presetSubtype="0" fill="hold" grpId="1" nodeType="withEffect">
                                  <p:stCondLst>
                                    <p:cond delay="0"/>
                                  </p:stCondLst>
                                  <p:childTnLst>
                                    <p:animEffect transition="out" filter="fade">
                                      <p:cBhvr>
                                        <p:cTn id="17" dur="250"/>
                                        <p:tgtEl>
                                          <p:spTgt spid="18"/>
                                        </p:tgtEl>
                                      </p:cBhvr>
                                    </p:animEffect>
                                    <p:set>
                                      <p:cBhvr>
                                        <p:cTn id="18" dur="1" fill="hold">
                                          <p:stCondLst>
                                            <p:cond delay="249"/>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Graphic spid="14" grpId="1">
        <p:bldAsOne/>
      </p:bldGraphic>
      <p:bldGraphic spid="18" grpId="0">
        <p:bldAsOne/>
      </p:bldGraphic>
      <p:bldGraphic spid="18" grpId="1">
        <p:bldAsOne/>
      </p:bldGraphic>
      <p:bldGraphic spid="19" grpId="0">
        <p:bldAsOne/>
      </p:bldGraphic>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a:off x="1048590" y="2791145"/>
            <a:ext cx="3451782" cy="0"/>
          </a:xfrm>
          <a:prstGeom prst="straightConnector1">
            <a:avLst/>
          </a:prstGeom>
          <a:ln w="53975">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graphicFrame>
        <p:nvGraphicFramePr>
          <p:cNvPr id="23" name="Chart 22"/>
          <p:cNvGraphicFramePr>
            <a:graphicFrameLocks/>
          </p:cNvGraphicFramePr>
          <p:nvPr>
            <p:extLst>
              <p:ext uri="{D42A27DB-BD31-4B8C-83A1-F6EECF244321}">
                <p14:modId xmlns:p14="http://schemas.microsoft.com/office/powerpoint/2010/main" val="366443698"/>
              </p:ext>
            </p:extLst>
          </p:nvPr>
        </p:nvGraphicFramePr>
        <p:xfrm>
          <a:off x="15240" y="1371600"/>
          <a:ext cx="45720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RESULTS: SPEEDUP&amp;POWER analysis</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26</a:t>
            </a:fld>
            <a:endParaRPr lang="en-US"/>
          </a:p>
        </p:txBody>
      </p:sp>
      <p:sp>
        <p:nvSpPr>
          <p:cNvPr id="8" name="Rectangle 7"/>
          <p:cNvSpPr/>
          <p:nvPr/>
        </p:nvSpPr>
        <p:spPr>
          <a:xfrm>
            <a:off x="329184" y="6126480"/>
            <a:ext cx="8494776" cy="523220"/>
          </a:xfrm>
          <a:prstGeom prst="rect">
            <a:avLst/>
          </a:prstGeom>
          <a:solidFill>
            <a:srgbClr val="BBCFE6"/>
          </a:solidFill>
          <a:ln w="38100" cmpd="sng">
            <a:solidFill>
              <a:srgbClr val="FF6600"/>
            </a:solidFill>
          </a:ln>
        </p:spPr>
        <p:txBody>
          <a:bodyPr wrap="square">
            <a:spAutoFit/>
          </a:bodyPr>
          <a:lstStyle/>
          <a:p>
            <a:pPr marL="0" indent="0" algn="ctr">
              <a:buNone/>
            </a:pPr>
            <a:r>
              <a:rPr lang="en-US" sz="2800" b="1" dirty="0" smtClean="0"/>
              <a:t>Bit flip reduction improves speedup and EDP </a:t>
            </a:r>
            <a:endParaRPr lang="en-US" sz="2800" b="1" dirty="0"/>
          </a:p>
        </p:txBody>
      </p:sp>
      <p:sp>
        <p:nvSpPr>
          <p:cNvPr id="18" name="Rectangle 17"/>
          <p:cNvSpPr/>
          <p:nvPr/>
        </p:nvSpPr>
        <p:spPr>
          <a:xfrm>
            <a:off x="1035950" y="1601980"/>
            <a:ext cx="3438144" cy="3198620"/>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18369" y="1695448"/>
            <a:ext cx="1147183" cy="4672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200" dirty="0" smtClean="0">
                <a:solidFill>
                  <a:srgbClr val="00B050"/>
                </a:solidFill>
              </a:rPr>
              <a:t>+27%</a:t>
            </a:r>
            <a:endParaRPr lang="en-US" sz="2200" dirty="0">
              <a:solidFill>
                <a:srgbClr val="00B050"/>
              </a:solidFill>
            </a:endParaRPr>
          </a:p>
        </p:txBody>
      </p:sp>
      <p:sp>
        <p:nvSpPr>
          <p:cNvPr id="20" name="Rectangle 19"/>
          <p:cNvSpPr/>
          <p:nvPr/>
        </p:nvSpPr>
        <p:spPr>
          <a:xfrm>
            <a:off x="3959356" y="5380143"/>
            <a:ext cx="1464044" cy="292675"/>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DEUCE</a:t>
            </a:r>
          </a:p>
        </p:txBody>
      </p:sp>
      <p:sp>
        <p:nvSpPr>
          <p:cNvPr id="21" name="Rectangle 20"/>
          <p:cNvSpPr/>
          <p:nvPr/>
        </p:nvSpPr>
        <p:spPr>
          <a:xfrm>
            <a:off x="1694769" y="5380143"/>
            <a:ext cx="1260749" cy="303900"/>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FNW</a:t>
            </a:r>
          </a:p>
        </p:txBody>
      </p:sp>
      <p:graphicFrame>
        <p:nvGraphicFramePr>
          <p:cNvPr id="25" name="Chart 24"/>
          <p:cNvGraphicFramePr>
            <a:graphicFrameLocks/>
          </p:cNvGraphicFramePr>
          <p:nvPr>
            <p:extLst>
              <p:ext uri="{D42A27DB-BD31-4B8C-83A1-F6EECF244321}">
                <p14:modId xmlns:p14="http://schemas.microsoft.com/office/powerpoint/2010/main" val="3312721677"/>
              </p:ext>
            </p:extLst>
          </p:nvPr>
        </p:nvGraphicFramePr>
        <p:xfrm>
          <a:off x="4491990" y="1371600"/>
          <a:ext cx="4572000" cy="3657600"/>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p:cNvSpPr/>
          <p:nvPr/>
        </p:nvSpPr>
        <p:spPr>
          <a:xfrm>
            <a:off x="1690923" y="1085850"/>
            <a:ext cx="1799411" cy="361356"/>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Speedup</a:t>
            </a:r>
          </a:p>
        </p:txBody>
      </p:sp>
      <p:sp>
        <p:nvSpPr>
          <p:cNvPr id="13" name="Rectangle 12"/>
          <p:cNvSpPr/>
          <p:nvPr/>
        </p:nvSpPr>
        <p:spPr>
          <a:xfrm>
            <a:off x="5410200" y="1095078"/>
            <a:ext cx="3337561" cy="352128"/>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Energy-Delay-Product</a:t>
            </a:r>
          </a:p>
        </p:txBody>
      </p:sp>
      <p:sp>
        <p:nvSpPr>
          <p:cNvPr id="14" name="Rectangle 13"/>
          <p:cNvSpPr/>
          <p:nvPr/>
        </p:nvSpPr>
        <p:spPr>
          <a:xfrm>
            <a:off x="6716746" y="2386701"/>
            <a:ext cx="1147183" cy="4672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200" dirty="0" smtClean="0">
                <a:solidFill>
                  <a:srgbClr val="00B050"/>
                </a:solidFill>
              </a:rPr>
              <a:t>-43%</a:t>
            </a:r>
            <a:endParaRPr lang="en-US" sz="2200" dirty="0">
              <a:solidFill>
                <a:srgbClr val="00B050"/>
              </a:solidFill>
            </a:endParaRPr>
          </a:p>
        </p:txBody>
      </p:sp>
      <p:sp>
        <p:nvSpPr>
          <p:cNvPr id="17" name="Rectangle 16"/>
          <p:cNvSpPr/>
          <p:nvPr/>
        </p:nvSpPr>
        <p:spPr>
          <a:xfrm>
            <a:off x="5508128" y="1582930"/>
            <a:ext cx="3438144" cy="3198620"/>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05184" y="5380143"/>
            <a:ext cx="1948642" cy="292675"/>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Unencrypted</a:t>
            </a:r>
          </a:p>
        </p:txBody>
      </p:sp>
      <p:sp>
        <p:nvSpPr>
          <p:cNvPr id="3" name="Rectangle 2"/>
          <p:cNvSpPr/>
          <p:nvPr/>
        </p:nvSpPr>
        <p:spPr>
          <a:xfrm>
            <a:off x="1543050" y="5365700"/>
            <a:ext cx="320040" cy="318343"/>
          </a:xfrm>
          <a:prstGeom prst="rect">
            <a:avLst/>
          </a:prstGeom>
          <a:pattFill prst="wdUpDiag">
            <a:fgClr>
              <a:schemeClr val="lt1"/>
            </a:fgClr>
            <a:bgClr>
              <a:srgbClr val="00B0F0"/>
            </a:bgClr>
          </a:patt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a:off x="3711706" y="5367528"/>
            <a:ext cx="320040" cy="318343"/>
          </a:xfrm>
          <a:prstGeom prst="rect">
            <a:avLst/>
          </a:prstGeom>
          <a:pattFill prst="wdDnDiag">
            <a:fgClr>
              <a:schemeClr val="lt1"/>
            </a:fgClr>
            <a:bgClr>
              <a:srgbClr val="FF0000"/>
            </a:bgClr>
          </a:patt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5959240" y="5367528"/>
            <a:ext cx="320040" cy="318343"/>
          </a:xfrm>
          <a:prstGeom prst="rect">
            <a:avLst/>
          </a:prstGeom>
          <a:solidFill>
            <a:srgbClr val="669900">
              <a:alpha val="74902"/>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7861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Graphic spid="25" grpId="0">
        <p:bldAsOne/>
      </p:bldGraphic>
      <p:bldP spid="13" grpId="0" animBg="1"/>
      <p:bldP spid="14"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p:cNvCxnSpPr/>
          <p:nvPr/>
        </p:nvCxnSpPr>
        <p:spPr>
          <a:xfrm>
            <a:off x="2325883" y="4196875"/>
            <a:ext cx="5594218" cy="0"/>
          </a:xfrm>
          <a:prstGeom prst="straightConnector1">
            <a:avLst/>
          </a:prstGeom>
          <a:ln w="53975">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graphicFrame>
        <p:nvGraphicFramePr>
          <p:cNvPr id="6" name="Chart 5"/>
          <p:cNvGraphicFramePr>
            <a:graphicFrameLocks/>
          </p:cNvGraphicFramePr>
          <p:nvPr>
            <p:extLst>
              <p:ext uri="{D42A27DB-BD31-4B8C-83A1-F6EECF244321}">
                <p14:modId xmlns:p14="http://schemas.microsoft.com/office/powerpoint/2010/main" val="791243177"/>
              </p:ext>
            </p:extLst>
          </p:nvPr>
        </p:nvGraphicFramePr>
        <p:xfrm>
          <a:off x="1318956" y="2233060"/>
          <a:ext cx="6720144" cy="3653389"/>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p:cNvSpPr>
            <a:spLocks noGrp="1"/>
          </p:cNvSpPr>
          <p:nvPr>
            <p:ph idx="1"/>
          </p:nvPr>
        </p:nvSpPr>
        <p:spPr>
          <a:xfrm>
            <a:off x="242888" y="1192213"/>
            <a:ext cx="8686508" cy="1062746"/>
          </a:xfrm>
        </p:spPr>
        <p:txBody>
          <a:bodyPr/>
          <a:lstStyle/>
          <a:p>
            <a:pPr marL="0" indent="0">
              <a:buNone/>
            </a:pPr>
            <a:r>
              <a:rPr lang="en-US" dirty="0" smtClean="0"/>
              <a:t>Heavily-written bits still heavily-written with DEUCE</a:t>
            </a:r>
          </a:p>
          <a:p>
            <a:pPr marL="0" indent="0">
              <a:buNone/>
            </a:pPr>
            <a:r>
              <a:rPr lang="en-US" dirty="0" smtClean="0"/>
              <a:t>Solution: Zero-cost “Horizontal” Wear Leveling</a:t>
            </a:r>
          </a:p>
        </p:txBody>
      </p:sp>
      <p:sp>
        <p:nvSpPr>
          <p:cNvPr id="2" name="Title 1"/>
          <p:cNvSpPr>
            <a:spLocks noGrp="1"/>
          </p:cNvSpPr>
          <p:nvPr>
            <p:ph type="title"/>
          </p:nvPr>
        </p:nvSpPr>
        <p:spPr/>
        <p:txBody>
          <a:bodyPr/>
          <a:lstStyle/>
          <a:p>
            <a:r>
              <a:rPr lang="en-US" dirty="0" smtClean="0"/>
              <a:t>RESULTS: Lifetime analysis</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27</a:t>
            </a:fld>
            <a:endParaRPr lang="en-US"/>
          </a:p>
        </p:txBody>
      </p:sp>
      <p:sp>
        <p:nvSpPr>
          <p:cNvPr id="7" name="Rectangle 6"/>
          <p:cNvSpPr/>
          <p:nvPr/>
        </p:nvSpPr>
        <p:spPr>
          <a:xfrm>
            <a:off x="329184" y="6126480"/>
            <a:ext cx="8494776" cy="523220"/>
          </a:xfrm>
          <a:prstGeom prst="rect">
            <a:avLst/>
          </a:prstGeom>
          <a:solidFill>
            <a:srgbClr val="BBCFE6"/>
          </a:solidFill>
          <a:ln w="38100" cmpd="sng">
            <a:solidFill>
              <a:srgbClr val="FF6600"/>
            </a:solidFill>
          </a:ln>
        </p:spPr>
        <p:txBody>
          <a:bodyPr wrap="square">
            <a:spAutoFit/>
          </a:bodyPr>
          <a:lstStyle/>
          <a:p>
            <a:pPr marL="0" indent="0" algn="ctr">
              <a:buNone/>
            </a:pPr>
            <a:r>
              <a:rPr lang="en-US" sz="2800" b="1" dirty="0" smtClean="0"/>
              <a:t>Lifetime improvement of 2x</a:t>
            </a:r>
            <a:endParaRPr lang="en-US" sz="2800" b="1" dirty="0"/>
          </a:p>
        </p:txBody>
      </p:sp>
      <p:sp>
        <p:nvSpPr>
          <p:cNvPr id="8" name="Rectangle 7"/>
          <p:cNvSpPr/>
          <p:nvPr/>
        </p:nvSpPr>
        <p:spPr>
          <a:xfrm>
            <a:off x="2325883" y="2419598"/>
            <a:ext cx="5594218" cy="3225255"/>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74469" y="2258064"/>
            <a:ext cx="1146211" cy="3292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200" dirty="0" smtClean="0">
                <a:solidFill>
                  <a:srgbClr val="00B050"/>
                </a:solidFill>
              </a:rPr>
              <a:t>+100%</a:t>
            </a:r>
            <a:endParaRPr lang="en-US" sz="2200" dirty="0">
              <a:solidFill>
                <a:srgbClr val="00B050"/>
              </a:solidFill>
            </a:endParaRPr>
          </a:p>
        </p:txBody>
      </p:sp>
      <p:sp>
        <p:nvSpPr>
          <p:cNvPr id="11" name="Rectangle 10"/>
          <p:cNvSpPr/>
          <p:nvPr/>
        </p:nvSpPr>
        <p:spPr>
          <a:xfrm>
            <a:off x="3732246" y="5766684"/>
            <a:ext cx="1390746" cy="320040"/>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DEUCE</a:t>
            </a:r>
          </a:p>
        </p:txBody>
      </p:sp>
      <p:sp>
        <p:nvSpPr>
          <p:cNvPr id="12" name="Rectangle 11"/>
          <p:cNvSpPr/>
          <p:nvPr/>
        </p:nvSpPr>
        <p:spPr>
          <a:xfrm>
            <a:off x="4864578" y="5766684"/>
            <a:ext cx="1984809" cy="314200"/>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with HWL</a:t>
            </a:r>
          </a:p>
        </p:txBody>
      </p:sp>
    </p:spTree>
    <p:extLst>
      <p:ext uri="{BB962C8B-B14F-4D97-AF65-F5344CB8AC3E}">
        <p14:creationId xmlns:p14="http://schemas.microsoft.com/office/powerpoint/2010/main" val="25195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500"/>
                                        <p:tgtEl>
                                          <p:spTgt spid="11">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200000"/>
              </a:lnSpc>
            </a:pPr>
            <a:r>
              <a:rPr lang="en-US" dirty="0">
                <a:solidFill>
                  <a:schemeClr val="accent5">
                    <a:lumMod val="40000"/>
                    <a:lumOff val="60000"/>
                  </a:schemeClr>
                </a:solidFill>
                <a:cs typeface="Arial"/>
              </a:rPr>
              <a:t>Introduction </a:t>
            </a:r>
            <a:r>
              <a:rPr lang="en-US" dirty="0" smtClean="0">
                <a:solidFill>
                  <a:schemeClr val="accent5">
                    <a:lumMod val="40000"/>
                    <a:lumOff val="60000"/>
                  </a:schemeClr>
                </a:solidFill>
                <a:cs typeface="Arial"/>
              </a:rPr>
              <a:t>to PCM and encryption</a:t>
            </a:r>
          </a:p>
          <a:p>
            <a:pPr>
              <a:lnSpc>
                <a:spcPct val="200000"/>
              </a:lnSpc>
            </a:pPr>
            <a:r>
              <a:rPr lang="en-US" dirty="0" smtClean="0">
                <a:solidFill>
                  <a:schemeClr val="accent5">
                    <a:lumMod val="40000"/>
                    <a:lumOff val="60000"/>
                  </a:schemeClr>
                </a:solidFill>
                <a:cs typeface="Arial"/>
              </a:rPr>
              <a:t>Baseline–Counter-mode Encryption</a:t>
            </a:r>
            <a:endParaRPr lang="en-US" dirty="0">
              <a:solidFill>
                <a:schemeClr val="accent5">
                  <a:lumMod val="40000"/>
                  <a:lumOff val="60000"/>
                </a:schemeClr>
              </a:solidFill>
              <a:cs typeface="Arial"/>
            </a:endParaRPr>
          </a:p>
          <a:p>
            <a:pPr>
              <a:lnSpc>
                <a:spcPct val="200000"/>
              </a:lnSpc>
            </a:pPr>
            <a:r>
              <a:rPr lang="en-US" dirty="0" smtClean="0">
                <a:solidFill>
                  <a:schemeClr val="accent5">
                    <a:lumMod val="40000"/>
                    <a:lumOff val="60000"/>
                  </a:schemeClr>
                </a:solidFill>
                <a:cs typeface="Arial"/>
              </a:rPr>
              <a:t>DEUCE</a:t>
            </a:r>
            <a:endParaRPr lang="en-US" dirty="0">
              <a:solidFill>
                <a:schemeClr val="accent5">
                  <a:lumMod val="40000"/>
                  <a:lumOff val="60000"/>
                </a:schemeClr>
              </a:solidFill>
              <a:cs typeface="Arial"/>
            </a:endParaRPr>
          </a:p>
          <a:p>
            <a:pPr>
              <a:lnSpc>
                <a:spcPct val="200000"/>
              </a:lnSpc>
            </a:pPr>
            <a:r>
              <a:rPr lang="en-US" dirty="0" smtClean="0">
                <a:solidFill>
                  <a:schemeClr val="accent5">
                    <a:lumMod val="40000"/>
                    <a:lumOff val="60000"/>
                  </a:schemeClr>
                </a:solidFill>
                <a:cs typeface="Arial"/>
              </a:rPr>
              <a:t>Results</a:t>
            </a:r>
          </a:p>
          <a:p>
            <a:pPr>
              <a:lnSpc>
                <a:spcPct val="200000"/>
              </a:lnSpc>
            </a:pPr>
            <a:r>
              <a:rPr lang="en-US" dirty="0" smtClean="0">
                <a:cs typeface="Arial"/>
              </a:rPr>
              <a:t>Summary</a:t>
            </a:r>
            <a:endParaRPr lang="en-US" dirty="0">
              <a:cs typeface="Arial"/>
            </a:endParaRPr>
          </a:p>
          <a:p>
            <a:pPr>
              <a:lnSpc>
                <a:spcPct val="200000"/>
              </a:lnSpc>
            </a:pPr>
            <a:endParaRPr lang="en-US" dirty="0">
              <a:solidFill>
                <a:schemeClr val="accent5">
                  <a:lumMod val="40000"/>
                  <a:lumOff val="60000"/>
                </a:schemeClr>
              </a:solidFil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28</a:t>
            </a:fld>
            <a:endParaRPr lang="en-US"/>
          </a:p>
        </p:txBody>
      </p:sp>
      <p:sp>
        <p:nvSpPr>
          <p:cNvPr id="5" name="Up Arrow 4"/>
          <p:cNvSpPr/>
          <p:nvPr/>
        </p:nvSpPr>
        <p:spPr>
          <a:xfrm rot="16200000">
            <a:off x="2217985" y="5381949"/>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9305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1641" y="4940242"/>
            <a:ext cx="8980714" cy="1492624"/>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a:solidFill>
                  <a:schemeClr val="tx1"/>
                </a:solidFill>
              </a:rPr>
              <a:t>Insight: re-encrypt only modified words</a:t>
            </a:r>
          </a:p>
          <a:p>
            <a:pPr marL="342900" lvl="0" indent="-342900" eaLnBrk="0" hangingPunct="0">
              <a:spcBef>
                <a:spcPct val="20000"/>
              </a:spcBef>
              <a:buSzPct val="120000"/>
              <a:buFont typeface="Arial" charset="0"/>
              <a:buChar char="•"/>
            </a:pPr>
            <a:r>
              <a:rPr lang="en-US" sz="2800" dirty="0">
                <a:solidFill>
                  <a:schemeClr val="tx1"/>
                </a:solidFill>
              </a:rPr>
              <a:t>DEUCE: write-efficient encryption scheme</a:t>
            </a:r>
          </a:p>
          <a:p>
            <a:pPr marL="342900" lvl="0" indent="-342900" eaLnBrk="0" hangingPunct="0">
              <a:spcBef>
                <a:spcPct val="20000"/>
              </a:spcBef>
              <a:buSzPct val="120000"/>
              <a:buFont typeface="Arial" charset="0"/>
              <a:buChar char="•"/>
            </a:pPr>
            <a:r>
              <a:rPr lang="en-US" sz="2800" dirty="0" smtClean="0">
                <a:solidFill>
                  <a:schemeClr val="tx1"/>
                </a:solidFill>
              </a:rPr>
              <a:t>Result: </a:t>
            </a:r>
            <a:r>
              <a:rPr lang="en-US" sz="2800" dirty="0">
                <a:solidFill>
                  <a:schemeClr val="tx1"/>
                </a:solidFill>
              </a:rPr>
              <a:t>bit flips reduced 50%</a:t>
            </a:r>
            <a:r>
              <a:rPr lang="en-US" sz="2800" dirty="0">
                <a:solidFill>
                  <a:schemeClr val="tx1"/>
                </a:solidFill>
                <a:sym typeface="Wingdings" pitchFamily="2" charset="2"/>
              </a:rPr>
              <a:t></a:t>
            </a:r>
            <a:r>
              <a:rPr lang="en-US" sz="2800" dirty="0" smtClean="0">
                <a:solidFill>
                  <a:schemeClr val="tx1"/>
                </a:solidFill>
              </a:rPr>
              <a:t>23% </a:t>
            </a:r>
            <a:r>
              <a:rPr lang="en-US" sz="2800" dirty="0" smtClean="0">
                <a:solidFill>
                  <a:schemeClr val="tx1"/>
                </a:solidFill>
              </a:rPr>
              <a:t>(</a:t>
            </a:r>
            <a:r>
              <a:rPr lang="en-US" sz="2800" dirty="0" smtClean="0">
                <a:solidFill>
                  <a:prstClr val="black"/>
                </a:solidFill>
              </a:rPr>
              <a:t>27</a:t>
            </a:r>
            <a:r>
              <a:rPr lang="en-US" sz="2800" dirty="0">
                <a:solidFill>
                  <a:prstClr val="black"/>
                </a:solidFill>
              </a:rPr>
              <a:t>% </a:t>
            </a:r>
            <a:r>
              <a:rPr lang="en-US" sz="2800" dirty="0" smtClean="0">
                <a:solidFill>
                  <a:prstClr val="black"/>
                </a:solidFill>
              </a:rPr>
              <a:t>speedup</a:t>
            </a:r>
            <a:r>
              <a:rPr lang="en-US" sz="2800" dirty="0">
                <a:solidFill>
                  <a:prstClr val="black"/>
                </a:solidFill>
              </a:rPr>
              <a:t>)</a:t>
            </a:r>
          </a:p>
        </p:txBody>
      </p:sp>
      <p:sp>
        <p:nvSpPr>
          <p:cNvPr id="7" name="Rounded Rectangle 6"/>
          <p:cNvSpPr/>
          <p:nvPr/>
        </p:nvSpPr>
        <p:spPr>
          <a:xfrm>
            <a:off x="82296" y="2583386"/>
            <a:ext cx="8980714" cy="2303991"/>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smtClean="0">
                <a:solidFill>
                  <a:prstClr val="black"/>
                </a:solidFill>
              </a:rPr>
              <a:t>PCM more </a:t>
            </a:r>
            <a:r>
              <a:rPr lang="en-US" sz="2800" dirty="0" smtClean="0">
                <a:solidFill>
                  <a:schemeClr val="tx1"/>
                </a:solidFill>
              </a:rPr>
              <a:t>vulnerable </a:t>
            </a:r>
            <a:r>
              <a:rPr lang="en-US" sz="2800" dirty="0">
                <a:solidFill>
                  <a:schemeClr val="tx1"/>
                </a:solidFill>
              </a:rPr>
              <a:t>to </a:t>
            </a:r>
            <a:r>
              <a:rPr lang="en-US" sz="2800" dirty="0" smtClean="0">
                <a:solidFill>
                  <a:schemeClr val="tx1"/>
                </a:solidFill>
              </a:rPr>
              <a:t>attacks </a:t>
            </a:r>
            <a:r>
              <a:rPr lang="en-US" sz="2800" dirty="0" smtClean="0">
                <a:solidFill>
                  <a:schemeClr val="tx1"/>
                </a:solidFill>
                <a:sym typeface="Wingdings" pitchFamily="2" charset="2"/>
              </a:rPr>
              <a:t> stolen module</a:t>
            </a:r>
            <a:endParaRPr lang="en-US" sz="2800" dirty="0">
              <a:solidFill>
                <a:schemeClr val="tx1"/>
              </a:solidFill>
            </a:endParaRPr>
          </a:p>
          <a:p>
            <a:pPr marL="342900" lvl="0" indent="-342900" eaLnBrk="0" hangingPunct="0">
              <a:spcBef>
                <a:spcPct val="20000"/>
              </a:spcBef>
              <a:buSzPct val="120000"/>
              <a:buFont typeface="Arial" charset="0"/>
              <a:buChar char="•"/>
            </a:pPr>
            <a:r>
              <a:rPr lang="en-US" sz="2800" dirty="0" smtClean="0">
                <a:solidFill>
                  <a:schemeClr val="tx1"/>
                </a:solidFill>
              </a:rPr>
              <a:t>Secure PCM with encryption</a:t>
            </a:r>
            <a:endParaRPr lang="en-US" sz="2800" dirty="0">
              <a:solidFill>
                <a:prstClr val="black"/>
              </a:solidFill>
            </a:endParaRPr>
          </a:p>
          <a:p>
            <a:pPr marL="342900" lvl="0" indent="-342900" eaLnBrk="0" hangingPunct="0">
              <a:spcBef>
                <a:spcPct val="20000"/>
              </a:spcBef>
              <a:buSzPct val="120000"/>
              <a:buFont typeface="Arial" charset="0"/>
              <a:buChar char="•"/>
            </a:pPr>
            <a:r>
              <a:rPr lang="en-US" sz="2800" dirty="0" smtClean="0">
                <a:solidFill>
                  <a:schemeClr val="tx1"/>
                </a:solidFill>
              </a:rPr>
              <a:t>Problem: </a:t>
            </a:r>
            <a:r>
              <a:rPr lang="en-US" sz="2800" dirty="0" smtClean="0">
                <a:solidFill>
                  <a:srgbClr val="FF0000"/>
                </a:solidFill>
              </a:rPr>
              <a:t>Encryption </a:t>
            </a:r>
            <a:r>
              <a:rPr lang="en-US" sz="2800" dirty="0">
                <a:solidFill>
                  <a:srgbClr val="FF0000"/>
                </a:solidFill>
              </a:rPr>
              <a:t>increases bit flips </a:t>
            </a:r>
            <a:r>
              <a:rPr lang="en-US" sz="2800" dirty="0">
                <a:solidFill>
                  <a:prstClr val="black"/>
                </a:solidFill>
              </a:rPr>
              <a:t>12%</a:t>
            </a:r>
            <a:r>
              <a:rPr lang="en-US" sz="2800" dirty="0">
                <a:solidFill>
                  <a:prstClr val="black"/>
                </a:solidFill>
                <a:sym typeface="Wingdings" pitchFamily="2" charset="2"/>
              </a:rPr>
              <a:t></a:t>
            </a:r>
            <a:r>
              <a:rPr lang="en-US" sz="2800" dirty="0">
                <a:solidFill>
                  <a:prstClr val="black"/>
                </a:solidFill>
              </a:rPr>
              <a:t>50</a:t>
            </a:r>
            <a:r>
              <a:rPr lang="en-US" sz="2800" dirty="0" smtClean="0">
                <a:solidFill>
                  <a:prstClr val="black"/>
                </a:solidFill>
              </a:rPr>
              <a:t>%</a:t>
            </a:r>
            <a:endParaRPr lang="en-US" sz="2800" dirty="0">
              <a:solidFill>
                <a:prstClr val="black"/>
              </a:solidFill>
            </a:endParaRPr>
          </a:p>
          <a:p>
            <a:pPr marL="342900" lvl="0" indent="-342900" eaLnBrk="0" hangingPunct="0">
              <a:spcBef>
                <a:spcPct val="20000"/>
              </a:spcBef>
              <a:buSzPct val="120000"/>
              <a:buFont typeface="Arial" charset="0"/>
              <a:buChar char="•"/>
            </a:pPr>
            <a:r>
              <a:rPr lang="en-US" sz="2800" dirty="0">
                <a:solidFill>
                  <a:schemeClr val="tx1"/>
                </a:solidFill>
              </a:rPr>
              <a:t>Goal: Encrypt PCM without </a:t>
            </a:r>
            <a:r>
              <a:rPr lang="en-US" sz="2800" dirty="0" smtClean="0">
                <a:solidFill>
                  <a:schemeClr val="tx1"/>
                </a:solidFill>
              </a:rPr>
              <a:t>causing 4x </a:t>
            </a:r>
            <a:r>
              <a:rPr lang="en-US" sz="2800" dirty="0">
                <a:solidFill>
                  <a:schemeClr val="tx1"/>
                </a:solidFill>
              </a:rPr>
              <a:t>bit flips</a:t>
            </a:r>
          </a:p>
        </p:txBody>
      </p:sp>
      <p:sp>
        <p:nvSpPr>
          <p:cNvPr id="6" name="Rounded Rectangle 5"/>
          <p:cNvSpPr/>
          <p:nvPr/>
        </p:nvSpPr>
        <p:spPr>
          <a:xfrm>
            <a:off x="81641" y="1169632"/>
            <a:ext cx="8980714" cy="1356931"/>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a:solidFill>
                  <a:srgbClr val="FF0000"/>
                </a:solidFill>
              </a:rPr>
              <a:t>Bit </a:t>
            </a:r>
            <a:r>
              <a:rPr lang="en-US" sz="2800" dirty="0" smtClean="0">
                <a:solidFill>
                  <a:srgbClr val="FF0000"/>
                </a:solidFill>
              </a:rPr>
              <a:t>flips </a:t>
            </a:r>
            <a:r>
              <a:rPr lang="en-US" sz="2800" dirty="0">
                <a:solidFill>
                  <a:srgbClr val="FF0000"/>
                </a:solidFill>
              </a:rPr>
              <a:t>expensive </a:t>
            </a:r>
            <a:r>
              <a:rPr lang="en-US" sz="2800" dirty="0">
                <a:solidFill>
                  <a:prstClr val="black"/>
                </a:solidFill>
              </a:rPr>
              <a:t>in Phase Change Memory (PCM)</a:t>
            </a:r>
          </a:p>
          <a:p>
            <a:pPr marL="742950" lvl="1" indent="-285750" eaLnBrk="0" hangingPunct="0">
              <a:spcBef>
                <a:spcPct val="20000"/>
              </a:spcBef>
              <a:buFont typeface="Arial" charset="0"/>
              <a:buChar char="–"/>
            </a:pPr>
            <a:r>
              <a:rPr lang="en-US" sz="2400" dirty="0">
                <a:solidFill>
                  <a:prstClr val="black"/>
                </a:solidFill>
              </a:rPr>
              <a:t>Affects Lifetime, Power, and </a:t>
            </a:r>
            <a:r>
              <a:rPr lang="en-US" sz="2400" dirty="0" smtClean="0">
                <a:solidFill>
                  <a:prstClr val="black"/>
                </a:solidFill>
              </a:rPr>
              <a:t>Performance</a:t>
            </a:r>
          </a:p>
          <a:p>
            <a:pPr marL="742950" lvl="1" indent="-285750" eaLnBrk="0" hangingPunct="0">
              <a:spcBef>
                <a:spcPct val="20000"/>
              </a:spcBef>
              <a:buFont typeface="Arial" charset="0"/>
              <a:buChar char="–"/>
            </a:pPr>
            <a:r>
              <a:rPr lang="en-US" sz="2400" dirty="0" smtClean="0">
                <a:solidFill>
                  <a:prstClr val="black"/>
                </a:solidFill>
              </a:rPr>
              <a:t>PCM system optimized to reduce bit flips (~12%)</a:t>
            </a:r>
            <a:endParaRPr lang="en-US" sz="2800" b="1" i="1" dirty="0">
              <a:solidFill>
                <a:srgbClr val="00B0F0"/>
              </a:solidFill>
            </a:endParaRPr>
          </a:p>
        </p:txBody>
      </p:sp>
      <p:sp>
        <p:nvSpPr>
          <p:cNvPr id="2" name="Title 1"/>
          <p:cNvSpPr>
            <a:spLocks noGrp="1"/>
          </p:cNvSpPr>
          <p:nvPr>
            <p:ph type="title"/>
          </p:nvPr>
        </p:nvSpPr>
        <p:spPr/>
        <p:txBody>
          <a:bodyPr/>
          <a:lstStyle/>
          <a:p>
            <a:r>
              <a:rPr lang="en-US" dirty="0" smtClean="0"/>
              <a:t>Executive Summary</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29</a:t>
            </a:fld>
            <a:endParaRPr lang="en-US"/>
          </a:p>
        </p:txBody>
      </p:sp>
    </p:spTree>
    <p:extLst>
      <p:ext uri="{BB962C8B-B14F-4D97-AF65-F5344CB8AC3E}">
        <p14:creationId xmlns:p14="http://schemas.microsoft.com/office/powerpoint/2010/main" val="3527060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mage result for phase change memory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774" y="4065815"/>
            <a:ext cx="3600561" cy="17171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PCM as main memory</a:t>
            </a:r>
            <a:endParaRPr lang="en-US" dirty="0"/>
          </a:p>
        </p:txBody>
      </p:sp>
      <p:sp>
        <p:nvSpPr>
          <p:cNvPr id="3" name="Content Placeholder 2"/>
          <p:cNvSpPr>
            <a:spLocks noGrp="1"/>
          </p:cNvSpPr>
          <p:nvPr>
            <p:ph idx="1"/>
          </p:nvPr>
        </p:nvSpPr>
        <p:spPr/>
        <p:txBody>
          <a:bodyPr/>
          <a:lstStyle/>
          <a:p>
            <a:pPr marL="0" indent="0">
              <a:buNone/>
            </a:pPr>
            <a:r>
              <a:rPr lang="en-US" dirty="0" smtClean="0"/>
              <a:t>Phase Change Memory (PCM)</a:t>
            </a:r>
          </a:p>
          <a:p>
            <a:pPr lvl="1"/>
            <a:r>
              <a:rPr lang="en-US" dirty="0" smtClean="0"/>
              <a:t>Improved scaling </a:t>
            </a:r>
            <a:r>
              <a:rPr lang="en-US" dirty="0"/>
              <a:t>+</a:t>
            </a:r>
            <a:r>
              <a:rPr lang="en-US" dirty="0" smtClean="0"/>
              <a:t> density</a:t>
            </a:r>
          </a:p>
          <a:p>
            <a:pPr lvl="1"/>
            <a:r>
              <a:rPr lang="en-US" dirty="0" smtClean="0"/>
              <a:t>Non-volatile (no refresh)</a:t>
            </a:r>
            <a:br>
              <a:rPr lang="en-US" dirty="0" smtClean="0"/>
            </a:br>
            <a:endParaRPr lang="en-US" dirty="0" smtClean="0"/>
          </a:p>
          <a:p>
            <a:pPr marL="0" indent="0">
              <a:buNone/>
            </a:pPr>
            <a:r>
              <a:rPr lang="en-US" dirty="0" smtClean="0"/>
              <a:t>Key Challenge</a:t>
            </a:r>
          </a:p>
          <a:p>
            <a:pPr lvl="1"/>
            <a:r>
              <a:rPr lang="en-US" dirty="0" smtClean="0"/>
              <a:t>Writes: Limited endurance (10-100 million writes)</a:t>
            </a:r>
          </a:p>
          <a:p>
            <a:pPr lvl="1"/>
            <a:r>
              <a:rPr lang="en-US" dirty="0" smtClean="0"/>
              <a:t>Writes: Slow and limited throughput</a:t>
            </a:r>
          </a:p>
          <a:p>
            <a:pPr lvl="1"/>
            <a:r>
              <a:rPr lang="en-US" dirty="0" smtClean="0"/>
              <a:t>Writes: Power-hungry</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816" y="1065321"/>
            <a:ext cx="2012478" cy="229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29184" y="6126480"/>
            <a:ext cx="8497569"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t>PCM systems </a:t>
            </a:r>
            <a:r>
              <a:rPr lang="en-US" sz="2800" kern="0" dirty="0" smtClean="0"/>
              <a:t>are designed </a:t>
            </a:r>
            <a:r>
              <a:rPr lang="en-US" sz="2800" kern="0" dirty="0"/>
              <a:t>to reduce </a:t>
            </a:r>
            <a:r>
              <a:rPr lang="en-US" sz="2800" kern="0" dirty="0" smtClean="0"/>
              <a:t>writes</a:t>
            </a:r>
            <a:endParaRPr lang="en-US" sz="2800" kern="0" dirty="0"/>
          </a:p>
        </p:txBody>
      </p:sp>
    </p:spTree>
    <p:extLst>
      <p:ext uri="{BB962C8B-B14F-4D97-AF65-F5344CB8AC3E}">
        <p14:creationId xmlns:p14="http://schemas.microsoft.com/office/powerpoint/2010/main" val="219093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50" y="1743074"/>
            <a:ext cx="6210300" cy="1114425"/>
          </a:xfrm>
        </p:spPr>
        <p:txBody>
          <a:bodyPr/>
          <a:lstStyle/>
          <a:p>
            <a:r>
              <a:rPr lang="en-US" sz="8000" dirty="0" smtClean="0"/>
              <a:t>Thank you</a:t>
            </a:r>
            <a:endParaRPr lang="en-US" sz="8000"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30</a:t>
            </a:fld>
            <a:endParaRPr lang="en-US"/>
          </a:p>
        </p:txBody>
      </p:sp>
      <p:pic>
        <p:nvPicPr>
          <p:cNvPr id="5" name="Picture 5" descr="C:\Users\Vinson\Desktop\Moin\DEUCE\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7418" y="3586769"/>
            <a:ext cx="2249164" cy="224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425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31</a:t>
            </a:fld>
            <a:endParaRPr lang="en-US"/>
          </a:p>
        </p:txBody>
      </p:sp>
    </p:spTree>
    <p:extLst>
      <p:ext uri="{BB962C8B-B14F-4D97-AF65-F5344CB8AC3E}">
        <p14:creationId xmlns:p14="http://schemas.microsoft.com/office/powerpoint/2010/main" val="2410273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Deuce FOR OTHER </a:t>
            </a:r>
            <a:r>
              <a:rPr lang="en-US" dirty="0" err="1" smtClean="0"/>
              <a:t>nvm</a:t>
            </a:r>
            <a:endParaRPr lang="en-US" dirty="0"/>
          </a:p>
        </p:txBody>
      </p:sp>
      <p:sp>
        <p:nvSpPr>
          <p:cNvPr id="3" name="Content Placeholder 2"/>
          <p:cNvSpPr>
            <a:spLocks noGrp="1"/>
          </p:cNvSpPr>
          <p:nvPr>
            <p:ph idx="1"/>
          </p:nvPr>
        </p:nvSpPr>
        <p:spPr/>
        <p:txBody>
          <a:bodyPr/>
          <a:lstStyle/>
          <a:p>
            <a:r>
              <a:rPr lang="en-US" dirty="0" smtClean="0"/>
              <a:t>In-place writing NVM</a:t>
            </a:r>
          </a:p>
          <a:p>
            <a:pPr lvl="1"/>
            <a:r>
              <a:rPr lang="en-US" dirty="0" smtClean="0"/>
              <a:t>RRAM</a:t>
            </a:r>
          </a:p>
          <a:p>
            <a:pPr lvl="1"/>
            <a:r>
              <a:rPr lang="en-US" dirty="0" smtClean="0"/>
              <a:t>STT-MRAM</a:t>
            </a:r>
          </a:p>
          <a:p>
            <a:endParaRPr lang="en-US" dirty="0"/>
          </a:p>
          <a:p>
            <a:endParaRPr lang="en-US" dirty="0" smtClean="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32</a:t>
            </a:fld>
            <a:endParaRPr lang="en-US"/>
          </a:p>
        </p:txBody>
      </p:sp>
    </p:spTree>
    <p:extLst>
      <p:ext uri="{BB962C8B-B14F-4D97-AF65-F5344CB8AC3E}">
        <p14:creationId xmlns:p14="http://schemas.microsoft.com/office/powerpoint/2010/main" val="99565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slots</a:t>
            </a:r>
            <a:endParaRPr lang="en-US" dirty="0"/>
          </a:p>
        </p:txBody>
      </p:sp>
      <p:sp>
        <p:nvSpPr>
          <p:cNvPr id="3" name="Content Placeholder 2"/>
          <p:cNvSpPr>
            <a:spLocks noGrp="1"/>
          </p:cNvSpPr>
          <p:nvPr>
            <p:ph idx="1"/>
          </p:nvPr>
        </p:nvSpPr>
        <p:spPr>
          <a:xfrm>
            <a:off x="242888" y="1192213"/>
            <a:ext cx="8382000" cy="1532699"/>
          </a:xfrm>
        </p:spPr>
        <p:txBody>
          <a:bodyPr/>
          <a:lstStyle/>
          <a:p>
            <a:pPr marL="0" indent="0">
              <a:buNone/>
            </a:pPr>
            <a:r>
              <a:rPr lang="en-US" dirty="0" smtClean="0"/>
              <a:t>PCM is power-limited</a:t>
            </a:r>
          </a:p>
          <a:p>
            <a:pPr marL="457200" lvl="1" indent="0">
              <a:buNone/>
            </a:pPr>
            <a:r>
              <a:rPr lang="en-US" dirty="0" smtClean="0"/>
              <a:t>Write-slot of 128 Flip-N-Write-enabled bits (64 bit flips)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33</a:t>
            </a:fld>
            <a:endParaRPr lang="en-US"/>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 b="27770"/>
          <a:stretch/>
        </p:blipFill>
        <p:spPr bwMode="auto">
          <a:xfrm>
            <a:off x="1243584" y="2301359"/>
            <a:ext cx="6400799" cy="295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252983" y="5279373"/>
            <a:ext cx="8382000" cy="12311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20000"/>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smtClean="0"/>
              <a:t>Average number of write slots used per write request. On average, DEUCE consumes 2.64 slots whereas unencrypted memory takes 1.92 slots out of the 4 write slots</a:t>
            </a:r>
            <a:endParaRPr lang="en-US" sz="2200" dirty="0"/>
          </a:p>
        </p:txBody>
      </p:sp>
    </p:spTree>
    <p:extLst>
      <p:ext uri="{BB962C8B-B14F-4D97-AF65-F5344CB8AC3E}">
        <p14:creationId xmlns:p14="http://schemas.microsoft.com/office/powerpoint/2010/main" val="2905077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PCM WEAR LEVELING</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34</a:t>
            </a:fld>
            <a:endParaRPr lang="en-US"/>
          </a:p>
        </p:txBody>
      </p:sp>
      <p:sp>
        <p:nvSpPr>
          <p:cNvPr id="9" name="Content Placeholder 2"/>
          <p:cNvSpPr txBox="1">
            <a:spLocks/>
          </p:cNvSpPr>
          <p:nvPr/>
        </p:nvSpPr>
        <p:spPr bwMode="auto">
          <a:xfrm>
            <a:off x="198120" y="1280159"/>
            <a:ext cx="9128760" cy="13563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20000"/>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Vertical Wear Leveling (Start-gap</a:t>
            </a:r>
            <a:r>
              <a:rPr lang="en-US" dirty="0" smtClean="0"/>
              <a:t>)—Inter-line leveling</a:t>
            </a:r>
          </a:p>
          <a:p>
            <a:r>
              <a:rPr lang="en-US" dirty="0" smtClean="0"/>
              <a:t>Horizontal Wear Leveling—Intra-line leveling</a:t>
            </a:r>
            <a:endParaRPr lang="en-US" dirty="0"/>
          </a:p>
        </p:txBody>
      </p:sp>
      <p:sp>
        <p:nvSpPr>
          <p:cNvPr id="11" name="Rectangle 10"/>
          <p:cNvSpPr/>
          <p:nvPr/>
        </p:nvSpPr>
        <p:spPr>
          <a:xfrm>
            <a:off x="350520" y="6046702"/>
            <a:ext cx="8382000"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smtClean="0"/>
              <a:t>Re-use </a:t>
            </a:r>
            <a:r>
              <a:rPr lang="en-US" sz="2800" kern="0" dirty="0" smtClean="0"/>
              <a:t>vertical </a:t>
            </a:r>
            <a:r>
              <a:rPr lang="en-US" sz="2800" kern="0" noProof="0" dirty="0" smtClean="0"/>
              <a:t>wear leveling to level inside line</a:t>
            </a:r>
            <a:endParaRPr kumimoji="0" lang="en-US" sz="2800" b="0" i="0" u="none" strike="noStrike" kern="0" cap="none" spc="0" normalizeH="0" baseline="0" noProof="0" dirty="0">
              <a:ln>
                <a:noFill/>
              </a:ln>
              <a:effectLst/>
              <a:uLnTx/>
              <a:uFillTx/>
            </a:endParaRPr>
          </a:p>
        </p:txBody>
      </p:sp>
      <p:sp>
        <p:nvSpPr>
          <p:cNvPr id="7" name="Rectangle 4"/>
          <p:cNvSpPr>
            <a:spLocks noChangeArrowheads="1"/>
          </p:cNvSpPr>
          <p:nvPr/>
        </p:nvSpPr>
        <p:spPr bwMode="auto">
          <a:xfrm>
            <a:off x="2835593" y="3141663"/>
            <a:ext cx="935037" cy="288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a:solidFill>
                  <a:srgbClr val="A50021"/>
                </a:solidFill>
                <a:cs typeface="+mn-cs"/>
                <a:sym typeface="Wingdings" charset="0"/>
              </a:rPr>
              <a:t></a:t>
            </a:r>
            <a:r>
              <a:rPr lang="en-US" b="1">
                <a:solidFill>
                  <a:srgbClr val="A50021"/>
                </a:solidFill>
                <a:cs typeface="+mn-cs"/>
              </a:rPr>
              <a:t>START</a:t>
            </a:r>
          </a:p>
        </p:txBody>
      </p:sp>
      <p:sp>
        <p:nvSpPr>
          <p:cNvPr id="8" name="Rectangle 5"/>
          <p:cNvSpPr>
            <a:spLocks noChangeArrowheads="1"/>
          </p:cNvSpPr>
          <p:nvPr/>
        </p:nvSpPr>
        <p:spPr bwMode="auto">
          <a:xfrm>
            <a:off x="1821498" y="3184525"/>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a:cs typeface="+mn-cs"/>
              </a:rPr>
              <a:t>A</a:t>
            </a:r>
          </a:p>
        </p:txBody>
      </p:sp>
      <p:sp>
        <p:nvSpPr>
          <p:cNvPr id="10" name="Rectangle 6"/>
          <p:cNvSpPr>
            <a:spLocks noChangeArrowheads="1"/>
          </p:cNvSpPr>
          <p:nvPr/>
        </p:nvSpPr>
        <p:spPr bwMode="auto">
          <a:xfrm>
            <a:off x="1821498" y="3400425"/>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a:cs typeface="+mn-cs"/>
              </a:rPr>
              <a:t>B</a:t>
            </a:r>
          </a:p>
        </p:txBody>
      </p:sp>
      <p:sp>
        <p:nvSpPr>
          <p:cNvPr id="13" name="Rectangle 7"/>
          <p:cNvSpPr>
            <a:spLocks noChangeArrowheads="1"/>
          </p:cNvSpPr>
          <p:nvPr/>
        </p:nvSpPr>
        <p:spPr bwMode="auto">
          <a:xfrm>
            <a:off x="1818323" y="3625850"/>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a:cs typeface="+mn-cs"/>
              </a:rPr>
              <a:t>C</a:t>
            </a:r>
          </a:p>
        </p:txBody>
      </p:sp>
      <p:sp>
        <p:nvSpPr>
          <p:cNvPr id="14" name="Text Box 8" descr="90%"/>
          <p:cNvSpPr txBox="1">
            <a:spLocks noChangeArrowheads="1"/>
          </p:cNvSpPr>
          <p:nvPr/>
        </p:nvSpPr>
        <p:spPr bwMode="auto">
          <a:xfrm>
            <a:off x="1521460" y="3160713"/>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smtClean="0"/>
              <a:t> 0</a:t>
            </a:r>
          </a:p>
        </p:txBody>
      </p:sp>
      <p:sp>
        <p:nvSpPr>
          <p:cNvPr id="15" name="Text Box 9" descr="90%"/>
          <p:cNvSpPr txBox="1">
            <a:spLocks noChangeArrowheads="1"/>
          </p:cNvSpPr>
          <p:nvPr/>
        </p:nvSpPr>
        <p:spPr bwMode="auto">
          <a:xfrm>
            <a:off x="1524635" y="3376613"/>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smtClean="0"/>
              <a:t> 1</a:t>
            </a:r>
          </a:p>
        </p:txBody>
      </p:sp>
      <p:sp>
        <p:nvSpPr>
          <p:cNvPr id="16" name="Text Box 10" descr="90%"/>
          <p:cNvSpPr txBox="1">
            <a:spLocks noChangeArrowheads="1"/>
          </p:cNvSpPr>
          <p:nvPr/>
        </p:nvSpPr>
        <p:spPr bwMode="auto">
          <a:xfrm>
            <a:off x="1532573" y="3608388"/>
            <a:ext cx="2746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smtClean="0"/>
              <a:t> 2</a:t>
            </a:r>
          </a:p>
        </p:txBody>
      </p:sp>
      <p:sp>
        <p:nvSpPr>
          <p:cNvPr id="17" name="Text Box 11" descr="90%"/>
          <p:cNvSpPr txBox="1">
            <a:spLocks noChangeArrowheads="1"/>
          </p:cNvSpPr>
          <p:nvPr/>
        </p:nvSpPr>
        <p:spPr bwMode="auto">
          <a:xfrm>
            <a:off x="1530985" y="3819525"/>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smtClean="0"/>
              <a:t> 3</a:t>
            </a:r>
          </a:p>
        </p:txBody>
      </p:sp>
      <p:sp>
        <p:nvSpPr>
          <p:cNvPr id="18" name="Text Box 12" descr="90%"/>
          <p:cNvSpPr txBox="1">
            <a:spLocks noChangeArrowheads="1"/>
          </p:cNvSpPr>
          <p:nvPr/>
        </p:nvSpPr>
        <p:spPr bwMode="auto">
          <a:xfrm>
            <a:off x="1530985" y="4168775"/>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smtClean="0"/>
              <a:t> 4</a:t>
            </a:r>
          </a:p>
        </p:txBody>
      </p:sp>
      <p:sp>
        <p:nvSpPr>
          <p:cNvPr id="19" name="Rectangle 15"/>
          <p:cNvSpPr>
            <a:spLocks noChangeArrowheads="1"/>
          </p:cNvSpPr>
          <p:nvPr/>
        </p:nvSpPr>
        <p:spPr bwMode="auto">
          <a:xfrm>
            <a:off x="1818323" y="3841750"/>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a:cs typeface="+mn-cs"/>
              </a:rPr>
              <a:t>D</a:t>
            </a:r>
          </a:p>
        </p:txBody>
      </p:sp>
      <p:grpSp>
        <p:nvGrpSpPr>
          <p:cNvPr id="20" name="Group 16"/>
          <p:cNvGrpSpPr>
            <a:grpSpLocks/>
          </p:cNvGrpSpPr>
          <p:nvPr/>
        </p:nvGrpSpPr>
        <p:grpSpPr bwMode="auto">
          <a:xfrm>
            <a:off x="705485" y="4156075"/>
            <a:ext cx="2011363" cy="288925"/>
            <a:chOff x="1882" y="3339"/>
            <a:chExt cx="1267" cy="182"/>
          </a:xfrm>
        </p:grpSpPr>
        <p:sp>
          <p:nvSpPr>
            <p:cNvPr id="21" name="Rectangle 17"/>
            <p:cNvSpPr>
              <a:spLocks noChangeArrowheads="1"/>
            </p:cNvSpPr>
            <p:nvPr/>
          </p:nvSpPr>
          <p:spPr bwMode="auto">
            <a:xfrm>
              <a:off x="1882" y="3339"/>
              <a:ext cx="522" cy="18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b="1">
                  <a:solidFill>
                    <a:srgbClr val="E08500"/>
                  </a:solidFill>
                  <a:cs typeface="+mn-cs"/>
                </a:rPr>
                <a:t>GAP </a:t>
              </a:r>
              <a:r>
                <a:rPr lang="en-US" b="1">
                  <a:solidFill>
                    <a:srgbClr val="E08500"/>
                  </a:solidFill>
                  <a:cs typeface="+mn-cs"/>
                  <a:sym typeface="Wingdings" charset="0"/>
                </a:rPr>
                <a:t></a:t>
              </a:r>
              <a:endParaRPr lang="en-US" b="1">
                <a:solidFill>
                  <a:srgbClr val="E08500"/>
                </a:solidFill>
                <a:cs typeface="+mn-cs"/>
              </a:endParaRPr>
            </a:p>
          </p:txBody>
        </p:sp>
        <p:sp>
          <p:nvSpPr>
            <p:cNvPr id="22" name="Rectangle 18"/>
            <p:cNvSpPr>
              <a:spLocks noChangeArrowheads="1"/>
            </p:cNvSpPr>
            <p:nvPr/>
          </p:nvSpPr>
          <p:spPr bwMode="auto">
            <a:xfrm>
              <a:off x="2582" y="3355"/>
              <a:ext cx="567" cy="136"/>
            </a:xfrm>
            <a:prstGeom prst="rect">
              <a:avLst/>
            </a:prstGeom>
            <a:solidFill>
              <a:srgbClr val="FFCC00"/>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endParaRPr lang="en-US" sz="1400">
                <a:cs typeface="+mn-cs"/>
              </a:endParaRPr>
            </a:p>
          </p:txBody>
        </p:sp>
      </p:grpSp>
      <p:sp>
        <p:nvSpPr>
          <p:cNvPr id="23" name="Rectangle 19"/>
          <p:cNvSpPr>
            <a:spLocks noChangeArrowheads="1"/>
          </p:cNvSpPr>
          <p:nvPr/>
        </p:nvSpPr>
        <p:spPr bwMode="auto">
          <a:xfrm>
            <a:off x="1818323" y="3184525"/>
            <a:ext cx="904875" cy="876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defRPr/>
            </a:pPr>
            <a:endParaRPr lang="en-US">
              <a:cs typeface="+mn-cs"/>
            </a:endParaRPr>
          </a:p>
        </p:txBody>
      </p:sp>
      <p:sp>
        <p:nvSpPr>
          <p:cNvPr id="25" name="Rectangle 4"/>
          <p:cNvSpPr>
            <a:spLocks noChangeArrowheads="1"/>
          </p:cNvSpPr>
          <p:nvPr/>
        </p:nvSpPr>
        <p:spPr bwMode="auto">
          <a:xfrm>
            <a:off x="6985314" y="3628706"/>
            <a:ext cx="935037" cy="288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dirty="0">
                <a:solidFill>
                  <a:srgbClr val="A50021"/>
                </a:solidFill>
                <a:cs typeface="+mn-cs"/>
                <a:sym typeface="Wingdings" charset="0"/>
              </a:rPr>
              <a:t></a:t>
            </a:r>
            <a:r>
              <a:rPr lang="en-US" b="1" dirty="0">
                <a:solidFill>
                  <a:srgbClr val="A50021"/>
                </a:solidFill>
                <a:cs typeface="+mn-cs"/>
              </a:rPr>
              <a:t>START</a:t>
            </a:r>
          </a:p>
        </p:txBody>
      </p:sp>
      <p:sp>
        <p:nvSpPr>
          <p:cNvPr id="26" name="Rectangle 5"/>
          <p:cNvSpPr>
            <a:spLocks noChangeArrowheads="1"/>
          </p:cNvSpPr>
          <p:nvPr/>
        </p:nvSpPr>
        <p:spPr bwMode="auto">
          <a:xfrm>
            <a:off x="6032288" y="3205164"/>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t>C Rot3</a:t>
            </a:r>
            <a:endParaRPr lang="en-US" sz="1400" dirty="0">
              <a:cs typeface="+mn-cs"/>
            </a:endParaRPr>
          </a:p>
        </p:txBody>
      </p:sp>
      <p:sp>
        <p:nvSpPr>
          <p:cNvPr id="27" name="Rectangle 6"/>
          <p:cNvSpPr>
            <a:spLocks noChangeArrowheads="1"/>
          </p:cNvSpPr>
          <p:nvPr/>
        </p:nvSpPr>
        <p:spPr bwMode="auto">
          <a:xfrm>
            <a:off x="6032288" y="3417254"/>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D Rot3</a:t>
            </a:r>
            <a:endParaRPr lang="en-US" sz="1400" dirty="0">
              <a:cs typeface="+mn-cs"/>
            </a:endParaRPr>
          </a:p>
        </p:txBody>
      </p:sp>
      <p:sp>
        <p:nvSpPr>
          <p:cNvPr id="28" name="Rectangle 7"/>
          <p:cNvSpPr>
            <a:spLocks noChangeArrowheads="1"/>
          </p:cNvSpPr>
          <p:nvPr/>
        </p:nvSpPr>
        <p:spPr bwMode="auto">
          <a:xfrm>
            <a:off x="6032288" y="3637598"/>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A Rot2</a:t>
            </a:r>
            <a:endParaRPr lang="en-US" sz="1400" dirty="0">
              <a:cs typeface="+mn-cs"/>
            </a:endParaRPr>
          </a:p>
        </p:txBody>
      </p:sp>
      <p:sp>
        <p:nvSpPr>
          <p:cNvPr id="29" name="Text Box 8" descr="90%"/>
          <p:cNvSpPr txBox="1">
            <a:spLocks noChangeArrowheads="1"/>
          </p:cNvSpPr>
          <p:nvPr/>
        </p:nvSpPr>
        <p:spPr bwMode="auto">
          <a:xfrm>
            <a:off x="5757650" y="3189924"/>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dirty="0" smtClean="0"/>
              <a:t> 0</a:t>
            </a:r>
          </a:p>
        </p:txBody>
      </p:sp>
      <p:sp>
        <p:nvSpPr>
          <p:cNvPr id="30" name="Text Box 9" descr="90%"/>
          <p:cNvSpPr txBox="1">
            <a:spLocks noChangeArrowheads="1"/>
          </p:cNvSpPr>
          <p:nvPr/>
        </p:nvSpPr>
        <p:spPr bwMode="auto">
          <a:xfrm>
            <a:off x="5757650" y="3444239"/>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dirty="0" smtClean="0"/>
              <a:t> 1</a:t>
            </a:r>
          </a:p>
        </p:txBody>
      </p:sp>
      <p:sp>
        <p:nvSpPr>
          <p:cNvPr id="31" name="Text Box 10" descr="90%"/>
          <p:cNvSpPr txBox="1">
            <a:spLocks noChangeArrowheads="1"/>
          </p:cNvSpPr>
          <p:nvPr/>
        </p:nvSpPr>
        <p:spPr bwMode="auto">
          <a:xfrm>
            <a:off x="5757171" y="3655695"/>
            <a:ext cx="2746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dirty="0" smtClean="0"/>
              <a:t> 2</a:t>
            </a:r>
          </a:p>
        </p:txBody>
      </p:sp>
      <p:sp>
        <p:nvSpPr>
          <p:cNvPr id="32" name="Text Box 11" descr="90%"/>
          <p:cNvSpPr txBox="1">
            <a:spLocks noChangeArrowheads="1"/>
          </p:cNvSpPr>
          <p:nvPr/>
        </p:nvSpPr>
        <p:spPr bwMode="auto">
          <a:xfrm>
            <a:off x="5757650" y="3887151"/>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dirty="0" smtClean="0"/>
              <a:t> 3</a:t>
            </a:r>
          </a:p>
        </p:txBody>
      </p:sp>
      <p:sp>
        <p:nvSpPr>
          <p:cNvPr id="33" name="Text Box 12" descr="90%"/>
          <p:cNvSpPr txBox="1">
            <a:spLocks noChangeArrowheads="1"/>
          </p:cNvSpPr>
          <p:nvPr/>
        </p:nvSpPr>
        <p:spPr bwMode="auto">
          <a:xfrm>
            <a:off x="5757170" y="4216082"/>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dirty="0" smtClean="0"/>
              <a:t> 4</a:t>
            </a:r>
          </a:p>
        </p:txBody>
      </p:sp>
      <p:sp>
        <p:nvSpPr>
          <p:cNvPr id="34" name="Rectangle 15"/>
          <p:cNvSpPr>
            <a:spLocks noChangeArrowheads="1"/>
          </p:cNvSpPr>
          <p:nvPr/>
        </p:nvSpPr>
        <p:spPr bwMode="auto">
          <a:xfrm>
            <a:off x="6032288" y="3871911"/>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B Rot2</a:t>
            </a:r>
            <a:endParaRPr lang="en-US" sz="1400" dirty="0">
              <a:cs typeface="+mn-cs"/>
            </a:endParaRPr>
          </a:p>
        </p:txBody>
      </p:sp>
      <p:sp>
        <p:nvSpPr>
          <p:cNvPr id="35" name="Rectangle 19"/>
          <p:cNvSpPr>
            <a:spLocks noChangeArrowheads="1"/>
          </p:cNvSpPr>
          <p:nvPr/>
        </p:nvSpPr>
        <p:spPr bwMode="auto">
          <a:xfrm>
            <a:off x="6032288" y="3195004"/>
            <a:ext cx="904875" cy="876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defRPr/>
            </a:pPr>
            <a:endParaRPr lang="en-US">
              <a:cs typeface="+mn-cs"/>
            </a:endParaRPr>
          </a:p>
        </p:txBody>
      </p:sp>
      <p:sp>
        <p:nvSpPr>
          <p:cNvPr id="36" name="Rectangle 7"/>
          <p:cNvSpPr>
            <a:spLocks noChangeArrowheads="1"/>
          </p:cNvSpPr>
          <p:nvPr/>
        </p:nvSpPr>
        <p:spPr bwMode="auto">
          <a:xfrm>
            <a:off x="6032288" y="3860495"/>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A Rot</a:t>
            </a:r>
            <a:r>
              <a:rPr lang="en-US" sz="1400" dirty="0">
                <a:solidFill>
                  <a:srgbClr val="FF0000"/>
                </a:solidFill>
              </a:rPr>
              <a:t>3</a:t>
            </a:r>
            <a:endParaRPr lang="en-US" sz="1400" dirty="0">
              <a:solidFill>
                <a:srgbClr val="FF0000"/>
              </a:solidFill>
              <a:cs typeface="+mn-cs"/>
            </a:endParaRPr>
          </a:p>
        </p:txBody>
      </p:sp>
      <p:sp>
        <p:nvSpPr>
          <p:cNvPr id="37" name="Rectangle 6"/>
          <p:cNvSpPr>
            <a:spLocks noChangeArrowheads="1"/>
          </p:cNvSpPr>
          <p:nvPr/>
        </p:nvSpPr>
        <p:spPr bwMode="auto">
          <a:xfrm>
            <a:off x="6032288" y="3651247"/>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D Rot</a:t>
            </a:r>
            <a:r>
              <a:rPr lang="en-US" sz="1400" dirty="0" smtClean="0">
                <a:solidFill>
                  <a:srgbClr val="FF0000"/>
                </a:solidFill>
                <a:cs typeface="+mn-cs"/>
              </a:rPr>
              <a:t>4</a:t>
            </a:r>
            <a:endParaRPr lang="en-US" sz="1400" dirty="0">
              <a:solidFill>
                <a:srgbClr val="FF0000"/>
              </a:solidFill>
              <a:cs typeface="+mn-cs"/>
            </a:endParaRPr>
          </a:p>
        </p:txBody>
      </p:sp>
      <p:sp>
        <p:nvSpPr>
          <p:cNvPr id="38" name="Rectangle 5"/>
          <p:cNvSpPr>
            <a:spLocks noChangeArrowheads="1"/>
          </p:cNvSpPr>
          <p:nvPr/>
        </p:nvSpPr>
        <p:spPr bwMode="auto">
          <a:xfrm>
            <a:off x="6032288" y="3432178"/>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t>C Rot</a:t>
            </a:r>
            <a:r>
              <a:rPr lang="en-US" sz="1400" dirty="0" smtClean="0">
                <a:solidFill>
                  <a:srgbClr val="FF0000"/>
                </a:solidFill>
              </a:rPr>
              <a:t>4</a:t>
            </a:r>
            <a:endParaRPr lang="en-US" sz="1400" dirty="0">
              <a:solidFill>
                <a:srgbClr val="FF0000"/>
              </a:solidFill>
            </a:endParaRPr>
          </a:p>
        </p:txBody>
      </p:sp>
      <p:sp>
        <p:nvSpPr>
          <p:cNvPr id="39" name="Rectangle 15"/>
          <p:cNvSpPr>
            <a:spLocks noChangeArrowheads="1"/>
          </p:cNvSpPr>
          <p:nvPr/>
        </p:nvSpPr>
        <p:spPr bwMode="auto">
          <a:xfrm>
            <a:off x="6032288" y="3220404"/>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B Rot</a:t>
            </a:r>
            <a:r>
              <a:rPr lang="en-US" sz="1400" dirty="0">
                <a:solidFill>
                  <a:srgbClr val="FF0000"/>
                </a:solidFill>
              </a:rPr>
              <a:t>4</a:t>
            </a:r>
            <a:endParaRPr lang="en-US" sz="1400" dirty="0">
              <a:solidFill>
                <a:srgbClr val="FF0000"/>
              </a:solidFill>
              <a:cs typeface="+mn-cs"/>
            </a:endParaRPr>
          </a:p>
        </p:txBody>
      </p:sp>
      <p:sp>
        <p:nvSpPr>
          <p:cNvPr id="40" name="Rectangle 15"/>
          <p:cNvSpPr>
            <a:spLocks noChangeArrowheads="1"/>
          </p:cNvSpPr>
          <p:nvPr/>
        </p:nvSpPr>
        <p:spPr bwMode="auto">
          <a:xfrm>
            <a:off x="6032288" y="4217784"/>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B Rot</a:t>
            </a:r>
            <a:r>
              <a:rPr lang="en-US" sz="1400" dirty="0" smtClean="0">
                <a:solidFill>
                  <a:srgbClr val="FF0000"/>
                </a:solidFill>
                <a:cs typeface="+mn-cs"/>
              </a:rPr>
              <a:t>3</a:t>
            </a:r>
            <a:endParaRPr lang="en-US" sz="1400" dirty="0">
              <a:solidFill>
                <a:srgbClr val="FF0000"/>
              </a:solidFill>
              <a:cs typeface="+mn-cs"/>
            </a:endParaRPr>
          </a:p>
        </p:txBody>
      </p:sp>
      <p:grpSp>
        <p:nvGrpSpPr>
          <p:cNvPr id="41" name="Group 16"/>
          <p:cNvGrpSpPr>
            <a:grpSpLocks/>
          </p:cNvGrpSpPr>
          <p:nvPr/>
        </p:nvGrpSpPr>
        <p:grpSpPr bwMode="auto">
          <a:xfrm>
            <a:off x="4925585" y="4166031"/>
            <a:ext cx="2011363" cy="288925"/>
            <a:chOff x="1882" y="3339"/>
            <a:chExt cx="1267" cy="182"/>
          </a:xfrm>
        </p:grpSpPr>
        <p:sp>
          <p:nvSpPr>
            <p:cNvPr id="42" name="Rectangle 18"/>
            <p:cNvSpPr>
              <a:spLocks noChangeArrowheads="1"/>
            </p:cNvSpPr>
            <p:nvPr/>
          </p:nvSpPr>
          <p:spPr bwMode="auto">
            <a:xfrm>
              <a:off x="2582" y="3355"/>
              <a:ext cx="567" cy="136"/>
            </a:xfrm>
            <a:prstGeom prst="rect">
              <a:avLst/>
            </a:prstGeom>
            <a:solidFill>
              <a:srgbClr val="FFCC00"/>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endParaRPr lang="en-US" sz="1400">
                <a:cs typeface="+mn-cs"/>
              </a:endParaRPr>
            </a:p>
          </p:txBody>
        </p:sp>
        <p:sp>
          <p:nvSpPr>
            <p:cNvPr id="43" name="Rectangle 17"/>
            <p:cNvSpPr>
              <a:spLocks noChangeArrowheads="1"/>
            </p:cNvSpPr>
            <p:nvPr/>
          </p:nvSpPr>
          <p:spPr bwMode="auto">
            <a:xfrm>
              <a:off x="1882" y="3339"/>
              <a:ext cx="522" cy="18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b="1" dirty="0">
                  <a:solidFill>
                    <a:srgbClr val="E08500"/>
                  </a:solidFill>
                  <a:cs typeface="+mn-cs"/>
                </a:rPr>
                <a:t>GAP </a:t>
              </a:r>
              <a:r>
                <a:rPr lang="en-US" b="1" dirty="0">
                  <a:solidFill>
                    <a:srgbClr val="E08500"/>
                  </a:solidFill>
                  <a:cs typeface="+mn-cs"/>
                  <a:sym typeface="Wingdings" charset="0"/>
                </a:rPr>
                <a:t></a:t>
              </a:r>
              <a:endParaRPr lang="en-US" b="1" dirty="0">
                <a:solidFill>
                  <a:srgbClr val="E08500"/>
                </a:solidFill>
                <a:cs typeface="+mn-cs"/>
              </a:endParaRPr>
            </a:p>
          </p:txBody>
        </p:sp>
      </p:grpSp>
      <p:sp>
        <p:nvSpPr>
          <p:cNvPr id="5" name="Rectangle 4"/>
          <p:cNvSpPr/>
          <p:nvPr/>
        </p:nvSpPr>
        <p:spPr>
          <a:xfrm>
            <a:off x="613902" y="5044440"/>
            <a:ext cx="3307049"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2"/>
                </a:solidFill>
              </a:rPr>
              <a:t>Vertical Wear Leveling</a:t>
            </a:r>
            <a:endParaRPr lang="en-US" sz="2200" dirty="0">
              <a:solidFill>
                <a:schemeClr val="tx2"/>
              </a:solidFill>
            </a:endParaRPr>
          </a:p>
        </p:txBody>
      </p:sp>
      <p:sp>
        <p:nvSpPr>
          <p:cNvPr id="44" name="Rectangle 43"/>
          <p:cNvSpPr/>
          <p:nvPr/>
        </p:nvSpPr>
        <p:spPr>
          <a:xfrm>
            <a:off x="4833367" y="5044440"/>
            <a:ext cx="3307049"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2"/>
                </a:solidFill>
              </a:rPr>
              <a:t>Horizontal Wear Leveling</a:t>
            </a:r>
            <a:endParaRPr lang="en-US" sz="2200" dirty="0">
              <a:solidFill>
                <a:schemeClr val="tx2"/>
              </a:solidFill>
            </a:endParaRPr>
          </a:p>
        </p:txBody>
      </p:sp>
    </p:spTree>
    <p:extLst>
      <p:ext uri="{BB962C8B-B14F-4D97-AF65-F5344CB8AC3E}">
        <p14:creationId xmlns:p14="http://schemas.microsoft.com/office/powerpoint/2010/main" val="192742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4" presetClass="path" presetSubtype="0" accel="50000" decel="50000" fill="hold" nodeType="clickEffect">
                                  <p:stCondLst>
                                    <p:cond delay="0"/>
                                  </p:stCondLst>
                                  <p:childTnLst>
                                    <p:animMotion origin="layout" path="M 0.00104 -3.7037E-6 L 0.00139 -0.04768 " pathEditMode="relative" rAng="0" ptsTypes="AA">
                                      <p:cBhvr>
                                        <p:cTn id="19" dur="1000" fill="hold"/>
                                        <p:tgtEl>
                                          <p:spTgt spid="20"/>
                                        </p:tgtEl>
                                        <p:attrNameLst>
                                          <p:attrName>ppt_x</p:attrName>
                                          <p:attrName>ppt_y</p:attrName>
                                        </p:attrNameLst>
                                      </p:cBhvr>
                                      <p:rCtr x="17" y="-2384"/>
                                    </p:animMotion>
                                  </p:childTnLst>
                                </p:cTn>
                              </p:par>
                              <p:par>
                                <p:cTn id="20" presetID="42" presetClass="path" presetSubtype="0" accel="50000" decel="50000" fill="hold" grpId="0" nodeType="withEffect">
                                  <p:stCondLst>
                                    <p:cond delay="0"/>
                                  </p:stCondLst>
                                  <p:childTnLst>
                                    <p:animMotion origin="layout" path="M 5.55556E-7 -4.07407E-6 L 5.55556E-7 0.05116 " pathEditMode="relative" rAng="0" ptsTypes="AA">
                                      <p:cBhvr>
                                        <p:cTn id="21" dur="1000" fill="hold"/>
                                        <p:tgtEl>
                                          <p:spTgt spid="19"/>
                                        </p:tgtEl>
                                        <p:attrNameLst>
                                          <p:attrName>ppt_x</p:attrName>
                                          <p:attrName>ppt_y</p:attrName>
                                        </p:attrNameLst>
                                      </p:cBhvr>
                                      <p:rCtr x="0" y="2546"/>
                                    </p:animMotion>
                                  </p:childTnLst>
                                </p:cTn>
                              </p:par>
                            </p:childTnLst>
                          </p:cTn>
                        </p:par>
                      </p:childTnLst>
                    </p:cTn>
                  </p:par>
                  <p:par>
                    <p:cTn id="22" fill="hold">
                      <p:stCondLst>
                        <p:cond delay="indefinite"/>
                      </p:stCondLst>
                      <p:childTnLst>
                        <p:par>
                          <p:cTn id="23" fill="hold">
                            <p:stCondLst>
                              <p:cond delay="0"/>
                            </p:stCondLst>
                            <p:childTnLst>
                              <p:par>
                                <p:cTn id="24" presetID="64" presetClass="path" presetSubtype="0" accel="50000" decel="50000" fill="hold" nodeType="clickEffect">
                                  <p:stCondLst>
                                    <p:cond delay="0"/>
                                  </p:stCondLst>
                                  <p:childTnLst>
                                    <p:animMotion origin="layout" path="M 0.00052 -0.04236 L 0.00087 -0.08032 " pathEditMode="relative" rAng="0" ptsTypes="AA">
                                      <p:cBhvr>
                                        <p:cTn id="25" dur="1000" fill="hold"/>
                                        <p:tgtEl>
                                          <p:spTgt spid="20"/>
                                        </p:tgtEl>
                                        <p:attrNameLst>
                                          <p:attrName>ppt_x</p:attrName>
                                          <p:attrName>ppt_y</p:attrName>
                                        </p:attrNameLst>
                                      </p:cBhvr>
                                      <p:rCtr x="17" y="-1898"/>
                                    </p:animMotion>
                                  </p:childTnLst>
                                </p:cTn>
                              </p:par>
                              <p:par>
                                <p:cTn id="26" presetID="42" presetClass="path" presetSubtype="0" accel="50000" decel="50000" fill="hold" grpId="0" nodeType="withEffect">
                                  <p:stCondLst>
                                    <p:cond delay="0"/>
                                  </p:stCondLst>
                                  <p:childTnLst>
                                    <p:animMotion origin="layout" path="M 5.55556E-7 0.00047 L 5.55556E-7 0.03195 " pathEditMode="relative" rAng="0" ptsTypes="AA">
                                      <p:cBhvr>
                                        <p:cTn id="27" dur="1000" fill="hold"/>
                                        <p:tgtEl>
                                          <p:spTgt spid="13"/>
                                        </p:tgtEl>
                                        <p:attrNameLst>
                                          <p:attrName>ppt_x</p:attrName>
                                          <p:attrName>ppt_y</p:attrName>
                                        </p:attrNameLst>
                                      </p:cBhvr>
                                      <p:rCtr x="0" y="1574"/>
                                    </p:animMotion>
                                  </p:childTnLst>
                                </p:cTn>
                              </p:par>
                            </p:childTnLst>
                          </p:cTn>
                        </p:par>
                      </p:childTnLst>
                    </p:cTn>
                  </p:par>
                  <p:par>
                    <p:cTn id="28" fill="hold">
                      <p:stCondLst>
                        <p:cond delay="indefinite"/>
                      </p:stCondLst>
                      <p:childTnLst>
                        <p:par>
                          <p:cTn id="29" fill="hold">
                            <p:stCondLst>
                              <p:cond delay="0"/>
                            </p:stCondLst>
                            <p:childTnLst>
                              <p:par>
                                <p:cTn id="30" presetID="64" presetClass="path" presetSubtype="0" accel="50000" decel="50000" fill="hold" nodeType="clickEffect">
                                  <p:stCondLst>
                                    <p:cond delay="0"/>
                                  </p:stCondLst>
                                  <p:childTnLst>
                                    <p:animMotion origin="layout" path="M 0.00087 -0.07546 L 0.00122 -0.11157 " pathEditMode="relative" rAng="0" ptsTypes="AA">
                                      <p:cBhvr>
                                        <p:cTn id="31" dur="1000" fill="hold"/>
                                        <p:tgtEl>
                                          <p:spTgt spid="20"/>
                                        </p:tgtEl>
                                        <p:attrNameLst>
                                          <p:attrName>ppt_x</p:attrName>
                                          <p:attrName>ppt_y</p:attrName>
                                        </p:attrNameLst>
                                      </p:cBhvr>
                                      <p:rCtr x="17" y="-1806"/>
                                    </p:animMotion>
                                  </p:childTnLst>
                                </p:cTn>
                              </p:par>
                              <p:par>
                                <p:cTn id="32" presetID="42" presetClass="path" presetSubtype="0" accel="50000" decel="50000" fill="hold" grpId="0" nodeType="withEffect">
                                  <p:stCondLst>
                                    <p:cond delay="0"/>
                                  </p:stCondLst>
                                  <p:childTnLst>
                                    <p:animMotion origin="layout" path="M 3.33333E-6 0.0007 L 3.33333E-6 0.03403 " pathEditMode="relative" rAng="0" ptsTypes="AA">
                                      <p:cBhvr>
                                        <p:cTn id="33" dur="1000" fill="hold"/>
                                        <p:tgtEl>
                                          <p:spTgt spid="10"/>
                                        </p:tgtEl>
                                        <p:attrNameLst>
                                          <p:attrName>ppt_x</p:attrName>
                                          <p:attrName>ppt_y</p:attrName>
                                        </p:attrNameLst>
                                      </p:cBhvr>
                                      <p:rCtr x="0" y="1667"/>
                                    </p:animMotion>
                                  </p:childTnLst>
                                </p:cTn>
                              </p:par>
                            </p:childTnLst>
                          </p:cTn>
                        </p:par>
                      </p:childTnLst>
                    </p:cTn>
                  </p:par>
                  <p:par>
                    <p:cTn id="34" fill="hold">
                      <p:stCondLst>
                        <p:cond delay="indefinite"/>
                      </p:stCondLst>
                      <p:childTnLst>
                        <p:par>
                          <p:cTn id="35" fill="hold">
                            <p:stCondLst>
                              <p:cond delay="0"/>
                            </p:stCondLst>
                            <p:childTnLst>
                              <p:par>
                                <p:cTn id="36" presetID="64" presetClass="path" presetSubtype="0" accel="50000" decel="50000" fill="hold" nodeType="clickEffect">
                                  <p:stCondLst>
                                    <p:cond delay="0"/>
                                  </p:stCondLst>
                                  <p:childTnLst>
                                    <p:animMotion origin="layout" path="M 0.0007 -0.1074 L 0.0007 -0.14791 " pathEditMode="relative" rAng="0" ptsTypes="AA">
                                      <p:cBhvr>
                                        <p:cTn id="37" dur="1000" fill="hold"/>
                                        <p:tgtEl>
                                          <p:spTgt spid="20"/>
                                        </p:tgtEl>
                                        <p:attrNameLst>
                                          <p:attrName>ppt_x</p:attrName>
                                          <p:attrName>ppt_y</p:attrName>
                                        </p:attrNameLst>
                                      </p:cBhvr>
                                      <p:rCtr x="0" y="-2037"/>
                                    </p:animMotion>
                                  </p:childTnLst>
                                </p:cTn>
                              </p:par>
                              <p:par>
                                <p:cTn id="38" presetID="42" presetClass="path" presetSubtype="0" accel="50000" decel="50000" fill="hold" grpId="0" nodeType="withEffect">
                                  <p:stCondLst>
                                    <p:cond delay="0"/>
                                  </p:stCondLst>
                                  <p:childTnLst>
                                    <p:animMotion origin="layout" path="M 3.33333E-6 0.00139 L 3.33333E-6 0.03264 " pathEditMode="relative" rAng="0" ptsTypes="AA">
                                      <p:cBhvr>
                                        <p:cTn id="39" dur="1000" fill="hold"/>
                                        <p:tgtEl>
                                          <p:spTgt spid="8"/>
                                        </p:tgtEl>
                                        <p:attrNameLst>
                                          <p:attrName>ppt_x</p:attrName>
                                          <p:attrName>ppt_y</p:attrName>
                                        </p:attrNameLst>
                                      </p:cBhvr>
                                      <p:rCtr x="0" y="1551"/>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00122 -0.14282 L 0.00018 0.00162 " pathEditMode="relative" rAng="0" ptsTypes="AA">
                                      <p:cBhvr>
                                        <p:cTn id="43" dur="1000" fill="hold"/>
                                        <p:tgtEl>
                                          <p:spTgt spid="20"/>
                                        </p:tgtEl>
                                        <p:attrNameLst>
                                          <p:attrName>ppt_x</p:attrName>
                                          <p:attrName>ppt_y</p:attrName>
                                        </p:attrNameLst>
                                      </p:cBhvr>
                                      <p:rCtr x="-52" y="7222"/>
                                    </p:animMotion>
                                  </p:childTnLst>
                                </p:cTn>
                              </p:par>
                              <p:par>
                                <p:cTn id="44" presetID="64" presetClass="path" presetSubtype="0" accel="50000" decel="50000" fill="hold" grpId="1" nodeType="withEffect">
                                  <p:stCondLst>
                                    <p:cond delay="0"/>
                                  </p:stCondLst>
                                  <p:childTnLst>
                                    <p:animMotion origin="layout" path="M 5.55556E-7 0.05116 L 5.55556E-7 -0.09468 " pathEditMode="relative" rAng="0" ptsTypes="AA">
                                      <p:cBhvr>
                                        <p:cTn id="45" dur="1000" fill="hold"/>
                                        <p:tgtEl>
                                          <p:spTgt spid="19"/>
                                        </p:tgtEl>
                                        <p:attrNameLst>
                                          <p:attrName>ppt_x</p:attrName>
                                          <p:attrName>ppt_y</p:attrName>
                                        </p:attrNameLst>
                                      </p:cBhvr>
                                      <p:rCtr x="0" y="-7292"/>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0" nodeType="clickEffect">
                                  <p:stCondLst>
                                    <p:cond delay="0"/>
                                  </p:stCondLst>
                                  <p:childTnLst>
                                    <p:animMotion origin="layout" path="M 5.E-6 4.07407E-6 L -0.00052 0.03333 " pathEditMode="relative" rAng="0" ptsTypes="AA">
                                      <p:cBhvr>
                                        <p:cTn id="49" dur="1000" fill="hold"/>
                                        <p:tgtEl>
                                          <p:spTgt spid="7"/>
                                        </p:tgtEl>
                                        <p:attrNameLst>
                                          <p:attrName>ppt_x</p:attrName>
                                          <p:attrName>ppt_y</p:attrName>
                                        </p:attrNameLst>
                                      </p:cBhvr>
                                      <p:rCtr x="-35" y="1667"/>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xEl>
                                              <p:pRg st="1" end="1"/>
                                            </p:txEl>
                                          </p:spTgt>
                                        </p:tgtEl>
                                        <p:attrNameLst>
                                          <p:attrName>style.visibility</p:attrName>
                                        </p:attrNameLst>
                                      </p:cBhvr>
                                      <p:to>
                                        <p:strVal val="visible"/>
                                      </p:to>
                                    </p:set>
                                    <p:animEffect transition="in" filter="fade">
                                      <p:cBhvr>
                                        <p:cTn id="54" dur="500"/>
                                        <p:tgtEl>
                                          <p:spTgt spid="9">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4" presetClass="path" presetSubtype="0" accel="50000" decel="50000" fill="hold" nodeType="clickEffect">
                                  <p:stCondLst>
                                    <p:cond delay="0"/>
                                  </p:stCondLst>
                                  <p:childTnLst>
                                    <p:animMotion origin="layout" path="M 0.00104 -3.7037E-6 L 0.00139 -0.04768 " pathEditMode="relative" rAng="0" ptsTypes="AA">
                                      <p:cBhvr>
                                        <p:cTn id="66" dur="1000" fill="hold"/>
                                        <p:tgtEl>
                                          <p:spTgt spid="41"/>
                                        </p:tgtEl>
                                        <p:attrNameLst>
                                          <p:attrName>ppt_x</p:attrName>
                                          <p:attrName>ppt_y</p:attrName>
                                        </p:attrNameLst>
                                      </p:cBhvr>
                                      <p:rCtr x="17" y="-2384"/>
                                    </p:animMotion>
                                  </p:childTnLst>
                                </p:cTn>
                              </p:par>
                              <p:par>
                                <p:cTn id="67" presetID="42" presetClass="path" presetSubtype="0" accel="50000" decel="50000" fill="hold" grpId="0" nodeType="withEffect">
                                  <p:stCondLst>
                                    <p:cond delay="0"/>
                                  </p:stCondLst>
                                  <p:childTnLst>
                                    <p:animMotion origin="layout" path="M 5.55556E-7 -4.07407E-6 L 5.55556E-7 0.05116 " pathEditMode="relative" rAng="0" ptsTypes="AA">
                                      <p:cBhvr>
                                        <p:cTn id="68" dur="1000" fill="hold"/>
                                        <p:tgtEl>
                                          <p:spTgt spid="34"/>
                                        </p:tgtEl>
                                        <p:attrNameLst>
                                          <p:attrName>ppt_x</p:attrName>
                                          <p:attrName>ppt_y</p:attrName>
                                        </p:attrNameLst>
                                      </p:cBhvr>
                                      <p:rCtr x="0" y="2546"/>
                                    </p:animMotion>
                                  </p:childTnLst>
                                </p:cTn>
                              </p:par>
                              <p:par>
                                <p:cTn id="69" presetID="10" presetClass="entr" presetSubtype="0" fill="hold" grpId="0" nodeType="withEffect">
                                  <p:stCondLst>
                                    <p:cond delay="100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64" presetClass="path" presetSubtype="0" accel="50000" decel="50000" fill="hold" nodeType="clickEffect">
                                  <p:stCondLst>
                                    <p:cond delay="0"/>
                                  </p:stCondLst>
                                  <p:childTnLst>
                                    <p:animMotion origin="layout" path="M 0.00052 -0.04236 L 0.00087 -0.08032 " pathEditMode="relative" rAng="0" ptsTypes="AA">
                                      <p:cBhvr>
                                        <p:cTn id="75" dur="1000" fill="hold"/>
                                        <p:tgtEl>
                                          <p:spTgt spid="41"/>
                                        </p:tgtEl>
                                        <p:attrNameLst>
                                          <p:attrName>ppt_x</p:attrName>
                                          <p:attrName>ppt_y</p:attrName>
                                        </p:attrNameLst>
                                      </p:cBhvr>
                                      <p:rCtr x="17" y="-1898"/>
                                    </p:animMotion>
                                  </p:childTnLst>
                                </p:cTn>
                              </p:par>
                              <p:par>
                                <p:cTn id="76" presetID="42" presetClass="path" presetSubtype="0" accel="50000" decel="50000" fill="hold" grpId="0" nodeType="withEffect">
                                  <p:stCondLst>
                                    <p:cond delay="0"/>
                                  </p:stCondLst>
                                  <p:childTnLst>
                                    <p:animMotion origin="layout" path="M 5.55556E-7 0.00047 L 5.55556E-7 0.03195 " pathEditMode="relative" rAng="0" ptsTypes="AA">
                                      <p:cBhvr>
                                        <p:cTn id="77" dur="1000" fill="hold"/>
                                        <p:tgtEl>
                                          <p:spTgt spid="28"/>
                                        </p:tgtEl>
                                        <p:attrNameLst>
                                          <p:attrName>ppt_x</p:attrName>
                                          <p:attrName>ppt_y</p:attrName>
                                        </p:attrNameLst>
                                      </p:cBhvr>
                                      <p:rCtr x="0" y="1574"/>
                                    </p:animMotion>
                                  </p:childTnLst>
                                </p:cTn>
                              </p:par>
                              <p:par>
                                <p:cTn id="78" presetID="10" presetClass="entr" presetSubtype="0" fill="hold" grpId="0" nodeType="withEffect">
                                  <p:stCondLst>
                                    <p:cond delay="100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0" nodeType="clickEffect">
                                  <p:stCondLst>
                                    <p:cond delay="0"/>
                                  </p:stCondLst>
                                  <p:childTnLst>
                                    <p:animMotion origin="layout" path="M 5.E-6 4.07407E-6 L -0.00052 0.03333 " pathEditMode="relative" rAng="0" ptsTypes="AA">
                                      <p:cBhvr>
                                        <p:cTn id="84" dur="1000" fill="hold"/>
                                        <p:tgtEl>
                                          <p:spTgt spid="25"/>
                                        </p:tgtEl>
                                        <p:attrNameLst>
                                          <p:attrName>ppt_x</p:attrName>
                                          <p:attrName>ppt_y</p:attrName>
                                        </p:attrNameLst>
                                      </p:cBhvr>
                                      <p:rCtr x="-35" y="1667"/>
                                    </p:animMotion>
                                  </p:childTnLst>
                                </p:cTn>
                              </p:par>
                            </p:childTnLst>
                          </p:cTn>
                        </p:par>
                      </p:childTnLst>
                    </p:cTn>
                  </p:par>
                  <p:par>
                    <p:cTn id="85" fill="hold">
                      <p:stCondLst>
                        <p:cond delay="indefinite"/>
                      </p:stCondLst>
                      <p:childTnLst>
                        <p:par>
                          <p:cTn id="86" fill="hold">
                            <p:stCondLst>
                              <p:cond delay="0"/>
                            </p:stCondLst>
                            <p:childTnLst>
                              <p:par>
                                <p:cTn id="87" presetID="64" presetClass="path" presetSubtype="0" accel="50000" decel="50000" fill="hold" nodeType="clickEffect">
                                  <p:stCondLst>
                                    <p:cond delay="0"/>
                                  </p:stCondLst>
                                  <p:childTnLst>
                                    <p:animMotion origin="layout" path="M 0.00087 -0.07546 L 0.00122 -0.11157 " pathEditMode="relative" rAng="0" ptsTypes="AA">
                                      <p:cBhvr>
                                        <p:cTn id="88" dur="1000" fill="hold"/>
                                        <p:tgtEl>
                                          <p:spTgt spid="41"/>
                                        </p:tgtEl>
                                        <p:attrNameLst>
                                          <p:attrName>ppt_x</p:attrName>
                                          <p:attrName>ppt_y</p:attrName>
                                        </p:attrNameLst>
                                      </p:cBhvr>
                                      <p:rCtr x="17" y="-1806"/>
                                    </p:animMotion>
                                  </p:childTnLst>
                                </p:cTn>
                              </p:par>
                              <p:par>
                                <p:cTn id="89" presetID="42" presetClass="path" presetSubtype="0" accel="50000" decel="50000" fill="hold" grpId="0" nodeType="withEffect">
                                  <p:stCondLst>
                                    <p:cond delay="0"/>
                                  </p:stCondLst>
                                  <p:childTnLst>
                                    <p:animMotion origin="layout" path="M 3.33333E-6 0.0007 L 3.33333E-6 0.03403 " pathEditMode="relative" rAng="0" ptsTypes="AA">
                                      <p:cBhvr>
                                        <p:cTn id="90" dur="1000" fill="hold"/>
                                        <p:tgtEl>
                                          <p:spTgt spid="27"/>
                                        </p:tgtEl>
                                        <p:attrNameLst>
                                          <p:attrName>ppt_x</p:attrName>
                                          <p:attrName>ppt_y</p:attrName>
                                        </p:attrNameLst>
                                      </p:cBhvr>
                                      <p:rCtr x="0" y="1667"/>
                                    </p:animMotion>
                                  </p:childTnLst>
                                </p:cTn>
                              </p:par>
                              <p:par>
                                <p:cTn id="91" presetID="10" presetClass="entr" presetSubtype="0" fill="hold" grpId="0" nodeType="withEffect">
                                  <p:stCondLst>
                                    <p:cond delay="100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64" presetClass="path" presetSubtype="0" accel="50000" decel="50000" fill="hold" nodeType="clickEffect">
                                  <p:stCondLst>
                                    <p:cond delay="0"/>
                                  </p:stCondLst>
                                  <p:childTnLst>
                                    <p:animMotion origin="layout" path="M 0.0007 -0.1074 L 0.0007 -0.14791 " pathEditMode="relative" rAng="0" ptsTypes="AA">
                                      <p:cBhvr>
                                        <p:cTn id="97" dur="1000" fill="hold"/>
                                        <p:tgtEl>
                                          <p:spTgt spid="41"/>
                                        </p:tgtEl>
                                        <p:attrNameLst>
                                          <p:attrName>ppt_x</p:attrName>
                                          <p:attrName>ppt_y</p:attrName>
                                        </p:attrNameLst>
                                      </p:cBhvr>
                                      <p:rCtr x="0" y="-2037"/>
                                    </p:animMotion>
                                  </p:childTnLst>
                                </p:cTn>
                              </p:par>
                              <p:par>
                                <p:cTn id="98" presetID="42" presetClass="path" presetSubtype="0" accel="50000" decel="50000" fill="hold" grpId="0" nodeType="withEffect">
                                  <p:stCondLst>
                                    <p:cond delay="0"/>
                                  </p:stCondLst>
                                  <p:childTnLst>
                                    <p:animMotion origin="layout" path="M 3.33333E-6 0.00139 L 3.33333E-6 0.03264 " pathEditMode="relative" rAng="0" ptsTypes="AA">
                                      <p:cBhvr>
                                        <p:cTn id="99" dur="1000" fill="hold"/>
                                        <p:tgtEl>
                                          <p:spTgt spid="26"/>
                                        </p:tgtEl>
                                        <p:attrNameLst>
                                          <p:attrName>ppt_x</p:attrName>
                                          <p:attrName>ppt_y</p:attrName>
                                        </p:attrNameLst>
                                      </p:cBhvr>
                                      <p:rCtr x="0" y="1551"/>
                                    </p:animMotion>
                                  </p:childTnLst>
                                </p:cTn>
                              </p:par>
                              <p:par>
                                <p:cTn id="100" presetID="10" presetClass="entr" presetSubtype="0" fill="hold" grpId="0" nodeType="withEffect">
                                  <p:stCondLst>
                                    <p:cond delay="100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5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0.00122 -0.14282 L 0.00018 0.00162 " pathEditMode="relative" rAng="0" ptsTypes="AA">
                                      <p:cBhvr>
                                        <p:cTn id="106" dur="1000" fill="hold"/>
                                        <p:tgtEl>
                                          <p:spTgt spid="41"/>
                                        </p:tgtEl>
                                        <p:attrNameLst>
                                          <p:attrName>ppt_x</p:attrName>
                                          <p:attrName>ppt_y</p:attrName>
                                        </p:attrNameLst>
                                      </p:cBhvr>
                                      <p:rCtr x="-52" y="7222"/>
                                    </p:animMotion>
                                  </p:childTnLst>
                                </p:cTn>
                              </p:par>
                              <p:par>
                                <p:cTn id="107" presetID="64" presetClass="path" presetSubtype="0" accel="50000" decel="50000" fill="hold" grpId="1" nodeType="withEffect">
                                  <p:stCondLst>
                                    <p:cond delay="0"/>
                                  </p:stCondLst>
                                  <p:childTnLst>
                                    <p:animMotion origin="layout" path="M 5.55556E-7 0.05116 L 5.55556E-7 -0.09468 " pathEditMode="relative" rAng="0" ptsTypes="AA">
                                      <p:cBhvr>
                                        <p:cTn id="108" dur="1000" fill="hold"/>
                                        <p:tgtEl>
                                          <p:spTgt spid="34"/>
                                        </p:tgtEl>
                                        <p:attrNameLst>
                                          <p:attrName>ppt_x</p:attrName>
                                          <p:attrName>ppt_y</p:attrName>
                                        </p:attrNameLst>
                                      </p:cBhvr>
                                      <p:rCtr x="0" y="-7292"/>
                                    </p:animMotion>
                                  </p:childTnLst>
                                </p:cTn>
                              </p:par>
                              <p:par>
                                <p:cTn id="109" presetID="10" presetClass="entr" presetSubtype="0" fill="hold" grpId="0" nodeType="withEffect">
                                  <p:stCondLst>
                                    <p:cond delay="100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P spid="7" grpId="1"/>
      <p:bldP spid="8" grpId="0" animBg="1"/>
      <p:bldP spid="10" grpId="0" animBg="1"/>
      <p:bldP spid="13" grpId="0" animBg="1"/>
      <p:bldP spid="18" grpId="0"/>
      <p:bldP spid="19" grpId="0" animBg="1"/>
      <p:bldP spid="19" grpId="1" animBg="1"/>
      <p:bldP spid="25" grpId="0"/>
      <p:bldP spid="25" grpId="1"/>
      <p:bldP spid="26" grpId="0" animBg="1"/>
      <p:bldP spid="27" grpId="0" animBg="1"/>
      <p:bldP spid="28" grpId="0" animBg="1"/>
      <p:bldP spid="33" grpId="0"/>
      <p:bldP spid="34" grpId="0" animBg="1"/>
      <p:bldP spid="34" grpId="1" animBg="1"/>
      <p:bldP spid="36" grpId="0" animBg="1"/>
      <p:bldP spid="37" grpId="0" animBg="1"/>
      <p:bldP spid="38" grpId="0" animBg="1"/>
      <p:bldP spid="39" grpId="0" animBg="1"/>
      <p:bldP spid="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IS it secure?</a:t>
            </a:r>
            <a:endParaRPr lang="en-US" dirty="0"/>
          </a:p>
        </p:txBody>
      </p:sp>
      <p:sp>
        <p:nvSpPr>
          <p:cNvPr id="3" name="Content Placeholder 2"/>
          <p:cNvSpPr>
            <a:spLocks noGrp="1"/>
          </p:cNvSpPr>
          <p:nvPr>
            <p:ph idx="1"/>
          </p:nvPr>
        </p:nvSpPr>
        <p:spPr>
          <a:xfrm>
            <a:off x="242888" y="1192213"/>
            <a:ext cx="8754808" cy="4830762"/>
          </a:xfrm>
        </p:spPr>
        <p:txBody>
          <a:bodyPr/>
          <a:lstStyle/>
          <a:p>
            <a:r>
              <a:rPr lang="en-US" dirty="0" smtClean="0"/>
              <a:t>Aren’t you re-using the pad?</a:t>
            </a:r>
          </a:p>
          <a:p>
            <a:r>
              <a:rPr lang="en-US" dirty="0" smtClean="0"/>
              <a:t>AES-CTR-mode</a:t>
            </a:r>
          </a:p>
          <a:p>
            <a:pPr lvl="1"/>
            <a:r>
              <a:rPr lang="en-US" dirty="0" smtClean="0"/>
              <a:t>Unique full pad per ever write.</a:t>
            </a:r>
          </a:p>
          <a:p>
            <a:r>
              <a:rPr lang="en-US" dirty="0" smtClean="0"/>
              <a:t>DEUCE</a:t>
            </a:r>
          </a:p>
          <a:p>
            <a:pPr lvl="1"/>
            <a:r>
              <a:rPr lang="en-US" dirty="0" smtClean="0"/>
              <a:t>Epoch start, uses unique full pad</a:t>
            </a:r>
          </a:p>
          <a:p>
            <a:pPr lvl="1"/>
            <a:r>
              <a:rPr lang="en-US" dirty="0" smtClean="0"/>
              <a:t>Between epochs, uses a unique full pad per write, to re-encrypt modified words. Unmodified words simply not touched</a:t>
            </a:r>
          </a:p>
          <a:p>
            <a:pPr marL="457200" lvl="1" indent="0">
              <a:buNone/>
            </a:pPr>
            <a:r>
              <a:rPr lang="en-US" dirty="0" smtClean="0">
                <a:sym typeface="Wingdings" pitchFamily="2" charset="2"/>
              </a:rPr>
              <a:t>whole line is always encrypted, and pads are not re-used</a:t>
            </a: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35</a:t>
            </a:fld>
            <a:endParaRPr lang="en-US"/>
          </a:p>
        </p:txBody>
      </p:sp>
    </p:spTree>
    <p:extLst>
      <p:ext uri="{BB962C8B-B14F-4D97-AF65-F5344CB8AC3E}">
        <p14:creationId xmlns:p14="http://schemas.microsoft.com/office/powerpoint/2010/main" val="3956184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p:cNvGrpSpPr/>
          <p:nvPr/>
        </p:nvGrpSpPr>
        <p:grpSpPr>
          <a:xfrm>
            <a:off x="2365311" y="5577840"/>
            <a:ext cx="3429000" cy="548640"/>
            <a:chOff x="2365311" y="3657600"/>
            <a:chExt cx="3429000" cy="548640"/>
          </a:xfrm>
        </p:grpSpPr>
        <p:sp>
          <p:nvSpPr>
            <p:cNvPr id="130" name="Rectangle 129"/>
            <p:cNvSpPr/>
            <p:nvPr/>
          </p:nvSpPr>
          <p:spPr>
            <a:xfrm>
              <a:off x="44227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35" name="Rectangle 134"/>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36" name="Rectangle 135"/>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sp>
        <p:nvSpPr>
          <p:cNvPr id="126" name="Rectangle 125"/>
          <p:cNvSpPr/>
          <p:nvPr/>
        </p:nvSpPr>
        <p:spPr>
          <a:xfrm>
            <a:off x="2365311" y="493776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nvGrpSpPr>
          <p:cNvPr id="111" name="Group 110"/>
          <p:cNvGrpSpPr/>
          <p:nvPr/>
        </p:nvGrpSpPr>
        <p:grpSpPr>
          <a:xfrm>
            <a:off x="2365311" y="4296784"/>
            <a:ext cx="4114800" cy="548640"/>
            <a:chOff x="2365311" y="3657600"/>
            <a:chExt cx="4114800" cy="548640"/>
          </a:xfrm>
        </p:grpSpPr>
        <p:sp>
          <p:nvSpPr>
            <p:cNvPr id="117" name="Rectangle 116"/>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18" name="Rectangle 117"/>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19" name="Rectangle 118"/>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5" name="Group 4"/>
          <p:cNvGrpSpPr/>
          <p:nvPr/>
        </p:nvGrpSpPr>
        <p:grpSpPr>
          <a:xfrm>
            <a:off x="2365311" y="3657600"/>
            <a:ext cx="5486400" cy="548640"/>
            <a:chOff x="2365311" y="3657600"/>
            <a:chExt cx="5486400" cy="548640"/>
          </a:xfrm>
        </p:grpSpPr>
        <p:sp>
          <p:nvSpPr>
            <p:cNvPr id="53" name="Rectangle 52"/>
            <p:cNvSpPr/>
            <p:nvPr/>
          </p:nvSpPr>
          <p:spPr>
            <a:xfrm>
              <a:off x="44227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2" name="Rectangle 71"/>
            <p:cNvSpPr/>
            <p:nvPr/>
          </p:nvSpPr>
          <p:spPr>
            <a:xfrm>
              <a:off x="37369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3" name="Rectangle 72"/>
            <p:cNvSpPr/>
            <p:nvPr/>
          </p:nvSpPr>
          <p:spPr>
            <a:xfrm>
              <a:off x="64801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4" name="Rectangle 73"/>
            <p:cNvSpPr/>
            <p:nvPr/>
          </p:nvSpPr>
          <p:spPr>
            <a:xfrm>
              <a:off x="71659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51" name="Rectangle 50"/>
            <p:cNvSpPr/>
            <p:nvPr/>
          </p:nvSpPr>
          <p:spPr>
            <a:xfrm>
              <a:off x="30511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0" name="Rectangle 59"/>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1" name="Rectangle 60"/>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2" name="Rectangle 61"/>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3" name="Group 2"/>
          <p:cNvGrpSpPr/>
          <p:nvPr/>
        </p:nvGrpSpPr>
        <p:grpSpPr>
          <a:xfrm>
            <a:off x="2365311" y="1097280"/>
            <a:ext cx="5486400" cy="548640"/>
            <a:chOff x="2365311" y="1097280"/>
            <a:chExt cx="5486400" cy="548640"/>
          </a:xfrm>
        </p:grpSpPr>
        <p:sp>
          <p:nvSpPr>
            <p:cNvPr id="63" name="Rectangle 62"/>
            <p:cNvSpPr/>
            <p:nvPr/>
          </p:nvSpPr>
          <p:spPr>
            <a:xfrm>
              <a:off x="44227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4" name="Rectangle 63"/>
            <p:cNvSpPr/>
            <p:nvPr/>
          </p:nvSpPr>
          <p:spPr>
            <a:xfrm>
              <a:off x="3736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6" name="Rectangle 65"/>
            <p:cNvSpPr/>
            <p:nvPr/>
          </p:nvSpPr>
          <p:spPr>
            <a:xfrm>
              <a:off x="64801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7" name="Rectangle 66"/>
            <p:cNvSpPr/>
            <p:nvPr/>
          </p:nvSpPr>
          <p:spPr>
            <a:xfrm>
              <a:off x="7165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8" name="Rectangle 67"/>
            <p:cNvSpPr/>
            <p:nvPr/>
          </p:nvSpPr>
          <p:spPr>
            <a:xfrm>
              <a:off x="30511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71" name="Rectangle 70"/>
            <p:cNvSpPr/>
            <p:nvPr/>
          </p:nvSpPr>
          <p:spPr>
            <a:xfrm>
              <a:off x="23653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76" name="Rectangle 75"/>
            <p:cNvSpPr/>
            <p:nvPr/>
          </p:nvSpPr>
          <p:spPr>
            <a:xfrm>
              <a:off x="51085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83" name="Rectangle 82"/>
            <p:cNvSpPr/>
            <p:nvPr/>
          </p:nvSpPr>
          <p:spPr>
            <a:xfrm>
              <a:off x="57943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grpSp>
      <p:sp>
        <p:nvSpPr>
          <p:cNvPr id="2" name="Title 1"/>
          <p:cNvSpPr>
            <a:spLocks noGrp="1"/>
          </p:cNvSpPr>
          <p:nvPr>
            <p:ph type="title"/>
          </p:nvPr>
        </p:nvSpPr>
        <p:spPr/>
        <p:txBody>
          <a:bodyPr/>
          <a:lstStyle/>
          <a:p>
            <a:r>
              <a:rPr lang="en-US" dirty="0" smtClean="0"/>
              <a:t>minimum re-encrypt</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z="2400" smtClean="0"/>
              <a:pPr>
                <a:defRPr/>
              </a:pPr>
              <a:t>36</a:t>
            </a:fld>
            <a:endParaRPr lang="en-US" sz="2400"/>
          </a:p>
        </p:txBody>
      </p:sp>
      <p:sp>
        <p:nvSpPr>
          <p:cNvPr id="30" name="Rectangle 29"/>
          <p:cNvSpPr/>
          <p:nvPr/>
        </p:nvSpPr>
        <p:spPr>
          <a:xfrm>
            <a:off x="430304" y="1004675"/>
            <a:ext cx="1771337" cy="67647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Words modified</a:t>
            </a:r>
            <a:endParaRPr lang="en-US" sz="2400" dirty="0"/>
          </a:p>
        </p:txBody>
      </p:sp>
      <p:sp>
        <p:nvSpPr>
          <p:cNvPr id="58" name="Rectangle 57"/>
          <p:cNvSpPr/>
          <p:nvPr/>
        </p:nvSpPr>
        <p:spPr>
          <a:xfrm>
            <a:off x="3736911" y="1737360"/>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sp>
        <p:nvSpPr>
          <p:cNvPr id="65" name="Rectangle 64"/>
          <p:cNvSpPr/>
          <p:nvPr/>
        </p:nvSpPr>
        <p:spPr>
          <a:xfrm>
            <a:off x="7165911" y="2377440"/>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2</a:t>
            </a:r>
            <a:endParaRPr lang="en-US" sz="2400" dirty="0">
              <a:solidFill>
                <a:srgbClr val="00B0F0"/>
              </a:solidFill>
            </a:endParaRPr>
          </a:p>
        </p:txBody>
      </p:sp>
      <p:sp>
        <p:nvSpPr>
          <p:cNvPr id="69" name="Rectangle 68"/>
          <p:cNvSpPr/>
          <p:nvPr/>
        </p:nvSpPr>
        <p:spPr>
          <a:xfrm>
            <a:off x="6480111" y="3017520"/>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77" name="Rectangle 76"/>
          <p:cNvSpPr/>
          <p:nvPr/>
        </p:nvSpPr>
        <p:spPr>
          <a:xfrm>
            <a:off x="51085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56" name="Rectangle 55"/>
          <p:cNvSpPr/>
          <p:nvPr/>
        </p:nvSpPr>
        <p:spPr>
          <a:xfrm>
            <a:off x="51085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80" name="Rectangle 79"/>
          <p:cNvSpPr/>
          <p:nvPr/>
        </p:nvSpPr>
        <p:spPr>
          <a:xfrm>
            <a:off x="23653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34" name="Rectangle 33"/>
          <p:cNvSpPr/>
          <p:nvPr/>
        </p:nvSpPr>
        <p:spPr>
          <a:xfrm>
            <a:off x="57943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35" name="Rectangle 34"/>
          <p:cNvSpPr/>
          <p:nvPr/>
        </p:nvSpPr>
        <p:spPr>
          <a:xfrm>
            <a:off x="23653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39" name="Rectangle 38"/>
          <p:cNvSpPr/>
          <p:nvPr/>
        </p:nvSpPr>
        <p:spPr>
          <a:xfrm>
            <a:off x="2365311" y="4937760"/>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44" name="Rectangle 43"/>
          <p:cNvSpPr/>
          <p:nvPr/>
        </p:nvSpPr>
        <p:spPr>
          <a:xfrm>
            <a:off x="44227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45" name="Rectangle 44"/>
          <p:cNvSpPr/>
          <p:nvPr/>
        </p:nvSpPr>
        <p:spPr>
          <a:xfrm>
            <a:off x="23653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48" name="Rectangle 47"/>
          <p:cNvSpPr/>
          <p:nvPr/>
        </p:nvSpPr>
        <p:spPr>
          <a:xfrm>
            <a:off x="30511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49" name="Rectangle 48"/>
          <p:cNvSpPr/>
          <p:nvPr/>
        </p:nvSpPr>
        <p:spPr>
          <a:xfrm>
            <a:off x="37369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50" name="Rectangle 49"/>
          <p:cNvSpPr/>
          <p:nvPr/>
        </p:nvSpPr>
        <p:spPr>
          <a:xfrm>
            <a:off x="44227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57" name="Rectangle 56"/>
          <p:cNvSpPr/>
          <p:nvPr/>
        </p:nvSpPr>
        <p:spPr>
          <a:xfrm>
            <a:off x="51085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75" name="Rectangle 74"/>
          <p:cNvSpPr/>
          <p:nvPr/>
        </p:nvSpPr>
        <p:spPr>
          <a:xfrm>
            <a:off x="57943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81" name="Rectangle 80"/>
          <p:cNvSpPr/>
          <p:nvPr/>
        </p:nvSpPr>
        <p:spPr>
          <a:xfrm>
            <a:off x="64801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82" name="Rectangle 81"/>
          <p:cNvSpPr/>
          <p:nvPr/>
        </p:nvSpPr>
        <p:spPr>
          <a:xfrm>
            <a:off x="71659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cxnSp>
        <p:nvCxnSpPr>
          <p:cNvPr id="7" name="Straight Arrow Connector 6"/>
          <p:cNvCxnSpPr/>
          <p:nvPr/>
        </p:nvCxnSpPr>
        <p:spPr>
          <a:xfrm>
            <a:off x="8138160" y="1371600"/>
            <a:ext cx="0" cy="5120640"/>
          </a:xfrm>
          <a:prstGeom prst="straightConnector1">
            <a:avLst/>
          </a:prstGeom>
          <a:ln w="3810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8001000" y="137160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8001000" y="201168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8001000" y="265176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a:off x="8001000" y="329184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a:off x="8001000" y="393192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8001000" y="4571104"/>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8001000" y="521208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8001000" y="585216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436986" y="1208443"/>
            <a:ext cx="523220" cy="4663969"/>
          </a:xfrm>
          <a:prstGeom prst="rect">
            <a:avLst/>
          </a:prstGeom>
          <a:noFill/>
        </p:spPr>
        <p:txBody>
          <a:bodyPr vert="eaVert" wrap="none" rtlCol="0">
            <a:spAutoFit/>
          </a:bodyPr>
          <a:lstStyle/>
          <a:p>
            <a:r>
              <a:rPr lang="en-US" sz="2200" dirty="0" smtClean="0"/>
              <a:t>Value of Leading Counter (Epoch=4)</a:t>
            </a:r>
            <a:endParaRPr lang="en-US" sz="2200" dirty="0"/>
          </a:p>
        </p:txBody>
      </p:sp>
      <p:sp>
        <p:nvSpPr>
          <p:cNvPr id="157" name="Rectangle 156"/>
          <p:cNvSpPr/>
          <p:nvPr/>
        </p:nvSpPr>
        <p:spPr>
          <a:xfrm>
            <a:off x="672353" y="1721493"/>
            <a:ext cx="1367925" cy="5645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W2</a:t>
            </a:r>
            <a:endParaRPr lang="en-US" sz="2400" dirty="0"/>
          </a:p>
        </p:txBody>
      </p:sp>
      <p:sp>
        <p:nvSpPr>
          <p:cNvPr id="159" name="Rectangle 158"/>
          <p:cNvSpPr/>
          <p:nvPr/>
        </p:nvSpPr>
        <p:spPr>
          <a:xfrm>
            <a:off x="672351" y="237744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W7</a:t>
            </a:r>
            <a:endParaRPr lang="en-US" sz="2400" dirty="0"/>
          </a:p>
        </p:txBody>
      </p:sp>
      <p:sp>
        <p:nvSpPr>
          <p:cNvPr id="160" name="Rectangle 159"/>
          <p:cNvSpPr/>
          <p:nvPr/>
        </p:nvSpPr>
        <p:spPr>
          <a:xfrm>
            <a:off x="672353" y="301752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W6</a:t>
            </a:r>
            <a:endParaRPr lang="en-US" sz="2400" dirty="0"/>
          </a:p>
        </p:txBody>
      </p:sp>
      <p:sp>
        <p:nvSpPr>
          <p:cNvPr id="161" name="Rectangle 160"/>
          <p:cNvSpPr/>
          <p:nvPr/>
        </p:nvSpPr>
        <p:spPr>
          <a:xfrm>
            <a:off x="672353" y="4239177"/>
            <a:ext cx="1367925" cy="66385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 W4, W5</a:t>
            </a:r>
            <a:endParaRPr lang="en-US" sz="2400" dirty="0"/>
          </a:p>
        </p:txBody>
      </p:sp>
      <p:sp>
        <p:nvSpPr>
          <p:cNvPr id="162" name="Rectangle 161"/>
          <p:cNvSpPr/>
          <p:nvPr/>
        </p:nvSpPr>
        <p:spPr>
          <a:xfrm>
            <a:off x="672353" y="493776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a:t>
            </a:r>
            <a:endParaRPr lang="en-US" sz="2400" dirty="0"/>
          </a:p>
        </p:txBody>
      </p:sp>
      <p:sp>
        <p:nvSpPr>
          <p:cNvPr id="164" name="Rectangle 163"/>
          <p:cNvSpPr/>
          <p:nvPr/>
        </p:nvSpPr>
        <p:spPr>
          <a:xfrm>
            <a:off x="672353" y="5520233"/>
            <a:ext cx="1367925" cy="66385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 W3, W4</a:t>
            </a:r>
            <a:endParaRPr lang="en-US" sz="2400" dirty="0"/>
          </a:p>
        </p:txBody>
      </p:sp>
    </p:spTree>
    <p:extLst>
      <p:ext uri="{BB962C8B-B14F-4D97-AF65-F5344CB8AC3E}">
        <p14:creationId xmlns:p14="http://schemas.microsoft.com/office/powerpoint/2010/main" val="1702491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p:cNvGrpSpPr/>
          <p:nvPr/>
        </p:nvGrpSpPr>
        <p:grpSpPr>
          <a:xfrm>
            <a:off x="2365311" y="5577840"/>
            <a:ext cx="4114800" cy="548640"/>
            <a:chOff x="2365311" y="3657600"/>
            <a:chExt cx="4114800" cy="548640"/>
          </a:xfrm>
        </p:grpSpPr>
        <p:sp>
          <p:nvSpPr>
            <p:cNvPr id="130" name="Rectangle 129"/>
            <p:cNvSpPr/>
            <p:nvPr/>
          </p:nvSpPr>
          <p:spPr>
            <a:xfrm>
              <a:off x="44227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35" name="Rectangle 134"/>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36" name="Rectangle 135"/>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37" name="Rectangle 136"/>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120" name="Group 119"/>
          <p:cNvGrpSpPr/>
          <p:nvPr/>
        </p:nvGrpSpPr>
        <p:grpSpPr>
          <a:xfrm>
            <a:off x="2365311" y="4937760"/>
            <a:ext cx="4114800" cy="548640"/>
            <a:chOff x="2365311" y="3657600"/>
            <a:chExt cx="4114800" cy="548640"/>
          </a:xfrm>
        </p:grpSpPr>
        <p:sp>
          <p:nvSpPr>
            <p:cNvPr id="126" name="Rectangle 125"/>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27" name="Rectangle 126"/>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28" name="Rectangle 127"/>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111" name="Group 110"/>
          <p:cNvGrpSpPr/>
          <p:nvPr/>
        </p:nvGrpSpPr>
        <p:grpSpPr>
          <a:xfrm>
            <a:off x="2365311" y="4296784"/>
            <a:ext cx="4114800" cy="548640"/>
            <a:chOff x="2365311" y="3657600"/>
            <a:chExt cx="4114800" cy="548640"/>
          </a:xfrm>
        </p:grpSpPr>
        <p:sp>
          <p:nvSpPr>
            <p:cNvPr id="117" name="Rectangle 116"/>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18" name="Rectangle 117"/>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19" name="Rectangle 118"/>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5" name="Group 4"/>
          <p:cNvGrpSpPr/>
          <p:nvPr/>
        </p:nvGrpSpPr>
        <p:grpSpPr>
          <a:xfrm>
            <a:off x="2365311" y="3657600"/>
            <a:ext cx="5486400" cy="548640"/>
            <a:chOff x="2365311" y="3657600"/>
            <a:chExt cx="5486400" cy="548640"/>
          </a:xfrm>
        </p:grpSpPr>
        <p:sp>
          <p:nvSpPr>
            <p:cNvPr id="53" name="Rectangle 52"/>
            <p:cNvSpPr/>
            <p:nvPr/>
          </p:nvSpPr>
          <p:spPr>
            <a:xfrm>
              <a:off x="44227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2" name="Rectangle 71"/>
            <p:cNvSpPr/>
            <p:nvPr/>
          </p:nvSpPr>
          <p:spPr>
            <a:xfrm>
              <a:off x="37369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3" name="Rectangle 72"/>
            <p:cNvSpPr/>
            <p:nvPr/>
          </p:nvSpPr>
          <p:spPr>
            <a:xfrm>
              <a:off x="64801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4" name="Rectangle 73"/>
            <p:cNvSpPr/>
            <p:nvPr/>
          </p:nvSpPr>
          <p:spPr>
            <a:xfrm>
              <a:off x="71659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51" name="Rectangle 50"/>
            <p:cNvSpPr/>
            <p:nvPr/>
          </p:nvSpPr>
          <p:spPr>
            <a:xfrm>
              <a:off x="30511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0" name="Rectangle 59"/>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1" name="Rectangle 60"/>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2" name="Rectangle 61"/>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102" name="Group 101"/>
          <p:cNvGrpSpPr/>
          <p:nvPr/>
        </p:nvGrpSpPr>
        <p:grpSpPr>
          <a:xfrm>
            <a:off x="3736911" y="3017520"/>
            <a:ext cx="4114800" cy="548640"/>
            <a:chOff x="3736911" y="1097280"/>
            <a:chExt cx="4114800" cy="548640"/>
          </a:xfrm>
        </p:grpSpPr>
        <p:sp>
          <p:nvSpPr>
            <p:cNvPr id="104" name="Rectangle 103"/>
            <p:cNvSpPr/>
            <p:nvPr/>
          </p:nvSpPr>
          <p:spPr>
            <a:xfrm>
              <a:off x="3736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105" name="Rectangle 104"/>
            <p:cNvSpPr/>
            <p:nvPr/>
          </p:nvSpPr>
          <p:spPr>
            <a:xfrm>
              <a:off x="64801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106" name="Rectangle 105"/>
            <p:cNvSpPr/>
            <p:nvPr/>
          </p:nvSpPr>
          <p:spPr>
            <a:xfrm>
              <a:off x="7165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grpSp>
      <p:grpSp>
        <p:nvGrpSpPr>
          <p:cNvPr id="93" name="Group 92"/>
          <p:cNvGrpSpPr/>
          <p:nvPr/>
        </p:nvGrpSpPr>
        <p:grpSpPr>
          <a:xfrm>
            <a:off x="3736911" y="2377440"/>
            <a:ext cx="4114800" cy="548640"/>
            <a:chOff x="3736911" y="1097280"/>
            <a:chExt cx="4114800" cy="548640"/>
          </a:xfrm>
        </p:grpSpPr>
        <p:sp>
          <p:nvSpPr>
            <p:cNvPr id="95" name="Rectangle 94"/>
            <p:cNvSpPr/>
            <p:nvPr/>
          </p:nvSpPr>
          <p:spPr>
            <a:xfrm>
              <a:off x="3736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97" name="Rectangle 96"/>
            <p:cNvSpPr/>
            <p:nvPr/>
          </p:nvSpPr>
          <p:spPr>
            <a:xfrm>
              <a:off x="7165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grpSp>
      <p:sp>
        <p:nvSpPr>
          <p:cNvPr id="86" name="Rectangle 85"/>
          <p:cNvSpPr/>
          <p:nvPr/>
        </p:nvSpPr>
        <p:spPr>
          <a:xfrm>
            <a:off x="3736911" y="173736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grpSp>
        <p:nvGrpSpPr>
          <p:cNvPr id="3" name="Group 2"/>
          <p:cNvGrpSpPr/>
          <p:nvPr/>
        </p:nvGrpSpPr>
        <p:grpSpPr>
          <a:xfrm>
            <a:off x="2365311" y="1097280"/>
            <a:ext cx="5486400" cy="548640"/>
            <a:chOff x="2365311" y="1097280"/>
            <a:chExt cx="5486400" cy="548640"/>
          </a:xfrm>
        </p:grpSpPr>
        <p:sp>
          <p:nvSpPr>
            <p:cNvPr id="63" name="Rectangle 62"/>
            <p:cNvSpPr/>
            <p:nvPr/>
          </p:nvSpPr>
          <p:spPr>
            <a:xfrm>
              <a:off x="44227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4" name="Rectangle 63"/>
            <p:cNvSpPr/>
            <p:nvPr/>
          </p:nvSpPr>
          <p:spPr>
            <a:xfrm>
              <a:off x="3736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6" name="Rectangle 65"/>
            <p:cNvSpPr/>
            <p:nvPr/>
          </p:nvSpPr>
          <p:spPr>
            <a:xfrm>
              <a:off x="64801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7" name="Rectangle 66"/>
            <p:cNvSpPr/>
            <p:nvPr/>
          </p:nvSpPr>
          <p:spPr>
            <a:xfrm>
              <a:off x="7165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8" name="Rectangle 67"/>
            <p:cNvSpPr/>
            <p:nvPr/>
          </p:nvSpPr>
          <p:spPr>
            <a:xfrm>
              <a:off x="30511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71" name="Rectangle 70"/>
            <p:cNvSpPr/>
            <p:nvPr/>
          </p:nvSpPr>
          <p:spPr>
            <a:xfrm>
              <a:off x="23653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76" name="Rectangle 75"/>
            <p:cNvSpPr/>
            <p:nvPr/>
          </p:nvSpPr>
          <p:spPr>
            <a:xfrm>
              <a:off x="51085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83" name="Rectangle 82"/>
            <p:cNvSpPr/>
            <p:nvPr/>
          </p:nvSpPr>
          <p:spPr>
            <a:xfrm>
              <a:off x="57943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grpSp>
      <p:sp>
        <p:nvSpPr>
          <p:cNvPr id="2" name="Title 1"/>
          <p:cNvSpPr>
            <a:spLocks noGrp="1"/>
          </p:cNvSpPr>
          <p:nvPr>
            <p:ph type="title"/>
          </p:nvPr>
        </p:nvSpPr>
        <p:spPr/>
        <p:txBody>
          <a:bodyPr/>
          <a:lstStyle/>
          <a:p>
            <a:r>
              <a:rPr lang="en-US" dirty="0" smtClean="0"/>
              <a:t>DEUCE re-encrypt</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z="2400" smtClean="0"/>
              <a:pPr>
                <a:defRPr/>
              </a:pPr>
              <a:t>37</a:t>
            </a:fld>
            <a:endParaRPr lang="en-US" sz="2400"/>
          </a:p>
        </p:txBody>
      </p:sp>
      <p:sp>
        <p:nvSpPr>
          <p:cNvPr id="30" name="Rectangle 29"/>
          <p:cNvSpPr/>
          <p:nvPr/>
        </p:nvSpPr>
        <p:spPr>
          <a:xfrm>
            <a:off x="430304" y="1004675"/>
            <a:ext cx="1771337" cy="67647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Words modified</a:t>
            </a:r>
            <a:endParaRPr lang="en-US" sz="2400" dirty="0"/>
          </a:p>
        </p:txBody>
      </p:sp>
      <p:sp>
        <p:nvSpPr>
          <p:cNvPr id="58" name="Rectangle 57"/>
          <p:cNvSpPr/>
          <p:nvPr/>
        </p:nvSpPr>
        <p:spPr>
          <a:xfrm>
            <a:off x="3736911" y="1737360"/>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sp>
        <p:nvSpPr>
          <p:cNvPr id="59" name="Rectangle 58"/>
          <p:cNvSpPr/>
          <p:nvPr/>
        </p:nvSpPr>
        <p:spPr>
          <a:xfrm>
            <a:off x="3736911" y="2377440"/>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2</a:t>
            </a:r>
            <a:endParaRPr lang="en-US" sz="2400" dirty="0">
              <a:solidFill>
                <a:srgbClr val="00B0F0"/>
              </a:solidFill>
            </a:endParaRPr>
          </a:p>
        </p:txBody>
      </p:sp>
      <p:sp>
        <p:nvSpPr>
          <p:cNvPr id="65" name="Rectangle 64"/>
          <p:cNvSpPr/>
          <p:nvPr/>
        </p:nvSpPr>
        <p:spPr>
          <a:xfrm>
            <a:off x="7165911" y="2377440"/>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2</a:t>
            </a:r>
            <a:endParaRPr lang="en-US" sz="2400" dirty="0">
              <a:solidFill>
                <a:srgbClr val="00B0F0"/>
              </a:solidFill>
            </a:endParaRPr>
          </a:p>
        </p:txBody>
      </p:sp>
      <p:sp>
        <p:nvSpPr>
          <p:cNvPr id="52" name="Rectangle 51"/>
          <p:cNvSpPr/>
          <p:nvPr/>
        </p:nvSpPr>
        <p:spPr>
          <a:xfrm>
            <a:off x="3736911" y="3017520"/>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69" name="Rectangle 68"/>
          <p:cNvSpPr/>
          <p:nvPr/>
        </p:nvSpPr>
        <p:spPr>
          <a:xfrm>
            <a:off x="6480111" y="3017520"/>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70" name="Rectangle 69"/>
          <p:cNvSpPr/>
          <p:nvPr/>
        </p:nvSpPr>
        <p:spPr>
          <a:xfrm>
            <a:off x="7165911" y="3017520"/>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77" name="Rectangle 76"/>
          <p:cNvSpPr/>
          <p:nvPr/>
        </p:nvSpPr>
        <p:spPr>
          <a:xfrm>
            <a:off x="51085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55" name="Rectangle 54"/>
          <p:cNvSpPr/>
          <p:nvPr/>
        </p:nvSpPr>
        <p:spPr>
          <a:xfrm>
            <a:off x="5108511" y="4937760"/>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78" name="Rectangle 77"/>
          <p:cNvSpPr/>
          <p:nvPr/>
        </p:nvSpPr>
        <p:spPr>
          <a:xfrm>
            <a:off x="5794311" y="4937760"/>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56" name="Rectangle 55"/>
          <p:cNvSpPr/>
          <p:nvPr/>
        </p:nvSpPr>
        <p:spPr>
          <a:xfrm>
            <a:off x="51085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79" name="Rectangle 78"/>
          <p:cNvSpPr/>
          <p:nvPr/>
        </p:nvSpPr>
        <p:spPr>
          <a:xfrm>
            <a:off x="57943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80" name="Rectangle 79"/>
          <p:cNvSpPr/>
          <p:nvPr/>
        </p:nvSpPr>
        <p:spPr>
          <a:xfrm>
            <a:off x="23653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34" name="Rectangle 33"/>
          <p:cNvSpPr/>
          <p:nvPr/>
        </p:nvSpPr>
        <p:spPr>
          <a:xfrm>
            <a:off x="57943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35" name="Rectangle 34"/>
          <p:cNvSpPr/>
          <p:nvPr/>
        </p:nvSpPr>
        <p:spPr>
          <a:xfrm>
            <a:off x="23653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39" name="Rectangle 38"/>
          <p:cNvSpPr/>
          <p:nvPr/>
        </p:nvSpPr>
        <p:spPr>
          <a:xfrm>
            <a:off x="2365311" y="4937760"/>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44" name="Rectangle 43"/>
          <p:cNvSpPr/>
          <p:nvPr/>
        </p:nvSpPr>
        <p:spPr>
          <a:xfrm>
            <a:off x="44227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45" name="Rectangle 44"/>
          <p:cNvSpPr/>
          <p:nvPr/>
        </p:nvSpPr>
        <p:spPr>
          <a:xfrm>
            <a:off x="23653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48" name="Rectangle 47"/>
          <p:cNvSpPr/>
          <p:nvPr/>
        </p:nvSpPr>
        <p:spPr>
          <a:xfrm>
            <a:off x="30511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49" name="Rectangle 48"/>
          <p:cNvSpPr/>
          <p:nvPr/>
        </p:nvSpPr>
        <p:spPr>
          <a:xfrm>
            <a:off x="37369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50" name="Rectangle 49"/>
          <p:cNvSpPr/>
          <p:nvPr/>
        </p:nvSpPr>
        <p:spPr>
          <a:xfrm>
            <a:off x="44227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57" name="Rectangle 56"/>
          <p:cNvSpPr/>
          <p:nvPr/>
        </p:nvSpPr>
        <p:spPr>
          <a:xfrm>
            <a:off x="51085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75" name="Rectangle 74"/>
          <p:cNvSpPr/>
          <p:nvPr/>
        </p:nvSpPr>
        <p:spPr>
          <a:xfrm>
            <a:off x="57943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81" name="Rectangle 80"/>
          <p:cNvSpPr/>
          <p:nvPr/>
        </p:nvSpPr>
        <p:spPr>
          <a:xfrm>
            <a:off x="64801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82" name="Rectangle 81"/>
          <p:cNvSpPr/>
          <p:nvPr/>
        </p:nvSpPr>
        <p:spPr>
          <a:xfrm>
            <a:off x="71659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cxnSp>
        <p:nvCxnSpPr>
          <p:cNvPr id="7" name="Straight Arrow Connector 6"/>
          <p:cNvCxnSpPr/>
          <p:nvPr/>
        </p:nvCxnSpPr>
        <p:spPr>
          <a:xfrm>
            <a:off x="8138160" y="1371600"/>
            <a:ext cx="0" cy="5120640"/>
          </a:xfrm>
          <a:prstGeom prst="straightConnector1">
            <a:avLst/>
          </a:prstGeom>
          <a:ln w="3810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8001000" y="137160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8001000" y="201168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8001000" y="265176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a:off x="8001000" y="329184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a:off x="8001000" y="393192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8001000" y="4571104"/>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8001000" y="521208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8001000" y="585216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436986" y="1208443"/>
            <a:ext cx="523220" cy="4663969"/>
          </a:xfrm>
          <a:prstGeom prst="rect">
            <a:avLst/>
          </a:prstGeom>
          <a:noFill/>
        </p:spPr>
        <p:txBody>
          <a:bodyPr vert="eaVert" wrap="none" rtlCol="0">
            <a:spAutoFit/>
          </a:bodyPr>
          <a:lstStyle/>
          <a:p>
            <a:r>
              <a:rPr lang="en-US" sz="2200" dirty="0" smtClean="0"/>
              <a:t>Value of Leading Counter (Epoch=4)</a:t>
            </a:r>
            <a:endParaRPr lang="en-US" sz="2200" dirty="0"/>
          </a:p>
        </p:txBody>
      </p:sp>
      <p:sp>
        <p:nvSpPr>
          <p:cNvPr id="157" name="Rectangle 156"/>
          <p:cNvSpPr/>
          <p:nvPr/>
        </p:nvSpPr>
        <p:spPr>
          <a:xfrm>
            <a:off x="672353" y="1721493"/>
            <a:ext cx="1367925" cy="5645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W2</a:t>
            </a:r>
            <a:endParaRPr lang="en-US" sz="2400" dirty="0"/>
          </a:p>
        </p:txBody>
      </p:sp>
      <p:sp>
        <p:nvSpPr>
          <p:cNvPr id="159" name="Rectangle 158"/>
          <p:cNvSpPr/>
          <p:nvPr/>
        </p:nvSpPr>
        <p:spPr>
          <a:xfrm>
            <a:off x="672351" y="237744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W7</a:t>
            </a:r>
            <a:endParaRPr lang="en-US" sz="2400" dirty="0"/>
          </a:p>
        </p:txBody>
      </p:sp>
      <p:sp>
        <p:nvSpPr>
          <p:cNvPr id="160" name="Rectangle 159"/>
          <p:cNvSpPr/>
          <p:nvPr/>
        </p:nvSpPr>
        <p:spPr>
          <a:xfrm>
            <a:off x="672353" y="301752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W6</a:t>
            </a:r>
            <a:endParaRPr lang="en-US" sz="2400" dirty="0"/>
          </a:p>
        </p:txBody>
      </p:sp>
      <p:sp>
        <p:nvSpPr>
          <p:cNvPr id="161" name="Rectangle 160"/>
          <p:cNvSpPr/>
          <p:nvPr/>
        </p:nvSpPr>
        <p:spPr>
          <a:xfrm>
            <a:off x="672353" y="4239177"/>
            <a:ext cx="1367925" cy="66385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 W4, W5</a:t>
            </a:r>
            <a:endParaRPr lang="en-US" sz="2400" dirty="0"/>
          </a:p>
        </p:txBody>
      </p:sp>
      <p:sp>
        <p:nvSpPr>
          <p:cNvPr id="162" name="Rectangle 161"/>
          <p:cNvSpPr/>
          <p:nvPr/>
        </p:nvSpPr>
        <p:spPr>
          <a:xfrm>
            <a:off x="672353" y="493776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a:t>
            </a:r>
            <a:endParaRPr lang="en-US" sz="2400" dirty="0"/>
          </a:p>
        </p:txBody>
      </p:sp>
      <p:sp>
        <p:nvSpPr>
          <p:cNvPr id="164" name="Rectangle 163"/>
          <p:cNvSpPr/>
          <p:nvPr/>
        </p:nvSpPr>
        <p:spPr>
          <a:xfrm>
            <a:off x="672353" y="5520233"/>
            <a:ext cx="1367925" cy="66385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 W3, W4</a:t>
            </a:r>
            <a:endParaRPr lang="en-US" sz="2400" dirty="0"/>
          </a:p>
        </p:txBody>
      </p:sp>
    </p:spTree>
    <p:extLst>
      <p:ext uri="{BB962C8B-B14F-4D97-AF65-F5344CB8AC3E}">
        <p14:creationId xmlns:p14="http://schemas.microsoft.com/office/powerpoint/2010/main" val="2680771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IS it secure?</a:t>
            </a:r>
            <a:endParaRPr lang="en-US" dirty="0"/>
          </a:p>
        </p:txBody>
      </p:sp>
      <p:sp>
        <p:nvSpPr>
          <p:cNvPr id="3" name="Content Placeholder 2"/>
          <p:cNvSpPr>
            <a:spLocks noGrp="1"/>
          </p:cNvSpPr>
          <p:nvPr>
            <p:ph idx="1"/>
          </p:nvPr>
        </p:nvSpPr>
        <p:spPr/>
        <p:txBody>
          <a:bodyPr/>
          <a:lstStyle/>
          <a:p>
            <a:r>
              <a:rPr lang="en-US" dirty="0" smtClean="0"/>
              <a:t>What about information leak?</a:t>
            </a:r>
            <a:endParaRPr lang="en-US" dirty="0" smtClean="0"/>
          </a:p>
          <a:p>
            <a:r>
              <a:rPr lang="en-US" dirty="0" smtClean="0"/>
              <a:t>AES-CTR-mode</a:t>
            </a:r>
          </a:p>
          <a:p>
            <a:pPr lvl="1"/>
            <a:r>
              <a:rPr lang="en-US" dirty="0" smtClean="0"/>
              <a:t>Can tell when a line is modified</a:t>
            </a:r>
            <a:endParaRPr lang="en-US" dirty="0" smtClean="0"/>
          </a:p>
          <a:p>
            <a:r>
              <a:rPr lang="en-US" dirty="0" smtClean="0"/>
              <a:t>DEUCE</a:t>
            </a:r>
          </a:p>
          <a:p>
            <a:pPr lvl="1"/>
            <a:r>
              <a:rPr lang="en-US" dirty="0" smtClean="0"/>
              <a:t>Can tell when a line is modified, and</a:t>
            </a:r>
          </a:p>
          <a:p>
            <a:pPr lvl="1"/>
            <a:r>
              <a:rPr lang="en-US" dirty="0" smtClean="0"/>
              <a:t>Can sometimes tell when a word is modified</a:t>
            </a:r>
          </a:p>
          <a:p>
            <a:pPr lvl="1"/>
            <a:r>
              <a:rPr lang="en-US" dirty="0" smtClean="0">
                <a:sym typeface="Wingdings" pitchFamily="2" charset="2"/>
              </a:rPr>
              <a:t>Similar information leakage</a:t>
            </a: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38</a:t>
            </a:fld>
            <a:endParaRPr lang="en-US"/>
          </a:p>
        </p:txBody>
      </p:sp>
    </p:spTree>
    <p:extLst>
      <p:ext uri="{BB962C8B-B14F-4D97-AF65-F5344CB8AC3E}">
        <p14:creationId xmlns:p14="http://schemas.microsoft.com/office/powerpoint/2010/main" val="3969240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Cipher Block Chaining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39</a:t>
            </a:fld>
            <a:endParaRPr lang="en-US"/>
          </a:p>
        </p:txBody>
      </p:sp>
      <p:pic>
        <p:nvPicPr>
          <p:cNvPr id="9218" name="Picture 2" descr="CBC encryp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35" y="1400556"/>
            <a:ext cx="8239531" cy="331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97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4428505" y="1798409"/>
            <a:ext cx="4596962" cy="39533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Invert if too many bit flips</a:t>
            </a:r>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p:txBody>
      </p:sp>
      <p:sp>
        <p:nvSpPr>
          <p:cNvPr id="18" name="Rounded Rectangle 17"/>
          <p:cNvSpPr/>
          <p:nvPr/>
        </p:nvSpPr>
        <p:spPr>
          <a:xfrm>
            <a:off x="274316" y="1798409"/>
            <a:ext cx="4074159" cy="39533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Write only flipped bits</a:t>
            </a:r>
          </a:p>
          <a:p>
            <a:pPr algn="ctr"/>
            <a:endParaRPr lang="en-US" sz="2800" dirty="0" smtClean="0"/>
          </a:p>
          <a:p>
            <a:pPr algn="ctr"/>
            <a:endParaRPr lang="en-US" sz="2800" dirty="0"/>
          </a:p>
          <a:p>
            <a:pPr algn="ctr"/>
            <a:endParaRPr lang="en-US" sz="2800" dirty="0"/>
          </a:p>
          <a:p>
            <a:pPr algn="ctr"/>
            <a:endParaRPr lang="en-US" sz="2800" dirty="0" smtClean="0"/>
          </a:p>
          <a:p>
            <a:pPr algn="ctr"/>
            <a:endParaRPr lang="en-US" sz="2800" dirty="0"/>
          </a:p>
          <a:p>
            <a:pPr algn="ctr"/>
            <a:endParaRPr lang="en-US" sz="2800" dirty="0" smtClean="0"/>
          </a:p>
        </p:txBody>
      </p:sp>
      <p:sp>
        <p:nvSpPr>
          <p:cNvPr id="33" name="Content Placeholder 2"/>
          <p:cNvSpPr txBox="1">
            <a:spLocks/>
          </p:cNvSpPr>
          <p:nvPr/>
        </p:nvSpPr>
        <p:spPr bwMode="auto">
          <a:xfrm>
            <a:off x="4428506" y="1223700"/>
            <a:ext cx="4596961" cy="574709"/>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20000"/>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Flip-N-Write</a:t>
            </a:r>
          </a:p>
        </p:txBody>
      </p:sp>
      <p:sp>
        <p:nvSpPr>
          <p:cNvPr id="2" name="Title 1"/>
          <p:cNvSpPr>
            <a:spLocks noGrp="1"/>
          </p:cNvSpPr>
          <p:nvPr>
            <p:ph type="title"/>
          </p:nvPr>
        </p:nvSpPr>
        <p:spPr>
          <a:xfrm>
            <a:off x="247650" y="198438"/>
            <a:ext cx="8896350" cy="487362"/>
          </a:xfrm>
        </p:spPr>
        <p:txBody>
          <a:bodyPr/>
          <a:lstStyle/>
          <a:p>
            <a:r>
              <a:rPr lang="en-US" dirty="0" smtClean="0"/>
              <a:t>Typical Write optimizations in pcm</a:t>
            </a:r>
            <a:endParaRPr lang="en-US" dirty="0"/>
          </a:p>
        </p:txBody>
      </p:sp>
      <p:sp>
        <p:nvSpPr>
          <p:cNvPr id="3" name="Content Placeholder 2"/>
          <p:cNvSpPr>
            <a:spLocks noGrp="1"/>
          </p:cNvSpPr>
          <p:nvPr>
            <p:ph idx="1"/>
          </p:nvPr>
        </p:nvSpPr>
        <p:spPr>
          <a:xfrm>
            <a:off x="207807" y="1238778"/>
            <a:ext cx="4140668" cy="559631"/>
          </a:xfrm>
        </p:spPr>
        <p:style>
          <a:lnRef idx="2">
            <a:schemeClr val="dk1"/>
          </a:lnRef>
          <a:fillRef idx="1">
            <a:schemeClr val="lt1"/>
          </a:fillRef>
          <a:effectRef idx="0">
            <a:schemeClr val="dk1"/>
          </a:effectRef>
          <a:fontRef idx="minor">
            <a:schemeClr val="dk1"/>
          </a:fontRef>
        </p:style>
        <p:txBody>
          <a:bodyPr/>
          <a:lstStyle/>
          <a:p>
            <a:pPr marL="0" indent="0" algn="ctr">
              <a:buNone/>
            </a:pPr>
            <a:r>
              <a:rPr lang="en-US" dirty="0" smtClean="0"/>
              <a:t>Data-Comparison-Write</a:t>
            </a: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4</a:t>
            </a:fld>
            <a:endParaRPr lang="en-US"/>
          </a:p>
        </p:txBody>
      </p:sp>
      <p:sp>
        <p:nvSpPr>
          <p:cNvPr id="5" name="Rectangle 4"/>
          <p:cNvSpPr/>
          <p:nvPr/>
        </p:nvSpPr>
        <p:spPr>
          <a:xfrm>
            <a:off x="1947672" y="3115056"/>
            <a:ext cx="1828800" cy="3931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47672" y="4379976"/>
            <a:ext cx="1828800" cy="3931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19272" y="3118104"/>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7512" y="3115056"/>
            <a:ext cx="115824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t>Cache</a:t>
            </a:r>
            <a:endParaRPr lang="en-US" sz="2200" dirty="0"/>
          </a:p>
        </p:txBody>
      </p:sp>
      <p:sp>
        <p:nvSpPr>
          <p:cNvPr id="10" name="Rectangle 9"/>
          <p:cNvSpPr/>
          <p:nvPr/>
        </p:nvSpPr>
        <p:spPr>
          <a:xfrm>
            <a:off x="311913" y="4215719"/>
            <a:ext cx="1569720" cy="6421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Comparison Write</a:t>
            </a:r>
            <a:endParaRPr lang="en-US" sz="2000" dirty="0"/>
          </a:p>
        </p:txBody>
      </p:sp>
      <p:sp>
        <p:nvSpPr>
          <p:cNvPr id="6" name="Rectangle 5"/>
          <p:cNvSpPr/>
          <p:nvPr/>
        </p:nvSpPr>
        <p:spPr>
          <a:xfrm>
            <a:off x="2862072" y="3115056"/>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5872" y="3115056"/>
            <a:ext cx="1828800" cy="4023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95872" y="4366529"/>
            <a:ext cx="1828800" cy="4023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967472" y="3122586"/>
            <a:ext cx="45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15712" y="3115056"/>
            <a:ext cx="115824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t>Cache</a:t>
            </a:r>
            <a:endParaRPr lang="en-US" sz="2200" dirty="0"/>
          </a:p>
        </p:txBody>
      </p:sp>
      <p:sp>
        <p:nvSpPr>
          <p:cNvPr id="15" name="Rectangle 14"/>
          <p:cNvSpPr/>
          <p:nvPr/>
        </p:nvSpPr>
        <p:spPr>
          <a:xfrm>
            <a:off x="4721352" y="4379976"/>
            <a:ext cx="17526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t>Flip-N-Write</a:t>
            </a:r>
            <a:endParaRPr lang="en-US" sz="2200" dirty="0"/>
          </a:p>
        </p:txBody>
      </p:sp>
      <p:sp>
        <p:nvSpPr>
          <p:cNvPr id="16" name="Rectangle 15"/>
          <p:cNvSpPr/>
          <p:nvPr/>
        </p:nvSpPr>
        <p:spPr>
          <a:xfrm>
            <a:off x="7507224" y="3122586"/>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510272" y="3118104"/>
            <a:ext cx="914400" cy="39319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200" dirty="0"/>
          </a:p>
        </p:txBody>
      </p:sp>
      <p:sp>
        <p:nvSpPr>
          <p:cNvPr id="22" name="Rectangle 21"/>
          <p:cNvSpPr/>
          <p:nvPr/>
        </p:nvSpPr>
        <p:spPr>
          <a:xfrm>
            <a:off x="3319272" y="3115056"/>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62072" y="3118104"/>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35376" y="4380245"/>
            <a:ext cx="228600" cy="3749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47872" y="3118104"/>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47872" y="3115056"/>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29184" y="6126480"/>
            <a:ext cx="8494776"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smtClean="0"/>
              <a:t>Optimizations reduce bit-flips per write to 10-12%</a:t>
            </a:r>
            <a:endParaRPr lang="en-US" sz="2800" kern="0" dirty="0"/>
          </a:p>
        </p:txBody>
      </p:sp>
      <p:sp>
        <p:nvSpPr>
          <p:cNvPr id="29" name="Rectangle 28"/>
          <p:cNvSpPr/>
          <p:nvPr/>
        </p:nvSpPr>
        <p:spPr>
          <a:xfrm>
            <a:off x="7967472" y="3122586"/>
            <a:ext cx="45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07224" y="3122586"/>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510272" y="3118104"/>
            <a:ext cx="914400" cy="39319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200" dirty="0"/>
          </a:p>
        </p:txBody>
      </p:sp>
      <p:cxnSp>
        <p:nvCxnSpPr>
          <p:cNvPr id="37" name="Straight Arrow Connector 36"/>
          <p:cNvCxnSpPr>
            <a:endCxn id="23" idx="0"/>
          </p:cNvCxnSpPr>
          <p:nvPr/>
        </p:nvCxnSpPr>
        <p:spPr>
          <a:xfrm flipH="1">
            <a:off x="2976372" y="2617076"/>
            <a:ext cx="342900" cy="501028"/>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319272" y="2617076"/>
            <a:ext cx="82768" cy="49798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3319272" y="2617076"/>
            <a:ext cx="345530" cy="49272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560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0" nodeType="clickEffect">
                                  <p:stCondLst>
                                    <p:cond delay="0"/>
                                  </p:stCondLst>
                                  <p:childTnLst>
                                    <p:animMotion origin="layout" path="M -8.33333E-7 1.3876E-6 L 0.00122 0.18501 " pathEditMode="relative" rAng="0" ptsTypes="AA">
                                      <p:cBhvr>
                                        <p:cTn id="52" dur="1500" fill="hold"/>
                                        <p:tgtEl>
                                          <p:spTgt spid="6"/>
                                        </p:tgtEl>
                                        <p:attrNameLst>
                                          <p:attrName>ppt_x</p:attrName>
                                          <p:attrName>ppt_y</p:attrName>
                                        </p:attrNameLst>
                                      </p:cBhvr>
                                      <p:rCtr x="52" y="9251"/>
                                    </p:animMotion>
                                  </p:childTnLst>
                                </p:cTn>
                              </p:par>
                              <p:par>
                                <p:cTn id="53" presetID="42" presetClass="path" presetSubtype="0" accel="50000" decel="50000" fill="hold" grpId="0" nodeType="withEffect">
                                  <p:stCondLst>
                                    <p:cond delay="0"/>
                                  </p:stCondLst>
                                  <p:childTnLst>
                                    <p:animMotion origin="layout" path="M -8.33333E-7 -1.14709E-6 L -8.33333E-7 0.18548 " pathEditMode="relative" rAng="0" ptsTypes="AA">
                                      <p:cBhvr>
                                        <p:cTn id="54" dur="1500" fill="hold"/>
                                        <p:tgtEl>
                                          <p:spTgt spid="8"/>
                                        </p:tgtEl>
                                        <p:attrNameLst>
                                          <p:attrName>ppt_x</p:attrName>
                                          <p:attrName>ppt_y</p:attrName>
                                        </p:attrNameLst>
                                      </p:cBhvr>
                                      <p:rCtr x="0" y="9274"/>
                                    </p:animMotion>
                                  </p:childTnLst>
                                </p:cTn>
                              </p:par>
                              <p:par>
                                <p:cTn id="55" presetID="42" presetClass="path" presetSubtype="0" accel="50000" decel="50000" fill="hold" grpId="0" nodeType="withEffect">
                                  <p:stCondLst>
                                    <p:cond delay="0"/>
                                  </p:stCondLst>
                                  <p:childTnLst>
                                    <p:animMotion origin="layout" path="M -8.33333E-7 -1.14709E-6 L -8.33333E-7 0.18548 " pathEditMode="relative" rAng="0" ptsTypes="AA">
                                      <p:cBhvr>
                                        <p:cTn id="56" dur="1500" fill="hold"/>
                                        <p:tgtEl>
                                          <p:spTgt spid="25"/>
                                        </p:tgtEl>
                                        <p:attrNameLst>
                                          <p:attrName>ppt_x</p:attrName>
                                          <p:attrName>ppt_y</p:attrName>
                                        </p:attrNameLst>
                                      </p:cBhvr>
                                      <p:rCtr x="0" y="9274"/>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fade">
                                      <p:cBhvr>
                                        <p:cTn id="61" dur="500"/>
                                        <p:tgtEl>
                                          <p:spTgt spid="33">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
                                            <p:bg/>
                                          </p:spTgt>
                                        </p:tgtEl>
                                        <p:attrNameLst>
                                          <p:attrName>style.visibility</p:attrName>
                                        </p:attrNameLst>
                                      </p:cBhvr>
                                      <p:to>
                                        <p:strVal val="visible"/>
                                      </p:to>
                                    </p:set>
                                    <p:animEffect transition="in" filter="fade">
                                      <p:cBhvr>
                                        <p:cTn id="64" dur="500"/>
                                        <p:tgtEl>
                                          <p:spTgt spid="33">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3">
                                            <p:txEl>
                                              <p:pRg st="0" end="0"/>
                                            </p:txEl>
                                          </p:spTgt>
                                        </p:tgtEl>
                                        <p:attrNameLst>
                                          <p:attrName>style.visibility</p:attrName>
                                        </p:attrNameLst>
                                      </p:cBhvr>
                                      <p:to>
                                        <p:strVal val="visible"/>
                                      </p:to>
                                    </p:set>
                                    <p:animEffect transition="in" filter="fade">
                                      <p:cBhvr>
                                        <p:cTn id="67" dur="500"/>
                                        <p:tgtEl>
                                          <p:spTgt spid="33">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1"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fade">
                                      <p:cBhvr>
                                        <p:cTn id="81" dur="500"/>
                                        <p:tgtEl>
                                          <p:spTgt spid="1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500"/>
                                        <p:tgtEl>
                                          <p:spTgt spid="1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childTnLst>
                                </p:cTn>
                              </p:par>
                              <p:par>
                                <p:cTn id="91" presetID="10" presetClass="entr" presetSubtype="0" fill="hold" grpId="2"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500"/>
                                        <p:tgtEl>
                                          <p:spTgt spid="30"/>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500"/>
                                        <p:tgtEl>
                                          <p:spTgt spid="29"/>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1" nodeType="clickEffect">
                                  <p:stCondLst>
                                    <p:cond delay="0"/>
                                  </p:stCondLst>
                                  <p:childTnLst>
                                    <p:animMotion origin="layout" path="M -4.16667E-6 3.78353E-6 L -4.16667E-6 0.18293 " pathEditMode="relative" rAng="0" ptsTypes="AA">
                                      <p:cBhvr>
                                        <p:cTn id="106" dur="1500" fill="hold"/>
                                        <p:tgtEl>
                                          <p:spTgt spid="21"/>
                                        </p:tgtEl>
                                        <p:attrNameLst>
                                          <p:attrName>ppt_x</p:attrName>
                                          <p:attrName>ppt_y</p:attrName>
                                        </p:attrNameLst>
                                      </p:cBhvr>
                                      <p:rCtr x="0" y="9135"/>
                                    </p:animMotion>
                                  </p:childTnLst>
                                </p:cTn>
                              </p:par>
                              <p:par>
                                <p:cTn id="107" presetID="42" presetClass="path" presetSubtype="0" accel="50000" decel="50000" fill="hold" grpId="2" nodeType="withEffect">
                                  <p:stCondLst>
                                    <p:cond delay="0"/>
                                  </p:stCondLst>
                                  <p:childTnLst>
                                    <p:animMotion origin="layout" path="M 3.05556E-6 -4.94912E-6 L 3.05556E-6 0.18317 " pathEditMode="relative" rAng="0" ptsTypes="AA">
                                      <p:cBhvr>
                                        <p:cTn id="108" dur="1500" fill="hold"/>
                                        <p:tgtEl>
                                          <p:spTgt spid="16"/>
                                        </p:tgtEl>
                                        <p:attrNameLst>
                                          <p:attrName>ppt_x</p:attrName>
                                          <p:attrName>ppt_y</p:attrName>
                                        </p:attrNameLst>
                                      </p:cBhvr>
                                      <p:rCtr x="0" y="9158"/>
                                    </p:animMotion>
                                  </p:childTnLst>
                                </p:cTn>
                              </p:par>
                              <p:par>
                                <p:cTn id="109" presetID="42" presetClass="path" presetSubtype="0" accel="50000" decel="50000" fill="hold" grpId="2" nodeType="withEffect">
                                  <p:stCondLst>
                                    <p:cond delay="0"/>
                                  </p:stCondLst>
                                  <p:childTnLst>
                                    <p:animMotion origin="layout" path="M -4.16667E-6 -4.94912E-6 L -4.16667E-6 0.18224 " pathEditMode="relative" rAng="0" ptsTypes="AA">
                                      <p:cBhvr>
                                        <p:cTn id="110" dur="1500" fill="hold"/>
                                        <p:tgtEl>
                                          <p:spTgt spid="13"/>
                                        </p:tgtEl>
                                        <p:attrNameLst>
                                          <p:attrName>ppt_x</p:attrName>
                                          <p:attrName>ppt_y</p:attrName>
                                        </p:attrNameLst>
                                      </p:cBhvr>
                                      <p:rCtr x="0" y="9112"/>
                                    </p:animMotion>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par>
                                <p:cTn id="116" presetID="10" presetClass="exit" presetSubtype="0" fill="hold" grpId="0" nodeType="withEffect">
                                  <p:stCondLst>
                                    <p:cond delay="0"/>
                                  </p:stCondLst>
                                  <p:childTnLst>
                                    <p:animEffect transition="out" filter="fade">
                                      <p:cBhvr>
                                        <p:cTn id="117" dur="500"/>
                                        <p:tgtEl>
                                          <p:spTgt spid="16"/>
                                        </p:tgtEl>
                                      </p:cBhvr>
                                    </p:animEffect>
                                    <p:set>
                                      <p:cBhvr>
                                        <p:cTn id="118" dur="1" fill="hold">
                                          <p:stCondLst>
                                            <p:cond delay="499"/>
                                          </p:stCondLst>
                                        </p:cTn>
                                        <p:tgtEl>
                                          <p:spTgt spid="16"/>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500"/>
                                        <p:tgtEl>
                                          <p:spTgt spid="13"/>
                                        </p:tgtEl>
                                      </p:cBhvr>
                                    </p:animEffect>
                                    <p:set>
                                      <p:cBhvr>
                                        <p:cTn id="121" dur="1" fill="hold">
                                          <p:stCondLst>
                                            <p:cond delay="499"/>
                                          </p:stCondLst>
                                        </p:cTn>
                                        <p:tgtEl>
                                          <p:spTgt spid="1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build="allAtOnce" animBg="1"/>
      <p:bldP spid="5" grpId="0" animBg="1"/>
      <p:bldP spid="7" grpId="0" animBg="1"/>
      <p:bldP spid="8" grpId="0" animBg="1"/>
      <p:bldP spid="8" grpId="1" animBg="1"/>
      <p:bldP spid="9" grpId="0" animBg="1"/>
      <p:bldP spid="10" grpId="0" animBg="1"/>
      <p:bldP spid="6" grpId="0" animBg="1"/>
      <p:bldP spid="6" grpId="1" animBg="1"/>
      <p:bldP spid="11" grpId="0" animBg="1"/>
      <p:bldP spid="12" grpId="0" animBg="1"/>
      <p:bldP spid="13" grpId="0" animBg="1"/>
      <p:bldP spid="13" grpId="1" animBg="1"/>
      <p:bldP spid="13" grpId="2" animBg="1"/>
      <p:bldP spid="14" grpId="0" animBg="1"/>
      <p:bldP spid="15" grpId="0" animBg="1"/>
      <p:bldP spid="16" grpId="0" animBg="1"/>
      <p:bldP spid="16" grpId="1" animBg="1"/>
      <p:bldP spid="16" grpId="2" animBg="1"/>
      <p:bldP spid="21" grpId="1" animBg="1"/>
      <p:bldP spid="21" grpId="2" animBg="1"/>
      <p:bldP spid="22" grpId="1" animBg="1"/>
      <p:bldP spid="23" grpId="1" animBg="1"/>
      <p:bldP spid="27" grpId="0" animBg="1"/>
      <p:bldP spid="25" grpId="0" animBg="1"/>
      <p:bldP spid="25" grpId="1" animBg="1"/>
      <p:bldP spid="26" grpId="0" animBg="1"/>
      <p:bldP spid="31" grpId="0" animBg="1"/>
      <p:bldP spid="29" grpId="1" animBg="1"/>
      <p:bldP spid="30" grpId="1" animBg="1"/>
      <p:bldP spid="3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Counter-mode encryption</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40</a:t>
            </a:fld>
            <a:endParaRPr lang="en-US"/>
          </a:p>
        </p:txBody>
      </p:sp>
      <p:pic>
        <p:nvPicPr>
          <p:cNvPr id="1026" name="Picture 2" descr="CTR encryption 2.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86" y="1315593"/>
            <a:ext cx="8322429" cy="335112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242888" y="1192213"/>
            <a:ext cx="8901112" cy="4830762"/>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Security bounds no worse than CBC (NIST-approved)</a:t>
            </a:r>
          </a:p>
          <a:p>
            <a:pPr marL="0" indent="0">
              <a:buNone/>
            </a:pPr>
            <a:r>
              <a:rPr lang="en-US" dirty="0" smtClean="0"/>
              <a:t>Weakness to input is accepted to due to the underlying 	block cipher and not the mode of operation</a:t>
            </a:r>
            <a:endParaRPr lang="en-US" dirty="0"/>
          </a:p>
        </p:txBody>
      </p:sp>
    </p:spTree>
    <p:extLst>
      <p:ext uri="{BB962C8B-B14F-4D97-AF65-F5344CB8AC3E}">
        <p14:creationId xmlns:p14="http://schemas.microsoft.com/office/powerpoint/2010/main" val="1927737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Bit flip analysis</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41</a:t>
            </a:fld>
            <a:endParaRPr lang="en-US"/>
          </a:p>
        </p:txBody>
      </p:sp>
      <p:sp>
        <p:nvSpPr>
          <p:cNvPr id="13" name="Rectangle 12"/>
          <p:cNvSpPr/>
          <p:nvPr/>
        </p:nvSpPr>
        <p:spPr>
          <a:xfrm>
            <a:off x="329184" y="5696712"/>
            <a:ext cx="8494776" cy="954107"/>
          </a:xfrm>
          <a:prstGeom prst="rect">
            <a:avLst/>
          </a:prstGeom>
          <a:solidFill>
            <a:srgbClr val="BBCFE6"/>
          </a:solidFill>
          <a:ln w="38100" cmpd="sng">
            <a:solidFill>
              <a:srgbClr val="FF6600"/>
            </a:solidFill>
          </a:ln>
        </p:spPr>
        <p:txBody>
          <a:bodyPr wrap="square">
            <a:spAutoFit/>
          </a:bodyPr>
          <a:lstStyle/>
          <a:p>
            <a:pPr marL="0" indent="0" algn="ctr">
              <a:buNone/>
            </a:pPr>
            <a:r>
              <a:rPr lang="en-US" sz="2800" b="1" dirty="0"/>
              <a:t>DEUCE eliminates two-thirds of the </a:t>
            </a:r>
            <a:r>
              <a:rPr lang="en-US" sz="2800" b="1" dirty="0" smtClean="0"/>
              <a:t>extra  </a:t>
            </a:r>
            <a:r>
              <a:rPr lang="en-US" sz="2800" b="1" dirty="0"/>
              <a:t>bit flips </a:t>
            </a:r>
            <a:r>
              <a:rPr lang="en-US" sz="2800" b="1" dirty="0" smtClean="0"/>
              <a:t>caused by </a:t>
            </a:r>
            <a:r>
              <a:rPr lang="en-US" sz="2800" b="1" dirty="0"/>
              <a:t>encryption</a:t>
            </a:r>
          </a:p>
        </p:txBody>
      </p:sp>
      <p:graphicFrame>
        <p:nvGraphicFramePr>
          <p:cNvPr id="14" name="Chart 13"/>
          <p:cNvGraphicFramePr>
            <a:graphicFrameLocks/>
          </p:cNvGraphicFramePr>
          <p:nvPr>
            <p:extLst>
              <p:ext uri="{D42A27DB-BD31-4B8C-83A1-F6EECF244321}">
                <p14:modId xmlns:p14="http://schemas.microsoft.com/office/powerpoint/2010/main" val="1993443144"/>
              </p:ext>
            </p:extLst>
          </p:nvPr>
        </p:nvGraphicFramePr>
        <p:xfrm>
          <a:off x="619125" y="1123950"/>
          <a:ext cx="7905750" cy="45727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2971056931"/>
              </p:ext>
            </p:extLst>
          </p:nvPr>
        </p:nvGraphicFramePr>
        <p:xfrm>
          <a:off x="621792" y="1124712"/>
          <a:ext cx="7905750" cy="45727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p:cNvGraphicFramePr>
            <a:graphicFrameLocks/>
          </p:cNvGraphicFramePr>
          <p:nvPr>
            <p:extLst>
              <p:ext uri="{D42A27DB-BD31-4B8C-83A1-F6EECF244321}">
                <p14:modId xmlns:p14="http://schemas.microsoft.com/office/powerpoint/2010/main" val="3875102901"/>
              </p:ext>
            </p:extLst>
          </p:nvPr>
        </p:nvGraphicFramePr>
        <p:xfrm>
          <a:off x="621792" y="1124712"/>
          <a:ext cx="7905750" cy="4572762"/>
        </p:xfrm>
        <a:graphic>
          <a:graphicData uri="http://schemas.openxmlformats.org/drawingml/2006/chart">
            <c:chart xmlns:c="http://schemas.openxmlformats.org/drawingml/2006/chart" xmlns:r="http://schemas.openxmlformats.org/officeDocument/2006/relationships" r:id="rId5"/>
          </a:graphicData>
        </a:graphic>
      </p:graphicFrame>
      <p:sp>
        <p:nvSpPr>
          <p:cNvPr id="16" name="Rectangle 15"/>
          <p:cNvSpPr/>
          <p:nvPr/>
        </p:nvSpPr>
        <p:spPr>
          <a:xfrm>
            <a:off x="1817000" y="1812357"/>
            <a:ext cx="6584050" cy="2738935"/>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772400" y="1812357"/>
            <a:ext cx="628650" cy="2738935"/>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Arrow Connector 21"/>
          <p:cNvCxnSpPr/>
          <p:nvPr/>
        </p:nvCxnSpPr>
        <p:spPr>
          <a:xfrm flipH="1">
            <a:off x="3638550" y="1717107"/>
            <a:ext cx="266700" cy="264093"/>
          </a:xfrm>
          <a:prstGeom prst="straightConnector1">
            <a:avLst/>
          </a:prstGeom>
          <a:ln w="53975">
            <a:solidFill>
              <a:srgbClr val="FF0000"/>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5657850" y="1887253"/>
            <a:ext cx="266700" cy="264093"/>
          </a:xfrm>
          <a:prstGeom prst="straightConnector1">
            <a:avLst/>
          </a:prstGeom>
          <a:ln w="53975">
            <a:solidFill>
              <a:srgbClr val="FF0000"/>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2105283" y="3608961"/>
            <a:ext cx="266700" cy="264093"/>
          </a:xfrm>
          <a:prstGeom prst="straightConnector1">
            <a:avLst/>
          </a:prstGeom>
          <a:ln w="53975">
            <a:solidFill>
              <a:srgbClr val="FF0000"/>
            </a:solidFill>
            <a:prstDash val="soli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43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xit" presetSubtype="0" fill="hold" grpId="0" nodeType="withEffect">
                                  <p:stCondLst>
                                    <p:cond delay="0"/>
                                  </p:stCondLst>
                                  <p:childTnLst>
                                    <p:animEffect transition="out" filter="fade">
                                      <p:cBhvr>
                                        <p:cTn id="9" dur="250"/>
                                        <p:tgtEl>
                                          <p:spTgt spid="14"/>
                                        </p:tgtEl>
                                      </p:cBhvr>
                                    </p:animEffect>
                                    <p:set>
                                      <p:cBhvr>
                                        <p:cTn id="10" dur="1" fill="hold">
                                          <p:stCondLst>
                                            <p:cond delay="24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xit" presetSubtype="0" fill="hold" grpId="1" nodeType="withEffect">
                                  <p:stCondLst>
                                    <p:cond delay="0"/>
                                  </p:stCondLst>
                                  <p:childTnLst>
                                    <p:animEffect transition="out" filter="fade">
                                      <p:cBhvr>
                                        <p:cTn id="17" dur="250"/>
                                        <p:tgtEl>
                                          <p:spTgt spid="18"/>
                                        </p:tgtEl>
                                      </p:cBhvr>
                                    </p:animEffect>
                                    <p:set>
                                      <p:cBhvr>
                                        <p:cTn id="18" dur="1" fill="hold">
                                          <p:stCondLst>
                                            <p:cond delay="249"/>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xit" presetSubtype="0" fill="hold"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Graphic spid="14" grpId="0">
        <p:bldAsOne/>
      </p:bldGraphic>
      <p:bldGraphic spid="18" grpId="0">
        <p:bldAsOne/>
      </p:bldGraphic>
      <p:bldGraphic spid="18" grpId="1">
        <p:bldAsOne/>
      </p:bldGraphic>
      <p:bldGraphic spid="19" grpId="0">
        <p:bldAsOne/>
      </p:bldGraphic>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9" descr="http://www.saturdayedge.com/wp-content/uploads/2014/07/magnifyion-glas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991" y="4043591"/>
            <a:ext cx="858414" cy="7954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42888" y="1190778"/>
            <a:ext cx="8382000" cy="4830762"/>
          </a:xfrm>
        </p:spPr>
        <p:txBody>
          <a:bodyPr/>
          <a:lstStyle/>
          <a:p>
            <a:pPr marL="0" indent="0">
              <a:buNone/>
            </a:pPr>
            <a:r>
              <a:rPr lang="en-US" dirty="0" smtClean="0"/>
              <a:t>Non-volatility: Power savings </a:t>
            </a:r>
            <a:r>
              <a:rPr lang="en-US" dirty="0"/>
              <a:t> </a:t>
            </a:r>
            <a:r>
              <a:rPr lang="en-US" dirty="0" smtClean="0"/>
              <a:t>           Security     </a:t>
            </a:r>
          </a:p>
          <a:p>
            <a:pPr marL="0" indent="0">
              <a:buNone/>
            </a:pPr>
            <a:r>
              <a:rPr lang="en-US" dirty="0" smtClean="0"/>
              <a:t>More vulnerable to stolen-memory attack</a:t>
            </a:r>
          </a:p>
          <a:p>
            <a:pPr marL="0" indent="0">
              <a:buNone/>
            </a:pPr>
            <a:endParaRPr lang="en-US" dirty="0" smtClean="0"/>
          </a:p>
          <a:p>
            <a:pPr marL="0" indent="0">
              <a:buNone/>
            </a:pPr>
            <a:endParaRPr lang="en-US" dirty="0" smtClean="0"/>
          </a:p>
        </p:txBody>
      </p:sp>
      <p:sp>
        <p:nvSpPr>
          <p:cNvPr id="2" name="Title 1"/>
          <p:cNvSpPr>
            <a:spLocks noGrp="1"/>
          </p:cNvSpPr>
          <p:nvPr>
            <p:ph type="title"/>
          </p:nvPr>
        </p:nvSpPr>
        <p:spPr/>
        <p:txBody>
          <a:bodyPr/>
          <a:lstStyle/>
          <a:p>
            <a:r>
              <a:rPr lang="en-US" dirty="0" smtClean="0"/>
              <a:t>SECURITY vulnerability of PCM</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5</a:t>
            </a:fld>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127" y="4029610"/>
            <a:ext cx="11430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Right Arrow 4"/>
          <p:cNvSpPr/>
          <p:nvPr/>
        </p:nvSpPr>
        <p:spPr>
          <a:xfrm>
            <a:off x="5297343" y="4918762"/>
            <a:ext cx="1972678"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4695" y="4029610"/>
            <a:ext cx="1288552" cy="1337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descr="http://www.saturdayedge.com/wp-content/uploads/2014/07/magnifyion-glas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3272" y="4121731"/>
            <a:ext cx="947351" cy="8778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0874" y="4577985"/>
            <a:ext cx="429667" cy="422383"/>
          </a:xfrm>
          <a:prstGeom prst="rect">
            <a:avLst/>
          </a:prstGeom>
          <a:scene3d>
            <a:camera prst="orthographicFront">
              <a:rot lat="0" lon="0" rev="16200000"/>
            </a:camera>
            <a:lightRig rig="threePt" dir="t"/>
          </a:scene3d>
        </p:spPr>
      </p:pic>
      <p:sp>
        <p:nvSpPr>
          <p:cNvPr id="14" name="Rounded Rectangle 13"/>
          <p:cNvSpPr/>
          <p:nvPr/>
        </p:nvSpPr>
        <p:spPr>
          <a:xfrm>
            <a:off x="147766" y="2596433"/>
            <a:ext cx="2494833" cy="1041973"/>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sz="2400" b="1" dirty="0" smtClean="0">
                <a:solidFill>
                  <a:prstClr val="black"/>
                </a:solidFill>
              </a:rPr>
              <a:t>Stolen memory attack</a:t>
            </a:r>
            <a:endParaRPr lang="en-US" sz="2400" b="1" i="1" dirty="0">
              <a:solidFill>
                <a:srgbClr val="00B0F0"/>
              </a:solidFill>
            </a:endParaRPr>
          </a:p>
        </p:txBody>
      </p:sp>
      <p:sp>
        <p:nvSpPr>
          <p:cNvPr id="15" name="Rounded Rectangle 14"/>
          <p:cNvSpPr/>
          <p:nvPr/>
        </p:nvSpPr>
        <p:spPr>
          <a:xfrm>
            <a:off x="4585105" y="2596433"/>
            <a:ext cx="3329423" cy="1041973"/>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sz="2400" b="1" dirty="0" smtClean="0">
                <a:solidFill>
                  <a:prstClr val="black"/>
                </a:solidFill>
              </a:rPr>
              <a:t>Bus snooping attack also possible</a:t>
            </a:r>
            <a:endParaRPr lang="en-US" sz="2400" b="1" i="1" dirty="0">
              <a:solidFill>
                <a:srgbClr val="00B0F0"/>
              </a:solidFill>
            </a:endParaRPr>
          </a:p>
        </p:txBody>
      </p:sp>
      <p:pic>
        <p:nvPicPr>
          <p:cNvPr id="17" name="Picture 4" descr="Image result for phase change memory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912152">
            <a:off x="7351795" y="4432261"/>
            <a:ext cx="1679823" cy="80114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29184" y="5696712"/>
            <a:ext cx="8494776" cy="954107"/>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smtClean="0"/>
              <a:t>We want to protect PCM from both </a:t>
            </a:r>
          </a:p>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smtClean="0"/>
              <a:t>“stolen memory attack” and “bus snooping attack”</a:t>
            </a:r>
            <a:endParaRPr lang="en-US" sz="2800" kern="0" dirty="0"/>
          </a:p>
        </p:txBody>
      </p:sp>
      <p:pic>
        <p:nvPicPr>
          <p:cNvPr id="1028" name="Picture 4" desc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6020" y="1060551"/>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6314" y="1060551"/>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02241" y="4121731"/>
            <a:ext cx="2478169" cy="1139861"/>
          </a:xfrm>
          <a:prstGeom prst="rect">
            <a:avLst/>
          </a:prstGeom>
          <a:scene3d>
            <a:camera prst="orthographicFront">
              <a:rot lat="0" lon="0" rev="0"/>
            </a:camera>
            <a:lightRig rig="threePt" dir="t"/>
          </a:scene3d>
        </p:spPr>
      </p:pic>
    </p:spTree>
    <p:extLst>
      <p:ext uri="{BB962C8B-B14F-4D97-AF65-F5344CB8AC3E}">
        <p14:creationId xmlns:p14="http://schemas.microsoft.com/office/powerpoint/2010/main" val="58484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additive="base">
                                        <p:cTn id="15" dur="500" fill="hold"/>
                                        <p:tgtEl>
                                          <p:spTgt spid="2050"/>
                                        </p:tgtEl>
                                        <p:attrNameLst>
                                          <p:attrName>ppt_x</p:attrName>
                                        </p:attrNameLst>
                                      </p:cBhvr>
                                      <p:tavLst>
                                        <p:tav tm="0">
                                          <p:val>
                                            <p:strVal val="0-#ppt_w/2"/>
                                          </p:val>
                                        </p:tav>
                                        <p:tav tm="100000">
                                          <p:val>
                                            <p:strVal val="#ppt_x"/>
                                          </p:val>
                                        </p:tav>
                                      </p:tavLst>
                                    </p:anim>
                                    <p:anim calcmode="lin" valueType="num">
                                      <p:cBhvr additive="base">
                                        <p:cTn id="16" dur="500" fill="hold"/>
                                        <p:tgtEl>
                                          <p:spTgt spid="205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18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320" fill="hold"/>
                                        <p:tgtEl>
                                          <p:spTgt spid="11"/>
                                        </p:tgtEl>
                                        <p:attrNameLst>
                                          <p:attrName>ppt_x</p:attrName>
                                        </p:attrNameLst>
                                      </p:cBhvr>
                                      <p:tavLst>
                                        <p:tav tm="0">
                                          <p:val>
                                            <p:strVal val="0-#ppt_w/2"/>
                                          </p:val>
                                        </p:tav>
                                        <p:tav tm="100000">
                                          <p:val>
                                            <p:strVal val="#ppt_x"/>
                                          </p:val>
                                        </p:tav>
                                      </p:tavLst>
                                    </p:anim>
                                    <p:anim calcmode="lin" valueType="num">
                                      <p:cBhvr additive="base">
                                        <p:cTn id="20" dur="32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5">
                                            <p:txEl>
                                              <p:pRg st="0" end="0"/>
                                            </p:txEl>
                                          </p:spTgt>
                                        </p:tgtEl>
                                        <p:attrNameLst>
                                          <p:attrName>style.visibility</p:attrName>
                                        </p:attrNameLst>
                                      </p:cBhvr>
                                      <p:to>
                                        <p:strVal val="visible"/>
                                      </p:to>
                                    </p:set>
                                    <p:anim calcmode="lin" valueType="num">
                                      <p:cBhvr additive="base">
                                        <p:cTn id="34"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2051"/>
                                        </p:tgtEl>
                                        <p:attrNameLst>
                                          <p:attrName>style.visibility</p:attrName>
                                        </p:attrNameLst>
                                      </p:cBhvr>
                                      <p:to>
                                        <p:strVal val="visible"/>
                                      </p:to>
                                    </p:set>
                                    <p:animEffect transition="in" filter="fade">
                                      <p:cBhvr>
                                        <p:cTn id="38" dur="500"/>
                                        <p:tgtEl>
                                          <p:spTgt spid="205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nodeType="withEffect">
                                  <p:stCondLst>
                                    <p:cond delay="0"/>
                                  </p:stCondLst>
                                  <p:childTnLst>
                                    <p:set>
                                      <p:cBhvr>
                                        <p:cTn id="43" dur="1" fill="hold">
                                          <p:stCondLst>
                                            <p:cond delay="0"/>
                                          </p:stCondLst>
                                        </p:cTn>
                                        <p:tgtEl>
                                          <p:spTgt spid="2057"/>
                                        </p:tgtEl>
                                        <p:attrNameLst>
                                          <p:attrName>style.visibility</p:attrName>
                                        </p:attrNameLst>
                                      </p:cBhvr>
                                      <p:to>
                                        <p:strVal val="visible"/>
                                      </p:to>
                                    </p:set>
                                    <p:animEffect transition="in" filter="fade">
                                      <p:cBhvr>
                                        <p:cTn id="44" dur="500"/>
                                        <p:tgtEl>
                                          <p:spTgt spid="2057"/>
                                        </p:tgtEl>
                                      </p:cBhvr>
                                    </p:animEffect>
                                  </p:childTnLst>
                                </p:cTn>
                              </p:par>
                              <p:par>
                                <p:cTn id="45" presetID="10"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par>
                          <p:cTn id="53" fill="hold">
                            <p:stCondLst>
                              <p:cond delay="500"/>
                            </p:stCondLst>
                            <p:childTnLst>
                              <p:par>
                                <p:cTn id="54" presetID="32" presetClass="emph" presetSubtype="0" fill="hold" nodeType="afterEffect">
                                  <p:stCondLst>
                                    <p:cond delay="0"/>
                                  </p:stCondLst>
                                  <p:childTnLst>
                                    <p:animRot by="120000">
                                      <p:cBhvr>
                                        <p:cTn id="55" dur="100" fill="hold">
                                          <p:stCondLst>
                                            <p:cond delay="0"/>
                                          </p:stCondLst>
                                        </p:cTn>
                                        <p:tgtEl>
                                          <p:spTgt spid="13"/>
                                        </p:tgtEl>
                                        <p:attrNameLst>
                                          <p:attrName>r</p:attrName>
                                        </p:attrNameLst>
                                      </p:cBhvr>
                                    </p:animRot>
                                    <p:animRot by="-240000">
                                      <p:cBhvr>
                                        <p:cTn id="56" dur="200" fill="hold">
                                          <p:stCondLst>
                                            <p:cond delay="200"/>
                                          </p:stCondLst>
                                        </p:cTn>
                                        <p:tgtEl>
                                          <p:spTgt spid="13"/>
                                        </p:tgtEl>
                                        <p:attrNameLst>
                                          <p:attrName>r</p:attrName>
                                        </p:attrNameLst>
                                      </p:cBhvr>
                                    </p:animRot>
                                    <p:animRot by="240000">
                                      <p:cBhvr>
                                        <p:cTn id="57" dur="200" fill="hold">
                                          <p:stCondLst>
                                            <p:cond delay="400"/>
                                          </p:stCondLst>
                                        </p:cTn>
                                        <p:tgtEl>
                                          <p:spTgt spid="13"/>
                                        </p:tgtEl>
                                        <p:attrNameLst>
                                          <p:attrName>r</p:attrName>
                                        </p:attrNameLst>
                                      </p:cBhvr>
                                    </p:animRot>
                                    <p:animRot by="-240000">
                                      <p:cBhvr>
                                        <p:cTn id="58" dur="200" fill="hold">
                                          <p:stCondLst>
                                            <p:cond delay="600"/>
                                          </p:stCondLst>
                                        </p:cTn>
                                        <p:tgtEl>
                                          <p:spTgt spid="13"/>
                                        </p:tgtEl>
                                        <p:attrNameLst>
                                          <p:attrName>r</p:attrName>
                                        </p:attrNameLst>
                                      </p:cBhvr>
                                    </p:animRot>
                                    <p:animRot by="120000">
                                      <p:cBhvr>
                                        <p:cTn id="59" dur="200" fill="hold">
                                          <p:stCondLst>
                                            <p:cond delay="800"/>
                                          </p:stCondLst>
                                        </p:cTn>
                                        <p:tgtEl>
                                          <p:spTgt spid="13"/>
                                        </p:tgtEl>
                                        <p:attrNameLst>
                                          <p:attrName>r</p:attrName>
                                        </p:attrNameLst>
                                      </p:cBhvr>
                                    </p:animRo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on PCM</a:t>
            </a:r>
            <a:endParaRPr lang="en-US" dirty="0"/>
          </a:p>
        </p:txBody>
      </p:sp>
      <p:sp>
        <p:nvSpPr>
          <p:cNvPr id="3" name="Content Placeholder 2"/>
          <p:cNvSpPr>
            <a:spLocks noGrp="1"/>
          </p:cNvSpPr>
          <p:nvPr>
            <p:ph idx="1"/>
          </p:nvPr>
        </p:nvSpPr>
        <p:spPr>
          <a:xfrm>
            <a:off x="242888" y="1192213"/>
            <a:ext cx="8645080" cy="4830762"/>
          </a:xfrm>
        </p:spPr>
        <p:txBody>
          <a:bodyPr/>
          <a:lstStyle/>
          <a:p>
            <a:pPr marL="0" indent="0">
              <a:buNone/>
            </a:pPr>
            <a:r>
              <a:rPr lang="en-US" dirty="0" smtClean="0"/>
              <a:t>Protect PCM using memory encryption</a:t>
            </a:r>
          </a:p>
          <a:p>
            <a:pPr marL="0" indent="0">
              <a:buNone/>
            </a:pPr>
            <a:r>
              <a:rPr lang="en-US" dirty="0" smtClean="0"/>
              <a:t>Encryption causes 50% bit flips on each write</a:t>
            </a:r>
          </a:p>
          <a:p>
            <a:pPr marL="457200" lvl="1" indent="0">
              <a:buNone/>
            </a:pPr>
            <a:r>
              <a:rPr lang="en-US" dirty="0" smtClean="0"/>
              <a:t>1 </a:t>
            </a:r>
            <a:r>
              <a:rPr lang="en-US" dirty="0"/>
              <a:t>bit </a:t>
            </a:r>
            <a:r>
              <a:rPr lang="en-US" dirty="0" smtClean="0"/>
              <a:t>flip in line </a:t>
            </a:r>
            <a:r>
              <a:rPr lang="en-US" dirty="0" smtClean="0">
                <a:sym typeface="Wingdings" pitchFamily="2" charset="2"/>
              </a:rPr>
              <a:t> </a:t>
            </a:r>
            <a:r>
              <a:rPr lang="en-US" dirty="0" smtClean="0"/>
              <a:t>50% bit flips in encrypted line</a:t>
            </a:r>
          </a:p>
          <a:p>
            <a:endParaRPr lang="en-US" dirty="0"/>
          </a:p>
          <a:p>
            <a:endParaRPr lang="en-US" dirty="0" smtClean="0"/>
          </a:p>
          <a:p>
            <a:endParaRPr lang="en-US" dirty="0" smtClean="0"/>
          </a:p>
          <a:p>
            <a:pPr marL="0" indent="0">
              <a:buNone/>
            </a:pPr>
            <a:r>
              <a:rPr lang="en-US" dirty="0" smtClean="0"/>
              <a:t> </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6</a:t>
            </a:fld>
            <a:endParaRPr lang="en-US"/>
          </a:p>
        </p:txBody>
      </p:sp>
      <p:sp>
        <p:nvSpPr>
          <p:cNvPr id="15" name="Rectangle 14"/>
          <p:cNvSpPr/>
          <p:nvPr/>
        </p:nvSpPr>
        <p:spPr>
          <a:xfrm>
            <a:off x="4339202" y="2997643"/>
            <a:ext cx="1828800" cy="3931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339202" y="4262563"/>
            <a:ext cx="1828800" cy="393192"/>
          </a:xfrm>
          <a:prstGeom prst="rect">
            <a:avLst/>
          </a:prstGeom>
          <a:pattFill prst="dkDnDiag">
            <a:fgClr>
              <a:srgbClr val="00B050"/>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10802" y="3000691"/>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59042" y="2997643"/>
            <a:ext cx="115824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t>Cache</a:t>
            </a:r>
            <a:endParaRPr lang="en-US" sz="2200" dirty="0"/>
          </a:p>
        </p:txBody>
      </p:sp>
      <p:sp>
        <p:nvSpPr>
          <p:cNvPr id="19" name="Rectangle 18"/>
          <p:cNvSpPr/>
          <p:nvPr/>
        </p:nvSpPr>
        <p:spPr>
          <a:xfrm>
            <a:off x="2545976" y="4132186"/>
            <a:ext cx="1727187" cy="6082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Encrypted PCM</a:t>
            </a:r>
            <a:endParaRPr lang="en-US" sz="2000" dirty="0"/>
          </a:p>
        </p:txBody>
      </p:sp>
      <p:sp>
        <p:nvSpPr>
          <p:cNvPr id="21" name="Rectangle 20"/>
          <p:cNvSpPr/>
          <p:nvPr/>
        </p:nvSpPr>
        <p:spPr>
          <a:xfrm>
            <a:off x="5710802" y="2997643"/>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39202" y="4262563"/>
            <a:ext cx="1828800" cy="393192"/>
          </a:xfrm>
          <a:prstGeom prst="rect">
            <a:avLst/>
          </a:prstGeom>
          <a:pattFill prst="dkVert">
            <a:fgClr>
              <a:srgbClr val="FF0000"/>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9184" y="6126480"/>
            <a:ext cx="8494776"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smtClean="0"/>
              <a:t>Encryption causes 50% bit flips </a:t>
            </a:r>
            <a:r>
              <a:rPr lang="en-US" sz="2800" kern="0" dirty="0" smtClean="0">
                <a:sym typeface="Wingdings" pitchFamily="2" charset="2"/>
              </a:rPr>
              <a:t> Write-intensive</a:t>
            </a:r>
            <a:endParaRPr lang="en-US" sz="2800" kern="0" dirty="0"/>
          </a:p>
        </p:txBody>
      </p:sp>
      <p:sp>
        <p:nvSpPr>
          <p:cNvPr id="5" name="TextBox 4"/>
          <p:cNvSpPr txBox="1"/>
          <p:nvPr/>
        </p:nvSpPr>
        <p:spPr>
          <a:xfrm>
            <a:off x="3059042" y="4949139"/>
            <a:ext cx="3071162" cy="523220"/>
          </a:xfrm>
          <a:prstGeom prst="rect">
            <a:avLst/>
          </a:prstGeom>
          <a:noFill/>
          <a:ln>
            <a:solidFill>
              <a:schemeClr val="bg1"/>
            </a:solidFill>
          </a:ln>
        </p:spPr>
        <p:txBody>
          <a:bodyPr wrap="none" rtlCol="0">
            <a:spAutoFit/>
          </a:bodyPr>
          <a:lstStyle/>
          <a:p>
            <a:r>
              <a:rPr lang="en-US" sz="2800" b="1" dirty="0" smtClean="0"/>
              <a:t>Avalanche Effect</a:t>
            </a:r>
            <a:endParaRPr lang="en-US" sz="2800" b="1" dirty="0"/>
          </a:p>
        </p:txBody>
      </p:sp>
    </p:spTree>
    <p:extLst>
      <p:ext uri="{BB962C8B-B14F-4D97-AF65-F5344CB8AC3E}">
        <p14:creationId xmlns:p14="http://schemas.microsoft.com/office/powerpoint/2010/main" val="174734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0" nodeType="clickEffect">
                                  <p:stCondLst>
                                    <p:cond delay="0"/>
                                  </p:stCondLst>
                                  <p:childTnLst>
                                    <p:animMotion origin="layout" path="M -1.38889E-6 -2.96296E-6 L -1.38889E-6 0.18542 " pathEditMode="relative" rAng="0" ptsTypes="AA">
                                      <p:cBhvr>
                                        <p:cTn id="33" dur="1500" fill="hold"/>
                                        <p:tgtEl>
                                          <p:spTgt spid="17"/>
                                        </p:tgtEl>
                                        <p:attrNameLst>
                                          <p:attrName>ppt_x</p:attrName>
                                          <p:attrName>ppt_y</p:attrName>
                                        </p:attrNameLst>
                                      </p:cBhvr>
                                      <p:rCtr x="0" y="9259"/>
                                    </p:animMotion>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500"/>
                                        <p:tgtEl>
                                          <p:spTgt spid="25"/>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25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7" grpId="1" animBg="1"/>
      <p:bldP spid="18" grpId="0" animBg="1"/>
      <p:bldP spid="19" grpId="0" animBg="1"/>
      <p:bldP spid="21" grpId="0" animBg="1"/>
      <p:bldP spid="25" grpId="0" animBg="1"/>
      <p:bldP spid="12"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198438"/>
            <a:ext cx="8896350" cy="487362"/>
          </a:xfrm>
        </p:spPr>
        <p:txBody>
          <a:bodyPr/>
          <a:lstStyle/>
          <a:p>
            <a:r>
              <a:rPr lang="en-US" dirty="0" smtClean="0"/>
              <a:t>encryption </a:t>
            </a:r>
            <a:r>
              <a:rPr lang="en-US" dirty="0"/>
              <a:t>on pcm costly</a:t>
            </a:r>
          </a:p>
        </p:txBody>
      </p:sp>
      <p:sp>
        <p:nvSpPr>
          <p:cNvPr id="3" name="Content Placeholder 2"/>
          <p:cNvSpPr>
            <a:spLocks noGrp="1"/>
          </p:cNvSpPr>
          <p:nvPr>
            <p:ph idx="1"/>
          </p:nvPr>
        </p:nvSpPr>
        <p:spPr>
          <a:xfrm>
            <a:off x="241880" y="1192213"/>
            <a:ext cx="9083992" cy="4830762"/>
          </a:xfrm>
        </p:spPr>
        <p:txBody>
          <a:bodyPr/>
          <a:lstStyle/>
          <a:p>
            <a:endParaRPr lang="en-US" dirty="0" smtClean="0"/>
          </a:p>
          <a:p>
            <a:endParaRPr lang="en-US" dirty="0"/>
          </a:p>
          <a:p>
            <a:endParaRPr lang="en-US" dirty="0" smtClean="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7</a:t>
            </a:fld>
            <a:endParaRPr lang="en-US"/>
          </a:p>
        </p:txBody>
      </p:sp>
      <p:sp>
        <p:nvSpPr>
          <p:cNvPr id="34" name="Rectangle 33"/>
          <p:cNvSpPr/>
          <p:nvPr/>
        </p:nvSpPr>
        <p:spPr>
          <a:xfrm>
            <a:off x="329184" y="6126480"/>
            <a:ext cx="8494776"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smtClean="0"/>
              <a:t>Encryption increases bit flips from 12% to 50% (4x!)</a:t>
            </a:r>
            <a:endParaRPr kumimoji="0" lang="en-US" sz="2800" b="0" i="0" u="none" strike="noStrike" kern="0" cap="none" spc="0" normalizeH="0" baseline="0" noProof="0" dirty="0">
              <a:ln>
                <a:noFill/>
              </a:ln>
              <a:effectLst/>
              <a:uLnTx/>
              <a:uFillTx/>
            </a:endParaRPr>
          </a:p>
        </p:txBody>
      </p:sp>
      <p:graphicFrame>
        <p:nvGraphicFramePr>
          <p:cNvPr id="36" name="Chart 35"/>
          <p:cNvGraphicFramePr>
            <a:graphicFrameLocks/>
          </p:cNvGraphicFramePr>
          <p:nvPr>
            <p:extLst>
              <p:ext uri="{D42A27DB-BD31-4B8C-83A1-F6EECF244321}">
                <p14:modId xmlns:p14="http://schemas.microsoft.com/office/powerpoint/2010/main" val="3818821014"/>
              </p:ext>
            </p:extLst>
          </p:nvPr>
        </p:nvGraphicFramePr>
        <p:xfrm>
          <a:off x="818148" y="1426464"/>
          <a:ext cx="7507704" cy="4422909"/>
        </p:xfrm>
        <a:graphic>
          <a:graphicData uri="http://schemas.openxmlformats.org/drawingml/2006/chart">
            <c:chart xmlns:c="http://schemas.openxmlformats.org/drawingml/2006/chart" xmlns:r="http://schemas.openxmlformats.org/officeDocument/2006/relationships" r:id="rId3"/>
          </a:graphicData>
        </a:graphic>
      </p:graphicFrame>
      <p:cxnSp>
        <p:nvCxnSpPr>
          <p:cNvPr id="24" name="Straight Arrow Connector 23"/>
          <p:cNvCxnSpPr/>
          <p:nvPr/>
        </p:nvCxnSpPr>
        <p:spPr>
          <a:xfrm flipV="1">
            <a:off x="3038776" y="2609850"/>
            <a:ext cx="2809574" cy="2038350"/>
          </a:xfrm>
          <a:prstGeom prst="straightConnector1">
            <a:avLst/>
          </a:prstGeom>
          <a:ln w="53975">
            <a:tailEnd type="arrow"/>
          </a:ln>
          <a:effectLst/>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08173" y="3208492"/>
            <a:ext cx="635508" cy="31089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4x</a:t>
            </a:r>
            <a:endParaRPr lang="en-US" sz="2000" dirty="0"/>
          </a:p>
        </p:txBody>
      </p:sp>
      <p:sp>
        <p:nvSpPr>
          <p:cNvPr id="46" name="Rectangle 45"/>
          <p:cNvSpPr/>
          <p:nvPr/>
        </p:nvSpPr>
        <p:spPr>
          <a:xfrm>
            <a:off x="1919442" y="2107838"/>
            <a:ext cx="6245817" cy="3199658"/>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H="1">
            <a:off x="3001395" y="4347531"/>
            <a:ext cx="266700" cy="264093"/>
          </a:xfrm>
          <a:prstGeom prst="straightConnector1">
            <a:avLst/>
          </a:prstGeom>
          <a:ln w="53975">
            <a:solidFill>
              <a:srgbClr val="FF0000"/>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3962400" y="4438971"/>
            <a:ext cx="266700" cy="264093"/>
          </a:xfrm>
          <a:prstGeom prst="straightConnector1">
            <a:avLst/>
          </a:prstGeom>
          <a:ln w="53975">
            <a:solidFill>
              <a:srgbClr val="FF0000"/>
            </a:solidFill>
            <a:prstDash val="soli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83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xit" presetSubtype="0" fill="hold"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write-efficient </a:t>
            </a:r>
            <a:r>
              <a:rPr lang="en-US" dirty="0"/>
              <a:t>encryption</a:t>
            </a:r>
          </a:p>
        </p:txBody>
      </p:sp>
      <p:sp>
        <p:nvSpPr>
          <p:cNvPr id="6" name="Rectangle 5"/>
          <p:cNvSpPr/>
          <p:nvPr/>
        </p:nvSpPr>
        <p:spPr>
          <a:xfrm>
            <a:off x="209227" y="3228333"/>
            <a:ext cx="8725546" cy="954107"/>
          </a:xfrm>
          <a:prstGeom prst="rect">
            <a:avLst/>
          </a:prstGeom>
          <a:solidFill>
            <a:srgbClr val="BBCFE6"/>
          </a:solidFill>
          <a:ln w="38100" cmpd="sng">
            <a:solidFill>
              <a:srgbClr val="FF6600"/>
            </a:solidFill>
          </a:ln>
        </p:spPr>
        <p:txBody>
          <a:bodyPr wrap="square">
            <a:spAutoFit/>
          </a:bodyPr>
          <a:lstStyle/>
          <a:p>
            <a:pPr algn="ctr"/>
            <a:r>
              <a:rPr lang="en-US" sz="2800" b="1" dirty="0" smtClean="0"/>
              <a:t>Goal: How do we implement memory encryption, without increasing bit flips by 4x?</a:t>
            </a:r>
            <a:endParaRPr lang="en-US" sz="2800" b="1" dirty="0"/>
          </a:p>
        </p:txBody>
      </p:sp>
      <p:sp>
        <p:nvSpPr>
          <p:cNvPr id="9" name="Slide Number Placeholder 3"/>
          <p:cNvSpPr>
            <a:spLocks noGrp="1"/>
          </p:cNvSpPr>
          <p:nvPr>
            <p:ph type="sldNum" sz="quarter" idx="12"/>
          </p:nvPr>
        </p:nvSpPr>
        <p:spPr>
          <a:xfrm>
            <a:off x="6924675" y="6356350"/>
            <a:ext cx="2133600" cy="365125"/>
          </a:xfrm>
        </p:spPr>
        <p:txBody>
          <a:bodyPr/>
          <a:lstStyle/>
          <a:p>
            <a:pPr>
              <a:defRPr/>
            </a:pPr>
            <a:fld id="{79B9E78F-ABFD-44CE-894E-3D6432B5FCE3}" type="slidenum">
              <a:rPr lang="en-US" smtClean="0"/>
              <a:pPr>
                <a:defRPr/>
              </a:pPr>
              <a:t>8</a:t>
            </a:fld>
            <a:endParaRPr lang="en-US"/>
          </a:p>
        </p:txBody>
      </p:sp>
    </p:spTree>
    <p:extLst>
      <p:ext uri="{BB962C8B-B14F-4D97-AF65-F5344CB8AC3E}">
        <p14:creationId xmlns:p14="http://schemas.microsoft.com/office/powerpoint/2010/main" val="2547648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200000"/>
              </a:lnSpc>
            </a:pPr>
            <a:r>
              <a:rPr lang="en-US" dirty="0">
                <a:solidFill>
                  <a:schemeClr val="accent5">
                    <a:lumMod val="40000"/>
                    <a:lumOff val="60000"/>
                  </a:schemeClr>
                </a:solidFill>
                <a:cs typeface="Arial"/>
              </a:rPr>
              <a:t>Introduction </a:t>
            </a:r>
            <a:r>
              <a:rPr lang="en-US" dirty="0" smtClean="0">
                <a:solidFill>
                  <a:schemeClr val="accent5">
                    <a:lumMod val="40000"/>
                    <a:lumOff val="60000"/>
                  </a:schemeClr>
                </a:solidFill>
                <a:cs typeface="Arial"/>
              </a:rPr>
              <a:t>to PCM and encryption</a:t>
            </a:r>
          </a:p>
          <a:p>
            <a:pPr>
              <a:lnSpc>
                <a:spcPct val="200000"/>
              </a:lnSpc>
            </a:pPr>
            <a:r>
              <a:rPr lang="en-US" dirty="0" smtClean="0">
                <a:cs typeface="Arial"/>
              </a:rPr>
              <a:t>Background on Counter-mode Encryption</a:t>
            </a:r>
            <a:endParaRPr lang="en-US" dirty="0">
              <a:cs typeface="Arial"/>
            </a:endParaRPr>
          </a:p>
          <a:p>
            <a:pPr>
              <a:lnSpc>
                <a:spcPct val="200000"/>
              </a:lnSpc>
            </a:pPr>
            <a:r>
              <a:rPr lang="en-US" dirty="0" smtClean="0">
                <a:solidFill>
                  <a:schemeClr val="accent5">
                    <a:lumMod val="40000"/>
                    <a:lumOff val="60000"/>
                  </a:schemeClr>
                </a:solidFill>
                <a:cs typeface="Arial"/>
              </a:rPr>
              <a:t>DEUCE</a:t>
            </a:r>
            <a:endParaRPr lang="en-US" dirty="0">
              <a:solidFill>
                <a:schemeClr val="accent5">
                  <a:lumMod val="40000"/>
                  <a:lumOff val="60000"/>
                </a:schemeClr>
              </a:solidFill>
              <a:cs typeface="Arial"/>
            </a:endParaRPr>
          </a:p>
          <a:p>
            <a:pPr>
              <a:lnSpc>
                <a:spcPct val="200000"/>
              </a:lnSpc>
            </a:pPr>
            <a:r>
              <a:rPr lang="en-US" dirty="0">
                <a:solidFill>
                  <a:schemeClr val="accent5">
                    <a:lumMod val="40000"/>
                    <a:lumOff val="60000"/>
                  </a:schemeClr>
                </a:solidFill>
                <a:cs typeface="Arial"/>
              </a:rPr>
              <a:t>Results</a:t>
            </a:r>
          </a:p>
          <a:p>
            <a:pPr>
              <a:lnSpc>
                <a:spcPct val="200000"/>
              </a:lnSpc>
            </a:pPr>
            <a:r>
              <a:rPr lang="en-US" dirty="0" smtClean="0">
                <a:solidFill>
                  <a:schemeClr val="accent5">
                    <a:lumMod val="40000"/>
                    <a:lumOff val="60000"/>
                  </a:schemeClr>
                </a:solidFill>
                <a:cs typeface="Arial"/>
              </a:rPr>
              <a:t>Summary</a:t>
            </a:r>
            <a:endParaRPr lang="en-US" dirty="0">
              <a:solidFill>
                <a:schemeClr val="accent5">
                  <a:lumMod val="40000"/>
                  <a:lumOff val="60000"/>
                </a:schemeClr>
              </a:solidFill>
              <a:cs typeface="Arial"/>
            </a:endParaRPr>
          </a:p>
          <a:p>
            <a:pPr>
              <a:lnSpc>
                <a:spcPct val="200000"/>
              </a:lnSpc>
            </a:pPr>
            <a:endParaRPr lang="en-US" dirty="0">
              <a:solidFill>
                <a:schemeClr val="accent5">
                  <a:lumMod val="40000"/>
                  <a:lumOff val="60000"/>
                </a:schemeClr>
              </a:solidFil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9</a:t>
            </a:fld>
            <a:endParaRPr lang="en-US"/>
          </a:p>
        </p:txBody>
      </p:sp>
      <p:sp>
        <p:nvSpPr>
          <p:cNvPr id="5" name="Up Arrow 4"/>
          <p:cNvSpPr/>
          <p:nvPr/>
        </p:nvSpPr>
        <p:spPr>
          <a:xfrm rot="16200000">
            <a:off x="7308798" y="2552845"/>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0011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prstDash val="sysDash"/>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54995</TotalTime>
  <Words>3278</Words>
  <Application>Microsoft Office PowerPoint</Application>
  <PresentationFormat>On-screen Show (4:3)</PresentationFormat>
  <Paragraphs>1054</Paragraphs>
  <Slides>41</Slides>
  <Notes>36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DEUCE: Write-Efficient Encryption for PCM</vt:lpstr>
      <vt:lpstr>Executive Summary</vt:lpstr>
      <vt:lpstr>PCM as main memory</vt:lpstr>
      <vt:lpstr>Typical Write optimizations in pcm</vt:lpstr>
      <vt:lpstr>SECURITY vulnerability of PCM</vt:lpstr>
      <vt:lpstr>Encryption on PCM</vt:lpstr>
      <vt:lpstr>encryption on pcm costly</vt:lpstr>
      <vt:lpstr>GOAL: write-efficient encryption</vt:lpstr>
      <vt:lpstr>outline</vt:lpstr>
      <vt:lpstr>Why pad-based encryption?</vt:lpstr>
      <vt:lpstr>need for unique pads</vt:lpstr>
      <vt:lpstr>CounTeR-mode ENCRYPTION</vt:lpstr>
      <vt:lpstr>outline</vt:lpstr>
      <vt:lpstr>Insight 1</vt:lpstr>
      <vt:lpstr>Insight 2: Efficient implementation</vt:lpstr>
      <vt:lpstr>DEUCE: Dual Counter Encryption</vt:lpstr>
      <vt:lpstr>DEUCE: operation</vt:lpstr>
      <vt:lpstr>DEUCE: EXAMPLE (EPOCH = 4 writes)</vt:lpstr>
      <vt:lpstr>DEUCE: how to Decrypt?</vt:lpstr>
      <vt:lpstr>outline</vt:lpstr>
      <vt:lpstr>methodology</vt:lpstr>
      <vt:lpstr>methodology</vt:lpstr>
      <vt:lpstr>methodology</vt:lpstr>
      <vt:lpstr>methodology</vt:lpstr>
      <vt:lpstr>RESULTS: Bit flip analysis</vt:lpstr>
      <vt:lpstr>RESULTS: SPEEDUP&amp;POWER analysis</vt:lpstr>
      <vt:lpstr>RESULTS: Lifetime analysis</vt:lpstr>
      <vt:lpstr>outline</vt:lpstr>
      <vt:lpstr>Executive Summary</vt:lpstr>
      <vt:lpstr>Thank you</vt:lpstr>
      <vt:lpstr>EXTRA SLIDES</vt:lpstr>
      <vt:lpstr>Deuce FOR OTHER nvm</vt:lpstr>
      <vt:lpstr>Write slots</vt:lpstr>
      <vt:lpstr>IMPROVING PCM WEAR LEVELING</vt:lpstr>
      <vt:lpstr>QUESTION: IS it secure?</vt:lpstr>
      <vt:lpstr>minimum re-encrypt</vt:lpstr>
      <vt:lpstr>DEUCE re-encrypt</vt:lpstr>
      <vt:lpstr>QUESTION: IS it secure?</vt:lpstr>
      <vt:lpstr>Cipher Block Chaining</vt:lpstr>
      <vt:lpstr>Counter-mode encryption</vt:lpstr>
      <vt:lpstr>RESULTS: Bit flip analysis</vt:lpstr>
    </vt:vector>
  </TitlesOfParts>
  <Company>Communications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Brooke Novak</dc:creator>
  <cp:lastModifiedBy>Vinson Young</cp:lastModifiedBy>
  <cp:revision>1620</cp:revision>
  <dcterms:created xsi:type="dcterms:W3CDTF">2009-09-22T15:47:18Z</dcterms:created>
  <dcterms:modified xsi:type="dcterms:W3CDTF">2015-03-16T16:20:48Z</dcterms:modified>
</cp:coreProperties>
</file>