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9" r:id="rId2"/>
    <p:sldId id="311" r:id="rId3"/>
    <p:sldId id="316" r:id="rId4"/>
    <p:sldId id="317" r:id="rId5"/>
    <p:sldId id="319" r:id="rId6"/>
    <p:sldId id="325" r:id="rId7"/>
    <p:sldId id="326" r:id="rId8"/>
    <p:sldId id="330" r:id="rId9"/>
    <p:sldId id="339" r:id="rId10"/>
    <p:sldId id="340" r:id="rId11"/>
    <p:sldId id="327" r:id="rId12"/>
    <p:sldId id="349" r:id="rId13"/>
    <p:sldId id="328" r:id="rId14"/>
    <p:sldId id="343" r:id="rId15"/>
    <p:sldId id="345" r:id="rId16"/>
    <p:sldId id="347" r:id="rId17"/>
    <p:sldId id="322" r:id="rId18"/>
    <p:sldId id="320" r:id="rId19"/>
    <p:sldId id="321" r:id="rId20"/>
    <p:sldId id="336" r:id="rId21"/>
    <p:sldId id="337" r:id="rId22"/>
    <p:sldId id="338" r:id="rId23"/>
    <p:sldId id="354" r:id="rId24"/>
    <p:sldId id="351" r:id="rId25"/>
    <p:sldId id="352" r:id="rId26"/>
    <p:sldId id="353" r:id="rId27"/>
    <p:sldId id="342" r:id="rId28"/>
    <p:sldId id="314" r:id="rId29"/>
    <p:sldId id="341" r:id="rId30"/>
    <p:sldId id="323" r:id="rId31"/>
    <p:sldId id="344" r:id="rId32"/>
    <p:sldId id="346" r:id="rId33"/>
    <p:sldId id="348" r:id="rId34"/>
    <p:sldId id="350" r:id="rId3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1"/>
    <a:srgbClr val="54E44A"/>
    <a:srgbClr val="FFD86D"/>
    <a:srgbClr val="FFC408"/>
    <a:srgbClr val="FFD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66058" autoAdjust="0"/>
  </p:normalViewPr>
  <p:slideViewPr>
    <p:cSldViewPr snapToGrid="0" snapToObjects="1">
      <p:cViewPr>
        <p:scale>
          <a:sx n="100" d="100"/>
          <a:sy n="100" d="100"/>
        </p:scale>
        <p:origin x="148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chiachen/Documents/GeorgiaTech/Research/MorphableECC/DSN2015/dsn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Refresh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Power!$A$2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Power!$B$1:$C$1</c:f>
              <c:strCache>
                <c:ptCount val="2"/>
                <c:pt idx="0">
                  <c:v>64ms</c:v>
                </c:pt>
                <c:pt idx="1">
                  <c:v>1s</c:v>
                </c:pt>
              </c:strCache>
            </c:strRef>
          </c:cat>
          <c:val>
            <c:numRef>
              <c:f>Power!$B$2:$C$2</c:f>
              <c:numCache>
                <c:formatCode>General</c:formatCode>
                <c:ptCount val="2"/>
                <c:pt idx="0">
                  <c:v>1.0</c:v>
                </c:pt>
                <c:pt idx="1">
                  <c:v>0.0625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9312448"/>
        <c:axId val="-2079317168"/>
      </c:barChart>
      <c:catAx>
        <c:axId val="-20793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9317168"/>
        <c:crosses val="autoZero"/>
        <c:auto val="1"/>
        <c:lblAlgn val="ctr"/>
        <c:lblOffset val="100"/>
        <c:noMultiLvlLbl val="0"/>
      </c:catAx>
      <c:valAx>
        <c:axId val="-207931716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93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Selective Memory Downgrade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SMD!$C$1</c:f>
              <c:strCache>
                <c:ptCount val="1"/>
                <c:pt idx="0">
                  <c:v>ECC-Downgrade Disabled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SMD!$A$2:$A$29</c:f>
              <c:strCache>
                <c:ptCount val="28"/>
                <c:pt idx="0">
                  <c:v>bwaves</c:v>
                </c:pt>
                <c:pt idx="1">
                  <c:v>lbm</c:v>
                </c:pt>
                <c:pt idx="2">
                  <c:v>Gems</c:v>
                </c:pt>
                <c:pt idx="3">
                  <c:v>libq</c:v>
                </c:pt>
                <c:pt idx="4">
                  <c:v>leslie</c:v>
                </c:pt>
                <c:pt idx="5">
                  <c:v>xalanc</c:v>
                </c:pt>
                <c:pt idx="6">
                  <c:v>milc</c:v>
                </c:pt>
                <c:pt idx="7">
                  <c:v>sphinx</c:v>
                </c:pt>
                <c:pt idx="8">
                  <c:v>omnetpp</c:v>
                </c:pt>
                <c:pt idx="9">
                  <c:v>zeusmp</c:v>
                </c:pt>
                <c:pt idx="10">
                  <c:v>gcc</c:v>
                </c:pt>
                <c:pt idx="11">
                  <c:v>calculix</c:v>
                </c:pt>
                <c:pt idx="12">
                  <c:v>cactus</c:v>
                </c:pt>
                <c:pt idx="13">
                  <c:v>soplex</c:v>
                </c:pt>
                <c:pt idx="14">
                  <c:v>dealII</c:v>
                </c:pt>
                <c:pt idx="15">
                  <c:v>bzip2</c:v>
                </c:pt>
                <c:pt idx="16">
                  <c:v>astar</c:v>
                </c:pt>
                <c:pt idx="17">
                  <c:v>perl</c:v>
                </c:pt>
                <c:pt idx="18">
                  <c:v>gromacs</c:v>
                </c:pt>
                <c:pt idx="19">
                  <c:v>gobmk</c:v>
                </c:pt>
                <c:pt idx="20">
                  <c:v>namd</c:v>
                </c:pt>
                <c:pt idx="21">
                  <c:v>h264ref</c:v>
                </c:pt>
                <c:pt idx="22">
                  <c:v>sjeng</c:v>
                </c:pt>
                <c:pt idx="23">
                  <c:v>hmmer</c:v>
                </c:pt>
                <c:pt idx="24">
                  <c:v>povray</c:v>
                </c:pt>
                <c:pt idx="25">
                  <c:v>tonto</c:v>
                </c:pt>
                <c:pt idx="26">
                  <c:v>wrf</c:v>
                </c:pt>
                <c:pt idx="27">
                  <c:v>gamess</c:v>
                </c:pt>
              </c:strCache>
            </c:strRef>
          </c:cat>
          <c:val>
            <c:numRef>
              <c:f>SMD!$C$2:$C$29</c:f>
              <c:numCache>
                <c:formatCode>General</c:formatCode>
                <c:ptCount val="2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1.0</c:v>
                </c:pt>
                <c:pt idx="5">
                  <c:v>1.2</c:v>
                </c:pt>
                <c:pt idx="6">
                  <c:v>1.4</c:v>
                </c:pt>
                <c:pt idx="7">
                  <c:v>1.6</c:v>
                </c:pt>
                <c:pt idx="8">
                  <c:v>1.8</c:v>
                </c:pt>
                <c:pt idx="9">
                  <c:v>2.0</c:v>
                </c:pt>
                <c:pt idx="10">
                  <c:v>2.2</c:v>
                </c:pt>
                <c:pt idx="11">
                  <c:v>2.4</c:v>
                </c:pt>
                <c:pt idx="12">
                  <c:v>2.6</c:v>
                </c:pt>
                <c:pt idx="13">
                  <c:v>2.8</c:v>
                </c:pt>
                <c:pt idx="14">
                  <c:v>3.0</c:v>
                </c:pt>
                <c:pt idx="15">
                  <c:v>6.0</c:v>
                </c:pt>
                <c:pt idx="16">
                  <c:v>8.0</c:v>
                </c:pt>
                <c:pt idx="17">
                  <c:v>10.0</c:v>
                </c:pt>
                <c:pt idx="18">
                  <c:v>12.0</c:v>
                </c:pt>
                <c:pt idx="19">
                  <c:v>38.0</c:v>
                </c:pt>
                <c:pt idx="20">
                  <c:v>45.0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SMD!$E$1</c:f>
              <c:strCache>
                <c:ptCount val="1"/>
                <c:pt idx="0">
                  <c:v>ECC-Downgrade Enabled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SMD!$A$2:$A$29</c:f>
              <c:strCache>
                <c:ptCount val="28"/>
                <c:pt idx="0">
                  <c:v>bwaves</c:v>
                </c:pt>
                <c:pt idx="1">
                  <c:v>lbm</c:v>
                </c:pt>
                <c:pt idx="2">
                  <c:v>Gems</c:v>
                </c:pt>
                <c:pt idx="3">
                  <c:v>libq</c:v>
                </c:pt>
                <c:pt idx="4">
                  <c:v>leslie</c:v>
                </c:pt>
                <c:pt idx="5">
                  <c:v>xalanc</c:v>
                </c:pt>
                <c:pt idx="6">
                  <c:v>milc</c:v>
                </c:pt>
                <c:pt idx="7">
                  <c:v>sphinx</c:v>
                </c:pt>
                <c:pt idx="8">
                  <c:v>omnetpp</c:v>
                </c:pt>
                <c:pt idx="9">
                  <c:v>zeusmp</c:v>
                </c:pt>
                <c:pt idx="10">
                  <c:v>gcc</c:v>
                </c:pt>
                <c:pt idx="11">
                  <c:v>calculix</c:v>
                </c:pt>
                <c:pt idx="12">
                  <c:v>cactus</c:v>
                </c:pt>
                <c:pt idx="13">
                  <c:v>soplex</c:v>
                </c:pt>
                <c:pt idx="14">
                  <c:v>dealII</c:v>
                </c:pt>
                <c:pt idx="15">
                  <c:v>bzip2</c:v>
                </c:pt>
                <c:pt idx="16">
                  <c:v>astar</c:v>
                </c:pt>
                <c:pt idx="17">
                  <c:v>perl</c:v>
                </c:pt>
                <c:pt idx="18">
                  <c:v>gromacs</c:v>
                </c:pt>
                <c:pt idx="19">
                  <c:v>gobmk</c:v>
                </c:pt>
                <c:pt idx="20">
                  <c:v>namd</c:v>
                </c:pt>
                <c:pt idx="21">
                  <c:v>h264ref</c:v>
                </c:pt>
                <c:pt idx="22">
                  <c:v>sjeng</c:v>
                </c:pt>
                <c:pt idx="23">
                  <c:v>hmmer</c:v>
                </c:pt>
                <c:pt idx="24">
                  <c:v>povray</c:v>
                </c:pt>
                <c:pt idx="25">
                  <c:v>tonto</c:v>
                </c:pt>
                <c:pt idx="26">
                  <c:v>wrf</c:v>
                </c:pt>
                <c:pt idx="27">
                  <c:v>gamess</c:v>
                </c:pt>
              </c:strCache>
            </c:strRef>
          </c:cat>
          <c:val>
            <c:numRef>
              <c:f>SMD!$E$2:$E$29</c:f>
              <c:numCache>
                <c:formatCode>General</c:formatCode>
                <c:ptCount val="28"/>
                <c:pt idx="0">
                  <c:v>99.8</c:v>
                </c:pt>
                <c:pt idx="1">
                  <c:v>99.6</c:v>
                </c:pt>
                <c:pt idx="2">
                  <c:v>99.4</c:v>
                </c:pt>
                <c:pt idx="3">
                  <c:v>99.2</c:v>
                </c:pt>
                <c:pt idx="4">
                  <c:v>99.0</c:v>
                </c:pt>
                <c:pt idx="5">
                  <c:v>98.8</c:v>
                </c:pt>
                <c:pt idx="6">
                  <c:v>98.6</c:v>
                </c:pt>
                <c:pt idx="7">
                  <c:v>98.4</c:v>
                </c:pt>
                <c:pt idx="8">
                  <c:v>98.2</c:v>
                </c:pt>
                <c:pt idx="9">
                  <c:v>98.0</c:v>
                </c:pt>
                <c:pt idx="10">
                  <c:v>97.8</c:v>
                </c:pt>
                <c:pt idx="11">
                  <c:v>97.6</c:v>
                </c:pt>
                <c:pt idx="12">
                  <c:v>97.4</c:v>
                </c:pt>
                <c:pt idx="13">
                  <c:v>97.2</c:v>
                </c:pt>
                <c:pt idx="14">
                  <c:v>97.0</c:v>
                </c:pt>
                <c:pt idx="15">
                  <c:v>94.0</c:v>
                </c:pt>
                <c:pt idx="16">
                  <c:v>92.0</c:v>
                </c:pt>
                <c:pt idx="17">
                  <c:v>90.0</c:v>
                </c:pt>
                <c:pt idx="18">
                  <c:v>88.0</c:v>
                </c:pt>
                <c:pt idx="19">
                  <c:v>62.0</c:v>
                </c:pt>
                <c:pt idx="20">
                  <c:v>55.0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8090992"/>
        <c:axId val="-2081531952"/>
      </c:barChart>
      <c:catAx>
        <c:axId val="-207809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81531952"/>
        <c:crosses val="autoZero"/>
        <c:auto val="1"/>
        <c:lblAlgn val="ctr"/>
        <c:lblOffset val="100"/>
        <c:noMultiLvlLbl val="0"/>
      </c:catAx>
      <c:valAx>
        <c:axId val="-208153195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Execution Time (%) in each Sate</a:t>
                </a:r>
              </a:p>
            </c:rich>
          </c:tx>
          <c:layout>
            <c:manualLayout>
              <c:xMode val="edge"/>
              <c:yMode val="edge"/>
              <c:x val="0.0294117647058823"/>
              <c:y val="0.270214035745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80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Idle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Power!$A$4</c:f>
              <c:strCache>
                <c:ptCount val="1"/>
                <c:pt idx="0">
                  <c:v>Background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Power!$B$3:$C$3</c:f>
              <c:strCache>
                <c:ptCount val="2"/>
                <c:pt idx="0">
                  <c:v>64ms</c:v>
                </c:pt>
                <c:pt idx="1">
                  <c:v>1s</c:v>
                </c:pt>
              </c:strCache>
            </c:strRef>
          </c:cat>
          <c:val>
            <c:numRef>
              <c:f>Power!$B$4:$C$4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Power!$A$5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Power!$B$3:$C$3</c:f>
              <c:strCache>
                <c:ptCount val="2"/>
                <c:pt idx="0">
                  <c:v>64ms</c:v>
                </c:pt>
                <c:pt idx="1">
                  <c:v>1s</c:v>
                </c:pt>
              </c:strCache>
            </c:strRef>
          </c:cat>
          <c:val>
            <c:numRef>
              <c:f>Power!$B$5:$C$5</c:f>
              <c:numCache>
                <c:formatCode>General</c:formatCode>
                <c:ptCount val="2"/>
                <c:pt idx="0">
                  <c:v>0.5</c:v>
                </c:pt>
                <c:pt idx="1">
                  <c:v>0.03125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2509104"/>
        <c:axId val="-2072505712"/>
      </c:barChart>
      <c:catAx>
        <c:axId val="-207250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2505712"/>
        <c:crosses val="autoZero"/>
        <c:auto val="1"/>
        <c:lblAlgn val="ctr"/>
        <c:lblOffset val="100"/>
        <c:noMultiLvlLbl val="0"/>
      </c:catAx>
      <c:valAx>
        <c:axId val="-20725057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250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'Refresh Error'!$B$2</c:f>
              <c:strCache>
                <c:ptCount val="1"/>
                <c:pt idx="0">
                  <c:v>Bit Error Rate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'Refresh Error'!$A$3:$A$13</c:f>
              <c:numCache>
                <c:formatCode>General</c:formatCode>
                <c:ptCount val="11"/>
                <c:pt idx="0">
                  <c:v>0.064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1.0</c:v>
                </c:pt>
                <c:pt idx="7">
                  <c:v>3.0</c:v>
                </c:pt>
                <c:pt idx="8">
                  <c:v>7.0</c:v>
                </c:pt>
                <c:pt idx="9">
                  <c:v>10.0</c:v>
                </c:pt>
                <c:pt idx="10">
                  <c:v>100.0</c:v>
                </c:pt>
              </c:numCache>
            </c:numRef>
          </c:xVal>
          <c:yVal>
            <c:numRef>
              <c:f>'Refresh Error'!$B$3:$B$13</c:f>
              <c:numCache>
                <c:formatCode>0.00E+00</c:formatCode>
                <c:ptCount val="11"/>
                <c:pt idx="0">
                  <c:v>1.0E-9</c:v>
                </c:pt>
                <c:pt idx="1">
                  <c:v>2.0E-9</c:v>
                </c:pt>
                <c:pt idx="2">
                  <c:v>8.0E-9</c:v>
                </c:pt>
                <c:pt idx="3">
                  <c:v>4.0E-7</c:v>
                </c:pt>
                <c:pt idx="4">
                  <c:v>1.0E-6</c:v>
                </c:pt>
                <c:pt idx="5">
                  <c:v>9.0E-6</c:v>
                </c:pt>
                <c:pt idx="6">
                  <c:v>4.0E-5</c:v>
                </c:pt>
                <c:pt idx="7">
                  <c:v>0.0008</c:v>
                </c:pt>
                <c:pt idx="8">
                  <c:v>0.009</c:v>
                </c:pt>
                <c:pt idx="9">
                  <c:v>0.08</c:v>
                </c:pt>
                <c:pt idx="10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324368"/>
        <c:axId val="-2072293664"/>
      </c:scatterChart>
      <c:valAx>
        <c:axId val="-2080324368"/>
        <c:scaling>
          <c:logBase val="10.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Refresh Rate 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293664"/>
        <c:crosses val="autoZero"/>
        <c:crossBetween val="midCat"/>
      </c:valAx>
      <c:valAx>
        <c:axId val="-2072293664"/>
        <c:scaling>
          <c:logBase val="10.0"/>
          <c:orientation val="minMax"/>
          <c:min val="1.0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Error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324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Results!$I$8</c:f>
              <c:strCache>
                <c:ptCount val="1"/>
                <c:pt idx="0">
                  <c:v>ECC-1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Results!$G$9:$G$12</c:f>
              <c:strCache>
                <c:ptCount val="4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  <c:pt idx="3">
                  <c:v>ALL</c:v>
                </c:pt>
              </c:strCache>
            </c:strRef>
          </c:cat>
          <c:val>
            <c:numRef>
              <c:f>Results!$I$9:$I$12</c:f>
              <c:numCache>
                <c:formatCode>General</c:formatCode>
                <c:ptCount val="4"/>
                <c:pt idx="0">
                  <c:v>0.998747649390476</c:v>
                </c:pt>
                <c:pt idx="1">
                  <c:v>0.989356330865015</c:v>
                </c:pt>
                <c:pt idx="2">
                  <c:v>0.985322307691319</c:v>
                </c:pt>
                <c:pt idx="3">
                  <c:v>0.99</c:v>
                </c:pt>
              </c:numCache>
            </c:numRef>
          </c:val>
        </c:ser>
        <c:ser>
          <c:idx val="2"/>
          <c:order val="1"/>
          <c:tx>
            <c:strRef>
              <c:f>Results!$J$8</c:f>
              <c:strCache>
                <c:ptCount val="1"/>
                <c:pt idx="0">
                  <c:v>ECC-6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Results!$G$9:$G$12</c:f>
              <c:strCache>
                <c:ptCount val="4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  <c:pt idx="3">
                  <c:v>ALL</c:v>
                </c:pt>
              </c:strCache>
            </c:strRef>
          </c:cat>
          <c:val>
            <c:numRef>
              <c:f>Results!$J$9:$J$12</c:f>
              <c:numCache>
                <c:formatCode>General</c:formatCode>
                <c:ptCount val="4"/>
                <c:pt idx="0">
                  <c:v>0.981151748145402</c:v>
                </c:pt>
                <c:pt idx="1">
                  <c:v>0.898384018630287</c:v>
                </c:pt>
                <c:pt idx="2">
                  <c:v>0.849193508896704</c:v>
                </c:pt>
                <c:pt idx="3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606688"/>
        <c:axId val="-2090600688"/>
      </c:barChart>
      <c:catAx>
        <c:axId val="-2090606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Memory Activity (MPKI)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0600688"/>
        <c:crosses val="autoZero"/>
        <c:auto val="1"/>
        <c:lblAlgn val="ctr"/>
        <c:lblOffset val="100"/>
        <c:noMultiLvlLbl val="0"/>
      </c:catAx>
      <c:valAx>
        <c:axId val="-2090600688"/>
        <c:scaling>
          <c:orientation val="minMax"/>
          <c:max val="1.0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IPC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0606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938648293963"/>
          <c:y val="0.234077103998364"/>
          <c:w val="0.868866141732283"/>
          <c:h val="0.542191089750145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Results!$D$1</c:f>
              <c:strCache>
                <c:ptCount val="1"/>
                <c:pt idx="0">
                  <c:v>ECC-6</c:v>
                </c:pt>
              </c:strCache>
            </c:strRef>
          </c:tx>
          <c:spPr>
            <a:solidFill>
              <a:srgbClr val="FF304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Results!$A$2:$A$33</c:f>
              <c:strCache>
                <c:ptCount val="32"/>
                <c:pt idx="0">
                  <c:v>povray</c:v>
                </c:pt>
                <c:pt idx="1">
                  <c:v>tonto</c:v>
                </c:pt>
                <c:pt idx="2">
                  <c:v>wrf</c:v>
                </c:pt>
                <c:pt idx="3">
                  <c:v>gamess</c:v>
                </c:pt>
                <c:pt idx="4">
                  <c:v>hmmer</c:v>
                </c:pt>
                <c:pt idx="5">
                  <c:v>sjeng</c:v>
                </c:pt>
                <c:pt idx="6">
                  <c:v>h264ref</c:v>
                </c:pt>
                <c:pt idx="7">
                  <c:v>namd</c:v>
                </c:pt>
                <c:pt idx="9">
                  <c:v>gobmk</c:v>
                </c:pt>
                <c:pt idx="10">
                  <c:v>gromacs</c:v>
                </c:pt>
                <c:pt idx="11">
                  <c:v>perl</c:v>
                </c:pt>
                <c:pt idx="12">
                  <c:v>astar</c:v>
                </c:pt>
                <c:pt idx="13">
                  <c:v>bzip2</c:v>
                </c:pt>
                <c:pt idx="14">
                  <c:v>dealII</c:v>
                </c:pt>
                <c:pt idx="15">
                  <c:v>soplex</c:v>
                </c:pt>
                <c:pt idx="16">
                  <c:v>cactus</c:v>
                </c:pt>
                <c:pt idx="17">
                  <c:v>calculix</c:v>
                </c:pt>
                <c:pt idx="18">
                  <c:v>gcc</c:v>
                </c:pt>
                <c:pt idx="19">
                  <c:v>zeusmp</c:v>
                </c:pt>
                <c:pt idx="21">
                  <c:v>omnetpp</c:v>
                </c:pt>
                <c:pt idx="22">
                  <c:v>sphinx</c:v>
                </c:pt>
                <c:pt idx="23">
                  <c:v>milc</c:v>
                </c:pt>
                <c:pt idx="24">
                  <c:v>xalanc</c:v>
                </c:pt>
                <c:pt idx="25">
                  <c:v>leslie</c:v>
                </c:pt>
                <c:pt idx="26">
                  <c:v>libq</c:v>
                </c:pt>
                <c:pt idx="27">
                  <c:v>Gems</c:v>
                </c:pt>
                <c:pt idx="28">
                  <c:v>lbm</c:v>
                </c:pt>
                <c:pt idx="29">
                  <c:v>bwaves</c:v>
                </c:pt>
                <c:pt idx="31">
                  <c:v>ALL</c:v>
                </c:pt>
              </c:strCache>
            </c:strRef>
          </c:cat>
          <c:val>
            <c:numRef>
              <c:f>Results!$D$2:$D$33</c:f>
              <c:numCache>
                <c:formatCode>General</c:formatCode>
                <c:ptCount val="32"/>
                <c:pt idx="0">
                  <c:v>1.0</c:v>
                </c:pt>
                <c:pt idx="1">
                  <c:v>0.995</c:v>
                </c:pt>
                <c:pt idx="2">
                  <c:v>0.995</c:v>
                </c:pt>
                <c:pt idx="3">
                  <c:v>0.98</c:v>
                </c:pt>
                <c:pt idx="4">
                  <c:v>0.975</c:v>
                </c:pt>
                <c:pt idx="5">
                  <c:v>0.975</c:v>
                </c:pt>
                <c:pt idx="6">
                  <c:v>0.975</c:v>
                </c:pt>
                <c:pt idx="7">
                  <c:v>0.955</c:v>
                </c:pt>
                <c:pt idx="8">
                  <c:v>0.0</c:v>
                </c:pt>
                <c:pt idx="9">
                  <c:v>0.95</c:v>
                </c:pt>
                <c:pt idx="10">
                  <c:v>0.93</c:v>
                </c:pt>
                <c:pt idx="11">
                  <c:v>0.925</c:v>
                </c:pt>
                <c:pt idx="12">
                  <c:v>0.93</c:v>
                </c:pt>
                <c:pt idx="13">
                  <c:v>0.91</c:v>
                </c:pt>
                <c:pt idx="14">
                  <c:v>0.899</c:v>
                </c:pt>
                <c:pt idx="15">
                  <c:v>0.885</c:v>
                </c:pt>
                <c:pt idx="16">
                  <c:v>0.89</c:v>
                </c:pt>
                <c:pt idx="17">
                  <c:v>0.87</c:v>
                </c:pt>
                <c:pt idx="18">
                  <c:v>0.83</c:v>
                </c:pt>
                <c:pt idx="19">
                  <c:v>0.87</c:v>
                </c:pt>
                <c:pt idx="20">
                  <c:v>0.0</c:v>
                </c:pt>
                <c:pt idx="21">
                  <c:v>0.81</c:v>
                </c:pt>
                <c:pt idx="22">
                  <c:v>0.825</c:v>
                </c:pt>
                <c:pt idx="23">
                  <c:v>0.935</c:v>
                </c:pt>
                <c:pt idx="24">
                  <c:v>0.91</c:v>
                </c:pt>
                <c:pt idx="25">
                  <c:v>0.835</c:v>
                </c:pt>
                <c:pt idx="26">
                  <c:v>0.78</c:v>
                </c:pt>
                <c:pt idx="27">
                  <c:v>0.87</c:v>
                </c:pt>
                <c:pt idx="28">
                  <c:v>0.88</c:v>
                </c:pt>
                <c:pt idx="29">
                  <c:v>0.81</c:v>
                </c:pt>
                <c:pt idx="30">
                  <c:v>0.0</c:v>
                </c:pt>
                <c:pt idx="31">
                  <c:v>0.9</c:v>
                </c:pt>
              </c:numCache>
            </c:numRef>
          </c:val>
        </c:ser>
        <c:ser>
          <c:idx val="3"/>
          <c:order val="1"/>
          <c:tx>
            <c:strRef>
              <c:f>Results!$E$1</c:f>
              <c:strCache>
                <c:ptCount val="1"/>
                <c:pt idx="0">
                  <c:v>MECC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Results!$A$2:$A$33</c:f>
              <c:strCache>
                <c:ptCount val="32"/>
                <c:pt idx="0">
                  <c:v>povray</c:v>
                </c:pt>
                <c:pt idx="1">
                  <c:v>tonto</c:v>
                </c:pt>
                <c:pt idx="2">
                  <c:v>wrf</c:v>
                </c:pt>
                <c:pt idx="3">
                  <c:v>gamess</c:v>
                </c:pt>
                <c:pt idx="4">
                  <c:v>hmmer</c:v>
                </c:pt>
                <c:pt idx="5">
                  <c:v>sjeng</c:v>
                </c:pt>
                <c:pt idx="6">
                  <c:v>h264ref</c:v>
                </c:pt>
                <c:pt idx="7">
                  <c:v>namd</c:v>
                </c:pt>
                <c:pt idx="9">
                  <c:v>gobmk</c:v>
                </c:pt>
                <c:pt idx="10">
                  <c:v>gromacs</c:v>
                </c:pt>
                <c:pt idx="11">
                  <c:v>perl</c:v>
                </c:pt>
                <c:pt idx="12">
                  <c:v>astar</c:v>
                </c:pt>
                <c:pt idx="13">
                  <c:v>bzip2</c:v>
                </c:pt>
                <c:pt idx="14">
                  <c:v>dealII</c:v>
                </c:pt>
                <c:pt idx="15">
                  <c:v>soplex</c:v>
                </c:pt>
                <c:pt idx="16">
                  <c:v>cactus</c:v>
                </c:pt>
                <c:pt idx="17">
                  <c:v>calculix</c:v>
                </c:pt>
                <c:pt idx="18">
                  <c:v>gcc</c:v>
                </c:pt>
                <c:pt idx="19">
                  <c:v>zeusmp</c:v>
                </c:pt>
                <c:pt idx="21">
                  <c:v>omnetpp</c:v>
                </c:pt>
                <c:pt idx="22">
                  <c:v>sphinx</c:v>
                </c:pt>
                <c:pt idx="23">
                  <c:v>milc</c:v>
                </c:pt>
                <c:pt idx="24">
                  <c:v>xalanc</c:v>
                </c:pt>
                <c:pt idx="25">
                  <c:v>leslie</c:v>
                </c:pt>
                <c:pt idx="26">
                  <c:v>libq</c:v>
                </c:pt>
                <c:pt idx="27">
                  <c:v>Gems</c:v>
                </c:pt>
                <c:pt idx="28">
                  <c:v>lbm</c:v>
                </c:pt>
                <c:pt idx="29">
                  <c:v>bwaves</c:v>
                </c:pt>
                <c:pt idx="31">
                  <c:v>ALL</c:v>
                </c:pt>
              </c:strCache>
            </c:strRef>
          </c:cat>
          <c:val>
            <c:numRef>
              <c:f>Results!$E$2:$E$33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0.995</c:v>
                </c:pt>
                <c:pt idx="5">
                  <c:v>0.987</c:v>
                </c:pt>
                <c:pt idx="6">
                  <c:v>0.995</c:v>
                </c:pt>
                <c:pt idx="7">
                  <c:v>0.99</c:v>
                </c:pt>
                <c:pt idx="8">
                  <c:v>0.0</c:v>
                </c:pt>
                <c:pt idx="9">
                  <c:v>0.995</c:v>
                </c:pt>
                <c:pt idx="10">
                  <c:v>0.995</c:v>
                </c:pt>
                <c:pt idx="11">
                  <c:v>0.995</c:v>
                </c:pt>
                <c:pt idx="12">
                  <c:v>0.995</c:v>
                </c:pt>
                <c:pt idx="13">
                  <c:v>0.99</c:v>
                </c:pt>
                <c:pt idx="14">
                  <c:v>0.985</c:v>
                </c:pt>
                <c:pt idx="15">
                  <c:v>0.98</c:v>
                </c:pt>
                <c:pt idx="16">
                  <c:v>0.94</c:v>
                </c:pt>
                <c:pt idx="17">
                  <c:v>0.98</c:v>
                </c:pt>
                <c:pt idx="18">
                  <c:v>0.97</c:v>
                </c:pt>
                <c:pt idx="19">
                  <c:v>0.965</c:v>
                </c:pt>
                <c:pt idx="20">
                  <c:v>0.0</c:v>
                </c:pt>
                <c:pt idx="21">
                  <c:v>0.98</c:v>
                </c:pt>
                <c:pt idx="22">
                  <c:v>0.975</c:v>
                </c:pt>
                <c:pt idx="23">
                  <c:v>0.97</c:v>
                </c:pt>
                <c:pt idx="24">
                  <c:v>0.98</c:v>
                </c:pt>
                <c:pt idx="25">
                  <c:v>0.98</c:v>
                </c:pt>
                <c:pt idx="26">
                  <c:v>0.98</c:v>
                </c:pt>
                <c:pt idx="27">
                  <c:v>0.97</c:v>
                </c:pt>
                <c:pt idx="28">
                  <c:v>0.99</c:v>
                </c:pt>
                <c:pt idx="29">
                  <c:v>0.95</c:v>
                </c:pt>
                <c:pt idx="30">
                  <c:v>0.0</c:v>
                </c:pt>
                <c:pt idx="31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880304"/>
        <c:axId val="-2085240784"/>
      </c:barChart>
      <c:catAx>
        <c:axId val="-20938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240784"/>
        <c:crosses val="autoZero"/>
        <c:auto val="1"/>
        <c:lblAlgn val="ctr"/>
        <c:lblOffset val="100"/>
        <c:noMultiLvlLbl val="0"/>
      </c:catAx>
      <c:valAx>
        <c:axId val="-2085240784"/>
        <c:scaling>
          <c:orientation val="minMax"/>
          <c:max val="1.0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IPC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88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7520490859695"/>
          <c:y val="0.106064936327404"/>
          <c:w val="0.219578901321545"/>
          <c:h val="0.09183702731602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Refresh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Power!$A$13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(Power!$B$12,Power!$D$12)</c:f>
              <c:strCache>
                <c:ptCount val="2"/>
                <c:pt idx="0">
                  <c:v>Baseline</c:v>
                </c:pt>
                <c:pt idx="1">
                  <c:v>MECC</c:v>
                </c:pt>
              </c:strCache>
            </c:strRef>
          </c:cat>
          <c:val>
            <c:numRef>
              <c:f>(Power!$B$13,Power!$D$13)</c:f>
              <c:numCache>
                <c:formatCode>General</c:formatCode>
                <c:ptCount val="2"/>
                <c:pt idx="0">
                  <c:v>1.0</c:v>
                </c:pt>
                <c:pt idx="1">
                  <c:v>0.0625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8780080"/>
        <c:axId val="-2089475360"/>
      </c:barChart>
      <c:catAx>
        <c:axId val="-208878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89475360"/>
        <c:crosses val="autoZero"/>
        <c:auto val="1"/>
        <c:lblAlgn val="ctr"/>
        <c:lblOffset val="100"/>
        <c:noMultiLvlLbl val="0"/>
      </c:catAx>
      <c:valAx>
        <c:axId val="-20894753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887800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Idle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Power!$A$15</c:f>
              <c:strCache>
                <c:ptCount val="1"/>
                <c:pt idx="0">
                  <c:v>Background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(Power!$B$14,Power!$D$14)</c:f>
              <c:strCache>
                <c:ptCount val="2"/>
                <c:pt idx="0">
                  <c:v>Baseline</c:v>
                </c:pt>
                <c:pt idx="1">
                  <c:v>MECC</c:v>
                </c:pt>
              </c:strCache>
            </c:strRef>
          </c:cat>
          <c:val>
            <c:numRef>
              <c:f>(Power!$B$15,Power!$D$15)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Power!$A$5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(Power!$B$14,Power!$D$14)</c:f>
              <c:strCache>
                <c:ptCount val="2"/>
                <c:pt idx="0">
                  <c:v>Baseline</c:v>
                </c:pt>
                <c:pt idx="1">
                  <c:v>MECC</c:v>
                </c:pt>
              </c:strCache>
            </c:strRef>
          </c:cat>
          <c:val>
            <c:numRef>
              <c:f>(Power!$B$16,Power!$D$16)</c:f>
              <c:numCache>
                <c:formatCode>General</c:formatCode>
                <c:ptCount val="2"/>
                <c:pt idx="0">
                  <c:v>0.5</c:v>
                </c:pt>
                <c:pt idx="1">
                  <c:v>0.03125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6872080"/>
        <c:axId val="-2076857392"/>
      </c:barChart>
      <c:catAx>
        <c:axId val="-207687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6857392"/>
        <c:crosses val="autoZero"/>
        <c:auto val="1"/>
        <c:lblAlgn val="ctr"/>
        <c:lblOffset val="100"/>
        <c:noMultiLvlLbl val="0"/>
      </c:catAx>
      <c:valAx>
        <c:axId val="-207685739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68720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Total System</a:t>
            </a:r>
            <a:r>
              <a:rPr lang="en-US" baseline="0"/>
              <a:t> Energy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Energy!$A$3</c:f>
              <c:strCache>
                <c:ptCount val="1"/>
                <c:pt idx="0">
                  <c:v>Acitve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(Energy!$B$2,Energy!$D$2)</c:f>
              <c:strCache>
                <c:ptCount val="2"/>
                <c:pt idx="0">
                  <c:v>Baseline</c:v>
                </c:pt>
                <c:pt idx="1">
                  <c:v>MECC</c:v>
                </c:pt>
              </c:strCache>
            </c:strRef>
          </c:cat>
          <c:val>
            <c:numRef>
              <c:f>(Energy!$B$3,Energy!$D$3)</c:f>
              <c:numCache>
                <c:formatCode>General</c:formatCode>
                <c:ptCount val="2"/>
                <c:pt idx="0">
                  <c:v>0.65</c:v>
                </c:pt>
                <c:pt idx="1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Energy!$A$4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(Energy!$B$2,Energy!$D$2)</c:f>
              <c:strCache>
                <c:ptCount val="2"/>
                <c:pt idx="0">
                  <c:v>Baseline</c:v>
                </c:pt>
                <c:pt idx="1">
                  <c:v>MECC</c:v>
                </c:pt>
              </c:strCache>
            </c:strRef>
          </c:cat>
          <c:val>
            <c:numRef>
              <c:f>(Energy!$B$4,Energy!$D$4)</c:f>
              <c:numCache>
                <c:formatCode>General</c:formatCode>
                <c:ptCount val="2"/>
                <c:pt idx="0">
                  <c:v>0.35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6240496"/>
        <c:axId val="-2076454256"/>
      </c:barChart>
      <c:catAx>
        <c:axId val="-207624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6454256"/>
        <c:crosses val="autoZero"/>
        <c:auto val="1"/>
        <c:lblAlgn val="ctr"/>
        <c:lblOffset val="100"/>
        <c:noMultiLvlLbl val="0"/>
      </c:catAx>
      <c:valAx>
        <c:axId val="-20764542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62404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/>
              <a:t>Memory Downgrade Tracking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'Tracer-1K'!$B$1</c:f>
              <c:strCache>
                <c:ptCount val="1"/>
                <c:pt idx="0">
                  <c:v>Tracer-1K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'Tracer-1K'!$A$2:$A$30</c:f>
              <c:strCache>
                <c:ptCount val="29"/>
                <c:pt idx="0">
                  <c:v>povray</c:v>
                </c:pt>
                <c:pt idx="1">
                  <c:v>tonto</c:v>
                </c:pt>
                <c:pt idx="2">
                  <c:v>wrf</c:v>
                </c:pt>
                <c:pt idx="3">
                  <c:v>gamess</c:v>
                </c:pt>
                <c:pt idx="4">
                  <c:v>hmmer</c:v>
                </c:pt>
                <c:pt idx="5">
                  <c:v>sjeng</c:v>
                </c:pt>
                <c:pt idx="6">
                  <c:v>h264ref</c:v>
                </c:pt>
                <c:pt idx="7">
                  <c:v>namd</c:v>
                </c:pt>
                <c:pt idx="8">
                  <c:v>gobmk</c:v>
                </c:pt>
                <c:pt idx="9">
                  <c:v>gromacs</c:v>
                </c:pt>
                <c:pt idx="10">
                  <c:v>perl</c:v>
                </c:pt>
                <c:pt idx="11">
                  <c:v>astar</c:v>
                </c:pt>
                <c:pt idx="12">
                  <c:v>bzip2</c:v>
                </c:pt>
                <c:pt idx="13">
                  <c:v>dealII</c:v>
                </c:pt>
                <c:pt idx="14">
                  <c:v>soplex</c:v>
                </c:pt>
                <c:pt idx="15">
                  <c:v>cactus</c:v>
                </c:pt>
                <c:pt idx="16">
                  <c:v>calculix</c:v>
                </c:pt>
                <c:pt idx="17">
                  <c:v>gcc</c:v>
                </c:pt>
                <c:pt idx="18">
                  <c:v>zeusmp</c:v>
                </c:pt>
                <c:pt idx="19">
                  <c:v>omnetpp</c:v>
                </c:pt>
                <c:pt idx="20">
                  <c:v>sphinx</c:v>
                </c:pt>
                <c:pt idx="21">
                  <c:v>milc</c:v>
                </c:pt>
                <c:pt idx="22">
                  <c:v>xalanc</c:v>
                </c:pt>
                <c:pt idx="23">
                  <c:v>leslie</c:v>
                </c:pt>
                <c:pt idx="24">
                  <c:v>libq</c:v>
                </c:pt>
                <c:pt idx="25">
                  <c:v>Gems</c:v>
                </c:pt>
                <c:pt idx="26">
                  <c:v>lbm</c:v>
                </c:pt>
                <c:pt idx="27">
                  <c:v>bwaves</c:v>
                </c:pt>
                <c:pt idx="28">
                  <c:v>ALL</c:v>
                </c:pt>
              </c:strCache>
            </c:strRef>
          </c:cat>
          <c:val>
            <c:numRef>
              <c:f>'Tracer-1K'!$B$2:$B$30</c:f>
              <c:numCache>
                <c:formatCode>General</c:formatCode>
                <c:ptCount val="29"/>
                <c:pt idx="0">
                  <c:v>11.0</c:v>
                </c:pt>
                <c:pt idx="1">
                  <c:v>16.0</c:v>
                </c:pt>
                <c:pt idx="2">
                  <c:v>28.0</c:v>
                </c:pt>
                <c:pt idx="3">
                  <c:v>18.0</c:v>
                </c:pt>
                <c:pt idx="4">
                  <c:v>12.0</c:v>
                </c:pt>
                <c:pt idx="5">
                  <c:v>180.0</c:v>
                </c:pt>
                <c:pt idx="6">
                  <c:v>19.0</c:v>
                </c:pt>
                <c:pt idx="7">
                  <c:v>38.0</c:v>
                </c:pt>
                <c:pt idx="8">
                  <c:v>48.0</c:v>
                </c:pt>
                <c:pt idx="9">
                  <c:v>28.0</c:v>
                </c:pt>
                <c:pt idx="10">
                  <c:v>150.0</c:v>
                </c:pt>
                <c:pt idx="11">
                  <c:v>40.0</c:v>
                </c:pt>
                <c:pt idx="12">
                  <c:v>24.0</c:v>
                </c:pt>
                <c:pt idx="13">
                  <c:v>36.0</c:v>
                </c:pt>
                <c:pt idx="14">
                  <c:v>110.0</c:v>
                </c:pt>
                <c:pt idx="15">
                  <c:v>450.0</c:v>
                </c:pt>
                <c:pt idx="16">
                  <c:v>64.0</c:v>
                </c:pt>
                <c:pt idx="17">
                  <c:v>48.0</c:v>
                </c:pt>
                <c:pt idx="18">
                  <c:v>420.0</c:v>
                </c:pt>
                <c:pt idx="19">
                  <c:v>110.0</c:v>
                </c:pt>
                <c:pt idx="20">
                  <c:v>50.0</c:v>
                </c:pt>
                <c:pt idx="21">
                  <c:v>450.0</c:v>
                </c:pt>
                <c:pt idx="22">
                  <c:v>80.0</c:v>
                </c:pt>
                <c:pt idx="23">
                  <c:v>90.0</c:v>
                </c:pt>
                <c:pt idx="24">
                  <c:v>30.0</c:v>
                </c:pt>
                <c:pt idx="25">
                  <c:v>750.0</c:v>
                </c:pt>
                <c:pt idx="26">
                  <c:v>432.0</c:v>
                </c:pt>
                <c:pt idx="27">
                  <c:v>400.0</c:v>
                </c:pt>
                <c:pt idx="28">
                  <c:v>128.0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3132192"/>
        <c:axId val="-2093964432"/>
      </c:barChart>
      <c:catAx>
        <c:axId val="-20731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3964432"/>
        <c:crosses val="autoZero"/>
        <c:auto val="1"/>
        <c:lblAlgn val="ctr"/>
        <c:lblOffset val="100"/>
        <c:noMultiLvlLbl val="0"/>
      </c:catAx>
      <c:valAx>
        <c:axId val="-2093964432"/>
        <c:scaling>
          <c:logBase val="2.0"/>
          <c:orientation val="minMax"/>
          <c:max val="102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Accessed Memory Region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7313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BCD6-3BD4-F04C-8AA6-1016BF957CC3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A7210-80BF-FC42-A13A-05A4C3DF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3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A727-691C-3740-8309-DF553A5E1841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D215-8349-204F-BC92-9713F59A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2858B-EE33-8A43-9C34-F8F9216B00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1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2858B-EE33-8A43-9C34-F8F9216B00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5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9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</a:t>
            </a:r>
            <a:r>
              <a:rPr lang="en-US" baseline="0" dirty="0" smtClean="0"/>
              <a:t> use error correction code to tolerate the errors.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question is how many error should be tolerated?</a:t>
            </a:r>
          </a:p>
          <a:p>
            <a:r>
              <a:rPr lang="en-US" baseline="0" dirty="0" smtClean="0"/>
              <a:t>We first denote the strength of ECC</a:t>
            </a:r>
          </a:p>
          <a:p>
            <a:r>
              <a:rPr lang="en-US" baseline="0" dirty="0" smtClean="0"/>
              <a:t>If the error correction code can correct K errors in a range, it is referred to as ECC-K.</a:t>
            </a:r>
          </a:p>
          <a:p>
            <a:r>
              <a:rPr lang="en-US" baseline="0" dirty="0" smtClean="0"/>
              <a:t>Typically, for memory system, ECC works on a 64B cache line.</a:t>
            </a:r>
          </a:p>
          <a:p>
            <a:r>
              <a:rPr lang="en-US" dirty="0" smtClean="0"/>
              <a:t>Given the refresh rate is 1s, and the bit error rate is 10^-4, </a:t>
            </a:r>
          </a:p>
          <a:p>
            <a:r>
              <a:rPr lang="en-US" dirty="0" smtClean="0"/>
              <a:t>#@ we found that the ECC strength has to at least</a:t>
            </a:r>
            <a:r>
              <a:rPr lang="en-US" baseline="0" dirty="0" smtClean="0"/>
              <a:t> ECC-5 for the system to be functional.</a:t>
            </a:r>
          </a:p>
          <a:p>
            <a:r>
              <a:rPr lang="en-US" baseline="0" dirty="0" smtClean="0"/>
              <a:t>Thus, we use ECC-6 to provision the extra protection for soft errors</a:t>
            </a:r>
          </a:p>
          <a:p>
            <a:r>
              <a:rPr lang="en-US" baseline="0" dirty="0" smtClean="0"/>
              <a:t>However, using ECC-6 has some drawbacks.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7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active mode, the system uses normal refresh rate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accesses memory with the latency of weak ECC. </a:t>
            </a:r>
            <a:endParaRPr lang="zh-TW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becomes idle, we convert weak ECC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strong ECC.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call this conversion from weak ECC to strong ECC ECC-Upgrade 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memory is upgraded, the memory is transitioned into self refresh mode, but with a refresh rate of 1s.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in the idle period, the refresh operations get reduced by 16x.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is activated, the memory refresh rate is increased to 64ms.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access to a line gets the line in strong-ECC state;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this line is then converted to weak-ECC state and written back to memory.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conversion from strong ECC to weak ECC is referred to as ECC-Downgrade 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conversion ensures that subsequent memory request to the same data block would not pay the latency overheads of strong ECC;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in the active mode the common-case latency overhead becomes that of weak ECC.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lines undergo ECC-Downgrade on a demand basis, which avoids wasteful transitions of ECC status for unused lines.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#@ Thus, MECC uses two ECC based on the system’s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support MECC, we need some modification</a:t>
            </a:r>
            <a:r>
              <a:rPr lang="en-US" baseline="0" dirty="0" smtClean="0"/>
              <a:t> to the DRAM memory controller.</a:t>
            </a:r>
          </a:p>
          <a:p>
            <a:r>
              <a:rPr lang="en-US" baseline="0" dirty="0" smtClean="0"/>
              <a:t>We of course need ECC encoder and ECC decoder to be able to use ECC.</a:t>
            </a:r>
          </a:p>
          <a:p>
            <a:r>
              <a:rPr lang="en-US" baseline="0" dirty="0" smtClean="0"/>
              <a:t>However, we need the encoder and the decoder for both weak and strong ECC.</a:t>
            </a:r>
          </a:p>
          <a:p>
            <a:r>
              <a:rPr lang="en-US" baseline="0" dirty="0" smtClean="0"/>
              <a:t>In our case, we choose ECC-1, and ECC-6.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line is accessed in the active mode, the memory controller needs to know which decoder should be employed to decode the line.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#@ To provide this information, the line is appended with status bit called ECC-mode 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ECC-mode is 0, the line is decoded with weak ECC.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when it is 1, the line is decoded with strong ECC.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MECC also relies on support from the memory device to change the refresh frequency in idle mode,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an internal counter, which would be incremented on each refresh pulse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outgoing refresh pulse is sent to the DRAM array only on counter overflow.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1s refresh rate, we need a 4-bit counter.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2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MECC relies on having the ECC code (for both ECC-1and ECC-6) stored in the DRAM arrays</a:t>
            </a:r>
          </a:p>
          <a:p>
            <a:r>
              <a:rPr lang="en-US" baseline="0" dirty="0" smtClean="0"/>
              <a:t>Current DDR generations typically do not have ECC capability.</a:t>
            </a:r>
          </a:p>
          <a:p>
            <a:r>
              <a:rPr lang="en-US" baseline="0" dirty="0" smtClean="0"/>
              <a:t>However, future DRAM generations, including DDR4, LPDDR4, are equipped with ECC capability to tolerate failure in small technology node.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assume that the baseline mobile memory system supports ECC.</a:t>
            </a:r>
            <a:endParaRPr lang="en-US" dirty="0" smtClean="0"/>
          </a:p>
          <a:p>
            <a:r>
              <a:rPr lang="en-US" dirty="0" smtClean="0"/>
              <a:t>Now let’s see how we</a:t>
            </a:r>
            <a:r>
              <a:rPr lang="en-US" baseline="0" dirty="0" smtClean="0"/>
              <a:t> can store both weak ECC and strong ECC in DRAM without requiring any additional storage.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to have both SECDED and ECC-6 on a line size granularity (64 bytes).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SECDED, we would need 11 bits, and for ECC-6 we would need 60 bits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 that, we would not need storage for both SECDED and ECC-6 at the same time, as the line can either be using SECDED or ECC-6.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need at most 60 bits for MECC.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DRAM equipped with ECC has 64 bits reserved for ECC.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to use all the 64 bits in conjunction to repair the entire line.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four bits in this 64 bit ECC space is ECC-mode bits, implemented with 4-way redundancy for fault tolerance.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remaining 60 bits are used for either SECDED or ECC-6.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MECC can be implemented easily with a memory system that supports the traditional (72,64) code,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need of any modification to existing storage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B989-1DDC-A546-AF44-8CE1EC44B2B8}" type="datetime1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91FF-D894-6140-848C-994C3FF0A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AB0B2-58B9-A44C-A5A6-A8FBBE530850}" type="datetime1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B385-7E4F-D648-854E-B5FBE5911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81B22-01FA-A943-9BB9-8B65F5C80F50}" type="datetime1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9091-ADEF-0E4F-807D-32AD63D4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28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00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E011-89A9-6E48-A945-79C971F164E7}" type="datetime1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A91E-0216-8544-A00D-3713641DF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2888" y="1200150"/>
            <a:ext cx="8382000" cy="48307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5C56D-A987-284F-BCDA-11A8D583DC1B}" type="datetime1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A2E4-188F-1F44-91FC-27C47CA5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A4BA-E04F-6046-9ED7-9ADF7E148717}" type="datetime1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A6C0-E8D2-8D44-A834-246A4BF6B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C1B5-126E-294E-8011-7E99B19B2715}" type="datetime1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F148-38EE-9D41-A399-46640A86D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C39C-3586-B343-8EA2-23724747138B}" type="datetime1">
              <a:rPr lang="en-US" smtClean="0"/>
              <a:t>6/29/15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E7248-CC89-3641-A7E7-47B62CEA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CBEB-1D09-0648-BA66-44A8D313B1AC}" type="datetime1">
              <a:rPr lang="en-US" smtClean="0"/>
              <a:t>6/29/15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EE38-385D-F945-8ABA-6CFF9E819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4C7B-9664-7B46-842B-7DC00B0DD9F0}" type="datetime1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B3398-78C0-5B46-8BCF-97493A0B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18DE-2B62-5242-9D74-C392291347B9}" type="datetime1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12DC-9BA3-E849-8DAB-53097B1F7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3A221-8A2B-A645-A3F8-C7819C3CE5BE}" type="datetime1">
              <a:rPr lang="en-US" smtClean="0"/>
              <a:t>6/29/15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44EC-0D86-C44E-97A0-48A19801D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EB322-1335-B747-8FD4-F55BB3B2815F}" type="datetime1">
              <a:rPr lang="en-US" smtClean="0"/>
              <a:t>6/29/15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0C591-9DB5-3C46-BAB1-1FD3C0425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58960"/>
            <a:ext cx="9144000" cy="210312"/>
          </a:xfrm>
          <a:prstGeom prst="rect">
            <a:avLst/>
          </a:prstGeom>
          <a:solidFill>
            <a:srgbClr val="FFD86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2888" y="1192213"/>
            <a:ext cx="8382000" cy="4830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7672" y="63502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C2A80D79-0A62-9B4C-BD4A-0EA49338626F}" type="datetime1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06" y="635028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1995" y="6632222"/>
            <a:ext cx="2133600" cy="242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306E2C30-8F45-0448-8EF4-5E9D60815D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2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all">
          <a:solidFill>
            <a:schemeClr val="tx1"/>
          </a:solidFill>
          <a:effectLst>
            <a:outerShdw blurRad="50800" dist="25400" dir="2700000" algn="tl">
              <a:srgbClr val="000000">
                <a:alpha val="24000"/>
              </a:srgbClr>
            </a:outerShdw>
          </a:effectLst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7" Type="http://schemas.openxmlformats.org/officeDocument/2006/relationships/image" Target="../media/image12.tiff"/><Relationship Id="rId8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2508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Reducing </a:t>
            </a:r>
            <a:r>
              <a:rPr lang="en-US" dirty="0">
                <a:effectLst/>
              </a:rPr>
              <a:t>Refresh Power in Mobile Devices with Morphable ECC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8873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Chiachen Chou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Prashant Nair, Georgia Tech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Moinuddin</a:t>
            </a:r>
            <a:r>
              <a:rPr lang="en-US" dirty="0" smtClean="0">
                <a:solidFill>
                  <a:schemeClr val="tx1"/>
                </a:solidFill>
              </a:rPr>
              <a:t> K. </a:t>
            </a:r>
            <a:r>
              <a:rPr lang="en-US" dirty="0" err="1" smtClean="0">
                <a:solidFill>
                  <a:schemeClr val="tx1"/>
                </a:solidFill>
              </a:rPr>
              <a:t>Qureshi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032" y="2663210"/>
            <a:ext cx="28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DSN-45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06/24/2015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Rio de Janeiro, Brazil</a:t>
            </a:r>
          </a:p>
        </p:txBody>
      </p:sp>
      <p:pic>
        <p:nvPicPr>
          <p:cNvPr id="8" name="Picture 7" descr="gt_logos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12565" r="34669" b="64075"/>
          <a:stretch/>
        </p:blipFill>
        <p:spPr>
          <a:xfrm>
            <a:off x="995516" y="5431473"/>
            <a:ext cx="3758030" cy="920015"/>
          </a:xfrm>
          <a:prstGeom prst="rect">
            <a:avLst/>
          </a:prstGeom>
        </p:spPr>
      </p:pic>
      <p:pic>
        <p:nvPicPr>
          <p:cNvPr id="9" name="Picture 8" descr="CAR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87" y="5525087"/>
            <a:ext cx="2688343" cy="732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657698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Computer Architecture and Emerging Technologies Lab, Georgia Tech</a:t>
            </a:r>
          </a:p>
        </p:txBody>
      </p:sp>
    </p:spTree>
    <p:extLst>
      <p:ext uri="{BB962C8B-B14F-4D97-AF65-F5344CB8AC3E}">
        <p14:creationId xmlns:p14="http://schemas.microsoft.com/office/powerpoint/2010/main" val="28291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code (ECC)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1630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ECC: tolerate refresh errors</a:t>
            </a:r>
          </a:p>
          <a:p>
            <a:pPr marL="0" indent="0">
              <a:buNone/>
            </a:pPr>
            <a:r>
              <a:rPr lang="en-US" dirty="0" smtClean="0"/>
              <a:t>Q: how many errors should the system tolerate?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What should be the strength of the ECC?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6387"/>
              </p:ext>
            </p:extLst>
          </p:nvPr>
        </p:nvGraphicFramePr>
        <p:xfrm>
          <a:off x="900117" y="2822713"/>
          <a:ext cx="73009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225"/>
                <a:gridCol w="2483094"/>
                <a:gridCol w="2433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 Strength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Line</a:t>
                      </a:r>
                      <a:r>
                        <a:rPr lang="en-US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Failure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System Failure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ECC-1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1.8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-2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1.0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ECC-2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9.8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-7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1.0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ECC-4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1.6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-11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2.7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-4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ECC-5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4.9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-14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8.1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-7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ECC-6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1.2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-16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1.8 X 10</a:t>
                      </a:r>
                      <a:r>
                        <a:rPr lang="en-US" sz="2400" baseline="30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-9</a:t>
                      </a:r>
                      <a:endParaRPr lang="en-US" sz="2400" baseline="30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86757" y="5837457"/>
            <a:ext cx="7214339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Refresh rate of 1s needs ECC-6 for errors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00117" y="4529270"/>
            <a:ext cx="8239056" cy="1369801"/>
            <a:chOff x="900117" y="4529270"/>
            <a:chExt cx="8239056" cy="1369801"/>
          </a:xfrm>
        </p:grpSpPr>
        <p:sp>
          <p:nvSpPr>
            <p:cNvPr id="40" name="TextBox 39"/>
            <p:cNvSpPr txBox="1"/>
            <p:nvPr/>
          </p:nvSpPr>
          <p:spPr>
            <a:xfrm>
              <a:off x="8164236" y="4529270"/>
              <a:ext cx="523756" cy="6463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Arial"/>
                  <a:cs typeface="Arial"/>
                </a:rPr>
                <a:t>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1096" y="5437406"/>
              <a:ext cx="93807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Good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00117" y="4661941"/>
              <a:ext cx="7300979" cy="0"/>
            </a:xfrm>
            <a:prstGeom prst="line">
              <a:avLst/>
            </a:prstGeom>
            <a:ln w="635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164236" y="4981255"/>
              <a:ext cx="523756" cy="6463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Arial"/>
                  <a:cs typeface="Arial"/>
                </a:rPr>
                <a:t>✔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900117" y="5115641"/>
            <a:ext cx="2333062" cy="4502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ECC-6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Single Core, 1MB Cache, 1GB DRAM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6549" y="5804378"/>
            <a:ext cx="777467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mtClean="0"/>
              <a:t>ECC-6 incurs huge performance degradation</a:t>
            </a:r>
            <a:endParaRPr lang="en-US" sz="2800" b="1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867422"/>
              </p:ext>
            </p:extLst>
          </p:nvPr>
        </p:nvGraphicFramePr>
        <p:xfrm>
          <a:off x="1233487" y="1778794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ideal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7148" y="6638197"/>
            <a:ext cx="2133600" cy="242215"/>
          </a:xfrm>
        </p:spPr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99300"/>
              </p:ext>
            </p:extLst>
          </p:nvPr>
        </p:nvGraphicFramePr>
        <p:xfrm>
          <a:off x="62078" y="1693942"/>
          <a:ext cx="8867912" cy="313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20"/>
                <a:gridCol w="4007796"/>
                <a:gridCol w="1459148"/>
                <a:gridCol w="1459148"/>
              </a:tblGrid>
              <a:tr h="104365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Goal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Strong</a:t>
                      </a:r>
                      <a:r>
                        <a:rPr lang="en-US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ECC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Weak ECC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10436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Active Mode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Performance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(Refresh Power Negligible)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rgbClr val="FF304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Bad</a:t>
                      </a:r>
                      <a:endParaRPr lang="en-US" sz="2400" i="0" dirty="0">
                        <a:solidFill>
                          <a:srgbClr val="FF304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00B05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Good</a:t>
                      </a:r>
                      <a:endParaRPr lang="en-US" sz="2400" b="1" i="0" dirty="0">
                        <a:solidFill>
                          <a:srgbClr val="00B05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36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Idle Mode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Energy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(Performance Not Critical)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rgbClr val="00B05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Good</a:t>
                      </a:r>
                      <a:endParaRPr lang="en-US" sz="2400" b="1" i="0" dirty="0">
                        <a:solidFill>
                          <a:srgbClr val="00B05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rgbClr val="FF304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Bad</a:t>
                      </a:r>
                      <a:endParaRPr lang="en-US" sz="2400" i="0" dirty="0">
                        <a:solidFill>
                          <a:srgbClr val="FF304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460749" y="2658298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438" y="3715257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7276" y="3762299"/>
            <a:ext cx="648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✘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69418" y="2577288"/>
            <a:ext cx="648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✘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2167" y="5497781"/>
            <a:ext cx="5667025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Ideally, we want ECC-1 </a:t>
            </a:r>
            <a:r>
              <a:rPr lang="en-US" sz="2800" b="1" smtClean="0"/>
              <a:t>in active mode, and ECC-6 in idle mode</a:t>
            </a:r>
            <a:endParaRPr lang="en-US" sz="2800" b="1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983811" y="1337104"/>
            <a:ext cx="1492714" cy="3896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37276" y="1300297"/>
            <a:ext cx="1492714" cy="3896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07284" y="2740393"/>
            <a:ext cx="1429991" cy="994319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1866" y="2729632"/>
            <a:ext cx="1488124" cy="1047644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88401" y="3777275"/>
            <a:ext cx="1488124" cy="1047644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320" y="2729631"/>
            <a:ext cx="1937577" cy="1047644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77" y="3777275"/>
            <a:ext cx="1937577" cy="1047644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21994" y="3813297"/>
            <a:ext cx="1399148" cy="1114557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7" name="Freeform 46"/>
          <p:cNvSpPr/>
          <p:nvPr/>
        </p:nvSpPr>
        <p:spPr>
          <a:xfrm flipH="1">
            <a:off x="7519192" y="3848787"/>
            <a:ext cx="818147" cy="420198"/>
          </a:xfrm>
          <a:custGeom>
            <a:avLst/>
            <a:gdLst>
              <a:gd name="connsiteX0" fmla="*/ 0 w 561474"/>
              <a:gd name="connsiteY0" fmla="*/ 0 h 420198"/>
              <a:gd name="connsiteX1" fmla="*/ 224589 w 561474"/>
              <a:gd name="connsiteY1" fmla="*/ 368968 h 420198"/>
              <a:gd name="connsiteX2" fmla="*/ 561474 w 561474"/>
              <a:gd name="connsiteY2" fmla="*/ 417095 h 4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474" h="420198">
                <a:moveTo>
                  <a:pt x="0" y="0"/>
                </a:moveTo>
                <a:cubicBezTo>
                  <a:pt x="65505" y="149726"/>
                  <a:pt x="131010" y="299452"/>
                  <a:pt x="224589" y="368968"/>
                </a:cubicBezTo>
                <a:cubicBezTo>
                  <a:pt x="318168" y="438484"/>
                  <a:pt x="561474" y="417095"/>
                  <a:pt x="561474" y="417095"/>
                </a:cubicBezTo>
              </a:path>
            </a:pathLst>
          </a:custGeom>
          <a:noFill/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6558162" y="3264216"/>
            <a:ext cx="818147" cy="420198"/>
          </a:xfrm>
          <a:custGeom>
            <a:avLst/>
            <a:gdLst>
              <a:gd name="connsiteX0" fmla="*/ 0 w 561474"/>
              <a:gd name="connsiteY0" fmla="*/ 0 h 420198"/>
              <a:gd name="connsiteX1" fmla="*/ 224589 w 561474"/>
              <a:gd name="connsiteY1" fmla="*/ 368968 h 420198"/>
              <a:gd name="connsiteX2" fmla="*/ 561474 w 561474"/>
              <a:gd name="connsiteY2" fmla="*/ 417095 h 4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474" h="420198">
                <a:moveTo>
                  <a:pt x="0" y="0"/>
                </a:moveTo>
                <a:cubicBezTo>
                  <a:pt x="65505" y="149726"/>
                  <a:pt x="131010" y="299452"/>
                  <a:pt x="224589" y="368968"/>
                </a:cubicBezTo>
                <a:cubicBezTo>
                  <a:pt x="318168" y="438484"/>
                  <a:pt x="561474" y="417095"/>
                  <a:pt x="561474" y="417095"/>
                </a:cubicBezTo>
              </a:path>
            </a:pathLst>
          </a:custGeom>
          <a:noFill/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917031" y="4252618"/>
            <a:ext cx="420308" cy="5539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56019" y="2841491"/>
            <a:ext cx="420308" cy="5539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2" grpId="0" animBg="1"/>
      <p:bldP spid="43" grpId="0" animBg="1"/>
      <p:bldP spid="44" grpId="0" animBg="1"/>
      <p:bldP spid="45" grpId="0" animBg="1"/>
      <p:bldP spid="46" grpId="0" animBg="1"/>
      <p:bldP spid="53" grpId="0" animBg="1"/>
      <p:bldP spid="47" grpId="0" animBg="1"/>
      <p:bldP spid="48" grpId="0" animBg="1"/>
      <p:bldP spid="49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b="1" dirty="0" smtClean="0"/>
              <a:t>Morphable ECC (MECC)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ECC Support and Storage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4314" y="6028803"/>
            <a:ext cx="6982727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MECC uses </a:t>
            </a:r>
            <a:r>
              <a:rPr lang="en-US" sz="2800" b="1" smtClean="0"/>
              <a:t>two ECCs </a:t>
            </a:r>
            <a:r>
              <a:rPr lang="en-US" sz="2800" b="1" dirty="0" smtClean="0"/>
              <a:t>based on modes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41432" y="3744767"/>
            <a:ext cx="5714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8410" y="3471220"/>
            <a:ext cx="85773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241430" y="2474344"/>
            <a:ext cx="1362974" cy="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32062" y="2526102"/>
            <a:ext cx="1320756" cy="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04404" y="3533595"/>
            <a:ext cx="2827658" cy="0"/>
          </a:xfrm>
          <a:prstGeom prst="line">
            <a:avLst/>
          </a:prstGeom>
          <a:ln w="635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76217"/>
              </p:ext>
            </p:extLst>
          </p:nvPr>
        </p:nvGraphicFramePr>
        <p:xfrm>
          <a:off x="366982" y="4064391"/>
          <a:ext cx="75884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668"/>
                <a:gridCol w="1504950"/>
                <a:gridCol w="2793523"/>
                <a:gridCol w="1504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REFRESH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Normal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Slow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Normal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ECC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Weak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Strong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Weak</a:t>
                      </a:r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13959" y="2025769"/>
            <a:ext cx="102303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0921" y="2042466"/>
            <a:ext cx="102303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7434" y="3043328"/>
            <a:ext cx="6815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Idle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117732" y="1180638"/>
            <a:ext cx="973343" cy="1075963"/>
            <a:chOff x="3117732" y="1180638"/>
            <a:chExt cx="973343" cy="1075963"/>
          </a:xfrm>
        </p:grpSpPr>
        <p:sp>
          <p:nvSpPr>
            <p:cNvPr id="38" name="TextBox 37"/>
            <p:cNvSpPr txBox="1"/>
            <p:nvPr/>
          </p:nvSpPr>
          <p:spPr>
            <a:xfrm>
              <a:off x="3117732" y="1180638"/>
              <a:ext cx="97334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Sleep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3604403" y="1715523"/>
              <a:ext cx="1" cy="541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20644" y="1232396"/>
            <a:ext cx="1388329" cy="1037924"/>
            <a:chOff x="5720644" y="1232396"/>
            <a:chExt cx="1388329" cy="1037924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414808" y="1712647"/>
              <a:ext cx="1" cy="557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20644" y="1232396"/>
              <a:ext cx="138832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Wake up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17586" y="2487434"/>
            <a:ext cx="2186817" cy="1017559"/>
            <a:chOff x="1417586" y="2487434"/>
            <a:chExt cx="2186817" cy="1017559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604403" y="2487434"/>
              <a:ext cx="0" cy="1017559"/>
            </a:xfrm>
            <a:prstGeom prst="line">
              <a:avLst/>
            </a:prstGeom>
            <a:ln w="63500">
              <a:solidFill>
                <a:srgbClr val="7030A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17586" y="2798384"/>
              <a:ext cx="218681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latin typeface="Arial"/>
                  <a:cs typeface="Arial"/>
                </a:rPr>
                <a:t>ECC-Upgrade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32062" y="2526102"/>
            <a:ext cx="2627364" cy="1017559"/>
            <a:chOff x="6432062" y="2526102"/>
            <a:chExt cx="2627364" cy="101755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432062" y="2526102"/>
              <a:ext cx="0" cy="1017559"/>
            </a:xfrm>
            <a:prstGeom prst="line">
              <a:avLst/>
            </a:prstGeom>
            <a:ln w="6350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446210" y="2799238"/>
              <a:ext cx="261321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  <a:latin typeface="Arial"/>
                  <a:cs typeface="Arial"/>
                </a:rPr>
                <a:t>ECC-Downgrade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73716" y="4972050"/>
            <a:ext cx="2186817" cy="683670"/>
            <a:chOff x="2573716" y="4972050"/>
            <a:chExt cx="2186817" cy="683670"/>
          </a:xfrm>
        </p:grpSpPr>
        <p:sp>
          <p:nvSpPr>
            <p:cNvPr id="60" name="TextBox 59"/>
            <p:cNvSpPr txBox="1"/>
            <p:nvPr/>
          </p:nvSpPr>
          <p:spPr>
            <a:xfrm>
              <a:off x="2573716" y="5194055"/>
              <a:ext cx="218681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latin typeface="Arial"/>
                  <a:cs typeface="Arial"/>
                </a:rPr>
                <a:t>ECC-Upgrade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838450" y="4972050"/>
              <a:ext cx="1657350" cy="228642"/>
            </a:xfrm>
            <a:custGeom>
              <a:avLst/>
              <a:gdLst>
                <a:gd name="connsiteX0" fmla="*/ 0 w 1657350"/>
                <a:gd name="connsiteY0" fmla="*/ 0 h 228642"/>
                <a:gd name="connsiteX1" fmla="*/ 819150 w 1657350"/>
                <a:gd name="connsiteY1" fmla="*/ 228600 h 228642"/>
                <a:gd name="connsiteX2" fmla="*/ 1657350 w 1657350"/>
                <a:gd name="connsiteY2" fmla="*/ 19050 h 22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350" h="228642">
                  <a:moveTo>
                    <a:pt x="0" y="0"/>
                  </a:moveTo>
                  <a:cubicBezTo>
                    <a:pt x="271462" y="112712"/>
                    <a:pt x="542925" y="225425"/>
                    <a:pt x="819150" y="228600"/>
                  </a:cubicBezTo>
                  <a:cubicBezTo>
                    <a:pt x="1095375" y="231775"/>
                    <a:pt x="1527175" y="57150"/>
                    <a:pt x="1657350" y="19050"/>
                  </a:cubicBezTo>
                </a:path>
              </a:pathLst>
            </a:custGeom>
            <a:noFill/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25454" y="4991772"/>
            <a:ext cx="2613216" cy="674013"/>
            <a:chOff x="5125454" y="4991772"/>
            <a:chExt cx="2613216" cy="674013"/>
          </a:xfrm>
        </p:grpSpPr>
        <p:sp>
          <p:nvSpPr>
            <p:cNvPr id="61" name="TextBox 60"/>
            <p:cNvSpPr txBox="1"/>
            <p:nvPr/>
          </p:nvSpPr>
          <p:spPr>
            <a:xfrm>
              <a:off x="5125454" y="5204120"/>
              <a:ext cx="261321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  <a:latin typeface="Arial"/>
                  <a:cs typeface="Arial"/>
                </a:rPr>
                <a:t>ECC-Downgrade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03387" y="4991772"/>
              <a:ext cx="1657350" cy="228642"/>
            </a:xfrm>
            <a:custGeom>
              <a:avLst/>
              <a:gdLst>
                <a:gd name="connsiteX0" fmla="*/ 0 w 1657350"/>
                <a:gd name="connsiteY0" fmla="*/ 0 h 228642"/>
                <a:gd name="connsiteX1" fmla="*/ 819150 w 1657350"/>
                <a:gd name="connsiteY1" fmla="*/ 228600 h 228642"/>
                <a:gd name="connsiteX2" fmla="*/ 1657350 w 1657350"/>
                <a:gd name="connsiteY2" fmla="*/ 19050 h 22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350" h="228642">
                  <a:moveTo>
                    <a:pt x="0" y="0"/>
                  </a:moveTo>
                  <a:cubicBezTo>
                    <a:pt x="271462" y="112712"/>
                    <a:pt x="542925" y="225425"/>
                    <a:pt x="819150" y="228600"/>
                  </a:cubicBezTo>
                  <a:cubicBezTo>
                    <a:pt x="1095375" y="231775"/>
                    <a:pt x="1527175" y="57150"/>
                    <a:pt x="1657350" y="19050"/>
                  </a:cubicBezTo>
                </a:path>
              </a:pathLst>
            </a:custGeom>
            <a:noFill/>
            <a:ln w="63500">
              <a:solidFill>
                <a:schemeClr val="accent6"/>
              </a:solidFill>
              <a:tailEnd type="triangl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3585354" y="2042467"/>
            <a:ext cx="4561687" cy="1584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61553" y="3965474"/>
            <a:ext cx="4523588" cy="14742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1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979715" y="2461555"/>
            <a:ext cx="7511220" cy="2540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78175" y="2673863"/>
            <a:ext cx="3330939" cy="2113582"/>
          </a:xfrm>
          <a:prstGeom prst="rect">
            <a:avLst/>
          </a:prstGeom>
          <a:solidFill>
            <a:srgbClr val="54E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1103" y="5661972"/>
            <a:ext cx="6169253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Memory controller uses ECC-mode bits to decode with different ECCs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3830" y="1232804"/>
            <a:ext cx="5102454" cy="531587"/>
          </a:xfrm>
          <a:prstGeom prst="roundRect">
            <a:avLst/>
          </a:prstGeom>
          <a:solidFill>
            <a:srgbClr val="FF3041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DRAM Chips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61955" y="2930468"/>
            <a:ext cx="1640193" cy="1179888"/>
            <a:chOff x="1721221" y="3252107"/>
            <a:chExt cx="1640193" cy="1179888"/>
          </a:xfrm>
        </p:grpSpPr>
        <p:sp>
          <p:nvSpPr>
            <p:cNvPr id="9" name="Rectangle 8"/>
            <p:cNvSpPr/>
            <p:nvPr/>
          </p:nvSpPr>
          <p:spPr>
            <a:xfrm>
              <a:off x="2100137" y="3252107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3643" y="3462258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93644" y="3664390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21221" y="3970330"/>
              <a:ext cx="16401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RD Queue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49656" y="3719386"/>
            <a:ext cx="1707519" cy="1068059"/>
            <a:chOff x="3108922" y="4041025"/>
            <a:chExt cx="1707519" cy="1068059"/>
          </a:xfrm>
        </p:grpSpPr>
        <p:sp>
          <p:nvSpPr>
            <p:cNvPr id="14" name="Rectangle 13"/>
            <p:cNvSpPr/>
            <p:nvPr/>
          </p:nvSpPr>
          <p:spPr>
            <a:xfrm>
              <a:off x="3515007" y="4041025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15008" y="4243157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15009" y="4445287"/>
              <a:ext cx="895350" cy="20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22" y="4647419"/>
              <a:ext cx="170751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WR Queue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483067" y="2631643"/>
            <a:ext cx="1435069" cy="788317"/>
          </a:xfrm>
          <a:prstGeom prst="rect">
            <a:avLst/>
          </a:prstGeom>
          <a:solidFill>
            <a:srgbClr val="54E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Encoder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15492" y="1764394"/>
            <a:ext cx="0" cy="5818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0"/>
          </p:cNvCxnSpPr>
          <p:nvPr/>
        </p:nvCxnSpPr>
        <p:spPr>
          <a:xfrm flipH="1" flipV="1">
            <a:off x="2082052" y="2330106"/>
            <a:ext cx="6494" cy="6003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50179" y="2325755"/>
            <a:ext cx="0" cy="140105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82052" y="2341260"/>
            <a:ext cx="11811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6310" y="1845283"/>
            <a:ext cx="131478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endCxn id="3" idx="0"/>
          </p:cNvCxnSpPr>
          <p:nvPr/>
        </p:nvCxnSpPr>
        <p:spPr>
          <a:xfrm>
            <a:off x="6579791" y="1790864"/>
            <a:ext cx="0" cy="97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25094" y="1845283"/>
            <a:ext cx="166584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Data+ECC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6" name="Straight Arrow Connector 35"/>
          <p:cNvCxnSpPr>
            <a:stCxn id="19" idx="0"/>
          </p:cNvCxnSpPr>
          <p:nvPr/>
        </p:nvCxnSpPr>
        <p:spPr>
          <a:xfrm flipV="1">
            <a:off x="4200602" y="1764391"/>
            <a:ext cx="0" cy="8672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49961" y="1884537"/>
            <a:ext cx="166584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Data+ECC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736408" y="3447526"/>
            <a:ext cx="0" cy="27186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36802" y="3807111"/>
            <a:ext cx="1408475" cy="7292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ECC-1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Encoder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10729" y="3799781"/>
            <a:ext cx="1408475" cy="7292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ECC-6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Encoder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839456" y="3436307"/>
            <a:ext cx="1588504" cy="382191"/>
            <a:chOff x="5839456" y="3573467"/>
            <a:chExt cx="1588504" cy="382191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5841039" y="3752756"/>
              <a:ext cx="0" cy="20290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427960" y="3752756"/>
              <a:ext cx="0" cy="1897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839456" y="3752756"/>
              <a:ext cx="158850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587135" y="3573467"/>
              <a:ext cx="1" cy="16566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154480" y="4937127"/>
            <a:ext cx="271901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Memory Controller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6666998" y="4787444"/>
            <a:ext cx="1" cy="470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76277" y="5193206"/>
            <a:ext cx="1981440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To Processor</a:t>
            </a:r>
          </a:p>
        </p:txBody>
      </p:sp>
      <p:sp>
        <p:nvSpPr>
          <p:cNvPr id="79" name="Snip Diagonal Corner Rectangle 78"/>
          <p:cNvSpPr/>
          <p:nvPr/>
        </p:nvSpPr>
        <p:spPr>
          <a:xfrm>
            <a:off x="5110200" y="3907958"/>
            <a:ext cx="1410619" cy="564246"/>
          </a:xfrm>
          <a:prstGeom prst="snip2Diag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15615" y="3409925"/>
            <a:ext cx="35618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</p:txBody>
      </p:sp>
      <p:cxnSp>
        <p:nvCxnSpPr>
          <p:cNvPr id="83" name="Straight Connector 82"/>
          <p:cNvCxnSpPr>
            <a:stCxn id="3" idx="2"/>
            <a:endCxn id="53" idx="0"/>
          </p:cNvCxnSpPr>
          <p:nvPr/>
        </p:nvCxnSpPr>
        <p:spPr>
          <a:xfrm flipH="1">
            <a:off x="5841040" y="3434851"/>
            <a:ext cx="738751" cy="37226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" idx="2"/>
            <a:endCxn id="54" idx="0"/>
          </p:cNvCxnSpPr>
          <p:nvPr/>
        </p:nvCxnSpPr>
        <p:spPr>
          <a:xfrm>
            <a:off x="6579791" y="3434851"/>
            <a:ext cx="835176" cy="36493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657717" y="2841678"/>
            <a:ext cx="515994" cy="581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657717" y="2845092"/>
            <a:ext cx="515994" cy="581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44800" y="2446899"/>
            <a:ext cx="1741827" cy="5086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ECC-Mode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528231" y="2767849"/>
            <a:ext cx="2103120" cy="667002"/>
            <a:chOff x="5528231" y="2767849"/>
            <a:chExt cx="2103120" cy="667002"/>
          </a:xfrm>
        </p:grpSpPr>
        <p:sp>
          <p:nvSpPr>
            <p:cNvPr id="3" name="Decision 2"/>
            <p:cNvSpPr/>
            <p:nvPr/>
          </p:nvSpPr>
          <p:spPr>
            <a:xfrm>
              <a:off x="5528231" y="2767849"/>
              <a:ext cx="2103120" cy="66700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48955" y="2845920"/>
              <a:ext cx="1741827" cy="5086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ECC-Mode</a:t>
              </a:r>
            </a:p>
          </p:txBody>
        </p:sp>
      </p:grpSp>
      <p:sp>
        <p:nvSpPr>
          <p:cNvPr id="78" name="Snip Diagonal Corner Rectangle 77"/>
          <p:cNvSpPr/>
          <p:nvPr/>
        </p:nvSpPr>
        <p:spPr>
          <a:xfrm>
            <a:off x="5573376" y="1292525"/>
            <a:ext cx="2057975" cy="564246"/>
          </a:xfrm>
          <a:prstGeom prst="snip2Diag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Data + ECC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56765" y="3459711"/>
            <a:ext cx="1741827" cy="5086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31 L 0.00312 0.2282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29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22824 L -0.04271 0.22824 C -0.06285 0.22824 -0.08629 0.26875 -0.08629 0.30255 L -0.08629 0.38009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75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3.7037E-7 L 0.00069 0.1710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85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" grpId="0" animBg="1"/>
      <p:bldP spid="19" grpId="0" animBg="1"/>
      <p:bldP spid="35" grpId="0"/>
      <p:bldP spid="37" grpId="0"/>
      <p:bldP spid="53" grpId="0" animBg="1"/>
      <p:bldP spid="54" grpId="0" animBg="1"/>
      <p:bldP spid="74" grpId="0"/>
      <p:bldP spid="79" grpId="2" animBg="1"/>
      <p:bldP spid="79" grpId="3" animBg="1"/>
      <p:bldP spid="80" grpId="0"/>
      <p:bldP spid="80" grpId="1"/>
      <p:bldP spid="89" grpId="0" animBg="1"/>
      <p:bldP spid="89" grpId="1" animBg="1"/>
      <p:bldP spid="91" grpId="0" animBg="1"/>
      <p:bldP spid="48" grpId="0"/>
      <p:bldP spid="78" grpId="0" animBg="1"/>
      <p:bldP spid="78" grpId="1" animBg="1"/>
      <p:bldP spid="78" grpId="2" animBg="1"/>
      <p:bldP spid="65" grpId="1"/>
      <p:bldP spid="6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ECC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40072" y="1340066"/>
            <a:ext cx="3421117" cy="614855"/>
          </a:xfrm>
          <a:prstGeom prst="roundRect">
            <a:avLst>
              <a:gd name="adj" fmla="val 2610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64B </a:t>
            </a:r>
            <a:r>
              <a:rPr lang="en-US" smtClean="0">
                <a:latin typeface="Arial"/>
                <a:cs typeface="Arial"/>
              </a:rPr>
              <a:t>Data Block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1190" y="1340066"/>
            <a:ext cx="1639614" cy="614855"/>
          </a:xfrm>
          <a:prstGeom prst="roundRect">
            <a:avLst>
              <a:gd name="adj" fmla="val 26101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8</a:t>
            </a:r>
            <a:r>
              <a:rPr lang="en-US" smtClean="0">
                <a:latin typeface="Arial"/>
                <a:cs typeface="Arial"/>
              </a:rPr>
              <a:t>B ECC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8525" y="2648604"/>
            <a:ext cx="1667837" cy="614855"/>
          </a:xfrm>
          <a:prstGeom prst="roundRect">
            <a:avLst>
              <a:gd name="adj" fmla="val 26101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SECDEC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26362" y="2648603"/>
            <a:ext cx="1667837" cy="614855"/>
          </a:xfrm>
          <a:prstGeom prst="roundRect">
            <a:avLst>
              <a:gd name="adj" fmla="val 26101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SECDEC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48470" y="2648606"/>
            <a:ext cx="1667837" cy="614855"/>
          </a:xfrm>
          <a:prstGeom prst="roundRect">
            <a:avLst>
              <a:gd name="adj" fmla="val 26101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SECDEC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16307" y="2648605"/>
            <a:ext cx="1667837" cy="614855"/>
          </a:xfrm>
          <a:prstGeom prst="roundRect">
            <a:avLst>
              <a:gd name="adj" fmla="val 26101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SECDEC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7037" y="2222810"/>
            <a:ext cx="133081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Byte 0-7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24589" y="2212816"/>
            <a:ext cx="150233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Byte 8-15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5461" y="2206713"/>
            <a:ext cx="1673856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Byte 48-55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0288" y="2203944"/>
            <a:ext cx="1673856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Byte 56-63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109" y="2695898"/>
            <a:ext cx="198483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onventional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8599" y="3689770"/>
            <a:ext cx="2101857" cy="1649729"/>
            <a:chOff x="108599" y="3689770"/>
            <a:chExt cx="2101857" cy="1649729"/>
          </a:xfrm>
        </p:grpSpPr>
        <p:sp>
          <p:nvSpPr>
            <p:cNvPr id="30" name="TextBox 29"/>
            <p:cNvSpPr txBox="1"/>
            <p:nvPr/>
          </p:nvSpPr>
          <p:spPr>
            <a:xfrm>
              <a:off x="108599" y="3689770"/>
              <a:ext cx="210185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MECC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 ECC-1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599" y="4877834"/>
              <a:ext cx="210185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MECC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 ECC-6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04541" y="3613174"/>
            <a:ext cx="1709122" cy="1802919"/>
            <a:chOff x="1804541" y="3613174"/>
            <a:chExt cx="1709122" cy="1802919"/>
          </a:xfrm>
        </p:grpSpPr>
        <p:sp>
          <p:nvSpPr>
            <p:cNvPr id="32" name="Rounded Rectangle 31"/>
            <p:cNvSpPr/>
            <p:nvPr/>
          </p:nvSpPr>
          <p:spPr>
            <a:xfrm>
              <a:off x="2151948" y="3613174"/>
              <a:ext cx="1001155" cy="614855"/>
            </a:xfrm>
            <a:prstGeom prst="roundRect">
              <a:avLst>
                <a:gd name="adj" fmla="val 2610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0000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58525" y="4801238"/>
              <a:ext cx="1001155" cy="614855"/>
            </a:xfrm>
            <a:prstGeom prst="roundRect">
              <a:avLst>
                <a:gd name="adj" fmla="val 2610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1111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04541" y="4267509"/>
              <a:ext cx="170912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ECC-Mode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53103" y="3613174"/>
            <a:ext cx="5931041" cy="2233052"/>
            <a:chOff x="3153103" y="3778064"/>
            <a:chExt cx="5931041" cy="2233052"/>
          </a:xfrm>
        </p:grpSpPr>
        <p:sp>
          <p:nvSpPr>
            <p:cNvPr id="35" name="Rounded Rectangle 34"/>
            <p:cNvSpPr/>
            <p:nvPr/>
          </p:nvSpPr>
          <p:spPr>
            <a:xfrm>
              <a:off x="3159680" y="3778064"/>
              <a:ext cx="3587961" cy="614855"/>
            </a:xfrm>
            <a:prstGeom prst="roundRect">
              <a:avLst>
                <a:gd name="adj" fmla="val 2610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ECC-1 for 64B Data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153103" y="4969536"/>
              <a:ext cx="5931041" cy="614855"/>
            </a:xfrm>
            <a:prstGeom prst="roundRect">
              <a:avLst>
                <a:gd name="adj" fmla="val 2610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ECC-6 for 64B Data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67895" y="5549451"/>
              <a:ext cx="109196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60 bits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0993" y="4329980"/>
              <a:ext cx="106920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11 bits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47642" y="3791061"/>
              <a:ext cx="2287954" cy="614855"/>
            </a:xfrm>
            <a:prstGeom prst="roundRect">
              <a:avLst>
                <a:gd name="adj" fmla="val 2610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Arial"/>
                  <a:cs typeface="Arial"/>
                </a:rPr>
                <a:t>Unused</a:t>
              </a:r>
              <a:endParaRPr lang="en-US" dirty="0" smtClean="0">
                <a:latin typeface="Arial"/>
                <a:cs typeface="Arial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534268" y="2956030"/>
            <a:ext cx="211193" cy="0"/>
          </a:xfrm>
          <a:prstGeom prst="line">
            <a:avLst/>
          </a:prstGeom>
          <a:ln w="63500">
            <a:solidFill>
              <a:schemeClr val="accent3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3"/>
            <a:endCxn id="27" idx="1"/>
          </p:cNvCxnSpPr>
          <p:nvPr/>
        </p:nvCxnSpPr>
        <p:spPr>
          <a:xfrm flipV="1">
            <a:off x="5426923" y="2437546"/>
            <a:ext cx="318538" cy="6103"/>
          </a:xfrm>
          <a:prstGeom prst="line">
            <a:avLst/>
          </a:prstGeom>
          <a:ln w="63500">
            <a:solidFill>
              <a:schemeClr val="accent3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4132" y="5969083"/>
            <a:ext cx="7583248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MECC </a:t>
            </a:r>
            <a:r>
              <a:rPr lang="en-US" sz="2800" b="1" smtClean="0"/>
              <a:t>uses existing space to store 2 ECCs </a:t>
            </a:r>
            <a:endParaRPr lang="en-US" sz="28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248933" y="3681286"/>
            <a:ext cx="1091966" cy="1649731"/>
            <a:chOff x="-1116663" y="3689768"/>
            <a:chExt cx="1091966" cy="1649731"/>
          </a:xfrm>
        </p:grpSpPr>
        <p:sp>
          <p:nvSpPr>
            <p:cNvPr id="40" name="TextBox 39"/>
            <p:cNvSpPr txBox="1"/>
            <p:nvPr/>
          </p:nvSpPr>
          <p:spPr>
            <a:xfrm>
              <a:off x="-1116663" y="3689768"/>
              <a:ext cx="106920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11 bits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116663" y="4877834"/>
              <a:ext cx="109196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60 bits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2815" y="3827078"/>
            <a:ext cx="2713171" cy="1376689"/>
            <a:chOff x="3288618" y="3827078"/>
            <a:chExt cx="2713171" cy="1376689"/>
          </a:xfrm>
        </p:grpSpPr>
        <p:sp>
          <p:nvSpPr>
            <p:cNvPr id="3" name="TextBox 2"/>
            <p:cNvSpPr txBox="1"/>
            <p:nvPr/>
          </p:nvSpPr>
          <p:spPr>
            <a:xfrm>
              <a:off x="3288618" y="4275319"/>
              <a:ext cx="36420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55375" y="4275318"/>
              <a:ext cx="144641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= 60 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bits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4095750" y="3827078"/>
              <a:ext cx="394400" cy="1376689"/>
            </a:xfrm>
            <a:prstGeom prst="rightBrace">
              <a:avLst>
                <a:gd name="adj1" fmla="val 52227"/>
                <a:gd name="adj2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4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Morphable ECC</a:t>
            </a:r>
          </a:p>
          <a:p>
            <a:r>
              <a:rPr lang="en-US" b="1" dirty="0" smtClean="0"/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47651" y="3120303"/>
            <a:ext cx="3499312" cy="1929369"/>
            <a:chOff x="1044093" y="2792929"/>
            <a:chExt cx="7176267" cy="2490053"/>
          </a:xfrm>
        </p:grpSpPr>
        <p:sp>
          <p:nvSpPr>
            <p:cNvPr id="28" name="Rounded Rectangular Callout 27"/>
            <p:cNvSpPr/>
            <p:nvPr/>
          </p:nvSpPr>
          <p:spPr>
            <a:xfrm flipV="1">
              <a:off x="1044093" y="2792929"/>
              <a:ext cx="7176267" cy="2490053"/>
            </a:xfrm>
            <a:prstGeom prst="wedgeRoundRectCallout">
              <a:avLst>
                <a:gd name="adj1" fmla="val -13500"/>
                <a:gd name="adj2" fmla="val 6187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12022" y="2881401"/>
              <a:ext cx="6854758" cy="1675666"/>
            </a:xfrm>
            <a:prstGeom prst="roundRect">
              <a:avLst>
                <a:gd name="adj" fmla="val 187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5000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Core Chips: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1 cores 1.6 GHz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2-wide In-Order</a:t>
              </a:r>
            </a:p>
            <a:p>
              <a:pPr marL="457200" indent="-457200">
                <a:buSzPct val="75000"/>
                <a:buFont typeface="Arial"/>
                <a:buChar char="•"/>
              </a:pPr>
              <a:r>
                <a:rPr lang="en-US" sz="2600" dirty="0" smtClean="0">
                  <a:solidFill>
                    <a:schemeClr val="tx1"/>
                  </a:solidFill>
                  <a:latin typeface="Arial"/>
                  <a:cs typeface="Arial"/>
                </a:rPr>
                <a:t>1MB cache</a:t>
              </a:r>
            </a:p>
            <a:p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4" name="Picture 13" descr="cpu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0" y="1243828"/>
            <a:ext cx="1150990" cy="11509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38650" y="2232033"/>
            <a:ext cx="361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Off-chip DRAM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5785" y="2308654"/>
            <a:ext cx="137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pic>
        <p:nvPicPr>
          <p:cNvPr id="3" name="Picture 2" descr="ddr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41" y="1461093"/>
            <a:ext cx="2743200" cy="71646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 flipV="1">
            <a:off x="3908052" y="3183966"/>
            <a:ext cx="5108204" cy="1865706"/>
          </a:xfrm>
          <a:prstGeom prst="wedgeRoundRectCallout">
            <a:avLst>
              <a:gd name="adj1" fmla="val -12889"/>
              <a:gd name="adj2" fmla="val 63575"/>
              <a:gd name="adj3" fmla="val 16667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23523"/>
              </p:ext>
            </p:extLst>
          </p:nvPr>
        </p:nvGraphicFramePr>
        <p:xfrm>
          <a:off x="4438650" y="3171148"/>
          <a:ext cx="404700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610"/>
                <a:gridCol w="2388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LPDDR2</a:t>
                      </a:r>
                      <a:endParaRPr lang="en-US" sz="2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Capacity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1GB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Bus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DDR 200MGHz</a:t>
                      </a:r>
                      <a:endParaRPr lang="en-US" sz="2000" baseline="0" dirty="0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Organization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1 channels,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4 banks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83919" y="5785886"/>
            <a:ext cx="4800558" cy="4287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Baseline: No Error Correction Code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83919" y="6214599"/>
            <a:ext cx="7469169" cy="41762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SPEC2006 (exclude </a:t>
            </a:r>
            <a:r>
              <a:rPr lang="en-US" sz="2000" dirty="0" err="1" smtClean="0">
                <a:latin typeface="Arial"/>
                <a:cs typeface="Arial"/>
              </a:rPr>
              <a:t>mcf</a:t>
            </a:r>
            <a:r>
              <a:rPr lang="en-US" sz="2000" dirty="0" smtClean="0">
                <a:latin typeface="Arial"/>
                <a:cs typeface="Arial"/>
              </a:rPr>
              <a:t>): low, medium, high MPKI workloads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83919" y="5338101"/>
            <a:ext cx="4800558" cy="4287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USIMM for DRAM model and power</a:t>
            </a:r>
          </a:p>
        </p:txBody>
      </p:sp>
    </p:spTree>
    <p:extLst>
      <p:ext uri="{BB962C8B-B14F-4D97-AF65-F5344CB8AC3E}">
        <p14:creationId xmlns:p14="http://schemas.microsoft.com/office/powerpoint/2010/main" val="1583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12902"/>
              </p:ext>
            </p:extLst>
          </p:nvPr>
        </p:nvGraphicFramePr>
        <p:xfrm>
          <a:off x="392306" y="1632989"/>
          <a:ext cx="8557923" cy="30525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47648"/>
                <a:gridCol w="1704959"/>
                <a:gridCol w="5205316"/>
              </a:tblGrid>
              <a:tr h="383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Parameters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/>
                    </a:solidFill>
                  </a:tcPr>
                </a:tc>
              </a:tr>
              <a:tr h="289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VDD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1.7 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Operating </a:t>
                      </a:r>
                      <a:r>
                        <a:rPr lang="en-US" sz="2400" u="none" strike="noStrike" dirty="0" smtClean="0">
                          <a:effectLst/>
                        </a:rPr>
                        <a:t>Voltage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IDD0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95 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1 bank active precharge current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IDD2P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 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Precharge power-down standby current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IDD3P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Active power-down standby current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IDD4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135 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Burst read/write: 1 bank active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IDD5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 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Auto refresh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IDD8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1.3 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Self refresh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01" marR="12101" marT="1210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963" y="5400437"/>
            <a:ext cx="81547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Power in Idle Mode = (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refresh</a:t>
            </a:r>
            <a:r>
              <a:rPr lang="en-US" baseline="-25000" dirty="0" smtClean="0">
                <a:solidFill>
                  <a:srgbClr val="000000"/>
                </a:solidFill>
                <a:latin typeface="Arial"/>
                <a:cs typeface="Arial"/>
              </a:rPr>
              <a:t> original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*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original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/ T</a:t>
            </a:r>
            <a:r>
              <a:rPr lang="en-US" baseline="-25000" dirty="0" smtClean="0">
                <a:solidFill>
                  <a:srgbClr val="000000"/>
                </a:solidFill>
                <a:latin typeface="Arial"/>
                <a:cs typeface="Arial"/>
              </a:rPr>
              <a:t>MECC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) + P</a:t>
            </a:r>
            <a:r>
              <a:rPr lang="en-US" baseline="-25000" dirty="0" smtClean="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8222" y="6576987"/>
            <a:ext cx="377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ourtesy: Micron LPDDR2 Specs</a:t>
            </a:r>
          </a:p>
        </p:txBody>
      </p:sp>
    </p:spTree>
    <p:extLst>
      <p:ext uri="{BB962C8B-B14F-4D97-AF65-F5344CB8AC3E}">
        <p14:creationId xmlns:p14="http://schemas.microsoft.com/office/powerpoint/2010/main" val="14238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DRAM size in smartphones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2882" y="4622480"/>
            <a:ext cx="4052713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Samsung Galaxy S6 (2015)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3GB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969" y="4652522"/>
            <a:ext cx="3944991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Samsung Galaxy S2 (2011)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GB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DRAM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8222" y="6576987"/>
            <a:ext cx="377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ourtesy: Samsung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55" y="2493900"/>
            <a:ext cx="1608003" cy="2128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74" y="2493900"/>
            <a:ext cx="1611694" cy="2133465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42888" y="1192212"/>
            <a:ext cx="8382000" cy="672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Smartphone usability: battery life</a:t>
            </a:r>
          </a:p>
          <a:p>
            <a:pPr marL="0" indent="0">
              <a:buNone/>
            </a:pPr>
            <a:r>
              <a:rPr lang="en-US" dirty="0" smtClean="0"/>
              <a:t>30% energy goes to memory system in idle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2618" y="5565796"/>
            <a:ext cx="6889686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mtClean="0"/>
              <a:t>DRAM Refresh </a:t>
            </a:r>
            <a:r>
              <a:rPr lang="en-US" sz="2800" b="1" dirty="0" smtClean="0"/>
              <a:t>accounts for significant energy consumption in idle mode</a:t>
            </a:r>
          </a:p>
        </p:txBody>
      </p:sp>
    </p:spTree>
    <p:extLst>
      <p:ext uri="{BB962C8B-B14F-4D97-AF65-F5344CB8AC3E}">
        <p14:creationId xmlns:p14="http://schemas.microsoft.com/office/powerpoint/2010/main" val="6162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 active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261900"/>
              </p:ext>
            </p:extLst>
          </p:nvPr>
        </p:nvGraphicFramePr>
        <p:xfrm>
          <a:off x="266702" y="1271591"/>
          <a:ext cx="8686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353953" y="1698274"/>
            <a:ext cx="732893" cy="3688117"/>
            <a:chOff x="3197499" y="1711976"/>
            <a:chExt cx="732893" cy="3688117"/>
          </a:xfrm>
        </p:grpSpPr>
        <p:sp>
          <p:nvSpPr>
            <p:cNvPr id="19" name="Rectangle 18"/>
            <p:cNvSpPr/>
            <p:nvPr/>
          </p:nvSpPr>
          <p:spPr>
            <a:xfrm>
              <a:off x="3324223" y="2100264"/>
              <a:ext cx="412228" cy="3299829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499" y="1711976"/>
              <a:ext cx="7328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-2%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67365" y="5975961"/>
            <a:ext cx="6787695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MECC limits the degradation within 2%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85862" y="1698274"/>
            <a:ext cx="2038347" cy="4090240"/>
            <a:chOff x="1185862" y="1698274"/>
            <a:chExt cx="2038347" cy="4090240"/>
          </a:xfrm>
        </p:grpSpPr>
        <p:sp>
          <p:nvSpPr>
            <p:cNvPr id="8" name="TextBox 7"/>
            <p:cNvSpPr txBox="1"/>
            <p:nvPr/>
          </p:nvSpPr>
          <p:spPr>
            <a:xfrm>
              <a:off x="1838588" y="1698274"/>
              <a:ext cx="7328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85862" y="2081797"/>
              <a:ext cx="2038347" cy="3304594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5677" y="5326849"/>
              <a:ext cx="158729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Low MPKI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00933" y="1703908"/>
            <a:ext cx="2728392" cy="4074566"/>
            <a:chOff x="3300933" y="1703908"/>
            <a:chExt cx="2728392" cy="4074566"/>
          </a:xfrm>
        </p:grpSpPr>
        <p:sp>
          <p:nvSpPr>
            <p:cNvPr id="9" name="Rectangle 8"/>
            <p:cNvSpPr/>
            <p:nvPr/>
          </p:nvSpPr>
          <p:spPr>
            <a:xfrm>
              <a:off x="3324223" y="2100264"/>
              <a:ext cx="2705102" cy="328612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0933" y="1703908"/>
              <a:ext cx="7328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6295" y="5316809"/>
              <a:ext cx="162095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Med MPKI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43624" y="1698274"/>
            <a:ext cx="2240459" cy="4079968"/>
            <a:chOff x="6143624" y="1698274"/>
            <a:chExt cx="2240459" cy="4079968"/>
          </a:xfrm>
        </p:grpSpPr>
        <p:sp>
          <p:nvSpPr>
            <p:cNvPr id="10" name="Rectangle 9"/>
            <p:cNvSpPr/>
            <p:nvPr/>
          </p:nvSpPr>
          <p:spPr>
            <a:xfrm>
              <a:off x="6143624" y="2100263"/>
              <a:ext cx="2240459" cy="3286128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40270" y="1698274"/>
              <a:ext cx="7328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07530" y="5316577"/>
              <a:ext cx="165622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High MPKI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in IDLE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8139"/>
              </p:ext>
            </p:extLst>
          </p:nvPr>
        </p:nvGraphicFramePr>
        <p:xfrm>
          <a:off x="982453" y="1325565"/>
          <a:ext cx="365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27828"/>
              </p:ext>
            </p:extLst>
          </p:nvPr>
        </p:nvGraphicFramePr>
        <p:xfrm>
          <a:off x="4640053" y="1325565"/>
          <a:ext cx="365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905946" y="2440970"/>
            <a:ext cx="771185" cy="2303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49766" y="2422072"/>
            <a:ext cx="711561" cy="1143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1538" y="3382965"/>
            <a:ext cx="73289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16X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096528" y="2873031"/>
            <a:ext cx="95853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50%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1163" y="5891324"/>
            <a:ext cx="563463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MECC saves idle power by 50%</a:t>
            </a:r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Energy Savings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327684"/>
              </p:ext>
            </p:extLst>
          </p:nvPr>
        </p:nvGraphicFramePr>
        <p:xfrm>
          <a:off x="1775154" y="1278787"/>
          <a:ext cx="5607050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306898" y="2515553"/>
            <a:ext cx="1093238" cy="23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5545419" y="2284720"/>
            <a:ext cx="95853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5124" y="5858170"/>
            <a:ext cx="5887109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MECC saves </a:t>
            </a:r>
            <a:r>
              <a:rPr lang="en-US" sz="2800" b="1" smtClean="0"/>
              <a:t>total energy by 15%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90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ECC-Upgrade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62439" y="1539962"/>
            <a:ext cx="1362974" cy="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5413" y="2599213"/>
            <a:ext cx="2827658" cy="0"/>
          </a:xfrm>
          <a:prstGeom prst="line">
            <a:avLst/>
          </a:prstGeom>
          <a:ln w="635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4968" y="1091387"/>
            <a:ext cx="102303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8443" y="2108946"/>
            <a:ext cx="6815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Idle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38595" y="1553052"/>
            <a:ext cx="2186817" cy="1017559"/>
            <a:chOff x="1417586" y="2487434"/>
            <a:chExt cx="2186817" cy="101755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604403" y="2487434"/>
              <a:ext cx="0" cy="1017559"/>
            </a:xfrm>
            <a:prstGeom prst="line">
              <a:avLst/>
            </a:prstGeom>
            <a:ln w="63500">
              <a:solidFill>
                <a:srgbClr val="7030A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17586" y="2798384"/>
              <a:ext cx="2186817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latin typeface="Arial"/>
                  <a:cs typeface="Arial"/>
                </a:rPr>
                <a:t>ECC-Upgrade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433234" y="3077581"/>
            <a:ext cx="3746806" cy="531587"/>
          </a:xfrm>
          <a:prstGeom prst="roundRect">
            <a:avLst/>
          </a:prstGeom>
          <a:solidFill>
            <a:srgbClr val="FF3041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DRAM Chips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11992" y="4476420"/>
            <a:ext cx="1435069" cy="788317"/>
          </a:xfrm>
          <a:prstGeom prst="rect">
            <a:avLst/>
          </a:prstGeom>
          <a:solidFill>
            <a:srgbClr val="54E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Encoder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9879" y="3863719"/>
            <a:ext cx="210987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+ ECC-1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9527" y="3609168"/>
            <a:ext cx="0" cy="8672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5095" y="3863719"/>
            <a:ext cx="210987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Data + ECC-6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88404" y="4476420"/>
            <a:ext cx="1435069" cy="788317"/>
          </a:xfrm>
          <a:prstGeom prst="rect">
            <a:avLst/>
          </a:prstGeom>
          <a:solidFill>
            <a:srgbClr val="54E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coder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305938" y="3609168"/>
            <a:ext cx="1" cy="8672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nip Diagonal Corner Rectangle 46"/>
          <p:cNvSpPr/>
          <p:nvPr/>
        </p:nvSpPr>
        <p:spPr>
          <a:xfrm>
            <a:off x="3560617" y="3071078"/>
            <a:ext cx="1541381" cy="564246"/>
          </a:xfrm>
          <a:prstGeom prst="snip2Diag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Lines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21973" y="5870379"/>
            <a:ext cx="6332862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Can we enhance </a:t>
            </a:r>
            <a:r>
              <a:rPr lang="en-US" sz="2800" b="1" smtClean="0"/>
              <a:t>the ECC-Upgrade?</a:t>
            </a:r>
            <a:endParaRPr lang="en-US" sz="28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295252" y="3112541"/>
            <a:ext cx="218681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Entire Memory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2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C 0.06892 1.11111E-6 0.125 0.05602 0.125 0.125 C 0.125 0.19398 0.06892 0.25 -1.11111E-6 0.25 C -0.06892 0.25 -0.125 0.19398 -0.125 0.125 C -0.125 0.05602 -0.06892 1.11111E-6 -1.11111E-6 1.11111E-6 Z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4" grpId="0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downgrade tracking (MDT)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0262" y="1246011"/>
            <a:ext cx="457200" cy="4572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262" y="1703211"/>
            <a:ext cx="457200" cy="4572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0262" y="2159000"/>
            <a:ext cx="457200" cy="4572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0262" y="2616200"/>
            <a:ext cx="457200" cy="4572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8086" y="1011535"/>
            <a:ext cx="131478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Address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72228" y="1880779"/>
            <a:ext cx="1206500" cy="547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Index</a:t>
            </a:r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2375478" y="1473200"/>
            <a:ext cx="0" cy="4075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2978728" y="2153124"/>
            <a:ext cx="711534" cy="1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7653" y="1202624"/>
            <a:ext cx="294343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Need ECC-Upgrade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653" y="2154535"/>
            <a:ext cx="3748142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Don’t Need ECC-Upgrade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07752"/>
              </p:ext>
            </p:extLst>
          </p:nvPr>
        </p:nvGraphicFramePr>
        <p:xfrm>
          <a:off x="467803" y="3206402"/>
          <a:ext cx="822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92701" y="6029302"/>
            <a:ext cx="7179804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MDT </a:t>
            </a:r>
            <a:r>
              <a:rPr lang="en-US" sz="2800" b="1" smtClean="0"/>
              <a:t>avoids unnecessary ECC-Upgrades</a:t>
            </a:r>
            <a:endParaRPr lang="en-US" sz="2800" b="1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7873555" y="3335635"/>
            <a:ext cx="1178528" cy="2265065"/>
            <a:chOff x="2717101" y="3349337"/>
            <a:chExt cx="1178528" cy="2613967"/>
          </a:xfrm>
        </p:grpSpPr>
        <p:sp>
          <p:nvSpPr>
            <p:cNvPr id="23" name="Rectangle 22"/>
            <p:cNvSpPr/>
            <p:nvPr/>
          </p:nvSpPr>
          <p:spPr>
            <a:xfrm>
              <a:off x="3139533" y="3811002"/>
              <a:ext cx="333664" cy="215230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7101" y="3349337"/>
              <a:ext cx="117852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rial"/>
                  <a:cs typeface="Arial"/>
                </a:rPr>
                <a:t>128MB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6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transition of ECC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65222" y="1548123"/>
            <a:ext cx="1320756" cy="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97100" y="2555616"/>
            <a:ext cx="2068122" cy="0"/>
          </a:xfrm>
          <a:prstGeom prst="line">
            <a:avLst/>
          </a:prstGeom>
          <a:ln w="635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4081" y="1064487"/>
            <a:ext cx="102303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1393" y="2121002"/>
            <a:ext cx="6815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Idle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68526" y="1443708"/>
            <a:ext cx="2613216" cy="1121974"/>
            <a:chOff x="3835366" y="2421687"/>
            <a:chExt cx="2613216" cy="112197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32062" y="2526102"/>
              <a:ext cx="0" cy="1017559"/>
            </a:xfrm>
            <a:prstGeom prst="line">
              <a:avLst/>
            </a:prstGeom>
            <a:ln w="6350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35366" y="2421687"/>
              <a:ext cx="261321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  <a:latin typeface="Arial"/>
                  <a:cs typeface="Arial"/>
                </a:rPr>
                <a:t>ECC-Downgrade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80127" y="5830947"/>
            <a:ext cx="6908799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Can we enhance </a:t>
            </a:r>
            <a:r>
              <a:rPr lang="en-US" sz="2800" b="1" smtClean="0"/>
              <a:t>the ECC-Downgrade</a:t>
            </a:r>
            <a:r>
              <a:rPr lang="en-US" sz="2800" b="1" dirty="0" smtClean="0"/>
              <a:t>?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80" y="3086165"/>
            <a:ext cx="1611694" cy="21334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28222" y="6576987"/>
            <a:ext cx="572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ourtesy: Samsung, Bluetooth, Facebook, Twitter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38820" y="3159479"/>
            <a:ext cx="6991414" cy="1844546"/>
            <a:chOff x="1071062" y="2960795"/>
            <a:chExt cx="6991414" cy="184454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67369">
              <a:off x="5783594" y="3646527"/>
              <a:ext cx="1028700" cy="762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24375" t="4917" r="22500" b="6958"/>
            <a:stretch/>
          </p:blipFill>
          <p:spPr>
            <a:xfrm>
              <a:off x="6982976" y="2960795"/>
              <a:ext cx="1079500" cy="1790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8234" y="3502476"/>
              <a:ext cx="954498" cy="103404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8437" y="3086165"/>
              <a:ext cx="668445" cy="66844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8"/>
            <a:srcRect l="18567" t="19320" r="17878" b="22014"/>
            <a:stretch/>
          </p:blipFill>
          <p:spPr>
            <a:xfrm>
              <a:off x="1071062" y="4027526"/>
              <a:ext cx="842632" cy="777815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585978" y="1516368"/>
            <a:ext cx="1864399" cy="1027343"/>
            <a:chOff x="4989078" y="1516368"/>
            <a:chExt cx="1864399" cy="1027343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249392" y="1526152"/>
              <a:ext cx="0" cy="1017559"/>
            </a:xfrm>
            <a:prstGeom prst="line">
              <a:avLst/>
            </a:prstGeom>
            <a:ln w="6350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89078" y="1526152"/>
              <a:ext cx="0" cy="1017559"/>
            </a:xfrm>
            <a:prstGeom prst="line">
              <a:avLst/>
            </a:prstGeom>
            <a:ln w="63500">
              <a:solidFill>
                <a:srgbClr val="7030A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91054" y="2533927"/>
              <a:ext cx="258338" cy="0"/>
            </a:xfrm>
            <a:prstGeom prst="line">
              <a:avLst/>
            </a:prstGeom>
            <a:ln w="635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49392" y="1548123"/>
              <a:ext cx="4445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47892" y="1516368"/>
              <a:ext cx="0" cy="1017559"/>
            </a:xfrm>
            <a:prstGeom prst="line">
              <a:avLst/>
            </a:prstGeom>
            <a:ln w="6350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687578" y="1516368"/>
              <a:ext cx="0" cy="1017559"/>
            </a:xfrm>
            <a:prstGeom prst="line">
              <a:avLst/>
            </a:prstGeom>
            <a:ln w="63500">
              <a:solidFill>
                <a:srgbClr val="7030A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89554" y="2524143"/>
              <a:ext cx="258338" cy="0"/>
            </a:xfrm>
            <a:prstGeom prst="line">
              <a:avLst/>
            </a:prstGeom>
            <a:ln w="635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947892" y="1526152"/>
              <a:ext cx="440208" cy="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534939" y="2056902"/>
              <a:ext cx="318538" cy="6103"/>
            </a:xfrm>
            <a:prstGeom prst="line">
              <a:avLst/>
            </a:prstGeom>
            <a:ln w="63500">
              <a:solidFill>
                <a:schemeClr val="accent3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482824" y="2541703"/>
            <a:ext cx="283834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Frequent Transition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memory downgrade (SMD)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724" y="1113997"/>
            <a:ext cx="2408736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Memory Activity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(MPKC) 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2621460" y="1529495"/>
            <a:ext cx="63838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259844" y="1121017"/>
            <a:ext cx="2832578" cy="81695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&gt; THLD?</a:t>
            </a:r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8" idx="3"/>
            <a:endCxn id="18" idx="1"/>
          </p:cNvCxnSpPr>
          <p:nvPr/>
        </p:nvCxnSpPr>
        <p:spPr>
          <a:xfrm>
            <a:off x="6092422" y="1529495"/>
            <a:ext cx="5361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8568" y="1113997"/>
            <a:ext cx="2515432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Enable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ECC-Downgrade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8417" y="2301803"/>
            <a:ext cx="2515432" cy="83099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Disable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ECC-Downgrade</a:t>
            </a:r>
          </a:p>
        </p:txBody>
      </p:sp>
      <p:cxnSp>
        <p:nvCxnSpPr>
          <p:cNvPr id="21" name="Straight Arrow Connector 20"/>
          <p:cNvCxnSpPr>
            <a:stCxn id="8" idx="2"/>
            <a:endCxn id="20" idx="0"/>
          </p:cNvCxnSpPr>
          <p:nvPr/>
        </p:nvCxnSpPr>
        <p:spPr>
          <a:xfrm>
            <a:off x="4676133" y="1937972"/>
            <a:ext cx="0" cy="363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33849" y="1028445"/>
            <a:ext cx="68723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5272" y="1907259"/>
            <a:ext cx="57900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417140"/>
              </p:ext>
            </p:extLst>
          </p:nvPr>
        </p:nvGraphicFramePr>
        <p:xfrm>
          <a:off x="789933" y="3118758"/>
          <a:ext cx="7772400" cy="294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67948" y="6095648"/>
            <a:ext cx="7016369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SMD avoids </a:t>
            </a:r>
            <a:r>
              <a:rPr lang="en-US" sz="2800" b="1" smtClean="0"/>
              <a:t>frequent transition of ECCs</a:t>
            </a:r>
            <a:endParaRPr lang="en-US" sz="2800" b="1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6807201" y="3341716"/>
            <a:ext cx="1653017" cy="1784605"/>
            <a:chOff x="1650747" y="3356354"/>
            <a:chExt cx="1653017" cy="2059498"/>
          </a:xfrm>
        </p:grpSpPr>
        <p:sp>
          <p:nvSpPr>
            <p:cNvPr id="44" name="Rectangle 43"/>
            <p:cNvSpPr/>
            <p:nvPr/>
          </p:nvSpPr>
          <p:spPr>
            <a:xfrm>
              <a:off x="1650747" y="4277834"/>
              <a:ext cx="1549400" cy="1138018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50747" y="3356354"/>
              <a:ext cx="1653017" cy="53277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000000"/>
                  </a:solidFill>
                  <a:latin typeface="Arial"/>
                  <a:cs typeface="Arial"/>
                </a:rPr>
                <a:t>Low MPKI</a:t>
              </a:r>
              <a:endParaRPr lang="en-US" b="1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2"/>
            <a:ext cx="8382000" cy="5440009"/>
          </a:xfrm>
        </p:spPr>
        <p:txBody>
          <a:bodyPr/>
          <a:lstStyle/>
          <a:p>
            <a:r>
              <a:rPr lang="en-US" dirty="0" smtClean="0"/>
              <a:t>Energy consumption determines the usability of emerging mobile computing devices</a:t>
            </a:r>
          </a:p>
          <a:p>
            <a:r>
              <a:rPr lang="en-US" dirty="0" smtClean="0"/>
              <a:t>DRAM refresh operations accounts for significant fraction of memory system’s energy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Results: -50% idle power, -15% overall energy, with only 2% performance degradation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757446"/>
              </p:ext>
            </p:extLst>
          </p:nvPr>
        </p:nvGraphicFramePr>
        <p:xfrm>
          <a:off x="807194" y="3085535"/>
          <a:ext cx="739176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237"/>
                <a:gridCol w="1816762"/>
                <a:gridCol w="1816762"/>
              </a:tblGrid>
              <a:tr h="36401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Strong</a:t>
                      </a:r>
                      <a:r>
                        <a:rPr lang="en-US" sz="2400" baseline="0" dirty="0" smtClean="0"/>
                        <a:t> ECC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Weak</a:t>
                      </a:r>
                      <a:r>
                        <a:rPr lang="en-US" sz="2400" baseline="0" dirty="0" smtClean="0"/>
                        <a:t> ECC</a:t>
                      </a:r>
                      <a:endParaRPr lang="en-US" sz="2400" dirty="0"/>
                    </a:p>
                  </a:txBody>
                  <a:tcPr anchor="ctr"/>
                </a:tc>
              </a:tr>
              <a:tr h="6396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Active Mode</a:t>
                      </a:r>
                    </a:p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refresh power negligible)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Performance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Good</a:t>
                      </a:r>
                      <a:br>
                        <a:rPr lang="en-US" sz="2400" b="1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Performance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6396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Idle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Mode</a:t>
                      </a:r>
                    </a:p>
                    <a:p>
                      <a:pPr algn="ctr"/>
                      <a:r>
                        <a:rPr lang="en-US" sz="2400" dirty="0" smtClean="0"/>
                        <a:t>(performance</a:t>
                      </a:r>
                      <a:r>
                        <a:rPr lang="en-US" sz="2400" baseline="0" dirty="0" smtClean="0"/>
                        <a:t> not critical)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Huge</a:t>
                      </a:r>
                      <a:r>
                        <a:rPr lang="en-US" sz="2400" b="1" baseline="0" dirty="0" smtClean="0">
                          <a:solidFill>
                            <a:srgbClr val="00B050"/>
                          </a:solidFill>
                        </a:rPr>
                        <a:t> Energy</a:t>
                      </a:r>
                    </a:p>
                    <a:p>
                      <a:pPr algn="ctr"/>
                      <a:r>
                        <a:rPr lang="en-US" sz="2400" b="1" baseline="0" dirty="0" smtClean="0">
                          <a:solidFill>
                            <a:srgbClr val="00B050"/>
                          </a:solidFill>
                        </a:rPr>
                        <a:t>Savings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 Energy</a:t>
                      </a:r>
                    </a:p>
                    <a:p>
                      <a:pPr algn="ctr"/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Saving</a:t>
                      </a:r>
                      <a:r>
                        <a:rPr lang="en-US" sz="2400" b="0" dirty="0" smtClean="0"/>
                        <a:t> 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017" y="5137730"/>
            <a:ext cx="247535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Morphable ECC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2239" y="3545307"/>
            <a:ext cx="1796716" cy="840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362849"/>
            <a:ext cx="1830239" cy="80315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6482449" y="4453978"/>
            <a:ext cx="818147" cy="420198"/>
          </a:xfrm>
          <a:custGeom>
            <a:avLst/>
            <a:gdLst>
              <a:gd name="connsiteX0" fmla="*/ 0 w 561474"/>
              <a:gd name="connsiteY0" fmla="*/ 0 h 420198"/>
              <a:gd name="connsiteX1" fmla="*/ 224589 w 561474"/>
              <a:gd name="connsiteY1" fmla="*/ 368968 h 420198"/>
              <a:gd name="connsiteX2" fmla="*/ 561474 w 561474"/>
              <a:gd name="connsiteY2" fmla="*/ 417095 h 4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474" h="420198">
                <a:moveTo>
                  <a:pt x="0" y="0"/>
                </a:moveTo>
                <a:cubicBezTo>
                  <a:pt x="65505" y="149726"/>
                  <a:pt x="131010" y="299452"/>
                  <a:pt x="224589" y="368968"/>
                </a:cubicBezTo>
                <a:cubicBezTo>
                  <a:pt x="318168" y="438484"/>
                  <a:pt x="561474" y="417095"/>
                  <a:pt x="561474" y="417095"/>
                </a:cubicBezTo>
              </a:path>
            </a:pathLst>
          </a:custGeom>
          <a:noFill/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0800000" flipH="1">
            <a:off x="5525111" y="3868844"/>
            <a:ext cx="818147" cy="420198"/>
          </a:xfrm>
          <a:custGeom>
            <a:avLst/>
            <a:gdLst>
              <a:gd name="connsiteX0" fmla="*/ 0 w 561474"/>
              <a:gd name="connsiteY0" fmla="*/ 0 h 420198"/>
              <a:gd name="connsiteX1" fmla="*/ 224589 w 561474"/>
              <a:gd name="connsiteY1" fmla="*/ 368968 h 420198"/>
              <a:gd name="connsiteX2" fmla="*/ 561474 w 561474"/>
              <a:gd name="connsiteY2" fmla="*/ 417095 h 4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474" h="420198">
                <a:moveTo>
                  <a:pt x="0" y="0"/>
                </a:moveTo>
                <a:cubicBezTo>
                  <a:pt x="65505" y="149726"/>
                  <a:pt x="131010" y="299452"/>
                  <a:pt x="224589" y="368968"/>
                </a:cubicBezTo>
                <a:cubicBezTo>
                  <a:pt x="318168" y="438484"/>
                  <a:pt x="561474" y="417095"/>
                  <a:pt x="561474" y="417095"/>
                </a:cubicBezTo>
              </a:path>
            </a:pathLst>
          </a:custGeom>
          <a:noFill/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2508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Reducing </a:t>
            </a:r>
            <a:r>
              <a:rPr lang="en-US" dirty="0">
                <a:effectLst/>
              </a:rPr>
              <a:t>Refresh Power in Mobile Devices with Morphable ECC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8873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Chiachen Chou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Prashant Nair, Georgia Tech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Moinuddin</a:t>
            </a:r>
            <a:r>
              <a:rPr lang="en-US" dirty="0" smtClean="0">
                <a:solidFill>
                  <a:schemeClr val="tx1"/>
                </a:solidFill>
              </a:rPr>
              <a:t> K. </a:t>
            </a:r>
            <a:r>
              <a:rPr lang="en-US" dirty="0" err="1" smtClean="0">
                <a:solidFill>
                  <a:schemeClr val="tx1"/>
                </a:solidFill>
              </a:rPr>
              <a:t>Qureshi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032" y="2663210"/>
            <a:ext cx="28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DSN-45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06/24/2015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Rio de Janeiro, Brazil</a:t>
            </a:r>
          </a:p>
        </p:txBody>
      </p:sp>
      <p:pic>
        <p:nvPicPr>
          <p:cNvPr id="8" name="Picture 7" descr="gt_logos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12565" r="34669" b="64075"/>
          <a:stretch/>
        </p:blipFill>
        <p:spPr>
          <a:xfrm>
            <a:off x="995516" y="5431473"/>
            <a:ext cx="3758030" cy="920015"/>
          </a:xfrm>
          <a:prstGeom prst="rect">
            <a:avLst/>
          </a:prstGeom>
        </p:spPr>
      </p:pic>
      <p:pic>
        <p:nvPicPr>
          <p:cNvPr id="9" name="Picture 8" descr="CAR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87" y="5525087"/>
            <a:ext cx="2688343" cy="732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657698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Computer Architecture and Emerging Technologies Lab, Georgia Tech</a:t>
            </a:r>
          </a:p>
        </p:txBody>
      </p:sp>
    </p:spTree>
    <p:extLst>
      <p:ext uri="{BB962C8B-B14F-4D97-AF65-F5344CB8AC3E}">
        <p14:creationId xmlns:p14="http://schemas.microsoft.com/office/powerpoint/2010/main" val="1550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code (ECC)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1100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ECC: tolerate refresh errors</a:t>
            </a:r>
          </a:p>
          <a:p>
            <a:pPr marL="0" indent="0">
              <a:buNone/>
            </a:pPr>
            <a:r>
              <a:rPr lang="en-US" dirty="0" smtClean="0"/>
              <a:t>Q: how many errors should the system tolerate?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467" y="2890622"/>
            <a:ext cx="110959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809" y="4080681"/>
            <a:ext cx="110959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ECC-6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1215" y="2976658"/>
            <a:ext cx="463078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76" y="2969054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1215" y="4120465"/>
            <a:ext cx="463078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6515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5452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6373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94341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00948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5957" y="4120465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30861" y="2481495"/>
            <a:ext cx="220605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64B cache line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1995" y="2712327"/>
            <a:ext cx="648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✘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0524" y="2835437"/>
            <a:ext cx="119295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Not </a:t>
            </a:r>
            <a:r>
              <a:rPr lang="en-US" dirty="0" smtClean="0">
                <a:latin typeface="Arial"/>
                <a:cs typeface="Arial"/>
              </a:rPr>
              <a:t>OK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4381" y="3897809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63737" y="3990141"/>
            <a:ext cx="93807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Arial"/>
                <a:cs typeface="Arial"/>
              </a:rPr>
              <a:t>Good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2581" y="4690393"/>
            <a:ext cx="351089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Correct: 5 refresh+1 soft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9435" y="5695445"/>
            <a:ext cx="7214339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Refresh rate of 1s needs ECC-6 for errors</a:t>
            </a:r>
          </a:p>
        </p:txBody>
      </p:sp>
    </p:spTree>
    <p:extLst>
      <p:ext uri="{BB962C8B-B14F-4D97-AF65-F5344CB8AC3E}">
        <p14:creationId xmlns:p14="http://schemas.microsoft.com/office/powerpoint/2010/main" val="201788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Refresh Rate for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533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Current standard refresh rate: 64ms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>
          <a:xfrm rot="5400000">
            <a:off x="2026384" y="3160870"/>
            <a:ext cx="335920" cy="714979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4129" y="2725011"/>
            <a:ext cx="2276581" cy="1596267"/>
          </a:xfrm>
          <a:prstGeom prst="roundRect">
            <a:avLst/>
          </a:prstGeom>
          <a:solidFill>
            <a:srgbClr val="FF3041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DRAM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4075" y="3264175"/>
            <a:ext cx="900484" cy="508368"/>
          </a:xfrm>
          <a:prstGeom prst="roundRect">
            <a:avLst/>
          </a:prstGeom>
          <a:solidFill>
            <a:srgbClr val="F55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CPU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652421" y="2725011"/>
            <a:ext cx="394443" cy="1534803"/>
          </a:xfrm>
          <a:custGeom>
            <a:avLst/>
            <a:gdLst>
              <a:gd name="connsiteX0" fmla="*/ 383816 w 394443"/>
              <a:gd name="connsiteY0" fmla="*/ 752675 h 1534803"/>
              <a:gd name="connsiteX1" fmla="*/ 369068 w 394443"/>
              <a:gd name="connsiteY1" fmla="*/ 664184 h 1534803"/>
              <a:gd name="connsiteX2" fmla="*/ 162591 w 394443"/>
              <a:gd name="connsiteY2" fmla="*/ 507 h 1534803"/>
              <a:gd name="connsiteX3" fmla="*/ 358 w 394443"/>
              <a:gd name="connsiteY3" fmla="*/ 782171 h 1534803"/>
              <a:gd name="connsiteX4" fmla="*/ 206836 w 394443"/>
              <a:gd name="connsiteY4" fmla="*/ 1534339 h 1534803"/>
              <a:gd name="connsiteX5" fmla="*/ 383816 w 394443"/>
              <a:gd name="connsiteY5" fmla="*/ 870662 h 15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443" h="1534803">
                <a:moveTo>
                  <a:pt x="383816" y="752675"/>
                </a:moveTo>
                <a:cubicBezTo>
                  <a:pt x="394877" y="771110"/>
                  <a:pt x="405939" y="789545"/>
                  <a:pt x="369068" y="664184"/>
                </a:cubicBezTo>
                <a:cubicBezTo>
                  <a:pt x="332197" y="538823"/>
                  <a:pt x="224043" y="-19157"/>
                  <a:pt x="162591" y="507"/>
                </a:cubicBezTo>
                <a:cubicBezTo>
                  <a:pt x="101139" y="20171"/>
                  <a:pt x="-7016" y="526532"/>
                  <a:pt x="358" y="782171"/>
                </a:cubicBezTo>
                <a:cubicBezTo>
                  <a:pt x="7732" y="1037810"/>
                  <a:pt x="142926" y="1519590"/>
                  <a:pt x="206836" y="1534339"/>
                </a:cubicBezTo>
                <a:cubicBezTo>
                  <a:pt x="270746" y="1549088"/>
                  <a:pt x="327281" y="1209875"/>
                  <a:pt x="383816" y="870662"/>
                </a:cubicBezTo>
              </a:path>
            </a:pathLst>
          </a:custGeom>
          <a:noFill/>
          <a:ln w="635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0603" y="2115764"/>
            <a:ext cx="93807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64ms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3440" y="4431234"/>
            <a:ext cx="116089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Energy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7969" y="4479629"/>
            <a:ext cx="615957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1X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50999" y="3356467"/>
            <a:ext cx="191729" cy="201696"/>
          </a:xfrm>
          <a:prstGeom prst="ellipse">
            <a:avLst/>
          </a:prstGeom>
          <a:solidFill>
            <a:srgbClr val="FF30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54792" y="2109359"/>
            <a:ext cx="814003" cy="2831935"/>
            <a:chOff x="7154792" y="2109359"/>
            <a:chExt cx="814003" cy="2831935"/>
          </a:xfrm>
        </p:grpSpPr>
        <p:sp>
          <p:nvSpPr>
            <p:cNvPr id="17" name="Freeform 16"/>
            <p:cNvSpPr/>
            <p:nvPr/>
          </p:nvSpPr>
          <p:spPr>
            <a:xfrm>
              <a:off x="7364573" y="2725011"/>
              <a:ext cx="394443" cy="1534803"/>
            </a:xfrm>
            <a:custGeom>
              <a:avLst/>
              <a:gdLst>
                <a:gd name="connsiteX0" fmla="*/ 383816 w 394443"/>
                <a:gd name="connsiteY0" fmla="*/ 752675 h 1534803"/>
                <a:gd name="connsiteX1" fmla="*/ 369068 w 394443"/>
                <a:gd name="connsiteY1" fmla="*/ 664184 h 1534803"/>
                <a:gd name="connsiteX2" fmla="*/ 162591 w 394443"/>
                <a:gd name="connsiteY2" fmla="*/ 507 h 1534803"/>
                <a:gd name="connsiteX3" fmla="*/ 358 w 394443"/>
                <a:gd name="connsiteY3" fmla="*/ 782171 h 1534803"/>
                <a:gd name="connsiteX4" fmla="*/ 206836 w 394443"/>
                <a:gd name="connsiteY4" fmla="*/ 1534339 h 1534803"/>
                <a:gd name="connsiteX5" fmla="*/ 383816 w 394443"/>
                <a:gd name="connsiteY5" fmla="*/ 870662 h 153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443" h="1534803">
                  <a:moveTo>
                    <a:pt x="383816" y="752675"/>
                  </a:moveTo>
                  <a:cubicBezTo>
                    <a:pt x="394877" y="771110"/>
                    <a:pt x="405939" y="789545"/>
                    <a:pt x="369068" y="664184"/>
                  </a:cubicBezTo>
                  <a:cubicBezTo>
                    <a:pt x="332197" y="538823"/>
                    <a:pt x="224043" y="-19157"/>
                    <a:pt x="162591" y="507"/>
                  </a:cubicBezTo>
                  <a:cubicBezTo>
                    <a:pt x="101139" y="20171"/>
                    <a:pt x="-7016" y="526532"/>
                    <a:pt x="358" y="782171"/>
                  </a:cubicBezTo>
                  <a:cubicBezTo>
                    <a:pt x="7732" y="1037810"/>
                    <a:pt x="142926" y="1519590"/>
                    <a:pt x="206836" y="1534339"/>
                  </a:cubicBezTo>
                  <a:cubicBezTo>
                    <a:pt x="270746" y="1549088"/>
                    <a:pt x="327281" y="1209875"/>
                    <a:pt x="383816" y="870662"/>
                  </a:cubicBezTo>
                </a:path>
              </a:pathLst>
            </a:custGeom>
            <a:noFill/>
            <a:ln w="63500"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8939" y="2109359"/>
              <a:ext cx="51007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1s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54792" y="4479629"/>
              <a:ext cx="81400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0.5X</a:t>
              </a:r>
            </a:p>
          </p:txBody>
        </p:sp>
      </p:grpSp>
      <p:sp>
        <p:nvSpPr>
          <p:cNvPr id="22" name="Oval 21"/>
          <p:cNvSpPr/>
          <p:nvPr/>
        </p:nvSpPr>
        <p:spPr>
          <a:xfrm>
            <a:off x="7663150" y="3350399"/>
            <a:ext cx="191729" cy="201696"/>
          </a:xfrm>
          <a:prstGeom prst="ellipse">
            <a:avLst/>
          </a:prstGeom>
          <a:solidFill>
            <a:srgbClr val="FF30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8488" y="2109358"/>
            <a:ext cx="199926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Refresh Rate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093" y="5734482"/>
            <a:ext cx="7968795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 ECC to protect DRAM from refresh errors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59068" y="3000870"/>
            <a:ext cx="1734239" cy="1159939"/>
            <a:chOff x="2859068" y="3000870"/>
            <a:chExt cx="1734239" cy="1159939"/>
          </a:xfrm>
        </p:grpSpPr>
        <p:sp>
          <p:nvSpPr>
            <p:cNvPr id="25" name="7-Point Star 24"/>
            <p:cNvSpPr/>
            <p:nvPr/>
          </p:nvSpPr>
          <p:spPr>
            <a:xfrm>
              <a:off x="2859068" y="3869918"/>
              <a:ext cx="318840" cy="290891"/>
            </a:xfrm>
            <a:prstGeom prst="star7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6" name="7-Point Star 25"/>
            <p:cNvSpPr/>
            <p:nvPr/>
          </p:nvSpPr>
          <p:spPr>
            <a:xfrm>
              <a:off x="3177908" y="3000870"/>
              <a:ext cx="318840" cy="290891"/>
            </a:xfrm>
            <a:prstGeom prst="star7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7" name="7-Point Star 26"/>
            <p:cNvSpPr/>
            <p:nvPr/>
          </p:nvSpPr>
          <p:spPr>
            <a:xfrm>
              <a:off x="4274467" y="3772543"/>
              <a:ext cx="318840" cy="290891"/>
            </a:xfrm>
            <a:prstGeom prst="star7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91751" y="4883585"/>
            <a:ext cx="5061408" cy="499219"/>
            <a:chOff x="2891751" y="4883585"/>
            <a:chExt cx="5061408" cy="499219"/>
          </a:xfrm>
        </p:grpSpPr>
        <p:sp>
          <p:nvSpPr>
            <p:cNvPr id="29" name="TextBox 28"/>
            <p:cNvSpPr txBox="1"/>
            <p:nvPr/>
          </p:nvSpPr>
          <p:spPr>
            <a:xfrm>
              <a:off x="2891751" y="4921139"/>
              <a:ext cx="204895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Bit Error Rate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20721" y="4887201"/>
              <a:ext cx="710451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10</a:t>
              </a:r>
              <a:r>
                <a:rPr lang="en-US" baseline="30000" smtClean="0">
                  <a:solidFill>
                    <a:srgbClr val="000000"/>
                  </a:solidFill>
                  <a:latin typeface="Arial"/>
                  <a:cs typeface="Arial"/>
                </a:rPr>
                <a:t>-9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42708" y="4883585"/>
              <a:ext cx="710451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0000"/>
                  </a:solidFill>
                  <a:latin typeface="Arial"/>
                  <a:cs typeface="Arial"/>
                </a:rPr>
                <a:t>10</a:t>
              </a:r>
              <a:r>
                <a:rPr lang="en-US" baseline="30000" smtClean="0">
                  <a:solidFill>
                    <a:srgbClr val="000000"/>
                  </a:solidFill>
                  <a:latin typeface="Arial"/>
                  <a:cs typeface="Arial"/>
                </a:rPr>
                <a:t>-4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3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024 C -0.00312 -0.05116 -0.0184 -0.10417 -0.02638 -0.10371 C -0.0342 -0.10348 -0.04809 -0.07153 -0.04774 0.00162 C -0.04565 0.11666 -0.02708 0.10879 -0.01944 0.10856 C -0.01145 0.1081 -0.00104 0.05069 -4.72222E-6 -0.00024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23 C -0.00313 -0.05116 -0.01841 -0.10417 -0.02639 -0.1037 C -0.0342 -0.10347 -0.04809 -0.07153 -0.04775 0.00162 C -0.04566 0.11667 -0.02709 0.1088 -0.01945 0.10857 C -0.01146 0.1081 -0.00104 0.0507 2.5E-6 -0.00023 Z " pathEditMode="relative" rAng="0" ptsTypes="AAAAA">
                                      <p:cBhvr>
                                        <p:cTn id="14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2" grpId="1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reduce Refresh Operations?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</a:p>
          <a:p>
            <a:pPr lvl="1"/>
            <a:r>
              <a:rPr lang="en-US" dirty="0" smtClean="0"/>
              <a:t>Restore memory content into non-volatile storage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 2</a:t>
            </a:r>
          </a:p>
          <a:p>
            <a:pPr lvl="1"/>
            <a:r>
              <a:rPr lang="en-US" dirty="0" smtClean="0"/>
              <a:t>Reduce refresh rate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8902" y="2104491"/>
            <a:ext cx="7891924" cy="707886"/>
            <a:chOff x="-528546" y="803444"/>
            <a:chExt cx="7891924" cy="707886"/>
          </a:xfrm>
        </p:grpSpPr>
        <p:sp>
          <p:nvSpPr>
            <p:cNvPr id="6" name="Rectangle 5"/>
            <p:cNvSpPr/>
            <p:nvPr/>
          </p:nvSpPr>
          <p:spPr>
            <a:xfrm>
              <a:off x="-528546" y="80344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Arial"/>
                  <a:cs typeface="Arial"/>
                </a:rPr>
                <a:t>✘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994" y="926555"/>
              <a:ext cx="7304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Long Transfer Latency (few tens seconds) 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8902" y="2581545"/>
            <a:ext cx="7891924" cy="707886"/>
            <a:chOff x="-528546" y="803444"/>
            <a:chExt cx="7891924" cy="707886"/>
          </a:xfrm>
        </p:grpSpPr>
        <p:sp>
          <p:nvSpPr>
            <p:cNvPr id="9" name="Rectangle 8"/>
            <p:cNvSpPr/>
            <p:nvPr/>
          </p:nvSpPr>
          <p:spPr>
            <a:xfrm>
              <a:off x="-528546" y="80344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Arial"/>
                  <a:cs typeface="Arial"/>
                </a:rPr>
                <a:t>✘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994" y="926555"/>
              <a:ext cx="7304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Slow Response Time (bad user experience)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71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1927049"/>
            <a:ext cx="775970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647" y="5819258"/>
            <a:ext cx="6804481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mtClean="0"/>
              <a:t>MECC uses </a:t>
            </a:r>
            <a:r>
              <a:rPr lang="en-US" sz="2800" b="1" dirty="0" smtClean="0"/>
              <a:t>two ECC based on modes</a:t>
            </a:r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13" y="1295047"/>
            <a:ext cx="6019345" cy="4102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9260" y="5575281"/>
            <a:ext cx="6169253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Memory </a:t>
            </a:r>
            <a:r>
              <a:rPr lang="en-US" sz="2800" b="1" smtClean="0"/>
              <a:t>controller uses ECC-mode bits to decode with different ECC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MECC: ECC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88" y="1412935"/>
            <a:ext cx="6480507" cy="43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0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ideal case?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41591" y="2502132"/>
          <a:ext cx="89072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467"/>
                <a:gridCol w="1833263"/>
                <a:gridCol w="1833263"/>
                <a:gridCol w="1833263"/>
              </a:tblGrid>
              <a:tr h="36401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Weak</a:t>
                      </a:r>
                      <a:r>
                        <a:rPr lang="en-US" sz="2400" baseline="0" dirty="0" smtClean="0"/>
                        <a:t> ECC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Strong</a:t>
                      </a:r>
                      <a:r>
                        <a:rPr lang="en-US" sz="2400" baseline="0" dirty="0" smtClean="0"/>
                        <a:t> ECC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</a:t>
                      </a:r>
                      <a:endParaRPr lang="en-US" sz="2400" dirty="0"/>
                    </a:p>
                  </a:txBody>
                  <a:tcPr anchor="ctr"/>
                </a:tc>
              </a:tr>
              <a:tr h="6396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Active Mode</a:t>
                      </a:r>
                    </a:p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refresh power negligible)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Performance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Performance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96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Idle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Mode</a:t>
                      </a:r>
                    </a:p>
                    <a:p>
                      <a:pPr algn="ctr"/>
                      <a:r>
                        <a:rPr lang="en-US" sz="2400" dirty="0" smtClean="0"/>
                        <a:t>(performance</a:t>
                      </a:r>
                      <a:r>
                        <a:rPr lang="en-US" sz="2400" baseline="0" dirty="0" smtClean="0"/>
                        <a:t> not critical)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Energy</a:t>
                      </a:r>
                    </a:p>
                    <a:p>
                      <a:pPr algn="ctr"/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Savings</a:t>
                      </a:r>
                      <a:r>
                        <a:rPr lang="en-US" sz="2400" b="0" dirty="0" smtClean="0"/>
                        <a:t> 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rgbClr val="00B050"/>
                          </a:solidFill>
                        </a:rPr>
                        <a:t>Energy</a:t>
                      </a:r>
                    </a:p>
                    <a:p>
                      <a:pPr algn="ctr"/>
                      <a:r>
                        <a:rPr lang="en-US" sz="2400" b="1" baseline="0" dirty="0" smtClean="0">
                          <a:solidFill>
                            <a:srgbClr val="00B050"/>
                          </a:solidFill>
                        </a:rPr>
                        <a:t>Savings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Energy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Savings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27243" y="2771613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7721" y="3555103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1879" y="2756983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9008" y="3555103"/>
            <a:ext cx="52375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/>
                <a:cs typeface="Arial"/>
              </a:rPr>
              <a:t>✔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7721" y="2740836"/>
            <a:ext cx="648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✘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4857" y="3524325"/>
            <a:ext cx="648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✘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1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Ecc-6 incurs long latency for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7826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Decoder latency is on the critical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86009" y="2228905"/>
            <a:ext cx="2276581" cy="1596267"/>
          </a:xfrm>
          <a:prstGeom prst="roundRect">
            <a:avLst/>
          </a:prstGeom>
          <a:solidFill>
            <a:srgbClr val="FF3041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DRAM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721" y="2772855"/>
            <a:ext cx="900484" cy="508368"/>
          </a:xfrm>
          <a:prstGeom prst="roundRect">
            <a:avLst/>
          </a:prstGeom>
          <a:solidFill>
            <a:srgbClr val="F55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CPU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8740" y="2373264"/>
            <a:ext cx="1362578" cy="418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Request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4684" y="3240516"/>
            <a:ext cx="1555845" cy="900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ECC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Decoder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86526" y="2879678"/>
            <a:ext cx="32906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23711" y="3133692"/>
            <a:ext cx="753507" cy="5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86526" y="3133692"/>
            <a:ext cx="774976" cy="5537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7590" y="3127524"/>
            <a:ext cx="1165148" cy="411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/>
                <a:cs typeface="Arial"/>
              </a:rPr>
              <a:t>Data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4068" y="4271272"/>
            <a:ext cx="2563522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ECC-6: 30 cycles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0730" y="5391581"/>
            <a:ext cx="7245961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want energy reduction in idle mode, </a:t>
            </a:r>
            <a:r>
              <a:rPr lang="en-US" sz="2800" b="1" smtClean="0"/>
              <a:t>and maintain </a:t>
            </a:r>
            <a:r>
              <a:rPr lang="en-US" sz="2800" b="1" dirty="0" smtClean="0"/>
              <a:t>performance in active mode</a:t>
            </a:r>
          </a:p>
        </p:txBody>
      </p:sp>
    </p:spTree>
    <p:extLst>
      <p:ext uri="{BB962C8B-B14F-4D97-AF65-F5344CB8AC3E}">
        <p14:creationId xmlns:p14="http://schemas.microsoft.com/office/powerpoint/2010/main" val="18722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69 L 0.29983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7 0.00069 L -0.20486 0.0893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0486 0.08935 L -0.39358 0.0078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4" grpId="0" animBg="1"/>
      <p:bldP spid="34" grpId="1" animBg="1"/>
      <p:bldP spid="34" grpId="2" animBg="1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b="1" dirty="0" smtClean="0"/>
              <a:t>Background</a:t>
            </a:r>
          </a:p>
          <a:p>
            <a:pPr lvl="1"/>
            <a:r>
              <a:rPr lang="en-US" dirty="0" smtClean="0"/>
              <a:t>DRAM 101</a:t>
            </a:r>
          </a:p>
          <a:p>
            <a:pPr lvl="1"/>
            <a:r>
              <a:rPr lang="en-US" dirty="0" smtClean="0"/>
              <a:t>Refresh and Errors</a:t>
            </a:r>
          </a:p>
          <a:p>
            <a:pPr lvl="1"/>
            <a:r>
              <a:rPr lang="en-US" dirty="0" smtClean="0"/>
              <a:t>Error Correction Codes (ECC)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Morphable ECC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4" y="10668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 Random Access Memory (DRAM) </a:t>
            </a:r>
          </a:p>
          <a:p>
            <a:r>
              <a:rPr lang="en-US" sz="2400" dirty="0" smtClean="0"/>
              <a:t>DRAM stores data as charge on capacitor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" name="Picture 34" descr="d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3333" y="2563504"/>
            <a:ext cx="2524125" cy="2490470"/>
          </a:xfrm>
          <a:prstGeom prst="rect">
            <a:avLst/>
          </a:prstGeom>
        </p:spPr>
      </p:pic>
      <p:sp>
        <p:nvSpPr>
          <p:cNvPr id="87" name="Flowchart: Process 86"/>
          <p:cNvSpPr/>
          <p:nvPr/>
        </p:nvSpPr>
        <p:spPr>
          <a:xfrm>
            <a:off x="4344536" y="2361062"/>
            <a:ext cx="3216323" cy="2869442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109590" y="3858904"/>
            <a:ext cx="1458263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034" y="2944504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98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584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18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966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5034" y="32493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5034" y="35541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5034" y="38589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14870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4870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4870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9536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9536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9536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20204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20204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20204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96966"/>
              </p:ext>
            </p:extLst>
          </p:nvPr>
        </p:nvGraphicFramePr>
        <p:xfrm>
          <a:off x="725034" y="2563504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1791834" y="3249304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03133" y="3173104"/>
            <a:ext cx="381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632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5034" y="41637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96634" y="2361062"/>
            <a:ext cx="2181227" cy="88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96634" y="3554104"/>
            <a:ext cx="2181227" cy="168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DRAM 101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4191" y="5852559"/>
            <a:ext cx="8871404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is a </a:t>
            </a:r>
            <a:r>
              <a:rPr lang="en-US" sz="2800" b="1" smtClean="0"/>
              <a:t>volatile memory </a:t>
            </a:r>
            <a:r>
              <a:rPr lang="en-US" sz="2800" b="1" smtClean="0">
                <a:sym typeface="Wingdings"/>
              </a:rPr>
              <a:t> charges </a:t>
            </a:r>
            <a:r>
              <a:rPr lang="en-US" sz="2800" b="1" dirty="0" smtClean="0">
                <a:sym typeface="Wingdings"/>
              </a:rPr>
              <a:t>leak quickly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953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C -0.06875 -0.0007 -0.11736 -0.00116 -0.17951 -0.00347 C -0.18906 -0.00324 -0.19861 -0.00324 -0.20798 -0.00255 C -0.2118 -0.00208 -0.21875 7.40741E-7 -0.21875 0.00023 C -0.22309 0.00787 -0.22309 0.0118 -0.2243 0.02153 C -0.22447 0.02847 -0.23246 0.07593 -0.22239 0.0956 C -0.21892 0.1213 -0.22534 0.1463 -0.22604 0.17176 C -0.22656 0.19097 -0.22604 0.21018 -0.22604 0.2294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1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 animBg="1"/>
      <p:bldP spid="70" grpId="1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DRAM maintains data integrity by Refresh operations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610" y="2514600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1441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7641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47161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47161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47161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93821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93821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3821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200501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200501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00501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9610" y="28194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76410" y="28194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43010" y="3124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76410" y="3429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09610" y="2819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9610" y="3124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9610" y="3429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4301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4781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8121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9610" y="3733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2161"/>
              </p:ext>
            </p:extLst>
          </p:nvPr>
        </p:nvGraphicFramePr>
        <p:xfrm>
          <a:off x="709610" y="2133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Left Arrow 33"/>
          <p:cNvSpPr/>
          <p:nvPr/>
        </p:nvSpPr>
        <p:spPr>
          <a:xfrm>
            <a:off x="2386010" y="327660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2386010" y="297180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2386010" y="274320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2386009" y="2438400"/>
            <a:ext cx="1295399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DRAM Refresh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9812" y="4885135"/>
            <a:ext cx="211788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JEDEC: 64ms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987" y="4885135"/>
            <a:ext cx="81144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1s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7662" y="5774859"/>
            <a:ext cx="6492505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Lowering refresh rate </a:t>
            </a:r>
            <a:r>
              <a:rPr lang="en-US" sz="2800" b="1" smtClean="0"/>
              <a:t>reduces power</a:t>
            </a:r>
            <a:endParaRPr lang="en-US" sz="2800" b="1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3734747" y="2010543"/>
            <a:ext cx="5303521" cy="3200400"/>
            <a:chOff x="3734747" y="2010543"/>
            <a:chExt cx="5303521" cy="3200400"/>
          </a:xfrm>
        </p:grpSpPr>
        <p:graphicFrame>
          <p:nvGraphicFramePr>
            <p:cNvPr id="38" name="Char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3666704"/>
                </p:ext>
              </p:extLst>
            </p:nvPr>
          </p:nvGraphicFramePr>
          <p:xfrm>
            <a:off x="3734747" y="2010543"/>
            <a:ext cx="2651760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3596911"/>
                </p:ext>
              </p:extLst>
            </p:nvPr>
          </p:nvGraphicFramePr>
          <p:xfrm>
            <a:off x="6386508" y="2010543"/>
            <a:ext cx="2651760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>
              <a:off x="5269584" y="3073138"/>
              <a:ext cx="452486" cy="1498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968795" y="3087487"/>
              <a:ext cx="376048" cy="735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01897" y="3505200"/>
              <a:ext cx="73289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16X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06996" y="3149078"/>
              <a:ext cx="80182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4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DRAM maintains data integrity by Refresh operations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DRAM Refresh Rate and Errors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3249" y="5698660"/>
            <a:ext cx="7806102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Lowering refresh rate </a:t>
            </a:r>
            <a:r>
              <a:rPr lang="en-US" sz="2800" b="1" smtClean="0"/>
              <a:t>increases bit error rate</a:t>
            </a:r>
            <a:endParaRPr lang="en-US" sz="2800" b="1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755590"/>
              </p:ext>
            </p:extLst>
          </p:nvPr>
        </p:nvGraphicFramePr>
        <p:xfrm>
          <a:off x="1485900" y="1835889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87097" y="3996813"/>
            <a:ext cx="2031988" cy="711247"/>
            <a:chOff x="3687097" y="3996813"/>
            <a:chExt cx="2031988" cy="711247"/>
          </a:xfrm>
        </p:grpSpPr>
        <p:sp>
          <p:nvSpPr>
            <p:cNvPr id="4" name="TextBox 3"/>
            <p:cNvSpPr txBox="1"/>
            <p:nvPr/>
          </p:nvSpPr>
          <p:spPr>
            <a:xfrm>
              <a:off x="4085304" y="4246395"/>
              <a:ext cx="1633781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64ms: 10</a:t>
              </a:r>
              <a:r>
                <a:rPr lang="en-US" baseline="30000" dirty="0" smtClean="0">
                  <a:solidFill>
                    <a:srgbClr val="000000"/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687097" y="3996813"/>
              <a:ext cx="398207" cy="48041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49460" y="2893463"/>
            <a:ext cx="1863402" cy="501080"/>
            <a:chOff x="5049460" y="2893463"/>
            <a:chExt cx="1863402" cy="501080"/>
          </a:xfrm>
        </p:grpSpPr>
        <p:sp>
          <p:nvSpPr>
            <p:cNvPr id="9" name="TextBox 8"/>
            <p:cNvSpPr txBox="1"/>
            <p:nvPr/>
          </p:nvSpPr>
          <p:spPr>
            <a:xfrm>
              <a:off x="5535562" y="2932878"/>
              <a:ext cx="1377300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1s: 10</a:t>
              </a:r>
              <a:r>
                <a:rPr lang="en-US" baseline="30000" dirty="0" smtClean="0">
                  <a:solidFill>
                    <a:srgbClr val="000000"/>
                  </a:solidFill>
                  <a:latin typeface="Arial"/>
                  <a:cs typeface="Arial"/>
                </a:rPr>
                <a:t>-4.5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49460" y="2893463"/>
              <a:ext cx="398207" cy="480414"/>
            </a:xfrm>
            <a:prstGeom prst="ellipse">
              <a:avLst/>
            </a:prstGeom>
            <a:noFill/>
            <a:ln w="38100">
              <a:solidFill>
                <a:srgbClr val="FF304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code (ECC)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1100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ECC: tolerate refresh errors</a:t>
            </a:r>
          </a:p>
          <a:p>
            <a:pPr marL="0" indent="0">
              <a:buNone/>
            </a:pPr>
            <a:r>
              <a:rPr lang="en-US" dirty="0" smtClean="0"/>
              <a:t>Q: how many errors should the system tolerate?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2026" y="3745647"/>
            <a:ext cx="110959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368" y="4755826"/>
            <a:ext cx="110959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ECC-6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8774" y="3831683"/>
            <a:ext cx="463078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5235" y="3832999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98774" y="4795610"/>
            <a:ext cx="463078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58420" y="3336520"/>
            <a:ext cx="220605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64B cache line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44281" y="2564461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58505" y="2495361"/>
            <a:ext cx="102303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Errors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08908" y="3830573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699768" y="4794364"/>
            <a:ext cx="3747981" cy="306849"/>
            <a:chOff x="3150341" y="4794364"/>
            <a:chExt cx="3747981" cy="306849"/>
          </a:xfrm>
        </p:grpSpPr>
        <p:sp>
          <p:nvSpPr>
            <p:cNvPr id="28" name="Rectangle 27"/>
            <p:cNvSpPr/>
            <p:nvPr/>
          </p:nvSpPr>
          <p:spPr>
            <a:xfrm>
              <a:off x="3150341" y="4795949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49469" y="4795968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134" y="4794364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70581" y="4795968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86893" y="4795610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93522" y="4796413"/>
              <a:ext cx="3048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03441" y="4791939"/>
            <a:ext cx="3747981" cy="306849"/>
            <a:chOff x="3154014" y="5018961"/>
            <a:chExt cx="3747981" cy="306849"/>
          </a:xfrm>
        </p:grpSpPr>
        <p:sp>
          <p:nvSpPr>
            <p:cNvPr id="29" name="Rectangle 28"/>
            <p:cNvSpPr/>
            <p:nvPr/>
          </p:nvSpPr>
          <p:spPr>
            <a:xfrm>
              <a:off x="3154014" y="5020546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3142" y="5020565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17807" y="5018961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74254" y="5020565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0566" y="5020207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97195" y="502101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399596" y="3745646"/>
            <a:ext cx="11256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 Error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45594" y="4711125"/>
            <a:ext cx="127951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6 Errors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00" y="3249688"/>
            <a:ext cx="208422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ECC Strength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5750" y="3249688"/>
            <a:ext cx="153920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/>
                <a:cs typeface="Arial"/>
              </a:rPr>
              <a:t>Capability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3" grpId="0"/>
      <p:bldP spid="44" grpId="0"/>
      <p:bldP spid="12" grpId="0"/>
    </p:bldLst>
  </p:timing>
</p:sld>
</file>

<file path=ppt/theme/theme1.xml><?xml version="1.0" encoding="utf-8"?>
<a:theme xmlns:a="http://schemas.openxmlformats.org/drawingml/2006/main" name="care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caret_template.thmx</Template>
  <TotalTime>10065</TotalTime>
  <Words>2035</Words>
  <Application>Microsoft Macintosh PowerPoint</Application>
  <PresentationFormat>On-screen Show (4:3)</PresentationFormat>
  <Paragraphs>551</Paragraphs>
  <Slides>34</Slides>
  <Notes>33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ＭＳ Ｐゴシック</vt:lpstr>
      <vt:lpstr>Wingdings</vt:lpstr>
      <vt:lpstr>新細明體</vt:lpstr>
      <vt:lpstr>caret_template</vt:lpstr>
      <vt:lpstr>Reducing Refresh Power in Mobile Devices with Morphable ECC </vt:lpstr>
      <vt:lpstr>GROWING DRAM size in smartphones</vt:lpstr>
      <vt:lpstr>Lower Refresh Rate for Energy</vt:lpstr>
      <vt:lpstr>Ecc-6 incurs long latency for read</vt:lpstr>
      <vt:lpstr>Agenda</vt:lpstr>
      <vt:lpstr>DRAM 101</vt:lpstr>
      <vt:lpstr>DRAM Refresh</vt:lpstr>
      <vt:lpstr>DRAM Refresh Rate and Errors</vt:lpstr>
      <vt:lpstr>Error correction code (ECC) </vt:lpstr>
      <vt:lpstr>Error correction code (ECC) </vt:lpstr>
      <vt:lpstr>Drawbacks of ECC-6</vt:lpstr>
      <vt:lpstr>What is the ideal case?</vt:lpstr>
      <vt:lpstr>Agenda</vt:lpstr>
      <vt:lpstr>MECC: Overview</vt:lpstr>
      <vt:lpstr>MECC: Design</vt:lpstr>
      <vt:lpstr>MECC: ECC storage</vt:lpstr>
      <vt:lpstr>Agenda</vt:lpstr>
      <vt:lpstr>methodology</vt:lpstr>
      <vt:lpstr>Power And energy consumption</vt:lpstr>
      <vt:lpstr>Performance in active mode</vt:lpstr>
      <vt:lpstr>Power Saving in IDLE Mode</vt:lpstr>
      <vt:lpstr>Total Energy Savings</vt:lpstr>
      <vt:lpstr>ECC-Upgrade</vt:lpstr>
      <vt:lpstr>Memory downgrade tracking (MDT)</vt:lpstr>
      <vt:lpstr>Frequent transition of ECC states</vt:lpstr>
      <vt:lpstr>Selective memory downgrade (SMD)</vt:lpstr>
      <vt:lpstr>Executive Summary</vt:lpstr>
      <vt:lpstr>Reducing Refresh Power in Mobile Devices with Morphable ECC </vt:lpstr>
      <vt:lpstr>Error correction code (ECC) </vt:lpstr>
      <vt:lpstr>How to reduce Refresh Operations?</vt:lpstr>
      <vt:lpstr>MECC: Overview</vt:lpstr>
      <vt:lpstr>MECC: Design</vt:lpstr>
      <vt:lpstr>MECC: ECC storage</vt:lpstr>
      <vt:lpstr>What is the ideal case?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BEAR: Architecting Gigascale DRAM caches</dc:title>
  <dc:creator>Chiachen Chou</dc:creator>
  <cp:lastModifiedBy>Chou, Chia-chen</cp:lastModifiedBy>
  <cp:revision>1155</cp:revision>
  <dcterms:created xsi:type="dcterms:W3CDTF">2015-04-06T17:32:38Z</dcterms:created>
  <dcterms:modified xsi:type="dcterms:W3CDTF">2015-06-29T17:52:55Z</dcterms:modified>
</cp:coreProperties>
</file>