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rawings/drawing2.xml" ContentType="application/vnd.openxmlformats-officedocument.drawingml.chartshape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charts/chart6.xml" ContentType="application/vnd.openxmlformats-officedocument.drawingml.chart+xml"/>
  <Override PartName="/ppt/tags/tag33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charts/chart4.xml" ContentType="application/vnd.openxmlformats-officedocument.drawingml.chart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43" r:id="rId2"/>
    <p:sldId id="257" r:id="rId3"/>
    <p:sldId id="258" r:id="rId4"/>
    <p:sldId id="309" r:id="rId5"/>
    <p:sldId id="304" r:id="rId6"/>
    <p:sldId id="307" r:id="rId7"/>
    <p:sldId id="310" r:id="rId8"/>
    <p:sldId id="311" r:id="rId9"/>
    <p:sldId id="313" r:id="rId10"/>
    <p:sldId id="327" r:id="rId11"/>
    <p:sldId id="316" r:id="rId12"/>
    <p:sldId id="336" r:id="rId13"/>
    <p:sldId id="320" r:id="rId14"/>
    <p:sldId id="321" r:id="rId15"/>
    <p:sldId id="322" r:id="rId16"/>
    <p:sldId id="323" r:id="rId17"/>
    <p:sldId id="272" r:id="rId18"/>
    <p:sldId id="325" r:id="rId19"/>
    <p:sldId id="337" r:id="rId20"/>
    <p:sldId id="265" r:id="rId21"/>
    <p:sldId id="302" r:id="rId22"/>
    <p:sldId id="266" r:id="rId23"/>
    <p:sldId id="303" r:id="rId24"/>
    <p:sldId id="339" r:id="rId25"/>
    <p:sldId id="340" r:id="rId26"/>
    <p:sldId id="341" r:id="rId27"/>
    <p:sldId id="301" r:id="rId28"/>
    <p:sldId id="334" r:id="rId29"/>
    <p:sldId id="342" r:id="rId30"/>
    <p:sldId id="270" r:id="rId31"/>
    <p:sldId id="293" r:id="rId32"/>
    <p:sldId id="332" r:id="rId33"/>
    <p:sldId id="331" r:id="rId34"/>
    <p:sldId id="328" r:id="rId35"/>
    <p:sldId id="312" r:id="rId36"/>
    <p:sldId id="319" r:id="rId37"/>
    <p:sldId id="300" r:id="rId38"/>
    <p:sldId id="280" r:id="rId39"/>
    <p:sldId id="33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202"/>
    <a:srgbClr val="BBCFE6"/>
    <a:srgbClr val="E7E9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018" autoAdjust="0"/>
    <p:restoredTop sz="63620" autoAdjust="0"/>
  </p:normalViewPr>
  <p:slideViewPr>
    <p:cSldViewPr>
      <p:cViewPr varScale="1">
        <p:scale>
          <a:sx n="45" d="100"/>
          <a:sy n="45" d="100"/>
        </p:scale>
        <p:origin x="-1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shant\Documents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shant\Documents\Book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shant\Documents\Book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Prashant\Documents\Book1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Prashant\Documents\Book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shant\Documents\Book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Sheet4!$B$8</c:f>
              <c:strCache>
                <c:ptCount val="1"/>
                <c:pt idx="0">
                  <c:v> Read Latency</c:v>
                </c:pt>
              </c:strCache>
            </c:strRef>
          </c:tx>
          <c:cat>
            <c:strRef>
              <c:f>Sheet4!$A$9:$A$11</c:f>
              <c:strCache>
                <c:ptCount val="3"/>
                <c:pt idx="0">
                  <c:v>8Gb</c:v>
                </c:pt>
                <c:pt idx="1">
                  <c:v>16Gb</c:v>
                </c:pt>
                <c:pt idx="2">
                  <c:v>32Gb</c:v>
                </c:pt>
              </c:strCache>
            </c:strRef>
          </c:cat>
          <c:val>
            <c:numRef>
              <c:f>Sheet4!$B$9:$B$11</c:f>
              <c:numCache>
                <c:formatCode>0%</c:formatCode>
                <c:ptCount val="3"/>
                <c:pt idx="0">
                  <c:v>9.0000000000000024E-2</c:v>
                </c:pt>
                <c:pt idx="1">
                  <c:v>0.28000000000000008</c:v>
                </c:pt>
                <c:pt idx="2">
                  <c:v>0.54</c:v>
                </c:pt>
              </c:numCache>
            </c:numRef>
          </c:val>
        </c:ser>
        <c:gapWidth val="75"/>
        <c:overlap val="-25"/>
        <c:axId val="89744512"/>
        <c:axId val="89746048"/>
      </c:barChart>
      <c:catAx>
        <c:axId val="89744512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89746048"/>
        <c:crosses val="autoZero"/>
        <c:auto val="1"/>
        <c:lblAlgn val="ctr"/>
        <c:lblOffset val="100"/>
      </c:catAx>
      <c:valAx>
        <c:axId val="897460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Increase in Read Latency</a:t>
                </a:r>
              </a:p>
            </c:rich>
          </c:tx>
          <c:layout/>
        </c:title>
        <c:numFmt formatCode="0%" sourceLinked="1"/>
        <c:maj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89744512"/>
        <c:crosses val="autoZero"/>
        <c:crossBetween val="between"/>
      </c:valAx>
    </c:plotArea>
    <c:plotVisOnly val="1"/>
  </c:chart>
  <c:spPr>
    <a:ln w="38100">
      <a:solidFill>
        <a:schemeClr val="tx1"/>
      </a:solidFill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title>
    <c:plotArea>
      <c:layout/>
      <c:barChart>
        <c:barDir val="col"/>
        <c:grouping val="stacked"/>
        <c:ser>
          <c:idx val="0"/>
          <c:order val="0"/>
          <c:tx>
            <c:strRef>
              <c:f>Sheet4!$B$2</c:f>
              <c:strCache>
                <c:ptCount val="1"/>
                <c:pt idx="0">
                  <c:v> Performance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Sheet4!$A$3:$A$5</c:f>
              <c:strCache>
                <c:ptCount val="3"/>
                <c:pt idx="0">
                  <c:v>8Gb</c:v>
                </c:pt>
                <c:pt idx="1">
                  <c:v>16Gb</c:v>
                </c:pt>
                <c:pt idx="2">
                  <c:v>32Gb</c:v>
                </c:pt>
              </c:strCache>
            </c:strRef>
          </c:cat>
          <c:val>
            <c:numRef>
              <c:f>Sheet4!$B$3:$B$5</c:f>
              <c:numCache>
                <c:formatCode>0%</c:formatCode>
                <c:ptCount val="3"/>
                <c:pt idx="0">
                  <c:v>7.0000000000000021E-2</c:v>
                </c:pt>
                <c:pt idx="1">
                  <c:v>0.19</c:v>
                </c:pt>
                <c:pt idx="2">
                  <c:v>0.35000000000000003</c:v>
                </c:pt>
              </c:numCache>
            </c:numRef>
          </c:val>
        </c:ser>
        <c:gapWidth val="75"/>
        <c:overlap val="100"/>
        <c:axId val="90516864"/>
        <c:axId val="90530944"/>
      </c:barChart>
      <c:catAx>
        <c:axId val="90516864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90530944"/>
        <c:crosses val="autoZero"/>
        <c:auto val="1"/>
        <c:lblAlgn val="ctr"/>
        <c:lblOffset val="100"/>
      </c:catAx>
      <c:valAx>
        <c:axId val="905309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3600"/>
                </a:pPr>
                <a:r>
                  <a:rPr lang="en-US" sz="2400" dirty="0"/>
                  <a:t>Performance</a:t>
                </a:r>
                <a:r>
                  <a:rPr lang="en-US" sz="3600" dirty="0"/>
                  <a:t> </a:t>
                </a:r>
                <a:r>
                  <a:rPr lang="en-US" sz="2400" dirty="0"/>
                  <a:t>Loss</a:t>
                </a:r>
              </a:p>
            </c:rich>
          </c:tx>
          <c:layout>
            <c:manualLayout>
              <c:xMode val="edge"/>
              <c:yMode val="edge"/>
              <c:x val="8.8342494923983588E-3"/>
              <c:y val="0.15801063429829709"/>
            </c:manualLayout>
          </c:layout>
        </c:title>
        <c:numFmt formatCode="0%" sourceLinked="0"/>
        <c:maj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90516864"/>
        <c:crosses val="autoZero"/>
        <c:crossBetween val="between"/>
      </c:valAx>
    </c:plotArea>
    <c:plotVisOnly val="1"/>
    <c:dispBlanksAs val="gap"/>
  </c:chart>
  <c:spPr>
    <a:ln w="38100">
      <a:solidFill>
        <a:prstClr val="black"/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Normalized Read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>
                <a:solidFill>
                  <a:schemeClr val="bg1"/>
                </a:solidFill>
              </a:rPr>
              <a:t>Latency</a:t>
            </a:r>
            <a:endParaRPr lang="en-US" dirty="0">
              <a:solidFill>
                <a:schemeClr val="bg1"/>
              </a:solidFill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Sheet3!$B$10</c:f>
              <c:strCache>
                <c:ptCount val="1"/>
                <c:pt idx="0">
                  <c:v>Refresh Pausing</c:v>
                </c:pt>
              </c:strCache>
            </c:strRef>
          </c:tx>
          <c:cat>
            <c:strRef>
              <c:f>Sheet3!$A$11:$A$15</c:f>
              <c:strCache>
                <c:ptCount val="5"/>
                <c:pt idx="0">
                  <c:v>COMMERCIAL</c:v>
                </c:pt>
                <c:pt idx="1">
                  <c:v>SPEC</c:v>
                </c:pt>
                <c:pt idx="2">
                  <c:v>PARSEC</c:v>
                </c:pt>
                <c:pt idx="3">
                  <c:v>BIOBENCH</c:v>
                </c:pt>
                <c:pt idx="4">
                  <c:v>GMEAN</c:v>
                </c:pt>
              </c:strCache>
            </c:strRef>
          </c:cat>
          <c:val>
            <c:numRef>
              <c:f>Sheet3!$B$11:$B$15</c:f>
              <c:numCache>
                <c:formatCode>General</c:formatCode>
                <c:ptCount val="5"/>
                <c:pt idx="0">
                  <c:v>0.91500000000000004</c:v>
                </c:pt>
                <c:pt idx="1">
                  <c:v>0.94000000000000006</c:v>
                </c:pt>
                <c:pt idx="2">
                  <c:v>0.95000000000000007</c:v>
                </c:pt>
                <c:pt idx="3">
                  <c:v>0.88</c:v>
                </c:pt>
                <c:pt idx="4">
                  <c:v>0.93500000000000005</c:v>
                </c:pt>
              </c:numCache>
            </c:numRef>
          </c:val>
        </c:ser>
        <c:ser>
          <c:idx val="1"/>
          <c:order val="1"/>
          <c:tx>
            <c:strRef>
              <c:f>Sheet3!$C$10</c:f>
              <c:strCache>
                <c:ptCount val="1"/>
                <c:pt idx="0">
                  <c:v>No Refresh</c:v>
                </c:pt>
              </c:strCache>
            </c:strRef>
          </c:tx>
          <c:cat>
            <c:strRef>
              <c:f>Sheet3!$A$11:$A$15</c:f>
              <c:strCache>
                <c:ptCount val="5"/>
                <c:pt idx="0">
                  <c:v>COMMERCIAL</c:v>
                </c:pt>
                <c:pt idx="1">
                  <c:v>SPEC</c:v>
                </c:pt>
                <c:pt idx="2">
                  <c:v>PARSEC</c:v>
                </c:pt>
                <c:pt idx="3">
                  <c:v>BIOBENCH</c:v>
                </c:pt>
                <c:pt idx="4">
                  <c:v>GMEAN</c:v>
                </c:pt>
              </c:strCache>
            </c:strRef>
          </c:cat>
          <c:val>
            <c:numRef>
              <c:f>Sheet3!$C$11:$C$15</c:f>
              <c:numCache>
                <c:formatCode>General</c:formatCode>
                <c:ptCount val="5"/>
                <c:pt idx="0">
                  <c:v>0.9</c:v>
                </c:pt>
                <c:pt idx="1">
                  <c:v>0.87000000000000011</c:v>
                </c:pt>
                <c:pt idx="2">
                  <c:v>0.93</c:v>
                </c:pt>
                <c:pt idx="3">
                  <c:v>0.85000000000000009</c:v>
                </c:pt>
                <c:pt idx="4">
                  <c:v>0.91</c:v>
                </c:pt>
              </c:numCache>
            </c:numRef>
          </c:val>
        </c:ser>
        <c:gapWidth val="75"/>
        <c:overlap val="-25"/>
        <c:axId val="90745088"/>
        <c:axId val="90755072"/>
      </c:barChart>
      <c:catAx>
        <c:axId val="90745088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0755072"/>
        <c:crosses val="autoZero"/>
        <c:auto val="1"/>
        <c:lblAlgn val="ctr"/>
        <c:lblOffset val="100"/>
      </c:catAx>
      <c:valAx>
        <c:axId val="90755072"/>
        <c:scaling>
          <c:orientation val="minMax"/>
          <c:max val="1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 smtClean="0"/>
                  <a:t>Normalized</a:t>
                </a:r>
                <a:r>
                  <a:rPr lang="en-US" sz="2000" baseline="0" dirty="0" smtClean="0"/>
                  <a:t> Read Latency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7.4074083075007739E-3"/>
              <c:y val="7.2327990507814327E-2"/>
            </c:manualLayout>
          </c:layout>
        </c:title>
        <c:numFmt formatCode="#,##0.00" sourceLinked="0"/>
        <c:maj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907450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6224818208639683"/>
          <c:y val="4.549339517881143E-2"/>
          <c:w val="0.47550363582720617"/>
          <c:h val="0.106988637680415"/>
        </c:manualLayout>
      </c:layout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</c:chart>
  <c:spPr>
    <a:ln w="38100">
      <a:solidFill>
        <a:prstClr val="black"/>
      </a:solidFill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  <a:r>
              <a:rPr lang="en-US" baseline="0" dirty="0">
                <a:solidFill>
                  <a:schemeClr val="bg1"/>
                </a:solidFill>
              </a:rPr>
              <a:t> Comparison</a:t>
            </a:r>
            <a:endParaRPr lang="en-US" dirty="0">
              <a:solidFill>
                <a:schemeClr val="bg1"/>
              </a:solidFill>
            </a:endParaRPr>
          </a:p>
        </c:rich>
      </c:tx>
      <c:layout/>
    </c:title>
    <c:plotArea>
      <c:layout>
        <c:manualLayout>
          <c:layoutTarget val="inner"/>
          <c:xMode val="edge"/>
          <c:yMode val="edge"/>
          <c:x val="0.13708477444992301"/>
          <c:y val="0.16219858156028408"/>
          <c:w val="0.84578126916378549"/>
          <c:h val="0.6041003518177247"/>
        </c:manualLayout>
      </c:layout>
      <c:barChart>
        <c:barDir val="col"/>
        <c:grouping val="clustered"/>
        <c:ser>
          <c:idx val="1"/>
          <c:order val="0"/>
          <c:tx>
            <c:strRef>
              <c:f>Sheet1!$C$3</c:f>
              <c:strCache>
                <c:ptCount val="1"/>
                <c:pt idx="0">
                  <c:v>Refresh Pausing</c:v>
                </c:pt>
              </c:strCache>
            </c:strRef>
          </c:tx>
          <c:cat>
            <c:strRef>
              <c:f>Sheet1!$A$4:$A$8</c:f>
              <c:strCache>
                <c:ptCount val="5"/>
                <c:pt idx="0">
                  <c:v>COMMERCIAL</c:v>
                </c:pt>
                <c:pt idx="1">
                  <c:v>SPEC</c:v>
                </c:pt>
                <c:pt idx="2">
                  <c:v>PARSEC</c:v>
                </c:pt>
                <c:pt idx="3">
                  <c:v>BIOBENCH</c:v>
                </c:pt>
                <c:pt idx="4">
                  <c:v>GMEAN</c:v>
                </c:pt>
              </c:strCache>
            </c:strRef>
          </c:cat>
          <c:val>
            <c:numRef>
              <c:f>Sheet1!$C$4:$C$8</c:f>
              <c:numCache>
                <c:formatCode>General</c:formatCode>
                <c:ptCount val="5"/>
                <c:pt idx="0">
                  <c:v>1.0580000000000001</c:v>
                </c:pt>
                <c:pt idx="1">
                  <c:v>1.052</c:v>
                </c:pt>
                <c:pt idx="2">
                  <c:v>1.0489999999999973</c:v>
                </c:pt>
                <c:pt idx="3">
                  <c:v>1.08</c:v>
                </c:pt>
                <c:pt idx="4">
                  <c:v>1.052</c:v>
                </c:pt>
              </c:numCache>
            </c:numRef>
          </c:val>
        </c:ser>
        <c:ser>
          <c:idx val="2"/>
          <c:order val="1"/>
          <c:tx>
            <c:strRef>
              <c:f>Sheet1!$D$3</c:f>
              <c:strCache>
                <c:ptCount val="1"/>
                <c:pt idx="0">
                  <c:v>No Refresh</c:v>
                </c:pt>
              </c:strCache>
            </c:strRef>
          </c:tx>
          <c:cat>
            <c:strRef>
              <c:f>Sheet1!$A$4:$A$8</c:f>
              <c:strCache>
                <c:ptCount val="5"/>
                <c:pt idx="0">
                  <c:v>COMMERCIAL</c:v>
                </c:pt>
                <c:pt idx="1">
                  <c:v>SPEC</c:v>
                </c:pt>
                <c:pt idx="2">
                  <c:v>PARSEC</c:v>
                </c:pt>
                <c:pt idx="3">
                  <c:v>BIOBENCH</c:v>
                </c:pt>
                <c:pt idx="4">
                  <c:v>GMEAN</c:v>
                </c:pt>
              </c:strCache>
            </c:strRef>
          </c:cat>
          <c:val>
            <c:numRef>
              <c:f>Sheet1!$D$4:$D$8</c:f>
              <c:numCache>
                <c:formatCode>General</c:formatCode>
                <c:ptCount val="5"/>
                <c:pt idx="0">
                  <c:v>1.07</c:v>
                </c:pt>
                <c:pt idx="1">
                  <c:v>1.0960000000000001</c:v>
                </c:pt>
                <c:pt idx="2">
                  <c:v>1.0649999999999973</c:v>
                </c:pt>
                <c:pt idx="3">
                  <c:v>1.1020000000000001</c:v>
                </c:pt>
                <c:pt idx="4">
                  <c:v>1.071</c:v>
                </c:pt>
              </c:numCache>
            </c:numRef>
          </c:val>
        </c:ser>
        <c:gapWidth val="75"/>
        <c:overlap val="-25"/>
        <c:axId val="90834048"/>
        <c:axId val="90835584"/>
      </c:barChart>
      <c:catAx>
        <c:axId val="90834048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90835584"/>
        <c:crosses val="autoZero"/>
        <c:auto val="1"/>
        <c:lblAlgn val="ctr"/>
        <c:lblOffset val="100"/>
      </c:catAx>
      <c:valAx>
        <c:axId val="908355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Speedup</a:t>
                </a:r>
              </a:p>
            </c:rich>
          </c:tx>
          <c:layout>
            <c:manualLayout>
              <c:xMode val="edge"/>
              <c:yMode val="edge"/>
              <c:x val="0"/>
              <c:y val="0.27149950776861015"/>
            </c:manualLayout>
          </c:layout>
        </c:title>
        <c:numFmt formatCode="#,##0.00" sourceLinked="0"/>
        <c:maj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908340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4126443569553813"/>
          <c:y val="2.380256039423639E-2"/>
          <c:w val="0.52302668416448028"/>
          <c:h val="0.11905458246290604"/>
        </c:manualLayout>
      </c:layout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</c:chart>
  <c:spPr>
    <a:ln w="38100">
      <a:solidFill>
        <a:prstClr val="black"/>
      </a:solidFill>
    </a:ln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Impact</a:t>
            </a:r>
            <a:r>
              <a:rPr lang="en-US" baseline="0" dirty="0">
                <a:solidFill>
                  <a:schemeClr val="bg1"/>
                </a:solidFill>
              </a:rPr>
              <a:t> of Density on </a:t>
            </a:r>
            <a:r>
              <a:rPr lang="en-US" dirty="0">
                <a:solidFill>
                  <a:schemeClr val="bg1"/>
                </a:solidFill>
              </a:rPr>
              <a:t>Refresh</a:t>
            </a:r>
            <a:r>
              <a:rPr lang="en-US" baseline="0" dirty="0">
                <a:solidFill>
                  <a:schemeClr val="bg1"/>
                </a:solidFill>
              </a:rPr>
              <a:t> Pausing</a:t>
            </a:r>
            <a:endParaRPr 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7568036793566042"/>
          <c:y val="2.1739130434782601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Sheet1!$G$19</c:f>
              <c:strCache>
                <c:ptCount val="1"/>
                <c:pt idx="0">
                  <c:v>Refresh Pausing</c:v>
                </c:pt>
              </c:strCache>
            </c:strRef>
          </c:tx>
          <c:cat>
            <c:strRef>
              <c:f>Sheet1!$F$20:$F$22</c:f>
              <c:strCache>
                <c:ptCount val="3"/>
                <c:pt idx="0">
                  <c:v>8Gb</c:v>
                </c:pt>
                <c:pt idx="1">
                  <c:v>16Gb</c:v>
                </c:pt>
                <c:pt idx="2">
                  <c:v>32Gb</c:v>
                </c:pt>
              </c:strCache>
            </c:strRef>
          </c:cat>
          <c:val>
            <c:numRef>
              <c:f>Sheet1!$G$20:$G$22</c:f>
              <c:numCache>
                <c:formatCode>General</c:formatCode>
                <c:ptCount val="3"/>
                <c:pt idx="0">
                  <c:v>1.05</c:v>
                </c:pt>
                <c:pt idx="1">
                  <c:v>1.1000000000000001</c:v>
                </c:pt>
                <c:pt idx="2">
                  <c:v>1.22</c:v>
                </c:pt>
              </c:numCache>
            </c:numRef>
          </c:val>
        </c:ser>
        <c:ser>
          <c:idx val="1"/>
          <c:order val="1"/>
          <c:tx>
            <c:strRef>
              <c:f>Sheet1!$H$19</c:f>
              <c:strCache>
                <c:ptCount val="1"/>
                <c:pt idx="0">
                  <c:v>No Refresh</c:v>
                </c:pt>
              </c:strCache>
            </c:strRef>
          </c:tx>
          <c:cat>
            <c:strRef>
              <c:f>Sheet1!$F$20:$F$22</c:f>
              <c:strCache>
                <c:ptCount val="3"/>
                <c:pt idx="0">
                  <c:v>8Gb</c:v>
                </c:pt>
                <c:pt idx="1">
                  <c:v>16Gb</c:v>
                </c:pt>
                <c:pt idx="2">
                  <c:v>32Gb</c:v>
                </c:pt>
              </c:strCache>
            </c:strRef>
          </c:cat>
          <c:val>
            <c:numRef>
              <c:f>Sheet1!$H$20:$H$22</c:f>
              <c:numCache>
                <c:formatCode>General</c:formatCode>
                <c:ptCount val="3"/>
                <c:pt idx="0">
                  <c:v>1.07</c:v>
                </c:pt>
                <c:pt idx="1">
                  <c:v>1.1900000000000017</c:v>
                </c:pt>
                <c:pt idx="2">
                  <c:v>1.35</c:v>
                </c:pt>
              </c:numCache>
            </c:numRef>
          </c:val>
        </c:ser>
        <c:gapWidth val="75"/>
        <c:overlap val="-25"/>
        <c:axId val="90902912"/>
        <c:axId val="90904448"/>
      </c:barChart>
      <c:catAx>
        <c:axId val="90902912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90904448"/>
        <c:crosses val="autoZero"/>
        <c:auto val="1"/>
        <c:lblAlgn val="ctr"/>
        <c:lblOffset val="100"/>
      </c:catAx>
      <c:valAx>
        <c:axId val="90904448"/>
        <c:scaling>
          <c:orientation val="minMax"/>
          <c:min val="1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Speedup</a:t>
                </a:r>
              </a:p>
            </c:rich>
          </c:tx>
          <c:layout/>
        </c:title>
        <c:numFmt formatCode="#,##0.0" sourceLinked="0"/>
        <c:maj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2400"/>
            </a:pPr>
            <a:endParaRPr lang="en-US"/>
          </a:p>
        </c:txPr>
        <c:crossAx val="909029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2891497507765701"/>
          <c:y val="3.6157708547301316E-3"/>
          <c:w val="0.57580919357557581"/>
          <c:h val="0.12681901175396601"/>
        </c:manualLayout>
      </c:layout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</c:chart>
  <c:spPr>
    <a:noFill/>
    <a:ln w="38100">
      <a:solidFill>
        <a:prstClr val="black"/>
      </a:solidFill>
    </a:ln>
  </c:spPr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Comparision</a:t>
            </a:r>
            <a:r>
              <a:rPr lang="en-US" baseline="0" dirty="0">
                <a:solidFill>
                  <a:schemeClr val="bg1"/>
                </a:solidFill>
              </a:rPr>
              <a:t> of Elastic Refresh</a:t>
            </a:r>
            <a:endParaRPr lang="en-US" dirty="0">
              <a:solidFill>
                <a:schemeClr val="bg1"/>
              </a:solidFill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Sheet3!$B$2</c:f>
              <c:strCache>
                <c:ptCount val="1"/>
                <c:pt idx="0">
                  <c:v>Elastic Refresh</c:v>
                </c:pt>
              </c:strCache>
            </c:strRef>
          </c:tx>
          <c:cat>
            <c:strRef>
              <c:f>Sheet3!$A$3:$A$7</c:f>
              <c:strCache>
                <c:ptCount val="5"/>
                <c:pt idx="0">
                  <c:v>COMMERCIAL</c:v>
                </c:pt>
                <c:pt idx="1">
                  <c:v>SPEC</c:v>
                </c:pt>
                <c:pt idx="2">
                  <c:v>PARSEC</c:v>
                </c:pt>
                <c:pt idx="3">
                  <c:v>BIOBENCH</c:v>
                </c:pt>
                <c:pt idx="4">
                  <c:v>GMEAN</c:v>
                </c:pt>
              </c:strCache>
            </c:strRef>
          </c:cat>
          <c:val>
            <c:numRef>
              <c:f>Sheet3!$B$3:$B$7</c:f>
              <c:numCache>
                <c:formatCode>General</c:formatCode>
                <c:ptCount val="5"/>
                <c:pt idx="0">
                  <c:v>0.99</c:v>
                </c:pt>
                <c:pt idx="1">
                  <c:v>0.998</c:v>
                </c:pt>
                <c:pt idx="2">
                  <c:v>0.99</c:v>
                </c:pt>
                <c:pt idx="3">
                  <c:v>0.995</c:v>
                </c:pt>
                <c:pt idx="4">
                  <c:v>0.99099999999999999</c:v>
                </c:pt>
              </c:numCache>
            </c:numRef>
          </c:val>
        </c:ser>
        <c:ser>
          <c:idx val="1"/>
          <c:order val="1"/>
          <c:tx>
            <c:strRef>
              <c:f>Sheet3!$C$2</c:f>
              <c:strCache>
                <c:ptCount val="1"/>
                <c:pt idx="0">
                  <c:v>Refresh Pausing</c:v>
                </c:pt>
              </c:strCache>
            </c:strRef>
          </c:tx>
          <c:cat>
            <c:strRef>
              <c:f>Sheet3!$A$3:$A$7</c:f>
              <c:strCache>
                <c:ptCount val="5"/>
                <c:pt idx="0">
                  <c:v>COMMERCIAL</c:v>
                </c:pt>
                <c:pt idx="1">
                  <c:v>SPEC</c:v>
                </c:pt>
                <c:pt idx="2">
                  <c:v>PARSEC</c:v>
                </c:pt>
                <c:pt idx="3">
                  <c:v>BIOBENCH</c:v>
                </c:pt>
                <c:pt idx="4">
                  <c:v>GMEAN</c:v>
                </c:pt>
              </c:strCache>
            </c:strRef>
          </c:cat>
          <c:val>
            <c:numRef>
              <c:f>Sheet3!$C$3:$C$7</c:f>
              <c:numCache>
                <c:formatCode>General</c:formatCode>
                <c:ptCount val="5"/>
                <c:pt idx="0">
                  <c:v>1.0580000000000001</c:v>
                </c:pt>
                <c:pt idx="1">
                  <c:v>1.052</c:v>
                </c:pt>
                <c:pt idx="2">
                  <c:v>1.0489999999999984</c:v>
                </c:pt>
                <c:pt idx="3">
                  <c:v>1.08</c:v>
                </c:pt>
                <c:pt idx="4">
                  <c:v>1.052</c:v>
                </c:pt>
              </c:numCache>
            </c:numRef>
          </c:val>
        </c:ser>
        <c:ser>
          <c:idx val="2"/>
          <c:order val="2"/>
          <c:tx>
            <c:strRef>
              <c:f>Sheet3!$D$2</c:f>
              <c:strCache>
                <c:ptCount val="1"/>
                <c:pt idx="0">
                  <c:v>No Refresh</c:v>
                </c:pt>
              </c:strCache>
            </c:strRef>
          </c:tx>
          <c:cat>
            <c:strRef>
              <c:f>Sheet3!$A$3:$A$7</c:f>
              <c:strCache>
                <c:ptCount val="5"/>
                <c:pt idx="0">
                  <c:v>COMMERCIAL</c:v>
                </c:pt>
                <c:pt idx="1">
                  <c:v>SPEC</c:v>
                </c:pt>
                <c:pt idx="2">
                  <c:v>PARSEC</c:v>
                </c:pt>
                <c:pt idx="3">
                  <c:v>BIOBENCH</c:v>
                </c:pt>
                <c:pt idx="4">
                  <c:v>GMEAN</c:v>
                </c:pt>
              </c:strCache>
            </c:strRef>
          </c:cat>
          <c:val>
            <c:numRef>
              <c:f>Sheet3!$D$3:$D$7</c:f>
              <c:numCache>
                <c:formatCode>General</c:formatCode>
                <c:ptCount val="5"/>
                <c:pt idx="0">
                  <c:v>1.07</c:v>
                </c:pt>
                <c:pt idx="1">
                  <c:v>1.0960000000000001</c:v>
                </c:pt>
                <c:pt idx="2">
                  <c:v>1.0649999999999984</c:v>
                </c:pt>
                <c:pt idx="3">
                  <c:v>1.1020000000000001</c:v>
                </c:pt>
                <c:pt idx="4">
                  <c:v>1.071</c:v>
                </c:pt>
              </c:numCache>
            </c:numRef>
          </c:val>
        </c:ser>
        <c:gapWidth val="75"/>
        <c:overlap val="-25"/>
        <c:axId val="90144128"/>
        <c:axId val="90166400"/>
      </c:barChart>
      <c:catAx>
        <c:axId val="90144128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90166400"/>
        <c:crosses val="autoZero"/>
        <c:auto val="1"/>
        <c:lblAlgn val="ctr"/>
        <c:lblOffset val="100"/>
      </c:catAx>
      <c:valAx>
        <c:axId val="901664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Speedup</a:t>
                </a:r>
              </a:p>
            </c:rich>
          </c:tx>
          <c:layout/>
        </c:title>
        <c:numFmt formatCode="#,##0.00" sourceLinked="0"/>
        <c:maj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2400"/>
            </a:pPr>
            <a:endParaRPr lang="en-US"/>
          </a:p>
        </c:txPr>
        <c:crossAx val="9014412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3088008597873593"/>
          <c:y val="1.7407842676381798E-2"/>
          <c:w val="0.8435028829376604"/>
          <c:h val="8.7069769263916644E-2"/>
        </c:manualLayout>
      </c:layout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</c:chart>
  <c:spPr>
    <a:noFill/>
    <a:ln w="38100">
      <a:solidFill>
        <a:prstClr val="black"/>
      </a:solidFill>
    </a:ln>
  </c:spPr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Sheet2!$A$23</c:f>
              <c:strCache>
                <c:ptCount val="1"/>
                <c:pt idx="0">
                  <c:v>GMEAN</c:v>
                </c:pt>
              </c:strCache>
            </c:strRef>
          </c:tx>
          <c:dPt>
            <c:idx val="0"/>
            <c:spPr>
              <a:solidFill>
                <a:srgbClr val="92D050"/>
              </a:solidFill>
            </c:spPr>
          </c:dPt>
          <c:dPt>
            <c:idx val="1"/>
            <c:spPr>
              <a:solidFill>
                <a:srgbClr val="92D050"/>
              </a:solidFill>
            </c:spPr>
          </c:dPt>
          <c:dPt>
            <c:idx val="2"/>
            <c:spPr>
              <a:solidFill>
                <a:srgbClr val="92D050"/>
              </a:solidFill>
            </c:spPr>
          </c:dPt>
          <c:dPt>
            <c:idx val="3"/>
            <c:spPr>
              <a:solidFill>
                <a:srgbClr val="92D050"/>
              </a:solidFill>
            </c:spPr>
          </c:dPt>
          <c:cat>
            <c:multiLvlStrRef>
              <c:f>Sheet2!$B$21:$I$22</c:f>
              <c:multiLvlStrCache>
                <c:ptCount val="8"/>
                <c:lvl>
                  <c:pt idx="0">
                    <c:v>DDR4 x2</c:v>
                  </c:pt>
                  <c:pt idx="1">
                    <c:v>DDR4 x4</c:v>
                  </c:pt>
                  <c:pt idx="2">
                    <c:v>Pausing</c:v>
                  </c:pt>
                  <c:pt idx="3">
                    <c:v>No Refresh</c:v>
                  </c:pt>
                  <c:pt idx="4">
                    <c:v>DDR4 x2</c:v>
                  </c:pt>
                  <c:pt idx="5">
                    <c:v>DDR4 x4</c:v>
                  </c:pt>
                  <c:pt idx="6">
                    <c:v>Pausing</c:v>
                  </c:pt>
                  <c:pt idx="7">
                    <c:v>No Refresh</c:v>
                  </c:pt>
                </c:lvl>
                <c:lvl>
                  <c:pt idx="0">
                    <c:v>16Gb</c:v>
                  </c:pt>
                  <c:pt idx="4">
                    <c:v>32Gb</c:v>
                  </c:pt>
                </c:lvl>
              </c:multiLvlStrCache>
            </c:multiLvlStrRef>
          </c:cat>
          <c:val>
            <c:numRef>
              <c:f>Sheet2!$B$23:$I$23</c:f>
              <c:numCache>
                <c:formatCode>General</c:formatCode>
                <c:ptCount val="8"/>
                <c:pt idx="0">
                  <c:v>1.02</c:v>
                </c:pt>
                <c:pt idx="1">
                  <c:v>1.0449999999999995</c:v>
                </c:pt>
                <c:pt idx="2">
                  <c:v>1.1000000000000001</c:v>
                </c:pt>
                <c:pt idx="3">
                  <c:v>1.1900000000000006</c:v>
                </c:pt>
                <c:pt idx="4">
                  <c:v>1.0349999999999995</c:v>
                </c:pt>
                <c:pt idx="5">
                  <c:v>1.05</c:v>
                </c:pt>
                <c:pt idx="6">
                  <c:v>1.2249999999999994</c:v>
                </c:pt>
                <c:pt idx="7">
                  <c:v>1.35</c:v>
                </c:pt>
              </c:numCache>
            </c:numRef>
          </c:val>
        </c:ser>
        <c:axId val="90983424"/>
        <c:axId val="90989312"/>
      </c:barChart>
      <c:catAx>
        <c:axId val="90983424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90989312"/>
        <c:crosses val="autoZero"/>
        <c:auto val="1"/>
        <c:lblAlgn val="ctr"/>
        <c:lblOffset val="100"/>
      </c:catAx>
      <c:valAx>
        <c:axId val="90989312"/>
        <c:scaling>
          <c:orientation val="minMax"/>
          <c:min val="1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Speedup</a:t>
                </a:r>
              </a:p>
            </c:rich>
          </c:tx>
          <c:layout/>
        </c:title>
        <c:numFmt formatCode="#,##0.00" sourceLinked="0"/>
        <c:maj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90983424"/>
        <c:crosses val="autoZero"/>
        <c:crossBetween val="between"/>
      </c:valAx>
    </c:plotArea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Temperature</a:t>
            </a:r>
            <a:r>
              <a:rPr lang="en-US" baseline="0"/>
              <a:t> Sensitivity</a:t>
            </a:r>
            <a:endParaRPr lang="en-US"/>
          </a:p>
        </c:rich>
      </c:tx>
      <c:layout/>
    </c:title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Sheet1!$A$14</c:f>
              <c:strCache>
                <c:ptCount val="1"/>
                <c:pt idx="0">
                  <c:v>8Gb</c:v>
                </c:pt>
              </c:strCache>
            </c:strRef>
          </c:tx>
          <c:cat>
            <c:multiLvlStrRef>
              <c:f>Sheet1!$B$12:$E$13</c:f>
              <c:multiLvlStrCache>
                <c:ptCount val="4"/>
                <c:lvl>
                  <c:pt idx="0">
                    <c:v>&lt;85C</c:v>
                  </c:pt>
                  <c:pt idx="1">
                    <c:v>&lt;85C</c:v>
                  </c:pt>
                  <c:pt idx="2">
                    <c:v>&gt;85C</c:v>
                  </c:pt>
                  <c:pt idx="3">
                    <c:v>&gt;85C</c:v>
                  </c:pt>
                </c:lvl>
                <c:lvl>
                  <c:pt idx="0">
                    <c:v>No Refresh</c:v>
                  </c:pt>
                  <c:pt idx="1">
                    <c:v>Refresh Pausing</c:v>
                  </c:pt>
                  <c:pt idx="2">
                    <c:v>No Refresh</c:v>
                  </c:pt>
                  <c:pt idx="3">
                    <c:v>Refresh Pausing</c:v>
                  </c:pt>
                </c:lvl>
              </c:multiLvlStrCache>
            </c:multiLvlStrRef>
          </c:cat>
          <c:val>
            <c:numRef>
              <c:f>Sheet1!$B$14:$E$14</c:f>
              <c:numCache>
                <c:formatCode>0.00%</c:formatCode>
                <c:ptCount val="4"/>
                <c:pt idx="0">
                  <c:v>3.500000000000001E-2</c:v>
                </c:pt>
                <c:pt idx="1">
                  <c:v>2.6000000000000013E-2</c:v>
                </c:pt>
                <c:pt idx="2">
                  <c:v>7.2000000000000022E-2</c:v>
                </c:pt>
                <c:pt idx="3">
                  <c:v>5.1000000000000004E-2</c:v>
                </c:pt>
              </c:numCache>
            </c:numRef>
          </c:val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16Gb</c:v>
                </c:pt>
              </c:strCache>
            </c:strRef>
          </c:tx>
          <c:cat>
            <c:multiLvlStrRef>
              <c:f>Sheet1!$B$12:$E$13</c:f>
              <c:multiLvlStrCache>
                <c:ptCount val="4"/>
                <c:lvl>
                  <c:pt idx="0">
                    <c:v>&lt;85C</c:v>
                  </c:pt>
                  <c:pt idx="1">
                    <c:v>&lt;85C</c:v>
                  </c:pt>
                  <c:pt idx="2">
                    <c:v>&gt;85C</c:v>
                  </c:pt>
                  <c:pt idx="3">
                    <c:v>&gt;85C</c:v>
                  </c:pt>
                </c:lvl>
                <c:lvl>
                  <c:pt idx="0">
                    <c:v>No Refresh</c:v>
                  </c:pt>
                  <c:pt idx="1">
                    <c:v>Refresh Pausing</c:v>
                  </c:pt>
                  <c:pt idx="2">
                    <c:v>No Refresh</c:v>
                  </c:pt>
                  <c:pt idx="3">
                    <c:v>Refresh Pausing</c:v>
                  </c:pt>
                </c:lvl>
              </c:multiLvlStrCache>
            </c:multiLvlStrRef>
          </c:cat>
          <c:val>
            <c:numRef>
              <c:f>Sheet1!$B$15:$E$15</c:f>
              <c:numCache>
                <c:formatCode>0%</c:formatCode>
                <c:ptCount val="4"/>
                <c:pt idx="0" formatCode="0.00%">
                  <c:v>9.7000000000000017E-2</c:v>
                </c:pt>
                <c:pt idx="1">
                  <c:v>0.05</c:v>
                </c:pt>
                <c:pt idx="2">
                  <c:v>0.19</c:v>
                </c:pt>
                <c:pt idx="3" formatCode="0.00%">
                  <c:v>0.10100000000000002</c:v>
                </c:pt>
              </c:numCache>
            </c:numRef>
          </c:val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32Gb</c:v>
                </c:pt>
              </c:strCache>
            </c:strRef>
          </c:tx>
          <c:cat>
            <c:multiLvlStrRef>
              <c:f>Sheet1!$B$12:$E$13</c:f>
              <c:multiLvlStrCache>
                <c:ptCount val="4"/>
                <c:lvl>
                  <c:pt idx="0">
                    <c:v>&lt;85C</c:v>
                  </c:pt>
                  <c:pt idx="1">
                    <c:v>&lt;85C</c:v>
                  </c:pt>
                  <c:pt idx="2">
                    <c:v>&gt;85C</c:v>
                  </c:pt>
                  <c:pt idx="3">
                    <c:v>&gt;85C</c:v>
                  </c:pt>
                </c:lvl>
                <c:lvl>
                  <c:pt idx="0">
                    <c:v>No Refresh</c:v>
                  </c:pt>
                  <c:pt idx="1">
                    <c:v>Refresh Pausing</c:v>
                  </c:pt>
                  <c:pt idx="2">
                    <c:v>No Refresh</c:v>
                  </c:pt>
                  <c:pt idx="3">
                    <c:v>Refresh Pausing</c:v>
                  </c:pt>
                </c:lvl>
              </c:multiLvlStrCache>
            </c:multiLvlStrRef>
          </c:cat>
          <c:val>
            <c:numRef>
              <c:f>Sheet1!$B$16:$E$16</c:f>
              <c:numCache>
                <c:formatCode>0.00%</c:formatCode>
                <c:ptCount val="4"/>
                <c:pt idx="0">
                  <c:v>0.18400000000000008</c:v>
                </c:pt>
                <c:pt idx="1">
                  <c:v>0.115</c:v>
                </c:pt>
                <c:pt idx="2">
                  <c:v>0.35300000000000015</c:v>
                </c:pt>
                <c:pt idx="3">
                  <c:v>0.223</c:v>
                </c:pt>
              </c:numCache>
            </c:numRef>
          </c:val>
        </c:ser>
        <c:shape val="box"/>
        <c:axId val="91126400"/>
        <c:axId val="91140480"/>
        <c:axId val="90162944"/>
      </c:bar3DChart>
      <c:catAx>
        <c:axId val="91126400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91140480"/>
        <c:crosses val="autoZero"/>
        <c:auto val="1"/>
        <c:lblAlgn val="ctr"/>
        <c:lblOffset val="100"/>
      </c:catAx>
      <c:valAx>
        <c:axId val="91140480"/>
        <c:scaling>
          <c:orientation val="minMax"/>
        </c:scaling>
        <c:axPos val="l"/>
        <c:majorGridlines/>
        <c:numFmt formatCode="0.00%" sourceLinked="1"/>
        <c:maj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91126400"/>
        <c:crosses val="autoZero"/>
        <c:crossBetween val="between"/>
      </c:valAx>
      <c:serAx>
        <c:axId val="90162944"/>
        <c:scaling>
          <c:orientation val="minMax"/>
        </c:scaling>
        <c:delete val="1"/>
        <c:axPos val="b"/>
        <c:tickLblPos val="none"/>
        <c:crossAx val="91140480"/>
        <c:crosses val="autoZero"/>
      </c:serAx>
    </c:plotArea>
    <c:legend>
      <c:legendPos val="r"/>
      <c:layout/>
    </c:legend>
    <c:plotVisOnly val="1"/>
    <c:dispBlanksAs val="gap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0.14815</cdr:x>
      <cdr:y>0.16</cdr:y>
    </cdr:from>
    <cdr:to>
      <cdr:x>0.98165</cdr:x>
      <cdr:y>0.73913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1219200" y="609600"/>
          <a:ext cx="6859398" cy="220648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3" name="Straight Connector 2"/>
        <cdr:cNvSpPr/>
      </cdr:nvSpPr>
      <cdr:spPr>
        <a:xfrm xmlns:a="http://schemas.openxmlformats.org/drawingml/2006/main">
          <a:off x="0" y="0"/>
          <a:ext cx="0" cy="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D5E58-9B82-4E12-87E8-3FF464733AD1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B286F-8E18-4274-882F-4059D16EA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653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Every pulse refreshes a bundle of rows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 the chip density is increased, the number of rows in the bundle has increased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current chips have </a:t>
            </a:r>
            <a:r>
              <a:rPr lang="en-US" baseline="0" dirty="0" err="1" smtClean="0"/>
              <a:t>upto</a:t>
            </a:r>
            <a:r>
              <a:rPr lang="en-US" baseline="0" dirty="0" smtClean="0"/>
              <a:t> 8 rows in a bundle and this is increasing.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err="1" smtClean="0"/>
              <a:t>Trfc</a:t>
            </a:r>
            <a:r>
              <a:rPr lang="en-US" baseline="0" dirty="0" smtClean="0"/>
              <a:t> is the time to do refresh for every refresh pulse.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value of </a:t>
            </a:r>
            <a:r>
              <a:rPr lang="en-US" baseline="0" dirty="0" err="1" smtClean="0"/>
              <a:t>Trfc</a:t>
            </a:r>
            <a:r>
              <a:rPr lang="en-US" baseline="0" dirty="0" smtClean="0"/>
              <a:t> is determined by the number of rows in the refresh bundle.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During </a:t>
            </a:r>
            <a:r>
              <a:rPr lang="en-US" baseline="0" dirty="0" err="1" smtClean="0"/>
              <a:t>trfc</a:t>
            </a:r>
            <a:r>
              <a:rPr lang="en-US" baseline="0" dirty="0" smtClean="0"/>
              <a:t>, the memory system gets locked up making it unavailable for reads and writes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 the value of </a:t>
            </a:r>
            <a:r>
              <a:rPr lang="en-US" baseline="0" dirty="0" err="1" smtClean="0"/>
              <a:t>Trfc</a:t>
            </a:r>
            <a:r>
              <a:rPr lang="en-US" baseline="0" dirty="0" smtClean="0"/>
              <a:t> increases, memory will be locked up for a larger amount of time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Current 8Gb chips have </a:t>
            </a:r>
            <a:r>
              <a:rPr lang="en-US" baseline="0" dirty="0" err="1" smtClean="0"/>
              <a:t>Trfc</a:t>
            </a:r>
            <a:r>
              <a:rPr lang="en-US" baseline="0" dirty="0" smtClean="0"/>
              <a:t> of 350ns, which is an order of magnitude higher than read latency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avoid this high latency, we</a:t>
            </a:r>
            <a:r>
              <a:rPr lang="en-US" baseline="0" dirty="0" smtClean="0"/>
              <a:t> propose refresh pausing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The key insight to refresh pausing is to make Refresh operations interruptible by reads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the baseline system with distributed refresh, request B waits till the end of the refresh to get serviced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With refresh pausing, refresh starts and as soon as request B arrives, refresh is interrupted, B is serviced and Refresh is resumed.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Thus, refresh pausing reduces the time a request has to wait for an ongoing refresh to complete before it is serviced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Unfortunately, pausing at any arbitrary point can cause data loss.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Consider a system in which a refresh pulse refreshes a bundle of 4 rows named </a:t>
            </a:r>
            <a:r>
              <a:rPr lang="en-US" baseline="0" dirty="0" err="1" smtClean="0"/>
              <a:t>a,b,c</a:t>
            </a:r>
            <a:r>
              <a:rPr lang="en-US" baseline="0" dirty="0" smtClean="0"/>
              <a:t> and 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When the refresh op starts, row a, of the bundle is </a:t>
            </a:r>
            <a:r>
              <a:rPr lang="en-US" baseline="0" dirty="0" err="1" smtClean="0"/>
              <a:t>precharged</a:t>
            </a:r>
            <a:r>
              <a:rPr lang="en-US" baseline="0" dirty="0" smtClean="0"/>
              <a:t> at the same time a read request X comes.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Until the rest of the bundle, </a:t>
            </a:r>
            <a:r>
              <a:rPr lang="en-US" baseline="0" dirty="0" err="1" smtClean="0"/>
              <a:t>b,c</a:t>
            </a:r>
            <a:r>
              <a:rPr lang="en-US" baseline="0" dirty="0" smtClean="0"/>
              <a:t> and d is finished, X cannot be serviced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Using refresh pausing, the refresh op starts, rows d, of the bundle is </a:t>
            </a:r>
            <a:r>
              <a:rPr lang="en-US" baseline="0" dirty="0" err="1" smtClean="0"/>
              <a:t>precharged</a:t>
            </a:r>
            <a:r>
              <a:rPr lang="en-US" baseline="0" dirty="0" smtClean="0"/>
              <a:t> at the same time a read request X comes.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X is serviced after a and then the rest of the bundle b, c and d is refreshed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Refresh can be interrupted at a row boundary to service a pending </a:t>
            </a:r>
            <a:r>
              <a:rPr lang="en-US" baseline="0" dirty="0" smtClean="0"/>
              <a:t>read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We want to implement pausing with very little hardware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memory controller can refresh a DRAM chip using a Refresh Enable signal.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So to implement refresh pausing, we require an ‘active low’ detection of RE, this only requires one way communication from the memory controller to the DRAM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 is asserted for issuing a refresh by the memory controller. For pausing, RE is de-asserted and read serviced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On completing the read, RE is asserted again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At the DRAM end, there</a:t>
            </a:r>
            <a:r>
              <a:rPr lang="en-US" baseline="0" dirty="0" smtClean="0"/>
              <a:t> is an internal RAC that increments the </a:t>
            </a:r>
            <a:r>
              <a:rPr lang="en-US" baseline="0" dirty="0" err="1" smtClean="0"/>
              <a:t>addr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The </a:t>
            </a:r>
            <a:r>
              <a:rPr lang="en-US" baseline="0" dirty="0" err="1" smtClean="0"/>
              <a:t>incrementer</a:t>
            </a:r>
            <a:r>
              <a:rPr lang="en-US" baseline="0" dirty="0" smtClean="0"/>
              <a:t> increments the RAC on receiving the RE pulse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we stop this increment by using a simple AND gate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This requires an active low implementation of the RE as an input to the AND gate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Refresh pausing also requires support of the memory</a:t>
            </a:r>
            <a:r>
              <a:rPr lang="en-US" baseline="0" dirty="0" smtClean="0"/>
              <a:t> controller.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 scheduler is placed inside the memory controller.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is the job of the scheduler to schedule reads write and refreshes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If a refresh is going on, and a read request arrives it is the job of the scheduler to pause the refresh and service the read.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scheduler also has to keep track of the amount of refresh that it has already done before pausing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Pausing frequently</a:t>
            </a:r>
            <a:r>
              <a:rPr lang="en-US" baseline="0" dirty="0" smtClean="0"/>
              <a:t> can cause refreshes to be delayed by an arbitrary amount.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JEDEC</a:t>
            </a:r>
            <a:r>
              <a:rPr lang="en-US" baseline="0" dirty="0" smtClean="0"/>
              <a:t> allows that we can postpone </a:t>
            </a:r>
            <a:r>
              <a:rPr lang="en-US" baseline="0" dirty="0" err="1" smtClean="0"/>
              <a:t>upto</a:t>
            </a:r>
            <a:r>
              <a:rPr lang="en-US" baseline="0" dirty="0" smtClean="0"/>
              <a:t> 8 pending refreshes.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If there are 8 refreshes pending, then a high priority forced refresh must be issued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order to be JEDEC compliant, refresh pausing also conforms to forced refresh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To maintain data integrity Forced refresh cannot be paused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</a:t>
            </a:r>
            <a:r>
              <a:rPr lang="en-US" baseline="0" dirty="0" smtClean="0"/>
              <a:t>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DRAM has been the choice for main memory for several decades.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Data is stored in DRAM by placing charge on a capacitor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presence of charge represents a one and absence a zero.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Unfortunately, DRAM is volatile memory, which means charge leaks away quickly, (click) </a:t>
            </a:r>
            <a:r>
              <a:rPr lang="en-US" baseline="0" dirty="0" err="1" smtClean="0"/>
              <a:t>infact</a:t>
            </a:r>
            <a:r>
              <a:rPr lang="en-US" baseline="0" dirty="0" smtClean="0"/>
              <a:t> within a few milliseconds.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The</a:t>
            </a:r>
            <a:r>
              <a:rPr lang="en-US" baseline="0" dirty="0" smtClean="0"/>
              <a:t> simulator used is </a:t>
            </a:r>
            <a:r>
              <a:rPr lang="en-US" baseline="0" dirty="0" err="1" smtClean="0"/>
              <a:t>uSIMM</a:t>
            </a:r>
            <a:r>
              <a:rPr lang="en-US" baseline="0" dirty="0" smtClean="0"/>
              <a:t> from the recently held memory scheduling championship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models the memory system in detail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use memory intensive benchmarks from commercial, parsec, </a:t>
            </a:r>
            <a:r>
              <a:rPr lang="en-US" baseline="0" dirty="0" err="1" smtClean="0"/>
              <a:t>biobench</a:t>
            </a:r>
            <a:r>
              <a:rPr lang="en-US" baseline="0" dirty="0" smtClean="0"/>
              <a:t> and spec workloads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use memory system having 8 chips/rank having 4 channels, 2 ranks/channel and 8 banks/rank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baseline system uses JEDEC specified distributed refresh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results in this presentation are for high temp. operation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paper contains results for temperature of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We evaluated the impact of refresh pausing on read latency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y axis shows the normalized read latency and the x axis are the workloads, the last column is the mean value.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For all workloads, we saw a reduction in read latency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On an average, without refresh ~9% reduction in reduction is possible. Refresh pausing reduces the read latency by 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The y axis shows the speedup and the x axis are the workloads, the last column is the mean value.</a:t>
            </a:r>
          </a:p>
          <a:p>
            <a:r>
              <a:rPr lang="en-US" dirty="0" smtClean="0"/>
              <a:t>2.</a:t>
            </a:r>
            <a:r>
              <a:rPr lang="en-US" baseline="0" dirty="0" smtClean="0"/>
              <a:t> For all the workloads, we saw an increase in speedup</a:t>
            </a:r>
            <a:endParaRPr lang="en-US" dirty="0" smtClean="0"/>
          </a:p>
          <a:p>
            <a:r>
              <a:rPr lang="en-US" dirty="0" smtClean="0"/>
              <a:t>3.</a:t>
            </a:r>
            <a:r>
              <a:rPr lang="en-US" baseline="0" dirty="0" smtClean="0"/>
              <a:t> </a:t>
            </a:r>
            <a:r>
              <a:rPr lang="en-US" dirty="0" smtClean="0"/>
              <a:t>(click) On an average, without refresh</a:t>
            </a:r>
            <a:r>
              <a:rPr lang="en-US" baseline="0" dirty="0" smtClean="0"/>
              <a:t> ~7% increase in speedup is possible, r</a:t>
            </a:r>
            <a:r>
              <a:rPr lang="en-US" dirty="0" smtClean="0"/>
              <a:t>efresh pausing gives</a:t>
            </a:r>
            <a:r>
              <a:rPr lang="en-US" baseline="0" dirty="0" smtClean="0"/>
              <a:t> a speedup of</a:t>
            </a:r>
            <a:r>
              <a:rPr lang="en-US" dirty="0" smtClean="0"/>
              <a:t> 5.1%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Our baseline contains</a:t>
            </a:r>
            <a:r>
              <a:rPr lang="en-US" baseline="0" dirty="0" smtClean="0"/>
              <a:t> 8Gb chips, for future chips there is more room for performance improvement.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By avoiding refreshes, 8Gb chip can give nearly 7% improvement in speedup.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This increases to 19% for a 16Gb chip and 35% for a 32Gb chip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Due to RP, </a:t>
            </a:r>
            <a:r>
              <a:rPr lang="en-US" baseline="0" dirty="0" err="1" smtClean="0"/>
              <a:t>upto</a:t>
            </a:r>
            <a:r>
              <a:rPr lang="en-US" baseline="0" dirty="0" smtClean="0"/>
              <a:t> 10% improvement in 16Gb chip and 22% improvement in 32Gb chip is possible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(click) Refresh</a:t>
            </a:r>
            <a:r>
              <a:rPr lang="en-US" baseline="0" dirty="0" smtClean="0"/>
              <a:t> pausing is more effective as chip density increases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the growing</a:t>
            </a:r>
            <a:r>
              <a:rPr lang="en-US" baseline="0" dirty="0" smtClean="0"/>
              <a:t> of the impact of</a:t>
            </a:r>
            <a:r>
              <a:rPr lang="en-US" dirty="0" smtClean="0"/>
              <a:t> refresh, other schemes</a:t>
            </a:r>
            <a:r>
              <a:rPr lang="en-US" baseline="0" dirty="0" smtClean="0"/>
              <a:t> have also been proposed, the most recent one being Elastic Refresh from MICRO 2010 (slide change)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In our baseline system, we issue a refresh as soon as the rank is free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Elastic Refresh (ER) waits for an idle period before it issues a refresh command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ER estimates the average arrival time between two memory requests and only issues a refresh if this time has elapsed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Unfortunately such a wait and watch policy can degrade performance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Consider two requests A and B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When no refresh takes place request B waits for 3 units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Due to refreshing, Request B waits for 4 units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Due to ER, B gets serviced only after 7 units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This graph shows comparison of ER with RP and no refresh. The y axis shows the speedup and the x axis are the workloads, the last column is the mean value. (click)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Elastic refresh causes a slowdown of 1% due to its wait and watch policy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So we conclude that it is better to schedule a refresh as soon as the rank is free and use refresh pausing rather than waiting as in the case of Elastic Refresh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problem is refresh is going to be severe in future technologies.</a:t>
            </a:r>
          </a:p>
          <a:p>
            <a:pPr marL="228600" indent="-22860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RECENTLY JEDEC acknowledges this and for DDR4 proposed two modes the x2 and the x4 modes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x2 mode, </a:t>
            </a:r>
            <a:r>
              <a:rPr lang="en-US" baseline="0" dirty="0" err="1" smtClean="0"/>
              <a:t>trefi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trfc</a:t>
            </a:r>
            <a:r>
              <a:rPr lang="en-US" baseline="0" dirty="0" smtClean="0"/>
              <a:t> are reduced by 2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x4 mode, </a:t>
            </a:r>
            <a:r>
              <a:rPr lang="en-US" baseline="0" dirty="0" err="1" smtClean="0"/>
              <a:t>trefi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trfc</a:t>
            </a:r>
            <a:r>
              <a:rPr lang="en-US" baseline="0" dirty="0" smtClean="0"/>
              <a:t> are reduced by 4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tries to fine grain refreshes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DDR4 implements these modes to reduce the contention of refresh on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This graph shows comparison of x2 and x4 modes </a:t>
            </a:r>
            <a:r>
              <a:rPr lang="en-US" dirty="0" err="1" smtClean="0"/>
              <a:t>vs</a:t>
            </a:r>
            <a:r>
              <a:rPr lang="en-US" dirty="0" smtClean="0"/>
              <a:t> RP for 16Gb chip. The y axis shows the speedup</a:t>
            </a:r>
            <a:r>
              <a:rPr lang="en-US" baseline="0" dirty="0" smtClean="0"/>
              <a:t> </a:t>
            </a:r>
            <a:r>
              <a:rPr lang="en-US" dirty="0" smtClean="0"/>
              <a:t>and the x axis are the workloads, the last column is the mean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In order to maintain data integrity, it is important that charge be restored in DRAM. This is done by using a Refresh operation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Refresh operations periodically rewrite the data throughout the entire memory. (wait)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JEDEC specifies that the retention time of DRAM cells to be 64ms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To maintain data integrity, it is important that refresh is done before this specified time for ALL the cells in the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DRAMs are volatile</a:t>
            </a:r>
            <a:r>
              <a:rPr lang="en-US" baseline="0" dirty="0" smtClean="0"/>
              <a:t> memories and relies on refreshes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Time to refresh increases as chip density increases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Refreshes block reads and increase read latency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Refresh Pausing makes refreshes interruptible by reads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RP gives 5.1% speedup for current 8Gb chips</a:t>
            </a:r>
          </a:p>
          <a:p>
            <a:pPr marL="228600" indent="-228600">
              <a:buAutoNum type="arabicPeriod"/>
            </a:pPr>
            <a:r>
              <a:rPr lang="en-US" dirty="0" smtClean="0"/>
              <a:t>It’s a scalable solution even for DDR4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 for the attention, I will be happy to take any questions that you may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Reads operate on a rank</a:t>
            </a:r>
          </a:p>
          <a:p>
            <a:pPr marL="228600" indent="-228600">
              <a:buAutoNum type="arabicPeriod"/>
            </a:pPr>
            <a:r>
              <a:rPr lang="en-US" dirty="0" smtClean="0"/>
              <a:t>Refreshes may also operate on the same rank</a:t>
            </a:r>
          </a:p>
          <a:p>
            <a:pPr marL="228600" indent="-228600">
              <a:buAutoNum type="arabicPeriod"/>
            </a:pPr>
            <a:r>
              <a:rPr lang="en-US" dirty="0" smtClean="0"/>
              <a:t>But since a DRAM</a:t>
            </a:r>
            <a:r>
              <a:rPr lang="en-US" baseline="0" dirty="0" smtClean="0"/>
              <a:t> rank can only serve one request, the scheduler, manages these reads and refreshes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(Click)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Trfc</a:t>
            </a:r>
            <a:r>
              <a:rPr lang="en-US" baseline="0" dirty="0" smtClean="0"/>
              <a:t> is the time to refresh one bundle of rows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Trc</a:t>
            </a:r>
            <a:r>
              <a:rPr lang="en-US" baseline="0" dirty="0" smtClean="0"/>
              <a:t> is the time to open and </a:t>
            </a:r>
            <a:r>
              <a:rPr lang="en-US" baseline="0" dirty="0" err="1" smtClean="0"/>
              <a:t>precharge</a:t>
            </a:r>
            <a:r>
              <a:rPr lang="en-US" baseline="0" dirty="0" smtClean="0"/>
              <a:t> a row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Trec</a:t>
            </a:r>
            <a:r>
              <a:rPr lang="en-US" baseline="0" dirty="0" smtClean="0"/>
              <a:t> is the current recovery time for the bundle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refresh pulses arrive at intervals of </a:t>
            </a:r>
            <a:r>
              <a:rPr lang="en-US" baseline="0" dirty="0" err="1" smtClean="0"/>
              <a:t>Trefi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(click) Hence a larger-refresh row bundle, implies a larger </a:t>
            </a:r>
            <a:r>
              <a:rPr lang="en-US" baseline="0" dirty="0" err="1" smtClean="0"/>
              <a:t>Trfc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A</a:t>
            </a:r>
            <a:r>
              <a:rPr lang="en-US" baseline="0" dirty="0" smtClean="0"/>
              <a:t> DRAM is organized hierarchically as Channels, Ranks and Banks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A channel can consist of </a:t>
            </a:r>
            <a:r>
              <a:rPr lang="en-US" baseline="0" dirty="0" err="1" smtClean="0"/>
              <a:t>upto</a:t>
            </a:r>
            <a:r>
              <a:rPr lang="en-US" baseline="0" dirty="0" smtClean="0"/>
              <a:t> 2 ranks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A ranks consists of chips, each of which can have several banks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A read request usually goes to a row in any bank and is read serially from the rank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Thus, read and write requests can go to any bank and open rows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Refreshes</a:t>
            </a:r>
            <a:r>
              <a:rPr lang="en-US" baseline="0" dirty="0" smtClean="0"/>
              <a:t> operate in two modes, the “stop the world” or burst mode, and distributed mode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the burst mode, all banks in a chip have all the rows refreshed, making the rank unavailable for a long period of time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(show animation)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the distributed mode, only a few rows in a rank refresh, thus refresh interval is small and distributed in time. This allows for servicing read and write requests in between refreshes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(show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Thus there are</a:t>
            </a:r>
            <a:r>
              <a:rPr lang="en-US" baseline="0" dirty="0" smtClean="0"/>
              <a:t> 3 transactions of concern in a DRAM, reads, write and refreshes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When a processor requests data from a DRAM, if not managed, (click) collisions in these data requests can occur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 scheduler is needed to manage requests to DRAM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Refresh bundle is paused at a lower granularity of a row</a:t>
            </a:r>
          </a:p>
          <a:p>
            <a:pPr marL="228600" indent="-228600">
              <a:buAutoNum type="arabicPeriod"/>
            </a:pPr>
            <a:r>
              <a:rPr lang="en-US" dirty="0" smtClean="0"/>
              <a:t>Maximum</a:t>
            </a:r>
            <a:r>
              <a:rPr lang="en-US" baseline="0" dirty="0" smtClean="0"/>
              <a:t> time a read waits is </a:t>
            </a:r>
            <a:r>
              <a:rPr lang="en-US" dirty="0" err="1" smtClean="0"/>
              <a:t>Trpc</a:t>
            </a:r>
            <a:r>
              <a:rPr lang="en-US" dirty="0" smtClean="0"/>
              <a:t>,</a:t>
            </a:r>
            <a:r>
              <a:rPr lang="en-US" baseline="0" dirty="0" smtClean="0"/>
              <a:t> the time for a row to open and close with its current recovery time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Refreshes are thus made interruptible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Hence maximum refresh penalty is limited to </a:t>
            </a:r>
            <a:r>
              <a:rPr lang="en-US" baseline="0" dirty="0" err="1" smtClean="0"/>
              <a:t>Trpc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The time spent</a:t>
            </a:r>
            <a:r>
              <a:rPr lang="en-US" baseline="0" dirty="0" smtClean="0"/>
              <a:t> in</a:t>
            </a:r>
            <a:r>
              <a:rPr lang="en-US" dirty="0" smtClean="0"/>
              <a:t> refresh is proportional</a:t>
            </a:r>
            <a:r>
              <a:rPr lang="en-US" baseline="0" dirty="0" smtClean="0"/>
              <a:t> to the number of rows in memory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 chip density has increased, the number of rows have increased, which means the time spent in refresh has also increased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graph shows percentage time the memory system is BUSY doing refresh for chips from 1Gb to current 8Gb and projections for future 16Gb and 32Gb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For previous generation chips, the time spent in refresh was small. However, current 8Gb chips spend 9% of the time doing refreshes, this time is ONLY going to increase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When</a:t>
            </a:r>
            <a:r>
              <a:rPr lang="en-US" baseline="0" dirty="0" smtClean="0"/>
              <a:t> </a:t>
            </a:r>
            <a:r>
              <a:rPr lang="en-US" dirty="0" smtClean="0"/>
              <a:t>the memory system is BUSY</a:t>
            </a:r>
            <a:r>
              <a:rPr lang="en-US" baseline="0" dirty="0" smtClean="0"/>
              <a:t> during refreshes, it is unavailable for demand operations like reads and writes.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this presentation we will focus on read operations as they tend to be performance critical.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Consider two requests A and B that arrive at a memory system that is not doing refresh. The memory system will service these requests quickly</a:t>
            </a:r>
            <a:r>
              <a:rPr lang="en-US" i="0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i="0" baseline="0" dirty="0" smtClean="0"/>
              <a:t>(click) Now consider that request B arrives after the memory system has started a refresh operation.</a:t>
            </a:r>
          </a:p>
          <a:p>
            <a:pPr marL="228600" indent="-228600">
              <a:buAutoNum type="arabicPeriod"/>
            </a:pPr>
            <a:r>
              <a:rPr lang="en-US" i="0" baseline="0" dirty="0" smtClean="0"/>
              <a:t>Request B will wait till the end of the refresh before it is serviced.</a:t>
            </a:r>
          </a:p>
          <a:p>
            <a:pPr marL="228600" indent="-228600">
              <a:buAutoNum type="arabicPeriod"/>
            </a:pPr>
            <a:r>
              <a:rPr lang="en-US" i="0" baseline="0" dirty="0" smtClean="0"/>
              <a:t>Thus, refresh blocks reads and increases read latency 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This graph shows the impact of refresh on average read latency when compared to an idealized system with no refreshes. The y axis represents the percentage increase in read latency. The x axis shows the chip density.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For current 8Gb chips, there is ~9% increase in read latency due to refreshes (click)(click)and this is ONLY going to become larger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This increase in read latency translates to a performance loss for memory intensive benchmarks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graph on the right shows the impact of refresh on performance when compared to an idealized system with no refreshes. The y axis shows the percentage performance loss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For current 8Gb chips, there is ~7% performance loss due to refreshes (click) and this is ONLY going to increase in the future.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Thus the impact of refresh in significant and our goal is to mitigate the impact of refreshes on read latency. (4:38)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7639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order to develop an effective solution, let me provide an overview of refresh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A DRAM bank is composed of rows.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Refreshes operates at a row granularity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To refresh a row, we need to activate and </a:t>
            </a:r>
            <a:r>
              <a:rPr lang="en-US" baseline="0" dirty="0" err="1" smtClean="0"/>
              <a:t>precharge</a:t>
            </a:r>
            <a:r>
              <a:rPr lang="en-US" baseline="0" dirty="0" smtClean="0"/>
              <a:t> the row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All rows need to be refreshed before 64ms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There are two ways to do this.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is the burst mode: (click) In this mode, once the refresh operation starts, it finishes ONLY when all rows in the memory finish refreshing. In such a “stop the world mode”, the memory gets tied up for a long time. This works fine for banks with a few rows. However, for banks with a large number of rows, the memory becomes unavailable for a few milliseconds, causing unacceptable latency.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(click) In the JEDEC specified distributed mode, Instead of providing one pulse within 64ms, 8K pulses are given within 64ms with each pulse refreshing a small portion of the memory which we call a refresh bundle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Reads can be serviced between refresh pulses and this reduces contention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F89C-AB10-4F54-AC17-AA3EDF0FB434}" type="datetime1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7FDB-89FF-447C-9E26-E00E6300AA56}" type="datetime1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9439-F761-4B12-BFAC-879695D0D4CA}" type="datetime1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BA20-9663-4196-9EC4-036060750FAE}" type="datetime1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BAA0-DB78-476E-9EA8-CBD943C46391}" type="datetime1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C9A3-600E-4454-AD31-BFDB15223E1D}" type="datetime1">
              <a:rPr lang="en-US" smtClean="0"/>
              <a:pPr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EDF8-BC00-49C7-BC75-89A17358057F}" type="datetime1">
              <a:rPr lang="en-US" smtClean="0"/>
              <a:pPr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DC41-3806-4A80-9F38-95230223E3A0}" type="datetime1">
              <a:rPr lang="en-US" smtClean="0"/>
              <a:pPr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CB0F-5204-4B7C-BC67-11DBE94DD10E}" type="datetime1">
              <a:rPr lang="en-US" smtClean="0"/>
              <a:pPr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622E-2017-4DA6-A655-0FD26182D674}" type="datetime1">
              <a:rPr lang="en-US" smtClean="0"/>
              <a:pPr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9D3-A8F3-4C83-8F48-15AD543B3B76}" type="datetime1">
              <a:rPr lang="en-US" smtClean="0"/>
              <a:pPr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6FD9-9867-47A0-946E-83461254488E}" type="datetime1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chart" Target="../charts/char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chart" Target="../charts/char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7772400" cy="1470025"/>
          </a:xfrm>
          <a:solidFill>
            <a:schemeClr val="accent1"/>
          </a:solidFill>
          <a:effectLst>
            <a:outerShdw blurRad="50800" dist="889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A Case for Refresh Pausing in DRAM Memory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676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Prashant</a:t>
            </a:r>
            <a:r>
              <a:rPr lang="en-US" sz="2400" dirty="0" smtClean="0">
                <a:solidFill>
                  <a:schemeClr val="tx1"/>
                </a:solidFill>
              </a:rPr>
              <a:t> Nair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Chia-Chen Chou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Moinuddin  Qureshi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4876800"/>
            <a:ext cx="4419600" cy="14805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76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 	  </a:t>
            </a:r>
          </a:p>
          <a:p>
            <a:pPr>
              <a:buNone/>
            </a:pPr>
            <a:r>
              <a:rPr lang="en-US" sz="2400" dirty="0" smtClean="0"/>
              <a:t>	   Every pulse refreshes a ‘Bundle of rows’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7733434"/>
              </p:ext>
            </p:extLst>
          </p:nvPr>
        </p:nvGraphicFramePr>
        <p:xfrm>
          <a:off x="1066800" y="2514600"/>
          <a:ext cx="7010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2971800"/>
              </a:tblGrid>
              <a:tr h="4581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Chip</a:t>
                      </a:r>
                      <a:r>
                        <a:rPr lang="en-US" sz="2400" baseline="0" dirty="0" smtClean="0"/>
                        <a:t> Size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Rows in a Refresh bundle (per bank)</a:t>
                      </a:r>
                      <a:endParaRPr lang="en-US" sz="2400" dirty="0"/>
                    </a:p>
                  </a:txBody>
                  <a:tcPr/>
                </a:tc>
              </a:tr>
              <a:tr h="3513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512</a:t>
                      </a:r>
                      <a:r>
                        <a:rPr lang="en-US" sz="2400" baseline="0" dirty="0" smtClean="0"/>
                        <a:t> M</a:t>
                      </a:r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513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1Gb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3513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2Gb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3513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4Gb</a:t>
                      </a:r>
                      <a:r>
                        <a:rPr lang="en-US" sz="2400" baseline="0" dirty="0" smtClean="0"/>
                        <a:t> or 8Gb (Twin 4Gb die)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6120824"/>
            <a:ext cx="88392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Refresh Bundle currently have </a:t>
            </a:r>
            <a:r>
              <a:rPr lang="en-US" sz="2400" dirty="0" err="1" smtClean="0">
                <a:solidFill>
                  <a:prstClr val="black"/>
                </a:solidFill>
              </a:rPr>
              <a:t>upto</a:t>
            </a:r>
            <a:r>
              <a:rPr lang="en-US" sz="2400" dirty="0" smtClean="0">
                <a:solidFill>
                  <a:prstClr val="black"/>
                </a:solidFill>
              </a:rPr>
              <a:t> 8 rows, and increasing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Refresh Bundle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8534400" cy="4571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T</a:t>
            </a:r>
            <a:r>
              <a:rPr lang="en-US" sz="2400" baseline="-25000" dirty="0" smtClean="0"/>
              <a:t>RFC</a:t>
            </a:r>
            <a:r>
              <a:rPr lang="en-US" sz="2400" dirty="0" smtClean="0"/>
              <a:t> is the time to do refresh for every refresh pulse</a:t>
            </a:r>
            <a:endParaRPr lang="en-US" sz="2400" baseline="-25000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209800" cy="396875"/>
          </a:xfrm>
        </p:spPr>
        <p:txBody>
          <a:bodyPr/>
          <a:lstStyle/>
          <a:p>
            <a:fld id="{1ECAAF94-34D1-4844-9837-2EF4AD3834AE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514600" y="2133600"/>
            <a:ext cx="381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2556965" y="1600200"/>
            <a:ext cx="3691435" cy="1055132"/>
            <a:chOff x="347165" y="2057400"/>
            <a:chExt cx="3691435" cy="1055132"/>
          </a:xfrm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381000" y="25908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3962400" y="25908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381000" y="2057400"/>
              <a:ext cx="685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r>
                <a:rPr lang="en-US" baseline="-25000" dirty="0" smtClean="0"/>
                <a:t>RFC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7165" y="2743200"/>
              <a:ext cx="1253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unavailable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18765" y="2057400"/>
              <a:ext cx="1009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available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H="1">
              <a:off x="1143000" y="21336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743200" y="2133600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3962400" y="2057400"/>
              <a:ext cx="76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133600" y="26670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8Gb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514600" y="2819400"/>
            <a:ext cx="3810000" cy="978932"/>
            <a:chOff x="2514600" y="3657600"/>
            <a:chExt cx="3810000" cy="978932"/>
          </a:xfrm>
        </p:grpSpPr>
        <p:sp>
          <p:nvSpPr>
            <p:cNvPr id="60" name="TextBox 59"/>
            <p:cNvSpPr txBox="1"/>
            <p:nvPr/>
          </p:nvSpPr>
          <p:spPr>
            <a:xfrm>
              <a:off x="2514600" y="4267200"/>
              <a:ext cx="1253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unavailable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514600" y="3657600"/>
              <a:ext cx="3810000" cy="914400"/>
              <a:chOff x="304800" y="3429000"/>
              <a:chExt cx="3810000" cy="91440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304800" y="3962400"/>
                <a:ext cx="381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304800" y="3962400"/>
                <a:ext cx="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3962400" y="3962400"/>
                <a:ext cx="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304800" y="3429000"/>
                <a:ext cx="1295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</a:t>
                </a:r>
                <a:r>
                  <a:rPr lang="en-US" baseline="-25000" dirty="0" smtClean="0"/>
                  <a:t>RFC</a:t>
                </a:r>
                <a:endParaRPr lang="en-US" baseline="-25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91021" y="3429000"/>
                <a:ext cx="1009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available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1676400" y="3429000"/>
                <a:ext cx="533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3124200" y="3429000"/>
                <a:ext cx="838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3962400" y="3429000"/>
                <a:ext cx="76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057400" y="3974068"/>
                <a:ext cx="686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16Gb</a:t>
                </a:r>
                <a:endParaRPr lang="en-US" dirty="0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2514600" y="3886200"/>
            <a:ext cx="3810000" cy="914400"/>
            <a:chOff x="304800" y="4648200"/>
            <a:chExt cx="3810000" cy="91440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962400" y="51816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04800" y="5181600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04800" y="51816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304800" y="4648200"/>
              <a:ext cx="2209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r>
                <a:rPr lang="en-US" baseline="-25000" dirty="0" smtClean="0"/>
                <a:t>RFC</a:t>
              </a:r>
              <a:endParaRPr lang="en-US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3400" y="5193268"/>
              <a:ext cx="1253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unavailable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00621" y="4659868"/>
              <a:ext cx="1009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available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962400" y="4648200"/>
              <a:ext cx="76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2667000" y="4648200"/>
              <a:ext cx="1143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057400" y="5181600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32Gb</a:t>
              </a:r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438400" y="1447800"/>
            <a:ext cx="3886200" cy="3581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52400" y="5867400"/>
            <a:ext cx="88392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High 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RFC 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sym typeface="Wingdings"/>
              </a:rPr>
              <a:t> Read waits for refresh for long time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The Latency Wall of Refresh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/>
          <p:cNvSpPr txBox="1">
            <a:spLocks/>
          </p:cNvSpPr>
          <p:nvPr/>
        </p:nvSpPr>
        <p:spPr>
          <a:xfrm>
            <a:off x="304800" y="5257801"/>
            <a:ext cx="8534400" cy="4571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 8Gb chips have T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RFC</a:t>
            </a:r>
            <a:r>
              <a:rPr lang="en-US" sz="2400" dirty="0" smtClean="0"/>
              <a:t> of 350ns &gt;&gt; read latency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143000"/>
            <a:ext cx="8077200" cy="42973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Introduction &amp; Motivation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595959"/>
                </a:solidFill>
              </a:rPr>
              <a:t>Refresh Operation:  Background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CB0202"/>
                </a:solidFill>
              </a:rPr>
              <a:t>Refresh Pausing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 Evaluation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Alternative Proposals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Summary</a:t>
            </a:r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38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685800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19200" y="1981200"/>
            <a:ext cx="7086600" cy="536448"/>
            <a:chOff x="1295400" y="3048000"/>
            <a:chExt cx="7086600" cy="53644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295400" y="3581400"/>
              <a:ext cx="7086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lowchart: Process 4"/>
            <p:cNvSpPr/>
            <p:nvPr/>
          </p:nvSpPr>
          <p:spPr>
            <a:xfrm>
              <a:off x="1676400" y="3048000"/>
              <a:ext cx="609600" cy="536448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43800" y="259384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2209800" y="1984248"/>
            <a:ext cx="4114800" cy="533400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Refresh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3962400" y="3736848"/>
            <a:ext cx="609600" cy="536448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048000" y="2593848"/>
            <a:ext cx="1806072" cy="838200"/>
            <a:chOff x="3048000" y="2819400"/>
            <a:chExt cx="1806072" cy="838200"/>
          </a:xfrm>
        </p:grpSpPr>
        <p:sp>
          <p:nvSpPr>
            <p:cNvPr id="9" name="Up Arrow 8"/>
            <p:cNvSpPr/>
            <p:nvPr/>
          </p:nvSpPr>
          <p:spPr>
            <a:xfrm>
              <a:off x="3886200" y="2819400"/>
              <a:ext cx="152400" cy="457200"/>
            </a:xfrm>
            <a:prstGeom prst="up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8000" y="3288268"/>
              <a:ext cx="180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Request B arrives</a:t>
              </a:r>
              <a:endParaRPr lang="en-US" dirty="0"/>
            </a:p>
          </p:txBody>
        </p:sp>
      </p:grpSp>
      <p:sp>
        <p:nvSpPr>
          <p:cNvPr id="25" name="Explosion 1 24"/>
          <p:cNvSpPr/>
          <p:nvPr/>
        </p:nvSpPr>
        <p:spPr>
          <a:xfrm>
            <a:off x="1066800" y="4270248"/>
            <a:ext cx="2438400" cy="990600"/>
          </a:xfrm>
          <a:prstGeom prst="irregularSeal1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Interrupted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80855" y="2593848"/>
            <a:ext cx="20030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Baseline system</a:t>
            </a:r>
            <a:endParaRPr lang="en-US" sz="2200" dirty="0"/>
          </a:p>
        </p:txBody>
      </p:sp>
      <p:sp>
        <p:nvSpPr>
          <p:cNvPr id="23" name="Flowchart: Process 22"/>
          <p:cNvSpPr/>
          <p:nvPr/>
        </p:nvSpPr>
        <p:spPr>
          <a:xfrm>
            <a:off x="4572000" y="3736848"/>
            <a:ext cx="2362200" cy="533400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Refresh (Cont.)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5724" y="4346448"/>
            <a:ext cx="21584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Refresh Pausing</a:t>
            </a:r>
            <a:endParaRPr lang="en-US" sz="2200" dirty="0"/>
          </a:p>
        </p:txBody>
      </p:sp>
      <p:sp>
        <p:nvSpPr>
          <p:cNvPr id="29" name="Flowchart: Process 28"/>
          <p:cNvSpPr/>
          <p:nvPr/>
        </p:nvSpPr>
        <p:spPr>
          <a:xfrm>
            <a:off x="6324600" y="1984248"/>
            <a:ext cx="609600" cy="536448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143000" y="3733800"/>
            <a:ext cx="7086600" cy="536448"/>
            <a:chOff x="1295400" y="3048000"/>
            <a:chExt cx="7086600" cy="536448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295400" y="3581400"/>
              <a:ext cx="7086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Process 31"/>
            <p:cNvSpPr/>
            <p:nvPr/>
          </p:nvSpPr>
          <p:spPr>
            <a:xfrm>
              <a:off x="1676400" y="3048000"/>
              <a:ext cx="609600" cy="536448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33" name="Flowchart: Process 32"/>
          <p:cNvSpPr/>
          <p:nvPr/>
        </p:nvSpPr>
        <p:spPr>
          <a:xfrm>
            <a:off x="2133600" y="3736848"/>
            <a:ext cx="1828800" cy="533400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Refresh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0000" y="443431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048000" y="4346448"/>
            <a:ext cx="1806072" cy="838200"/>
            <a:chOff x="3048000" y="2819400"/>
            <a:chExt cx="1806072" cy="838200"/>
          </a:xfrm>
        </p:grpSpPr>
        <p:sp>
          <p:nvSpPr>
            <p:cNvPr id="39" name="Up Arrow 38"/>
            <p:cNvSpPr/>
            <p:nvPr/>
          </p:nvSpPr>
          <p:spPr>
            <a:xfrm>
              <a:off x="3886200" y="2819400"/>
              <a:ext cx="152400" cy="457200"/>
            </a:xfrm>
            <a:prstGeom prst="up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48000" y="3288268"/>
              <a:ext cx="180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Request B arrives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04800" y="10668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Insight: Make Refresh Operations Interruptible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2400" y="6120824"/>
            <a:ext cx="88392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Pausing Refresh reduces wait time for Reads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5435024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dirty="0" smtClean="0">
                <a:solidFill>
                  <a:srgbClr val="CB0202"/>
                </a:solidFill>
              </a:rPr>
              <a:t>Pausing at arbitrary point can cause data loss</a:t>
            </a:r>
            <a:endParaRPr lang="en-US" sz="2400" dirty="0">
              <a:solidFill>
                <a:srgbClr val="CB0202"/>
              </a:solidFill>
            </a:endParaRPr>
          </a:p>
        </p:txBody>
      </p:sp>
      <p:sp>
        <p:nvSpPr>
          <p:cNvPr id="4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Refresh Pausing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25" grpId="0" animBg="1"/>
      <p:bldP spid="19" grpId="0"/>
      <p:bldP spid="23" grpId="0" animBg="1"/>
      <p:bldP spid="27" grpId="0"/>
      <p:bldP spid="29" grpId="0" animBg="1"/>
      <p:bldP spid="33" grpId="0" animBg="1"/>
      <p:bldP spid="34" grpId="0"/>
      <p:bldP spid="35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5"/>
          <p:cNvGrpSpPr/>
          <p:nvPr/>
        </p:nvGrpSpPr>
        <p:grpSpPr>
          <a:xfrm>
            <a:off x="4343400" y="1143000"/>
            <a:ext cx="4399229" cy="4038600"/>
            <a:chOff x="4343400" y="1143000"/>
            <a:chExt cx="4399229" cy="4038600"/>
          </a:xfrm>
        </p:grpSpPr>
        <p:grpSp>
          <p:nvGrpSpPr>
            <p:cNvPr id="4" name="Group 56"/>
            <p:cNvGrpSpPr/>
            <p:nvPr/>
          </p:nvGrpSpPr>
          <p:grpSpPr>
            <a:xfrm>
              <a:off x="4343400" y="1143000"/>
              <a:ext cx="4399229" cy="3657600"/>
              <a:chOff x="5788041" y="2362200"/>
              <a:chExt cx="2954588" cy="2438400"/>
            </a:xfrm>
          </p:grpSpPr>
          <p:sp>
            <p:nvSpPr>
              <p:cNvPr id="41" name="Flowchart: Process 40"/>
              <p:cNvSpPr/>
              <p:nvPr/>
            </p:nvSpPr>
            <p:spPr>
              <a:xfrm>
                <a:off x="7083441" y="2971800"/>
                <a:ext cx="1219200" cy="1828800"/>
              </a:xfrm>
              <a:prstGeom prst="flowChartProcess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7083441" y="3276600"/>
                <a:ext cx="1219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83441" y="3429000"/>
                <a:ext cx="1219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083441" y="3581400"/>
                <a:ext cx="1219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083441" y="3733800"/>
                <a:ext cx="1219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083441" y="3886200"/>
                <a:ext cx="1219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083441" y="4038600"/>
                <a:ext cx="1219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83441" y="4191000"/>
                <a:ext cx="1219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083441" y="4343400"/>
                <a:ext cx="1219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7083441" y="4495800"/>
                <a:ext cx="1219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083441" y="4648200"/>
                <a:ext cx="1219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083441" y="3124200"/>
                <a:ext cx="1219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7467600" y="2362200"/>
                <a:ext cx="1275029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Bank</a:t>
                </a:r>
                <a:endParaRPr lang="en-US" sz="24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788041" y="4114800"/>
                <a:ext cx="678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Rows</a:t>
                </a:r>
                <a:endParaRPr lang="en-US" dirty="0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6321441" y="4419600"/>
                <a:ext cx="76200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6321441" y="3962400"/>
                <a:ext cx="762000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/>
            <p:cNvSpPr/>
            <p:nvPr/>
          </p:nvSpPr>
          <p:spPr>
            <a:xfrm>
              <a:off x="6248400" y="4953000"/>
              <a:ext cx="1828800" cy="2286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Row Buffer</a:t>
              </a:r>
              <a:endParaRPr lang="en-US" dirty="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6248400" y="3886200"/>
            <a:ext cx="1828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48400" y="4114800"/>
            <a:ext cx="1828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48400" y="4343400"/>
            <a:ext cx="1828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248400" y="4572000"/>
            <a:ext cx="1828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9600" y="1524000"/>
            <a:ext cx="2753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Refresh Pulse</a:t>
            </a:r>
          </a:p>
          <a:p>
            <a:r>
              <a:rPr lang="en-US" sz="2400" dirty="0" smtClean="0"/>
              <a:t> (4 rows in a bundle)</a:t>
            </a:r>
            <a:endParaRPr lang="en-US" sz="24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62000" y="2667000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153400" y="2895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Chip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62000" y="3048000"/>
            <a:ext cx="2836546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Refresh Pausing</a:t>
            </a:r>
            <a:endParaRPr lang="en-US" sz="2400" dirty="0"/>
          </a:p>
        </p:txBody>
      </p:sp>
      <p:grpSp>
        <p:nvGrpSpPr>
          <p:cNvPr id="5" name="Group 81"/>
          <p:cNvGrpSpPr/>
          <p:nvPr/>
        </p:nvGrpSpPr>
        <p:grpSpPr>
          <a:xfrm>
            <a:off x="1447800" y="3886200"/>
            <a:ext cx="2590800" cy="811887"/>
            <a:chOff x="1447800" y="3886200"/>
            <a:chExt cx="2590800" cy="811887"/>
          </a:xfrm>
        </p:grpSpPr>
        <p:sp>
          <p:nvSpPr>
            <p:cNvPr id="76" name="Right Arrow 75"/>
            <p:cNvSpPr/>
            <p:nvPr/>
          </p:nvSpPr>
          <p:spPr>
            <a:xfrm>
              <a:off x="1447800" y="3886200"/>
              <a:ext cx="2590800" cy="3048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286000" y="4267200"/>
              <a:ext cx="914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Pause</a:t>
              </a:r>
              <a:endParaRPr lang="en-US" sz="2200" dirty="0"/>
            </a:p>
          </p:txBody>
        </p:sp>
      </p:grpSp>
      <p:sp>
        <p:nvSpPr>
          <p:cNvPr id="80" name="Right Arrow 79"/>
          <p:cNvSpPr/>
          <p:nvPr/>
        </p:nvSpPr>
        <p:spPr>
          <a:xfrm>
            <a:off x="4419600" y="4724400"/>
            <a:ext cx="1295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Read  X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248400" y="2057400"/>
            <a:ext cx="1828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0" y="3048000"/>
            <a:ext cx="3331874" cy="461665"/>
          </a:xfrm>
          <a:prstGeom prst="rect">
            <a:avLst/>
          </a:prstGeom>
          <a:solidFill>
            <a:srgbClr val="BBCFE6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Without  Refresh Pausing</a:t>
            </a:r>
            <a:endParaRPr lang="en-US" sz="2400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48400" y="2057400"/>
            <a:ext cx="1828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52400" y="6120824"/>
            <a:ext cx="88392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Refresh Pausing at Row boundary to service read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0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Refresh Pausing: When to Pause?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C -0.00069 0.01667 -0.00208 0.03333 -0.00208 0.05 C -0.00208 0.0794 -3.33333E-6 0.0669 0.00209 0.05833 C 0.00469 0.01458 0.00643 0.03403 -3.33333E-6 2.22222E-6 Z " pathEditMode="relative" ptsTypes="ffff">
                                      <p:cBhvr>
                                        <p:cTn id="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C -0.00069 0.02778 -0.00208 0.05556 -0.00208 0.08333 C -0.00208 0.10301 0.00069 0.09282 0.00417 0.08611 C 0.00486 0.06759 0.00503 0.04907 0.00625 0.03056 C 0.00712 0.0169 0.01354 0.025 0.00625 0.00556 C 0.00521 0.00255 0.00208 0.00185 3.33333E-6 1.11022E-16 Z " pathEditMode="relative" ptsTypes="ffffff">
                                      <p:cBhvr>
                                        <p:cTn id="1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2.22222E-6 C -0.01284 0.03426 -0.00624 0.01273 -0.00624 0.09167 C -0.00624 0.13194 -0.01163 0.12384 0.00209 0.13611 C 0.00938 0.10671 0.00209 0.06481 6.66667E-6 0.03333 C -0.0019 0.00417 -0.00416 0.01667 6.66667E-6 -2.22222E-6 Z " pathEditMode="relative" ptsTypes="fffff">
                                      <p:cBhvr>
                                        <p:cTn id="1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7.77778E-6 C 0.0007 0.05741 -0.00156 0.11505 0.00209 0.17223 C 0.00226 0.17639 0.01025 0.17084 0.01042 0.16667 C 0.01251 0.11297 0.01164 0.05903 0.00834 0.00556 C 0.00817 0.00139 0.00278 0.00186 6.66667E-6 7.77778E-6 Z " pathEditMode="relative" ptsTypes="fffff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5.55556E-6 L -3.33333E-6 0.4111 " pathEditMode="relative" ptsTypes="AA">
                                      <p:cBhvr>
                                        <p:cTn id="2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8 0.00092 -0.00747 0.00023 -0.01042 0.00277 C -0.01233 0.00439 -0.0125 0.0081 -0.0125 0.01111 C -0.0125 0.02963 -0.01164 0.04814 -0.01042 0.06666 C -0.01025 0.06967 -0.01007 0.07314 -0.00834 0.075 C -0.00608 0.07731 -0.00278 0.07685 0 0.07777 C 0.00208 0.07685 0.00468 0.07708 0.00625 0.075 C 0.00781 0.07291 0.00833 0.06967 0.00833 0.06666 C 0.00833 0.05277 0.00798 0.03865 0.00625 0.025 C 0.0059 0.02175 0.00312 0.01967 0.00208 0.01666 C 0.00104 0.01412 0.00156 0.01041 0 0.00833 C -0.00157 0.00625 -0.00625 0.00856 -0.00625 0.00555 C -0.00625 0.00231 -0.00209 0.00185 0 0 Z " pathEditMode="relative" ptsTypes="fffffffffffff">
                                      <p:cBhvr>
                                        <p:cTn id="4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 0.41111 " pathEditMode="relative" ptsTypes="AA">
                                      <p:cBhvr>
                                        <p:cTn id="5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00"/>
                            </p:stCondLst>
                            <p:childTnLst>
                              <p:par>
                                <p:cTn id="59" presetID="3" presetClass="exit" presetSubtype="1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92 0.01227 -0.0125 0.02246 -0.01666 0.03889 C -0.0177 0.05394 -0.021 0.07871 -0.01666 0.09445 C -0.01562 0.09861 -0.00677 0.10162 -0.00416 0.10278 C -0.00208 0.10185 0.0007 0.10232 0.00209 0.1 C 0.00382 0.09699 0.00417 0.09259 0.00417 0.08889 C 0.00417 0.07847 0.0033 0.04005 0 0.02222 C -0.00382 0.00185 -0.00764 0.01019 0 0 Z " pathEditMode="relative" ptsTypes="ffffffff">
                                      <p:cBhvr>
                                        <p:cTn id="7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08 0.00833 -0.00417 0.01666 -0.00625 0.025 C -0.00955 0.03819 -0.0092 0.05324 -0.0125 0.06666 C -0.01163 0.09213 -0.02135 0.12939 0 0.13889 C 0.03299 0.1243 0 0.03981 0 0 Z " pathEditMode="relative" ptsTypes="fffff">
                                      <p:cBhvr>
                                        <p:cTn id="7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12 0.06342 -0.00347 0.09699 -0.00208 0.16944 C 0.00729 0.15069 0.00417 0.15995 0.00417 0.11944 C 0.00417 0.01875 0.00851 0.04491 0 0 Z " pathEditMode="relative" ptsTypes="ffff">
                                      <p:cBhvr>
                                        <p:cTn id="7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2" animBg="1"/>
      <p:bldP spid="63" grpId="0" animBg="1"/>
      <p:bldP spid="63" grpId="2" animBg="1"/>
      <p:bldP spid="64" grpId="0" animBg="1"/>
      <p:bldP spid="64" grpId="2" animBg="1"/>
      <p:bldP spid="65" grpId="0" animBg="1"/>
      <p:bldP spid="65" grpId="2" animBg="1"/>
      <p:bldP spid="75" grpId="0" animBg="1"/>
      <p:bldP spid="80" grpId="0" animBg="1"/>
      <p:bldP spid="80" grpId="1" animBg="1"/>
      <p:bldP spid="80" grpId="2" animBg="1"/>
      <p:bldP spid="80" grpId="3" animBg="1"/>
      <p:bldP spid="81" grpId="0" animBg="1"/>
      <p:bldP spid="81" grpId="1" animBg="1"/>
      <p:bldP spid="81" grpId="2" animBg="1"/>
      <p:bldP spid="83" grpId="1" animBg="1"/>
      <p:bldP spid="39" grpId="0" animBg="1"/>
      <p:bldP spid="39" grpId="1" animBg="1"/>
      <p:bldP spid="39" grpId="2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Memory Controller generates a Refresh Enable (RE) signal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sz="2400" dirty="0" smtClean="0"/>
              <a:t>Pausing requires ‘</a:t>
            </a:r>
            <a:r>
              <a:rPr lang="en-US" sz="2400" i="1" dirty="0" smtClean="0"/>
              <a:t>active low’</a:t>
            </a:r>
            <a:r>
              <a:rPr lang="en-US" sz="2400" dirty="0" smtClean="0"/>
              <a:t> detection of RE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sz="2400" dirty="0" smtClean="0"/>
              <a:t>One way communication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4114800"/>
            <a:ext cx="3352800" cy="1676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Memory Controller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0" y="4419600"/>
            <a:ext cx="205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391400" y="4419600"/>
            <a:ext cx="0" cy="1371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0" y="4503003"/>
            <a:ext cx="1905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Refresh Enable</a:t>
            </a:r>
          </a:p>
          <a:p>
            <a:pPr algn="ctr"/>
            <a:r>
              <a:rPr lang="en-US" sz="2200" dirty="0" smtClean="0"/>
              <a:t>(RE) to DRAM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6629400" y="3352800"/>
            <a:ext cx="9144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77200" y="3352800"/>
            <a:ext cx="3048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629400" y="28956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629400" y="4114800"/>
            <a:ext cx="1981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67600" y="2667000"/>
            <a:ext cx="4764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</a:t>
            </a:r>
            <a:endParaRPr lang="en-US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48400" y="3897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7332845" y="2971800"/>
            <a:ext cx="210955" cy="24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01000" y="27432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Pause</a:t>
            </a:r>
            <a:endParaRPr lang="en-US" sz="2200" dirty="0"/>
          </a:p>
        </p:txBody>
      </p:sp>
      <p:cxnSp>
        <p:nvCxnSpPr>
          <p:cNvPr id="25" name="Straight Connector 24"/>
          <p:cNvCxnSpPr>
            <a:stCxn id="24" idx="1"/>
          </p:cNvCxnSpPr>
          <p:nvPr/>
        </p:nvCxnSpPr>
        <p:spPr>
          <a:xfrm flipH="1">
            <a:off x="7543800" y="2958644"/>
            <a:ext cx="457200" cy="115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24800" y="4507468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Resume</a:t>
            </a:r>
            <a:endParaRPr lang="en-US" dirty="0"/>
          </a:p>
        </p:txBody>
      </p: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8077200" y="4114800"/>
            <a:ext cx="342900" cy="3926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43800" y="4114800"/>
            <a:ext cx="5334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Refresh Pausing: Interface Details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8" grpId="0"/>
      <p:bldP spid="19" grpId="0"/>
      <p:bldP spid="20" grpId="0"/>
      <p:bldP spid="24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839200" cy="5211763"/>
          </a:xfrm>
        </p:spPr>
        <p:txBody>
          <a:bodyPr/>
          <a:lstStyle/>
          <a:p>
            <a:r>
              <a:rPr lang="en-US" sz="2400" dirty="0" smtClean="0"/>
              <a:t>Row Address Counter increments the addresses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sz="2400" dirty="0" smtClean="0"/>
              <a:t>Stop the increment using a simple AND gate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sz="2400" dirty="0" smtClean="0"/>
              <a:t>Active Low Refresh Enable as ‘Refresh Pause’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5" name="Group 28"/>
          <p:cNvGrpSpPr/>
          <p:nvPr/>
        </p:nvGrpSpPr>
        <p:grpSpPr>
          <a:xfrm>
            <a:off x="228600" y="3048000"/>
            <a:ext cx="8610600" cy="3581400"/>
            <a:chOff x="228600" y="3048000"/>
            <a:chExt cx="8610600" cy="3581400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0" y="3505200"/>
              <a:ext cx="7543800" cy="2971800"/>
              <a:chOff x="1295400" y="3581400"/>
              <a:chExt cx="7543800" cy="2971800"/>
            </a:xfrm>
          </p:grpSpPr>
          <p:grpSp>
            <p:nvGrpSpPr>
              <p:cNvPr id="7" name="Group 39"/>
              <p:cNvGrpSpPr/>
              <p:nvPr/>
            </p:nvGrpSpPr>
            <p:grpSpPr>
              <a:xfrm>
                <a:off x="1295400" y="3581400"/>
                <a:ext cx="4495800" cy="2971800"/>
                <a:chOff x="1295400" y="2895600"/>
                <a:chExt cx="4495800" cy="29718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295400" y="2895600"/>
                  <a:ext cx="4495800" cy="29718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600200" y="2971800"/>
                  <a:ext cx="3733800" cy="45720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Address Generator</a:t>
                  </a:r>
                  <a:endParaRPr lang="en-US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362200" y="4038600"/>
                  <a:ext cx="1447800" cy="5334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Row Address Counter</a:t>
                  </a:r>
                  <a:endParaRPr lang="en-US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828800" y="4038600"/>
                  <a:ext cx="533400" cy="53340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EN</a:t>
                  </a:r>
                  <a:endParaRPr lang="en-US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828800" y="5334000"/>
                  <a:ext cx="1752600" cy="381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Incrementer</a:t>
                  </a:r>
                  <a:endParaRPr lang="en-US" dirty="0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2895600" y="4572000"/>
                  <a:ext cx="0" cy="762000"/>
                </a:xfrm>
                <a:prstGeom prst="line">
                  <a:avLst/>
                </a:prstGeom>
                <a:ln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810000" y="4114800"/>
                  <a:ext cx="1066800" cy="0"/>
                </a:xfrm>
                <a:prstGeom prst="line">
                  <a:avLst/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ight Arrow 40"/>
              <p:cNvSpPr/>
              <p:nvPr/>
            </p:nvSpPr>
            <p:spPr>
              <a:xfrm>
                <a:off x="5334000" y="3657600"/>
                <a:ext cx="3505200" cy="3810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172200" y="4038600"/>
                <a:ext cx="2612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Refresh Bundle Addresses</a:t>
                </a:r>
                <a:endParaRPr lang="en-US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28600" y="3048000"/>
              <a:ext cx="8610600" cy="3581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" y="3135868"/>
              <a:ext cx="990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DRAM</a:t>
              </a:r>
              <a:endParaRPr lang="en-US" sz="2200" dirty="0"/>
            </a:p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800600" y="4038600"/>
            <a:ext cx="0" cy="68580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lay 29"/>
          <p:cNvSpPr/>
          <p:nvPr/>
        </p:nvSpPr>
        <p:spPr>
          <a:xfrm rot="5400000">
            <a:off x="4419600" y="5562600"/>
            <a:ext cx="533400" cy="5334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800600" y="4724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3"/>
            <a:endCxn id="30" idx="3"/>
          </p:cNvCxnSpPr>
          <p:nvPr/>
        </p:nvCxnSpPr>
        <p:spPr>
          <a:xfrm flipV="1">
            <a:off x="3505200" y="6096000"/>
            <a:ext cx="1181100" cy="381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72000" y="5105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3890" y="48884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610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Refresh Pausing: Track a Paused Row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2837"/>
            <a:ext cx="91440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Scheduler schedules: Read, Write, and Refresh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sz="2400" dirty="0" smtClean="0"/>
              <a:t>Responsible for Pausing Refresh for Read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sz="2400" dirty="0" smtClean="0"/>
              <a:t>Keeps track of refresh time done before Pause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28600" y="3276600"/>
            <a:ext cx="7924800" cy="3036332"/>
            <a:chOff x="228600" y="3276600"/>
            <a:chExt cx="7924800" cy="3036332"/>
          </a:xfrm>
        </p:grpSpPr>
        <p:sp>
          <p:nvSpPr>
            <p:cNvPr id="4" name="Rounded Rectangle 3"/>
            <p:cNvSpPr/>
            <p:nvPr/>
          </p:nvSpPr>
          <p:spPr>
            <a:xfrm>
              <a:off x="228600" y="3581400"/>
              <a:ext cx="2209800" cy="2667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Processor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sp>
          <p:nvSpPr>
            <p:cNvPr id="5" name="Left-Right Arrow 4"/>
            <p:cNvSpPr/>
            <p:nvPr/>
          </p:nvSpPr>
          <p:spPr>
            <a:xfrm>
              <a:off x="4114800" y="4267200"/>
              <a:ext cx="2514600" cy="900031"/>
            </a:xfrm>
            <a:prstGeom prst="left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ysClr val="windowText" lastClr="000000"/>
                  </a:solidFill>
                </a:rPr>
                <a:t>Bus</a:t>
              </a:r>
              <a:endParaRPr lang="en-US" sz="2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38400" y="3581400"/>
              <a:ext cx="1676400" cy="2667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/>
            </a:p>
            <a:p>
              <a:pPr algn="ctr"/>
              <a:endParaRPr lang="en-US" sz="2400" dirty="0" smtClean="0"/>
            </a:p>
            <a:p>
              <a:pPr algn="ctr"/>
              <a:endParaRPr lang="en-US" sz="2400" dirty="0" smtClean="0"/>
            </a:p>
            <a:p>
              <a:pPr algn="ctr"/>
              <a:endParaRPr lang="en-US" sz="2400" dirty="0" smtClean="0"/>
            </a:p>
            <a:p>
              <a:pPr algn="ctr"/>
              <a:endParaRPr lang="en-US" sz="2400" dirty="0" smtClean="0"/>
            </a:p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Memory</a:t>
              </a:r>
            </a:p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Controller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19400" y="4191000"/>
              <a:ext cx="990600" cy="457200"/>
              <a:chOff x="-1524000" y="-228600"/>
              <a:chExt cx="990600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-1524000" y="-228600"/>
                <a:ext cx="990600" cy="4572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-685800" y="-2286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-1447800" y="-2286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-990600" y="-2286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-838200" y="-2286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-1295400" y="-2286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-1143000" y="-2286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819400" y="4876800"/>
              <a:ext cx="990600" cy="457200"/>
              <a:chOff x="-1524000" y="-228600"/>
              <a:chExt cx="990600" cy="457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-1524000" y="-228600"/>
                <a:ext cx="990600" cy="4572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-685800" y="-2286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-1447800" y="-2286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-990600" y="-2286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-838200" y="-2286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-1295400" y="-2286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-1143000" y="-2286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2743200" y="3733800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Scheduler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114800" y="5867400"/>
              <a:ext cx="24384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800600" y="3733800"/>
              <a:ext cx="1336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Queue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76800" y="5181600"/>
              <a:ext cx="1388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Queue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95800" y="5943600"/>
              <a:ext cx="1581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Refresh Enable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35" idx="1"/>
            </p:cNvCxnSpPr>
            <p:nvPr/>
          </p:nvCxnSpPr>
          <p:spPr>
            <a:xfrm flipH="1" flipV="1">
              <a:off x="3886200" y="5181600"/>
              <a:ext cx="990600" cy="184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1"/>
            </p:cNvCxnSpPr>
            <p:nvPr/>
          </p:nvCxnSpPr>
          <p:spPr>
            <a:xfrm flipH="1">
              <a:off x="3886200" y="3918466"/>
              <a:ext cx="914400" cy="2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629400" y="3276600"/>
              <a:ext cx="1524000" cy="2971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ysClr val="windowText" lastClr="000000"/>
                  </a:solidFill>
                </a:rPr>
                <a:t>DRAM</a:t>
              </a:r>
              <a:endParaRPr lang="en-US" sz="2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0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0"/>
            <a:ext cx="83820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Refresh Pausing: Memory Scheduler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35563"/>
          </a:xfrm>
        </p:spPr>
        <p:txBody>
          <a:bodyPr>
            <a:noAutofit/>
          </a:bodyPr>
          <a:lstStyle/>
          <a:p>
            <a:r>
              <a:rPr lang="en-US" sz="2400" dirty="0" smtClean="0"/>
              <a:t>Pausing can delay Refresh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JEDEC allows delay of up-to 8 pending refresh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sz="2400" dirty="0" smtClean="0"/>
              <a:t>If 8 pending refresh, then issue ‘Forced Refresh’ 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sz="2400" dirty="0" smtClean="0"/>
              <a:t>Forced Refresh cannot be Paused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1905000"/>
            <a:ext cx="56388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Reads/Writes</a:t>
            </a:r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>
            <a:off x="1524000" y="2514600"/>
            <a:ext cx="1524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2286000" y="2514600"/>
            <a:ext cx="1524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2971800" y="2514600"/>
            <a:ext cx="1524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3733800" y="2514600"/>
            <a:ext cx="1524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4419600" y="2514600"/>
            <a:ext cx="1524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5181600" y="2514600"/>
            <a:ext cx="1524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5867400" y="2514600"/>
            <a:ext cx="1524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6553200" y="2514600"/>
            <a:ext cx="1524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1905000"/>
            <a:ext cx="15240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Forced Refresh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81000" y="1905000"/>
            <a:ext cx="8545307" cy="1752600"/>
            <a:chOff x="457200" y="2133600"/>
            <a:chExt cx="8545307" cy="17526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914400" y="2667000"/>
              <a:ext cx="7467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914400" y="2133600"/>
              <a:ext cx="152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838200" y="2743200"/>
              <a:ext cx="152400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67600" y="2831068"/>
              <a:ext cx="1534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Refresh Pulses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7010400" y="29718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57200" y="3239869"/>
              <a:ext cx="8937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Refresh</a:t>
              </a:r>
            </a:p>
            <a:p>
              <a:r>
                <a:rPr lang="en-US" dirty="0" smtClean="0"/>
                <a:t> Issued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276600" y="3135868"/>
            <a:ext cx="19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Refresh Not Issued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524000" y="3048000"/>
            <a:ext cx="5181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2400" y="6120824"/>
            <a:ext cx="88392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Forced Refresh for data integrity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Forced Refresh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143000"/>
            <a:ext cx="8077200" cy="42973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Introduction &amp; Motivation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595959"/>
                </a:solidFill>
              </a:rPr>
              <a:t>Refresh Operation:  Background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Refresh Pausing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B0202"/>
                </a:solidFill>
              </a:rPr>
              <a:t>Evaluation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Alternative Proposals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 Summary</a:t>
            </a:r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468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4" y="1066800"/>
            <a:ext cx="86868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Dynamic Random Access Memory (DRAM) used as main memory</a:t>
            </a:r>
          </a:p>
          <a:p>
            <a:r>
              <a:rPr lang="en-US" sz="2400" dirty="0" smtClean="0"/>
              <a:t>DRAM stores data as charge on capacitor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5" name="Picture 34" descr="dra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3600" y="3276600"/>
            <a:ext cx="2524125" cy="2490470"/>
          </a:xfrm>
          <a:prstGeom prst="rect">
            <a:avLst/>
          </a:prstGeom>
        </p:spPr>
      </p:pic>
      <p:sp>
        <p:nvSpPr>
          <p:cNvPr id="87" name="Flowchart: Process 86"/>
          <p:cNvSpPr/>
          <p:nvPr/>
        </p:nvSpPr>
        <p:spPr>
          <a:xfrm>
            <a:off x="3124200" y="2057400"/>
            <a:ext cx="5638800" cy="3810000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6629400" y="4572000"/>
            <a:ext cx="1188720" cy="533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Leakage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3276600" y="2133600"/>
            <a:ext cx="2971800" cy="175260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DRAM cells leak data!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971800"/>
            <a:ext cx="1600200" cy="228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29718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90600" y="29718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0" y="29718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28800" y="29718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200" y="32766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7200" y="35814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7200" y="38862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mond 44"/>
          <p:cNvSpPr/>
          <p:nvPr/>
        </p:nvSpPr>
        <p:spPr>
          <a:xfrm>
            <a:off x="1219200" y="44958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1219200" y="47244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/>
          <p:cNvSpPr/>
          <p:nvPr/>
        </p:nvSpPr>
        <p:spPr>
          <a:xfrm>
            <a:off x="1219200" y="49530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>
            <a:off x="685800" y="44958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685800" y="47244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iamond 53"/>
          <p:cNvSpPr/>
          <p:nvPr/>
        </p:nvSpPr>
        <p:spPr>
          <a:xfrm>
            <a:off x="685800" y="49530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iamond 54"/>
          <p:cNvSpPr/>
          <p:nvPr/>
        </p:nvSpPr>
        <p:spPr>
          <a:xfrm>
            <a:off x="1752600" y="44958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iamond 55"/>
          <p:cNvSpPr/>
          <p:nvPr/>
        </p:nvSpPr>
        <p:spPr>
          <a:xfrm>
            <a:off x="1752600" y="47244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iamond 56"/>
          <p:cNvSpPr/>
          <p:nvPr/>
        </p:nvSpPr>
        <p:spPr>
          <a:xfrm>
            <a:off x="1752600" y="49530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7320575"/>
              </p:ext>
            </p:extLst>
          </p:nvPr>
        </p:nvGraphicFramePr>
        <p:xfrm>
          <a:off x="457200" y="25908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 Chip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Rectangle 66"/>
          <p:cNvSpPr/>
          <p:nvPr/>
        </p:nvSpPr>
        <p:spPr>
          <a:xfrm>
            <a:off x="1524000" y="32766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153400" y="3886200"/>
            <a:ext cx="3810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295400" y="29718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57200" y="41910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828800" y="2057400"/>
            <a:ext cx="12192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828800" y="3581400"/>
            <a:ext cx="129540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800" y="5943600"/>
            <a:ext cx="84582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DRAM </a:t>
            </a:r>
            <a:r>
              <a:rPr lang="en-US" sz="2400" dirty="0" smtClean="0">
                <a:solidFill>
                  <a:prstClr val="black"/>
                </a:solidFill>
              </a:rPr>
              <a:t>is a volatile memory </a:t>
            </a:r>
            <a:r>
              <a:rPr lang="en-US" sz="2400" dirty="0" smtClean="0">
                <a:solidFill>
                  <a:prstClr val="black"/>
                </a:solidFill>
                <a:sym typeface="Wingdings"/>
              </a:rPr>
              <a:t> Charge leaks quickly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07 0.00162 C -0.10468 0.00046 -0.15399 -0.00046 -0.21701 -0.00555 C -0.22673 -0.00485 -0.23645 -0.00485 -0.246 -0.00324 C -0.24982 -0.00254 -0.25694 0.00162 -0.25694 0.00185 C -0.26128 0.01757 -0.26128 0.02543 -0.2625 0.04532 C -0.26267 0.05942 -0.27083 0.15584 -0.26059 0.19538 C -0.25711 0.24763 -0.26354 0.2985 -0.26423 0.35029 C -0.26475 0.38913 -0.26423 0.42775 -0.26423 0.46659 " pathEditMode="relative" rAng="0" ptsTypes="fffffff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0" y="229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0" grpId="1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66800"/>
            <a:ext cx="9144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400" b="1" dirty="0" smtClean="0"/>
              <a:t>Simulator: </a:t>
            </a:r>
            <a:r>
              <a:rPr lang="en-US" sz="2400" dirty="0" err="1" smtClean="0"/>
              <a:t>uSIMM</a:t>
            </a:r>
            <a:r>
              <a:rPr lang="en-US" sz="2400" dirty="0" smtClean="0"/>
              <a:t> from Memory Scheduling Championship (MSC)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Workloads</a:t>
            </a:r>
            <a:r>
              <a:rPr lang="en-US" sz="2400" dirty="0" smtClean="0"/>
              <a:t>: MSC Suite</a:t>
            </a:r>
          </a:p>
          <a:p>
            <a:pPr lvl="1"/>
            <a:r>
              <a:rPr lang="en-US" sz="2400" dirty="0" smtClean="0"/>
              <a:t>COMMERCIAL(5), PARSEC(9), BIOBENCH(2) and SPEC(2)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Configuration: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0634990"/>
              </p:ext>
            </p:extLst>
          </p:nvPr>
        </p:nvGraphicFramePr>
        <p:xfrm>
          <a:off x="1219200" y="3429000"/>
          <a:ext cx="6629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/>
                <a:gridCol w="33147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Cores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Last Level Cache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1MB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DRAM</a:t>
                      </a:r>
                      <a:r>
                        <a:rPr lang="en-US" sz="2400" baseline="0" dirty="0" smtClean="0"/>
                        <a:t> (DDR3)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 Chips/Rank,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8Gb/Chip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Channels, Ranks,</a:t>
                      </a:r>
                      <a:r>
                        <a:rPr lang="en-US" sz="2400" baseline="0" dirty="0" smtClean="0"/>
                        <a:t> Banks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4,2,8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Refresh (Baseline)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Distributed (JEDEC)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8252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 Results presented for temperature &gt; 85C (paper also has &lt;85C) </a:t>
            </a:r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Experimental Setup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5481935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Refresh Pausing gives ~7% read latency reduction for an 8Gb chip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xmlns="" val="2202215864"/>
              </p:ext>
            </p:extLst>
          </p:nvPr>
        </p:nvGraphicFramePr>
        <p:xfrm>
          <a:off x="457200" y="1295401"/>
          <a:ext cx="8229599" cy="3505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Down Arrow 12"/>
          <p:cNvSpPr/>
          <p:nvPr/>
        </p:nvSpPr>
        <p:spPr>
          <a:xfrm flipH="1">
            <a:off x="7467600" y="1905000"/>
            <a:ext cx="228600" cy="457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200" y="1905001"/>
            <a:ext cx="69342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20000" y="1905000"/>
            <a:ext cx="6096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7%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Results: Read Latency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200" y="5329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Refresh Pausing gives ~5% performance improvement for an 8Gb chip</a:t>
            </a:r>
            <a:endParaRPr lang="en-US" sz="2400" dirty="0"/>
          </a:p>
        </p:txBody>
      </p:sp>
      <p:graphicFrame>
        <p:nvGraphicFramePr>
          <p:cNvPr id="20" name="Chart 19"/>
          <p:cNvGraphicFramePr/>
          <p:nvPr/>
        </p:nvGraphicFramePr>
        <p:xfrm>
          <a:off x="457200" y="990600"/>
          <a:ext cx="8153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1600200"/>
            <a:ext cx="7010400" cy="213360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86600" y="2743200"/>
            <a:ext cx="8382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Results: Performance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1000" y="5791201"/>
            <a:ext cx="83058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Refresh Pausing more effective as chips density increases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xmlns="" val="4171443812"/>
              </p:ext>
            </p:extLst>
          </p:nvPr>
        </p:nvGraphicFramePr>
        <p:xfrm>
          <a:off x="457200" y="1371600"/>
          <a:ext cx="82296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Oval 7"/>
          <p:cNvSpPr/>
          <p:nvPr/>
        </p:nvSpPr>
        <p:spPr>
          <a:xfrm>
            <a:off x="6400800" y="2590800"/>
            <a:ext cx="10668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Results: Impact of Chip Density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4800" y="3352800"/>
            <a:ext cx="10668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219200"/>
            <a:ext cx="8077200" cy="42973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Introduction &amp; Motivation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595959"/>
                </a:solidFill>
              </a:rPr>
              <a:t>Refresh Operation:  Background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Refresh Pausing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595959"/>
                </a:solidFill>
              </a:rPr>
              <a:t> Evaluation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 smtClean="0">
                <a:solidFill>
                  <a:srgbClr val="800000"/>
                </a:solidFill>
              </a:rPr>
              <a:t>Alternative Proposals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 Summary</a:t>
            </a:r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17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Elastic Refresh waits for idle period before issuing a refresh</a:t>
            </a:r>
          </a:p>
          <a:p>
            <a:endParaRPr lang="en-US" sz="1200" dirty="0" smtClean="0"/>
          </a:p>
          <a:p>
            <a:r>
              <a:rPr lang="en-US" sz="2400" dirty="0" smtClean="0"/>
              <a:t>Estimates average inter-arrival time of memory request</a:t>
            </a:r>
          </a:p>
        </p:txBody>
      </p:sp>
      <p:cxnSp>
        <p:nvCxnSpPr>
          <p:cNvPr id="13" name="Straight Arrow Connector 12"/>
          <p:cNvCxnSpPr>
            <a:stCxn id="10" idx="3"/>
            <a:endCxn id="11" idx="1"/>
          </p:cNvCxnSpPr>
          <p:nvPr/>
        </p:nvCxnSpPr>
        <p:spPr>
          <a:xfrm>
            <a:off x="3657600" y="3238500"/>
            <a:ext cx="1676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14800" y="29718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units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819400" y="2590800"/>
            <a:ext cx="1130246" cy="914400"/>
            <a:chOff x="2819400" y="3200400"/>
            <a:chExt cx="1130246" cy="914400"/>
          </a:xfrm>
        </p:grpSpPr>
        <p:sp>
          <p:nvSpPr>
            <p:cNvPr id="10" name="Rectangle 9"/>
            <p:cNvSpPr/>
            <p:nvPr/>
          </p:nvSpPr>
          <p:spPr>
            <a:xfrm>
              <a:off x="3124200" y="3581400"/>
              <a:ext cx="533400" cy="53340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19400" y="3200400"/>
              <a:ext cx="1130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Request A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9200" y="2602468"/>
            <a:ext cx="1122230" cy="902732"/>
            <a:chOff x="5029200" y="3212068"/>
            <a:chExt cx="1122230" cy="902732"/>
          </a:xfrm>
        </p:grpSpPr>
        <p:sp>
          <p:nvSpPr>
            <p:cNvPr id="11" name="Rectangle 10"/>
            <p:cNvSpPr/>
            <p:nvPr/>
          </p:nvSpPr>
          <p:spPr>
            <a:xfrm>
              <a:off x="5334000" y="3581400"/>
              <a:ext cx="533400" cy="53340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B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9200" y="3212068"/>
              <a:ext cx="112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Request B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62200" y="3505200"/>
            <a:ext cx="5643471" cy="369332"/>
            <a:chOff x="2362200" y="4114800"/>
            <a:chExt cx="5643471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362200" y="4114800"/>
              <a:ext cx="5638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391400" y="41148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62200" y="4572000"/>
            <a:ext cx="5638800" cy="381000"/>
            <a:chOff x="2362200" y="5181600"/>
            <a:chExt cx="5638800" cy="3810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362200" y="5181600"/>
              <a:ext cx="5638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315200" y="519326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62200" y="5715000"/>
            <a:ext cx="5638800" cy="381000"/>
            <a:chOff x="2362200" y="6324600"/>
            <a:chExt cx="5638800" cy="3810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362200" y="6324600"/>
              <a:ext cx="5638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315200" y="633626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19400" y="3657600"/>
            <a:ext cx="1130246" cy="914400"/>
            <a:chOff x="2819400" y="3200400"/>
            <a:chExt cx="1130246" cy="914400"/>
          </a:xfrm>
        </p:grpSpPr>
        <p:sp>
          <p:nvSpPr>
            <p:cNvPr id="26" name="Rectangle 25"/>
            <p:cNvSpPr/>
            <p:nvPr/>
          </p:nvSpPr>
          <p:spPr>
            <a:xfrm>
              <a:off x="3124200" y="3581400"/>
              <a:ext cx="533400" cy="53340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19400" y="3200400"/>
              <a:ext cx="1130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Request A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62600" y="3669268"/>
            <a:ext cx="1122230" cy="902732"/>
            <a:chOff x="5029200" y="3212068"/>
            <a:chExt cx="1122230" cy="902732"/>
          </a:xfrm>
        </p:grpSpPr>
        <p:sp>
          <p:nvSpPr>
            <p:cNvPr id="29" name="Rectangle 28"/>
            <p:cNvSpPr/>
            <p:nvPr/>
          </p:nvSpPr>
          <p:spPr>
            <a:xfrm>
              <a:off x="5334000" y="3581400"/>
              <a:ext cx="533400" cy="53340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B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9200" y="3212068"/>
              <a:ext cx="112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Request B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3657600" y="4038600"/>
            <a:ext cx="2209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87547" y="37338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units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657600" y="4114800"/>
            <a:ext cx="22098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Refresh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819400" y="4800600"/>
            <a:ext cx="1130246" cy="914400"/>
            <a:chOff x="2819400" y="3200400"/>
            <a:chExt cx="1130246" cy="914400"/>
          </a:xfrm>
        </p:grpSpPr>
        <p:sp>
          <p:nvSpPr>
            <p:cNvPr id="38" name="Rectangle 37"/>
            <p:cNvSpPr/>
            <p:nvPr/>
          </p:nvSpPr>
          <p:spPr>
            <a:xfrm>
              <a:off x="3124200" y="3581400"/>
              <a:ext cx="533400" cy="53340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19400" y="3200400"/>
              <a:ext cx="1130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Request A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934200" y="4812268"/>
            <a:ext cx="1122230" cy="902732"/>
            <a:chOff x="5029200" y="3212068"/>
            <a:chExt cx="1122230" cy="902732"/>
          </a:xfrm>
        </p:grpSpPr>
        <p:sp>
          <p:nvSpPr>
            <p:cNvPr id="41" name="Rectangle 40"/>
            <p:cNvSpPr/>
            <p:nvPr/>
          </p:nvSpPr>
          <p:spPr>
            <a:xfrm>
              <a:off x="5334000" y="3581400"/>
              <a:ext cx="533400" cy="53340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B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9200" y="3212068"/>
              <a:ext cx="112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Request B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3657600" y="5181600"/>
            <a:ext cx="3581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029200" y="5257800"/>
            <a:ext cx="22098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Refresh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01947" y="48884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 units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657600" y="5334000"/>
            <a:ext cx="1371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38600" y="53340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" y="2971800"/>
            <a:ext cx="14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Refreshes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3400" y="4126468"/>
            <a:ext cx="160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Refreshes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3400" y="5269468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Refresh</a:t>
            </a:r>
            <a:endParaRPr lang="en-US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09600" y="6019801"/>
            <a:ext cx="76962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The “Wait and Watch” policy can increase wait times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6868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Elastic </a:t>
            </a:r>
            <a:r>
              <a:rPr lang="en-US" dirty="0"/>
              <a:t>Refresh for Scheduling Refresh </a:t>
            </a:r>
            <a:r>
              <a:rPr lang="en-US" sz="2800" dirty="0"/>
              <a:t>[MICRO’10]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1074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4" grpId="0"/>
      <p:bldP spid="35" grpId="0" animBg="1"/>
      <p:bldP spid="47" grpId="0" animBg="1"/>
      <p:bldP spid="48" grpId="0"/>
      <p:bldP spid="53" grpId="0"/>
      <p:bldP spid="54" grpId="0"/>
      <p:bldP spid="55" grpId="0"/>
      <p:bldP spid="56" grpId="0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xmlns="" val="64515651"/>
              </p:ext>
            </p:extLst>
          </p:nvPr>
        </p:nvGraphicFramePr>
        <p:xfrm>
          <a:off x="609599" y="1143000"/>
          <a:ext cx="8077201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 10"/>
          <p:cNvSpPr/>
          <p:nvPr/>
        </p:nvSpPr>
        <p:spPr>
          <a:xfrm>
            <a:off x="1981200" y="1752600"/>
            <a:ext cx="6553200" cy="2819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1981200" y="3429000"/>
            <a:ext cx="655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1000" y="5867401"/>
            <a:ext cx="8305800" cy="457200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Refresh Pausing outperforms Elastic Refresh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Comparison with Elastic Refresh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783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Reduce bundles size and have more bundles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457200" y="2133600"/>
            <a:ext cx="8305800" cy="1828800"/>
            <a:chOff x="609600" y="2362200"/>
            <a:chExt cx="8305800" cy="1828800"/>
          </a:xfrm>
        </p:grpSpPr>
        <p:sp>
          <p:nvSpPr>
            <p:cNvPr id="47" name="Up Arrow 46"/>
            <p:cNvSpPr/>
            <p:nvPr/>
          </p:nvSpPr>
          <p:spPr>
            <a:xfrm>
              <a:off x="8077200" y="3733800"/>
              <a:ext cx="152400" cy="457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09600" y="2362200"/>
              <a:ext cx="8305800" cy="1828800"/>
              <a:chOff x="609600" y="2667000"/>
              <a:chExt cx="8305800" cy="1828800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609600" y="3962400"/>
                <a:ext cx="3657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953000" y="3962400"/>
                <a:ext cx="3962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838200" y="3352800"/>
                <a:ext cx="10668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048000" y="3352800"/>
                <a:ext cx="10668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676400" y="4114800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REFI</a:t>
                </a:r>
                <a:endParaRPr lang="en-US" baseline="-25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105400" y="4114800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REFI</a:t>
                </a:r>
                <a:r>
                  <a:rPr lang="en-US" dirty="0" smtClean="0"/>
                  <a:t>/2</a:t>
                </a:r>
                <a:endParaRPr lang="en-US" baseline="-25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69029" y="3429000"/>
                <a:ext cx="531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RFC</a:t>
                </a:r>
                <a:endParaRPr lang="en-US" baseline="-25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278829" y="3440668"/>
                <a:ext cx="531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RFC</a:t>
                </a:r>
                <a:endParaRPr lang="en-US" baseline="-250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953000" y="3352800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876800" y="3429000"/>
                <a:ext cx="737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RFC</a:t>
                </a:r>
                <a:r>
                  <a:rPr lang="en-US" dirty="0" smtClean="0"/>
                  <a:t>/2</a:t>
                </a:r>
                <a:endParaRPr lang="en-US" baseline="-250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019800" y="3352800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943600" y="3429000"/>
                <a:ext cx="737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RFC</a:t>
                </a:r>
                <a:r>
                  <a:rPr lang="en-US" dirty="0" smtClean="0"/>
                  <a:t>/2</a:t>
                </a:r>
                <a:endParaRPr lang="en-US" baseline="-250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086600" y="3352800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153400" y="3352800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034441" y="3429000"/>
                <a:ext cx="737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RFC</a:t>
                </a:r>
                <a:r>
                  <a:rPr lang="en-US" dirty="0" smtClean="0"/>
                  <a:t>/2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101241" y="3429000"/>
                <a:ext cx="737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RFC</a:t>
                </a:r>
                <a:r>
                  <a:rPr lang="en-US" dirty="0" smtClean="0"/>
                  <a:t>/2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172200" y="4114800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REFI</a:t>
                </a:r>
                <a:r>
                  <a:rPr lang="en-US" dirty="0" smtClean="0"/>
                  <a:t>/2</a:t>
                </a:r>
                <a:endParaRPr lang="en-US" baseline="-25000" dirty="0"/>
              </a:p>
            </p:txBody>
          </p:sp>
          <p:sp>
            <p:nvSpPr>
              <p:cNvPr id="42" name="Up Arrow 41"/>
              <p:cNvSpPr/>
              <p:nvPr/>
            </p:nvSpPr>
            <p:spPr>
              <a:xfrm>
                <a:off x="7010400" y="4038600"/>
                <a:ext cx="152400" cy="4572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Up Arrow 42"/>
              <p:cNvSpPr/>
              <p:nvPr/>
            </p:nvSpPr>
            <p:spPr>
              <a:xfrm>
                <a:off x="5943600" y="4038600"/>
                <a:ext cx="152400" cy="4572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Up Arrow 43"/>
              <p:cNvSpPr/>
              <p:nvPr/>
            </p:nvSpPr>
            <p:spPr>
              <a:xfrm>
                <a:off x="2971800" y="4038600"/>
                <a:ext cx="152400" cy="4572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Up Arrow 44"/>
              <p:cNvSpPr/>
              <p:nvPr/>
            </p:nvSpPr>
            <p:spPr>
              <a:xfrm>
                <a:off x="762000" y="4038600"/>
                <a:ext cx="152400" cy="4572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Up Arrow 45"/>
              <p:cNvSpPr/>
              <p:nvPr/>
            </p:nvSpPr>
            <p:spPr>
              <a:xfrm>
                <a:off x="4876800" y="4038600"/>
                <a:ext cx="152400" cy="4572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229635" y="4114800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REFI</a:t>
                </a:r>
                <a:r>
                  <a:rPr lang="en-US" dirty="0" smtClean="0"/>
                  <a:t>/2</a:t>
                </a:r>
                <a:endParaRPr lang="en-US" baseline="-25000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066800" y="4114800"/>
                <a:ext cx="175260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172200" y="4114800"/>
                <a:ext cx="76200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7239000" y="4114800"/>
                <a:ext cx="76200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5105400" y="4114800"/>
                <a:ext cx="76200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6019800" y="2667000"/>
                <a:ext cx="1590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DDR4 x2 Mode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371600" y="2667000"/>
                <a:ext cx="2422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DDR3 Distributed Mode</a:t>
                </a:r>
                <a:endParaRPr lang="en-US" dirty="0"/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0" y="2551837"/>
            <a:ext cx="9677400" cy="287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In x2 mode, T</a:t>
            </a:r>
            <a:r>
              <a:rPr lang="en-US" sz="2400" baseline="-25000" dirty="0">
                <a:solidFill>
                  <a:prstClr val="black"/>
                </a:solidFill>
              </a:rPr>
              <a:t>REFI</a:t>
            </a:r>
            <a:r>
              <a:rPr lang="en-US" sz="2400" dirty="0">
                <a:solidFill>
                  <a:prstClr val="black"/>
                </a:solidFill>
              </a:rPr>
              <a:t> is reduced by 2 (x4 mode by 4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endParaRPr lang="en-US" sz="12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In x2 mode T</a:t>
            </a:r>
            <a:r>
              <a:rPr lang="en-US" sz="2400" baseline="-25000" dirty="0">
                <a:solidFill>
                  <a:prstClr val="black"/>
                </a:solidFill>
              </a:rPr>
              <a:t>RFC </a:t>
            </a:r>
            <a:r>
              <a:rPr lang="en-US" sz="2400" dirty="0">
                <a:solidFill>
                  <a:prstClr val="black"/>
                </a:solidFill>
              </a:rPr>
              <a:t> is reduced by 2 (x4 mode by 4)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7200" y="5867400"/>
            <a:ext cx="82296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Fine Grained Refresh to reduce contention of Refresh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DDR4 proposals: x2 and x4 modes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381000" y="1066800"/>
          <a:ext cx="8424862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/>
          <p:cNvSpPr/>
          <p:nvPr/>
        </p:nvSpPr>
        <p:spPr>
          <a:xfrm>
            <a:off x="5029200" y="990600"/>
            <a:ext cx="3733800" cy="464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" y="1066800"/>
            <a:ext cx="4648200" cy="441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0" y="1295400"/>
            <a:ext cx="35052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1066800"/>
            <a:ext cx="8305800" cy="441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1295400"/>
            <a:ext cx="71628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5800" y="5867400"/>
            <a:ext cx="79248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DDR4 modes (x2 and x4) useful but not enough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Comparison with DDR4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1" animBg="1"/>
      <p:bldP spid="11" grpId="1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219200"/>
            <a:ext cx="8077200" cy="46783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Introduction &amp; Motivation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100" dirty="0" smtClean="0"/>
              <a:t> </a:t>
            </a:r>
            <a:r>
              <a:rPr lang="en-US" sz="3100" dirty="0" smtClean="0">
                <a:solidFill>
                  <a:srgbClr val="595959"/>
                </a:solidFill>
              </a:rPr>
              <a:t>Refresh Operation:  Background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100" b="1" dirty="0" smtClean="0"/>
              <a:t> 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Refresh Pausing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100" dirty="0" smtClean="0">
                <a:solidFill>
                  <a:srgbClr val="595959"/>
                </a:solidFill>
              </a:rPr>
              <a:t> Evaluation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Alternative Proposals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100" dirty="0" smtClean="0"/>
              <a:t> </a:t>
            </a:r>
            <a:r>
              <a:rPr lang="en-US" sz="3100" b="1" dirty="0" smtClean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23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DRAM maintains data by Refresh operations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514600"/>
            <a:ext cx="1600200" cy="228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5146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905000" y="25146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1600200" y="40386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600200" y="42672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1600200" y="44958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1066800" y="40386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1066800" y="42672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1066800" y="44958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2133600" y="40386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2133600" y="42672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2133600" y="44958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28194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05000" y="28194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71600" y="3124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05000" y="34290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838200" y="28194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38200" y="31242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8200" y="34290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71600" y="25146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76400" y="25146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09800" y="25146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8200" y="37338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182285"/>
              </p:ext>
            </p:extLst>
          </p:nvPr>
        </p:nvGraphicFramePr>
        <p:xfrm>
          <a:off x="838200" y="21336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 Chip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Left Arrow 33"/>
          <p:cNvSpPr/>
          <p:nvPr/>
        </p:nvSpPr>
        <p:spPr>
          <a:xfrm>
            <a:off x="2514600" y="3276600"/>
            <a:ext cx="12192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Refresh</a:t>
            </a:r>
            <a:endParaRPr lang="en-US" dirty="0"/>
          </a:p>
        </p:txBody>
      </p:sp>
      <p:sp>
        <p:nvSpPr>
          <p:cNvPr id="35" name="Left Arrow 34"/>
          <p:cNvSpPr/>
          <p:nvPr/>
        </p:nvSpPr>
        <p:spPr>
          <a:xfrm>
            <a:off x="2514600" y="2971800"/>
            <a:ext cx="12192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Refresh</a:t>
            </a:r>
            <a:endParaRPr lang="en-US" dirty="0"/>
          </a:p>
        </p:txBody>
      </p:sp>
      <p:sp>
        <p:nvSpPr>
          <p:cNvPr id="36" name="Left Arrow 35"/>
          <p:cNvSpPr/>
          <p:nvPr/>
        </p:nvSpPr>
        <p:spPr>
          <a:xfrm>
            <a:off x="2514600" y="2743200"/>
            <a:ext cx="12192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Refresh</a:t>
            </a:r>
            <a:endParaRPr lang="en-US" dirty="0"/>
          </a:p>
        </p:txBody>
      </p:sp>
      <p:sp>
        <p:nvSpPr>
          <p:cNvPr id="37" name="Left Arrow 36"/>
          <p:cNvSpPr/>
          <p:nvPr/>
        </p:nvSpPr>
        <p:spPr>
          <a:xfrm>
            <a:off x="2514600" y="2438400"/>
            <a:ext cx="12192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Refresh</a:t>
            </a:r>
            <a:endParaRPr lang="en-US" dirty="0"/>
          </a:p>
        </p:txBody>
      </p:sp>
      <p:sp>
        <p:nvSpPr>
          <p:cNvPr id="39" name="Rectangular Callout 38"/>
          <p:cNvSpPr/>
          <p:nvPr/>
        </p:nvSpPr>
        <p:spPr>
          <a:xfrm>
            <a:off x="4038600" y="3581400"/>
            <a:ext cx="4648200" cy="1600200"/>
          </a:xfrm>
          <a:prstGeom prst="wedgeRectCallout">
            <a:avLst>
              <a:gd name="adj1" fmla="val -92959"/>
              <a:gd name="adj2" fmla="val -4757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JEDEC specified DRAM retention time: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64ms (&lt; 85 C)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32ms (&gt; 85 C)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05000" y="34290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038600" y="2133600"/>
            <a:ext cx="2971800" cy="76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Charge on cells restored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4800" y="5943600"/>
            <a:ext cx="84582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DRAM relies on Refresh for data integrity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Refresh: Restoring Data in DRAM</a:t>
            </a:r>
            <a:endParaRPr lang="en-US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228600" y="5410200"/>
            <a:ext cx="8915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Time between Refresh ≤ Retention Time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7" grpId="1" animBg="1"/>
      <p:bldP spid="18" grpId="1" animBg="1"/>
      <p:bldP spid="19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40" grpId="0" animBg="1"/>
      <p:bldP spid="41" grpId="0" animBg="1"/>
      <p:bldP spid="44" grpId="0" animBg="1"/>
      <p:bldP spid="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678363"/>
          </a:xfrm>
        </p:spPr>
        <p:txBody>
          <a:bodyPr>
            <a:noAutofit/>
          </a:bodyPr>
          <a:lstStyle/>
          <a:p>
            <a:r>
              <a:rPr lang="en-US" sz="2400" dirty="0" smtClean="0"/>
              <a:t>DRAM relies on Refresh for data integrity</a:t>
            </a:r>
          </a:p>
          <a:p>
            <a:endParaRPr lang="en-US" sz="1200" dirty="0" smtClean="0"/>
          </a:p>
          <a:p>
            <a:r>
              <a:rPr lang="en-US" sz="2400" dirty="0" smtClean="0"/>
              <a:t>Time for Refresh increases with chip density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sz="2400" dirty="0" smtClean="0"/>
              <a:t>Refresh blocks read, increases read latency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sz="2400" dirty="0" smtClean="0"/>
              <a:t>Refresh Pausing: make Refresh Interruptible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sz="2400" dirty="0" smtClean="0"/>
              <a:t>Pausing provides 5% improvement for 8Gb, increases with higher density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sz="2400" dirty="0" smtClean="0"/>
              <a:t>Applicable also to DDR4 (fine grained refresh)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THANK YOU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Refresh+Read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Reads operate on a rank</a:t>
            </a:r>
          </a:p>
          <a:p>
            <a:r>
              <a:rPr lang="en-US" dirty="0" smtClean="0"/>
              <a:t>Refreshes may also operate on the same rank</a:t>
            </a:r>
          </a:p>
          <a:p>
            <a:r>
              <a:rPr lang="en-US" dirty="0" smtClean="0"/>
              <a:t>DRAMs serve only a single request at a time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3124200"/>
            <a:ext cx="4724400" cy="1447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8600" y="5029200"/>
            <a:ext cx="1600200" cy="1524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600" y="5105400"/>
            <a:ext cx="16764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5029200"/>
            <a:ext cx="2209800" cy="1143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6488668"/>
            <a:ext cx="133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Queue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85800" y="54864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800" y="57150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5800" y="59436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5800" y="5029200"/>
            <a:ext cx="22098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895600" y="5486400"/>
            <a:ext cx="1143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638800" y="54864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91000" y="3657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24600" y="5105400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Refresh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repeatCount="indefinite" accel="50000" decel="50000" fill="hold" grpId="1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C 0 -0.01572 0 -0.03121 0 -0.06058 C 0 -0.08994 -0.01702 -0.15561 0 -0.17688 C 0.01701 -0.19815 0.08177 -0.18775 0.10173 -0.1889 C 0.1217 -0.19006 0.12083 -0.18705 0.11996 -0.18405 " pathEditMode="relative" ptsTypes="aaaaA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1441 -0.0874 0.02899 -0.1748 0 -0.2155 C -0.02899 -0.25619 -0.14531 -0.23954 -0.17448 -0.2444 " pathEditMode="relative" ptsTypes="aaA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6" grpId="0" animBg="1"/>
      <p:bldP spid="16" grpId="1" animBg="1"/>
      <p:bldP spid="16" grpId="2" animBg="1"/>
      <p:bldP spid="23" grpId="0"/>
      <p:bldP spid="24" grpId="0" animBg="1"/>
      <p:bldP spid="2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Refresh Row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T</a:t>
            </a:r>
            <a:r>
              <a:rPr lang="en-US" sz="2800" baseline="-25000" dirty="0" smtClean="0"/>
              <a:t>RFC </a:t>
            </a:r>
            <a:r>
              <a:rPr lang="en-US" sz="2800" dirty="0" smtClean="0"/>
              <a:t>: Time to refresh one bundle of rows </a:t>
            </a:r>
            <a:endParaRPr lang="en-US" sz="2800" baseline="-25000" dirty="0" smtClean="0"/>
          </a:p>
          <a:p>
            <a:r>
              <a:rPr lang="en-US" sz="2800" dirty="0" smtClean="0"/>
              <a:t>T</a:t>
            </a:r>
            <a:r>
              <a:rPr lang="en-US" sz="2800" baseline="-25000" dirty="0" smtClean="0"/>
              <a:t>REC</a:t>
            </a:r>
            <a:r>
              <a:rPr lang="en-US" sz="2800" dirty="0" smtClean="0"/>
              <a:t> : Current Recovery Time</a:t>
            </a:r>
          </a:p>
          <a:p>
            <a:r>
              <a:rPr lang="en-US" sz="2800" dirty="0" smtClean="0"/>
              <a:t>T</a:t>
            </a:r>
            <a:r>
              <a:rPr lang="en-US" sz="2800" baseline="-25000" dirty="0" smtClean="0"/>
              <a:t>REFI </a:t>
            </a:r>
            <a:r>
              <a:rPr lang="en-US" sz="2800" dirty="0" smtClean="0"/>
              <a:t>: Time until next bundle refresh</a:t>
            </a:r>
            <a:endParaRPr lang="en-US" sz="2800" baseline="-25000" dirty="0" smtClean="0"/>
          </a:p>
          <a:p>
            <a:endParaRPr lang="en-US" baseline="-25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019800"/>
          <a:ext cx="9144000" cy="53340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533400">
                <a:tc>
                  <a:txBody>
                    <a:bodyPr/>
                    <a:lstStyle/>
                    <a:p>
                      <a:pPr marL="514350" indent="-514350" algn="ctr">
                        <a:buNone/>
                      </a:pPr>
                      <a:r>
                        <a:rPr lang="en-US" sz="2800" dirty="0" smtClean="0"/>
                        <a:t>Larger</a:t>
                      </a:r>
                      <a:r>
                        <a:rPr lang="en-US" sz="2800" baseline="0" dirty="0" smtClean="0"/>
                        <a:t> refresh-row bundle implies larger T</a:t>
                      </a:r>
                      <a:r>
                        <a:rPr lang="en-US" sz="2800" baseline="-25000" dirty="0" smtClean="0"/>
                        <a:t>RFC</a:t>
                      </a:r>
                      <a:r>
                        <a:rPr lang="en-US" sz="2800" baseline="0" dirty="0" smtClean="0"/>
                        <a:t>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18"/>
          <p:cNvGrpSpPr/>
          <p:nvPr/>
        </p:nvGrpSpPr>
        <p:grpSpPr>
          <a:xfrm>
            <a:off x="533400" y="1524000"/>
            <a:ext cx="7848600" cy="990600"/>
            <a:chOff x="685800" y="1981200"/>
            <a:chExt cx="7848600" cy="9906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85800" y="2971800"/>
              <a:ext cx="7848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066800" y="1981200"/>
              <a:ext cx="381000" cy="990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5800" y="1981200"/>
              <a:ext cx="381000" cy="990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800" y="1981200"/>
              <a:ext cx="381000" cy="990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28800" y="1981200"/>
              <a:ext cx="381000" cy="990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9800" y="1981200"/>
              <a:ext cx="381000" cy="990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90800" y="1981200"/>
              <a:ext cx="381000" cy="990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71800" y="1981200"/>
              <a:ext cx="381000" cy="990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52800" y="1981200"/>
              <a:ext cx="381000" cy="990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581400" y="1524000"/>
            <a:ext cx="381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33400" y="1371600"/>
            <a:ext cx="3352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0200" y="848380"/>
            <a:ext cx="725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RFC</a:t>
            </a:r>
            <a:endParaRPr lang="en-US" sz="2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9000" y="2667000"/>
            <a:ext cx="73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REC</a:t>
            </a:r>
            <a:endParaRPr lang="en-US" sz="2800" baseline="-25000" dirty="0"/>
          </a:p>
        </p:txBody>
      </p:sp>
      <p:sp>
        <p:nvSpPr>
          <p:cNvPr id="26" name="Up Arrow 25"/>
          <p:cNvSpPr/>
          <p:nvPr/>
        </p:nvSpPr>
        <p:spPr>
          <a:xfrm>
            <a:off x="457200" y="2590800"/>
            <a:ext cx="152400" cy="6858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33400" y="2819400"/>
            <a:ext cx="1476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REFRESH</a:t>
            </a:r>
            <a:endParaRPr lang="en-US" sz="2800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581400" y="26670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Up Arrow 31"/>
          <p:cNvSpPr/>
          <p:nvPr/>
        </p:nvSpPr>
        <p:spPr>
          <a:xfrm>
            <a:off x="7924800" y="2590800"/>
            <a:ext cx="152400" cy="6858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448434" y="2753380"/>
            <a:ext cx="1476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REFRESH</a:t>
            </a:r>
            <a:endParaRPr lang="en-US" sz="2800" baseline="-25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33400" y="1447800"/>
            <a:ext cx="7467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38800" y="914400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REFI</a:t>
            </a:r>
            <a:endParaRPr lang="en-US" sz="28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8001000" y="1524000"/>
            <a:ext cx="381000" cy="990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321249" y="1812351"/>
            <a:ext cx="824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Row 1</a:t>
            </a:r>
            <a:endParaRPr lang="en-US" sz="2000" baseline="-250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2969139" y="1812351"/>
            <a:ext cx="824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Row n</a:t>
            </a:r>
            <a:endParaRPr lang="en-US" sz="20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949424" y="1809690"/>
            <a:ext cx="232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Refresh Row Bundle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Hierarchically organized as Channels, Ranks and Banks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grpSp>
        <p:nvGrpSpPr>
          <p:cNvPr id="4" name="Group 85"/>
          <p:cNvGrpSpPr/>
          <p:nvPr/>
        </p:nvGrpSpPr>
        <p:grpSpPr>
          <a:xfrm>
            <a:off x="2969490" y="2362200"/>
            <a:ext cx="5488572" cy="3733800"/>
            <a:chOff x="2969490" y="1447800"/>
            <a:chExt cx="5488572" cy="3733800"/>
          </a:xfrm>
        </p:grpSpPr>
        <p:grpSp>
          <p:nvGrpSpPr>
            <p:cNvPr id="5" name="Group 82"/>
            <p:cNvGrpSpPr/>
            <p:nvPr/>
          </p:nvGrpSpPr>
          <p:grpSpPr>
            <a:xfrm>
              <a:off x="2969490" y="1447800"/>
              <a:ext cx="5110020" cy="3733800"/>
              <a:chOff x="2890980" y="1447800"/>
              <a:chExt cx="5110020" cy="37338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2969490" y="1600200"/>
                <a:ext cx="2135910" cy="323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890980" y="2667000"/>
                <a:ext cx="1597819" cy="19982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3886200" y="1447800"/>
                <a:ext cx="4114800" cy="3733800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7848600" y="2057400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Chip</a:t>
              </a:r>
              <a:endParaRPr lang="en-US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DRAM Organization</a:t>
            </a:r>
            <a:endParaRPr lang="en-US" dirty="0"/>
          </a:p>
        </p:txBody>
      </p:sp>
      <p:grpSp>
        <p:nvGrpSpPr>
          <p:cNvPr id="6" name="Group 23"/>
          <p:cNvGrpSpPr/>
          <p:nvPr/>
        </p:nvGrpSpPr>
        <p:grpSpPr>
          <a:xfrm>
            <a:off x="1371600" y="2590800"/>
            <a:ext cx="1676400" cy="2286000"/>
            <a:chOff x="1371600" y="1676400"/>
            <a:chExt cx="1676400" cy="2286000"/>
          </a:xfrm>
        </p:grpSpPr>
        <p:sp>
          <p:nvSpPr>
            <p:cNvPr id="7" name="Cube 6"/>
            <p:cNvSpPr/>
            <p:nvPr/>
          </p:nvSpPr>
          <p:spPr>
            <a:xfrm>
              <a:off x="1371600" y="1676400"/>
              <a:ext cx="1676400" cy="2286000"/>
            </a:xfrm>
            <a:prstGeom prst="cube">
              <a:avLst>
                <a:gd name="adj" fmla="val 75581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/>
            <p:cNvSpPr/>
            <p:nvPr/>
          </p:nvSpPr>
          <p:spPr>
            <a:xfrm rot="16200000" flipV="1">
              <a:off x="2594473" y="2206127"/>
              <a:ext cx="750034" cy="147779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16200000" flipV="1">
              <a:off x="2442073" y="2358527"/>
              <a:ext cx="750034" cy="147779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/>
            <p:cNvSpPr/>
            <p:nvPr/>
          </p:nvSpPr>
          <p:spPr>
            <a:xfrm rot="16200000" flipV="1">
              <a:off x="2289674" y="2510927"/>
              <a:ext cx="750034" cy="147779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/>
            <p:cNvSpPr/>
            <p:nvPr/>
          </p:nvSpPr>
          <p:spPr>
            <a:xfrm rot="16200000" flipV="1">
              <a:off x="2137273" y="2663327"/>
              <a:ext cx="750034" cy="147779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arallelogram 19"/>
            <p:cNvSpPr/>
            <p:nvPr/>
          </p:nvSpPr>
          <p:spPr>
            <a:xfrm rot="16200000" flipV="1">
              <a:off x="1984872" y="2815727"/>
              <a:ext cx="750034" cy="147779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16200000" flipV="1">
              <a:off x="1832472" y="2968127"/>
              <a:ext cx="750034" cy="147779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/>
            <p:cNvSpPr/>
            <p:nvPr/>
          </p:nvSpPr>
          <p:spPr>
            <a:xfrm rot="16200000" flipV="1">
              <a:off x="1680073" y="3120527"/>
              <a:ext cx="750034" cy="147779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/>
            <p:cNvSpPr/>
            <p:nvPr/>
          </p:nvSpPr>
          <p:spPr>
            <a:xfrm rot="16200000" flipV="1">
              <a:off x="1527673" y="3272927"/>
              <a:ext cx="750034" cy="147779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819400" y="3733800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85800" y="3048000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 2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752600" y="5024735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Channel</a:t>
            </a:r>
            <a:endParaRPr lang="en-US" sz="2400" dirty="0"/>
          </a:p>
        </p:txBody>
      </p:sp>
      <p:sp>
        <p:nvSpPr>
          <p:cNvPr id="74" name="Left-Right Arrow 73"/>
          <p:cNvSpPr/>
          <p:nvPr/>
        </p:nvSpPr>
        <p:spPr>
          <a:xfrm rot="18310425">
            <a:off x="625533" y="5195152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3"/>
          <p:cNvGrpSpPr/>
          <p:nvPr/>
        </p:nvGrpSpPr>
        <p:grpSpPr>
          <a:xfrm>
            <a:off x="4343400" y="2819400"/>
            <a:ext cx="2746359" cy="2895600"/>
            <a:chOff x="4343400" y="1905000"/>
            <a:chExt cx="2746359" cy="2895600"/>
          </a:xfrm>
        </p:grpSpPr>
        <p:sp>
          <p:nvSpPr>
            <p:cNvPr id="30" name="Flowchart: Process 29"/>
            <p:cNvSpPr/>
            <p:nvPr/>
          </p:nvSpPr>
          <p:spPr>
            <a:xfrm>
              <a:off x="4572000" y="1981200"/>
              <a:ext cx="1219200" cy="17526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Process 40"/>
            <p:cNvSpPr/>
            <p:nvPr/>
          </p:nvSpPr>
          <p:spPr>
            <a:xfrm>
              <a:off x="4724400" y="2133600"/>
              <a:ext cx="1219200" cy="17526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4876800" y="2286000"/>
              <a:ext cx="1219200" cy="17526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5029200" y="2438400"/>
              <a:ext cx="1219200" cy="17526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5181600" y="2590800"/>
              <a:ext cx="1219200" cy="17526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5334000" y="2743200"/>
              <a:ext cx="1219200" cy="17526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Process 45"/>
            <p:cNvSpPr/>
            <p:nvPr/>
          </p:nvSpPr>
          <p:spPr>
            <a:xfrm>
              <a:off x="5486400" y="2895600"/>
              <a:ext cx="1219200" cy="17526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5638800" y="3048000"/>
              <a:ext cx="1219200" cy="17526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638800" y="32766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38800" y="34290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638800" y="3581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638800" y="37338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38800" y="38862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638800" y="40386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638800" y="41910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638800" y="4343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638800" y="44958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638800" y="46482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38800" y="31242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172200" y="1905000"/>
              <a:ext cx="9175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Banks</a:t>
              </a:r>
              <a:endParaRPr lang="en-US" sz="2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43400" y="4114800"/>
              <a:ext cx="678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Rows</a:t>
              </a:r>
              <a:endParaRPr lang="en-US" dirty="0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4876800" y="4419600"/>
              <a:ext cx="762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4876800" y="3962400"/>
              <a:ext cx="7620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88"/>
          <p:cNvGrpSpPr/>
          <p:nvPr/>
        </p:nvGrpSpPr>
        <p:grpSpPr>
          <a:xfrm>
            <a:off x="6858000" y="4114800"/>
            <a:ext cx="861633" cy="762000"/>
            <a:chOff x="6858000" y="3200400"/>
            <a:chExt cx="861633" cy="762000"/>
          </a:xfrm>
        </p:grpSpPr>
        <p:sp>
          <p:nvSpPr>
            <p:cNvPr id="73" name="Left Arrow 72"/>
            <p:cNvSpPr/>
            <p:nvPr/>
          </p:nvSpPr>
          <p:spPr>
            <a:xfrm>
              <a:off x="6858000" y="3657600"/>
              <a:ext cx="762000" cy="3048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10400" y="3200400"/>
              <a:ext cx="709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READ</a:t>
              </a:r>
              <a:endParaRPr lang="en-US" b="1" dirty="0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5638800" y="4648200"/>
            <a:ext cx="12192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0"/>
          <p:cNvGrpSpPr/>
          <p:nvPr/>
        </p:nvGrpSpPr>
        <p:grpSpPr>
          <a:xfrm>
            <a:off x="1864545" y="3646733"/>
            <a:ext cx="1343358" cy="1280061"/>
            <a:chOff x="1864545" y="2732333"/>
            <a:chExt cx="1343358" cy="1280061"/>
          </a:xfrm>
        </p:grpSpPr>
        <p:sp>
          <p:nvSpPr>
            <p:cNvPr id="91" name="Cube 90"/>
            <p:cNvSpPr/>
            <p:nvPr/>
          </p:nvSpPr>
          <p:spPr>
            <a:xfrm rot="19058224" flipV="1">
              <a:off x="1864545" y="3799134"/>
              <a:ext cx="276559" cy="213260"/>
            </a:xfrm>
            <a:prstGeom prst="cub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ube 91"/>
            <p:cNvSpPr/>
            <p:nvPr/>
          </p:nvSpPr>
          <p:spPr>
            <a:xfrm rot="19058224" flipV="1">
              <a:off x="2016944" y="3646734"/>
              <a:ext cx="276559" cy="213260"/>
            </a:xfrm>
            <a:prstGeom prst="cub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ube 92"/>
            <p:cNvSpPr/>
            <p:nvPr/>
          </p:nvSpPr>
          <p:spPr>
            <a:xfrm rot="19058224" flipV="1">
              <a:off x="2169344" y="3494333"/>
              <a:ext cx="276559" cy="213260"/>
            </a:xfrm>
            <a:prstGeom prst="cub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ube 93"/>
            <p:cNvSpPr/>
            <p:nvPr/>
          </p:nvSpPr>
          <p:spPr>
            <a:xfrm rot="19058224" flipV="1">
              <a:off x="2321746" y="3341932"/>
              <a:ext cx="276559" cy="213260"/>
            </a:xfrm>
            <a:prstGeom prst="cub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ube 94"/>
            <p:cNvSpPr/>
            <p:nvPr/>
          </p:nvSpPr>
          <p:spPr>
            <a:xfrm rot="19058224" flipV="1">
              <a:off x="2474145" y="3189534"/>
              <a:ext cx="276559" cy="213260"/>
            </a:xfrm>
            <a:prstGeom prst="cub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ube 95"/>
            <p:cNvSpPr/>
            <p:nvPr/>
          </p:nvSpPr>
          <p:spPr>
            <a:xfrm rot="19058224" flipV="1">
              <a:off x="2626544" y="3037133"/>
              <a:ext cx="276559" cy="213260"/>
            </a:xfrm>
            <a:prstGeom prst="cub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Cube 96"/>
            <p:cNvSpPr/>
            <p:nvPr/>
          </p:nvSpPr>
          <p:spPr>
            <a:xfrm rot="19058224" flipV="1">
              <a:off x="2778944" y="2884735"/>
              <a:ext cx="276559" cy="213260"/>
            </a:xfrm>
            <a:prstGeom prst="cub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 rot="19058224" flipV="1">
              <a:off x="2931344" y="2732333"/>
              <a:ext cx="276559" cy="213260"/>
            </a:xfrm>
            <a:prstGeom prst="cub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046 C -0.00069 -0.00023 -0.00017 -0.00023 0.0007 0.00047 C 0.0007 0.0007 0.0007 0.00255 0.00087 0.00347 C 0.00122 0.00463 0.00122 0.00555 0.00157 0.00648 C 0.00191 0.00879 0.00261 0.01203 0.00278 0.01341 C 0.00313 0.01549 0.004 0.01758 0.00452 0.02127 C 0.00504 0.02428 0.00521 0.02382 0.00539 0.02937 C 0.00539 0.03376 0.00556 0.03815 0.00573 0.04232 C 0.00573 0.04532 0.00591 0.0481 0.00591 0.05156 C 0.00591 0.05503 0.00591 0.05804 0.00608 0.06151 C 0.00591 0.07052 0.00591 0.08023 0.00556 0.08763 C 0.00521 0.09411 0.00469 0.09896 0.00417 0.10382 C 0.004 0.10497 0.00382 0.10544 0.00382 0.10682 C 0.00365 0.10775 0.00348 0.1096 0.00365 0.11075 C 0.00295 0.11584 0.00261 0.11931 0.00226 0.1237 C 0.00174 0.12601 0.00157 0.12717 0.00157 0.12971 C 0.00122 0.13087 0.00122 0.13226 0.00105 0.13295 C 0.00105 0.13549 0.00087 0.13619 0.00052 0.13781 C 0.00018 0.14012 0.00018 0.14451 -3.33333E-6 0.14914 C -0.00034 0.1526 -0.00086 0.15885 -0.00086 0.16532 C -0.00121 0.16717 -0.00121 0.17133 -0.00069 0.1711 C -0.00104 0.17503 -0.00121 0.17272 -0.00104 0.17758 " pathEditMode="relative" rAng="16072734" ptsTypes="fffffffffffffffffffffA">
                                      <p:cBhvr>
                                        <p:cTn id="3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06358E-6 C 0.00348 0.01803 0.00695 0.03606 0.01268 0.04369 C 0.01841 0.05132 0.03091 0.04554 0.03455 0.04601 " pathEditMode="relative" ptsTypes="aaA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3455 0.04601 L -0.16545 0.3012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1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74" grpId="0" animBg="1"/>
      <p:bldP spid="90" grpId="0" animBg="1"/>
      <p:bldP spid="90" grpId="1" animBg="1"/>
      <p:bldP spid="90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Refresh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Burst and Distributed Mode</a:t>
            </a:r>
            <a:endParaRPr lang="en-US" dirty="0"/>
          </a:p>
        </p:txBody>
      </p:sp>
      <p:grpSp>
        <p:nvGrpSpPr>
          <p:cNvPr id="4" name="Group 64"/>
          <p:cNvGrpSpPr/>
          <p:nvPr/>
        </p:nvGrpSpPr>
        <p:grpSpPr>
          <a:xfrm>
            <a:off x="609600" y="1600200"/>
            <a:ext cx="8534400" cy="4191000"/>
            <a:chOff x="609600" y="1600200"/>
            <a:chExt cx="8534400" cy="4191000"/>
          </a:xfrm>
        </p:grpSpPr>
        <p:grpSp>
          <p:nvGrpSpPr>
            <p:cNvPr id="5" name="Group 63"/>
            <p:cNvGrpSpPr/>
            <p:nvPr/>
          </p:nvGrpSpPr>
          <p:grpSpPr>
            <a:xfrm>
              <a:off x="609600" y="1600200"/>
              <a:ext cx="8534400" cy="4191000"/>
              <a:chOff x="609600" y="1600200"/>
              <a:chExt cx="8534400" cy="4191000"/>
            </a:xfrm>
          </p:grpSpPr>
          <p:grpSp>
            <p:nvGrpSpPr>
              <p:cNvPr id="6" name="Group 3"/>
              <p:cNvGrpSpPr/>
              <p:nvPr/>
            </p:nvGrpSpPr>
            <p:grpSpPr>
              <a:xfrm>
                <a:off x="6096000" y="3124200"/>
                <a:ext cx="2590800" cy="1828800"/>
                <a:chOff x="4267200" y="2971800"/>
                <a:chExt cx="2590800" cy="1828800"/>
              </a:xfrm>
            </p:grpSpPr>
            <p:sp>
              <p:nvSpPr>
                <p:cNvPr id="12" name="Flowchart: Process 11"/>
                <p:cNvSpPr/>
                <p:nvPr/>
              </p:nvSpPr>
              <p:spPr>
                <a:xfrm>
                  <a:off x="5638800" y="2971800"/>
                  <a:ext cx="1219200" cy="1828800"/>
                </a:xfrm>
                <a:prstGeom prst="flowChartProcess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638800" y="3276600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638800" y="3429000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638800" y="3581400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638800" y="3733800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5638800" y="3886200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638800" y="4038600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638800" y="4191000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638800" y="4343400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638800" y="4495800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5638800" y="4648200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5638800" y="3124200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4267200" y="3200400"/>
                  <a:ext cx="8002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Bank</a:t>
                  </a:r>
                  <a:endParaRPr lang="en-US" sz="24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343400" y="4114800"/>
                  <a:ext cx="678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Rows</a:t>
                  </a:r>
                  <a:endParaRPr lang="en-US" dirty="0"/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4876800" y="4419600"/>
                  <a:ext cx="762000" cy="3048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4876800" y="3962400"/>
                  <a:ext cx="762000" cy="2286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Rectangle 27"/>
              <p:cNvSpPr/>
              <p:nvPr/>
            </p:nvSpPr>
            <p:spPr>
              <a:xfrm>
                <a:off x="609600" y="2057400"/>
                <a:ext cx="4876800" cy="1524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62000" y="2362200"/>
                <a:ext cx="3048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371600" y="2362200"/>
                <a:ext cx="3048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981200" y="2362200"/>
                <a:ext cx="3048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90800" y="2362200"/>
                <a:ext cx="3048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200400" y="2362200"/>
                <a:ext cx="3048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810000" y="2362200"/>
                <a:ext cx="3048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419600" y="2362200"/>
                <a:ext cx="3048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029200" y="2362200"/>
                <a:ext cx="3048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019800" y="1981200"/>
                <a:ext cx="3124200" cy="381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14400" y="365760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Rank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743200" y="1600200"/>
                <a:ext cx="693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Chips</a:t>
                </a:r>
                <a:endParaRPr lang="en-US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flipH="1">
                <a:off x="990600" y="1905000"/>
                <a:ext cx="167640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1676400" y="1905000"/>
                <a:ext cx="129540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3352800" y="1905000"/>
                <a:ext cx="1752600" cy="381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>
              <a:endCxn id="37" idx="0"/>
            </p:cNvCxnSpPr>
            <p:nvPr/>
          </p:nvCxnSpPr>
          <p:spPr>
            <a:xfrm flipV="1">
              <a:off x="5334000" y="1981200"/>
              <a:ext cx="2247900" cy="38100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7" idx="3"/>
            </p:cNvCxnSpPr>
            <p:nvPr/>
          </p:nvCxnSpPr>
          <p:spPr>
            <a:xfrm>
              <a:off x="5334000" y="3352800"/>
              <a:ext cx="1143329" cy="188043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 flipV="1">
            <a:off x="3048000" y="3657600"/>
            <a:ext cx="0" cy="68580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124200" y="3886200"/>
            <a:ext cx="8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Refresh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981267" y="4724400"/>
            <a:ext cx="2133533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Burst Mode</a:t>
            </a:r>
            <a:endParaRPr lang="en-US" sz="3200" dirty="0"/>
          </a:p>
        </p:txBody>
      </p:sp>
      <p:grpSp>
        <p:nvGrpSpPr>
          <p:cNvPr id="7" name="Group 91"/>
          <p:cNvGrpSpPr/>
          <p:nvPr/>
        </p:nvGrpSpPr>
        <p:grpSpPr>
          <a:xfrm>
            <a:off x="762000" y="2362200"/>
            <a:ext cx="7924800" cy="2590800"/>
            <a:chOff x="762000" y="2362200"/>
            <a:chExt cx="7924800" cy="2590800"/>
          </a:xfrm>
        </p:grpSpPr>
        <p:sp>
          <p:nvSpPr>
            <p:cNvPr id="83" name="Rectangle 82"/>
            <p:cNvSpPr/>
            <p:nvPr/>
          </p:nvSpPr>
          <p:spPr>
            <a:xfrm>
              <a:off x="762000" y="2362200"/>
              <a:ext cx="304800" cy="990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71600" y="2362200"/>
              <a:ext cx="304800" cy="990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981200" y="2362200"/>
              <a:ext cx="304800" cy="990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590800" y="2362200"/>
              <a:ext cx="304800" cy="990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200400" y="2362200"/>
              <a:ext cx="304800" cy="990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810000" y="2362200"/>
              <a:ext cx="304800" cy="990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029200" y="2362200"/>
              <a:ext cx="304800" cy="990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19600" y="2362200"/>
              <a:ext cx="304800" cy="990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467600" y="3124200"/>
              <a:ext cx="1219200" cy="1828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629400" y="2438400"/>
            <a:ext cx="8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Refresh</a:t>
            </a:r>
            <a:endParaRPr lang="en-US" dirty="0"/>
          </a:p>
        </p:txBody>
      </p:sp>
      <p:cxnSp>
        <p:nvCxnSpPr>
          <p:cNvPr id="95" name="Straight Arrow Connector 94"/>
          <p:cNvCxnSpPr>
            <a:stCxn id="93" idx="2"/>
          </p:cNvCxnSpPr>
          <p:nvPr/>
        </p:nvCxnSpPr>
        <p:spPr>
          <a:xfrm>
            <a:off x="7076253" y="2807732"/>
            <a:ext cx="391347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28600" y="6096000"/>
            <a:ext cx="8610600" cy="5232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800" dirty="0" smtClean="0"/>
              <a:t>In burst mode,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all rows </a:t>
            </a:r>
            <a:r>
              <a:rPr lang="en-US" sz="2800" dirty="0" smtClean="0"/>
              <a:t>in all banks refresh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simultaneously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600200" y="4724400"/>
            <a:ext cx="3129959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Distributed Mode</a:t>
            </a:r>
            <a:endParaRPr lang="en-US" sz="3200" dirty="0"/>
          </a:p>
        </p:txBody>
      </p:sp>
      <p:sp>
        <p:nvSpPr>
          <p:cNvPr id="99" name="Rectangle 98"/>
          <p:cNvSpPr/>
          <p:nvPr/>
        </p:nvSpPr>
        <p:spPr>
          <a:xfrm>
            <a:off x="762000" y="3124200"/>
            <a:ext cx="304800" cy="76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371600" y="3124200"/>
            <a:ext cx="304800" cy="76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981200" y="3124200"/>
            <a:ext cx="304800" cy="76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590800" y="3124200"/>
            <a:ext cx="304800" cy="76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200400" y="3124200"/>
            <a:ext cx="304800" cy="76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810000" y="3124200"/>
            <a:ext cx="304800" cy="76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419600" y="3124200"/>
            <a:ext cx="304800" cy="76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029200" y="3124200"/>
            <a:ext cx="304800" cy="76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467600" y="4495800"/>
            <a:ext cx="12192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28600" y="5903893"/>
            <a:ext cx="8610600" cy="95410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800" dirty="0" smtClean="0"/>
              <a:t>Distributed mode: Only a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few rows </a:t>
            </a:r>
            <a:r>
              <a:rPr lang="en-US" sz="2800" dirty="0" smtClean="0"/>
              <a:t>in all banks refresh;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refresh is distributed </a:t>
            </a:r>
            <a:r>
              <a:rPr lang="en-US" sz="2800" dirty="0" smtClean="0"/>
              <a:t>in time</a:t>
            </a: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6" grpId="2"/>
      <p:bldP spid="76" grpId="3"/>
      <p:bldP spid="81" grpId="0" animBg="1"/>
      <p:bldP spid="81" grpId="1" animBg="1"/>
      <p:bldP spid="93" grpId="0"/>
      <p:bldP spid="93" grpId="1"/>
      <p:bldP spid="93" grpId="2"/>
      <p:bldP spid="97" grpId="0" build="allAtOnce" animBg="1"/>
      <p:bldP spid="97" grpId="1" build="allAtOnce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9" grpId="0" build="allAtOnc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Transactions in DRAMs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Three transactions of concern</a:t>
            </a:r>
          </a:p>
          <a:p>
            <a:pPr lvl="1"/>
            <a:r>
              <a:rPr lang="en-US" dirty="0" smtClean="0"/>
              <a:t>Reads</a:t>
            </a:r>
          </a:p>
          <a:p>
            <a:pPr lvl="1"/>
            <a:r>
              <a:rPr lang="en-US" dirty="0" smtClean="0"/>
              <a:t>Writes </a:t>
            </a:r>
          </a:p>
          <a:p>
            <a:pPr lvl="1"/>
            <a:r>
              <a:rPr lang="en-US" dirty="0" smtClean="0"/>
              <a:t>Refreshes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0" y="1066800"/>
            <a:ext cx="1524000" cy="3733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DRAM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09800" y="3124200"/>
            <a:ext cx="1371600" cy="10668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Processor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3581400" y="3401568"/>
            <a:ext cx="3733800" cy="484632"/>
          </a:xfrm>
          <a:prstGeom prst="left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Bus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00600" y="2971800"/>
            <a:ext cx="1066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57600" y="2971800"/>
            <a:ext cx="1066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1400" y="1371600"/>
            <a:ext cx="1371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Refresh</a:t>
            </a:r>
            <a:endParaRPr lang="en-US" dirty="0"/>
          </a:p>
        </p:txBody>
      </p:sp>
      <p:sp>
        <p:nvSpPr>
          <p:cNvPr id="13" name="Explosion 2 12"/>
          <p:cNvSpPr/>
          <p:nvPr/>
        </p:nvSpPr>
        <p:spPr>
          <a:xfrm>
            <a:off x="3276600" y="3810000"/>
            <a:ext cx="4114800" cy="1905000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Mismanagement of requests leads to collisions!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6096000"/>
            <a:ext cx="8610600" cy="5232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800" dirty="0" smtClean="0"/>
              <a:t>A scheduler is needed to manage requests to DRAM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8906 0.00578 0.17812 0 0.26719 -0.00231 C 0.28142 -0.0148 0.27257 -0.03861 0.27812 -0.05803 C 0.27916 -0.0615 0.28507 -0.08115 0.2908 -0.08462 C 0.3092 -0.09572 0.33628 -0.09202 0.35451 -0.09202 " pathEditMode="relative" ptsTypes="ffff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8906 0.00578 0.17812 0 0.26719 -0.00231 C 0.28142 -0.0148 0.27257 -0.03861 0.27812 -0.05803 C 0.27916 -0.0615 0.28507 -0.08115 0.2908 -0.08462 C 0.3092 -0.09572 0.33628 -0.09202 0.35451 -0.09202 " pathEditMode="relative" ptsTypes="ffff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13" grpId="0" animBg="1"/>
      <p:bldP spid="15" grpId="0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Temperature Sensitivity of Refresh Pausing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7442" y="5115580"/>
            <a:ext cx="710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 </a:t>
            </a:r>
            <a:r>
              <a:rPr lang="en-US" sz="2800" dirty="0" err="1" smtClean="0"/>
              <a:t>Upto</a:t>
            </a:r>
            <a:r>
              <a:rPr lang="en-US" sz="2800" dirty="0" smtClean="0"/>
              <a:t> 22% increase in speedup for future chips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22943" y="5638800"/>
            <a:ext cx="7763857" cy="1077218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savings of Refresh Pausing is higher while</a:t>
            </a:r>
          </a:p>
          <a:p>
            <a:r>
              <a:rPr lang="en-US" sz="3200" dirty="0" smtClean="0"/>
              <a:t>operating at high temperatures</a:t>
            </a:r>
            <a:endParaRPr lang="en-US" sz="3200" dirty="0"/>
          </a:p>
        </p:txBody>
      </p:sp>
      <p:graphicFrame>
        <p:nvGraphicFramePr>
          <p:cNvPr id="14" name="Chart 13"/>
          <p:cNvGraphicFramePr/>
          <p:nvPr/>
        </p:nvGraphicFramePr>
        <p:xfrm>
          <a:off x="457200" y="1143000"/>
          <a:ext cx="80772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Auto and Self Refresh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Special Refresh Modes for DRAMs</a:t>
            </a:r>
          </a:p>
          <a:p>
            <a:endParaRPr lang="en-US" dirty="0" smtClean="0"/>
          </a:p>
          <a:p>
            <a:r>
              <a:rPr lang="en-US" dirty="0" smtClean="0"/>
              <a:t>Auto Refresh – Internal Counter issues pulses in distributed </a:t>
            </a:r>
            <a:r>
              <a:rPr lang="en-US" dirty="0" smtClean="0"/>
              <a:t>fashion (CBR and RAS only)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Self Refresh – DRAM is internally refreshed at a power optimized </a:t>
            </a:r>
            <a:r>
              <a:rPr lang="en-US" dirty="0" smtClean="0"/>
              <a:t>rate (Activity == 0)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5486400"/>
            <a:ext cx="8686800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Self Refresh Modes are only used when DRAMs stay idle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Mitigating Penalty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35563"/>
          </a:xfrm>
        </p:spPr>
        <p:txBody>
          <a:bodyPr>
            <a:normAutofit/>
          </a:bodyPr>
          <a:lstStyle/>
          <a:p>
            <a:r>
              <a:rPr lang="en-US" dirty="0" smtClean="0"/>
              <a:t>Pause a refresh bundle at row granularity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</a:t>
            </a:r>
            <a:r>
              <a:rPr lang="en-US" baseline="-25000" dirty="0" smtClean="0"/>
              <a:t>RPC</a:t>
            </a:r>
            <a:r>
              <a:rPr lang="en-US" dirty="0" smtClean="0"/>
              <a:t> = row cycle time + current recovery time</a:t>
            </a:r>
          </a:p>
          <a:p>
            <a:pPr lvl="2"/>
            <a:r>
              <a:rPr lang="en-US" dirty="0" smtClean="0"/>
              <a:t>Current recovery time is small for individual rows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Thus refreshes can be made interruptible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888230"/>
            <a:ext cx="9144000" cy="135421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742950" indent="-742950">
              <a:buAutoNum type="alphaLcPeriod"/>
            </a:pPr>
            <a:r>
              <a:rPr lang="en-US" sz="3200" dirty="0" smtClean="0"/>
              <a:t>Maximum Refresh penalty without pausing is T</a:t>
            </a:r>
            <a:r>
              <a:rPr lang="en-US" sz="3200" baseline="-25000" dirty="0" smtClean="0"/>
              <a:t>RFC </a:t>
            </a:r>
          </a:p>
          <a:p>
            <a:pPr marL="742950" indent="-742950">
              <a:buAutoNum type="alphaLcPeriod"/>
            </a:pPr>
            <a:r>
              <a:rPr lang="en-US" sz="3200" dirty="0" smtClean="0"/>
              <a:t>Maximum Refresh penalty </a:t>
            </a:r>
            <a:r>
              <a:rPr lang="en-US" sz="3200" dirty="0" smtClean="0">
                <a:solidFill>
                  <a:srgbClr val="FFFF00"/>
                </a:solidFill>
              </a:rPr>
              <a:t>with pausing </a:t>
            </a:r>
            <a:r>
              <a:rPr lang="en-US" sz="3200" dirty="0" smtClean="0"/>
              <a:t>is to </a:t>
            </a:r>
            <a:r>
              <a:rPr lang="en-US" sz="3200" dirty="0" smtClean="0">
                <a:solidFill>
                  <a:srgbClr val="FFFF00"/>
                </a:solidFill>
              </a:rPr>
              <a:t>T</a:t>
            </a:r>
            <a:r>
              <a:rPr lang="en-US" sz="3200" baseline="-25000" dirty="0" smtClean="0">
                <a:solidFill>
                  <a:srgbClr val="FFFF00"/>
                </a:solidFill>
              </a:rPr>
              <a:t>RPC</a:t>
            </a:r>
            <a:endParaRPr lang="en-US" sz="4000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406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35563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" y="4898445"/>
            <a:ext cx="822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14400" y="4771445"/>
            <a:ext cx="381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4288845"/>
            <a:ext cx="381000" cy="60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4517445"/>
            <a:ext cx="381000" cy="37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4037385"/>
            <a:ext cx="381000" cy="86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4974645"/>
            <a:ext cx="569387" cy="28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1Gb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7400" y="4974645"/>
            <a:ext cx="569387" cy="283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2Gb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2800" y="4996290"/>
            <a:ext cx="569387" cy="283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4Gb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5050845"/>
            <a:ext cx="569387" cy="283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8Gb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4365045"/>
            <a:ext cx="685800" cy="28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2.8%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8200" y="3679245"/>
            <a:ext cx="569387" cy="28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52800" y="3907845"/>
            <a:ext cx="685800" cy="28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7.7%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4136445"/>
            <a:ext cx="762000" cy="28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5.1%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3800" y="5660445"/>
            <a:ext cx="1361270" cy="283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Chip Density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762000" y="5355645"/>
            <a:ext cx="7010400" cy="2921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0532796">
            <a:off x="1135289" y="3205581"/>
            <a:ext cx="5572237" cy="3225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67400" y="3526845"/>
            <a:ext cx="457200" cy="139446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34200" y="2764845"/>
            <a:ext cx="457200" cy="215646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715000" y="3157513"/>
            <a:ext cx="72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~18%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1800" y="2373868"/>
            <a:ext cx="72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~36%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15000" y="505084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16Gb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58000" y="505084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32Gb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914400"/>
            <a:ext cx="88392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Time spent in Refresh proportional to number of Rows</a:t>
            </a:r>
          </a:p>
          <a:p>
            <a:pPr>
              <a:spcBef>
                <a:spcPct val="20000"/>
              </a:spcBef>
            </a:pPr>
            <a:endParaRPr lang="en-US" sz="1200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Increasing memory capacity </a:t>
            </a:r>
            <a:r>
              <a:rPr lang="en-US" sz="2400" dirty="0" smtClean="0">
                <a:solidFill>
                  <a:prstClr val="black"/>
                </a:solidFill>
                <a:sym typeface="Wingdings"/>
              </a:rPr>
              <a:t> More time spent in Refresh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0" y="6172200"/>
            <a:ext cx="84582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The time for doing Refresh is increasing with chip density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Refresh: A Growing Problem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91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Memory unavailable for Read/Write during Refresh</a:t>
            </a:r>
          </a:p>
          <a:p>
            <a:pPr lvl="5">
              <a:buNone/>
            </a:pPr>
            <a:r>
              <a:rPr lang="en-US" dirty="0" smtClean="0"/>
              <a:t>		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66800" y="1828800"/>
            <a:ext cx="7396071" cy="1650087"/>
            <a:chOff x="1066800" y="1676400"/>
            <a:chExt cx="7396071" cy="1650087"/>
          </a:xfrm>
        </p:grpSpPr>
        <p:sp>
          <p:nvSpPr>
            <p:cNvPr id="46" name="TextBox 45"/>
            <p:cNvSpPr txBox="1"/>
            <p:nvPr/>
          </p:nvSpPr>
          <p:spPr>
            <a:xfrm>
              <a:off x="7848600" y="2743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066800" y="1676400"/>
              <a:ext cx="7162800" cy="1650087"/>
              <a:chOff x="1066800" y="1676400"/>
              <a:chExt cx="7162800" cy="1650087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1143000" y="2743200"/>
                <a:ext cx="7086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3429000" y="2895600"/>
                <a:ext cx="35052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No Refresh </a:t>
                </a:r>
                <a:endParaRPr lang="en-US" sz="2200" dirty="0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1066800" y="1676400"/>
                <a:ext cx="685800" cy="1066800"/>
                <a:chOff x="1066800" y="1676400"/>
                <a:chExt cx="685800" cy="1066800"/>
              </a:xfrm>
            </p:grpSpPr>
            <p:sp>
              <p:nvSpPr>
                <p:cNvPr id="42" name="Flowchart: Process 41"/>
                <p:cNvSpPr/>
                <p:nvPr/>
              </p:nvSpPr>
              <p:spPr>
                <a:xfrm>
                  <a:off x="1143000" y="2206752"/>
                  <a:ext cx="609600" cy="536448"/>
                </a:xfrm>
                <a:prstGeom prst="flowChartProcess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Down Arrow 18"/>
                <p:cNvSpPr/>
                <p:nvPr/>
              </p:nvSpPr>
              <p:spPr>
                <a:xfrm>
                  <a:off x="1066800" y="1676400"/>
                  <a:ext cx="152400" cy="53340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6" name="Group 25"/>
          <p:cNvGrpSpPr/>
          <p:nvPr/>
        </p:nvGrpSpPr>
        <p:grpSpPr>
          <a:xfrm>
            <a:off x="3352800" y="1828800"/>
            <a:ext cx="685800" cy="1066800"/>
            <a:chOff x="3352800" y="1676400"/>
            <a:chExt cx="685800" cy="1066800"/>
          </a:xfrm>
        </p:grpSpPr>
        <p:sp>
          <p:nvSpPr>
            <p:cNvPr id="44" name="Flowchart: Process 43"/>
            <p:cNvSpPr/>
            <p:nvPr/>
          </p:nvSpPr>
          <p:spPr>
            <a:xfrm>
              <a:off x="3429000" y="2206752"/>
              <a:ext cx="609600" cy="536448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3352800" y="1676400"/>
              <a:ext cx="1524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Flowchart: Process 47"/>
          <p:cNvSpPr/>
          <p:nvPr/>
        </p:nvSpPr>
        <p:spPr>
          <a:xfrm>
            <a:off x="3276600" y="4572000"/>
            <a:ext cx="3657600" cy="5334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REFRESH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352800" y="4038600"/>
            <a:ext cx="490954" cy="533400"/>
            <a:chOff x="3429000" y="3886200"/>
            <a:chExt cx="490954" cy="533400"/>
          </a:xfrm>
        </p:grpSpPr>
        <p:sp>
          <p:nvSpPr>
            <p:cNvPr id="15" name="TextBox 14"/>
            <p:cNvSpPr txBox="1"/>
            <p:nvPr/>
          </p:nvSpPr>
          <p:spPr>
            <a:xfrm>
              <a:off x="3581400" y="3886200"/>
              <a:ext cx="3385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B</a:t>
              </a:r>
              <a:endParaRPr lang="en-US" sz="2200" dirty="0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3429000" y="3886200"/>
              <a:ext cx="1524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43000" y="4038600"/>
            <a:ext cx="7243671" cy="1493222"/>
            <a:chOff x="1143000" y="3886200"/>
            <a:chExt cx="7243671" cy="149322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219200" y="4953000"/>
              <a:ext cx="7086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1143000" y="3886200"/>
              <a:ext cx="7243671" cy="1493222"/>
              <a:chOff x="1143000" y="3886200"/>
              <a:chExt cx="7243671" cy="1493222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3352800" y="4948535"/>
                <a:ext cx="35052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Interference due to Refresh</a:t>
                </a:r>
                <a:endParaRPr lang="en-US" sz="2200" dirty="0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1143000" y="3886200"/>
                <a:ext cx="685800" cy="1066800"/>
                <a:chOff x="1143000" y="3886200"/>
                <a:chExt cx="685800" cy="1066800"/>
              </a:xfrm>
            </p:grpSpPr>
            <p:sp>
              <p:nvSpPr>
                <p:cNvPr id="32" name="Flowchart: Process 31"/>
                <p:cNvSpPr/>
                <p:nvPr/>
              </p:nvSpPr>
              <p:spPr>
                <a:xfrm>
                  <a:off x="1219200" y="4416552"/>
                  <a:ext cx="609600" cy="536448"/>
                </a:xfrm>
                <a:prstGeom prst="flowChartProcess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Down Arrow 33"/>
                <p:cNvSpPr/>
                <p:nvPr/>
              </p:nvSpPr>
              <p:spPr>
                <a:xfrm>
                  <a:off x="1143000" y="3886200"/>
                  <a:ext cx="152400" cy="53340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7772400" y="4953000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657600" y="4047220"/>
            <a:ext cx="3886200" cy="1058180"/>
            <a:chOff x="3657600" y="3897868"/>
            <a:chExt cx="3886200" cy="1058180"/>
          </a:xfrm>
        </p:grpSpPr>
        <p:sp>
          <p:nvSpPr>
            <p:cNvPr id="49" name="Flowchart: Process 48"/>
            <p:cNvSpPr/>
            <p:nvPr/>
          </p:nvSpPr>
          <p:spPr>
            <a:xfrm>
              <a:off x="6934200" y="4419600"/>
              <a:ext cx="609600" cy="536448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3657600" y="4270248"/>
              <a:ext cx="32766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953484" y="3897868"/>
              <a:ext cx="7198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Wait</a:t>
              </a:r>
              <a:endParaRPr lang="en-US" sz="22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04800" y="6044624"/>
            <a:ext cx="84582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Refresh blocks reads </a:t>
            </a:r>
            <a:r>
              <a:rPr lang="en-US" sz="2400" dirty="0" smtClean="0">
                <a:solidFill>
                  <a:prstClr val="black"/>
                </a:solidFill>
                <a:sym typeface="Wingdings"/>
              </a:rPr>
              <a:t> Higher read </a:t>
            </a:r>
            <a:r>
              <a:rPr lang="en-US" sz="2400" dirty="0">
                <a:solidFill>
                  <a:prstClr val="black"/>
                </a:solidFill>
                <a:sym typeface="Wingdings"/>
              </a:rPr>
              <a:t>l</a:t>
            </a:r>
            <a:r>
              <a:rPr lang="en-US" sz="2400" dirty="0" smtClean="0">
                <a:solidFill>
                  <a:prstClr val="black"/>
                </a:solidFill>
                <a:sym typeface="Wingdings"/>
              </a:rPr>
              <a:t>atency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0"/>
            <a:ext cx="8229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Refresh Blocks Reads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06284" y="1840468"/>
            <a:ext cx="348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</a:t>
            </a:r>
            <a:endParaRPr lang="en-US" sz="2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05200" y="1840468"/>
            <a:ext cx="338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</a:t>
            </a:r>
            <a:endParaRPr lang="en-US" sz="2200" dirty="0"/>
          </a:p>
        </p:txBody>
      </p:sp>
      <p:sp>
        <p:nvSpPr>
          <p:cNvPr id="55" name="TextBox 54"/>
          <p:cNvSpPr txBox="1"/>
          <p:nvPr/>
        </p:nvSpPr>
        <p:spPr>
          <a:xfrm>
            <a:off x="1282484" y="4050268"/>
            <a:ext cx="348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</a:t>
            </a:r>
            <a:endParaRPr lang="en-US" sz="2200" dirty="0"/>
          </a:p>
        </p:txBody>
      </p:sp>
      <p:sp>
        <p:nvSpPr>
          <p:cNvPr id="57" name="TextBox 56"/>
          <p:cNvSpPr txBox="1"/>
          <p:nvPr/>
        </p:nvSpPr>
        <p:spPr>
          <a:xfrm>
            <a:off x="6934200" y="3988713"/>
            <a:ext cx="13719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 Serviced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0" grpId="0"/>
      <p:bldP spid="52" grpId="0"/>
      <p:bldP spid="55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/>
        </p:nvGraphicFramePr>
        <p:xfrm>
          <a:off x="533400" y="1143000"/>
          <a:ext cx="4038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9680953"/>
              </p:ext>
            </p:extLst>
          </p:nvPr>
        </p:nvGraphicFramePr>
        <p:xfrm>
          <a:off x="4800600" y="1143000"/>
          <a:ext cx="3962400" cy="4114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6248400" y="1828800"/>
            <a:ext cx="2362200" cy="28956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1752600"/>
            <a:ext cx="2667000" cy="2971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6172200"/>
            <a:ext cx="86868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Our Goal: Reduce the Read Latency impact of Refresh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682925" y="5634335"/>
            <a:ext cx="5937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Impact of Refresh is significant, and increasing</a:t>
            </a:r>
          </a:p>
        </p:txBody>
      </p:sp>
      <p:sp>
        <p:nvSpPr>
          <p:cNvPr id="1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Impact of Refresh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Chart bld="seriesEl"/>
        </p:bldSub>
      </p:bldGraphic>
      <p:bldGraphic spid="7" grpId="0" uiExpand="1">
        <p:bldSub>
          <a:bldChart bld="seriesEl"/>
        </p:bldSub>
      </p:bldGraphic>
      <p:bldP spid="8" grpId="0" uiExpand="1" animBg="1"/>
      <p:bldP spid="9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143000"/>
            <a:ext cx="8077200" cy="42973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Introduction &amp; Motivation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00000"/>
                </a:solidFill>
              </a:rPr>
              <a:t>Refresh Operation:  Background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 Refresh Pausing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 Evaluation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Alternative Proposals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Summary</a:t>
            </a:r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6600" y="1524000"/>
            <a:ext cx="2590800" cy="3657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276600" y="4876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600" y="45720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76600" y="39624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6600" y="42672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76600" y="36576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76600" y="3352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76600" y="24384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76600" y="27432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76600" y="30480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76600" y="1828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76600" y="21336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4800" y="1524000"/>
            <a:ext cx="7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14800" y="1828800"/>
            <a:ext cx="7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2133600"/>
            <a:ext cx="7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14800" y="2438400"/>
            <a:ext cx="7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14800" y="2743200"/>
            <a:ext cx="7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38600" y="4583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n-1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4800" y="4876800"/>
            <a:ext cx="7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43600" y="144780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DRAM Bank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609600" y="1371600"/>
            <a:ext cx="8001000" cy="403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600200" y="4800600"/>
            <a:ext cx="16002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1600200" y="4191000"/>
            <a:ext cx="16002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1600200" y="4495800"/>
            <a:ext cx="16002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76600" y="4267200"/>
            <a:ext cx="2590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Refresh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76600" y="4572000"/>
            <a:ext cx="2590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Refresh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76600" y="4876800"/>
            <a:ext cx="2590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Refresh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4800" y="6044624"/>
            <a:ext cx="84582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Refresh operates on a Row granularity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Refresh Operation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86800" cy="571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Burst Mode:</a:t>
            </a:r>
          </a:p>
          <a:p>
            <a:pPr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200" dirty="0" smtClean="0"/>
              <a:t>Memory unavailable until all rows finish refresh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400" dirty="0" smtClean="0"/>
              <a:t>Distributed Mode: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       8K refresh pulses in 64ms </a:t>
            </a:r>
            <a:endParaRPr lang="en-US" sz="2200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3733800" y="1066800"/>
            <a:ext cx="4953000" cy="990600"/>
            <a:chOff x="3733800" y="1066800"/>
            <a:chExt cx="4953000" cy="990600"/>
          </a:xfrm>
        </p:grpSpPr>
        <p:sp>
          <p:nvSpPr>
            <p:cNvPr id="68" name="Rectangle 67"/>
            <p:cNvSpPr/>
            <p:nvPr/>
          </p:nvSpPr>
          <p:spPr>
            <a:xfrm>
              <a:off x="3733800" y="1066800"/>
              <a:ext cx="1752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Refresh </a:t>
              </a:r>
              <a:endParaRPr lang="en-US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858000" y="1828800"/>
              <a:ext cx="1752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733800" y="1828800"/>
              <a:ext cx="297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6705600" y="1676400"/>
              <a:ext cx="762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6781800" y="1676400"/>
              <a:ext cx="762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3733800" y="2057400"/>
              <a:ext cx="4572000" cy="0"/>
            </a:xfrm>
            <a:prstGeom prst="straightConnector1">
              <a:avLst/>
            </a:prstGeom>
            <a:ln>
              <a:headEnd type="triangl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8305800" y="1066800"/>
              <a:ext cx="381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962400" y="3733800"/>
            <a:ext cx="4876800" cy="2121932"/>
            <a:chOff x="3733800" y="2819400"/>
            <a:chExt cx="4876800" cy="2121932"/>
          </a:xfrm>
        </p:grpSpPr>
        <p:grpSp>
          <p:nvGrpSpPr>
            <p:cNvPr id="50" name="Group 49"/>
            <p:cNvGrpSpPr/>
            <p:nvPr/>
          </p:nvGrpSpPr>
          <p:grpSpPr>
            <a:xfrm>
              <a:off x="3733800" y="2819400"/>
              <a:ext cx="4876800" cy="2121932"/>
              <a:chOff x="3733800" y="2819400"/>
              <a:chExt cx="4876800" cy="2121932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6019800" y="4572000"/>
                <a:ext cx="69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64ms</a:t>
                </a:r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733800" y="3505200"/>
                <a:ext cx="1524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cxnSp>
            <p:nvCxnSpPr>
              <p:cNvPr id="115" name="Straight Arrow Connector 114"/>
              <p:cNvCxnSpPr/>
              <p:nvPr/>
            </p:nvCxnSpPr>
            <p:spPr>
              <a:xfrm>
                <a:off x="6858000" y="4267200"/>
                <a:ext cx="1752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3733800" y="4267200"/>
                <a:ext cx="2971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6705600" y="4114800"/>
                <a:ext cx="7620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>
                <a:off x="6781800" y="4114800"/>
                <a:ext cx="7620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3733800" y="4495800"/>
                <a:ext cx="4572000" cy="0"/>
              </a:xfrm>
              <a:prstGeom prst="straightConnector1">
                <a:avLst/>
              </a:prstGeom>
              <a:ln>
                <a:headEnd type="triangl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8229600" y="3505200"/>
                <a:ext cx="1524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400800" y="3505200"/>
                <a:ext cx="1524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715000" y="3505200"/>
                <a:ext cx="1524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5105400" y="3505200"/>
                <a:ext cx="1524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419600" y="3505200"/>
                <a:ext cx="1524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620000" y="3505200"/>
                <a:ext cx="1524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010400" y="3505200"/>
                <a:ext cx="1524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486400" y="2819400"/>
                <a:ext cx="893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Refresh</a:t>
                </a:r>
                <a:endParaRPr lang="en-US" dirty="0"/>
              </a:p>
            </p:txBody>
          </p:sp>
        </p:grpSp>
        <p:cxnSp>
          <p:nvCxnSpPr>
            <p:cNvPr id="134" name="Straight Arrow Connector 133"/>
            <p:cNvCxnSpPr>
              <a:stCxn id="132" idx="1"/>
            </p:cNvCxnSpPr>
            <p:nvPr/>
          </p:nvCxnSpPr>
          <p:spPr>
            <a:xfrm flipH="1">
              <a:off x="3962400" y="3004066"/>
              <a:ext cx="1524000" cy="424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4648200" y="3124200"/>
              <a:ext cx="838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32" idx="2"/>
            </p:cNvCxnSpPr>
            <p:nvPr/>
          </p:nvCxnSpPr>
          <p:spPr>
            <a:xfrm flipH="1">
              <a:off x="5867400" y="3188732"/>
              <a:ext cx="65853" cy="240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6248400" y="3124200"/>
              <a:ext cx="152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/>
          <p:cNvSpPr txBox="1"/>
          <p:nvPr/>
        </p:nvSpPr>
        <p:spPr>
          <a:xfrm>
            <a:off x="6317582" y="21336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64ms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2400" y="6120824"/>
            <a:ext cx="88392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Distributed mode reduces contention from Refresh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Refresh Modes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A Case for Refresh Pausing in DRAM Memory Syste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 Case for Refresh Pausing in DRAM Memory Systems</Template>
  <TotalTime>12204</TotalTime>
  <Words>3852</Words>
  <Application>Microsoft Office PowerPoint</Application>
  <PresentationFormat>On-screen Show (4:3)</PresentationFormat>
  <Paragraphs>710</Paragraphs>
  <Slides>39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A Case for Refresh Pausing in DRAM Memory Systems</vt:lpstr>
      <vt:lpstr>A Case for Refresh Pausing in DRAM Memory Systems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Refresh+Read</vt:lpstr>
      <vt:lpstr>Refresh Row Bundle</vt:lpstr>
      <vt:lpstr>DRAM Organization</vt:lpstr>
      <vt:lpstr>Refresh Modes</vt:lpstr>
      <vt:lpstr>Transactions in DRAMs</vt:lpstr>
      <vt:lpstr>Temperature Sensitivity of Refresh Pausing</vt:lpstr>
      <vt:lpstr>Auto and Self Refresh</vt:lpstr>
      <vt:lpstr>Mitigating Penalty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for Refresh Pausing in DRAM Memory Systems</dc:title>
  <dc:creator>Prashant</dc:creator>
  <cp:lastModifiedBy>Prashant</cp:lastModifiedBy>
  <cp:revision>79</cp:revision>
  <dcterms:created xsi:type="dcterms:W3CDTF">2013-02-08T14:28:51Z</dcterms:created>
  <dcterms:modified xsi:type="dcterms:W3CDTF">2013-02-28T02:00:53Z</dcterms:modified>
</cp:coreProperties>
</file>