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35.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36.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37.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343" r:id="rId2"/>
    <p:sldId id="282" r:id="rId3"/>
    <p:sldId id="378" r:id="rId4"/>
    <p:sldId id="347" r:id="rId5"/>
    <p:sldId id="348" r:id="rId6"/>
    <p:sldId id="379" r:id="rId7"/>
    <p:sldId id="381" r:id="rId8"/>
    <p:sldId id="384" r:id="rId9"/>
    <p:sldId id="407" r:id="rId10"/>
    <p:sldId id="383" r:id="rId11"/>
    <p:sldId id="350" r:id="rId12"/>
    <p:sldId id="352" r:id="rId13"/>
    <p:sldId id="353" r:id="rId14"/>
    <p:sldId id="391" r:id="rId15"/>
    <p:sldId id="394" r:id="rId16"/>
    <p:sldId id="386" r:id="rId17"/>
    <p:sldId id="392" r:id="rId18"/>
    <p:sldId id="393" r:id="rId19"/>
    <p:sldId id="357" r:id="rId20"/>
    <p:sldId id="355" r:id="rId21"/>
    <p:sldId id="388" r:id="rId22"/>
    <p:sldId id="358" r:id="rId23"/>
    <p:sldId id="389" r:id="rId24"/>
    <p:sldId id="390" r:id="rId25"/>
    <p:sldId id="395" r:id="rId26"/>
    <p:sldId id="396" r:id="rId27"/>
    <p:sldId id="377" r:id="rId28"/>
    <p:sldId id="399" r:id="rId29"/>
    <p:sldId id="408" r:id="rId30"/>
    <p:sldId id="401" r:id="rId31"/>
    <p:sldId id="360" r:id="rId32"/>
    <p:sldId id="397" r:id="rId33"/>
    <p:sldId id="398" r:id="rId34"/>
    <p:sldId id="412" r:id="rId35"/>
    <p:sldId id="413" r:id="rId36"/>
    <p:sldId id="365" r:id="rId37"/>
    <p:sldId id="411" r:id="rId38"/>
    <p:sldId id="361" r:id="rId39"/>
    <p:sldId id="410" r:id="rId40"/>
    <p:sldId id="371" r:id="rId41"/>
    <p:sldId id="409" r:id="rId42"/>
    <p:sldId id="405" r:id="rId43"/>
    <p:sldId id="406" r:id="rId44"/>
    <p:sldId id="414" r:id="rId45"/>
    <p:sldId id="416" r:id="rId46"/>
    <p:sldId id="402" r:id="rId47"/>
    <p:sldId id="403" r:id="rId48"/>
    <p:sldId id="404" r:id="rId49"/>
    <p:sldId id="415" r:id="rId50"/>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A8FF"/>
    <a:srgbClr val="FF3A06"/>
    <a:srgbClr val="F5D170"/>
    <a:srgbClr val="FDF4DB"/>
    <a:srgbClr val="BB9353"/>
    <a:srgbClr val="D8D8D8"/>
    <a:srgbClr val="FEFAF0"/>
    <a:srgbClr val="F9E4A9"/>
    <a:srgbClr val="DCC794"/>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68643" autoAdjust="0"/>
  </p:normalViewPr>
  <p:slideViewPr>
    <p:cSldViewPr snapToGrid="0">
      <p:cViewPr varScale="1">
        <p:scale>
          <a:sx n="54" d="100"/>
          <a:sy n="54" d="100"/>
        </p:scale>
        <p:origin x="-22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Workbook1"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Early Read</c:v>
                </c:pt>
              </c:strCache>
            </c:strRef>
          </c:tx>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Sheet1!$B$2:$B$19</c:f>
              <c:numCache>
                <c:formatCode>General</c:formatCode>
                <c:ptCount val="18"/>
                <c:pt idx="0">
                  <c:v>1.266</c:v>
                </c:pt>
                <c:pt idx="1">
                  <c:v>1.247</c:v>
                </c:pt>
                <c:pt idx="2">
                  <c:v>1.2</c:v>
                </c:pt>
                <c:pt idx="3">
                  <c:v>1.206</c:v>
                </c:pt>
                <c:pt idx="4">
                  <c:v>1.256</c:v>
                </c:pt>
                <c:pt idx="5">
                  <c:v>1.082</c:v>
                </c:pt>
                <c:pt idx="6">
                  <c:v>1.238</c:v>
                </c:pt>
                <c:pt idx="7">
                  <c:v>1.127</c:v>
                </c:pt>
                <c:pt idx="8">
                  <c:v>1.166</c:v>
                </c:pt>
                <c:pt idx="9">
                  <c:v>1.15</c:v>
                </c:pt>
                <c:pt idx="10">
                  <c:v>1.226</c:v>
                </c:pt>
                <c:pt idx="11">
                  <c:v>1.107</c:v>
                </c:pt>
                <c:pt idx="12">
                  <c:v>1.181</c:v>
                </c:pt>
                <c:pt idx="13">
                  <c:v>1.118</c:v>
                </c:pt>
                <c:pt idx="14">
                  <c:v>1.176</c:v>
                </c:pt>
                <c:pt idx="15">
                  <c:v>1.15</c:v>
                </c:pt>
                <c:pt idx="16">
                  <c:v>1.161</c:v>
                </c:pt>
                <c:pt idx="17">
                  <c:v>1.179</c:v>
                </c:pt>
              </c:numCache>
            </c:numRef>
          </c:val>
        </c:ser>
        <c:ser>
          <c:idx val="1"/>
          <c:order val="1"/>
          <c:tx>
            <c:strRef>
              <c:f>Sheet1!$C$1</c:f>
              <c:strCache>
                <c:ptCount val="1"/>
                <c:pt idx="0">
                  <c:v>Turbo Read</c:v>
                </c:pt>
              </c:strCache>
            </c:strRef>
          </c:tx>
          <c:spPr>
            <a:noFill/>
            <a:ln>
              <a:noFill/>
            </a:ln>
            <a:effectLst/>
          </c:spPr>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Sheet1!$C$2:$C$19</c:f>
              <c:numCache>
                <c:formatCode>General</c:formatCode>
                <c:ptCount val="18"/>
                <c:pt idx="0">
                  <c:v>1.126</c:v>
                </c:pt>
                <c:pt idx="1">
                  <c:v>1.121</c:v>
                </c:pt>
                <c:pt idx="2">
                  <c:v>1.101</c:v>
                </c:pt>
                <c:pt idx="3">
                  <c:v>1.102</c:v>
                </c:pt>
                <c:pt idx="4">
                  <c:v>1.12</c:v>
                </c:pt>
                <c:pt idx="5">
                  <c:v>1.043</c:v>
                </c:pt>
                <c:pt idx="6">
                  <c:v>1.115</c:v>
                </c:pt>
                <c:pt idx="7">
                  <c:v>1.066</c:v>
                </c:pt>
                <c:pt idx="8">
                  <c:v>1.083</c:v>
                </c:pt>
                <c:pt idx="9">
                  <c:v>1.077</c:v>
                </c:pt>
                <c:pt idx="10">
                  <c:v>1.109</c:v>
                </c:pt>
                <c:pt idx="11">
                  <c:v>1.056</c:v>
                </c:pt>
                <c:pt idx="12">
                  <c:v>1.09</c:v>
                </c:pt>
                <c:pt idx="13">
                  <c:v>1.061</c:v>
                </c:pt>
                <c:pt idx="14">
                  <c:v>1.09</c:v>
                </c:pt>
                <c:pt idx="15">
                  <c:v>1.08</c:v>
                </c:pt>
                <c:pt idx="16">
                  <c:v>1.082</c:v>
                </c:pt>
                <c:pt idx="17">
                  <c:v>1.089</c:v>
                </c:pt>
              </c:numCache>
            </c:numRef>
          </c:val>
        </c:ser>
        <c:ser>
          <c:idx val="2"/>
          <c:order val="2"/>
          <c:tx>
            <c:strRef>
              <c:f>Sheet1!$D$1</c:f>
              <c:strCache>
                <c:ptCount val="1"/>
                <c:pt idx="0">
                  <c:v>Early+Turbo Read</c:v>
                </c:pt>
              </c:strCache>
            </c:strRef>
          </c:tx>
          <c:spPr>
            <a:noFill/>
            <a:ln>
              <a:noFill/>
            </a:ln>
            <a:effectLst/>
          </c:spPr>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Sheet1!$D$2:$D$19</c:f>
              <c:numCache>
                <c:formatCode>General</c:formatCode>
                <c:ptCount val="18"/>
                <c:pt idx="0">
                  <c:v>1.311</c:v>
                </c:pt>
                <c:pt idx="1">
                  <c:v>1.293</c:v>
                </c:pt>
                <c:pt idx="2">
                  <c:v>1.231</c:v>
                </c:pt>
                <c:pt idx="3">
                  <c:v>1.242</c:v>
                </c:pt>
                <c:pt idx="4">
                  <c:v>1.293</c:v>
                </c:pt>
                <c:pt idx="5">
                  <c:v>1.094</c:v>
                </c:pt>
                <c:pt idx="6">
                  <c:v>1.278</c:v>
                </c:pt>
                <c:pt idx="7">
                  <c:v>1.144</c:v>
                </c:pt>
                <c:pt idx="8">
                  <c:v>1.191</c:v>
                </c:pt>
                <c:pt idx="9">
                  <c:v>1.173</c:v>
                </c:pt>
                <c:pt idx="10">
                  <c:v>1.26</c:v>
                </c:pt>
                <c:pt idx="11">
                  <c:v>1.122</c:v>
                </c:pt>
                <c:pt idx="12">
                  <c:v>1.204</c:v>
                </c:pt>
                <c:pt idx="13">
                  <c:v>1.136</c:v>
                </c:pt>
                <c:pt idx="14">
                  <c:v>1.201</c:v>
                </c:pt>
                <c:pt idx="15">
                  <c:v>1.171</c:v>
                </c:pt>
                <c:pt idx="16">
                  <c:v>1.182</c:v>
                </c:pt>
                <c:pt idx="17">
                  <c:v>1.206</c:v>
                </c:pt>
              </c:numCache>
            </c:numRef>
          </c:val>
        </c:ser>
        <c:dLbls>
          <c:showLegendKey val="0"/>
          <c:showVal val="0"/>
          <c:showCatName val="0"/>
          <c:showSerName val="0"/>
          <c:showPercent val="0"/>
          <c:showBubbleSize val="0"/>
        </c:dLbls>
        <c:gapWidth val="75"/>
        <c:overlap val="-25"/>
        <c:axId val="2111844648"/>
        <c:axId val="2111847736"/>
      </c:barChart>
      <c:catAx>
        <c:axId val="2111844648"/>
        <c:scaling>
          <c:orientation val="minMax"/>
        </c:scaling>
        <c:delete val="0"/>
        <c:axPos val="b"/>
        <c:majorTickMark val="none"/>
        <c:minorTickMark val="none"/>
        <c:tickLblPos val="nextTo"/>
        <c:txPr>
          <a:bodyPr/>
          <a:lstStyle/>
          <a:p>
            <a:pPr>
              <a:defRPr sz="1800">
                <a:latin typeface="Arial"/>
                <a:cs typeface="Arial"/>
              </a:defRPr>
            </a:pPr>
            <a:endParaRPr lang="en-US"/>
          </a:p>
        </c:txPr>
        <c:crossAx val="2111847736"/>
        <c:crosses val="autoZero"/>
        <c:auto val="1"/>
        <c:lblAlgn val="ctr"/>
        <c:lblOffset val="100"/>
        <c:noMultiLvlLbl val="0"/>
      </c:catAx>
      <c:valAx>
        <c:axId val="2111847736"/>
        <c:scaling>
          <c:orientation val="minMax"/>
          <c:min val="1.0"/>
        </c:scaling>
        <c:delete val="0"/>
        <c:axPos val="l"/>
        <c:majorGridlines/>
        <c:numFmt formatCode="General" sourceLinked="1"/>
        <c:majorTickMark val="none"/>
        <c:minorTickMark val="none"/>
        <c:tickLblPos val="nextTo"/>
        <c:spPr>
          <a:ln w="9525">
            <a:noFill/>
          </a:ln>
        </c:spPr>
        <c:txPr>
          <a:bodyPr/>
          <a:lstStyle/>
          <a:p>
            <a:pPr>
              <a:defRPr sz="1800">
                <a:latin typeface="Arial"/>
                <a:cs typeface="Arial"/>
              </a:defRPr>
            </a:pPr>
            <a:endParaRPr lang="en-US"/>
          </a:p>
        </c:txPr>
        <c:crossAx val="2111844648"/>
        <c:crosses val="autoZero"/>
        <c:crossBetween val="between"/>
        <c:majorUnit val="0.1"/>
      </c:valAx>
    </c:plotArea>
    <c:legend>
      <c:legendPos val="b"/>
      <c:layout>
        <c:manualLayout>
          <c:xMode val="edge"/>
          <c:yMode val="edge"/>
          <c:x val="0.232636721636503"/>
          <c:y val="0.0780477195621552"/>
          <c:w val="0.622454286964129"/>
          <c:h val="0.0600990414898826"/>
        </c:manualLayout>
      </c:layout>
      <c:overlay val="0"/>
      <c:txPr>
        <a:bodyPr/>
        <a:lstStyle/>
        <a:p>
          <a:pPr>
            <a:defRPr sz="1800">
              <a:latin typeface="Arial"/>
              <a:cs typeface="Arial"/>
            </a:defRPr>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Early Read</c:v>
                </c:pt>
              </c:strCache>
            </c:strRef>
          </c:tx>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Sheet1!$B$2:$B$19</c:f>
              <c:numCache>
                <c:formatCode>General</c:formatCode>
                <c:ptCount val="18"/>
                <c:pt idx="0">
                  <c:v>1.266</c:v>
                </c:pt>
                <c:pt idx="1">
                  <c:v>1.247</c:v>
                </c:pt>
                <c:pt idx="2">
                  <c:v>1.2</c:v>
                </c:pt>
                <c:pt idx="3">
                  <c:v>1.206</c:v>
                </c:pt>
                <c:pt idx="4">
                  <c:v>1.256</c:v>
                </c:pt>
                <c:pt idx="5">
                  <c:v>1.082</c:v>
                </c:pt>
                <c:pt idx="6">
                  <c:v>1.238</c:v>
                </c:pt>
                <c:pt idx="7">
                  <c:v>1.127</c:v>
                </c:pt>
                <c:pt idx="8">
                  <c:v>1.166</c:v>
                </c:pt>
                <c:pt idx="9">
                  <c:v>1.15</c:v>
                </c:pt>
                <c:pt idx="10">
                  <c:v>1.226</c:v>
                </c:pt>
                <c:pt idx="11">
                  <c:v>1.107</c:v>
                </c:pt>
                <c:pt idx="12">
                  <c:v>1.181</c:v>
                </c:pt>
                <c:pt idx="13">
                  <c:v>1.118</c:v>
                </c:pt>
                <c:pt idx="14">
                  <c:v>1.176</c:v>
                </c:pt>
                <c:pt idx="15">
                  <c:v>1.15</c:v>
                </c:pt>
                <c:pt idx="16">
                  <c:v>1.161</c:v>
                </c:pt>
                <c:pt idx="17">
                  <c:v>1.179</c:v>
                </c:pt>
              </c:numCache>
            </c:numRef>
          </c:val>
        </c:ser>
        <c:ser>
          <c:idx val="1"/>
          <c:order val="1"/>
          <c:tx>
            <c:strRef>
              <c:f>Sheet1!$C$1</c:f>
              <c:strCache>
                <c:ptCount val="1"/>
                <c:pt idx="0">
                  <c:v>Turbo Read</c:v>
                </c:pt>
              </c:strCache>
            </c:strRef>
          </c:tx>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Sheet1!$C$2:$C$19</c:f>
              <c:numCache>
                <c:formatCode>General</c:formatCode>
                <c:ptCount val="18"/>
                <c:pt idx="0">
                  <c:v>1.126</c:v>
                </c:pt>
                <c:pt idx="1">
                  <c:v>1.121</c:v>
                </c:pt>
                <c:pt idx="2">
                  <c:v>1.101</c:v>
                </c:pt>
                <c:pt idx="3">
                  <c:v>1.102</c:v>
                </c:pt>
                <c:pt idx="4">
                  <c:v>1.12</c:v>
                </c:pt>
                <c:pt idx="5">
                  <c:v>1.043</c:v>
                </c:pt>
                <c:pt idx="6">
                  <c:v>1.115</c:v>
                </c:pt>
                <c:pt idx="7">
                  <c:v>1.066</c:v>
                </c:pt>
                <c:pt idx="8">
                  <c:v>1.083</c:v>
                </c:pt>
                <c:pt idx="9">
                  <c:v>1.077</c:v>
                </c:pt>
                <c:pt idx="10">
                  <c:v>1.109</c:v>
                </c:pt>
                <c:pt idx="11">
                  <c:v>1.056</c:v>
                </c:pt>
                <c:pt idx="12">
                  <c:v>1.09</c:v>
                </c:pt>
                <c:pt idx="13">
                  <c:v>1.061</c:v>
                </c:pt>
                <c:pt idx="14">
                  <c:v>1.09</c:v>
                </c:pt>
                <c:pt idx="15">
                  <c:v>1.08</c:v>
                </c:pt>
                <c:pt idx="16">
                  <c:v>1.082</c:v>
                </c:pt>
                <c:pt idx="17">
                  <c:v>1.089</c:v>
                </c:pt>
              </c:numCache>
            </c:numRef>
          </c:val>
        </c:ser>
        <c:ser>
          <c:idx val="2"/>
          <c:order val="2"/>
          <c:tx>
            <c:strRef>
              <c:f>Sheet1!$D$1</c:f>
              <c:strCache>
                <c:ptCount val="1"/>
                <c:pt idx="0">
                  <c:v>Early+Turbo Read</c:v>
                </c:pt>
              </c:strCache>
            </c:strRef>
          </c:tx>
          <c:spPr>
            <a:noFill/>
            <a:ln>
              <a:noFill/>
            </a:ln>
            <a:effectLst/>
          </c:spPr>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Sheet1!$D$2:$D$19</c:f>
              <c:numCache>
                <c:formatCode>General</c:formatCode>
                <c:ptCount val="18"/>
                <c:pt idx="0">
                  <c:v>1.311</c:v>
                </c:pt>
                <c:pt idx="1">
                  <c:v>1.293</c:v>
                </c:pt>
                <c:pt idx="2">
                  <c:v>1.231</c:v>
                </c:pt>
                <c:pt idx="3">
                  <c:v>1.242</c:v>
                </c:pt>
                <c:pt idx="4">
                  <c:v>1.293</c:v>
                </c:pt>
                <c:pt idx="5">
                  <c:v>1.094</c:v>
                </c:pt>
                <c:pt idx="6">
                  <c:v>1.278</c:v>
                </c:pt>
                <c:pt idx="7">
                  <c:v>1.144</c:v>
                </c:pt>
                <c:pt idx="8">
                  <c:v>1.191</c:v>
                </c:pt>
                <c:pt idx="9">
                  <c:v>1.173</c:v>
                </c:pt>
                <c:pt idx="10">
                  <c:v>1.26</c:v>
                </c:pt>
                <c:pt idx="11">
                  <c:v>1.122</c:v>
                </c:pt>
                <c:pt idx="12">
                  <c:v>1.204</c:v>
                </c:pt>
                <c:pt idx="13">
                  <c:v>1.136</c:v>
                </c:pt>
                <c:pt idx="14">
                  <c:v>1.201</c:v>
                </c:pt>
                <c:pt idx="15">
                  <c:v>1.171</c:v>
                </c:pt>
                <c:pt idx="16">
                  <c:v>1.182</c:v>
                </c:pt>
                <c:pt idx="17">
                  <c:v>1.206</c:v>
                </c:pt>
              </c:numCache>
            </c:numRef>
          </c:val>
        </c:ser>
        <c:dLbls>
          <c:showLegendKey val="0"/>
          <c:showVal val="0"/>
          <c:showCatName val="0"/>
          <c:showSerName val="0"/>
          <c:showPercent val="0"/>
          <c:showBubbleSize val="0"/>
        </c:dLbls>
        <c:gapWidth val="75"/>
        <c:overlap val="-25"/>
        <c:axId val="2037434072"/>
        <c:axId val="2037390344"/>
      </c:barChart>
      <c:catAx>
        <c:axId val="2037434072"/>
        <c:scaling>
          <c:orientation val="minMax"/>
        </c:scaling>
        <c:delete val="0"/>
        <c:axPos val="b"/>
        <c:majorTickMark val="none"/>
        <c:minorTickMark val="none"/>
        <c:tickLblPos val="nextTo"/>
        <c:txPr>
          <a:bodyPr/>
          <a:lstStyle/>
          <a:p>
            <a:pPr>
              <a:defRPr sz="1800">
                <a:latin typeface="Arial"/>
                <a:cs typeface="Arial"/>
              </a:defRPr>
            </a:pPr>
            <a:endParaRPr lang="en-US"/>
          </a:p>
        </c:txPr>
        <c:crossAx val="2037390344"/>
        <c:crosses val="autoZero"/>
        <c:auto val="1"/>
        <c:lblAlgn val="ctr"/>
        <c:lblOffset val="100"/>
        <c:noMultiLvlLbl val="0"/>
      </c:catAx>
      <c:valAx>
        <c:axId val="2037390344"/>
        <c:scaling>
          <c:orientation val="minMax"/>
          <c:min val="1.0"/>
        </c:scaling>
        <c:delete val="0"/>
        <c:axPos val="l"/>
        <c:majorGridlines/>
        <c:numFmt formatCode="General" sourceLinked="1"/>
        <c:majorTickMark val="none"/>
        <c:minorTickMark val="none"/>
        <c:tickLblPos val="nextTo"/>
        <c:spPr>
          <a:ln w="9525">
            <a:noFill/>
          </a:ln>
        </c:spPr>
        <c:txPr>
          <a:bodyPr/>
          <a:lstStyle/>
          <a:p>
            <a:pPr>
              <a:defRPr sz="1800">
                <a:latin typeface="Arial"/>
                <a:cs typeface="Arial"/>
              </a:defRPr>
            </a:pPr>
            <a:endParaRPr lang="en-US"/>
          </a:p>
        </c:txPr>
        <c:crossAx val="2037434072"/>
        <c:crosses val="autoZero"/>
        <c:crossBetween val="between"/>
        <c:majorUnit val="0.1"/>
      </c:valAx>
    </c:plotArea>
    <c:legend>
      <c:legendPos val="b"/>
      <c:layout>
        <c:manualLayout>
          <c:xMode val="edge"/>
          <c:yMode val="edge"/>
          <c:x val="0.232636721636503"/>
          <c:y val="0.0780477195621552"/>
          <c:w val="0.622454286964129"/>
          <c:h val="0.0600990414898826"/>
        </c:manualLayout>
      </c:layout>
      <c:overlay val="0"/>
      <c:txPr>
        <a:bodyPr/>
        <a:lstStyle/>
        <a:p>
          <a:pPr>
            <a:defRPr sz="1800">
              <a:latin typeface="Arial"/>
              <a:cs typeface="Arial"/>
            </a:defRPr>
          </a:pPr>
          <a:endParaRPr lang="en-US"/>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Early Read</c:v>
                </c:pt>
              </c:strCache>
            </c:strRef>
          </c:tx>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Sheet1!$B$2:$B$19</c:f>
              <c:numCache>
                <c:formatCode>General</c:formatCode>
                <c:ptCount val="18"/>
                <c:pt idx="0">
                  <c:v>1.266</c:v>
                </c:pt>
                <c:pt idx="1">
                  <c:v>1.247</c:v>
                </c:pt>
                <c:pt idx="2">
                  <c:v>1.2</c:v>
                </c:pt>
                <c:pt idx="3">
                  <c:v>1.206</c:v>
                </c:pt>
                <c:pt idx="4">
                  <c:v>1.256</c:v>
                </c:pt>
                <c:pt idx="5">
                  <c:v>1.082</c:v>
                </c:pt>
                <c:pt idx="6">
                  <c:v>1.238</c:v>
                </c:pt>
                <c:pt idx="7">
                  <c:v>1.127</c:v>
                </c:pt>
                <c:pt idx="8">
                  <c:v>1.166</c:v>
                </c:pt>
                <c:pt idx="9">
                  <c:v>1.15</c:v>
                </c:pt>
                <c:pt idx="10">
                  <c:v>1.226</c:v>
                </c:pt>
                <c:pt idx="11">
                  <c:v>1.107</c:v>
                </c:pt>
                <c:pt idx="12">
                  <c:v>1.181</c:v>
                </c:pt>
                <c:pt idx="13">
                  <c:v>1.118</c:v>
                </c:pt>
                <c:pt idx="14">
                  <c:v>1.176</c:v>
                </c:pt>
                <c:pt idx="15">
                  <c:v>1.15</c:v>
                </c:pt>
                <c:pt idx="16">
                  <c:v>1.161</c:v>
                </c:pt>
                <c:pt idx="17">
                  <c:v>1.179</c:v>
                </c:pt>
              </c:numCache>
            </c:numRef>
          </c:val>
        </c:ser>
        <c:ser>
          <c:idx val="1"/>
          <c:order val="1"/>
          <c:tx>
            <c:strRef>
              <c:f>Sheet1!$C$1</c:f>
              <c:strCache>
                <c:ptCount val="1"/>
                <c:pt idx="0">
                  <c:v>Turbo Read</c:v>
                </c:pt>
              </c:strCache>
            </c:strRef>
          </c:tx>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Sheet1!$C$2:$C$19</c:f>
              <c:numCache>
                <c:formatCode>General</c:formatCode>
                <c:ptCount val="18"/>
                <c:pt idx="0">
                  <c:v>1.126</c:v>
                </c:pt>
                <c:pt idx="1">
                  <c:v>1.121</c:v>
                </c:pt>
                <c:pt idx="2">
                  <c:v>1.101</c:v>
                </c:pt>
                <c:pt idx="3">
                  <c:v>1.102</c:v>
                </c:pt>
                <c:pt idx="4">
                  <c:v>1.12</c:v>
                </c:pt>
                <c:pt idx="5">
                  <c:v>1.043</c:v>
                </c:pt>
                <c:pt idx="6">
                  <c:v>1.115</c:v>
                </c:pt>
                <c:pt idx="7">
                  <c:v>1.066</c:v>
                </c:pt>
                <c:pt idx="8">
                  <c:v>1.083</c:v>
                </c:pt>
                <c:pt idx="9">
                  <c:v>1.077</c:v>
                </c:pt>
                <c:pt idx="10">
                  <c:v>1.109</c:v>
                </c:pt>
                <c:pt idx="11">
                  <c:v>1.056</c:v>
                </c:pt>
                <c:pt idx="12">
                  <c:v>1.09</c:v>
                </c:pt>
                <c:pt idx="13">
                  <c:v>1.061</c:v>
                </c:pt>
                <c:pt idx="14">
                  <c:v>1.09</c:v>
                </c:pt>
                <c:pt idx="15">
                  <c:v>1.08</c:v>
                </c:pt>
                <c:pt idx="16">
                  <c:v>1.082</c:v>
                </c:pt>
                <c:pt idx="17">
                  <c:v>1.089</c:v>
                </c:pt>
              </c:numCache>
            </c:numRef>
          </c:val>
        </c:ser>
        <c:ser>
          <c:idx val="2"/>
          <c:order val="2"/>
          <c:tx>
            <c:strRef>
              <c:f>Sheet1!$D$1</c:f>
              <c:strCache>
                <c:ptCount val="1"/>
                <c:pt idx="0">
                  <c:v>Early+Turbo Read</c:v>
                </c:pt>
              </c:strCache>
            </c:strRef>
          </c:tx>
          <c:spPr>
            <a:solidFill>
              <a:srgbClr val="008000"/>
            </a:solidFill>
          </c:spPr>
          <c:invertIfNegative val="0"/>
          <c:cat>
            <c:strRef>
              <c:f>Sheet1!$A$2:$A$19</c:f>
              <c:strCache>
                <c:ptCount val="18"/>
                <c:pt idx="0">
                  <c:v>          mcf_r</c:v>
                </c:pt>
                <c:pt idx="1">
                  <c:v>    libquantum_r</c:v>
                </c:pt>
                <c:pt idx="2">
                  <c:v>          milc_r</c:v>
                </c:pt>
                <c:pt idx="3">
                  <c:v>        soplex_r</c:v>
                </c:pt>
                <c:pt idx="4">
                  <c:v>        bwaves_r</c:v>
                </c:pt>
                <c:pt idx="5">
                  <c:v>           lbm_r</c:v>
                </c:pt>
                <c:pt idx="6">
                  <c:v>       omnetpp_r</c:v>
                </c:pt>
                <c:pt idx="7">
                  <c:v>      GemsFDTD_r</c:v>
                </c:pt>
                <c:pt idx="8">
                  <c:v>           gcc_r</c:v>
                </c:pt>
                <c:pt idx="9">
                  <c:v>      leslie3d_r</c:v>
                </c:pt>
                <c:pt idx="10">
                  <c:v>        zeusmp_r</c:v>
                </c:pt>
                <c:pt idx="11">
                  <c:v>           wrf_r</c:v>
                </c:pt>
                <c:pt idx="12">
                  <c:v>     cactusADM_r</c:v>
                </c:pt>
                <c:pt idx="13">
                  <c:v>     xalancbmk_r</c:v>
                </c:pt>
                <c:pt idx="14">
                  <c:v>mix_H</c:v>
                </c:pt>
                <c:pt idx="15">
                  <c:v>mix_M</c:v>
                </c:pt>
                <c:pt idx="16">
                  <c:v>mix_L</c:v>
                </c:pt>
                <c:pt idx="17">
                  <c:v>         Gmean</c:v>
                </c:pt>
              </c:strCache>
            </c:strRef>
          </c:cat>
          <c:val>
            <c:numRef>
              <c:f>Sheet1!$D$2:$D$19</c:f>
              <c:numCache>
                <c:formatCode>General</c:formatCode>
                <c:ptCount val="18"/>
                <c:pt idx="0">
                  <c:v>1.311</c:v>
                </c:pt>
                <c:pt idx="1">
                  <c:v>1.293</c:v>
                </c:pt>
                <c:pt idx="2">
                  <c:v>1.231</c:v>
                </c:pt>
                <c:pt idx="3">
                  <c:v>1.242</c:v>
                </c:pt>
                <c:pt idx="4">
                  <c:v>1.293</c:v>
                </c:pt>
                <c:pt idx="5">
                  <c:v>1.094</c:v>
                </c:pt>
                <c:pt idx="6">
                  <c:v>1.278</c:v>
                </c:pt>
                <c:pt idx="7">
                  <c:v>1.144</c:v>
                </c:pt>
                <c:pt idx="8">
                  <c:v>1.191</c:v>
                </c:pt>
                <c:pt idx="9">
                  <c:v>1.173</c:v>
                </c:pt>
                <c:pt idx="10">
                  <c:v>1.26</c:v>
                </c:pt>
                <c:pt idx="11">
                  <c:v>1.122</c:v>
                </c:pt>
                <c:pt idx="12">
                  <c:v>1.204</c:v>
                </c:pt>
                <c:pt idx="13">
                  <c:v>1.136</c:v>
                </c:pt>
                <c:pt idx="14">
                  <c:v>1.201</c:v>
                </c:pt>
                <c:pt idx="15">
                  <c:v>1.171</c:v>
                </c:pt>
                <c:pt idx="16">
                  <c:v>1.182</c:v>
                </c:pt>
                <c:pt idx="17">
                  <c:v>1.206</c:v>
                </c:pt>
              </c:numCache>
            </c:numRef>
          </c:val>
        </c:ser>
        <c:dLbls>
          <c:showLegendKey val="0"/>
          <c:showVal val="0"/>
          <c:showCatName val="0"/>
          <c:showSerName val="0"/>
          <c:showPercent val="0"/>
          <c:showBubbleSize val="0"/>
        </c:dLbls>
        <c:gapWidth val="75"/>
        <c:overlap val="-25"/>
        <c:axId val="2028742248"/>
        <c:axId val="2028737704"/>
      </c:barChart>
      <c:catAx>
        <c:axId val="2028742248"/>
        <c:scaling>
          <c:orientation val="minMax"/>
        </c:scaling>
        <c:delete val="0"/>
        <c:axPos val="b"/>
        <c:majorTickMark val="none"/>
        <c:minorTickMark val="none"/>
        <c:tickLblPos val="nextTo"/>
        <c:txPr>
          <a:bodyPr/>
          <a:lstStyle/>
          <a:p>
            <a:pPr>
              <a:defRPr sz="1800">
                <a:latin typeface="Arial"/>
                <a:cs typeface="Arial"/>
              </a:defRPr>
            </a:pPr>
            <a:endParaRPr lang="en-US"/>
          </a:p>
        </c:txPr>
        <c:crossAx val="2028737704"/>
        <c:crosses val="autoZero"/>
        <c:auto val="1"/>
        <c:lblAlgn val="ctr"/>
        <c:lblOffset val="100"/>
        <c:noMultiLvlLbl val="0"/>
      </c:catAx>
      <c:valAx>
        <c:axId val="2028737704"/>
        <c:scaling>
          <c:orientation val="minMax"/>
          <c:min val="1.0"/>
        </c:scaling>
        <c:delete val="0"/>
        <c:axPos val="l"/>
        <c:majorGridlines/>
        <c:numFmt formatCode="General" sourceLinked="1"/>
        <c:majorTickMark val="none"/>
        <c:minorTickMark val="none"/>
        <c:tickLblPos val="nextTo"/>
        <c:spPr>
          <a:ln w="9525">
            <a:noFill/>
          </a:ln>
        </c:spPr>
        <c:txPr>
          <a:bodyPr/>
          <a:lstStyle/>
          <a:p>
            <a:pPr>
              <a:defRPr sz="1800">
                <a:latin typeface="Arial"/>
                <a:cs typeface="Arial"/>
              </a:defRPr>
            </a:pPr>
            <a:endParaRPr lang="en-US"/>
          </a:p>
        </c:txPr>
        <c:crossAx val="2028742248"/>
        <c:crosses val="autoZero"/>
        <c:crossBetween val="between"/>
        <c:majorUnit val="0.1"/>
      </c:valAx>
    </c:plotArea>
    <c:legend>
      <c:legendPos val="b"/>
      <c:layout>
        <c:manualLayout>
          <c:xMode val="edge"/>
          <c:yMode val="edge"/>
          <c:x val="0.232636721636503"/>
          <c:y val="0.0780477195621552"/>
          <c:w val="0.622454286964129"/>
          <c:h val="0.0600990414898826"/>
        </c:manualLayout>
      </c:layout>
      <c:overlay val="0"/>
      <c:txPr>
        <a:bodyPr/>
        <a:lstStyle/>
        <a:p>
          <a:pPr>
            <a:defRPr sz="1800">
              <a:latin typeface="Arial"/>
              <a:cs typeface="Arial"/>
            </a:defRPr>
          </a:pPr>
          <a:endParaRPr lang="en-US"/>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Sheet2!$A$2</c:f>
              <c:strCache>
                <c:ptCount val="1"/>
                <c:pt idx="0">
                  <c:v> Memory Energy</c:v>
                </c:pt>
              </c:strCache>
            </c:strRef>
          </c:tx>
          <c:spPr>
            <a:solidFill>
              <a:srgbClr val="F5D170"/>
            </a:solidFill>
            <a:ln>
              <a:solidFill>
                <a:sysClr val="windowText" lastClr="000000"/>
              </a:solidFill>
            </a:ln>
          </c:spPr>
          <c:invertIfNegative val="0"/>
          <c:cat>
            <c:strRef>
              <c:f>Sheet2!$B$1:$D$1</c:f>
              <c:strCache>
                <c:ptCount val="3"/>
                <c:pt idx="0">
                  <c:v>Early Read</c:v>
                </c:pt>
                <c:pt idx="1">
                  <c:v>Turbo Read</c:v>
                </c:pt>
                <c:pt idx="2">
                  <c:v>Early+Turbo Read</c:v>
                </c:pt>
              </c:strCache>
            </c:strRef>
          </c:cat>
          <c:val>
            <c:numRef>
              <c:f>Sheet2!$B$2:$D$2</c:f>
              <c:numCache>
                <c:formatCode>General</c:formatCode>
                <c:ptCount val="3"/>
                <c:pt idx="0">
                  <c:v>0.934</c:v>
                </c:pt>
                <c:pt idx="1">
                  <c:v>1.04</c:v>
                </c:pt>
                <c:pt idx="2">
                  <c:v>0.9845</c:v>
                </c:pt>
              </c:numCache>
            </c:numRef>
          </c:val>
        </c:ser>
        <c:ser>
          <c:idx val="1"/>
          <c:order val="1"/>
          <c:tx>
            <c:strRef>
              <c:f>Sheet2!$A$3</c:f>
              <c:strCache>
                <c:ptCount val="1"/>
                <c:pt idx="0">
                  <c:v> System EDP</c:v>
                </c:pt>
              </c:strCache>
            </c:strRef>
          </c:tx>
          <c:spPr>
            <a:noFill/>
            <a:ln>
              <a:noFill/>
            </a:ln>
            <a:effectLst/>
          </c:spPr>
          <c:invertIfNegative val="0"/>
          <c:cat>
            <c:strRef>
              <c:f>Sheet2!$B$1:$D$1</c:f>
              <c:strCache>
                <c:ptCount val="3"/>
                <c:pt idx="0">
                  <c:v>Early Read</c:v>
                </c:pt>
                <c:pt idx="1">
                  <c:v>Turbo Read</c:v>
                </c:pt>
                <c:pt idx="2">
                  <c:v>Early+Turbo Read</c:v>
                </c:pt>
              </c:strCache>
            </c:strRef>
          </c:cat>
          <c:val>
            <c:numRef>
              <c:f>Sheet2!$B$3:$D$3</c:f>
              <c:numCache>
                <c:formatCode>General</c:formatCode>
                <c:ptCount val="3"/>
                <c:pt idx="0">
                  <c:v>0.7457</c:v>
                </c:pt>
                <c:pt idx="1">
                  <c:v>0.8606</c:v>
                </c:pt>
                <c:pt idx="2">
                  <c:v>0.7154</c:v>
                </c:pt>
              </c:numCache>
            </c:numRef>
          </c:val>
        </c:ser>
        <c:dLbls>
          <c:showLegendKey val="0"/>
          <c:showVal val="0"/>
          <c:showCatName val="0"/>
          <c:showSerName val="0"/>
          <c:showPercent val="0"/>
          <c:showBubbleSize val="0"/>
        </c:dLbls>
        <c:gapWidth val="75"/>
        <c:overlap val="-25"/>
        <c:axId val="2123286152"/>
        <c:axId val="2123288904"/>
      </c:barChart>
      <c:catAx>
        <c:axId val="2123286152"/>
        <c:scaling>
          <c:orientation val="minMax"/>
        </c:scaling>
        <c:delete val="0"/>
        <c:axPos val="b"/>
        <c:majorTickMark val="none"/>
        <c:minorTickMark val="none"/>
        <c:tickLblPos val="nextTo"/>
        <c:crossAx val="2123288904"/>
        <c:crosses val="autoZero"/>
        <c:auto val="1"/>
        <c:lblAlgn val="ctr"/>
        <c:lblOffset val="100"/>
        <c:noMultiLvlLbl val="0"/>
      </c:catAx>
      <c:valAx>
        <c:axId val="2123288904"/>
        <c:scaling>
          <c:orientation val="minMax"/>
          <c:max val="1.1"/>
          <c:min val="0.6"/>
        </c:scaling>
        <c:delete val="0"/>
        <c:axPos val="l"/>
        <c:majorGridlines/>
        <c:numFmt formatCode="General" sourceLinked="1"/>
        <c:majorTickMark val="none"/>
        <c:minorTickMark val="none"/>
        <c:tickLblPos val="nextTo"/>
        <c:spPr>
          <a:ln w="9525">
            <a:noFill/>
          </a:ln>
        </c:spPr>
        <c:crossAx val="2123286152"/>
        <c:crosses val="autoZero"/>
        <c:crossBetween val="between"/>
        <c:majorUnit val="0.1"/>
      </c:valAx>
    </c:plotArea>
    <c:legend>
      <c:legendPos val="b"/>
      <c:layout>
        <c:manualLayout>
          <c:xMode val="edge"/>
          <c:yMode val="edge"/>
          <c:x val="0.488130088364415"/>
          <c:y val="0.0581528798188692"/>
          <c:w val="0.479796806453277"/>
          <c:h val="0.0829178085942537"/>
        </c:manualLayout>
      </c:layout>
      <c:overlay val="0"/>
    </c:legend>
    <c:plotVisOnly val="1"/>
    <c:dispBlanksAs val="gap"/>
    <c:showDLblsOverMax val="0"/>
  </c:chart>
  <c:txPr>
    <a:bodyPr/>
    <a:lstStyle/>
    <a:p>
      <a:pPr>
        <a:defRPr sz="1800">
          <a:latin typeface="Arial"/>
          <a:cs typeface="Arial"/>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Sheet2!$A$2</c:f>
              <c:strCache>
                <c:ptCount val="1"/>
                <c:pt idx="0">
                  <c:v> Memory Energy</c:v>
                </c:pt>
              </c:strCache>
            </c:strRef>
          </c:tx>
          <c:spPr>
            <a:solidFill>
              <a:srgbClr val="F5D170"/>
            </a:solidFill>
            <a:ln>
              <a:solidFill>
                <a:sysClr val="windowText" lastClr="000000"/>
              </a:solidFill>
            </a:ln>
          </c:spPr>
          <c:invertIfNegative val="0"/>
          <c:cat>
            <c:strRef>
              <c:f>Sheet2!$B$1:$D$1</c:f>
              <c:strCache>
                <c:ptCount val="3"/>
                <c:pt idx="0">
                  <c:v>Early Read</c:v>
                </c:pt>
                <c:pt idx="1">
                  <c:v>Turbo Read</c:v>
                </c:pt>
                <c:pt idx="2">
                  <c:v>Early+Turbo Read</c:v>
                </c:pt>
              </c:strCache>
            </c:strRef>
          </c:cat>
          <c:val>
            <c:numRef>
              <c:f>Sheet2!$B$2:$D$2</c:f>
              <c:numCache>
                <c:formatCode>General</c:formatCode>
                <c:ptCount val="3"/>
                <c:pt idx="0">
                  <c:v>0.934</c:v>
                </c:pt>
                <c:pt idx="1">
                  <c:v>1.04</c:v>
                </c:pt>
                <c:pt idx="2">
                  <c:v>0.9845</c:v>
                </c:pt>
              </c:numCache>
            </c:numRef>
          </c:val>
        </c:ser>
        <c:ser>
          <c:idx val="1"/>
          <c:order val="1"/>
          <c:tx>
            <c:strRef>
              <c:f>Sheet2!$A$3</c:f>
              <c:strCache>
                <c:ptCount val="1"/>
                <c:pt idx="0">
                  <c:v> System EDP</c:v>
                </c:pt>
              </c:strCache>
            </c:strRef>
          </c:tx>
          <c:spPr>
            <a:solidFill>
              <a:srgbClr val="008000"/>
            </a:solidFill>
            <a:ln>
              <a:solidFill>
                <a:sysClr val="windowText" lastClr="000000"/>
              </a:solidFill>
            </a:ln>
          </c:spPr>
          <c:invertIfNegative val="0"/>
          <c:cat>
            <c:strRef>
              <c:f>Sheet2!$B$1:$D$1</c:f>
              <c:strCache>
                <c:ptCount val="3"/>
                <c:pt idx="0">
                  <c:v>Early Read</c:v>
                </c:pt>
                <c:pt idx="1">
                  <c:v>Turbo Read</c:v>
                </c:pt>
                <c:pt idx="2">
                  <c:v>Early+Turbo Read</c:v>
                </c:pt>
              </c:strCache>
            </c:strRef>
          </c:cat>
          <c:val>
            <c:numRef>
              <c:f>Sheet2!$B$3:$D$3</c:f>
              <c:numCache>
                <c:formatCode>General</c:formatCode>
                <c:ptCount val="3"/>
                <c:pt idx="0">
                  <c:v>0.7457</c:v>
                </c:pt>
                <c:pt idx="1">
                  <c:v>0.8606</c:v>
                </c:pt>
                <c:pt idx="2">
                  <c:v>0.7154</c:v>
                </c:pt>
              </c:numCache>
            </c:numRef>
          </c:val>
        </c:ser>
        <c:dLbls>
          <c:showLegendKey val="0"/>
          <c:showVal val="0"/>
          <c:showCatName val="0"/>
          <c:showSerName val="0"/>
          <c:showPercent val="0"/>
          <c:showBubbleSize val="0"/>
        </c:dLbls>
        <c:gapWidth val="75"/>
        <c:overlap val="-25"/>
        <c:axId val="2126087288"/>
        <c:axId val="2126089896"/>
      </c:barChart>
      <c:catAx>
        <c:axId val="2126087288"/>
        <c:scaling>
          <c:orientation val="minMax"/>
        </c:scaling>
        <c:delete val="0"/>
        <c:axPos val="b"/>
        <c:majorTickMark val="none"/>
        <c:minorTickMark val="none"/>
        <c:tickLblPos val="nextTo"/>
        <c:crossAx val="2126089896"/>
        <c:crosses val="autoZero"/>
        <c:auto val="1"/>
        <c:lblAlgn val="ctr"/>
        <c:lblOffset val="100"/>
        <c:noMultiLvlLbl val="0"/>
      </c:catAx>
      <c:valAx>
        <c:axId val="2126089896"/>
        <c:scaling>
          <c:orientation val="minMax"/>
          <c:max val="1.1"/>
          <c:min val="0.6"/>
        </c:scaling>
        <c:delete val="0"/>
        <c:axPos val="l"/>
        <c:majorGridlines/>
        <c:numFmt formatCode="General" sourceLinked="1"/>
        <c:majorTickMark val="none"/>
        <c:minorTickMark val="none"/>
        <c:tickLblPos val="nextTo"/>
        <c:spPr>
          <a:ln w="9525">
            <a:noFill/>
          </a:ln>
        </c:spPr>
        <c:crossAx val="2126087288"/>
        <c:crosses val="autoZero"/>
        <c:crossBetween val="between"/>
        <c:majorUnit val="0.1"/>
      </c:valAx>
    </c:plotArea>
    <c:legend>
      <c:legendPos val="b"/>
      <c:layout>
        <c:manualLayout>
          <c:xMode val="edge"/>
          <c:yMode val="edge"/>
          <c:x val="0.488130088364415"/>
          <c:y val="0.0581528798188692"/>
          <c:w val="0.479796806453277"/>
          <c:h val="0.0829178085942537"/>
        </c:manualLayout>
      </c:layout>
      <c:overlay val="0"/>
    </c:legend>
    <c:plotVisOnly val="1"/>
    <c:dispBlanksAs val="gap"/>
    <c:showDLblsOverMax val="0"/>
  </c:chart>
  <c:txPr>
    <a:bodyPr/>
    <a:lstStyle/>
    <a:p>
      <a:pPr>
        <a:defRPr sz="1800">
          <a:latin typeface="Arial"/>
          <a:cs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27475" y="0"/>
            <a:ext cx="3005138" cy="460375"/>
          </a:xfrm>
          <a:prstGeom prst="rect">
            <a:avLst/>
          </a:prstGeom>
        </p:spPr>
        <p:txBody>
          <a:bodyPr vert="horz" lIns="91440" tIns="45720" rIns="91440" bIns="45720" rtlCol="0"/>
          <a:lstStyle>
            <a:lvl1pPr algn="r">
              <a:defRPr sz="1200"/>
            </a:lvl1pPr>
          </a:lstStyle>
          <a:p>
            <a:pPr>
              <a:defRPr/>
            </a:pPr>
            <a:fld id="{DEA9CD39-8413-4B8C-A3D2-DE39318C419E}" type="datetimeFigureOut">
              <a:rPr lang="en-US"/>
              <a:pPr>
                <a:defRPr/>
              </a:pPr>
              <a:t>2/28/15</a:t>
            </a:fld>
            <a:endParaRPr lang="en-US"/>
          </a:p>
        </p:txBody>
      </p:sp>
      <p:sp>
        <p:nvSpPr>
          <p:cNvPr id="4" name="Footer Placeholder 3"/>
          <p:cNvSpPr>
            <a:spLocks noGrp="1"/>
          </p:cNvSpPr>
          <p:nvPr>
            <p:ph type="ftr" sz="quarter" idx="2"/>
          </p:nvPr>
        </p:nvSpPr>
        <p:spPr>
          <a:xfrm>
            <a:off x="0" y="8758238"/>
            <a:ext cx="3005138" cy="46037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27475" y="8758238"/>
            <a:ext cx="3005138" cy="460375"/>
          </a:xfrm>
          <a:prstGeom prst="rect">
            <a:avLst/>
          </a:prstGeom>
        </p:spPr>
        <p:txBody>
          <a:bodyPr vert="horz" lIns="91440" tIns="45720" rIns="91440" bIns="45720" rtlCol="0" anchor="b"/>
          <a:lstStyle>
            <a:lvl1pPr algn="r">
              <a:defRPr sz="1200"/>
            </a:lvl1pPr>
          </a:lstStyle>
          <a:p>
            <a:pPr>
              <a:defRPr/>
            </a:pPr>
            <a:fld id="{65742ED9-F266-46B2-9757-D6D85BD40A3C}" type="slidenum">
              <a:rPr lang="en-US"/>
              <a:pPr>
                <a:defRPr/>
              </a:pPr>
              <a:t>‹#›</a:t>
            </a:fld>
            <a:endParaRPr lang="en-US"/>
          </a:p>
        </p:txBody>
      </p:sp>
    </p:spTree>
    <p:extLst>
      <p:ext uri="{BB962C8B-B14F-4D97-AF65-F5344CB8AC3E}">
        <p14:creationId xmlns:p14="http://schemas.microsoft.com/office/powerpoint/2010/main" val="57636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2309" tIns="46154" rIns="92309" bIns="4615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27475" y="0"/>
            <a:ext cx="3005138" cy="460375"/>
          </a:xfrm>
          <a:prstGeom prst="rect">
            <a:avLst/>
          </a:prstGeom>
        </p:spPr>
        <p:txBody>
          <a:bodyPr vert="horz" lIns="92309" tIns="46154" rIns="92309" bIns="46154" rtlCol="0"/>
          <a:lstStyle>
            <a:lvl1pPr algn="r" fontAlgn="auto">
              <a:spcBef>
                <a:spcPts val="0"/>
              </a:spcBef>
              <a:spcAft>
                <a:spcPts val="0"/>
              </a:spcAft>
              <a:defRPr sz="1200">
                <a:latin typeface="+mn-lt"/>
              </a:defRPr>
            </a:lvl1pPr>
          </a:lstStyle>
          <a:p>
            <a:pPr>
              <a:defRPr/>
            </a:pPr>
            <a:fld id="{3BD96700-5E7E-406C-B835-5191AF7B55F8}" type="datetimeFigureOut">
              <a:rPr lang="en-US"/>
              <a:pPr>
                <a:defRPr/>
              </a:pPr>
              <a:t>2/28/15</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pPr lvl="0"/>
            <a:endParaRPr lang="en-US" noProof="0"/>
          </a:p>
        </p:txBody>
      </p:sp>
      <p:sp>
        <p:nvSpPr>
          <p:cNvPr id="5" name="Notes Placeholder 4"/>
          <p:cNvSpPr>
            <a:spLocks noGrp="1"/>
          </p:cNvSpPr>
          <p:nvPr>
            <p:ph type="body" sz="quarter" idx="3"/>
          </p:nvPr>
        </p:nvSpPr>
        <p:spPr>
          <a:xfrm>
            <a:off x="693738" y="4379913"/>
            <a:ext cx="5546725" cy="4148137"/>
          </a:xfrm>
          <a:prstGeom prst="rect">
            <a:avLst/>
          </a:prstGeom>
        </p:spPr>
        <p:txBody>
          <a:bodyPr vert="horz" lIns="92309" tIns="46154" rIns="92309" bIns="4615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758238"/>
            <a:ext cx="3005138" cy="460375"/>
          </a:xfrm>
          <a:prstGeom prst="rect">
            <a:avLst/>
          </a:prstGeom>
        </p:spPr>
        <p:txBody>
          <a:bodyPr vert="horz" lIns="92309" tIns="46154" rIns="92309" bIns="46154"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27475" y="8758238"/>
            <a:ext cx="3005138" cy="460375"/>
          </a:xfrm>
          <a:prstGeom prst="rect">
            <a:avLst/>
          </a:prstGeom>
        </p:spPr>
        <p:txBody>
          <a:bodyPr vert="horz" lIns="92309" tIns="46154" rIns="92309" bIns="46154" rtlCol="0" anchor="b"/>
          <a:lstStyle>
            <a:lvl1pPr algn="r" fontAlgn="auto">
              <a:spcBef>
                <a:spcPts val="0"/>
              </a:spcBef>
              <a:spcAft>
                <a:spcPts val="0"/>
              </a:spcAft>
              <a:defRPr sz="1200">
                <a:latin typeface="+mn-lt"/>
              </a:defRPr>
            </a:lvl1pPr>
          </a:lstStyle>
          <a:p>
            <a:pPr>
              <a:defRPr/>
            </a:pPr>
            <a:fld id="{14F965DC-4D72-4067-8A9B-6CFE5CBE0910}" type="slidenum">
              <a:rPr lang="en-US"/>
              <a:pPr>
                <a:defRPr/>
              </a:pPr>
              <a:t>‹#›</a:t>
            </a:fld>
            <a:endParaRPr lang="en-US"/>
          </a:p>
        </p:txBody>
      </p:sp>
    </p:spTree>
    <p:extLst>
      <p:ext uri="{BB962C8B-B14F-4D97-AF65-F5344CB8AC3E}">
        <p14:creationId xmlns:p14="http://schemas.microsoft.com/office/powerpoint/2010/main" val="3197161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Hello everyone, I am </a:t>
            </a:r>
            <a:r>
              <a:rPr lang="en-US" baseline="0" dirty="0" err="1" smtClean="0"/>
              <a:t>Prashant</a:t>
            </a:r>
            <a:r>
              <a:rPr lang="en-US" baseline="0" dirty="0" smtClean="0"/>
              <a:t> Nair from </a:t>
            </a:r>
            <a:r>
              <a:rPr lang="en-US" baseline="0" dirty="0" err="1" smtClean="0"/>
              <a:t>georgia</a:t>
            </a:r>
            <a:r>
              <a:rPr lang="en-US" baseline="0" dirty="0" smtClean="0"/>
              <a:t> tech.</a:t>
            </a:r>
          </a:p>
          <a:p>
            <a:r>
              <a:rPr lang="en-US" baseline="0" dirty="0" smtClean="0"/>
              <a:t>I will be talking about Reducing Read Latency </a:t>
            </a:r>
          </a:p>
          <a:p>
            <a:r>
              <a:rPr lang="en-US" baseline="0" dirty="0" smtClean="0"/>
              <a:t>of Phase Change Memory via Early Read and Turbo Read</a:t>
            </a:r>
          </a:p>
          <a:p>
            <a:r>
              <a:rPr lang="en-US" baseline="0" dirty="0" smtClean="0"/>
              <a:t>This is a work that I did with my </a:t>
            </a:r>
            <a:r>
              <a:rPr lang="en-US" baseline="0" dirty="0" err="1" smtClean="0"/>
              <a:t>labmate</a:t>
            </a:r>
            <a:r>
              <a:rPr lang="en-US" baseline="0" dirty="0" smtClean="0"/>
              <a:t> </a:t>
            </a:r>
            <a:r>
              <a:rPr lang="en-US" baseline="0" dirty="0" err="1" smtClean="0"/>
              <a:t>Chiachen</a:t>
            </a:r>
            <a:r>
              <a:rPr lang="en-US" baseline="0" dirty="0" smtClean="0"/>
              <a:t>, my collaborator at </a:t>
            </a:r>
            <a:r>
              <a:rPr lang="en-US" baseline="0" dirty="0" err="1" smtClean="0"/>
              <a:t>IITBombay</a:t>
            </a:r>
            <a:r>
              <a:rPr lang="en-US" baseline="0" dirty="0" smtClean="0"/>
              <a:t> </a:t>
            </a:r>
            <a:r>
              <a:rPr lang="en-US" baseline="0" dirty="0" err="1" smtClean="0"/>
              <a:t>Bipin</a:t>
            </a:r>
            <a:r>
              <a:rPr lang="en-US" baseline="0" dirty="0" smtClean="0"/>
              <a:t> </a:t>
            </a:r>
            <a:r>
              <a:rPr lang="en-US" baseline="0" dirty="0" err="1" smtClean="0"/>
              <a:t>Rajendran</a:t>
            </a:r>
            <a:r>
              <a:rPr lang="en-US" baseline="0" dirty="0" smtClean="0"/>
              <a:t> and my advisor </a:t>
            </a:r>
            <a:r>
              <a:rPr lang="en-US" baseline="0" dirty="0" err="1" smtClean="0"/>
              <a:t>Moin</a:t>
            </a:r>
            <a:r>
              <a:rPr lang="en-US" baseline="0" dirty="0" smtClean="0"/>
              <a:t> </a:t>
            </a:r>
            <a:r>
              <a:rPr lang="en-US" baseline="0" dirty="0" err="1" smtClean="0"/>
              <a:t>Qureshi</a:t>
            </a:r>
            <a:endParaRPr lang="en-US" baseline="0" dirty="0" smtClean="0"/>
          </a:p>
        </p:txBody>
      </p:sp>
      <p:sp>
        <p:nvSpPr>
          <p:cNvPr id="4" name="Slide Number Placeholder 3"/>
          <p:cNvSpPr>
            <a:spLocks noGrp="1"/>
          </p:cNvSpPr>
          <p:nvPr>
            <p:ph type="sldNum" sz="quarter" idx="5"/>
          </p:nvPr>
        </p:nvSpPr>
        <p:spPr/>
        <p:txBody>
          <a:bodyPr/>
          <a:lstStyle/>
          <a:p>
            <a:pPr>
              <a:defRPr/>
            </a:pPr>
            <a:fld id="{F547040B-6402-4B79-B962-EE1529BEFEC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However, we cannot simply increase the </a:t>
            </a:r>
            <a:r>
              <a:rPr lang="en-US" baseline="0" dirty="0" err="1" smtClean="0"/>
              <a:t>bitline</a:t>
            </a:r>
            <a:r>
              <a:rPr lang="en-US" baseline="0" dirty="0" smtClean="0"/>
              <a:t> voltage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While increasing the </a:t>
            </a:r>
            <a:r>
              <a:rPr lang="en-US" baseline="0" dirty="0" err="1" smtClean="0"/>
              <a:t>bitline</a:t>
            </a:r>
            <a:r>
              <a:rPr lang="en-US" baseline="0" dirty="0" smtClean="0"/>
              <a:t> voltage enables lower latency, it also causes errors, called read disturb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10</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goal of this paper is to reduce PCM read latency.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have two low cost proposals to reduce the read latency of PCM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First proposal called early read exploits the variability in PCM cells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Second proposal called turbo read uses a higher </a:t>
            </a:r>
            <a:r>
              <a:rPr lang="en-US" baseline="0" dirty="0" err="1" smtClean="0"/>
              <a:t>bitline</a:t>
            </a:r>
            <a:r>
              <a:rPr lang="en-US" baseline="0" dirty="0" smtClean="0"/>
              <a:t> voltage to read PCM cells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11</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look at our</a:t>
            </a:r>
            <a:r>
              <a:rPr lang="en-US" dirty="0" smtClean="0"/>
              <a:t> 1</a:t>
            </a:r>
            <a:r>
              <a:rPr lang="en-US" baseline="30000" dirty="0" smtClean="0"/>
              <a:t>st</a:t>
            </a:r>
            <a:r>
              <a:rPr lang="en-US" dirty="0" smtClean="0"/>
              <a:t> proposal</a:t>
            </a:r>
            <a:r>
              <a:rPr lang="en-US" baseline="0" dirty="0" smtClean="0"/>
              <a:t> is Early Read</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12</a:t>
            </a:fld>
            <a:endParaRPr lang="en-US"/>
          </a:p>
        </p:txBody>
      </p:sp>
    </p:spTree>
    <p:extLst>
      <p:ext uri="{BB962C8B-B14F-4D97-AF65-F5344CB8AC3E}">
        <p14:creationId xmlns:p14="http://schemas.microsoft.com/office/powerpoint/2010/main" val="130511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Early Read is based on the observation that sensing time is determined by worst case resistance in the SET state.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can try to come up with a better than worst case read scheme where we can read earlier than the worst case and still have correct result in the common case.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Unfortunately this would mean that we get some errors sometimes. Note that these errors do not change the state of the cell, these are just sensing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need a low cost solution to fix these errors.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13</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“One can simply use ECC to correct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Ideally we will have to reduce latency as much as possible, however this will result in a large number of errors, which means this will require stronger ECC</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However, a strong ECC will incur significant cost.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want to mitigate high error rate without paying a significant cost</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14</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insight that makes our solution low cost is that we do not need to correct errors using ECC, if we can detect errors, we can simply correct errors by retrying the line with normal latency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reads the line with a lower latency, such that most times we do not get an error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On getting an error, since these are sensing errors,  we don</a:t>
            </a:r>
            <a:r>
              <a:rPr lang="fr-FR" baseline="0" dirty="0" smtClean="0"/>
              <a:t>’</a:t>
            </a:r>
            <a:r>
              <a:rPr lang="en-US" baseline="0" dirty="0" smtClean="0"/>
              <a:t>t need to correct them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only detect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Error correction can be performed easily, all you need to do is to detect and retry with normal latency.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Therefore to use a scheme like this, we need a memory system that has two latencies, short latency and long latency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Now the key question is how do you detect errors at low cost?</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15</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key insight that makes it possible to detect errors efficiently is that errors with early read are unidirectional</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SET can be classified as RESET, but not the other way around.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And fortunately,</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16</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 is a code called </a:t>
            </a:r>
            <a:r>
              <a:rPr lang="en-US" baseline="0" dirty="0" err="1" smtClean="0"/>
              <a:t>berger</a:t>
            </a:r>
            <a:r>
              <a:rPr lang="en-US" baseline="0" dirty="0" smtClean="0"/>
              <a:t> code that can detect any number of unidirectional errors  at low cost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a 512 bit cache line, only additional 10 bits are needed for storing Berger Code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Berger code is space efficient and provides 100% guarantee of error detection.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Let me quickly explain how </a:t>
            </a:r>
            <a:r>
              <a:rPr lang="en-US" baseline="0" dirty="0" err="1" smtClean="0"/>
              <a:t>berger</a:t>
            </a:r>
            <a:r>
              <a:rPr lang="en-US" baseline="0" dirty="0" smtClean="0"/>
              <a:t> code works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17</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Berger code is computed by adding the number of 1s in Data, inverting and storing them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number of 1s in data are compared to the inverted value stored in </a:t>
            </a:r>
            <a:r>
              <a:rPr lang="en-US" baseline="0" dirty="0" err="1" smtClean="0"/>
              <a:t>berger</a:t>
            </a:r>
            <a:r>
              <a:rPr lang="en-US" baseline="0" dirty="0" smtClean="0"/>
              <a:t> code and errors are detected.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reason why </a:t>
            </a:r>
            <a:r>
              <a:rPr lang="en-US" baseline="0" dirty="0" err="1" smtClean="0"/>
              <a:t>berger</a:t>
            </a:r>
            <a:r>
              <a:rPr lang="en-US" baseline="0" dirty="0" smtClean="0"/>
              <a:t> code works is because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On a unidirectional error from 1 to 0. The number of 1s in the data will only go down. Similarly the value of </a:t>
            </a:r>
            <a:r>
              <a:rPr lang="en-US" baseline="0" dirty="0" err="1" smtClean="0"/>
              <a:t>berger</a:t>
            </a:r>
            <a:r>
              <a:rPr lang="en-US" baseline="0" dirty="0" smtClean="0"/>
              <a:t> code can either remain the same or go down.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Which means that the inverted value of </a:t>
            </a:r>
            <a:r>
              <a:rPr lang="en-US" baseline="0" dirty="0" err="1" smtClean="0"/>
              <a:t>berger</a:t>
            </a:r>
            <a:r>
              <a:rPr lang="en-US" baseline="0" dirty="0" smtClean="0"/>
              <a:t> code will remain the same or go up. The only point where these two values are same is when there is no error.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smtClean="0">
                <a:solidFill>
                  <a:prstClr val="black"/>
                </a:solidFill>
              </a:rPr>
              <a:t>Berger code provides guaranteed detection of all unidirectional errors</a:t>
            </a:r>
            <a:r>
              <a:rPr lang="en-US" sz="1200" kern="1200" baseline="0" dirty="0" smtClean="0">
                <a:solidFill>
                  <a:schemeClr val="tx1"/>
                </a:solidFill>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rPr>
              <a:t>So what ER does is that it reads early, detects potential errors using </a:t>
            </a:r>
            <a:r>
              <a:rPr lang="en-US" sz="1200" kern="1200" baseline="0" dirty="0" err="1" smtClean="0">
                <a:solidFill>
                  <a:schemeClr val="tx1"/>
                </a:solidFill>
              </a:rPr>
              <a:t>berger</a:t>
            </a:r>
            <a:r>
              <a:rPr lang="en-US" sz="1200" kern="1200" baseline="0" dirty="0" smtClean="0">
                <a:solidFill>
                  <a:schemeClr val="tx1"/>
                </a:solidFill>
              </a:rPr>
              <a:t> code and retries in case of an error.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rPr>
              <a:t>We do not want the probability of retry to be high, </a:t>
            </a:r>
            <a:r>
              <a:rPr lang="en-US" sz="1200" kern="1200" baseline="0" dirty="0" err="1" smtClean="0">
                <a:solidFill>
                  <a:schemeClr val="tx1"/>
                </a:solidFill>
              </a:rPr>
              <a:t>infact</a:t>
            </a:r>
            <a:r>
              <a:rPr lang="en-US" sz="1200" kern="1200" baseline="0" dirty="0" smtClean="0">
                <a:solidFill>
                  <a:schemeClr val="tx1"/>
                </a:solidFill>
              </a:rPr>
              <a:t> we do not what this to be higher than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rPr>
              <a:t>So what is the target resistance that can keep the probability of retry to be less than 1%</a:t>
            </a:r>
            <a:endParaRPr lang="en-US" sz="1200" kern="0" dirty="0" smtClean="0">
              <a:solidFill>
                <a:prstClr val="black"/>
              </a:solidFill>
            </a:endParaRP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18</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graph shows the raw BER for different value of </a:t>
            </a:r>
            <a:r>
              <a:rPr lang="en-US" baseline="0" dirty="0" err="1" smtClean="0"/>
              <a:t>rsense</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the baseline </a:t>
            </a:r>
            <a:r>
              <a:rPr lang="en-US" baseline="0" dirty="0" err="1" smtClean="0"/>
              <a:t>rsense</a:t>
            </a:r>
            <a:r>
              <a:rPr lang="en-US" baseline="0" dirty="0" smtClean="0"/>
              <a:t> is of 10Kohm, we reduce </a:t>
            </a:r>
            <a:r>
              <a:rPr lang="en-US" baseline="0" dirty="0" err="1" smtClean="0"/>
              <a:t>rsense</a:t>
            </a:r>
            <a:r>
              <a:rPr lang="en-US" baseline="0" dirty="0" smtClean="0"/>
              <a:t> from 10Kohm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7Kohm, the </a:t>
            </a:r>
            <a:r>
              <a:rPr lang="en-US" baseline="0" dirty="0" err="1" smtClean="0"/>
              <a:t>ber</a:t>
            </a:r>
            <a:r>
              <a:rPr lang="en-US" baseline="0" dirty="0" smtClean="0"/>
              <a:t> increases from 10^-16 to 10^-5</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Since the cache line has 512 bits, at BER of 10^-5, we get a probability of retry &lt; 0.5%</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we use this </a:t>
            </a:r>
            <a:r>
              <a:rPr lang="en-US" baseline="0" dirty="0" err="1" smtClean="0"/>
              <a:t>rsense</a:t>
            </a:r>
            <a:r>
              <a:rPr lang="en-US" baseline="0" dirty="0" smtClean="0"/>
              <a:t> we reduce the sensing time from 69ns in the baseline to 48ns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Overall, we get a 25% reduction in read latency using early read</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19</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PCM promises higher density and better scalability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However PCM systems have several key challenges which prior works have tried to address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limited endurance of PCM systems was addressed by Wear leveling, Error Correction and Graceful degradation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High write latency of PCM was addressed by </a:t>
            </a:r>
            <a:r>
              <a:rPr lang="en-US" baseline="0" dirty="0" err="1" smtClean="0"/>
              <a:t>PreSET</a:t>
            </a:r>
            <a:r>
              <a:rPr lang="en-US" baseline="0" dirty="0" smtClean="0"/>
              <a:t>, Write cancellation and Write Pausing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PCM read latency continues to be a problem, prior work has proposed using a hybrid memory system that consists of a DRAM cache and PCM.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However misses from DRAM cache still take longer latency to be serviced from PCM. Our analysis shows that even for a hybrid memory system, PCM read latency continues to be a bottleneck.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goal of this work is to overcome the high read latency of PCM systems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look at our second proposal TR which increases</a:t>
            </a:r>
            <a:r>
              <a:rPr lang="en-US" baseline="0" dirty="0" smtClean="0"/>
              <a:t> </a:t>
            </a:r>
            <a:r>
              <a:rPr lang="en-US" baseline="0" dirty="0" err="1" smtClean="0"/>
              <a:t>bitline</a:t>
            </a:r>
            <a:r>
              <a:rPr lang="en-US" baseline="0" dirty="0" smtClean="0"/>
              <a:t> voltage and does not require bimodal read latency</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20</a:t>
            </a:fld>
            <a:endParaRPr lang="en-US"/>
          </a:p>
        </p:txBody>
      </p:sp>
    </p:spTree>
    <p:extLst>
      <p:ext uri="{BB962C8B-B14F-4D97-AF65-F5344CB8AC3E}">
        <p14:creationId xmlns:p14="http://schemas.microsoft.com/office/powerpoint/2010/main" val="1305111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PCM writes data by passing current through the cells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PCM also reads data by passing current through the cells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Then why </a:t>
            </a:r>
            <a:r>
              <a:rPr lang="en-US" baseline="0" dirty="0" err="1" smtClean="0"/>
              <a:t>doesn</a:t>
            </a:r>
            <a:r>
              <a:rPr lang="fr-FR" baseline="0" dirty="0" smtClean="0"/>
              <a:t>’</a:t>
            </a:r>
            <a:r>
              <a:rPr lang="en-US" baseline="0" dirty="0" smtClean="0"/>
              <a:t>t reads become writes? This is because the read current is kept to be much lesser than the write current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we can increase the read current slightly, we can get lower latency, but this may accidently cause some bits to flip. A phenomenon which is called as read disturb.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a higher </a:t>
            </a:r>
            <a:r>
              <a:rPr lang="en-US" baseline="0" dirty="0" err="1" smtClean="0"/>
              <a:t>bitline</a:t>
            </a:r>
            <a:r>
              <a:rPr lang="en-US" baseline="0" dirty="0" smtClean="0"/>
              <a:t> voltage causes read disturb</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21</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Let us look at read disturb more closely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As we increase the </a:t>
            </a:r>
            <a:r>
              <a:rPr lang="en-US" baseline="0" dirty="0" err="1" smtClean="0"/>
              <a:t>bitline</a:t>
            </a:r>
            <a:r>
              <a:rPr lang="en-US" baseline="0" dirty="0" smtClean="0"/>
              <a:t> voltage, and PCM cells are read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state of PCM cells may directly be affected even if the correct value is sensed.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Which means it will give an error the next time the cell is written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unlike early read which causes only sensing errors, reading with higher current cause the state of the cell to flip, so retry based mechanism will not work.</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22</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Let us look at how we can correct read disturb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Read disturb causes incorrect value to be read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Read disturb can be corrected using error correcting codes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Correcting read disturb with ECC allows low latency read</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23</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2</a:t>
            </a:r>
            <a:r>
              <a:rPr lang="en-US" baseline="30000" dirty="0" smtClean="0"/>
              <a:t>nd</a:t>
            </a:r>
            <a:r>
              <a:rPr lang="en-US" baseline="0" dirty="0" smtClean="0"/>
              <a:t> solution turbo read reads with a higher </a:t>
            </a:r>
            <a:r>
              <a:rPr lang="en-US" baseline="0" dirty="0" err="1" smtClean="0"/>
              <a:t>btline</a:t>
            </a:r>
            <a:r>
              <a:rPr lang="en-US" baseline="0" dirty="0" smtClean="0"/>
              <a:t> voltage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there are read disturb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It uses the ECC associated with the line to correct these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turbo read simply reads with a higher </a:t>
            </a:r>
            <a:r>
              <a:rPr lang="en-US" baseline="0" dirty="0" err="1" smtClean="0"/>
              <a:t>bitline</a:t>
            </a:r>
            <a:r>
              <a:rPr lang="en-US" baseline="0" dirty="0" smtClean="0"/>
              <a:t> voltage and uses ECC to correct read disturb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next step is to determine how much read disturb error rate can be tolerate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24</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Systems</a:t>
            </a:r>
            <a:r>
              <a:rPr lang="en-US" sz="1200" kern="1200" baseline="0" dirty="0" smtClean="0">
                <a:solidFill>
                  <a:schemeClr val="tx1"/>
                </a:solidFill>
                <a:latin typeface="+mn-lt"/>
                <a:ea typeface="+mn-ea"/>
                <a:cs typeface="+mn-cs"/>
              </a:rPr>
              <a:t> are typically designed for failure rate &lt; </a:t>
            </a:r>
            <a:r>
              <a:rPr lang="en-US" sz="1200" kern="1200" dirty="0" smtClean="0">
                <a:solidFill>
                  <a:schemeClr val="tx1"/>
                </a:solidFill>
                <a:latin typeface="+mn-lt"/>
                <a:ea typeface="+mn-ea"/>
                <a:cs typeface="+mn-cs"/>
              </a:rPr>
              <a:t>10^-16 and we need to</a:t>
            </a:r>
          </a:p>
          <a:p>
            <a:r>
              <a:rPr lang="en-US" sz="1200" kern="1200" dirty="0" smtClean="0">
                <a:solidFill>
                  <a:schemeClr val="tx1"/>
                </a:solidFill>
                <a:latin typeface="+mn-lt"/>
                <a:ea typeface="+mn-ea"/>
                <a:cs typeface="+mn-cs"/>
              </a:rPr>
              <a:t>see what we can fix within a small storage budget of say DECTED.  </a:t>
            </a:r>
          </a:p>
          <a:p>
            <a:r>
              <a:rPr lang="en-US" sz="1200" kern="1200" dirty="0" smtClean="0">
                <a:solidFill>
                  <a:schemeClr val="tx1"/>
                </a:solidFill>
                <a:latin typeface="+mn-lt"/>
                <a:ea typeface="+mn-ea"/>
                <a:cs typeface="+mn-cs"/>
              </a:rPr>
              <a:t>We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will not be able to correct 3 bit errors, so what is raw BER we can</a:t>
            </a:r>
          </a:p>
          <a:p>
            <a:r>
              <a:rPr lang="en-US" sz="1200" kern="1200" dirty="0" smtClean="0">
                <a:solidFill>
                  <a:schemeClr val="tx1"/>
                </a:solidFill>
                <a:latin typeface="+mn-lt"/>
                <a:ea typeface="+mn-ea"/>
                <a:cs typeface="+mn-cs"/>
              </a:rPr>
              <a:t>tolerate with</a:t>
            </a:r>
            <a:r>
              <a:rPr lang="en-US" sz="1200" kern="1200" baseline="0" dirty="0" smtClean="0">
                <a:solidFill>
                  <a:schemeClr val="tx1"/>
                </a:solidFill>
                <a:latin typeface="+mn-lt"/>
                <a:ea typeface="+mn-ea"/>
                <a:cs typeface="+mn-cs"/>
              </a:rPr>
              <a:t> DECTED</a:t>
            </a:r>
            <a:r>
              <a:rPr lang="en-US" sz="1200" kern="1200" dirty="0" smtClean="0">
                <a:solidFill>
                  <a:schemeClr val="tx1"/>
                </a:solidFill>
                <a:latin typeface="+mn-lt"/>
                <a:ea typeface="+mn-ea"/>
                <a:cs typeface="+mn-cs"/>
              </a:rPr>
              <a:t> so that system BER is less than 10^-16?</a:t>
            </a:r>
          </a:p>
          <a:p>
            <a:r>
              <a:rPr lang="en-US" sz="1200" kern="1200" dirty="0" smtClean="0">
                <a:solidFill>
                  <a:schemeClr val="tx1"/>
                </a:solidFill>
                <a:latin typeface="+mn-lt"/>
                <a:ea typeface="+mn-ea"/>
                <a:cs typeface="+mn-cs"/>
              </a:rPr>
              <a:t>And</a:t>
            </a:r>
            <a:r>
              <a:rPr lang="en-US" sz="1200" kern="1200" baseline="0" dirty="0" smtClean="0">
                <a:solidFill>
                  <a:schemeClr val="tx1"/>
                </a:solidFill>
                <a:latin typeface="+mn-lt"/>
                <a:ea typeface="+mn-ea"/>
                <a:cs typeface="+mn-cs"/>
              </a:rPr>
              <a:t> this </a:t>
            </a:r>
            <a:r>
              <a:rPr lang="en-US" sz="1200" kern="1200" dirty="0" smtClean="0">
                <a:solidFill>
                  <a:schemeClr val="tx1"/>
                </a:solidFill>
                <a:latin typeface="+mn-lt"/>
                <a:ea typeface="+mn-ea"/>
                <a:cs typeface="+mn-cs"/>
              </a:rPr>
              <a:t>is what gives us a read disturb BER of 10^-9, </a:t>
            </a:r>
          </a:p>
          <a:p>
            <a:r>
              <a:rPr lang="en-US" sz="1200" kern="1200" dirty="0" smtClean="0">
                <a:solidFill>
                  <a:schemeClr val="tx1"/>
                </a:solidFill>
                <a:latin typeface="+mn-lt"/>
                <a:ea typeface="+mn-ea"/>
                <a:cs typeface="+mn-cs"/>
              </a:rPr>
              <a:t>So</a:t>
            </a:r>
            <a:r>
              <a:rPr lang="en-US" sz="1200" kern="1200" baseline="0" dirty="0" smtClean="0">
                <a:solidFill>
                  <a:schemeClr val="tx1"/>
                </a:solidFill>
                <a:latin typeface="+mn-lt"/>
                <a:ea typeface="+mn-ea"/>
                <a:cs typeface="+mn-cs"/>
              </a:rPr>
              <a:t> we</a:t>
            </a:r>
            <a:r>
              <a:rPr lang="en-US" sz="1200" kern="1200" dirty="0" smtClean="0">
                <a:solidFill>
                  <a:schemeClr val="tx1"/>
                </a:solidFill>
                <a:latin typeface="+mn-lt"/>
                <a:ea typeface="+mn-ea"/>
                <a:cs typeface="+mn-cs"/>
              </a:rPr>
              <a:t> will increase the </a:t>
            </a:r>
            <a:r>
              <a:rPr lang="en-US" sz="1200" kern="1200" dirty="0" err="1" smtClean="0">
                <a:solidFill>
                  <a:schemeClr val="tx1"/>
                </a:solidFill>
                <a:latin typeface="+mn-lt"/>
                <a:ea typeface="+mn-ea"/>
                <a:cs typeface="+mn-cs"/>
              </a:rPr>
              <a:t>bitline</a:t>
            </a:r>
            <a:r>
              <a:rPr lang="en-US" sz="1200" kern="1200" baseline="0" dirty="0" smtClean="0">
                <a:solidFill>
                  <a:schemeClr val="tx1"/>
                </a:solidFill>
                <a:latin typeface="+mn-lt"/>
                <a:ea typeface="+mn-ea"/>
                <a:cs typeface="+mn-cs"/>
              </a:rPr>
              <a:t> voltage</a:t>
            </a:r>
            <a:r>
              <a:rPr lang="en-US" sz="1200" kern="1200" dirty="0" smtClean="0">
                <a:solidFill>
                  <a:schemeClr val="tx1"/>
                </a:solidFill>
                <a:latin typeface="+mn-lt"/>
                <a:ea typeface="+mn-ea"/>
                <a:cs typeface="+mn-cs"/>
              </a:rPr>
              <a:t> such</a:t>
            </a:r>
          </a:p>
          <a:p>
            <a:r>
              <a:rPr lang="en-US" sz="1200" kern="1200" dirty="0" smtClean="0">
                <a:solidFill>
                  <a:schemeClr val="tx1"/>
                </a:solidFill>
                <a:latin typeface="+mn-lt"/>
                <a:ea typeface="+mn-ea"/>
                <a:cs typeface="+mn-cs"/>
              </a:rPr>
              <a:t>that target BER from read disturb will be no more than 10^-9</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ECC can fix errors in the line being read, but turbo read may cause errors in neighboring lines of the same row that are not read for a long time.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have come up with a scheme probabilistic row scrub that can fix these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25</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also combine ER and TR</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26</a:t>
            </a:fld>
            <a:endParaRPr lang="en-US"/>
          </a:p>
        </p:txBody>
      </p:sp>
    </p:spTree>
    <p:extLst>
      <p:ext uri="{BB962C8B-B14F-4D97-AF65-F5344CB8AC3E}">
        <p14:creationId xmlns:p14="http://schemas.microsoft.com/office/powerpoint/2010/main" val="1305111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ER and TR are combined synergistically to get the better of both worlds</a:t>
            </a:r>
          </a:p>
          <a:p>
            <a:r>
              <a:rPr lang="en-US" baseline="0" dirty="0" smtClean="0"/>
              <a:t>ER requires provisioning of bimodal read latency</a:t>
            </a:r>
          </a:p>
          <a:p>
            <a:r>
              <a:rPr lang="en-US" baseline="0" dirty="0" smtClean="0"/>
              <a:t>The read latency for no error is lower than read latency for reading an erroneous line</a:t>
            </a:r>
          </a:p>
          <a:p>
            <a:r>
              <a:rPr lang="en-US" baseline="0" dirty="0" smtClean="0"/>
              <a:t>On the other hand, turbo read requires only a single latency memory system</a:t>
            </a:r>
          </a:p>
          <a:p>
            <a:r>
              <a:rPr lang="en-US" baseline="0" dirty="0" smtClean="0"/>
              <a:t>Thus ER and TR can be combined to get benefits of both without provisioning bimodal latency</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27</a:t>
            </a:fld>
            <a:endParaRPr lang="en-US"/>
          </a:p>
        </p:txBody>
      </p:sp>
    </p:spTree>
    <p:extLst>
      <p:ext uri="{BB962C8B-B14F-4D97-AF65-F5344CB8AC3E}">
        <p14:creationId xmlns:p14="http://schemas.microsoft.com/office/powerpoint/2010/main" val="1337572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we need to address some challenges while combining ER and TR</a:t>
            </a:r>
          </a:p>
          <a:p>
            <a:r>
              <a:rPr lang="en-US" baseline="0" dirty="0" smtClean="0"/>
              <a:t>ER causes sensing errors, that can use error detection codes</a:t>
            </a:r>
          </a:p>
          <a:p>
            <a:r>
              <a:rPr lang="en-US" baseline="0" dirty="0" smtClean="0"/>
              <a:t>TR causes Cell errors that require error </a:t>
            </a:r>
            <a:r>
              <a:rPr lang="en-US" baseline="0" dirty="0" err="1" smtClean="0"/>
              <a:t>corerction</a:t>
            </a:r>
            <a:r>
              <a:rPr lang="en-US" baseline="0" dirty="0" smtClean="0"/>
              <a:t> codes</a:t>
            </a:r>
          </a:p>
          <a:p>
            <a:r>
              <a:rPr lang="en-US" baseline="0" dirty="0" smtClean="0"/>
              <a:t>Thus an Early turbo read will have PCM cell errors and require error correcting codes</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28</a:t>
            </a:fld>
            <a:endParaRPr lang="en-US"/>
          </a:p>
        </p:txBody>
      </p:sp>
    </p:spTree>
    <p:extLst>
      <p:ext uri="{BB962C8B-B14F-4D97-AF65-F5344CB8AC3E}">
        <p14:creationId xmlns:p14="http://schemas.microsoft.com/office/powerpoint/2010/main" val="1337572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Early+Turbo</a:t>
            </a:r>
            <a:r>
              <a:rPr lang="en-US" baseline="0" dirty="0" smtClean="0"/>
              <a:t> read reads with a higher </a:t>
            </a:r>
            <a:r>
              <a:rPr lang="en-US" baseline="0" dirty="0" err="1" smtClean="0"/>
              <a:t>bitline</a:t>
            </a:r>
            <a:r>
              <a:rPr lang="en-US" baseline="0" dirty="0" smtClean="0"/>
              <a:t> voltage and senses data early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might result in a combination of read disturb and sensing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It uses the ECC associated with the line to correct these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a:t>
            </a:r>
            <a:r>
              <a:rPr lang="en-US" baseline="0" dirty="0" err="1" smtClean="0"/>
              <a:t>Early+turbo</a:t>
            </a:r>
            <a:r>
              <a:rPr lang="en-US" baseline="0" dirty="0" smtClean="0"/>
              <a:t> reads with a higher </a:t>
            </a:r>
            <a:r>
              <a:rPr lang="en-US" baseline="0" dirty="0" err="1" smtClean="0"/>
              <a:t>bitline</a:t>
            </a:r>
            <a:r>
              <a:rPr lang="en-US" baseline="0" dirty="0" smtClean="0"/>
              <a:t> voltage and also senses early, using ECC to correct read disturb errors and sensing errors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29</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tell you how read works in PCM</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a:t>
            </a:fld>
            <a:endParaRPr lang="en-US"/>
          </a:p>
        </p:txBody>
      </p:sp>
    </p:spTree>
    <p:extLst>
      <p:ext uri="{BB962C8B-B14F-4D97-AF65-F5344CB8AC3E}">
        <p14:creationId xmlns:p14="http://schemas.microsoft.com/office/powerpoint/2010/main" val="1305111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fact that we can have both sensing errors and read disturb errors</a:t>
            </a:r>
            <a:r>
              <a:rPr lang="en-US" baseline="0" dirty="0" smtClean="0"/>
              <a:t> and we are using ECC to correct them means that we cannot be as aggressive.</a:t>
            </a:r>
          </a:p>
          <a:p>
            <a:r>
              <a:rPr lang="en-US" baseline="0" dirty="0" smtClean="0"/>
              <a:t>We cannot tolerate a BER of 10^-5, we need to lower it close to 10^-9.</a:t>
            </a:r>
            <a:endParaRPr lang="en-US" dirty="0" smtClean="0"/>
          </a:p>
          <a:p>
            <a:r>
              <a:rPr lang="en-US" baseline="0" dirty="0" smtClean="0"/>
              <a:t>So for the combination, ER targets only BER of 2x10^-9 and not 10^-5.</a:t>
            </a:r>
          </a:p>
          <a:p>
            <a:r>
              <a:rPr lang="en-US" baseline="0" dirty="0" smtClean="0"/>
              <a:t>We use DECTED to mitigate errors such that the system Failure Rate is below 10-19</a:t>
            </a:r>
          </a:p>
          <a:p>
            <a:r>
              <a:rPr lang="en-US" baseline="0" dirty="0" smtClean="0"/>
              <a:t>and the sensing latency to a fixed 45ns</a:t>
            </a:r>
          </a:p>
          <a:p>
            <a:r>
              <a:rPr lang="en-US" baseline="0" dirty="0" smtClean="0"/>
              <a:t>We show that ETR can reduce read latency by 30%</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30</a:t>
            </a:fld>
            <a:endParaRPr lang="en-US"/>
          </a:p>
        </p:txBody>
      </p:sp>
    </p:spTree>
    <p:extLst>
      <p:ext uri="{BB962C8B-B14F-4D97-AF65-F5344CB8AC3E}">
        <p14:creationId xmlns:p14="http://schemas.microsoft.com/office/powerpoint/2010/main" val="1337572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look at the key results</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31</a:t>
            </a:fld>
            <a:endParaRPr lang="en-US"/>
          </a:p>
        </p:txBody>
      </p:sp>
    </p:spTree>
    <p:extLst>
      <p:ext uri="{BB962C8B-B14F-4D97-AF65-F5344CB8AC3E}">
        <p14:creationId xmlns:p14="http://schemas.microsoft.com/office/powerpoint/2010/main" val="130511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an 8</a:t>
            </a:r>
            <a:r>
              <a:rPr lang="en-US" baseline="0" dirty="0" smtClean="0"/>
              <a:t> core system operating at 3Ghz</a:t>
            </a:r>
          </a:p>
          <a:p>
            <a:r>
              <a:rPr lang="en-US" baseline="0" dirty="0" smtClean="0"/>
              <a:t>We use a hybrid memory system with a DRAM cache of 128MB at 15ns latency</a:t>
            </a:r>
          </a:p>
          <a:p>
            <a:endParaRPr lang="en-US" baseline="0" dirty="0" smtClean="0"/>
          </a:p>
          <a:p>
            <a:r>
              <a:rPr lang="en-US" baseline="0" dirty="0" smtClean="0"/>
              <a:t>The PCM system has 4 channels at 8GB per channel.</a:t>
            </a:r>
          </a:p>
          <a:p>
            <a:r>
              <a:rPr lang="en-US" baseline="0" dirty="0" smtClean="0"/>
              <a:t>Its read latency is 80ns and write latency is 250ns, modeled after from a recently published industry prototype chip</a:t>
            </a:r>
          </a:p>
          <a:p>
            <a:r>
              <a:rPr lang="en-US" baseline="0" dirty="0" smtClean="0"/>
              <a:t>We use spec benchmarks that have a read MPKI of &gt; 1 out of the DRAM cache</a:t>
            </a:r>
          </a:p>
          <a:p>
            <a:r>
              <a:rPr lang="en-US" baseline="0" dirty="0" smtClean="0"/>
              <a:t>We execute these benchmarks in rate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32</a:t>
            </a:fld>
            <a:endParaRPr lang="en-US"/>
          </a:p>
        </p:txBody>
      </p:sp>
    </p:spTree>
    <p:extLst>
      <p:ext uri="{BB962C8B-B14F-4D97-AF65-F5344CB8AC3E}">
        <p14:creationId xmlns:p14="http://schemas.microsoft.com/office/powerpoint/2010/main" val="3591308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graphs show the speedup for early read,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y axis is speedup, and the X axis represents the benchmarks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ER provides a speedup of </a:t>
            </a:r>
            <a:r>
              <a:rPr lang="en-US" baseline="0" dirty="0" err="1" smtClean="0"/>
              <a:t>upto</a:t>
            </a:r>
            <a:r>
              <a:rPr lang="en-US" baseline="0" dirty="0" smtClean="0"/>
              <a:t> 26% for some benchmarks and 18% on an average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33</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Turbo read provides a speedup of </a:t>
            </a:r>
            <a:r>
              <a:rPr lang="en-US" baseline="0" dirty="0" err="1" smtClean="0"/>
              <a:t>upto</a:t>
            </a:r>
            <a:r>
              <a:rPr lang="en-US" baseline="0" dirty="0" smtClean="0"/>
              <a:t> 12% and 9% on a average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34</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combination of early and turbo read can provide a speedup of </a:t>
            </a:r>
            <a:r>
              <a:rPr lang="en-US" baseline="0" dirty="0" err="1" smtClean="0"/>
              <a:t>upto</a:t>
            </a:r>
            <a:r>
              <a:rPr lang="en-US" baseline="0" dirty="0" smtClean="0"/>
              <a:t> 31%.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proposals improve performance by </a:t>
            </a:r>
            <a:r>
              <a:rPr lang="en-US" baseline="0" dirty="0" err="1" smtClean="0"/>
              <a:t>upto</a:t>
            </a:r>
            <a:r>
              <a:rPr lang="en-US" baseline="0" dirty="0" smtClean="0"/>
              <a:t> 21% on an average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35</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y axis is normalized to baseline.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graphs show the memory energy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As ER senses data early, it requires 7% lower energy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As TR uses higher current, it consumes 4% higher energy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However the combination of ER and TR consumes almost similar current to that of the baseline.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36</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graphs shows the System EDP.</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EDP follows a trend similar to energy, as the execution time is also reduced proportionately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proposals reduce EDP by 28%</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37</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38</a:t>
            </a:fld>
            <a:endParaRPr lang="en-US"/>
          </a:p>
        </p:txBody>
      </p:sp>
    </p:spTree>
    <p:extLst>
      <p:ext uri="{BB962C8B-B14F-4D97-AF65-F5344CB8AC3E}">
        <p14:creationId xmlns:p14="http://schemas.microsoft.com/office/powerpoint/2010/main" val="1305111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address the goal to reduce the read latency of PCM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propose 2 low cost solutions to reduce read latency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1</a:t>
            </a:r>
            <a:r>
              <a:rPr lang="en-US" baseline="30000" dirty="0" smtClean="0"/>
              <a:t>st</a:t>
            </a:r>
            <a:r>
              <a:rPr lang="en-US" baseline="0" dirty="0" smtClean="0"/>
              <a:t> solution ER uses better that worst case sensing and uses </a:t>
            </a:r>
            <a:r>
              <a:rPr lang="en-US" baseline="0" dirty="0" err="1" smtClean="0"/>
              <a:t>berger</a:t>
            </a:r>
            <a:r>
              <a:rPr lang="en-US" baseline="0" dirty="0" smtClean="0"/>
              <a:t> codes to detect errors and retry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2</a:t>
            </a:r>
            <a:r>
              <a:rPr lang="en-US" baseline="30000" dirty="0" smtClean="0"/>
              <a:t>nd</a:t>
            </a:r>
            <a:r>
              <a:rPr lang="en-US" baseline="0" dirty="0" smtClean="0"/>
              <a:t> solution TR reads with a higher current and fixes read disturb errors with ECC</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proposed solutions reduce read latency by 30%</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improve performance by 21% and reduce EDP by 25%</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39</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To understand more on read latency let us look at how PCM stores data</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PCM devices store data in low and high resistance states.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These states correspond to the SET and RESET resistance state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These cell states are compared to a reference resistance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Based on the comparison, in a single level PCM, these states correspond to binary 0 and 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PCM stores binary values by varying the resistance of cells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40</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42</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43</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44</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Infact</a:t>
            </a:r>
            <a:r>
              <a:rPr lang="en-US" baseline="0" dirty="0" smtClean="0"/>
              <a:t> the problem of read latency in PCM becomes even worse due to scaling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PCM stores values by varying its resistance. A higher resistance will result in higher read latency.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Since resistance can be described by the formula.</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technology scaling, length of PCM devices will reduce. The area of PCM devices will reduce even further and the resistance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of PCM devices will increase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Infact</a:t>
            </a:r>
            <a:r>
              <a:rPr lang="en-US" baseline="0" dirty="0" smtClean="0"/>
              <a:t> prototype PCM devices published in ISSCC from 2007 to 2012 shows this trend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Therefore the read latency of PCM will increase even further with technology scaling.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Now there are several solutions that try to address PCM latency by reducing write latency.</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45</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However the key insight is that reducing read latency matters the most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Write requests are off the critical path and can be buffered, paused or cancelled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Let us look at this stream of memory requests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can conclude that a low read latency memory system will improve performance directly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To understand the read process better let us look at how data is stored in PCM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46</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47</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48</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Reading from a PCM cell is a 3 step process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a:t>
            </a:r>
            <a:r>
              <a:rPr lang="en-US" baseline="0" dirty="0" err="1" smtClean="0"/>
              <a:t>bitlines</a:t>
            </a:r>
            <a:r>
              <a:rPr lang="en-US" baseline="0" dirty="0" smtClean="0"/>
              <a:t> are precharged to a higher voltage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a:t>
            </a:r>
            <a:r>
              <a:rPr lang="en-US" baseline="0" dirty="0" err="1" smtClean="0"/>
              <a:t>wordlines</a:t>
            </a:r>
            <a:r>
              <a:rPr lang="en-US" baseline="0" dirty="0" smtClean="0"/>
              <a:t> are enabled selecting a row of PCM cells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causes the precharged voltage to discharge through PCM Cells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rate of discharge is determined by the resistance of the cell and the </a:t>
            </a:r>
            <a:r>
              <a:rPr lang="en-US" baseline="0" dirty="0" err="1" smtClean="0"/>
              <a:t>bitline</a:t>
            </a:r>
            <a:r>
              <a:rPr lang="en-US" baseline="0" dirty="0" smtClean="0"/>
              <a:t> capacitance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After some time the value is sensed by enabling the sense amplifier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discharging time determines the sensing time for PCM</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5</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To differentiate between set and reset states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After a fixed amount of time, the discharged voltage is compared against a reference voltage and the value is sensed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Due to this capacitive discharge, sensing time dominates the read operation</a:t>
            </a:r>
          </a:p>
          <a:p>
            <a:r>
              <a:rPr lang="en-US" dirty="0" smtClean="0"/>
              <a:t>Furthermore,</a:t>
            </a:r>
            <a:r>
              <a:rPr lang="en-US" baseline="0" dirty="0" smtClean="0"/>
              <a:t> PCM cells show a huge variation</a:t>
            </a:r>
            <a:endParaRPr lang="en-US" dirty="0" smtClean="0"/>
          </a:p>
          <a:p>
            <a:r>
              <a:rPr lang="en-US" baseline="0" dirty="0" smtClean="0"/>
              <a:t>Due to this, the worst case cells, say A and B are compared to the reference voltage</a:t>
            </a:r>
          </a:p>
          <a:p>
            <a:r>
              <a:rPr lang="en-US" baseline="0" dirty="0" smtClean="0"/>
              <a:t>Thus sensing time for PCM is determined by the worst case cells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6</a:t>
            </a:fld>
            <a:endParaRPr lang="en-US"/>
          </a:p>
        </p:txBody>
      </p:sp>
    </p:spTree>
    <p:extLst>
      <p:ext uri="{BB962C8B-B14F-4D97-AF65-F5344CB8AC3E}">
        <p14:creationId xmlns:p14="http://schemas.microsoft.com/office/powerpoint/2010/main" val="382337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can reduce read latency by sensing data earlier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lower sensing point corresponds to a lower resistance and this low resistance takes lower RC time to discharge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we can lower the sensing time by lowering the RC time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7</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Unfortunately, we cannot naively sense earlier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Sensing values that correspond to lower resistances causes errors while detecting higher resistances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8</a:t>
            </a:fld>
            <a:endParaRPr lang="en-US"/>
          </a:p>
        </p:txBody>
      </p:sp>
    </p:spTree>
    <p:extLst>
      <p:ext uri="{BB962C8B-B14F-4D97-AF65-F5344CB8AC3E}">
        <p14:creationId xmlns:p14="http://schemas.microsoft.com/office/powerpoint/2010/main" val="875367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can also reduce read latency by applying a higher </a:t>
            </a:r>
            <a:r>
              <a:rPr lang="en-US" baseline="0" dirty="0" err="1" smtClean="0"/>
              <a:t>bitline</a:t>
            </a:r>
            <a:r>
              <a:rPr lang="en-US" baseline="0" dirty="0" smtClean="0"/>
              <a:t> voltage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higher voltage results in higher current and enables us to read with low latency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we can increase </a:t>
            </a:r>
            <a:r>
              <a:rPr lang="en-US" baseline="0" dirty="0" err="1" smtClean="0"/>
              <a:t>bitline</a:t>
            </a:r>
            <a:r>
              <a:rPr lang="en-US" baseline="0" dirty="0" smtClean="0"/>
              <a:t> voltage and reduce sensing time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9</a:t>
            </a:fld>
            <a:endParaRPr lang="en-US"/>
          </a:p>
        </p:txBody>
      </p:sp>
    </p:spTree>
    <p:extLst>
      <p:ext uri="{BB962C8B-B14F-4D97-AF65-F5344CB8AC3E}">
        <p14:creationId xmlns:p14="http://schemas.microsoft.com/office/powerpoint/2010/main" val="87536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ADBCBD0-F33A-4628-90B8-D36EA6D69098}" type="datetime1">
              <a:rPr lang="en-US"/>
              <a:pPr>
                <a:defRPr/>
              </a:pPr>
              <a:t>2/28/15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16B1B4-6C5D-4A6D-85DF-26D42C35BB0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B9DBBF9-7281-47D4-A125-C6BF74F7A3E3}" type="datetime1">
              <a:rPr lang="en-US"/>
              <a:pPr>
                <a:defRPr/>
              </a:pPr>
              <a:t>2/28/15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79C4A3-7C41-4E28-8F32-577A7C60EE9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D8E2B9D-13EA-44D2-99BD-6D7D0DB86841}" type="datetime1">
              <a:rPr lang="en-US"/>
              <a:pPr>
                <a:defRPr/>
              </a:pPr>
              <a:t>2/28/15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90D260-4A9A-4FCD-A8A0-307707DEBF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ext Placeholder 2"/>
          <p:cNvSpPr>
            <a:spLocks noGrp="1"/>
          </p:cNvSpPr>
          <p:nvPr>
            <p:ph type="body" sz="half" idx="1"/>
          </p:nvPr>
        </p:nvSpPr>
        <p:spPr>
          <a:xfrm>
            <a:off x="2428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00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B9F6EA3-C331-4161-893A-CB0590B9F2B5}" type="datetime1">
              <a:rPr lang="en-US"/>
              <a:pPr>
                <a:defRPr/>
              </a:pPr>
              <a:t>2/28/15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D34EE2-C9F0-4CF3-8F53-7E6DF6E685A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able Placeholder 2"/>
          <p:cNvSpPr>
            <a:spLocks noGrp="1"/>
          </p:cNvSpPr>
          <p:nvPr>
            <p:ph type="tbl" idx="1"/>
          </p:nvPr>
        </p:nvSpPr>
        <p:spPr>
          <a:xfrm>
            <a:off x="242888" y="1200150"/>
            <a:ext cx="8382000" cy="48307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9DDFB9BB-FC6E-44D9-85E2-91E5B91996FD}" type="datetime1">
              <a:rPr lang="en-US"/>
              <a:pPr>
                <a:defRPr/>
              </a:pPr>
              <a:t>2/28/15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A1877A-DD76-4425-8652-4E9BEC80A8F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SzPct val="12000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13B52F0-807A-4259-88CB-A20F69970E09}" type="datetime1">
              <a:rPr lang="en-US"/>
              <a:pPr>
                <a:defRPr/>
              </a:pPr>
              <a:t>2/28/15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B9E78F-ABFD-44CE-894E-3D6432B5FC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C362A3-58C5-4B0D-B395-D60154DEDFA9}" type="datetime1">
              <a:rPr lang="en-US"/>
              <a:pPr>
                <a:defRPr/>
              </a:pPr>
              <a:t>2/28/15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E8EAD-C4DA-453E-9645-C39812C2F5F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2F995589-5714-499A-9340-80E56382CFDB}" type="datetime1">
              <a:rPr lang="en-US"/>
              <a:pPr>
                <a:defRPr/>
              </a:pPr>
              <a:t>2/28/15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D178019-C439-4E91-AEA9-062C206F8E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pPr>
              <a:defRPr/>
            </a:pPr>
            <a:fld id="{E74661CE-025E-4FE4-A078-B593B29E9633}" type="datetime1">
              <a:rPr lang="en-US"/>
              <a:pPr>
                <a:defRPr/>
              </a:pPr>
              <a:t>2/28/15</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F74D1573-B15C-41F6-92EC-42E92EACD1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8B5847D4-7B36-42B6-8486-6FB8BD009DB8}" type="datetime1">
              <a:rPr lang="en-US"/>
              <a:pPr>
                <a:defRPr/>
              </a:pPr>
              <a:t>2/28/15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87023B-23F5-493D-B9A9-81572D4BE9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21DB64BF-3F00-40AE-BA2F-455D9BDEA9E0}" type="datetime1">
              <a:rPr lang="en-US"/>
              <a:pPr>
                <a:defRPr/>
              </a:pPr>
              <a:t>2/28/15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3357F76-E3B9-4530-8F0B-32A8D79C76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BD27A35-1557-433D-AADD-DC9BD11F3FC2}" type="datetime1">
              <a:rPr lang="en-US"/>
              <a:pPr>
                <a:defRPr/>
              </a:pPr>
              <a:t>2/28/15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9A72A5C-574C-4FDC-8875-D388019D284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98B23BC-8E5F-491C-A71D-9295891A6C55}" type="datetime1">
              <a:rPr lang="en-US"/>
              <a:pPr>
                <a:defRPr/>
              </a:pPr>
              <a:t>2/28/15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AD087C8-15B0-4D93-BF8A-041D6E515E9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650" y="198438"/>
            <a:ext cx="83820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242888" y="1192213"/>
            <a:ext cx="83820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CF7B610-748B-40C8-8712-3DD50C0D0D8D}" type="datetime1">
              <a:rPr lang="en-US"/>
              <a:pPr>
                <a:defRPr/>
              </a:pPr>
              <a:t>2/28/15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6924675" y="6356350"/>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defRPr>
            </a:lvl1pPr>
          </a:lstStyle>
          <a:p>
            <a:pPr>
              <a:defRPr/>
            </a:pPr>
            <a:fld id="{01C27C2B-153F-4146-A338-7D125BBF24C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83" r:id="rId2"/>
    <p:sldLayoutId id="2147483670"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69" r:id="rId12"/>
    <p:sldLayoutId id="2147483668" r:id="rId13"/>
  </p:sldLayoutIdLst>
  <p:hf hdr="0" ftr="0" dt="0"/>
  <p:txStyles>
    <p:titleStyle>
      <a:lvl1pPr algn="l" rtl="0" eaLnBrk="0" fontAlgn="base" hangingPunct="0">
        <a:spcBef>
          <a:spcPct val="0"/>
        </a:spcBef>
        <a:spcAft>
          <a:spcPct val="0"/>
        </a:spcAft>
        <a:defRPr sz="3200" b="1" kern="1200" cap="all">
          <a:solidFill>
            <a:schemeClr val="tx1"/>
          </a:solidFill>
          <a:effectLst>
            <a:outerShdw blurRad="50800" dist="25400" dir="2700000" algn="tl">
              <a:srgbClr val="000000">
                <a:alpha val="24000"/>
              </a:srgbClr>
            </a:outerShdw>
          </a:effectLst>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defRPr>
      </a:lvl2pPr>
      <a:lvl3pPr algn="l" rtl="0" eaLnBrk="0" fontAlgn="base" hangingPunct="0">
        <a:spcBef>
          <a:spcPct val="0"/>
        </a:spcBef>
        <a:spcAft>
          <a:spcPct val="0"/>
        </a:spcAft>
        <a:defRPr sz="3200" b="1">
          <a:solidFill>
            <a:schemeClr val="tx1"/>
          </a:solidFill>
          <a:latin typeface="Calibri" pitchFamily="34" charset="0"/>
        </a:defRPr>
      </a:lvl3pPr>
      <a:lvl4pPr algn="l" rtl="0" eaLnBrk="0" fontAlgn="base" hangingPunct="0">
        <a:spcBef>
          <a:spcPct val="0"/>
        </a:spcBef>
        <a:spcAft>
          <a:spcPct val="0"/>
        </a:spcAft>
        <a:defRPr sz="3200" b="1">
          <a:solidFill>
            <a:schemeClr val="tx1"/>
          </a:solidFill>
          <a:latin typeface="Calibri" pitchFamily="34" charset="0"/>
        </a:defRPr>
      </a:lvl4pPr>
      <a:lvl5pPr algn="l" rtl="0" eaLnBrk="0" fontAlgn="base" hangingPunct="0">
        <a:spcBef>
          <a:spcPct val="0"/>
        </a:spcBef>
        <a:spcAft>
          <a:spcPct val="0"/>
        </a:spcAft>
        <a:defRPr sz="3200" b="1">
          <a:solidFill>
            <a:schemeClr val="tx1"/>
          </a:solidFill>
          <a:latin typeface="Calibri" pitchFamily="34" charset="0"/>
        </a:defRPr>
      </a:lvl5pPr>
      <a:lvl6pPr marL="457200" algn="l" rtl="0" fontAlgn="base">
        <a:spcBef>
          <a:spcPct val="0"/>
        </a:spcBef>
        <a:spcAft>
          <a:spcPct val="0"/>
        </a:spcAft>
        <a:defRPr sz="3200" b="1">
          <a:solidFill>
            <a:schemeClr val="tx1"/>
          </a:solidFill>
          <a:latin typeface="Calibri" pitchFamily="34" charset="0"/>
        </a:defRPr>
      </a:lvl6pPr>
      <a:lvl7pPr marL="914400" algn="l" rtl="0" fontAlgn="base">
        <a:spcBef>
          <a:spcPct val="0"/>
        </a:spcBef>
        <a:spcAft>
          <a:spcPct val="0"/>
        </a:spcAft>
        <a:defRPr sz="3200" b="1">
          <a:solidFill>
            <a:schemeClr val="tx1"/>
          </a:solidFill>
          <a:latin typeface="Calibri" pitchFamily="34" charset="0"/>
        </a:defRPr>
      </a:lvl7pPr>
      <a:lvl8pPr marL="1371600" algn="l" rtl="0" fontAlgn="base">
        <a:spcBef>
          <a:spcPct val="0"/>
        </a:spcBef>
        <a:spcAft>
          <a:spcPct val="0"/>
        </a:spcAft>
        <a:defRPr sz="3200" b="1">
          <a:solidFill>
            <a:schemeClr val="tx1"/>
          </a:solidFill>
          <a:latin typeface="Calibri" pitchFamily="34" charset="0"/>
        </a:defRPr>
      </a:lvl8pPr>
      <a:lvl9pPr marL="1828800" algn="l" rtl="0" fontAlgn="base">
        <a:spcBef>
          <a:spcPct val="0"/>
        </a:spcBef>
        <a:spcAft>
          <a:spcPct val="0"/>
        </a:spcAft>
        <a:defRPr sz="32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hart" Target="../charts/char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hart" Target="../charts/char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chart" Target="../charts/char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8" name="Picture 2" descr="C:\Documents and Settings\bnovak3\Desktop\09C2003-P30-055.jpg"/>
          <p:cNvPicPr>
            <a:picLocks noChangeAspect="1" noChangeArrowheads="1"/>
          </p:cNvPicPr>
          <p:nvPr/>
        </p:nvPicPr>
        <p:blipFill>
          <a:blip r:embed="rId3" cstate="print"/>
          <a:srcRect l="9425" r="14624"/>
          <a:stretch>
            <a:fillRect/>
          </a:stretch>
        </p:blipFill>
        <p:spPr bwMode="auto">
          <a:xfrm>
            <a:off x="564506" y="2548470"/>
            <a:ext cx="2182491" cy="4309530"/>
          </a:xfrm>
          <a:prstGeom prst="rect">
            <a:avLst/>
          </a:prstGeom>
          <a:noFill/>
          <a:ln w="9525">
            <a:noFill/>
            <a:miter lim="800000"/>
            <a:headEnd/>
            <a:tailEnd/>
          </a:ln>
        </p:spPr>
      </p:pic>
      <p:pic>
        <p:nvPicPr>
          <p:cNvPr id="29703" name="Picture 3" descr="m:\GT Power Point\GT 2\goldbar2.png"/>
          <p:cNvPicPr>
            <a:picLocks noChangeAspect="1" noChangeArrowheads="1"/>
          </p:cNvPicPr>
          <p:nvPr/>
        </p:nvPicPr>
        <p:blipFill>
          <a:blip r:embed="rId4" cstate="print"/>
          <a:srcRect t="6250" r="6097"/>
          <a:stretch>
            <a:fillRect/>
          </a:stretch>
        </p:blipFill>
        <p:spPr bwMode="auto">
          <a:xfrm>
            <a:off x="3150403" y="0"/>
            <a:ext cx="184150" cy="6858000"/>
          </a:xfrm>
          <a:prstGeom prst="rect">
            <a:avLst/>
          </a:prstGeom>
          <a:noFill/>
          <a:ln w="9525">
            <a:noFill/>
            <a:miter lim="800000"/>
            <a:headEnd/>
            <a:tailEnd/>
          </a:ln>
        </p:spPr>
      </p:pic>
      <p:pic>
        <p:nvPicPr>
          <p:cNvPr id="2" name="Picture 1" descr="Georgia-Institute-of-Technology-black+124.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2648" y="5927304"/>
            <a:ext cx="3568714" cy="823133"/>
          </a:xfrm>
          <a:prstGeom prst="rect">
            <a:avLst/>
          </a:prstGeom>
        </p:spPr>
      </p:pic>
      <p:sp>
        <p:nvSpPr>
          <p:cNvPr id="15" name="Rectangle 2"/>
          <p:cNvSpPr>
            <a:spLocks noGrp="1" noChangeArrowheads="1"/>
          </p:cNvSpPr>
          <p:nvPr>
            <p:ph type="ctrTitle"/>
          </p:nvPr>
        </p:nvSpPr>
        <p:spPr>
          <a:xfrm>
            <a:off x="195180" y="375780"/>
            <a:ext cx="8797057" cy="2163512"/>
          </a:xfrm>
          <a:prstGeom prst="rect">
            <a:avLst/>
          </a:prstGeom>
          <a:solidFill>
            <a:srgbClr val="FFFFFF">
              <a:lumMod val="85000"/>
            </a:srgbClr>
          </a:solidFill>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4400" b="0" i="0" u="none" strike="noStrike" kern="0" cap="none" spc="0" normalizeH="0" baseline="0" noProof="0" dirty="0" smtClean="0">
                <a:ln>
                  <a:noFill/>
                </a:ln>
                <a:solidFill>
                  <a:sysClr val="windowText" lastClr="000000"/>
                </a:solidFill>
                <a:effectLst/>
                <a:uLnTx/>
                <a:uFillTx/>
                <a:latin typeface="Arial"/>
                <a:ea typeface="ＭＳ Ｐゴシック" pitchFamily="34" charset="-128"/>
                <a:cs typeface="Arial"/>
              </a:rPr>
              <a:t>Reducing</a:t>
            </a:r>
            <a:r>
              <a:rPr kumimoji="0" lang="en-US" altLang="en-US" sz="4400" b="0" i="0" u="none" strike="noStrike" kern="0" cap="none" spc="0" normalizeH="0" noProof="0" dirty="0" smtClean="0">
                <a:ln>
                  <a:noFill/>
                </a:ln>
                <a:solidFill>
                  <a:sysClr val="windowText" lastClr="000000"/>
                </a:solidFill>
                <a:effectLst/>
                <a:uLnTx/>
                <a:uFillTx/>
                <a:latin typeface="Arial"/>
                <a:ea typeface="ＭＳ Ｐゴシック" pitchFamily="34" charset="-128"/>
                <a:cs typeface="Arial"/>
              </a:rPr>
              <a:t> Read Latency </a:t>
            </a:r>
            <a:br>
              <a:rPr kumimoji="0" lang="en-US" altLang="en-US" sz="4400" b="0" i="0" u="none" strike="noStrike" kern="0" cap="none" spc="0" normalizeH="0" noProof="0" dirty="0" smtClean="0">
                <a:ln>
                  <a:noFill/>
                </a:ln>
                <a:solidFill>
                  <a:sysClr val="windowText" lastClr="000000"/>
                </a:solidFill>
                <a:effectLst/>
                <a:uLnTx/>
                <a:uFillTx/>
                <a:latin typeface="Arial"/>
                <a:ea typeface="ＭＳ Ｐゴシック" pitchFamily="34" charset="-128"/>
                <a:cs typeface="Arial"/>
              </a:rPr>
            </a:br>
            <a:r>
              <a:rPr kumimoji="0" lang="en-US" altLang="en-US" sz="4400" b="0" i="0" u="none" strike="noStrike" kern="0" cap="none" spc="0" normalizeH="0" noProof="0" dirty="0" smtClean="0">
                <a:ln>
                  <a:noFill/>
                </a:ln>
                <a:solidFill>
                  <a:sysClr val="windowText" lastClr="000000"/>
                </a:solidFill>
                <a:effectLst/>
                <a:uLnTx/>
                <a:uFillTx/>
                <a:latin typeface="Arial"/>
                <a:ea typeface="ＭＳ Ｐゴシック" pitchFamily="34" charset="-128"/>
                <a:cs typeface="Arial"/>
              </a:rPr>
              <a:t>of Phase Change Memory via Early Read and Turbo Read</a:t>
            </a:r>
            <a:endParaRPr kumimoji="0" lang="en-US" altLang="en-US" sz="4400" b="0" i="0" u="none" strike="noStrike" kern="0" cap="none" spc="0" normalizeH="0" baseline="0" noProof="0" dirty="0" smtClean="0">
              <a:ln>
                <a:noFill/>
              </a:ln>
              <a:solidFill>
                <a:sysClr val="windowText" lastClr="000000"/>
              </a:solidFill>
              <a:effectLst/>
              <a:uLnTx/>
              <a:uFillTx/>
              <a:latin typeface="Arial"/>
              <a:ea typeface="ＭＳ Ｐゴシック" pitchFamily="34" charset="-128"/>
              <a:cs typeface="Arial"/>
            </a:endParaRPr>
          </a:p>
        </p:txBody>
      </p:sp>
      <p:sp>
        <p:nvSpPr>
          <p:cNvPr id="16" name="Rectangle 3"/>
          <p:cNvSpPr>
            <a:spLocks noGrp="1" noChangeArrowheads="1"/>
          </p:cNvSpPr>
          <p:nvPr>
            <p:ph type="subTitle" idx="1"/>
          </p:nvPr>
        </p:nvSpPr>
        <p:spPr>
          <a:xfrm>
            <a:off x="3605213" y="2742980"/>
            <a:ext cx="4654550" cy="1016000"/>
          </a:xfrm>
        </p:spPr>
        <p:txBody>
          <a:bodyPr/>
          <a:lstStyle/>
          <a:p>
            <a:pPr eaLnBrk="1" hangingPunct="1"/>
            <a:r>
              <a:rPr lang="en-US" altLang="en-US" sz="1800" i="1" dirty="0" smtClean="0">
                <a:latin typeface="Arial"/>
                <a:ea typeface="ＭＳ Ｐゴシック" pitchFamily="34" charset="-128"/>
                <a:cs typeface="Arial"/>
              </a:rPr>
              <a:t>Feb 9</a:t>
            </a:r>
            <a:r>
              <a:rPr lang="en-US" altLang="en-US" sz="1800" i="1" baseline="30000" dirty="0" smtClean="0">
                <a:latin typeface="Arial"/>
                <a:ea typeface="ＭＳ Ｐゴシック" pitchFamily="34" charset="-128"/>
                <a:cs typeface="Arial"/>
              </a:rPr>
              <a:t>th</a:t>
            </a:r>
            <a:r>
              <a:rPr lang="en-US" altLang="en-US" sz="1800" i="1" dirty="0" smtClean="0">
                <a:latin typeface="Arial"/>
                <a:ea typeface="ＭＳ Ｐゴシック" pitchFamily="34" charset="-128"/>
                <a:cs typeface="Arial"/>
              </a:rPr>
              <a:t> 2015</a:t>
            </a:r>
          </a:p>
          <a:p>
            <a:pPr eaLnBrk="1" hangingPunct="1"/>
            <a:r>
              <a:rPr lang="en-US" altLang="en-US" sz="1800" i="1" dirty="0" smtClean="0">
                <a:latin typeface="Arial"/>
                <a:ea typeface="ＭＳ Ｐゴシック" pitchFamily="34" charset="-128"/>
                <a:cs typeface="Arial"/>
              </a:rPr>
              <a:t>HPCA-21 San Francisco, USA</a:t>
            </a:r>
          </a:p>
        </p:txBody>
      </p:sp>
      <p:sp>
        <p:nvSpPr>
          <p:cNvPr id="17" name="Subtitle 2"/>
          <p:cNvSpPr txBox="1">
            <a:spLocks/>
          </p:cNvSpPr>
          <p:nvPr/>
        </p:nvSpPr>
        <p:spPr bwMode="auto">
          <a:xfrm>
            <a:off x="3615274" y="3627534"/>
            <a:ext cx="5246503" cy="1960468"/>
          </a:xfrm>
          <a:prstGeom prst="rect">
            <a:avLst/>
          </a:prstGeom>
          <a:solidFill>
            <a:srgbClr val="FFFFFF">
              <a:lumMod val="75000"/>
              <a:alpha val="36000"/>
            </a:srgbClr>
          </a:solidFill>
          <a:ln>
            <a:noFill/>
          </a:ln>
          <a:extLst/>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chemeClr val="accent1"/>
              </a:buClr>
              <a:buFontTx/>
              <a:buNone/>
              <a:defRPr sz="2200">
                <a:solidFill>
                  <a:schemeClr val="accent2"/>
                </a:solidFill>
                <a:latin typeface="+mj-lt"/>
                <a:ea typeface="ＭＳ Ｐゴシック" charset="0"/>
                <a:cs typeface="ＭＳ Ｐゴシック" charset="0"/>
              </a:defRPr>
            </a:lvl1pPr>
            <a:lvl2pPr marL="742950" indent="-285750" algn="l" rtl="0" eaLnBrk="0" fontAlgn="base" hangingPunct="0">
              <a:spcBef>
                <a:spcPct val="20000"/>
              </a:spcBef>
              <a:spcAft>
                <a:spcPct val="0"/>
              </a:spcAft>
              <a:buClr>
                <a:schemeClr val="accent1"/>
              </a:buClr>
              <a:buChar char="–"/>
              <a:defRPr sz="2600">
                <a:solidFill>
                  <a:schemeClr val="bg1"/>
                </a:solidFill>
                <a:latin typeface="+mj-lt"/>
                <a:ea typeface="ＭＳ Ｐゴシック" charset="0"/>
              </a:defRPr>
            </a:lvl2pPr>
            <a:lvl3pPr marL="1143000" indent="-228600" algn="l" rtl="0" eaLnBrk="0" fontAlgn="base" hangingPunct="0">
              <a:spcBef>
                <a:spcPct val="20000"/>
              </a:spcBef>
              <a:spcAft>
                <a:spcPct val="0"/>
              </a:spcAft>
              <a:buClr>
                <a:schemeClr val="accent1"/>
              </a:buClr>
              <a:buChar char="•"/>
              <a:defRPr sz="2400">
                <a:solidFill>
                  <a:schemeClr val="bg1"/>
                </a:solidFill>
                <a:latin typeface="+mj-lt"/>
                <a:ea typeface="ＭＳ Ｐゴシック" charset="0"/>
              </a:defRPr>
            </a:lvl3pPr>
            <a:lvl4pPr marL="1600200" indent="-228600" algn="l" rtl="0" eaLnBrk="0" fontAlgn="base" hangingPunct="0">
              <a:spcBef>
                <a:spcPct val="20000"/>
              </a:spcBef>
              <a:spcAft>
                <a:spcPct val="0"/>
              </a:spcAft>
              <a:buClr>
                <a:schemeClr val="accent1"/>
              </a:buClr>
              <a:buChar char="–"/>
              <a:defRPr sz="2200">
                <a:solidFill>
                  <a:schemeClr val="bg1"/>
                </a:solidFill>
                <a:latin typeface="+mj-lt"/>
                <a:ea typeface="ＭＳ Ｐゴシック" charset="0"/>
              </a:defRPr>
            </a:lvl4pPr>
            <a:lvl5pPr marL="2057400" indent="-228600" algn="l" rtl="0" eaLnBrk="0" fontAlgn="base" hangingPunct="0">
              <a:spcBef>
                <a:spcPct val="20000"/>
              </a:spcBef>
              <a:spcAft>
                <a:spcPct val="0"/>
              </a:spcAft>
              <a:buClr>
                <a:schemeClr val="accent1"/>
              </a:buClr>
              <a:buChar char="»"/>
              <a:defRPr sz="2000">
                <a:solidFill>
                  <a:schemeClr val="bg1"/>
                </a:solidFill>
                <a:latin typeface="+mj-lt"/>
                <a:ea typeface="ＭＳ Ｐゴシック" charset="0"/>
              </a:defRPr>
            </a:lvl5pPr>
            <a:lvl6pPr marL="2514600" indent="-228600" algn="l" rtl="0" fontAlgn="base">
              <a:spcBef>
                <a:spcPct val="20000"/>
              </a:spcBef>
              <a:spcAft>
                <a:spcPct val="0"/>
              </a:spcAft>
              <a:buClr>
                <a:schemeClr val="accent1"/>
              </a:buClr>
              <a:buChar char="»"/>
              <a:defRPr sz="2000">
                <a:solidFill>
                  <a:schemeClr val="bg1"/>
                </a:solidFill>
                <a:latin typeface="+mn-lt"/>
              </a:defRPr>
            </a:lvl6pPr>
            <a:lvl7pPr marL="2971800" indent="-228600" algn="l" rtl="0" fontAlgn="base">
              <a:spcBef>
                <a:spcPct val="20000"/>
              </a:spcBef>
              <a:spcAft>
                <a:spcPct val="0"/>
              </a:spcAft>
              <a:buClr>
                <a:schemeClr val="accent1"/>
              </a:buClr>
              <a:buChar char="»"/>
              <a:defRPr sz="2000">
                <a:solidFill>
                  <a:schemeClr val="bg1"/>
                </a:solidFill>
                <a:latin typeface="+mn-lt"/>
              </a:defRPr>
            </a:lvl7pPr>
            <a:lvl8pPr marL="3429000" indent="-228600" algn="l" rtl="0" fontAlgn="base">
              <a:spcBef>
                <a:spcPct val="20000"/>
              </a:spcBef>
              <a:spcAft>
                <a:spcPct val="0"/>
              </a:spcAft>
              <a:buClr>
                <a:schemeClr val="accent1"/>
              </a:buClr>
              <a:buChar char="»"/>
              <a:defRPr sz="2000">
                <a:solidFill>
                  <a:schemeClr val="bg1"/>
                </a:solidFill>
                <a:latin typeface="+mn-lt"/>
              </a:defRPr>
            </a:lvl8pPr>
            <a:lvl9pPr marL="3886200" indent="-228600" algn="l" rtl="0" fontAlgn="base">
              <a:spcBef>
                <a:spcPct val="20000"/>
              </a:spcBef>
              <a:spcAft>
                <a:spcPct val="0"/>
              </a:spcAft>
              <a:buClr>
                <a:schemeClr val="accent1"/>
              </a:buClr>
              <a:buChar char="»"/>
              <a:defRPr sz="2000">
                <a:solidFill>
                  <a:schemeClr val="bg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kumimoji="0" lang="en-US" sz="2600" b="0" i="1" u="none" strike="noStrike" kern="0" cap="none" spc="0" normalizeH="0" baseline="0" noProof="0" dirty="0" err="1" smtClean="0">
                <a:ln>
                  <a:noFill/>
                </a:ln>
                <a:solidFill>
                  <a:srgbClr val="000000"/>
                </a:solidFill>
                <a:effectLst/>
                <a:uLnTx/>
                <a:uFillTx/>
                <a:latin typeface="Arial"/>
                <a:cs typeface="Arial"/>
              </a:rPr>
              <a:t>Prashant</a:t>
            </a:r>
            <a:r>
              <a:rPr kumimoji="0" lang="en-US" sz="2600" b="0" i="1" u="none" strike="noStrike" kern="0" cap="none" spc="0" normalizeH="0" baseline="0" noProof="0" dirty="0" smtClean="0">
                <a:ln>
                  <a:noFill/>
                </a:ln>
                <a:solidFill>
                  <a:srgbClr val="000000"/>
                </a:solidFill>
                <a:effectLst/>
                <a:uLnTx/>
                <a:uFillTx/>
                <a:latin typeface="Arial"/>
                <a:cs typeface="Arial"/>
              </a:rPr>
              <a:t> Nair</a:t>
            </a:r>
            <a:r>
              <a:rPr kumimoji="0" lang="en-US" sz="2600" b="0" i="1" u="none" strike="noStrike" kern="0" cap="none" spc="0" normalizeH="0" noProof="0" dirty="0" smtClean="0">
                <a:ln>
                  <a:noFill/>
                </a:ln>
                <a:solidFill>
                  <a:srgbClr val="000000"/>
                </a:solidFill>
                <a:effectLst/>
                <a:uLnTx/>
                <a:uFillTx/>
                <a:latin typeface="Arial"/>
                <a:cs typeface="Arial"/>
              </a:rPr>
              <a:t> -</a:t>
            </a:r>
            <a:r>
              <a:rPr kumimoji="0" lang="en-US" sz="2600" b="0" i="1" u="none" strike="noStrike" kern="0" cap="none" spc="0" normalizeH="0" baseline="0" noProof="0" dirty="0" smtClean="0">
                <a:ln>
                  <a:noFill/>
                </a:ln>
                <a:solidFill>
                  <a:srgbClr val="000000"/>
                </a:solidFill>
                <a:effectLst/>
                <a:uLnTx/>
                <a:uFillTx/>
                <a:latin typeface="Arial"/>
                <a:cs typeface="Arial"/>
              </a:rPr>
              <a:t> Georgia Tech</a:t>
            </a:r>
          </a:p>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kumimoji="0" lang="en-US" sz="2600" b="0" i="1" u="none" strike="noStrike" kern="0" cap="none" spc="0" normalizeH="0" baseline="0" noProof="0" dirty="0" smtClean="0">
                <a:ln>
                  <a:noFill/>
                </a:ln>
                <a:solidFill>
                  <a:srgbClr val="000000"/>
                </a:solidFill>
                <a:effectLst/>
                <a:uLnTx/>
                <a:uFillTx/>
                <a:latin typeface="Arial"/>
                <a:cs typeface="Arial"/>
              </a:rPr>
              <a:t>Chia</a:t>
            </a:r>
            <a:r>
              <a:rPr lang="en-US" sz="2600" i="1" kern="0" dirty="0">
                <a:solidFill>
                  <a:srgbClr val="000000"/>
                </a:solidFill>
                <a:latin typeface="Arial"/>
                <a:cs typeface="Arial"/>
              </a:rPr>
              <a:t>c</a:t>
            </a:r>
            <a:r>
              <a:rPr kumimoji="0" lang="en-US" sz="2600" b="0" i="1" u="none" strike="noStrike" kern="0" cap="none" spc="0" normalizeH="0" noProof="0" dirty="0" smtClean="0">
                <a:ln>
                  <a:noFill/>
                </a:ln>
                <a:solidFill>
                  <a:srgbClr val="000000"/>
                </a:solidFill>
                <a:effectLst/>
                <a:uLnTx/>
                <a:uFillTx/>
                <a:latin typeface="Arial"/>
                <a:cs typeface="Arial"/>
              </a:rPr>
              <a:t>hen Chou </a:t>
            </a:r>
            <a:r>
              <a:rPr kumimoji="0" lang="en-US" sz="2600" b="0" i="1" u="none" strike="noStrike" kern="0" cap="none" spc="0" normalizeH="0" baseline="0" noProof="0" dirty="0" smtClean="0">
                <a:ln>
                  <a:noFill/>
                </a:ln>
                <a:solidFill>
                  <a:srgbClr val="000000"/>
                </a:solidFill>
                <a:effectLst/>
                <a:uLnTx/>
                <a:uFillTx/>
                <a:latin typeface="Arial"/>
                <a:cs typeface="Arial"/>
              </a:rPr>
              <a:t>-</a:t>
            </a:r>
            <a:r>
              <a:rPr kumimoji="0" lang="en-US" sz="2600" b="0" i="1" u="none" strike="noStrike" kern="0" cap="none" spc="0" normalizeH="0" noProof="0" dirty="0" smtClean="0">
                <a:ln>
                  <a:noFill/>
                </a:ln>
                <a:solidFill>
                  <a:srgbClr val="000000"/>
                </a:solidFill>
                <a:effectLst/>
                <a:uLnTx/>
                <a:uFillTx/>
                <a:latin typeface="Arial"/>
                <a:cs typeface="Arial"/>
              </a:rPr>
              <a:t> Georgia Tech</a:t>
            </a:r>
          </a:p>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lang="en-US" sz="2600" i="1" kern="0" noProof="0" dirty="0" err="1" smtClean="0">
                <a:solidFill>
                  <a:srgbClr val="000000"/>
                </a:solidFill>
                <a:latin typeface="Arial"/>
                <a:cs typeface="Arial"/>
              </a:rPr>
              <a:t>Bipin</a:t>
            </a:r>
            <a:r>
              <a:rPr lang="en-US" sz="2600" i="1" kern="0" noProof="0" dirty="0" smtClean="0">
                <a:solidFill>
                  <a:srgbClr val="000000"/>
                </a:solidFill>
                <a:latin typeface="Arial"/>
                <a:cs typeface="Arial"/>
              </a:rPr>
              <a:t> </a:t>
            </a:r>
            <a:r>
              <a:rPr lang="en-US" sz="2600" i="1" kern="0" noProof="0" dirty="0" err="1" smtClean="0">
                <a:solidFill>
                  <a:srgbClr val="000000"/>
                </a:solidFill>
                <a:latin typeface="Arial"/>
                <a:cs typeface="Arial"/>
              </a:rPr>
              <a:t>Rajendran</a:t>
            </a:r>
            <a:r>
              <a:rPr lang="en-US" sz="2600" i="1" kern="0" noProof="0" dirty="0" smtClean="0">
                <a:solidFill>
                  <a:srgbClr val="000000"/>
                </a:solidFill>
                <a:latin typeface="Arial"/>
                <a:cs typeface="Arial"/>
              </a:rPr>
              <a:t> – IIT Bombay</a:t>
            </a:r>
            <a:endParaRPr kumimoji="0" lang="en-US" sz="2600" b="0" i="1" u="none" strike="noStrike" kern="0" cap="none" spc="0" normalizeH="0" noProof="0" dirty="0" smtClean="0">
              <a:ln>
                <a:noFill/>
              </a:ln>
              <a:solidFill>
                <a:srgbClr val="000000"/>
              </a:solidFill>
              <a:effectLst/>
              <a:uLnTx/>
              <a:uFillTx/>
              <a:latin typeface="Arial"/>
              <a:cs typeface="Arial"/>
            </a:endParaRPr>
          </a:p>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kumimoji="0" lang="en-US" sz="2600" b="0" i="1" u="none" strike="noStrike" kern="0" cap="none" spc="0" normalizeH="0" baseline="0" noProof="0" dirty="0" smtClean="0">
                <a:ln>
                  <a:noFill/>
                </a:ln>
                <a:solidFill>
                  <a:srgbClr val="000000"/>
                </a:solidFill>
                <a:effectLst/>
                <a:uLnTx/>
                <a:uFillTx/>
                <a:latin typeface="Arial"/>
                <a:cs typeface="Arial"/>
              </a:rPr>
              <a:t>Moinuddin </a:t>
            </a:r>
            <a:r>
              <a:rPr kumimoji="0" lang="en-US" sz="2600" b="0" i="1" u="none" strike="noStrike" kern="0" cap="none" spc="0" normalizeH="0" baseline="0" noProof="0" dirty="0" err="1" smtClean="0">
                <a:ln>
                  <a:noFill/>
                </a:ln>
                <a:solidFill>
                  <a:srgbClr val="000000"/>
                </a:solidFill>
                <a:effectLst/>
                <a:uLnTx/>
                <a:uFillTx/>
                <a:latin typeface="Arial"/>
                <a:cs typeface="Arial"/>
              </a:rPr>
              <a:t>Qureshi</a:t>
            </a:r>
            <a:r>
              <a:rPr kumimoji="0" lang="en-US" sz="2600" b="0" i="1" u="none" strike="noStrike" kern="0" cap="none" spc="0" normalizeH="0" baseline="0" noProof="0" dirty="0" smtClean="0">
                <a:ln>
                  <a:noFill/>
                </a:ln>
                <a:solidFill>
                  <a:srgbClr val="000000"/>
                </a:solidFill>
                <a:effectLst/>
                <a:uLnTx/>
                <a:uFillTx/>
                <a:latin typeface="Arial"/>
                <a:cs typeface="Arial"/>
              </a:rPr>
              <a:t> - Georgia Tech</a:t>
            </a:r>
          </a:p>
        </p:txBody>
      </p:sp>
      <p:pic>
        <p:nvPicPr>
          <p:cNvPr id="3" name="Picture 2"/>
          <p:cNvPicPr>
            <a:picLocks noChangeAspect="1"/>
          </p:cNvPicPr>
          <p:nvPr/>
        </p:nvPicPr>
        <p:blipFill>
          <a:blip r:embed="rId6"/>
          <a:stretch>
            <a:fillRect/>
          </a:stretch>
        </p:blipFill>
        <p:spPr>
          <a:xfrm>
            <a:off x="7845201" y="5771445"/>
            <a:ext cx="1079931" cy="105833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10</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EFFECT OF HIGH BITLINE VOLTAGE</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10</a:t>
            </a:fld>
            <a:endParaRPr lang="en-US" sz="1200" b="1">
              <a:solidFill>
                <a:schemeClr val="tx1">
                  <a:tint val="75000"/>
                </a:schemeClr>
              </a:solidFill>
              <a:latin typeface="+mn-lt"/>
            </a:endParaRPr>
          </a:p>
        </p:txBody>
      </p:sp>
      <p:sp>
        <p:nvSpPr>
          <p:cNvPr id="3" name="Content Placeholder 2"/>
          <p:cNvSpPr>
            <a:spLocks noGrp="1"/>
          </p:cNvSpPr>
          <p:nvPr>
            <p:ph idx="1"/>
          </p:nvPr>
        </p:nvSpPr>
        <p:spPr>
          <a:xfrm>
            <a:off x="226179" y="1399406"/>
            <a:ext cx="8590668" cy="3986565"/>
          </a:xfrm>
        </p:spPr>
        <p:txBody>
          <a:bodyPr/>
          <a:lstStyle/>
          <a:p>
            <a:endParaRPr lang="en-US" sz="2800" dirty="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endParaRPr lang="en-US" sz="2800" dirty="0" smtClean="0">
              <a:latin typeface="Arial"/>
              <a:cs typeface="Arial"/>
            </a:endParaRPr>
          </a:p>
        </p:txBody>
      </p:sp>
      <p:sp>
        <p:nvSpPr>
          <p:cNvPr id="38" name="Rounded Rectangle 37"/>
          <p:cNvSpPr/>
          <p:nvPr/>
        </p:nvSpPr>
        <p:spPr>
          <a:xfrm>
            <a:off x="5146372" y="2256054"/>
            <a:ext cx="3776234" cy="2824251"/>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p:cNvGrpSpPr/>
          <p:nvPr/>
        </p:nvGrpSpPr>
        <p:grpSpPr>
          <a:xfrm>
            <a:off x="5094606" y="2324655"/>
            <a:ext cx="3811292" cy="2780177"/>
            <a:chOff x="5144733" y="2224397"/>
            <a:chExt cx="3811292" cy="2780177"/>
          </a:xfrm>
        </p:grpSpPr>
        <p:grpSp>
          <p:nvGrpSpPr>
            <p:cNvPr id="40" name="Group 39"/>
            <p:cNvGrpSpPr/>
            <p:nvPr/>
          </p:nvGrpSpPr>
          <p:grpSpPr>
            <a:xfrm>
              <a:off x="5769073" y="2424718"/>
              <a:ext cx="3186952" cy="2579856"/>
              <a:chOff x="5702237" y="2424718"/>
              <a:chExt cx="3186952" cy="2579856"/>
            </a:xfrm>
          </p:grpSpPr>
          <p:grpSp>
            <p:nvGrpSpPr>
              <p:cNvPr id="42" name="Group 41"/>
              <p:cNvGrpSpPr/>
              <p:nvPr/>
            </p:nvGrpSpPr>
            <p:grpSpPr>
              <a:xfrm>
                <a:off x="5702237" y="2424718"/>
                <a:ext cx="3186952" cy="1916814"/>
                <a:chOff x="7456681" y="1623582"/>
                <a:chExt cx="4797629" cy="2504162"/>
              </a:xfrm>
            </p:grpSpPr>
            <p:cxnSp>
              <p:nvCxnSpPr>
                <p:cNvPr id="44" name="Straight Arrow Connector 43"/>
                <p:cNvCxnSpPr/>
                <p:nvPr/>
              </p:nvCxnSpPr>
              <p:spPr>
                <a:xfrm flipV="1">
                  <a:off x="7456681" y="1752578"/>
                  <a:ext cx="11759" cy="237516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456681" y="4115986"/>
                  <a:ext cx="4797629" cy="11758"/>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46" name="Freeform 45"/>
                <p:cNvSpPr/>
                <p:nvPr/>
              </p:nvSpPr>
              <p:spPr>
                <a:xfrm>
                  <a:off x="7821212" y="2250336"/>
                  <a:ext cx="1469860" cy="1559936"/>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Freeform 46"/>
                <p:cNvSpPr/>
                <p:nvPr/>
              </p:nvSpPr>
              <p:spPr>
                <a:xfrm>
                  <a:off x="10101968" y="2528621"/>
                  <a:ext cx="1705503" cy="1257677"/>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8012933" y="1623582"/>
                  <a:ext cx="1424163" cy="643337"/>
                </a:xfrm>
                <a:prstGeom prst="rect">
                  <a:avLst/>
                </a:prstGeom>
                <a:noFill/>
              </p:spPr>
              <p:txBody>
                <a:bodyPr wrap="square" rtlCol="0">
                  <a:spAutoFit/>
                </a:bodyPr>
                <a:lstStyle/>
                <a:p>
                  <a:r>
                    <a:rPr lang="en-US" sz="2600" dirty="0" smtClean="0">
                      <a:solidFill>
                        <a:srgbClr val="FF0000"/>
                      </a:solidFill>
                    </a:rPr>
                    <a:t>SET</a:t>
                  </a:r>
                  <a:endParaRPr lang="en-US" sz="2600" dirty="0">
                    <a:solidFill>
                      <a:srgbClr val="FF0000"/>
                    </a:solidFill>
                  </a:endParaRPr>
                </a:p>
              </p:txBody>
            </p:sp>
            <p:sp>
              <p:nvSpPr>
                <p:cNvPr id="49" name="TextBox 48"/>
                <p:cNvSpPr txBox="1"/>
                <p:nvPr/>
              </p:nvSpPr>
              <p:spPr>
                <a:xfrm>
                  <a:off x="9965323" y="1775950"/>
                  <a:ext cx="2037448" cy="643337"/>
                </a:xfrm>
                <a:prstGeom prst="rect">
                  <a:avLst/>
                </a:prstGeom>
                <a:noFill/>
              </p:spPr>
              <p:txBody>
                <a:bodyPr wrap="square" rtlCol="0">
                  <a:spAutoFit/>
                </a:bodyPr>
                <a:lstStyle/>
                <a:p>
                  <a:r>
                    <a:rPr lang="en-US" sz="2600" dirty="0" smtClean="0">
                      <a:solidFill>
                        <a:srgbClr val="008000"/>
                      </a:solidFill>
                    </a:rPr>
                    <a:t>RESET</a:t>
                  </a:r>
                  <a:endParaRPr lang="en-US" sz="2600" dirty="0">
                    <a:solidFill>
                      <a:srgbClr val="008000"/>
                    </a:solidFill>
                  </a:endParaRPr>
                </a:p>
              </p:txBody>
            </p:sp>
          </p:grpSp>
          <p:sp>
            <p:nvSpPr>
              <p:cNvPr id="43" name="TextBox 42"/>
              <p:cNvSpPr txBox="1"/>
              <p:nvPr/>
            </p:nvSpPr>
            <p:spPr>
              <a:xfrm>
                <a:off x="6265875" y="4512131"/>
                <a:ext cx="1834043" cy="492443"/>
              </a:xfrm>
              <a:prstGeom prst="rect">
                <a:avLst/>
              </a:prstGeom>
              <a:noFill/>
            </p:spPr>
            <p:txBody>
              <a:bodyPr wrap="none" rtlCol="0">
                <a:spAutoFit/>
              </a:bodyPr>
              <a:lstStyle/>
              <a:p>
                <a:r>
                  <a:rPr lang="en-US" sz="2600" dirty="0" smtClean="0"/>
                  <a:t>Resistance</a:t>
                </a:r>
                <a:endParaRPr lang="en-US" sz="2600" dirty="0"/>
              </a:p>
            </p:txBody>
          </p:sp>
        </p:grpSp>
        <p:sp>
          <p:nvSpPr>
            <p:cNvPr id="41" name="TextBox 40"/>
            <p:cNvSpPr txBox="1"/>
            <p:nvPr/>
          </p:nvSpPr>
          <p:spPr>
            <a:xfrm rot="16200000">
              <a:off x="4344340" y="3024790"/>
              <a:ext cx="2093229" cy="492443"/>
            </a:xfrm>
            <a:prstGeom prst="rect">
              <a:avLst/>
            </a:prstGeom>
            <a:noFill/>
          </p:spPr>
          <p:txBody>
            <a:bodyPr wrap="none" rtlCol="0">
              <a:spAutoFit/>
            </a:bodyPr>
            <a:lstStyle/>
            <a:p>
              <a:r>
                <a:rPr lang="en-US" sz="2600" dirty="0" smtClean="0"/>
                <a:t>Prob. Of Cell</a:t>
              </a:r>
              <a:endParaRPr lang="en-US" sz="2600" dirty="0"/>
            </a:p>
          </p:txBody>
        </p:sp>
      </p:grpSp>
      <p:sp>
        <p:nvSpPr>
          <p:cNvPr id="50" name="Freeform 49"/>
          <p:cNvSpPr/>
          <p:nvPr/>
        </p:nvSpPr>
        <p:spPr>
          <a:xfrm>
            <a:off x="5965113" y="3032250"/>
            <a:ext cx="969122" cy="1169808"/>
          </a:xfrm>
          <a:custGeom>
            <a:avLst/>
            <a:gdLst>
              <a:gd name="connsiteX0" fmla="*/ 0 w 969122"/>
              <a:gd name="connsiteY0" fmla="*/ 1169808 h 1169808"/>
              <a:gd name="connsiteX1" fmla="*/ 200508 w 969122"/>
              <a:gd name="connsiteY1" fmla="*/ 367654 h 1169808"/>
              <a:gd name="connsiteX2" fmla="*/ 401016 w 969122"/>
              <a:gd name="connsiteY2" fmla="*/ 0 h 1169808"/>
              <a:gd name="connsiteX3" fmla="*/ 401016 w 969122"/>
              <a:gd name="connsiteY3" fmla="*/ 0 h 1169808"/>
              <a:gd name="connsiteX4" fmla="*/ 401016 w 969122"/>
              <a:gd name="connsiteY4" fmla="*/ 0 h 1169808"/>
              <a:gd name="connsiteX5" fmla="*/ 551397 w 969122"/>
              <a:gd name="connsiteY5" fmla="*/ 0 h 1169808"/>
              <a:gd name="connsiteX6" fmla="*/ 785323 w 969122"/>
              <a:gd name="connsiteY6" fmla="*/ 518058 h 1169808"/>
              <a:gd name="connsiteX7" fmla="*/ 969122 w 969122"/>
              <a:gd name="connsiteY7" fmla="*/ 1153096 h 1169808"/>
              <a:gd name="connsiteX8" fmla="*/ 0 w 969122"/>
              <a:gd name="connsiteY8" fmla="*/ 1169808 h 116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122" h="1169808">
                <a:moveTo>
                  <a:pt x="0" y="1169808"/>
                </a:moveTo>
                <a:lnTo>
                  <a:pt x="200508" y="367654"/>
                </a:lnTo>
                <a:lnTo>
                  <a:pt x="401016" y="0"/>
                </a:lnTo>
                <a:lnTo>
                  <a:pt x="401016" y="0"/>
                </a:lnTo>
                <a:lnTo>
                  <a:pt x="401016" y="0"/>
                </a:lnTo>
                <a:lnTo>
                  <a:pt x="551397" y="0"/>
                </a:lnTo>
                <a:lnTo>
                  <a:pt x="785323" y="518058"/>
                </a:lnTo>
                <a:lnTo>
                  <a:pt x="969122" y="1153096"/>
                </a:lnTo>
                <a:lnTo>
                  <a:pt x="0" y="1169808"/>
                </a:lnTo>
                <a:close/>
              </a:path>
            </a:pathLst>
          </a:custGeom>
          <a:solidFill>
            <a:srgbClr val="FF3A06"/>
          </a:solidFill>
          <a:ln>
            <a:solidFill>
              <a:srgbClr val="FF3A0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p:cNvSpPr/>
          <p:nvPr/>
        </p:nvSpPr>
        <p:spPr>
          <a:xfrm>
            <a:off x="7452214" y="3208605"/>
            <a:ext cx="1169630" cy="969269"/>
          </a:xfrm>
          <a:custGeom>
            <a:avLst/>
            <a:gdLst>
              <a:gd name="connsiteX0" fmla="*/ 50127 w 1169630"/>
              <a:gd name="connsiteY0" fmla="*/ 935847 h 935847"/>
              <a:gd name="connsiteX1" fmla="*/ 150381 w 1169630"/>
              <a:gd name="connsiteY1" fmla="*/ 584904 h 935847"/>
              <a:gd name="connsiteX2" fmla="*/ 284053 w 1169630"/>
              <a:gd name="connsiteY2" fmla="*/ 334231 h 935847"/>
              <a:gd name="connsiteX3" fmla="*/ 484561 w 1169630"/>
              <a:gd name="connsiteY3" fmla="*/ 50135 h 935847"/>
              <a:gd name="connsiteX4" fmla="*/ 484561 w 1169630"/>
              <a:gd name="connsiteY4" fmla="*/ 50135 h 935847"/>
              <a:gd name="connsiteX5" fmla="*/ 634942 w 1169630"/>
              <a:gd name="connsiteY5" fmla="*/ 0 h 935847"/>
              <a:gd name="connsiteX6" fmla="*/ 902286 w 1169630"/>
              <a:gd name="connsiteY6" fmla="*/ 350943 h 935847"/>
              <a:gd name="connsiteX7" fmla="*/ 1086085 w 1169630"/>
              <a:gd name="connsiteY7" fmla="*/ 701885 h 935847"/>
              <a:gd name="connsiteX8" fmla="*/ 1169630 w 1169630"/>
              <a:gd name="connsiteY8" fmla="*/ 935847 h 935847"/>
              <a:gd name="connsiteX9" fmla="*/ 0 w 1169630"/>
              <a:gd name="connsiteY9" fmla="*/ 935847 h 935847"/>
              <a:gd name="connsiteX10" fmla="*/ 50127 w 1169630"/>
              <a:gd name="connsiteY10" fmla="*/ 935847 h 93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9630" h="935847">
                <a:moveTo>
                  <a:pt x="50127" y="935847"/>
                </a:moveTo>
                <a:lnTo>
                  <a:pt x="150381" y="584904"/>
                </a:lnTo>
                <a:lnTo>
                  <a:pt x="284053" y="334231"/>
                </a:lnTo>
                <a:lnTo>
                  <a:pt x="484561" y="50135"/>
                </a:lnTo>
                <a:lnTo>
                  <a:pt x="484561" y="50135"/>
                </a:lnTo>
                <a:lnTo>
                  <a:pt x="634942" y="0"/>
                </a:lnTo>
                <a:lnTo>
                  <a:pt x="902286" y="350943"/>
                </a:lnTo>
                <a:lnTo>
                  <a:pt x="1086085" y="701885"/>
                </a:lnTo>
                <a:lnTo>
                  <a:pt x="1169630" y="935847"/>
                </a:lnTo>
                <a:lnTo>
                  <a:pt x="0" y="935847"/>
                </a:lnTo>
                <a:lnTo>
                  <a:pt x="50127" y="935847"/>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54"/>
          <p:cNvGrpSpPr/>
          <p:nvPr/>
        </p:nvGrpSpPr>
        <p:grpSpPr>
          <a:xfrm>
            <a:off x="6738470" y="1704578"/>
            <a:ext cx="1415521" cy="1854981"/>
            <a:chOff x="6800564" y="1704578"/>
            <a:chExt cx="1453682" cy="1854981"/>
          </a:xfrm>
        </p:grpSpPr>
        <p:sp>
          <p:nvSpPr>
            <p:cNvPr id="53" name="Freeform 52"/>
            <p:cNvSpPr/>
            <p:nvPr/>
          </p:nvSpPr>
          <p:spPr>
            <a:xfrm>
              <a:off x="6833981" y="3241854"/>
              <a:ext cx="1420265" cy="317705"/>
            </a:xfrm>
            <a:custGeom>
              <a:avLst/>
              <a:gdLst>
                <a:gd name="connsiteX0" fmla="*/ 1420265 w 1420265"/>
                <a:gd name="connsiteY0" fmla="*/ 317705 h 317705"/>
                <a:gd name="connsiteX1" fmla="*/ 735196 w 1420265"/>
                <a:gd name="connsiteY1" fmla="*/ 186 h 317705"/>
                <a:gd name="connsiteX2" fmla="*/ 0 w 1420265"/>
                <a:gd name="connsiteY2" fmla="*/ 267570 h 317705"/>
              </a:gdLst>
              <a:ahLst/>
              <a:cxnLst>
                <a:cxn ang="0">
                  <a:pos x="connsiteX0" y="connsiteY0"/>
                </a:cxn>
                <a:cxn ang="0">
                  <a:pos x="connsiteX1" y="connsiteY1"/>
                </a:cxn>
                <a:cxn ang="0">
                  <a:pos x="connsiteX2" y="connsiteY2"/>
                </a:cxn>
              </a:cxnLst>
              <a:rect l="l" t="t" r="r" b="b"/>
              <a:pathLst>
                <a:path w="1420265" h="317705">
                  <a:moveTo>
                    <a:pt x="1420265" y="317705"/>
                  </a:moveTo>
                  <a:cubicBezTo>
                    <a:pt x="1196086" y="163123"/>
                    <a:pt x="971907" y="8542"/>
                    <a:pt x="735196" y="186"/>
                  </a:cubicBezTo>
                  <a:cubicBezTo>
                    <a:pt x="498485" y="-8170"/>
                    <a:pt x="0" y="267570"/>
                    <a:pt x="0" y="267570"/>
                  </a:cubicBezTo>
                </a:path>
              </a:pathLst>
            </a:custGeom>
            <a:ln w="88900">
              <a:solidFill>
                <a:srgbClr val="FF0000"/>
              </a:solidFill>
              <a:headEnd type="none"/>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6800564" y="1704578"/>
              <a:ext cx="1119502" cy="492443"/>
            </a:xfrm>
            <a:prstGeom prst="rect">
              <a:avLst/>
            </a:prstGeom>
            <a:noFill/>
            <a:ln>
              <a:solidFill>
                <a:schemeClr val="tx1"/>
              </a:solidFill>
            </a:ln>
          </p:spPr>
          <p:txBody>
            <a:bodyPr wrap="square" rtlCol="0">
              <a:spAutoFit/>
            </a:bodyPr>
            <a:lstStyle/>
            <a:p>
              <a:r>
                <a:rPr lang="en-US" sz="2600" i="1" dirty="0" smtClean="0"/>
                <a:t>Errors</a:t>
              </a:r>
              <a:endParaRPr lang="en-US" sz="2600" i="1" dirty="0"/>
            </a:p>
          </p:txBody>
        </p:sp>
      </p:grpSp>
      <p:sp>
        <p:nvSpPr>
          <p:cNvPr id="56" name="Rectangle 55"/>
          <p:cNvSpPr/>
          <p:nvPr/>
        </p:nvSpPr>
        <p:spPr>
          <a:xfrm>
            <a:off x="1403556" y="5958513"/>
            <a:ext cx="6722258"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 Increasing </a:t>
            </a:r>
            <a:r>
              <a:rPr lang="en-US" sz="2600" kern="0" dirty="0" err="1" smtClean="0">
                <a:solidFill>
                  <a:prstClr val="black"/>
                </a:solidFill>
              </a:rPr>
              <a:t>bitline</a:t>
            </a:r>
            <a:r>
              <a:rPr lang="en-US" sz="2600" kern="0" dirty="0" smtClean="0">
                <a:solidFill>
                  <a:prstClr val="black"/>
                </a:solidFill>
              </a:rPr>
              <a:t> voltage causes errors</a:t>
            </a:r>
            <a:endParaRPr lang="en-US" sz="2600" kern="0" dirty="0">
              <a:solidFill>
                <a:prstClr val="black"/>
              </a:solidFill>
            </a:endParaRPr>
          </a:p>
        </p:txBody>
      </p:sp>
      <p:sp>
        <p:nvSpPr>
          <p:cNvPr id="52" name="Rounded Rectangle 51"/>
          <p:cNvSpPr/>
          <p:nvPr/>
        </p:nvSpPr>
        <p:spPr>
          <a:xfrm>
            <a:off x="287978" y="1346113"/>
            <a:ext cx="4478012" cy="3836534"/>
          </a:xfrm>
          <a:prstGeom prst="roundRect">
            <a:avLst>
              <a:gd name="adj" fmla="val 10277"/>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5" name="Group 84"/>
          <p:cNvGrpSpPr/>
          <p:nvPr/>
        </p:nvGrpSpPr>
        <p:grpSpPr>
          <a:xfrm>
            <a:off x="729528" y="1439325"/>
            <a:ext cx="3868061" cy="3651519"/>
            <a:chOff x="5071963" y="1315158"/>
            <a:chExt cx="3868061" cy="3651519"/>
          </a:xfrm>
        </p:grpSpPr>
        <p:cxnSp>
          <p:nvCxnSpPr>
            <p:cNvPr id="86" name="Straight Arrow Connector 85"/>
            <p:cNvCxnSpPr/>
            <p:nvPr/>
          </p:nvCxnSpPr>
          <p:spPr>
            <a:xfrm flipH="1" flipV="1">
              <a:off x="5071964" y="1315158"/>
              <a:ext cx="14933" cy="3047049"/>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5071963" y="4346986"/>
              <a:ext cx="3868061" cy="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074621" y="4433691"/>
              <a:ext cx="862632" cy="532986"/>
            </a:xfrm>
            <a:prstGeom prst="rect">
              <a:avLst/>
            </a:prstGeom>
            <a:noFill/>
          </p:spPr>
          <p:txBody>
            <a:bodyPr wrap="none" rtlCol="0">
              <a:spAutoFit/>
            </a:bodyPr>
            <a:lstStyle/>
            <a:p>
              <a:r>
                <a:rPr lang="en-US" sz="2800" dirty="0" smtClean="0"/>
                <a:t>time</a:t>
              </a:r>
              <a:endParaRPr lang="en-US" sz="2800" dirty="0"/>
            </a:p>
          </p:txBody>
        </p:sp>
      </p:grpSp>
      <p:grpSp>
        <p:nvGrpSpPr>
          <p:cNvPr id="89" name="Group 88"/>
          <p:cNvGrpSpPr/>
          <p:nvPr/>
        </p:nvGrpSpPr>
        <p:grpSpPr>
          <a:xfrm>
            <a:off x="2930217" y="4585071"/>
            <a:ext cx="1449881" cy="523220"/>
            <a:chOff x="3195221" y="4223596"/>
            <a:chExt cx="1449881" cy="523220"/>
          </a:xfrm>
        </p:grpSpPr>
        <p:sp>
          <p:nvSpPr>
            <p:cNvPr id="90" name="Up Arrow 89"/>
            <p:cNvSpPr/>
            <p:nvPr/>
          </p:nvSpPr>
          <p:spPr>
            <a:xfrm>
              <a:off x="4394467" y="4261446"/>
              <a:ext cx="250635" cy="384363"/>
            </a:xfrm>
            <a:prstGeom prst="up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3195221" y="4223596"/>
              <a:ext cx="1202798" cy="523220"/>
            </a:xfrm>
            <a:prstGeom prst="rect">
              <a:avLst/>
            </a:prstGeom>
            <a:noFill/>
          </p:spPr>
          <p:txBody>
            <a:bodyPr wrap="none" rtlCol="0">
              <a:spAutoFit/>
            </a:bodyPr>
            <a:lstStyle/>
            <a:p>
              <a:r>
                <a:rPr lang="en-US" sz="2800" dirty="0" smtClean="0"/>
                <a:t>Sense</a:t>
              </a:r>
              <a:endParaRPr lang="en-US" sz="2800" dirty="0"/>
            </a:p>
          </p:txBody>
        </p:sp>
      </p:grpSp>
      <p:sp>
        <p:nvSpPr>
          <p:cNvPr id="92" name="TextBox 91"/>
          <p:cNvSpPr txBox="1"/>
          <p:nvPr/>
        </p:nvSpPr>
        <p:spPr>
          <a:xfrm>
            <a:off x="223159" y="2066218"/>
            <a:ext cx="649633" cy="532986"/>
          </a:xfrm>
          <a:prstGeom prst="rect">
            <a:avLst/>
          </a:prstGeom>
          <a:noFill/>
        </p:spPr>
        <p:txBody>
          <a:bodyPr wrap="square" rtlCol="0">
            <a:spAutoFit/>
          </a:bodyPr>
          <a:lstStyle/>
          <a:p>
            <a:r>
              <a:rPr lang="en-US" sz="2800" dirty="0" smtClean="0"/>
              <a:t>V</a:t>
            </a:r>
            <a:endParaRPr lang="en-US" sz="2800" baseline="-25000" dirty="0"/>
          </a:p>
        </p:txBody>
      </p:sp>
      <p:grpSp>
        <p:nvGrpSpPr>
          <p:cNvPr id="93" name="Group 92"/>
          <p:cNvGrpSpPr/>
          <p:nvPr/>
        </p:nvGrpSpPr>
        <p:grpSpPr>
          <a:xfrm>
            <a:off x="204431" y="1314569"/>
            <a:ext cx="4110298" cy="3091681"/>
            <a:chOff x="2023791" y="2206946"/>
            <a:chExt cx="4110298" cy="3091681"/>
          </a:xfrm>
        </p:grpSpPr>
        <p:grpSp>
          <p:nvGrpSpPr>
            <p:cNvPr id="94" name="Group 93"/>
            <p:cNvGrpSpPr/>
            <p:nvPr/>
          </p:nvGrpSpPr>
          <p:grpSpPr>
            <a:xfrm>
              <a:off x="2548829" y="2206946"/>
              <a:ext cx="3585260" cy="3091681"/>
              <a:chOff x="5071904" y="1091478"/>
              <a:chExt cx="3585260" cy="3091681"/>
            </a:xfrm>
          </p:grpSpPr>
          <p:sp>
            <p:nvSpPr>
              <p:cNvPr id="98" name="TextBox 97"/>
              <p:cNvSpPr txBox="1"/>
              <p:nvPr/>
            </p:nvSpPr>
            <p:spPr>
              <a:xfrm>
                <a:off x="6732657" y="3650174"/>
                <a:ext cx="876126" cy="532985"/>
              </a:xfrm>
              <a:prstGeom prst="rect">
                <a:avLst/>
              </a:prstGeom>
              <a:noFill/>
            </p:spPr>
            <p:txBody>
              <a:bodyPr wrap="square" rtlCol="0">
                <a:spAutoFit/>
              </a:bodyPr>
              <a:lstStyle/>
              <a:p>
                <a:r>
                  <a:rPr lang="en-US" sz="2800" dirty="0" smtClean="0">
                    <a:solidFill>
                      <a:srgbClr val="FF0000"/>
                    </a:solidFill>
                  </a:rPr>
                  <a:t>SET</a:t>
                </a:r>
                <a:endParaRPr lang="en-US" sz="2800" dirty="0">
                  <a:solidFill>
                    <a:srgbClr val="FF0000"/>
                  </a:solidFill>
                </a:endParaRPr>
              </a:p>
            </p:txBody>
          </p:sp>
          <p:sp>
            <p:nvSpPr>
              <p:cNvPr id="99" name="TextBox 98"/>
              <p:cNvSpPr txBox="1"/>
              <p:nvPr/>
            </p:nvSpPr>
            <p:spPr>
              <a:xfrm>
                <a:off x="6493271" y="1091478"/>
                <a:ext cx="1374715" cy="532985"/>
              </a:xfrm>
              <a:prstGeom prst="rect">
                <a:avLst/>
              </a:prstGeom>
              <a:noFill/>
            </p:spPr>
            <p:txBody>
              <a:bodyPr wrap="square" rtlCol="0">
                <a:spAutoFit/>
              </a:bodyPr>
              <a:lstStyle/>
              <a:p>
                <a:r>
                  <a:rPr lang="en-US" sz="2800" dirty="0" smtClean="0">
                    <a:solidFill>
                      <a:srgbClr val="008000"/>
                    </a:solidFill>
                  </a:rPr>
                  <a:t>RESET</a:t>
                </a:r>
                <a:endParaRPr lang="en-US" sz="2800" dirty="0">
                  <a:solidFill>
                    <a:srgbClr val="008000"/>
                  </a:solidFill>
                </a:endParaRPr>
              </a:p>
            </p:txBody>
          </p:sp>
          <p:grpSp>
            <p:nvGrpSpPr>
              <p:cNvPr id="100" name="Group 99"/>
              <p:cNvGrpSpPr/>
              <p:nvPr/>
            </p:nvGrpSpPr>
            <p:grpSpPr>
              <a:xfrm>
                <a:off x="5071904" y="1624049"/>
                <a:ext cx="3585260" cy="2152754"/>
                <a:chOff x="5071904" y="1841305"/>
                <a:chExt cx="3754459" cy="1837468"/>
              </a:xfrm>
            </p:grpSpPr>
            <p:sp>
              <p:nvSpPr>
                <p:cNvPr id="101" name="Freeform 100"/>
                <p:cNvSpPr/>
                <p:nvPr/>
              </p:nvSpPr>
              <p:spPr>
                <a:xfrm>
                  <a:off x="5071904" y="1856025"/>
                  <a:ext cx="3733649" cy="456602"/>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Freeform 101"/>
                <p:cNvSpPr/>
                <p:nvPr/>
              </p:nvSpPr>
              <p:spPr>
                <a:xfrm>
                  <a:off x="5071904" y="1896678"/>
                  <a:ext cx="3733649" cy="1339364"/>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03" name="Group 102"/>
                <p:cNvGrpSpPr/>
                <p:nvPr/>
              </p:nvGrpSpPr>
              <p:grpSpPr>
                <a:xfrm>
                  <a:off x="5090633" y="1841305"/>
                  <a:ext cx="3733738" cy="1837468"/>
                  <a:chOff x="759338" y="1872737"/>
                  <a:chExt cx="3735383" cy="1803802"/>
                </a:xfrm>
              </p:grpSpPr>
              <p:sp>
                <p:nvSpPr>
                  <p:cNvPr id="106" name="Freeform 105"/>
                  <p:cNvSpPr/>
                  <p:nvPr/>
                </p:nvSpPr>
                <p:spPr>
                  <a:xfrm>
                    <a:off x="792756" y="1989721"/>
                    <a:ext cx="3701965" cy="1686818"/>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Freeform 106"/>
                  <p:cNvSpPr/>
                  <p:nvPr/>
                </p:nvSpPr>
                <p:spPr>
                  <a:xfrm>
                    <a:off x="759338" y="1872737"/>
                    <a:ext cx="3735294" cy="266341"/>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04" name="Freeform 103"/>
                <p:cNvSpPr/>
                <p:nvPr/>
              </p:nvSpPr>
              <p:spPr>
                <a:xfrm>
                  <a:off x="5094355" y="1945046"/>
                  <a:ext cx="3732008"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Freeform 104"/>
                <p:cNvSpPr/>
                <p:nvPr/>
              </p:nvSpPr>
              <p:spPr>
                <a:xfrm>
                  <a:off x="5161170" y="1881363"/>
                  <a:ext cx="3657659"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5" name="Group 94"/>
            <p:cNvGrpSpPr/>
            <p:nvPr/>
          </p:nvGrpSpPr>
          <p:grpSpPr>
            <a:xfrm>
              <a:off x="2023791" y="2504031"/>
              <a:ext cx="649633" cy="852801"/>
              <a:chOff x="2023791" y="2504031"/>
              <a:chExt cx="649633" cy="852801"/>
            </a:xfrm>
          </p:grpSpPr>
          <p:sp>
            <p:nvSpPr>
              <p:cNvPr id="96" name="TextBox 95"/>
              <p:cNvSpPr txBox="1"/>
              <p:nvPr/>
            </p:nvSpPr>
            <p:spPr>
              <a:xfrm>
                <a:off x="2023791" y="2504031"/>
                <a:ext cx="649633" cy="532986"/>
              </a:xfrm>
              <a:prstGeom prst="rect">
                <a:avLst/>
              </a:prstGeom>
              <a:noFill/>
            </p:spPr>
            <p:txBody>
              <a:bodyPr wrap="square" rtlCol="0">
                <a:spAutoFit/>
              </a:bodyPr>
              <a:lstStyle/>
              <a:p>
                <a:r>
                  <a:rPr lang="en-US" sz="2800" dirty="0" smtClean="0"/>
                  <a:t>V*</a:t>
                </a:r>
                <a:endParaRPr lang="en-US" sz="2800" baseline="-25000" dirty="0"/>
              </a:p>
            </p:txBody>
          </p:sp>
          <p:sp>
            <p:nvSpPr>
              <p:cNvPr id="97" name="Up Arrow 96"/>
              <p:cNvSpPr/>
              <p:nvPr/>
            </p:nvSpPr>
            <p:spPr>
              <a:xfrm>
                <a:off x="2124046" y="2972469"/>
                <a:ext cx="250635" cy="384363"/>
              </a:xfrm>
              <a:prstGeom prst="upArrow">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8" name="Group 107"/>
          <p:cNvGrpSpPr/>
          <p:nvPr/>
        </p:nvGrpSpPr>
        <p:grpSpPr>
          <a:xfrm>
            <a:off x="740565" y="2244713"/>
            <a:ext cx="3730624" cy="1811835"/>
            <a:chOff x="-2451896" y="2467807"/>
            <a:chExt cx="3730624" cy="1811835"/>
          </a:xfrm>
        </p:grpSpPr>
        <p:sp>
          <p:nvSpPr>
            <p:cNvPr id="109" name="Freeform 108"/>
            <p:cNvSpPr/>
            <p:nvPr/>
          </p:nvSpPr>
          <p:spPr>
            <a:xfrm>
              <a:off x="-2435280" y="2560275"/>
              <a:ext cx="3714008"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Freeform 109"/>
            <p:cNvSpPr/>
            <p:nvPr/>
          </p:nvSpPr>
          <p:spPr>
            <a:xfrm>
              <a:off x="-2451896" y="2467807"/>
              <a:ext cx="3719922"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552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8"/>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5.0321E-7 -8.97317E-7 L -0.14263 -0.00231 " pathEditMode="relative" rAng="0" ptsTypes="AA">
                                      <p:cBhvr>
                                        <p:cTn id="15" dur="2000" fill="hold"/>
                                        <p:tgtEl>
                                          <p:spTgt spid="89"/>
                                        </p:tgtEl>
                                        <p:attrNameLst>
                                          <p:attrName>ppt_x</p:attrName>
                                          <p:attrName>ppt_y</p:attrName>
                                        </p:attrNameLst>
                                      </p:cBhvr>
                                      <p:rCtr x="-7132" y="-116"/>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11</a:t>
            </a:fld>
            <a:endParaRPr lang="en-US"/>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11</a:t>
            </a:fld>
            <a:endParaRPr lang="en-US" sz="1200" b="1">
              <a:solidFill>
                <a:schemeClr val="tx1">
                  <a:tint val="75000"/>
                </a:schemeClr>
              </a:solidFill>
              <a:latin typeface="+mn-lt"/>
            </a:endParaRPr>
          </a:p>
        </p:txBody>
      </p:sp>
      <p:sp>
        <p:nvSpPr>
          <p:cNvPr id="17" name="Rectangle 16"/>
          <p:cNvSpPr/>
          <p:nvPr/>
        </p:nvSpPr>
        <p:spPr>
          <a:xfrm>
            <a:off x="446258" y="3029194"/>
            <a:ext cx="8371630" cy="1292662"/>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latin typeface="Arial"/>
                <a:cs typeface="Arial"/>
              </a:rPr>
              <a:t>Reduce read </a:t>
            </a:r>
            <a:r>
              <a:rPr lang="en-US" sz="2600" kern="0" dirty="0">
                <a:solidFill>
                  <a:prstClr val="black"/>
                </a:solidFill>
                <a:latin typeface="Arial"/>
                <a:cs typeface="Arial"/>
              </a:rPr>
              <a:t>l</a:t>
            </a:r>
            <a:r>
              <a:rPr lang="en-US" sz="2600" kern="0" dirty="0" smtClean="0">
                <a:solidFill>
                  <a:prstClr val="black"/>
                </a:solidFill>
                <a:latin typeface="Arial"/>
                <a:cs typeface="Arial"/>
              </a:rPr>
              <a:t>atency by</a:t>
            </a:r>
          </a:p>
          <a:p>
            <a:pPr marL="514350" indent="-514350" fontAlgn="auto">
              <a:spcBef>
                <a:spcPts val="0"/>
              </a:spcBef>
              <a:spcAft>
                <a:spcPts val="0"/>
              </a:spcAft>
              <a:buAutoNum type="arabicPeriod"/>
              <a:defRPr/>
            </a:pPr>
            <a:r>
              <a:rPr lang="en-US" sz="2600" kern="0" dirty="0" smtClean="0">
                <a:solidFill>
                  <a:prstClr val="black"/>
                </a:solidFill>
                <a:latin typeface="Arial"/>
                <a:cs typeface="Arial"/>
              </a:rPr>
              <a:t>Exploiting variability in PCM cells </a:t>
            </a:r>
            <a:r>
              <a:rPr lang="en-US" sz="2600" kern="0" dirty="0" smtClean="0">
                <a:solidFill>
                  <a:prstClr val="black"/>
                </a:solidFill>
                <a:latin typeface="Arial"/>
                <a:ea typeface="Wingdings"/>
                <a:cs typeface="Arial"/>
                <a:sym typeface="Wingdings"/>
              </a:rPr>
              <a:t> Early Read</a:t>
            </a:r>
            <a:endParaRPr lang="en-US" sz="2600" kern="0" dirty="0" smtClean="0">
              <a:solidFill>
                <a:prstClr val="black"/>
              </a:solidFill>
              <a:latin typeface="Arial"/>
              <a:cs typeface="Arial"/>
            </a:endParaRPr>
          </a:p>
          <a:p>
            <a:pPr marL="514350" indent="-514350" fontAlgn="auto">
              <a:spcBef>
                <a:spcPts val="0"/>
              </a:spcBef>
              <a:spcAft>
                <a:spcPts val="0"/>
              </a:spcAft>
              <a:buAutoNum type="arabicPeriod"/>
              <a:defRPr/>
            </a:pPr>
            <a:r>
              <a:rPr lang="en-US" sz="2600" kern="0" dirty="0">
                <a:solidFill>
                  <a:prstClr val="black"/>
                </a:solidFill>
                <a:latin typeface="Arial"/>
                <a:cs typeface="Arial"/>
              </a:rPr>
              <a:t>H</a:t>
            </a:r>
            <a:r>
              <a:rPr lang="en-US" sz="2600" kern="0" dirty="0" smtClean="0">
                <a:solidFill>
                  <a:prstClr val="black"/>
                </a:solidFill>
                <a:latin typeface="Arial"/>
                <a:cs typeface="Arial"/>
              </a:rPr>
              <a:t>igher voltage to read PCM cells </a:t>
            </a:r>
            <a:r>
              <a:rPr lang="en-US" sz="2600" kern="0" dirty="0" smtClean="0">
                <a:solidFill>
                  <a:prstClr val="black"/>
                </a:solidFill>
                <a:latin typeface="Arial"/>
                <a:ea typeface="Wingdings"/>
                <a:cs typeface="Arial"/>
                <a:sym typeface="Wingdings"/>
              </a:rPr>
              <a:t> Turbo Read</a:t>
            </a:r>
            <a:endParaRPr lang="en-US" sz="2600" kern="0" dirty="0">
              <a:solidFill>
                <a:prstClr val="black"/>
              </a:solidFill>
              <a:latin typeface="Arial"/>
              <a:cs typeface="Arial"/>
            </a:endParaRPr>
          </a:p>
        </p:txBody>
      </p:sp>
      <p:sp>
        <p:nvSpPr>
          <p:cNvPr id="11" name="Title 1"/>
          <p:cNvSpPr>
            <a:spLocks noGrp="1"/>
          </p:cNvSpPr>
          <p:nvPr>
            <p:ph type="title"/>
          </p:nvPr>
        </p:nvSpPr>
        <p:spPr>
          <a:xfrm>
            <a:off x="2547760" y="170216"/>
            <a:ext cx="3717572" cy="487362"/>
          </a:xfrm>
        </p:spPr>
        <p:txBody>
          <a:bodyPr wrap="square" numCol="1" anchorCtr="0" compatLnSpc="1">
            <a:prstTxWarp prst="textNoShape">
              <a:avLst/>
            </a:prstTxWarp>
          </a:bodyPr>
          <a:lstStyle/>
          <a:p>
            <a:pPr algn="ctr" eaLnBrk="1" hangingPunct="1">
              <a:defRPr/>
            </a:pPr>
            <a:r>
              <a:rPr lang="en-US" cap="none" dirty="0" smtClean="0">
                <a:effectLst>
                  <a:outerShdw blurRad="38100" dist="38100" dir="2700000" algn="tl">
                    <a:srgbClr val="C0C0C0"/>
                  </a:outerShdw>
                </a:effectLst>
                <a:latin typeface="Arial"/>
                <a:cs typeface="Arial"/>
              </a:rPr>
              <a:t>GOAL</a:t>
            </a:r>
          </a:p>
        </p:txBody>
      </p:sp>
    </p:spTree>
    <p:extLst>
      <p:ext uri="{BB962C8B-B14F-4D97-AF65-F5344CB8AC3E}">
        <p14:creationId xmlns:p14="http://schemas.microsoft.com/office/powerpoint/2010/main" val="10084806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Outline</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12</a:t>
            </a:fld>
            <a:endParaRPr lang="en-US"/>
          </a:p>
        </p:txBody>
      </p:sp>
      <p:sp>
        <p:nvSpPr>
          <p:cNvPr id="5" name="Content Placeholder 2"/>
          <p:cNvSpPr>
            <a:spLocks noGrp="1"/>
          </p:cNvSpPr>
          <p:nvPr>
            <p:ph idx="1"/>
          </p:nvPr>
        </p:nvSpPr>
        <p:spPr>
          <a:xfrm>
            <a:off x="228600" y="1371599"/>
            <a:ext cx="8610600" cy="5032127"/>
          </a:xfrm>
        </p:spPr>
        <p:txBody>
          <a:bodyPr>
            <a:noAutofit/>
          </a:bodyPr>
          <a:lstStyle/>
          <a:p>
            <a:pPr>
              <a:lnSpc>
                <a:spcPct val="150000"/>
              </a:lnSpc>
            </a:pPr>
            <a:r>
              <a:rPr lang="en-US" sz="2800" dirty="0" smtClean="0">
                <a:solidFill>
                  <a:srgbClr val="BFBFBF"/>
                </a:solidFill>
                <a:latin typeface="Arial"/>
                <a:cs typeface="Arial"/>
              </a:rPr>
              <a:t>Background</a:t>
            </a:r>
          </a:p>
          <a:p>
            <a:pPr>
              <a:lnSpc>
                <a:spcPct val="150000"/>
              </a:lnSpc>
            </a:pPr>
            <a:r>
              <a:rPr lang="en-US" sz="2800" dirty="0" smtClean="0">
                <a:solidFill>
                  <a:schemeClr val="tx1">
                    <a:lumMod val="65000"/>
                  </a:schemeClr>
                </a:solidFill>
                <a:latin typeface="Arial"/>
                <a:cs typeface="Arial"/>
              </a:rPr>
              <a:t>Early Read</a:t>
            </a:r>
          </a:p>
          <a:p>
            <a:pPr>
              <a:lnSpc>
                <a:spcPct val="150000"/>
              </a:lnSpc>
            </a:pPr>
            <a:r>
              <a:rPr lang="en-US" sz="2800" dirty="0">
                <a:solidFill>
                  <a:srgbClr val="BFBFBF"/>
                </a:solidFill>
                <a:latin typeface="Arial"/>
                <a:cs typeface="Arial"/>
              </a:rPr>
              <a:t>Turbo </a:t>
            </a:r>
            <a:r>
              <a:rPr lang="en-US" sz="2800" dirty="0" smtClean="0">
                <a:solidFill>
                  <a:srgbClr val="BFBFBF"/>
                </a:solidFill>
                <a:latin typeface="Arial"/>
                <a:cs typeface="Arial"/>
              </a:rPr>
              <a:t>Read</a:t>
            </a:r>
          </a:p>
          <a:p>
            <a:pPr>
              <a:lnSpc>
                <a:spcPct val="150000"/>
              </a:lnSpc>
            </a:pPr>
            <a:r>
              <a:rPr lang="en-US" sz="2800" dirty="0" err="1" smtClean="0">
                <a:solidFill>
                  <a:srgbClr val="BFBFBF"/>
                </a:solidFill>
                <a:latin typeface="Arial"/>
                <a:cs typeface="Arial"/>
              </a:rPr>
              <a:t>Early+Turbo</a:t>
            </a:r>
            <a:r>
              <a:rPr lang="en-US" sz="2800" dirty="0" smtClean="0">
                <a:solidFill>
                  <a:srgbClr val="BFBFBF"/>
                </a:solidFill>
                <a:latin typeface="Arial"/>
                <a:cs typeface="Arial"/>
              </a:rPr>
              <a:t> Read</a:t>
            </a:r>
            <a:endParaRPr lang="en-US" sz="2800" dirty="0">
              <a:solidFill>
                <a:srgbClr val="BFBFBF"/>
              </a:solidFill>
              <a:latin typeface="Arial"/>
              <a:cs typeface="Arial"/>
            </a:endParaRPr>
          </a:p>
          <a:p>
            <a:pPr>
              <a:lnSpc>
                <a:spcPct val="150000"/>
              </a:lnSpc>
            </a:pPr>
            <a:r>
              <a:rPr lang="en-US" sz="2800" dirty="0" smtClean="0">
                <a:solidFill>
                  <a:srgbClr val="BFBFBF"/>
                </a:solidFill>
                <a:latin typeface="Arial"/>
                <a:cs typeface="Arial"/>
              </a:rPr>
              <a:t>Results</a:t>
            </a:r>
          </a:p>
          <a:p>
            <a:pPr>
              <a:lnSpc>
                <a:spcPct val="150000"/>
              </a:lnSpc>
            </a:pPr>
            <a:r>
              <a:rPr lang="en-US" sz="2800" dirty="0" smtClean="0">
                <a:solidFill>
                  <a:srgbClr val="BFBFBF"/>
                </a:solidFill>
                <a:latin typeface="Arial"/>
                <a:cs typeface="Arial"/>
              </a:rPr>
              <a:t>Summary</a:t>
            </a:r>
            <a:endParaRPr lang="en-US" sz="2800" dirty="0">
              <a:solidFill>
                <a:srgbClr val="BFBFBF"/>
              </a:solidFill>
              <a:latin typeface="Arial"/>
              <a:cs typeface="Arial"/>
            </a:endParaRPr>
          </a:p>
        </p:txBody>
      </p:sp>
      <p:sp>
        <p:nvSpPr>
          <p:cNvPr id="6" name="Up Arrow 5"/>
          <p:cNvSpPr/>
          <p:nvPr/>
        </p:nvSpPr>
        <p:spPr>
          <a:xfrm rot="16200000">
            <a:off x="2567056" y="2391650"/>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32951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13</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SENSING EARLY: OBSERVATION</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13</a:t>
            </a:fld>
            <a:endParaRPr lang="en-US" sz="1200" b="1">
              <a:solidFill>
                <a:schemeClr val="tx1">
                  <a:tint val="75000"/>
                </a:schemeClr>
              </a:solidFill>
              <a:latin typeface="+mn-lt"/>
            </a:endParaRPr>
          </a:p>
        </p:txBody>
      </p:sp>
      <p:sp>
        <p:nvSpPr>
          <p:cNvPr id="28" name="Rounded Rectangle 27"/>
          <p:cNvSpPr/>
          <p:nvPr/>
        </p:nvSpPr>
        <p:spPr>
          <a:xfrm>
            <a:off x="350890" y="1136387"/>
            <a:ext cx="4478012" cy="4445271"/>
          </a:xfrm>
          <a:prstGeom prst="roundRect">
            <a:avLst>
              <a:gd name="adj" fmla="val 10277"/>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16963" y="5724549"/>
            <a:ext cx="8438045" cy="892552"/>
          </a:xfrm>
          <a:prstGeom prst="rect">
            <a:avLst/>
          </a:prstGeom>
          <a:solidFill>
            <a:srgbClr val="BBCFE6"/>
          </a:solidFill>
          <a:ln w="38100" cmpd="sng">
            <a:solidFill>
              <a:srgbClr val="FF6600"/>
            </a:solidFill>
          </a:ln>
        </p:spPr>
        <p:txBody>
          <a:bodyPr wrap="square">
            <a:spAutoFit/>
          </a:bodyPr>
          <a:lstStyle/>
          <a:p>
            <a:pPr marL="514350" indent="-514350" fontAlgn="auto">
              <a:spcBef>
                <a:spcPts val="0"/>
              </a:spcBef>
              <a:spcAft>
                <a:spcPts val="0"/>
              </a:spcAft>
              <a:buAutoNum type="arabicPeriod"/>
              <a:defRPr/>
            </a:pPr>
            <a:r>
              <a:rPr lang="en-US" sz="2600" kern="0" dirty="0" smtClean="0">
                <a:solidFill>
                  <a:prstClr val="black"/>
                </a:solidFill>
              </a:rPr>
              <a:t>Sensing early causes errors in sense amplifiers</a:t>
            </a:r>
          </a:p>
          <a:p>
            <a:pPr marL="514350" indent="-514350" fontAlgn="auto">
              <a:spcBef>
                <a:spcPts val="0"/>
              </a:spcBef>
              <a:spcAft>
                <a:spcPts val="0"/>
              </a:spcAft>
              <a:buAutoNum type="arabicPeriod"/>
              <a:defRPr/>
            </a:pPr>
            <a:r>
              <a:rPr lang="en-US" sz="2600" kern="0" dirty="0" smtClean="0">
                <a:solidFill>
                  <a:prstClr val="black"/>
                </a:solidFill>
              </a:rPr>
              <a:t>The cells in PCM substrate have no error</a:t>
            </a:r>
          </a:p>
        </p:txBody>
      </p:sp>
      <p:sp>
        <p:nvSpPr>
          <p:cNvPr id="32" name="Freeform 31"/>
          <p:cNvSpPr/>
          <p:nvPr/>
        </p:nvSpPr>
        <p:spPr>
          <a:xfrm>
            <a:off x="875926" y="1971017"/>
            <a:ext cx="3733649" cy="456602"/>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2"/>
          <p:cNvSpPr/>
          <p:nvPr/>
        </p:nvSpPr>
        <p:spPr>
          <a:xfrm>
            <a:off x="875926" y="1971017"/>
            <a:ext cx="3733649" cy="1339364"/>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5" name="Group 34"/>
          <p:cNvGrpSpPr/>
          <p:nvPr/>
        </p:nvGrpSpPr>
        <p:grpSpPr>
          <a:xfrm>
            <a:off x="334179" y="1229606"/>
            <a:ext cx="4409867" cy="3634357"/>
            <a:chOff x="683126" y="1864663"/>
            <a:chExt cx="4411810" cy="3567767"/>
          </a:xfrm>
        </p:grpSpPr>
        <p:cxnSp>
          <p:nvCxnSpPr>
            <p:cNvPr id="36" name="Straight Arrow Connector 35"/>
            <p:cNvCxnSpPr/>
            <p:nvPr/>
          </p:nvCxnSpPr>
          <p:spPr>
            <a:xfrm flipH="1" flipV="1">
              <a:off x="1225172" y="1864663"/>
              <a:ext cx="14940" cy="299122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225171" y="4840941"/>
              <a:ext cx="3869765" cy="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83126" y="2346868"/>
              <a:ext cx="877042" cy="523220"/>
            </a:xfrm>
            <a:prstGeom prst="rect">
              <a:avLst/>
            </a:prstGeom>
            <a:noFill/>
          </p:spPr>
          <p:txBody>
            <a:bodyPr wrap="square" rtlCol="0">
              <a:spAutoFit/>
            </a:bodyPr>
            <a:lstStyle/>
            <a:p>
              <a:r>
                <a:rPr lang="en-US" sz="2800" dirty="0" smtClean="0"/>
                <a:t>V</a:t>
              </a:r>
              <a:endParaRPr lang="en-US" sz="2800" baseline="-25000" dirty="0"/>
            </a:p>
          </p:txBody>
        </p:sp>
        <p:sp>
          <p:nvSpPr>
            <p:cNvPr id="39" name="TextBox 38"/>
            <p:cNvSpPr txBox="1"/>
            <p:nvPr/>
          </p:nvSpPr>
          <p:spPr>
            <a:xfrm>
              <a:off x="1287549" y="4909210"/>
              <a:ext cx="863012" cy="523220"/>
            </a:xfrm>
            <a:prstGeom prst="rect">
              <a:avLst/>
            </a:prstGeom>
            <a:noFill/>
          </p:spPr>
          <p:txBody>
            <a:bodyPr wrap="none" rtlCol="0">
              <a:spAutoFit/>
            </a:bodyPr>
            <a:lstStyle/>
            <a:p>
              <a:r>
                <a:rPr lang="en-US" sz="2800" dirty="0" smtClean="0"/>
                <a:t>time</a:t>
              </a:r>
              <a:endParaRPr lang="en-US" sz="2800" dirty="0"/>
            </a:p>
          </p:txBody>
        </p:sp>
      </p:grpSp>
      <p:sp>
        <p:nvSpPr>
          <p:cNvPr id="40" name="TextBox 39"/>
          <p:cNvSpPr txBox="1"/>
          <p:nvPr/>
        </p:nvSpPr>
        <p:spPr>
          <a:xfrm>
            <a:off x="2536679" y="3765166"/>
            <a:ext cx="876126" cy="532985"/>
          </a:xfrm>
          <a:prstGeom prst="rect">
            <a:avLst/>
          </a:prstGeom>
          <a:noFill/>
        </p:spPr>
        <p:txBody>
          <a:bodyPr wrap="square" rtlCol="0">
            <a:spAutoFit/>
          </a:bodyPr>
          <a:lstStyle/>
          <a:p>
            <a:r>
              <a:rPr lang="en-US" sz="2800" dirty="0" smtClean="0">
                <a:solidFill>
                  <a:srgbClr val="FF0000"/>
                </a:solidFill>
              </a:rPr>
              <a:t>SET</a:t>
            </a:r>
            <a:endParaRPr lang="en-US" sz="2800" dirty="0">
              <a:solidFill>
                <a:srgbClr val="FF0000"/>
              </a:solidFill>
            </a:endParaRPr>
          </a:p>
        </p:txBody>
      </p:sp>
      <p:sp>
        <p:nvSpPr>
          <p:cNvPr id="41" name="TextBox 40"/>
          <p:cNvSpPr txBox="1"/>
          <p:nvPr/>
        </p:nvSpPr>
        <p:spPr>
          <a:xfrm>
            <a:off x="2297293" y="1106198"/>
            <a:ext cx="1374715" cy="532985"/>
          </a:xfrm>
          <a:prstGeom prst="rect">
            <a:avLst/>
          </a:prstGeom>
          <a:noFill/>
        </p:spPr>
        <p:txBody>
          <a:bodyPr wrap="square" rtlCol="0">
            <a:spAutoFit/>
          </a:bodyPr>
          <a:lstStyle/>
          <a:p>
            <a:r>
              <a:rPr lang="en-US" sz="2800" dirty="0" smtClean="0">
                <a:solidFill>
                  <a:srgbClr val="008000"/>
                </a:solidFill>
              </a:rPr>
              <a:t>RESET</a:t>
            </a:r>
            <a:endParaRPr lang="en-US" sz="2800" dirty="0">
              <a:solidFill>
                <a:srgbClr val="008000"/>
              </a:solidFill>
            </a:endParaRPr>
          </a:p>
        </p:txBody>
      </p:sp>
      <p:grpSp>
        <p:nvGrpSpPr>
          <p:cNvPr id="45" name="Group 44"/>
          <p:cNvGrpSpPr/>
          <p:nvPr/>
        </p:nvGrpSpPr>
        <p:grpSpPr>
          <a:xfrm>
            <a:off x="894655" y="1956297"/>
            <a:ext cx="3733738" cy="1837468"/>
            <a:chOff x="759338" y="1872737"/>
            <a:chExt cx="3735383" cy="1803802"/>
          </a:xfrm>
        </p:grpSpPr>
        <p:sp>
          <p:nvSpPr>
            <p:cNvPr id="46" name="Freeform 45"/>
            <p:cNvSpPr/>
            <p:nvPr/>
          </p:nvSpPr>
          <p:spPr>
            <a:xfrm>
              <a:off x="792756" y="1989721"/>
              <a:ext cx="3701965" cy="1686818"/>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Freeform 46"/>
            <p:cNvSpPr/>
            <p:nvPr/>
          </p:nvSpPr>
          <p:spPr>
            <a:xfrm>
              <a:off x="759338" y="1872737"/>
              <a:ext cx="3735294" cy="266341"/>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8" name="Freeform 47"/>
          <p:cNvSpPr/>
          <p:nvPr/>
        </p:nvSpPr>
        <p:spPr>
          <a:xfrm>
            <a:off x="903920" y="2055521"/>
            <a:ext cx="3707764"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p:cNvSpPr/>
          <p:nvPr/>
        </p:nvSpPr>
        <p:spPr>
          <a:xfrm>
            <a:off x="970734" y="2005389"/>
            <a:ext cx="3657659"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p:cNvGrpSpPr/>
          <p:nvPr/>
        </p:nvGrpSpPr>
        <p:grpSpPr>
          <a:xfrm>
            <a:off x="3145330" y="4358190"/>
            <a:ext cx="1467044" cy="523220"/>
            <a:chOff x="3178058" y="4223596"/>
            <a:chExt cx="1467044" cy="523220"/>
          </a:xfrm>
        </p:grpSpPr>
        <p:sp>
          <p:nvSpPr>
            <p:cNvPr id="51" name="Up Arrow 50"/>
            <p:cNvSpPr/>
            <p:nvPr/>
          </p:nvSpPr>
          <p:spPr>
            <a:xfrm>
              <a:off x="4394467" y="4261446"/>
              <a:ext cx="250635" cy="384363"/>
            </a:xfrm>
            <a:prstGeom prst="up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3178058" y="4223596"/>
              <a:ext cx="1202798" cy="523220"/>
            </a:xfrm>
            <a:prstGeom prst="rect">
              <a:avLst/>
            </a:prstGeom>
            <a:noFill/>
          </p:spPr>
          <p:txBody>
            <a:bodyPr wrap="none" rtlCol="0">
              <a:spAutoFit/>
            </a:bodyPr>
            <a:lstStyle/>
            <a:p>
              <a:r>
                <a:rPr lang="en-US" sz="2800" dirty="0" smtClean="0"/>
                <a:t>Sense</a:t>
              </a:r>
              <a:endParaRPr lang="en-US" sz="2800" dirty="0"/>
            </a:p>
          </p:txBody>
        </p:sp>
      </p:grpSp>
      <p:sp>
        <p:nvSpPr>
          <p:cNvPr id="53" name="TextBox 52"/>
          <p:cNvSpPr txBox="1"/>
          <p:nvPr/>
        </p:nvSpPr>
        <p:spPr>
          <a:xfrm>
            <a:off x="1690118" y="4984088"/>
            <a:ext cx="1982359" cy="492443"/>
          </a:xfrm>
          <a:prstGeom prst="rect">
            <a:avLst/>
          </a:prstGeom>
          <a:noFill/>
        </p:spPr>
        <p:txBody>
          <a:bodyPr wrap="none" rtlCol="0">
            <a:spAutoFit/>
          </a:bodyPr>
          <a:lstStyle/>
          <a:p>
            <a:r>
              <a:rPr lang="en-US" sz="2600" dirty="0" smtClean="0">
                <a:latin typeface="Arial"/>
                <a:cs typeface="Arial"/>
              </a:rPr>
              <a:t>Sense Early</a:t>
            </a:r>
            <a:endParaRPr lang="en-US" sz="2600" dirty="0">
              <a:latin typeface="Arial"/>
              <a:cs typeface="Arial"/>
            </a:endParaRPr>
          </a:p>
        </p:txBody>
      </p:sp>
      <p:sp>
        <p:nvSpPr>
          <p:cNvPr id="7" name="Rectangle 6"/>
          <p:cNvSpPr/>
          <p:nvPr/>
        </p:nvSpPr>
        <p:spPr>
          <a:xfrm>
            <a:off x="5630933" y="130350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432965" y="1353636"/>
            <a:ext cx="1759316" cy="492443"/>
          </a:xfrm>
          <a:prstGeom prst="rect">
            <a:avLst/>
          </a:prstGeom>
          <a:noFill/>
        </p:spPr>
        <p:txBody>
          <a:bodyPr wrap="none" rtlCol="0">
            <a:spAutoFit/>
          </a:bodyPr>
          <a:lstStyle/>
          <a:p>
            <a:r>
              <a:rPr lang="en-US" sz="2600" dirty="0" smtClean="0"/>
              <a:t>PCM Cells</a:t>
            </a:r>
            <a:endParaRPr lang="en-US" sz="2600" dirty="0"/>
          </a:p>
        </p:txBody>
      </p:sp>
      <p:sp>
        <p:nvSpPr>
          <p:cNvPr id="120" name="Freeform 119"/>
          <p:cNvSpPr/>
          <p:nvPr/>
        </p:nvSpPr>
        <p:spPr>
          <a:xfrm>
            <a:off x="3257224" y="3176965"/>
            <a:ext cx="1353429" cy="284096"/>
          </a:xfrm>
          <a:custGeom>
            <a:avLst/>
            <a:gdLst>
              <a:gd name="connsiteX0" fmla="*/ 0 w 1353429"/>
              <a:gd name="connsiteY0" fmla="*/ 0 h 284096"/>
              <a:gd name="connsiteX1" fmla="*/ 0 w 1353429"/>
              <a:gd name="connsiteY1" fmla="*/ 0 h 284096"/>
              <a:gd name="connsiteX2" fmla="*/ 1353429 w 1353429"/>
              <a:gd name="connsiteY2" fmla="*/ 284096 h 284096"/>
              <a:gd name="connsiteX3" fmla="*/ 1353429 w 1353429"/>
              <a:gd name="connsiteY3" fmla="*/ 66846 h 284096"/>
              <a:gd name="connsiteX4" fmla="*/ 0 w 1353429"/>
              <a:gd name="connsiteY4" fmla="*/ 0 h 28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3429" h="284096">
                <a:moveTo>
                  <a:pt x="0" y="0"/>
                </a:moveTo>
                <a:lnTo>
                  <a:pt x="0" y="0"/>
                </a:lnTo>
                <a:lnTo>
                  <a:pt x="1353429" y="284096"/>
                </a:lnTo>
                <a:lnTo>
                  <a:pt x="1353429" y="66846"/>
                </a:lnTo>
                <a:lnTo>
                  <a:pt x="0" y="0"/>
                </a:lnTo>
                <a:close/>
              </a:path>
            </a:pathLst>
          </a:custGeom>
          <a:solidFill>
            <a:srgbClr val="0000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7196254"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7482837"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7769420"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8056003"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8342582"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5763339"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6049922"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336505"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6623088"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909671" y="453182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5898277" y="5180577"/>
            <a:ext cx="2667930" cy="492443"/>
          </a:xfrm>
          <a:prstGeom prst="rect">
            <a:avLst/>
          </a:prstGeom>
          <a:noFill/>
        </p:spPr>
        <p:txBody>
          <a:bodyPr wrap="none" rtlCol="0">
            <a:spAutoFit/>
          </a:bodyPr>
          <a:lstStyle/>
          <a:p>
            <a:r>
              <a:rPr lang="en-US" sz="2600" dirty="0" smtClean="0"/>
              <a:t>Sense Amplifiers</a:t>
            </a:r>
            <a:endParaRPr lang="en-US" sz="2600" dirty="0"/>
          </a:p>
        </p:txBody>
      </p:sp>
      <p:cxnSp>
        <p:nvCxnSpPr>
          <p:cNvPr id="134" name="Straight Connector 133"/>
          <p:cNvCxnSpPr/>
          <p:nvPr/>
        </p:nvCxnSpPr>
        <p:spPr>
          <a:xfrm flipH="1">
            <a:off x="5860543" y="2323160"/>
            <a:ext cx="37456" cy="2200933"/>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6146615"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a:off x="6449396"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H="1">
            <a:off x="6735468"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021540"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7307612"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flipH="1">
            <a:off x="7593684"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H="1">
            <a:off x="7896465"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8182537"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a:off x="8468609" y="232216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635980" y="1888404"/>
            <a:ext cx="3107874" cy="551481"/>
            <a:chOff x="5647642" y="1888404"/>
            <a:chExt cx="3107874" cy="551481"/>
          </a:xfrm>
        </p:grpSpPr>
        <p:sp>
          <p:nvSpPr>
            <p:cNvPr id="19" name="Rounded Rectangle 1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5635980" y="2492016"/>
            <a:ext cx="3107874" cy="551481"/>
            <a:chOff x="5630933" y="1888404"/>
            <a:chExt cx="3107874" cy="551481"/>
          </a:xfrm>
        </p:grpSpPr>
        <p:sp>
          <p:nvSpPr>
            <p:cNvPr id="85" name="Rounded Rectangle 84"/>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5635980" y="3095628"/>
            <a:ext cx="3107874" cy="551481"/>
            <a:chOff x="5647642" y="1888404"/>
            <a:chExt cx="3107874" cy="551481"/>
          </a:xfrm>
        </p:grpSpPr>
        <p:sp>
          <p:nvSpPr>
            <p:cNvPr id="97" name="Rounded Rectangle 96"/>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5635980" y="3699241"/>
            <a:ext cx="3107874" cy="551481"/>
            <a:chOff x="5647642" y="1888404"/>
            <a:chExt cx="3107874" cy="551481"/>
          </a:xfrm>
        </p:grpSpPr>
        <p:sp>
          <p:nvSpPr>
            <p:cNvPr id="109" name="Rounded Rectangle 10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5761041" y="2587648"/>
            <a:ext cx="2884600" cy="334231"/>
            <a:chOff x="9502826" y="2173128"/>
            <a:chExt cx="2884600" cy="334231"/>
          </a:xfrm>
        </p:grpSpPr>
        <p:sp>
          <p:nvSpPr>
            <p:cNvPr id="147" name="Oval 146"/>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5764186" y="4528853"/>
            <a:ext cx="2863297" cy="484635"/>
            <a:chOff x="9881076" y="3518407"/>
            <a:chExt cx="2863297" cy="484635"/>
          </a:xfrm>
        </p:grpSpPr>
        <p:sp>
          <p:nvSpPr>
            <p:cNvPr id="158" name="Rectangle 157"/>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11027408"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5" name="Rectangle 144"/>
          <p:cNvSpPr/>
          <p:nvPr/>
        </p:nvSpPr>
        <p:spPr>
          <a:xfrm>
            <a:off x="5739384" y="4507073"/>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4138706" y="3221317"/>
            <a:ext cx="3275107" cy="1706283"/>
            <a:chOff x="4213413" y="3236258"/>
            <a:chExt cx="3140636" cy="1706283"/>
          </a:xfrm>
        </p:grpSpPr>
        <p:grpSp>
          <p:nvGrpSpPr>
            <p:cNvPr id="169" name="Group 168"/>
            <p:cNvGrpSpPr/>
            <p:nvPr/>
          </p:nvGrpSpPr>
          <p:grpSpPr>
            <a:xfrm>
              <a:off x="7231530" y="4640730"/>
              <a:ext cx="122519" cy="298824"/>
              <a:chOff x="8172824" y="-663388"/>
              <a:chExt cx="122519" cy="298824"/>
            </a:xfrm>
          </p:grpSpPr>
          <p:cxnSp>
            <p:nvCxnSpPr>
              <p:cNvPr id="170" name="Straight Connector 169"/>
              <p:cNvCxnSpPr/>
              <p:nvPr/>
            </p:nvCxnSpPr>
            <p:spPr>
              <a:xfrm>
                <a:off x="817282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flipH="1">
                <a:off x="817581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6950636" y="4643717"/>
              <a:ext cx="122519" cy="298824"/>
              <a:chOff x="8172824" y="-663388"/>
              <a:chExt cx="122519" cy="298824"/>
            </a:xfrm>
          </p:grpSpPr>
          <p:cxnSp>
            <p:nvCxnSpPr>
              <p:cNvPr id="173" name="Straight Connector 172"/>
              <p:cNvCxnSpPr/>
              <p:nvPr/>
            </p:nvCxnSpPr>
            <p:spPr>
              <a:xfrm>
                <a:off x="817282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H="1">
                <a:off x="817581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4213413" y="3236258"/>
              <a:ext cx="149411" cy="155389"/>
              <a:chOff x="8172824" y="-663388"/>
              <a:chExt cx="122519" cy="298824"/>
            </a:xfrm>
          </p:grpSpPr>
          <p:cxnSp>
            <p:nvCxnSpPr>
              <p:cNvPr id="176" name="Straight Connector 175"/>
              <p:cNvCxnSpPr/>
              <p:nvPr/>
            </p:nvCxnSpPr>
            <p:spPr>
              <a:xfrm>
                <a:off x="817282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H="1">
                <a:off x="817581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4425577" y="3269130"/>
              <a:ext cx="149411" cy="155389"/>
              <a:chOff x="8172824" y="-663388"/>
              <a:chExt cx="122519" cy="298824"/>
            </a:xfrm>
          </p:grpSpPr>
          <p:cxnSp>
            <p:nvCxnSpPr>
              <p:cNvPr id="179" name="Straight Connector 178"/>
              <p:cNvCxnSpPr/>
              <p:nvPr/>
            </p:nvCxnSpPr>
            <p:spPr>
              <a:xfrm>
                <a:off x="817282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817581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7035852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6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1.15738E-6 2.0259E-6 L -0.1409 2.0259E-6 " pathEditMode="relative" rAng="0" ptsTypes="AA">
                                      <p:cBhvr>
                                        <p:cTn id="24" dur="2000" fill="hold"/>
                                        <p:tgtEl>
                                          <p:spTgt spid="50"/>
                                        </p:tgtEl>
                                        <p:attrNameLst>
                                          <p:attrName>ppt_x</p:attrName>
                                          <p:attrName>ppt_y</p:attrName>
                                        </p:attrNameLst>
                                      </p:cBhvr>
                                      <p:rCtr x="-7045" y="0"/>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870224" y="4179527"/>
            <a:ext cx="3168728" cy="715082"/>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14</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ECC TO CORRECT LATCHING ERRORS</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14</a:t>
            </a:fld>
            <a:endParaRPr lang="en-US" sz="1200" b="1">
              <a:solidFill>
                <a:schemeClr val="tx1">
                  <a:tint val="75000"/>
                </a:schemeClr>
              </a:solidFill>
              <a:latin typeface="+mn-lt"/>
            </a:endParaRPr>
          </a:p>
        </p:txBody>
      </p:sp>
      <p:sp>
        <p:nvSpPr>
          <p:cNvPr id="31" name="Rectangle 30"/>
          <p:cNvSpPr/>
          <p:nvPr/>
        </p:nvSpPr>
        <p:spPr>
          <a:xfrm>
            <a:off x="1690455" y="5958800"/>
            <a:ext cx="6342246"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Strong ECC </a:t>
            </a:r>
            <a:r>
              <a:rPr lang="en-US" sz="2600" kern="0" dirty="0" smtClean="0">
                <a:solidFill>
                  <a:prstClr val="black"/>
                </a:solidFill>
                <a:latin typeface="Wingdings"/>
                <a:ea typeface="Wingdings"/>
                <a:cs typeface="Wingdings"/>
                <a:sym typeface="Wingdings"/>
              </a:rPr>
              <a:t></a:t>
            </a:r>
            <a:r>
              <a:rPr lang="en-US" sz="2600" kern="0" dirty="0" smtClean="0">
                <a:solidFill>
                  <a:prstClr val="black"/>
                </a:solidFill>
              </a:rPr>
              <a:t> </a:t>
            </a:r>
            <a:r>
              <a:rPr lang="en-US" sz="2600" kern="0" dirty="0">
                <a:solidFill>
                  <a:prstClr val="black"/>
                </a:solidFill>
              </a:rPr>
              <a:t>H</a:t>
            </a:r>
            <a:r>
              <a:rPr lang="en-US" sz="2600" kern="0" dirty="0" smtClean="0">
                <a:solidFill>
                  <a:prstClr val="black"/>
                </a:solidFill>
              </a:rPr>
              <a:t>uge area overheads</a:t>
            </a:r>
          </a:p>
        </p:txBody>
      </p:sp>
      <p:sp>
        <p:nvSpPr>
          <p:cNvPr id="7" name="Rectangle 6"/>
          <p:cNvSpPr/>
          <p:nvPr/>
        </p:nvSpPr>
        <p:spPr>
          <a:xfrm>
            <a:off x="1722422" y="105692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524454" y="1107056"/>
            <a:ext cx="1759316" cy="492443"/>
          </a:xfrm>
          <a:prstGeom prst="rect">
            <a:avLst/>
          </a:prstGeom>
          <a:noFill/>
        </p:spPr>
        <p:txBody>
          <a:bodyPr wrap="none" rtlCol="0">
            <a:spAutoFit/>
          </a:bodyPr>
          <a:lstStyle/>
          <a:p>
            <a:r>
              <a:rPr lang="en-US" sz="2600" dirty="0" smtClean="0"/>
              <a:t>PCM Cells</a:t>
            </a:r>
            <a:endParaRPr lang="en-US" sz="2600" dirty="0"/>
          </a:p>
        </p:txBody>
      </p:sp>
      <p:sp>
        <p:nvSpPr>
          <p:cNvPr id="122" name="Rectangle 121"/>
          <p:cNvSpPr/>
          <p:nvPr/>
        </p:nvSpPr>
        <p:spPr>
          <a:xfrm>
            <a:off x="3287743"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3574326"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3860909"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4147492"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4438739"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1854828"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2141411"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2427994"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2714577"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3001160" y="428524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1965107" y="4835365"/>
            <a:ext cx="2667930" cy="492443"/>
          </a:xfrm>
          <a:prstGeom prst="rect">
            <a:avLst/>
          </a:prstGeom>
          <a:noFill/>
        </p:spPr>
        <p:txBody>
          <a:bodyPr wrap="none" rtlCol="0">
            <a:spAutoFit/>
          </a:bodyPr>
          <a:lstStyle/>
          <a:p>
            <a:r>
              <a:rPr lang="en-US" sz="2600" dirty="0" smtClean="0"/>
              <a:t>Sense Amplifiers</a:t>
            </a:r>
            <a:endParaRPr lang="en-US" sz="2600" dirty="0"/>
          </a:p>
        </p:txBody>
      </p:sp>
      <p:cxnSp>
        <p:nvCxnSpPr>
          <p:cNvPr id="134" name="Straight Connector 133"/>
          <p:cNvCxnSpPr/>
          <p:nvPr/>
        </p:nvCxnSpPr>
        <p:spPr>
          <a:xfrm flipH="1">
            <a:off x="1952032" y="2076580"/>
            <a:ext cx="37456" cy="2200933"/>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2238104"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a:off x="2540885"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H="1">
            <a:off x="2826957"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3113029"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3399101"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flipH="1">
            <a:off x="3685173"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H="1">
            <a:off x="3987954"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4274026"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a:off x="4558298" y="207558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727469" y="1641824"/>
            <a:ext cx="3107874" cy="551481"/>
            <a:chOff x="5647642" y="1888404"/>
            <a:chExt cx="3107874" cy="551481"/>
          </a:xfrm>
        </p:grpSpPr>
        <p:sp>
          <p:nvSpPr>
            <p:cNvPr id="19" name="Rounded Rectangle 1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727469" y="2245436"/>
            <a:ext cx="3107874" cy="551481"/>
            <a:chOff x="5630933" y="1888404"/>
            <a:chExt cx="3107874" cy="551481"/>
          </a:xfrm>
        </p:grpSpPr>
        <p:sp>
          <p:nvSpPr>
            <p:cNvPr id="85" name="Rounded Rectangle 84"/>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727469" y="2849048"/>
            <a:ext cx="3107874" cy="551481"/>
            <a:chOff x="5647642" y="1888404"/>
            <a:chExt cx="3107874" cy="551481"/>
          </a:xfrm>
        </p:grpSpPr>
        <p:sp>
          <p:nvSpPr>
            <p:cNvPr id="97" name="Rounded Rectangle 96"/>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1727469" y="3452661"/>
            <a:ext cx="3107874" cy="551481"/>
            <a:chOff x="5647642" y="1888404"/>
            <a:chExt cx="3107874" cy="551481"/>
          </a:xfrm>
        </p:grpSpPr>
        <p:sp>
          <p:nvSpPr>
            <p:cNvPr id="109" name="Rounded Rectangle 10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1852530" y="2341068"/>
            <a:ext cx="2884600" cy="334231"/>
            <a:chOff x="9502826" y="2173128"/>
            <a:chExt cx="2884600" cy="334231"/>
          </a:xfrm>
        </p:grpSpPr>
        <p:sp>
          <p:nvSpPr>
            <p:cNvPr id="147" name="Oval 146"/>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1855675" y="4282273"/>
            <a:ext cx="2863297" cy="484635"/>
            <a:chOff x="9881076" y="3518407"/>
            <a:chExt cx="2863297" cy="484635"/>
          </a:xfrm>
        </p:grpSpPr>
        <p:sp>
          <p:nvSpPr>
            <p:cNvPr id="158" name="Rectangle 157"/>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11027408"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5" name="Rectangle 144"/>
          <p:cNvSpPr/>
          <p:nvPr/>
        </p:nvSpPr>
        <p:spPr>
          <a:xfrm>
            <a:off x="1830873" y="4260493"/>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3084621" y="4379209"/>
            <a:ext cx="420686" cy="301811"/>
            <a:chOff x="6950636" y="4640730"/>
            <a:chExt cx="403413" cy="301811"/>
          </a:xfrm>
        </p:grpSpPr>
        <p:grpSp>
          <p:nvGrpSpPr>
            <p:cNvPr id="169" name="Group 168"/>
            <p:cNvGrpSpPr/>
            <p:nvPr/>
          </p:nvGrpSpPr>
          <p:grpSpPr>
            <a:xfrm>
              <a:off x="7231530" y="4640730"/>
              <a:ext cx="122519" cy="298824"/>
              <a:chOff x="8172824" y="-663388"/>
              <a:chExt cx="122519" cy="298824"/>
            </a:xfrm>
          </p:grpSpPr>
          <p:cxnSp>
            <p:nvCxnSpPr>
              <p:cNvPr id="170" name="Straight Connector 169"/>
              <p:cNvCxnSpPr/>
              <p:nvPr/>
            </p:nvCxnSpPr>
            <p:spPr>
              <a:xfrm>
                <a:off x="817282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flipH="1">
                <a:off x="817581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6950636" y="4643717"/>
              <a:ext cx="122519" cy="298824"/>
              <a:chOff x="8172824" y="-663388"/>
              <a:chExt cx="122519" cy="298824"/>
            </a:xfrm>
          </p:grpSpPr>
          <p:cxnSp>
            <p:nvCxnSpPr>
              <p:cNvPr id="173" name="Straight Connector 172"/>
              <p:cNvCxnSpPr/>
              <p:nvPr/>
            </p:nvCxnSpPr>
            <p:spPr>
              <a:xfrm>
                <a:off x="817282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H="1">
                <a:off x="8175814" y="-663388"/>
                <a:ext cx="119529"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grpSp>
        <p:nvGrpSpPr>
          <p:cNvPr id="146" name="Group 145"/>
          <p:cNvGrpSpPr/>
          <p:nvPr/>
        </p:nvGrpSpPr>
        <p:grpSpPr>
          <a:xfrm>
            <a:off x="4838149" y="1058916"/>
            <a:ext cx="822778" cy="3723931"/>
            <a:chOff x="8172721" y="1305496"/>
            <a:chExt cx="822778" cy="3723931"/>
          </a:xfrm>
        </p:grpSpPr>
        <p:sp>
          <p:nvSpPr>
            <p:cNvPr id="183" name="Rectangle 182"/>
            <p:cNvSpPr/>
            <p:nvPr/>
          </p:nvSpPr>
          <p:spPr>
            <a:xfrm>
              <a:off x="8172721" y="1305496"/>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1" name="Straight Connector 180"/>
            <p:cNvCxnSpPr/>
            <p:nvPr/>
          </p:nvCxnSpPr>
          <p:spPr>
            <a:xfrm flipH="1">
              <a:off x="8706573"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H="1">
              <a:off x="8437210"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184" name="Group 183"/>
            <p:cNvGrpSpPr/>
            <p:nvPr/>
          </p:nvGrpSpPr>
          <p:grpSpPr>
            <a:xfrm>
              <a:off x="8189429" y="1873688"/>
              <a:ext cx="800013" cy="551481"/>
              <a:chOff x="8172720" y="1890400"/>
              <a:chExt cx="800013" cy="551481"/>
            </a:xfrm>
          </p:grpSpPr>
          <p:sp>
            <p:nvSpPr>
              <p:cNvPr id="203" name="Rounded Rectangle 202"/>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5" name="Group 184"/>
            <p:cNvGrpSpPr/>
            <p:nvPr/>
          </p:nvGrpSpPr>
          <p:grpSpPr>
            <a:xfrm>
              <a:off x="8191448" y="2477312"/>
              <a:ext cx="800013" cy="551481"/>
              <a:chOff x="8172720" y="1890400"/>
              <a:chExt cx="800013" cy="551481"/>
            </a:xfrm>
          </p:grpSpPr>
          <p:sp>
            <p:nvSpPr>
              <p:cNvPr id="198" name="Rounded Rectangle 197"/>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6" name="Group 185"/>
            <p:cNvGrpSpPr/>
            <p:nvPr/>
          </p:nvGrpSpPr>
          <p:grpSpPr>
            <a:xfrm>
              <a:off x="8193467" y="3097648"/>
              <a:ext cx="800013" cy="551481"/>
              <a:chOff x="8172720" y="1890400"/>
              <a:chExt cx="800013" cy="551481"/>
            </a:xfrm>
          </p:grpSpPr>
          <p:sp>
            <p:nvSpPr>
              <p:cNvPr id="195" name="Rounded Rectangle 19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7" name="Group 186"/>
            <p:cNvGrpSpPr/>
            <p:nvPr/>
          </p:nvGrpSpPr>
          <p:grpSpPr>
            <a:xfrm>
              <a:off x="8195486" y="3717984"/>
              <a:ext cx="800013" cy="551481"/>
              <a:chOff x="8172720" y="1890400"/>
              <a:chExt cx="800013" cy="551481"/>
            </a:xfrm>
          </p:grpSpPr>
          <p:sp>
            <p:nvSpPr>
              <p:cNvPr id="192" name="Rounded Rectangle 191"/>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8" name="Rectangle 187"/>
            <p:cNvSpPr/>
            <p:nvPr/>
          </p:nvSpPr>
          <p:spPr>
            <a:xfrm>
              <a:off x="828508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8571160" y="4544792"/>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8617249" y="258555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8318506" y="2587550"/>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6" name="TextBox 205"/>
          <p:cNvSpPr txBox="1"/>
          <p:nvPr/>
        </p:nvSpPr>
        <p:spPr>
          <a:xfrm>
            <a:off x="4817708" y="4815160"/>
            <a:ext cx="888635" cy="492443"/>
          </a:xfrm>
          <a:prstGeom prst="rect">
            <a:avLst/>
          </a:prstGeom>
          <a:noFill/>
        </p:spPr>
        <p:txBody>
          <a:bodyPr wrap="none" rtlCol="0">
            <a:spAutoFit/>
          </a:bodyPr>
          <a:lstStyle/>
          <a:p>
            <a:r>
              <a:rPr lang="en-US" sz="2600" dirty="0" smtClean="0"/>
              <a:t>ECC</a:t>
            </a:r>
            <a:endParaRPr lang="en-US" sz="2600" dirty="0"/>
          </a:p>
        </p:txBody>
      </p:sp>
      <p:grpSp>
        <p:nvGrpSpPr>
          <p:cNvPr id="207" name="Group 206"/>
          <p:cNvGrpSpPr/>
          <p:nvPr/>
        </p:nvGrpSpPr>
        <p:grpSpPr>
          <a:xfrm>
            <a:off x="5644392" y="1058916"/>
            <a:ext cx="822778" cy="3723931"/>
            <a:chOff x="8172721" y="1305496"/>
            <a:chExt cx="822778" cy="3723931"/>
          </a:xfrm>
        </p:grpSpPr>
        <p:sp>
          <p:nvSpPr>
            <p:cNvPr id="210" name="Rectangle 209"/>
            <p:cNvSpPr/>
            <p:nvPr/>
          </p:nvSpPr>
          <p:spPr>
            <a:xfrm>
              <a:off x="8172721" y="1305496"/>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flipH="1">
              <a:off x="8706573"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flipH="1">
              <a:off x="8437210"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11" name="Group 210"/>
            <p:cNvGrpSpPr/>
            <p:nvPr/>
          </p:nvGrpSpPr>
          <p:grpSpPr>
            <a:xfrm>
              <a:off x="8189429" y="1873688"/>
              <a:ext cx="800013" cy="551481"/>
              <a:chOff x="8172720" y="1890400"/>
              <a:chExt cx="800013" cy="551481"/>
            </a:xfrm>
          </p:grpSpPr>
          <p:sp>
            <p:nvSpPr>
              <p:cNvPr id="228" name="Rounded Rectangle 227"/>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2" name="Group 211"/>
            <p:cNvGrpSpPr/>
            <p:nvPr/>
          </p:nvGrpSpPr>
          <p:grpSpPr>
            <a:xfrm>
              <a:off x="8191448" y="2477312"/>
              <a:ext cx="800013" cy="551481"/>
              <a:chOff x="8172720" y="1890400"/>
              <a:chExt cx="800013" cy="551481"/>
            </a:xfrm>
          </p:grpSpPr>
          <p:sp>
            <p:nvSpPr>
              <p:cNvPr id="225" name="Rounded Rectangle 22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8193467" y="3097648"/>
              <a:ext cx="800013" cy="551481"/>
              <a:chOff x="8172720" y="1890400"/>
              <a:chExt cx="800013" cy="551481"/>
            </a:xfrm>
          </p:grpSpPr>
          <p:sp>
            <p:nvSpPr>
              <p:cNvPr id="222" name="Rounded Rectangle 221"/>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4" name="Group 213"/>
            <p:cNvGrpSpPr/>
            <p:nvPr/>
          </p:nvGrpSpPr>
          <p:grpSpPr>
            <a:xfrm>
              <a:off x="8195486" y="3717984"/>
              <a:ext cx="800013" cy="551481"/>
              <a:chOff x="8172720" y="1890400"/>
              <a:chExt cx="800013" cy="551481"/>
            </a:xfrm>
          </p:grpSpPr>
          <p:sp>
            <p:nvSpPr>
              <p:cNvPr id="219" name="Rounded Rectangle 218"/>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Oval 219"/>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Oval 220"/>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5" name="Rectangle 214"/>
            <p:cNvSpPr/>
            <p:nvPr/>
          </p:nvSpPr>
          <p:spPr>
            <a:xfrm>
              <a:off x="828508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8571160" y="4544792"/>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8617249" y="258555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8318506" y="2587550"/>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1" name="Group 230"/>
          <p:cNvGrpSpPr/>
          <p:nvPr/>
        </p:nvGrpSpPr>
        <p:grpSpPr>
          <a:xfrm>
            <a:off x="6450635" y="1058916"/>
            <a:ext cx="822778" cy="3723931"/>
            <a:chOff x="8172721" y="1305496"/>
            <a:chExt cx="822778" cy="3723931"/>
          </a:xfrm>
        </p:grpSpPr>
        <p:sp>
          <p:nvSpPr>
            <p:cNvPr id="234" name="Rectangle 233"/>
            <p:cNvSpPr/>
            <p:nvPr/>
          </p:nvSpPr>
          <p:spPr>
            <a:xfrm>
              <a:off x="8172721" y="1305496"/>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2" name="Straight Connector 231"/>
            <p:cNvCxnSpPr/>
            <p:nvPr/>
          </p:nvCxnSpPr>
          <p:spPr>
            <a:xfrm flipH="1">
              <a:off x="8706573"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flipH="1">
              <a:off x="8437210"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35" name="Group 234"/>
            <p:cNvGrpSpPr/>
            <p:nvPr/>
          </p:nvGrpSpPr>
          <p:grpSpPr>
            <a:xfrm>
              <a:off x="8189429" y="1873688"/>
              <a:ext cx="800013" cy="551481"/>
              <a:chOff x="8172720" y="1890400"/>
              <a:chExt cx="800013" cy="551481"/>
            </a:xfrm>
          </p:grpSpPr>
          <p:sp>
            <p:nvSpPr>
              <p:cNvPr id="252" name="Rounded Rectangle 251"/>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8191448" y="2477312"/>
              <a:ext cx="800013" cy="551481"/>
              <a:chOff x="8172720" y="1890400"/>
              <a:chExt cx="800013" cy="551481"/>
            </a:xfrm>
          </p:grpSpPr>
          <p:sp>
            <p:nvSpPr>
              <p:cNvPr id="249" name="Rounded Rectangle 248"/>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8193467" y="3097648"/>
              <a:ext cx="800013" cy="551481"/>
              <a:chOff x="8172720" y="1890400"/>
              <a:chExt cx="800013" cy="551481"/>
            </a:xfrm>
          </p:grpSpPr>
          <p:sp>
            <p:nvSpPr>
              <p:cNvPr id="246" name="Rounded Rectangle 245"/>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8" name="Group 237"/>
            <p:cNvGrpSpPr/>
            <p:nvPr/>
          </p:nvGrpSpPr>
          <p:grpSpPr>
            <a:xfrm>
              <a:off x="8195486" y="3717984"/>
              <a:ext cx="800013" cy="551481"/>
              <a:chOff x="8172720" y="1890400"/>
              <a:chExt cx="800013" cy="551481"/>
            </a:xfrm>
          </p:grpSpPr>
          <p:sp>
            <p:nvSpPr>
              <p:cNvPr id="243" name="Rounded Rectangle 242"/>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9" name="Rectangle 238"/>
            <p:cNvSpPr/>
            <p:nvPr/>
          </p:nvSpPr>
          <p:spPr>
            <a:xfrm>
              <a:off x="828508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8571160" y="4544792"/>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p:cNvSpPr/>
            <p:nvPr/>
          </p:nvSpPr>
          <p:spPr>
            <a:xfrm>
              <a:off x="8617249" y="258555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p:cNvSpPr/>
            <p:nvPr/>
          </p:nvSpPr>
          <p:spPr>
            <a:xfrm>
              <a:off x="8318506" y="2587550"/>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7256880" y="1058916"/>
            <a:ext cx="822778" cy="3723931"/>
            <a:chOff x="8172721" y="1305496"/>
            <a:chExt cx="822778" cy="3723931"/>
          </a:xfrm>
        </p:grpSpPr>
        <p:sp>
          <p:nvSpPr>
            <p:cNvPr id="258" name="Rectangle 257"/>
            <p:cNvSpPr/>
            <p:nvPr/>
          </p:nvSpPr>
          <p:spPr>
            <a:xfrm>
              <a:off x="8172721" y="1305496"/>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6" name="Straight Connector 255"/>
            <p:cNvCxnSpPr/>
            <p:nvPr/>
          </p:nvCxnSpPr>
          <p:spPr>
            <a:xfrm flipH="1">
              <a:off x="8706573"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flipH="1">
              <a:off x="8437210"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59" name="Group 258"/>
            <p:cNvGrpSpPr/>
            <p:nvPr/>
          </p:nvGrpSpPr>
          <p:grpSpPr>
            <a:xfrm>
              <a:off x="8189429" y="1873688"/>
              <a:ext cx="800013" cy="551481"/>
              <a:chOff x="8172720" y="1890400"/>
              <a:chExt cx="800013" cy="551481"/>
            </a:xfrm>
          </p:grpSpPr>
          <p:sp>
            <p:nvSpPr>
              <p:cNvPr id="276" name="Rounded Rectangle 275"/>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0" name="Group 259"/>
            <p:cNvGrpSpPr/>
            <p:nvPr/>
          </p:nvGrpSpPr>
          <p:grpSpPr>
            <a:xfrm>
              <a:off x="8191448" y="2477312"/>
              <a:ext cx="800013" cy="551481"/>
              <a:chOff x="8172720" y="1890400"/>
              <a:chExt cx="800013" cy="551481"/>
            </a:xfrm>
          </p:grpSpPr>
          <p:sp>
            <p:nvSpPr>
              <p:cNvPr id="273" name="Rounded Rectangle 272"/>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1" name="Group 260"/>
            <p:cNvGrpSpPr/>
            <p:nvPr/>
          </p:nvGrpSpPr>
          <p:grpSpPr>
            <a:xfrm>
              <a:off x="8193467" y="3097648"/>
              <a:ext cx="800013" cy="551481"/>
              <a:chOff x="8172720" y="1890400"/>
              <a:chExt cx="800013" cy="551481"/>
            </a:xfrm>
          </p:grpSpPr>
          <p:sp>
            <p:nvSpPr>
              <p:cNvPr id="270" name="Rounded Rectangle 269"/>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2" name="Group 261"/>
            <p:cNvGrpSpPr/>
            <p:nvPr/>
          </p:nvGrpSpPr>
          <p:grpSpPr>
            <a:xfrm>
              <a:off x="8195486" y="3717984"/>
              <a:ext cx="800013" cy="551481"/>
              <a:chOff x="8172720" y="1890400"/>
              <a:chExt cx="800013" cy="551481"/>
            </a:xfrm>
          </p:grpSpPr>
          <p:sp>
            <p:nvSpPr>
              <p:cNvPr id="267" name="Rounded Rectangle 266"/>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3" name="Rectangle 262"/>
            <p:cNvSpPr/>
            <p:nvPr/>
          </p:nvSpPr>
          <p:spPr>
            <a:xfrm>
              <a:off x="828508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p:cNvSpPr/>
            <p:nvPr/>
          </p:nvSpPr>
          <p:spPr>
            <a:xfrm>
              <a:off x="8571160" y="4544792"/>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p:cNvSpPr/>
            <p:nvPr/>
          </p:nvSpPr>
          <p:spPr>
            <a:xfrm>
              <a:off x="8617249" y="258555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p:cNvSpPr/>
            <p:nvPr/>
          </p:nvSpPr>
          <p:spPr>
            <a:xfrm>
              <a:off x="8318506" y="2587550"/>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9" name="TextBox 278"/>
          <p:cNvSpPr txBox="1"/>
          <p:nvPr/>
        </p:nvSpPr>
        <p:spPr>
          <a:xfrm>
            <a:off x="6092109" y="4807283"/>
            <a:ext cx="888635" cy="492443"/>
          </a:xfrm>
          <a:prstGeom prst="rect">
            <a:avLst/>
          </a:prstGeom>
          <a:noFill/>
        </p:spPr>
        <p:txBody>
          <a:bodyPr wrap="none" rtlCol="0">
            <a:spAutoFit/>
          </a:bodyPr>
          <a:lstStyle/>
          <a:p>
            <a:r>
              <a:rPr lang="en-US" sz="2600" dirty="0" smtClean="0"/>
              <a:t>ECC</a:t>
            </a:r>
            <a:endParaRPr lang="en-US" sz="2600" dirty="0"/>
          </a:p>
        </p:txBody>
      </p:sp>
      <p:grpSp>
        <p:nvGrpSpPr>
          <p:cNvPr id="3" name="Group 2"/>
          <p:cNvGrpSpPr/>
          <p:nvPr/>
        </p:nvGrpSpPr>
        <p:grpSpPr>
          <a:xfrm>
            <a:off x="3936406" y="4383661"/>
            <a:ext cx="127765" cy="298824"/>
            <a:chOff x="9016235" y="3138433"/>
            <a:chExt cx="127765" cy="298824"/>
          </a:xfrm>
        </p:grpSpPr>
        <p:cxnSp>
          <p:nvCxnSpPr>
            <p:cNvPr id="280" name="Straight Connector 279"/>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282" name="Group 281"/>
          <p:cNvGrpSpPr/>
          <p:nvPr/>
        </p:nvGrpSpPr>
        <p:grpSpPr>
          <a:xfrm>
            <a:off x="2485948" y="4375784"/>
            <a:ext cx="127765" cy="298824"/>
            <a:chOff x="9016235" y="3138433"/>
            <a:chExt cx="127765" cy="298824"/>
          </a:xfrm>
        </p:grpSpPr>
        <p:cxnSp>
          <p:nvCxnSpPr>
            <p:cNvPr id="283" name="Straight Connector 282"/>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285" name="Group 284"/>
          <p:cNvGrpSpPr/>
          <p:nvPr/>
        </p:nvGrpSpPr>
        <p:grpSpPr>
          <a:xfrm>
            <a:off x="4487799" y="4380236"/>
            <a:ext cx="127765" cy="298824"/>
            <a:chOff x="9016235" y="3138433"/>
            <a:chExt cx="127765" cy="298824"/>
          </a:xfrm>
        </p:grpSpPr>
        <p:cxnSp>
          <p:nvCxnSpPr>
            <p:cNvPr id="286" name="Straight Connector 285"/>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411930" y="5375439"/>
            <a:ext cx="8732069" cy="492443"/>
          </a:xfrm>
          <a:prstGeom prst="rect">
            <a:avLst/>
          </a:prstGeom>
          <a:noFill/>
        </p:spPr>
        <p:txBody>
          <a:bodyPr wrap="square" rtlCol="0">
            <a:spAutoFit/>
          </a:bodyPr>
          <a:lstStyle/>
          <a:p>
            <a:r>
              <a:rPr lang="en-US" sz="2600" dirty="0" smtClean="0">
                <a:latin typeface="Arial"/>
                <a:cs typeface="Arial"/>
              </a:rPr>
              <a:t>Lower sensing time </a:t>
            </a:r>
            <a:r>
              <a:rPr lang="en-US" sz="2600" dirty="0" smtClean="0">
                <a:latin typeface="Arial"/>
                <a:ea typeface="Wingdings"/>
                <a:cs typeface="Arial"/>
                <a:sym typeface="Wingdings"/>
              </a:rPr>
              <a:t> </a:t>
            </a:r>
            <a:r>
              <a:rPr lang="en-US" sz="2600" dirty="0" smtClean="0">
                <a:latin typeface="Arial"/>
                <a:cs typeface="Arial"/>
                <a:sym typeface="Wingdings"/>
              </a:rPr>
              <a:t>more errors</a:t>
            </a:r>
            <a:r>
              <a:rPr lang="en-US" sz="2600" dirty="0" smtClean="0">
                <a:latin typeface="Arial"/>
                <a:cs typeface="Arial"/>
              </a:rPr>
              <a:t> </a:t>
            </a:r>
            <a:r>
              <a:rPr lang="en-US" sz="2600" dirty="0" smtClean="0">
                <a:latin typeface="Arial"/>
                <a:ea typeface="Wingdings"/>
                <a:cs typeface="Arial"/>
                <a:sym typeface="Wingdings"/>
              </a:rPr>
              <a:t></a:t>
            </a:r>
            <a:r>
              <a:rPr lang="en-US" sz="2600" dirty="0">
                <a:latin typeface="Arial"/>
                <a:cs typeface="Arial"/>
                <a:sym typeface="Wingdings"/>
              </a:rPr>
              <a:t> </a:t>
            </a:r>
            <a:r>
              <a:rPr lang="en-US" sz="2600" dirty="0" smtClean="0">
                <a:latin typeface="Arial"/>
                <a:cs typeface="Arial"/>
                <a:sym typeface="Wingdings"/>
              </a:rPr>
              <a:t>stronger ECC</a:t>
            </a:r>
            <a:endParaRPr lang="en-US" sz="2600" dirty="0">
              <a:latin typeface="Arial"/>
              <a:cs typeface="Arial"/>
            </a:endParaRPr>
          </a:p>
        </p:txBody>
      </p:sp>
    </p:spTree>
    <p:extLst>
      <p:ext uri="{BB962C8B-B14F-4D97-AF65-F5344CB8AC3E}">
        <p14:creationId xmlns:p14="http://schemas.microsoft.com/office/powerpoint/2010/main" val="4256292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0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1" grpId="0" animBg="1"/>
      <p:bldP spid="206" grpId="0"/>
      <p:bldP spid="279"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15</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INSIGHT: USE RETRY FOR CORRECTION</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15</a:t>
            </a:fld>
            <a:endParaRPr lang="en-US" sz="1200" b="1">
              <a:solidFill>
                <a:schemeClr val="tx1">
                  <a:tint val="75000"/>
                </a:schemeClr>
              </a:solidFill>
              <a:latin typeface="+mn-lt"/>
            </a:endParaRPr>
          </a:p>
        </p:txBody>
      </p:sp>
      <p:sp>
        <p:nvSpPr>
          <p:cNvPr id="31" name="Rectangle 30"/>
          <p:cNvSpPr/>
          <p:nvPr/>
        </p:nvSpPr>
        <p:spPr>
          <a:xfrm>
            <a:off x="687293" y="5770369"/>
            <a:ext cx="7751091" cy="892552"/>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a:solidFill>
                  <a:prstClr val="black"/>
                </a:solidFill>
              </a:rPr>
              <a:t> </a:t>
            </a:r>
            <a:r>
              <a:rPr lang="en-US" sz="2600" kern="0" dirty="0" smtClean="0">
                <a:solidFill>
                  <a:prstClr val="black"/>
                </a:solidFill>
              </a:rPr>
              <a:t>Early Read </a:t>
            </a:r>
            <a:r>
              <a:rPr lang="en-US" sz="2600" kern="0" dirty="0" smtClean="0">
                <a:solidFill>
                  <a:prstClr val="black"/>
                </a:solidFill>
                <a:latin typeface="Wingdings"/>
                <a:ea typeface="Wingdings"/>
                <a:cs typeface="Wingdings"/>
                <a:sym typeface="Wingdings"/>
              </a:rPr>
              <a:t></a:t>
            </a:r>
            <a:r>
              <a:rPr lang="en-US" sz="2600" kern="0" dirty="0">
                <a:solidFill>
                  <a:prstClr val="black"/>
                </a:solidFill>
                <a:sym typeface="Wingdings"/>
              </a:rPr>
              <a:t> </a:t>
            </a:r>
            <a:r>
              <a:rPr lang="en-US" sz="2600" kern="0" dirty="0" smtClean="0">
                <a:solidFill>
                  <a:prstClr val="black"/>
                </a:solidFill>
              </a:rPr>
              <a:t>detect and retry to read correctly at lower latency</a:t>
            </a:r>
          </a:p>
        </p:txBody>
      </p:sp>
      <p:sp>
        <p:nvSpPr>
          <p:cNvPr id="7" name="Rectangle 6"/>
          <p:cNvSpPr/>
          <p:nvPr/>
        </p:nvSpPr>
        <p:spPr>
          <a:xfrm>
            <a:off x="4913765" y="130350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715797" y="1353636"/>
            <a:ext cx="1759316" cy="492443"/>
          </a:xfrm>
          <a:prstGeom prst="rect">
            <a:avLst/>
          </a:prstGeom>
          <a:noFill/>
        </p:spPr>
        <p:txBody>
          <a:bodyPr wrap="none" rtlCol="0">
            <a:spAutoFit/>
          </a:bodyPr>
          <a:lstStyle/>
          <a:p>
            <a:r>
              <a:rPr lang="en-US" sz="2600" dirty="0" smtClean="0"/>
              <a:t>PCM Cells</a:t>
            </a:r>
            <a:endParaRPr lang="en-US" sz="2600" dirty="0"/>
          </a:p>
        </p:txBody>
      </p:sp>
      <p:sp>
        <p:nvSpPr>
          <p:cNvPr id="122" name="Rectangle 121"/>
          <p:cNvSpPr/>
          <p:nvPr/>
        </p:nvSpPr>
        <p:spPr>
          <a:xfrm>
            <a:off x="6434263"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720846"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7007429"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7294012"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7580591"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5001348"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5287931"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5574514"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5861097"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147680" y="454080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5181109" y="5180577"/>
            <a:ext cx="2667930" cy="492443"/>
          </a:xfrm>
          <a:prstGeom prst="rect">
            <a:avLst/>
          </a:prstGeom>
          <a:noFill/>
        </p:spPr>
        <p:txBody>
          <a:bodyPr wrap="none" rtlCol="0">
            <a:spAutoFit/>
          </a:bodyPr>
          <a:lstStyle/>
          <a:p>
            <a:r>
              <a:rPr lang="en-US" sz="2600" dirty="0" smtClean="0"/>
              <a:t>Sense Amplifiers</a:t>
            </a:r>
            <a:endParaRPr lang="en-US" sz="2600" dirty="0"/>
          </a:p>
        </p:txBody>
      </p:sp>
      <p:cxnSp>
        <p:nvCxnSpPr>
          <p:cNvPr id="134" name="Straight Connector 133"/>
          <p:cNvCxnSpPr/>
          <p:nvPr/>
        </p:nvCxnSpPr>
        <p:spPr>
          <a:xfrm flipH="1">
            <a:off x="5143375" y="2330889"/>
            <a:ext cx="37456" cy="220991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5433160"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a:off x="5722945"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H="1">
            <a:off x="6012730"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6302515"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6592300"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flipH="1">
            <a:off x="6882085"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H="1">
            <a:off x="7171870"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7461655"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a:off x="7751441" y="2338873"/>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4918812" y="1888404"/>
            <a:ext cx="3107874" cy="551481"/>
            <a:chOff x="5647642" y="1888404"/>
            <a:chExt cx="3107874" cy="551481"/>
          </a:xfrm>
        </p:grpSpPr>
        <p:sp>
          <p:nvSpPr>
            <p:cNvPr id="19" name="Rounded Rectangle 1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4918812" y="2492016"/>
            <a:ext cx="3107874" cy="551481"/>
            <a:chOff x="5630933" y="1888404"/>
            <a:chExt cx="3107874" cy="551481"/>
          </a:xfrm>
        </p:grpSpPr>
        <p:sp>
          <p:nvSpPr>
            <p:cNvPr id="85" name="Rounded Rectangle 84"/>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4918812" y="3095629"/>
            <a:ext cx="3107874" cy="551481"/>
            <a:chOff x="5647642" y="1888404"/>
            <a:chExt cx="3107874" cy="551481"/>
          </a:xfrm>
        </p:grpSpPr>
        <p:sp>
          <p:nvSpPr>
            <p:cNvPr id="97" name="Rounded Rectangle 96"/>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4918812" y="3699241"/>
            <a:ext cx="3107874" cy="551481"/>
            <a:chOff x="5647642" y="1888404"/>
            <a:chExt cx="3107874" cy="551481"/>
          </a:xfrm>
        </p:grpSpPr>
        <p:sp>
          <p:nvSpPr>
            <p:cNvPr id="109" name="Rounded Rectangle 10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5040816" y="2584738"/>
            <a:ext cx="2884600" cy="334231"/>
            <a:chOff x="9502826" y="2173128"/>
            <a:chExt cx="2884600" cy="334231"/>
          </a:xfrm>
        </p:grpSpPr>
        <p:sp>
          <p:nvSpPr>
            <p:cNvPr id="147" name="Oval 146"/>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p:nvSpPr>
        <p:spPr>
          <a:xfrm>
            <a:off x="200508" y="1334031"/>
            <a:ext cx="4595609" cy="2492990"/>
          </a:xfrm>
          <a:prstGeom prst="rect">
            <a:avLst/>
          </a:prstGeom>
          <a:noFill/>
        </p:spPr>
        <p:txBody>
          <a:bodyPr wrap="square" rtlCol="0">
            <a:spAutoFit/>
          </a:bodyPr>
          <a:lstStyle/>
          <a:p>
            <a:pPr marL="514350" indent="-514350">
              <a:buAutoNum type="arabicPeriod"/>
            </a:pPr>
            <a:r>
              <a:rPr lang="en-US" sz="2600" dirty="0" smtClean="0"/>
              <a:t>Sense </a:t>
            </a:r>
            <a:r>
              <a:rPr lang="en-US" sz="2600" dirty="0"/>
              <a:t>D</a:t>
            </a:r>
            <a:r>
              <a:rPr lang="en-US" sz="2600" dirty="0" smtClean="0"/>
              <a:t>ata Early</a:t>
            </a:r>
          </a:p>
          <a:p>
            <a:pPr marL="514350" indent="-514350">
              <a:buAutoNum type="arabicPeriod"/>
            </a:pPr>
            <a:r>
              <a:rPr lang="en-US" sz="2600" dirty="0" smtClean="0"/>
              <a:t>Read Line</a:t>
            </a:r>
          </a:p>
          <a:p>
            <a:pPr marL="514350" indent="-514350">
              <a:buAutoNum type="arabicPeriod"/>
            </a:pPr>
            <a:r>
              <a:rPr lang="en-US" sz="2600" strike="sngStrike" dirty="0" smtClean="0"/>
              <a:t>Correct errors</a:t>
            </a:r>
          </a:p>
          <a:p>
            <a:pPr marL="514350" indent="-514350">
              <a:buAutoNum type="arabicPeriod"/>
            </a:pPr>
            <a:r>
              <a:rPr lang="en-US" sz="2600" dirty="0" smtClean="0"/>
              <a:t>Detect errors</a:t>
            </a:r>
          </a:p>
          <a:p>
            <a:pPr marL="514350" indent="-514350">
              <a:buAutoNum type="arabicPeriod"/>
            </a:pPr>
            <a:r>
              <a:rPr lang="en-US" sz="2600" dirty="0" smtClean="0"/>
              <a:t>Retry with normal latency on error detection</a:t>
            </a:r>
            <a:endParaRPr lang="en-US" sz="2600" dirty="0"/>
          </a:p>
        </p:txBody>
      </p:sp>
      <p:sp>
        <p:nvSpPr>
          <p:cNvPr id="133" name="Rectangle 132"/>
          <p:cNvSpPr/>
          <p:nvPr/>
        </p:nvSpPr>
        <p:spPr>
          <a:xfrm>
            <a:off x="4996953" y="4512404"/>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Left Arrow 3"/>
          <p:cNvSpPr/>
          <p:nvPr/>
        </p:nvSpPr>
        <p:spPr>
          <a:xfrm>
            <a:off x="4019176" y="4597370"/>
            <a:ext cx="956526" cy="409355"/>
          </a:xfrm>
          <a:prstGeom prst="left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8048759" y="1303500"/>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8" name="Straight Connector 157"/>
          <p:cNvCxnSpPr/>
          <p:nvPr/>
        </p:nvCxnSpPr>
        <p:spPr>
          <a:xfrm flipH="1">
            <a:off x="8582611" y="233414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a:off x="8313248" y="233414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160" name="Group 159"/>
          <p:cNvGrpSpPr/>
          <p:nvPr/>
        </p:nvGrpSpPr>
        <p:grpSpPr>
          <a:xfrm>
            <a:off x="8065467" y="1871692"/>
            <a:ext cx="800013" cy="551481"/>
            <a:chOff x="8172720" y="1890400"/>
            <a:chExt cx="800013" cy="551481"/>
          </a:xfrm>
        </p:grpSpPr>
        <p:sp>
          <p:nvSpPr>
            <p:cNvPr id="188" name="Rounded Rectangle 187"/>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1" name="Group 160"/>
          <p:cNvGrpSpPr/>
          <p:nvPr/>
        </p:nvGrpSpPr>
        <p:grpSpPr>
          <a:xfrm>
            <a:off x="8067486" y="2475316"/>
            <a:ext cx="800013" cy="551481"/>
            <a:chOff x="8172720" y="1890400"/>
            <a:chExt cx="800013" cy="551481"/>
          </a:xfrm>
        </p:grpSpPr>
        <p:sp>
          <p:nvSpPr>
            <p:cNvPr id="185" name="Rounded Rectangle 18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8069505" y="3095652"/>
            <a:ext cx="800013" cy="551481"/>
            <a:chOff x="8172720" y="1890400"/>
            <a:chExt cx="800013" cy="551481"/>
          </a:xfrm>
        </p:grpSpPr>
        <p:sp>
          <p:nvSpPr>
            <p:cNvPr id="182" name="Rounded Rectangle 181"/>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8071524" y="3715988"/>
            <a:ext cx="800013" cy="551481"/>
            <a:chOff x="8172720" y="1890400"/>
            <a:chExt cx="800013" cy="551481"/>
          </a:xfrm>
        </p:grpSpPr>
        <p:sp>
          <p:nvSpPr>
            <p:cNvPr id="168" name="Rounded Rectangle 167"/>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8596502"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8297759" y="1997656"/>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6" name="Oval 165"/>
          <p:cNvSpPr/>
          <p:nvPr/>
        </p:nvSpPr>
        <p:spPr>
          <a:xfrm>
            <a:off x="8493287" y="258355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8194544" y="258555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149412" y="4437528"/>
            <a:ext cx="3854823" cy="1075764"/>
          </a:xfrm>
          <a:prstGeom prst="round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12320" y="5020232"/>
            <a:ext cx="2929007" cy="492443"/>
          </a:xfrm>
          <a:prstGeom prst="rect">
            <a:avLst/>
          </a:prstGeom>
          <a:noFill/>
        </p:spPr>
        <p:txBody>
          <a:bodyPr wrap="none" rtlCol="0">
            <a:spAutoFit/>
          </a:bodyPr>
          <a:lstStyle/>
          <a:p>
            <a:pPr algn="ctr"/>
            <a:r>
              <a:rPr lang="en-US" sz="2600" dirty="0" smtClean="0"/>
              <a:t>Memory Controller</a:t>
            </a:r>
            <a:endParaRPr lang="en-US" sz="2600" dirty="0"/>
          </a:p>
        </p:txBody>
      </p:sp>
      <p:grpSp>
        <p:nvGrpSpPr>
          <p:cNvPr id="191" name="Group 190"/>
          <p:cNvGrpSpPr/>
          <p:nvPr/>
        </p:nvGrpSpPr>
        <p:grpSpPr>
          <a:xfrm>
            <a:off x="8179055" y="4543788"/>
            <a:ext cx="570126" cy="486631"/>
            <a:chOff x="8161126" y="4540800"/>
            <a:chExt cx="570126" cy="486631"/>
          </a:xfrm>
          <a:solidFill>
            <a:schemeClr val="bg1"/>
          </a:solidFill>
        </p:grpSpPr>
        <p:sp>
          <p:nvSpPr>
            <p:cNvPr id="192" name="Rectangle 191"/>
            <p:cNvSpPr/>
            <p:nvPr/>
          </p:nvSpPr>
          <p:spPr>
            <a:xfrm>
              <a:off x="8161126" y="4540800"/>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8447198" y="4542796"/>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ounded Rectangle 12"/>
          <p:cNvSpPr/>
          <p:nvPr/>
        </p:nvSpPr>
        <p:spPr>
          <a:xfrm>
            <a:off x="1075770" y="4452470"/>
            <a:ext cx="627529" cy="657411"/>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5006385" y="4542977"/>
            <a:ext cx="3742798" cy="486631"/>
            <a:chOff x="5006385" y="5215330"/>
            <a:chExt cx="3742798" cy="486631"/>
          </a:xfrm>
        </p:grpSpPr>
        <p:grpSp>
          <p:nvGrpSpPr>
            <p:cNvPr id="12" name="Group 11"/>
            <p:cNvGrpSpPr/>
            <p:nvPr/>
          </p:nvGrpSpPr>
          <p:grpSpPr>
            <a:xfrm>
              <a:off x="5006385" y="5216328"/>
              <a:ext cx="2863297" cy="484635"/>
              <a:chOff x="9772621" y="3302053"/>
              <a:chExt cx="2863297" cy="484635"/>
            </a:xfrm>
          </p:grpSpPr>
          <p:grpSp>
            <p:nvGrpSpPr>
              <p:cNvPr id="145" name="Group 144"/>
              <p:cNvGrpSpPr/>
              <p:nvPr/>
            </p:nvGrpSpPr>
            <p:grpSpPr>
              <a:xfrm>
                <a:off x="9772621" y="3302053"/>
                <a:ext cx="2863297" cy="484635"/>
                <a:chOff x="9881076" y="3518407"/>
                <a:chExt cx="2863297" cy="484635"/>
              </a:xfrm>
            </p:grpSpPr>
            <p:sp>
              <p:nvSpPr>
                <p:cNvPr id="146" name="Rectangle 145"/>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11027408" y="3518407"/>
                  <a:ext cx="284054" cy="484635"/>
                </a:xfrm>
                <a:prstGeom prst="rect">
                  <a:avLst/>
                </a:prstGeom>
                <a:solidFill>
                  <a:srgbClr val="0080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8" name="Group 207"/>
              <p:cNvGrpSpPr/>
              <p:nvPr/>
            </p:nvGrpSpPr>
            <p:grpSpPr>
              <a:xfrm>
                <a:off x="10706583" y="3401620"/>
                <a:ext cx="127765" cy="298824"/>
                <a:chOff x="9016235" y="3138433"/>
                <a:chExt cx="127765" cy="298824"/>
              </a:xfrm>
            </p:grpSpPr>
            <p:cxnSp>
              <p:nvCxnSpPr>
                <p:cNvPr id="209" name="Straight Connector 208"/>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1008393" y="3401620"/>
                <a:ext cx="127765" cy="298824"/>
                <a:chOff x="9016235" y="3138433"/>
                <a:chExt cx="127765" cy="298824"/>
              </a:xfrm>
            </p:grpSpPr>
            <p:cxnSp>
              <p:nvCxnSpPr>
                <p:cNvPr id="212" name="Straight Connector 211"/>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grpSp>
          <p:nvGrpSpPr>
            <p:cNvPr id="214" name="Group 213"/>
            <p:cNvGrpSpPr/>
            <p:nvPr/>
          </p:nvGrpSpPr>
          <p:grpSpPr>
            <a:xfrm>
              <a:off x="8179057" y="5215330"/>
              <a:ext cx="570126" cy="486631"/>
              <a:chOff x="8161126" y="4540800"/>
              <a:chExt cx="570126" cy="486631"/>
            </a:xfrm>
          </p:grpSpPr>
          <p:sp>
            <p:nvSpPr>
              <p:cNvPr id="215" name="Rectangle 214"/>
              <p:cNvSpPr/>
              <p:nvPr/>
            </p:nvSpPr>
            <p:spPr>
              <a:xfrm>
                <a:off x="8161126" y="4540800"/>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844719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5" name="Group 14"/>
          <p:cNvGrpSpPr/>
          <p:nvPr/>
        </p:nvGrpSpPr>
        <p:grpSpPr>
          <a:xfrm>
            <a:off x="5001949" y="4536050"/>
            <a:ext cx="3744244" cy="491382"/>
            <a:chOff x="5001949" y="4536050"/>
            <a:chExt cx="3744244" cy="491382"/>
          </a:xfrm>
        </p:grpSpPr>
        <p:grpSp>
          <p:nvGrpSpPr>
            <p:cNvPr id="8" name="Group 7"/>
            <p:cNvGrpSpPr/>
            <p:nvPr/>
          </p:nvGrpSpPr>
          <p:grpSpPr>
            <a:xfrm>
              <a:off x="8176067" y="4540801"/>
              <a:ext cx="570126" cy="486631"/>
              <a:chOff x="8161126" y="4540800"/>
              <a:chExt cx="570126" cy="486631"/>
            </a:xfrm>
          </p:grpSpPr>
          <p:sp>
            <p:nvSpPr>
              <p:cNvPr id="164" name="Rectangle 163"/>
              <p:cNvSpPr/>
              <p:nvPr/>
            </p:nvSpPr>
            <p:spPr>
              <a:xfrm>
                <a:off x="8161126" y="4540800"/>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844719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001949" y="4536050"/>
              <a:ext cx="2863297" cy="484635"/>
              <a:chOff x="5001949" y="4536050"/>
              <a:chExt cx="2863297" cy="484635"/>
            </a:xfrm>
          </p:grpSpPr>
          <p:grpSp>
            <p:nvGrpSpPr>
              <p:cNvPr id="135" name="Group 134"/>
              <p:cNvGrpSpPr/>
              <p:nvPr/>
            </p:nvGrpSpPr>
            <p:grpSpPr>
              <a:xfrm>
                <a:off x="5001949" y="4536050"/>
                <a:ext cx="2863297" cy="484635"/>
                <a:chOff x="9881076" y="3518407"/>
                <a:chExt cx="2863297" cy="484635"/>
              </a:xfrm>
            </p:grpSpPr>
            <p:sp>
              <p:nvSpPr>
                <p:cNvPr id="179" name="Rectangle 178"/>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Rectangle 179"/>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ectangle 199"/>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11027408" y="3518407"/>
                  <a:ext cx="284054" cy="484635"/>
                </a:xfrm>
                <a:prstGeom prst="rect">
                  <a:avLst/>
                </a:prstGeom>
                <a:solidFill>
                  <a:srgbClr val="0080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5" name="Group 194"/>
              <p:cNvGrpSpPr/>
              <p:nvPr/>
            </p:nvGrpSpPr>
            <p:grpSpPr>
              <a:xfrm>
                <a:off x="5937360" y="4638749"/>
                <a:ext cx="127765" cy="298824"/>
                <a:chOff x="9016235" y="3138433"/>
                <a:chExt cx="127765" cy="298824"/>
              </a:xfrm>
            </p:grpSpPr>
            <p:cxnSp>
              <p:nvCxnSpPr>
                <p:cNvPr id="196" name="Straight Connector 195"/>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6239170" y="4638749"/>
                <a:ext cx="127765" cy="298824"/>
                <a:chOff x="9016235" y="3138433"/>
                <a:chExt cx="127765" cy="298824"/>
              </a:xfrm>
            </p:grpSpPr>
            <p:cxnSp>
              <p:nvCxnSpPr>
                <p:cNvPr id="206" name="Straight Connector 205"/>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grpSp>
      <p:grpSp>
        <p:nvGrpSpPr>
          <p:cNvPr id="217" name="Group 216"/>
          <p:cNvGrpSpPr/>
          <p:nvPr/>
        </p:nvGrpSpPr>
        <p:grpSpPr>
          <a:xfrm>
            <a:off x="5009374" y="4545966"/>
            <a:ext cx="3742798" cy="486631"/>
            <a:chOff x="5006385" y="5215330"/>
            <a:chExt cx="3742798" cy="486631"/>
          </a:xfrm>
        </p:grpSpPr>
        <p:grpSp>
          <p:nvGrpSpPr>
            <p:cNvPr id="222" name="Group 221"/>
            <p:cNvGrpSpPr/>
            <p:nvPr/>
          </p:nvGrpSpPr>
          <p:grpSpPr>
            <a:xfrm>
              <a:off x="5006385" y="5216328"/>
              <a:ext cx="2863297" cy="484635"/>
              <a:chOff x="9881076" y="3518407"/>
              <a:chExt cx="2863297" cy="484635"/>
            </a:xfrm>
          </p:grpSpPr>
          <p:sp>
            <p:nvSpPr>
              <p:cNvPr id="229" name="Rectangle 228"/>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p:cNvSpPr/>
              <p:nvPr/>
            </p:nvSpPr>
            <p:spPr>
              <a:xfrm>
                <a:off x="11027408" y="3518407"/>
                <a:ext cx="284054" cy="484635"/>
              </a:xfrm>
              <a:prstGeom prst="rect">
                <a:avLst/>
              </a:prstGeom>
              <a:solidFill>
                <a:srgbClr val="0080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9" name="Group 218"/>
            <p:cNvGrpSpPr/>
            <p:nvPr/>
          </p:nvGrpSpPr>
          <p:grpSpPr>
            <a:xfrm>
              <a:off x="8179057" y="5215330"/>
              <a:ext cx="570126" cy="486631"/>
              <a:chOff x="8161126" y="4540800"/>
              <a:chExt cx="570126" cy="486631"/>
            </a:xfrm>
          </p:grpSpPr>
          <p:sp>
            <p:nvSpPr>
              <p:cNvPr id="220" name="Rectangle 219"/>
              <p:cNvSpPr/>
              <p:nvPr/>
            </p:nvSpPr>
            <p:spPr>
              <a:xfrm>
                <a:off x="8161126" y="4540800"/>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844719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45013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3.88889E-6 -2.22222E-6 L -0.52448 0.00185 " pathEditMode="relative" rAng="0" ptsTypes="AA">
                                      <p:cBhvr>
                                        <p:cTn id="11" dur="2000" fill="hold"/>
                                        <p:tgtEl>
                                          <p:spTgt spid="15"/>
                                        </p:tgtEl>
                                        <p:attrNameLst>
                                          <p:attrName>ppt_x</p:attrName>
                                          <p:attrName>ppt_y</p:attrName>
                                        </p:attrNameLst>
                                      </p:cBhvr>
                                      <p:rCtr x="-26233" y="93"/>
                                    </p:animMotion>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3"/>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217"/>
                                        </p:tgtEl>
                                        <p:attrNameLst>
                                          <p:attrName>style.visibility</p:attrName>
                                        </p:attrNameLst>
                                      </p:cBhvr>
                                      <p:to>
                                        <p:strVal val="visible"/>
                                      </p:to>
                                    </p:set>
                                    <p:animEffect transition="in" filter="fade">
                                      <p:cBhvr>
                                        <p:cTn id="40" dur="500"/>
                                        <p:tgtEl>
                                          <p:spTgt spid="217"/>
                                        </p:tgtEl>
                                      </p:cBhvr>
                                    </p:animEffect>
                                  </p:childTnLst>
                                </p:cTn>
                              </p:par>
                              <p:par>
                                <p:cTn id="41" presetID="0" presetClass="path" presetSubtype="0" accel="50000" decel="50000" fill="hold" nodeType="withEffect">
                                  <p:stCondLst>
                                    <p:cond delay="0"/>
                                  </p:stCondLst>
                                  <p:childTnLst>
                                    <p:animMotion origin="layout" path="M 3.05556E-6 2.22222E-6 L -0.52292 2.22222E-6 " pathEditMode="relative" ptsTypes="AA">
                                      <p:cBhvr>
                                        <p:cTn id="42" dur="2000" fill="hold"/>
                                        <p:tgtEl>
                                          <p:spTgt spid="217"/>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ounded Rectangle 123"/>
          <p:cNvSpPr/>
          <p:nvPr/>
        </p:nvSpPr>
        <p:spPr>
          <a:xfrm>
            <a:off x="517980" y="1119675"/>
            <a:ext cx="4478012" cy="4445271"/>
          </a:xfrm>
          <a:prstGeom prst="roundRect">
            <a:avLst>
              <a:gd name="adj" fmla="val 10277"/>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91" y="1192213"/>
            <a:ext cx="8630355"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pPr marL="457200" lvl="1" indent="0">
              <a:buNone/>
            </a:pPr>
            <a:endParaRPr lang="en-US" sz="2400" dirty="0">
              <a:latin typeface="Arial"/>
              <a:cs typeface="Arial"/>
            </a:endParaRPr>
          </a:p>
          <a:p>
            <a:pPr lvl="1"/>
            <a:endParaRPr lang="en-US" sz="2400" dirty="0" smtClean="0">
              <a:latin typeface="Arial"/>
              <a:cs typeface="Arial"/>
            </a:endParaRPr>
          </a:p>
          <a:p>
            <a:endParaRPr lang="en-US" sz="2800" dirty="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16</a:t>
            </a:fld>
            <a:endParaRPr lang="en-US"/>
          </a:p>
        </p:txBody>
      </p:sp>
      <p:sp>
        <p:nvSpPr>
          <p:cNvPr id="2" name="Title 1"/>
          <p:cNvSpPr>
            <a:spLocks noGrp="1"/>
          </p:cNvSpPr>
          <p:nvPr>
            <p:ph type="title"/>
          </p:nvPr>
        </p:nvSpPr>
        <p:spPr>
          <a:xfrm>
            <a:off x="0" y="198438"/>
            <a:ext cx="9144000" cy="487362"/>
          </a:xfrm>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INSIGHT: ERRORS ARE UNIDIRECTIONAL</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16</a:t>
            </a:fld>
            <a:endParaRPr lang="en-US" sz="1200" b="1">
              <a:solidFill>
                <a:schemeClr val="tx1">
                  <a:tint val="75000"/>
                </a:schemeClr>
              </a:solidFill>
              <a:latin typeface="+mn-lt"/>
            </a:endParaRPr>
          </a:p>
        </p:txBody>
      </p:sp>
      <p:sp>
        <p:nvSpPr>
          <p:cNvPr id="57" name="Freeform 56"/>
          <p:cNvSpPr/>
          <p:nvPr/>
        </p:nvSpPr>
        <p:spPr>
          <a:xfrm>
            <a:off x="1026307" y="1954305"/>
            <a:ext cx="3733649" cy="456602"/>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1026307" y="1954305"/>
            <a:ext cx="3733649" cy="1339364"/>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0" name="Group 59"/>
          <p:cNvGrpSpPr/>
          <p:nvPr/>
        </p:nvGrpSpPr>
        <p:grpSpPr>
          <a:xfrm>
            <a:off x="484560" y="1212894"/>
            <a:ext cx="4409867" cy="3600035"/>
            <a:chOff x="683126" y="1864663"/>
            <a:chExt cx="4411810" cy="3534074"/>
          </a:xfrm>
        </p:grpSpPr>
        <p:cxnSp>
          <p:nvCxnSpPr>
            <p:cNvPr id="61" name="Straight Arrow Connector 60"/>
            <p:cNvCxnSpPr/>
            <p:nvPr/>
          </p:nvCxnSpPr>
          <p:spPr>
            <a:xfrm flipH="1" flipV="1">
              <a:off x="1225172" y="1864663"/>
              <a:ext cx="14940" cy="299122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225171" y="4840941"/>
              <a:ext cx="3869765" cy="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83126" y="2346868"/>
              <a:ext cx="877042" cy="523220"/>
            </a:xfrm>
            <a:prstGeom prst="rect">
              <a:avLst/>
            </a:prstGeom>
            <a:noFill/>
          </p:spPr>
          <p:txBody>
            <a:bodyPr wrap="square" rtlCol="0">
              <a:spAutoFit/>
            </a:bodyPr>
            <a:lstStyle/>
            <a:p>
              <a:r>
                <a:rPr lang="en-US" sz="2800" dirty="0" smtClean="0"/>
                <a:t>V</a:t>
              </a:r>
              <a:endParaRPr lang="en-US" sz="2800" baseline="-25000" dirty="0"/>
            </a:p>
          </p:txBody>
        </p:sp>
        <p:sp>
          <p:nvSpPr>
            <p:cNvPr id="64" name="TextBox 63"/>
            <p:cNvSpPr txBox="1"/>
            <p:nvPr/>
          </p:nvSpPr>
          <p:spPr>
            <a:xfrm>
              <a:off x="4198471" y="4875517"/>
              <a:ext cx="863012" cy="523220"/>
            </a:xfrm>
            <a:prstGeom prst="rect">
              <a:avLst/>
            </a:prstGeom>
            <a:noFill/>
          </p:spPr>
          <p:txBody>
            <a:bodyPr wrap="none" rtlCol="0">
              <a:spAutoFit/>
            </a:bodyPr>
            <a:lstStyle/>
            <a:p>
              <a:r>
                <a:rPr lang="en-US" sz="2800" dirty="0" smtClean="0"/>
                <a:t>time</a:t>
              </a:r>
              <a:endParaRPr lang="en-US" sz="2800" dirty="0"/>
            </a:p>
          </p:txBody>
        </p:sp>
      </p:grpSp>
      <p:sp>
        <p:nvSpPr>
          <p:cNvPr id="65" name="TextBox 64"/>
          <p:cNvSpPr txBox="1"/>
          <p:nvPr/>
        </p:nvSpPr>
        <p:spPr>
          <a:xfrm>
            <a:off x="2687060" y="3748454"/>
            <a:ext cx="876126" cy="532985"/>
          </a:xfrm>
          <a:prstGeom prst="rect">
            <a:avLst/>
          </a:prstGeom>
          <a:noFill/>
        </p:spPr>
        <p:txBody>
          <a:bodyPr wrap="square" rtlCol="0">
            <a:spAutoFit/>
          </a:bodyPr>
          <a:lstStyle/>
          <a:p>
            <a:r>
              <a:rPr lang="en-US" sz="2800" dirty="0" smtClean="0">
                <a:solidFill>
                  <a:srgbClr val="FF0000"/>
                </a:solidFill>
              </a:rPr>
              <a:t>SET</a:t>
            </a:r>
            <a:endParaRPr lang="en-US" sz="2800" dirty="0">
              <a:solidFill>
                <a:srgbClr val="FF0000"/>
              </a:solidFill>
            </a:endParaRPr>
          </a:p>
        </p:txBody>
      </p:sp>
      <p:sp>
        <p:nvSpPr>
          <p:cNvPr id="66" name="TextBox 65"/>
          <p:cNvSpPr txBox="1"/>
          <p:nvPr/>
        </p:nvSpPr>
        <p:spPr>
          <a:xfrm>
            <a:off x="2447674" y="1089486"/>
            <a:ext cx="1374715" cy="532985"/>
          </a:xfrm>
          <a:prstGeom prst="rect">
            <a:avLst/>
          </a:prstGeom>
          <a:noFill/>
        </p:spPr>
        <p:txBody>
          <a:bodyPr wrap="square" rtlCol="0">
            <a:spAutoFit/>
          </a:bodyPr>
          <a:lstStyle/>
          <a:p>
            <a:r>
              <a:rPr lang="en-US" sz="2800" dirty="0" smtClean="0">
                <a:solidFill>
                  <a:srgbClr val="008000"/>
                </a:solidFill>
              </a:rPr>
              <a:t>RESET</a:t>
            </a:r>
            <a:endParaRPr lang="en-US" sz="2800" dirty="0">
              <a:solidFill>
                <a:srgbClr val="008000"/>
              </a:solidFill>
            </a:endParaRPr>
          </a:p>
        </p:txBody>
      </p:sp>
      <p:grpSp>
        <p:nvGrpSpPr>
          <p:cNvPr id="75" name="Group 74"/>
          <p:cNvGrpSpPr/>
          <p:nvPr/>
        </p:nvGrpSpPr>
        <p:grpSpPr>
          <a:xfrm>
            <a:off x="1040114" y="1905131"/>
            <a:ext cx="3733738" cy="1837468"/>
            <a:chOff x="759338" y="1872737"/>
            <a:chExt cx="3735383" cy="1803802"/>
          </a:xfrm>
        </p:grpSpPr>
        <p:sp>
          <p:nvSpPr>
            <p:cNvPr id="76" name="Freeform 75"/>
            <p:cNvSpPr/>
            <p:nvPr/>
          </p:nvSpPr>
          <p:spPr>
            <a:xfrm>
              <a:off x="792756" y="1989721"/>
              <a:ext cx="3701965" cy="1686818"/>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6"/>
            <p:cNvSpPr/>
            <p:nvPr/>
          </p:nvSpPr>
          <p:spPr>
            <a:xfrm>
              <a:off x="759338" y="1872737"/>
              <a:ext cx="3735294" cy="266341"/>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8" name="Freeform 77"/>
          <p:cNvSpPr/>
          <p:nvPr/>
        </p:nvSpPr>
        <p:spPr>
          <a:xfrm>
            <a:off x="1059223" y="2028965"/>
            <a:ext cx="3707764"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Freeform 78"/>
          <p:cNvSpPr/>
          <p:nvPr/>
        </p:nvSpPr>
        <p:spPr>
          <a:xfrm>
            <a:off x="1111271" y="1939457"/>
            <a:ext cx="3657659"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85"/>
          <p:cNvGrpSpPr/>
          <p:nvPr/>
        </p:nvGrpSpPr>
        <p:grpSpPr>
          <a:xfrm>
            <a:off x="2008428" y="4307156"/>
            <a:ext cx="1467044" cy="523220"/>
            <a:chOff x="3178058" y="4223596"/>
            <a:chExt cx="1467044" cy="523220"/>
          </a:xfrm>
        </p:grpSpPr>
        <p:sp>
          <p:nvSpPr>
            <p:cNvPr id="87" name="Up Arrow 86"/>
            <p:cNvSpPr/>
            <p:nvPr/>
          </p:nvSpPr>
          <p:spPr>
            <a:xfrm>
              <a:off x="4394467" y="4261446"/>
              <a:ext cx="250635" cy="384363"/>
            </a:xfrm>
            <a:prstGeom prst="up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3178058" y="4223596"/>
              <a:ext cx="1202798" cy="523220"/>
            </a:xfrm>
            <a:prstGeom prst="rect">
              <a:avLst/>
            </a:prstGeom>
            <a:noFill/>
          </p:spPr>
          <p:txBody>
            <a:bodyPr wrap="none" rtlCol="0">
              <a:spAutoFit/>
            </a:bodyPr>
            <a:lstStyle/>
            <a:p>
              <a:r>
                <a:rPr lang="en-US" sz="2800" dirty="0" smtClean="0"/>
                <a:t>Sense</a:t>
              </a:r>
              <a:endParaRPr lang="en-US" sz="2800" dirty="0"/>
            </a:p>
          </p:txBody>
        </p:sp>
      </p:grpSp>
      <p:sp>
        <p:nvSpPr>
          <p:cNvPr id="126" name="TextBox 125"/>
          <p:cNvSpPr txBox="1"/>
          <p:nvPr/>
        </p:nvSpPr>
        <p:spPr>
          <a:xfrm>
            <a:off x="1668861" y="4950214"/>
            <a:ext cx="2186190" cy="492443"/>
          </a:xfrm>
          <a:prstGeom prst="rect">
            <a:avLst/>
          </a:prstGeom>
          <a:noFill/>
        </p:spPr>
        <p:txBody>
          <a:bodyPr wrap="none" rtlCol="0">
            <a:spAutoFit/>
          </a:bodyPr>
          <a:lstStyle/>
          <a:p>
            <a:r>
              <a:rPr lang="en-US" sz="2600" dirty="0" smtClean="0">
                <a:latin typeface="Arial"/>
                <a:cs typeface="Arial"/>
              </a:rPr>
              <a:t>Sense Earlier</a:t>
            </a:r>
            <a:endParaRPr lang="en-US" sz="2600" dirty="0">
              <a:latin typeface="Arial"/>
              <a:cs typeface="Arial"/>
            </a:endParaRPr>
          </a:p>
        </p:txBody>
      </p:sp>
      <p:sp>
        <p:nvSpPr>
          <p:cNvPr id="67" name="Rounded Rectangle 66"/>
          <p:cNvSpPr/>
          <p:nvPr/>
        </p:nvSpPr>
        <p:spPr>
          <a:xfrm>
            <a:off x="5280044" y="2055524"/>
            <a:ext cx="3776234" cy="2824251"/>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67"/>
          <p:cNvGrpSpPr/>
          <p:nvPr/>
        </p:nvGrpSpPr>
        <p:grpSpPr>
          <a:xfrm>
            <a:off x="5228278" y="2124125"/>
            <a:ext cx="3811292" cy="2780177"/>
            <a:chOff x="5144733" y="2224397"/>
            <a:chExt cx="3811292" cy="2780177"/>
          </a:xfrm>
        </p:grpSpPr>
        <p:grpSp>
          <p:nvGrpSpPr>
            <p:cNvPr id="71" name="Group 70"/>
            <p:cNvGrpSpPr/>
            <p:nvPr/>
          </p:nvGrpSpPr>
          <p:grpSpPr>
            <a:xfrm>
              <a:off x="5769073" y="2424718"/>
              <a:ext cx="3186952" cy="2579856"/>
              <a:chOff x="5702237" y="2424718"/>
              <a:chExt cx="3186952" cy="2579856"/>
            </a:xfrm>
          </p:grpSpPr>
          <p:grpSp>
            <p:nvGrpSpPr>
              <p:cNvPr id="73" name="Group 72"/>
              <p:cNvGrpSpPr/>
              <p:nvPr/>
            </p:nvGrpSpPr>
            <p:grpSpPr>
              <a:xfrm>
                <a:off x="5702237" y="2424718"/>
                <a:ext cx="3186952" cy="1916814"/>
                <a:chOff x="7456681" y="1623582"/>
                <a:chExt cx="4797629" cy="2504162"/>
              </a:xfrm>
            </p:grpSpPr>
            <p:cxnSp>
              <p:nvCxnSpPr>
                <p:cNvPr id="80" name="Straight Arrow Connector 79"/>
                <p:cNvCxnSpPr/>
                <p:nvPr/>
              </p:nvCxnSpPr>
              <p:spPr>
                <a:xfrm flipV="1">
                  <a:off x="7456681" y="1752578"/>
                  <a:ext cx="11759" cy="237516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456681" y="4115986"/>
                  <a:ext cx="4797629" cy="11758"/>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82" name="Freeform 81"/>
                <p:cNvSpPr/>
                <p:nvPr/>
              </p:nvSpPr>
              <p:spPr>
                <a:xfrm>
                  <a:off x="7821212" y="2250336"/>
                  <a:ext cx="1469860" cy="1559936"/>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Freeform 82"/>
                <p:cNvSpPr/>
                <p:nvPr/>
              </p:nvSpPr>
              <p:spPr>
                <a:xfrm>
                  <a:off x="10101968" y="2528621"/>
                  <a:ext cx="1705503" cy="1257677"/>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TextBox 83"/>
                <p:cNvSpPr txBox="1"/>
                <p:nvPr/>
              </p:nvSpPr>
              <p:spPr>
                <a:xfrm>
                  <a:off x="8012933" y="1623582"/>
                  <a:ext cx="1424163" cy="643337"/>
                </a:xfrm>
                <a:prstGeom prst="rect">
                  <a:avLst/>
                </a:prstGeom>
                <a:noFill/>
              </p:spPr>
              <p:txBody>
                <a:bodyPr wrap="square" rtlCol="0">
                  <a:spAutoFit/>
                </a:bodyPr>
                <a:lstStyle/>
                <a:p>
                  <a:r>
                    <a:rPr lang="en-US" sz="2600" dirty="0" smtClean="0">
                      <a:solidFill>
                        <a:srgbClr val="FF0000"/>
                      </a:solidFill>
                    </a:rPr>
                    <a:t>SET</a:t>
                  </a:r>
                  <a:endParaRPr lang="en-US" sz="2600" dirty="0">
                    <a:solidFill>
                      <a:srgbClr val="FF0000"/>
                    </a:solidFill>
                  </a:endParaRPr>
                </a:p>
              </p:txBody>
            </p:sp>
            <p:sp>
              <p:nvSpPr>
                <p:cNvPr id="92" name="TextBox 91"/>
                <p:cNvSpPr txBox="1"/>
                <p:nvPr/>
              </p:nvSpPr>
              <p:spPr>
                <a:xfrm>
                  <a:off x="9965323" y="1775950"/>
                  <a:ext cx="2037448" cy="643337"/>
                </a:xfrm>
                <a:prstGeom prst="rect">
                  <a:avLst/>
                </a:prstGeom>
                <a:noFill/>
              </p:spPr>
              <p:txBody>
                <a:bodyPr wrap="square" rtlCol="0">
                  <a:spAutoFit/>
                </a:bodyPr>
                <a:lstStyle/>
                <a:p>
                  <a:r>
                    <a:rPr lang="en-US" sz="2600" dirty="0" smtClean="0">
                      <a:solidFill>
                        <a:srgbClr val="008000"/>
                      </a:solidFill>
                    </a:rPr>
                    <a:t>RESET</a:t>
                  </a:r>
                  <a:endParaRPr lang="en-US" sz="2600" dirty="0">
                    <a:solidFill>
                      <a:srgbClr val="008000"/>
                    </a:solidFill>
                  </a:endParaRPr>
                </a:p>
              </p:txBody>
            </p:sp>
          </p:grpSp>
          <p:sp>
            <p:nvSpPr>
              <p:cNvPr id="74" name="TextBox 73"/>
              <p:cNvSpPr txBox="1"/>
              <p:nvPr/>
            </p:nvSpPr>
            <p:spPr>
              <a:xfrm>
                <a:off x="6265875" y="4512131"/>
                <a:ext cx="1834043" cy="492443"/>
              </a:xfrm>
              <a:prstGeom prst="rect">
                <a:avLst/>
              </a:prstGeom>
              <a:noFill/>
            </p:spPr>
            <p:txBody>
              <a:bodyPr wrap="none" rtlCol="0">
                <a:spAutoFit/>
              </a:bodyPr>
              <a:lstStyle/>
              <a:p>
                <a:r>
                  <a:rPr lang="en-US" sz="2600" dirty="0" smtClean="0"/>
                  <a:t>Resistance</a:t>
                </a:r>
                <a:endParaRPr lang="en-US" sz="2600" dirty="0"/>
              </a:p>
            </p:txBody>
          </p:sp>
        </p:grpSp>
        <p:sp>
          <p:nvSpPr>
            <p:cNvPr id="72" name="TextBox 71"/>
            <p:cNvSpPr txBox="1"/>
            <p:nvPr/>
          </p:nvSpPr>
          <p:spPr>
            <a:xfrm rot="16200000">
              <a:off x="4344340" y="3024790"/>
              <a:ext cx="2093229" cy="492443"/>
            </a:xfrm>
            <a:prstGeom prst="rect">
              <a:avLst/>
            </a:prstGeom>
            <a:noFill/>
          </p:spPr>
          <p:txBody>
            <a:bodyPr wrap="none" rtlCol="0">
              <a:spAutoFit/>
            </a:bodyPr>
            <a:lstStyle/>
            <a:p>
              <a:r>
                <a:rPr lang="en-US" sz="2600" dirty="0" smtClean="0"/>
                <a:t>Prob. Of Cell</a:t>
              </a:r>
              <a:endParaRPr lang="en-US" sz="2600" dirty="0"/>
            </a:p>
          </p:txBody>
        </p:sp>
      </p:grpSp>
      <p:sp>
        <p:nvSpPr>
          <p:cNvPr id="109" name="Freeform 108"/>
          <p:cNvSpPr/>
          <p:nvPr/>
        </p:nvSpPr>
        <p:spPr>
          <a:xfrm>
            <a:off x="6098785" y="2824249"/>
            <a:ext cx="969122" cy="1169808"/>
          </a:xfrm>
          <a:custGeom>
            <a:avLst/>
            <a:gdLst>
              <a:gd name="connsiteX0" fmla="*/ 0 w 969122"/>
              <a:gd name="connsiteY0" fmla="*/ 1169808 h 1169808"/>
              <a:gd name="connsiteX1" fmla="*/ 200508 w 969122"/>
              <a:gd name="connsiteY1" fmla="*/ 367654 h 1169808"/>
              <a:gd name="connsiteX2" fmla="*/ 401016 w 969122"/>
              <a:gd name="connsiteY2" fmla="*/ 0 h 1169808"/>
              <a:gd name="connsiteX3" fmla="*/ 401016 w 969122"/>
              <a:gd name="connsiteY3" fmla="*/ 0 h 1169808"/>
              <a:gd name="connsiteX4" fmla="*/ 401016 w 969122"/>
              <a:gd name="connsiteY4" fmla="*/ 0 h 1169808"/>
              <a:gd name="connsiteX5" fmla="*/ 551397 w 969122"/>
              <a:gd name="connsiteY5" fmla="*/ 0 h 1169808"/>
              <a:gd name="connsiteX6" fmla="*/ 785323 w 969122"/>
              <a:gd name="connsiteY6" fmla="*/ 518058 h 1169808"/>
              <a:gd name="connsiteX7" fmla="*/ 969122 w 969122"/>
              <a:gd name="connsiteY7" fmla="*/ 1153096 h 1169808"/>
              <a:gd name="connsiteX8" fmla="*/ 0 w 969122"/>
              <a:gd name="connsiteY8" fmla="*/ 1169808 h 116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122" h="1169808">
                <a:moveTo>
                  <a:pt x="0" y="1169808"/>
                </a:moveTo>
                <a:lnTo>
                  <a:pt x="200508" y="367654"/>
                </a:lnTo>
                <a:lnTo>
                  <a:pt x="401016" y="0"/>
                </a:lnTo>
                <a:lnTo>
                  <a:pt x="401016" y="0"/>
                </a:lnTo>
                <a:lnTo>
                  <a:pt x="401016" y="0"/>
                </a:lnTo>
                <a:lnTo>
                  <a:pt x="551397" y="0"/>
                </a:lnTo>
                <a:lnTo>
                  <a:pt x="785323" y="518058"/>
                </a:lnTo>
                <a:lnTo>
                  <a:pt x="969122" y="1153096"/>
                </a:lnTo>
                <a:lnTo>
                  <a:pt x="0" y="1169808"/>
                </a:lnTo>
                <a:close/>
              </a:path>
            </a:pathLst>
          </a:custGeom>
          <a:solidFill>
            <a:srgbClr val="FF3A06"/>
          </a:solidFill>
          <a:ln>
            <a:solidFill>
              <a:srgbClr val="FF3A0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Freeform 109"/>
          <p:cNvSpPr/>
          <p:nvPr/>
        </p:nvSpPr>
        <p:spPr>
          <a:xfrm>
            <a:off x="7585886" y="3008075"/>
            <a:ext cx="1169630" cy="969269"/>
          </a:xfrm>
          <a:custGeom>
            <a:avLst/>
            <a:gdLst>
              <a:gd name="connsiteX0" fmla="*/ 50127 w 1169630"/>
              <a:gd name="connsiteY0" fmla="*/ 935847 h 935847"/>
              <a:gd name="connsiteX1" fmla="*/ 150381 w 1169630"/>
              <a:gd name="connsiteY1" fmla="*/ 584904 h 935847"/>
              <a:gd name="connsiteX2" fmla="*/ 284053 w 1169630"/>
              <a:gd name="connsiteY2" fmla="*/ 334231 h 935847"/>
              <a:gd name="connsiteX3" fmla="*/ 484561 w 1169630"/>
              <a:gd name="connsiteY3" fmla="*/ 50135 h 935847"/>
              <a:gd name="connsiteX4" fmla="*/ 484561 w 1169630"/>
              <a:gd name="connsiteY4" fmla="*/ 50135 h 935847"/>
              <a:gd name="connsiteX5" fmla="*/ 634942 w 1169630"/>
              <a:gd name="connsiteY5" fmla="*/ 0 h 935847"/>
              <a:gd name="connsiteX6" fmla="*/ 902286 w 1169630"/>
              <a:gd name="connsiteY6" fmla="*/ 350943 h 935847"/>
              <a:gd name="connsiteX7" fmla="*/ 1086085 w 1169630"/>
              <a:gd name="connsiteY7" fmla="*/ 701885 h 935847"/>
              <a:gd name="connsiteX8" fmla="*/ 1169630 w 1169630"/>
              <a:gd name="connsiteY8" fmla="*/ 935847 h 935847"/>
              <a:gd name="connsiteX9" fmla="*/ 0 w 1169630"/>
              <a:gd name="connsiteY9" fmla="*/ 935847 h 935847"/>
              <a:gd name="connsiteX10" fmla="*/ 50127 w 1169630"/>
              <a:gd name="connsiteY10" fmla="*/ 935847 h 93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9630" h="935847">
                <a:moveTo>
                  <a:pt x="50127" y="935847"/>
                </a:moveTo>
                <a:lnTo>
                  <a:pt x="150381" y="584904"/>
                </a:lnTo>
                <a:lnTo>
                  <a:pt x="284053" y="334231"/>
                </a:lnTo>
                <a:lnTo>
                  <a:pt x="484561" y="50135"/>
                </a:lnTo>
                <a:lnTo>
                  <a:pt x="484561" y="50135"/>
                </a:lnTo>
                <a:lnTo>
                  <a:pt x="634942" y="0"/>
                </a:lnTo>
                <a:lnTo>
                  <a:pt x="902286" y="350943"/>
                </a:lnTo>
                <a:lnTo>
                  <a:pt x="1086085" y="701885"/>
                </a:lnTo>
                <a:lnTo>
                  <a:pt x="1169630" y="935847"/>
                </a:lnTo>
                <a:lnTo>
                  <a:pt x="0" y="935847"/>
                </a:lnTo>
                <a:lnTo>
                  <a:pt x="50127" y="935847"/>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3408636" y="3158483"/>
            <a:ext cx="3709398" cy="835576"/>
            <a:chOff x="3442054" y="3141771"/>
            <a:chExt cx="3709398" cy="835576"/>
          </a:xfrm>
        </p:grpSpPr>
        <p:sp>
          <p:nvSpPr>
            <p:cNvPr id="8" name="Freeform 7"/>
            <p:cNvSpPr/>
            <p:nvPr/>
          </p:nvSpPr>
          <p:spPr>
            <a:xfrm>
              <a:off x="3442054" y="3141771"/>
              <a:ext cx="1353429" cy="284096"/>
            </a:xfrm>
            <a:custGeom>
              <a:avLst/>
              <a:gdLst>
                <a:gd name="connsiteX0" fmla="*/ 0 w 1353429"/>
                <a:gd name="connsiteY0" fmla="*/ 0 h 284096"/>
                <a:gd name="connsiteX1" fmla="*/ 0 w 1353429"/>
                <a:gd name="connsiteY1" fmla="*/ 0 h 284096"/>
                <a:gd name="connsiteX2" fmla="*/ 1353429 w 1353429"/>
                <a:gd name="connsiteY2" fmla="*/ 284096 h 284096"/>
                <a:gd name="connsiteX3" fmla="*/ 1353429 w 1353429"/>
                <a:gd name="connsiteY3" fmla="*/ 66846 h 284096"/>
                <a:gd name="connsiteX4" fmla="*/ 0 w 1353429"/>
                <a:gd name="connsiteY4" fmla="*/ 0 h 28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3429" h="284096">
                  <a:moveTo>
                    <a:pt x="0" y="0"/>
                  </a:moveTo>
                  <a:lnTo>
                    <a:pt x="0" y="0"/>
                  </a:lnTo>
                  <a:lnTo>
                    <a:pt x="1353429" y="284096"/>
                  </a:lnTo>
                  <a:lnTo>
                    <a:pt x="1353429" y="66846"/>
                  </a:lnTo>
                  <a:lnTo>
                    <a:pt x="0" y="0"/>
                  </a:lnTo>
                  <a:close/>
                </a:path>
              </a:pathLst>
            </a:custGeom>
            <a:solidFill>
              <a:srgbClr val="0000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6950944" y="3275462"/>
              <a:ext cx="200508" cy="701885"/>
            </a:xfrm>
            <a:custGeom>
              <a:avLst/>
              <a:gdLst>
                <a:gd name="connsiteX0" fmla="*/ 0 w 200508"/>
                <a:gd name="connsiteY0" fmla="*/ 0 h 701885"/>
                <a:gd name="connsiteX1" fmla="*/ 0 w 200508"/>
                <a:gd name="connsiteY1" fmla="*/ 701885 h 701885"/>
                <a:gd name="connsiteX2" fmla="*/ 200508 w 200508"/>
                <a:gd name="connsiteY2" fmla="*/ 685173 h 701885"/>
                <a:gd name="connsiteX3" fmla="*/ 0 w 200508"/>
                <a:gd name="connsiteY3" fmla="*/ 0 h 701885"/>
              </a:gdLst>
              <a:ahLst/>
              <a:cxnLst>
                <a:cxn ang="0">
                  <a:pos x="connsiteX0" y="connsiteY0"/>
                </a:cxn>
                <a:cxn ang="0">
                  <a:pos x="connsiteX1" y="connsiteY1"/>
                </a:cxn>
                <a:cxn ang="0">
                  <a:pos x="connsiteX2" y="connsiteY2"/>
                </a:cxn>
                <a:cxn ang="0">
                  <a:pos x="connsiteX3" y="connsiteY3"/>
                </a:cxn>
              </a:cxnLst>
              <a:rect l="l" t="t" r="r" b="b"/>
              <a:pathLst>
                <a:path w="200508" h="701885">
                  <a:moveTo>
                    <a:pt x="0" y="0"/>
                  </a:moveTo>
                  <a:lnTo>
                    <a:pt x="0" y="701885"/>
                  </a:lnTo>
                  <a:lnTo>
                    <a:pt x="200508" y="685173"/>
                  </a:lnTo>
                  <a:lnTo>
                    <a:pt x="0" y="0"/>
                  </a:ln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873034" y="1186520"/>
            <a:ext cx="1977656" cy="2559377"/>
            <a:chOff x="4873034" y="1186520"/>
            <a:chExt cx="1977656" cy="2559377"/>
          </a:xfrm>
        </p:grpSpPr>
        <p:sp>
          <p:nvSpPr>
            <p:cNvPr id="7" name="Notched Right Arrow 6"/>
            <p:cNvSpPr/>
            <p:nvPr/>
          </p:nvSpPr>
          <p:spPr>
            <a:xfrm rot="7858447">
              <a:off x="3997435" y="2350667"/>
              <a:ext cx="2085009" cy="333812"/>
            </a:xfrm>
            <a:prstGeom prst="notchedRigh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Notched Right Arrow 48"/>
            <p:cNvSpPr/>
            <p:nvPr/>
          </p:nvSpPr>
          <p:spPr>
            <a:xfrm rot="4342662">
              <a:off x="5603518" y="2536487"/>
              <a:ext cx="2085009" cy="333812"/>
            </a:xfrm>
            <a:prstGeom prst="notchedRigh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731188" y="1186520"/>
              <a:ext cx="1119502" cy="492443"/>
            </a:xfrm>
            <a:prstGeom prst="rect">
              <a:avLst/>
            </a:prstGeom>
            <a:noFill/>
            <a:ln>
              <a:solidFill>
                <a:schemeClr val="tx1"/>
              </a:solidFill>
            </a:ln>
          </p:spPr>
          <p:txBody>
            <a:bodyPr wrap="square" rtlCol="0">
              <a:spAutoFit/>
            </a:bodyPr>
            <a:lstStyle/>
            <a:p>
              <a:r>
                <a:rPr lang="en-US" sz="2600" i="1" dirty="0" smtClean="0"/>
                <a:t>Errors</a:t>
              </a:r>
              <a:endParaRPr lang="en-US" sz="2600" i="1" dirty="0"/>
            </a:p>
          </p:txBody>
        </p:sp>
      </p:grpSp>
      <p:grpSp>
        <p:nvGrpSpPr>
          <p:cNvPr id="51" name="Group 50"/>
          <p:cNvGrpSpPr/>
          <p:nvPr/>
        </p:nvGrpSpPr>
        <p:grpSpPr>
          <a:xfrm>
            <a:off x="3405948" y="3160480"/>
            <a:ext cx="3714320" cy="835576"/>
            <a:chOff x="3451898" y="3141771"/>
            <a:chExt cx="3714320" cy="835576"/>
          </a:xfrm>
          <a:solidFill>
            <a:srgbClr val="008000"/>
          </a:solidFill>
        </p:grpSpPr>
        <p:sp>
          <p:nvSpPr>
            <p:cNvPr id="52" name="Freeform 51"/>
            <p:cNvSpPr/>
            <p:nvPr/>
          </p:nvSpPr>
          <p:spPr>
            <a:xfrm>
              <a:off x="3451898" y="3141771"/>
              <a:ext cx="1353429" cy="284096"/>
            </a:xfrm>
            <a:custGeom>
              <a:avLst/>
              <a:gdLst>
                <a:gd name="connsiteX0" fmla="*/ 0 w 1353429"/>
                <a:gd name="connsiteY0" fmla="*/ 0 h 284096"/>
                <a:gd name="connsiteX1" fmla="*/ 0 w 1353429"/>
                <a:gd name="connsiteY1" fmla="*/ 0 h 284096"/>
                <a:gd name="connsiteX2" fmla="*/ 1353429 w 1353429"/>
                <a:gd name="connsiteY2" fmla="*/ 284096 h 284096"/>
                <a:gd name="connsiteX3" fmla="*/ 1353429 w 1353429"/>
                <a:gd name="connsiteY3" fmla="*/ 66846 h 284096"/>
                <a:gd name="connsiteX4" fmla="*/ 0 w 1353429"/>
                <a:gd name="connsiteY4" fmla="*/ 0 h 28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3429" h="284096">
                  <a:moveTo>
                    <a:pt x="0" y="0"/>
                  </a:moveTo>
                  <a:lnTo>
                    <a:pt x="0" y="0"/>
                  </a:lnTo>
                  <a:lnTo>
                    <a:pt x="1353429" y="284096"/>
                  </a:lnTo>
                  <a:lnTo>
                    <a:pt x="1353429" y="66846"/>
                  </a:lnTo>
                  <a:lnTo>
                    <a:pt x="0" y="0"/>
                  </a:lnTo>
                  <a:close/>
                </a:path>
              </a:pathLst>
            </a:custGeom>
            <a:grp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Freeform 52"/>
            <p:cNvSpPr/>
            <p:nvPr/>
          </p:nvSpPr>
          <p:spPr>
            <a:xfrm>
              <a:off x="6965710" y="3275462"/>
              <a:ext cx="200508" cy="701885"/>
            </a:xfrm>
            <a:custGeom>
              <a:avLst/>
              <a:gdLst>
                <a:gd name="connsiteX0" fmla="*/ 0 w 200508"/>
                <a:gd name="connsiteY0" fmla="*/ 0 h 701885"/>
                <a:gd name="connsiteX1" fmla="*/ 0 w 200508"/>
                <a:gd name="connsiteY1" fmla="*/ 701885 h 701885"/>
                <a:gd name="connsiteX2" fmla="*/ 200508 w 200508"/>
                <a:gd name="connsiteY2" fmla="*/ 685173 h 701885"/>
                <a:gd name="connsiteX3" fmla="*/ 0 w 200508"/>
                <a:gd name="connsiteY3" fmla="*/ 0 h 701885"/>
              </a:gdLst>
              <a:ahLst/>
              <a:cxnLst>
                <a:cxn ang="0">
                  <a:pos x="connsiteX0" y="connsiteY0"/>
                </a:cxn>
                <a:cxn ang="0">
                  <a:pos x="connsiteX1" y="connsiteY1"/>
                </a:cxn>
                <a:cxn ang="0">
                  <a:pos x="connsiteX2" y="connsiteY2"/>
                </a:cxn>
                <a:cxn ang="0">
                  <a:pos x="connsiteX3" y="connsiteY3"/>
                </a:cxn>
              </a:cxnLst>
              <a:rect l="l" t="t" r="r" b="b"/>
              <a:pathLst>
                <a:path w="200508" h="701885">
                  <a:moveTo>
                    <a:pt x="0" y="0"/>
                  </a:moveTo>
                  <a:lnTo>
                    <a:pt x="0" y="701885"/>
                  </a:lnTo>
                  <a:lnTo>
                    <a:pt x="200508" y="685173"/>
                  </a:lnTo>
                  <a:lnTo>
                    <a:pt x="0" y="0"/>
                  </a:lnTo>
                  <a:close/>
                </a:path>
              </a:pathLst>
            </a:custGeom>
            <a:grp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16963" y="3225329"/>
            <a:ext cx="8893364" cy="3075219"/>
            <a:chOff x="116963" y="3225329"/>
            <a:chExt cx="8893364" cy="3075219"/>
          </a:xfrm>
        </p:grpSpPr>
        <p:sp>
          <p:nvSpPr>
            <p:cNvPr id="17" name="Rectangle 16"/>
            <p:cNvSpPr/>
            <p:nvPr/>
          </p:nvSpPr>
          <p:spPr>
            <a:xfrm>
              <a:off x="116963" y="5808105"/>
              <a:ext cx="8893364"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Sensing </a:t>
              </a:r>
              <a:r>
                <a:rPr lang="en-US" sz="2600" kern="0" dirty="0" err="1" smtClean="0">
                  <a:solidFill>
                    <a:prstClr val="black"/>
                  </a:solidFill>
                </a:rPr>
                <a:t>errors</a:t>
              </a:r>
              <a:r>
                <a:rPr lang="en-US" sz="2600" kern="0" dirty="0" err="1" smtClean="0">
                  <a:solidFill>
                    <a:prstClr val="black"/>
                  </a:solidFill>
                  <a:latin typeface="Wingdings"/>
                  <a:ea typeface="Wingdings"/>
                  <a:cs typeface="Wingdings"/>
                  <a:sym typeface="Wingdings"/>
                </a:rPr>
                <a:t></a:t>
              </a:r>
              <a:r>
                <a:rPr lang="en-US" sz="2600" kern="0" dirty="0" err="1" smtClean="0">
                  <a:solidFill>
                    <a:prstClr val="black"/>
                  </a:solidFill>
                </a:rPr>
                <a:t>Unidirectional</a:t>
              </a:r>
              <a:r>
                <a:rPr lang="en-US" sz="2600" kern="0" dirty="0" err="1" smtClean="0">
                  <a:solidFill>
                    <a:prstClr val="black"/>
                  </a:solidFill>
                  <a:latin typeface="Wingdings"/>
                  <a:ea typeface="Wingdings"/>
                  <a:cs typeface="Wingdings"/>
                  <a:sym typeface="Wingdings"/>
                </a:rPr>
                <a:t></a:t>
              </a:r>
              <a:r>
                <a:rPr lang="en-US" sz="2600" kern="0" dirty="0" err="1" smtClean="0">
                  <a:solidFill>
                    <a:prstClr val="black"/>
                  </a:solidFill>
                </a:rPr>
                <a:t>SET</a:t>
              </a:r>
              <a:r>
                <a:rPr lang="en-US" sz="2600" kern="0" dirty="0" smtClean="0">
                  <a:solidFill>
                    <a:prstClr val="black"/>
                  </a:solidFill>
                </a:rPr>
                <a:t> </a:t>
              </a:r>
              <a:r>
                <a:rPr lang="en-US" sz="2600" kern="0" dirty="0">
                  <a:solidFill>
                    <a:prstClr val="black"/>
                  </a:solidFill>
                </a:rPr>
                <a:t>c</a:t>
              </a:r>
              <a:r>
                <a:rPr lang="en-US" sz="2600" kern="0" dirty="0" smtClean="0">
                  <a:solidFill>
                    <a:prstClr val="black"/>
                  </a:solidFill>
                </a:rPr>
                <a:t>lassified as RESET</a:t>
              </a:r>
              <a:endParaRPr lang="en-US" sz="2600" kern="0" dirty="0">
                <a:solidFill>
                  <a:prstClr val="black"/>
                </a:solidFill>
              </a:endParaRPr>
            </a:p>
          </p:txBody>
        </p:sp>
        <p:sp>
          <p:nvSpPr>
            <p:cNvPr id="4" name="Freeform 3"/>
            <p:cNvSpPr/>
            <p:nvPr/>
          </p:nvSpPr>
          <p:spPr>
            <a:xfrm>
              <a:off x="6950945" y="3225329"/>
              <a:ext cx="868868" cy="384366"/>
            </a:xfrm>
            <a:custGeom>
              <a:avLst/>
              <a:gdLst>
                <a:gd name="connsiteX0" fmla="*/ 0 w 1086085"/>
                <a:gd name="connsiteY0" fmla="*/ 343481 h 343481"/>
                <a:gd name="connsiteX1" fmla="*/ 517979 w 1086085"/>
                <a:gd name="connsiteY1" fmla="*/ 9250 h 343481"/>
                <a:gd name="connsiteX2" fmla="*/ 1086085 w 1086085"/>
                <a:gd name="connsiteY2" fmla="*/ 126230 h 343481"/>
              </a:gdLst>
              <a:ahLst/>
              <a:cxnLst>
                <a:cxn ang="0">
                  <a:pos x="connsiteX0" y="connsiteY0"/>
                </a:cxn>
                <a:cxn ang="0">
                  <a:pos x="connsiteX1" y="connsiteY1"/>
                </a:cxn>
                <a:cxn ang="0">
                  <a:pos x="connsiteX2" y="connsiteY2"/>
                </a:cxn>
              </a:cxnLst>
              <a:rect l="l" t="t" r="r" b="b"/>
              <a:pathLst>
                <a:path w="1086085" h="343481">
                  <a:moveTo>
                    <a:pt x="0" y="343481"/>
                  </a:moveTo>
                  <a:cubicBezTo>
                    <a:pt x="168482" y="194470"/>
                    <a:pt x="336965" y="45459"/>
                    <a:pt x="517979" y="9250"/>
                  </a:cubicBezTo>
                  <a:cubicBezTo>
                    <a:pt x="698993" y="-26959"/>
                    <a:pt x="892539" y="49635"/>
                    <a:pt x="1086085" y="126230"/>
                  </a:cubicBezTo>
                </a:path>
              </a:pathLst>
            </a:custGeom>
            <a:ln w="63500">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 name="Freeform 13"/>
          <p:cNvSpPr/>
          <p:nvPr/>
        </p:nvSpPr>
        <p:spPr>
          <a:xfrm>
            <a:off x="3675980" y="1520751"/>
            <a:ext cx="585502" cy="1621019"/>
          </a:xfrm>
          <a:custGeom>
            <a:avLst/>
            <a:gdLst>
              <a:gd name="connsiteX0" fmla="*/ 0 w 585502"/>
              <a:gd name="connsiteY0" fmla="*/ 0 h 1621019"/>
              <a:gd name="connsiteX1" fmla="*/ 501270 w 585502"/>
              <a:gd name="connsiteY1" fmla="*/ 701884 h 1621019"/>
              <a:gd name="connsiteX2" fmla="*/ 584815 w 585502"/>
              <a:gd name="connsiteY2" fmla="*/ 1621019 h 1621019"/>
            </a:gdLst>
            <a:ahLst/>
            <a:cxnLst>
              <a:cxn ang="0">
                <a:pos x="connsiteX0" y="connsiteY0"/>
              </a:cxn>
              <a:cxn ang="0">
                <a:pos x="connsiteX1" y="connsiteY1"/>
              </a:cxn>
              <a:cxn ang="0">
                <a:pos x="connsiteX2" y="connsiteY2"/>
              </a:cxn>
            </a:cxnLst>
            <a:rect l="l" t="t" r="r" b="b"/>
            <a:pathLst>
              <a:path w="585502" h="1621019">
                <a:moveTo>
                  <a:pt x="0" y="0"/>
                </a:moveTo>
                <a:cubicBezTo>
                  <a:pt x="201900" y="215857"/>
                  <a:pt x="403801" y="431714"/>
                  <a:pt x="501270" y="701884"/>
                </a:cubicBezTo>
                <a:cubicBezTo>
                  <a:pt x="598739" y="972054"/>
                  <a:pt x="584815" y="1621019"/>
                  <a:pt x="584815" y="1621019"/>
                </a:cubicBezTo>
              </a:path>
            </a:pathLst>
          </a:custGeom>
          <a:ln w="63500">
            <a:solidFill>
              <a:srgbClr val="008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2240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999" y="1192212"/>
            <a:ext cx="3903542" cy="3156268"/>
          </a:xfrm>
        </p:spPr>
        <p:txBody>
          <a:bodyPr/>
          <a:lstStyle/>
          <a:p>
            <a:r>
              <a:rPr lang="en-US" sz="2600" dirty="0" smtClean="0">
                <a:latin typeface="Arial"/>
                <a:cs typeface="Arial"/>
              </a:rPr>
              <a:t>All unidirectional errors can be detected using </a:t>
            </a:r>
            <a:r>
              <a:rPr lang="en-US" sz="2600" dirty="0">
                <a:latin typeface="Arial"/>
                <a:cs typeface="Arial"/>
              </a:rPr>
              <a:t>B</a:t>
            </a:r>
            <a:r>
              <a:rPr lang="en-US" sz="2600" dirty="0" smtClean="0">
                <a:latin typeface="Arial"/>
                <a:cs typeface="Arial"/>
              </a:rPr>
              <a:t>erger Code</a:t>
            </a:r>
          </a:p>
          <a:p>
            <a:endParaRPr lang="en-US" sz="2600" dirty="0" smtClean="0">
              <a:latin typeface="Arial"/>
              <a:cs typeface="Arial"/>
            </a:endParaRPr>
          </a:p>
          <a:p>
            <a:r>
              <a:rPr lang="en-US" sz="2600" dirty="0" smtClean="0">
                <a:latin typeface="Arial"/>
                <a:cs typeface="Arial"/>
              </a:rPr>
              <a:t>For a 512 bit cache line, only 10 bits are needed</a:t>
            </a:r>
          </a:p>
          <a:p>
            <a:endParaRPr lang="en-US" sz="2600" dirty="0" smtClean="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17</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UNIDIRECTIONAL ERROR DETECTION</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17</a:t>
            </a:fld>
            <a:endParaRPr lang="en-US" sz="1200" b="1">
              <a:solidFill>
                <a:schemeClr val="tx1">
                  <a:tint val="75000"/>
                </a:schemeClr>
              </a:solidFill>
              <a:latin typeface="+mn-lt"/>
            </a:endParaRPr>
          </a:p>
        </p:txBody>
      </p:sp>
      <p:sp>
        <p:nvSpPr>
          <p:cNvPr id="17" name="Rectangle 16"/>
          <p:cNvSpPr/>
          <p:nvPr/>
        </p:nvSpPr>
        <p:spPr>
          <a:xfrm>
            <a:off x="379368" y="6001991"/>
            <a:ext cx="8296779"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Berger Code</a:t>
            </a:r>
            <a:r>
              <a:rPr lang="en-US" sz="2600" kern="0" dirty="0" smtClean="0">
                <a:solidFill>
                  <a:prstClr val="black"/>
                </a:solidFill>
                <a:latin typeface="Arial"/>
                <a:ea typeface="Wingdings"/>
                <a:cs typeface="Arial"/>
                <a:sym typeface="Wingdings"/>
              </a:rPr>
              <a:t> detects unidirectional errors with low cost</a:t>
            </a:r>
            <a:endParaRPr lang="en-US" sz="2600" kern="0" dirty="0">
              <a:solidFill>
                <a:prstClr val="black"/>
              </a:solidFill>
            </a:endParaRPr>
          </a:p>
        </p:txBody>
      </p:sp>
      <p:sp>
        <p:nvSpPr>
          <p:cNvPr id="18" name="Rectangle 17"/>
          <p:cNvSpPr/>
          <p:nvPr/>
        </p:nvSpPr>
        <p:spPr>
          <a:xfrm>
            <a:off x="5046118" y="130350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848150" y="1353636"/>
            <a:ext cx="1759316" cy="492443"/>
          </a:xfrm>
          <a:prstGeom prst="rect">
            <a:avLst/>
          </a:prstGeom>
          <a:noFill/>
        </p:spPr>
        <p:txBody>
          <a:bodyPr wrap="none" rtlCol="0">
            <a:spAutoFit/>
          </a:bodyPr>
          <a:lstStyle/>
          <a:p>
            <a:r>
              <a:rPr lang="en-US" sz="2600" dirty="0" smtClean="0"/>
              <a:t>PCM Cells</a:t>
            </a:r>
            <a:endParaRPr lang="en-US" sz="2600" dirty="0"/>
          </a:p>
        </p:txBody>
      </p:sp>
      <p:sp>
        <p:nvSpPr>
          <p:cNvPr id="22" name="Rectangle 21"/>
          <p:cNvSpPr/>
          <p:nvPr/>
        </p:nvSpPr>
        <p:spPr>
          <a:xfrm>
            <a:off x="6566616"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853199"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139782"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426365"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712944"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133701"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420284"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706867"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993450"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280033" y="4535815"/>
            <a:ext cx="284054" cy="484635"/>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4241948" y="5030169"/>
            <a:ext cx="2667930" cy="892552"/>
          </a:xfrm>
          <a:prstGeom prst="rect">
            <a:avLst/>
          </a:prstGeom>
          <a:noFill/>
        </p:spPr>
        <p:txBody>
          <a:bodyPr wrap="none" rtlCol="0">
            <a:spAutoFit/>
          </a:bodyPr>
          <a:lstStyle/>
          <a:p>
            <a:pPr algn="ctr"/>
            <a:r>
              <a:rPr lang="en-US" sz="2600" dirty="0" smtClean="0"/>
              <a:t>Sense Amplifiers </a:t>
            </a:r>
          </a:p>
          <a:p>
            <a:pPr algn="ctr"/>
            <a:r>
              <a:rPr lang="en-US" sz="2600" dirty="0" smtClean="0"/>
              <a:t>(512 bits)</a:t>
            </a:r>
            <a:endParaRPr lang="en-US" sz="2600" dirty="0"/>
          </a:p>
        </p:txBody>
      </p:sp>
      <p:cxnSp>
        <p:nvCxnSpPr>
          <p:cNvPr id="33" name="Straight Connector 32"/>
          <p:cNvCxnSpPr/>
          <p:nvPr/>
        </p:nvCxnSpPr>
        <p:spPr>
          <a:xfrm flipH="1">
            <a:off x="5275728" y="2320664"/>
            <a:ext cx="37456" cy="220492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5565513"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5855298"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6145083"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6434868"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6724653"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7014438"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7304223"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594008"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7883794" y="2323658"/>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062827" y="1888404"/>
            <a:ext cx="3107874" cy="551481"/>
            <a:chOff x="5647642" y="1888404"/>
            <a:chExt cx="3107874" cy="551481"/>
          </a:xfrm>
        </p:grpSpPr>
        <p:sp>
          <p:nvSpPr>
            <p:cNvPr id="44" name="Rounded Rectangle 43"/>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064846" y="2492016"/>
            <a:ext cx="3107874" cy="551481"/>
            <a:chOff x="5630933" y="1888404"/>
            <a:chExt cx="3107874" cy="551481"/>
          </a:xfrm>
        </p:grpSpPr>
        <p:sp>
          <p:nvSpPr>
            <p:cNvPr id="56" name="Rounded Rectangle 55"/>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066865" y="3095629"/>
            <a:ext cx="3107874" cy="551481"/>
            <a:chOff x="5647642" y="1888404"/>
            <a:chExt cx="3107874" cy="551481"/>
          </a:xfrm>
        </p:grpSpPr>
        <p:sp>
          <p:nvSpPr>
            <p:cNvPr id="68" name="Rounded Rectangle 67"/>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35466" y="3699241"/>
            <a:ext cx="3107874" cy="551481"/>
            <a:chOff x="5647642" y="1888404"/>
            <a:chExt cx="3107874" cy="551481"/>
          </a:xfrm>
        </p:grpSpPr>
        <p:sp>
          <p:nvSpPr>
            <p:cNvPr id="80" name="Rounded Rectangle 79"/>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183549" y="2590917"/>
            <a:ext cx="2884600" cy="334231"/>
            <a:chOff x="9502826" y="2173128"/>
            <a:chExt cx="2884600" cy="334231"/>
          </a:xfrm>
        </p:grpSpPr>
        <p:sp>
          <p:nvSpPr>
            <p:cNvPr id="92" name="Oval 91"/>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275478" y="4539807"/>
            <a:ext cx="574721" cy="484635"/>
            <a:chOff x="748438" y="4854767"/>
            <a:chExt cx="574721" cy="484635"/>
          </a:xfrm>
        </p:grpSpPr>
        <p:sp>
          <p:nvSpPr>
            <p:cNvPr id="114" name="Rectangle 113"/>
            <p:cNvSpPr/>
            <p:nvPr/>
          </p:nvSpPr>
          <p:spPr>
            <a:xfrm>
              <a:off x="1039105" y="4854767"/>
              <a:ext cx="284054" cy="48463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748438" y="4854767"/>
              <a:ext cx="284054" cy="48463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8" name="TextBox 157"/>
          <p:cNvSpPr txBox="1"/>
          <p:nvPr/>
        </p:nvSpPr>
        <p:spPr>
          <a:xfrm>
            <a:off x="7046701" y="5032163"/>
            <a:ext cx="2075157" cy="892552"/>
          </a:xfrm>
          <a:prstGeom prst="rect">
            <a:avLst/>
          </a:prstGeom>
          <a:noFill/>
        </p:spPr>
        <p:txBody>
          <a:bodyPr wrap="none" rtlCol="0">
            <a:spAutoFit/>
          </a:bodyPr>
          <a:lstStyle/>
          <a:p>
            <a:pPr algn="ctr"/>
            <a:r>
              <a:rPr lang="en-US" sz="2600" dirty="0" smtClean="0"/>
              <a:t>Berger Code </a:t>
            </a:r>
          </a:p>
          <a:p>
            <a:pPr algn="ctr"/>
            <a:r>
              <a:rPr lang="en-US" sz="2600" dirty="0" smtClean="0"/>
              <a:t>(10 bits)</a:t>
            </a:r>
            <a:endParaRPr lang="en-US" sz="2600" dirty="0"/>
          </a:p>
        </p:txBody>
      </p:sp>
      <p:grpSp>
        <p:nvGrpSpPr>
          <p:cNvPr id="10" name="Group 9"/>
          <p:cNvGrpSpPr/>
          <p:nvPr/>
        </p:nvGrpSpPr>
        <p:grpSpPr>
          <a:xfrm>
            <a:off x="8172721" y="1305496"/>
            <a:ext cx="822778" cy="3723931"/>
            <a:chOff x="8172721" y="1305496"/>
            <a:chExt cx="822778" cy="3723931"/>
          </a:xfrm>
        </p:grpSpPr>
        <p:cxnSp>
          <p:nvCxnSpPr>
            <p:cNvPr id="162" name="Straight Connector 161"/>
            <p:cNvCxnSpPr/>
            <p:nvPr/>
          </p:nvCxnSpPr>
          <p:spPr>
            <a:xfrm flipH="1">
              <a:off x="8706573"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8437210" y="233613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42" name="Rectangle 141"/>
            <p:cNvSpPr/>
            <p:nvPr/>
          </p:nvSpPr>
          <p:spPr>
            <a:xfrm>
              <a:off x="8172721" y="1305496"/>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8189429" y="1873688"/>
              <a:ext cx="800013" cy="551481"/>
              <a:chOff x="8172720" y="1890400"/>
              <a:chExt cx="800013" cy="551481"/>
            </a:xfrm>
          </p:grpSpPr>
          <p:sp>
            <p:nvSpPr>
              <p:cNvPr id="145" name="Rounded Rectangle 14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8191448" y="2477312"/>
              <a:ext cx="800013" cy="551481"/>
              <a:chOff x="8172720" y="1890400"/>
              <a:chExt cx="800013" cy="551481"/>
            </a:xfrm>
          </p:grpSpPr>
          <p:sp>
            <p:nvSpPr>
              <p:cNvPr id="147" name="Rounded Rectangle 146"/>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8193467" y="3097648"/>
              <a:ext cx="800013" cy="551481"/>
              <a:chOff x="8172720" y="1890400"/>
              <a:chExt cx="800013" cy="551481"/>
            </a:xfrm>
          </p:grpSpPr>
          <p:sp>
            <p:nvSpPr>
              <p:cNvPr id="151" name="Rounded Rectangle 150"/>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8195486" y="3717984"/>
              <a:ext cx="800013" cy="551481"/>
              <a:chOff x="8172720" y="1890400"/>
              <a:chExt cx="800013" cy="551481"/>
            </a:xfrm>
          </p:grpSpPr>
          <p:sp>
            <p:nvSpPr>
              <p:cNvPr id="155" name="Rounded Rectangle 15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158"/>
            <p:cNvSpPr/>
            <p:nvPr/>
          </p:nvSpPr>
          <p:spPr>
            <a:xfrm>
              <a:off x="828508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8571160" y="4544792"/>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8617249" y="258555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8318506" y="2587550"/>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6367068" y="4650104"/>
            <a:ext cx="127765" cy="298824"/>
            <a:chOff x="9016235" y="3138433"/>
            <a:chExt cx="127765" cy="298824"/>
          </a:xfrm>
        </p:grpSpPr>
        <p:cxnSp>
          <p:nvCxnSpPr>
            <p:cNvPr id="129" name="Straight Connector 128"/>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31" name="Group 130"/>
          <p:cNvGrpSpPr/>
          <p:nvPr/>
        </p:nvGrpSpPr>
        <p:grpSpPr>
          <a:xfrm>
            <a:off x="6641388" y="4650104"/>
            <a:ext cx="127765" cy="298824"/>
            <a:chOff x="9016235" y="3138433"/>
            <a:chExt cx="127765" cy="298824"/>
          </a:xfrm>
        </p:grpSpPr>
        <p:cxnSp>
          <p:nvCxnSpPr>
            <p:cNvPr id="132" name="Straight Connector 131"/>
            <p:cNvCxnSpPr/>
            <p:nvPr/>
          </p:nvCxnSpPr>
          <p:spPr>
            <a:xfrm>
              <a:off x="9016235"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9019353" y="3138433"/>
              <a:ext cx="124647" cy="298824"/>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sp>
        <p:nvSpPr>
          <p:cNvPr id="135" name="Rectangle 134"/>
          <p:cNvSpPr/>
          <p:nvPr/>
        </p:nvSpPr>
        <p:spPr>
          <a:xfrm>
            <a:off x="5143033" y="4514493"/>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2767144" y="4461981"/>
            <a:ext cx="3480287" cy="892552"/>
            <a:chOff x="6115353" y="4669379"/>
            <a:chExt cx="3293310" cy="819888"/>
          </a:xfrm>
        </p:grpSpPr>
        <p:sp>
          <p:nvSpPr>
            <p:cNvPr id="125" name="TextBox 124"/>
            <p:cNvSpPr txBox="1"/>
            <p:nvPr/>
          </p:nvSpPr>
          <p:spPr>
            <a:xfrm>
              <a:off x="6115353" y="4669379"/>
              <a:ext cx="1122603" cy="819888"/>
            </a:xfrm>
            <a:prstGeom prst="rect">
              <a:avLst/>
            </a:prstGeom>
            <a:solidFill>
              <a:srgbClr val="51A8FF"/>
            </a:solidFill>
          </p:spPr>
          <p:txBody>
            <a:bodyPr wrap="square" rtlCol="0">
              <a:spAutoFit/>
            </a:bodyPr>
            <a:lstStyle/>
            <a:p>
              <a:r>
                <a:rPr lang="en-US" sz="2600" i="1" dirty="0" smtClean="0"/>
                <a:t>Detect Errors</a:t>
              </a:r>
              <a:endParaRPr lang="en-US" sz="2600" i="1" dirty="0"/>
            </a:p>
          </p:txBody>
        </p:sp>
        <p:sp>
          <p:nvSpPr>
            <p:cNvPr id="126" name="Notched Right Arrow 125"/>
            <p:cNvSpPr/>
            <p:nvPr/>
          </p:nvSpPr>
          <p:spPr>
            <a:xfrm>
              <a:off x="7256009" y="4820563"/>
              <a:ext cx="2152654" cy="296879"/>
            </a:xfrm>
            <a:prstGeom prst="notchedRigh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5165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304402" y="1681787"/>
            <a:ext cx="8588426" cy="3569506"/>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23581" y="1057618"/>
            <a:ext cx="8547108" cy="4830762"/>
          </a:xfrm>
        </p:spPr>
        <p:txBody>
          <a:bodyPr/>
          <a:lstStyle/>
          <a:p>
            <a:pPr marL="0" indent="0" algn="ctr">
              <a:buNone/>
            </a:pPr>
            <a:r>
              <a:rPr lang="en-US" sz="2600" dirty="0" smtClean="0">
                <a:latin typeface="Arial"/>
                <a:cs typeface="Arial"/>
              </a:rPr>
              <a:t>Sum the number of 1’s in data, invert and store</a:t>
            </a:r>
          </a:p>
          <a:p>
            <a:endParaRPr lang="en-US" sz="2600" dirty="0" smtClean="0">
              <a:latin typeface="Arial"/>
              <a:cs typeface="Arial"/>
              <a:sym typeface="Wingdings"/>
            </a:endParaRPr>
          </a:p>
          <a:p>
            <a:endParaRPr lang="en-US" sz="2600" dirty="0" smtClean="0">
              <a:latin typeface="Arial"/>
              <a:cs typeface="Arial"/>
              <a:sym typeface="Wingdings"/>
            </a:endParaRPr>
          </a:p>
          <a:p>
            <a:endParaRPr lang="en-US" sz="2600" dirty="0">
              <a:latin typeface="Arial"/>
              <a:cs typeface="Arial"/>
              <a:sym typeface="Wingdings"/>
            </a:endParaRPr>
          </a:p>
          <a:p>
            <a:endParaRPr lang="en-US" sz="2600" dirty="0" smtClean="0">
              <a:latin typeface="Arial"/>
              <a:cs typeface="Arial"/>
              <a:sym typeface="Wingdings"/>
            </a:endParaRPr>
          </a:p>
          <a:p>
            <a:endParaRPr lang="en-US" sz="2600" dirty="0">
              <a:latin typeface="Arial"/>
              <a:cs typeface="Arial"/>
              <a:sym typeface="Wingdings"/>
            </a:endParaRPr>
          </a:p>
          <a:p>
            <a:endParaRPr lang="en-US" sz="2600" dirty="0" smtClean="0">
              <a:latin typeface="Arial"/>
              <a:cs typeface="Arial"/>
              <a:sym typeface="Wingdings"/>
            </a:endParaRPr>
          </a:p>
          <a:p>
            <a:pPr marL="0" indent="0">
              <a:buNone/>
            </a:pPr>
            <a:endParaRPr lang="en-US" sz="2600" dirty="0" smtClean="0">
              <a:latin typeface="Arial"/>
              <a:cs typeface="Arial"/>
              <a:sym typeface="Wingdings"/>
            </a:endParaRPr>
          </a:p>
          <a:p>
            <a:endParaRPr lang="en-US" sz="2600" dirty="0" smtClean="0">
              <a:latin typeface="Arial"/>
              <a:cs typeface="Arial"/>
              <a:sym typeface="Wingdings"/>
            </a:endParaRPr>
          </a:p>
          <a:p>
            <a:endParaRPr lang="en-US" sz="2600" dirty="0">
              <a:latin typeface="Arial"/>
              <a:cs typeface="Arial"/>
              <a:sym typeface="Wingdings"/>
            </a:endParaRPr>
          </a:p>
          <a:p>
            <a:endParaRPr lang="en-US" sz="2600" dirty="0" smtClean="0">
              <a:latin typeface="Arial"/>
              <a:cs typeface="Arial"/>
              <a:sym typeface="Wingdings"/>
            </a:endParaRPr>
          </a:p>
          <a:p>
            <a:endParaRPr lang="en-US" sz="2600" dirty="0">
              <a:latin typeface="Arial"/>
              <a:cs typeface="Arial"/>
              <a:sym typeface="Wingdings"/>
            </a:endParaRPr>
          </a:p>
          <a:p>
            <a:endParaRPr lang="en-US" sz="2600" dirty="0" smtClean="0">
              <a:latin typeface="Arial"/>
              <a:cs typeface="Arial"/>
              <a:sym typeface="Wingdings"/>
            </a:endParaRPr>
          </a:p>
          <a:p>
            <a:endParaRPr lang="en-US" sz="2600" dirty="0">
              <a:latin typeface="Arial"/>
              <a:cs typeface="Arial"/>
            </a:endParaRPr>
          </a:p>
          <a:p>
            <a:pPr marL="0" indent="0" algn="ctr">
              <a:buNone/>
            </a:pPr>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pPr marL="457200" lvl="1" indent="0">
              <a:buNone/>
            </a:pPr>
            <a:endParaRPr lang="en-US" sz="2400" dirty="0" smtClean="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18</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BERGER CODES: HOW AND WHY</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18</a:t>
            </a:fld>
            <a:endParaRPr lang="en-US" sz="1200" b="1">
              <a:solidFill>
                <a:schemeClr val="tx1">
                  <a:tint val="75000"/>
                </a:schemeClr>
              </a:solidFill>
              <a:latin typeface="+mn-lt"/>
            </a:endParaRPr>
          </a:p>
        </p:txBody>
      </p:sp>
      <p:sp>
        <p:nvSpPr>
          <p:cNvPr id="17" name="Rectangle 16"/>
          <p:cNvSpPr/>
          <p:nvPr/>
        </p:nvSpPr>
        <p:spPr>
          <a:xfrm>
            <a:off x="368688" y="5550792"/>
            <a:ext cx="8353035" cy="892552"/>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Berger code provides guaranteed detection of all unidirectional errors</a:t>
            </a:r>
            <a:endParaRPr lang="en-US" sz="2600" kern="0" dirty="0">
              <a:solidFill>
                <a:prstClr val="black"/>
              </a:solidFill>
            </a:endParaRPr>
          </a:p>
        </p:txBody>
      </p:sp>
      <p:grpSp>
        <p:nvGrpSpPr>
          <p:cNvPr id="106" name="Group 105"/>
          <p:cNvGrpSpPr/>
          <p:nvPr/>
        </p:nvGrpSpPr>
        <p:grpSpPr>
          <a:xfrm>
            <a:off x="335266" y="2086509"/>
            <a:ext cx="8540400" cy="492443"/>
            <a:chOff x="362049" y="2086509"/>
            <a:chExt cx="8540400" cy="492443"/>
          </a:xfrm>
        </p:grpSpPr>
        <p:cxnSp>
          <p:nvCxnSpPr>
            <p:cNvPr id="7" name="Straight Connector 6"/>
            <p:cNvCxnSpPr/>
            <p:nvPr/>
          </p:nvCxnSpPr>
          <p:spPr>
            <a:xfrm flipV="1">
              <a:off x="1487960" y="2359806"/>
              <a:ext cx="1690016" cy="27404"/>
            </a:xfrm>
            <a:prstGeom prst="line">
              <a:avLst/>
            </a:prstGeom>
            <a:ln w="889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4922196" y="2372510"/>
              <a:ext cx="1685590" cy="1996"/>
            </a:xfrm>
            <a:prstGeom prst="line">
              <a:avLst/>
            </a:prstGeom>
            <a:ln w="88900">
              <a:solidFill>
                <a:srgbClr val="008000"/>
              </a:solidFill>
              <a:prstDash val="solid"/>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62049" y="2086509"/>
              <a:ext cx="970568" cy="492443"/>
            </a:xfrm>
            <a:prstGeom prst="rect">
              <a:avLst/>
            </a:prstGeom>
            <a:noFill/>
          </p:spPr>
          <p:txBody>
            <a:bodyPr wrap="none" rtlCol="0">
              <a:spAutoFit/>
            </a:bodyPr>
            <a:lstStyle/>
            <a:p>
              <a:r>
                <a:rPr lang="en-US" sz="2600" i="1" dirty="0" smtClean="0"/>
                <a:t>Data</a:t>
              </a:r>
              <a:endParaRPr lang="en-US" sz="2600" i="1" dirty="0"/>
            </a:p>
          </p:txBody>
        </p:sp>
        <p:sp>
          <p:nvSpPr>
            <p:cNvPr id="49" name="TextBox 48"/>
            <p:cNvSpPr txBox="1"/>
            <p:nvPr/>
          </p:nvSpPr>
          <p:spPr>
            <a:xfrm>
              <a:off x="6745684" y="2086509"/>
              <a:ext cx="2156765" cy="492443"/>
            </a:xfrm>
            <a:prstGeom prst="rect">
              <a:avLst/>
            </a:prstGeom>
            <a:noFill/>
          </p:spPr>
          <p:txBody>
            <a:bodyPr wrap="none" rtlCol="0">
              <a:spAutoFit/>
            </a:bodyPr>
            <a:lstStyle/>
            <a:p>
              <a:r>
                <a:rPr lang="en-US" sz="2600" i="1" dirty="0" smtClean="0"/>
                <a:t>Berger Code</a:t>
              </a:r>
              <a:endParaRPr lang="en-US" sz="2600" i="1" dirty="0"/>
            </a:p>
          </p:txBody>
        </p:sp>
      </p:grpSp>
      <p:grpSp>
        <p:nvGrpSpPr>
          <p:cNvPr id="63" name="Group 62"/>
          <p:cNvGrpSpPr/>
          <p:nvPr/>
        </p:nvGrpSpPr>
        <p:grpSpPr>
          <a:xfrm>
            <a:off x="2259712" y="1840841"/>
            <a:ext cx="3315344" cy="501519"/>
            <a:chOff x="2259712" y="1840841"/>
            <a:chExt cx="3315344" cy="501519"/>
          </a:xfrm>
        </p:grpSpPr>
        <p:grpSp>
          <p:nvGrpSpPr>
            <p:cNvPr id="61" name="Group 60"/>
            <p:cNvGrpSpPr/>
            <p:nvPr/>
          </p:nvGrpSpPr>
          <p:grpSpPr>
            <a:xfrm>
              <a:off x="2259712" y="1840841"/>
              <a:ext cx="1880345" cy="501519"/>
              <a:chOff x="2259712" y="1840841"/>
              <a:chExt cx="1880345" cy="501519"/>
            </a:xfrm>
          </p:grpSpPr>
          <p:cxnSp>
            <p:nvCxnSpPr>
              <p:cNvPr id="48" name="Straight Connector 47"/>
              <p:cNvCxnSpPr/>
              <p:nvPr/>
            </p:nvCxnSpPr>
            <p:spPr>
              <a:xfrm flipV="1">
                <a:off x="2276207" y="1995954"/>
                <a:ext cx="0" cy="34640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3001953" y="1840841"/>
                <a:ext cx="412357" cy="336563"/>
              </a:xfrm>
              <a:prstGeom prst="ellipse">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Arial"/>
                    <a:cs typeface="Arial"/>
                  </a:rPr>
                  <a:t>+</a:t>
                </a:r>
                <a:endParaRPr lang="en-US" sz="2000" dirty="0">
                  <a:solidFill>
                    <a:schemeClr val="tx1"/>
                  </a:solidFill>
                  <a:latin typeface="Arial"/>
                  <a:cs typeface="Arial"/>
                </a:endParaRPr>
              </a:p>
            </p:txBody>
          </p:sp>
          <p:cxnSp>
            <p:nvCxnSpPr>
              <p:cNvPr id="51" name="Straight Connector 50"/>
              <p:cNvCxnSpPr>
                <a:endCxn id="53" idx="2"/>
              </p:cNvCxnSpPr>
              <p:nvPr/>
            </p:nvCxnSpPr>
            <p:spPr>
              <a:xfrm flipV="1">
                <a:off x="2259712" y="2009123"/>
                <a:ext cx="742241" cy="3327"/>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57" name="Right Triangle 56"/>
              <p:cNvSpPr/>
              <p:nvPr/>
            </p:nvSpPr>
            <p:spPr>
              <a:xfrm rot="13188510">
                <a:off x="3647290" y="1855452"/>
                <a:ext cx="280877" cy="318436"/>
              </a:xfrm>
              <a:prstGeom prst="r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53" idx="6"/>
                <a:endCxn id="57" idx="5"/>
              </p:cNvCxnSpPr>
              <p:nvPr/>
            </p:nvCxnSpPr>
            <p:spPr>
              <a:xfrm>
                <a:off x="3414310" y="2009123"/>
                <a:ext cx="373418" cy="5547"/>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3991609" y="1913477"/>
                <a:ext cx="148448" cy="164955"/>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p:cNvGrpSpPr/>
            <p:nvPr/>
          </p:nvGrpSpPr>
          <p:grpSpPr>
            <a:xfrm flipH="1">
              <a:off x="4144007" y="1979459"/>
              <a:ext cx="1431049" cy="350346"/>
              <a:chOff x="-1661968" y="2214336"/>
              <a:chExt cx="742241" cy="346406"/>
            </a:xfrm>
          </p:grpSpPr>
          <p:cxnSp>
            <p:nvCxnSpPr>
              <p:cNvPr id="65" name="Straight Connector 64"/>
              <p:cNvCxnSpPr/>
              <p:nvPr/>
            </p:nvCxnSpPr>
            <p:spPr>
              <a:xfrm flipV="1">
                <a:off x="-1654028" y="2214336"/>
                <a:ext cx="0" cy="34640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1661968" y="2227505"/>
                <a:ext cx="742241" cy="3327"/>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105" name="Group 104"/>
          <p:cNvGrpSpPr/>
          <p:nvPr/>
        </p:nvGrpSpPr>
        <p:grpSpPr>
          <a:xfrm>
            <a:off x="2263666" y="2362789"/>
            <a:ext cx="3320182" cy="1132789"/>
            <a:chOff x="2263666" y="2362789"/>
            <a:chExt cx="3320182" cy="1132789"/>
          </a:xfrm>
        </p:grpSpPr>
        <p:grpSp>
          <p:nvGrpSpPr>
            <p:cNvPr id="64" name="Group 63"/>
            <p:cNvGrpSpPr/>
            <p:nvPr/>
          </p:nvGrpSpPr>
          <p:grpSpPr>
            <a:xfrm flipV="1">
              <a:off x="2263666" y="2362789"/>
              <a:ext cx="742241" cy="349732"/>
              <a:chOff x="2412112" y="2145028"/>
              <a:chExt cx="742241" cy="349732"/>
            </a:xfrm>
          </p:grpSpPr>
          <p:cxnSp>
            <p:nvCxnSpPr>
              <p:cNvPr id="69" name="Straight Connector 68"/>
              <p:cNvCxnSpPr/>
              <p:nvPr/>
            </p:nvCxnSpPr>
            <p:spPr>
              <a:xfrm flipV="1">
                <a:off x="2428607" y="2148354"/>
                <a:ext cx="0" cy="34640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2412112" y="2145028"/>
                <a:ext cx="742241" cy="3327"/>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72" name="Oval 71"/>
            <p:cNvSpPr/>
            <p:nvPr/>
          </p:nvSpPr>
          <p:spPr>
            <a:xfrm>
              <a:off x="2989413" y="2521081"/>
              <a:ext cx="412357" cy="336563"/>
            </a:xfrm>
            <a:prstGeom prst="ellipse">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Arial"/>
                  <a:cs typeface="Arial"/>
                </a:rPr>
                <a:t>+</a:t>
              </a:r>
              <a:endParaRPr lang="en-US" sz="2000" dirty="0">
                <a:solidFill>
                  <a:schemeClr val="tx1"/>
                </a:solidFill>
                <a:latin typeface="Arial"/>
                <a:cs typeface="Arial"/>
              </a:endParaRPr>
            </a:p>
          </p:txBody>
        </p:sp>
        <p:sp>
          <p:nvSpPr>
            <p:cNvPr id="73" name="Oval 72"/>
            <p:cNvSpPr/>
            <p:nvPr/>
          </p:nvSpPr>
          <p:spPr>
            <a:xfrm>
              <a:off x="3801583" y="2517313"/>
              <a:ext cx="412357" cy="336563"/>
            </a:xfrm>
            <a:prstGeom prst="ellipse">
              <a:avLst/>
            </a:prstGeom>
            <a:solidFill>
              <a:srgbClr val="FF3A0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Arial"/>
                  <a:cs typeface="Arial"/>
                </a:rPr>
                <a:t>=</a:t>
              </a:r>
            </a:p>
          </p:txBody>
        </p:sp>
        <p:cxnSp>
          <p:nvCxnSpPr>
            <p:cNvPr id="74" name="Straight Connector 73"/>
            <p:cNvCxnSpPr>
              <a:stCxn id="72" idx="6"/>
              <a:endCxn id="73" idx="2"/>
            </p:cNvCxnSpPr>
            <p:nvPr/>
          </p:nvCxnSpPr>
          <p:spPr>
            <a:xfrm flipV="1">
              <a:off x="3401770" y="2685595"/>
              <a:ext cx="399813" cy="3768"/>
            </a:xfrm>
            <a:prstGeom prst="line">
              <a:avLst/>
            </a:prstGeom>
            <a:ln>
              <a:solidFill>
                <a:schemeClr val="tx1"/>
              </a:solidFill>
              <a:prstDash val="solid"/>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flipH="1">
              <a:off x="4475952" y="2544485"/>
              <a:ext cx="492767" cy="318436"/>
              <a:chOff x="3799690" y="2007852"/>
              <a:chExt cx="492767" cy="318436"/>
            </a:xfrm>
          </p:grpSpPr>
          <p:sp>
            <p:nvSpPr>
              <p:cNvPr id="75" name="Right Triangle 74"/>
              <p:cNvSpPr/>
              <p:nvPr/>
            </p:nvSpPr>
            <p:spPr>
              <a:xfrm rot="13188510">
                <a:off x="3799690" y="2007852"/>
                <a:ext cx="280877" cy="318436"/>
              </a:xfrm>
              <a:prstGeom prst="r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144009" y="2065877"/>
                <a:ext cx="148448" cy="164955"/>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flipV="1">
              <a:off x="4825112" y="2418213"/>
              <a:ext cx="758736" cy="280424"/>
              <a:chOff x="4296407" y="2168101"/>
              <a:chExt cx="1431049" cy="205376"/>
            </a:xfrm>
          </p:grpSpPr>
          <p:cxnSp>
            <p:nvCxnSpPr>
              <p:cNvPr id="78" name="Straight Connector 77"/>
              <p:cNvCxnSpPr/>
              <p:nvPr/>
            </p:nvCxnSpPr>
            <p:spPr>
              <a:xfrm flipV="1">
                <a:off x="5696343" y="2168101"/>
                <a:ext cx="0" cy="20537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flipV="1">
                <a:off x="4296407" y="2169339"/>
                <a:ext cx="1431049" cy="3365"/>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83" name="Straight Connector 82"/>
            <p:cNvCxnSpPr>
              <a:stCxn id="76" idx="6"/>
              <a:endCxn id="73" idx="6"/>
            </p:cNvCxnSpPr>
            <p:nvPr/>
          </p:nvCxnSpPr>
          <p:spPr>
            <a:xfrm flipH="1">
              <a:off x="4213940" y="2684988"/>
              <a:ext cx="262012" cy="607"/>
            </a:xfrm>
            <a:prstGeom prst="line">
              <a:avLst/>
            </a:prstGeom>
            <a:ln>
              <a:solidFill>
                <a:schemeClr val="tx1"/>
              </a:solidFill>
              <a:prstDash val="soli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4018776" y="2845088"/>
              <a:ext cx="2253" cy="261748"/>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3858674" y="3126246"/>
              <a:ext cx="313044" cy="369332"/>
            </a:xfrm>
            <a:prstGeom prst="rect">
              <a:avLst/>
            </a:prstGeom>
            <a:noFill/>
          </p:spPr>
          <p:txBody>
            <a:bodyPr wrap="none" rtlCol="0">
              <a:spAutoFit/>
            </a:bodyPr>
            <a:lstStyle/>
            <a:p>
              <a:r>
                <a:rPr lang="en-US" dirty="0" smtClean="0"/>
                <a:t>?</a:t>
              </a:r>
              <a:endParaRPr lang="en-US" dirty="0"/>
            </a:p>
          </p:txBody>
        </p:sp>
      </p:grpSp>
      <p:grpSp>
        <p:nvGrpSpPr>
          <p:cNvPr id="109" name="Group 108"/>
          <p:cNvGrpSpPr/>
          <p:nvPr/>
        </p:nvGrpSpPr>
        <p:grpSpPr>
          <a:xfrm>
            <a:off x="335266" y="3766245"/>
            <a:ext cx="8540400" cy="492443"/>
            <a:chOff x="362049" y="2086509"/>
            <a:chExt cx="8540400" cy="492443"/>
          </a:xfrm>
        </p:grpSpPr>
        <p:cxnSp>
          <p:nvCxnSpPr>
            <p:cNvPr id="110" name="Straight Connector 109"/>
            <p:cNvCxnSpPr/>
            <p:nvPr/>
          </p:nvCxnSpPr>
          <p:spPr>
            <a:xfrm flipV="1">
              <a:off x="1487960" y="2359806"/>
              <a:ext cx="1690016" cy="27404"/>
            </a:xfrm>
            <a:prstGeom prst="line">
              <a:avLst/>
            </a:prstGeom>
            <a:ln w="889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922196" y="2372510"/>
              <a:ext cx="1685590" cy="1996"/>
            </a:xfrm>
            <a:prstGeom prst="line">
              <a:avLst/>
            </a:prstGeom>
            <a:ln w="88900">
              <a:solidFill>
                <a:srgbClr val="008000"/>
              </a:solidFill>
              <a:prstDash val="soli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362049" y="2086509"/>
              <a:ext cx="970568" cy="492443"/>
            </a:xfrm>
            <a:prstGeom prst="rect">
              <a:avLst/>
            </a:prstGeom>
            <a:noFill/>
          </p:spPr>
          <p:txBody>
            <a:bodyPr wrap="none" rtlCol="0">
              <a:spAutoFit/>
            </a:bodyPr>
            <a:lstStyle/>
            <a:p>
              <a:r>
                <a:rPr lang="en-US" sz="2600" i="1" dirty="0" smtClean="0"/>
                <a:t>Data</a:t>
              </a:r>
              <a:endParaRPr lang="en-US" sz="2600" i="1" dirty="0"/>
            </a:p>
          </p:txBody>
        </p:sp>
        <p:sp>
          <p:nvSpPr>
            <p:cNvPr id="113" name="TextBox 112"/>
            <p:cNvSpPr txBox="1"/>
            <p:nvPr/>
          </p:nvSpPr>
          <p:spPr>
            <a:xfrm>
              <a:off x="6745684" y="2086509"/>
              <a:ext cx="2156765" cy="492443"/>
            </a:xfrm>
            <a:prstGeom prst="rect">
              <a:avLst/>
            </a:prstGeom>
            <a:noFill/>
          </p:spPr>
          <p:txBody>
            <a:bodyPr wrap="none" rtlCol="0">
              <a:spAutoFit/>
            </a:bodyPr>
            <a:lstStyle/>
            <a:p>
              <a:r>
                <a:rPr lang="en-US" sz="2600" i="1" dirty="0" smtClean="0"/>
                <a:t>Berger Code</a:t>
              </a:r>
              <a:endParaRPr lang="en-US" sz="2600" i="1" dirty="0"/>
            </a:p>
          </p:txBody>
        </p:sp>
      </p:grpSp>
      <p:sp>
        <p:nvSpPr>
          <p:cNvPr id="107" name="TextBox 106"/>
          <p:cNvSpPr txBox="1"/>
          <p:nvPr/>
        </p:nvSpPr>
        <p:spPr>
          <a:xfrm>
            <a:off x="360438" y="3174802"/>
            <a:ext cx="1800668" cy="492443"/>
          </a:xfrm>
          <a:prstGeom prst="rect">
            <a:avLst/>
          </a:prstGeom>
          <a:solidFill>
            <a:srgbClr val="FF0000"/>
          </a:solidFill>
        </p:spPr>
        <p:txBody>
          <a:bodyPr wrap="none" rtlCol="0">
            <a:spAutoFit/>
          </a:bodyPr>
          <a:lstStyle/>
          <a:p>
            <a:r>
              <a:rPr lang="en-US" sz="2600" dirty="0" smtClean="0"/>
              <a:t>1</a:t>
            </a:r>
            <a:r>
              <a:rPr lang="en-US" sz="2600" dirty="0" smtClean="0">
                <a:sym typeface="Wingdings"/>
              </a:rPr>
              <a:t> 0 error</a:t>
            </a:r>
            <a:endParaRPr lang="en-US" sz="2600" dirty="0"/>
          </a:p>
        </p:txBody>
      </p:sp>
      <p:grpSp>
        <p:nvGrpSpPr>
          <p:cNvPr id="119" name="Group 118"/>
          <p:cNvGrpSpPr/>
          <p:nvPr/>
        </p:nvGrpSpPr>
        <p:grpSpPr>
          <a:xfrm>
            <a:off x="593793" y="4074386"/>
            <a:ext cx="907184" cy="1006225"/>
            <a:chOff x="593793" y="4074386"/>
            <a:chExt cx="907184" cy="1006225"/>
          </a:xfrm>
        </p:grpSpPr>
        <p:sp>
          <p:nvSpPr>
            <p:cNvPr id="115" name="Freeform 114"/>
            <p:cNvSpPr/>
            <p:nvPr/>
          </p:nvSpPr>
          <p:spPr>
            <a:xfrm>
              <a:off x="593793" y="4437287"/>
              <a:ext cx="445346" cy="643324"/>
            </a:xfrm>
            <a:custGeom>
              <a:avLst/>
              <a:gdLst>
                <a:gd name="connsiteX0" fmla="*/ 887218 w 887218"/>
                <a:gd name="connsiteY0" fmla="*/ 0 h 1182864"/>
                <a:gd name="connsiteX1" fmla="*/ 191361 w 887218"/>
                <a:gd name="connsiteY1" fmla="*/ 504457 h 1182864"/>
                <a:gd name="connsiteX2" fmla="*/ 0 w 887218"/>
                <a:gd name="connsiteY2" fmla="*/ 1182864 h 1182864"/>
              </a:gdLst>
              <a:ahLst/>
              <a:cxnLst>
                <a:cxn ang="0">
                  <a:pos x="connsiteX0" y="connsiteY0"/>
                </a:cxn>
                <a:cxn ang="0">
                  <a:pos x="connsiteX1" y="connsiteY1"/>
                </a:cxn>
                <a:cxn ang="0">
                  <a:pos x="connsiteX2" y="connsiteY2"/>
                </a:cxn>
              </a:cxnLst>
              <a:rect l="l" t="t" r="r" b="b"/>
              <a:pathLst>
                <a:path w="887218" h="1182864">
                  <a:moveTo>
                    <a:pt x="887218" y="0"/>
                  </a:moveTo>
                  <a:cubicBezTo>
                    <a:pt x="613224" y="153656"/>
                    <a:pt x="339231" y="307313"/>
                    <a:pt x="191361" y="504457"/>
                  </a:cubicBezTo>
                  <a:cubicBezTo>
                    <a:pt x="43491" y="701601"/>
                    <a:pt x="0" y="1182864"/>
                    <a:pt x="0" y="1182864"/>
                  </a:cubicBezTo>
                </a:path>
              </a:pathLst>
            </a:custGeom>
            <a:ln w="889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Oval 115"/>
            <p:cNvSpPr/>
            <p:nvPr/>
          </p:nvSpPr>
          <p:spPr>
            <a:xfrm>
              <a:off x="1026594" y="4220131"/>
              <a:ext cx="412357" cy="336563"/>
            </a:xfrm>
            <a:prstGeom prst="ellipse">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Arial"/>
                  <a:cs typeface="Arial"/>
                </a:rPr>
                <a:t>+</a:t>
              </a:r>
              <a:endParaRPr lang="en-US" sz="2000" dirty="0">
                <a:solidFill>
                  <a:schemeClr val="tx1"/>
                </a:solidFill>
                <a:latin typeface="Arial"/>
                <a:cs typeface="Arial"/>
              </a:endParaRPr>
            </a:p>
          </p:txBody>
        </p:sp>
        <p:cxnSp>
          <p:nvCxnSpPr>
            <p:cNvPr id="114" name="Straight Connector 113"/>
            <p:cNvCxnSpPr/>
            <p:nvPr/>
          </p:nvCxnSpPr>
          <p:spPr>
            <a:xfrm flipV="1">
              <a:off x="1331737" y="4074386"/>
              <a:ext cx="169240" cy="178736"/>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4875766" y="4088198"/>
            <a:ext cx="1820900" cy="959422"/>
            <a:chOff x="4875766" y="4088198"/>
            <a:chExt cx="1820900" cy="959422"/>
          </a:xfrm>
        </p:grpSpPr>
        <p:grpSp>
          <p:nvGrpSpPr>
            <p:cNvPr id="124" name="Group 123"/>
            <p:cNvGrpSpPr/>
            <p:nvPr/>
          </p:nvGrpSpPr>
          <p:grpSpPr>
            <a:xfrm>
              <a:off x="4875766" y="4088198"/>
              <a:ext cx="1107896" cy="444708"/>
              <a:chOff x="4475952" y="2418213"/>
              <a:chExt cx="1107896" cy="444708"/>
            </a:xfrm>
          </p:grpSpPr>
          <p:grpSp>
            <p:nvGrpSpPr>
              <p:cNvPr id="129" name="Group 128"/>
              <p:cNvGrpSpPr/>
              <p:nvPr/>
            </p:nvGrpSpPr>
            <p:grpSpPr>
              <a:xfrm flipH="1">
                <a:off x="4475952" y="2544485"/>
                <a:ext cx="492767" cy="318436"/>
                <a:chOff x="3799690" y="2007852"/>
                <a:chExt cx="492767" cy="318436"/>
              </a:xfrm>
            </p:grpSpPr>
            <p:sp>
              <p:nvSpPr>
                <p:cNvPr id="136" name="Right Triangle 135"/>
                <p:cNvSpPr/>
                <p:nvPr/>
              </p:nvSpPr>
              <p:spPr>
                <a:xfrm rot="13188510">
                  <a:off x="3799690" y="2007852"/>
                  <a:ext cx="280877" cy="318436"/>
                </a:xfrm>
                <a:prstGeom prst="r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4144009" y="2065877"/>
                  <a:ext cx="148448" cy="164955"/>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0" name="Group 129"/>
              <p:cNvGrpSpPr/>
              <p:nvPr/>
            </p:nvGrpSpPr>
            <p:grpSpPr>
              <a:xfrm flipV="1">
                <a:off x="4825112" y="2418213"/>
                <a:ext cx="758736" cy="280424"/>
                <a:chOff x="4296407" y="2168101"/>
                <a:chExt cx="1431049" cy="205376"/>
              </a:xfrm>
            </p:grpSpPr>
            <p:cxnSp>
              <p:nvCxnSpPr>
                <p:cNvPr id="134" name="Straight Connector 133"/>
                <p:cNvCxnSpPr/>
                <p:nvPr/>
              </p:nvCxnSpPr>
              <p:spPr>
                <a:xfrm flipV="1">
                  <a:off x="5696343" y="2168101"/>
                  <a:ext cx="0" cy="20537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296407" y="2169339"/>
                  <a:ext cx="1431049" cy="3365"/>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sp>
          <p:nvSpPr>
            <p:cNvPr id="140" name="Freeform 139"/>
            <p:cNvSpPr/>
            <p:nvPr/>
          </p:nvSpPr>
          <p:spPr>
            <a:xfrm flipH="1">
              <a:off x="5942474" y="4321588"/>
              <a:ext cx="754192" cy="726032"/>
            </a:xfrm>
            <a:custGeom>
              <a:avLst/>
              <a:gdLst>
                <a:gd name="connsiteX0" fmla="*/ 887218 w 887218"/>
                <a:gd name="connsiteY0" fmla="*/ 0 h 1182864"/>
                <a:gd name="connsiteX1" fmla="*/ 191361 w 887218"/>
                <a:gd name="connsiteY1" fmla="*/ 504457 h 1182864"/>
                <a:gd name="connsiteX2" fmla="*/ 0 w 887218"/>
                <a:gd name="connsiteY2" fmla="*/ 1182864 h 1182864"/>
              </a:gdLst>
              <a:ahLst/>
              <a:cxnLst>
                <a:cxn ang="0">
                  <a:pos x="connsiteX0" y="connsiteY0"/>
                </a:cxn>
                <a:cxn ang="0">
                  <a:pos x="connsiteX1" y="connsiteY1"/>
                </a:cxn>
                <a:cxn ang="0">
                  <a:pos x="connsiteX2" y="connsiteY2"/>
                </a:cxn>
              </a:cxnLst>
              <a:rect l="l" t="t" r="r" b="b"/>
              <a:pathLst>
                <a:path w="887218" h="1182864">
                  <a:moveTo>
                    <a:pt x="887218" y="0"/>
                  </a:moveTo>
                  <a:cubicBezTo>
                    <a:pt x="613224" y="153656"/>
                    <a:pt x="339231" y="307313"/>
                    <a:pt x="191361" y="504457"/>
                  </a:cubicBezTo>
                  <a:cubicBezTo>
                    <a:pt x="43491" y="701601"/>
                    <a:pt x="0" y="1182864"/>
                    <a:pt x="0" y="1182864"/>
                  </a:cubicBezTo>
                </a:path>
              </a:pathLst>
            </a:custGeom>
            <a:ln w="88900">
              <a:solidFill>
                <a:srgbClr val="3366FF"/>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8000"/>
                </a:solidFill>
              </a:endParaRPr>
            </a:p>
          </p:txBody>
        </p:sp>
      </p:grpSp>
      <p:sp>
        <p:nvSpPr>
          <p:cNvPr id="141" name="Freeform 140"/>
          <p:cNvSpPr/>
          <p:nvPr/>
        </p:nvSpPr>
        <p:spPr>
          <a:xfrm flipV="1">
            <a:off x="4115565" y="3616222"/>
            <a:ext cx="754192" cy="726032"/>
          </a:xfrm>
          <a:custGeom>
            <a:avLst/>
            <a:gdLst>
              <a:gd name="connsiteX0" fmla="*/ 887218 w 887218"/>
              <a:gd name="connsiteY0" fmla="*/ 0 h 1182864"/>
              <a:gd name="connsiteX1" fmla="*/ 191361 w 887218"/>
              <a:gd name="connsiteY1" fmla="*/ 504457 h 1182864"/>
              <a:gd name="connsiteX2" fmla="*/ 0 w 887218"/>
              <a:gd name="connsiteY2" fmla="*/ 1182864 h 1182864"/>
            </a:gdLst>
            <a:ahLst/>
            <a:cxnLst>
              <a:cxn ang="0">
                <a:pos x="connsiteX0" y="connsiteY0"/>
              </a:cxn>
              <a:cxn ang="0">
                <a:pos x="connsiteX1" y="connsiteY1"/>
              </a:cxn>
              <a:cxn ang="0">
                <a:pos x="connsiteX2" y="connsiteY2"/>
              </a:cxn>
            </a:cxnLst>
            <a:rect l="l" t="t" r="r" b="b"/>
            <a:pathLst>
              <a:path w="887218" h="1182864">
                <a:moveTo>
                  <a:pt x="887218" y="0"/>
                </a:moveTo>
                <a:cubicBezTo>
                  <a:pt x="613224" y="153656"/>
                  <a:pt x="339231" y="307313"/>
                  <a:pt x="191361" y="504457"/>
                </a:cubicBezTo>
                <a:cubicBezTo>
                  <a:pt x="43491" y="701601"/>
                  <a:pt x="0" y="1182864"/>
                  <a:pt x="0" y="1182864"/>
                </a:cubicBezTo>
              </a:path>
            </a:pathLst>
          </a:custGeom>
          <a:ln w="889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25816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rcRect t="-7116" b="-7116"/>
          <a:stretch>
            <a:fillRect/>
          </a:stretch>
        </p:blipFill>
        <p:spPr>
          <a:xfrm>
            <a:off x="945493" y="776430"/>
            <a:ext cx="6505071" cy="3749040"/>
          </a:xfrm>
        </p:spPr>
      </p:pic>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19</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EARLY READ: DESIGN</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19</a:t>
            </a:fld>
            <a:endParaRPr lang="en-US" sz="1200" b="1">
              <a:solidFill>
                <a:schemeClr val="tx1">
                  <a:tint val="75000"/>
                </a:schemeClr>
              </a:solidFill>
              <a:latin typeface="+mn-lt"/>
            </a:endParaRPr>
          </a:p>
        </p:txBody>
      </p:sp>
      <p:sp>
        <p:nvSpPr>
          <p:cNvPr id="4" name="TextBox 3"/>
          <p:cNvSpPr txBox="1"/>
          <p:nvPr/>
        </p:nvSpPr>
        <p:spPr>
          <a:xfrm>
            <a:off x="534736" y="3418337"/>
            <a:ext cx="8032968" cy="2246769"/>
          </a:xfrm>
          <a:prstGeom prst="rect">
            <a:avLst/>
          </a:prstGeom>
          <a:noFill/>
        </p:spPr>
        <p:txBody>
          <a:bodyPr wrap="none" rtlCol="0">
            <a:spAutoFit/>
          </a:bodyPr>
          <a:lstStyle/>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r>
              <a:rPr lang="en-US" sz="2800" dirty="0" smtClean="0"/>
              <a:t>Early Read reduces </a:t>
            </a:r>
            <a:r>
              <a:rPr lang="en-US" sz="2800" dirty="0" err="1" smtClean="0"/>
              <a:t>R</a:t>
            </a:r>
            <a:r>
              <a:rPr lang="en-US" sz="2800" baseline="-25000" dirty="0" err="1" smtClean="0"/>
              <a:t>sense</a:t>
            </a:r>
            <a:r>
              <a:rPr lang="en-US" sz="2800" dirty="0" smtClean="0"/>
              <a:t> from 10KΩ to 7KΩ</a:t>
            </a:r>
          </a:p>
          <a:p>
            <a:pPr marL="457200" indent="-457200">
              <a:buFont typeface="Arial"/>
              <a:buChar char="•"/>
            </a:pPr>
            <a:r>
              <a:rPr lang="en-US" sz="2800" dirty="0" smtClean="0"/>
              <a:t>The BER increases from 10</a:t>
            </a:r>
            <a:r>
              <a:rPr lang="en-US" sz="2800" baseline="30000" dirty="0" smtClean="0"/>
              <a:t>-16 </a:t>
            </a:r>
            <a:r>
              <a:rPr lang="en-US" sz="2800" dirty="0" smtClean="0"/>
              <a:t>to 10</a:t>
            </a:r>
            <a:r>
              <a:rPr lang="en-US" sz="2800" baseline="30000" dirty="0" smtClean="0"/>
              <a:t>-5</a:t>
            </a:r>
          </a:p>
          <a:p>
            <a:pPr marL="457200" indent="-457200">
              <a:buFont typeface="Arial"/>
              <a:buChar char="•"/>
            </a:pPr>
            <a:r>
              <a:rPr lang="en-US" sz="2800" dirty="0" smtClean="0"/>
              <a:t>Detect using </a:t>
            </a:r>
            <a:r>
              <a:rPr lang="en-US" sz="2800" dirty="0"/>
              <a:t>B</a:t>
            </a:r>
            <a:r>
              <a:rPr lang="en-US" sz="2800" dirty="0" smtClean="0"/>
              <a:t>erger Code, retrying 0.5% times</a:t>
            </a:r>
          </a:p>
        </p:txBody>
      </p:sp>
      <p:sp>
        <p:nvSpPr>
          <p:cNvPr id="31" name="Rectangle 30"/>
          <p:cNvSpPr/>
          <p:nvPr/>
        </p:nvSpPr>
        <p:spPr>
          <a:xfrm>
            <a:off x="417919" y="5700921"/>
            <a:ext cx="8302485"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kumimoji="0" lang="en-US" sz="2800" b="0" i="0" u="none" strike="noStrike" kern="0" cap="none" spc="0" normalizeH="0" baseline="0" noProof="0" dirty="0" smtClean="0">
                <a:ln>
                  <a:noFill/>
                </a:ln>
                <a:solidFill>
                  <a:prstClr val="black"/>
                </a:solidFill>
                <a:effectLst/>
                <a:uLnTx/>
                <a:uFillTx/>
              </a:rPr>
              <a:t>25% reduction</a:t>
            </a:r>
            <a:r>
              <a:rPr kumimoji="0" lang="en-US" sz="2800" b="0" i="0" u="none" strike="noStrike" kern="0" cap="none" spc="0" normalizeH="0" noProof="0" dirty="0" smtClean="0">
                <a:ln>
                  <a:noFill/>
                </a:ln>
                <a:solidFill>
                  <a:prstClr val="black"/>
                </a:solidFill>
                <a:effectLst/>
                <a:uLnTx/>
                <a:uFillTx/>
              </a:rPr>
              <a:t> in read </a:t>
            </a:r>
            <a:r>
              <a:rPr lang="en-US" sz="2800" kern="0" dirty="0">
                <a:solidFill>
                  <a:prstClr val="black"/>
                </a:solidFill>
              </a:rPr>
              <a:t>l</a:t>
            </a:r>
            <a:r>
              <a:rPr kumimoji="0" lang="en-US" sz="2800" b="0" i="0" u="none" strike="noStrike" kern="0" cap="none" spc="0" normalizeH="0" noProof="0" dirty="0" err="1" smtClean="0">
                <a:ln>
                  <a:noFill/>
                </a:ln>
                <a:solidFill>
                  <a:prstClr val="black"/>
                </a:solidFill>
                <a:effectLst/>
                <a:uLnTx/>
                <a:uFillTx/>
              </a:rPr>
              <a:t>atency</a:t>
            </a:r>
            <a:r>
              <a:rPr kumimoji="0" lang="en-US" sz="2800" b="0" i="0" u="none" strike="noStrike" kern="0" cap="none" spc="0" normalizeH="0" noProof="0" dirty="0" smtClean="0">
                <a:ln>
                  <a:noFill/>
                </a:ln>
                <a:solidFill>
                  <a:prstClr val="black"/>
                </a:solidFill>
                <a:effectLst/>
                <a:uLnTx/>
                <a:uFillTx/>
              </a:rPr>
              <a:t> using Early Read</a:t>
            </a:r>
            <a:endParaRPr kumimoji="0" lang="en-US" sz="2800" b="0" i="0" u="none" strike="noStrike" kern="0" cap="none" spc="0" normalizeH="0" baseline="0" noProof="0" dirty="0" smtClean="0">
              <a:ln>
                <a:noFill/>
              </a:ln>
              <a:solidFill>
                <a:prstClr val="black"/>
              </a:solidFill>
              <a:effectLst/>
              <a:uLnTx/>
              <a:uFillTx/>
            </a:endParaRPr>
          </a:p>
        </p:txBody>
      </p:sp>
      <p:grpSp>
        <p:nvGrpSpPr>
          <p:cNvPr id="11" name="Group 10"/>
          <p:cNvGrpSpPr/>
          <p:nvPr/>
        </p:nvGrpSpPr>
        <p:grpSpPr>
          <a:xfrm>
            <a:off x="6848191" y="1698959"/>
            <a:ext cx="1843207" cy="2315909"/>
            <a:chOff x="7036995" y="1887730"/>
            <a:chExt cx="1843207" cy="2315909"/>
          </a:xfrm>
        </p:grpSpPr>
        <p:sp>
          <p:nvSpPr>
            <p:cNvPr id="17" name="Rounded Rectangle 16"/>
            <p:cNvSpPr/>
            <p:nvPr/>
          </p:nvSpPr>
          <p:spPr>
            <a:xfrm>
              <a:off x="7036995" y="3869364"/>
              <a:ext cx="625342" cy="334275"/>
            </a:xfrm>
            <a:prstGeom prst="roundRect">
              <a:avLst/>
            </a:prstGeom>
            <a:noFill/>
            <a:ln w="41275">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7137008" y="1887730"/>
              <a:ext cx="1743194" cy="980302"/>
              <a:chOff x="7137008" y="1887730"/>
              <a:chExt cx="1743194" cy="980302"/>
            </a:xfrm>
          </p:grpSpPr>
          <p:sp>
            <p:nvSpPr>
              <p:cNvPr id="8" name="Rectangular Callout 7"/>
              <p:cNvSpPr/>
              <p:nvPr/>
            </p:nvSpPr>
            <p:spPr>
              <a:xfrm>
                <a:off x="7137008" y="1887730"/>
                <a:ext cx="1670899" cy="980302"/>
              </a:xfrm>
              <a:prstGeom prst="wedgeRectCallout">
                <a:avLst>
                  <a:gd name="adj1" fmla="val -41070"/>
                  <a:gd name="adj2" fmla="val 151152"/>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251706" y="1988674"/>
                <a:ext cx="1628496" cy="369332"/>
              </a:xfrm>
              <a:prstGeom prst="rect">
                <a:avLst/>
              </a:prstGeom>
              <a:noFill/>
            </p:spPr>
            <p:txBody>
              <a:bodyPr wrap="none" rtlCol="0">
                <a:spAutoFit/>
              </a:bodyPr>
              <a:lstStyle/>
              <a:p>
                <a:r>
                  <a:rPr lang="en-US" dirty="0" smtClean="0"/>
                  <a:t>Latency=69ns</a:t>
                </a:r>
                <a:endParaRPr lang="en-US" dirty="0"/>
              </a:p>
            </p:txBody>
          </p:sp>
          <p:sp>
            <p:nvSpPr>
              <p:cNvPr id="21" name="TextBox 20"/>
              <p:cNvSpPr txBox="1"/>
              <p:nvPr/>
            </p:nvSpPr>
            <p:spPr>
              <a:xfrm>
                <a:off x="7237016" y="2341618"/>
                <a:ext cx="1204589" cy="369332"/>
              </a:xfrm>
              <a:prstGeom prst="rect">
                <a:avLst/>
              </a:prstGeom>
              <a:noFill/>
            </p:spPr>
            <p:txBody>
              <a:bodyPr wrap="none" rtlCol="0">
                <a:spAutoFit/>
              </a:bodyPr>
              <a:lstStyle/>
              <a:p>
                <a:r>
                  <a:rPr lang="en-US" dirty="0" smtClean="0"/>
                  <a:t>Retry=0%</a:t>
                </a:r>
                <a:endParaRPr lang="en-US" dirty="0"/>
              </a:p>
            </p:txBody>
          </p:sp>
        </p:grpSp>
      </p:grpSp>
      <p:grpSp>
        <p:nvGrpSpPr>
          <p:cNvPr id="13" name="Group 12"/>
          <p:cNvGrpSpPr/>
          <p:nvPr/>
        </p:nvGrpSpPr>
        <p:grpSpPr>
          <a:xfrm>
            <a:off x="4391049" y="1367394"/>
            <a:ext cx="2473363" cy="2622598"/>
            <a:chOff x="4579853" y="1556165"/>
            <a:chExt cx="2473363" cy="2622598"/>
          </a:xfrm>
        </p:grpSpPr>
        <p:grpSp>
          <p:nvGrpSpPr>
            <p:cNvPr id="25" name="Group 24"/>
            <p:cNvGrpSpPr/>
            <p:nvPr/>
          </p:nvGrpSpPr>
          <p:grpSpPr>
            <a:xfrm>
              <a:off x="5382317" y="1556165"/>
              <a:ext cx="1670899" cy="980302"/>
              <a:chOff x="7218288" y="1938530"/>
              <a:chExt cx="1670899" cy="980302"/>
            </a:xfrm>
          </p:grpSpPr>
          <p:sp>
            <p:nvSpPr>
              <p:cNvPr id="26" name="Rectangular Callout 25"/>
              <p:cNvSpPr/>
              <p:nvPr/>
            </p:nvSpPr>
            <p:spPr>
              <a:xfrm>
                <a:off x="7218288" y="1938530"/>
                <a:ext cx="1670899" cy="980302"/>
              </a:xfrm>
              <a:prstGeom prst="wedgeRectCallout">
                <a:avLst>
                  <a:gd name="adj1" fmla="val -82070"/>
                  <a:gd name="adj2" fmla="val 38640"/>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251706" y="1988674"/>
                <a:ext cx="1628496" cy="369332"/>
              </a:xfrm>
              <a:prstGeom prst="rect">
                <a:avLst/>
              </a:prstGeom>
              <a:noFill/>
            </p:spPr>
            <p:txBody>
              <a:bodyPr wrap="none" rtlCol="0">
                <a:spAutoFit/>
              </a:bodyPr>
              <a:lstStyle/>
              <a:p>
                <a:r>
                  <a:rPr lang="en-US" dirty="0" smtClean="0"/>
                  <a:t>Latency=55ns</a:t>
                </a:r>
                <a:endParaRPr lang="en-US" dirty="0"/>
              </a:p>
            </p:txBody>
          </p:sp>
          <p:sp>
            <p:nvSpPr>
              <p:cNvPr id="33" name="TextBox 32"/>
              <p:cNvSpPr txBox="1"/>
              <p:nvPr/>
            </p:nvSpPr>
            <p:spPr>
              <a:xfrm>
                <a:off x="7237016" y="2341618"/>
                <a:ext cx="1204589" cy="369332"/>
              </a:xfrm>
              <a:prstGeom prst="rect">
                <a:avLst/>
              </a:prstGeom>
              <a:noFill/>
            </p:spPr>
            <p:txBody>
              <a:bodyPr wrap="none" rtlCol="0">
                <a:spAutoFit/>
              </a:bodyPr>
              <a:lstStyle/>
              <a:p>
                <a:r>
                  <a:rPr lang="en-US" dirty="0" smtClean="0"/>
                  <a:t>Retry=0%</a:t>
                </a:r>
                <a:endParaRPr lang="en-US" dirty="0"/>
              </a:p>
            </p:txBody>
          </p:sp>
        </p:grpSp>
        <p:sp>
          <p:nvSpPr>
            <p:cNvPr id="34" name="Rounded Rectangle 33"/>
            <p:cNvSpPr/>
            <p:nvPr/>
          </p:nvSpPr>
          <p:spPr>
            <a:xfrm>
              <a:off x="4579853" y="3844488"/>
              <a:ext cx="625342" cy="334275"/>
            </a:xfrm>
            <a:prstGeom prst="roundRect">
              <a:avLst/>
            </a:prstGeom>
            <a:noFill/>
            <a:ln w="41275">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47700" y="1352678"/>
            <a:ext cx="2479912" cy="2639310"/>
            <a:chOff x="4590013" y="1539453"/>
            <a:chExt cx="2479912" cy="2639310"/>
          </a:xfrm>
        </p:grpSpPr>
        <p:grpSp>
          <p:nvGrpSpPr>
            <p:cNvPr id="36" name="Group 35"/>
            <p:cNvGrpSpPr/>
            <p:nvPr/>
          </p:nvGrpSpPr>
          <p:grpSpPr>
            <a:xfrm>
              <a:off x="5399026" y="1539453"/>
              <a:ext cx="1670899" cy="980302"/>
              <a:chOff x="7234997" y="1921818"/>
              <a:chExt cx="1670899" cy="980302"/>
            </a:xfrm>
          </p:grpSpPr>
          <p:sp>
            <p:nvSpPr>
              <p:cNvPr id="38" name="Rectangular Callout 37"/>
              <p:cNvSpPr/>
              <p:nvPr/>
            </p:nvSpPr>
            <p:spPr>
              <a:xfrm>
                <a:off x="7234997" y="1921818"/>
                <a:ext cx="1670899" cy="980302"/>
              </a:xfrm>
              <a:prstGeom prst="wedgeRectCallout">
                <a:avLst>
                  <a:gd name="adj1" fmla="val -82070"/>
                  <a:gd name="adj2" fmla="val -22730"/>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251706" y="1988674"/>
                <a:ext cx="1628496" cy="369332"/>
              </a:xfrm>
              <a:prstGeom prst="rect">
                <a:avLst/>
              </a:prstGeom>
              <a:noFill/>
            </p:spPr>
            <p:txBody>
              <a:bodyPr wrap="none" rtlCol="0">
                <a:spAutoFit/>
              </a:bodyPr>
              <a:lstStyle/>
              <a:p>
                <a:r>
                  <a:rPr lang="en-US" dirty="0" smtClean="0"/>
                  <a:t>Latency=48ns</a:t>
                </a:r>
                <a:endParaRPr lang="en-US" dirty="0"/>
              </a:p>
            </p:txBody>
          </p:sp>
          <p:sp>
            <p:nvSpPr>
              <p:cNvPr id="40" name="TextBox 39"/>
              <p:cNvSpPr txBox="1"/>
              <p:nvPr/>
            </p:nvSpPr>
            <p:spPr>
              <a:xfrm>
                <a:off x="7237016" y="2341618"/>
                <a:ext cx="1397100" cy="369332"/>
              </a:xfrm>
              <a:prstGeom prst="rect">
                <a:avLst/>
              </a:prstGeom>
              <a:noFill/>
            </p:spPr>
            <p:txBody>
              <a:bodyPr wrap="none" rtlCol="0">
                <a:spAutoFit/>
              </a:bodyPr>
              <a:lstStyle/>
              <a:p>
                <a:r>
                  <a:rPr lang="en-US" dirty="0" smtClean="0"/>
                  <a:t>Retry=0.5%</a:t>
                </a:r>
                <a:endParaRPr lang="en-US" dirty="0"/>
              </a:p>
            </p:txBody>
          </p:sp>
        </p:grpSp>
        <p:sp>
          <p:nvSpPr>
            <p:cNvPr id="37" name="Rounded Rectangle 36"/>
            <p:cNvSpPr/>
            <p:nvPr/>
          </p:nvSpPr>
          <p:spPr>
            <a:xfrm>
              <a:off x="4590013" y="3844488"/>
              <a:ext cx="625342" cy="334275"/>
            </a:xfrm>
            <a:prstGeom prst="roundRect">
              <a:avLst/>
            </a:prstGeom>
            <a:noFill/>
            <a:ln w="41275">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7537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1748" name="Content Placeholder 2"/>
          <p:cNvSpPr>
            <a:spLocks noGrp="1"/>
          </p:cNvSpPr>
          <p:nvPr>
            <p:ph idx="1"/>
          </p:nvPr>
        </p:nvSpPr>
        <p:spPr>
          <a:xfrm>
            <a:off x="242888" y="964098"/>
            <a:ext cx="8601212" cy="5298342"/>
          </a:xfrm>
        </p:spPr>
        <p:txBody>
          <a:bodyPr/>
          <a:lstStyle/>
          <a:p>
            <a:pPr eaLnBrk="1" hangingPunct="1"/>
            <a:r>
              <a:rPr lang="en-US" sz="2600" dirty="0" smtClean="0">
                <a:latin typeface="Arial"/>
                <a:cs typeface="Arial"/>
              </a:rPr>
              <a:t>Phase Change Memory (PCM) promises higher density and better scalability</a:t>
            </a:r>
            <a:endParaRPr lang="en-US" sz="2600" dirty="0">
              <a:latin typeface="Arial"/>
              <a:cs typeface="Arial"/>
            </a:endParaRPr>
          </a:p>
          <a:p>
            <a:pPr marL="0" lvl="0" indent="0">
              <a:buNone/>
            </a:pPr>
            <a:r>
              <a:rPr lang="en-US" sz="2600" dirty="0" smtClean="0">
                <a:latin typeface="Arial"/>
                <a:cs typeface="Arial"/>
              </a:rPr>
              <a:t>Key Challenges:</a:t>
            </a:r>
          </a:p>
          <a:p>
            <a:r>
              <a:rPr lang="en-US" sz="2600" dirty="0" smtClean="0">
                <a:latin typeface="Arial"/>
                <a:cs typeface="Arial"/>
              </a:rPr>
              <a:t>Limited </a:t>
            </a:r>
            <a:r>
              <a:rPr lang="en-US" sz="2600" dirty="0">
                <a:latin typeface="Arial"/>
                <a:cs typeface="Arial"/>
              </a:rPr>
              <a:t>Endurance (10-100M writes/cell</a:t>
            </a:r>
            <a:r>
              <a:rPr lang="en-US" sz="2600" dirty="0" smtClean="0">
                <a:latin typeface="Arial"/>
                <a:cs typeface="Arial"/>
              </a:rPr>
              <a:t>)</a:t>
            </a:r>
          </a:p>
          <a:p>
            <a:pPr lvl="1"/>
            <a:r>
              <a:rPr lang="en-US" sz="2400" dirty="0" smtClean="0">
                <a:solidFill>
                  <a:srgbClr val="008000"/>
                </a:solidFill>
                <a:latin typeface="Arial"/>
                <a:cs typeface="Arial"/>
              </a:rPr>
              <a:t>Wear </a:t>
            </a:r>
            <a:r>
              <a:rPr lang="en-US" sz="2400" dirty="0">
                <a:solidFill>
                  <a:srgbClr val="008000"/>
                </a:solidFill>
                <a:latin typeface="Arial"/>
                <a:cs typeface="Arial"/>
              </a:rPr>
              <a:t>Leveling, Error correction, Graceful </a:t>
            </a:r>
            <a:r>
              <a:rPr lang="en-US" sz="2400" dirty="0" smtClean="0">
                <a:solidFill>
                  <a:srgbClr val="008000"/>
                </a:solidFill>
                <a:latin typeface="Arial"/>
                <a:cs typeface="Arial"/>
              </a:rPr>
              <a:t>degradation</a:t>
            </a:r>
          </a:p>
          <a:p>
            <a:r>
              <a:rPr lang="en-US" sz="2600" dirty="0">
                <a:latin typeface="Arial"/>
                <a:cs typeface="Arial"/>
              </a:rPr>
              <a:t>High Write Latency (4X-8X higher </a:t>
            </a:r>
            <a:r>
              <a:rPr lang="en-US" sz="2600" dirty="0" smtClean="0">
                <a:latin typeface="Arial"/>
                <a:cs typeface="Arial"/>
              </a:rPr>
              <a:t>than PCM read)</a:t>
            </a:r>
          </a:p>
          <a:p>
            <a:pPr lvl="1"/>
            <a:r>
              <a:rPr lang="en-US" sz="2400" dirty="0" err="1" smtClean="0">
                <a:solidFill>
                  <a:srgbClr val="008000"/>
                </a:solidFill>
                <a:latin typeface="Arial"/>
                <a:cs typeface="Arial"/>
              </a:rPr>
              <a:t>PreSET</a:t>
            </a:r>
            <a:r>
              <a:rPr lang="en-US" sz="2400" dirty="0" smtClean="0">
                <a:solidFill>
                  <a:srgbClr val="008000"/>
                </a:solidFill>
                <a:latin typeface="Arial"/>
                <a:cs typeface="Arial"/>
              </a:rPr>
              <a:t>, Write Cancellation, Write Pausing</a:t>
            </a:r>
            <a:endParaRPr lang="en-US" sz="2400" dirty="0">
              <a:solidFill>
                <a:srgbClr val="008000"/>
              </a:solidFill>
              <a:latin typeface="Arial"/>
              <a:cs typeface="Arial"/>
            </a:endParaRPr>
          </a:p>
          <a:p>
            <a:r>
              <a:rPr lang="en-US" sz="2600" dirty="0">
                <a:latin typeface="Arial"/>
                <a:cs typeface="Arial"/>
              </a:rPr>
              <a:t>High Read Latency </a:t>
            </a:r>
            <a:r>
              <a:rPr lang="en-US" sz="2600" dirty="0" smtClean="0">
                <a:latin typeface="Arial"/>
                <a:cs typeface="Arial"/>
              </a:rPr>
              <a:t>(2X </a:t>
            </a:r>
            <a:r>
              <a:rPr lang="en-US" sz="2600" dirty="0">
                <a:latin typeface="Arial"/>
                <a:cs typeface="Arial"/>
              </a:rPr>
              <a:t>of DRAM</a:t>
            </a:r>
            <a:r>
              <a:rPr lang="en-US" sz="2600" dirty="0" smtClean="0">
                <a:latin typeface="Arial"/>
                <a:cs typeface="Arial"/>
              </a:rPr>
              <a:t>)</a:t>
            </a:r>
          </a:p>
          <a:p>
            <a:pPr lvl="1"/>
            <a:r>
              <a:rPr lang="en-US" sz="2400" dirty="0" smtClean="0">
                <a:solidFill>
                  <a:srgbClr val="008000"/>
                </a:solidFill>
                <a:latin typeface="Arial"/>
                <a:cs typeface="Arial"/>
              </a:rPr>
              <a:t>Hybrid </a:t>
            </a:r>
            <a:r>
              <a:rPr lang="en-US" sz="2400" dirty="0">
                <a:solidFill>
                  <a:srgbClr val="008000"/>
                </a:solidFill>
                <a:latin typeface="Arial"/>
                <a:cs typeface="Arial"/>
              </a:rPr>
              <a:t>Memory, combining PCM and </a:t>
            </a:r>
            <a:r>
              <a:rPr lang="en-US" sz="2400" dirty="0" smtClean="0">
                <a:solidFill>
                  <a:srgbClr val="008000"/>
                </a:solidFill>
                <a:latin typeface="Arial"/>
                <a:cs typeface="Arial"/>
              </a:rPr>
              <a:t>DRAM</a:t>
            </a:r>
          </a:p>
          <a:p>
            <a:pPr eaLnBrk="1" hangingPunct="1"/>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2</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INTRODUCTION TO PCM</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2</a:t>
            </a:fld>
            <a:endParaRPr lang="en-US" sz="1200" b="1">
              <a:solidFill>
                <a:schemeClr val="tx1">
                  <a:tint val="75000"/>
                </a:schemeClr>
              </a:solidFill>
              <a:latin typeface="+mn-lt"/>
            </a:endParaRPr>
          </a:p>
        </p:txBody>
      </p:sp>
      <p:sp>
        <p:nvSpPr>
          <p:cNvPr id="15" name="Rectangle 14"/>
          <p:cNvSpPr/>
          <p:nvPr/>
        </p:nvSpPr>
        <p:spPr>
          <a:xfrm>
            <a:off x="720879" y="6125732"/>
            <a:ext cx="7736894" cy="492443"/>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600" kern="0" dirty="0" smtClean="0">
                <a:solidFill>
                  <a:prstClr val="black"/>
                </a:solidFill>
              </a:rPr>
              <a:t>Goal </a:t>
            </a:r>
            <a:r>
              <a:rPr lang="en-US" sz="2600" kern="0" dirty="0" smtClean="0">
                <a:solidFill>
                  <a:prstClr val="black"/>
                </a:solidFill>
                <a:latin typeface="Wingdings"/>
                <a:ea typeface="Wingdings"/>
                <a:cs typeface="Wingdings"/>
                <a:sym typeface="Wingdings"/>
              </a:rPr>
              <a:t></a:t>
            </a:r>
            <a:r>
              <a:rPr lang="en-US" sz="2600" kern="0" dirty="0" smtClean="0">
                <a:solidFill>
                  <a:prstClr val="black"/>
                </a:solidFill>
                <a:sym typeface="Wingdings"/>
              </a:rPr>
              <a:t> </a:t>
            </a:r>
            <a:r>
              <a:rPr lang="en-US" sz="2600" kern="0" dirty="0" smtClean="0">
                <a:solidFill>
                  <a:prstClr val="black"/>
                </a:solidFill>
              </a:rPr>
              <a:t>Reduce the high read latency of PCM</a:t>
            </a:r>
          </a:p>
        </p:txBody>
      </p:sp>
      <p:grpSp>
        <p:nvGrpSpPr>
          <p:cNvPr id="19" name="Group 18"/>
          <p:cNvGrpSpPr/>
          <p:nvPr/>
        </p:nvGrpSpPr>
        <p:grpSpPr>
          <a:xfrm>
            <a:off x="7137817" y="3880213"/>
            <a:ext cx="1798931" cy="2128244"/>
            <a:chOff x="7337160" y="3083355"/>
            <a:chExt cx="1735729" cy="2558417"/>
          </a:xfrm>
        </p:grpSpPr>
        <p:grpSp>
          <p:nvGrpSpPr>
            <p:cNvPr id="20" name="Group 19"/>
            <p:cNvGrpSpPr/>
            <p:nvPr/>
          </p:nvGrpSpPr>
          <p:grpSpPr>
            <a:xfrm>
              <a:off x="7337160" y="3083355"/>
              <a:ext cx="1728805" cy="2238739"/>
              <a:chOff x="7415194" y="3302536"/>
              <a:chExt cx="1728805" cy="2238739"/>
            </a:xfrm>
          </p:grpSpPr>
          <p:sp>
            <p:nvSpPr>
              <p:cNvPr id="22" name="Rectangle 21"/>
              <p:cNvSpPr/>
              <p:nvPr/>
            </p:nvSpPr>
            <p:spPr>
              <a:xfrm>
                <a:off x="7415194" y="3302536"/>
                <a:ext cx="1728805" cy="22387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258880" y="3467405"/>
                <a:ext cx="832645" cy="1728225"/>
              </a:xfrm>
              <a:prstGeom prst="roundRect">
                <a:avLst/>
              </a:prstGeom>
              <a:solidFill>
                <a:srgbClr val="66FF33"/>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PCM</a:t>
                </a:r>
              </a:p>
            </p:txBody>
          </p:sp>
          <p:sp>
            <p:nvSpPr>
              <p:cNvPr id="24" name="Rounded Rectangle 23"/>
              <p:cNvSpPr/>
              <p:nvPr/>
            </p:nvSpPr>
            <p:spPr>
              <a:xfrm>
                <a:off x="7842556" y="3899460"/>
                <a:ext cx="416323" cy="86411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5" name="TextBox 24"/>
              <p:cNvSpPr txBox="1"/>
              <p:nvPr/>
            </p:nvSpPr>
            <p:spPr>
              <a:xfrm>
                <a:off x="7415195" y="4734858"/>
                <a:ext cx="854721" cy="646331"/>
              </a:xfrm>
              <a:prstGeom prst="rect">
                <a:avLst/>
              </a:prstGeom>
              <a:noFill/>
            </p:spPr>
            <p:txBody>
              <a:bodyPr wrap="none" rtlCol="0">
                <a:spAutoFit/>
              </a:bodyPr>
              <a:lstStyle/>
              <a:p>
                <a:r>
                  <a:rPr lang="en-US" b="1" dirty="0" smtClean="0">
                    <a:solidFill>
                      <a:srgbClr val="C00000"/>
                    </a:solidFill>
                  </a:rPr>
                  <a:t>DRAM </a:t>
                </a:r>
              </a:p>
              <a:p>
                <a:r>
                  <a:rPr lang="en-US" b="1" dirty="0" smtClean="0">
                    <a:solidFill>
                      <a:srgbClr val="C00000"/>
                    </a:solidFill>
                  </a:rPr>
                  <a:t>Cache</a:t>
                </a:r>
                <a:endParaRPr lang="en-US" b="1" dirty="0">
                  <a:solidFill>
                    <a:srgbClr val="C00000"/>
                  </a:solidFill>
                </a:endParaRPr>
              </a:p>
            </p:txBody>
          </p:sp>
        </p:grpSp>
        <p:sp>
          <p:nvSpPr>
            <p:cNvPr id="21" name="TextBox 20"/>
            <p:cNvSpPr txBox="1"/>
            <p:nvPr/>
          </p:nvSpPr>
          <p:spPr>
            <a:xfrm>
              <a:off x="7375565" y="5272440"/>
              <a:ext cx="1697324" cy="369332"/>
            </a:xfrm>
            <a:prstGeom prst="rect">
              <a:avLst/>
            </a:prstGeom>
            <a:noFill/>
          </p:spPr>
          <p:txBody>
            <a:bodyPr wrap="none" rtlCol="0">
              <a:spAutoFit/>
            </a:bodyPr>
            <a:lstStyle/>
            <a:p>
              <a:r>
                <a:rPr lang="en-US" b="1" dirty="0" smtClean="0"/>
                <a:t>Hybrid Memory</a:t>
              </a:r>
              <a:endParaRPr lang="en-US" b="1"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Outline</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20</a:t>
            </a:fld>
            <a:endParaRPr lang="en-US"/>
          </a:p>
        </p:txBody>
      </p:sp>
      <p:sp>
        <p:nvSpPr>
          <p:cNvPr id="5" name="Content Placeholder 2"/>
          <p:cNvSpPr>
            <a:spLocks noGrp="1"/>
          </p:cNvSpPr>
          <p:nvPr>
            <p:ph idx="1"/>
          </p:nvPr>
        </p:nvSpPr>
        <p:spPr>
          <a:xfrm>
            <a:off x="228600" y="1371599"/>
            <a:ext cx="8610600" cy="5032127"/>
          </a:xfrm>
        </p:spPr>
        <p:txBody>
          <a:bodyPr>
            <a:noAutofit/>
          </a:bodyPr>
          <a:lstStyle/>
          <a:p>
            <a:pPr>
              <a:lnSpc>
                <a:spcPct val="150000"/>
              </a:lnSpc>
            </a:pPr>
            <a:r>
              <a:rPr lang="en-US" sz="2800" dirty="0" smtClean="0">
                <a:solidFill>
                  <a:srgbClr val="BFBFBF"/>
                </a:solidFill>
                <a:latin typeface="Arial"/>
                <a:cs typeface="Arial"/>
              </a:rPr>
              <a:t>Introduction and Background</a:t>
            </a:r>
          </a:p>
          <a:p>
            <a:pPr>
              <a:lnSpc>
                <a:spcPct val="150000"/>
              </a:lnSpc>
            </a:pPr>
            <a:r>
              <a:rPr lang="en-US" sz="2800" dirty="0">
                <a:solidFill>
                  <a:srgbClr val="BFBFBF"/>
                </a:solidFill>
                <a:latin typeface="Arial"/>
                <a:cs typeface="Arial"/>
              </a:rPr>
              <a:t>Early Read</a:t>
            </a:r>
          </a:p>
          <a:p>
            <a:pPr>
              <a:lnSpc>
                <a:spcPct val="150000"/>
              </a:lnSpc>
            </a:pPr>
            <a:r>
              <a:rPr lang="en-US" sz="2800" dirty="0">
                <a:solidFill>
                  <a:schemeClr val="tx1">
                    <a:lumMod val="65000"/>
                  </a:schemeClr>
                </a:solidFill>
                <a:latin typeface="Arial"/>
                <a:cs typeface="Arial"/>
              </a:rPr>
              <a:t>Turbo </a:t>
            </a:r>
            <a:r>
              <a:rPr lang="en-US" sz="2800" dirty="0" smtClean="0">
                <a:solidFill>
                  <a:schemeClr val="tx1">
                    <a:lumMod val="65000"/>
                  </a:schemeClr>
                </a:solidFill>
                <a:latin typeface="Arial"/>
                <a:cs typeface="Arial"/>
              </a:rPr>
              <a:t>Read</a:t>
            </a:r>
          </a:p>
          <a:p>
            <a:pPr>
              <a:lnSpc>
                <a:spcPct val="150000"/>
              </a:lnSpc>
            </a:pPr>
            <a:r>
              <a:rPr lang="en-US" sz="2800" dirty="0" err="1">
                <a:solidFill>
                  <a:srgbClr val="BFBFBF"/>
                </a:solidFill>
                <a:latin typeface="Arial"/>
                <a:cs typeface="Arial"/>
              </a:rPr>
              <a:t>Early+Turbo</a:t>
            </a:r>
            <a:r>
              <a:rPr lang="en-US" sz="2800" dirty="0">
                <a:solidFill>
                  <a:srgbClr val="BFBFBF"/>
                </a:solidFill>
                <a:latin typeface="Arial"/>
                <a:cs typeface="Arial"/>
              </a:rPr>
              <a:t> Read</a:t>
            </a:r>
          </a:p>
          <a:p>
            <a:pPr>
              <a:lnSpc>
                <a:spcPct val="150000"/>
              </a:lnSpc>
            </a:pPr>
            <a:r>
              <a:rPr lang="en-US" sz="2800" dirty="0" smtClean="0">
                <a:solidFill>
                  <a:srgbClr val="BFBFBF"/>
                </a:solidFill>
                <a:latin typeface="Arial"/>
                <a:cs typeface="Arial"/>
              </a:rPr>
              <a:t>Results</a:t>
            </a:r>
          </a:p>
          <a:p>
            <a:pPr>
              <a:lnSpc>
                <a:spcPct val="150000"/>
              </a:lnSpc>
            </a:pPr>
            <a:r>
              <a:rPr lang="en-US" sz="2800" dirty="0" smtClean="0">
                <a:solidFill>
                  <a:srgbClr val="BFBFBF"/>
                </a:solidFill>
                <a:latin typeface="Arial"/>
                <a:cs typeface="Arial"/>
              </a:rPr>
              <a:t>Summary</a:t>
            </a:r>
            <a:endParaRPr lang="en-US" sz="2800" dirty="0">
              <a:solidFill>
                <a:srgbClr val="BFBFBF"/>
              </a:solidFill>
              <a:latin typeface="Arial"/>
              <a:cs typeface="Arial"/>
            </a:endParaRPr>
          </a:p>
        </p:txBody>
      </p:sp>
      <p:sp>
        <p:nvSpPr>
          <p:cNvPr id="6" name="Up Arrow 5"/>
          <p:cNvSpPr/>
          <p:nvPr/>
        </p:nvSpPr>
        <p:spPr>
          <a:xfrm rot="16200000">
            <a:off x="2633898" y="3100177"/>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11285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21</a:t>
            </a:fld>
            <a:endParaRPr lang="en-US"/>
          </a:p>
        </p:txBody>
      </p:sp>
      <p:sp>
        <p:nvSpPr>
          <p:cNvPr id="2" name="Title 1"/>
          <p:cNvSpPr>
            <a:spLocks noGrp="1"/>
          </p:cNvSpPr>
          <p:nvPr>
            <p:ph type="title"/>
          </p:nvPr>
        </p:nvSpPr>
        <p:spPr>
          <a:xfrm>
            <a:off x="247649" y="198438"/>
            <a:ext cx="8725083" cy="487362"/>
          </a:xfrm>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READING WITH HIGHER VOLTAGE</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21</a:t>
            </a:fld>
            <a:endParaRPr lang="en-US" sz="1200" b="1">
              <a:solidFill>
                <a:schemeClr val="tx1">
                  <a:tint val="75000"/>
                </a:schemeClr>
              </a:solidFill>
              <a:latin typeface="+mn-lt"/>
            </a:endParaRPr>
          </a:p>
        </p:txBody>
      </p:sp>
      <p:sp>
        <p:nvSpPr>
          <p:cNvPr id="4" name="Content Placeholder 3"/>
          <p:cNvSpPr>
            <a:spLocks noGrp="1"/>
          </p:cNvSpPr>
          <p:nvPr>
            <p:ph idx="1"/>
          </p:nvPr>
        </p:nvSpPr>
        <p:spPr/>
        <p:txBody>
          <a:bodyPr/>
          <a:lstStyle/>
          <a:p>
            <a:r>
              <a:rPr lang="en-US" sz="2600" dirty="0" smtClean="0">
                <a:latin typeface="Arial"/>
                <a:cs typeface="Arial"/>
              </a:rPr>
              <a:t>PCM writes data by passing current through cell</a:t>
            </a:r>
          </a:p>
          <a:p>
            <a:r>
              <a:rPr lang="en-US" sz="2600" dirty="0">
                <a:latin typeface="Arial"/>
                <a:cs typeface="Arial"/>
              </a:rPr>
              <a:t>P</a:t>
            </a:r>
            <a:r>
              <a:rPr lang="en-US" sz="2600" dirty="0" smtClean="0">
                <a:latin typeface="Arial"/>
                <a:cs typeface="Arial"/>
              </a:rPr>
              <a:t>CM reads data by passing current through cell</a:t>
            </a:r>
          </a:p>
          <a:p>
            <a:pPr lvl="1"/>
            <a:r>
              <a:rPr lang="en-US" sz="2600" dirty="0" smtClean="0">
                <a:latin typeface="Arial"/>
                <a:cs typeface="Arial"/>
              </a:rPr>
              <a:t>Read current &lt;&lt; Write current</a:t>
            </a:r>
          </a:p>
          <a:p>
            <a:r>
              <a:rPr lang="en-US" sz="2600" dirty="0" smtClean="0">
                <a:latin typeface="Arial"/>
                <a:cs typeface="Arial"/>
              </a:rPr>
              <a:t>Higher read current can reduce read latency</a:t>
            </a:r>
            <a:endParaRPr lang="en-US" sz="2600" dirty="0" smtClean="0">
              <a:latin typeface="Arial"/>
              <a:cs typeface="Arial"/>
              <a:sym typeface="Wingdings"/>
            </a:endParaRPr>
          </a:p>
          <a:p>
            <a:r>
              <a:rPr lang="en-US" sz="2600" b="1" dirty="0" smtClean="0">
                <a:latin typeface="Arial"/>
                <a:ea typeface="Wingdings"/>
                <a:cs typeface="Arial"/>
                <a:sym typeface="Wingdings"/>
              </a:rPr>
              <a:t>Read Disturb </a:t>
            </a:r>
            <a:r>
              <a:rPr lang="en-US" sz="2600" dirty="0" smtClean="0">
                <a:latin typeface="Arial"/>
                <a:ea typeface="Wingdings"/>
                <a:cs typeface="Arial"/>
                <a:sym typeface="Wingdings"/>
              </a:rPr>
              <a:t> Causes PCM cells to accidently flip</a:t>
            </a:r>
            <a:endParaRPr lang="en-US" sz="2600" b="1" dirty="0">
              <a:latin typeface="Arial"/>
              <a:cs typeface="Arial"/>
            </a:endParaRPr>
          </a:p>
        </p:txBody>
      </p:sp>
      <p:cxnSp>
        <p:nvCxnSpPr>
          <p:cNvPr id="7" name="Straight Arrow Connector 6"/>
          <p:cNvCxnSpPr/>
          <p:nvPr/>
        </p:nvCxnSpPr>
        <p:spPr>
          <a:xfrm flipV="1">
            <a:off x="983696" y="3817475"/>
            <a:ext cx="0" cy="1738001"/>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966987" y="5527040"/>
            <a:ext cx="3229093" cy="11725"/>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94617" y="5575789"/>
            <a:ext cx="913218" cy="492443"/>
          </a:xfrm>
          <a:prstGeom prst="rect">
            <a:avLst/>
          </a:prstGeom>
          <a:noFill/>
        </p:spPr>
        <p:txBody>
          <a:bodyPr wrap="none" rtlCol="0">
            <a:spAutoFit/>
          </a:bodyPr>
          <a:lstStyle/>
          <a:p>
            <a:r>
              <a:rPr lang="en-US" sz="2600" dirty="0" smtClean="0"/>
              <a:t>Time</a:t>
            </a:r>
          </a:p>
        </p:txBody>
      </p:sp>
      <p:sp>
        <p:nvSpPr>
          <p:cNvPr id="16" name="TextBox 15"/>
          <p:cNvSpPr txBox="1"/>
          <p:nvPr/>
        </p:nvSpPr>
        <p:spPr>
          <a:xfrm rot="16200000">
            <a:off x="-167206" y="4504641"/>
            <a:ext cx="1296461" cy="492443"/>
          </a:xfrm>
          <a:prstGeom prst="rect">
            <a:avLst/>
          </a:prstGeom>
          <a:noFill/>
        </p:spPr>
        <p:txBody>
          <a:bodyPr wrap="none" rtlCol="0">
            <a:spAutoFit/>
          </a:bodyPr>
          <a:lstStyle/>
          <a:p>
            <a:r>
              <a:rPr lang="en-US" sz="2600" dirty="0" smtClean="0"/>
              <a:t>Current</a:t>
            </a:r>
          </a:p>
        </p:txBody>
      </p:sp>
      <p:grpSp>
        <p:nvGrpSpPr>
          <p:cNvPr id="28" name="Group 27"/>
          <p:cNvGrpSpPr/>
          <p:nvPr/>
        </p:nvGrpSpPr>
        <p:grpSpPr>
          <a:xfrm>
            <a:off x="983696" y="3683788"/>
            <a:ext cx="3192064" cy="552932"/>
            <a:chOff x="2406096" y="3643148"/>
            <a:chExt cx="3192064" cy="552932"/>
          </a:xfrm>
        </p:grpSpPr>
        <p:cxnSp>
          <p:nvCxnSpPr>
            <p:cNvPr id="18" name="Straight Connector 17"/>
            <p:cNvCxnSpPr/>
            <p:nvPr/>
          </p:nvCxnSpPr>
          <p:spPr>
            <a:xfrm>
              <a:off x="2406096" y="4194631"/>
              <a:ext cx="3192064" cy="1449"/>
            </a:xfrm>
            <a:prstGeom prst="line">
              <a:avLst/>
            </a:prstGeom>
            <a:ln>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06350" y="3643148"/>
              <a:ext cx="2248587" cy="492443"/>
            </a:xfrm>
            <a:prstGeom prst="rect">
              <a:avLst/>
            </a:prstGeom>
            <a:noFill/>
          </p:spPr>
          <p:txBody>
            <a:bodyPr wrap="none" rtlCol="0">
              <a:spAutoFit/>
            </a:bodyPr>
            <a:lstStyle/>
            <a:p>
              <a:r>
                <a:rPr lang="en-US" sz="2600" i="1" dirty="0" smtClean="0"/>
                <a:t>Write Current</a:t>
              </a:r>
              <a:endParaRPr lang="en-US" sz="2600" i="1" dirty="0"/>
            </a:p>
          </p:txBody>
        </p:sp>
      </p:grpSp>
      <p:grpSp>
        <p:nvGrpSpPr>
          <p:cNvPr id="24" name="Group 23"/>
          <p:cNvGrpSpPr/>
          <p:nvPr/>
        </p:nvGrpSpPr>
        <p:grpSpPr>
          <a:xfrm>
            <a:off x="969006" y="4671766"/>
            <a:ext cx="3206754" cy="551483"/>
            <a:chOff x="2391406" y="4631126"/>
            <a:chExt cx="3206754" cy="551483"/>
          </a:xfrm>
        </p:grpSpPr>
        <p:cxnSp>
          <p:nvCxnSpPr>
            <p:cNvPr id="22" name="Straight Connector 21"/>
            <p:cNvCxnSpPr/>
            <p:nvPr/>
          </p:nvCxnSpPr>
          <p:spPr>
            <a:xfrm flipV="1">
              <a:off x="2391406" y="5181600"/>
              <a:ext cx="3206754" cy="1009"/>
            </a:xfrm>
            <a:prstGeom prst="line">
              <a:avLst/>
            </a:prstGeom>
            <a:ln>
              <a:solidFill>
                <a:srgbClr val="008000"/>
              </a:solidFill>
              <a:prstDash val="solid"/>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508369" y="4631126"/>
              <a:ext cx="2267798" cy="492443"/>
            </a:xfrm>
            <a:prstGeom prst="rect">
              <a:avLst/>
            </a:prstGeom>
            <a:noFill/>
          </p:spPr>
          <p:txBody>
            <a:bodyPr wrap="none" rtlCol="0">
              <a:spAutoFit/>
            </a:bodyPr>
            <a:lstStyle/>
            <a:p>
              <a:r>
                <a:rPr lang="en-US" sz="2600" i="1" dirty="0" smtClean="0"/>
                <a:t>Read Current</a:t>
              </a:r>
              <a:endParaRPr lang="en-US" sz="2600" i="1" dirty="0"/>
            </a:p>
          </p:txBody>
        </p:sp>
      </p:grpSp>
      <p:grpSp>
        <p:nvGrpSpPr>
          <p:cNvPr id="25" name="Group 24"/>
          <p:cNvGrpSpPr/>
          <p:nvPr/>
        </p:nvGrpSpPr>
        <p:grpSpPr>
          <a:xfrm>
            <a:off x="987734" y="4372954"/>
            <a:ext cx="3188026" cy="564806"/>
            <a:chOff x="2391406" y="4631126"/>
            <a:chExt cx="3188026" cy="564806"/>
          </a:xfrm>
        </p:grpSpPr>
        <p:cxnSp>
          <p:nvCxnSpPr>
            <p:cNvPr id="26" name="Straight Connector 25"/>
            <p:cNvCxnSpPr/>
            <p:nvPr/>
          </p:nvCxnSpPr>
          <p:spPr>
            <a:xfrm>
              <a:off x="2391406" y="5182609"/>
              <a:ext cx="3188026" cy="13323"/>
            </a:xfrm>
            <a:prstGeom prst="line">
              <a:avLst/>
            </a:prstGeom>
            <a:ln>
              <a:solidFill>
                <a:srgbClr val="008000"/>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508369" y="4631126"/>
              <a:ext cx="2267798" cy="492443"/>
            </a:xfrm>
            <a:prstGeom prst="rect">
              <a:avLst/>
            </a:prstGeom>
            <a:noFill/>
          </p:spPr>
          <p:txBody>
            <a:bodyPr wrap="none" rtlCol="0">
              <a:spAutoFit/>
            </a:bodyPr>
            <a:lstStyle/>
            <a:p>
              <a:r>
                <a:rPr lang="en-US" sz="2600" i="1" dirty="0" smtClean="0"/>
                <a:t>Read Current</a:t>
              </a:r>
              <a:endParaRPr lang="en-US" sz="2600" i="1" dirty="0"/>
            </a:p>
          </p:txBody>
        </p:sp>
      </p:grpSp>
      <p:sp>
        <p:nvSpPr>
          <p:cNvPr id="29" name="Freeform 28"/>
          <p:cNvSpPr/>
          <p:nvPr/>
        </p:nvSpPr>
        <p:spPr>
          <a:xfrm>
            <a:off x="3341076" y="4245398"/>
            <a:ext cx="802032" cy="651750"/>
          </a:xfrm>
          <a:custGeom>
            <a:avLst/>
            <a:gdLst>
              <a:gd name="connsiteX0" fmla="*/ 0 w 802032"/>
              <a:gd name="connsiteY0" fmla="*/ 651750 h 651750"/>
              <a:gd name="connsiteX1" fmla="*/ 484561 w 802032"/>
              <a:gd name="connsiteY1" fmla="*/ 451211 h 651750"/>
              <a:gd name="connsiteX2" fmla="*/ 802032 w 802032"/>
              <a:gd name="connsiteY2" fmla="*/ 0 h 651750"/>
            </a:gdLst>
            <a:ahLst/>
            <a:cxnLst>
              <a:cxn ang="0">
                <a:pos x="connsiteX0" y="connsiteY0"/>
              </a:cxn>
              <a:cxn ang="0">
                <a:pos x="connsiteX1" y="connsiteY1"/>
              </a:cxn>
              <a:cxn ang="0">
                <a:pos x="connsiteX2" y="connsiteY2"/>
              </a:cxn>
            </a:cxnLst>
            <a:rect l="l" t="t" r="r" b="b"/>
            <a:pathLst>
              <a:path w="802032" h="651750">
                <a:moveTo>
                  <a:pt x="0" y="651750"/>
                </a:moveTo>
                <a:cubicBezTo>
                  <a:pt x="175444" y="605793"/>
                  <a:pt x="350889" y="559836"/>
                  <a:pt x="484561" y="451211"/>
                </a:cubicBezTo>
                <a:cubicBezTo>
                  <a:pt x="618233" y="342586"/>
                  <a:pt x="802032" y="0"/>
                  <a:pt x="802032" y="0"/>
                </a:cubicBezTo>
              </a:path>
            </a:pathLst>
          </a:custGeom>
          <a:ln w="38100">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ectangle 31"/>
          <p:cNvSpPr/>
          <p:nvPr/>
        </p:nvSpPr>
        <p:spPr>
          <a:xfrm>
            <a:off x="371561" y="6170627"/>
            <a:ext cx="8302485"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a:solidFill>
                  <a:prstClr val="black"/>
                </a:solidFill>
              </a:rPr>
              <a:t>H</a:t>
            </a:r>
            <a:r>
              <a:rPr kumimoji="0" lang="en-US" sz="2800" b="0" i="0" u="none" strike="noStrike" kern="0" cap="none" spc="0" normalizeH="0" noProof="0" dirty="0" err="1" smtClean="0">
                <a:ln>
                  <a:noFill/>
                </a:ln>
                <a:solidFill>
                  <a:prstClr val="black"/>
                </a:solidFill>
                <a:effectLst/>
                <a:uLnTx/>
                <a:uFillTx/>
              </a:rPr>
              <a:t>igher</a:t>
            </a:r>
            <a:r>
              <a:rPr kumimoji="0" lang="en-US" sz="2800" b="0" i="0" u="none" strike="noStrike" kern="0" cap="none" spc="0" normalizeH="0" noProof="0" dirty="0" smtClean="0">
                <a:ln>
                  <a:noFill/>
                </a:ln>
                <a:solidFill>
                  <a:prstClr val="black"/>
                </a:solidFill>
                <a:effectLst/>
                <a:uLnTx/>
                <a:uFillTx/>
              </a:rPr>
              <a:t> </a:t>
            </a:r>
            <a:r>
              <a:rPr kumimoji="0" lang="en-US" sz="2800" b="0" i="0" u="none" strike="noStrike" kern="0" cap="none" spc="0" normalizeH="0" noProof="0" dirty="0" err="1" smtClean="0">
                <a:ln>
                  <a:noFill/>
                </a:ln>
                <a:solidFill>
                  <a:prstClr val="black"/>
                </a:solidFill>
                <a:effectLst/>
                <a:uLnTx/>
                <a:uFillTx/>
              </a:rPr>
              <a:t>bitline</a:t>
            </a:r>
            <a:r>
              <a:rPr kumimoji="0" lang="en-US" sz="2800" b="0" i="0" u="none" strike="noStrike" kern="0" cap="none" spc="0" normalizeH="0" noProof="0" dirty="0" smtClean="0">
                <a:ln>
                  <a:noFill/>
                </a:ln>
                <a:solidFill>
                  <a:prstClr val="black"/>
                </a:solidFill>
                <a:effectLst/>
                <a:uLnTx/>
                <a:uFillTx/>
              </a:rPr>
              <a:t> voltage causes Read Disturb</a:t>
            </a:r>
            <a:endParaRPr kumimoji="0" lang="en-US" sz="2800" b="0" i="0" u="none" strike="noStrike" kern="0" cap="none" spc="0" normalizeH="0" baseline="0" noProof="0" dirty="0" smtClean="0">
              <a:ln>
                <a:noFill/>
              </a:ln>
              <a:solidFill>
                <a:prstClr val="black"/>
              </a:solidFill>
              <a:effectLst/>
              <a:uLnTx/>
              <a:uFillTx/>
            </a:endParaRPr>
          </a:p>
        </p:txBody>
      </p:sp>
      <p:grpSp>
        <p:nvGrpSpPr>
          <p:cNvPr id="12" name="Group 11"/>
          <p:cNvGrpSpPr/>
          <p:nvPr/>
        </p:nvGrpSpPr>
        <p:grpSpPr>
          <a:xfrm>
            <a:off x="5235556" y="3570002"/>
            <a:ext cx="3405727" cy="2508059"/>
            <a:chOff x="8297888" y="1199414"/>
            <a:chExt cx="3794638" cy="2824251"/>
          </a:xfrm>
        </p:grpSpPr>
        <p:sp>
          <p:nvSpPr>
            <p:cNvPr id="34" name="Rounded Rectangle 33"/>
            <p:cNvSpPr/>
            <p:nvPr/>
          </p:nvSpPr>
          <p:spPr>
            <a:xfrm>
              <a:off x="8316292" y="1199414"/>
              <a:ext cx="3776234" cy="2824251"/>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8297888" y="1342487"/>
              <a:ext cx="3777930" cy="2602736"/>
              <a:chOff x="5178095" y="2298869"/>
              <a:chExt cx="3777930" cy="2602736"/>
            </a:xfrm>
          </p:grpSpPr>
          <p:grpSp>
            <p:nvGrpSpPr>
              <p:cNvPr id="36" name="Group 35"/>
              <p:cNvGrpSpPr/>
              <p:nvPr/>
            </p:nvGrpSpPr>
            <p:grpSpPr>
              <a:xfrm>
                <a:off x="5769073" y="2298869"/>
                <a:ext cx="3186952" cy="2602736"/>
                <a:chOff x="5702237" y="2298869"/>
                <a:chExt cx="3186952" cy="2602736"/>
              </a:xfrm>
            </p:grpSpPr>
            <p:grpSp>
              <p:nvGrpSpPr>
                <p:cNvPr id="38" name="Group 37"/>
                <p:cNvGrpSpPr/>
                <p:nvPr/>
              </p:nvGrpSpPr>
              <p:grpSpPr>
                <a:xfrm>
                  <a:off x="5702237" y="2298869"/>
                  <a:ext cx="3186952" cy="2042663"/>
                  <a:chOff x="7456681" y="1459168"/>
                  <a:chExt cx="4797629" cy="2668576"/>
                </a:xfrm>
              </p:grpSpPr>
              <p:cxnSp>
                <p:nvCxnSpPr>
                  <p:cNvPr id="40" name="Straight Arrow Connector 39"/>
                  <p:cNvCxnSpPr/>
                  <p:nvPr/>
                </p:nvCxnSpPr>
                <p:spPr>
                  <a:xfrm flipV="1">
                    <a:off x="7456681" y="1752578"/>
                    <a:ext cx="11759" cy="237516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7456681" y="4115986"/>
                    <a:ext cx="4797629" cy="11758"/>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42" name="Freeform 41"/>
                  <p:cNvSpPr/>
                  <p:nvPr/>
                </p:nvSpPr>
                <p:spPr>
                  <a:xfrm>
                    <a:off x="7821212" y="2250336"/>
                    <a:ext cx="1469860" cy="1559936"/>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Freeform 42"/>
                  <p:cNvSpPr/>
                  <p:nvPr/>
                </p:nvSpPr>
                <p:spPr>
                  <a:xfrm>
                    <a:off x="10101968" y="2528621"/>
                    <a:ext cx="1705503" cy="1257677"/>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7842520" y="1459168"/>
                    <a:ext cx="1424163" cy="643338"/>
                  </a:xfrm>
                  <a:prstGeom prst="rect">
                    <a:avLst/>
                  </a:prstGeom>
                  <a:noFill/>
                </p:spPr>
                <p:txBody>
                  <a:bodyPr wrap="square" rtlCol="0">
                    <a:spAutoFit/>
                  </a:bodyPr>
                  <a:lstStyle/>
                  <a:p>
                    <a:r>
                      <a:rPr lang="en-US" sz="2600" dirty="0" smtClean="0">
                        <a:solidFill>
                          <a:srgbClr val="FF0000"/>
                        </a:solidFill>
                      </a:rPr>
                      <a:t>SET</a:t>
                    </a:r>
                    <a:endParaRPr lang="en-US" sz="2600" dirty="0">
                      <a:solidFill>
                        <a:srgbClr val="FF0000"/>
                      </a:solidFill>
                    </a:endParaRPr>
                  </a:p>
                </p:txBody>
              </p:sp>
              <p:sp>
                <p:nvSpPr>
                  <p:cNvPr id="45" name="TextBox 44"/>
                  <p:cNvSpPr txBox="1"/>
                  <p:nvPr/>
                </p:nvSpPr>
                <p:spPr>
                  <a:xfrm>
                    <a:off x="9753767" y="1462069"/>
                    <a:ext cx="2266046" cy="724443"/>
                  </a:xfrm>
                  <a:prstGeom prst="rect">
                    <a:avLst/>
                  </a:prstGeom>
                  <a:noFill/>
                </p:spPr>
                <p:txBody>
                  <a:bodyPr wrap="square" rtlCol="0">
                    <a:spAutoFit/>
                  </a:bodyPr>
                  <a:lstStyle/>
                  <a:p>
                    <a:r>
                      <a:rPr lang="en-US" sz="2600" dirty="0" smtClean="0">
                        <a:solidFill>
                          <a:srgbClr val="008000"/>
                        </a:solidFill>
                      </a:rPr>
                      <a:t>RESET</a:t>
                    </a:r>
                    <a:endParaRPr lang="en-US" sz="2600" dirty="0">
                      <a:solidFill>
                        <a:srgbClr val="008000"/>
                      </a:solidFill>
                    </a:endParaRPr>
                  </a:p>
                </p:txBody>
              </p:sp>
            </p:grpSp>
            <p:sp>
              <p:nvSpPr>
                <p:cNvPr id="39" name="TextBox 38"/>
                <p:cNvSpPr txBox="1"/>
                <p:nvPr/>
              </p:nvSpPr>
              <p:spPr>
                <a:xfrm>
                  <a:off x="6265875" y="4409162"/>
                  <a:ext cx="1834043" cy="492443"/>
                </a:xfrm>
                <a:prstGeom prst="rect">
                  <a:avLst/>
                </a:prstGeom>
                <a:noFill/>
              </p:spPr>
              <p:txBody>
                <a:bodyPr wrap="none" rtlCol="0">
                  <a:spAutoFit/>
                </a:bodyPr>
                <a:lstStyle/>
                <a:p>
                  <a:r>
                    <a:rPr lang="en-US" sz="2600" dirty="0" smtClean="0"/>
                    <a:t>Resistance</a:t>
                  </a:r>
                  <a:endParaRPr lang="en-US" sz="2600" dirty="0"/>
                </a:p>
              </p:txBody>
            </p:sp>
          </p:grpSp>
          <p:sp>
            <p:nvSpPr>
              <p:cNvPr id="37" name="TextBox 36"/>
              <p:cNvSpPr txBox="1"/>
              <p:nvPr/>
            </p:nvSpPr>
            <p:spPr>
              <a:xfrm rot="16200000">
                <a:off x="4377702" y="3292966"/>
                <a:ext cx="2093229" cy="492443"/>
              </a:xfrm>
              <a:prstGeom prst="rect">
                <a:avLst/>
              </a:prstGeom>
              <a:noFill/>
            </p:spPr>
            <p:txBody>
              <a:bodyPr wrap="none" rtlCol="0">
                <a:spAutoFit/>
              </a:bodyPr>
              <a:lstStyle/>
              <a:p>
                <a:r>
                  <a:rPr lang="en-US" sz="2600" dirty="0" smtClean="0"/>
                  <a:t>Prob. Of Cell</a:t>
                </a:r>
                <a:endParaRPr lang="en-US" sz="2600" dirty="0"/>
              </a:p>
            </p:txBody>
          </p:sp>
        </p:grpSp>
        <p:sp>
          <p:nvSpPr>
            <p:cNvPr id="46" name="Freeform 45"/>
            <p:cNvSpPr/>
            <p:nvPr/>
          </p:nvSpPr>
          <p:spPr>
            <a:xfrm>
              <a:off x="9135033" y="1975610"/>
              <a:ext cx="969122" cy="1169808"/>
            </a:xfrm>
            <a:custGeom>
              <a:avLst/>
              <a:gdLst>
                <a:gd name="connsiteX0" fmla="*/ 0 w 969122"/>
                <a:gd name="connsiteY0" fmla="*/ 1169808 h 1169808"/>
                <a:gd name="connsiteX1" fmla="*/ 200508 w 969122"/>
                <a:gd name="connsiteY1" fmla="*/ 367654 h 1169808"/>
                <a:gd name="connsiteX2" fmla="*/ 401016 w 969122"/>
                <a:gd name="connsiteY2" fmla="*/ 0 h 1169808"/>
                <a:gd name="connsiteX3" fmla="*/ 401016 w 969122"/>
                <a:gd name="connsiteY3" fmla="*/ 0 h 1169808"/>
                <a:gd name="connsiteX4" fmla="*/ 401016 w 969122"/>
                <a:gd name="connsiteY4" fmla="*/ 0 h 1169808"/>
                <a:gd name="connsiteX5" fmla="*/ 551397 w 969122"/>
                <a:gd name="connsiteY5" fmla="*/ 0 h 1169808"/>
                <a:gd name="connsiteX6" fmla="*/ 785323 w 969122"/>
                <a:gd name="connsiteY6" fmla="*/ 518058 h 1169808"/>
                <a:gd name="connsiteX7" fmla="*/ 969122 w 969122"/>
                <a:gd name="connsiteY7" fmla="*/ 1153096 h 1169808"/>
                <a:gd name="connsiteX8" fmla="*/ 0 w 969122"/>
                <a:gd name="connsiteY8" fmla="*/ 1169808 h 116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122" h="1169808">
                  <a:moveTo>
                    <a:pt x="0" y="1169808"/>
                  </a:moveTo>
                  <a:lnTo>
                    <a:pt x="200508" y="367654"/>
                  </a:lnTo>
                  <a:lnTo>
                    <a:pt x="401016" y="0"/>
                  </a:lnTo>
                  <a:lnTo>
                    <a:pt x="401016" y="0"/>
                  </a:lnTo>
                  <a:lnTo>
                    <a:pt x="401016" y="0"/>
                  </a:lnTo>
                  <a:lnTo>
                    <a:pt x="551397" y="0"/>
                  </a:lnTo>
                  <a:lnTo>
                    <a:pt x="785323" y="518058"/>
                  </a:lnTo>
                  <a:lnTo>
                    <a:pt x="969122" y="1153096"/>
                  </a:lnTo>
                  <a:lnTo>
                    <a:pt x="0" y="1169808"/>
                  </a:lnTo>
                  <a:close/>
                </a:path>
              </a:pathLst>
            </a:custGeom>
            <a:solidFill>
              <a:srgbClr val="FF3A06"/>
            </a:solidFill>
            <a:ln>
              <a:solidFill>
                <a:srgbClr val="FF3A0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46"/>
            <p:cNvSpPr/>
            <p:nvPr/>
          </p:nvSpPr>
          <p:spPr>
            <a:xfrm>
              <a:off x="10622134" y="2151965"/>
              <a:ext cx="1169630" cy="969269"/>
            </a:xfrm>
            <a:custGeom>
              <a:avLst/>
              <a:gdLst>
                <a:gd name="connsiteX0" fmla="*/ 50127 w 1169630"/>
                <a:gd name="connsiteY0" fmla="*/ 935847 h 935847"/>
                <a:gd name="connsiteX1" fmla="*/ 150381 w 1169630"/>
                <a:gd name="connsiteY1" fmla="*/ 584904 h 935847"/>
                <a:gd name="connsiteX2" fmla="*/ 284053 w 1169630"/>
                <a:gd name="connsiteY2" fmla="*/ 334231 h 935847"/>
                <a:gd name="connsiteX3" fmla="*/ 484561 w 1169630"/>
                <a:gd name="connsiteY3" fmla="*/ 50135 h 935847"/>
                <a:gd name="connsiteX4" fmla="*/ 484561 w 1169630"/>
                <a:gd name="connsiteY4" fmla="*/ 50135 h 935847"/>
                <a:gd name="connsiteX5" fmla="*/ 634942 w 1169630"/>
                <a:gd name="connsiteY5" fmla="*/ 0 h 935847"/>
                <a:gd name="connsiteX6" fmla="*/ 902286 w 1169630"/>
                <a:gd name="connsiteY6" fmla="*/ 350943 h 935847"/>
                <a:gd name="connsiteX7" fmla="*/ 1086085 w 1169630"/>
                <a:gd name="connsiteY7" fmla="*/ 701885 h 935847"/>
                <a:gd name="connsiteX8" fmla="*/ 1169630 w 1169630"/>
                <a:gd name="connsiteY8" fmla="*/ 935847 h 935847"/>
                <a:gd name="connsiteX9" fmla="*/ 0 w 1169630"/>
                <a:gd name="connsiteY9" fmla="*/ 935847 h 935847"/>
                <a:gd name="connsiteX10" fmla="*/ 50127 w 1169630"/>
                <a:gd name="connsiteY10" fmla="*/ 935847 h 93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9630" h="935847">
                  <a:moveTo>
                    <a:pt x="50127" y="935847"/>
                  </a:moveTo>
                  <a:lnTo>
                    <a:pt x="150381" y="584904"/>
                  </a:lnTo>
                  <a:lnTo>
                    <a:pt x="284053" y="334231"/>
                  </a:lnTo>
                  <a:lnTo>
                    <a:pt x="484561" y="50135"/>
                  </a:lnTo>
                  <a:lnTo>
                    <a:pt x="484561" y="50135"/>
                  </a:lnTo>
                  <a:lnTo>
                    <a:pt x="634942" y="0"/>
                  </a:lnTo>
                  <a:lnTo>
                    <a:pt x="902286" y="350943"/>
                  </a:lnTo>
                  <a:lnTo>
                    <a:pt x="1086085" y="701885"/>
                  </a:lnTo>
                  <a:lnTo>
                    <a:pt x="1169630" y="935847"/>
                  </a:lnTo>
                  <a:lnTo>
                    <a:pt x="0" y="935847"/>
                  </a:lnTo>
                  <a:lnTo>
                    <a:pt x="50127" y="935847"/>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p:nvSpPr>
        <p:spPr>
          <a:xfrm>
            <a:off x="6723075" y="4186048"/>
            <a:ext cx="800369" cy="830997"/>
          </a:xfrm>
          <a:prstGeom prst="rect">
            <a:avLst/>
          </a:prstGeom>
          <a:noFill/>
        </p:spPr>
        <p:txBody>
          <a:bodyPr wrap="none" rtlCol="0">
            <a:spAutoFit/>
          </a:bodyPr>
          <a:lstStyle/>
          <a:p>
            <a:r>
              <a:rPr lang="en-US" sz="2400" dirty="0" smtClean="0"/>
              <a:t>Few </a:t>
            </a:r>
          </a:p>
          <a:p>
            <a:r>
              <a:rPr lang="en-US" sz="2400" dirty="0" smtClean="0"/>
              <a:t>cells</a:t>
            </a:r>
            <a:endParaRPr lang="en-US" sz="2400" dirty="0"/>
          </a:p>
        </p:txBody>
      </p:sp>
      <p:sp>
        <p:nvSpPr>
          <p:cNvPr id="48" name="Freeform 47"/>
          <p:cNvSpPr/>
          <p:nvPr/>
        </p:nvSpPr>
        <p:spPr>
          <a:xfrm>
            <a:off x="6577971" y="4135120"/>
            <a:ext cx="1296030" cy="264160"/>
          </a:xfrm>
          <a:custGeom>
            <a:avLst/>
            <a:gdLst>
              <a:gd name="connsiteX0" fmla="*/ 1420265 w 1420265"/>
              <a:gd name="connsiteY0" fmla="*/ 317705 h 317705"/>
              <a:gd name="connsiteX1" fmla="*/ 735196 w 1420265"/>
              <a:gd name="connsiteY1" fmla="*/ 186 h 317705"/>
              <a:gd name="connsiteX2" fmla="*/ 0 w 1420265"/>
              <a:gd name="connsiteY2" fmla="*/ 267570 h 317705"/>
            </a:gdLst>
            <a:ahLst/>
            <a:cxnLst>
              <a:cxn ang="0">
                <a:pos x="connsiteX0" y="connsiteY0"/>
              </a:cxn>
              <a:cxn ang="0">
                <a:pos x="connsiteX1" y="connsiteY1"/>
              </a:cxn>
              <a:cxn ang="0">
                <a:pos x="connsiteX2" y="connsiteY2"/>
              </a:cxn>
            </a:cxnLst>
            <a:rect l="l" t="t" r="r" b="b"/>
            <a:pathLst>
              <a:path w="1420265" h="317705">
                <a:moveTo>
                  <a:pt x="1420265" y="317705"/>
                </a:moveTo>
                <a:cubicBezTo>
                  <a:pt x="1196086" y="163123"/>
                  <a:pt x="971907" y="8542"/>
                  <a:pt x="735196" y="186"/>
                </a:cubicBezTo>
                <a:cubicBezTo>
                  <a:pt x="498485" y="-8170"/>
                  <a:pt x="0" y="267570"/>
                  <a:pt x="0" y="267570"/>
                </a:cubicBezTo>
              </a:path>
            </a:pathLst>
          </a:custGeom>
          <a:ln w="88900">
            <a:solidFill>
              <a:srgbClr val="FF0000"/>
            </a:solidFill>
            <a:headEnd type="none"/>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5548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3" grpId="0"/>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22</a:t>
            </a:fld>
            <a:endParaRPr lang="en-US"/>
          </a:p>
        </p:txBody>
      </p:sp>
      <p:sp>
        <p:nvSpPr>
          <p:cNvPr id="2" name="Title 1"/>
          <p:cNvSpPr>
            <a:spLocks noGrp="1"/>
          </p:cNvSpPr>
          <p:nvPr>
            <p:ph type="title"/>
          </p:nvPr>
        </p:nvSpPr>
        <p:spPr>
          <a:xfrm>
            <a:off x="247649" y="198438"/>
            <a:ext cx="8725083" cy="487362"/>
          </a:xfrm>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READ DISTURB: OBSERVATION</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22</a:t>
            </a:fld>
            <a:endParaRPr lang="en-US" sz="1200" b="1">
              <a:solidFill>
                <a:schemeClr val="tx1">
                  <a:tint val="75000"/>
                </a:schemeClr>
              </a:solidFill>
              <a:latin typeface="+mn-lt"/>
            </a:endParaRPr>
          </a:p>
        </p:txBody>
      </p:sp>
      <p:sp>
        <p:nvSpPr>
          <p:cNvPr id="14" name="Rounded Rectangle 13"/>
          <p:cNvSpPr/>
          <p:nvPr/>
        </p:nvSpPr>
        <p:spPr>
          <a:xfrm>
            <a:off x="252655" y="1121673"/>
            <a:ext cx="4478012" cy="4445271"/>
          </a:xfrm>
          <a:prstGeom prst="roundRect">
            <a:avLst>
              <a:gd name="adj" fmla="val 10277"/>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69108" y="1438699"/>
            <a:ext cx="649633" cy="532986"/>
          </a:xfrm>
          <a:prstGeom prst="rect">
            <a:avLst/>
          </a:prstGeom>
          <a:noFill/>
        </p:spPr>
        <p:txBody>
          <a:bodyPr wrap="square" rtlCol="0">
            <a:spAutoFit/>
          </a:bodyPr>
          <a:lstStyle/>
          <a:p>
            <a:r>
              <a:rPr lang="en-US" sz="2800" dirty="0" smtClean="0"/>
              <a:t>V*</a:t>
            </a:r>
            <a:endParaRPr lang="en-US" sz="2800" baseline="-25000" dirty="0"/>
          </a:p>
        </p:txBody>
      </p:sp>
      <p:grpSp>
        <p:nvGrpSpPr>
          <p:cNvPr id="16" name="Group 15"/>
          <p:cNvGrpSpPr/>
          <p:nvPr/>
        </p:nvGrpSpPr>
        <p:grpSpPr>
          <a:xfrm>
            <a:off x="694205" y="1214886"/>
            <a:ext cx="3868061" cy="3600035"/>
            <a:chOff x="5071963" y="1315158"/>
            <a:chExt cx="3868061" cy="3600035"/>
          </a:xfrm>
        </p:grpSpPr>
        <p:cxnSp>
          <p:nvCxnSpPr>
            <p:cNvPr id="17" name="Straight Arrow Connector 16"/>
            <p:cNvCxnSpPr/>
            <p:nvPr/>
          </p:nvCxnSpPr>
          <p:spPr>
            <a:xfrm flipH="1" flipV="1">
              <a:off x="5071964" y="1315158"/>
              <a:ext cx="14933" cy="3047049"/>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071963" y="4346986"/>
              <a:ext cx="3868061" cy="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043954" y="4382207"/>
              <a:ext cx="862632" cy="532986"/>
            </a:xfrm>
            <a:prstGeom prst="rect">
              <a:avLst/>
            </a:prstGeom>
            <a:noFill/>
          </p:spPr>
          <p:txBody>
            <a:bodyPr wrap="none" rtlCol="0">
              <a:spAutoFit/>
            </a:bodyPr>
            <a:lstStyle/>
            <a:p>
              <a:r>
                <a:rPr lang="en-US" sz="2800" dirty="0" smtClean="0"/>
                <a:t>time</a:t>
              </a:r>
              <a:endParaRPr lang="en-US" sz="2800" dirty="0"/>
            </a:p>
          </p:txBody>
        </p:sp>
      </p:grpSp>
      <p:grpSp>
        <p:nvGrpSpPr>
          <p:cNvPr id="22" name="Group 21"/>
          <p:cNvGrpSpPr/>
          <p:nvPr/>
        </p:nvGrpSpPr>
        <p:grpSpPr>
          <a:xfrm>
            <a:off x="694147" y="1141614"/>
            <a:ext cx="3583358" cy="3091681"/>
            <a:chOff x="5071905" y="1091478"/>
            <a:chExt cx="3583358" cy="3091681"/>
          </a:xfrm>
        </p:grpSpPr>
        <p:sp>
          <p:nvSpPr>
            <p:cNvPr id="23" name="TextBox 22"/>
            <p:cNvSpPr txBox="1"/>
            <p:nvPr/>
          </p:nvSpPr>
          <p:spPr>
            <a:xfrm>
              <a:off x="6732657" y="3650174"/>
              <a:ext cx="876126" cy="532985"/>
            </a:xfrm>
            <a:prstGeom prst="rect">
              <a:avLst/>
            </a:prstGeom>
            <a:noFill/>
          </p:spPr>
          <p:txBody>
            <a:bodyPr wrap="square" rtlCol="0">
              <a:spAutoFit/>
            </a:bodyPr>
            <a:lstStyle/>
            <a:p>
              <a:r>
                <a:rPr lang="en-US" sz="2800" dirty="0" smtClean="0">
                  <a:solidFill>
                    <a:srgbClr val="FF0000"/>
                  </a:solidFill>
                </a:rPr>
                <a:t>SET</a:t>
              </a:r>
              <a:endParaRPr lang="en-US" sz="2800" dirty="0">
                <a:solidFill>
                  <a:srgbClr val="FF0000"/>
                </a:solidFill>
              </a:endParaRPr>
            </a:p>
          </p:txBody>
        </p:sp>
        <p:sp>
          <p:nvSpPr>
            <p:cNvPr id="24" name="TextBox 23"/>
            <p:cNvSpPr txBox="1"/>
            <p:nvPr/>
          </p:nvSpPr>
          <p:spPr>
            <a:xfrm>
              <a:off x="6493271" y="1091478"/>
              <a:ext cx="1374715" cy="532985"/>
            </a:xfrm>
            <a:prstGeom prst="rect">
              <a:avLst/>
            </a:prstGeom>
            <a:noFill/>
          </p:spPr>
          <p:txBody>
            <a:bodyPr wrap="square" rtlCol="0">
              <a:spAutoFit/>
            </a:bodyPr>
            <a:lstStyle/>
            <a:p>
              <a:r>
                <a:rPr lang="en-US" sz="2800" dirty="0" smtClean="0">
                  <a:solidFill>
                    <a:srgbClr val="008000"/>
                  </a:solidFill>
                </a:rPr>
                <a:t>RESET</a:t>
              </a:r>
              <a:endParaRPr lang="en-US" sz="2800" dirty="0">
                <a:solidFill>
                  <a:srgbClr val="008000"/>
                </a:solidFill>
              </a:endParaRPr>
            </a:p>
          </p:txBody>
        </p:sp>
        <p:grpSp>
          <p:nvGrpSpPr>
            <p:cNvPr id="25" name="Group 24"/>
            <p:cNvGrpSpPr/>
            <p:nvPr/>
          </p:nvGrpSpPr>
          <p:grpSpPr>
            <a:xfrm>
              <a:off x="5071905" y="1624049"/>
              <a:ext cx="3583358" cy="2152754"/>
              <a:chOff x="5071904" y="1841305"/>
              <a:chExt cx="3752467" cy="1837468"/>
            </a:xfrm>
          </p:grpSpPr>
          <p:sp>
            <p:nvSpPr>
              <p:cNvPr id="27" name="Freeform 26"/>
              <p:cNvSpPr/>
              <p:nvPr/>
            </p:nvSpPr>
            <p:spPr>
              <a:xfrm>
                <a:off x="5071904" y="1856025"/>
                <a:ext cx="3733649" cy="456602"/>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5071904" y="1856025"/>
                <a:ext cx="3733649" cy="1339364"/>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0" name="Group 29"/>
              <p:cNvGrpSpPr/>
              <p:nvPr/>
            </p:nvGrpSpPr>
            <p:grpSpPr>
              <a:xfrm>
                <a:off x="5090633" y="1841305"/>
                <a:ext cx="3733738" cy="1837468"/>
                <a:chOff x="759338" y="1872737"/>
                <a:chExt cx="3735383" cy="1803802"/>
              </a:xfrm>
            </p:grpSpPr>
            <p:sp>
              <p:nvSpPr>
                <p:cNvPr id="35" name="Freeform 34"/>
                <p:cNvSpPr/>
                <p:nvPr/>
              </p:nvSpPr>
              <p:spPr>
                <a:xfrm>
                  <a:off x="792756" y="1989721"/>
                  <a:ext cx="3701965" cy="1686818"/>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5"/>
                <p:cNvSpPr/>
                <p:nvPr/>
              </p:nvSpPr>
              <p:spPr>
                <a:xfrm>
                  <a:off x="759338" y="1872737"/>
                  <a:ext cx="3735294" cy="266341"/>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3" name="Freeform 32"/>
              <p:cNvSpPr/>
              <p:nvPr/>
            </p:nvSpPr>
            <p:spPr>
              <a:xfrm>
                <a:off x="5099898" y="1940529"/>
                <a:ext cx="3707764"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a:off x="5166712" y="1890397"/>
                <a:ext cx="3657659"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9" name="Group 38"/>
          <p:cNvGrpSpPr/>
          <p:nvPr/>
        </p:nvGrpSpPr>
        <p:grpSpPr>
          <a:xfrm>
            <a:off x="1632931" y="4309148"/>
            <a:ext cx="1510380" cy="523220"/>
            <a:chOff x="3134722" y="4223596"/>
            <a:chExt cx="1510380" cy="523220"/>
          </a:xfrm>
        </p:grpSpPr>
        <p:sp>
          <p:nvSpPr>
            <p:cNvPr id="40" name="Up Arrow 39"/>
            <p:cNvSpPr/>
            <p:nvPr/>
          </p:nvSpPr>
          <p:spPr>
            <a:xfrm>
              <a:off x="4394467" y="4261446"/>
              <a:ext cx="250635" cy="384363"/>
            </a:xfrm>
            <a:prstGeom prst="up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134722" y="4223596"/>
              <a:ext cx="1366280" cy="523220"/>
            </a:xfrm>
            <a:prstGeom prst="rect">
              <a:avLst/>
            </a:prstGeom>
            <a:noFill/>
          </p:spPr>
          <p:txBody>
            <a:bodyPr wrap="square" rtlCol="0">
              <a:spAutoFit/>
            </a:bodyPr>
            <a:lstStyle/>
            <a:p>
              <a:r>
                <a:rPr lang="en-US" sz="2800" dirty="0" smtClean="0"/>
                <a:t>Sense</a:t>
              </a:r>
              <a:endParaRPr lang="en-US" sz="2800" dirty="0"/>
            </a:p>
          </p:txBody>
        </p:sp>
      </p:grpSp>
      <p:sp>
        <p:nvSpPr>
          <p:cNvPr id="42" name="TextBox 41"/>
          <p:cNvSpPr txBox="1"/>
          <p:nvPr/>
        </p:nvSpPr>
        <p:spPr>
          <a:xfrm>
            <a:off x="187836" y="1841779"/>
            <a:ext cx="649633" cy="532986"/>
          </a:xfrm>
          <a:prstGeom prst="rect">
            <a:avLst/>
          </a:prstGeom>
          <a:noFill/>
        </p:spPr>
        <p:txBody>
          <a:bodyPr wrap="square" rtlCol="0">
            <a:spAutoFit/>
          </a:bodyPr>
          <a:lstStyle/>
          <a:p>
            <a:r>
              <a:rPr lang="en-US" sz="2800" dirty="0" smtClean="0"/>
              <a:t>V</a:t>
            </a:r>
            <a:endParaRPr lang="en-US" sz="2800" baseline="-25000" dirty="0"/>
          </a:p>
        </p:txBody>
      </p:sp>
      <p:sp>
        <p:nvSpPr>
          <p:cNvPr id="43" name="Up Arrow 42"/>
          <p:cNvSpPr/>
          <p:nvPr/>
        </p:nvSpPr>
        <p:spPr>
          <a:xfrm>
            <a:off x="269363" y="1907137"/>
            <a:ext cx="250635" cy="384363"/>
          </a:xfrm>
          <a:prstGeom prst="upArrow">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609633" y="4831632"/>
            <a:ext cx="3595105" cy="492443"/>
          </a:xfrm>
          <a:prstGeom prst="rect">
            <a:avLst/>
          </a:prstGeom>
          <a:noFill/>
        </p:spPr>
        <p:txBody>
          <a:bodyPr wrap="none" rtlCol="0">
            <a:spAutoFit/>
          </a:bodyPr>
          <a:lstStyle/>
          <a:p>
            <a:r>
              <a:rPr lang="en-US" sz="2600" dirty="0" smtClean="0">
                <a:latin typeface="Arial"/>
                <a:cs typeface="Arial"/>
              </a:rPr>
              <a:t>Increase </a:t>
            </a:r>
            <a:r>
              <a:rPr lang="en-US" sz="2600" dirty="0" err="1" smtClean="0">
                <a:latin typeface="Arial"/>
                <a:cs typeface="Arial"/>
              </a:rPr>
              <a:t>bitline</a:t>
            </a:r>
            <a:r>
              <a:rPr lang="en-US" sz="2600" dirty="0" smtClean="0">
                <a:latin typeface="Arial"/>
                <a:cs typeface="Arial"/>
              </a:rPr>
              <a:t> voltage</a:t>
            </a:r>
            <a:endParaRPr lang="en-US" sz="2600" dirty="0">
              <a:latin typeface="Arial"/>
              <a:cs typeface="Arial"/>
            </a:endParaRPr>
          </a:p>
        </p:txBody>
      </p:sp>
      <p:sp>
        <p:nvSpPr>
          <p:cNvPr id="48" name="Rectangle 47"/>
          <p:cNvSpPr/>
          <p:nvPr/>
        </p:nvSpPr>
        <p:spPr>
          <a:xfrm>
            <a:off x="5647642" y="130350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6449674" y="1353636"/>
            <a:ext cx="1759316" cy="492443"/>
          </a:xfrm>
          <a:prstGeom prst="rect">
            <a:avLst/>
          </a:prstGeom>
          <a:noFill/>
        </p:spPr>
        <p:txBody>
          <a:bodyPr wrap="none" rtlCol="0">
            <a:spAutoFit/>
          </a:bodyPr>
          <a:lstStyle/>
          <a:p>
            <a:r>
              <a:rPr lang="en-US" sz="2600" dirty="0" smtClean="0"/>
              <a:t>PCM Cells</a:t>
            </a:r>
            <a:endParaRPr lang="en-US" sz="2600" dirty="0"/>
          </a:p>
        </p:txBody>
      </p:sp>
      <p:sp>
        <p:nvSpPr>
          <p:cNvPr id="50" name="Rectangle 49"/>
          <p:cNvSpPr/>
          <p:nvPr/>
        </p:nvSpPr>
        <p:spPr>
          <a:xfrm>
            <a:off x="7168140"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454723"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741306"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8027889"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314468"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735225"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6021808"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308391"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594974"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881557"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flipH="1">
            <a:off x="5877252" y="2333883"/>
            <a:ext cx="37456" cy="220492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6167037"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6456822"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746607"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7036392"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7326177"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a:off x="7615962"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7905747"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8195532"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8485318"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5652689" y="1888404"/>
            <a:ext cx="3107874" cy="551481"/>
            <a:chOff x="5647642" y="1888404"/>
            <a:chExt cx="3107874" cy="551481"/>
          </a:xfrm>
        </p:grpSpPr>
        <p:sp>
          <p:nvSpPr>
            <p:cNvPr id="71" name="Rounded Rectangle 70"/>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5652689" y="2492016"/>
            <a:ext cx="3107874" cy="551481"/>
            <a:chOff x="5630933" y="1888404"/>
            <a:chExt cx="3107874" cy="551481"/>
          </a:xfrm>
        </p:grpSpPr>
        <p:sp>
          <p:nvSpPr>
            <p:cNvPr id="83" name="Rounded Rectangle 82"/>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5652689" y="3095629"/>
            <a:ext cx="3107874" cy="551481"/>
            <a:chOff x="5647642" y="1888404"/>
            <a:chExt cx="3107874" cy="551481"/>
          </a:xfrm>
        </p:grpSpPr>
        <p:sp>
          <p:nvSpPr>
            <p:cNvPr id="95" name="Rounded Rectangle 94"/>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5652689" y="3699241"/>
            <a:ext cx="3107874" cy="551481"/>
            <a:chOff x="5647642" y="1888404"/>
            <a:chExt cx="3107874" cy="551481"/>
          </a:xfrm>
        </p:grpSpPr>
        <p:sp>
          <p:nvSpPr>
            <p:cNvPr id="107" name="Rounded Rectangle 106"/>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5739263" y="4539807"/>
            <a:ext cx="2863297" cy="484635"/>
            <a:chOff x="9881076" y="3518407"/>
            <a:chExt cx="2863297" cy="484635"/>
          </a:xfrm>
        </p:grpSpPr>
        <p:sp>
          <p:nvSpPr>
            <p:cNvPr id="141" name="Rectangle 140"/>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11027408"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Rounded Rectangle 6"/>
          <p:cNvSpPr/>
          <p:nvPr/>
        </p:nvSpPr>
        <p:spPr>
          <a:xfrm>
            <a:off x="7518400" y="2509520"/>
            <a:ext cx="568960" cy="477520"/>
          </a:xfrm>
          <a:prstGeom prst="roundRect">
            <a:avLst>
              <a:gd name="adj" fmla="val 40071"/>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8" name="Group 157"/>
          <p:cNvGrpSpPr/>
          <p:nvPr/>
        </p:nvGrpSpPr>
        <p:grpSpPr>
          <a:xfrm>
            <a:off x="5775127" y="2582752"/>
            <a:ext cx="2884600" cy="334231"/>
            <a:chOff x="9512986" y="2102008"/>
            <a:chExt cx="2884600" cy="334231"/>
          </a:xfrm>
        </p:grpSpPr>
        <p:sp>
          <p:nvSpPr>
            <p:cNvPr id="159" name="Oval 158"/>
            <p:cNvSpPr/>
            <p:nvPr/>
          </p:nvSpPr>
          <p:spPr>
            <a:xfrm>
              <a:off x="1066878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1037983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p:cNvSpPr/>
            <p:nvPr/>
          </p:nvSpPr>
          <p:spPr>
            <a:xfrm>
              <a:off x="1009088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951298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980193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12113533"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1182458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1153563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1124668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10957736" y="21020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9" name="Rectangle 168"/>
          <p:cNvSpPr/>
          <p:nvPr/>
        </p:nvSpPr>
        <p:spPr>
          <a:xfrm>
            <a:off x="233927" y="5707835"/>
            <a:ext cx="8521590" cy="892552"/>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 Reading with higher voltage </a:t>
            </a:r>
            <a:r>
              <a:rPr lang="en-US" sz="2600" kern="0" dirty="0" smtClean="0">
                <a:solidFill>
                  <a:prstClr val="black"/>
                </a:solidFill>
                <a:latin typeface="Wingdings"/>
                <a:ea typeface="Wingdings"/>
                <a:cs typeface="Wingdings"/>
                <a:sym typeface="Wingdings"/>
              </a:rPr>
              <a:t></a:t>
            </a:r>
            <a:r>
              <a:rPr lang="en-US" sz="2600" kern="0" dirty="0">
                <a:solidFill>
                  <a:prstClr val="black"/>
                </a:solidFill>
                <a:sym typeface="Wingdings"/>
              </a:rPr>
              <a:t> </a:t>
            </a:r>
            <a:r>
              <a:rPr lang="en-US" sz="2600" kern="0" dirty="0" smtClean="0">
                <a:solidFill>
                  <a:prstClr val="black"/>
                </a:solidFill>
                <a:sym typeface="Wingdings"/>
              </a:rPr>
              <a:t>Read Disturb </a:t>
            </a:r>
            <a:r>
              <a:rPr lang="en-US" sz="2600" kern="0" dirty="0" smtClean="0">
                <a:solidFill>
                  <a:prstClr val="black"/>
                </a:solidFill>
                <a:latin typeface="Wingdings"/>
                <a:ea typeface="Wingdings"/>
                <a:cs typeface="Wingdings"/>
                <a:sym typeface="Wingdings"/>
              </a:rPr>
              <a:t></a:t>
            </a:r>
            <a:r>
              <a:rPr lang="en-US" sz="2600" kern="0" dirty="0" smtClean="0">
                <a:solidFill>
                  <a:prstClr val="black"/>
                </a:solidFill>
              </a:rPr>
              <a:t> causes errors in PCM cells</a:t>
            </a:r>
          </a:p>
        </p:txBody>
      </p:sp>
      <p:grpSp>
        <p:nvGrpSpPr>
          <p:cNvPr id="4" name="Group 3"/>
          <p:cNvGrpSpPr/>
          <p:nvPr/>
        </p:nvGrpSpPr>
        <p:grpSpPr>
          <a:xfrm>
            <a:off x="7572786" y="2662517"/>
            <a:ext cx="440288" cy="165549"/>
            <a:chOff x="9371106" y="2103717"/>
            <a:chExt cx="440288" cy="165549"/>
          </a:xfrm>
        </p:grpSpPr>
        <p:grpSp>
          <p:nvGrpSpPr>
            <p:cNvPr id="3" name="Group 2"/>
            <p:cNvGrpSpPr/>
            <p:nvPr/>
          </p:nvGrpSpPr>
          <p:grpSpPr>
            <a:xfrm>
              <a:off x="9371106" y="2103717"/>
              <a:ext cx="155808" cy="155389"/>
              <a:chOff x="4138706" y="3221317"/>
              <a:chExt cx="155808" cy="155389"/>
            </a:xfrm>
          </p:grpSpPr>
          <p:cxnSp>
            <p:nvCxnSpPr>
              <p:cNvPr id="151" name="Straight Connector 150"/>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9655586" y="2113877"/>
              <a:ext cx="155808" cy="155389"/>
              <a:chOff x="4138706" y="3221317"/>
              <a:chExt cx="155808" cy="155389"/>
            </a:xfrm>
          </p:grpSpPr>
          <p:cxnSp>
            <p:nvCxnSpPr>
              <p:cNvPr id="170" name="Straight Connector 169"/>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sp>
        <p:nvSpPr>
          <p:cNvPr id="172" name="Rectangle 171"/>
          <p:cNvSpPr/>
          <p:nvPr/>
        </p:nvSpPr>
        <p:spPr>
          <a:xfrm>
            <a:off x="5742473" y="4514493"/>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209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fade">
                                      <p:cBhvr>
                                        <p:cTn id="17" dur="500"/>
                                        <p:tgtEl>
                                          <p:spTgt spid="140"/>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2" grpId="1"/>
      <p:bldP spid="43" grpId="0" animBg="1"/>
      <p:bldP spid="7" grpId="0" animBg="1"/>
      <p:bldP spid="16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238" y="1324292"/>
            <a:ext cx="4670602" cy="1974806"/>
          </a:xfrm>
        </p:spPr>
        <p:txBody>
          <a:bodyPr/>
          <a:lstStyle/>
          <a:p>
            <a:r>
              <a:rPr lang="en-US" sz="2600" dirty="0" smtClean="0">
                <a:latin typeface="Arial"/>
                <a:cs typeface="Arial"/>
              </a:rPr>
              <a:t>Incorrect value may be read </a:t>
            </a:r>
          </a:p>
          <a:p>
            <a:r>
              <a:rPr lang="en-US" sz="2600" dirty="0" smtClean="0">
                <a:latin typeface="Arial"/>
                <a:cs typeface="Arial"/>
              </a:rPr>
              <a:t>Read disturb errors can be corrected with Error Correcting Codes (ECC)</a:t>
            </a: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23</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ECC FOR READ DISTURB ERRORS</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23</a:t>
            </a:fld>
            <a:endParaRPr lang="en-US" sz="1200" b="1">
              <a:solidFill>
                <a:schemeClr val="tx1">
                  <a:tint val="75000"/>
                </a:schemeClr>
              </a:solidFill>
              <a:latin typeface="+mn-lt"/>
            </a:endParaRPr>
          </a:p>
        </p:txBody>
      </p:sp>
      <p:sp>
        <p:nvSpPr>
          <p:cNvPr id="17" name="Rectangle 16"/>
          <p:cNvSpPr/>
          <p:nvPr/>
        </p:nvSpPr>
        <p:spPr>
          <a:xfrm>
            <a:off x="164944" y="5951855"/>
            <a:ext cx="8725457"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Correcting read disturb with ECC allows low latency read</a:t>
            </a:r>
            <a:endParaRPr lang="en-US" sz="2600" kern="0" dirty="0">
              <a:solidFill>
                <a:prstClr val="black"/>
              </a:solidFill>
            </a:endParaRPr>
          </a:p>
        </p:txBody>
      </p:sp>
      <p:sp>
        <p:nvSpPr>
          <p:cNvPr id="18" name="Rectangle 17"/>
          <p:cNvSpPr/>
          <p:nvPr/>
        </p:nvSpPr>
        <p:spPr>
          <a:xfrm>
            <a:off x="5046118" y="130350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848150" y="1353636"/>
            <a:ext cx="1759316" cy="492443"/>
          </a:xfrm>
          <a:prstGeom prst="rect">
            <a:avLst/>
          </a:prstGeom>
          <a:noFill/>
        </p:spPr>
        <p:txBody>
          <a:bodyPr wrap="none" rtlCol="0">
            <a:spAutoFit/>
          </a:bodyPr>
          <a:lstStyle/>
          <a:p>
            <a:r>
              <a:rPr lang="en-US" sz="2600" dirty="0" smtClean="0"/>
              <a:t>PCM Cells</a:t>
            </a:r>
            <a:endParaRPr lang="en-US" sz="2600" dirty="0"/>
          </a:p>
        </p:txBody>
      </p:sp>
      <p:sp>
        <p:nvSpPr>
          <p:cNvPr id="22" name="Rectangle 21"/>
          <p:cNvSpPr/>
          <p:nvPr/>
        </p:nvSpPr>
        <p:spPr>
          <a:xfrm>
            <a:off x="6566616"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853199"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139782"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426365"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712944"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133701"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420284"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706867"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993450"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280033" y="453581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5777856" y="5040329"/>
            <a:ext cx="1661107" cy="892552"/>
          </a:xfrm>
          <a:prstGeom prst="rect">
            <a:avLst/>
          </a:prstGeom>
          <a:noFill/>
        </p:spPr>
        <p:txBody>
          <a:bodyPr wrap="none" rtlCol="0">
            <a:spAutoFit/>
          </a:bodyPr>
          <a:lstStyle/>
          <a:p>
            <a:pPr algn="ctr"/>
            <a:r>
              <a:rPr lang="en-US" sz="2600" dirty="0" smtClean="0"/>
              <a:t>Sense </a:t>
            </a:r>
          </a:p>
          <a:p>
            <a:pPr algn="ctr"/>
            <a:r>
              <a:rPr lang="en-US" sz="2600" dirty="0" smtClean="0"/>
              <a:t>Amplifiers </a:t>
            </a:r>
          </a:p>
        </p:txBody>
      </p:sp>
      <p:cxnSp>
        <p:nvCxnSpPr>
          <p:cNvPr id="33" name="Straight Connector 32"/>
          <p:cNvCxnSpPr/>
          <p:nvPr/>
        </p:nvCxnSpPr>
        <p:spPr>
          <a:xfrm flipH="1">
            <a:off x="5275728" y="2333883"/>
            <a:ext cx="37456" cy="220492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5561800"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5864581"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6150653"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6436725"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6722797"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7008869"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7311650"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597722"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7883794" y="233687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051165" y="1888404"/>
            <a:ext cx="3107874" cy="551481"/>
            <a:chOff x="5647642" y="1888404"/>
            <a:chExt cx="3107874" cy="551481"/>
          </a:xfrm>
        </p:grpSpPr>
        <p:sp>
          <p:nvSpPr>
            <p:cNvPr id="44" name="Rounded Rectangle 43"/>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051165" y="2492016"/>
            <a:ext cx="3107874" cy="551481"/>
            <a:chOff x="5630933" y="1888404"/>
            <a:chExt cx="3107874" cy="551481"/>
          </a:xfrm>
        </p:grpSpPr>
        <p:sp>
          <p:nvSpPr>
            <p:cNvPr id="56" name="Rounded Rectangle 55"/>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691177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662282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33387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04492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75597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8356519"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806757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777862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748967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7200722" y="198530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5" name="Rounded Rectangle 174"/>
          <p:cNvSpPr/>
          <p:nvPr/>
        </p:nvSpPr>
        <p:spPr>
          <a:xfrm>
            <a:off x="6858000" y="4419600"/>
            <a:ext cx="568960" cy="741680"/>
          </a:xfrm>
          <a:prstGeom prst="roundRect">
            <a:avLst>
              <a:gd name="adj" fmla="val 40071"/>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7" name="Group 66"/>
          <p:cNvGrpSpPr/>
          <p:nvPr/>
        </p:nvGrpSpPr>
        <p:grpSpPr>
          <a:xfrm>
            <a:off x="5051165" y="3095629"/>
            <a:ext cx="3107874" cy="551481"/>
            <a:chOff x="5647642" y="1888404"/>
            <a:chExt cx="3107874" cy="551481"/>
          </a:xfrm>
        </p:grpSpPr>
        <p:sp>
          <p:nvSpPr>
            <p:cNvPr id="68" name="Rounded Rectangle 67"/>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51165" y="3699241"/>
            <a:ext cx="3107874" cy="551481"/>
            <a:chOff x="5647642" y="1888404"/>
            <a:chExt cx="3107874" cy="551481"/>
          </a:xfrm>
        </p:grpSpPr>
        <p:sp>
          <p:nvSpPr>
            <p:cNvPr id="80" name="Rounded Rectangle 79"/>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8" name="TextBox 157"/>
          <p:cNvSpPr txBox="1"/>
          <p:nvPr/>
        </p:nvSpPr>
        <p:spPr>
          <a:xfrm>
            <a:off x="8150225" y="5184563"/>
            <a:ext cx="888635" cy="492443"/>
          </a:xfrm>
          <a:prstGeom prst="rect">
            <a:avLst/>
          </a:prstGeom>
          <a:noFill/>
        </p:spPr>
        <p:txBody>
          <a:bodyPr wrap="none" rtlCol="0">
            <a:spAutoFit/>
          </a:bodyPr>
          <a:lstStyle/>
          <a:p>
            <a:pPr algn="ctr"/>
            <a:r>
              <a:rPr lang="en-US" sz="2600" dirty="0" smtClean="0"/>
              <a:t>ECC</a:t>
            </a:r>
          </a:p>
        </p:txBody>
      </p:sp>
      <p:grpSp>
        <p:nvGrpSpPr>
          <p:cNvPr id="10" name="Group 9"/>
          <p:cNvGrpSpPr/>
          <p:nvPr/>
        </p:nvGrpSpPr>
        <p:grpSpPr>
          <a:xfrm>
            <a:off x="8172721" y="1305496"/>
            <a:ext cx="822778" cy="3723931"/>
            <a:chOff x="8172721" y="1305496"/>
            <a:chExt cx="822778" cy="3723931"/>
          </a:xfrm>
        </p:grpSpPr>
        <p:cxnSp>
          <p:nvCxnSpPr>
            <p:cNvPr id="162" name="Straight Connector 161"/>
            <p:cNvCxnSpPr/>
            <p:nvPr/>
          </p:nvCxnSpPr>
          <p:spPr>
            <a:xfrm flipH="1">
              <a:off x="8706573" y="2326782"/>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8437210" y="2326782"/>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42" name="Rectangle 141"/>
            <p:cNvSpPr/>
            <p:nvPr/>
          </p:nvSpPr>
          <p:spPr>
            <a:xfrm>
              <a:off x="8172721" y="1305496"/>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8189429" y="1873688"/>
              <a:ext cx="800013" cy="551481"/>
              <a:chOff x="8172720" y="1890400"/>
              <a:chExt cx="800013" cy="551481"/>
            </a:xfrm>
          </p:grpSpPr>
          <p:sp>
            <p:nvSpPr>
              <p:cNvPr id="145" name="Rounded Rectangle 14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8191448" y="2477312"/>
              <a:ext cx="800013" cy="551481"/>
              <a:chOff x="8172720" y="1890400"/>
              <a:chExt cx="800013" cy="551481"/>
            </a:xfrm>
          </p:grpSpPr>
          <p:sp>
            <p:nvSpPr>
              <p:cNvPr id="147" name="Rounded Rectangle 146"/>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8193467" y="3097648"/>
              <a:ext cx="800013" cy="551481"/>
              <a:chOff x="8172720" y="1890400"/>
              <a:chExt cx="800013" cy="551481"/>
            </a:xfrm>
          </p:grpSpPr>
          <p:sp>
            <p:nvSpPr>
              <p:cNvPr id="151" name="Rounded Rectangle 150"/>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8195486" y="3717984"/>
              <a:ext cx="800013" cy="551481"/>
              <a:chOff x="8172720" y="1890400"/>
              <a:chExt cx="800013" cy="551481"/>
            </a:xfrm>
          </p:grpSpPr>
          <p:sp>
            <p:nvSpPr>
              <p:cNvPr id="155" name="Rounded Rectangle 15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158"/>
            <p:cNvSpPr/>
            <p:nvPr/>
          </p:nvSpPr>
          <p:spPr>
            <a:xfrm>
              <a:off x="8285088" y="454279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8571160" y="4544792"/>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8617249" y="258555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8318506" y="2587550"/>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6984398" y="2662517"/>
            <a:ext cx="440288" cy="165549"/>
            <a:chOff x="9371106" y="2103717"/>
            <a:chExt cx="440288" cy="165549"/>
          </a:xfrm>
        </p:grpSpPr>
        <p:grpSp>
          <p:nvGrpSpPr>
            <p:cNvPr id="129" name="Group 128"/>
            <p:cNvGrpSpPr/>
            <p:nvPr/>
          </p:nvGrpSpPr>
          <p:grpSpPr>
            <a:xfrm>
              <a:off x="9371106" y="2103717"/>
              <a:ext cx="155808" cy="155389"/>
              <a:chOff x="4138706" y="3221317"/>
              <a:chExt cx="155808" cy="155389"/>
            </a:xfrm>
          </p:grpSpPr>
          <p:cxnSp>
            <p:nvCxnSpPr>
              <p:cNvPr id="133" name="Straight Connector 132"/>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9655586" y="2113877"/>
              <a:ext cx="155808" cy="155389"/>
              <a:chOff x="4138706" y="3221317"/>
              <a:chExt cx="155808" cy="155389"/>
            </a:xfrm>
          </p:grpSpPr>
          <p:cxnSp>
            <p:nvCxnSpPr>
              <p:cNvPr id="131" name="Straight Connector 130"/>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5133701" y="4535815"/>
            <a:ext cx="2863297" cy="484635"/>
            <a:chOff x="216261" y="3916055"/>
            <a:chExt cx="2863297" cy="484635"/>
          </a:xfrm>
          <a:solidFill>
            <a:srgbClr val="008000"/>
          </a:solidFill>
        </p:grpSpPr>
        <p:sp>
          <p:nvSpPr>
            <p:cNvPr id="135" name="Rectangle 134"/>
            <p:cNvSpPr/>
            <p:nvPr/>
          </p:nvSpPr>
          <p:spPr>
            <a:xfrm>
              <a:off x="1649176"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1935759"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2222342"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2508925"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2795504"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216261"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502844"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789427"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1076010"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1362593" y="3916055"/>
              <a:ext cx="284054" cy="48463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6912386" y="4694517"/>
            <a:ext cx="440288" cy="165549"/>
            <a:chOff x="9371106" y="2103717"/>
            <a:chExt cx="440288" cy="165549"/>
          </a:xfrm>
        </p:grpSpPr>
        <p:grpSp>
          <p:nvGrpSpPr>
            <p:cNvPr id="169" name="Group 168"/>
            <p:cNvGrpSpPr/>
            <p:nvPr/>
          </p:nvGrpSpPr>
          <p:grpSpPr>
            <a:xfrm>
              <a:off x="9371106" y="2103717"/>
              <a:ext cx="155808" cy="155389"/>
              <a:chOff x="4138706" y="3221317"/>
              <a:chExt cx="155808" cy="155389"/>
            </a:xfrm>
          </p:grpSpPr>
          <p:cxnSp>
            <p:nvCxnSpPr>
              <p:cNvPr id="173" name="Straight Connector 172"/>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70" name="Group 169"/>
            <p:cNvGrpSpPr/>
            <p:nvPr/>
          </p:nvGrpSpPr>
          <p:grpSpPr>
            <a:xfrm>
              <a:off x="9655586" y="2113877"/>
              <a:ext cx="155808" cy="155389"/>
              <a:chOff x="4138706" y="3221317"/>
              <a:chExt cx="155808" cy="155389"/>
            </a:xfrm>
          </p:grpSpPr>
          <p:cxnSp>
            <p:nvCxnSpPr>
              <p:cNvPr id="171" name="Straight Connector 170"/>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sp>
        <p:nvSpPr>
          <p:cNvPr id="176" name="Rectangle 175"/>
          <p:cNvSpPr/>
          <p:nvPr/>
        </p:nvSpPr>
        <p:spPr>
          <a:xfrm>
            <a:off x="5143033" y="4514493"/>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9930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68"/>
                                        </p:tgtEl>
                                        <p:attrNameLst>
                                          <p:attrName>style.visibility</p:attrName>
                                        </p:attrNameLst>
                                      </p:cBhvr>
                                      <p:to>
                                        <p:strVal val="visible"/>
                                      </p:to>
                                    </p:set>
                                    <p:animEffect transition="in" filter="fade">
                                      <p:cBhvr>
                                        <p:cTn id="10" dur="500"/>
                                        <p:tgtEl>
                                          <p:spTgt spid="1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animEffect transition="in" filter="fade">
                                      <p:cBhvr>
                                        <p:cTn id="13" dur="500"/>
                                        <p:tgtEl>
                                          <p:spTgt spid="17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175"/>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68"/>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2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5" grpId="0" animBg="1"/>
      <p:bldP spid="175" grpId="1" animBg="1"/>
      <p:bldP spid="1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24</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TURBO READ</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24</a:t>
            </a:fld>
            <a:endParaRPr lang="en-US" sz="1200" b="1">
              <a:solidFill>
                <a:schemeClr val="tx1">
                  <a:tint val="75000"/>
                </a:schemeClr>
              </a:solidFill>
              <a:latin typeface="+mn-lt"/>
            </a:endParaRPr>
          </a:p>
        </p:txBody>
      </p:sp>
      <p:sp>
        <p:nvSpPr>
          <p:cNvPr id="31" name="Rectangle 30"/>
          <p:cNvSpPr/>
          <p:nvPr/>
        </p:nvSpPr>
        <p:spPr>
          <a:xfrm>
            <a:off x="116963" y="5538596"/>
            <a:ext cx="8889188" cy="892552"/>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a:solidFill>
                  <a:prstClr val="black"/>
                </a:solidFill>
                <a:latin typeface="Arial"/>
                <a:cs typeface="Arial"/>
              </a:rPr>
              <a:t> </a:t>
            </a:r>
            <a:r>
              <a:rPr lang="en-US" sz="2600" kern="0" dirty="0" smtClean="0">
                <a:solidFill>
                  <a:prstClr val="black"/>
                </a:solidFill>
                <a:latin typeface="Arial"/>
                <a:cs typeface="Arial"/>
              </a:rPr>
              <a:t>Turbo Read </a:t>
            </a:r>
            <a:r>
              <a:rPr lang="en-US" sz="2600" kern="0" dirty="0" smtClean="0">
                <a:solidFill>
                  <a:prstClr val="black"/>
                </a:solidFill>
                <a:latin typeface="Arial"/>
                <a:ea typeface="Wingdings"/>
                <a:cs typeface="Arial"/>
                <a:sym typeface="Wingdings"/>
              </a:rPr>
              <a:t> Read with higher </a:t>
            </a:r>
            <a:r>
              <a:rPr lang="en-US" sz="2600" kern="0" dirty="0" err="1" smtClean="0">
                <a:solidFill>
                  <a:prstClr val="black"/>
                </a:solidFill>
                <a:latin typeface="Arial"/>
                <a:ea typeface="Wingdings"/>
                <a:cs typeface="Arial"/>
                <a:sym typeface="Wingdings"/>
              </a:rPr>
              <a:t>bitline</a:t>
            </a:r>
            <a:r>
              <a:rPr lang="en-US" sz="2600" kern="0" dirty="0" smtClean="0">
                <a:solidFill>
                  <a:prstClr val="black"/>
                </a:solidFill>
                <a:latin typeface="Arial"/>
                <a:ea typeface="Wingdings"/>
                <a:cs typeface="Arial"/>
                <a:sym typeface="Wingdings"/>
              </a:rPr>
              <a:t> voltage and use ECC to correct read disturb errors</a:t>
            </a:r>
            <a:endParaRPr lang="en-US" sz="2600" kern="0" dirty="0" smtClean="0">
              <a:solidFill>
                <a:prstClr val="black"/>
              </a:solidFill>
              <a:latin typeface="Arial"/>
              <a:cs typeface="Arial"/>
            </a:endParaRPr>
          </a:p>
        </p:txBody>
      </p:sp>
      <p:sp>
        <p:nvSpPr>
          <p:cNvPr id="7" name="Rectangle 6"/>
          <p:cNvSpPr/>
          <p:nvPr/>
        </p:nvSpPr>
        <p:spPr>
          <a:xfrm>
            <a:off x="4950213" y="126286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752245" y="1312996"/>
            <a:ext cx="1759316" cy="492443"/>
          </a:xfrm>
          <a:prstGeom prst="rect">
            <a:avLst/>
          </a:prstGeom>
          <a:noFill/>
        </p:spPr>
        <p:txBody>
          <a:bodyPr wrap="none" rtlCol="0">
            <a:spAutoFit/>
          </a:bodyPr>
          <a:lstStyle/>
          <a:p>
            <a:r>
              <a:rPr lang="en-US" sz="2600" dirty="0" smtClean="0"/>
              <a:t>PCM Cells</a:t>
            </a:r>
            <a:endParaRPr lang="en-US" sz="2600" dirty="0"/>
          </a:p>
        </p:txBody>
      </p:sp>
      <p:sp>
        <p:nvSpPr>
          <p:cNvPr id="122" name="Rectangle 121"/>
          <p:cNvSpPr/>
          <p:nvPr/>
        </p:nvSpPr>
        <p:spPr>
          <a:xfrm>
            <a:off x="6470711"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757294"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7043877"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7330460"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7617039"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5037796"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5324379"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5610962"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5897545"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184128"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5217557" y="4972817"/>
            <a:ext cx="2667930" cy="492443"/>
          </a:xfrm>
          <a:prstGeom prst="rect">
            <a:avLst/>
          </a:prstGeom>
          <a:noFill/>
        </p:spPr>
        <p:txBody>
          <a:bodyPr wrap="none" rtlCol="0">
            <a:spAutoFit/>
          </a:bodyPr>
          <a:lstStyle/>
          <a:p>
            <a:r>
              <a:rPr lang="en-US" sz="2600" dirty="0" smtClean="0"/>
              <a:t>Sense Amplifiers</a:t>
            </a:r>
            <a:endParaRPr lang="en-US" sz="2600" dirty="0"/>
          </a:p>
        </p:txBody>
      </p:sp>
      <p:cxnSp>
        <p:nvCxnSpPr>
          <p:cNvPr id="134" name="Straight Connector 133"/>
          <p:cNvCxnSpPr/>
          <p:nvPr/>
        </p:nvCxnSpPr>
        <p:spPr>
          <a:xfrm flipH="1">
            <a:off x="5179823"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5465895"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a:off x="5768676"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H="1">
            <a:off x="6054748"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6340820"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6626892"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flipH="1">
            <a:off x="6912964"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H="1">
            <a:off x="7215745"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7501817"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a:off x="7787889"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4955260" y="1847764"/>
            <a:ext cx="3107874" cy="551481"/>
            <a:chOff x="5647642" y="1888404"/>
            <a:chExt cx="3107874" cy="551481"/>
          </a:xfrm>
        </p:grpSpPr>
        <p:sp>
          <p:nvSpPr>
            <p:cNvPr id="19" name="Rounded Rectangle 1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4955260" y="2451376"/>
            <a:ext cx="3107874" cy="551481"/>
            <a:chOff x="5630933" y="1888404"/>
            <a:chExt cx="3107874" cy="551481"/>
          </a:xfrm>
        </p:grpSpPr>
        <p:sp>
          <p:nvSpPr>
            <p:cNvPr id="85" name="Rounded Rectangle 84"/>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4955260" y="3054989"/>
            <a:ext cx="3107874" cy="551481"/>
            <a:chOff x="5647642" y="1888404"/>
            <a:chExt cx="3107874" cy="551481"/>
          </a:xfrm>
        </p:grpSpPr>
        <p:sp>
          <p:nvSpPr>
            <p:cNvPr id="97" name="Rounded Rectangle 96"/>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4955260" y="3658601"/>
            <a:ext cx="3107874" cy="551481"/>
            <a:chOff x="5647642" y="1888404"/>
            <a:chExt cx="3107874" cy="551481"/>
          </a:xfrm>
        </p:grpSpPr>
        <p:sp>
          <p:nvSpPr>
            <p:cNvPr id="109" name="Rounded Rectangle 10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p:nvSpPr>
        <p:spPr>
          <a:xfrm>
            <a:off x="147443" y="1485236"/>
            <a:ext cx="3835277" cy="1692771"/>
          </a:xfrm>
          <a:prstGeom prst="rect">
            <a:avLst/>
          </a:prstGeom>
          <a:noFill/>
        </p:spPr>
        <p:txBody>
          <a:bodyPr wrap="square" rtlCol="0">
            <a:spAutoFit/>
          </a:bodyPr>
          <a:lstStyle/>
          <a:p>
            <a:pPr marL="514350" indent="-514350">
              <a:buAutoNum type="arabicPeriod"/>
            </a:pPr>
            <a:r>
              <a:rPr lang="en-US" sz="2600" dirty="0" smtClean="0"/>
              <a:t>Read with higher </a:t>
            </a:r>
            <a:r>
              <a:rPr lang="en-US" sz="2600" dirty="0" err="1" smtClean="0"/>
              <a:t>bitline</a:t>
            </a:r>
            <a:r>
              <a:rPr lang="en-US" sz="2600" dirty="0" smtClean="0"/>
              <a:t> voltage</a:t>
            </a:r>
          </a:p>
          <a:p>
            <a:pPr marL="514350" indent="-514350">
              <a:buAutoNum type="arabicPeriod"/>
            </a:pPr>
            <a:r>
              <a:rPr lang="en-US" sz="2600" dirty="0" smtClean="0"/>
              <a:t>If read disturb errors</a:t>
            </a:r>
          </a:p>
          <a:p>
            <a:pPr marL="514350" indent="-514350">
              <a:buAutoNum type="arabicPeriod"/>
            </a:pPr>
            <a:r>
              <a:rPr lang="en-US" sz="2600" dirty="0" smtClean="0"/>
              <a:t>ECC to correct errors</a:t>
            </a:r>
          </a:p>
        </p:txBody>
      </p:sp>
      <p:cxnSp>
        <p:nvCxnSpPr>
          <p:cNvPr id="214" name="Straight Connector 213"/>
          <p:cNvCxnSpPr/>
          <p:nvPr/>
        </p:nvCxnSpPr>
        <p:spPr>
          <a:xfrm flipH="1">
            <a:off x="8615133" y="22841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flipH="1">
            <a:off x="8345770" y="22841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216" name="Rectangle 215"/>
          <p:cNvSpPr/>
          <p:nvPr/>
        </p:nvSpPr>
        <p:spPr>
          <a:xfrm>
            <a:off x="8081281" y="1262860"/>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7" name="Group 216"/>
          <p:cNvGrpSpPr/>
          <p:nvPr/>
        </p:nvGrpSpPr>
        <p:grpSpPr>
          <a:xfrm>
            <a:off x="8097989" y="1831052"/>
            <a:ext cx="800013" cy="551481"/>
            <a:chOff x="8172720" y="1890400"/>
            <a:chExt cx="800013" cy="551481"/>
          </a:xfrm>
        </p:grpSpPr>
        <p:sp>
          <p:nvSpPr>
            <p:cNvPr id="234" name="Rounded Rectangle 233"/>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Oval 234"/>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Oval 235"/>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8100008" y="2434676"/>
            <a:ext cx="800013" cy="551481"/>
            <a:chOff x="8172720" y="1890400"/>
            <a:chExt cx="800013" cy="551481"/>
          </a:xfrm>
        </p:grpSpPr>
        <p:sp>
          <p:nvSpPr>
            <p:cNvPr id="231" name="Rounded Rectangle 230"/>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3" name="Rounded Rectangle 242"/>
          <p:cNvSpPr/>
          <p:nvPr/>
        </p:nvSpPr>
        <p:spPr>
          <a:xfrm>
            <a:off x="6817360" y="2468880"/>
            <a:ext cx="568960" cy="477520"/>
          </a:xfrm>
          <a:prstGeom prst="roundRect">
            <a:avLst>
              <a:gd name="adj" fmla="val 40071"/>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9" name="Group 218"/>
          <p:cNvGrpSpPr/>
          <p:nvPr/>
        </p:nvGrpSpPr>
        <p:grpSpPr>
          <a:xfrm>
            <a:off x="8102027" y="3055012"/>
            <a:ext cx="800013" cy="551481"/>
            <a:chOff x="8172720" y="1890400"/>
            <a:chExt cx="800013" cy="551481"/>
          </a:xfrm>
        </p:grpSpPr>
        <p:sp>
          <p:nvSpPr>
            <p:cNvPr id="228" name="Rounded Rectangle 227"/>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0" name="Group 219"/>
          <p:cNvGrpSpPr/>
          <p:nvPr/>
        </p:nvGrpSpPr>
        <p:grpSpPr>
          <a:xfrm>
            <a:off x="8104046" y="3675348"/>
            <a:ext cx="800013" cy="551481"/>
            <a:chOff x="8172720" y="1890400"/>
            <a:chExt cx="800013" cy="551481"/>
          </a:xfrm>
        </p:grpSpPr>
        <p:sp>
          <p:nvSpPr>
            <p:cNvPr id="225" name="Rounded Rectangle 22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1" name="Rectangle 220"/>
          <p:cNvSpPr/>
          <p:nvPr/>
        </p:nvSpPr>
        <p:spPr>
          <a:xfrm>
            <a:off x="8193648" y="4500160"/>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8479720" y="4502156"/>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8525809" y="254291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p:cNvSpPr/>
          <p:nvPr/>
        </p:nvSpPr>
        <p:spPr>
          <a:xfrm>
            <a:off x="8227066" y="254491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Left Arrow 236"/>
          <p:cNvSpPr/>
          <p:nvPr/>
        </p:nvSpPr>
        <p:spPr>
          <a:xfrm>
            <a:off x="4069976" y="4536410"/>
            <a:ext cx="956526" cy="409355"/>
          </a:xfrm>
          <a:prstGeom prst="left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ounded Rectangle 237"/>
          <p:cNvSpPr/>
          <p:nvPr/>
        </p:nvSpPr>
        <p:spPr>
          <a:xfrm>
            <a:off x="200212" y="4376568"/>
            <a:ext cx="3854823" cy="1075764"/>
          </a:xfrm>
          <a:prstGeom prst="round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TextBox 239"/>
          <p:cNvSpPr txBox="1"/>
          <p:nvPr/>
        </p:nvSpPr>
        <p:spPr>
          <a:xfrm>
            <a:off x="612320" y="4999912"/>
            <a:ext cx="2929007" cy="492443"/>
          </a:xfrm>
          <a:prstGeom prst="rect">
            <a:avLst/>
          </a:prstGeom>
          <a:noFill/>
        </p:spPr>
        <p:txBody>
          <a:bodyPr wrap="none" rtlCol="0">
            <a:spAutoFit/>
          </a:bodyPr>
          <a:lstStyle/>
          <a:p>
            <a:pPr algn="ctr"/>
            <a:r>
              <a:rPr lang="en-US" sz="2600" dirty="0" smtClean="0"/>
              <a:t>Memory Controller</a:t>
            </a:r>
            <a:endParaRPr lang="en-US" sz="2600" dirty="0"/>
          </a:p>
        </p:txBody>
      </p:sp>
      <p:sp>
        <p:nvSpPr>
          <p:cNvPr id="4" name="TextBox 3"/>
          <p:cNvSpPr txBox="1"/>
          <p:nvPr/>
        </p:nvSpPr>
        <p:spPr>
          <a:xfrm>
            <a:off x="8056880" y="4978400"/>
            <a:ext cx="888635" cy="492443"/>
          </a:xfrm>
          <a:prstGeom prst="rect">
            <a:avLst/>
          </a:prstGeom>
          <a:noFill/>
        </p:spPr>
        <p:txBody>
          <a:bodyPr wrap="none" rtlCol="0">
            <a:spAutoFit/>
          </a:bodyPr>
          <a:lstStyle/>
          <a:p>
            <a:r>
              <a:rPr lang="en-US" sz="2600" dirty="0" smtClean="0"/>
              <a:t>ECC</a:t>
            </a:r>
            <a:endParaRPr lang="en-US" sz="2600" dirty="0"/>
          </a:p>
        </p:txBody>
      </p:sp>
      <p:grpSp>
        <p:nvGrpSpPr>
          <p:cNvPr id="157" name="Group 156"/>
          <p:cNvGrpSpPr/>
          <p:nvPr/>
        </p:nvGrpSpPr>
        <p:grpSpPr>
          <a:xfrm>
            <a:off x="5075679" y="2550276"/>
            <a:ext cx="2884600" cy="334231"/>
            <a:chOff x="9502826" y="2173128"/>
            <a:chExt cx="2884600" cy="334231"/>
          </a:xfrm>
        </p:grpSpPr>
        <p:sp>
          <p:nvSpPr>
            <p:cNvPr id="147" name="Oval 146"/>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4" name="Group 243"/>
          <p:cNvGrpSpPr/>
          <p:nvPr/>
        </p:nvGrpSpPr>
        <p:grpSpPr>
          <a:xfrm>
            <a:off x="6871746" y="2621877"/>
            <a:ext cx="440288" cy="165549"/>
            <a:chOff x="9371106" y="2103717"/>
            <a:chExt cx="440288" cy="165549"/>
          </a:xfrm>
        </p:grpSpPr>
        <p:grpSp>
          <p:nvGrpSpPr>
            <p:cNvPr id="245" name="Group 244"/>
            <p:cNvGrpSpPr/>
            <p:nvPr/>
          </p:nvGrpSpPr>
          <p:grpSpPr>
            <a:xfrm>
              <a:off x="9371106" y="2103717"/>
              <a:ext cx="155808" cy="155389"/>
              <a:chOff x="4138706" y="3221317"/>
              <a:chExt cx="155808" cy="155389"/>
            </a:xfrm>
          </p:grpSpPr>
          <p:cxnSp>
            <p:nvCxnSpPr>
              <p:cNvPr id="249" name="Straight Connector 248"/>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246" name="Group 245"/>
            <p:cNvGrpSpPr/>
            <p:nvPr/>
          </p:nvGrpSpPr>
          <p:grpSpPr>
            <a:xfrm>
              <a:off x="9655586" y="2113877"/>
              <a:ext cx="155808" cy="155389"/>
              <a:chOff x="4138706" y="3221317"/>
              <a:chExt cx="155808" cy="155389"/>
            </a:xfrm>
          </p:grpSpPr>
          <p:cxnSp>
            <p:nvCxnSpPr>
              <p:cNvPr id="247" name="Straight Connector 246"/>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grpSp>
        <p:nvGrpSpPr>
          <p:cNvPr id="258" name="Group 257"/>
          <p:cNvGrpSpPr/>
          <p:nvPr/>
        </p:nvGrpSpPr>
        <p:grpSpPr>
          <a:xfrm>
            <a:off x="5027839" y="4500160"/>
            <a:ext cx="3730081" cy="486631"/>
            <a:chOff x="5033693" y="4500160"/>
            <a:chExt cx="3730081" cy="486631"/>
          </a:xfrm>
        </p:grpSpPr>
        <p:grpSp>
          <p:nvGrpSpPr>
            <p:cNvPr id="259" name="Group 258"/>
            <p:cNvGrpSpPr/>
            <p:nvPr/>
          </p:nvGrpSpPr>
          <p:grpSpPr>
            <a:xfrm>
              <a:off x="5033693" y="4501165"/>
              <a:ext cx="2863297" cy="484635"/>
              <a:chOff x="9881076" y="3518407"/>
              <a:chExt cx="2863297" cy="484635"/>
            </a:xfrm>
          </p:grpSpPr>
          <p:sp>
            <p:nvSpPr>
              <p:cNvPr id="263" name="Rectangle 262"/>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11027408" y="3518407"/>
                <a:ext cx="284054" cy="484635"/>
              </a:xfrm>
              <a:prstGeom prst="rect">
                <a:avLst/>
              </a:prstGeom>
              <a:solidFill>
                <a:srgbClr val="0080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0" name="Group 259"/>
            <p:cNvGrpSpPr/>
            <p:nvPr/>
          </p:nvGrpSpPr>
          <p:grpSpPr>
            <a:xfrm>
              <a:off x="8193648" y="4500160"/>
              <a:ext cx="570126" cy="486631"/>
              <a:chOff x="-909712" y="2417360"/>
              <a:chExt cx="570126" cy="486631"/>
            </a:xfrm>
          </p:grpSpPr>
          <p:sp>
            <p:nvSpPr>
              <p:cNvPr id="261" name="Rectangle 260"/>
              <p:cNvSpPr/>
              <p:nvPr/>
            </p:nvSpPr>
            <p:spPr>
              <a:xfrm>
                <a:off x="-909712" y="2417360"/>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623640" y="241935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033693" y="4490000"/>
            <a:ext cx="3730081" cy="486631"/>
            <a:chOff x="5033693" y="4500160"/>
            <a:chExt cx="3730081" cy="486631"/>
          </a:xfrm>
        </p:grpSpPr>
        <p:grpSp>
          <p:nvGrpSpPr>
            <p:cNvPr id="145" name="Group 144"/>
            <p:cNvGrpSpPr/>
            <p:nvPr/>
          </p:nvGrpSpPr>
          <p:grpSpPr>
            <a:xfrm>
              <a:off x="5033693" y="4501165"/>
              <a:ext cx="2863297" cy="484635"/>
              <a:chOff x="9881076" y="3518407"/>
              <a:chExt cx="2863297" cy="484635"/>
            </a:xfrm>
          </p:grpSpPr>
          <p:sp>
            <p:nvSpPr>
              <p:cNvPr id="146" name="Rectangle 145"/>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11027408" y="3518407"/>
                <a:ext cx="284054" cy="484635"/>
              </a:xfrm>
              <a:prstGeom prst="rect">
                <a:avLst/>
              </a:prstGeom>
              <a:solidFill>
                <a:srgbClr val="0080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8193648" y="4500160"/>
              <a:ext cx="570126" cy="486631"/>
              <a:chOff x="-909712" y="2417360"/>
              <a:chExt cx="570126" cy="486631"/>
            </a:xfrm>
          </p:grpSpPr>
          <p:sp>
            <p:nvSpPr>
              <p:cNvPr id="241" name="Rectangle 240"/>
              <p:cNvSpPr/>
              <p:nvPr/>
            </p:nvSpPr>
            <p:spPr>
              <a:xfrm>
                <a:off x="-909712" y="2417360"/>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623640" y="241935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51" name="Group 250"/>
          <p:cNvGrpSpPr/>
          <p:nvPr/>
        </p:nvGrpSpPr>
        <p:grpSpPr>
          <a:xfrm>
            <a:off x="6820946" y="4653877"/>
            <a:ext cx="440288" cy="165549"/>
            <a:chOff x="9371106" y="2103717"/>
            <a:chExt cx="440288" cy="165549"/>
          </a:xfrm>
        </p:grpSpPr>
        <p:grpSp>
          <p:nvGrpSpPr>
            <p:cNvPr id="252" name="Group 251"/>
            <p:cNvGrpSpPr/>
            <p:nvPr/>
          </p:nvGrpSpPr>
          <p:grpSpPr>
            <a:xfrm>
              <a:off x="9371106" y="2103717"/>
              <a:ext cx="155808" cy="155389"/>
              <a:chOff x="4138706" y="3221317"/>
              <a:chExt cx="155808" cy="155389"/>
            </a:xfrm>
          </p:grpSpPr>
          <p:cxnSp>
            <p:nvCxnSpPr>
              <p:cNvPr id="256" name="Straight Connector 255"/>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253" name="Group 252"/>
            <p:cNvGrpSpPr/>
            <p:nvPr/>
          </p:nvGrpSpPr>
          <p:grpSpPr>
            <a:xfrm>
              <a:off x="9655586" y="2113877"/>
              <a:ext cx="155808" cy="155389"/>
              <a:chOff x="4138706" y="3221317"/>
              <a:chExt cx="155808" cy="155389"/>
            </a:xfrm>
          </p:grpSpPr>
          <p:cxnSp>
            <p:nvCxnSpPr>
              <p:cNvPr id="254" name="Straight Connector 253"/>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sp>
        <p:nvSpPr>
          <p:cNvPr id="273" name="Rectangle 272"/>
          <p:cNvSpPr/>
          <p:nvPr/>
        </p:nvSpPr>
        <p:spPr>
          <a:xfrm>
            <a:off x="5045337" y="4477860"/>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0873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fade">
                                      <p:cBhvr>
                                        <p:cTn id="10" dur="500"/>
                                        <p:tgtEl>
                                          <p:spTgt spid="251"/>
                                        </p:tgtEl>
                                      </p:cBhvr>
                                    </p:animEffec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3.7037E-6 L -0.52101 0.00139 " pathEditMode="relative" rAng="0" ptsTypes="AA">
                                      <p:cBhvr>
                                        <p:cTn id="16" dur="2000" fill="hold"/>
                                        <p:tgtEl>
                                          <p:spTgt spid="9"/>
                                        </p:tgtEl>
                                        <p:attrNameLst>
                                          <p:attrName>ppt_x</p:attrName>
                                          <p:attrName>ppt_y</p:attrName>
                                        </p:attrNameLst>
                                      </p:cBhvr>
                                      <p:rCtr x="-26059" y="69"/>
                                    </p:animMotion>
                                  </p:childTnLst>
                                </p:cTn>
                              </p:par>
                              <p:par>
                                <p:cTn id="17" presetID="0" presetClass="path" presetSubtype="0" accel="50000" decel="50000" fill="hold" nodeType="withEffect">
                                  <p:stCondLst>
                                    <p:cond delay="0"/>
                                  </p:stCondLst>
                                  <p:childTnLst>
                                    <p:animMotion origin="layout" path="M 4.72222E-6 -7.40741E-7 L -0.52101 0.00162 " pathEditMode="relative" rAng="0" ptsTypes="AA">
                                      <p:cBhvr>
                                        <p:cTn id="18" dur="2000" fill="hold"/>
                                        <p:tgtEl>
                                          <p:spTgt spid="251"/>
                                        </p:tgtEl>
                                        <p:attrNameLst>
                                          <p:attrName>ppt_x</p:attrName>
                                          <p:attrName>ppt_y</p:attrName>
                                        </p:attrNameLst>
                                      </p:cBhvr>
                                      <p:rCtr x="-26059" y="69"/>
                                    </p:animMotion>
                                  </p:childTnLst>
                                </p:cTn>
                              </p:par>
                              <p:par>
                                <p:cTn id="19" presetID="1" presetClass="entr" presetSubtype="0" fill="hold" nodeType="withEffect">
                                  <p:stCondLst>
                                    <p:cond delay="0"/>
                                  </p:stCondLst>
                                  <p:childTnLst>
                                    <p:set>
                                      <p:cBhvr>
                                        <p:cTn id="20" dur="1" fill="hold">
                                          <p:stCondLst>
                                            <p:cond delay="0"/>
                                          </p:stCondLst>
                                        </p:cTn>
                                        <p:tgtEl>
                                          <p:spTgt spid="2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24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4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5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62" y="1192212"/>
            <a:ext cx="9046301" cy="5381905"/>
          </a:xfrm>
        </p:spPr>
        <p:txBody>
          <a:bodyPr/>
          <a:lstStyle/>
          <a:p>
            <a:r>
              <a:rPr lang="en-US" sz="2600" dirty="0" smtClean="0">
                <a:latin typeface="Arial"/>
                <a:cs typeface="Arial"/>
              </a:rPr>
              <a:t>Systems are typically designed for failure rate &lt; 10</a:t>
            </a:r>
            <a:r>
              <a:rPr lang="en-US" sz="2600" baseline="30000" dirty="0" smtClean="0">
                <a:latin typeface="Arial"/>
                <a:cs typeface="Arial"/>
              </a:rPr>
              <a:t>-16</a:t>
            </a:r>
          </a:p>
          <a:p>
            <a:r>
              <a:rPr lang="en-US" sz="2600" dirty="0" smtClean="0">
                <a:latin typeface="Arial"/>
                <a:cs typeface="Arial"/>
              </a:rPr>
              <a:t>Fix with a small amount of budget </a:t>
            </a:r>
            <a:r>
              <a:rPr lang="en-US" sz="2600" dirty="0" smtClean="0">
                <a:latin typeface="Wingdings"/>
                <a:ea typeface="Wingdings"/>
                <a:cs typeface="Wingdings"/>
                <a:sym typeface="Wingdings"/>
              </a:rPr>
              <a:t></a:t>
            </a:r>
            <a:r>
              <a:rPr lang="en-US" sz="2600" dirty="0">
                <a:latin typeface="Arial"/>
                <a:cs typeface="Arial"/>
                <a:sym typeface="Wingdings"/>
              </a:rPr>
              <a:t> </a:t>
            </a:r>
            <a:r>
              <a:rPr lang="en-US" sz="2600" dirty="0" smtClean="0">
                <a:latin typeface="Arial"/>
                <a:cs typeface="Arial"/>
                <a:sym typeface="Wingdings"/>
              </a:rPr>
              <a:t>DECTED</a:t>
            </a:r>
            <a:endParaRPr lang="en-US" sz="2600" dirty="0">
              <a:latin typeface="Arial"/>
              <a:cs typeface="Arial"/>
            </a:endParaRPr>
          </a:p>
          <a:p>
            <a:endParaRPr lang="en-US" sz="2800" baseline="30000" dirty="0" smtClean="0">
              <a:latin typeface="Arial"/>
              <a:cs typeface="Arial"/>
            </a:endParaRPr>
          </a:p>
          <a:p>
            <a:endParaRPr lang="en-US" sz="2800" baseline="30000" dirty="0">
              <a:latin typeface="Arial"/>
              <a:cs typeface="Arial"/>
            </a:endParaRPr>
          </a:p>
          <a:p>
            <a:endParaRPr lang="en-US" sz="2800" baseline="30000" dirty="0" smtClean="0">
              <a:latin typeface="Arial"/>
              <a:cs typeface="Arial"/>
            </a:endParaRPr>
          </a:p>
          <a:p>
            <a:endParaRPr lang="en-US" sz="2800" baseline="30000" dirty="0">
              <a:latin typeface="Arial"/>
              <a:cs typeface="Arial"/>
            </a:endParaRPr>
          </a:p>
          <a:p>
            <a:endParaRPr lang="en-US" sz="2800" baseline="30000" dirty="0" smtClean="0">
              <a:latin typeface="Arial"/>
              <a:cs typeface="Arial"/>
            </a:endParaRPr>
          </a:p>
          <a:p>
            <a:endParaRPr lang="en-US" sz="2800" baseline="30000" dirty="0" smtClean="0">
              <a:latin typeface="Arial"/>
              <a:cs typeface="Arial"/>
            </a:endParaRPr>
          </a:p>
          <a:p>
            <a:pPr marL="0" indent="0">
              <a:buNone/>
            </a:pPr>
            <a:endParaRPr lang="en-US" sz="2800" dirty="0" smtClean="0">
              <a:latin typeface="Arial"/>
              <a:cs typeface="Arial"/>
            </a:endParaRPr>
          </a:p>
          <a:p>
            <a:r>
              <a:rPr lang="en-US" sz="2600" dirty="0" smtClean="0">
                <a:latin typeface="Arial"/>
                <a:cs typeface="Arial"/>
              </a:rPr>
              <a:t>Probabilistic Scrub (PRS) to mitigate latent faults</a:t>
            </a:r>
            <a:endParaRPr lang="en-US" sz="26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25</a:t>
            </a:fld>
            <a:endParaRPr lang="en-US"/>
          </a:p>
        </p:txBody>
      </p:sp>
      <p:sp>
        <p:nvSpPr>
          <p:cNvPr id="2" name="Title 1"/>
          <p:cNvSpPr>
            <a:spLocks noGrp="1"/>
          </p:cNvSpPr>
          <p:nvPr>
            <p:ph type="title"/>
          </p:nvPr>
        </p:nvSpPr>
        <p:spPr>
          <a:xfrm>
            <a:off x="247649" y="198438"/>
            <a:ext cx="8761879" cy="487362"/>
          </a:xfrm>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TURBO READ: DESIGN</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25</a:t>
            </a:fld>
            <a:endParaRPr lang="en-US" sz="1200" b="1">
              <a:solidFill>
                <a:schemeClr val="tx1">
                  <a:tint val="75000"/>
                </a:schemeClr>
              </a:solidFill>
              <a:latin typeface="+mn-lt"/>
            </a:endParaRPr>
          </a:p>
        </p:txBody>
      </p:sp>
      <p:sp>
        <p:nvSpPr>
          <p:cNvPr id="31" name="Rectangle 30"/>
          <p:cNvSpPr/>
          <p:nvPr/>
        </p:nvSpPr>
        <p:spPr>
          <a:xfrm>
            <a:off x="282270" y="5639536"/>
            <a:ext cx="8459682" cy="492443"/>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kumimoji="0" lang="en-US" sz="2600" b="0" i="0" u="none" strike="noStrike" kern="0" cap="none" spc="0" normalizeH="0" baseline="0" noProof="0" dirty="0" smtClean="0">
                <a:ln>
                  <a:noFill/>
                </a:ln>
                <a:solidFill>
                  <a:prstClr val="black"/>
                </a:solidFill>
                <a:effectLst/>
                <a:uLnTx/>
                <a:uFillTx/>
              </a:rPr>
              <a:t>ECC</a:t>
            </a:r>
            <a:r>
              <a:rPr kumimoji="0" lang="en-US" sz="2600" b="0" i="0" u="none" strike="noStrike" kern="0" cap="none" spc="0" normalizeH="0" noProof="0" dirty="0" smtClean="0">
                <a:ln>
                  <a:noFill/>
                </a:ln>
                <a:solidFill>
                  <a:prstClr val="black"/>
                </a:solidFill>
                <a:effectLst/>
                <a:uLnTx/>
                <a:uFillTx/>
              </a:rPr>
              <a:t> </a:t>
            </a:r>
            <a:r>
              <a:rPr kumimoji="0" lang="en-US" sz="2600" b="0" i="0" u="none" strike="noStrike" kern="0" cap="none" spc="0" normalizeH="0" baseline="0" noProof="0" dirty="0" smtClean="0">
                <a:ln>
                  <a:noFill/>
                </a:ln>
                <a:solidFill>
                  <a:prstClr val="black"/>
                </a:solidFill>
                <a:effectLst/>
                <a:uLnTx/>
                <a:uFillTx/>
              </a:rPr>
              <a:t>can mitigate</a:t>
            </a:r>
            <a:r>
              <a:rPr kumimoji="0" lang="en-US" sz="2600" b="0" i="0" u="none" strike="noStrike" kern="0" cap="none" spc="0" normalizeH="0" noProof="0" dirty="0" smtClean="0">
                <a:ln>
                  <a:noFill/>
                </a:ln>
                <a:solidFill>
                  <a:prstClr val="black"/>
                </a:solidFill>
                <a:effectLst/>
                <a:uLnTx/>
                <a:uFillTx/>
              </a:rPr>
              <a:t> read disturb errors in Turbo Read</a:t>
            </a:r>
            <a:endParaRPr kumimoji="0" lang="en-US" sz="26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876239" y="232861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63987208"/>
              </p:ext>
            </p:extLst>
          </p:nvPr>
        </p:nvGraphicFramePr>
        <p:xfrm>
          <a:off x="313391" y="2757752"/>
          <a:ext cx="8511032" cy="1371600"/>
        </p:xfrm>
        <a:graphic>
          <a:graphicData uri="http://schemas.openxmlformats.org/drawingml/2006/table">
            <a:tbl>
              <a:tblPr firstRow="1" bandRow="1">
                <a:tableStyleId>{5C22544A-7EE6-4342-B048-85BDC9FD1C3A}</a:tableStyleId>
              </a:tblPr>
              <a:tblGrid>
                <a:gridCol w="2242418"/>
                <a:gridCol w="4351512"/>
                <a:gridCol w="1917102"/>
              </a:tblGrid>
              <a:tr h="883920">
                <a:tc>
                  <a:txBody>
                    <a:bodyPr/>
                    <a:lstStyle/>
                    <a:p>
                      <a:pPr algn="ctr"/>
                      <a:r>
                        <a:rPr lang="en-US" sz="2600" b="0" dirty="0" smtClean="0">
                          <a:solidFill>
                            <a:schemeClr val="tx1"/>
                          </a:solidFill>
                          <a:latin typeface="Arial"/>
                          <a:cs typeface="Arial"/>
                        </a:rPr>
                        <a:t>BER </a:t>
                      </a:r>
                    </a:p>
                    <a:p>
                      <a:pPr algn="ctr"/>
                      <a:r>
                        <a:rPr lang="en-US" sz="2600" b="0" dirty="0" smtClean="0">
                          <a:solidFill>
                            <a:schemeClr val="tx1"/>
                          </a:solidFill>
                          <a:latin typeface="Arial"/>
                          <a:cs typeface="Arial"/>
                        </a:rPr>
                        <a:t>Read Disturb</a:t>
                      </a:r>
                      <a:endParaRPr lang="en-US" sz="2600" b="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b="0" dirty="0" smtClean="0">
                          <a:solidFill>
                            <a:srgbClr val="000000"/>
                          </a:solidFill>
                          <a:latin typeface="Arial"/>
                          <a:cs typeface="Arial"/>
                        </a:rPr>
                        <a:t>Probability</a:t>
                      </a:r>
                      <a:r>
                        <a:rPr lang="en-US" sz="2600" b="0" baseline="0" dirty="0" smtClean="0">
                          <a:solidFill>
                            <a:srgbClr val="000000"/>
                          </a:solidFill>
                          <a:latin typeface="Arial"/>
                          <a:cs typeface="Arial"/>
                        </a:rPr>
                        <a:t> Line has 3 Errors</a:t>
                      </a:r>
                      <a:endParaRPr lang="en-US" sz="2600" b="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b="0" dirty="0" smtClean="0">
                          <a:solidFill>
                            <a:srgbClr val="000000"/>
                          </a:solidFill>
                          <a:latin typeface="Arial"/>
                          <a:cs typeface="Arial"/>
                        </a:rPr>
                        <a:t>Latency</a:t>
                      </a:r>
                      <a:endParaRPr lang="en-US" sz="2600" b="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600" dirty="0" smtClean="0">
                          <a:latin typeface="Arial"/>
                          <a:cs typeface="Arial"/>
                        </a:rPr>
                        <a:t>10</a:t>
                      </a:r>
                      <a:r>
                        <a:rPr lang="en-US" sz="2600" baseline="30000" dirty="0" smtClean="0">
                          <a:latin typeface="Arial"/>
                          <a:cs typeface="Arial"/>
                        </a:rPr>
                        <a:t>-9</a:t>
                      </a:r>
                      <a:endParaRPr lang="en-US" sz="2600" baseline="30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2600" baseline="0" dirty="0" smtClean="0">
                          <a:latin typeface="Arial"/>
                          <a:cs typeface="Arial"/>
                        </a:rPr>
                        <a:t>&lt; 10</a:t>
                      </a:r>
                      <a:r>
                        <a:rPr lang="en-US" sz="2600" baseline="30000" dirty="0" smtClean="0">
                          <a:latin typeface="Arial"/>
                          <a:cs typeface="Arial"/>
                        </a:rPr>
                        <a:t>-19</a:t>
                      </a:r>
                      <a:endParaRPr lang="en-US" sz="2600" baseline="30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2600" baseline="0" smtClean="0">
                          <a:latin typeface="Arial"/>
                          <a:cs typeface="Arial"/>
                        </a:rPr>
                        <a:t>57ns</a:t>
                      </a:r>
                      <a:endParaRPr lang="en-US" sz="2600" baseline="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94794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Outline</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26</a:t>
            </a:fld>
            <a:endParaRPr lang="en-US"/>
          </a:p>
        </p:txBody>
      </p:sp>
      <p:sp>
        <p:nvSpPr>
          <p:cNvPr id="5" name="Content Placeholder 2"/>
          <p:cNvSpPr>
            <a:spLocks noGrp="1"/>
          </p:cNvSpPr>
          <p:nvPr>
            <p:ph idx="1"/>
          </p:nvPr>
        </p:nvSpPr>
        <p:spPr>
          <a:xfrm>
            <a:off x="228600" y="1371599"/>
            <a:ext cx="8610600" cy="5032127"/>
          </a:xfrm>
        </p:spPr>
        <p:txBody>
          <a:bodyPr>
            <a:noAutofit/>
          </a:bodyPr>
          <a:lstStyle/>
          <a:p>
            <a:pPr>
              <a:lnSpc>
                <a:spcPct val="150000"/>
              </a:lnSpc>
            </a:pPr>
            <a:r>
              <a:rPr lang="en-US" sz="2800" dirty="0" smtClean="0">
                <a:solidFill>
                  <a:srgbClr val="BFBFBF"/>
                </a:solidFill>
                <a:latin typeface="Arial"/>
                <a:cs typeface="Arial"/>
              </a:rPr>
              <a:t>Background</a:t>
            </a:r>
          </a:p>
          <a:p>
            <a:pPr>
              <a:lnSpc>
                <a:spcPct val="150000"/>
              </a:lnSpc>
            </a:pPr>
            <a:r>
              <a:rPr lang="en-US" sz="2800" dirty="0">
                <a:solidFill>
                  <a:srgbClr val="BFBFBF"/>
                </a:solidFill>
                <a:latin typeface="Arial"/>
                <a:cs typeface="Arial"/>
              </a:rPr>
              <a:t>Early Read</a:t>
            </a:r>
          </a:p>
          <a:p>
            <a:pPr>
              <a:lnSpc>
                <a:spcPct val="150000"/>
              </a:lnSpc>
            </a:pPr>
            <a:r>
              <a:rPr lang="en-US" sz="2800" dirty="0">
                <a:solidFill>
                  <a:srgbClr val="BFBFBF"/>
                </a:solidFill>
                <a:latin typeface="Arial"/>
                <a:cs typeface="Arial"/>
              </a:rPr>
              <a:t>Turbo </a:t>
            </a:r>
            <a:r>
              <a:rPr lang="en-US" sz="2800" dirty="0" smtClean="0">
                <a:solidFill>
                  <a:srgbClr val="BFBFBF"/>
                </a:solidFill>
                <a:latin typeface="Arial"/>
                <a:cs typeface="Arial"/>
              </a:rPr>
              <a:t>Read</a:t>
            </a:r>
          </a:p>
          <a:p>
            <a:pPr>
              <a:lnSpc>
                <a:spcPct val="150000"/>
              </a:lnSpc>
            </a:pPr>
            <a:r>
              <a:rPr lang="en-US" sz="2800" dirty="0" err="1" smtClean="0">
                <a:solidFill>
                  <a:srgbClr val="000000"/>
                </a:solidFill>
                <a:latin typeface="Arial"/>
                <a:cs typeface="Arial"/>
              </a:rPr>
              <a:t>Early+Turbo</a:t>
            </a:r>
            <a:r>
              <a:rPr lang="en-US" sz="2800" dirty="0" smtClean="0">
                <a:solidFill>
                  <a:srgbClr val="000000"/>
                </a:solidFill>
                <a:latin typeface="Arial"/>
                <a:cs typeface="Arial"/>
              </a:rPr>
              <a:t> Read</a:t>
            </a:r>
            <a:endParaRPr lang="en-US" sz="2800" dirty="0">
              <a:solidFill>
                <a:srgbClr val="000000"/>
              </a:solidFill>
              <a:latin typeface="Arial"/>
              <a:cs typeface="Arial"/>
            </a:endParaRPr>
          </a:p>
          <a:p>
            <a:pPr>
              <a:lnSpc>
                <a:spcPct val="150000"/>
              </a:lnSpc>
            </a:pPr>
            <a:r>
              <a:rPr lang="en-US" sz="2800" dirty="0">
                <a:solidFill>
                  <a:srgbClr val="BFBFBF"/>
                </a:solidFill>
                <a:latin typeface="Arial"/>
                <a:cs typeface="Arial"/>
              </a:rPr>
              <a:t>Results</a:t>
            </a:r>
          </a:p>
          <a:p>
            <a:pPr>
              <a:lnSpc>
                <a:spcPct val="150000"/>
              </a:lnSpc>
            </a:pPr>
            <a:r>
              <a:rPr lang="en-US" sz="2800" dirty="0" smtClean="0">
                <a:solidFill>
                  <a:srgbClr val="BFBFBF"/>
                </a:solidFill>
                <a:latin typeface="Arial"/>
                <a:cs typeface="Arial"/>
              </a:rPr>
              <a:t>Summary</a:t>
            </a:r>
            <a:endParaRPr lang="en-US" sz="2800" dirty="0">
              <a:solidFill>
                <a:srgbClr val="BFBFBF"/>
              </a:solidFill>
              <a:latin typeface="Arial"/>
              <a:cs typeface="Arial"/>
            </a:endParaRPr>
          </a:p>
        </p:txBody>
      </p:sp>
      <p:sp>
        <p:nvSpPr>
          <p:cNvPr id="6" name="Up Arrow 5"/>
          <p:cNvSpPr/>
          <p:nvPr/>
        </p:nvSpPr>
        <p:spPr>
          <a:xfrm rot="16200000">
            <a:off x="3792001" y="3857415"/>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71588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487362"/>
          </a:xfrm>
        </p:spPr>
        <p:txBody>
          <a:bodyPr/>
          <a:lstStyle/>
          <a:p>
            <a:r>
              <a:rPr lang="en-US" dirty="0" smtClean="0">
                <a:latin typeface="Arial"/>
                <a:cs typeface="Arial"/>
              </a:rPr>
              <a:t>WHY COMBINE EARLY AND TURBO READ</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27</a:t>
            </a:fld>
            <a:endParaRPr lang="en-US"/>
          </a:p>
        </p:txBody>
      </p:sp>
      <p:sp>
        <p:nvSpPr>
          <p:cNvPr id="18" name="Rectangle 17"/>
          <p:cNvSpPr/>
          <p:nvPr/>
        </p:nvSpPr>
        <p:spPr>
          <a:xfrm>
            <a:off x="420317" y="5646131"/>
            <a:ext cx="8302485" cy="954107"/>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C</a:t>
            </a:r>
            <a:r>
              <a:rPr kumimoji="0" lang="en-US" sz="2800" b="0" i="0" u="none" strike="noStrike" kern="0" cap="none" spc="0" normalizeH="0" baseline="0" noProof="0" dirty="0" err="1" smtClean="0">
                <a:ln>
                  <a:noFill/>
                </a:ln>
                <a:solidFill>
                  <a:prstClr val="black"/>
                </a:solidFill>
                <a:effectLst/>
                <a:uLnTx/>
                <a:uFillTx/>
              </a:rPr>
              <a:t>ombine</a:t>
            </a:r>
            <a:r>
              <a:rPr kumimoji="0" lang="en-US" sz="2800" b="0" i="0" u="none" strike="noStrike" kern="0" cap="none" spc="0" normalizeH="0" baseline="0" noProof="0" dirty="0" smtClean="0">
                <a:ln>
                  <a:noFill/>
                </a:ln>
                <a:solidFill>
                  <a:prstClr val="black"/>
                </a:solidFill>
                <a:effectLst/>
                <a:uLnTx/>
                <a:uFillTx/>
              </a:rPr>
              <a:t> Early</a:t>
            </a:r>
            <a:r>
              <a:rPr kumimoji="0" lang="en-US" sz="2800" b="0" i="0" u="none" strike="noStrike" kern="0" cap="none" spc="0" normalizeH="0" noProof="0" dirty="0" smtClean="0">
                <a:ln>
                  <a:noFill/>
                </a:ln>
                <a:solidFill>
                  <a:prstClr val="black"/>
                </a:solidFill>
                <a:effectLst/>
                <a:uLnTx/>
                <a:uFillTx/>
              </a:rPr>
              <a:t> and Turbo Reads </a:t>
            </a:r>
            <a:r>
              <a:rPr kumimoji="0" lang="en-US" sz="2800" b="0" i="0" u="none" strike="noStrike" kern="0" cap="none" spc="0" normalizeH="0" noProof="0" dirty="0" smtClean="0">
                <a:ln>
                  <a:noFill/>
                </a:ln>
                <a:solidFill>
                  <a:prstClr val="black"/>
                </a:solidFill>
                <a:effectLst/>
                <a:uLnTx/>
                <a:uFillTx/>
                <a:latin typeface="Wingdings"/>
                <a:ea typeface="Wingdings"/>
                <a:cs typeface="Wingdings"/>
                <a:sym typeface="Wingdings"/>
              </a:rPr>
              <a:t></a:t>
            </a:r>
            <a:r>
              <a:rPr lang="en-US" sz="2800" kern="0" dirty="0">
                <a:solidFill>
                  <a:prstClr val="black"/>
                </a:solidFill>
                <a:sym typeface="Wingdings"/>
              </a:rPr>
              <a:t> </a:t>
            </a:r>
            <a:r>
              <a:rPr lang="en-US" sz="2800" kern="0" dirty="0" smtClean="0">
                <a:solidFill>
                  <a:prstClr val="black"/>
                </a:solidFill>
                <a:sym typeface="Wingdings"/>
              </a:rPr>
              <a:t>Get benefits of both without bimodal latency</a:t>
            </a:r>
            <a:endParaRPr kumimoji="0" lang="en-US" sz="2800" b="0" i="0" u="none" strike="noStrike" kern="0" cap="none" spc="0" normalizeH="0" baseline="0" noProof="0" dirty="0" smtClean="0">
              <a:ln>
                <a:noFill/>
              </a:ln>
              <a:solidFill>
                <a:prstClr val="black"/>
              </a:solidFill>
              <a:effectLst/>
              <a:uLnTx/>
              <a:uFillTx/>
            </a:endParaRPr>
          </a:p>
        </p:txBody>
      </p:sp>
      <p:sp>
        <p:nvSpPr>
          <p:cNvPr id="5" name="Content Placeholder 4"/>
          <p:cNvSpPr>
            <a:spLocks noGrp="1"/>
          </p:cNvSpPr>
          <p:nvPr>
            <p:ph idx="1"/>
          </p:nvPr>
        </p:nvSpPr>
        <p:spPr>
          <a:xfrm>
            <a:off x="61064" y="1192213"/>
            <a:ext cx="4384235" cy="4302735"/>
          </a:xfrm>
          <a:solidFill>
            <a:schemeClr val="bg1">
              <a:lumMod val="75000"/>
            </a:schemeClr>
          </a:solidFill>
          <a:ln>
            <a:solidFill>
              <a:schemeClr val="tx1"/>
            </a:solidFill>
          </a:ln>
        </p:spPr>
        <p:txBody>
          <a:bodyPr/>
          <a:lstStyle/>
          <a:p>
            <a:pPr marL="0" indent="0" algn="ctr">
              <a:buNone/>
            </a:pPr>
            <a:r>
              <a:rPr lang="en-US" sz="2600" dirty="0" smtClean="0">
                <a:latin typeface="Arial"/>
                <a:cs typeface="Arial"/>
              </a:rPr>
              <a:t>Early </a:t>
            </a:r>
            <a:r>
              <a:rPr lang="en-US" sz="2600" dirty="0" err="1" smtClean="0">
                <a:latin typeface="Arial"/>
                <a:cs typeface="Arial"/>
              </a:rPr>
              <a:t>read</a:t>
            </a:r>
            <a:r>
              <a:rPr lang="en-US" sz="2600" dirty="0" err="1" smtClean="0">
                <a:latin typeface="Wingdings"/>
                <a:ea typeface="Wingdings"/>
                <a:cs typeface="Wingdings"/>
                <a:sym typeface="Wingdings"/>
              </a:rPr>
              <a:t></a:t>
            </a:r>
            <a:r>
              <a:rPr lang="en-US" sz="2600" dirty="0" err="1" smtClean="0">
                <a:latin typeface="Arial"/>
                <a:cs typeface="Arial"/>
              </a:rPr>
              <a:t>Error</a:t>
            </a:r>
            <a:r>
              <a:rPr lang="en-US" sz="2600" dirty="0" err="1" smtClean="0">
                <a:latin typeface="Wingdings"/>
                <a:ea typeface="Wingdings"/>
                <a:cs typeface="Wingdings"/>
                <a:sym typeface="Wingdings"/>
              </a:rPr>
              <a:t></a:t>
            </a:r>
            <a:r>
              <a:rPr lang="en-US" sz="2600" dirty="0" err="1" smtClean="0">
                <a:latin typeface="Arial"/>
                <a:cs typeface="Arial"/>
              </a:rPr>
              <a:t>Retry</a:t>
            </a:r>
            <a:r>
              <a:rPr lang="en-US" sz="2600" dirty="0" smtClean="0">
                <a:latin typeface="Arial"/>
                <a:cs typeface="Arial"/>
              </a:rPr>
              <a:t> </a:t>
            </a:r>
          </a:p>
          <a:p>
            <a:pPr lvl="1"/>
            <a:r>
              <a:rPr lang="en-US" sz="2400" dirty="0" smtClean="0">
                <a:latin typeface="Arial"/>
                <a:cs typeface="Arial"/>
              </a:rPr>
              <a:t>Bimodal Read Latency</a:t>
            </a:r>
          </a:p>
          <a:p>
            <a:pPr lvl="1"/>
            <a:endParaRPr lang="en-US" sz="2400" dirty="0" smtClean="0">
              <a:latin typeface="Arial"/>
              <a:cs typeface="Arial"/>
            </a:endParaRPr>
          </a:p>
        </p:txBody>
      </p:sp>
      <p:sp>
        <p:nvSpPr>
          <p:cNvPr id="14" name="Content Placeholder 4"/>
          <p:cNvSpPr txBox="1">
            <a:spLocks/>
          </p:cNvSpPr>
          <p:nvPr/>
        </p:nvSpPr>
        <p:spPr bwMode="auto">
          <a:xfrm>
            <a:off x="4536637" y="1185870"/>
            <a:ext cx="4534091" cy="4302735"/>
          </a:xfrm>
          <a:prstGeom prst="rect">
            <a:avLst/>
          </a:prstGeom>
          <a:solidFill>
            <a:schemeClr val="bg1">
              <a:lumMod val="75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20000"/>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600" dirty="0" smtClean="0">
                <a:latin typeface="Arial"/>
                <a:cs typeface="Arial"/>
              </a:rPr>
              <a:t>Turbo </a:t>
            </a:r>
            <a:r>
              <a:rPr lang="en-US" sz="2600" dirty="0" err="1" smtClean="0">
                <a:latin typeface="Arial"/>
                <a:cs typeface="Arial"/>
              </a:rPr>
              <a:t>read</a:t>
            </a:r>
            <a:r>
              <a:rPr lang="en-US" sz="2600" dirty="0" err="1" smtClean="0">
                <a:latin typeface="Wingdings"/>
                <a:ea typeface="Wingdings"/>
                <a:cs typeface="Wingdings"/>
                <a:sym typeface="Wingdings"/>
              </a:rPr>
              <a:t></a:t>
            </a:r>
            <a:r>
              <a:rPr lang="en-US" sz="2600" dirty="0" err="1" smtClean="0">
                <a:latin typeface="Arial"/>
                <a:cs typeface="Arial"/>
              </a:rPr>
              <a:t>Error</a:t>
            </a:r>
            <a:r>
              <a:rPr lang="en-US" sz="2600" dirty="0" err="1" smtClean="0">
                <a:latin typeface="Wingdings"/>
                <a:ea typeface="Wingdings"/>
                <a:cs typeface="Wingdings"/>
                <a:sym typeface="Wingdings"/>
              </a:rPr>
              <a:t></a:t>
            </a:r>
            <a:r>
              <a:rPr lang="en-US" sz="2600" dirty="0" err="1" smtClean="0">
                <a:latin typeface="Arial"/>
                <a:cs typeface="Arial"/>
                <a:sym typeface="Wingdings"/>
              </a:rPr>
              <a:t>No</a:t>
            </a:r>
            <a:r>
              <a:rPr lang="en-US" sz="2600" dirty="0" smtClean="0">
                <a:latin typeface="Arial"/>
                <a:cs typeface="Arial"/>
                <a:sym typeface="Wingdings"/>
              </a:rPr>
              <a:t> Retry</a:t>
            </a:r>
            <a:r>
              <a:rPr lang="en-US" sz="2600" dirty="0" smtClean="0">
                <a:latin typeface="Arial"/>
                <a:cs typeface="Arial"/>
              </a:rPr>
              <a:t> </a:t>
            </a:r>
          </a:p>
          <a:p>
            <a:pPr lvl="1"/>
            <a:r>
              <a:rPr lang="en-US" sz="2400" dirty="0" smtClean="0">
                <a:latin typeface="Arial"/>
                <a:cs typeface="Arial"/>
              </a:rPr>
              <a:t>Read Latency Fixed</a:t>
            </a:r>
          </a:p>
        </p:txBody>
      </p:sp>
      <p:grpSp>
        <p:nvGrpSpPr>
          <p:cNvPr id="29" name="Group 28"/>
          <p:cNvGrpSpPr/>
          <p:nvPr/>
        </p:nvGrpSpPr>
        <p:grpSpPr>
          <a:xfrm>
            <a:off x="146546" y="2698631"/>
            <a:ext cx="3917417" cy="2384145"/>
            <a:chOff x="146546" y="2698631"/>
            <a:chExt cx="3917417" cy="2384145"/>
          </a:xfrm>
        </p:grpSpPr>
        <p:cxnSp>
          <p:nvCxnSpPr>
            <p:cNvPr id="8" name="Straight Arrow Connector 7"/>
            <p:cNvCxnSpPr/>
            <p:nvPr/>
          </p:nvCxnSpPr>
          <p:spPr>
            <a:xfrm flipV="1">
              <a:off x="1209008" y="2698631"/>
              <a:ext cx="9" cy="1892704"/>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196796" y="4579124"/>
              <a:ext cx="2735572" cy="12210"/>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1856" y="3699932"/>
              <a:ext cx="697627" cy="369332"/>
            </a:xfrm>
            <a:prstGeom prst="rect">
              <a:avLst/>
            </a:prstGeom>
            <a:noFill/>
          </p:spPr>
          <p:txBody>
            <a:bodyPr wrap="none" rtlCol="0">
              <a:spAutoFit/>
            </a:bodyPr>
            <a:lstStyle/>
            <a:p>
              <a:r>
                <a:rPr lang="en-US" dirty="0" smtClean="0"/>
                <a:t>Error</a:t>
              </a:r>
              <a:endParaRPr lang="en-US" dirty="0"/>
            </a:p>
          </p:txBody>
        </p:sp>
        <p:sp>
          <p:nvSpPr>
            <p:cNvPr id="26" name="TextBox 25"/>
            <p:cNvSpPr txBox="1"/>
            <p:nvPr/>
          </p:nvSpPr>
          <p:spPr>
            <a:xfrm>
              <a:off x="146546" y="3016116"/>
              <a:ext cx="1056825" cy="369332"/>
            </a:xfrm>
            <a:prstGeom prst="rect">
              <a:avLst/>
            </a:prstGeom>
            <a:noFill/>
          </p:spPr>
          <p:txBody>
            <a:bodyPr wrap="none" rtlCol="0">
              <a:spAutoFit/>
            </a:bodyPr>
            <a:lstStyle/>
            <a:p>
              <a:r>
                <a:rPr lang="en-US" dirty="0" smtClean="0"/>
                <a:t>No Error</a:t>
              </a:r>
              <a:endParaRPr lang="en-US" dirty="0"/>
            </a:p>
          </p:txBody>
        </p:sp>
        <p:sp>
          <p:nvSpPr>
            <p:cNvPr id="27" name="TextBox 26"/>
            <p:cNvSpPr txBox="1"/>
            <p:nvPr/>
          </p:nvSpPr>
          <p:spPr>
            <a:xfrm>
              <a:off x="1184599" y="4713444"/>
              <a:ext cx="2879364" cy="369332"/>
            </a:xfrm>
            <a:prstGeom prst="rect">
              <a:avLst/>
            </a:prstGeom>
            <a:noFill/>
          </p:spPr>
          <p:txBody>
            <a:bodyPr wrap="none" rtlCol="0">
              <a:spAutoFit/>
            </a:bodyPr>
            <a:lstStyle/>
            <a:p>
              <a:r>
                <a:rPr lang="en-US" dirty="0" smtClean="0"/>
                <a:t>Provisioned Read Latency</a:t>
              </a:r>
              <a:endParaRPr lang="en-US" dirty="0"/>
            </a:p>
          </p:txBody>
        </p:sp>
      </p:grpSp>
      <p:sp>
        <p:nvSpPr>
          <p:cNvPr id="28" name="Rectangle 27"/>
          <p:cNvSpPr/>
          <p:nvPr/>
        </p:nvSpPr>
        <p:spPr>
          <a:xfrm>
            <a:off x="1221236" y="3089382"/>
            <a:ext cx="1123537" cy="341908"/>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214875" y="3730221"/>
            <a:ext cx="2485469" cy="341908"/>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 name="Group 39"/>
          <p:cNvGrpSpPr/>
          <p:nvPr/>
        </p:nvGrpSpPr>
        <p:grpSpPr>
          <a:xfrm>
            <a:off x="4579330" y="2667866"/>
            <a:ext cx="4528034" cy="2384145"/>
            <a:chOff x="4579330" y="2667866"/>
            <a:chExt cx="4528034" cy="2384145"/>
          </a:xfrm>
        </p:grpSpPr>
        <p:cxnSp>
          <p:nvCxnSpPr>
            <p:cNvPr id="33" name="Straight Arrow Connector 32"/>
            <p:cNvCxnSpPr/>
            <p:nvPr/>
          </p:nvCxnSpPr>
          <p:spPr>
            <a:xfrm flipV="1">
              <a:off x="6252409" y="2667866"/>
              <a:ext cx="9" cy="1892704"/>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240197" y="4548359"/>
              <a:ext cx="2735572" cy="12210"/>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579330" y="3693589"/>
              <a:ext cx="1633906" cy="369332"/>
            </a:xfrm>
            <a:prstGeom prst="rect">
              <a:avLst/>
            </a:prstGeom>
            <a:noFill/>
          </p:spPr>
          <p:txBody>
            <a:bodyPr wrap="none" rtlCol="0">
              <a:spAutoFit/>
            </a:bodyPr>
            <a:lstStyle/>
            <a:p>
              <a:r>
                <a:rPr lang="en-US" dirty="0" smtClean="0"/>
                <a:t>No Error/Error</a:t>
              </a:r>
              <a:endParaRPr lang="en-US" dirty="0"/>
            </a:p>
          </p:txBody>
        </p:sp>
        <p:sp>
          <p:nvSpPr>
            <p:cNvPr id="37" name="TextBox 36"/>
            <p:cNvSpPr txBox="1"/>
            <p:nvPr/>
          </p:nvSpPr>
          <p:spPr>
            <a:xfrm>
              <a:off x="6228000" y="4682679"/>
              <a:ext cx="2879364" cy="369332"/>
            </a:xfrm>
            <a:prstGeom prst="rect">
              <a:avLst/>
            </a:prstGeom>
            <a:noFill/>
          </p:spPr>
          <p:txBody>
            <a:bodyPr wrap="none" rtlCol="0">
              <a:spAutoFit/>
            </a:bodyPr>
            <a:lstStyle/>
            <a:p>
              <a:r>
                <a:rPr lang="en-US" dirty="0" smtClean="0"/>
                <a:t>Provisioned Read Latency</a:t>
              </a:r>
              <a:endParaRPr lang="en-US" dirty="0"/>
            </a:p>
          </p:txBody>
        </p:sp>
      </p:grpSp>
      <p:sp>
        <p:nvSpPr>
          <p:cNvPr id="39" name="Rectangle 38"/>
          <p:cNvSpPr/>
          <p:nvPr/>
        </p:nvSpPr>
        <p:spPr>
          <a:xfrm>
            <a:off x="6258277" y="3699456"/>
            <a:ext cx="1643118" cy="341908"/>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435000" y="2606287"/>
            <a:ext cx="685216" cy="369332"/>
          </a:xfrm>
          <a:prstGeom prst="rect">
            <a:avLst/>
          </a:prstGeom>
          <a:noFill/>
        </p:spPr>
        <p:txBody>
          <a:bodyPr wrap="none" rtlCol="0">
            <a:spAutoFit/>
          </a:bodyPr>
          <a:lstStyle/>
          <a:p>
            <a:r>
              <a:rPr lang="en-US" dirty="0" smtClean="0"/>
              <a:t>48ns</a:t>
            </a:r>
            <a:endParaRPr lang="en-US" dirty="0"/>
          </a:p>
        </p:txBody>
      </p:sp>
      <p:sp>
        <p:nvSpPr>
          <p:cNvPr id="6" name="TextBox 5"/>
          <p:cNvSpPr txBox="1"/>
          <p:nvPr/>
        </p:nvSpPr>
        <p:spPr>
          <a:xfrm>
            <a:off x="2886494" y="3266108"/>
            <a:ext cx="685216" cy="369332"/>
          </a:xfrm>
          <a:prstGeom prst="rect">
            <a:avLst/>
          </a:prstGeom>
          <a:noFill/>
        </p:spPr>
        <p:txBody>
          <a:bodyPr wrap="none" rtlCol="0">
            <a:spAutoFit/>
          </a:bodyPr>
          <a:lstStyle/>
          <a:p>
            <a:r>
              <a:rPr lang="en-US" dirty="0" smtClean="0"/>
              <a:t>69ns</a:t>
            </a:r>
            <a:endParaRPr lang="en-US" dirty="0"/>
          </a:p>
        </p:txBody>
      </p:sp>
      <p:sp>
        <p:nvSpPr>
          <p:cNvPr id="7" name="TextBox 6"/>
          <p:cNvSpPr txBox="1"/>
          <p:nvPr/>
        </p:nvSpPr>
        <p:spPr>
          <a:xfrm>
            <a:off x="6795631" y="3233116"/>
            <a:ext cx="685216" cy="369332"/>
          </a:xfrm>
          <a:prstGeom prst="rect">
            <a:avLst/>
          </a:prstGeom>
          <a:noFill/>
        </p:spPr>
        <p:txBody>
          <a:bodyPr wrap="none" rtlCol="0">
            <a:spAutoFit/>
          </a:bodyPr>
          <a:lstStyle/>
          <a:p>
            <a:r>
              <a:rPr lang="en-US" dirty="0" smtClean="0"/>
              <a:t>57ns</a:t>
            </a:r>
            <a:endParaRPr lang="en-US" dirty="0"/>
          </a:p>
        </p:txBody>
      </p:sp>
    </p:spTree>
    <p:extLst>
      <p:ext uri="{BB962C8B-B14F-4D97-AF65-F5344CB8AC3E}">
        <p14:creationId xmlns:p14="http://schemas.microsoft.com/office/powerpoint/2010/main" val="756542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28" grpId="0" animBg="1"/>
      <p:bldP spid="32" grpId="0" animBg="1"/>
      <p:bldP spid="39" grpId="0" animBg="1"/>
      <p:bldP spid="3"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ounded Rectangle 230"/>
          <p:cNvSpPr/>
          <p:nvPr/>
        </p:nvSpPr>
        <p:spPr>
          <a:xfrm>
            <a:off x="53914" y="1009776"/>
            <a:ext cx="4476870" cy="4741603"/>
          </a:xfrm>
          <a:prstGeom prst="roundRect">
            <a:avLst>
              <a:gd name="adj" fmla="val 5332"/>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98438"/>
            <a:ext cx="9144000" cy="487362"/>
          </a:xfrm>
        </p:spPr>
        <p:txBody>
          <a:bodyPr/>
          <a:lstStyle/>
          <a:p>
            <a:r>
              <a:rPr lang="en-US" dirty="0" smtClean="0">
                <a:latin typeface="Arial"/>
                <a:cs typeface="Arial"/>
              </a:rPr>
              <a:t>CHALLENGES IN EARLY+TURBO READ</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28</a:t>
            </a:fld>
            <a:endParaRPr lang="en-US"/>
          </a:p>
        </p:txBody>
      </p:sp>
      <p:sp>
        <p:nvSpPr>
          <p:cNvPr id="18" name="Rectangle 17"/>
          <p:cNvSpPr/>
          <p:nvPr/>
        </p:nvSpPr>
        <p:spPr>
          <a:xfrm>
            <a:off x="696111" y="5867260"/>
            <a:ext cx="7806875" cy="892552"/>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kumimoji="0" lang="en-US" sz="2600" b="0" i="0" u="none" strike="noStrike" kern="0" cap="none" spc="0" normalizeH="0" baseline="0" noProof="0" dirty="0" err="1" smtClean="0">
                <a:ln>
                  <a:noFill/>
                </a:ln>
                <a:solidFill>
                  <a:prstClr val="black"/>
                </a:solidFill>
                <a:effectLst/>
                <a:uLnTx/>
                <a:uFillTx/>
              </a:rPr>
              <a:t>Early+Turbo</a:t>
            </a:r>
            <a:r>
              <a:rPr kumimoji="0" lang="en-US" sz="2600" b="0" i="0" u="none" strike="noStrike" kern="0" cap="none" spc="0" normalizeH="0" noProof="0" dirty="0" smtClean="0">
                <a:ln>
                  <a:noFill/>
                </a:ln>
                <a:solidFill>
                  <a:prstClr val="black"/>
                </a:solidFill>
                <a:effectLst/>
                <a:uLnTx/>
                <a:uFillTx/>
              </a:rPr>
              <a:t> Read will have PCM cell errors and require </a:t>
            </a:r>
            <a:r>
              <a:rPr lang="en-US" sz="2600" kern="0" dirty="0" smtClean="0">
                <a:solidFill>
                  <a:prstClr val="black"/>
                </a:solidFill>
                <a:sym typeface="Wingdings"/>
              </a:rPr>
              <a:t>Error Correcting Codes</a:t>
            </a:r>
            <a:endParaRPr kumimoji="0" lang="en-US" sz="2600" b="0" i="0" u="none" strike="noStrike" kern="0" cap="none" spc="0" normalizeH="0" baseline="0" noProof="0" dirty="0" smtClean="0">
              <a:ln>
                <a:noFill/>
              </a:ln>
              <a:solidFill>
                <a:prstClr val="black"/>
              </a:solidFill>
              <a:effectLst/>
              <a:uLnTx/>
              <a:uFillTx/>
            </a:endParaRPr>
          </a:p>
        </p:txBody>
      </p:sp>
      <p:sp>
        <p:nvSpPr>
          <p:cNvPr id="20" name="Rectangle 19"/>
          <p:cNvSpPr/>
          <p:nvPr/>
        </p:nvSpPr>
        <p:spPr>
          <a:xfrm>
            <a:off x="587231" y="105928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1389263" y="1109416"/>
            <a:ext cx="1759316" cy="492443"/>
          </a:xfrm>
          <a:prstGeom prst="rect">
            <a:avLst/>
          </a:prstGeom>
          <a:noFill/>
        </p:spPr>
        <p:txBody>
          <a:bodyPr wrap="none" rtlCol="0">
            <a:spAutoFit/>
          </a:bodyPr>
          <a:lstStyle/>
          <a:p>
            <a:r>
              <a:rPr lang="en-US" sz="2600" dirty="0" smtClean="0"/>
              <a:t>PCM Cells</a:t>
            </a:r>
            <a:endParaRPr lang="en-US" sz="2600" dirty="0"/>
          </a:p>
        </p:txBody>
      </p:sp>
      <p:sp>
        <p:nvSpPr>
          <p:cNvPr id="22" name="Rectangle 21"/>
          <p:cNvSpPr/>
          <p:nvPr/>
        </p:nvSpPr>
        <p:spPr>
          <a:xfrm>
            <a:off x="2152552"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2439135"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725718"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012301"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298880"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19637"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1006220"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1292803"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579386"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865969" y="4287602"/>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H="1">
            <a:off x="816841" y="2078940"/>
            <a:ext cx="37456" cy="2200933"/>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1102913"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1405694"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1691766"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1977838"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2263910"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2549982"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2852763"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138835"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3424907" y="2077941"/>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592278" y="1644184"/>
            <a:ext cx="3107874" cy="551481"/>
            <a:chOff x="5647642" y="1888404"/>
            <a:chExt cx="3107874" cy="551481"/>
          </a:xfrm>
        </p:grpSpPr>
        <p:sp>
          <p:nvSpPr>
            <p:cNvPr id="54" name="Rounded Rectangle 53"/>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592278" y="2247796"/>
            <a:ext cx="3107874" cy="551481"/>
            <a:chOff x="5630933" y="1888404"/>
            <a:chExt cx="3107874" cy="551481"/>
          </a:xfrm>
        </p:grpSpPr>
        <p:sp>
          <p:nvSpPr>
            <p:cNvPr id="66" name="Rounded Rectangle 65"/>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92278" y="2851408"/>
            <a:ext cx="3107874" cy="551481"/>
            <a:chOff x="5647642" y="1888404"/>
            <a:chExt cx="3107874" cy="551481"/>
          </a:xfrm>
        </p:grpSpPr>
        <p:sp>
          <p:nvSpPr>
            <p:cNvPr id="78" name="Rounded Rectangle 77"/>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92278" y="3455021"/>
            <a:ext cx="3107874" cy="551481"/>
            <a:chOff x="5647642" y="1888404"/>
            <a:chExt cx="3107874" cy="551481"/>
          </a:xfrm>
        </p:grpSpPr>
        <p:sp>
          <p:nvSpPr>
            <p:cNvPr id="90" name="Rounded Rectangle 89"/>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17339" y="2343428"/>
            <a:ext cx="2884600" cy="334231"/>
            <a:chOff x="9502826" y="2173128"/>
            <a:chExt cx="2884600" cy="334231"/>
          </a:xfrm>
        </p:grpSpPr>
        <p:sp>
          <p:nvSpPr>
            <p:cNvPr id="102" name="Oval 101"/>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20484" y="4284633"/>
            <a:ext cx="2863297" cy="484635"/>
            <a:chOff x="9881076" y="3518407"/>
            <a:chExt cx="2863297" cy="484635"/>
          </a:xfrm>
        </p:grpSpPr>
        <p:sp>
          <p:nvSpPr>
            <p:cNvPr id="113" name="Rectangle 112"/>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11027408"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22"/>
          <p:cNvSpPr/>
          <p:nvPr/>
        </p:nvSpPr>
        <p:spPr>
          <a:xfrm>
            <a:off x="695682" y="4262853"/>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1941958" y="4438086"/>
            <a:ext cx="440288" cy="165549"/>
            <a:chOff x="9371106" y="2103717"/>
            <a:chExt cx="440288" cy="165549"/>
          </a:xfrm>
        </p:grpSpPr>
        <p:grpSp>
          <p:nvGrpSpPr>
            <p:cNvPr id="125" name="Group 124"/>
            <p:cNvGrpSpPr/>
            <p:nvPr/>
          </p:nvGrpSpPr>
          <p:grpSpPr>
            <a:xfrm>
              <a:off x="9371106" y="2103717"/>
              <a:ext cx="155808" cy="155389"/>
              <a:chOff x="4138706" y="3221317"/>
              <a:chExt cx="155808" cy="155389"/>
            </a:xfrm>
          </p:grpSpPr>
          <p:cxnSp>
            <p:nvCxnSpPr>
              <p:cNvPr id="129" name="Straight Connector 128"/>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9655586" y="2113877"/>
              <a:ext cx="155808" cy="155389"/>
              <a:chOff x="4138706" y="3221317"/>
              <a:chExt cx="155808" cy="155389"/>
            </a:xfrm>
          </p:grpSpPr>
          <p:cxnSp>
            <p:nvCxnSpPr>
              <p:cNvPr id="127" name="Straight Connector 126"/>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sp>
        <p:nvSpPr>
          <p:cNvPr id="7" name="TextBox 6"/>
          <p:cNvSpPr txBox="1"/>
          <p:nvPr/>
        </p:nvSpPr>
        <p:spPr>
          <a:xfrm>
            <a:off x="170976" y="4835554"/>
            <a:ext cx="4395129" cy="892552"/>
          </a:xfrm>
          <a:prstGeom prst="rect">
            <a:avLst/>
          </a:prstGeom>
          <a:noFill/>
        </p:spPr>
        <p:txBody>
          <a:bodyPr wrap="none" rtlCol="0">
            <a:spAutoFit/>
          </a:bodyPr>
          <a:lstStyle/>
          <a:p>
            <a:pPr algn="ctr"/>
            <a:r>
              <a:rPr lang="en-US" sz="2600" dirty="0" smtClean="0"/>
              <a:t>Early </a:t>
            </a:r>
            <a:r>
              <a:rPr lang="en-US" sz="2600" dirty="0" err="1" smtClean="0"/>
              <a:t>Read</a:t>
            </a:r>
            <a:r>
              <a:rPr lang="en-US" sz="2600" dirty="0" err="1" smtClean="0">
                <a:latin typeface="Wingdings"/>
                <a:ea typeface="Wingdings"/>
                <a:cs typeface="Wingdings"/>
                <a:sym typeface="Wingdings"/>
              </a:rPr>
              <a:t></a:t>
            </a:r>
            <a:r>
              <a:rPr lang="en-US" sz="2600" dirty="0" err="1" smtClean="0"/>
              <a:t>Sensing</a:t>
            </a:r>
            <a:r>
              <a:rPr lang="en-US" sz="2600" dirty="0" smtClean="0"/>
              <a:t> Errors</a:t>
            </a:r>
          </a:p>
          <a:p>
            <a:pPr algn="ctr"/>
            <a:r>
              <a:rPr lang="en-US" sz="2600" i="1" dirty="0" smtClean="0"/>
              <a:t>Error Detection</a:t>
            </a:r>
            <a:endParaRPr lang="en-US" sz="2600" i="1" dirty="0"/>
          </a:p>
        </p:txBody>
      </p:sp>
      <p:grpSp>
        <p:nvGrpSpPr>
          <p:cNvPr id="11" name="Group 10"/>
          <p:cNvGrpSpPr/>
          <p:nvPr/>
        </p:nvGrpSpPr>
        <p:grpSpPr>
          <a:xfrm>
            <a:off x="4536641" y="1003434"/>
            <a:ext cx="4720323" cy="4747946"/>
            <a:chOff x="4536641" y="1003434"/>
            <a:chExt cx="4720323" cy="4747946"/>
          </a:xfrm>
        </p:grpSpPr>
        <p:sp>
          <p:nvSpPr>
            <p:cNvPr id="232" name="Rounded Rectangle 231"/>
            <p:cNvSpPr/>
            <p:nvPr/>
          </p:nvSpPr>
          <p:spPr>
            <a:xfrm>
              <a:off x="4579633" y="1003434"/>
              <a:ext cx="4527731" cy="4747946"/>
            </a:xfrm>
            <a:prstGeom prst="roundRect">
              <a:avLst>
                <a:gd name="adj" fmla="val 5332"/>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5441390" y="1065149"/>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6243422" y="1115285"/>
              <a:ext cx="1759316" cy="492443"/>
            </a:xfrm>
            <a:prstGeom prst="rect">
              <a:avLst/>
            </a:prstGeom>
            <a:noFill/>
          </p:spPr>
          <p:txBody>
            <a:bodyPr wrap="none" rtlCol="0">
              <a:spAutoFit/>
            </a:bodyPr>
            <a:lstStyle/>
            <a:p>
              <a:r>
                <a:rPr lang="en-US" sz="2600" dirty="0" smtClean="0"/>
                <a:t>PCM Cells</a:t>
              </a:r>
              <a:endParaRPr lang="en-US" sz="2600" dirty="0"/>
            </a:p>
          </p:txBody>
        </p:sp>
        <p:sp>
          <p:nvSpPr>
            <p:cNvPr id="133" name="Rectangle 132"/>
            <p:cNvSpPr/>
            <p:nvPr/>
          </p:nvSpPr>
          <p:spPr>
            <a:xfrm>
              <a:off x="7006711"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7293294"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7579877"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7866460"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8153039"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5573796"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60379"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146962"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6433545"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6720128" y="4293471"/>
              <a:ext cx="284054" cy="4846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flipH="1">
              <a:off x="5671000" y="2084809"/>
              <a:ext cx="37456" cy="2200933"/>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a:off x="5957072"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H="1">
              <a:off x="6259853"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flipH="1">
              <a:off x="6545925"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831997"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7118069"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a:off x="7404141"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H="1">
              <a:off x="7706922"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a:off x="7992994"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H="1">
              <a:off x="8279066" y="2083810"/>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153" name="Group 152"/>
            <p:cNvGrpSpPr/>
            <p:nvPr/>
          </p:nvGrpSpPr>
          <p:grpSpPr>
            <a:xfrm>
              <a:off x="5446437" y="1650053"/>
              <a:ext cx="3107874" cy="551481"/>
              <a:chOff x="5647642" y="1888404"/>
              <a:chExt cx="3107874" cy="551481"/>
            </a:xfrm>
          </p:grpSpPr>
          <p:sp>
            <p:nvSpPr>
              <p:cNvPr id="154" name="Rounded Rectangle 153"/>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5446437" y="2253665"/>
              <a:ext cx="3107874" cy="551481"/>
              <a:chOff x="5630933" y="1888404"/>
              <a:chExt cx="3107874" cy="551481"/>
            </a:xfrm>
          </p:grpSpPr>
          <p:sp>
            <p:nvSpPr>
              <p:cNvPr id="166" name="Rounded Rectangle 165"/>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7" name="Group 176"/>
            <p:cNvGrpSpPr/>
            <p:nvPr/>
          </p:nvGrpSpPr>
          <p:grpSpPr>
            <a:xfrm>
              <a:off x="5446437" y="2857277"/>
              <a:ext cx="3107874" cy="551481"/>
              <a:chOff x="5647642" y="1888404"/>
              <a:chExt cx="3107874" cy="551481"/>
            </a:xfrm>
          </p:grpSpPr>
          <p:sp>
            <p:nvSpPr>
              <p:cNvPr id="178" name="Rounded Rectangle 177"/>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9" name="Group 188"/>
            <p:cNvGrpSpPr/>
            <p:nvPr/>
          </p:nvGrpSpPr>
          <p:grpSpPr>
            <a:xfrm>
              <a:off x="5446437" y="3460890"/>
              <a:ext cx="3107874" cy="551481"/>
              <a:chOff x="5647642" y="1888404"/>
              <a:chExt cx="3107874" cy="551481"/>
            </a:xfrm>
          </p:grpSpPr>
          <p:sp>
            <p:nvSpPr>
              <p:cNvPr id="190" name="Rounded Rectangle 189"/>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1" name="Group 200"/>
            <p:cNvGrpSpPr/>
            <p:nvPr/>
          </p:nvGrpSpPr>
          <p:grpSpPr>
            <a:xfrm>
              <a:off x="5571498" y="2349297"/>
              <a:ext cx="2884600" cy="334231"/>
              <a:chOff x="9502826" y="2173128"/>
              <a:chExt cx="2884600" cy="334231"/>
            </a:xfrm>
          </p:grpSpPr>
          <p:sp>
            <p:nvSpPr>
              <p:cNvPr id="202" name="Oval 201"/>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2" name="Group 211"/>
            <p:cNvGrpSpPr/>
            <p:nvPr/>
          </p:nvGrpSpPr>
          <p:grpSpPr>
            <a:xfrm>
              <a:off x="5574643" y="4290502"/>
              <a:ext cx="2863297" cy="484635"/>
              <a:chOff x="9881076" y="3518407"/>
              <a:chExt cx="2863297" cy="484635"/>
            </a:xfrm>
          </p:grpSpPr>
          <p:sp>
            <p:nvSpPr>
              <p:cNvPr id="213" name="Rectangle 212"/>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Rectangle 218"/>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Rectangle 219"/>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11027408"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3" name="Rectangle 222"/>
            <p:cNvSpPr/>
            <p:nvPr/>
          </p:nvSpPr>
          <p:spPr>
            <a:xfrm>
              <a:off x="5549841" y="4268722"/>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24" name="Group 223"/>
            <p:cNvGrpSpPr/>
            <p:nvPr/>
          </p:nvGrpSpPr>
          <p:grpSpPr>
            <a:xfrm>
              <a:off x="6796117" y="2441352"/>
              <a:ext cx="440288" cy="165549"/>
              <a:chOff x="9371106" y="2103717"/>
              <a:chExt cx="440288" cy="165549"/>
            </a:xfrm>
          </p:grpSpPr>
          <p:grpSp>
            <p:nvGrpSpPr>
              <p:cNvPr id="225" name="Group 224"/>
              <p:cNvGrpSpPr/>
              <p:nvPr/>
            </p:nvGrpSpPr>
            <p:grpSpPr>
              <a:xfrm>
                <a:off x="9371106" y="2103717"/>
                <a:ext cx="155808" cy="155389"/>
                <a:chOff x="4138706" y="3221317"/>
                <a:chExt cx="155808" cy="155389"/>
              </a:xfrm>
            </p:grpSpPr>
            <p:cxnSp>
              <p:nvCxnSpPr>
                <p:cNvPr id="229" name="Straight Connector 228"/>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226" name="Group 225"/>
              <p:cNvGrpSpPr/>
              <p:nvPr/>
            </p:nvGrpSpPr>
            <p:grpSpPr>
              <a:xfrm>
                <a:off x="9655586" y="2113877"/>
                <a:ext cx="155808" cy="155389"/>
                <a:chOff x="4138706" y="3221317"/>
                <a:chExt cx="155808" cy="155389"/>
              </a:xfrm>
            </p:grpSpPr>
            <p:cxnSp>
              <p:nvCxnSpPr>
                <p:cNvPr id="227" name="Straight Connector 226"/>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sp>
          <p:nvSpPr>
            <p:cNvPr id="233" name="TextBox 232"/>
            <p:cNvSpPr txBox="1"/>
            <p:nvPr/>
          </p:nvSpPr>
          <p:spPr>
            <a:xfrm>
              <a:off x="4536641" y="4841422"/>
              <a:ext cx="4720323" cy="892552"/>
            </a:xfrm>
            <a:prstGeom prst="rect">
              <a:avLst/>
            </a:prstGeom>
            <a:noFill/>
          </p:spPr>
          <p:txBody>
            <a:bodyPr wrap="square" rtlCol="0">
              <a:spAutoFit/>
            </a:bodyPr>
            <a:lstStyle/>
            <a:p>
              <a:r>
                <a:rPr lang="en-US" sz="2600" dirty="0" smtClean="0"/>
                <a:t>Turbo </a:t>
              </a:r>
              <a:r>
                <a:rPr lang="en-US" sz="2600" dirty="0" err="1" smtClean="0"/>
                <a:t>Read</a:t>
              </a:r>
              <a:r>
                <a:rPr lang="en-US" sz="2600" dirty="0" err="1" smtClean="0">
                  <a:latin typeface="Wingdings"/>
                  <a:ea typeface="Wingdings"/>
                  <a:cs typeface="Wingdings"/>
                  <a:sym typeface="Wingdings"/>
                </a:rPr>
                <a:t></a:t>
              </a:r>
              <a:r>
                <a:rPr lang="en-US" sz="2600" dirty="0" err="1" smtClean="0">
                  <a:sym typeface="Wingdings"/>
                </a:rPr>
                <a:t>PCM</a:t>
              </a:r>
              <a:r>
                <a:rPr lang="en-US" sz="2600" dirty="0" smtClean="0">
                  <a:sym typeface="Wingdings"/>
                </a:rPr>
                <a:t> Cell</a:t>
              </a:r>
              <a:r>
                <a:rPr lang="en-US" sz="2600" dirty="0" smtClean="0"/>
                <a:t> Errors</a:t>
              </a:r>
            </a:p>
            <a:p>
              <a:pPr algn="ctr"/>
              <a:r>
                <a:rPr lang="en-US" sz="2600" i="1" dirty="0" smtClean="0"/>
                <a:t>Error Correction</a:t>
              </a:r>
              <a:endParaRPr lang="en-US" sz="2600" i="1" dirty="0"/>
            </a:p>
          </p:txBody>
        </p:sp>
      </p:grpSp>
    </p:spTree>
    <p:extLst>
      <p:ext uri="{BB962C8B-B14F-4D97-AF65-F5344CB8AC3E}">
        <p14:creationId xmlns:p14="http://schemas.microsoft.com/office/powerpoint/2010/main" val="80389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29</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EARLY+TURBO READ</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29</a:t>
            </a:fld>
            <a:endParaRPr lang="en-US" sz="1200" b="1">
              <a:solidFill>
                <a:schemeClr val="tx1">
                  <a:tint val="75000"/>
                </a:schemeClr>
              </a:solidFill>
              <a:latin typeface="+mn-lt"/>
            </a:endParaRPr>
          </a:p>
        </p:txBody>
      </p:sp>
      <p:sp>
        <p:nvSpPr>
          <p:cNvPr id="31" name="Rectangle 30"/>
          <p:cNvSpPr/>
          <p:nvPr/>
        </p:nvSpPr>
        <p:spPr>
          <a:xfrm>
            <a:off x="116963" y="5538596"/>
            <a:ext cx="8889188" cy="892552"/>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a:solidFill>
                  <a:prstClr val="black"/>
                </a:solidFill>
                <a:latin typeface="Arial"/>
                <a:cs typeface="Arial"/>
              </a:rPr>
              <a:t> </a:t>
            </a:r>
            <a:r>
              <a:rPr lang="en-US" sz="2600" kern="0" dirty="0" err="1" smtClean="0">
                <a:solidFill>
                  <a:prstClr val="black"/>
                </a:solidFill>
                <a:latin typeface="Arial"/>
                <a:cs typeface="Arial"/>
              </a:rPr>
              <a:t>Early+Turbo</a:t>
            </a:r>
            <a:r>
              <a:rPr lang="en-US" sz="2600" kern="0" dirty="0" smtClean="0">
                <a:solidFill>
                  <a:prstClr val="black"/>
                </a:solidFill>
                <a:latin typeface="Arial"/>
                <a:cs typeface="Arial"/>
              </a:rPr>
              <a:t> Read </a:t>
            </a:r>
            <a:r>
              <a:rPr lang="en-US" sz="2600" kern="0" dirty="0" smtClean="0">
                <a:solidFill>
                  <a:prstClr val="black"/>
                </a:solidFill>
                <a:latin typeface="Arial"/>
                <a:ea typeface="Wingdings"/>
                <a:cs typeface="Arial"/>
                <a:sym typeface="Wingdings"/>
              </a:rPr>
              <a:t> Read with higher </a:t>
            </a:r>
            <a:r>
              <a:rPr lang="en-US" sz="2600" kern="0" dirty="0" err="1" smtClean="0">
                <a:solidFill>
                  <a:prstClr val="black"/>
                </a:solidFill>
                <a:latin typeface="Arial"/>
                <a:ea typeface="Wingdings"/>
                <a:cs typeface="Arial"/>
                <a:sym typeface="Wingdings"/>
              </a:rPr>
              <a:t>bitline</a:t>
            </a:r>
            <a:r>
              <a:rPr lang="en-US" sz="2600" kern="0" dirty="0" smtClean="0">
                <a:solidFill>
                  <a:prstClr val="black"/>
                </a:solidFill>
                <a:latin typeface="Arial"/>
                <a:ea typeface="Wingdings"/>
                <a:cs typeface="Arial"/>
                <a:sym typeface="Wingdings"/>
              </a:rPr>
              <a:t> voltage and sense early </a:t>
            </a:r>
            <a:r>
              <a:rPr lang="en-US" sz="2600" kern="0" dirty="0" smtClean="0">
                <a:solidFill>
                  <a:prstClr val="black"/>
                </a:solidFill>
                <a:latin typeface="Wingdings"/>
                <a:ea typeface="Wingdings"/>
                <a:cs typeface="Wingdings"/>
                <a:sym typeface="Wingdings"/>
              </a:rPr>
              <a:t></a:t>
            </a:r>
            <a:r>
              <a:rPr lang="en-US" sz="2600" kern="0" dirty="0">
                <a:solidFill>
                  <a:prstClr val="black"/>
                </a:solidFill>
                <a:latin typeface="Arial"/>
                <a:ea typeface="Wingdings"/>
                <a:cs typeface="Arial"/>
                <a:sym typeface="Wingdings"/>
              </a:rPr>
              <a:t> U</a:t>
            </a:r>
            <a:r>
              <a:rPr lang="en-US" sz="2600" kern="0" dirty="0" smtClean="0">
                <a:solidFill>
                  <a:prstClr val="black"/>
                </a:solidFill>
                <a:latin typeface="Arial"/>
                <a:ea typeface="Wingdings"/>
                <a:cs typeface="Arial"/>
                <a:sym typeface="Wingdings"/>
              </a:rPr>
              <a:t>se ECC to correct errors</a:t>
            </a:r>
            <a:endParaRPr lang="en-US" sz="2600" kern="0" dirty="0" smtClean="0">
              <a:solidFill>
                <a:prstClr val="black"/>
              </a:solidFill>
              <a:latin typeface="Arial"/>
              <a:cs typeface="Arial"/>
            </a:endParaRPr>
          </a:p>
        </p:txBody>
      </p:sp>
      <p:sp>
        <p:nvSpPr>
          <p:cNvPr id="7" name="Rectangle 6"/>
          <p:cNvSpPr/>
          <p:nvPr/>
        </p:nvSpPr>
        <p:spPr>
          <a:xfrm>
            <a:off x="4950213" y="1262860"/>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752245" y="1312996"/>
            <a:ext cx="1759316" cy="492443"/>
          </a:xfrm>
          <a:prstGeom prst="rect">
            <a:avLst/>
          </a:prstGeom>
          <a:noFill/>
        </p:spPr>
        <p:txBody>
          <a:bodyPr wrap="none" rtlCol="0">
            <a:spAutoFit/>
          </a:bodyPr>
          <a:lstStyle/>
          <a:p>
            <a:r>
              <a:rPr lang="en-US" sz="2600" dirty="0" smtClean="0"/>
              <a:t>PCM Cells</a:t>
            </a:r>
            <a:endParaRPr lang="en-US" sz="2600" dirty="0"/>
          </a:p>
        </p:txBody>
      </p:sp>
      <p:sp>
        <p:nvSpPr>
          <p:cNvPr id="122" name="Rectangle 121"/>
          <p:cNvSpPr/>
          <p:nvPr/>
        </p:nvSpPr>
        <p:spPr>
          <a:xfrm>
            <a:off x="6470711"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757294"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7043877"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7330460"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7617039"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5037796"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5324379"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5610962"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5897545"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184128" y="4495175"/>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5217557" y="4972817"/>
            <a:ext cx="2667930" cy="492443"/>
          </a:xfrm>
          <a:prstGeom prst="rect">
            <a:avLst/>
          </a:prstGeom>
          <a:noFill/>
        </p:spPr>
        <p:txBody>
          <a:bodyPr wrap="none" rtlCol="0">
            <a:spAutoFit/>
          </a:bodyPr>
          <a:lstStyle/>
          <a:p>
            <a:r>
              <a:rPr lang="en-US" sz="2600" dirty="0" smtClean="0"/>
              <a:t>Sense Amplifiers</a:t>
            </a:r>
            <a:endParaRPr lang="en-US" sz="2600" dirty="0"/>
          </a:p>
        </p:txBody>
      </p:sp>
      <p:cxnSp>
        <p:nvCxnSpPr>
          <p:cNvPr id="134" name="Straight Connector 133"/>
          <p:cNvCxnSpPr/>
          <p:nvPr/>
        </p:nvCxnSpPr>
        <p:spPr>
          <a:xfrm flipH="1">
            <a:off x="5179823"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5465895"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a:off x="5768676"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H="1">
            <a:off x="6054748"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6340820"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6626892"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flipH="1">
            <a:off x="6912964"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H="1">
            <a:off x="7215745"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7501817"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a:off x="7787889" y="2296237"/>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4955260" y="1847764"/>
            <a:ext cx="3107874" cy="551481"/>
            <a:chOff x="5647642" y="1888404"/>
            <a:chExt cx="3107874" cy="551481"/>
          </a:xfrm>
        </p:grpSpPr>
        <p:sp>
          <p:nvSpPr>
            <p:cNvPr id="19" name="Rounded Rectangle 1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4955260" y="2451376"/>
            <a:ext cx="3107874" cy="551481"/>
            <a:chOff x="5630933" y="1888404"/>
            <a:chExt cx="3107874" cy="551481"/>
          </a:xfrm>
        </p:grpSpPr>
        <p:sp>
          <p:nvSpPr>
            <p:cNvPr id="85" name="Rounded Rectangle 84"/>
            <p:cNvSpPr/>
            <p:nvPr/>
          </p:nvSpPr>
          <p:spPr>
            <a:xfrm>
              <a:off x="5630933"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4955260" y="3054989"/>
            <a:ext cx="3107874" cy="551481"/>
            <a:chOff x="5647642" y="1888404"/>
            <a:chExt cx="3107874" cy="551481"/>
          </a:xfrm>
        </p:grpSpPr>
        <p:sp>
          <p:nvSpPr>
            <p:cNvPr id="97" name="Rounded Rectangle 96"/>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4955260" y="3658601"/>
            <a:ext cx="3107874" cy="551481"/>
            <a:chOff x="5647642" y="1888404"/>
            <a:chExt cx="3107874" cy="551481"/>
          </a:xfrm>
        </p:grpSpPr>
        <p:sp>
          <p:nvSpPr>
            <p:cNvPr id="109" name="Rounded Rectangle 108"/>
            <p:cNvSpPr/>
            <p:nvPr/>
          </p:nvSpPr>
          <p:spPr>
            <a:xfrm>
              <a:off x="564764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69117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66228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63338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60449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80675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7786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4896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720072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p:nvSpPr>
        <p:spPr>
          <a:xfrm>
            <a:off x="147443" y="1485236"/>
            <a:ext cx="4553418" cy="2092881"/>
          </a:xfrm>
          <a:prstGeom prst="rect">
            <a:avLst/>
          </a:prstGeom>
          <a:noFill/>
        </p:spPr>
        <p:txBody>
          <a:bodyPr wrap="square" rtlCol="0">
            <a:spAutoFit/>
          </a:bodyPr>
          <a:lstStyle/>
          <a:p>
            <a:pPr marL="514350" indent="-514350">
              <a:buAutoNum type="arabicPeriod"/>
            </a:pPr>
            <a:r>
              <a:rPr lang="en-US" sz="2600" dirty="0" smtClean="0"/>
              <a:t>Read with higher </a:t>
            </a:r>
            <a:r>
              <a:rPr lang="en-US" sz="2600" dirty="0" err="1" smtClean="0"/>
              <a:t>bitline</a:t>
            </a:r>
            <a:r>
              <a:rPr lang="en-US" sz="2600" dirty="0" smtClean="0"/>
              <a:t> voltage + Sense early</a:t>
            </a:r>
          </a:p>
          <a:p>
            <a:pPr marL="514350" indent="-514350">
              <a:buAutoNum type="arabicPeriod"/>
            </a:pPr>
            <a:r>
              <a:rPr lang="en-US" sz="2600" dirty="0" smtClean="0"/>
              <a:t>If read disturb errors + sensing errors</a:t>
            </a:r>
          </a:p>
          <a:p>
            <a:pPr marL="514350" indent="-514350">
              <a:buAutoNum type="arabicPeriod"/>
            </a:pPr>
            <a:r>
              <a:rPr lang="en-US" sz="2600" dirty="0" smtClean="0"/>
              <a:t>ECC to correct errors</a:t>
            </a:r>
          </a:p>
        </p:txBody>
      </p:sp>
      <p:cxnSp>
        <p:nvCxnSpPr>
          <p:cNvPr id="214" name="Straight Connector 213"/>
          <p:cNvCxnSpPr/>
          <p:nvPr/>
        </p:nvCxnSpPr>
        <p:spPr>
          <a:xfrm flipH="1">
            <a:off x="8615133" y="22841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flipH="1">
            <a:off x="8345770" y="22841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216" name="Rectangle 215"/>
          <p:cNvSpPr/>
          <p:nvPr/>
        </p:nvSpPr>
        <p:spPr>
          <a:xfrm>
            <a:off x="8081281" y="1262860"/>
            <a:ext cx="816722"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7" name="Group 216"/>
          <p:cNvGrpSpPr/>
          <p:nvPr/>
        </p:nvGrpSpPr>
        <p:grpSpPr>
          <a:xfrm>
            <a:off x="8097989" y="1831052"/>
            <a:ext cx="800013" cy="551481"/>
            <a:chOff x="8172720" y="1890400"/>
            <a:chExt cx="800013" cy="551481"/>
          </a:xfrm>
        </p:grpSpPr>
        <p:sp>
          <p:nvSpPr>
            <p:cNvPr id="234" name="Rounded Rectangle 233"/>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Oval 234"/>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Oval 235"/>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8100008" y="2434676"/>
            <a:ext cx="800013" cy="551481"/>
            <a:chOff x="8172720" y="1890400"/>
            <a:chExt cx="800013" cy="551481"/>
          </a:xfrm>
        </p:grpSpPr>
        <p:sp>
          <p:nvSpPr>
            <p:cNvPr id="231" name="Rounded Rectangle 230"/>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3" name="Rounded Rectangle 242"/>
          <p:cNvSpPr/>
          <p:nvPr/>
        </p:nvSpPr>
        <p:spPr>
          <a:xfrm>
            <a:off x="7109022" y="2468880"/>
            <a:ext cx="277298" cy="477520"/>
          </a:xfrm>
          <a:prstGeom prst="roundRect">
            <a:avLst>
              <a:gd name="adj" fmla="val 40071"/>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9" name="Group 218"/>
          <p:cNvGrpSpPr/>
          <p:nvPr/>
        </p:nvGrpSpPr>
        <p:grpSpPr>
          <a:xfrm>
            <a:off x="8102027" y="3055012"/>
            <a:ext cx="800013" cy="551481"/>
            <a:chOff x="8172720" y="1890400"/>
            <a:chExt cx="800013" cy="551481"/>
          </a:xfrm>
        </p:grpSpPr>
        <p:sp>
          <p:nvSpPr>
            <p:cNvPr id="228" name="Rounded Rectangle 227"/>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0" name="Group 219"/>
          <p:cNvGrpSpPr/>
          <p:nvPr/>
        </p:nvGrpSpPr>
        <p:grpSpPr>
          <a:xfrm>
            <a:off x="8104046" y="3675348"/>
            <a:ext cx="800013" cy="551481"/>
            <a:chOff x="8172720" y="1890400"/>
            <a:chExt cx="800013" cy="551481"/>
          </a:xfrm>
        </p:grpSpPr>
        <p:sp>
          <p:nvSpPr>
            <p:cNvPr id="225" name="Rounded Rectangle 224"/>
            <p:cNvSpPr/>
            <p:nvPr/>
          </p:nvSpPr>
          <p:spPr>
            <a:xfrm>
              <a:off x="8172720" y="1890400"/>
              <a:ext cx="800013"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8596502" y="1996657"/>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8297759" y="1998654"/>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1" name="Rectangle 220"/>
          <p:cNvSpPr/>
          <p:nvPr/>
        </p:nvSpPr>
        <p:spPr>
          <a:xfrm>
            <a:off x="8193648" y="4500160"/>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8479720" y="4502156"/>
            <a:ext cx="284054" cy="484635"/>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8525809" y="254291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p:cNvSpPr/>
          <p:nvPr/>
        </p:nvSpPr>
        <p:spPr>
          <a:xfrm>
            <a:off x="8227066" y="2544914"/>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Left Arrow 236"/>
          <p:cNvSpPr/>
          <p:nvPr/>
        </p:nvSpPr>
        <p:spPr>
          <a:xfrm>
            <a:off x="4069976" y="4536410"/>
            <a:ext cx="956526" cy="409355"/>
          </a:xfrm>
          <a:prstGeom prst="left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ounded Rectangle 237"/>
          <p:cNvSpPr/>
          <p:nvPr/>
        </p:nvSpPr>
        <p:spPr>
          <a:xfrm>
            <a:off x="200212" y="4376568"/>
            <a:ext cx="3854823" cy="1075764"/>
          </a:xfrm>
          <a:prstGeom prst="round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TextBox 239"/>
          <p:cNvSpPr txBox="1"/>
          <p:nvPr/>
        </p:nvSpPr>
        <p:spPr>
          <a:xfrm>
            <a:off x="612320" y="4999912"/>
            <a:ext cx="2929007" cy="492443"/>
          </a:xfrm>
          <a:prstGeom prst="rect">
            <a:avLst/>
          </a:prstGeom>
          <a:noFill/>
        </p:spPr>
        <p:txBody>
          <a:bodyPr wrap="none" rtlCol="0">
            <a:spAutoFit/>
          </a:bodyPr>
          <a:lstStyle/>
          <a:p>
            <a:pPr algn="ctr"/>
            <a:r>
              <a:rPr lang="en-US" sz="2600" dirty="0" smtClean="0"/>
              <a:t>Memory Controller</a:t>
            </a:r>
            <a:endParaRPr lang="en-US" sz="2600" dirty="0"/>
          </a:p>
        </p:txBody>
      </p:sp>
      <p:sp>
        <p:nvSpPr>
          <p:cNvPr id="4" name="TextBox 3"/>
          <p:cNvSpPr txBox="1"/>
          <p:nvPr/>
        </p:nvSpPr>
        <p:spPr>
          <a:xfrm>
            <a:off x="8056880" y="4978400"/>
            <a:ext cx="888635" cy="492443"/>
          </a:xfrm>
          <a:prstGeom prst="rect">
            <a:avLst/>
          </a:prstGeom>
          <a:noFill/>
        </p:spPr>
        <p:txBody>
          <a:bodyPr wrap="none" rtlCol="0">
            <a:spAutoFit/>
          </a:bodyPr>
          <a:lstStyle/>
          <a:p>
            <a:r>
              <a:rPr lang="en-US" sz="2600" dirty="0" smtClean="0"/>
              <a:t>ECC</a:t>
            </a:r>
            <a:endParaRPr lang="en-US" sz="2600" dirty="0"/>
          </a:p>
        </p:txBody>
      </p:sp>
      <p:grpSp>
        <p:nvGrpSpPr>
          <p:cNvPr id="157" name="Group 156"/>
          <p:cNvGrpSpPr/>
          <p:nvPr/>
        </p:nvGrpSpPr>
        <p:grpSpPr>
          <a:xfrm>
            <a:off x="5075679" y="2550276"/>
            <a:ext cx="2884600" cy="334231"/>
            <a:chOff x="9502826" y="2173128"/>
            <a:chExt cx="2884600" cy="334231"/>
          </a:xfrm>
        </p:grpSpPr>
        <p:sp>
          <p:nvSpPr>
            <p:cNvPr id="147" name="Oval 146"/>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103696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100807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97917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12103373"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118144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115254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112365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1094757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7156226" y="2632037"/>
            <a:ext cx="155808" cy="155389"/>
            <a:chOff x="4138706" y="3221317"/>
            <a:chExt cx="155808" cy="155389"/>
          </a:xfrm>
        </p:grpSpPr>
        <p:cxnSp>
          <p:nvCxnSpPr>
            <p:cNvPr id="247" name="Straight Connector 246"/>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5027839" y="4500160"/>
            <a:ext cx="3730081" cy="486631"/>
            <a:chOff x="5033693" y="4500160"/>
            <a:chExt cx="3730081" cy="486631"/>
          </a:xfrm>
        </p:grpSpPr>
        <p:grpSp>
          <p:nvGrpSpPr>
            <p:cNvPr id="259" name="Group 258"/>
            <p:cNvGrpSpPr/>
            <p:nvPr/>
          </p:nvGrpSpPr>
          <p:grpSpPr>
            <a:xfrm>
              <a:off x="5033693" y="4501165"/>
              <a:ext cx="2863297" cy="484635"/>
              <a:chOff x="9881076" y="3518407"/>
              <a:chExt cx="2863297" cy="484635"/>
            </a:xfrm>
          </p:grpSpPr>
          <p:sp>
            <p:nvSpPr>
              <p:cNvPr id="263" name="Rectangle 262"/>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11027408" y="3518407"/>
                <a:ext cx="284054" cy="484635"/>
              </a:xfrm>
              <a:prstGeom prst="rect">
                <a:avLst/>
              </a:prstGeom>
              <a:solidFill>
                <a:srgbClr val="0080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0" name="Group 259"/>
            <p:cNvGrpSpPr/>
            <p:nvPr/>
          </p:nvGrpSpPr>
          <p:grpSpPr>
            <a:xfrm>
              <a:off x="8193648" y="4500160"/>
              <a:ext cx="570126" cy="486631"/>
              <a:chOff x="-909712" y="2417360"/>
              <a:chExt cx="570126" cy="486631"/>
            </a:xfrm>
          </p:grpSpPr>
          <p:sp>
            <p:nvSpPr>
              <p:cNvPr id="261" name="Rectangle 260"/>
              <p:cNvSpPr/>
              <p:nvPr/>
            </p:nvSpPr>
            <p:spPr>
              <a:xfrm>
                <a:off x="-909712" y="2417360"/>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623640" y="241935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033693" y="4490000"/>
            <a:ext cx="3730081" cy="486631"/>
            <a:chOff x="5033693" y="4500160"/>
            <a:chExt cx="3730081" cy="486631"/>
          </a:xfrm>
        </p:grpSpPr>
        <p:grpSp>
          <p:nvGrpSpPr>
            <p:cNvPr id="145" name="Group 144"/>
            <p:cNvGrpSpPr/>
            <p:nvPr/>
          </p:nvGrpSpPr>
          <p:grpSpPr>
            <a:xfrm>
              <a:off x="5033693" y="4501165"/>
              <a:ext cx="2863297" cy="484635"/>
              <a:chOff x="9881076" y="3518407"/>
              <a:chExt cx="2863297" cy="484635"/>
            </a:xfrm>
          </p:grpSpPr>
          <p:sp>
            <p:nvSpPr>
              <p:cNvPr id="146" name="Rectangle 145"/>
              <p:cNvSpPr/>
              <p:nvPr/>
            </p:nvSpPr>
            <p:spPr>
              <a:xfrm>
                <a:off x="11313991"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11600574"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11887157"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12173740"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1246031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9881076"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10167659"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10454242"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10740825" y="3518407"/>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11027408" y="3518407"/>
                <a:ext cx="284054" cy="484635"/>
              </a:xfrm>
              <a:prstGeom prst="rect">
                <a:avLst/>
              </a:prstGeom>
              <a:solidFill>
                <a:srgbClr val="008000"/>
              </a:solidFill>
              <a:ln>
                <a:solidFill>
                  <a:schemeClr val="tx1"/>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8193648" y="4500160"/>
              <a:ext cx="570126" cy="486631"/>
              <a:chOff x="-909712" y="2417360"/>
              <a:chExt cx="570126" cy="486631"/>
            </a:xfrm>
          </p:grpSpPr>
          <p:sp>
            <p:nvSpPr>
              <p:cNvPr id="241" name="Rectangle 240"/>
              <p:cNvSpPr/>
              <p:nvPr/>
            </p:nvSpPr>
            <p:spPr>
              <a:xfrm>
                <a:off x="-909712" y="2417360"/>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623640" y="2419356"/>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53" name="Group 252"/>
          <p:cNvGrpSpPr/>
          <p:nvPr/>
        </p:nvGrpSpPr>
        <p:grpSpPr>
          <a:xfrm>
            <a:off x="7105426" y="4664037"/>
            <a:ext cx="155808" cy="155389"/>
            <a:chOff x="4138706" y="3221317"/>
            <a:chExt cx="155808" cy="155389"/>
          </a:xfrm>
        </p:grpSpPr>
        <p:cxnSp>
          <p:nvCxnSpPr>
            <p:cNvPr id="254" name="Straight Connector 253"/>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sp>
        <p:nvSpPr>
          <p:cNvPr id="273" name="Rectangle 272"/>
          <p:cNvSpPr/>
          <p:nvPr/>
        </p:nvSpPr>
        <p:spPr>
          <a:xfrm>
            <a:off x="5045337" y="4477860"/>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3" name="Group 162"/>
          <p:cNvGrpSpPr/>
          <p:nvPr/>
        </p:nvGrpSpPr>
        <p:grpSpPr>
          <a:xfrm>
            <a:off x="5674378" y="4651482"/>
            <a:ext cx="155808" cy="155389"/>
            <a:chOff x="4138706" y="3221317"/>
            <a:chExt cx="155808" cy="155389"/>
          </a:xfrm>
        </p:grpSpPr>
        <p:cxnSp>
          <p:nvCxnSpPr>
            <p:cNvPr id="164" name="Straight Connector 163"/>
            <p:cNvCxnSpPr/>
            <p:nvPr/>
          </p:nvCxnSpPr>
          <p:spPr>
            <a:xfrm>
              <a:off x="4138706"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a:off x="4142508" y="3221317"/>
              <a:ext cx="152006" cy="155389"/>
            </a:xfrm>
            <a:prstGeom prst="line">
              <a:avLst/>
            </a:prstGeom>
            <a:ln w="50800">
              <a:solidFill>
                <a:srgbClr val="FF0000"/>
              </a:solidFill>
              <a:prstDash val="soli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287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5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2.77778E-7 3.7037E-6 L -0.52101 0.00139 " pathEditMode="relative" rAng="0" ptsTypes="AA">
                                      <p:cBhvr>
                                        <p:cTn id="17" dur="2000" fill="hold"/>
                                        <p:tgtEl>
                                          <p:spTgt spid="9"/>
                                        </p:tgtEl>
                                        <p:attrNameLst>
                                          <p:attrName>ppt_x</p:attrName>
                                          <p:attrName>ppt_y</p:attrName>
                                        </p:attrNameLst>
                                      </p:cBhvr>
                                      <p:rCtr x="-26059" y="69"/>
                                    </p:animMotion>
                                  </p:childTnLst>
                                </p:cTn>
                              </p:par>
                              <p:par>
                                <p:cTn id="18" presetID="0" presetClass="path" presetSubtype="0" accel="50000" decel="50000" fill="hold" nodeType="withEffect">
                                  <p:stCondLst>
                                    <p:cond delay="0"/>
                                  </p:stCondLst>
                                  <p:childTnLst>
                                    <p:animMotion origin="layout" path="M 3.7943E-6 4.64492E-6 L -0.52155 0.00231 " pathEditMode="relative" rAng="0" ptsTypes="AA">
                                      <p:cBhvr>
                                        <p:cTn id="19" dur="2000" fill="hold"/>
                                        <p:tgtEl>
                                          <p:spTgt spid="253"/>
                                        </p:tgtEl>
                                        <p:attrNameLst>
                                          <p:attrName>ppt_x</p:attrName>
                                          <p:attrName>ppt_y</p:attrName>
                                        </p:attrNameLst>
                                      </p:cBhvr>
                                      <p:rCtr x="-26077" y="116"/>
                                    </p:animMotion>
                                  </p:childTnLst>
                                </p:cTn>
                              </p:par>
                              <p:par>
                                <p:cTn id="20" presetID="0" presetClass="path" presetSubtype="0" accel="50000" decel="50000" fill="hold" nodeType="withEffect">
                                  <p:stCondLst>
                                    <p:cond delay="0"/>
                                  </p:stCondLst>
                                  <p:childTnLst>
                                    <p:animMotion origin="layout" path="M -1.59833E-7 -4.78834E-6 L -0.52345 0.00486 " pathEditMode="relative" rAng="0" ptsTypes="AA">
                                      <p:cBhvr>
                                        <p:cTn id="21" dur="2000" fill="hold"/>
                                        <p:tgtEl>
                                          <p:spTgt spid="163"/>
                                        </p:tgtEl>
                                        <p:attrNameLst>
                                          <p:attrName>ppt_x</p:attrName>
                                          <p:attrName>ppt_y</p:attrName>
                                        </p:attrNameLst>
                                      </p:cBhvr>
                                      <p:rCtr x="-26181" y="231"/>
                                    </p:animMotion>
                                  </p:childTnLst>
                                </p:cTn>
                              </p:par>
                              <p:par>
                                <p:cTn id="22" presetID="1" presetClass="entr" presetSubtype="0" fill="hold" nodeType="withEffect">
                                  <p:stCondLst>
                                    <p:cond delay="0"/>
                                  </p:stCondLst>
                                  <p:childTnLst>
                                    <p:set>
                                      <p:cBhvr>
                                        <p:cTn id="23" dur="1" fill="hold">
                                          <p:stCondLst>
                                            <p:cond delay="0"/>
                                          </p:stCondLst>
                                        </p:cTn>
                                        <p:tgtEl>
                                          <p:spTgt spid="25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par>
                                <p:cTn id="28" presetID="1" presetClass="exit" presetSubtype="0" fill="hold" grpId="0" nodeType="withEffect">
                                  <p:stCondLst>
                                    <p:cond delay="0"/>
                                  </p:stCondLst>
                                  <p:childTnLst>
                                    <p:set>
                                      <p:cBhvr>
                                        <p:cTn id="29" dur="1" fill="hold">
                                          <p:stCondLst>
                                            <p:cond delay="0"/>
                                          </p:stCondLst>
                                        </p:cTn>
                                        <p:tgtEl>
                                          <p:spTgt spid="24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6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5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4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Outline</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a:t>
            </a:fld>
            <a:endParaRPr lang="en-US"/>
          </a:p>
        </p:txBody>
      </p:sp>
      <p:sp>
        <p:nvSpPr>
          <p:cNvPr id="5" name="Content Placeholder 2"/>
          <p:cNvSpPr>
            <a:spLocks noGrp="1"/>
          </p:cNvSpPr>
          <p:nvPr>
            <p:ph idx="1"/>
          </p:nvPr>
        </p:nvSpPr>
        <p:spPr>
          <a:xfrm>
            <a:off x="228600" y="1371599"/>
            <a:ext cx="8610600" cy="5032127"/>
          </a:xfrm>
        </p:spPr>
        <p:txBody>
          <a:bodyPr>
            <a:noAutofit/>
          </a:bodyPr>
          <a:lstStyle/>
          <a:p>
            <a:pPr>
              <a:lnSpc>
                <a:spcPct val="150000"/>
              </a:lnSpc>
            </a:pPr>
            <a:r>
              <a:rPr lang="en-US" sz="2800" dirty="0" smtClean="0">
                <a:latin typeface="Arial"/>
                <a:cs typeface="Arial"/>
              </a:rPr>
              <a:t>Background</a:t>
            </a:r>
          </a:p>
          <a:p>
            <a:pPr>
              <a:lnSpc>
                <a:spcPct val="150000"/>
              </a:lnSpc>
            </a:pPr>
            <a:r>
              <a:rPr lang="en-US" sz="2800" dirty="0">
                <a:solidFill>
                  <a:srgbClr val="BFBFBF"/>
                </a:solidFill>
                <a:latin typeface="Arial"/>
                <a:cs typeface="Arial"/>
              </a:rPr>
              <a:t>Early Read</a:t>
            </a:r>
          </a:p>
          <a:p>
            <a:pPr>
              <a:lnSpc>
                <a:spcPct val="150000"/>
              </a:lnSpc>
            </a:pPr>
            <a:r>
              <a:rPr lang="en-US" sz="2800" dirty="0">
                <a:solidFill>
                  <a:srgbClr val="BFBFBF"/>
                </a:solidFill>
                <a:latin typeface="Arial"/>
                <a:cs typeface="Arial"/>
              </a:rPr>
              <a:t>Turbo </a:t>
            </a:r>
            <a:r>
              <a:rPr lang="en-US" sz="2800" dirty="0" smtClean="0">
                <a:solidFill>
                  <a:srgbClr val="BFBFBF"/>
                </a:solidFill>
                <a:latin typeface="Arial"/>
                <a:cs typeface="Arial"/>
              </a:rPr>
              <a:t>Read</a:t>
            </a:r>
          </a:p>
          <a:p>
            <a:pPr>
              <a:lnSpc>
                <a:spcPct val="150000"/>
              </a:lnSpc>
            </a:pPr>
            <a:r>
              <a:rPr lang="en-US" sz="2800" dirty="0" err="1" smtClean="0">
                <a:solidFill>
                  <a:srgbClr val="BFBFBF"/>
                </a:solidFill>
                <a:latin typeface="Arial"/>
                <a:cs typeface="Arial"/>
              </a:rPr>
              <a:t>Early+Turbo</a:t>
            </a:r>
            <a:r>
              <a:rPr lang="en-US" sz="2800" dirty="0" smtClean="0">
                <a:solidFill>
                  <a:srgbClr val="BFBFBF"/>
                </a:solidFill>
                <a:latin typeface="Arial"/>
                <a:cs typeface="Arial"/>
              </a:rPr>
              <a:t> Read</a:t>
            </a:r>
            <a:endParaRPr lang="en-US" sz="2800" dirty="0">
              <a:solidFill>
                <a:srgbClr val="BFBFBF"/>
              </a:solidFill>
              <a:latin typeface="Arial"/>
              <a:cs typeface="Arial"/>
            </a:endParaRPr>
          </a:p>
          <a:p>
            <a:pPr>
              <a:lnSpc>
                <a:spcPct val="150000"/>
              </a:lnSpc>
            </a:pPr>
            <a:r>
              <a:rPr lang="en-US" sz="2800" dirty="0" smtClean="0">
                <a:solidFill>
                  <a:srgbClr val="BFBFBF"/>
                </a:solidFill>
                <a:latin typeface="Arial"/>
                <a:cs typeface="Arial"/>
              </a:rPr>
              <a:t>Results</a:t>
            </a:r>
          </a:p>
          <a:p>
            <a:pPr>
              <a:lnSpc>
                <a:spcPct val="150000"/>
              </a:lnSpc>
            </a:pPr>
            <a:r>
              <a:rPr lang="en-US" sz="2800" dirty="0" smtClean="0">
                <a:solidFill>
                  <a:srgbClr val="BFBFBF"/>
                </a:solidFill>
                <a:latin typeface="Arial"/>
                <a:cs typeface="Arial"/>
              </a:rPr>
              <a:t>Summary</a:t>
            </a:r>
            <a:endParaRPr lang="en-US" sz="2800" dirty="0">
              <a:solidFill>
                <a:srgbClr val="BFBFBF"/>
              </a:solidFill>
              <a:latin typeface="Arial"/>
              <a:cs typeface="Arial"/>
            </a:endParaRPr>
          </a:p>
        </p:txBody>
      </p:sp>
      <p:sp>
        <p:nvSpPr>
          <p:cNvPr id="6" name="Up Arrow 5"/>
          <p:cNvSpPr/>
          <p:nvPr/>
        </p:nvSpPr>
        <p:spPr>
          <a:xfrm rot="16200000">
            <a:off x="2663781" y="1665824"/>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73494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487362"/>
          </a:xfrm>
        </p:spPr>
        <p:txBody>
          <a:bodyPr/>
          <a:lstStyle/>
          <a:p>
            <a:r>
              <a:rPr lang="en-US" dirty="0" smtClean="0">
                <a:latin typeface="Arial"/>
                <a:cs typeface="Arial"/>
              </a:rPr>
              <a:t>EARLY+TURBO READ: DESIGN</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30</a:t>
            </a:fld>
            <a:endParaRPr lang="en-US"/>
          </a:p>
        </p:txBody>
      </p:sp>
      <p:sp>
        <p:nvSpPr>
          <p:cNvPr id="18" name="Rectangle 17"/>
          <p:cNvSpPr/>
          <p:nvPr/>
        </p:nvSpPr>
        <p:spPr>
          <a:xfrm>
            <a:off x="720536" y="6047374"/>
            <a:ext cx="7806875"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kumimoji="0" lang="en-US" sz="2800" b="0" i="0" u="none" strike="noStrike" kern="0" cap="none" spc="0" normalizeH="0" baseline="0" noProof="0" dirty="0" err="1" smtClean="0">
                <a:ln>
                  <a:noFill/>
                </a:ln>
                <a:solidFill>
                  <a:prstClr val="black"/>
                </a:solidFill>
                <a:effectLst/>
                <a:uLnTx/>
                <a:uFillTx/>
              </a:rPr>
              <a:t>Early+Turbo</a:t>
            </a:r>
            <a:r>
              <a:rPr kumimoji="0" lang="en-US" sz="2800" b="0" i="0" u="none" strike="noStrike" kern="0" cap="none" spc="0" normalizeH="0" noProof="0" dirty="0" smtClean="0">
                <a:ln>
                  <a:noFill/>
                </a:ln>
                <a:solidFill>
                  <a:prstClr val="black"/>
                </a:solidFill>
                <a:effectLst/>
                <a:uLnTx/>
                <a:uFillTx/>
              </a:rPr>
              <a:t> Read reduces read latency by 30% </a:t>
            </a:r>
            <a:endParaRPr kumimoji="0" lang="en-US" sz="2800" b="0" i="0" u="none" strike="noStrike" kern="0" cap="none" spc="0" normalizeH="0" baseline="0" noProof="0" dirty="0" smtClean="0">
              <a:ln>
                <a:noFill/>
              </a:ln>
              <a:solidFill>
                <a:prstClr val="black"/>
              </a:solidFill>
              <a:effectLst/>
              <a:uLnTx/>
              <a:uFillTx/>
            </a:endParaRPr>
          </a:p>
        </p:txBody>
      </p:sp>
      <p:sp>
        <p:nvSpPr>
          <p:cNvPr id="25" name="TextBox 24"/>
          <p:cNvSpPr txBox="1"/>
          <p:nvPr/>
        </p:nvSpPr>
        <p:spPr>
          <a:xfrm>
            <a:off x="329737" y="4237215"/>
            <a:ext cx="8676124" cy="1692771"/>
          </a:xfrm>
          <a:prstGeom prst="rect">
            <a:avLst/>
          </a:prstGeom>
          <a:noFill/>
        </p:spPr>
        <p:txBody>
          <a:bodyPr wrap="square" rtlCol="0">
            <a:spAutoFit/>
          </a:bodyPr>
          <a:lstStyle/>
          <a:p>
            <a:pPr marL="285750" indent="-285750">
              <a:buFont typeface="Arial"/>
              <a:buChar char="•"/>
            </a:pPr>
            <a:endParaRPr lang="en-US" sz="2600" dirty="0" smtClean="0"/>
          </a:p>
          <a:p>
            <a:pPr marL="285750" indent="-285750">
              <a:buFont typeface="Arial"/>
              <a:buChar char="•"/>
            </a:pPr>
            <a:endParaRPr lang="en-US" sz="2600" dirty="0"/>
          </a:p>
          <a:p>
            <a:pPr marL="285750" indent="-285750">
              <a:buFont typeface="Arial"/>
              <a:buChar char="•"/>
            </a:pPr>
            <a:r>
              <a:rPr lang="en-US" sz="2600" dirty="0" smtClean="0"/>
              <a:t>2x10</a:t>
            </a:r>
            <a:r>
              <a:rPr lang="en-US" sz="2600" baseline="30000" dirty="0" smtClean="0"/>
              <a:t>-9</a:t>
            </a:r>
            <a:r>
              <a:rPr lang="en-US" sz="2600" dirty="0" smtClean="0"/>
              <a:t> BER </a:t>
            </a:r>
            <a:r>
              <a:rPr lang="en-US" sz="2600" dirty="0" smtClean="0">
                <a:latin typeface="Wingdings"/>
                <a:ea typeface="Wingdings"/>
                <a:cs typeface="Wingdings"/>
                <a:sym typeface="Wingdings"/>
              </a:rPr>
              <a:t></a:t>
            </a:r>
            <a:r>
              <a:rPr lang="en-US" sz="2600" dirty="0" smtClean="0">
                <a:sym typeface="Wingdings"/>
              </a:rPr>
              <a:t> </a:t>
            </a:r>
            <a:r>
              <a:rPr lang="en-US" sz="2600" dirty="0" smtClean="0"/>
              <a:t>DECTED </a:t>
            </a:r>
            <a:r>
              <a:rPr lang="en-US" sz="2600" dirty="0" smtClean="0">
                <a:latin typeface="Wingdings"/>
                <a:ea typeface="Wingdings"/>
                <a:cs typeface="Wingdings"/>
                <a:sym typeface="Wingdings"/>
              </a:rPr>
              <a:t></a:t>
            </a:r>
            <a:r>
              <a:rPr lang="en-US" sz="2600" dirty="0">
                <a:sym typeface="Wingdings"/>
              </a:rPr>
              <a:t> </a:t>
            </a:r>
            <a:r>
              <a:rPr lang="en-US" sz="2600" dirty="0" smtClean="0">
                <a:sym typeface="Wingdings"/>
              </a:rPr>
              <a:t>System Failure Rate &lt; 10</a:t>
            </a:r>
            <a:r>
              <a:rPr lang="en-US" sz="2600" baseline="30000" dirty="0" smtClean="0">
                <a:sym typeface="Wingdings"/>
              </a:rPr>
              <a:t>-19</a:t>
            </a:r>
            <a:endParaRPr lang="en-US" sz="2600" baseline="30000" dirty="0" smtClean="0"/>
          </a:p>
          <a:p>
            <a:pPr marL="285750" indent="-285750">
              <a:buFont typeface="Arial"/>
              <a:buChar char="•"/>
            </a:pPr>
            <a:r>
              <a:rPr lang="en-US" sz="2600" dirty="0" smtClean="0">
                <a:latin typeface="Arial"/>
                <a:ea typeface="Wingdings"/>
                <a:cs typeface="Arial"/>
                <a:sym typeface="Wingdings"/>
              </a:rPr>
              <a:t>Sensing Latency Fixed  </a:t>
            </a:r>
            <a:r>
              <a:rPr lang="en-US" sz="2600" dirty="0" smtClean="0">
                <a:latin typeface="Arial"/>
                <a:cs typeface="Arial"/>
                <a:sym typeface="Wingdings"/>
              </a:rPr>
              <a:t>45ns</a:t>
            </a:r>
            <a:endParaRPr lang="en-US" sz="2600" dirty="0" smtClean="0">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1237095859"/>
              </p:ext>
            </p:extLst>
          </p:nvPr>
        </p:nvGraphicFramePr>
        <p:xfrm>
          <a:off x="214424" y="1298029"/>
          <a:ext cx="8715151" cy="3401261"/>
        </p:xfrm>
        <a:graphic>
          <a:graphicData uri="http://schemas.openxmlformats.org/drawingml/2006/table">
            <a:tbl>
              <a:tblPr firstRow="1" bandRow="1">
                <a:tableStyleId>{5C22544A-7EE6-4342-B048-85BDC9FD1C3A}</a:tableStyleId>
              </a:tblPr>
              <a:tblGrid>
                <a:gridCol w="1646959"/>
                <a:gridCol w="2230255"/>
                <a:gridCol w="1852827"/>
                <a:gridCol w="2985110"/>
              </a:tblGrid>
              <a:tr h="749501">
                <a:tc>
                  <a:txBody>
                    <a:bodyPr/>
                    <a:lstStyle/>
                    <a:p>
                      <a:pPr algn="ctr"/>
                      <a:endParaRPr lang="en-US" sz="2600" b="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b="0" dirty="0" smtClean="0">
                          <a:solidFill>
                            <a:srgbClr val="000000"/>
                          </a:solidFill>
                          <a:latin typeface="Arial"/>
                          <a:cs typeface="Arial"/>
                        </a:rPr>
                        <a:t>Early Read</a:t>
                      </a:r>
                      <a:endParaRPr lang="en-US" sz="2600" b="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9E4A9"/>
                    </a:solidFill>
                  </a:tcPr>
                </a:tc>
                <a:tc>
                  <a:txBody>
                    <a:bodyPr/>
                    <a:lstStyle/>
                    <a:p>
                      <a:pPr algn="ctr"/>
                      <a:r>
                        <a:rPr lang="en-US" sz="2600" b="0" dirty="0" smtClean="0">
                          <a:solidFill>
                            <a:srgbClr val="000000"/>
                          </a:solidFill>
                          <a:latin typeface="Arial"/>
                          <a:cs typeface="Arial"/>
                        </a:rPr>
                        <a:t>Turbo Read</a:t>
                      </a:r>
                      <a:endParaRPr lang="en-US" sz="2600" b="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9E4A9"/>
                    </a:solidFill>
                  </a:tcPr>
                </a:tc>
                <a:tc>
                  <a:txBody>
                    <a:bodyPr/>
                    <a:lstStyle/>
                    <a:p>
                      <a:pPr algn="ctr"/>
                      <a:r>
                        <a:rPr lang="en-US" sz="2600" b="0" dirty="0" err="1" smtClean="0">
                          <a:solidFill>
                            <a:srgbClr val="000000"/>
                          </a:solidFill>
                          <a:latin typeface="Arial"/>
                          <a:cs typeface="Arial"/>
                        </a:rPr>
                        <a:t>Early+Turbo</a:t>
                      </a:r>
                      <a:r>
                        <a:rPr lang="en-US" sz="2600" b="0" dirty="0" smtClean="0">
                          <a:solidFill>
                            <a:srgbClr val="000000"/>
                          </a:solidFill>
                          <a:latin typeface="Arial"/>
                          <a:cs typeface="Arial"/>
                        </a:rPr>
                        <a:t> Read</a:t>
                      </a:r>
                      <a:endParaRPr lang="en-US" sz="2600" b="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9E4A9"/>
                    </a:solidFill>
                  </a:tcPr>
                </a:tc>
              </a:tr>
              <a:tr h="749501">
                <a:tc>
                  <a:txBody>
                    <a:bodyPr/>
                    <a:lstStyle/>
                    <a:p>
                      <a:pPr algn="ctr"/>
                      <a:r>
                        <a:rPr lang="en-US" sz="2600" dirty="0" smtClean="0">
                          <a:latin typeface="Arial"/>
                          <a:cs typeface="Arial"/>
                        </a:rPr>
                        <a:t>BER</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5D170"/>
                    </a:solidFill>
                  </a:tcPr>
                </a:tc>
                <a:tc>
                  <a:txBody>
                    <a:bodyPr/>
                    <a:lstStyle/>
                    <a:p>
                      <a:pPr algn="ctr"/>
                      <a:r>
                        <a:rPr lang="en-US" sz="2600" dirty="0" smtClean="0">
                          <a:latin typeface="Arial"/>
                          <a:cs typeface="Arial"/>
                        </a:rPr>
                        <a:t>10</a:t>
                      </a:r>
                      <a:r>
                        <a:rPr lang="en-US" sz="2600" baseline="30000" dirty="0" smtClean="0">
                          <a:latin typeface="Arial"/>
                          <a:cs typeface="Arial"/>
                        </a:rPr>
                        <a:t>-5</a:t>
                      </a:r>
                      <a:endParaRPr lang="en-US" sz="2600" baseline="30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dirty="0" smtClean="0">
                          <a:latin typeface="Arial"/>
                          <a:cs typeface="Arial"/>
                        </a:rPr>
                        <a:t>10</a:t>
                      </a:r>
                      <a:r>
                        <a:rPr lang="en-US" sz="2600" baseline="30000" dirty="0" smtClean="0">
                          <a:latin typeface="Arial"/>
                          <a:cs typeface="Arial"/>
                        </a:rPr>
                        <a:t>-9</a:t>
                      </a:r>
                      <a:endParaRPr lang="en-US" sz="2600" baseline="30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dirty="0" smtClean="0">
                          <a:latin typeface="Arial"/>
                          <a:cs typeface="Arial"/>
                        </a:rPr>
                        <a:t>2x10</a:t>
                      </a:r>
                      <a:r>
                        <a:rPr lang="en-US" sz="2600" baseline="30000" dirty="0" smtClean="0">
                          <a:latin typeface="Arial"/>
                          <a:cs typeface="Arial"/>
                        </a:rPr>
                        <a:t>-9</a:t>
                      </a:r>
                      <a:endParaRPr lang="en-US" sz="2600" baseline="30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9501">
                <a:tc>
                  <a:txBody>
                    <a:bodyPr/>
                    <a:lstStyle/>
                    <a:p>
                      <a:pPr algn="ctr"/>
                      <a:r>
                        <a:rPr lang="en-US" sz="2600" dirty="0" smtClean="0">
                          <a:latin typeface="Arial"/>
                          <a:cs typeface="Arial"/>
                        </a:rPr>
                        <a:t>Sensing</a:t>
                      </a:r>
                      <a:r>
                        <a:rPr lang="en-US" sz="2600" baseline="0" dirty="0" smtClean="0">
                          <a:latin typeface="Arial"/>
                          <a:cs typeface="Arial"/>
                        </a:rPr>
                        <a:t> Latency</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5D170"/>
                    </a:solidFill>
                  </a:tcPr>
                </a:tc>
                <a:tc>
                  <a:txBody>
                    <a:bodyPr/>
                    <a:lstStyle/>
                    <a:p>
                      <a:pPr algn="ctr"/>
                      <a:r>
                        <a:rPr lang="en-US" sz="2600" dirty="0" smtClean="0">
                          <a:latin typeface="Arial"/>
                          <a:cs typeface="Arial"/>
                        </a:rPr>
                        <a:t>48ns</a:t>
                      </a:r>
                      <a:r>
                        <a:rPr lang="en-US" sz="2600" baseline="0" dirty="0" smtClean="0">
                          <a:latin typeface="Arial"/>
                          <a:cs typeface="Arial"/>
                        </a:rPr>
                        <a:t> or 69ns</a:t>
                      </a:r>
                    </a:p>
                    <a:p>
                      <a:pPr algn="ctr"/>
                      <a:r>
                        <a:rPr lang="en-US" sz="2600" baseline="0" dirty="0" smtClean="0">
                          <a:latin typeface="Arial"/>
                          <a:cs typeface="Arial"/>
                        </a:rPr>
                        <a:t>(Bimodal)</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dirty="0" smtClean="0">
                          <a:latin typeface="Arial"/>
                          <a:cs typeface="Arial"/>
                        </a:rPr>
                        <a:t>57ns</a:t>
                      </a:r>
                    </a:p>
                    <a:p>
                      <a:pPr algn="ctr"/>
                      <a:r>
                        <a:rPr lang="en-US" sz="2600" dirty="0" smtClean="0">
                          <a:latin typeface="Arial"/>
                          <a:cs typeface="Arial"/>
                        </a:rPr>
                        <a:t>(Fixed)</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dirty="0" smtClean="0">
                          <a:latin typeface="Arial"/>
                          <a:cs typeface="Arial"/>
                        </a:rPr>
                        <a:t>45ns</a:t>
                      </a:r>
                    </a:p>
                    <a:p>
                      <a:pPr algn="ctr"/>
                      <a:r>
                        <a:rPr lang="en-US" sz="2600" dirty="0" smtClean="0">
                          <a:latin typeface="Arial"/>
                          <a:cs typeface="Arial"/>
                        </a:rPr>
                        <a:t>(Fixed)</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9501">
                <a:tc>
                  <a:txBody>
                    <a:bodyPr/>
                    <a:lstStyle/>
                    <a:p>
                      <a:pPr algn="ctr"/>
                      <a:r>
                        <a:rPr lang="en-US" sz="2600" dirty="0" smtClean="0">
                          <a:latin typeface="Arial"/>
                          <a:cs typeface="Arial"/>
                        </a:rPr>
                        <a:t>Storage</a:t>
                      </a:r>
                      <a:r>
                        <a:rPr lang="en-US" sz="2600" baseline="0" dirty="0" smtClean="0">
                          <a:latin typeface="Arial"/>
                          <a:cs typeface="Arial"/>
                        </a:rPr>
                        <a:t> Overhead</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5D170"/>
                    </a:solidFill>
                  </a:tcPr>
                </a:tc>
                <a:tc>
                  <a:txBody>
                    <a:bodyPr/>
                    <a:lstStyle/>
                    <a:p>
                      <a:pPr algn="ctr"/>
                      <a:r>
                        <a:rPr lang="en-US" sz="2600" dirty="0" smtClean="0">
                          <a:latin typeface="Arial"/>
                          <a:cs typeface="Arial"/>
                        </a:rPr>
                        <a:t>10 bits/line</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dirty="0" smtClean="0">
                          <a:latin typeface="Arial"/>
                          <a:cs typeface="Arial"/>
                        </a:rPr>
                        <a:t>20 bits/line</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600" dirty="0" smtClean="0">
                          <a:latin typeface="Arial"/>
                          <a:cs typeface="Arial"/>
                        </a:rPr>
                        <a:t>20 bits/line</a:t>
                      </a:r>
                      <a:endParaRPr lang="en-US" sz="2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pSp>
        <p:nvGrpSpPr>
          <p:cNvPr id="8" name="Group 7"/>
          <p:cNvGrpSpPr/>
          <p:nvPr/>
        </p:nvGrpSpPr>
        <p:grpSpPr>
          <a:xfrm>
            <a:off x="1929825" y="2923643"/>
            <a:ext cx="6894597" cy="886816"/>
            <a:chOff x="2078277" y="3039111"/>
            <a:chExt cx="6663676" cy="886816"/>
          </a:xfrm>
        </p:grpSpPr>
        <p:sp>
          <p:nvSpPr>
            <p:cNvPr id="7" name="Rounded Rectangle 6"/>
            <p:cNvSpPr/>
            <p:nvPr/>
          </p:nvSpPr>
          <p:spPr>
            <a:xfrm>
              <a:off x="2078277" y="3051666"/>
              <a:ext cx="1995804" cy="874261"/>
            </a:xfrm>
            <a:prstGeom prst="round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4239021" y="3051666"/>
              <a:ext cx="1616438" cy="874261"/>
            </a:xfrm>
            <a:prstGeom prst="roundRect">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6020401" y="3039111"/>
              <a:ext cx="2721552" cy="874261"/>
            </a:xfrm>
            <a:prstGeom prst="roundRect">
              <a:avLst/>
            </a:prstGeom>
            <a:noFill/>
            <a:ln w="571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6651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Outline</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31</a:t>
            </a:fld>
            <a:endParaRPr lang="en-US"/>
          </a:p>
        </p:txBody>
      </p:sp>
      <p:sp>
        <p:nvSpPr>
          <p:cNvPr id="5" name="Content Placeholder 2"/>
          <p:cNvSpPr>
            <a:spLocks noGrp="1"/>
          </p:cNvSpPr>
          <p:nvPr>
            <p:ph idx="1"/>
          </p:nvPr>
        </p:nvSpPr>
        <p:spPr>
          <a:xfrm>
            <a:off x="228600" y="1371599"/>
            <a:ext cx="8610600" cy="5032127"/>
          </a:xfrm>
        </p:spPr>
        <p:txBody>
          <a:bodyPr>
            <a:noAutofit/>
          </a:bodyPr>
          <a:lstStyle/>
          <a:p>
            <a:pPr>
              <a:lnSpc>
                <a:spcPct val="150000"/>
              </a:lnSpc>
            </a:pPr>
            <a:r>
              <a:rPr lang="en-US" sz="2800" dirty="0" smtClean="0">
                <a:solidFill>
                  <a:srgbClr val="BFBFBF"/>
                </a:solidFill>
                <a:latin typeface="Arial"/>
                <a:cs typeface="Arial"/>
              </a:rPr>
              <a:t>Background</a:t>
            </a:r>
          </a:p>
          <a:p>
            <a:pPr>
              <a:lnSpc>
                <a:spcPct val="150000"/>
              </a:lnSpc>
            </a:pPr>
            <a:r>
              <a:rPr lang="en-US" sz="2800" dirty="0">
                <a:solidFill>
                  <a:srgbClr val="BFBFBF"/>
                </a:solidFill>
                <a:latin typeface="Arial"/>
                <a:cs typeface="Arial"/>
              </a:rPr>
              <a:t>Early Read</a:t>
            </a:r>
          </a:p>
          <a:p>
            <a:pPr>
              <a:lnSpc>
                <a:spcPct val="150000"/>
              </a:lnSpc>
            </a:pPr>
            <a:r>
              <a:rPr lang="en-US" sz="2800" dirty="0">
                <a:solidFill>
                  <a:srgbClr val="BFBFBF"/>
                </a:solidFill>
                <a:latin typeface="Arial"/>
                <a:cs typeface="Arial"/>
              </a:rPr>
              <a:t>Turbo </a:t>
            </a:r>
            <a:r>
              <a:rPr lang="en-US" sz="2800" dirty="0" smtClean="0">
                <a:solidFill>
                  <a:srgbClr val="BFBFBF"/>
                </a:solidFill>
                <a:latin typeface="Arial"/>
                <a:cs typeface="Arial"/>
              </a:rPr>
              <a:t>Read</a:t>
            </a:r>
          </a:p>
          <a:p>
            <a:pPr>
              <a:lnSpc>
                <a:spcPct val="150000"/>
              </a:lnSpc>
            </a:pPr>
            <a:r>
              <a:rPr lang="en-US" sz="2800" dirty="0" err="1" smtClean="0">
                <a:solidFill>
                  <a:srgbClr val="BFBFBF"/>
                </a:solidFill>
                <a:latin typeface="Arial"/>
                <a:cs typeface="Arial"/>
              </a:rPr>
              <a:t>Early+Turbo</a:t>
            </a:r>
            <a:r>
              <a:rPr lang="en-US" sz="2800" dirty="0" smtClean="0">
                <a:solidFill>
                  <a:srgbClr val="BFBFBF"/>
                </a:solidFill>
                <a:latin typeface="Arial"/>
                <a:cs typeface="Arial"/>
              </a:rPr>
              <a:t> Read</a:t>
            </a:r>
            <a:endParaRPr lang="en-US" sz="2800" dirty="0">
              <a:solidFill>
                <a:srgbClr val="BFBFBF"/>
              </a:solidFill>
              <a:latin typeface="Arial"/>
              <a:cs typeface="Arial"/>
            </a:endParaRPr>
          </a:p>
          <a:p>
            <a:pPr>
              <a:lnSpc>
                <a:spcPct val="150000"/>
              </a:lnSpc>
            </a:pPr>
            <a:r>
              <a:rPr lang="en-US" sz="2800" dirty="0" smtClean="0">
                <a:solidFill>
                  <a:schemeClr val="tx1">
                    <a:lumMod val="65000"/>
                  </a:schemeClr>
                </a:solidFill>
                <a:latin typeface="Arial"/>
                <a:cs typeface="Arial"/>
              </a:rPr>
              <a:t>Results</a:t>
            </a:r>
            <a:endParaRPr lang="en-US" sz="2800" dirty="0">
              <a:solidFill>
                <a:schemeClr val="tx1">
                  <a:lumMod val="65000"/>
                </a:schemeClr>
              </a:solidFill>
              <a:latin typeface="Arial"/>
              <a:cs typeface="Arial"/>
            </a:endParaRPr>
          </a:p>
          <a:p>
            <a:pPr>
              <a:lnSpc>
                <a:spcPct val="150000"/>
              </a:lnSpc>
            </a:pPr>
            <a:r>
              <a:rPr lang="en-US" sz="2800" dirty="0" smtClean="0">
                <a:solidFill>
                  <a:srgbClr val="BFBFBF"/>
                </a:solidFill>
                <a:latin typeface="Arial"/>
                <a:cs typeface="Arial"/>
              </a:rPr>
              <a:t>Summary</a:t>
            </a:r>
            <a:endParaRPr lang="en-US" sz="2800" dirty="0">
              <a:solidFill>
                <a:srgbClr val="BFBFBF"/>
              </a:solidFill>
              <a:latin typeface="Arial"/>
              <a:cs typeface="Arial"/>
            </a:endParaRPr>
          </a:p>
        </p:txBody>
      </p:sp>
      <p:sp>
        <p:nvSpPr>
          <p:cNvPr id="6" name="Up Arrow 5"/>
          <p:cNvSpPr/>
          <p:nvPr/>
        </p:nvSpPr>
        <p:spPr>
          <a:xfrm rot="16200000">
            <a:off x="1984572" y="4602286"/>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552943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SYSTEM CONFIGURATION</a:t>
            </a:r>
            <a:endParaRPr lang="en-US" dirty="0">
              <a:latin typeface="Arial"/>
              <a:cs typeface="Aria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0500992"/>
              </p:ext>
            </p:extLst>
          </p:nvPr>
        </p:nvGraphicFramePr>
        <p:xfrm>
          <a:off x="757169" y="1656230"/>
          <a:ext cx="7754845" cy="3901440"/>
        </p:xfrm>
        <a:graphic>
          <a:graphicData uri="http://schemas.openxmlformats.org/drawingml/2006/table">
            <a:tbl>
              <a:tblPr firstRow="1" bandRow="1">
                <a:tableStyleId>{5C22544A-7EE6-4342-B048-85BDC9FD1C3A}</a:tableStyleId>
              </a:tblPr>
              <a:tblGrid>
                <a:gridCol w="2590589"/>
                <a:gridCol w="5164256"/>
              </a:tblGrid>
              <a:tr h="370840">
                <a:tc>
                  <a:txBody>
                    <a:bodyPr/>
                    <a:lstStyle/>
                    <a:p>
                      <a:pPr algn="ctr"/>
                      <a:r>
                        <a:rPr lang="en-US" sz="2600" b="0" dirty="0" smtClean="0">
                          <a:solidFill>
                            <a:srgbClr val="000000"/>
                          </a:solidFill>
                          <a:latin typeface="Arial"/>
                          <a:cs typeface="Arial"/>
                        </a:rPr>
                        <a:t>Parameter</a:t>
                      </a:r>
                      <a:endParaRPr lang="en-US" sz="2600" b="0" dirty="0">
                        <a:solidFill>
                          <a:srgbClr val="000000"/>
                        </a:solidFill>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2600" b="0" dirty="0" smtClean="0">
                          <a:solidFill>
                            <a:srgbClr val="000000"/>
                          </a:solidFill>
                          <a:latin typeface="Arial"/>
                          <a:cs typeface="Arial"/>
                        </a:rPr>
                        <a:t>Configuration</a:t>
                      </a:r>
                      <a:endParaRPr lang="en-US" sz="2600" b="0" dirty="0">
                        <a:solidFill>
                          <a:srgbClr val="000000"/>
                        </a:solidFill>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370840">
                <a:tc>
                  <a:txBody>
                    <a:bodyPr/>
                    <a:lstStyle/>
                    <a:p>
                      <a:pPr algn="ctr"/>
                      <a:r>
                        <a:rPr lang="en-US" sz="2600" dirty="0" smtClean="0">
                          <a:latin typeface="Arial"/>
                          <a:cs typeface="Arial"/>
                        </a:rPr>
                        <a:t>Cores</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600" dirty="0" smtClean="0">
                          <a:latin typeface="Arial"/>
                          <a:cs typeface="Arial"/>
                        </a:rPr>
                        <a:t>8 cores @ 3Ghz</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lang="en-US" sz="2600" dirty="0" smtClean="0">
                          <a:latin typeface="Arial"/>
                          <a:cs typeface="Arial"/>
                        </a:rPr>
                        <a:t>L1-L2-L3 Cache</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600" dirty="0" smtClean="0">
                          <a:latin typeface="Arial"/>
                          <a:cs typeface="Arial"/>
                        </a:rPr>
                        <a:t>32KB-256KB-1MB</a:t>
                      </a:r>
                      <a:r>
                        <a:rPr lang="en-US" sz="2600" baseline="0" dirty="0" smtClean="0">
                          <a:latin typeface="Arial"/>
                          <a:cs typeface="Arial"/>
                        </a:rPr>
                        <a:t> (Private)</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lang="en-US" sz="2600" dirty="0" smtClean="0">
                          <a:latin typeface="Arial"/>
                          <a:cs typeface="Arial"/>
                        </a:rPr>
                        <a:t>L4 Cache</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600" dirty="0" smtClean="0">
                          <a:latin typeface="Arial"/>
                          <a:cs typeface="Arial"/>
                        </a:rPr>
                        <a:t>128MB (Shared) @ 15ns</a:t>
                      </a:r>
                      <a:r>
                        <a:rPr lang="en-US" sz="2600" baseline="0" dirty="0" smtClean="0">
                          <a:latin typeface="Arial"/>
                          <a:cs typeface="Arial"/>
                        </a:rPr>
                        <a:t> latency</a:t>
                      </a:r>
                      <a:r>
                        <a:rPr lang="en-US" sz="2600" dirty="0" smtClean="0">
                          <a:latin typeface="Arial"/>
                          <a:cs typeface="Arial"/>
                        </a:rPr>
                        <a:t> </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gridSpan="2">
                  <a:txBody>
                    <a:bodyPr/>
                    <a:lstStyle/>
                    <a:p>
                      <a:pPr algn="ctr"/>
                      <a:r>
                        <a:rPr lang="en-US" sz="2600" dirty="0" smtClean="0">
                          <a:latin typeface="Arial"/>
                          <a:cs typeface="Arial"/>
                        </a:rPr>
                        <a:t>PCM System</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pPr algn="ctr"/>
                      <a:endParaRPr lang="en-US"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lang="en-US" sz="2600" dirty="0" smtClean="0">
                          <a:latin typeface="Arial"/>
                          <a:cs typeface="Arial"/>
                        </a:rPr>
                        <a:t>Channels</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600" dirty="0" smtClean="0">
                          <a:latin typeface="Arial"/>
                          <a:cs typeface="Arial"/>
                        </a:rPr>
                        <a:t>4 Channels @ 8GB/Channel</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lang="en-US" sz="2600" dirty="0" smtClean="0">
                          <a:latin typeface="Arial"/>
                          <a:cs typeface="Arial"/>
                        </a:rPr>
                        <a:t>Read Latency</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600" dirty="0" smtClean="0">
                          <a:latin typeface="Arial"/>
                          <a:cs typeface="Arial"/>
                        </a:rPr>
                        <a:t>80ns</a:t>
                      </a:r>
                      <a:r>
                        <a:rPr lang="en-US" sz="2600" baseline="0" dirty="0" smtClean="0">
                          <a:latin typeface="Arial"/>
                          <a:cs typeface="Arial"/>
                        </a:rPr>
                        <a:t> </a:t>
                      </a:r>
                      <a:r>
                        <a:rPr lang="en-US" sz="2600" baseline="0" dirty="0" smtClean="0">
                          <a:latin typeface="Arial"/>
                          <a:ea typeface="Wingdings"/>
                          <a:cs typeface="Arial"/>
                          <a:sym typeface="Wingdings"/>
                        </a:rPr>
                        <a:t></a:t>
                      </a:r>
                      <a:r>
                        <a:rPr lang="en-US" sz="2600" baseline="0" dirty="0" smtClean="0">
                          <a:latin typeface="Arial"/>
                          <a:cs typeface="Arial"/>
                        </a:rPr>
                        <a:t> </a:t>
                      </a:r>
                      <a:r>
                        <a:rPr lang="en-US" sz="2600" dirty="0" smtClean="0">
                          <a:latin typeface="Arial"/>
                          <a:cs typeface="Arial"/>
                        </a:rPr>
                        <a:t>69ns sensing time*</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lang="en-US" sz="2600" dirty="0" smtClean="0">
                          <a:latin typeface="Arial"/>
                          <a:cs typeface="Arial"/>
                        </a:rPr>
                        <a:t>Write Latency</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600" dirty="0" smtClean="0">
                          <a:latin typeface="Arial"/>
                          <a:cs typeface="Arial"/>
                        </a:rPr>
                        <a:t>250ns*</a:t>
                      </a:r>
                      <a:endParaRPr lang="en-US" sz="2600" dirty="0">
                        <a:latin typeface="Arial"/>
                        <a:cs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32</a:t>
            </a:fld>
            <a:endParaRPr lang="en-US"/>
          </a:p>
        </p:txBody>
      </p:sp>
      <p:sp>
        <p:nvSpPr>
          <p:cNvPr id="3" name="TextBox 2"/>
          <p:cNvSpPr txBox="1"/>
          <p:nvPr/>
        </p:nvSpPr>
        <p:spPr>
          <a:xfrm>
            <a:off x="5228676" y="6317772"/>
            <a:ext cx="3379125" cy="369332"/>
          </a:xfrm>
          <a:prstGeom prst="rect">
            <a:avLst/>
          </a:prstGeom>
          <a:noFill/>
        </p:spPr>
        <p:txBody>
          <a:bodyPr wrap="none" rtlCol="0">
            <a:spAutoFit/>
          </a:bodyPr>
          <a:lstStyle/>
          <a:p>
            <a:r>
              <a:rPr lang="en-US" dirty="0" smtClean="0"/>
              <a:t>* ISSCC 2012 [PCM-Samsung]</a:t>
            </a:r>
            <a:endParaRPr lang="en-US" dirty="0"/>
          </a:p>
        </p:txBody>
      </p:sp>
      <p:sp>
        <p:nvSpPr>
          <p:cNvPr id="6" name="TextBox 5"/>
          <p:cNvSpPr txBox="1"/>
          <p:nvPr/>
        </p:nvSpPr>
        <p:spPr>
          <a:xfrm>
            <a:off x="197930" y="5657955"/>
            <a:ext cx="8699367" cy="492443"/>
          </a:xfrm>
          <a:prstGeom prst="rect">
            <a:avLst/>
          </a:prstGeom>
          <a:noFill/>
        </p:spPr>
        <p:txBody>
          <a:bodyPr wrap="none" rtlCol="0">
            <a:spAutoFit/>
          </a:bodyPr>
          <a:lstStyle/>
          <a:p>
            <a:r>
              <a:rPr lang="en-US" sz="2600" dirty="0" smtClean="0"/>
              <a:t>Spec Benchmarks with read MPKI from DRAM Cache &gt; 1</a:t>
            </a:r>
            <a:endParaRPr lang="en-US" sz="2600" dirty="0"/>
          </a:p>
        </p:txBody>
      </p:sp>
    </p:spTree>
    <p:extLst>
      <p:ext uri="{BB962C8B-B14F-4D97-AF65-F5344CB8AC3E}">
        <p14:creationId xmlns:p14="http://schemas.microsoft.com/office/powerpoint/2010/main" val="307335662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33</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PERFORMANCE</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33</a:t>
            </a:fld>
            <a:endParaRPr lang="en-US" sz="1200" b="1">
              <a:solidFill>
                <a:schemeClr val="tx1">
                  <a:tint val="75000"/>
                </a:schemeClr>
              </a:solidFill>
              <a:latin typeface="+mn-lt"/>
            </a:endParaRP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Chart 10"/>
          <p:cNvGraphicFramePr>
            <a:graphicFrameLocks/>
          </p:cNvGraphicFramePr>
          <p:nvPr>
            <p:extLst>
              <p:ext uri="{D42A27DB-BD31-4B8C-83A1-F6EECF244321}">
                <p14:modId xmlns:p14="http://schemas.microsoft.com/office/powerpoint/2010/main" val="687590229"/>
              </p:ext>
            </p:extLst>
          </p:nvPr>
        </p:nvGraphicFramePr>
        <p:xfrm>
          <a:off x="461838" y="1315102"/>
          <a:ext cx="8451241" cy="424387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82470" y="2391846"/>
            <a:ext cx="1108897" cy="369332"/>
          </a:xfrm>
          <a:prstGeom prst="rect">
            <a:avLst/>
          </a:prstGeom>
          <a:noFill/>
        </p:spPr>
        <p:txBody>
          <a:bodyPr wrap="none" rtlCol="0">
            <a:spAutoFit/>
          </a:bodyPr>
          <a:lstStyle/>
          <a:p>
            <a:r>
              <a:rPr lang="en-US" dirty="0" smtClean="0"/>
              <a:t>Speedup</a:t>
            </a:r>
            <a:endParaRPr lang="en-US" dirty="0"/>
          </a:p>
        </p:txBody>
      </p:sp>
      <p:sp>
        <p:nvSpPr>
          <p:cNvPr id="8" name="Rectangle 7"/>
          <p:cNvSpPr/>
          <p:nvPr/>
        </p:nvSpPr>
        <p:spPr>
          <a:xfrm>
            <a:off x="1237069" y="1503360"/>
            <a:ext cx="7521378" cy="189471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156551" y="1583567"/>
            <a:ext cx="3513275" cy="3464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1138103" y="1880486"/>
            <a:ext cx="7475848" cy="977174"/>
            <a:chOff x="1138103" y="1880486"/>
            <a:chExt cx="7475848" cy="977174"/>
          </a:xfrm>
        </p:grpSpPr>
        <p:sp>
          <p:nvSpPr>
            <p:cNvPr id="15" name="Oval 14"/>
            <p:cNvSpPr/>
            <p:nvPr/>
          </p:nvSpPr>
          <p:spPr>
            <a:xfrm>
              <a:off x="1138103" y="1880486"/>
              <a:ext cx="379368" cy="544351"/>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8234583" y="2313309"/>
              <a:ext cx="379368" cy="544351"/>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22933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34</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PERFORMANCE</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34</a:t>
            </a:fld>
            <a:endParaRPr lang="en-US" sz="1200" b="1">
              <a:solidFill>
                <a:schemeClr val="tx1">
                  <a:tint val="75000"/>
                </a:schemeClr>
              </a:solidFill>
              <a:latin typeface="+mn-lt"/>
            </a:endParaRP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Chart 10"/>
          <p:cNvGraphicFramePr>
            <a:graphicFrameLocks/>
          </p:cNvGraphicFramePr>
          <p:nvPr>
            <p:extLst>
              <p:ext uri="{D42A27DB-BD31-4B8C-83A1-F6EECF244321}">
                <p14:modId xmlns:p14="http://schemas.microsoft.com/office/powerpoint/2010/main" val="3367189141"/>
              </p:ext>
            </p:extLst>
          </p:nvPr>
        </p:nvGraphicFramePr>
        <p:xfrm>
          <a:off x="461838" y="1315102"/>
          <a:ext cx="8451241" cy="424387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82470" y="2391846"/>
            <a:ext cx="1108897" cy="369332"/>
          </a:xfrm>
          <a:prstGeom prst="rect">
            <a:avLst/>
          </a:prstGeom>
          <a:noFill/>
        </p:spPr>
        <p:txBody>
          <a:bodyPr wrap="none" rtlCol="0">
            <a:spAutoFit/>
          </a:bodyPr>
          <a:lstStyle/>
          <a:p>
            <a:r>
              <a:rPr lang="en-US" dirty="0" smtClean="0"/>
              <a:t>Speedup</a:t>
            </a:r>
            <a:endParaRPr lang="en-US" dirty="0"/>
          </a:p>
        </p:txBody>
      </p:sp>
      <p:sp>
        <p:nvSpPr>
          <p:cNvPr id="8" name="Rectangle 7"/>
          <p:cNvSpPr/>
          <p:nvPr/>
        </p:nvSpPr>
        <p:spPr>
          <a:xfrm>
            <a:off x="1237069" y="1503360"/>
            <a:ext cx="7521378" cy="189471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1270057" y="2573296"/>
            <a:ext cx="7459354" cy="614284"/>
            <a:chOff x="1105115" y="1896981"/>
            <a:chExt cx="7459354" cy="614284"/>
          </a:xfrm>
        </p:grpSpPr>
        <p:sp>
          <p:nvSpPr>
            <p:cNvPr id="15" name="Oval 14"/>
            <p:cNvSpPr/>
            <p:nvPr/>
          </p:nvSpPr>
          <p:spPr>
            <a:xfrm>
              <a:off x="1105115" y="1896981"/>
              <a:ext cx="379368" cy="544351"/>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185101" y="1966914"/>
              <a:ext cx="379368" cy="544351"/>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p:cNvSpPr/>
          <p:nvPr/>
        </p:nvSpPr>
        <p:spPr>
          <a:xfrm>
            <a:off x="5690517" y="1600063"/>
            <a:ext cx="1946321" cy="3134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486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35</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PERFORMANCE</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35</a:t>
            </a:fld>
            <a:endParaRPr lang="en-US" sz="1200" b="1">
              <a:solidFill>
                <a:schemeClr val="tx1">
                  <a:tint val="75000"/>
                </a:schemeClr>
              </a:solidFill>
              <a:latin typeface="+mn-lt"/>
            </a:endParaRPr>
          </a:p>
        </p:txBody>
      </p:sp>
      <p:sp>
        <p:nvSpPr>
          <p:cNvPr id="31" name="Rectangle 30"/>
          <p:cNvSpPr/>
          <p:nvPr/>
        </p:nvSpPr>
        <p:spPr>
          <a:xfrm>
            <a:off x="483261" y="5337492"/>
            <a:ext cx="8302485"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Our proposals</a:t>
            </a:r>
            <a:r>
              <a:rPr kumimoji="0" lang="en-US" sz="2800" b="0" i="0" u="none" strike="noStrike" kern="0" cap="none" spc="0" normalizeH="0" noProof="0" dirty="0" smtClean="0">
                <a:ln>
                  <a:noFill/>
                </a:ln>
                <a:solidFill>
                  <a:prstClr val="black"/>
                </a:solidFill>
                <a:effectLst/>
                <a:uLnTx/>
                <a:uFillTx/>
              </a:rPr>
              <a:t> improve performance by </a:t>
            </a:r>
            <a:r>
              <a:rPr kumimoji="0" lang="en-US" sz="2800" b="0" i="0" u="none" strike="noStrike" kern="0" cap="none" spc="0" normalizeH="0" noProof="0" dirty="0" err="1" smtClean="0">
                <a:ln>
                  <a:noFill/>
                </a:ln>
                <a:solidFill>
                  <a:prstClr val="black"/>
                </a:solidFill>
                <a:effectLst/>
                <a:uLnTx/>
                <a:uFillTx/>
              </a:rPr>
              <a:t>upto</a:t>
            </a:r>
            <a:r>
              <a:rPr kumimoji="0" lang="en-US" sz="2800" b="0" i="0" u="none" strike="noStrike" kern="0" cap="none" spc="0" normalizeH="0" noProof="0" dirty="0" smtClean="0">
                <a:ln>
                  <a:noFill/>
                </a:ln>
                <a:solidFill>
                  <a:prstClr val="black"/>
                </a:solidFill>
                <a:effectLst/>
                <a:uLnTx/>
                <a:uFillTx/>
              </a:rPr>
              <a:t> 21%</a:t>
            </a: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Chart 10"/>
          <p:cNvGraphicFramePr>
            <a:graphicFrameLocks/>
          </p:cNvGraphicFramePr>
          <p:nvPr>
            <p:extLst>
              <p:ext uri="{D42A27DB-BD31-4B8C-83A1-F6EECF244321}">
                <p14:modId xmlns:p14="http://schemas.microsoft.com/office/powerpoint/2010/main" val="128399973"/>
              </p:ext>
            </p:extLst>
          </p:nvPr>
        </p:nvGraphicFramePr>
        <p:xfrm>
          <a:off x="461838" y="1315102"/>
          <a:ext cx="8451241" cy="424387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82470" y="2391846"/>
            <a:ext cx="1108897" cy="369332"/>
          </a:xfrm>
          <a:prstGeom prst="rect">
            <a:avLst/>
          </a:prstGeom>
          <a:noFill/>
        </p:spPr>
        <p:txBody>
          <a:bodyPr wrap="none" rtlCol="0">
            <a:spAutoFit/>
          </a:bodyPr>
          <a:lstStyle/>
          <a:p>
            <a:r>
              <a:rPr lang="en-US" dirty="0" smtClean="0"/>
              <a:t>Speedup</a:t>
            </a:r>
            <a:endParaRPr lang="en-US" dirty="0"/>
          </a:p>
        </p:txBody>
      </p:sp>
      <p:sp>
        <p:nvSpPr>
          <p:cNvPr id="8" name="Rectangle 7"/>
          <p:cNvSpPr/>
          <p:nvPr/>
        </p:nvSpPr>
        <p:spPr>
          <a:xfrm>
            <a:off x="1237069" y="1503360"/>
            <a:ext cx="7521378" cy="189471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1385513" y="1732031"/>
            <a:ext cx="7459354" cy="1026659"/>
            <a:chOff x="1385513" y="1732031"/>
            <a:chExt cx="7459354" cy="1026659"/>
          </a:xfrm>
        </p:grpSpPr>
        <p:sp>
          <p:nvSpPr>
            <p:cNvPr id="15" name="Oval 14"/>
            <p:cNvSpPr/>
            <p:nvPr/>
          </p:nvSpPr>
          <p:spPr>
            <a:xfrm>
              <a:off x="1385513" y="1732031"/>
              <a:ext cx="379368" cy="544351"/>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465499" y="2214339"/>
              <a:ext cx="379368" cy="544351"/>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1486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36</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ENERGY AND EDP</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36</a:t>
            </a:fld>
            <a:endParaRPr lang="en-US" sz="1200" b="1">
              <a:solidFill>
                <a:schemeClr val="tx1">
                  <a:tint val="75000"/>
                </a:schemeClr>
              </a:solidFill>
              <a:latin typeface="+mn-lt"/>
            </a:endParaRPr>
          </a:p>
        </p:txBody>
      </p:sp>
      <p:sp>
        <p:nvSpPr>
          <p:cNvPr id="31" name="Rectangle 30"/>
          <p:cNvSpPr/>
          <p:nvPr/>
        </p:nvSpPr>
        <p:spPr>
          <a:xfrm>
            <a:off x="1320880" y="5611760"/>
            <a:ext cx="7055042"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Our proposals</a:t>
            </a:r>
            <a:r>
              <a:rPr kumimoji="0" lang="en-US" sz="2800" b="0" i="0" u="none" strike="noStrike" kern="0" cap="none" spc="0" normalizeH="0" noProof="0" dirty="0" smtClean="0">
                <a:ln>
                  <a:noFill/>
                </a:ln>
                <a:solidFill>
                  <a:prstClr val="black"/>
                </a:solidFill>
                <a:effectLst/>
                <a:uLnTx/>
                <a:uFillTx/>
              </a:rPr>
              <a:t> reduce energy by 7%</a:t>
            </a: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1435000" y="2028945"/>
            <a:ext cx="7092527" cy="16496"/>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aphicFrame>
        <p:nvGraphicFramePr>
          <p:cNvPr id="11" name="Chart 10"/>
          <p:cNvGraphicFramePr>
            <a:graphicFrameLocks/>
          </p:cNvGraphicFramePr>
          <p:nvPr>
            <p:extLst>
              <p:ext uri="{D42A27DB-BD31-4B8C-83A1-F6EECF244321}">
                <p14:modId xmlns:p14="http://schemas.microsoft.com/office/powerpoint/2010/main" val="2388337213"/>
              </p:ext>
            </p:extLst>
          </p:nvPr>
        </p:nvGraphicFramePr>
        <p:xfrm>
          <a:off x="875352" y="1149794"/>
          <a:ext cx="7826680" cy="461633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rot="16200000">
            <a:off x="-669387" y="2865901"/>
            <a:ext cx="2558250" cy="369332"/>
          </a:xfrm>
          <a:prstGeom prst="rect">
            <a:avLst/>
          </a:prstGeom>
          <a:noFill/>
        </p:spPr>
        <p:txBody>
          <a:bodyPr wrap="none" rtlCol="0">
            <a:spAutoFit/>
          </a:bodyPr>
          <a:lstStyle/>
          <a:p>
            <a:r>
              <a:rPr lang="en-US" dirty="0" smtClean="0"/>
              <a:t>Normalized to Baseline</a:t>
            </a:r>
            <a:endParaRPr lang="en-US" dirty="0"/>
          </a:p>
        </p:txBody>
      </p:sp>
      <p:sp>
        <p:nvSpPr>
          <p:cNvPr id="13" name="Rectangle 12"/>
          <p:cNvSpPr/>
          <p:nvPr/>
        </p:nvSpPr>
        <p:spPr>
          <a:xfrm>
            <a:off x="1458921" y="1355726"/>
            <a:ext cx="7071474" cy="344937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1836520" y="2059331"/>
            <a:ext cx="895896" cy="429027"/>
            <a:chOff x="2025324" y="2059331"/>
            <a:chExt cx="895896" cy="429027"/>
          </a:xfrm>
        </p:grpSpPr>
        <p:sp>
          <p:nvSpPr>
            <p:cNvPr id="8" name="Down Arrow 7"/>
            <p:cNvSpPr/>
            <p:nvPr/>
          </p:nvSpPr>
          <p:spPr>
            <a:xfrm>
              <a:off x="2025324" y="2059331"/>
              <a:ext cx="257457" cy="429027"/>
            </a:xfrm>
            <a:prstGeom prst="downArrow">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402929" y="2076492"/>
              <a:ext cx="518291" cy="369332"/>
            </a:xfrm>
            <a:prstGeom prst="rect">
              <a:avLst/>
            </a:prstGeom>
            <a:noFill/>
          </p:spPr>
          <p:txBody>
            <a:bodyPr wrap="none" rtlCol="0">
              <a:spAutoFit/>
            </a:bodyPr>
            <a:lstStyle/>
            <a:p>
              <a:r>
                <a:rPr lang="en-US" dirty="0" smtClean="0"/>
                <a:t>7%</a:t>
              </a:r>
              <a:endParaRPr lang="en-US" dirty="0"/>
            </a:p>
          </p:txBody>
        </p:sp>
      </p:grpSp>
      <p:grpSp>
        <p:nvGrpSpPr>
          <p:cNvPr id="23" name="Group 22"/>
          <p:cNvGrpSpPr/>
          <p:nvPr/>
        </p:nvGrpSpPr>
        <p:grpSpPr>
          <a:xfrm rot="10800000">
            <a:off x="3193000" y="1660428"/>
            <a:ext cx="782113" cy="386492"/>
            <a:chOff x="2007153" y="2059332"/>
            <a:chExt cx="782113" cy="386492"/>
          </a:xfrm>
        </p:grpSpPr>
        <p:sp>
          <p:nvSpPr>
            <p:cNvPr id="24" name="Down Arrow 23"/>
            <p:cNvSpPr/>
            <p:nvPr/>
          </p:nvSpPr>
          <p:spPr>
            <a:xfrm>
              <a:off x="2007153" y="2059332"/>
              <a:ext cx="275629" cy="298399"/>
            </a:xfrm>
            <a:prstGeom prst="downArrow">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rot="10800000">
              <a:off x="2270975" y="2076492"/>
              <a:ext cx="518291" cy="369332"/>
            </a:xfrm>
            <a:prstGeom prst="rect">
              <a:avLst/>
            </a:prstGeom>
            <a:noFill/>
          </p:spPr>
          <p:txBody>
            <a:bodyPr wrap="none" rtlCol="0">
              <a:spAutoFit/>
            </a:bodyPr>
            <a:lstStyle/>
            <a:p>
              <a:r>
                <a:rPr lang="en-US" dirty="0"/>
                <a:t>4</a:t>
              </a:r>
              <a:r>
                <a:rPr lang="en-US" dirty="0" smtClean="0"/>
                <a:t>%</a:t>
              </a:r>
              <a:endParaRPr lang="en-US" dirty="0"/>
            </a:p>
          </p:txBody>
        </p:sp>
      </p:grpSp>
      <p:grpSp>
        <p:nvGrpSpPr>
          <p:cNvPr id="26" name="Group 25"/>
          <p:cNvGrpSpPr/>
          <p:nvPr/>
        </p:nvGrpSpPr>
        <p:grpSpPr>
          <a:xfrm>
            <a:off x="7283575" y="2014452"/>
            <a:ext cx="763943" cy="369332"/>
            <a:chOff x="2025325" y="2027007"/>
            <a:chExt cx="763943" cy="369332"/>
          </a:xfrm>
        </p:grpSpPr>
        <p:sp>
          <p:nvSpPr>
            <p:cNvPr id="27" name="Down Arrow 26"/>
            <p:cNvSpPr/>
            <p:nvPr/>
          </p:nvSpPr>
          <p:spPr>
            <a:xfrm>
              <a:off x="2025325" y="2059331"/>
              <a:ext cx="254298" cy="246097"/>
            </a:xfrm>
            <a:prstGeom prst="downArrow">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2270977" y="2027007"/>
              <a:ext cx="518291" cy="369332"/>
            </a:xfrm>
            <a:prstGeom prst="rect">
              <a:avLst/>
            </a:prstGeom>
            <a:noFill/>
          </p:spPr>
          <p:txBody>
            <a:bodyPr wrap="none" rtlCol="0">
              <a:spAutoFit/>
            </a:bodyPr>
            <a:lstStyle/>
            <a:p>
              <a:r>
                <a:rPr lang="en-US" dirty="0"/>
                <a:t>2</a:t>
              </a:r>
              <a:r>
                <a:rPr lang="en-US" dirty="0" smtClean="0"/>
                <a:t>%</a:t>
              </a:r>
              <a:endParaRPr lang="en-US" dirty="0"/>
            </a:p>
          </p:txBody>
        </p:sp>
      </p:grpSp>
      <p:sp>
        <p:nvSpPr>
          <p:cNvPr id="29" name="Rectangle 28"/>
          <p:cNvSpPr/>
          <p:nvPr/>
        </p:nvSpPr>
        <p:spPr>
          <a:xfrm>
            <a:off x="6894598" y="1501089"/>
            <a:ext cx="1500976" cy="2639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714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37</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ENERGY AND EDP</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37</a:t>
            </a:fld>
            <a:endParaRPr lang="en-US" sz="1200" b="1">
              <a:solidFill>
                <a:schemeClr val="tx1">
                  <a:tint val="75000"/>
                </a:schemeClr>
              </a:solidFill>
              <a:latin typeface="+mn-lt"/>
            </a:endParaRPr>
          </a:p>
        </p:txBody>
      </p:sp>
      <p:sp>
        <p:nvSpPr>
          <p:cNvPr id="31" name="Rectangle 30"/>
          <p:cNvSpPr/>
          <p:nvPr/>
        </p:nvSpPr>
        <p:spPr>
          <a:xfrm>
            <a:off x="1320880" y="5611760"/>
            <a:ext cx="7055042"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Our proposals</a:t>
            </a:r>
            <a:r>
              <a:rPr kumimoji="0" lang="en-US" sz="2800" b="0" i="0" u="none" strike="noStrike" kern="0" cap="none" spc="0" normalizeH="0" noProof="0" dirty="0" smtClean="0">
                <a:ln>
                  <a:noFill/>
                </a:ln>
                <a:solidFill>
                  <a:prstClr val="black"/>
                </a:solidFill>
                <a:effectLst/>
                <a:uLnTx/>
                <a:uFillTx/>
              </a:rPr>
              <a:t> reduce energy by 7%</a:t>
            </a: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1435000" y="2028945"/>
            <a:ext cx="7092527" cy="16496"/>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aphicFrame>
        <p:nvGraphicFramePr>
          <p:cNvPr id="11" name="Chart 10"/>
          <p:cNvGraphicFramePr>
            <a:graphicFrameLocks/>
          </p:cNvGraphicFramePr>
          <p:nvPr>
            <p:extLst>
              <p:ext uri="{D42A27DB-BD31-4B8C-83A1-F6EECF244321}">
                <p14:modId xmlns:p14="http://schemas.microsoft.com/office/powerpoint/2010/main" val="3701526840"/>
              </p:ext>
            </p:extLst>
          </p:nvPr>
        </p:nvGraphicFramePr>
        <p:xfrm>
          <a:off x="875352" y="1149794"/>
          <a:ext cx="7826680" cy="461633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rot="16200000">
            <a:off x="-669387" y="2865901"/>
            <a:ext cx="2558250" cy="369332"/>
          </a:xfrm>
          <a:prstGeom prst="rect">
            <a:avLst/>
          </a:prstGeom>
          <a:noFill/>
        </p:spPr>
        <p:txBody>
          <a:bodyPr wrap="none" rtlCol="0">
            <a:spAutoFit/>
          </a:bodyPr>
          <a:lstStyle/>
          <a:p>
            <a:r>
              <a:rPr lang="en-US" dirty="0" smtClean="0"/>
              <a:t>Normalized to Baseline</a:t>
            </a:r>
            <a:endParaRPr lang="en-US" dirty="0"/>
          </a:p>
        </p:txBody>
      </p:sp>
      <p:sp>
        <p:nvSpPr>
          <p:cNvPr id="13" name="Rectangle 12"/>
          <p:cNvSpPr/>
          <p:nvPr/>
        </p:nvSpPr>
        <p:spPr>
          <a:xfrm>
            <a:off x="1458921" y="1355726"/>
            <a:ext cx="7071474" cy="344937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2892152" y="2028945"/>
            <a:ext cx="1024274" cy="1781514"/>
            <a:chOff x="2025324" y="2059331"/>
            <a:chExt cx="1024274" cy="429027"/>
          </a:xfrm>
        </p:grpSpPr>
        <p:sp>
          <p:nvSpPr>
            <p:cNvPr id="8" name="Down Arrow 7"/>
            <p:cNvSpPr/>
            <p:nvPr/>
          </p:nvSpPr>
          <p:spPr>
            <a:xfrm>
              <a:off x="2025324" y="2059331"/>
              <a:ext cx="257457" cy="429027"/>
            </a:xfrm>
            <a:prstGeom prst="downArrow">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402929" y="2076492"/>
              <a:ext cx="646669" cy="88943"/>
            </a:xfrm>
            <a:prstGeom prst="rect">
              <a:avLst/>
            </a:prstGeom>
            <a:noFill/>
          </p:spPr>
          <p:txBody>
            <a:bodyPr wrap="none" rtlCol="0">
              <a:spAutoFit/>
            </a:bodyPr>
            <a:lstStyle/>
            <a:p>
              <a:r>
                <a:rPr lang="en-US" dirty="0" smtClean="0"/>
                <a:t>25%</a:t>
              </a:r>
              <a:endParaRPr lang="en-US" dirty="0"/>
            </a:p>
          </p:txBody>
        </p:sp>
      </p:grpSp>
      <p:grpSp>
        <p:nvGrpSpPr>
          <p:cNvPr id="18" name="Group 17"/>
          <p:cNvGrpSpPr/>
          <p:nvPr/>
        </p:nvGrpSpPr>
        <p:grpSpPr>
          <a:xfrm>
            <a:off x="7567150" y="2040121"/>
            <a:ext cx="938454" cy="1975574"/>
            <a:chOff x="2128308" y="2059331"/>
            <a:chExt cx="938454" cy="1975574"/>
          </a:xfrm>
        </p:grpSpPr>
        <p:sp>
          <p:nvSpPr>
            <p:cNvPr id="19" name="Down Arrow 18"/>
            <p:cNvSpPr/>
            <p:nvPr/>
          </p:nvSpPr>
          <p:spPr>
            <a:xfrm>
              <a:off x="2128308" y="2059331"/>
              <a:ext cx="276696" cy="1975574"/>
            </a:xfrm>
            <a:prstGeom prst="downArrow">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420093" y="2848741"/>
              <a:ext cx="646669" cy="369332"/>
            </a:xfrm>
            <a:prstGeom prst="rect">
              <a:avLst/>
            </a:prstGeom>
            <a:noFill/>
          </p:spPr>
          <p:txBody>
            <a:bodyPr wrap="none" rtlCol="0">
              <a:spAutoFit/>
            </a:bodyPr>
            <a:lstStyle/>
            <a:p>
              <a:r>
                <a:rPr lang="en-US" dirty="0" smtClean="0"/>
                <a:t>28%</a:t>
              </a:r>
              <a:endParaRPr lang="en-US" dirty="0"/>
            </a:p>
          </p:txBody>
        </p:sp>
      </p:grpSp>
      <p:sp>
        <p:nvSpPr>
          <p:cNvPr id="22" name="Rectangle 21"/>
          <p:cNvSpPr/>
          <p:nvPr/>
        </p:nvSpPr>
        <p:spPr>
          <a:xfrm>
            <a:off x="1324832" y="6193043"/>
            <a:ext cx="7055042"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Our proposals</a:t>
            </a:r>
            <a:r>
              <a:rPr kumimoji="0" lang="en-US" sz="2800" b="0" i="0" u="none" strike="noStrike" kern="0" cap="none" spc="0" normalizeH="0" noProof="0" dirty="0" smtClean="0">
                <a:ln>
                  <a:noFill/>
                </a:ln>
                <a:solidFill>
                  <a:prstClr val="black"/>
                </a:solidFill>
                <a:effectLst/>
                <a:uLnTx/>
                <a:uFillTx/>
              </a:rPr>
              <a:t> reduce EDP by 28%</a:t>
            </a:r>
          </a:p>
        </p:txBody>
      </p:sp>
      <p:grpSp>
        <p:nvGrpSpPr>
          <p:cNvPr id="23" name="Group 22"/>
          <p:cNvGrpSpPr/>
          <p:nvPr/>
        </p:nvGrpSpPr>
        <p:grpSpPr>
          <a:xfrm>
            <a:off x="5304265" y="2061933"/>
            <a:ext cx="1024273" cy="940245"/>
            <a:chOff x="2025325" y="2051564"/>
            <a:chExt cx="1024273" cy="442706"/>
          </a:xfrm>
        </p:grpSpPr>
        <p:sp>
          <p:nvSpPr>
            <p:cNvPr id="24" name="Down Arrow 23"/>
            <p:cNvSpPr/>
            <p:nvPr/>
          </p:nvSpPr>
          <p:spPr>
            <a:xfrm>
              <a:off x="2025325" y="2051564"/>
              <a:ext cx="237804" cy="442706"/>
            </a:xfrm>
            <a:prstGeom prst="downArrow">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2402929" y="2076492"/>
              <a:ext cx="646669" cy="173897"/>
            </a:xfrm>
            <a:prstGeom prst="rect">
              <a:avLst/>
            </a:prstGeom>
            <a:noFill/>
          </p:spPr>
          <p:txBody>
            <a:bodyPr wrap="none" rtlCol="0">
              <a:spAutoFit/>
            </a:bodyPr>
            <a:lstStyle/>
            <a:p>
              <a:r>
                <a:rPr lang="en-US" dirty="0" smtClean="0"/>
                <a:t>14%</a:t>
              </a:r>
              <a:endParaRPr lang="en-US" dirty="0"/>
            </a:p>
          </p:txBody>
        </p:sp>
      </p:grpSp>
    </p:spTree>
    <p:extLst>
      <p:ext uri="{BB962C8B-B14F-4D97-AF65-F5344CB8AC3E}">
        <p14:creationId xmlns:p14="http://schemas.microsoft.com/office/powerpoint/2010/main" val="3166923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Outline</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38</a:t>
            </a:fld>
            <a:endParaRPr lang="en-US"/>
          </a:p>
        </p:txBody>
      </p:sp>
      <p:sp>
        <p:nvSpPr>
          <p:cNvPr id="5" name="Content Placeholder 2"/>
          <p:cNvSpPr>
            <a:spLocks noGrp="1"/>
          </p:cNvSpPr>
          <p:nvPr>
            <p:ph idx="1"/>
          </p:nvPr>
        </p:nvSpPr>
        <p:spPr>
          <a:xfrm>
            <a:off x="228600" y="1371599"/>
            <a:ext cx="8610600" cy="5032127"/>
          </a:xfrm>
        </p:spPr>
        <p:txBody>
          <a:bodyPr>
            <a:noAutofit/>
          </a:bodyPr>
          <a:lstStyle/>
          <a:p>
            <a:pPr>
              <a:lnSpc>
                <a:spcPct val="150000"/>
              </a:lnSpc>
            </a:pPr>
            <a:r>
              <a:rPr lang="en-US" sz="2800" dirty="0" smtClean="0">
                <a:solidFill>
                  <a:srgbClr val="BFBFBF"/>
                </a:solidFill>
                <a:latin typeface="Arial"/>
                <a:cs typeface="Arial"/>
              </a:rPr>
              <a:t>Background</a:t>
            </a:r>
          </a:p>
          <a:p>
            <a:pPr>
              <a:lnSpc>
                <a:spcPct val="150000"/>
              </a:lnSpc>
            </a:pPr>
            <a:r>
              <a:rPr lang="en-US" sz="2800" dirty="0">
                <a:solidFill>
                  <a:srgbClr val="BFBFBF"/>
                </a:solidFill>
                <a:latin typeface="Arial"/>
                <a:cs typeface="Arial"/>
              </a:rPr>
              <a:t>Early Read</a:t>
            </a:r>
          </a:p>
          <a:p>
            <a:pPr>
              <a:lnSpc>
                <a:spcPct val="150000"/>
              </a:lnSpc>
            </a:pPr>
            <a:r>
              <a:rPr lang="en-US" sz="2800" dirty="0">
                <a:solidFill>
                  <a:srgbClr val="BFBFBF"/>
                </a:solidFill>
                <a:latin typeface="Arial"/>
                <a:cs typeface="Arial"/>
              </a:rPr>
              <a:t>Turbo </a:t>
            </a:r>
            <a:r>
              <a:rPr lang="en-US" sz="2800" dirty="0" smtClean="0">
                <a:solidFill>
                  <a:srgbClr val="BFBFBF"/>
                </a:solidFill>
                <a:latin typeface="Arial"/>
                <a:cs typeface="Arial"/>
              </a:rPr>
              <a:t>Read</a:t>
            </a:r>
          </a:p>
          <a:p>
            <a:pPr>
              <a:lnSpc>
                <a:spcPct val="150000"/>
              </a:lnSpc>
            </a:pPr>
            <a:r>
              <a:rPr lang="en-US" sz="2800" dirty="0" err="1" smtClean="0">
                <a:solidFill>
                  <a:srgbClr val="BFBFBF"/>
                </a:solidFill>
                <a:latin typeface="Arial"/>
                <a:cs typeface="Arial"/>
              </a:rPr>
              <a:t>Early+Turbo</a:t>
            </a:r>
            <a:r>
              <a:rPr lang="en-US" sz="2800" dirty="0" smtClean="0">
                <a:solidFill>
                  <a:srgbClr val="BFBFBF"/>
                </a:solidFill>
                <a:latin typeface="Arial"/>
                <a:cs typeface="Arial"/>
              </a:rPr>
              <a:t> Read</a:t>
            </a:r>
            <a:endParaRPr lang="en-US" sz="2800" dirty="0">
              <a:solidFill>
                <a:srgbClr val="BFBFBF"/>
              </a:solidFill>
              <a:latin typeface="Arial"/>
              <a:cs typeface="Arial"/>
            </a:endParaRPr>
          </a:p>
          <a:p>
            <a:pPr>
              <a:lnSpc>
                <a:spcPct val="150000"/>
              </a:lnSpc>
            </a:pPr>
            <a:r>
              <a:rPr lang="en-US" sz="2800" dirty="0" smtClean="0">
                <a:solidFill>
                  <a:srgbClr val="BFBFBF"/>
                </a:solidFill>
                <a:latin typeface="Arial"/>
                <a:cs typeface="Arial"/>
              </a:rPr>
              <a:t>Results</a:t>
            </a:r>
            <a:endParaRPr lang="en-US" sz="2800" dirty="0">
              <a:solidFill>
                <a:srgbClr val="BFBFBF"/>
              </a:solidFill>
              <a:latin typeface="Arial"/>
              <a:cs typeface="Arial"/>
            </a:endParaRPr>
          </a:p>
          <a:p>
            <a:pPr>
              <a:lnSpc>
                <a:spcPct val="150000"/>
              </a:lnSpc>
            </a:pPr>
            <a:r>
              <a:rPr lang="en-US" sz="2800" dirty="0" smtClean="0">
                <a:latin typeface="Arial"/>
                <a:cs typeface="Arial"/>
              </a:rPr>
              <a:t>Summary</a:t>
            </a:r>
            <a:endParaRPr lang="en-US" sz="2800" dirty="0">
              <a:latin typeface="Arial"/>
              <a:cs typeface="Arial"/>
            </a:endParaRPr>
          </a:p>
        </p:txBody>
      </p:sp>
      <p:sp>
        <p:nvSpPr>
          <p:cNvPr id="6" name="Up Arrow 5"/>
          <p:cNvSpPr/>
          <p:nvPr/>
        </p:nvSpPr>
        <p:spPr>
          <a:xfrm rot="16200000">
            <a:off x="2350848" y="5295455"/>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709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39</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Summary</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39</a:t>
            </a:fld>
            <a:endParaRPr lang="en-US" sz="1200" b="1">
              <a:solidFill>
                <a:schemeClr val="tx1">
                  <a:tint val="75000"/>
                </a:schemeClr>
              </a:solidFill>
              <a:latin typeface="+mn-lt"/>
            </a:endParaRP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14419" y="1270002"/>
            <a:ext cx="8529055" cy="4880310"/>
          </a:xfrm>
          <a:prstGeom prst="rect">
            <a:avLst/>
          </a:prstGeom>
          <a:noFill/>
        </p:spPr>
        <p:txBody>
          <a:bodyPr wrap="square" rtlCol="0">
            <a:spAutoFit/>
          </a:bodyPr>
          <a:lstStyle/>
          <a:p>
            <a:pPr marL="457200" indent="-457200">
              <a:lnSpc>
                <a:spcPct val="120000"/>
              </a:lnSpc>
              <a:buFont typeface="Arial"/>
              <a:buChar char="•"/>
            </a:pPr>
            <a:r>
              <a:rPr lang="en-US" sz="2600" dirty="0" smtClean="0">
                <a:latin typeface="Arial"/>
                <a:cs typeface="Arial"/>
              </a:rPr>
              <a:t>Goal </a:t>
            </a:r>
            <a:r>
              <a:rPr lang="en-US" sz="2600" dirty="0" smtClean="0">
                <a:latin typeface="Arial"/>
                <a:ea typeface="Wingdings"/>
                <a:cs typeface="Arial"/>
                <a:sym typeface="Wingdings"/>
              </a:rPr>
              <a:t> Reduce the read latency of PCM</a:t>
            </a:r>
            <a:endParaRPr lang="en-US" sz="2600" dirty="0" smtClean="0">
              <a:latin typeface="Arial"/>
              <a:cs typeface="Arial"/>
              <a:sym typeface="Wingdings"/>
            </a:endParaRPr>
          </a:p>
          <a:p>
            <a:pPr>
              <a:lnSpc>
                <a:spcPct val="120000"/>
              </a:lnSpc>
            </a:pPr>
            <a:endParaRPr lang="en-US" sz="2600" dirty="0" smtClean="0"/>
          </a:p>
          <a:p>
            <a:pPr marL="457200" indent="-457200">
              <a:lnSpc>
                <a:spcPct val="120000"/>
              </a:lnSpc>
              <a:buFont typeface="Arial"/>
              <a:buChar char="•"/>
            </a:pPr>
            <a:r>
              <a:rPr lang="en-US" sz="2600" dirty="0" smtClean="0"/>
              <a:t>Two low cost solutions </a:t>
            </a:r>
          </a:p>
          <a:p>
            <a:pPr marL="457200" indent="-457200">
              <a:lnSpc>
                <a:spcPct val="120000"/>
              </a:lnSpc>
              <a:buFont typeface="Arial"/>
              <a:buChar char="•"/>
            </a:pPr>
            <a:r>
              <a:rPr lang="en-US" sz="2600" dirty="0" smtClean="0">
                <a:solidFill>
                  <a:srgbClr val="FF0000"/>
                </a:solidFill>
              </a:rPr>
              <a:t>Early Read</a:t>
            </a:r>
            <a:r>
              <a:rPr lang="en-US" sz="2600" dirty="0" smtClean="0"/>
              <a:t>: Better-than-worst-case sensing using </a:t>
            </a:r>
            <a:r>
              <a:rPr lang="en-US" sz="2600" dirty="0"/>
              <a:t>B</a:t>
            </a:r>
            <a:r>
              <a:rPr lang="en-US" sz="2600" dirty="0" smtClean="0"/>
              <a:t>erger </a:t>
            </a:r>
            <a:r>
              <a:rPr lang="en-US" sz="2600" dirty="0"/>
              <a:t>C</a:t>
            </a:r>
            <a:r>
              <a:rPr lang="en-US" sz="2600" dirty="0" smtClean="0"/>
              <a:t>odes to detect errors and retry</a:t>
            </a:r>
          </a:p>
          <a:p>
            <a:pPr marL="457200" indent="-457200">
              <a:lnSpc>
                <a:spcPct val="120000"/>
              </a:lnSpc>
              <a:buFont typeface="Arial"/>
              <a:buChar char="•"/>
            </a:pPr>
            <a:r>
              <a:rPr lang="en-US" sz="2600" dirty="0" smtClean="0">
                <a:solidFill>
                  <a:srgbClr val="FF0000"/>
                </a:solidFill>
              </a:rPr>
              <a:t>Turbo Read</a:t>
            </a:r>
            <a:r>
              <a:rPr lang="en-US" sz="2600" dirty="0" smtClean="0"/>
              <a:t>: Read with higher current and fix read disturb errors with ECC</a:t>
            </a:r>
          </a:p>
          <a:p>
            <a:pPr>
              <a:lnSpc>
                <a:spcPct val="120000"/>
              </a:lnSpc>
            </a:pPr>
            <a:endParaRPr lang="en-US" sz="2600" dirty="0" smtClean="0"/>
          </a:p>
          <a:p>
            <a:pPr marL="457200" indent="-457200">
              <a:lnSpc>
                <a:spcPct val="120000"/>
              </a:lnSpc>
              <a:buFont typeface="Arial"/>
              <a:buChar char="•"/>
            </a:pPr>
            <a:r>
              <a:rPr lang="en-US" sz="2600" dirty="0" smtClean="0"/>
              <a:t>Proposed solutions reduce read latency by 30%</a:t>
            </a:r>
            <a:br>
              <a:rPr lang="en-US" sz="2600" dirty="0" smtClean="0"/>
            </a:br>
            <a:r>
              <a:rPr lang="en-US" sz="2600" dirty="0" smtClean="0">
                <a:sym typeface="Wingdings"/>
              </a:rPr>
              <a:t> Performance improves by 21%, EDP by 28%</a:t>
            </a:r>
            <a:endParaRPr lang="en-US" sz="2600" dirty="0"/>
          </a:p>
        </p:txBody>
      </p:sp>
    </p:spTree>
    <p:extLst>
      <p:ext uri="{BB962C8B-B14F-4D97-AF65-F5344CB8AC3E}">
        <p14:creationId xmlns:p14="http://schemas.microsoft.com/office/powerpoint/2010/main" val="27910661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STORING DATA IN PCM CELLS</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a:t>
            </a:fld>
            <a:endParaRPr lang="en-US" sz="1200" b="1">
              <a:solidFill>
                <a:schemeClr val="tx1">
                  <a:tint val="75000"/>
                </a:schemeClr>
              </a:solidFill>
              <a:latin typeface="+mn-lt"/>
            </a:endParaRPr>
          </a:p>
        </p:txBody>
      </p:sp>
      <p:sp>
        <p:nvSpPr>
          <p:cNvPr id="3" name="Content Placeholder 2"/>
          <p:cNvSpPr>
            <a:spLocks noGrp="1"/>
          </p:cNvSpPr>
          <p:nvPr>
            <p:ph idx="1"/>
          </p:nvPr>
        </p:nvSpPr>
        <p:spPr>
          <a:xfrm>
            <a:off x="256999" y="1192213"/>
            <a:ext cx="8449556" cy="4830762"/>
          </a:xfrm>
        </p:spPr>
        <p:txBody>
          <a:bodyPr/>
          <a:lstStyle/>
          <a:p>
            <a:r>
              <a:rPr lang="en-US" sz="2600" dirty="0" smtClean="0">
                <a:latin typeface="Arial"/>
                <a:cs typeface="Arial"/>
              </a:rPr>
              <a:t>Low </a:t>
            </a:r>
            <a:r>
              <a:rPr lang="en-US" sz="2600" dirty="0">
                <a:latin typeface="Arial"/>
                <a:cs typeface="Arial"/>
              </a:rPr>
              <a:t>(SET) and High (RESET) resistance </a:t>
            </a:r>
            <a:r>
              <a:rPr lang="en-US" sz="2600" dirty="0" smtClean="0">
                <a:latin typeface="Arial"/>
                <a:cs typeface="Arial"/>
              </a:rPr>
              <a:t>states</a:t>
            </a: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pPr marL="0" indent="0">
              <a:buNone/>
            </a:pPr>
            <a:endParaRPr lang="en-US" sz="2800" dirty="0" smtClean="0">
              <a:latin typeface="Arial"/>
              <a:cs typeface="Arial"/>
            </a:endParaRPr>
          </a:p>
          <a:p>
            <a:r>
              <a:rPr lang="en-US" sz="2600" dirty="0" smtClean="0">
                <a:latin typeface="Arial"/>
                <a:cs typeface="Arial"/>
              </a:rPr>
              <a:t>Cell states are compared to reference resistance </a:t>
            </a:r>
          </a:p>
          <a:p>
            <a:r>
              <a:rPr lang="en-US" sz="2600" dirty="0" smtClean="0">
                <a:latin typeface="Arial"/>
                <a:cs typeface="Arial"/>
              </a:rPr>
              <a:t>The states correspond to binary values of 0 and 1</a:t>
            </a:r>
          </a:p>
          <a:p>
            <a:endParaRPr lang="en-US" sz="2600" dirty="0" smtClean="0">
              <a:latin typeface="Arial"/>
              <a:cs typeface="Arial"/>
            </a:endParaRPr>
          </a:p>
        </p:txBody>
      </p:sp>
      <p:sp>
        <p:nvSpPr>
          <p:cNvPr id="17" name="Rectangle 16"/>
          <p:cNvSpPr/>
          <p:nvPr/>
        </p:nvSpPr>
        <p:spPr>
          <a:xfrm>
            <a:off x="446837" y="5880611"/>
            <a:ext cx="8395842" cy="492443"/>
          </a:xfrm>
          <a:prstGeom prst="rect">
            <a:avLst/>
          </a:prstGeom>
          <a:solidFill>
            <a:srgbClr val="BBCFE6"/>
          </a:solidFill>
          <a:ln w="38100" cmpd="sng">
            <a:solidFill>
              <a:srgbClr val="FF6600"/>
            </a:solidFill>
          </a:ln>
        </p:spPr>
        <p:txBody>
          <a:bodyPr wrap="square">
            <a:spAutoFit/>
          </a:bodyPr>
          <a:lstStyle/>
          <a:p>
            <a:pPr algn="ctr"/>
            <a:r>
              <a:rPr lang="en-US" sz="2600" dirty="0" smtClean="0">
                <a:latin typeface="Arial"/>
                <a:cs typeface="Arial"/>
              </a:rPr>
              <a:t>PCM stores binary values by varying resistance of cells</a:t>
            </a:r>
            <a:endParaRPr lang="en-US" sz="2600" dirty="0">
              <a:latin typeface="Arial"/>
              <a:cs typeface="Arial"/>
            </a:endParaRPr>
          </a:p>
        </p:txBody>
      </p:sp>
      <p:cxnSp>
        <p:nvCxnSpPr>
          <p:cNvPr id="8" name="Straight Arrow Connector 7"/>
          <p:cNvCxnSpPr/>
          <p:nvPr/>
        </p:nvCxnSpPr>
        <p:spPr>
          <a:xfrm flipV="1">
            <a:off x="2410563" y="1869559"/>
            <a:ext cx="11759" cy="237516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410563" y="4232967"/>
            <a:ext cx="4797629" cy="11758"/>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2775094" y="2367317"/>
            <a:ext cx="1469860" cy="1559936"/>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5055850" y="2645602"/>
            <a:ext cx="1705503" cy="1257677"/>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3092584" y="3421648"/>
            <a:ext cx="777677" cy="461665"/>
          </a:xfrm>
          <a:prstGeom prst="rect">
            <a:avLst/>
          </a:prstGeom>
          <a:noFill/>
        </p:spPr>
        <p:txBody>
          <a:bodyPr wrap="none" rtlCol="0">
            <a:spAutoFit/>
          </a:bodyPr>
          <a:lstStyle/>
          <a:p>
            <a:r>
              <a:rPr lang="en-US" sz="2400" dirty="0" smtClean="0">
                <a:solidFill>
                  <a:srgbClr val="FF0000"/>
                </a:solidFill>
              </a:rPr>
              <a:t>SET</a:t>
            </a:r>
            <a:endParaRPr lang="en-US" sz="2400" dirty="0">
              <a:solidFill>
                <a:srgbClr val="FF0000"/>
              </a:solidFill>
            </a:endParaRPr>
          </a:p>
        </p:txBody>
      </p:sp>
      <p:sp>
        <p:nvSpPr>
          <p:cNvPr id="22" name="TextBox 21"/>
          <p:cNvSpPr txBox="1"/>
          <p:nvPr/>
        </p:nvSpPr>
        <p:spPr>
          <a:xfrm>
            <a:off x="5289904" y="3421191"/>
            <a:ext cx="1205228" cy="461665"/>
          </a:xfrm>
          <a:prstGeom prst="rect">
            <a:avLst/>
          </a:prstGeom>
          <a:noFill/>
        </p:spPr>
        <p:txBody>
          <a:bodyPr wrap="none" rtlCol="0">
            <a:spAutoFit/>
          </a:bodyPr>
          <a:lstStyle/>
          <a:p>
            <a:r>
              <a:rPr lang="en-US" sz="2400" dirty="0" smtClean="0">
                <a:solidFill>
                  <a:srgbClr val="008000"/>
                </a:solidFill>
              </a:rPr>
              <a:t>RESET</a:t>
            </a:r>
            <a:endParaRPr lang="en-US" sz="2400" dirty="0">
              <a:solidFill>
                <a:srgbClr val="008000"/>
              </a:solidFill>
            </a:endParaRPr>
          </a:p>
        </p:txBody>
      </p:sp>
      <p:grpSp>
        <p:nvGrpSpPr>
          <p:cNvPr id="31" name="Group 30"/>
          <p:cNvGrpSpPr/>
          <p:nvPr/>
        </p:nvGrpSpPr>
        <p:grpSpPr>
          <a:xfrm>
            <a:off x="4292657" y="2877426"/>
            <a:ext cx="697627" cy="1494976"/>
            <a:chOff x="4292657" y="2877426"/>
            <a:chExt cx="697627" cy="1494976"/>
          </a:xfrm>
        </p:grpSpPr>
        <p:cxnSp>
          <p:nvCxnSpPr>
            <p:cNvPr id="24" name="Straight Connector 23"/>
            <p:cNvCxnSpPr/>
            <p:nvPr/>
          </p:nvCxnSpPr>
          <p:spPr>
            <a:xfrm>
              <a:off x="4630280" y="3520427"/>
              <a:ext cx="1" cy="851975"/>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292657" y="2877426"/>
              <a:ext cx="697627" cy="492443"/>
            </a:xfrm>
            <a:prstGeom prst="rect">
              <a:avLst/>
            </a:prstGeom>
            <a:noFill/>
          </p:spPr>
          <p:txBody>
            <a:bodyPr wrap="none" rtlCol="0">
              <a:spAutoFit/>
            </a:bodyPr>
            <a:lstStyle/>
            <a:p>
              <a:r>
                <a:rPr lang="en-US" sz="2600" dirty="0" err="1" smtClean="0"/>
                <a:t>R</a:t>
              </a:r>
              <a:r>
                <a:rPr lang="en-US" sz="2600" baseline="-25000" dirty="0" err="1" smtClean="0"/>
                <a:t>ref</a:t>
              </a:r>
              <a:endParaRPr lang="en-US" sz="2600" baseline="-25000" dirty="0"/>
            </a:p>
          </p:txBody>
        </p:sp>
      </p:grpSp>
      <p:sp>
        <p:nvSpPr>
          <p:cNvPr id="28" name="TextBox 27"/>
          <p:cNvSpPr txBox="1"/>
          <p:nvPr/>
        </p:nvSpPr>
        <p:spPr>
          <a:xfrm>
            <a:off x="3926615" y="4294866"/>
            <a:ext cx="1834043" cy="492443"/>
          </a:xfrm>
          <a:prstGeom prst="rect">
            <a:avLst/>
          </a:prstGeom>
          <a:noFill/>
        </p:spPr>
        <p:txBody>
          <a:bodyPr wrap="none" rtlCol="0">
            <a:spAutoFit/>
          </a:bodyPr>
          <a:lstStyle/>
          <a:p>
            <a:r>
              <a:rPr lang="en-US" sz="2600" dirty="0" smtClean="0"/>
              <a:t>Resistance</a:t>
            </a:r>
            <a:endParaRPr lang="en-US" sz="2600" dirty="0"/>
          </a:p>
        </p:txBody>
      </p:sp>
      <p:sp>
        <p:nvSpPr>
          <p:cNvPr id="29" name="TextBox 28"/>
          <p:cNvSpPr txBox="1"/>
          <p:nvPr/>
        </p:nvSpPr>
        <p:spPr>
          <a:xfrm rot="16200000">
            <a:off x="735196" y="2907809"/>
            <a:ext cx="2093229" cy="492443"/>
          </a:xfrm>
          <a:prstGeom prst="rect">
            <a:avLst/>
          </a:prstGeom>
          <a:noFill/>
        </p:spPr>
        <p:txBody>
          <a:bodyPr wrap="none" rtlCol="0">
            <a:spAutoFit/>
          </a:bodyPr>
          <a:lstStyle/>
          <a:p>
            <a:r>
              <a:rPr lang="en-US" sz="2600" dirty="0" smtClean="0"/>
              <a:t>Prob. Of Cell</a:t>
            </a:r>
            <a:endParaRPr lang="en-US" sz="2600" dirty="0"/>
          </a:p>
        </p:txBody>
      </p:sp>
    </p:spTree>
    <p:extLst>
      <p:ext uri="{BB962C8B-B14F-4D97-AF65-F5344CB8AC3E}">
        <p14:creationId xmlns:p14="http://schemas.microsoft.com/office/powerpoint/2010/main" val="2062338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40</a:t>
            </a:fld>
            <a:endParaRPr lang="en-US"/>
          </a:p>
        </p:txBody>
      </p:sp>
      <p:sp>
        <p:nvSpPr>
          <p:cNvPr id="2" name="Title 1"/>
          <p:cNvSpPr>
            <a:spLocks noGrp="1"/>
          </p:cNvSpPr>
          <p:nvPr>
            <p:ph type="title"/>
          </p:nvPr>
        </p:nvSpPr>
        <p:spPr>
          <a:xfrm>
            <a:off x="2466808" y="1013912"/>
            <a:ext cx="4163929" cy="1432509"/>
          </a:xfrm>
        </p:spPr>
        <p:txBody>
          <a:bodyPr wrap="square" numCol="1" anchorCtr="0" compatLnSpc="1">
            <a:prstTxWarp prst="textNoShape">
              <a:avLst/>
            </a:prstTxWarp>
          </a:bodyPr>
          <a:lstStyle/>
          <a:p>
            <a:pPr algn="ctr" eaLnBrk="1" hangingPunct="1">
              <a:defRPr/>
            </a:pPr>
            <a:r>
              <a:rPr lang="en-US" sz="4800" cap="none" dirty="0" smtClean="0">
                <a:effectLst>
                  <a:outerShdw blurRad="38100" dist="38100" dir="2700000" algn="tl">
                    <a:srgbClr val="C0C0C0"/>
                  </a:outerShdw>
                </a:effectLst>
                <a:latin typeface="Arial"/>
                <a:cs typeface="Arial"/>
              </a:rPr>
              <a:t>Thank You</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40</a:t>
            </a:fld>
            <a:endParaRPr lang="en-US" sz="1200" b="1">
              <a:solidFill>
                <a:schemeClr val="tx1">
                  <a:tint val="75000"/>
                </a:schemeClr>
              </a:solidFill>
              <a:latin typeface="+mn-lt"/>
            </a:endParaRPr>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644310" y="2237169"/>
            <a:ext cx="5735619" cy="4473783"/>
          </a:xfrm>
          <a:prstGeom prst="rect">
            <a:avLst/>
          </a:prstGeom>
        </p:spPr>
      </p:pic>
      <p:sp>
        <p:nvSpPr>
          <p:cNvPr id="10" name="TextBox 9"/>
          <p:cNvSpPr txBox="1"/>
          <p:nvPr/>
        </p:nvSpPr>
        <p:spPr>
          <a:xfrm>
            <a:off x="6309885" y="2593474"/>
            <a:ext cx="2349596" cy="1477328"/>
          </a:xfrm>
          <a:prstGeom prst="rect">
            <a:avLst/>
          </a:prstGeom>
          <a:noFill/>
        </p:spPr>
        <p:txBody>
          <a:bodyPr wrap="square" rtlCol="0">
            <a:spAutoFit/>
          </a:bodyPr>
          <a:lstStyle/>
          <a:p>
            <a:r>
              <a:rPr lang="en-US" dirty="0" smtClean="0">
                <a:latin typeface="Comic Sans MS"/>
                <a:cs typeface="Comic Sans MS"/>
              </a:rPr>
              <a:t>You could </a:t>
            </a:r>
            <a:r>
              <a:rPr lang="en-US" dirty="0">
                <a:latin typeface="Comic Sans MS"/>
                <a:cs typeface="Comic Sans MS"/>
              </a:rPr>
              <a:t>d</a:t>
            </a:r>
            <a:r>
              <a:rPr lang="en-US" dirty="0" smtClean="0">
                <a:latin typeface="Comic Sans MS"/>
                <a:cs typeface="Comic Sans MS"/>
              </a:rPr>
              <a:t>o </a:t>
            </a:r>
          </a:p>
          <a:p>
            <a:r>
              <a:rPr lang="en-US" dirty="0">
                <a:latin typeface="Comic Sans MS"/>
                <a:cs typeface="Comic Sans MS"/>
              </a:rPr>
              <a:t>s</a:t>
            </a:r>
            <a:r>
              <a:rPr lang="en-US" dirty="0" smtClean="0">
                <a:latin typeface="Comic Sans MS"/>
                <a:cs typeface="Comic Sans MS"/>
              </a:rPr>
              <a:t>o much more by thinking of </a:t>
            </a:r>
          </a:p>
          <a:p>
            <a:r>
              <a:rPr lang="en-US" dirty="0" smtClean="0">
                <a:latin typeface="Comic Sans MS"/>
                <a:cs typeface="Comic Sans MS"/>
              </a:rPr>
              <a:t>“Better-Than-the-Worst-Case”!</a:t>
            </a:r>
            <a:endParaRPr lang="en-US" dirty="0">
              <a:latin typeface="Comic Sans MS"/>
              <a:cs typeface="Comic Sans MS"/>
            </a:endParaRPr>
          </a:p>
        </p:txBody>
      </p:sp>
      <p:sp>
        <p:nvSpPr>
          <p:cNvPr id="8" name="Rounded Rectangular Callout 7"/>
          <p:cNvSpPr/>
          <p:nvPr/>
        </p:nvSpPr>
        <p:spPr>
          <a:xfrm>
            <a:off x="6243051" y="2606844"/>
            <a:ext cx="2234993" cy="1497263"/>
          </a:xfrm>
          <a:prstGeom prst="wedgeRoundRectCallout">
            <a:avLst>
              <a:gd name="adj1" fmla="val -73615"/>
              <a:gd name="adj2" fmla="val 46230"/>
              <a:gd name="adj3" fmla="val 1666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10331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99" y="3184122"/>
            <a:ext cx="8382000" cy="487362"/>
          </a:xfrm>
        </p:spPr>
        <p:txBody>
          <a:bodyPr/>
          <a:lstStyle/>
          <a:p>
            <a:pPr algn="ctr"/>
            <a:r>
              <a:rPr lang="en-US" sz="4000" dirty="0" smtClean="0">
                <a:latin typeface="Arial"/>
                <a:cs typeface="Arial"/>
              </a:rPr>
              <a:t>BACKUP</a:t>
            </a:r>
            <a:endParaRPr lang="en-US" sz="4000"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41</a:t>
            </a:fld>
            <a:endParaRPr lang="en-US"/>
          </a:p>
        </p:txBody>
      </p:sp>
    </p:spTree>
    <p:extLst>
      <p:ext uri="{BB962C8B-B14F-4D97-AF65-F5344CB8AC3E}">
        <p14:creationId xmlns:p14="http://schemas.microsoft.com/office/powerpoint/2010/main" val="386273991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42</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SENSITIVITY TO TARGET ERROR RATES</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42</a:t>
            </a:fld>
            <a:endParaRPr lang="en-US" sz="1200" b="1">
              <a:solidFill>
                <a:schemeClr val="tx1">
                  <a:tint val="75000"/>
                </a:schemeClr>
              </a:solidFill>
              <a:latin typeface="+mn-lt"/>
            </a:endParaRPr>
          </a:p>
        </p:txBody>
      </p:sp>
      <p:sp>
        <p:nvSpPr>
          <p:cNvPr id="31" name="Rectangle 30"/>
          <p:cNvSpPr/>
          <p:nvPr/>
        </p:nvSpPr>
        <p:spPr>
          <a:xfrm>
            <a:off x="384929" y="5417309"/>
            <a:ext cx="8302485" cy="954107"/>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Our proposals become even more effective at higher target design error rates</a:t>
            </a:r>
            <a:endParaRPr kumimoji="0" lang="en-US" sz="28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588211" y="1243268"/>
            <a:ext cx="7660105" cy="4040408"/>
          </a:xfrm>
          <a:prstGeom prst="rect">
            <a:avLst/>
          </a:prstGeom>
        </p:spPr>
      </p:pic>
    </p:spTree>
    <p:extLst>
      <p:ext uri="{BB962C8B-B14F-4D97-AF65-F5344CB8AC3E}">
        <p14:creationId xmlns:p14="http://schemas.microsoft.com/office/powerpoint/2010/main" val="3679453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92213"/>
            <a:ext cx="8580270"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43</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SENSITIVITY TO DRIFT</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43</a:t>
            </a:fld>
            <a:endParaRPr lang="en-US" sz="1200" b="1">
              <a:solidFill>
                <a:schemeClr val="tx1">
                  <a:tint val="75000"/>
                </a:schemeClr>
              </a:solidFill>
              <a:latin typeface="+mn-lt"/>
            </a:endParaRPr>
          </a:p>
        </p:txBody>
      </p:sp>
      <p:sp>
        <p:nvSpPr>
          <p:cNvPr id="14" name="Rectangle 13"/>
          <p:cNvSpPr/>
          <p:nvPr/>
        </p:nvSpPr>
        <p:spPr>
          <a:xfrm>
            <a:off x="876239" y="1833760"/>
            <a:ext cx="1624994" cy="3686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9191" y="4904278"/>
            <a:ext cx="1037811" cy="3277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01575" y="1298742"/>
            <a:ext cx="7446211" cy="3979352"/>
          </a:xfrm>
          <a:prstGeom prst="rect">
            <a:avLst/>
          </a:prstGeom>
        </p:spPr>
      </p:pic>
      <p:sp>
        <p:nvSpPr>
          <p:cNvPr id="11" name="Rectangle 10"/>
          <p:cNvSpPr/>
          <p:nvPr/>
        </p:nvSpPr>
        <p:spPr>
          <a:xfrm>
            <a:off x="384929" y="5417309"/>
            <a:ext cx="8302485" cy="954107"/>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Our proposals become even more effective when drift margins are taken into account</a:t>
            </a:r>
            <a:endParaRPr kumimoji="0" lang="en-US" sz="28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3608692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44</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MLC PCM LATENCY</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44</a:t>
            </a:fld>
            <a:endParaRPr lang="en-US" sz="1200" b="1">
              <a:solidFill>
                <a:schemeClr val="tx1">
                  <a:tint val="75000"/>
                </a:schemeClr>
              </a:solidFill>
              <a:latin typeface="+mn-lt"/>
            </a:endParaRPr>
          </a:p>
        </p:txBody>
      </p:sp>
      <p:sp>
        <p:nvSpPr>
          <p:cNvPr id="3" name="Content Placeholder 2"/>
          <p:cNvSpPr>
            <a:spLocks noGrp="1"/>
          </p:cNvSpPr>
          <p:nvPr>
            <p:ph idx="1"/>
          </p:nvPr>
        </p:nvSpPr>
        <p:spPr>
          <a:xfrm>
            <a:off x="256999" y="1192213"/>
            <a:ext cx="8449556" cy="4830762"/>
          </a:xfrm>
        </p:spPr>
        <p:txBody>
          <a:bodyPr/>
          <a:lstStyle/>
          <a:p>
            <a:endParaRPr lang="en-US" sz="2800" dirty="0">
              <a:latin typeface="Arial"/>
              <a:cs typeface="Arial"/>
            </a:endParaRPr>
          </a:p>
          <a:p>
            <a:endParaRPr lang="en-US" sz="2600" dirty="0" smtClean="0">
              <a:latin typeface="Arial"/>
              <a:cs typeface="Arial"/>
            </a:endParaRPr>
          </a:p>
        </p:txBody>
      </p:sp>
      <p:sp>
        <p:nvSpPr>
          <p:cNvPr id="17" name="Rectangle 16"/>
          <p:cNvSpPr/>
          <p:nvPr/>
        </p:nvSpPr>
        <p:spPr>
          <a:xfrm>
            <a:off x="380860" y="6144539"/>
            <a:ext cx="8395842" cy="492443"/>
          </a:xfrm>
          <a:prstGeom prst="rect">
            <a:avLst/>
          </a:prstGeom>
          <a:solidFill>
            <a:srgbClr val="BBCFE6"/>
          </a:solidFill>
          <a:ln w="38100" cmpd="sng">
            <a:solidFill>
              <a:srgbClr val="FF6600"/>
            </a:solidFill>
          </a:ln>
        </p:spPr>
        <p:txBody>
          <a:bodyPr wrap="square">
            <a:spAutoFit/>
          </a:bodyPr>
          <a:lstStyle/>
          <a:p>
            <a:pPr algn="ctr"/>
            <a:r>
              <a:rPr lang="en-US" sz="2600" dirty="0" smtClean="0">
                <a:latin typeface="Arial"/>
                <a:cs typeface="Arial"/>
              </a:rPr>
              <a:t>Latency determined by highest resistance states</a:t>
            </a:r>
            <a:endParaRPr lang="en-US" sz="2600" dirty="0">
              <a:latin typeface="Arial"/>
              <a:cs typeface="Arial"/>
            </a:endParaRPr>
          </a:p>
        </p:txBody>
      </p:sp>
      <p:cxnSp>
        <p:nvCxnSpPr>
          <p:cNvPr id="8" name="Straight Arrow Connector 7"/>
          <p:cNvCxnSpPr/>
          <p:nvPr/>
        </p:nvCxnSpPr>
        <p:spPr>
          <a:xfrm flipV="1">
            <a:off x="992079" y="1044809"/>
            <a:ext cx="11759" cy="237516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992079" y="3398071"/>
            <a:ext cx="7980793" cy="1014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1125694" y="1542567"/>
            <a:ext cx="1232984" cy="1559936"/>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2862148" y="1820852"/>
            <a:ext cx="1393371" cy="1257677"/>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1443184" y="2596898"/>
            <a:ext cx="527007" cy="461665"/>
          </a:xfrm>
          <a:prstGeom prst="rect">
            <a:avLst/>
          </a:prstGeom>
          <a:noFill/>
        </p:spPr>
        <p:txBody>
          <a:bodyPr wrap="none" rtlCol="0">
            <a:spAutoFit/>
          </a:bodyPr>
          <a:lstStyle/>
          <a:p>
            <a:r>
              <a:rPr lang="en-US" sz="2400" dirty="0" smtClean="0">
                <a:solidFill>
                  <a:srgbClr val="000000"/>
                </a:solidFill>
              </a:rPr>
              <a:t>00</a:t>
            </a:r>
            <a:endParaRPr lang="en-US" sz="2400" dirty="0">
              <a:solidFill>
                <a:srgbClr val="000000"/>
              </a:solidFill>
            </a:endParaRPr>
          </a:p>
        </p:txBody>
      </p:sp>
      <p:sp>
        <p:nvSpPr>
          <p:cNvPr id="22" name="TextBox 21"/>
          <p:cNvSpPr txBox="1"/>
          <p:nvPr/>
        </p:nvSpPr>
        <p:spPr>
          <a:xfrm>
            <a:off x="3310629" y="2596441"/>
            <a:ext cx="527007" cy="461665"/>
          </a:xfrm>
          <a:prstGeom prst="rect">
            <a:avLst/>
          </a:prstGeom>
          <a:noFill/>
        </p:spPr>
        <p:txBody>
          <a:bodyPr wrap="none" rtlCol="0">
            <a:spAutoFit/>
          </a:bodyPr>
          <a:lstStyle/>
          <a:p>
            <a:r>
              <a:rPr lang="en-US" sz="2400" dirty="0" smtClean="0">
                <a:solidFill>
                  <a:srgbClr val="008000"/>
                </a:solidFill>
              </a:rPr>
              <a:t>01</a:t>
            </a:r>
            <a:endParaRPr lang="en-US" sz="2400" dirty="0">
              <a:solidFill>
                <a:srgbClr val="008000"/>
              </a:solidFill>
            </a:endParaRPr>
          </a:p>
        </p:txBody>
      </p:sp>
      <p:sp>
        <p:nvSpPr>
          <p:cNvPr id="29" name="TextBox 28"/>
          <p:cNvSpPr txBox="1"/>
          <p:nvPr/>
        </p:nvSpPr>
        <p:spPr>
          <a:xfrm rot="16200000">
            <a:off x="-683288" y="2083059"/>
            <a:ext cx="2093229" cy="492443"/>
          </a:xfrm>
          <a:prstGeom prst="rect">
            <a:avLst/>
          </a:prstGeom>
          <a:noFill/>
        </p:spPr>
        <p:txBody>
          <a:bodyPr wrap="none" rtlCol="0">
            <a:spAutoFit/>
          </a:bodyPr>
          <a:lstStyle/>
          <a:p>
            <a:r>
              <a:rPr lang="en-US" sz="2600" dirty="0" smtClean="0"/>
              <a:t>Prob. Of Cell</a:t>
            </a:r>
            <a:endParaRPr lang="en-US" sz="2600" dirty="0"/>
          </a:p>
        </p:txBody>
      </p:sp>
      <p:sp>
        <p:nvSpPr>
          <p:cNvPr id="23" name="Freeform 22"/>
          <p:cNvSpPr/>
          <p:nvPr/>
        </p:nvSpPr>
        <p:spPr>
          <a:xfrm>
            <a:off x="4630981" y="1995954"/>
            <a:ext cx="1705503" cy="1070019"/>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6795632" y="2309369"/>
            <a:ext cx="1919976" cy="727554"/>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5129711" y="2589792"/>
            <a:ext cx="527007" cy="461665"/>
          </a:xfrm>
          <a:prstGeom prst="rect">
            <a:avLst/>
          </a:prstGeom>
          <a:noFill/>
        </p:spPr>
        <p:txBody>
          <a:bodyPr wrap="none" rtlCol="0">
            <a:spAutoFit/>
          </a:bodyPr>
          <a:lstStyle/>
          <a:p>
            <a:r>
              <a:rPr lang="en-US" sz="2400" dirty="0" smtClean="0">
                <a:solidFill>
                  <a:srgbClr val="3366FF"/>
                </a:solidFill>
              </a:rPr>
              <a:t>10</a:t>
            </a:r>
            <a:endParaRPr lang="en-US" sz="2400" dirty="0">
              <a:solidFill>
                <a:srgbClr val="3366FF"/>
              </a:solidFill>
            </a:endParaRPr>
          </a:p>
        </p:txBody>
      </p:sp>
      <p:grpSp>
        <p:nvGrpSpPr>
          <p:cNvPr id="50" name="Group 49"/>
          <p:cNvGrpSpPr/>
          <p:nvPr/>
        </p:nvGrpSpPr>
        <p:grpSpPr>
          <a:xfrm>
            <a:off x="1319540" y="2943106"/>
            <a:ext cx="3414310" cy="2926867"/>
            <a:chOff x="1319540" y="2943106"/>
            <a:chExt cx="3414310" cy="2926867"/>
          </a:xfrm>
        </p:grpSpPr>
        <p:cxnSp>
          <p:nvCxnSpPr>
            <p:cNvPr id="24" name="Straight Connector 23"/>
            <p:cNvCxnSpPr/>
            <p:nvPr/>
          </p:nvCxnSpPr>
          <p:spPr>
            <a:xfrm>
              <a:off x="4465368" y="2943106"/>
              <a:ext cx="1" cy="851975"/>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4206035" y="3777466"/>
              <a:ext cx="527815" cy="577343"/>
            </a:xfrm>
            <a:prstGeom prst="ellipse">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latin typeface="Arial"/>
                  <a:cs typeface="Arial"/>
                </a:rPr>
                <a:t>&lt;</a:t>
              </a:r>
            </a:p>
          </p:txBody>
        </p:sp>
        <p:sp>
          <p:nvSpPr>
            <p:cNvPr id="15" name="TextBox 14"/>
            <p:cNvSpPr txBox="1"/>
            <p:nvPr/>
          </p:nvSpPr>
          <p:spPr>
            <a:xfrm>
              <a:off x="3859654" y="3447560"/>
              <a:ext cx="364202" cy="492443"/>
            </a:xfrm>
            <a:prstGeom prst="rect">
              <a:avLst/>
            </a:prstGeom>
            <a:noFill/>
          </p:spPr>
          <p:txBody>
            <a:bodyPr wrap="none" rtlCol="0">
              <a:spAutoFit/>
            </a:bodyPr>
            <a:lstStyle/>
            <a:p>
              <a:r>
                <a:rPr lang="en-US" sz="2600" dirty="0" smtClean="0"/>
                <a:t>if</a:t>
              </a:r>
              <a:endParaRPr lang="en-US" sz="2600" dirty="0"/>
            </a:p>
          </p:txBody>
        </p:sp>
        <p:cxnSp>
          <p:nvCxnSpPr>
            <p:cNvPr id="30" name="Straight Connector 29"/>
            <p:cNvCxnSpPr>
              <a:stCxn id="14" idx="2"/>
              <a:endCxn id="32" idx="7"/>
            </p:cNvCxnSpPr>
            <p:nvPr/>
          </p:nvCxnSpPr>
          <p:spPr>
            <a:xfrm flipH="1">
              <a:off x="2846135" y="4066138"/>
              <a:ext cx="1359900" cy="492629"/>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2395617" y="4474217"/>
              <a:ext cx="527815" cy="577343"/>
            </a:xfrm>
            <a:prstGeom prst="ellipse">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latin typeface="Arial"/>
                  <a:cs typeface="Arial"/>
                </a:rPr>
                <a:t>&lt;</a:t>
              </a:r>
            </a:p>
          </p:txBody>
        </p:sp>
        <p:sp>
          <p:nvSpPr>
            <p:cNvPr id="35" name="TextBox 34"/>
            <p:cNvSpPr txBox="1"/>
            <p:nvPr/>
          </p:nvSpPr>
          <p:spPr>
            <a:xfrm>
              <a:off x="2902989" y="3744476"/>
              <a:ext cx="703525" cy="492443"/>
            </a:xfrm>
            <a:prstGeom prst="rect">
              <a:avLst/>
            </a:prstGeom>
            <a:noFill/>
          </p:spPr>
          <p:txBody>
            <a:bodyPr wrap="none" rtlCol="0">
              <a:spAutoFit/>
            </a:bodyPr>
            <a:lstStyle/>
            <a:p>
              <a:r>
                <a:rPr lang="en-US" sz="2600" dirty="0" smtClean="0"/>
                <a:t>yes</a:t>
              </a:r>
              <a:endParaRPr lang="en-US" sz="2600" dirty="0"/>
            </a:p>
          </p:txBody>
        </p:sp>
        <p:cxnSp>
          <p:nvCxnSpPr>
            <p:cNvPr id="36" name="Straight Connector 35"/>
            <p:cNvCxnSpPr>
              <a:endCxn id="32" idx="0"/>
            </p:cNvCxnSpPr>
            <p:nvPr/>
          </p:nvCxnSpPr>
          <p:spPr>
            <a:xfrm>
              <a:off x="2655574" y="2969188"/>
              <a:ext cx="3951" cy="1505029"/>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1863850" y="4861862"/>
              <a:ext cx="564758" cy="730109"/>
            </a:xfrm>
            <a:prstGeom prst="line">
              <a:avLst/>
            </a:prstGeom>
            <a:ln>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372975" y="4589687"/>
              <a:ext cx="703525" cy="492443"/>
            </a:xfrm>
            <a:prstGeom prst="rect">
              <a:avLst/>
            </a:prstGeom>
            <a:noFill/>
          </p:spPr>
          <p:txBody>
            <a:bodyPr wrap="none" rtlCol="0">
              <a:spAutoFit/>
            </a:bodyPr>
            <a:lstStyle/>
            <a:p>
              <a:r>
                <a:rPr lang="en-US" sz="2600" dirty="0" smtClean="0"/>
                <a:t>yes</a:t>
              </a:r>
              <a:endParaRPr lang="en-US" sz="2600" dirty="0"/>
            </a:p>
          </p:txBody>
        </p:sp>
        <p:sp>
          <p:nvSpPr>
            <p:cNvPr id="43" name="TextBox 42"/>
            <p:cNvSpPr txBox="1"/>
            <p:nvPr/>
          </p:nvSpPr>
          <p:spPr>
            <a:xfrm>
              <a:off x="1319540" y="5377530"/>
              <a:ext cx="555536" cy="492443"/>
            </a:xfrm>
            <a:prstGeom prst="rect">
              <a:avLst/>
            </a:prstGeom>
            <a:noFill/>
          </p:spPr>
          <p:txBody>
            <a:bodyPr wrap="none" rtlCol="0">
              <a:spAutoFit/>
            </a:bodyPr>
            <a:lstStyle/>
            <a:p>
              <a:r>
                <a:rPr lang="en-US" sz="2600" dirty="0" smtClean="0"/>
                <a:t>00</a:t>
              </a:r>
              <a:endParaRPr lang="en-US" sz="2600" dirty="0"/>
            </a:p>
          </p:txBody>
        </p:sp>
        <p:cxnSp>
          <p:nvCxnSpPr>
            <p:cNvPr id="44" name="Straight Connector 43"/>
            <p:cNvCxnSpPr/>
            <p:nvPr/>
          </p:nvCxnSpPr>
          <p:spPr>
            <a:xfrm>
              <a:off x="2920015" y="4849307"/>
              <a:ext cx="547729" cy="695908"/>
            </a:xfrm>
            <a:prstGeom prst="line">
              <a:avLst/>
            </a:prstGeom>
            <a:ln>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207790" y="4626619"/>
              <a:ext cx="555536" cy="492443"/>
            </a:xfrm>
            <a:prstGeom prst="rect">
              <a:avLst/>
            </a:prstGeom>
            <a:noFill/>
          </p:spPr>
          <p:txBody>
            <a:bodyPr wrap="none" rtlCol="0">
              <a:spAutoFit/>
            </a:bodyPr>
            <a:lstStyle/>
            <a:p>
              <a:r>
                <a:rPr lang="en-US" sz="2600" dirty="0" smtClean="0"/>
                <a:t>no</a:t>
              </a:r>
              <a:endParaRPr lang="en-US" sz="2600" dirty="0"/>
            </a:p>
          </p:txBody>
        </p:sp>
        <p:sp>
          <p:nvSpPr>
            <p:cNvPr id="46" name="TextBox 45"/>
            <p:cNvSpPr txBox="1"/>
            <p:nvPr/>
          </p:nvSpPr>
          <p:spPr>
            <a:xfrm>
              <a:off x="3467744" y="5315488"/>
              <a:ext cx="555536" cy="492443"/>
            </a:xfrm>
            <a:prstGeom prst="rect">
              <a:avLst/>
            </a:prstGeom>
            <a:noFill/>
          </p:spPr>
          <p:txBody>
            <a:bodyPr wrap="none" rtlCol="0">
              <a:spAutoFit/>
            </a:bodyPr>
            <a:lstStyle/>
            <a:p>
              <a:r>
                <a:rPr lang="en-US" sz="2600" dirty="0" smtClean="0"/>
                <a:t>01</a:t>
              </a:r>
              <a:endParaRPr lang="en-US" sz="2600" dirty="0"/>
            </a:p>
          </p:txBody>
        </p:sp>
      </p:grpSp>
      <p:grpSp>
        <p:nvGrpSpPr>
          <p:cNvPr id="51" name="Group 50"/>
          <p:cNvGrpSpPr/>
          <p:nvPr/>
        </p:nvGrpSpPr>
        <p:grpSpPr>
          <a:xfrm flipH="1">
            <a:off x="4733850" y="2973129"/>
            <a:ext cx="3129607" cy="2900785"/>
            <a:chOff x="1344287" y="2969188"/>
            <a:chExt cx="3129607" cy="2900785"/>
          </a:xfrm>
        </p:grpSpPr>
        <p:cxnSp>
          <p:nvCxnSpPr>
            <p:cNvPr id="55" name="Straight Connector 54"/>
            <p:cNvCxnSpPr>
              <a:stCxn id="14" idx="6"/>
              <a:endCxn id="56" idx="7"/>
            </p:cNvCxnSpPr>
            <p:nvPr/>
          </p:nvCxnSpPr>
          <p:spPr>
            <a:xfrm flipH="1">
              <a:off x="2846135" y="4062197"/>
              <a:ext cx="1627759" cy="496570"/>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2395617" y="4474217"/>
              <a:ext cx="527815" cy="577343"/>
            </a:xfrm>
            <a:prstGeom prst="ellipse">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latin typeface="Arial"/>
                  <a:cs typeface="Arial"/>
                </a:rPr>
                <a:t>&lt;</a:t>
              </a:r>
            </a:p>
          </p:txBody>
        </p:sp>
        <p:sp>
          <p:nvSpPr>
            <p:cNvPr id="57" name="TextBox 56"/>
            <p:cNvSpPr txBox="1"/>
            <p:nvPr/>
          </p:nvSpPr>
          <p:spPr>
            <a:xfrm>
              <a:off x="3050978" y="3744476"/>
              <a:ext cx="555536" cy="492443"/>
            </a:xfrm>
            <a:prstGeom prst="rect">
              <a:avLst/>
            </a:prstGeom>
            <a:noFill/>
          </p:spPr>
          <p:txBody>
            <a:bodyPr wrap="none" rtlCol="0">
              <a:spAutoFit/>
            </a:bodyPr>
            <a:lstStyle/>
            <a:p>
              <a:r>
                <a:rPr lang="en-US" sz="2600" dirty="0" smtClean="0"/>
                <a:t>no</a:t>
              </a:r>
              <a:endParaRPr lang="en-US" sz="2600" dirty="0"/>
            </a:p>
          </p:txBody>
        </p:sp>
        <p:cxnSp>
          <p:nvCxnSpPr>
            <p:cNvPr id="58" name="Straight Connector 57"/>
            <p:cNvCxnSpPr>
              <a:endCxn id="56" idx="0"/>
            </p:cNvCxnSpPr>
            <p:nvPr/>
          </p:nvCxnSpPr>
          <p:spPr>
            <a:xfrm>
              <a:off x="2655574" y="2969188"/>
              <a:ext cx="3951" cy="1505029"/>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1863850" y="4861862"/>
              <a:ext cx="564758" cy="730109"/>
            </a:xfrm>
            <a:prstGeom prst="line">
              <a:avLst/>
            </a:prstGeom>
            <a:ln>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553952" y="4639172"/>
              <a:ext cx="555536" cy="492443"/>
            </a:xfrm>
            <a:prstGeom prst="rect">
              <a:avLst/>
            </a:prstGeom>
            <a:noFill/>
          </p:spPr>
          <p:txBody>
            <a:bodyPr wrap="none" rtlCol="0">
              <a:spAutoFit/>
            </a:bodyPr>
            <a:lstStyle/>
            <a:p>
              <a:r>
                <a:rPr lang="en-US" sz="2600" dirty="0" smtClean="0"/>
                <a:t>no</a:t>
              </a:r>
              <a:endParaRPr lang="en-US" sz="2600" dirty="0"/>
            </a:p>
          </p:txBody>
        </p:sp>
        <p:sp>
          <p:nvSpPr>
            <p:cNvPr id="61" name="TextBox 60"/>
            <p:cNvSpPr txBox="1"/>
            <p:nvPr/>
          </p:nvSpPr>
          <p:spPr>
            <a:xfrm>
              <a:off x="1344287" y="5377530"/>
              <a:ext cx="530789" cy="492443"/>
            </a:xfrm>
            <a:prstGeom prst="rect">
              <a:avLst/>
            </a:prstGeom>
            <a:noFill/>
          </p:spPr>
          <p:txBody>
            <a:bodyPr wrap="none" rtlCol="0">
              <a:spAutoFit/>
            </a:bodyPr>
            <a:lstStyle/>
            <a:p>
              <a:r>
                <a:rPr lang="en-US" sz="2600" dirty="0" smtClean="0"/>
                <a:t>11</a:t>
              </a:r>
              <a:endParaRPr lang="en-US" sz="2600" dirty="0"/>
            </a:p>
          </p:txBody>
        </p:sp>
        <p:cxnSp>
          <p:nvCxnSpPr>
            <p:cNvPr id="62" name="Straight Connector 61"/>
            <p:cNvCxnSpPr/>
            <p:nvPr/>
          </p:nvCxnSpPr>
          <p:spPr>
            <a:xfrm>
              <a:off x="2920015" y="4849307"/>
              <a:ext cx="547729" cy="695908"/>
            </a:xfrm>
            <a:prstGeom prst="line">
              <a:avLst/>
            </a:prstGeom>
            <a:ln>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3059801" y="4626619"/>
              <a:ext cx="703525" cy="492443"/>
            </a:xfrm>
            <a:prstGeom prst="rect">
              <a:avLst/>
            </a:prstGeom>
            <a:noFill/>
          </p:spPr>
          <p:txBody>
            <a:bodyPr wrap="none" rtlCol="0">
              <a:spAutoFit/>
            </a:bodyPr>
            <a:lstStyle/>
            <a:p>
              <a:r>
                <a:rPr lang="en-US" sz="2600" dirty="0" smtClean="0"/>
                <a:t>yes</a:t>
              </a:r>
              <a:endParaRPr lang="en-US" sz="2600" dirty="0"/>
            </a:p>
          </p:txBody>
        </p:sp>
        <p:sp>
          <p:nvSpPr>
            <p:cNvPr id="64" name="TextBox 63"/>
            <p:cNvSpPr txBox="1"/>
            <p:nvPr/>
          </p:nvSpPr>
          <p:spPr>
            <a:xfrm>
              <a:off x="3467744" y="5315488"/>
              <a:ext cx="555536" cy="492443"/>
            </a:xfrm>
            <a:prstGeom prst="rect">
              <a:avLst/>
            </a:prstGeom>
            <a:noFill/>
          </p:spPr>
          <p:txBody>
            <a:bodyPr wrap="none" rtlCol="0">
              <a:spAutoFit/>
            </a:bodyPr>
            <a:lstStyle/>
            <a:p>
              <a:r>
                <a:rPr lang="en-US" sz="2600" dirty="0" smtClean="0"/>
                <a:t>10</a:t>
              </a:r>
              <a:endParaRPr lang="en-US" sz="2600" dirty="0"/>
            </a:p>
          </p:txBody>
        </p:sp>
      </p:grpSp>
      <p:sp>
        <p:nvSpPr>
          <p:cNvPr id="66" name="TextBox 65"/>
          <p:cNvSpPr txBox="1"/>
          <p:nvPr/>
        </p:nvSpPr>
        <p:spPr>
          <a:xfrm>
            <a:off x="7475846" y="2593733"/>
            <a:ext cx="504164" cy="461665"/>
          </a:xfrm>
          <a:prstGeom prst="rect">
            <a:avLst/>
          </a:prstGeom>
          <a:noFill/>
        </p:spPr>
        <p:txBody>
          <a:bodyPr wrap="none" rtlCol="0">
            <a:spAutoFit/>
          </a:bodyPr>
          <a:lstStyle/>
          <a:p>
            <a:r>
              <a:rPr lang="en-US" sz="2400" dirty="0" smtClean="0">
                <a:solidFill>
                  <a:srgbClr val="FF0000"/>
                </a:solidFill>
              </a:rPr>
              <a:t>11</a:t>
            </a:r>
            <a:endParaRPr lang="en-US" sz="2400" dirty="0">
              <a:solidFill>
                <a:srgbClr val="FF0000"/>
              </a:solidFill>
            </a:endParaRPr>
          </a:p>
        </p:txBody>
      </p:sp>
      <p:sp>
        <p:nvSpPr>
          <p:cNvPr id="67" name="Rectangular Callout 66"/>
          <p:cNvSpPr/>
          <p:nvPr/>
        </p:nvSpPr>
        <p:spPr>
          <a:xfrm>
            <a:off x="6944077" y="3546533"/>
            <a:ext cx="1896840" cy="973234"/>
          </a:xfrm>
          <a:prstGeom prst="wedgeRectCallout">
            <a:avLst>
              <a:gd name="adj1" fmla="val -57420"/>
              <a:gd name="adj2" fmla="val 76088"/>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smtClean="0">
                <a:solidFill>
                  <a:schemeClr val="tx1"/>
                </a:solidFill>
                <a:latin typeface="Arial"/>
                <a:cs typeface="Arial"/>
              </a:rPr>
              <a:t>Worst Case Latency</a:t>
            </a:r>
            <a:endParaRPr lang="en-US" sz="2600" dirty="0">
              <a:solidFill>
                <a:schemeClr val="tx1"/>
              </a:solidFill>
              <a:latin typeface="Arial"/>
              <a:cs typeface="Arial"/>
            </a:endParaRPr>
          </a:p>
        </p:txBody>
      </p:sp>
    </p:spTree>
    <p:extLst>
      <p:ext uri="{BB962C8B-B14F-4D97-AF65-F5344CB8AC3E}">
        <p14:creationId xmlns:p14="http://schemas.microsoft.com/office/powerpoint/2010/main" val="932277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999" y="1192213"/>
            <a:ext cx="8449556" cy="4830762"/>
          </a:xfrm>
        </p:spPr>
        <p:txBody>
          <a:bodyPr/>
          <a:lstStyle/>
          <a:p>
            <a:r>
              <a:rPr lang="en-US" sz="2600" dirty="0" smtClean="0">
                <a:latin typeface="Arial"/>
                <a:cs typeface="Arial"/>
              </a:rPr>
              <a:t>PCM stores values by varying resistance</a:t>
            </a:r>
          </a:p>
          <a:p>
            <a:r>
              <a:rPr lang="en-US" sz="2600" dirty="0" smtClean="0">
                <a:latin typeface="Arial"/>
                <a:cs typeface="Arial"/>
              </a:rPr>
              <a:t>Higher resistance causes more read latency</a:t>
            </a:r>
          </a:p>
          <a:p>
            <a:r>
              <a:rPr lang="en-US" sz="2600" dirty="0" smtClean="0">
                <a:latin typeface="Arial"/>
                <a:cs typeface="Arial"/>
              </a:rPr>
              <a:t>With Technology Scaling:</a:t>
            </a:r>
          </a:p>
          <a:p>
            <a:pPr marL="457200" lvl="1" indent="0">
              <a:buNone/>
            </a:pPr>
            <a:r>
              <a:rPr lang="en-US" sz="2400" dirty="0" smtClean="0">
                <a:latin typeface="Arial"/>
                <a:cs typeface="Arial"/>
              </a:rPr>
              <a:t>   Resistance    = (Resistivity x Length     )/Area</a:t>
            </a:r>
            <a:endParaRPr lang="en-US" dirty="0" smtClean="0">
              <a:latin typeface="Arial"/>
              <a:cs typeface="Arial"/>
            </a:endParaRPr>
          </a:p>
          <a:p>
            <a:pPr lvl="1"/>
            <a:endParaRPr lang="en-US" sz="24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pPr marL="0" indent="0">
              <a:buNone/>
            </a:pPr>
            <a:endParaRPr lang="en-US" sz="2800" dirty="0">
              <a:latin typeface="Arial"/>
              <a:cs typeface="Arial"/>
            </a:endParaRPr>
          </a:p>
          <a:p>
            <a:endParaRPr lang="en-US" sz="2800" dirty="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45</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LATENCY TREND WITH SCALING</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45</a:t>
            </a:fld>
            <a:endParaRPr lang="en-US" sz="1200" b="1">
              <a:solidFill>
                <a:schemeClr val="tx1">
                  <a:tint val="75000"/>
                </a:schemeClr>
              </a:solidFill>
              <a:latin typeface="+mn-lt"/>
            </a:endParaRPr>
          </a:p>
        </p:txBody>
      </p:sp>
      <p:sp>
        <p:nvSpPr>
          <p:cNvPr id="19" name="Rectangle 18"/>
          <p:cNvSpPr/>
          <p:nvPr/>
        </p:nvSpPr>
        <p:spPr>
          <a:xfrm>
            <a:off x="790223" y="6030893"/>
            <a:ext cx="7507111" cy="492443"/>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smtClean="0">
                <a:ln>
                  <a:noFill/>
                </a:ln>
                <a:solidFill>
                  <a:prstClr val="black"/>
                </a:solidFill>
                <a:effectLst/>
                <a:uLnTx/>
                <a:uFillTx/>
              </a:rPr>
              <a:t>PCM </a:t>
            </a:r>
            <a:r>
              <a:rPr lang="en-US" sz="2600" kern="0" dirty="0" smtClean="0">
                <a:solidFill>
                  <a:prstClr val="black"/>
                </a:solidFill>
              </a:rPr>
              <a:t>read latency </a:t>
            </a:r>
            <a:r>
              <a:rPr kumimoji="0" lang="en-US" sz="2600" b="0" i="0" u="none" strike="noStrike" kern="0" cap="none" spc="0" normalizeH="0" baseline="0" noProof="0" dirty="0" smtClean="0">
                <a:ln>
                  <a:noFill/>
                </a:ln>
                <a:solidFill>
                  <a:prstClr val="black"/>
                </a:solidFill>
                <a:effectLst/>
                <a:uLnTx/>
                <a:uFillTx/>
              </a:rPr>
              <a:t>increases with scaling</a:t>
            </a:r>
            <a:r>
              <a:rPr kumimoji="0" lang="en-US" sz="2600" b="0" i="0" u="none" strike="noStrike" kern="0" cap="none" spc="0" normalizeH="0" noProof="0" dirty="0" smtClean="0">
                <a:ln>
                  <a:noFill/>
                </a:ln>
                <a:solidFill>
                  <a:prstClr val="black"/>
                </a:solidFill>
                <a:effectLst/>
                <a:uLnTx/>
                <a:uFillTx/>
              </a:rPr>
              <a:t> </a:t>
            </a:r>
            <a:endParaRPr kumimoji="0" lang="en-US" sz="2600" b="0" i="0" u="none" strike="noStrike" kern="0" cap="none" spc="0" normalizeH="0" baseline="0" noProof="0" dirty="0">
              <a:ln>
                <a:noFill/>
              </a:ln>
              <a:solidFill>
                <a:prstClr val="black"/>
              </a:solidFill>
              <a:effectLst/>
              <a:uLnTx/>
              <a:uFillTx/>
            </a:endParaRPr>
          </a:p>
        </p:txBody>
      </p:sp>
      <p:sp>
        <p:nvSpPr>
          <p:cNvPr id="4" name="Down Arrow 3"/>
          <p:cNvSpPr/>
          <p:nvPr/>
        </p:nvSpPr>
        <p:spPr>
          <a:xfrm>
            <a:off x="5983111" y="2751667"/>
            <a:ext cx="268111" cy="324555"/>
          </a:xfrm>
          <a:prstGeom prst="down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a:off x="2610557" y="2751665"/>
            <a:ext cx="268110" cy="324555"/>
          </a:xfrm>
          <a:prstGeom prst="up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p:cNvSpPr/>
          <p:nvPr/>
        </p:nvSpPr>
        <p:spPr>
          <a:xfrm>
            <a:off x="7532511" y="2748844"/>
            <a:ext cx="268111" cy="324555"/>
          </a:xfrm>
          <a:prstGeom prst="down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p:cNvSpPr/>
          <p:nvPr/>
        </p:nvSpPr>
        <p:spPr>
          <a:xfrm>
            <a:off x="7205133" y="2746023"/>
            <a:ext cx="268111" cy="324555"/>
          </a:xfrm>
          <a:prstGeom prst="down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3" name="Group 62"/>
          <p:cNvGrpSpPr/>
          <p:nvPr/>
        </p:nvGrpSpPr>
        <p:grpSpPr>
          <a:xfrm>
            <a:off x="1003395" y="3316111"/>
            <a:ext cx="7031988" cy="2622891"/>
            <a:chOff x="1483169" y="3302000"/>
            <a:chExt cx="7031988" cy="2622891"/>
          </a:xfrm>
        </p:grpSpPr>
        <p:cxnSp>
          <p:nvCxnSpPr>
            <p:cNvPr id="13" name="Straight Arrow Connector 12"/>
            <p:cNvCxnSpPr/>
            <p:nvPr/>
          </p:nvCxnSpPr>
          <p:spPr>
            <a:xfrm flipV="1">
              <a:off x="2483555" y="3330227"/>
              <a:ext cx="2" cy="172155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483555" y="5037667"/>
              <a:ext cx="4840112" cy="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rot="16200000">
              <a:off x="1005167" y="3780002"/>
              <a:ext cx="1848555" cy="892552"/>
            </a:xfrm>
            <a:prstGeom prst="rect">
              <a:avLst/>
            </a:prstGeom>
            <a:noFill/>
          </p:spPr>
          <p:txBody>
            <a:bodyPr wrap="square" rtlCol="0">
              <a:spAutoFit/>
            </a:bodyPr>
            <a:lstStyle/>
            <a:p>
              <a:pPr algn="ctr"/>
              <a:r>
                <a:rPr lang="en-US" sz="2600" dirty="0" smtClean="0"/>
                <a:t>PCM Read</a:t>
              </a:r>
            </a:p>
            <a:p>
              <a:pPr algn="ctr"/>
              <a:r>
                <a:rPr lang="en-US" sz="2600" dirty="0" smtClean="0"/>
                <a:t>Latency</a:t>
              </a:r>
              <a:endParaRPr lang="en-US" sz="2600" dirty="0"/>
            </a:p>
          </p:txBody>
        </p:sp>
        <p:sp>
          <p:nvSpPr>
            <p:cNvPr id="39" name="TextBox 38"/>
            <p:cNvSpPr txBox="1"/>
            <p:nvPr/>
          </p:nvSpPr>
          <p:spPr>
            <a:xfrm rot="18492023">
              <a:off x="2229558" y="5207001"/>
              <a:ext cx="926405" cy="492443"/>
            </a:xfrm>
            <a:prstGeom prst="rect">
              <a:avLst/>
            </a:prstGeom>
            <a:noFill/>
          </p:spPr>
          <p:txBody>
            <a:bodyPr wrap="none" rtlCol="0">
              <a:spAutoFit/>
            </a:bodyPr>
            <a:lstStyle/>
            <a:p>
              <a:r>
                <a:rPr lang="en-US" sz="2600" dirty="0" smtClean="0"/>
                <a:t>2007</a:t>
              </a:r>
              <a:endParaRPr lang="en-US" sz="2600" dirty="0"/>
            </a:p>
          </p:txBody>
        </p:sp>
        <p:sp>
          <p:nvSpPr>
            <p:cNvPr id="41" name="TextBox 40"/>
            <p:cNvSpPr txBox="1"/>
            <p:nvPr/>
          </p:nvSpPr>
          <p:spPr>
            <a:xfrm rot="18492023">
              <a:off x="5272994" y="5218290"/>
              <a:ext cx="901659" cy="492443"/>
            </a:xfrm>
            <a:prstGeom prst="rect">
              <a:avLst/>
            </a:prstGeom>
            <a:noFill/>
          </p:spPr>
          <p:txBody>
            <a:bodyPr wrap="none" rtlCol="0">
              <a:spAutoFit/>
            </a:bodyPr>
            <a:lstStyle/>
            <a:p>
              <a:r>
                <a:rPr lang="en-US" sz="2600" dirty="0" smtClean="0"/>
                <a:t>2011</a:t>
              </a:r>
              <a:endParaRPr lang="en-US" sz="2600" dirty="0"/>
            </a:p>
          </p:txBody>
        </p:sp>
        <p:sp>
          <p:nvSpPr>
            <p:cNvPr id="43" name="TextBox 42"/>
            <p:cNvSpPr txBox="1"/>
            <p:nvPr/>
          </p:nvSpPr>
          <p:spPr>
            <a:xfrm rot="18492023">
              <a:off x="5977463" y="5215467"/>
              <a:ext cx="926405" cy="492443"/>
            </a:xfrm>
            <a:prstGeom prst="rect">
              <a:avLst/>
            </a:prstGeom>
            <a:noFill/>
          </p:spPr>
          <p:txBody>
            <a:bodyPr wrap="none" rtlCol="0">
              <a:spAutoFit/>
            </a:bodyPr>
            <a:lstStyle/>
            <a:p>
              <a:r>
                <a:rPr lang="en-US" sz="2600" dirty="0" smtClean="0"/>
                <a:t>2012</a:t>
              </a:r>
              <a:endParaRPr lang="en-US" sz="2600" dirty="0"/>
            </a:p>
          </p:txBody>
        </p:sp>
        <p:cxnSp>
          <p:nvCxnSpPr>
            <p:cNvPr id="45" name="Straight Connector 44"/>
            <p:cNvCxnSpPr/>
            <p:nvPr/>
          </p:nvCxnSpPr>
          <p:spPr>
            <a:xfrm>
              <a:off x="2906889" y="5023556"/>
              <a:ext cx="0" cy="15522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994377" y="5034846"/>
              <a:ext cx="0" cy="15522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6739439" y="5032025"/>
              <a:ext cx="0" cy="15522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795890" y="5319889"/>
              <a:ext cx="1025065" cy="492443"/>
            </a:xfrm>
            <a:prstGeom prst="rect">
              <a:avLst/>
            </a:prstGeom>
            <a:noFill/>
          </p:spPr>
          <p:txBody>
            <a:bodyPr wrap="none" rtlCol="0">
              <a:spAutoFit/>
            </a:bodyPr>
            <a:lstStyle/>
            <a:p>
              <a:r>
                <a:rPr lang="en-US" sz="2600" dirty="0" smtClean="0"/>
                <a:t>Years</a:t>
              </a:r>
              <a:endParaRPr lang="en-US" sz="2600" dirty="0"/>
            </a:p>
          </p:txBody>
        </p:sp>
        <p:sp>
          <p:nvSpPr>
            <p:cNvPr id="56" name="Freeform 55"/>
            <p:cNvSpPr/>
            <p:nvPr/>
          </p:nvSpPr>
          <p:spPr>
            <a:xfrm rot="21423664">
              <a:off x="2991556" y="3683000"/>
              <a:ext cx="4176888" cy="1016000"/>
            </a:xfrm>
            <a:custGeom>
              <a:avLst/>
              <a:gdLst>
                <a:gd name="connsiteX0" fmla="*/ 0 w 4233333"/>
                <a:gd name="connsiteY0" fmla="*/ 917222 h 994749"/>
                <a:gd name="connsiteX1" fmla="*/ 3104445 w 4233333"/>
                <a:gd name="connsiteY1" fmla="*/ 903111 h 994749"/>
                <a:gd name="connsiteX2" fmla="*/ 4233333 w 4233333"/>
                <a:gd name="connsiteY2" fmla="*/ 0 h 994749"/>
              </a:gdLst>
              <a:ahLst/>
              <a:cxnLst>
                <a:cxn ang="0">
                  <a:pos x="connsiteX0" y="connsiteY0"/>
                </a:cxn>
                <a:cxn ang="0">
                  <a:pos x="connsiteX1" y="connsiteY1"/>
                </a:cxn>
                <a:cxn ang="0">
                  <a:pos x="connsiteX2" y="connsiteY2"/>
                </a:cxn>
              </a:cxnLst>
              <a:rect l="l" t="t" r="r" b="b"/>
              <a:pathLst>
                <a:path w="4233333" h="994749">
                  <a:moveTo>
                    <a:pt x="0" y="917222"/>
                  </a:moveTo>
                  <a:cubicBezTo>
                    <a:pt x="1199444" y="986601"/>
                    <a:pt x="2398889" y="1055981"/>
                    <a:pt x="3104445" y="903111"/>
                  </a:cubicBezTo>
                  <a:cubicBezTo>
                    <a:pt x="3810001" y="750241"/>
                    <a:pt x="4233333" y="0"/>
                    <a:pt x="4233333" y="0"/>
                  </a:cubicBezTo>
                </a:path>
              </a:pathLst>
            </a:custGeom>
            <a:ln w="50800">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Oval 56"/>
            <p:cNvSpPr/>
            <p:nvPr/>
          </p:nvSpPr>
          <p:spPr>
            <a:xfrm>
              <a:off x="2765777" y="4600222"/>
              <a:ext cx="254000" cy="225778"/>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853288" y="4484511"/>
              <a:ext cx="254000" cy="225778"/>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654799" y="3973688"/>
              <a:ext cx="254000" cy="225778"/>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2568222" y="3937001"/>
              <a:ext cx="1493468" cy="646331"/>
            </a:xfrm>
            <a:prstGeom prst="rect">
              <a:avLst/>
            </a:prstGeom>
            <a:noFill/>
          </p:spPr>
          <p:txBody>
            <a:bodyPr wrap="none" rtlCol="0">
              <a:spAutoFit/>
            </a:bodyPr>
            <a:lstStyle/>
            <a:p>
              <a:pPr algn="ctr"/>
              <a:r>
                <a:rPr lang="en-US" dirty="0" smtClean="0"/>
                <a:t>78ns </a:t>
              </a:r>
            </a:p>
            <a:p>
              <a:pPr algn="ctr"/>
              <a:r>
                <a:rPr lang="en-US" dirty="0" smtClean="0"/>
                <a:t>(90nm node)</a:t>
              </a:r>
              <a:endParaRPr lang="en-US" dirty="0"/>
            </a:p>
          </p:txBody>
        </p:sp>
        <p:sp>
          <p:nvSpPr>
            <p:cNvPr id="61" name="TextBox 60"/>
            <p:cNvSpPr txBox="1"/>
            <p:nvPr/>
          </p:nvSpPr>
          <p:spPr>
            <a:xfrm>
              <a:off x="4540956" y="3849512"/>
              <a:ext cx="1493468" cy="646331"/>
            </a:xfrm>
            <a:prstGeom prst="rect">
              <a:avLst/>
            </a:prstGeom>
            <a:noFill/>
          </p:spPr>
          <p:txBody>
            <a:bodyPr wrap="none" rtlCol="0">
              <a:spAutoFit/>
            </a:bodyPr>
            <a:lstStyle/>
            <a:p>
              <a:pPr algn="ctr"/>
              <a:r>
                <a:rPr lang="en-US" dirty="0" smtClean="0"/>
                <a:t>80ns </a:t>
              </a:r>
            </a:p>
            <a:p>
              <a:pPr algn="ctr"/>
              <a:r>
                <a:rPr lang="en-US" dirty="0" smtClean="0"/>
                <a:t>(58nm node)</a:t>
              </a:r>
              <a:endParaRPr lang="en-US" dirty="0"/>
            </a:p>
          </p:txBody>
        </p:sp>
        <p:sp>
          <p:nvSpPr>
            <p:cNvPr id="62" name="TextBox 61"/>
            <p:cNvSpPr txBox="1"/>
            <p:nvPr/>
          </p:nvSpPr>
          <p:spPr>
            <a:xfrm>
              <a:off x="7021689" y="3762024"/>
              <a:ext cx="1493468" cy="646331"/>
            </a:xfrm>
            <a:prstGeom prst="rect">
              <a:avLst/>
            </a:prstGeom>
            <a:noFill/>
          </p:spPr>
          <p:txBody>
            <a:bodyPr wrap="none" rtlCol="0">
              <a:spAutoFit/>
            </a:bodyPr>
            <a:lstStyle/>
            <a:p>
              <a:pPr algn="ctr"/>
              <a:r>
                <a:rPr lang="en-US" dirty="0" smtClean="0"/>
                <a:t>120ns </a:t>
              </a:r>
            </a:p>
            <a:p>
              <a:pPr algn="ctr"/>
              <a:r>
                <a:rPr lang="en-US" dirty="0" smtClean="0"/>
                <a:t>(20nm node)</a:t>
              </a:r>
              <a:endParaRPr lang="en-US" dirty="0"/>
            </a:p>
          </p:txBody>
        </p:sp>
      </p:grpSp>
    </p:spTree>
    <p:extLst>
      <p:ext uri="{BB962C8B-B14F-4D97-AF65-F5344CB8AC3E}">
        <p14:creationId xmlns:p14="http://schemas.microsoft.com/office/powerpoint/2010/main" val="51435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4" grpId="0" animBg="1"/>
      <p:bldP spid="7" grpId="0" animBg="1"/>
      <p:bldP spid="23"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999" y="1192213"/>
            <a:ext cx="8449556" cy="4830762"/>
          </a:xfrm>
        </p:spPr>
        <p:txBody>
          <a:bodyPr/>
          <a:lstStyle/>
          <a:p>
            <a:r>
              <a:rPr lang="en-US" sz="2800" dirty="0" smtClean="0">
                <a:latin typeface="Arial"/>
                <a:cs typeface="Arial"/>
              </a:rPr>
              <a:t>Read requests tend to halt execution</a:t>
            </a:r>
          </a:p>
          <a:p>
            <a:r>
              <a:rPr lang="en-US" sz="2800" dirty="0" smtClean="0">
                <a:latin typeface="Arial"/>
                <a:cs typeface="Arial"/>
              </a:rPr>
              <a:t>Write requests can be buffered/paused/cancelled</a:t>
            </a: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46</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REDUCING READ LATENCY MATTERS</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46</a:t>
            </a:fld>
            <a:endParaRPr lang="en-US" sz="1200" b="1">
              <a:solidFill>
                <a:schemeClr val="tx1">
                  <a:tint val="75000"/>
                </a:schemeClr>
              </a:solidFill>
              <a:latin typeface="+mn-lt"/>
            </a:endParaRPr>
          </a:p>
        </p:txBody>
      </p:sp>
      <p:sp>
        <p:nvSpPr>
          <p:cNvPr id="46" name="TextBox 45"/>
          <p:cNvSpPr txBox="1"/>
          <p:nvPr/>
        </p:nvSpPr>
        <p:spPr>
          <a:xfrm>
            <a:off x="493890" y="3273783"/>
            <a:ext cx="3613079" cy="369332"/>
          </a:xfrm>
          <a:prstGeom prst="rect">
            <a:avLst/>
          </a:prstGeom>
          <a:noFill/>
        </p:spPr>
        <p:txBody>
          <a:bodyPr wrap="none" rtlCol="0">
            <a:spAutoFit/>
          </a:bodyPr>
          <a:lstStyle/>
          <a:p>
            <a:r>
              <a:rPr lang="en-US" i="1" dirty="0" smtClean="0"/>
              <a:t>Write Cancellation/Write Pausing</a:t>
            </a:r>
          </a:p>
        </p:txBody>
      </p:sp>
      <p:grpSp>
        <p:nvGrpSpPr>
          <p:cNvPr id="75" name="Group 74"/>
          <p:cNvGrpSpPr/>
          <p:nvPr/>
        </p:nvGrpSpPr>
        <p:grpSpPr>
          <a:xfrm>
            <a:off x="959555" y="2300117"/>
            <a:ext cx="7725925" cy="3019777"/>
            <a:chOff x="959555" y="2300117"/>
            <a:chExt cx="7725925" cy="3019777"/>
          </a:xfrm>
        </p:grpSpPr>
        <p:cxnSp>
          <p:nvCxnSpPr>
            <p:cNvPr id="17" name="Straight Arrow Connector 16"/>
            <p:cNvCxnSpPr/>
            <p:nvPr/>
          </p:nvCxnSpPr>
          <p:spPr>
            <a:xfrm>
              <a:off x="959555" y="5319894"/>
              <a:ext cx="7196667" cy="0"/>
            </a:xfrm>
            <a:prstGeom prst="straightConnector1">
              <a:avLst/>
            </a:prstGeom>
            <a:ln w="7620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533441" y="3866449"/>
              <a:ext cx="2152039" cy="369332"/>
            </a:xfrm>
            <a:prstGeom prst="rect">
              <a:avLst/>
            </a:prstGeom>
            <a:noFill/>
          </p:spPr>
          <p:txBody>
            <a:bodyPr wrap="none" rtlCol="0">
              <a:spAutoFit/>
            </a:bodyPr>
            <a:lstStyle/>
            <a:p>
              <a:r>
                <a:rPr lang="en-US" dirty="0" smtClean="0"/>
                <a:t>Write Queue/Buffer</a:t>
              </a:r>
              <a:endParaRPr lang="en-US" dirty="0"/>
            </a:p>
          </p:txBody>
        </p:sp>
        <p:sp>
          <p:nvSpPr>
            <p:cNvPr id="21" name="Down Arrow 20"/>
            <p:cNvSpPr/>
            <p:nvPr/>
          </p:nvSpPr>
          <p:spPr>
            <a:xfrm>
              <a:off x="1439333" y="4840116"/>
              <a:ext cx="395112" cy="437445"/>
            </a:xfrm>
            <a:prstGeom prst="down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185333" y="4416782"/>
              <a:ext cx="928459" cy="369332"/>
            </a:xfrm>
            <a:prstGeom prst="rect">
              <a:avLst/>
            </a:prstGeom>
            <a:noFill/>
          </p:spPr>
          <p:txBody>
            <a:bodyPr wrap="none" rtlCol="0">
              <a:spAutoFit/>
            </a:bodyPr>
            <a:lstStyle/>
            <a:p>
              <a:r>
                <a:rPr lang="en-US" dirty="0" smtClean="0"/>
                <a:t>Write A</a:t>
              </a:r>
              <a:endParaRPr lang="en-US" dirty="0"/>
            </a:p>
          </p:txBody>
        </p:sp>
        <p:grpSp>
          <p:nvGrpSpPr>
            <p:cNvPr id="74" name="Group 73"/>
            <p:cNvGrpSpPr/>
            <p:nvPr/>
          </p:nvGrpSpPr>
          <p:grpSpPr>
            <a:xfrm>
              <a:off x="1792115" y="2300117"/>
              <a:ext cx="4614333" cy="2455331"/>
              <a:chOff x="1792115" y="2300117"/>
              <a:chExt cx="4614333" cy="2455331"/>
            </a:xfrm>
          </p:grpSpPr>
          <p:grpSp>
            <p:nvGrpSpPr>
              <p:cNvPr id="73" name="Group 72"/>
              <p:cNvGrpSpPr/>
              <p:nvPr/>
            </p:nvGrpSpPr>
            <p:grpSpPr>
              <a:xfrm>
                <a:off x="1792115" y="2300117"/>
                <a:ext cx="4614333" cy="2455331"/>
                <a:chOff x="1792115" y="2300117"/>
                <a:chExt cx="4614333" cy="2455331"/>
              </a:xfrm>
            </p:grpSpPr>
            <p:grpSp>
              <p:nvGrpSpPr>
                <p:cNvPr id="72" name="Group 71"/>
                <p:cNvGrpSpPr/>
                <p:nvPr/>
              </p:nvGrpSpPr>
              <p:grpSpPr>
                <a:xfrm>
                  <a:off x="1792115" y="2300117"/>
                  <a:ext cx="4614333" cy="832554"/>
                  <a:chOff x="1792115" y="2300117"/>
                  <a:chExt cx="4614333" cy="832554"/>
                </a:xfrm>
              </p:grpSpPr>
              <p:sp>
                <p:nvSpPr>
                  <p:cNvPr id="8" name="Rectangle 7"/>
                  <p:cNvSpPr/>
                  <p:nvPr/>
                </p:nvSpPr>
                <p:spPr>
                  <a:xfrm>
                    <a:off x="1792115" y="2300117"/>
                    <a:ext cx="4614333" cy="832554"/>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413000" y="2497671"/>
                    <a:ext cx="3443370" cy="369332"/>
                  </a:xfrm>
                  <a:prstGeom prst="rect">
                    <a:avLst/>
                  </a:prstGeom>
                  <a:noFill/>
                </p:spPr>
                <p:txBody>
                  <a:bodyPr wrap="none" rtlCol="0">
                    <a:spAutoFit/>
                  </a:bodyPr>
                  <a:lstStyle/>
                  <a:p>
                    <a:r>
                      <a:rPr lang="en-US" dirty="0" smtClean="0"/>
                      <a:t>Phase Change Memory System</a:t>
                    </a:r>
                    <a:endParaRPr lang="en-US" dirty="0"/>
                  </a:p>
                </p:txBody>
              </p:sp>
            </p:grpSp>
            <p:sp>
              <p:nvSpPr>
                <p:cNvPr id="10" name="Rectangle 9"/>
                <p:cNvSpPr/>
                <p:nvPr/>
              </p:nvSpPr>
              <p:spPr>
                <a:xfrm>
                  <a:off x="5757330" y="3527781"/>
                  <a:ext cx="578556" cy="1227667"/>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Arrow Connector 27"/>
                <p:cNvCxnSpPr>
                  <a:stCxn id="25" idx="0"/>
                </p:cNvCxnSpPr>
                <p:nvPr/>
              </p:nvCxnSpPr>
              <p:spPr>
                <a:xfrm flipH="1" flipV="1">
                  <a:off x="6053664" y="3118559"/>
                  <a:ext cx="6390" cy="409222"/>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grpSp>
          <p:cxnSp>
            <p:nvCxnSpPr>
              <p:cNvPr id="36" name="Straight Connector 35"/>
              <p:cNvCxnSpPr/>
              <p:nvPr/>
            </p:nvCxnSpPr>
            <p:spPr>
              <a:xfrm>
                <a:off x="5768620" y="3934181"/>
                <a:ext cx="564445"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762978" y="4337758"/>
                <a:ext cx="564445"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884365" y="3527781"/>
                <a:ext cx="351378" cy="369332"/>
              </a:xfrm>
              <a:prstGeom prst="rect">
                <a:avLst/>
              </a:prstGeom>
              <a:noFill/>
            </p:spPr>
            <p:txBody>
              <a:bodyPr wrap="none" rtlCol="0">
                <a:spAutoFit/>
              </a:bodyPr>
              <a:lstStyle/>
              <a:p>
                <a:r>
                  <a:rPr lang="en-US" dirty="0" smtClean="0"/>
                  <a:t>A</a:t>
                </a:r>
                <a:endParaRPr lang="en-US" dirty="0"/>
              </a:p>
            </p:txBody>
          </p:sp>
        </p:grpSp>
        <p:sp>
          <p:nvSpPr>
            <p:cNvPr id="47" name="TextBox 46"/>
            <p:cNvSpPr txBox="1"/>
            <p:nvPr/>
          </p:nvSpPr>
          <p:spPr>
            <a:xfrm>
              <a:off x="7027334" y="4854227"/>
              <a:ext cx="620745" cy="369332"/>
            </a:xfrm>
            <a:prstGeom prst="rect">
              <a:avLst/>
            </a:prstGeom>
            <a:noFill/>
          </p:spPr>
          <p:txBody>
            <a:bodyPr wrap="none" rtlCol="0">
              <a:spAutoFit/>
            </a:bodyPr>
            <a:lstStyle/>
            <a:p>
              <a:r>
                <a:rPr lang="en-US" dirty="0" smtClean="0"/>
                <a:t>time</a:t>
              </a:r>
              <a:endParaRPr lang="en-US" dirty="0"/>
            </a:p>
          </p:txBody>
        </p:sp>
      </p:grpSp>
      <p:grpSp>
        <p:nvGrpSpPr>
          <p:cNvPr id="76" name="Group 75"/>
          <p:cNvGrpSpPr/>
          <p:nvPr/>
        </p:nvGrpSpPr>
        <p:grpSpPr>
          <a:xfrm>
            <a:off x="2410177" y="3175000"/>
            <a:ext cx="1950156" cy="2113850"/>
            <a:chOff x="2410177" y="3175000"/>
            <a:chExt cx="1950156" cy="2113850"/>
          </a:xfrm>
        </p:grpSpPr>
        <p:sp>
          <p:nvSpPr>
            <p:cNvPr id="64" name="Down Arrow 63"/>
            <p:cNvSpPr/>
            <p:nvPr/>
          </p:nvSpPr>
          <p:spPr>
            <a:xfrm>
              <a:off x="2650067" y="4851405"/>
              <a:ext cx="395112" cy="437445"/>
            </a:xfrm>
            <a:prstGeom prst="downArrow">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2410177" y="4413960"/>
              <a:ext cx="954596" cy="369332"/>
            </a:xfrm>
            <a:prstGeom prst="rect">
              <a:avLst/>
            </a:prstGeom>
            <a:noFill/>
          </p:spPr>
          <p:txBody>
            <a:bodyPr wrap="none" rtlCol="0">
              <a:spAutoFit/>
            </a:bodyPr>
            <a:lstStyle/>
            <a:p>
              <a:r>
                <a:rPr lang="en-US" dirty="0" smtClean="0"/>
                <a:t>Read </a:t>
              </a:r>
              <a:r>
                <a:rPr lang="en-US" dirty="0"/>
                <a:t>B</a:t>
              </a:r>
            </a:p>
          </p:txBody>
        </p:sp>
        <p:sp>
          <p:nvSpPr>
            <p:cNvPr id="53" name="Freeform 52"/>
            <p:cNvSpPr/>
            <p:nvPr/>
          </p:nvSpPr>
          <p:spPr>
            <a:xfrm>
              <a:off x="3076222" y="3175000"/>
              <a:ext cx="1284111" cy="1876781"/>
            </a:xfrm>
            <a:custGeom>
              <a:avLst/>
              <a:gdLst>
                <a:gd name="connsiteX0" fmla="*/ 0 w 1467555"/>
                <a:gd name="connsiteY0" fmla="*/ 1820333 h 1820333"/>
                <a:gd name="connsiteX1" fmla="*/ 1157111 w 1467555"/>
                <a:gd name="connsiteY1" fmla="*/ 1072444 h 1820333"/>
                <a:gd name="connsiteX2" fmla="*/ 1467555 w 1467555"/>
                <a:gd name="connsiteY2" fmla="*/ 0 h 1820333"/>
              </a:gdLst>
              <a:ahLst/>
              <a:cxnLst>
                <a:cxn ang="0">
                  <a:pos x="connsiteX0" y="connsiteY0"/>
                </a:cxn>
                <a:cxn ang="0">
                  <a:pos x="connsiteX1" y="connsiteY1"/>
                </a:cxn>
                <a:cxn ang="0">
                  <a:pos x="connsiteX2" y="connsiteY2"/>
                </a:cxn>
              </a:cxnLst>
              <a:rect l="l" t="t" r="r" b="b"/>
              <a:pathLst>
                <a:path w="1467555" h="1820333">
                  <a:moveTo>
                    <a:pt x="0" y="1820333"/>
                  </a:moveTo>
                  <a:cubicBezTo>
                    <a:pt x="456259" y="1598083"/>
                    <a:pt x="912519" y="1375833"/>
                    <a:pt x="1157111" y="1072444"/>
                  </a:cubicBezTo>
                  <a:cubicBezTo>
                    <a:pt x="1401703" y="769055"/>
                    <a:pt x="1467555" y="0"/>
                    <a:pt x="1467555" y="0"/>
                  </a:cubicBezTo>
                </a:path>
              </a:pathLst>
            </a:custGeom>
            <a:ln w="38100">
              <a:solidFill>
                <a:schemeClr val="tx1"/>
              </a:solidFill>
              <a:round/>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78" name="Group 77"/>
          <p:cNvGrpSpPr/>
          <p:nvPr/>
        </p:nvGrpSpPr>
        <p:grpSpPr>
          <a:xfrm>
            <a:off x="4651021" y="3203226"/>
            <a:ext cx="747891" cy="2068691"/>
            <a:chOff x="4651021" y="3203226"/>
            <a:chExt cx="747891" cy="2068691"/>
          </a:xfrm>
        </p:grpSpPr>
        <p:sp>
          <p:nvSpPr>
            <p:cNvPr id="66" name="Down Arrow 65"/>
            <p:cNvSpPr/>
            <p:nvPr/>
          </p:nvSpPr>
          <p:spPr>
            <a:xfrm>
              <a:off x="5003800" y="4834472"/>
              <a:ext cx="395112" cy="437445"/>
            </a:xfrm>
            <a:prstGeom prst="downArrow">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a:endCxn id="66" idx="0"/>
            </p:cNvCxnSpPr>
            <p:nvPr/>
          </p:nvCxnSpPr>
          <p:spPr>
            <a:xfrm>
              <a:off x="4684889" y="3203226"/>
              <a:ext cx="516467" cy="1631246"/>
            </a:xfrm>
            <a:prstGeom prst="straightConnector1">
              <a:avLst/>
            </a:prstGeom>
            <a:ln w="31750">
              <a:solidFill>
                <a:schemeClr val="tx1"/>
              </a:solidFill>
              <a:prstDash val="solid"/>
              <a:tailEnd type="stealth" w="lg" len="lg"/>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651021" y="4411137"/>
              <a:ext cx="338629" cy="369332"/>
            </a:xfrm>
            <a:prstGeom prst="rect">
              <a:avLst/>
            </a:prstGeom>
            <a:noFill/>
          </p:spPr>
          <p:txBody>
            <a:bodyPr wrap="none" rtlCol="0">
              <a:spAutoFit/>
            </a:bodyPr>
            <a:lstStyle/>
            <a:p>
              <a:r>
                <a:rPr lang="en-US" dirty="0" smtClean="0"/>
                <a:t>B</a:t>
              </a:r>
              <a:endParaRPr lang="en-US" dirty="0"/>
            </a:p>
          </p:txBody>
        </p:sp>
      </p:grpSp>
      <p:grpSp>
        <p:nvGrpSpPr>
          <p:cNvPr id="71" name="Group 70"/>
          <p:cNvGrpSpPr/>
          <p:nvPr/>
        </p:nvGrpSpPr>
        <p:grpSpPr>
          <a:xfrm>
            <a:off x="2370666" y="5460999"/>
            <a:ext cx="4698722" cy="637443"/>
            <a:chOff x="2370666" y="5460999"/>
            <a:chExt cx="4698722" cy="637443"/>
          </a:xfrm>
        </p:grpSpPr>
        <p:sp>
          <p:nvSpPr>
            <p:cNvPr id="69" name="TextBox 68"/>
            <p:cNvSpPr txBox="1"/>
            <p:nvPr/>
          </p:nvSpPr>
          <p:spPr>
            <a:xfrm>
              <a:off x="2370666" y="5729110"/>
              <a:ext cx="4698722" cy="369332"/>
            </a:xfrm>
            <a:prstGeom prst="rect">
              <a:avLst/>
            </a:prstGeom>
            <a:noFill/>
          </p:spPr>
          <p:txBody>
            <a:bodyPr wrap="none" rtlCol="0">
              <a:spAutoFit/>
            </a:bodyPr>
            <a:lstStyle/>
            <a:p>
              <a:r>
                <a:rPr lang="en-US" dirty="0" smtClean="0"/>
                <a:t>Read Latency =1.5X to 2.5X DRAM Latency</a:t>
              </a:r>
              <a:endParaRPr lang="en-US" dirty="0"/>
            </a:p>
          </p:txBody>
        </p:sp>
        <p:sp>
          <p:nvSpPr>
            <p:cNvPr id="70" name="Right Arrow 69"/>
            <p:cNvSpPr/>
            <p:nvPr/>
          </p:nvSpPr>
          <p:spPr>
            <a:xfrm>
              <a:off x="2906889" y="5460999"/>
              <a:ext cx="2314222" cy="239889"/>
            </a:xfrm>
            <a:prstGeom prst="rightArrow">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3914428" y="3143960"/>
            <a:ext cx="663218" cy="2139246"/>
            <a:chOff x="3914428" y="3143960"/>
            <a:chExt cx="663218" cy="2139246"/>
          </a:xfrm>
        </p:grpSpPr>
        <p:cxnSp>
          <p:nvCxnSpPr>
            <p:cNvPr id="79" name="Straight Arrow Connector 78"/>
            <p:cNvCxnSpPr/>
            <p:nvPr/>
          </p:nvCxnSpPr>
          <p:spPr>
            <a:xfrm>
              <a:off x="4385733" y="3143960"/>
              <a:ext cx="2822" cy="1710262"/>
            </a:xfrm>
            <a:prstGeom prst="straightConnector1">
              <a:avLst/>
            </a:prstGeom>
            <a:ln w="31750">
              <a:solidFill>
                <a:schemeClr val="tx1"/>
              </a:solidFill>
              <a:prstDash val="solid"/>
              <a:tailEnd type="stealth" w="lg" len="lg"/>
            </a:ln>
          </p:spPr>
          <p:style>
            <a:lnRef idx="2">
              <a:schemeClr val="accent1"/>
            </a:lnRef>
            <a:fillRef idx="0">
              <a:schemeClr val="accent1"/>
            </a:fillRef>
            <a:effectRef idx="1">
              <a:schemeClr val="accent1"/>
            </a:effectRef>
            <a:fontRef idx="minor">
              <a:schemeClr val="tx1"/>
            </a:fontRef>
          </p:style>
        </p:cxnSp>
        <p:sp>
          <p:nvSpPr>
            <p:cNvPr id="82" name="Down Arrow 81"/>
            <p:cNvSpPr/>
            <p:nvPr/>
          </p:nvSpPr>
          <p:spPr>
            <a:xfrm>
              <a:off x="4182534" y="4845761"/>
              <a:ext cx="395112" cy="437445"/>
            </a:xfrm>
            <a:prstGeom prst="downArrow">
              <a:avLst/>
            </a:prstGeom>
            <a:solidFill>
              <a:srgbClr val="FF66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3914428" y="4450649"/>
              <a:ext cx="338629" cy="369332"/>
            </a:xfrm>
            <a:prstGeom prst="rect">
              <a:avLst/>
            </a:prstGeom>
            <a:noFill/>
          </p:spPr>
          <p:txBody>
            <a:bodyPr wrap="none" rtlCol="0">
              <a:spAutoFit/>
            </a:bodyPr>
            <a:lstStyle/>
            <a:p>
              <a:r>
                <a:rPr lang="en-US" dirty="0" smtClean="0"/>
                <a:t>B</a:t>
              </a:r>
              <a:endParaRPr lang="en-US" dirty="0"/>
            </a:p>
          </p:txBody>
        </p:sp>
      </p:grpSp>
      <p:grpSp>
        <p:nvGrpSpPr>
          <p:cNvPr id="85" name="Group 84"/>
          <p:cNvGrpSpPr/>
          <p:nvPr/>
        </p:nvGrpSpPr>
        <p:grpSpPr>
          <a:xfrm>
            <a:off x="2367842" y="5461002"/>
            <a:ext cx="3429144" cy="648729"/>
            <a:chOff x="2370666" y="5449713"/>
            <a:chExt cx="3429144" cy="648729"/>
          </a:xfrm>
        </p:grpSpPr>
        <p:sp>
          <p:nvSpPr>
            <p:cNvPr id="86" name="TextBox 85"/>
            <p:cNvSpPr txBox="1"/>
            <p:nvPr/>
          </p:nvSpPr>
          <p:spPr>
            <a:xfrm>
              <a:off x="2370666" y="5729110"/>
              <a:ext cx="3429144" cy="369332"/>
            </a:xfrm>
            <a:prstGeom prst="rect">
              <a:avLst/>
            </a:prstGeom>
            <a:noFill/>
          </p:spPr>
          <p:txBody>
            <a:bodyPr wrap="none" rtlCol="0">
              <a:spAutoFit/>
            </a:bodyPr>
            <a:lstStyle/>
            <a:p>
              <a:r>
                <a:rPr lang="en-US" dirty="0" smtClean="0"/>
                <a:t>Read Latency = DRAM Latency</a:t>
              </a:r>
              <a:endParaRPr lang="en-US" dirty="0"/>
            </a:p>
          </p:txBody>
        </p:sp>
        <p:sp>
          <p:nvSpPr>
            <p:cNvPr id="87" name="Right Arrow 86"/>
            <p:cNvSpPr/>
            <p:nvPr/>
          </p:nvSpPr>
          <p:spPr>
            <a:xfrm>
              <a:off x="2906889" y="5449713"/>
              <a:ext cx="1583267" cy="251175"/>
            </a:xfrm>
            <a:prstGeom prst="rightArrow">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8" name="Rectangle 87"/>
          <p:cNvSpPr/>
          <p:nvPr/>
        </p:nvSpPr>
        <p:spPr>
          <a:xfrm>
            <a:off x="691443" y="6115559"/>
            <a:ext cx="7972778"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solidFill>
                  <a:prstClr val="black"/>
                </a:solidFill>
              </a:rPr>
              <a:t>Low read latency improves performance directly</a:t>
            </a:r>
            <a:endParaRPr kumimoji="0" lang="en-US" sz="2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23840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8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78845"/>
            <a:ext cx="8580270" cy="4830762"/>
          </a:xfrm>
        </p:spPr>
        <p:txBody>
          <a:bodyPr/>
          <a:lstStyle/>
          <a:p>
            <a:r>
              <a:rPr lang="en-US" sz="2800" dirty="0" smtClean="0">
                <a:latin typeface="Arial"/>
                <a:cs typeface="Arial"/>
              </a:rPr>
              <a:t>Adversarial read sequences can cause latent faults</a:t>
            </a: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47</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LATENT FAULTS FROM READ DISTURB</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47</a:t>
            </a:fld>
            <a:endParaRPr lang="en-US" sz="1200" b="1">
              <a:solidFill>
                <a:schemeClr val="tx1">
                  <a:tint val="75000"/>
                </a:schemeClr>
              </a:solidFill>
              <a:latin typeface="+mn-lt"/>
            </a:endParaRPr>
          </a:p>
        </p:txBody>
      </p:sp>
      <p:sp>
        <p:nvSpPr>
          <p:cNvPr id="31" name="Rectangle 30"/>
          <p:cNvSpPr/>
          <p:nvPr/>
        </p:nvSpPr>
        <p:spPr>
          <a:xfrm>
            <a:off x="384929" y="5591088"/>
            <a:ext cx="8302485" cy="523220"/>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Need a low cost solution to mitigate latent faults</a:t>
            </a:r>
            <a:endParaRPr kumimoji="0" lang="en-US" sz="2800" b="0" i="0" u="none" strike="noStrike" kern="0" cap="none" spc="0" normalizeH="0" baseline="0" noProof="0" dirty="0" smtClean="0">
              <a:ln>
                <a:noFill/>
              </a:ln>
              <a:solidFill>
                <a:prstClr val="black"/>
              </a:solidFill>
              <a:effectLst/>
              <a:uLnTx/>
              <a:uFillTx/>
            </a:endParaRPr>
          </a:p>
        </p:txBody>
      </p:sp>
      <p:sp>
        <p:nvSpPr>
          <p:cNvPr id="9" name="Rectangle 8"/>
          <p:cNvSpPr/>
          <p:nvPr/>
        </p:nvSpPr>
        <p:spPr>
          <a:xfrm>
            <a:off x="2152311" y="2072113"/>
            <a:ext cx="6563894" cy="628316"/>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20837" y="2179062"/>
            <a:ext cx="1697901" cy="492443"/>
          </a:xfrm>
          <a:prstGeom prst="rect">
            <a:avLst/>
          </a:prstGeom>
          <a:noFill/>
        </p:spPr>
        <p:txBody>
          <a:bodyPr wrap="none" rtlCol="0">
            <a:spAutoFit/>
          </a:bodyPr>
          <a:lstStyle/>
          <a:p>
            <a:r>
              <a:rPr lang="en-US" sz="2600" dirty="0" smtClean="0"/>
              <a:t>PCM Row</a:t>
            </a:r>
            <a:endParaRPr lang="en-US" sz="2600" dirty="0"/>
          </a:p>
        </p:txBody>
      </p:sp>
      <p:cxnSp>
        <p:nvCxnSpPr>
          <p:cNvPr id="12" name="Straight Arrow Connector 11"/>
          <p:cNvCxnSpPr/>
          <p:nvPr/>
        </p:nvCxnSpPr>
        <p:spPr>
          <a:xfrm flipV="1">
            <a:off x="467895" y="4037263"/>
            <a:ext cx="8328526" cy="13369"/>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3970397" y="2072105"/>
            <a:ext cx="1630947" cy="628316"/>
            <a:chOff x="3970397" y="2072105"/>
            <a:chExt cx="1630947" cy="628316"/>
          </a:xfrm>
        </p:grpSpPr>
        <p:sp>
          <p:nvSpPr>
            <p:cNvPr id="17" name="Rectangle 16"/>
            <p:cNvSpPr/>
            <p:nvPr/>
          </p:nvSpPr>
          <p:spPr>
            <a:xfrm>
              <a:off x="3970397" y="2072105"/>
              <a:ext cx="1630947" cy="628316"/>
            </a:xfrm>
            <a:prstGeom prst="rect">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84317" y="2125579"/>
              <a:ext cx="1184940" cy="523220"/>
            </a:xfrm>
            <a:prstGeom prst="rect">
              <a:avLst/>
            </a:prstGeom>
            <a:noFill/>
          </p:spPr>
          <p:txBody>
            <a:bodyPr wrap="none" rtlCol="0">
              <a:spAutoFit/>
            </a:bodyPr>
            <a:lstStyle/>
            <a:p>
              <a:r>
                <a:rPr lang="en-US" sz="2800" dirty="0" smtClean="0"/>
                <a:t>Line A</a:t>
              </a:r>
              <a:endParaRPr lang="en-US" sz="2800" dirty="0"/>
            </a:p>
          </p:txBody>
        </p:sp>
      </p:grpSp>
      <p:grpSp>
        <p:nvGrpSpPr>
          <p:cNvPr id="22" name="Group 21"/>
          <p:cNvGrpSpPr/>
          <p:nvPr/>
        </p:nvGrpSpPr>
        <p:grpSpPr>
          <a:xfrm>
            <a:off x="802106" y="3048000"/>
            <a:ext cx="2005677" cy="980655"/>
            <a:chOff x="802106" y="3061368"/>
            <a:chExt cx="2005677" cy="980655"/>
          </a:xfrm>
        </p:grpSpPr>
        <p:sp>
          <p:nvSpPr>
            <p:cNvPr id="18" name="Down Arrow 17"/>
            <p:cNvSpPr/>
            <p:nvPr/>
          </p:nvSpPr>
          <p:spPr>
            <a:xfrm>
              <a:off x="1528010" y="3604578"/>
              <a:ext cx="395112" cy="437445"/>
            </a:xfrm>
            <a:prstGeom prst="down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02106" y="3061368"/>
              <a:ext cx="2005677" cy="492443"/>
            </a:xfrm>
            <a:prstGeom prst="rect">
              <a:avLst/>
            </a:prstGeom>
            <a:noFill/>
          </p:spPr>
          <p:txBody>
            <a:bodyPr wrap="none" rtlCol="0">
              <a:spAutoFit/>
            </a:bodyPr>
            <a:lstStyle/>
            <a:p>
              <a:r>
                <a:rPr lang="en-US" sz="2600" dirty="0" smtClean="0"/>
                <a:t>Read Line A</a:t>
              </a:r>
              <a:endParaRPr lang="en-US" sz="2600" dirty="0"/>
            </a:p>
          </p:txBody>
        </p:sp>
      </p:grpSp>
      <p:grpSp>
        <p:nvGrpSpPr>
          <p:cNvPr id="24" name="Group 23"/>
          <p:cNvGrpSpPr/>
          <p:nvPr/>
        </p:nvGrpSpPr>
        <p:grpSpPr>
          <a:xfrm>
            <a:off x="2772611" y="3053348"/>
            <a:ext cx="2005677" cy="980655"/>
            <a:chOff x="802106" y="3061368"/>
            <a:chExt cx="2005677" cy="980655"/>
          </a:xfrm>
        </p:grpSpPr>
        <p:sp>
          <p:nvSpPr>
            <p:cNvPr id="25" name="Down Arrow 24"/>
            <p:cNvSpPr/>
            <p:nvPr/>
          </p:nvSpPr>
          <p:spPr>
            <a:xfrm>
              <a:off x="1528010" y="3604578"/>
              <a:ext cx="395112" cy="437445"/>
            </a:xfrm>
            <a:prstGeom prst="down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802106" y="3061368"/>
              <a:ext cx="2005677" cy="492443"/>
            </a:xfrm>
            <a:prstGeom prst="rect">
              <a:avLst/>
            </a:prstGeom>
            <a:noFill/>
          </p:spPr>
          <p:txBody>
            <a:bodyPr wrap="none" rtlCol="0">
              <a:spAutoFit/>
            </a:bodyPr>
            <a:lstStyle/>
            <a:p>
              <a:r>
                <a:rPr lang="en-US" sz="2600" dirty="0" smtClean="0"/>
                <a:t>Read Line A</a:t>
              </a:r>
              <a:endParaRPr lang="en-US" sz="2600" dirty="0"/>
            </a:p>
          </p:txBody>
        </p:sp>
      </p:grpSp>
      <p:grpSp>
        <p:nvGrpSpPr>
          <p:cNvPr id="27" name="Group 26"/>
          <p:cNvGrpSpPr/>
          <p:nvPr/>
        </p:nvGrpSpPr>
        <p:grpSpPr>
          <a:xfrm>
            <a:off x="4876801" y="3045326"/>
            <a:ext cx="2005677" cy="980655"/>
            <a:chOff x="802106" y="3061368"/>
            <a:chExt cx="2005677" cy="980655"/>
          </a:xfrm>
        </p:grpSpPr>
        <p:sp>
          <p:nvSpPr>
            <p:cNvPr id="28" name="Down Arrow 27"/>
            <p:cNvSpPr/>
            <p:nvPr/>
          </p:nvSpPr>
          <p:spPr>
            <a:xfrm>
              <a:off x="1528010" y="3604578"/>
              <a:ext cx="395112" cy="437445"/>
            </a:xfrm>
            <a:prstGeom prst="down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802106" y="3061368"/>
              <a:ext cx="2005677" cy="492443"/>
            </a:xfrm>
            <a:prstGeom prst="rect">
              <a:avLst/>
            </a:prstGeom>
            <a:noFill/>
          </p:spPr>
          <p:txBody>
            <a:bodyPr wrap="none" rtlCol="0">
              <a:spAutoFit/>
            </a:bodyPr>
            <a:lstStyle/>
            <a:p>
              <a:r>
                <a:rPr lang="en-US" sz="2600" dirty="0" smtClean="0"/>
                <a:t>Read Line A</a:t>
              </a:r>
              <a:endParaRPr lang="en-US" sz="2600" dirty="0"/>
            </a:p>
          </p:txBody>
        </p:sp>
      </p:grpSp>
      <p:sp>
        <p:nvSpPr>
          <p:cNvPr id="23" name="TextBox 22"/>
          <p:cNvSpPr txBox="1"/>
          <p:nvPr/>
        </p:nvSpPr>
        <p:spPr>
          <a:xfrm>
            <a:off x="7700210" y="4157579"/>
            <a:ext cx="814558" cy="492443"/>
          </a:xfrm>
          <a:prstGeom prst="rect">
            <a:avLst/>
          </a:prstGeom>
          <a:noFill/>
        </p:spPr>
        <p:txBody>
          <a:bodyPr wrap="none" rtlCol="0">
            <a:spAutoFit/>
          </a:bodyPr>
          <a:lstStyle/>
          <a:p>
            <a:r>
              <a:rPr lang="en-US" sz="2600" dirty="0"/>
              <a:t>t</a:t>
            </a:r>
            <a:r>
              <a:rPr lang="en-US" sz="2600" dirty="0" smtClean="0"/>
              <a:t>ime</a:t>
            </a:r>
          </a:p>
        </p:txBody>
      </p:sp>
      <p:sp>
        <p:nvSpPr>
          <p:cNvPr id="43" name="Rectangle 42"/>
          <p:cNvSpPr/>
          <p:nvPr/>
        </p:nvSpPr>
        <p:spPr>
          <a:xfrm>
            <a:off x="2144270" y="2077452"/>
            <a:ext cx="1630947" cy="628316"/>
          </a:xfrm>
          <a:prstGeom prst="rect">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013242" y="2064084"/>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33" name="TextBox 32"/>
          <p:cNvSpPr txBox="1"/>
          <p:nvPr/>
        </p:nvSpPr>
        <p:spPr>
          <a:xfrm>
            <a:off x="2023974" y="2839461"/>
            <a:ext cx="2112277" cy="492443"/>
          </a:xfrm>
          <a:prstGeom prst="rect">
            <a:avLst/>
          </a:prstGeom>
          <a:noFill/>
        </p:spPr>
        <p:txBody>
          <a:bodyPr wrap="none" rtlCol="0">
            <a:spAutoFit/>
          </a:bodyPr>
          <a:lstStyle/>
          <a:p>
            <a:r>
              <a:rPr lang="en-US" sz="2600" dirty="0" smtClean="0">
                <a:solidFill>
                  <a:srgbClr val="FF0000"/>
                </a:solidFill>
              </a:rPr>
              <a:t>Latent Faults</a:t>
            </a:r>
            <a:endParaRPr lang="en-US" sz="2600" dirty="0">
              <a:solidFill>
                <a:srgbClr val="FF0000"/>
              </a:solidFill>
            </a:endParaRPr>
          </a:p>
        </p:txBody>
      </p:sp>
      <p:sp>
        <p:nvSpPr>
          <p:cNvPr id="34" name="Rectangle 33"/>
          <p:cNvSpPr/>
          <p:nvPr/>
        </p:nvSpPr>
        <p:spPr>
          <a:xfrm>
            <a:off x="2657641" y="2069431"/>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36" name="Rectangle 35"/>
          <p:cNvSpPr/>
          <p:nvPr/>
        </p:nvSpPr>
        <p:spPr>
          <a:xfrm>
            <a:off x="2336800" y="2082800"/>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37" name="Rectangle 36"/>
          <p:cNvSpPr/>
          <p:nvPr/>
        </p:nvSpPr>
        <p:spPr>
          <a:xfrm>
            <a:off x="3291305" y="2061411"/>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grpSp>
        <p:nvGrpSpPr>
          <p:cNvPr id="39" name="Group 38"/>
          <p:cNvGrpSpPr/>
          <p:nvPr/>
        </p:nvGrpSpPr>
        <p:grpSpPr>
          <a:xfrm>
            <a:off x="6860674" y="3037306"/>
            <a:ext cx="2019804" cy="980655"/>
            <a:chOff x="802106" y="3061368"/>
            <a:chExt cx="2019804" cy="980655"/>
          </a:xfrm>
        </p:grpSpPr>
        <p:sp>
          <p:nvSpPr>
            <p:cNvPr id="40" name="Down Arrow 39"/>
            <p:cNvSpPr/>
            <p:nvPr/>
          </p:nvSpPr>
          <p:spPr>
            <a:xfrm>
              <a:off x="1528010" y="3604578"/>
              <a:ext cx="395112" cy="437445"/>
            </a:xfrm>
            <a:prstGeom prst="downArrow">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802106" y="3061368"/>
              <a:ext cx="2019804" cy="492443"/>
            </a:xfrm>
            <a:prstGeom prst="rect">
              <a:avLst/>
            </a:prstGeom>
            <a:noFill/>
          </p:spPr>
          <p:txBody>
            <a:bodyPr wrap="none" rtlCol="0">
              <a:spAutoFit/>
            </a:bodyPr>
            <a:lstStyle/>
            <a:p>
              <a:r>
                <a:rPr lang="en-US" sz="2600" dirty="0" smtClean="0"/>
                <a:t>Read Line B</a:t>
              </a:r>
              <a:endParaRPr lang="en-US" sz="2600" dirty="0"/>
            </a:p>
          </p:txBody>
        </p:sp>
      </p:grpSp>
      <p:sp>
        <p:nvSpPr>
          <p:cNvPr id="44" name="TextBox 43"/>
          <p:cNvSpPr txBox="1"/>
          <p:nvPr/>
        </p:nvSpPr>
        <p:spPr>
          <a:xfrm>
            <a:off x="2358190" y="2130926"/>
            <a:ext cx="1202798" cy="523220"/>
          </a:xfrm>
          <a:prstGeom prst="rect">
            <a:avLst/>
          </a:prstGeom>
          <a:noFill/>
        </p:spPr>
        <p:txBody>
          <a:bodyPr wrap="none" rtlCol="0">
            <a:spAutoFit/>
          </a:bodyPr>
          <a:lstStyle/>
          <a:p>
            <a:r>
              <a:rPr lang="en-US" sz="2800" dirty="0" smtClean="0"/>
              <a:t>Line B</a:t>
            </a:r>
            <a:endParaRPr lang="en-US" sz="2800" dirty="0"/>
          </a:p>
        </p:txBody>
      </p:sp>
      <p:sp>
        <p:nvSpPr>
          <p:cNvPr id="45" name="TextBox 44"/>
          <p:cNvSpPr txBox="1"/>
          <p:nvPr/>
        </p:nvSpPr>
        <p:spPr>
          <a:xfrm>
            <a:off x="3502527" y="4197684"/>
            <a:ext cx="2408094" cy="892552"/>
          </a:xfrm>
          <a:prstGeom prst="rect">
            <a:avLst/>
          </a:prstGeom>
          <a:noFill/>
        </p:spPr>
        <p:txBody>
          <a:bodyPr wrap="none" rtlCol="0">
            <a:spAutoFit/>
          </a:bodyPr>
          <a:lstStyle/>
          <a:p>
            <a:pPr algn="ctr"/>
            <a:r>
              <a:rPr lang="en-US" sz="2600" dirty="0"/>
              <a:t>4</a:t>
            </a:r>
            <a:r>
              <a:rPr lang="en-US" sz="2600" dirty="0" smtClean="0"/>
              <a:t> Errors!</a:t>
            </a:r>
          </a:p>
          <a:p>
            <a:pPr algn="ctr"/>
            <a:r>
              <a:rPr lang="en-US" sz="2600" dirty="0" smtClean="0"/>
              <a:t>System Failure</a:t>
            </a:r>
            <a:endParaRPr lang="en-US" sz="2600" dirty="0"/>
          </a:p>
        </p:txBody>
      </p:sp>
    </p:spTree>
    <p:extLst>
      <p:ext uri="{BB962C8B-B14F-4D97-AF65-F5344CB8AC3E}">
        <p14:creationId xmlns:p14="http://schemas.microsoft.com/office/powerpoint/2010/main" val="4208800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2" grpId="0" animBg="1"/>
      <p:bldP spid="33" grpId="0"/>
      <p:bldP spid="34" grpId="0" animBg="1"/>
      <p:bldP spid="36" grpId="0" animBg="1"/>
      <p:bldP spid="37" grpId="0" animBg="1"/>
      <p:bldP spid="44" grpId="0"/>
      <p:bldP spid="4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178845"/>
            <a:ext cx="8580270" cy="4830762"/>
          </a:xfrm>
        </p:spPr>
        <p:txBody>
          <a:bodyPr/>
          <a:lstStyle/>
          <a:p>
            <a:r>
              <a:rPr lang="en-US" sz="2800" dirty="0" smtClean="0">
                <a:latin typeface="Arial"/>
                <a:cs typeface="Arial"/>
              </a:rPr>
              <a:t>Scrub the entire row with low probability (say 1%)</a:t>
            </a:r>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48</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OUR SOLUTION: PROBABILISTIC SCRUB</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48</a:t>
            </a:fld>
            <a:endParaRPr lang="en-US" sz="1200" b="1">
              <a:solidFill>
                <a:schemeClr val="tx1">
                  <a:tint val="75000"/>
                </a:schemeClr>
              </a:solidFill>
              <a:latin typeface="+mn-lt"/>
            </a:endParaRPr>
          </a:p>
        </p:txBody>
      </p:sp>
      <p:sp>
        <p:nvSpPr>
          <p:cNvPr id="31" name="Rectangle 30"/>
          <p:cNvSpPr/>
          <p:nvPr/>
        </p:nvSpPr>
        <p:spPr>
          <a:xfrm>
            <a:off x="384929" y="5591088"/>
            <a:ext cx="8302485" cy="954107"/>
          </a:xfrm>
          <a:prstGeom prst="rect">
            <a:avLst/>
          </a:prstGeom>
          <a:solidFill>
            <a:srgbClr val="BBCFE6"/>
          </a:solidFill>
          <a:ln w="38100" cmpd="sng">
            <a:solidFill>
              <a:srgbClr val="FF6600"/>
            </a:solidFill>
          </a:ln>
        </p:spPr>
        <p:txBody>
          <a:bodyPr wrap="square">
            <a:spAutoFit/>
          </a:bodyPr>
          <a:lstStyle/>
          <a:p>
            <a:pPr marR="0" lvl="0" algn="ctr" defTabSz="914400" eaLnBrk="1" fontAlgn="auto" latinLnBrk="0" hangingPunct="1">
              <a:lnSpc>
                <a:spcPct val="100000"/>
              </a:lnSpc>
              <a:spcBef>
                <a:spcPts val="0"/>
              </a:spcBef>
              <a:spcAft>
                <a:spcPts val="0"/>
              </a:spcAft>
              <a:buClrTx/>
              <a:buSzTx/>
              <a:tabLst/>
              <a:defRPr/>
            </a:pPr>
            <a:r>
              <a:rPr lang="en-US" sz="2800" kern="0" dirty="0" smtClean="0">
                <a:solidFill>
                  <a:prstClr val="black"/>
                </a:solidFill>
              </a:rPr>
              <a:t>Probabilistic Scrub improves reliability by 10</a:t>
            </a:r>
            <a:r>
              <a:rPr lang="en-US" sz="2800" kern="0" baseline="30000" dirty="0">
                <a:solidFill>
                  <a:prstClr val="black"/>
                </a:solidFill>
              </a:rPr>
              <a:t>5</a:t>
            </a:r>
            <a:r>
              <a:rPr lang="en-US" sz="2800" kern="0" baseline="30000" dirty="0" smtClean="0">
                <a:solidFill>
                  <a:prstClr val="black"/>
                </a:solidFill>
              </a:rPr>
              <a:t> </a:t>
            </a:r>
            <a:r>
              <a:rPr lang="en-US" sz="2800" kern="0" dirty="0" smtClean="0">
                <a:solidFill>
                  <a:prstClr val="black"/>
                </a:solidFill>
              </a:rPr>
              <a:t>times with negligible impact on performance</a:t>
            </a:r>
            <a:endParaRPr kumimoji="0" lang="en-US" sz="2800" b="0" i="0" u="none" strike="noStrike" kern="0" cap="none" spc="0" normalizeH="0" baseline="0" noProof="0" dirty="0" smtClean="0">
              <a:ln>
                <a:noFill/>
              </a:ln>
              <a:solidFill>
                <a:prstClr val="black"/>
              </a:solidFill>
              <a:effectLst/>
              <a:uLnTx/>
              <a:uFillTx/>
            </a:endParaRPr>
          </a:p>
        </p:txBody>
      </p:sp>
      <p:sp>
        <p:nvSpPr>
          <p:cNvPr id="9" name="Rectangle 8"/>
          <p:cNvSpPr/>
          <p:nvPr/>
        </p:nvSpPr>
        <p:spPr>
          <a:xfrm>
            <a:off x="2152311" y="2072113"/>
            <a:ext cx="6563894" cy="628316"/>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20837" y="2179062"/>
            <a:ext cx="1697901" cy="492443"/>
          </a:xfrm>
          <a:prstGeom prst="rect">
            <a:avLst/>
          </a:prstGeom>
          <a:noFill/>
        </p:spPr>
        <p:txBody>
          <a:bodyPr wrap="none" rtlCol="0">
            <a:spAutoFit/>
          </a:bodyPr>
          <a:lstStyle/>
          <a:p>
            <a:r>
              <a:rPr lang="en-US" sz="2600" dirty="0" smtClean="0"/>
              <a:t>PCM Row</a:t>
            </a:r>
            <a:endParaRPr lang="en-US" sz="2600" dirty="0"/>
          </a:p>
        </p:txBody>
      </p:sp>
      <p:cxnSp>
        <p:nvCxnSpPr>
          <p:cNvPr id="12" name="Straight Arrow Connector 11"/>
          <p:cNvCxnSpPr/>
          <p:nvPr/>
        </p:nvCxnSpPr>
        <p:spPr>
          <a:xfrm flipV="1">
            <a:off x="467895" y="4037263"/>
            <a:ext cx="8328526" cy="13369"/>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3970397" y="2072105"/>
            <a:ext cx="1630947" cy="628316"/>
            <a:chOff x="3970397" y="2072105"/>
            <a:chExt cx="1630947" cy="628316"/>
          </a:xfrm>
        </p:grpSpPr>
        <p:sp>
          <p:nvSpPr>
            <p:cNvPr id="17" name="Rectangle 16"/>
            <p:cNvSpPr/>
            <p:nvPr/>
          </p:nvSpPr>
          <p:spPr>
            <a:xfrm>
              <a:off x="3970397" y="2072105"/>
              <a:ext cx="1630947" cy="628316"/>
            </a:xfrm>
            <a:prstGeom prst="rect">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84317" y="2125579"/>
              <a:ext cx="1184940" cy="523220"/>
            </a:xfrm>
            <a:prstGeom prst="rect">
              <a:avLst/>
            </a:prstGeom>
            <a:noFill/>
          </p:spPr>
          <p:txBody>
            <a:bodyPr wrap="none" rtlCol="0">
              <a:spAutoFit/>
            </a:bodyPr>
            <a:lstStyle/>
            <a:p>
              <a:r>
                <a:rPr lang="en-US" sz="2800" dirty="0" smtClean="0"/>
                <a:t>Line A</a:t>
              </a:r>
              <a:endParaRPr lang="en-US" sz="2800" dirty="0"/>
            </a:p>
          </p:txBody>
        </p:sp>
      </p:grpSp>
      <p:grpSp>
        <p:nvGrpSpPr>
          <p:cNvPr id="22" name="Group 21"/>
          <p:cNvGrpSpPr/>
          <p:nvPr/>
        </p:nvGrpSpPr>
        <p:grpSpPr>
          <a:xfrm>
            <a:off x="802106" y="3048000"/>
            <a:ext cx="2005677" cy="980655"/>
            <a:chOff x="802106" y="3061368"/>
            <a:chExt cx="2005677" cy="980655"/>
          </a:xfrm>
        </p:grpSpPr>
        <p:sp>
          <p:nvSpPr>
            <p:cNvPr id="18" name="Down Arrow 17"/>
            <p:cNvSpPr/>
            <p:nvPr/>
          </p:nvSpPr>
          <p:spPr>
            <a:xfrm>
              <a:off x="1528010" y="3604578"/>
              <a:ext cx="395112" cy="437445"/>
            </a:xfrm>
            <a:prstGeom prst="down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02106" y="3061368"/>
              <a:ext cx="2005677" cy="492443"/>
            </a:xfrm>
            <a:prstGeom prst="rect">
              <a:avLst/>
            </a:prstGeom>
            <a:noFill/>
          </p:spPr>
          <p:txBody>
            <a:bodyPr wrap="none" rtlCol="0">
              <a:spAutoFit/>
            </a:bodyPr>
            <a:lstStyle/>
            <a:p>
              <a:r>
                <a:rPr lang="en-US" sz="2600" dirty="0" smtClean="0"/>
                <a:t>Read Line A</a:t>
              </a:r>
              <a:endParaRPr lang="en-US" sz="2600" dirty="0"/>
            </a:p>
          </p:txBody>
        </p:sp>
      </p:grpSp>
      <p:grpSp>
        <p:nvGrpSpPr>
          <p:cNvPr id="24" name="Group 23"/>
          <p:cNvGrpSpPr/>
          <p:nvPr/>
        </p:nvGrpSpPr>
        <p:grpSpPr>
          <a:xfrm>
            <a:off x="2772611" y="3053348"/>
            <a:ext cx="2005677" cy="980655"/>
            <a:chOff x="802106" y="3061368"/>
            <a:chExt cx="2005677" cy="980655"/>
          </a:xfrm>
        </p:grpSpPr>
        <p:sp>
          <p:nvSpPr>
            <p:cNvPr id="25" name="Down Arrow 24"/>
            <p:cNvSpPr/>
            <p:nvPr/>
          </p:nvSpPr>
          <p:spPr>
            <a:xfrm>
              <a:off x="1528010" y="3604578"/>
              <a:ext cx="395112" cy="437445"/>
            </a:xfrm>
            <a:prstGeom prst="down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802106" y="3061368"/>
              <a:ext cx="2005677" cy="492443"/>
            </a:xfrm>
            <a:prstGeom prst="rect">
              <a:avLst/>
            </a:prstGeom>
            <a:noFill/>
          </p:spPr>
          <p:txBody>
            <a:bodyPr wrap="none" rtlCol="0">
              <a:spAutoFit/>
            </a:bodyPr>
            <a:lstStyle/>
            <a:p>
              <a:r>
                <a:rPr lang="en-US" sz="2600" dirty="0" smtClean="0"/>
                <a:t>Read Line A</a:t>
              </a:r>
              <a:endParaRPr lang="en-US" sz="2600" dirty="0"/>
            </a:p>
          </p:txBody>
        </p:sp>
      </p:grpSp>
      <p:grpSp>
        <p:nvGrpSpPr>
          <p:cNvPr id="27" name="Group 26"/>
          <p:cNvGrpSpPr/>
          <p:nvPr/>
        </p:nvGrpSpPr>
        <p:grpSpPr>
          <a:xfrm>
            <a:off x="4876801" y="3045326"/>
            <a:ext cx="2005677" cy="980655"/>
            <a:chOff x="802106" y="3061368"/>
            <a:chExt cx="2005677" cy="980655"/>
          </a:xfrm>
        </p:grpSpPr>
        <p:sp>
          <p:nvSpPr>
            <p:cNvPr id="28" name="Down Arrow 27"/>
            <p:cNvSpPr/>
            <p:nvPr/>
          </p:nvSpPr>
          <p:spPr>
            <a:xfrm>
              <a:off x="1528010" y="3604578"/>
              <a:ext cx="395112" cy="437445"/>
            </a:xfrm>
            <a:prstGeom prst="down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802106" y="3061368"/>
              <a:ext cx="2005677" cy="492443"/>
            </a:xfrm>
            <a:prstGeom prst="rect">
              <a:avLst/>
            </a:prstGeom>
            <a:noFill/>
          </p:spPr>
          <p:txBody>
            <a:bodyPr wrap="none" rtlCol="0">
              <a:spAutoFit/>
            </a:bodyPr>
            <a:lstStyle/>
            <a:p>
              <a:r>
                <a:rPr lang="en-US" sz="2600" dirty="0" smtClean="0"/>
                <a:t>Read Line A</a:t>
              </a:r>
              <a:endParaRPr lang="en-US" sz="2600" dirty="0"/>
            </a:p>
          </p:txBody>
        </p:sp>
      </p:grpSp>
      <p:sp>
        <p:nvSpPr>
          <p:cNvPr id="23" name="TextBox 22"/>
          <p:cNvSpPr txBox="1"/>
          <p:nvPr/>
        </p:nvSpPr>
        <p:spPr>
          <a:xfrm>
            <a:off x="7700210" y="4157579"/>
            <a:ext cx="814558" cy="492443"/>
          </a:xfrm>
          <a:prstGeom prst="rect">
            <a:avLst/>
          </a:prstGeom>
          <a:noFill/>
        </p:spPr>
        <p:txBody>
          <a:bodyPr wrap="none" rtlCol="0">
            <a:spAutoFit/>
          </a:bodyPr>
          <a:lstStyle/>
          <a:p>
            <a:r>
              <a:rPr lang="en-US" sz="2600" dirty="0"/>
              <a:t>t</a:t>
            </a:r>
            <a:r>
              <a:rPr lang="en-US" sz="2600" dirty="0" smtClean="0"/>
              <a:t>ime</a:t>
            </a:r>
          </a:p>
        </p:txBody>
      </p:sp>
      <p:sp>
        <p:nvSpPr>
          <p:cNvPr id="43" name="Rectangle 42"/>
          <p:cNvSpPr/>
          <p:nvPr/>
        </p:nvSpPr>
        <p:spPr>
          <a:xfrm>
            <a:off x="2144270" y="2077452"/>
            <a:ext cx="1630947" cy="628316"/>
          </a:xfrm>
          <a:prstGeom prst="rect">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013242" y="2064084"/>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33" name="TextBox 32"/>
          <p:cNvSpPr txBox="1"/>
          <p:nvPr/>
        </p:nvSpPr>
        <p:spPr>
          <a:xfrm>
            <a:off x="2023974" y="2839461"/>
            <a:ext cx="2112277" cy="492443"/>
          </a:xfrm>
          <a:prstGeom prst="rect">
            <a:avLst/>
          </a:prstGeom>
          <a:noFill/>
        </p:spPr>
        <p:txBody>
          <a:bodyPr wrap="none" rtlCol="0">
            <a:spAutoFit/>
          </a:bodyPr>
          <a:lstStyle/>
          <a:p>
            <a:r>
              <a:rPr lang="en-US" sz="2600" dirty="0" smtClean="0">
                <a:solidFill>
                  <a:srgbClr val="FF0000"/>
                </a:solidFill>
              </a:rPr>
              <a:t>Latent Faults</a:t>
            </a:r>
            <a:endParaRPr lang="en-US" sz="2600" dirty="0">
              <a:solidFill>
                <a:srgbClr val="FF0000"/>
              </a:solidFill>
            </a:endParaRPr>
          </a:p>
        </p:txBody>
      </p:sp>
      <p:sp>
        <p:nvSpPr>
          <p:cNvPr id="34" name="Rectangle 33"/>
          <p:cNvSpPr/>
          <p:nvPr/>
        </p:nvSpPr>
        <p:spPr>
          <a:xfrm>
            <a:off x="2657641" y="2069431"/>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36" name="Rectangle 35"/>
          <p:cNvSpPr/>
          <p:nvPr/>
        </p:nvSpPr>
        <p:spPr>
          <a:xfrm>
            <a:off x="2336800" y="2082800"/>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37" name="Rectangle 36"/>
          <p:cNvSpPr/>
          <p:nvPr/>
        </p:nvSpPr>
        <p:spPr>
          <a:xfrm>
            <a:off x="3291305" y="2061411"/>
            <a:ext cx="133684" cy="62831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grpSp>
        <p:nvGrpSpPr>
          <p:cNvPr id="39" name="Group 38"/>
          <p:cNvGrpSpPr/>
          <p:nvPr/>
        </p:nvGrpSpPr>
        <p:grpSpPr>
          <a:xfrm>
            <a:off x="6860674" y="3037306"/>
            <a:ext cx="2019804" cy="980655"/>
            <a:chOff x="802106" y="3061368"/>
            <a:chExt cx="2019804" cy="980655"/>
          </a:xfrm>
        </p:grpSpPr>
        <p:sp>
          <p:nvSpPr>
            <p:cNvPr id="40" name="Down Arrow 39"/>
            <p:cNvSpPr/>
            <p:nvPr/>
          </p:nvSpPr>
          <p:spPr>
            <a:xfrm>
              <a:off x="1528010" y="3604578"/>
              <a:ext cx="395112" cy="437445"/>
            </a:xfrm>
            <a:prstGeom prst="downArrow">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802106" y="3061368"/>
              <a:ext cx="2019804" cy="492443"/>
            </a:xfrm>
            <a:prstGeom prst="rect">
              <a:avLst/>
            </a:prstGeom>
            <a:noFill/>
          </p:spPr>
          <p:txBody>
            <a:bodyPr wrap="none" rtlCol="0">
              <a:spAutoFit/>
            </a:bodyPr>
            <a:lstStyle/>
            <a:p>
              <a:r>
                <a:rPr lang="en-US" sz="2600" dirty="0" smtClean="0"/>
                <a:t>Read Line B</a:t>
              </a:r>
              <a:endParaRPr lang="en-US" sz="2600" dirty="0"/>
            </a:p>
          </p:txBody>
        </p:sp>
      </p:grpSp>
      <p:sp>
        <p:nvSpPr>
          <p:cNvPr id="44" name="TextBox 43"/>
          <p:cNvSpPr txBox="1"/>
          <p:nvPr/>
        </p:nvSpPr>
        <p:spPr>
          <a:xfrm>
            <a:off x="2358190" y="2090822"/>
            <a:ext cx="1202798" cy="523220"/>
          </a:xfrm>
          <a:prstGeom prst="rect">
            <a:avLst/>
          </a:prstGeom>
          <a:noFill/>
        </p:spPr>
        <p:txBody>
          <a:bodyPr wrap="none" rtlCol="0">
            <a:spAutoFit/>
          </a:bodyPr>
          <a:lstStyle/>
          <a:p>
            <a:r>
              <a:rPr lang="en-US" sz="2800" dirty="0" smtClean="0"/>
              <a:t>Line B</a:t>
            </a:r>
            <a:endParaRPr lang="en-US" sz="2800" dirty="0"/>
          </a:p>
        </p:txBody>
      </p:sp>
      <p:sp>
        <p:nvSpPr>
          <p:cNvPr id="45" name="TextBox 44"/>
          <p:cNvSpPr txBox="1"/>
          <p:nvPr/>
        </p:nvSpPr>
        <p:spPr>
          <a:xfrm>
            <a:off x="3335410" y="4197684"/>
            <a:ext cx="2742332" cy="892552"/>
          </a:xfrm>
          <a:prstGeom prst="rect">
            <a:avLst/>
          </a:prstGeom>
          <a:noFill/>
        </p:spPr>
        <p:txBody>
          <a:bodyPr wrap="none" rtlCol="0">
            <a:spAutoFit/>
          </a:bodyPr>
          <a:lstStyle/>
          <a:p>
            <a:pPr algn="ctr"/>
            <a:r>
              <a:rPr lang="en-US" sz="2600" dirty="0"/>
              <a:t>2</a:t>
            </a:r>
            <a:r>
              <a:rPr lang="en-US" sz="2600" dirty="0" smtClean="0"/>
              <a:t> Errors!</a:t>
            </a:r>
          </a:p>
          <a:p>
            <a:pPr algn="ctr"/>
            <a:r>
              <a:rPr lang="en-US" sz="2600" dirty="0" smtClean="0"/>
              <a:t>Can be corrected</a:t>
            </a:r>
          </a:p>
        </p:txBody>
      </p:sp>
      <p:grpSp>
        <p:nvGrpSpPr>
          <p:cNvPr id="8" name="Group 7"/>
          <p:cNvGrpSpPr/>
          <p:nvPr/>
        </p:nvGrpSpPr>
        <p:grpSpPr>
          <a:xfrm>
            <a:off x="1229903" y="4114666"/>
            <a:ext cx="1963636" cy="1417671"/>
            <a:chOff x="1229903" y="4114666"/>
            <a:chExt cx="1963636" cy="1417671"/>
          </a:xfrm>
        </p:grpSpPr>
        <p:pic>
          <p:nvPicPr>
            <p:cNvPr id="4" name="Picture 3"/>
            <p:cNvPicPr>
              <a:picLocks noChangeAspect="1"/>
            </p:cNvPicPr>
            <p:nvPr/>
          </p:nvPicPr>
          <p:blipFill>
            <a:blip r:embed="rId3"/>
            <a:stretch>
              <a:fillRect/>
            </a:stretch>
          </p:blipFill>
          <p:spPr>
            <a:xfrm>
              <a:off x="1685758" y="4114666"/>
              <a:ext cx="1282032" cy="1310907"/>
            </a:xfrm>
            <a:prstGeom prst="rect">
              <a:avLst/>
            </a:prstGeom>
          </p:spPr>
        </p:pic>
        <p:sp>
          <p:nvSpPr>
            <p:cNvPr id="7" name="TextBox 6"/>
            <p:cNvSpPr txBox="1"/>
            <p:nvPr/>
          </p:nvSpPr>
          <p:spPr>
            <a:xfrm>
              <a:off x="1229903" y="5039894"/>
              <a:ext cx="1963636" cy="492443"/>
            </a:xfrm>
            <a:prstGeom prst="rect">
              <a:avLst/>
            </a:prstGeom>
            <a:solidFill>
              <a:schemeClr val="bg1"/>
            </a:solidFill>
          </p:spPr>
          <p:txBody>
            <a:bodyPr wrap="none" rtlCol="0">
              <a:spAutoFit/>
            </a:bodyPr>
            <a:lstStyle/>
            <a:p>
              <a:r>
                <a:rPr lang="en-US" sz="2600" dirty="0" smtClean="0"/>
                <a:t>Don’t scrub!</a:t>
              </a:r>
              <a:endParaRPr lang="en-US" sz="2600" dirty="0"/>
            </a:p>
          </p:txBody>
        </p:sp>
      </p:grpSp>
      <p:sp>
        <p:nvSpPr>
          <p:cNvPr id="38" name="TextBox 37"/>
          <p:cNvSpPr txBox="1"/>
          <p:nvPr/>
        </p:nvSpPr>
        <p:spPr>
          <a:xfrm>
            <a:off x="1261991" y="5085350"/>
            <a:ext cx="1892956" cy="492443"/>
          </a:xfrm>
          <a:prstGeom prst="rect">
            <a:avLst/>
          </a:prstGeom>
          <a:solidFill>
            <a:schemeClr val="bg1"/>
          </a:solidFill>
        </p:spPr>
        <p:txBody>
          <a:bodyPr wrap="square" rtlCol="0">
            <a:spAutoFit/>
          </a:bodyPr>
          <a:lstStyle/>
          <a:p>
            <a:pPr algn="ctr"/>
            <a:r>
              <a:rPr lang="en-US" sz="2600" dirty="0"/>
              <a:t>S</a:t>
            </a:r>
            <a:r>
              <a:rPr lang="en-US" sz="2600" dirty="0" smtClean="0"/>
              <a:t>crub!</a:t>
            </a:r>
            <a:endParaRPr lang="en-US" sz="2600" dirty="0"/>
          </a:p>
        </p:txBody>
      </p:sp>
    </p:spTree>
    <p:extLst>
      <p:ext uri="{BB962C8B-B14F-4D97-AF65-F5344CB8AC3E}">
        <p14:creationId xmlns:p14="http://schemas.microsoft.com/office/powerpoint/2010/main" val="2256114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animBg="1"/>
      <p:bldP spid="32" grpId="0" animBg="1"/>
      <p:bldP spid="32" grpId="1" animBg="1"/>
      <p:bldP spid="33" grpId="0"/>
      <p:bldP spid="34" grpId="0" animBg="1"/>
      <p:bldP spid="34" grpId="1" animBg="1"/>
      <p:bldP spid="36" grpId="0" animBg="1"/>
      <p:bldP spid="37" grpId="0" animBg="1"/>
      <p:bldP spid="44" grpId="0"/>
      <p:bldP spid="45" grpId="0"/>
      <p:bldP spid="38" grpId="0" animBg="1"/>
      <p:bldP spid="3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99" y="3184122"/>
            <a:ext cx="8382000" cy="487362"/>
          </a:xfrm>
        </p:spPr>
        <p:txBody>
          <a:bodyPr/>
          <a:lstStyle/>
          <a:p>
            <a:pPr algn="ctr"/>
            <a:r>
              <a:rPr lang="en-US" sz="4000" dirty="0" smtClean="0">
                <a:latin typeface="Arial"/>
                <a:cs typeface="Arial"/>
              </a:rPr>
              <a:t>END OF BACKUP</a:t>
            </a:r>
            <a:endParaRPr lang="en-US" sz="4000"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49</a:t>
            </a:fld>
            <a:endParaRPr lang="en-US"/>
          </a:p>
        </p:txBody>
      </p:sp>
    </p:spTree>
    <p:extLst>
      <p:ext uri="{BB962C8B-B14F-4D97-AF65-F5344CB8AC3E}">
        <p14:creationId xmlns:p14="http://schemas.microsoft.com/office/powerpoint/2010/main" val="35381477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125"/>
          <p:cNvSpPr/>
          <p:nvPr/>
        </p:nvSpPr>
        <p:spPr>
          <a:xfrm>
            <a:off x="188803" y="4341755"/>
            <a:ext cx="5063312" cy="1664626"/>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5</a:t>
            </a:fld>
            <a:endParaRPr lang="en-US"/>
          </a:p>
        </p:txBody>
      </p:sp>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READ PROCESS IN PCM</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5</a:t>
            </a:fld>
            <a:endParaRPr lang="en-US" sz="1200" b="1">
              <a:solidFill>
                <a:schemeClr val="tx1">
                  <a:tint val="75000"/>
                </a:schemeClr>
              </a:solidFill>
              <a:latin typeface="+mn-lt"/>
            </a:endParaRPr>
          </a:p>
        </p:txBody>
      </p:sp>
      <p:sp>
        <p:nvSpPr>
          <p:cNvPr id="3" name="Content Placeholder 2"/>
          <p:cNvSpPr>
            <a:spLocks noGrp="1"/>
          </p:cNvSpPr>
          <p:nvPr>
            <p:ph idx="1"/>
          </p:nvPr>
        </p:nvSpPr>
        <p:spPr>
          <a:xfrm>
            <a:off x="256999" y="1111153"/>
            <a:ext cx="8449556" cy="537064"/>
          </a:xfrm>
        </p:spPr>
        <p:txBody>
          <a:bodyPr/>
          <a:lstStyle/>
          <a:p>
            <a:pPr marL="0" indent="0" algn="ctr">
              <a:buNone/>
            </a:pPr>
            <a:r>
              <a:rPr lang="en-US" sz="2800" dirty="0" smtClean="0">
                <a:latin typeface="Arial"/>
                <a:cs typeface="Arial"/>
              </a:rPr>
              <a:t>Three step process to read a PCM cell</a:t>
            </a:r>
          </a:p>
          <a:p>
            <a:endParaRPr lang="en-US" sz="2800" dirty="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endParaRPr lang="en-US" sz="2800" dirty="0" smtClean="0">
              <a:latin typeface="Arial"/>
              <a:cs typeface="Arial"/>
            </a:endParaRPr>
          </a:p>
        </p:txBody>
      </p:sp>
      <p:sp>
        <p:nvSpPr>
          <p:cNvPr id="17" name="Rectangle 16"/>
          <p:cNvSpPr/>
          <p:nvPr/>
        </p:nvSpPr>
        <p:spPr>
          <a:xfrm>
            <a:off x="649110" y="6149603"/>
            <a:ext cx="7972778" cy="492443"/>
          </a:xfrm>
          <a:prstGeom prst="rect">
            <a:avLst/>
          </a:prstGeom>
          <a:solidFill>
            <a:srgbClr val="BBCFE6"/>
          </a:solidFill>
          <a:ln w="38100" cmpd="sng">
            <a:solidFill>
              <a:srgbClr val="FF6600"/>
            </a:solidFill>
          </a:ln>
        </p:spPr>
        <p:txBody>
          <a:bodyPr wrap="square">
            <a:spAutoFit/>
          </a:bodyPr>
          <a:lstStyle/>
          <a:p>
            <a:pPr marL="0" indent="0" algn="ctr">
              <a:buNone/>
            </a:pPr>
            <a:r>
              <a:rPr lang="en-US" sz="2600" dirty="0" smtClean="0">
                <a:latin typeface="Arial"/>
                <a:cs typeface="Arial"/>
              </a:rPr>
              <a:t>The discharging time determines the sensing time</a:t>
            </a:r>
            <a:endParaRPr lang="en-US" sz="2600" dirty="0">
              <a:latin typeface="Arial"/>
              <a:cs typeface="Arial"/>
            </a:endParaRPr>
          </a:p>
        </p:txBody>
      </p:sp>
      <p:cxnSp>
        <p:nvCxnSpPr>
          <p:cNvPr id="7" name="Straight Arrow Connector 6"/>
          <p:cNvCxnSpPr/>
          <p:nvPr/>
        </p:nvCxnSpPr>
        <p:spPr>
          <a:xfrm>
            <a:off x="723277" y="3969934"/>
            <a:ext cx="4083705" cy="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346144" y="1700606"/>
            <a:ext cx="1600363" cy="2257344"/>
            <a:chOff x="182459" y="2250097"/>
            <a:chExt cx="2841870" cy="3147748"/>
          </a:xfrm>
        </p:grpSpPr>
        <p:grpSp>
          <p:nvGrpSpPr>
            <p:cNvPr id="20" name="Group 19"/>
            <p:cNvGrpSpPr/>
            <p:nvPr/>
          </p:nvGrpSpPr>
          <p:grpSpPr>
            <a:xfrm>
              <a:off x="1086085" y="3659828"/>
              <a:ext cx="1938244" cy="1738017"/>
              <a:chOff x="1035958" y="3074908"/>
              <a:chExt cx="1938244" cy="1738017"/>
            </a:xfrm>
          </p:grpSpPr>
          <p:cxnSp>
            <p:nvCxnSpPr>
              <p:cNvPr id="12" name="Straight Connector 11"/>
              <p:cNvCxnSpPr/>
              <p:nvPr/>
            </p:nvCxnSpPr>
            <p:spPr>
              <a:xfrm>
                <a:off x="1035958" y="3074926"/>
                <a:ext cx="1035958" cy="0"/>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071916" y="3074908"/>
                <a:ext cx="902286" cy="173801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182459" y="2250097"/>
              <a:ext cx="2674750" cy="901275"/>
            </a:xfrm>
            <a:prstGeom prst="rect">
              <a:avLst/>
            </a:prstGeom>
            <a:noFill/>
            <a:ln>
              <a:solidFill>
                <a:schemeClr val="tx1"/>
              </a:solidFill>
            </a:ln>
          </p:spPr>
          <p:txBody>
            <a:bodyPr wrap="square" rtlCol="0">
              <a:spAutoFit/>
            </a:bodyPr>
            <a:lstStyle/>
            <a:p>
              <a:pPr algn="ctr"/>
              <a:r>
                <a:rPr lang="en-US" dirty="0" smtClean="0"/>
                <a:t>Precharge</a:t>
              </a:r>
            </a:p>
            <a:p>
              <a:pPr algn="ctr"/>
              <a:r>
                <a:rPr lang="en-US" dirty="0" smtClean="0"/>
                <a:t>Enable </a:t>
              </a:r>
              <a:endParaRPr lang="en-US" dirty="0"/>
            </a:p>
          </p:txBody>
        </p:sp>
      </p:grpSp>
      <p:grpSp>
        <p:nvGrpSpPr>
          <p:cNvPr id="37" name="Group 36"/>
          <p:cNvGrpSpPr/>
          <p:nvPr/>
        </p:nvGrpSpPr>
        <p:grpSpPr>
          <a:xfrm>
            <a:off x="1354847" y="1701142"/>
            <a:ext cx="2361774" cy="2282208"/>
            <a:chOff x="2324570" y="1699349"/>
            <a:chExt cx="4193959" cy="3182420"/>
          </a:xfrm>
        </p:grpSpPr>
        <p:grpSp>
          <p:nvGrpSpPr>
            <p:cNvPr id="28" name="Group 27"/>
            <p:cNvGrpSpPr/>
            <p:nvPr/>
          </p:nvGrpSpPr>
          <p:grpSpPr>
            <a:xfrm>
              <a:off x="2324570" y="3093634"/>
              <a:ext cx="4193959" cy="1788135"/>
              <a:chOff x="2174189" y="3645130"/>
              <a:chExt cx="4193959" cy="1788135"/>
            </a:xfrm>
          </p:grpSpPr>
          <p:cxnSp>
            <p:nvCxnSpPr>
              <p:cNvPr id="19" name="Straight Connector 18"/>
              <p:cNvCxnSpPr/>
              <p:nvPr/>
            </p:nvCxnSpPr>
            <p:spPr>
              <a:xfrm flipH="1">
                <a:off x="2174189" y="3645130"/>
                <a:ext cx="935704" cy="1788135"/>
              </a:xfrm>
              <a:prstGeom prst="line">
                <a:avLst/>
              </a:prstGeom>
              <a:ln>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109893" y="3659844"/>
                <a:ext cx="2220278" cy="1996"/>
              </a:xfrm>
              <a:prstGeom prst="line">
                <a:avLst/>
              </a:prstGeom>
              <a:ln>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32190" y="3661840"/>
                <a:ext cx="1035958"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3529687" y="1699349"/>
              <a:ext cx="2378556" cy="901275"/>
            </a:xfrm>
            <a:prstGeom prst="rect">
              <a:avLst/>
            </a:prstGeom>
            <a:noFill/>
            <a:ln>
              <a:solidFill>
                <a:schemeClr val="tx1"/>
              </a:solidFill>
            </a:ln>
          </p:spPr>
          <p:txBody>
            <a:bodyPr wrap="square" rtlCol="0">
              <a:spAutoFit/>
            </a:bodyPr>
            <a:lstStyle/>
            <a:p>
              <a:pPr algn="ctr"/>
              <a:r>
                <a:rPr lang="en-US" dirty="0" err="1" smtClean="0"/>
                <a:t>Wordline</a:t>
              </a:r>
              <a:endParaRPr lang="en-US" dirty="0" smtClean="0"/>
            </a:p>
            <a:p>
              <a:pPr algn="ctr"/>
              <a:r>
                <a:rPr lang="en-US" dirty="0" smtClean="0"/>
                <a:t>Enable </a:t>
              </a:r>
              <a:endParaRPr lang="en-US" dirty="0"/>
            </a:p>
          </p:txBody>
        </p:sp>
      </p:grpSp>
      <p:grpSp>
        <p:nvGrpSpPr>
          <p:cNvPr id="38" name="Group 37"/>
          <p:cNvGrpSpPr/>
          <p:nvPr/>
        </p:nvGrpSpPr>
        <p:grpSpPr>
          <a:xfrm>
            <a:off x="3520765" y="1700068"/>
            <a:ext cx="1668409" cy="2271297"/>
            <a:chOff x="6170734" y="1697851"/>
            <a:chExt cx="2962704" cy="3167205"/>
          </a:xfrm>
        </p:grpSpPr>
        <p:grpSp>
          <p:nvGrpSpPr>
            <p:cNvPr id="24" name="Group 23"/>
            <p:cNvGrpSpPr/>
            <p:nvPr/>
          </p:nvGrpSpPr>
          <p:grpSpPr>
            <a:xfrm flipH="1">
              <a:off x="6334730" y="3125044"/>
              <a:ext cx="1954953" cy="1740012"/>
              <a:chOff x="1035958" y="3072913"/>
              <a:chExt cx="1954953" cy="1740012"/>
            </a:xfrm>
          </p:grpSpPr>
          <p:cxnSp>
            <p:nvCxnSpPr>
              <p:cNvPr id="25" name="Straight Connector 24"/>
              <p:cNvCxnSpPr/>
              <p:nvPr/>
            </p:nvCxnSpPr>
            <p:spPr>
              <a:xfrm>
                <a:off x="1035958" y="3074926"/>
                <a:ext cx="1035958" cy="0"/>
              </a:xfrm>
              <a:prstGeom prst="line">
                <a:avLst/>
              </a:prstGeom>
              <a:ln>
                <a:solidFill>
                  <a:srgbClr val="008000"/>
                </a:solidFill>
                <a:prstDash val="soli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73935" y="3072913"/>
                <a:ext cx="916976" cy="1740012"/>
              </a:xfrm>
              <a:prstGeom prst="line">
                <a:avLst/>
              </a:prstGeom>
              <a:ln>
                <a:solidFill>
                  <a:srgbClr val="008000"/>
                </a:solidFill>
                <a:prstDash val="solid"/>
              </a:ln>
            </p:spPr>
            <p:style>
              <a:lnRef idx="2">
                <a:schemeClr val="accent1"/>
              </a:lnRef>
              <a:fillRef idx="0">
                <a:schemeClr val="accent1"/>
              </a:fillRef>
              <a:effectRef idx="1">
                <a:schemeClr val="accent1"/>
              </a:effectRef>
              <a:fontRef idx="minor">
                <a:schemeClr val="tx1"/>
              </a:fontRef>
            </p:style>
          </p:cxnSp>
        </p:grpSp>
        <p:sp>
          <p:nvSpPr>
            <p:cNvPr id="31" name="TextBox 30"/>
            <p:cNvSpPr txBox="1"/>
            <p:nvPr/>
          </p:nvSpPr>
          <p:spPr>
            <a:xfrm>
              <a:off x="6170734" y="1697851"/>
              <a:ext cx="2962704" cy="901275"/>
            </a:xfrm>
            <a:prstGeom prst="rect">
              <a:avLst/>
            </a:prstGeom>
            <a:noFill/>
            <a:ln>
              <a:solidFill>
                <a:schemeClr val="tx1"/>
              </a:solidFill>
            </a:ln>
          </p:spPr>
          <p:txBody>
            <a:bodyPr wrap="none" rtlCol="0">
              <a:spAutoFit/>
            </a:bodyPr>
            <a:lstStyle/>
            <a:p>
              <a:pPr algn="ctr"/>
              <a:r>
                <a:rPr lang="en-US" dirty="0" smtClean="0"/>
                <a:t>Sense Amplifier</a:t>
              </a:r>
            </a:p>
            <a:p>
              <a:pPr algn="ctr"/>
              <a:r>
                <a:rPr lang="en-US" dirty="0" smtClean="0"/>
                <a:t>Enable </a:t>
              </a:r>
              <a:endParaRPr lang="en-US" dirty="0"/>
            </a:p>
          </p:txBody>
        </p:sp>
      </p:grpSp>
      <p:sp>
        <p:nvSpPr>
          <p:cNvPr id="32" name="TextBox 31"/>
          <p:cNvSpPr txBox="1"/>
          <p:nvPr/>
        </p:nvSpPr>
        <p:spPr>
          <a:xfrm>
            <a:off x="215166" y="2471879"/>
            <a:ext cx="535217" cy="369332"/>
          </a:xfrm>
          <a:prstGeom prst="rect">
            <a:avLst/>
          </a:prstGeom>
          <a:noFill/>
        </p:spPr>
        <p:txBody>
          <a:bodyPr wrap="none" rtlCol="0">
            <a:spAutoFit/>
          </a:bodyPr>
          <a:lstStyle/>
          <a:p>
            <a:r>
              <a:rPr lang="en-US" dirty="0" smtClean="0"/>
              <a:t>V</a:t>
            </a:r>
            <a:r>
              <a:rPr lang="en-US" baseline="-25000" dirty="0" smtClean="0"/>
              <a:t>DD</a:t>
            </a:r>
            <a:endParaRPr lang="en-US" baseline="-25000" dirty="0"/>
          </a:p>
        </p:txBody>
      </p:sp>
      <p:sp>
        <p:nvSpPr>
          <p:cNvPr id="35" name="TextBox 34"/>
          <p:cNvSpPr txBox="1"/>
          <p:nvPr/>
        </p:nvSpPr>
        <p:spPr>
          <a:xfrm>
            <a:off x="384537" y="3766199"/>
            <a:ext cx="292035" cy="369332"/>
          </a:xfrm>
          <a:prstGeom prst="rect">
            <a:avLst/>
          </a:prstGeom>
          <a:noFill/>
        </p:spPr>
        <p:txBody>
          <a:bodyPr wrap="none" rtlCol="0">
            <a:spAutoFit/>
          </a:bodyPr>
          <a:lstStyle/>
          <a:p>
            <a:r>
              <a:rPr lang="en-US" dirty="0"/>
              <a:t>0</a:t>
            </a:r>
          </a:p>
        </p:txBody>
      </p:sp>
      <p:sp>
        <p:nvSpPr>
          <p:cNvPr id="36" name="TextBox 35"/>
          <p:cNvSpPr txBox="1"/>
          <p:nvPr/>
        </p:nvSpPr>
        <p:spPr>
          <a:xfrm>
            <a:off x="4242414" y="3974826"/>
            <a:ext cx="579086" cy="369332"/>
          </a:xfrm>
          <a:prstGeom prst="rect">
            <a:avLst/>
          </a:prstGeom>
          <a:noFill/>
        </p:spPr>
        <p:txBody>
          <a:bodyPr wrap="none" rtlCol="0">
            <a:spAutoFit/>
          </a:bodyPr>
          <a:lstStyle/>
          <a:p>
            <a:r>
              <a:rPr lang="en-US" dirty="0" smtClean="0"/>
              <a:t>time</a:t>
            </a:r>
            <a:endParaRPr lang="en-US" dirty="0"/>
          </a:p>
        </p:txBody>
      </p:sp>
      <p:sp>
        <p:nvSpPr>
          <p:cNvPr id="33" name="Rectangle 32"/>
          <p:cNvSpPr/>
          <p:nvPr/>
        </p:nvSpPr>
        <p:spPr>
          <a:xfrm>
            <a:off x="5657957" y="1697869"/>
            <a:ext cx="3124583" cy="2991367"/>
          </a:xfrm>
          <a:prstGeom prst="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459989" y="1748005"/>
            <a:ext cx="1759316" cy="492443"/>
          </a:xfrm>
          <a:prstGeom prst="rect">
            <a:avLst/>
          </a:prstGeom>
          <a:noFill/>
        </p:spPr>
        <p:txBody>
          <a:bodyPr wrap="none" rtlCol="0">
            <a:spAutoFit/>
          </a:bodyPr>
          <a:lstStyle/>
          <a:p>
            <a:r>
              <a:rPr lang="en-US" sz="2600" dirty="0" smtClean="0"/>
              <a:t>PCM Cells</a:t>
            </a:r>
            <a:endParaRPr lang="en-US" sz="2600" dirty="0"/>
          </a:p>
        </p:txBody>
      </p:sp>
      <p:sp>
        <p:nvSpPr>
          <p:cNvPr id="49" name="TextBox 48"/>
          <p:cNvSpPr txBox="1"/>
          <p:nvPr/>
        </p:nvSpPr>
        <p:spPr>
          <a:xfrm>
            <a:off x="5878265" y="5480882"/>
            <a:ext cx="2667930" cy="492443"/>
          </a:xfrm>
          <a:prstGeom prst="rect">
            <a:avLst/>
          </a:prstGeom>
          <a:noFill/>
        </p:spPr>
        <p:txBody>
          <a:bodyPr wrap="none" rtlCol="0">
            <a:spAutoFit/>
          </a:bodyPr>
          <a:lstStyle/>
          <a:p>
            <a:r>
              <a:rPr lang="en-US" sz="2600" dirty="0" smtClean="0"/>
              <a:t>Sense Amplifiers</a:t>
            </a:r>
            <a:endParaRPr lang="en-US" sz="2600" dirty="0"/>
          </a:p>
        </p:txBody>
      </p:sp>
      <p:cxnSp>
        <p:nvCxnSpPr>
          <p:cNvPr id="50" name="Straight Connector 49"/>
          <p:cNvCxnSpPr/>
          <p:nvPr/>
        </p:nvCxnSpPr>
        <p:spPr>
          <a:xfrm flipH="1">
            <a:off x="5887567" y="2733243"/>
            <a:ext cx="37456" cy="2199935"/>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6173639"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6476420"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6762492"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7048564"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7334636"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7620708"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7923489"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8209561"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8495633" y="2731246"/>
            <a:ext cx="37456" cy="2201932"/>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5663004" y="2282773"/>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932888" y="2383042"/>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650854" y="2385038"/>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368820" y="2387034"/>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6070077" y="2389030"/>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5771334" y="2391027"/>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8371881" y="2368326"/>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089847" y="2370322"/>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807813" y="2372318"/>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7509070" y="2374314"/>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7227036" y="2376311"/>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ounded Rectangle 72"/>
          <p:cNvSpPr/>
          <p:nvPr/>
        </p:nvSpPr>
        <p:spPr>
          <a:xfrm>
            <a:off x="5663004" y="2886385"/>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949597" y="2986654"/>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667563" y="2988650"/>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6385529" y="2990646"/>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086786" y="2992642"/>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788043" y="2994639"/>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8388590" y="2971938"/>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8106556" y="2973934"/>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7824522" y="2975930"/>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7525779" y="2977926"/>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7243745" y="2979923"/>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ounded Rectangle 84"/>
          <p:cNvSpPr/>
          <p:nvPr/>
        </p:nvSpPr>
        <p:spPr>
          <a:xfrm>
            <a:off x="5663004" y="3489998"/>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932888" y="3590267"/>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650854" y="3592263"/>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368820" y="3594259"/>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070077" y="3596255"/>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771334" y="3598252"/>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8371881" y="3575551"/>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089847" y="3577547"/>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807813" y="3579543"/>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7509070" y="3581539"/>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7227036" y="3583536"/>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ounded Rectangle 96"/>
          <p:cNvSpPr/>
          <p:nvPr/>
        </p:nvSpPr>
        <p:spPr>
          <a:xfrm>
            <a:off x="5663004" y="4093610"/>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932888" y="4193879"/>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650854" y="4195875"/>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368820" y="4197871"/>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70077" y="4199867"/>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71334" y="4201864"/>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8371881" y="4179163"/>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8089847" y="4181159"/>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807813" y="4183155"/>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509070" y="4185151"/>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227036" y="4187148"/>
            <a:ext cx="284053" cy="334231"/>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p:cNvGrpSpPr/>
          <p:nvPr/>
        </p:nvGrpSpPr>
        <p:grpSpPr>
          <a:xfrm>
            <a:off x="5660187" y="2298275"/>
            <a:ext cx="3107874" cy="2362318"/>
            <a:chOff x="9410116" y="3733983"/>
            <a:chExt cx="3107874" cy="2362318"/>
          </a:xfrm>
        </p:grpSpPr>
        <p:grpSp>
          <p:nvGrpSpPr>
            <p:cNvPr id="144" name="Group 143"/>
            <p:cNvGrpSpPr/>
            <p:nvPr/>
          </p:nvGrpSpPr>
          <p:grpSpPr>
            <a:xfrm>
              <a:off x="9410116" y="3733983"/>
              <a:ext cx="3107874" cy="551481"/>
              <a:chOff x="5635980" y="1888404"/>
              <a:chExt cx="3107874" cy="551481"/>
            </a:xfrm>
          </p:grpSpPr>
          <p:sp>
            <p:nvSpPr>
              <p:cNvPr id="145" name="Rounded Rectangle 144"/>
              <p:cNvSpPr/>
              <p:nvPr/>
            </p:nvSpPr>
            <p:spPr>
              <a:xfrm>
                <a:off x="5635980"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p:cNvSpPr/>
              <p:nvPr/>
            </p:nvSpPr>
            <p:spPr>
              <a:xfrm>
                <a:off x="6917526"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663549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635345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605471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807448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7792451"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749370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7211674"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9410116" y="4337595"/>
              <a:ext cx="3107874" cy="551481"/>
              <a:chOff x="5617252" y="1888404"/>
              <a:chExt cx="3107874" cy="551481"/>
            </a:xfrm>
          </p:grpSpPr>
          <p:sp>
            <p:nvSpPr>
              <p:cNvPr id="157" name="Rounded Rectangle 156"/>
              <p:cNvSpPr/>
              <p:nvPr/>
            </p:nvSpPr>
            <p:spPr>
              <a:xfrm>
                <a:off x="5617252"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6917526"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663549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635345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p:cNvSpPr/>
              <p:nvPr/>
            </p:nvSpPr>
            <p:spPr>
              <a:xfrm>
                <a:off x="605471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807448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7792451"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749370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7211674"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9410116" y="4941207"/>
              <a:ext cx="3107874" cy="551481"/>
              <a:chOff x="5631942" y="1888403"/>
              <a:chExt cx="3107874" cy="551481"/>
            </a:xfrm>
          </p:grpSpPr>
          <p:sp>
            <p:nvSpPr>
              <p:cNvPr id="169" name="Rounded Rectangle 168"/>
              <p:cNvSpPr/>
              <p:nvPr/>
            </p:nvSpPr>
            <p:spPr>
              <a:xfrm>
                <a:off x="5631942" y="1888403"/>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p:cNvSpPr/>
              <p:nvPr/>
            </p:nvSpPr>
            <p:spPr>
              <a:xfrm>
                <a:off x="6917526"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p:cNvSpPr/>
              <p:nvPr/>
            </p:nvSpPr>
            <p:spPr>
              <a:xfrm>
                <a:off x="663549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635345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p:cNvSpPr/>
              <p:nvPr/>
            </p:nvSpPr>
            <p:spPr>
              <a:xfrm>
                <a:off x="605471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p:cNvSpPr/>
              <p:nvPr/>
            </p:nvSpPr>
            <p:spPr>
              <a:xfrm>
                <a:off x="807448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p:cNvSpPr/>
              <p:nvPr/>
            </p:nvSpPr>
            <p:spPr>
              <a:xfrm>
                <a:off x="7792451"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749370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7211674"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0" name="Group 179"/>
            <p:cNvGrpSpPr/>
            <p:nvPr/>
          </p:nvGrpSpPr>
          <p:grpSpPr>
            <a:xfrm>
              <a:off x="9410116" y="5544820"/>
              <a:ext cx="3107874" cy="551481"/>
              <a:chOff x="5663341" y="1888404"/>
              <a:chExt cx="3107874" cy="551481"/>
            </a:xfrm>
          </p:grpSpPr>
          <p:sp>
            <p:nvSpPr>
              <p:cNvPr id="181" name="Rounded Rectangle 180"/>
              <p:cNvSpPr/>
              <p:nvPr/>
            </p:nvSpPr>
            <p:spPr>
              <a:xfrm>
                <a:off x="5663341" y="1888404"/>
                <a:ext cx="3107874" cy="551481"/>
              </a:xfrm>
              <a:prstGeom prst="roundRect">
                <a:avLst>
                  <a:gd name="adj" fmla="val 478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6917526"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663549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635345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p:cNvSpPr/>
              <p:nvPr/>
            </p:nvSpPr>
            <p:spPr>
              <a:xfrm>
                <a:off x="605471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5755972"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p:cNvSpPr/>
              <p:nvPr/>
            </p:nvSpPr>
            <p:spPr>
              <a:xfrm>
                <a:off x="8356519"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p:nvPr/>
            </p:nvSpPr>
            <p:spPr>
              <a:xfrm>
                <a:off x="8074485"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p:cNvSpPr/>
              <p:nvPr/>
            </p:nvSpPr>
            <p:spPr>
              <a:xfrm>
                <a:off x="7792451"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7493708"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7211674" y="1985308"/>
                <a:ext cx="284053" cy="334231"/>
              </a:xfrm>
              <a:prstGeom prst="ellipse">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8" name="Group 107"/>
          <p:cNvGrpSpPr/>
          <p:nvPr/>
        </p:nvGrpSpPr>
        <p:grpSpPr>
          <a:xfrm>
            <a:off x="5796493" y="2997394"/>
            <a:ext cx="2891491" cy="335919"/>
            <a:chOff x="9502826" y="2166619"/>
            <a:chExt cx="2884600" cy="340740"/>
          </a:xfrm>
        </p:grpSpPr>
        <p:sp>
          <p:nvSpPr>
            <p:cNvPr id="109" name="Oval 108"/>
            <p:cNvSpPr/>
            <p:nvPr/>
          </p:nvSpPr>
          <p:spPr>
            <a:xfrm>
              <a:off x="106586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10369676" y="2173128"/>
              <a:ext cx="295534"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10080726" y="2173128"/>
              <a:ext cx="299517"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9791775" y="2173128"/>
              <a:ext cx="299118"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9502826" y="2173128"/>
              <a:ext cx="2840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12098809" y="2173128"/>
              <a:ext cx="288617"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11814425" y="2173128"/>
              <a:ext cx="293153"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11525475" y="2173128"/>
              <a:ext cx="292752"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11236526" y="2166619"/>
              <a:ext cx="284053" cy="340740"/>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10947575" y="2173128"/>
              <a:ext cx="296335" cy="334231"/>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736667" y="4959043"/>
            <a:ext cx="2880926" cy="540880"/>
            <a:chOff x="10546809" y="1004272"/>
            <a:chExt cx="2880926" cy="540880"/>
          </a:xfrm>
        </p:grpSpPr>
        <p:sp>
          <p:nvSpPr>
            <p:cNvPr id="192" name="Rectangle 191"/>
            <p:cNvSpPr/>
            <p:nvPr/>
          </p:nvSpPr>
          <p:spPr>
            <a:xfrm>
              <a:off x="11992369"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12278952"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12565535"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12852118"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13138697"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10559454"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10846037"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11132620"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ectangle 199"/>
            <p:cNvSpPr/>
            <p:nvPr/>
          </p:nvSpPr>
          <p:spPr>
            <a:xfrm>
              <a:off x="11419203"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11705786" y="1028252"/>
              <a:ext cx="284054" cy="48463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10546809" y="1004272"/>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745540" y="4955252"/>
            <a:ext cx="2881792" cy="540880"/>
            <a:chOff x="10407054" y="4283405"/>
            <a:chExt cx="2881792" cy="540880"/>
          </a:xfrm>
        </p:grpSpPr>
        <p:sp>
          <p:nvSpPr>
            <p:cNvPr id="39" name="Rectangle 38"/>
            <p:cNvSpPr/>
            <p:nvPr/>
          </p:nvSpPr>
          <p:spPr>
            <a:xfrm>
              <a:off x="11839969"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12126552"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2413135"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2699718"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2986297"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0407054"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10693637"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0980220"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1266803"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11553386" y="4320895"/>
              <a:ext cx="284054" cy="484635"/>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0407920" y="4283405"/>
              <a:ext cx="2880926" cy="54088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Arrow Connector 7"/>
          <p:cNvCxnSpPr/>
          <p:nvPr/>
        </p:nvCxnSpPr>
        <p:spPr>
          <a:xfrm flipV="1">
            <a:off x="686551" y="4376078"/>
            <a:ext cx="0" cy="1287081"/>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a:off x="686551" y="5663159"/>
            <a:ext cx="4205124" cy="0"/>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 name="Freeform 21"/>
          <p:cNvSpPr/>
          <p:nvPr/>
        </p:nvSpPr>
        <p:spPr>
          <a:xfrm>
            <a:off x="703713" y="4496205"/>
            <a:ext cx="738043" cy="1166954"/>
          </a:xfrm>
          <a:custGeom>
            <a:avLst/>
            <a:gdLst>
              <a:gd name="connsiteX0" fmla="*/ 0 w 635060"/>
              <a:gd name="connsiteY0" fmla="*/ 1166954 h 1166954"/>
              <a:gd name="connsiteX1" fmla="*/ 240293 w 635060"/>
              <a:gd name="connsiteY1" fmla="*/ 480510 h 1166954"/>
              <a:gd name="connsiteX2" fmla="*/ 635060 w 635060"/>
              <a:gd name="connsiteY2" fmla="*/ 0 h 1166954"/>
              <a:gd name="connsiteX3" fmla="*/ 635060 w 635060"/>
              <a:gd name="connsiteY3" fmla="*/ 0 h 1166954"/>
            </a:gdLst>
            <a:ahLst/>
            <a:cxnLst>
              <a:cxn ang="0">
                <a:pos x="connsiteX0" y="connsiteY0"/>
              </a:cxn>
              <a:cxn ang="0">
                <a:pos x="connsiteX1" y="connsiteY1"/>
              </a:cxn>
              <a:cxn ang="0">
                <a:pos x="connsiteX2" y="connsiteY2"/>
              </a:cxn>
              <a:cxn ang="0">
                <a:pos x="connsiteX3" y="connsiteY3"/>
              </a:cxn>
            </a:cxnLst>
            <a:rect l="l" t="t" r="r" b="b"/>
            <a:pathLst>
              <a:path w="635060" h="1166954">
                <a:moveTo>
                  <a:pt x="0" y="1166954"/>
                </a:moveTo>
                <a:cubicBezTo>
                  <a:pt x="67225" y="920978"/>
                  <a:pt x="134450" y="675002"/>
                  <a:pt x="240293" y="480510"/>
                </a:cubicBezTo>
                <a:cubicBezTo>
                  <a:pt x="346136" y="286018"/>
                  <a:pt x="635060" y="0"/>
                  <a:pt x="635060" y="0"/>
                </a:cubicBezTo>
                <a:lnTo>
                  <a:pt x="635060" y="0"/>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p:cNvSpPr txBox="1"/>
          <p:nvPr/>
        </p:nvSpPr>
        <p:spPr>
          <a:xfrm>
            <a:off x="257456" y="4324594"/>
            <a:ext cx="351453" cy="369332"/>
          </a:xfrm>
          <a:prstGeom prst="rect">
            <a:avLst/>
          </a:prstGeom>
          <a:noFill/>
        </p:spPr>
        <p:txBody>
          <a:bodyPr wrap="none" rtlCol="0">
            <a:spAutoFit/>
          </a:bodyPr>
          <a:lstStyle/>
          <a:p>
            <a:r>
              <a:rPr lang="en-US" dirty="0" smtClean="0"/>
              <a:t>V</a:t>
            </a:r>
            <a:endParaRPr lang="en-US" dirty="0"/>
          </a:p>
        </p:txBody>
      </p:sp>
      <p:sp>
        <p:nvSpPr>
          <p:cNvPr id="119" name="Freeform 118"/>
          <p:cNvSpPr/>
          <p:nvPr/>
        </p:nvSpPr>
        <p:spPr>
          <a:xfrm>
            <a:off x="1424593" y="4479044"/>
            <a:ext cx="2660385" cy="943860"/>
          </a:xfrm>
          <a:custGeom>
            <a:avLst/>
            <a:gdLst>
              <a:gd name="connsiteX0" fmla="*/ 0 w 2660385"/>
              <a:gd name="connsiteY0" fmla="*/ 0 h 943860"/>
              <a:gd name="connsiteX1" fmla="*/ 944007 w 2660385"/>
              <a:gd name="connsiteY1" fmla="*/ 669282 h 943860"/>
              <a:gd name="connsiteX2" fmla="*/ 2660385 w 2660385"/>
              <a:gd name="connsiteY2" fmla="*/ 943860 h 943860"/>
            </a:gdLst>
            <a:ahLst/>
            <a:cxnLst>
              <a:cxn ang="0">
                <a:pos x="connsiteX0" y="connsiteY0"/>
              </a:cxn>
              <a:cxn ang="0">
                <a:pos x="connsiteX1" y="connsiteY1"/>
              </a:cxn>
              <a:cxn ang="0">
                <a:pos x="connsiteX2" y="connsiteY2"/>
              </a:cxn>
            </a:cxnLst>
            <a:rect l="l" t="t" r="r" b="b"/>
            <a:pathLst>
              <a:path w="2660385" h="943860">
                <a:moveTo>
                  <a:pt x="0" y="0"/>
                </a:moveTo>
                <a:cubicBezTo>
                  <a:pt x="250305" y="255986"/>
                  <a:pt x="500610" y="511972"/>
                  <a:pt x="944007" y="669282"/>
                </a:cubicBezTo>
                <a:cubicBezTo>
                  <a:pt x="1387404" y="826592"/>
                  <a:pt x="2023894" y="885226"/>
                  <a:pt x="2660385" y="94386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22" name="Group 121"/>
          <p:cNvGrpSpPr/>
          <p:nvPr/>
        </p:nvGrpSpPr>
        <p:grpSpPr>
          <a:xfrm>
            <a:off x="3638721" y="4513366"/>
            <a:ext cx="839180" cy="892377"/>
            <a:chOff x="3638721" y="4513366"/>
            <a:chExt cx="839180" cy="892377"/>
          </a:xfrm>
        </p:grpSpPr>
        <p:sp>
          <p:nvSpPr>
            <p:cNvPr id="120" name="TextBox 119"/>
            <p:cNvSpPr txBox="1"/>
            <p:nvPr/>
          </p:nvSpPr>
          <p:spPr>
            <a:xfrm>
              <a:off x="3638721" y="4513366"/>
              <a:ext cx="839180" cy="369332"/>
            </a:xfrm>
            <a:prstGeom prst="rect">
              <a:avLst/>
            </a:prstGeom>
            <a:noFill/>
          </p:spPr>
          <p:txBody>
            <a:bodyPr wrap="none" rtlCol="0">
              <a:spAutoFit/>
            </a:bodyPr>
            <a:lstStyle/>
            <a:p>
              <a:r>
                <a:rPr lang="en-US" dirty="0" smtClean="0"/>
                <a:t>Sense</a:t>
              </a:r>
              <a:endParaRPr lang="en-US" dirty="0"/>
            </a:p>
          </p:txBody>
        </p:sp>
        <p:sp>
          <p:nvSpPr>
            <p:cNvPr id="121" name="Down Arrow 120"/>
            <p:cNvSpPr/>
            <p:nvPr/>
          </p:nvSpPr>
          <p:spPr>
            <a:xfrm>
              <a:off x="3947668" y="4925233"/>
              <a:ext cx="223129" cy="480510"/>
            </a:xfrm>
            <a:prstGeom prst="downArrow">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4" name="TextBox 203"/>
          <p:cNvSpPr txBox="1"/>
          <p:nvPr/>
        </p:nvSpPr>
        <p:spPr>
          <a:xfrm>
            <a:off x="4188849" y="5654562"/>
            <a:ext cx="579086" cy="369332"/>
          </a:xfrm>
          <a:prstGeom prst="rect">
            <a:avLst/>
          </a:prstGeom>
          <a:noFill/>
        </p:spPr>
        <p:txBody>
          <a:bodyPr wrap="none" rtlCol="0">
            <a:spAutoFit/>
          </a:bodyPr>
          <a:lstStyle/>
          <a:p>
            <a:r>
              <a:rPr lang="en-US" dirty="0" smtClean="0"/>
              <a:t>time</a:t>
            </a:r>
            <a:endParaRPr lang="en-US" dirty="0"/>
          </a:p>
        </p:txBody>
      </p:sp>
      <p:sp>
        <p:nvSpPr>
          <p:cNvPr id="125" name="TextBox 124"/>
          <p:cNvSpPr txBox="1"/>
          <p:nvPr/>
        </p:nvSpPr>
        <p:spPr>
          <a:xfrm>
            <a:off x="858188" y="5199810"/>
            <a:ext cx="1467657" cy="369332"/>
          </a:xfrm>
          <a:prstGeom prst="rect">
            <a:avLst/>
          </a:prstGeom>
          <a:noFill/>
        </p:spPr>
        <p:txBody>
          <a:bodyPr wrap="none" rtlCol="0">
            <a:spAutoFit/>
          </a:bodyPr>
          <a:lstStyle/>
          <a:p>
            <a:r>
              <a:rPr lang="en-US" dirty="0" smtClean="0"/>
              <a:t>RC charging</a:t>
            </a:r>
            <a:endParaRPr lang="en-US" dirty="0"/>
          </a:p>
        </p:txBody>
      </p:sp>
      <p:sp>
        <p:nvSpPr>
          <p:cNvPr id="205" name="TextBox 204"/>
          <p:cNvSpPr txBox="1"/>
          <p:nvPr/>
        </p:nvSpPr>
        <p:spPr>
          <a:xfrm>
            <a:off x="1834449" y="4511317"/>
            <a:ext cx="1762735" cy="369332"/>
          </a:xfrm>
          <a:prstGeom prst="rect">
            <a:avLst/>
          </a:prstGeom>
          <a:noFill/>
        </p:spPr>
        <p:txBody>
          <a:bodyPr wrap="none" rtlCol="0">
            <a:spAutoFit/>
          </a:bodyPr>
          <a:lstStyle/>
          <a:p>
            <a:r>
              <a:rPr lang="en-US" dirty="0" smtClean="0"/>
              <a:t>RC discharging</a:t>
            </a:r>
            <a:endParaRPr lang="en-US" dirty="0"/>
          </a:p>
        </p:txBody>
      </p:sp>
    </p:spTree>
    <p:extLst>
      <p:ext uri="{BB962C8B-B14F-4D97-AF65-F5344CB8AC3E}">
        <p14:creationId xmlns:p14="http://schemas.microsoft.com/office/powerpoint/2010/main" val="3260308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1000"/>
                                        <p:tgtEl>
                                          <p:spTgt spid="1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1000"/>
                                        <p:tgtEl>
                                          <p:spTgt spid="108"/>
                                        </p:tgtEl>
                                      </p:cBhvr>
                                    </p:animEffec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0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par>
                                <p:cTn id="36" presetID="1" presetClass="exit" presetSubtype="0" fill="hold" grpId="2" nodeType="withEffect">
                                  <p:stCondLst>
                                    <p:cond delay="0"/>
                                  </p:stCondLst>
                                  <p:childTnLst>
                                    <p:set>
                                      <p:cBhvr>
                                        <p:cTn id="37" dur="1" fill="hold">
                                          <p:stCondLst>
                                            <p:cond delay="0"/>
                                          </p:stCondLst>
                                        </p:cTn>
                                        <p:tgtEl>
                                          <p:spTgt spid="20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119" grpId="0" animBg="1"/>
      <p:bldP spid="125" grpId="0"/>
      <p:bldP spid="125" grpId="1"/>
      <p:bldP spid="205" grpId="1"/>
      <p:bldP spid="205"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0732" y="2557003"/>
            <a:ext cx="3699665" cy="532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69" name="Rounded Rectangle 68"/>
          <p:cNvSpPr/>
          <p:nvPr/>
        </p:nvSpPr>
        <p:spPr>
          <a:xfrm>
            <a:off x="5246626" y="1905116"/>
            <a:ext cx="3776234" cy="2824251"/>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15198" y="1210235"/>
            <a:ext cx="8904938" cy="4770537"/>
          </a:xfrm>
          <a:prstGeom prst="rect">
            <a:avLst/>
          </a:prstGeom>
          <a:noFill/>
        </p:spPr>
        <p:txBody>
          <a:bodyPr wrap="square" rtlCol="0">
            <a:spAutoFit/>
          </a:bodyPr>
          <a:lstStyle/>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a:p>
            <a:pPr marL="457200" indent="-457200">
              <a:buFont typeface="Arial"/>
              <a:buChar char="•"/>
            </a:pPr>
            <a:r>
              <a:rPr lang="en-US" sz="2600" dirty="0" smtClean="0"/>
              <a:t>Capacitive Discharge and compare against </a:t>
            </a:r>
            <a:r>
              <a:rPr lang="en-US" sz="2600" dirty="0" err="1"/>
              <a:t>V</a:t>
            </a:r>
            <a:r>
              <a:rPr lang="en-US" sz="2600" baseline="-25000" dirty="0" err="1" smtClean="0"/>
              <a:t>ref</a:t>
            </a:r>
            <a:endParaRPr lang="en-US" sz="2600" baseline="-25000" dirty="0" smtClean="0"/>
          </a:p>
          <a:p>
            <a:pPr marL="457200" indent="-457200">
              <a:buFont typeface="Arial"/>
              <a:buChar char="•"/>
            </a:pPr>
            <a:r>
              <a:rPr lang="en-US" sz="2600" dirty="0" smtClean="0"/>
              <a:t>Variation in SET and RESET distributions</a:t>
            </a:r>
            <a:endParaRPr lang="en-US" sz="2600" dirty="0"/>
          </a:p>
        </p:txBody>
      </p:sp>
      <p:sp>
        <p:nvSpPr>
          <p:cNvPr id="2" name="Title 1"/>
          <p:cNvSpPr>
            <a:spLocks noGrp="1"/>
          </p:cNvSpPr>
          <p:nvPr>
            <p:ph type="title"/>
          </p:nvPr>
        </p:nvSpPr>
        <p:spPr>
          <a:xfrm>
            <a:off x="0" y="198438"/>
            <a:ext cx="9144000" cy="487362"/>
          </a:xfrm>
        </p:spPr>
        <p:txBody>
          <a:bodyPr/>
          <a:lstStyle/>
          <a:p>
            <a:r>
              <a:rPr lang="en-US" dirty="0" smtClean="0">
                <a:latin typeface="Arial"/>
                <a:cs typeface="Arial"/>
              </a:rPr>
              <a:t>SENSING DATA FOR READ</a:t>
            </a:r>
            <a:endParaRPr lang="en-US" dirty="0">
              <a:latin typeface="Arial"/>
              <a:cs typeface="Aria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6</a:t>
            </a:fld>
            <a:endParaRPr lang="en-US"/>
          </a:p>
        </p:txBody>
      </p:sp>
      <p:sp>
        <p:nvSpPr>
          <p:cNvPr id="11" name="Freeform 10"/>
          <p:cNvSpPr/>
          <p:nvPr/>
        </p:nvSpPr>
        <p:spPr>
          <a:xfrm>
            <a:off x="606938" y="1670201"/>
            <a:ext cx="3735294" cy="448236"/>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606938" y="1670201"/>
            <a:ext cx="3735294" cy="1314824"/>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3" name="Group 22"/>
          <p:cNvGrpSpPr/>
          <p:nvPr/>
        </p:nvGrpSpPr>
        <p:grpSpPr>
          <a:xfrm>
            <a:off x="64893" y="1129335"/>
            <a:ext cx="4647045" cy="3598776"/>
            <a:chOff x="683126" y="1864663"/>
            <a:chExt cx="4647045" cy="3598776"/>
          </a:xfrm>
        </p:grpSpPr>
        <p:cxnSp>
          <p:nvCxnSpPr>
            <p:cNvPr id="7" name="Straight Arrow Connector 6"/>
            <p:cNvCxnSpPr/>
            <p:nvPr/>
          </p:nvCxnSpPr>
          <p:spPr>
            <a:xfrm flipH="1" flipV="1">
              <a:off x="1225172" y="1864663"/>
              <a:ext cx="14940" cy="299122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225171" y="4829656"/>
              <a:ext cx="4105000" cy="11285"/>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83126" y="2067969"/>
              <a:ext cx="877042" cy="523220"/>
            </a:xfrm>
            <a:prstGeom prst="rect">
              <a:avLst/>
            </a:prstGeom>
            <a:noFill/>
          </p:spPr>
          <p:txBody>
            <a:bodyPr wrap="square" rtlCol="0">
              <a:spAutoFit/>
            </a:bodyPr>
            <a:lstStyle/>
            <a:p>
              <a:r>
                <a:rPr lang="en-US" sz="2800" dirty="0" smtClean="0"/>
                <a:t>V</a:t>
              </a:r>
              <a:endParaRPr lang="en-US" sz="2800" baseline="-25000" dirty="0"/>
            </a:p>
          </p:txBody>
        </p:sp>
        <p:sp>
          <p:nvSpPr>
            <p:cNvPr id="19" name="TextBox 18"/>
            <p:cNvSpPr txBox="1"/>
            <p:nvPr/>
          </p:nvSpPr>
          <p:spPr>
            <a:xfrm>
              <a:off x="1558449" y="4940219"/>
              <a:ext cx="863012" cy="523220"/>
            </a:xfrm>
            <a:prstGeom prst="rect">
              <a:avLst/>
            </a:prstGeom>
            <a:noFill/>
          </p:spPr>
          <p:txBody>
            <a:bodyPr wrap="none" rtlCol="0">
              <a:spAutoFit/>
            </a:bodyPr>
            <a:lstStyle/>
            <a:p>
              <a:r>
                <a:rPr lang="en-US" sz="2800" dirty="0" smtClean="0"/>
                <a:t>time</a:t>
              </a:r>
              <a:endParaRPr lang="en-US" sz="2800" dirty="0"/>
            </a:p>
          </p:txBody>
        </p:sp>
      </p:grpSp>
      <p:sp>
        <p:nvSpPr>
          <p:cNvPr id="20" name="TextBox 19"/>
          <p:cNvSpPr txBox="1"/>
          <p:nvPr/>
        </p:nvSpPr>
        <p:spPr>
          <a:xfrm>
            <a:off x="2268949" y="3464351"/>
            <a:ext cx="876512" cy="523220"/>
          </a:xfrm>
          <a:prstGeom prst="rect">
            <a:avLst/>
          </a:prstGeom>
          <a:noFill/>
        </p:spPr>
        <p:txBody>
          <a:bodyPr wrap="none" rtlCol="0">
            <a:spAutoFit/>
          </a:bodyPr>
          <a:lstStyle/>
          <a:p>
            <a:r>
              <a:rPr lang="en-US" sz="2800" dirty="0" smtClean="0">
                <a:solidFill>
                  <a:srgbClr val="FF0000"/>
                </a:solidFill>
              </a:rPr>
              <a:t>SET</a:t>
            </a:r>
            <a:endParaRPr lang="en-US" sz="2800" dirty="0">
              <a:solidFill>
                <a:srgbClr val="FF0000"/>
              </a:solidFill>
            </a:endParaRPr>
          </a:p>
        </p:txBody>
      </p:sp>
      <p:sp>
        <p:nvSpPr>
          <p:cNvPr id="21" name="TextBox 20"/>
          <p:cNvSpPr txBox="1"/>
          <p:nvPr/>
        </p:nvSpPr>
        <p:spPr>
          <a:xfrm>
            <a:off x="2029343" y="1005927"/>
            <a:ext cx="1375321" cy="523220"/>
          </a:xfrm>
          <a:prstGeom prst="rect">
            <a:avLst/>
          </a:prstGeom>
          <a:noFill/>
        </p:spPr>
        <p:txBody>
          <a:bodyPr wrap="none" rtlCol="0">
            <a:spAutoFit/>
          </a:bodyPr>
          <a:lstStyle/>
          <a:p>
            <a:r>
              <a:rPr lang="en-US" sz="2800" dirty="0" smtClean="0">
                <a:solidFill>
                  <a:srgbClr val="008000"/>
                </a:solidFill>
              </a:rPr>
              <a:t>RESET</a:t>
            </a:r>
            <a:endParaRPr lang="en-US" sz="2800" dirty="0">
              <a:solidFill>
                <a:srgbClr val="008000"/>
              </a:solidFill>
            </a:endParaRPr>
          </a:p>
        </p:txBody>
      </p:sp>
      <p:sp>
        <p:nvSpPr>
          <p:cNvPr id="17" name="TextBox 16"/>
          <p:cNvSpPr txBox="1"/>
          <p:nvPr/>
        </p:nvSpPr>
        <p:spPr>
          <a:xfrm>
            <a:off x="4300397" y="2300714"/>
            <a:ext cx="723275" cy="523220"/>
          </a:xfrm>
          <a:prstGeom prst="rect">
            <a:avLst/>
          </a:prstGeom>
          <a:noFill/>
        </p:spPr>
        <p:txBody>
          <a:bodyPr wrap="none" rtlCol="0">
            <a:spAutoFit/>
          </a:bodyPr>
          <a:lstStyle/>
          <a:p>
            <a:r>
              <a:rPr lang="en-US" sz="2800" dirty="0" err="1"/>
              <a:t>V</a:t>
            </a:r>
            <a:r>
              <a:rPr lang="en-US" sz="2800" baseline="-25000" dirty="0" err="1" smtClean="0"/>
              <a:t>ref</a:t>
            </a:r>
            <a:endParaRPr lang="en-US" sz="2800" baseline="-25000" dirty="0" smtClean="0"/>
          </a:p>
        </p:txBody>
      </p:sp>
      <p:sp>
        <p:nvSpPr>
          <p:cNvPr id="28" name="Rectangle 27"/>
          <p:cNvSpPr/>
          <p:nvPr/>
        </p:nvSpPr>
        <p:spPr>
          <a:xfrm>
            <a:off x="985830" y="6098014"/>
            <a:ext cx="7252721"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a:solidFill>
                  <a:prstClr val="black"/>
                </a:solidFill>
              </a:rPr>
              <a:t>Sensing </a:t>
            </a:r>
            <a:r>
              <a:rPr lang="en-US" sz="2600" kern="0" dirty="0" smtClean="0">
                <a:solidFill>
                  <a:prstClr val="black"/>
                </a:solidFill>
              </a:rPr>
              <a:t>time is determined by worst case cells</a:t>
            </a:r>
            <a:endParaRPr lang="en-US" sz="2600" kern="0" dirty="0">
              <a:solidFill>
                <a:prstClr val="black"/>
              </a:solidFill>
            </a:endParaRPr>
          </a:p>
        </p:txBody>
      </p:sp>
      <p:sp>
        <p:nvSpPr>
          <p:cNvPr id="3" name="Rectangle 2"/>
          <p:cNvSpPr/>
          <p:nvPr/>
        </p:nvSpPr>
        <p:spPr>
          <a:xfrm>
            <a:off x="634943" y="1639060"/>
            <a:ext cx="1136212" cy="15708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722138" y="1723264"/>
            <a:ext cx="1136212" cy="15708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775915" y="1688240"/>
            <a:ext cx="1136212" cy="15708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815710" y="1722312"/>
            <a:ext cx="1136212" cy="15708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2" name="Group 41"/>
          <p:cNvGrpSpPr/>
          <p:nvPr/>
        </p:nvGrpSpPr>
        <p:grpSpPr>
          <a:xfrm>
            <a:off x="5194860" y="1973717"/>
            <a:ext cx="3811292" cy="2780177"/>
            <a:chOff x="5144733" y="2224397"/>
            <a:chExt cx="3811292" cy="2780177"/>
          </a:xfrm>
        </p:grpSpPr>
        <p:grpSp>
          <p:nvGrpSpPr>
            <p:cNvPr id="13" name="Group 12"/>
            <p:cNvGrpSpPr/>
            <p:nvPr/>
          </p:nvGrpSpPr>
          <p:grpSpPr>
            <a:xfrm>
              <a:off x="5769073" y="2424718"/>
              <a:ext cx="3186952" cy="2579856"/>
              <a:chOff x="5702237" y="2424718"/>
              <a:chExt cx="3186952" cy="2579856"/>
            </a:xfrm>
          </p:grpSpPr>
          <p:grpSp>
            <p:nvGrpSpPr>
              <p:cNvPr id="9" name="Group 8"/>
              <p:cNvGrpSpPr/>
              <p:nvPr/>
            </p:nvGrpSpPr>
            <p:grpSpPr>
              <a:xfrm>
                <a:off x="5702237" y="2424718"/>
                <a:ext cx="3186952" cy="1916814"/>
                <a:chOff x="7456681" y="1623582"/>
                <a:chExt cx="4797629" cy="2504162"/>
              </a:xfrm>
            </p:grpSpPr>
            <p:cxnSp>
              <p:nvCxnSpPr>
                <p:cNvPr id="32" name="Straight Arrow Connector 31"/>
                <p:cNvCxnSpPr/>
                <p:nvPr/>
              </p:nvCxnSpPr>
              <p:spPr>
                <a:xfrm flipV="1">
                  <a:off x="7456681" y="1752578"/>
                  <a:ext cx="11759" cy="237516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7456681" y="4115986"/>
                  <a:ext cx="4797629" cy="11758"/>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7821212" y="2250336"/>
                  <a:ext cx="1469860" cy="1559936"/>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Freeform 34"/>
                <p:cNvSpPr/>
                <p:nvPr/>
              </p:nvSpPr>
              <p:spPr>
                <a:xfrm>
                  <a:off x="10101968" y="2528621"/>
                  <a:ext cx="1705503" cy="1257677"/>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8012933" y="1623582"/>
                  <a:ext cx="1424163" cy="643337"/>
                </a:xfrm>
                <a:prstGeom prst="rect">
                  <a:avLst/>
                </a:prstGeom>
                <a:noFill/>
              </p:spPr>
              <p:txBody>
                <a:bodyPr wrap="square" rtlCol="0">
                  <a:spAutoFit/>
                </a:bodyPr>
                <a:lstStyle/>
                <a:p>
                  <a:r>
                    <a:rPr lang="en-US" sz="2600" dirty="0" smtClean="0">
                      <a:solidFill>
                        <a:srgbClr val="FF0000"/>
                      </a:solidFill>
                    </a:rPr>
                    <a:t>SET</a:t>
                  </a:r>
                  <a:endParaRPr lang="en-US" sz="2600" dirty="0">
                    <a:solidFill>
                      <a:srgbClr val="FF0000"/>
                    </a:solidFill>
                  </a:endParaRPr>
                </a:p>
              </p:txBody>
            </p:sp>
            <p:sp>
              <p:nvSpPr>
                <p:cNvPr id="37" name="TextBox 36"/>
                <p:cNvSpPr txBox="1"/>
                <p:nvPr/>
              </p:nvSpPr>
              <p:spPr>
                <a:xfrm>
                  <a:off x="9965323" y="1775950"/>
                  <a:ext cx="2037448" cy="643337"/>
                </a:xfrm>
                <a:prstGeom prst="rect">
                  <a:avLst/>
                </a:prstGeom>
                <a:noFill/>
              </p:spPr>
              <p:txBody>
                <a:bodyPr wrap="square" rtlCol="0">
                  <a:spAutoFit/>
                </a:bodyPr>
                <a:lstStyle/>
                <a:p>
                  <a:r>
                    <a:rPr lang="en-US" sz="2600" dirty="0" smtClean="0">
                      <a:solidFill>
                        <a:srgbClr val="008000"/>
                      </a:solidFill>
                    </a:rPr>
                    <a:t>RESET</a:t>
                  </a:r>
                  <a:endParaRPr lang="en-US" sz="2600" dirty="0">
                    <a:solidFill>
                      <a:srgbClr val="008000"/>
                    </a:solidFill>
                  </a:endParaRPr>
                </a:p>
              </p:txBody>
            </p:sp>
          </p:grpSp>
          <p:sp>
            <p:nvSpPr>
              <p:cNvPr id="40" name="TextBox 39"/>
              <p:cNvSpPr txBox="1"/>
              <p:nvPr/>
            </p:nvSpPr>
            <p:spPr>
              <a:xfrm>
                <a:off x="6265875" y="4512131"/>
                <a:ext cx="1834043" cy="492443"/>
              </a:xfrm>
              <a:prstGeom prst="rect">
                <a:avLst/>
              </a:prstGeom>
              <a:noFill/>
            </p:spPr>
            <p:txBody>
              <a:bodyPr wrap="none" rtlCol="0">
                <a:spAutoFit/>
              </a:bodyPr>
              <a:lstStyle/>
              <a:p>
                <a:r>
                  <a:rPr lang="en-US" sz="2600" dirty="0" smtClean="0"/>
                  <a:t>Resistance</a:t>
                </a:r>
                <a:endParaRPr lang="en-US" sz="2600" dirty="0"/>
              </a:p>
            </p:txBody>
          </p:sp>
        </p:grpSp>
        <p:sp>
          <p:nvSpPr>
            <p:cNvPr id="41" name="TextBox 40"/>
            <p:cNvSpPr txBox="1"/>
            <p:nvPr/>
          </p:nvSpPr>
          <p:spPr>
            <a:xfrm rot="16200000">
              <a:off x="4344340" y="3024790"/>
              <a:ext cx="2093229" cy="492443"/>
            </a:xfrm>
            <a:prstGeom prst="rect">
              <a:avLst/>
            </a:prstGeom>
            <a:noFill/>
          </p:spPr>
          <p:txBody>
            <a:bodyPr wrap="none" rtlCol="0">
              <a:spAutoFit/>
            </a:bodyPr>
            <a:lstStyle/>
            <a:p>
              <a:r>
                <a:rPr lang="en-US" sz="2600" dirty="0" smtClean="0"/>
                <a:t>Prob. Of Cell</a:t>
              </a:r>
              <a:endParaRPr lang="en-US" sz="2600" dirty="0"/>
            </a:p>
          </p:txBody>
        </p:sp>
      </p:grpSp>
      <p:sp>
        <p:nvSpPr>
          <p:cNvPr id="45" name="Freeform 44"/>
          <p:cNvSpPr/>
          <p:nvPr/>
        </p:nvSpPr>
        <p:spPr>
          <a:xfrm>
            <a:off x="6065367" y="2673841"/>
            <a:ext cx="969122" cy="1169808"/>
          </a:xfrm>
          <a:custGeom>
            <a:avLst/>
            <a:gdLst>
              <a:gd name="connsiteX0" fmla="*/ 0 w 969122"/>
              <a:gd name="connsiteY0" fmla="*/ 1169808 h 1169808"/>
              <a:gd name="connsiteX1" fmla="*/ 200508 w 969122"/>
              <a:gd name="connsiteY1" fmla="*/ 367654 h 1169808"/>
              <a:gd name="connsiteX2" fmla="*/ 401016 w 969122"/>
              <a:gd name="connsiteY2" fmla="*/ 0 h 1169808"/>
              <a:gd name="connsiteX3" fmla="*/ 401016 w 969122"/>
              <a:gd name="connsiteY3" fmla="*/ 0 h 1169808"/>
              <a:gd name="connsiteX4" fmla="*/ 401016 w 969122"/>
              <a:gd name="connsiteY4" fmla="*/ 0 h 1169808"/>
              <a:gd name="connsiteX5" fmla="*/ 551397 w 969122"/>
              <a:gd name="connsiteY5" fmla="*/ 0 h 1169808"/>
              <a:gd name="connsiteX6" fmla="*/ 785323 w 969122"/>
              <a:gd name="connsiteY6" fmla="*/ 518058 h 1169808"/>
              <a:gd name="connsiteX7" fmla="*/ 969122 w 969122"/>
              <a:gd name="connsiteY7" fmla="*/ 1153096 h 1169808"/>
              <a:gd name="connsiteX8" fmla="*/ 0 w 969122"/>
              <a:gd name="connsiteY8" fmla="*/ 1169808 h 116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122" h="1169808">
                <a:moveTo>
                  <a:pt x="0" y="1169808"/>
                </a:moveTo>
                <a:lnTo>
                  <a:pt x="200508" y="367654"/>
                </a:lnTo>
                <a:lnTo>
                  <a:pt x="401016" y="0"/>
                </a:lnTo>
                <a:lnTo>
                  <a:pt x="401016" y="0"/>
                </a:lnTo>
                <a:lnTo>
                  <a:pt x="401016" y="0"/>
                </a:lnTo>
                <a:lnTo>
                  <a:pt x="551397" y="0"/>
                </a:lnTo>
                <a:lnTo>
                  <a:pt x="785323" y="518058"/>
                </a:lnTo>
                <a:lnTo>
                  <a:pt x="969122" y="1153096"/>
                </a:lnTo>
                <a:lnTo>
                  <a:pt x="0" y="1169808"/>
                </a:lnTo>
                <a:close/>
              </a:path>
            </a:pathLst>
          </a:custGeom>
          <a:solidFill>
            <a:srgbClr val="FF3A06"/>
          </a:solidFill>
          <a:ln>
            <a:solidFill>
              <a:srgbClr val="FF3A0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9" name="Group 48"/>
          <p:cNvGrpSpPr/>
          <p:nvPr/>
        </p:nvGrpSpPr>
        <p:grpSpPr>
          <a:xfrm>
            <a:off x="625666" y="1655481"/>
            <a:ext cx="3735294" cy="1803802"/>
            <a:chOff x="759338" y="1872737"/>
            <a:chExt cx="3735294" cy="1803802"/>
          </a:xfrm>
        </p:grpSpPr>
        <p:sp>
          <p:nvSpPr>
            <p:cNvPr id="47" name="Freeform 46"/>
            <p:cNvSpPr/>
            <p:nvPr/>
          </p:nvSpPr>
          <p:spPr>
            <a:xfrm>
              <a:off x="771588" y="1989721"/>
              <a:ext cx="3701965" cy="1686818"/>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Freeform 47"/>
            <p:cNvSpPr/>
            <p:nvPr/>
          </p:nvSpPr>
          <p:spPr>
            <a:xfrm>
              <a:off x="759338" y="1872737"/>
              <a:ext cx="3735294" cy="266341"/>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0" name="Freeform 49"/>
          <p:cNvSpPr/>
          <p:nvPr/>
        </p:nvSpPr>
        <p:spPr>
          <a:xfrm>
            <a:off x="624358" y="1749413"/>
            <a:ext cx="3709398" cy="1687865"/>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p:cNvSpPr/>
          <p:nvPr/>
        </p:nvSpPr>
        <p:spPr>
          <a:xfrm>
            <a:off x="701778" y="1693989"/>
            <a:ext cx="3659271" cy="467923"/>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Freeform 51"/>
          <p:cNvSpPr/>
          <p:nvPr/>
        </p:nvSpPr>
        <p:spPr>
          <a:xfrm>
            <a:off x="7552468" y="2857667"/>
            <a:ext cx="1169630" cy="969269"/>
          </a:xfrm>
          <a:custGeom>
            <a:avLst/>
            <a:gdLst>
              <a:gd name="connsiteX0" fmla="*/ 50127 w 1169630"/>
              <a:gd name="connsiteY0" fmla="*/ 935847 h 935847"/>
              <a:gd name="connsiteX1" fmla="*/ 150381 w 1169630"/>
              <a:gd name="connsiteY1" fmla="*/ 584904 h 935847"/>
              <a:gd name="connsiteX2" fmla="*/ 284053 w 1169630"/>
              <a:gd name="connsiteY2" fmla="*/ 334231 h 935847"/>
              <a:gd name="connsiteX3" fmla="*/ 484561 w 1169630"/>
              <a:gd name="connsiteY3" fmla="*/ 50135 h 935847"/>
              <a:gd name="connsiteX4" fmla="*/ 484561 w 1169630"/>
              <a:gd name="connsiteY4" fmla="*/ 50135 h 935847"/>
              <a:gd name="connsiteX5" fmla="*/ 634942 w 1169630"/>
              <a:gd name="connsiteY5" fmla="*/ 0 h 935847"/>
              <a:gd name="connsiteX6" fmla="*/ 902286 w 1169630"/>
              <a:gd name="connsiteY6" fmla="*/ 350943 h 935847"/>
              <a:gd name="connsiteX7" fmla="*/ 1086085 w 1169630"/>
              <a:gd name="connsiteY7" fmla="*/ 701885 h 935847"/>
              <a:gd name="connsiteX8" fmla="*/ 1169630 w 1169630"/>
              <a:gd name="connsiteY8" fmla="*/ 935847 h 935847"/>
              <a:gd name="connsiteX9" fmla="*/ 0 w 1169630"/>
              <a:gd name="connsiteY9" fmla="*/ 935847 h 935847"/>
              <a:gd name="connsiteX10" fmla="*/ 50127 w 1169630"/>
              <a:gd name="connsiteY10" fmla="*/ 935847 h 93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9630" h="935847">
                <a:moveTo>
                  <a:pt x="50127" y="935847"/>
                </a:moveTo>
                <a:lnTo>
                  <a:pt x="150381" y="584904"/>
                </a:lnTo>
                <a:lnTo>
                  <a:pt x="284053" y="334231"/>
                </a:lnTo>
                <a:lnTo>
                  <a:pt x="484561" y="50135"/>
                </a:lnTo>
                <a:lnTo>
                  <a:pt x="484561" y="50135"/>
                </a:lnTo>
                <a:lnTo>
                  <a:pt x="634942" y="0"/>
                </a:lnTo>
                <a:lnTo>
                  <a:pt x="902286" y="350943"/>
                </a:lnTo>
                <a:lnTo>
                  <a:pt x="1086085" y="701885"/>
                </a:lnTo>
                <a:lnTo>
                  <a:pt x="1169630" y="935847"/>
                </a:lnTo>
                <a:lnTo>
                  <a:pt x="0" y="935847"/>
                </a:lnTo>
                <a:lnTo>
                  <a:pt x="50127" y="935847"/>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7" name="Group 56"/>
          <p:cNvGrpSpPr/>
          <p:nvPr/>
        </p:nvGrpSpPr>
        <p:grpSpPr>
          <a:xfrm>
            <a:off x="6533219" y="3308879"/>
            <a:ext cx="601524" cy="551482"/>
            <a:chOff x="6483092" y="3559559"/>
            <a:chExt cx="601524" cy="551482"/>
          </a:xfrm>
        </p:grpSpPr>
        <p:sp>
          <p:nvSpPr>
            <p:cNvPr id="53" name="TextBox 52"/>
            <p:cNvSpPr txBox="1"/>
            <p:nvPr/>
          </p:nvSpPr>
          <p:spPr>
            <a:xfrm>
              <a:off x="6483092" y="3559559"/>
              <a:ext cx="428322" cy="492443"/>
            </a:xfrm>
            <a:prstGeom prst="rect">
              <a:avLst/>
            </a:prstGeom>
            <a:noFill/>
          </p:spPr>
          <p:txBody>
            <a:bodyPr wrap="none" rtlCol="0">
              <a:spAutoFit/>
            </a:bodyPr>
            <a:lstStyle/>
            <a:p>
              <a:r>
                <a:rPr lang="en-US" sz="2600" dirty="0" smtClean="0"/>
                <a:t>A</a:t>
              </a:r>
              <a:endParaRPr lang="en-US" sz="2600" dirty="0"/>
            </a:p>
          </p:txBody>
        </p:sp>
        <p:sp>
          <p:nvSpPr>
            <p:cNvPr id="56" name="Oval 55"/>
            <p:cNvSpPr/>
            <p:nvPr/>
          </p:nvSpPr>
          <p:spPr>
            <a:xfrm>
              <a:off x="6917526" y="3929211"/>
              <a:ext cx="167090" cy="18183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7470942" y="3294163"/>
            <a:ext cx="624275" cy="568190"/>
            <a:chOff x="7420815" y="3544843"/>
            <a:chExt cx="624275" cy="568190"/>
          </a:xfrm>
        </p:grpSpPr>
        <p:sp>
          <p:nvSpPr>
            <p:cNvPr id="54" name="TextBox 53"/>
            <p:cNvSpPr txBox="1"/>
            <p:nvPr/>
          </p:nvSpPr>
          <p:spPr>
            <a:xfrm>
              <a:off x="7638032" y="3544843"/>
              <a:ext cx="407058" cy="492443"/>
            </a:xfrm>
            <a:prstGeom prst="rect">
              <a:avLst/>
            </a:prstGeom>
            <a:noFill/>
          </p:spPr>
          <p:txBody>
            <a:bodyPr wrap="none" rtlCol="0">
              <a:spAutoFit/>
            </a:bodyPr>
            <a:lstStyle/>
            <a:p>
              <a:r>
                <a:rPr lang="en-US" sz="2600" dirty="0"/>
                <a:t>B</a:t>
              </a:r>
            </a:p>
          </p:txBody>
        </p:sp>
        <p:sp>
          <p:nvSpPr>
            <p:cNvPr id="58" name="Oval 57"/>
            <p:cNvSpPr/>
            <p:nvPr/>
          </p:nvSpPr>
          <p:spPr>
            <a:xfrm>
              <a:off x="7420815" y="3931203"/>
              <a:ext cx="167090" cy="18183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4279522" y="1773374"/>
            <a:ext cx="543267" cy="1710427"/>
            <a:chOff x="4429903" y="2024054"/>
            <a:chExt cx="543267" cy="1710427"/>
          </a:xfrm>
        </p:grpSpPr>
        <p:sp>
          <p:nvSpPr>
            <p:cNvPr id="60" name="TextBox 59"/>
            <p:cNvSpPr txBox="1"/>
            <p:nvPr/>
          </p:nvSpPr>
          <p:spPr>
            <a:xfrm>
              <a:off x="4544848" y="3242038"/>
              <a:ext cx="428322" cy="492443"/>
            </a:xfrm>
            <a:prstGeom prst="rect">
              <a:avLst/>
            </a:prstGeom>
            <a:noFill/>
          </p:spPr>
          <p:txBody>
            <a:bodyPr wrap="none" rtlCol="0">
              <a:spAutoFit/>
            </a:bodyPr>
            <a:lstStyle/>
            <a:p>
              <a:r>
                <a:rPr lang="en-US" sz="2600" dirty="0" smtClean="0"/>
                <a:t>A</a:t>
              </a:r>
              <a:endParaRPr lang="en-US" sz="2600" dirty="0"/>
            </a:p>
          </p:txBody>
        </p:sp>
        <p:sp>
          <p:nvSpPr>
            <p:cNvPr id="61" name="TextBox 60"/>
            <p:cNvSpPr txBox="1"/>
            <p:nvPr/>
          </p:nvSpPr>
          <p:spPr>
            <a:xfrm>
              <a:off x="4546867" y="2024054"/>
              <a:ext cx="407058" cy="492443"/>
            </a:xfrm>
            <a:prstGeom prst="rect">
              <a:avLst/>
            </a:prstGeom>
            <a:noFill/>
          </p:spPr>
          <p:txBody>
            <a:bodyPr wrap="none" rtlCol="0">
              <a:spAutoFit/>
            </a:bodyPr>
            <a:lstStyle/>
            <a:p>
              <a:r>
                <a:rPr lang="en-US" sz="2600" dirty="0"/>
                <a:t>B</a:t>
              </a:r>
            </a:p>
          </p:txBody>
        </p:sp>
        <p:sp>
          <p:nvSpPr>
            <p:cNvPr id="62" name="Oval 61"/>
            <p:cNvSpPr/>
            <p:nvPr/>
          </p:nvSpPr>
          <p:spPr>
            <a:xfrm flipH="1">
              <a:off x="4444593" y="2293478"/>
              <a:ext cx="133671" cy="16312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flipH="1">
              <a:off x="4429903" y="3131070"/>
              <a:ext cx="133671" cy="16312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3027677" y="4223596"/>
            <a:ext cx="1433626" cy="523220"/>
            <a:chOff x="3178058" y="4223596"/>
            <a:chExt cx="1433626" cy="523220"/>
          </a:xfrm>
        </p:grpSpPr>
        <p:sp>
          <p:nvSpPr>
            <p:cNvPr id="66" name="Up Arrow 65"/>
            <p:cNvSpPr/>
            <p:nvPr/>
          </p:nvSpPr>
          <p:spPr>
            <a:xfrm>
              <a:off x="4344340" y="4228023"/>
              <a:ext cx="267344" cy="451213"/>
            </a:xfrm>
            <a:prstGeom prst="up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178058" y="4223596"/>
              <a:ext cx="1202798" cy="523220"/>
            </a:xfrm>
            <a:prstGeom prst="rect">
              <a:avLst/>
            </a:prstGeom>
            <a:noFill/>
          </p:spPr>
          <p:txBody>
            <a:bodyPr wrap="none" rtlCol="0">
              <a:spAutoFit/>
            </a:bodyPr>
            <a:lstStyle/>
            <a:p>
              <a:r>
                <a:rPr lang="en-US" sz="2800" dirty="0" smtClean="0"/>
                <a:t>Sense</a:t>
              </a:r>
              <a:endParaRPr lang="en-US" sz="2800" dirty="0"/>
            </a:p>
          </p:txBody>
        </p:sp>
      </p:grpSp>
    </p:spTree>
    <p:extLst>
      <p:ext uri="{BB962C8B-B14F-4D97-AF65-F5344CB8AC3E}">
        <p14:creationId xmlns:p14="http://schemas.microsoft.com/office/powerpoint/2010/main" val="2390995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0" presetClass="exit" presetSubtype="0" fill="hold" grpId="0" nodeType="withEffect">
                                  <p:stCondLst>
                                    <p:cond delay="0"/>
                                  </p:stCondLst>
                                  <p:childTnLst>
                                    <p:animEffect transition="out" filter="fade">
                                      <p:cBhvr>
                                        <p:cTn id="10" dur="400"/>
                                        <p:tgtEl>
                                          <p:spTgt spid="3"/>
                                        </p:tgtEl>
                                      </p:cBhvr>
                                    </p:animEffect>
                                    <p:set>
                                      <p:cBhvr>
                                        <p:cTn id="11" dur="1" fill="hold">
                                          <p:stCondLst>
                                            <p:cond delay="399"/>
                                          </p:stCondLst>
                                        </p:cTn>
                                        <p:tgtEl>
                                          <p:spTgt spid="3"/>
                                        </p:tgtEl>
                                        <p:attrNameLst>
                                          <p:attrName>style.visibility</p:attrName>
                                        </p:attrNameLst>
                                      </p:cBhvr>
                                      <p:to>
                                        <p:strVal val="hidden"/>
                                      </p:to>
                                    </p:set>
                                  </p:childTnLst>
                                </p:cTn>
                              </p:par>
                            </p:childTnLst>
                          </p:cTn>
                        </p:par>
                        <p:par>
                          <p:cTn id="12" fill="hold">
                            <p:stCondLst>
                              <p:cond delay="400"/>
                            </p:stCondLst>
                            <p:childTnLst>
                              <p:par>
                                <p:cTn id="13" presetID="10" presetClass="exit" presetSubtype="0" fill="hold" grpId="0" nodeType="afterEffect">
                                  <p:stCondLst>
                                    <p:cond delay="0"/>
                                  </p:stCondLst>
                                  <p:childTnLst>
                                    <p:animEffect transition="out" filter="fade">
                                      <p:cBhvr>
                                        <p:cTn id="14" dur="400"/>
                                        <p:tgtEl>
                                          <p:spTgt spid="29"/>
                                        </p:tgtEl>
                                      </p:cBhvr>
                                    </p:animEffect>
                                    <p:set>
                                      <p:cBhvr>
                                        <p:cTn id="15" dur="1" fill="hold">
                                          <p:stCondLst>
                                            <p:cond delay="399"/>
                                          </p:stCondLst>
                                        </p:cTn>
                                        <p:tgtEl>
                                          <p:spTgt spid="29"/>
                                        </p:tgtEl>
                                        <p:attrNameLst>
                                          <p:attrName>style.visibility</p:attrName>
                                        </p:attrNameLst>
                                      </p:cBhvr>
                                      <p:to>
                                        <p:strVal val="hidden"/>
                                      </p:to>
                                    </p:set>
                                  </p:childTnLst>
                                </p:cTn>
                              </p:par>
                            </p:childTnLst>
                          </p:cTn>
                        </p:par>
                        <p:par>
                          <p:cTn id="16" fill="hold">
                            <p:stCondLst>
                              <p:cond delay="800"/>
                            </p:stCondLst>
                            <p:childTnLst>
                              <p:par>
                                <p:cTn id="17" presetID="10" presetClass="exit" presetSubtype="0" fill="hold" grpId="0" nodeType="afterEffect">
                                  <p:stCondLst>
                                    <p:cond delay="0"/>
                                  </p:stCondLst>
                                  <p:childTnLst>
                                    <p:animEffect transition="out" filter="fade">
                                      <p:cBhvr>
                                        <p:cTn id="18" dur="400"/>
                                        <p:tgtEl>
                                          <p:spTgt spid="30"/>
                                        </p:tgtEl>
                                      </p:cBhvr>
                                    </p:animEffect>
                                    <p:set>
                                      <p:cBhvr>
                                        <p:cTn id="19" dur="1" fill="hold">
                                          <p:stCondLst>
                                            <p:cond delay="399"/>
                                          </p:stCondLst>
                                        </p:cTn>
                                        <p:tgtEl>
                                          <p:spTgt spid="30"/>
                                        </p:tgtEl>
                                        <p:attrNameLst>
                                          <p:attrName>style.visibility</p:attrName>
                                        </p:attrNameLst>
                                      </p:cBhvr>
                                      <p:to>
                                        <p:strVal val="hidden"/>
                                      </p:to>
                                    </p:set>
                                  </p:childTnLst>
                                </p:cTn>
                              </p:par>
                            </p:childTnLst>
                          </p:cTn>
                        </p:par>
                        <p:par>
                          <p:cTn id="20" fill="hold">
                            <p:stCondLst>
                              <p:cond delay="1200"/>
                            </p:stCondLst>
                            <p:childTnLst>
                              <p:par>
                                <p:cTn id="21" presetID="10" presetClass="exit" presetSubtype="0" fill="hold" grpId="0" nodeType="afterEffect">
                                  <p:stCondLst>
                                    <p:cond delay="0"/>
                                  </p:stCondLst>
                                  <p:childTnLst>
                                    <p:animEffect transition="out" filter="fade">
                                      <p:cBhvr>
                                        <p:cTn id="22" dur="400"/>
                                        <p:tgtEl>
                                          <p:spTgt spid="31"/>
                                        </p:tgtEl>
                                      </p:cBhvr>
                                    </p:animEffect>
                                    <p:set>
                                      <p:cBhvr>
                                        <p:cTn id="23" dur="1" fill="hold">
                                          <p:stCondLst>
                                            <p:cond delay="399"/>
                                          </p:stCondLst>
                                        </p:cTn>
                                        <p:tgtEl>
                                          <p:spTgt spid="31"/>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2">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1" presetClass="entr" presetSubtype="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7" grpId="0"/>
      <p:bldP spid="28" grpId="0" animBg="1"/>
      <p:bldP spid="3" grpId="0" animBg="1"/>
      <p:bldP spid="29" grpId="0" animBg="1"/>
      <p:bldP spid="30" grpId="0" animBg="1"/>
      <p:bldP spid="31" grpId="0" animBg="1"/>
      <p:bldP spid="45" grpId="0" animBg="1"/>
      <p:bldP spid="50" grpId="0" animBg="1"/>
      <p:bldP spid="51" grpId="0" animBg="1"/>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ounded Rectangle 123"/>
          <p:cNvSpPr/>
          <p:nvPr/>
        </p:nvSpPr>
        <p:spPr>
          <a:xfrm>
            <a:off x="2349169" y="2082038"/>
            <a:ext cx="4478012" cy="3958661"/>
          </a:xfrm>
          <a:prstGeom prst="roundRect">
            <a:avLst>
              <a:gd name="adj" fmla="val 10277"/>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093" y="1020602"/>
            <a:ext cx="8393085" cy="1776655"/>
          </a:xfrm>
        </p:spPr>
        <p:txBody>
          <a:bodyPr/>
          <a:lstStyle/>
          <a:p>
            <a:r>
              <a:rPr lang="en-US" sz="2600" dirty="0">
                <a:latin typeface="Arial"/>
                <a:cs typeface="Arial"/>
              </a:rPr>
              <a:t>Sense </a:t>
            </a:r>
            <a:r>
              <a:rPr lang="en-US" sz="2600" dirty="0" smtClean="0">
                <a:latin typeface="Arial"/>
                <a:cs typeface="Arial"/>
              </a:rPr>
              <a:t>data earlier than the provisioned time</a:t>
            </a:r>
            <a:endParaRPr lang="en-US" sz="2600" dirty="0">
              <a:latin typeface="Arial"/>
              <a:cs typeface="Arial"/>
            </a:endParaRPr>
          </a:p>
          <a:p>
            <a:r>
              <a:rPr lang="en-US" sz="2600" dirty="0" smtClean="0">
                <a:latin typeface="Arial"/>
                <a:cs typeface="Arial"/>
              </a:rPr>
              <a:t>Lower Resistance </a:t>
            </a:r>
            <a:r>
              <a:rPr lang="en-US" sz="2600" dirty="0" smtClean="0">
                <a:latin typeface="Wingdings"/>
                <a:ea typeface="Wingdings"/>
                <a:cs typeface="Wingdings"/>
                <a:sym typeface="Wingdings"/>
              </a:rPr>
              <a:t></a:t>
            </a:r>
            <a:r>
              <a:rPr lang="en-US" sz="2600" dirty="0">
                <a:latin typeface="Arial"/>
                <a:cs typeface="Arial"/>
                <a:sym typeface="Wingdings"/>
              </a:rPr>
              <a:t> </a:t>
            </a:r>
            <a:r>
              <a:rPr lang="en-US" sz="2600" dirty="0" smtClean="0">
                <a:latin typeface="Arial"/>
                <a:cs typeface="Arial"/>
                <a:sym typeface="Wingdings"/>
              </a:rPr>
              <a:t>Lower RC time to discharge</a:t>
            </a:r>
            <a:endParaRPr lang="en-US" sz="2600" dirty="0" smtClean="0">
              <a:latin typeface="Arial"/>
              <a:cs typeface="Arial"/>
            </a:endParaRPr>
          </a:p>
          <a:p>
            <a:endParaRPr lang="en-US" sz="2600" dirty="0">
              <a:latin typeface="Arial"/>
              <a:cs typeface="Arial"/>
            </a:endParaRPr>
          </a:p>
          <a:p>
            <a:endParaRPr lang="en-US" sz="2600" dirty="0" smtClean="0">
              <a:latin typeface="Arial"/>
              <a:cs typeface="Arial"/>
            </a:endParaRPr>
          </a:p>
          <a:p>
            <a:endParaRPr lang="en-US" sz="2600" dirty="0">
              <a:latin typeface="Arial"/>
              <a:cs typeface="Arial"/>
            </a:endParaRPr>
          </a:p>
          <a:p>
            <a:endParaRPr lang="en-US" sz="2600" dirty="0" smtClean="0">
              <a:latin typeface="Arial"/>
              <a:cs typeface="Arial"/>
            </a:endParaRPr>
          </a:p>
          <a:p>
            <a:endParaRPr lang="en-US" sz="2600" dirty="0" smtClean="0">
              <a:latin typeface="Arial"/>
              <a:cs typeface="Arial"/>
            </a:endParaRPr>
          </a:p>
          <a:p>
            <a:pPr marL="0" indent="0">
              <a:buNone/>
            </a:pPr>
            <a:endParaRPr lang="en-US" sz="2600" dirty="0" smtClean="0">
              <a:latin typeface="Arial"/>
              <a:cs typeface="Arial"/>
            </a:endParaRPr>
          </a:p>
          <a:p>
            <a:pPr marL="457200" lvl="1" indent="0">
              <a:buNone/>
            </a:pPr>
            <a:endParaRPr lang="en-US" sz="2600" dirty="0">
              <a:latin typeface="Arial"/>
              <a:cs typeface="Arial"/>
            </a:endParaRPr>
          </a:p>
          <a:p>
            <a:pPr lvl="1"/>
            <a:endParaRPr lang="en-US" sz="2600" dirty="0" smtClean="0">
              <a:latin typeface="Arial"/>
              <a:cs typeface="Arial"/>
            </a:endParaRPr>
          </a:p>
          <a:p>
            <a:endParaRPr lang="en-US" sz="2600" dirty="0">
              <a:latin typeface="Arial"/>
              <a:cs typeface="Arial"/>
            </a:endParaRPr>
          </a:p>
          <a:p>
            <a:endParaRPr lang="en-US" sz="2600" dirty="0" smtClean="0">
              <a:latin typeface="Arial"/>
              <a:cs typeface="Arial"/>
            </a:endParaRPr>
          </a:p>
          <a:p>
            <a:pPr marL="0" indent="0">
              <a:buNone/>
            </a:pPr>
            <a:endParaRPr lang="en-US" sz="2600" dirty="0" smtClean="0">
              <a:latin typeface="Arial"/>
              <a:cs typeface="Arial"/>
            </a:endParaRPr>
          </a:p>
          <a:p>
            <a:endParaRPr lang="en-US" sz="26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7</a:t>
            </a:fld>
            <a:endParaRPr lang="en-US"/>
          </a:p>
        </p:txBody>
      </p:sp>
      <p:sp>
        <p:nvSpPr>
          <p:cNvPr id="2" name="Title 1"/>
          <p:cNvSpPr>
            <a:spLocks noGrp="1"/>
          </p:cNvSpPr>
          <p:nvPr>
            <p:ph type="title"/>
          </p:nvPr>
        </p:nvSpPr>
        <p:spPr>
          <a:xfrm>
            <a:off x="0" y="198438"/>
            <a:ext cx="9144000" cy="487362"/>
          </a:xfrm>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REDUCE READ LATENCY : SENSE EARLIER</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7</a:t>
            </a:fld>
            <a:endParaRPr lang="en-US" sz="1200" b="1">
              <a:solidFill>
                <a:schemeClr val="tx1">
                  <a:tint val="75000"/>
                </a:schemeClr>
              </a:solidFill>
              <a:latin typeface="+mn-lt"/>
            </a:endParaRPr>
          </a:p>
        </p:txBody>
      </p:sp>
      <p:sp>
        <p:nvSpPr>
          <p:cNvPr id="17" name="Rectangle 16"/>
          <p:cNvSpPr/>
          <p:nvPr/>
        </p:nvSpPr>
        <p:spPr>
          <a:xfrm>
            <a:off x="1029829" y="6165342"/>
            <a:ext cx="7149936"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Reduce time to sense by lowering the RC time</a:t>
            </a:r>
            <a:endParaRPr lang="en-US" sz="2600" kern="0" dirty="0">
              <a:solidFill>
                <a:prstClr val="black"/>
              </a:solidFill>
            </a:endParaRPr>
          </a:p>
        </p:txBody>
      </p:sp>
      <p:sp>
        <p:nvSpPr>
          <p:cNvPr id="57" name="Freeform 56"/>
          <p:cNvSpPr/>
          <p:nvPr/>
        </p:nvSpPr>
        <p:spPr>
          <a:xfrm>
            <a:off x="2857496" y="2916668"/>
            <a:ext cx="3733649" cy="456602"/>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2857496" y="2916668"/>
            <a:ext cx="3733649" cy="1339364"/>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0" name="Group 59"/>
          <p:cNvGrpSpPr/>
          <p:nvPr/>
        </p:nvGrpSpPr>
        <p:grpSpPr>
          <a:xfrm>
            <a:off x="2315749" y="2175257"/>
            <a:ext cx="4409867" cy="3634356"/>
            <a:chOff x="683126" y="1864663"/>
            <a:chExt cx="4411810" cy="3567764"/>
          </a:xfrm>
        </p:grpSpPr>
        <p:cxnSp>
          <p:nvCxnSpPr>
            <p:cNvPr id="61" name="Straight Arrow Connector 60"/>
            <p:cNvCxnSpPr/>
            <p:nvPr/>
          </p:nvCxnSpPr>
          <p:spPr>
            <a:xfrm flipH="1" flipV="1">
              <a:off x="1225172" y="1864663"/>
              <a:ext cx="14940" cy="299122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225171" y="4840941"/>
              <a:ext cx="3869765" cy="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83126" y="2346868"/>
              <a:ext cx="877042" cy="523220"/>
            </a:xfrm>
            <a:prstGeom prst="rect">
              <a:avLst/>
            </a:prstGeom>
            <a:noFill/>
          </p:spPr>
          <p:txBody>
            <a:bodyPr wrap="square" rtlCol="0">
              <a:spAutoFit/>
            </a:bodyPr>
            <a:lstStyle/>
            <a:p>
              <a:r>
                <a:rPr lang="en-US" sz="2800" dirty="0" smtClean="0"/>
                <a:t>V</a:t>
              </a:r>
              <a:endParaRPr lang="en-US" sz="2800" baseline="-25000" dirty="0"/>
            </a:p>
          </p:txBody>
        </p:sp>
        <p:sp>
          <p:nvSpPr>
            <p:cNvPr id="64" name="TextBox 63"/>
            <p:cNvSpPr txBox="1"/>
            <p:nvPr/>
          </p:nvSpPr>
          <p:spPr>
            <a:xfrm>
              <a:off x="1227830" y="4909207"/>
              <a:ext cx="863012" cy="523220"/>
            </a:xfrm>
            <a:prstGeom prst="rect">
              <a:avLst/>
            </a:prstGeom>
            <a:noFill/>
          </p:spPr>
          <p:txBody>
            <a:bodyPr wrap="none" rtlCol="0">
              <a:spAutoFit/>
            </a:bodyPr>
            <a:lstStyle/>
            <a:p>
              <a:r>
                <a:rPr lang="en-US" sz="2800" dirty="0" smtClean="0"/>
                <a:t>time</a:t>
              </a:r>
              <a:endParaRPr lang="en-US" sz="2800" dirty="0"/>
            </a:p>
          </p:txBody>
        </p:sp>
      </p:grpSp>
      <p:sp>
        <p:nvSpPr>
          <p:cNvPr id="65" name="TextBox 64"/>
          <p:cNvSpPr txBox="1"/>
          <p:nvPr/>
        </p:nvSpPr>
        <p:spPr>
          <a:xfrm>
            <a:off x="4518249" y="4710817"/>
            <a:ext cx="876126" cy="532985"/>
          </a:xfrm>
          <a:prstGeom prst="rect">
            <a:avLst/>
          </a:prstGeom>
          <a:noFill/>
        </p:spPr>
        <p:txBody>
          <a:bodyPr wrap="square" rtlCol="0">
            <a:spAutoFit/>
          </a:bodyPr>
          <a:lstStyle/>
          <a:p>
            <a:r>
              <a:rPr lang="en-US" sz="2800" dirty="0" smtClean="0">
                <a:solidFill>
                  <a:srgbClr val="FF0000"/>
                </a:solidFill>
              </a:rPr>
              <a:t>SET</a:t>
            </a:r>
            <a:endParaRPr lang="en-US" sz="2800" dirty="0">
              <a:solidFill>
                <a:srgbClr val="FF0000"/>
              </a:solidFill>
            </a:endParaRPr>
          </a:p>
        </p:txBody>
      </p:sp>
      <p:sp>
        <p:nvSpPr>
          <p:cNvPr id="66" name="TextBox 65"/>
          <p:cNvSpPr txBox="1"/>
          <p:nvPr/>
        </p:nvSpPr>
        <p:spPr>
          <a:xfrm>
            <a:off x="4278863" y="2051849"/>
            <a:ext cx="1374715" cy="532985"/>
          </a:xfrm>
          <a:prstGeom prst="rect">
            <a:avLst/>
          </a:prstGeom>
          <a:noFill/>
        </p:spPr>
        <p:txBody>
          <a:bodyPr wrap="square" rtlCol="0">
            <a:spAutoFit/>
          </a:bodyPr>
          <a:lstStyle/>
          <a:p>
            <a:r>
              <a:rPr lang="en-US" sz="2800" dirty="0" smtClean="0">
                <a:solidFill>
                  <a:srgbClr val="008000"/>
                </a:solidFill>
              </a:rPr>
              <a:t>RESET</a:t>
            </a:r>
            <a:endParaRPr lang="en-US" sz="2800" dirty="0">
              <a:solidFill>
                <a:srgbClr val="008000"/>
              </a:solidFill>
            </a:endParaRPr>
          </a:p>
        </p:txBody>
      </p:sp>
      <p:grpSp>
        <p:nvGrpSpPr>
          <p:cNvPr id="75" name="Group 74"/>
          <p:cNvGrpSpPr/>
          <p:nvPr/>
        </p:nvGrpSpPr>
        <p:grpSpPr>
          <a:xfrm>
            <a:off x="2860349" y="2875488"/>
            <a:ext cx="3733738" cy="1837468"/>
            <a:chOff x="759338" y="1872737"/>
            <a:chExt cx="3735383" cy="1803802"/>
          </a:xfrm>
        </p:grpSpPr>
        <p:sp>
          <p:nvSpPr>
            <p:cNvPr id="76" name="Freeform 75"/>
            <p:cNvSpPr/>
            <p:nvPr/>
          </p:nvSpPr>
          <p:spPr>
            <a:xfrm>
              <a:off x="792756" y="1989721"/>
              <a:ext cx="3701965" cy="1686818"/>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6"/>
            <p:cNvSpPr/>
            <p:nvPr/>
          </p:nvSpPr>
          <p:spPr>
            <a:xfrm>
              <a:off x="759338" y="1872737"/>
              <a:ext cx="3735294" cy="266341"/>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8" name="Freeform 77"/>
          <p:cNvSpPr/>
          <p:nvPr/>
        </p:nvSpPr>
        <p:spPr>
          <a:xfrm>
            <a:off x="2885490" y="3006464"/>
            <a:ext cx="3714008"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Freeform 78"/>
          <p:cNvSpPr/>
          <p:nvPr/>
        </p:nvSpPr>
        <p:spPr>
          <a:xfrm>
            <a:off x="2868874" y="2913996"/>
            <a:ext cx="3719922"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85"/>
          <p:cNvGrpSpPr/>
          <p:nvPr/>
        </p:nvGrpSpPr>
        <p:grpSpPr>
          <a:xfrm>
            <a:off x="5109736" y="5269519"/>
            <a:ext cx="1346898" cy="523220"/>
            <a:chOff x="3298204" y="4223596"/>
            <a:chExt cx="1346898" cy="523220"/>
          </a:xfrm>
        </p:grpSpPr>
        <p:sp>
          <p:nvSpPr>
            <p:cNvPr id="87" name="Up Arrow 86"/>
            <p:cNvSpPr/>
            <p:nvPr/>
          </p:nvSpPr>
          <p:spPr>
            <a:xfrm>
              <a:off x="4394467" y="4261446"/>
              <a:ext cx="250635" cy="384363"/>
            </a:xfrm>
            <a:prstGeom prst="up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3298204" y="4223596"/>
              <a:ext cx="1202798" cy="523220"/>
            </a:xfrm>
            <a:prstGeom prst="rect">
              <a:avLst/>
            </a:prstGeom>
            <a:noFill/>
          </p:spPr>
          <p:txBody>
            <a:bodyPr wrap="none" rtlCol="0">
              <a:spAutoFit/>
            </a:bodyPr>
            <a:lstStyle/>
            <a:p>
              <a:r>
                <a:rPr lang="en-US" sz="2800" dirty="0" smtClean="0"/>
                <a:t>Sense</a:t>
              </a:r>
              <a:endParaRPr lang="en-US" sz="2800" dirty="0"/>
            </a:p>
          </p:txBody>
        </p:sp>
      </p:grpSp>
      <p:sp>
        <p:nvSpPr>
          <p:cNvPr id="72" name="Freeform 71"/>
          <p:cNvSpPr/>
          <p:nvPr/>
        </p:nvSpPr>
        <p:spPr>
          <a:xfrm>
            <a:off x="3535742" y="3466535"/>
            <a:ext cx="3123806" cy="965509"/>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354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9729E-7 -1.3876E-7 L -0.12372 -1.3876E-7 " pathEditMode="relative" ptsTypes="AA">
                                      <p:cBhvr>
                                        <p:cTn id="6" dur="2000" fill="hold"/>
                                        <p:tgtEl>
                                          <p:spTgt spid="86"/>
                                        </p:tgtEl>
                                        <p:attrNameLst>
                                          <p:attrName>ppt_x</p:attrName>
                                          <p:attrName>ppt_y</p:attrName>
                                        </p:attrNameLst>
                                      </p:cBhvr>
                                    </p:animMotion>
                                  </p:childTnLst>
                                </p:cTn>
                              </p:par>
                              <p:par>
                                <p:cTn id="7" presetID="10"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animEffect transition="in" filter="fade">
                                      <p:cBhvr>
                                        <p:cTn id="9" dur="1000"/>
                                        <p:tgtEl>
                                          <p:spTgt spid="72"/>
                                        </p:tgtEl>
                                      </p:cBhvr>
                                    </p:animEffect>
                                  </p:childTnLst>
                                </p:cTn>
                              </p:par>
                              <p:par>
                                <p:cTn id="10" presetID="1"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91" y="1192213"/>
            <a:ext cx="8630355"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pPr marL="457200" lvl="1" indent="0">
              <a:buNone/>
            </a:pPr>
            <a:endParaRPr lang="en-US" sz="2400" dirty="0">
              <a:latin typeface="Arial"/>
              <a:cs typeface="Arial"/>
            </a:endParaRPr>
          </a:p>
          <a:p>
            <a:pPr lvl="1"/>
            <a:endParaRPr lang="en-US" sz="2400" dirty="0" smtClean="0">
              <a:latin typeface="Arial"/>
              <a:cs typeface="Arial"/>
            </a:endParaRPr>
          </a:p>
          <a:p>
            <a:endParaRPr lang="en-US" sz="2800" dirty="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8</a:t>
            </a:fld>
            <a:endParaRPr lang="en-US"/>
          </a:p>
        </p:txBody>
      </p:sp>
      <p:sp>
        <p:nvSpPr>
          <p:cNvPr id="2" name="Title 1"/>
          <p:cNvSpPr>
            <a:spLocks noGrp="1"/>
          </p:cNvSpPr>
          <p:nvPr>
            <p:ph type="title"/>
          </p:nvPr>
        </p:nvSpPr>
        <p:spPr>
          <a:xfrm>
            <a:off x="360438" y="198438"/>
            <a:ext cx="8783561" cy="487362"/>
          </a:xfrm>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EFFECT OF SENSING EARLIER</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8</a:t>
            </a:fld>
            <a:endParaRPr lang="en-US" sz="1200" b="1">
              <a:solidFill>
                <a:schemeClr val="tx1">
                  <a:tint val="75000"/>
                </a:schemeClr>
              </a:solidFill>
              <a:latin typeface="+mn-lt"/>
            </a:endParaRPr>
          </a:p>
        </p:txBody>
      </p:sp>
      <p:sp>
        <p:nvSpPr>
          <p:cNvPr id="17" name="Rectangle 16"/>
          <p:cNvSpPr/>
          <p:nvPr/>
        </p:nvSpPr>
        <p:spPr>
          <a:xfrm>
            <a:off x="1035960" y="5754376"/>
            <a:ext cx="7357200" cy="892552"/>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Sensing earlier causes errors while reading higher resistances </a:t>
            </a:r>
            <a:endParaRPr lang="en-US" sz="2600" kern="0" dirty="0">
              <a:solidFill>
                <a:prstClr val="black"/>
              </a:solidFill>
            </a:endParaRPr>
          </a:p>
        </p:txBody>
      </p:sp>
      <p:sp>
        <p:nvSpPr>
          <p:cNvPr id="67" name="Rounded Rectangle 66"/>
          <p:cNvSpPr/>
          <p:nvPr/>
        </p:nvSpPr>
        <p:spPr>
          <a:xfrm>
            <a:off x="682580" y="1237161"/>
            <a:ext cx="7680006" cy="4186488"/>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67"/>
          <p:cNvGrpSpPr/>
          <p:nvPr/>
        </p:nvGrpSpPr>
        <p:grpSpPr>
          <a:xfrm>
            <a:off x="831837" y="1635794"/>
            <a:ext cx="7496769" cy="3685663"/>
            <a:chOff x="5269888" y="2424718"/>
            <a:chExt cx="3686137" cy="2486389"/>
          </a:xfrm>
        </p:grpSpPr>
        <p:grpSp>
          <p:nvGrpSpPr>
            <p:cNvPr id="71" name="Group 70"/>
            <p:cNvGrpSpPr/>
            <p:nvPr/>
          </p:nvGrpSpPr>
          <p:grpSpPr>
            <a:xfrm>
              <a:off x="5769073" y="2424718"/>
              <a:ext cx="3186952" cy="2486389"/>
              <a:chOff x="5702237" y="2424718"/>
              <a:chExt cx="3186952" cy="2486389"/>
            </a:xfrm>
          </p:grpSpPr>
          <p:grpSp>
            <p:nvGrpSpPr>
              <p:cNvPr id="73" name="Group 72"/>
              <p:cNvGrpSpPr/>
              <p:nvPr/>
            </p:nvGrpSpPr>
            <p:grpSpPr>
              <a:xfrm>
                <a:off x="5702237" y="2424718"/>
                <a:ext cx="3186952" cy="1916814"/>
                <a:chOff x="7456681" y="1623582"/>
                <a:chExt cx="4797629" cy="2504162"/>
              </a:xfrm>
            </p:grpSpPr>
            <p:cxnSp>
              <p:nvCxnSpPr>
                <p:cNvPr id="80" name="Straight Arrow Connector 79"/>
                <p:cNvCxnSpPr/>
                <p:nvPr/>
              </p:nvCxnSpPr>
              <p:spPr>
                <a:xfrm flipV="1">
                  <a:off x="7456681" y="1752578"/>
                  <a:ext cx="11759" cy="2375166"/>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456681" y="4115986"/>
                  <a:ext cx="4797629" cy="11758"/>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82" name="Freeform 81"/>
                <p:cNvSpPr/>
                <p:nvPr/>
              </p:nvSpPr>
              <p:spPr>
                <a:xfrm>
                  <a:off x="7821212" y="2250336"/>
                  <a:ext cx="1469860" cy="1559936"/>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Freeform 82"/>
                <p:cNvSpPr/>
                <p:nvPr/>
              </p:nvSpPr>
              <p:spPr>
                <a:xfrm>
                  <a:off x="10101968" y="2528621"/>
                  <a:ext cx="1705503" cy="1257677"/>
                </a:xfrm>
                <a:custGeom>
                  <a:avLst/>
                  <a:gdLst>
                    <a:gd name="connsiteX0" fmla="*/ 0 w 1469860"/>
                    <a:gd name="connsiteY0" fmla="*/ 1559936 h 1559936"/>
                    <a:gd name="connsiteX1" fmla="*/ 152865 w 1469860"/>
                    <a:gd name="connsiteY1" fmla="*/ 913232 h 1559936"/>
                    <a:gd name="connsiteX2" fmla="*/ 482114 w 1469860"/>
                    <a:gd name="connsiteY2" fmla="*/ 195978 h 1559936"/>
                    <a:gd name="connsiteX3" fmla="*/ 811363 w 1469860"/>
                    <a:gd name="connsiteY3" fmla="*/ 43121 h 1559936"/>
                    <a:gd name="connsiteX4" fmla="*/ 1258200 w 1469860"/>
                    <a:gd name="connsiteY4" fmla="*/ 854441 h 1559936"/>
                    <a:gd name="connsiteX5" fmla="*/ 1469860 w 1469860"/>
                    <a:gd name="connsiteY5" fmla="*/ 1548177 h 15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860" h="1559936">
                      <a:moveTo>
                        <a:pt x="0" y="1559936"/>
                      </a:moveTo>
                      <a:cubicBezTo>
                        <a:pt x="36256" y="1350247"/>
                        <a:pt x="72513" y="1140558"/>
                        <a:pt x="152865" y="913232"/>
                      </a:cubicBezTo>
                      <a:cubicBezTo>
                        <a:pt x="233217" y="685906"/>
                        <a:pt x="372364" y="340996"/>
                        <a:pt x="482114" y="195978"/>
                      </a:cubicBezTo>
                      <a:cubicBezTo>
                        <a:pt x="591864" y="50959"/>
                        <a:pt x="682015" y="-66623"/>
                        <a:pt x="811363" y="43121"/>
                      </a:cubicBezTo>
                      <a:cubicBezTo>
                        <a:pt x="940711" y="152865"/>
                        <a:pt x="1148451" y="603598"/>
                        <a:pt x="1258200" y="854441"/>
                      </a:cubicBezTo>
                      <a:cubicBezTo>
                        <a:pt x="1367949" y="1105284"/>
                        <a:pt x="1469860" y="1548177"/>
                        <a:pt x="1469860" y="1548177"/>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TextBox 83"/>
                <p:cNvSpPr txBox="1"/>
                <p:nvPr/>
              </p:nvSpPr>
              <p:spPr>
                <a:xfrm>
                  <a:off x="8183860" y="1623582"/>
                  <a:ext cx="896837" cy="434002"/>
                </a:xfrm>
                <a:prstGeom prst="rect">
                  <a:avLst/>
                </a:prstGeom>
                <a:noFill/>
              </p:spPr>
              <p:txBody>
                <a:bodyPr wrap="square" rtlCol="0">
                  <a:spAutoFit/>
                </a:bodyPr>
                <a:lstStyle/>
                <a:p>
                  <a:r>
                    <a:rPr lang="en-US" sz="2600" dirty="0" smtClean="0">
                      <a:solidFill>
                        <a:srgbClr val="FF0000"/>
                      </a:solidFill>
                    </a:rPr>
                    <a:t>SET</a:t>
                  </a:r>
                  <a:endParaRPr lang="en-US" sz="2600" dirty="0">
                    <a:solidFill>
                      <a:srgbClr val="FF0000"/>
                    </a:solidFill>
                  </a:endParaRPr>
                </a:p>
              </p:txBody>
            </p:sp>
            <p:sp>
              <p:nvSpPr>
                <p:cNvPr id="92" name="TextBox 91"/>
                <p:cNvSpPr txBox="1"/>
                <p:nvPr/>
              </p:nvSpPr>
              <p:spPr>
                <a:xfrm>
                  <a:off x="10404848" y="1790488"/>
                  <a:ext cx="1251952" cy="434002"/>
                </a:xfrm>
                <a:prstGeom prst="rect">
                  <a:avLst/>
                </a:prstGeom>
                <a:noFill/>
              </p:spPr>
              <p:txBody>
                <a:bodyPr wrap="square" rtlCol="0">
                  <a:spAutoFit/>
                </a:bodyPr>
                <a:lstStyle/>
                <a:p>
                  <a:r>
                    <a:rPr lang="en-US" sz="2600" dirty="0" smtClean="0">
                      <a:solidFill>
                        <a:srgbClr val="008000"/>
                      </a:solidFill>
                    </a:rPr>
                    <a:t>RESET</a:t>
                  </a:r>
                  <a:endParaRPr lang="en-US" sz="2600" dirty="0">
                    <a:solidFill>
                      <a:srgbClr val="008000"/>
                    </a:solidFill>
                  </a:endParaRPr>
                </a:p>
              </p:txBody>
            </p:sp>
          </p:grpSp>
          <p:sp>
            <p:nvSpPr>
              <p:cNvPr id="74" name="TextBox 73"/>
              <p:cNvSpPr txBox="1"/>
              <p:nvPr/>
            </p:nvSpPr>
            <p:spPr>
              <a:xfrm>
                <a:off x="6720044" y="4578899"/>
                <a:ext cx="1017988" cy="332208"/>
              </a:xfrm>
              <a:prstGeom prst="rect">
                <a:avLst/>
              </a:prstGeom>
              <a:noFill/>
            </p:spPr>
            <p:txBody>
              <a:bodyPr wrap="square" rtlCol="0">
                <a:spAutoFit/>
              </a:bodyPr>
              <a:lstStyle/>
              <a:p>
                <a:r>
                  <a:rPr lang="en-US" sz="2600" dirty="0" smtClean="0"/>
                  <a:t>Resistance</a:t>
                </a:r>
                <a:endParaRPr lang="en-US" sz="2600" dirty="0"/>
              </a:p>
            </p:txBody>
          </p:sp>
        </p:grpSp>
        <p:sp>
          <p:nvSpPr>
            <p:cNvPr id="72" name="TextBox 71"/>
            <p:cNvSpPr txBox="1"/>
            <p:nvPr/>
          </p:nvSpPr>
          <p:spPr>
            <a:xfrm rot="16200000">
              <a:off x="4510344" y="3315950"/>
              <a:ext cx="1761221" cy="242133"/>
            </a:xfrm>
            <a:prstGeom prst="rect">
              <a:avLst/>
            </a:prstGeom>
            <a:noFill/>
          </p:spPr>
          <p:txBody>
            <a:bodyPr wrap="square" rtlCol="0">
              <a:spAutoFit/>
            </a:bodyPr>
            <a:lstStyle/>
            <a:p>
              <a:r>
                <a:rPr lang="en-US" sz="2600" dirty="0" smtClean="0"/>
                <a:t>Prob. Of Cell</a:t>
              </a:r>
              <a:endParaRPr lang="en-US" sz="2600" dirty="0"/>
            </a:p>
          </p:txBody>
        </p:sp>
      </p:grpSp>
      <p:sp>
        <p:nvSpPr>
          <p:cNvPr id="109" name="Freeform 108"/>
          <p:cNvSpPr/>
          <p:nvPr/>
        </p:nvSpPr>
        <p:spPr>
          <a:xfrm>
            <a:off x="2316744" y="2371968"/>
            <a:ext cx="2029466" cy="1734048"/>
          </a:xfrm>
          <a:custGeom>
            <a:avLst/>
            <a:gdLst>
              <a:gd name="connsiteX0" fmla="*/ 0 w 969122"/>
              <a:gd name="connsiteY0" fmla="*/ 1169808 h 1169808"/>
              <a:gd name="connsiteX1" fmla="*/ 200508 w 969122"/>
              <a:gd name="connsiteY1" fmla="*/ 367654 h 1169808"/>
              <a:gd name="connsiteX2" fmla="*/ 401016 w 969122"/>
              <a:gd name="connsiteY2" fmla="*/ 0 h 1169808"/>
              <a:gd name="connsiteX3" fmla="*/ 401016 w 969122"/>
              <a:gd name="connsiteY3" fmla="*/ 0 h 1169808"/>
              <a:gd name="connsiteX4" fmla="*/ 401016 w 969122"/>
              <a:gd name="connsiteY4" fmla="*/ 0 h 1169808"/>
              <a:gd name="connsiteX5" fmla="*/ 551397 w 969122"/>
              <a:gd name="connsiteY5" fmla="*/ 0 h 1169808"/>
              <a:gd name="connsiteX6" fmla="*/ 785323 w 969122"/>
              <a:gd name="connsiteY6" fmla="*/ 518058 h 1169808"/>
              <a:gd name="connsiteX7" fmla="*/ 969122 w 969122"/>
              <a:gd name="connsiteY7" fmla="*/ 1153096 h 1169808"/>
              <a:gd name="connsiteX8" fmla="*/ 0 w 969122"/>
              <a:gd name="connsiteY8" fmla="*/ 1169808 h 116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122" h="1169808">
                <a:moveTo>
                  <a:pt x="0" y="1169808"/>
                </a:moveTo>
                <a:lnTo>
                  <a:pt x="200508" y="367654"/>
                </a:lnTo>
                <a:lnTo>
                  <a:pt x="401016" y="0"/>
                </a:lnTo>
                <a:lnTo>
                  <a:pt x="401016" y="0"/>
                </a:lnTo>
                <a:lnTo>
                  <a:pt x="401016" y="0"/>
                </a:lnTo>
                <a:lnTo>
                  <a:pt x="551397" y="0"/>
                </a:lnTo>
                <a:lnTo>
                  <a:pt x="785323" y="518058"/>
                </a:lnTo>
                <a:lnTo>
                  <a:pt x="969122" y="1153096"/>
                </a:lnTo>
                <a:lnTo>
                  <a:pt x="0" y="1169808"/>
                </a:lnTo>
                <a:close/>
              </a:path>
            </a:pathLst>
          </a:custGeom>
          <a:solidFill>
            <a:srgbClr val="FF3A06"/>
          </a:solidFill>
          <a:ln>
            <a:solidFill>
              <a:srgbClr val="FF3A0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Freeform 109"/>
          <p:cNvSpPr/>
          <p:nvPr/>
        </p:nvSpPr>
        <p:spPr>
          <a:xfrm>
            <a:off x="5294654" y="2625634"/>
            <a:ext cx="2455646" cy="1417461"/>
          </a:xfrm>
          <a:custGeom>
            <a:avLst/>
            <a:gdLst>
              <a:gd name="connsiteX0" fmla="*/ 50127 w 1169630"/>
              <a:gd name="connsiteY0" fmla="*/ 935847 h 935847"/>
              <a:gd name="connsiteX1" fmla="*/ 150381 w 1169630"/>
              <a:gd name="connsiteY1" fmla="*/ 584904 h 935847"/>
              <a:gd name="connsiteX2" fmla="*/ 284053 w 1169630"/>
              <a:gd name="connsiteY2" fmla="*/ 334231 h 935847"/>
              <a:gd name="connsiteX3" fmla="*/ 484561 w 1169630"/>
              <a:gd name="connsiteY3" fmla="*/ 50135 h 935847"/>
              <a:gd name="connsiteX4" fmla="*/ 484561 w 1169630"/>
              <a:gd name="connsiteY4" fmla="*/ 50135 h 935847"/>
              <a:gd name="connsiteX5" fmla="*/ 634942 w 1169630"/>
              <a:gd name="connsiteY5" fmla="*/ 0 h 935847"/>
              <a:gd name="connsiteX6" fmla="*/ 902286 w 1169630"/>
              <a:gd name="connsiteY6" fmla="*/ 350943 h 935847"/>
              <a:gd name="connsiteX7" fmla="*/ 1086085 w 1169630"/>
              <a:gd name="connsiteY7" fmla="*/ 701885 h 935847"/>
              <a:gd name="connsiteX8" fmla="*/ 1169630 w 1169630"/>
              <a:gd name="connsiteY8" fmla="*/ 935847 h 935847"/>
              <a:gd name="connsiteX9" fmla="*/ 0 w 1169630"/>
              <a:gd name="connsiteY9" fmla="*/ 935847 h 935847"/>
              <a:gd name="connsiteX10" fmla="*/ 50127 w 1169630"/>
              <a:gd name="connsiteY10" fmla="*/ 935847 h 93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9630" h="935847">
                <a:moveTo>
                  <a:pt x="50127" y="935847"/>
                </a:moveTo>
                <a:lnTo>
                  <a:pt x="150381" y="584904"/>
                </a:lnTo>
                <a:lnTo>
                  <a:pt x="284053" y="334231"/>
                </a:lnTo>
                <a:lnTo>
                  <a:pt x="484561" y="50135"/>
                </a:lnTo>
                <a:lnTo>
                  <a:pt x="484561" y="50135"/>
                </a:lnTo>
                <a:lnTo>
                  <a:pt x="634942" y="0"/>
                </a:lnTo>
                <a:lnTo>
                  <a:pt x="902286" y="350943"/>
                </a:lnTo>
                <a:lnTo>
                  <a:pt x="1086085" y="701885"/>
                </a:lnTo>
                <a:lnTo>
                  <a:pt x="1169630" y="935847"/>
                </a:lnTo>
                <a:lnTo>
                  <a:pt x="0" y="935847"/>
                </a:lnTo>
                <a:lnTo>
                  <a:pt x="50127" y="935847"/>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4585402" y="2424837"/>
            <a:ext cx="697627" cy="2358855"/>
            <a:chOff x="4585402" y="2424837"/>
            <a:chExt cx="697627" cy="2358855"/>
          </a:xfrm>
        </p:grpSpPr>
        <p:cxnSp>
          <p:nvCxnSpPr>
            <p:cNvPr id="14" name="Straight Connector 13"/>
            <p:cNvCxnSpPr/>
            <p:nvPr/>
          </p:nvCxnSpPr>
          <p:spPr>
            <a:xfrm flipH="1">
              <a:off x="4898792" y="3398071"/>
              <a:ext cx="16495" cy="1385621"/>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85402" y="2424837"/>
              <a:ext cx="697627" cy="492443"/>
            </a:xfrm>
            <a:prstGeom prst="rect">
              <a:avLst/>
            </a:prstGeom>
            <a:noFill/>
          </p:spPr>
          <p:txBody>
            <a:bodyPr wrap="none" rtlCol="0">
              <a:spAutoFit/>
            </a:bodyPr>
            <a:lstStyle/>
            <a:p>
              <a:r>
                <a:rPr lang="en-US" sz="2600" dirty="0" err="1" smtClean="0"/>
                <a:t>R</a:t>
              </a:r>
              <a:r>
                <a:rPr lang="en-US" sz="2600" baseline="-25000" dirty="0" err="1" smtClean="0"/>
                <a:t>ref</a:t>
              </a:r>
              <a:endParaRPr lang="en-US" sz="2600" baseline="-25000" dirty="0"/>
            </a:p>
          </p:txBody>
        </p:sp>
      </p:grpSp>
      <p:grpSp>
        <p:nvGrpSpPr>
          <p:cNvPr id="26" name="Group 25"/>
          <p:cNvGrpSpPr/>
          <p:nvPr/>
        </p:nvGrpSpPr>
        <p:grpSpPr>
          <a:xfrm>
            <a:off x="3909138" y="1633054"/>
            <a:ext cx="1586266" cy="2497250"/>
            <a:chOff x="3909138" y="1633054"/>
            <a:chExt cx="1586266" cy="2497250"/>
          </a:xfrm>
        </p:grpSpPr>
        <p:grpSp>
          <p:nvGrpSpPr>
            <p:cNvPr id="21" name="Group 20"/>
            <p:cNvGrpSpPr/>
            <p:nvPr/>
          </p:nvGrpSpPr>
          <p:grpSpPr>
            <a:xfrm>
              <a:off x="3909138" y="3108844"/>
              <a:ext cx="505748" cy="1021460"/>
              <a:chOff x="3909138" y="3108844"/>
              <a:chExt cx="505748" cy="1021460"/>
            </a:xfrm>
          </p:grpSpPr>
          <p:sp>
            <p:nvSpPr>
              <p:cNvPr id="9" name="Freeform 8"/>
              <p:cNvSpPr/>
              <p:nvPr/>
            </p:nvSpPr>
            <p:spPr>
              <a:xfrm rot="238283">
                <a:off x="3958796" y="3108844"/>
                <a:ext cx="456090" cy="1005390"/>
              </a:xfrm>
              <a:custGeom>
                <a:avLst/>
                <a:gdLst>
                  <a:gd name="connsiteX0" fmla="*/ 0 w 200508"/>
                  <a:gd name="connsiteY0" fmla="*/ 0 h 701885"/>
                  <a:gd name="connsiteX1" fmla="*/ 0 w 200508"/>
                  <a:gd name="connsiteY1" fmla="*/ 701885 h 701885"/>
                  <a:gd name="connsiteX2" fmla="*/ 200508 w 200508"/>
                  <a:gd name="connsiteY2" fmla="*/ 685173 h 701885"/>
                  <a:gd name="connsiteX3" fmla="*/ 0 w 200508"/>
                  <a:gd name="connsiteY3" fmla="*/ 0 h 701885"/>
                </a:gdLst>
                <a:ahLst/>
                <a:cxnLst>
                  <a:cxn ang="0">
                    <a:pos x="connsiteX0" y="connsiteY0"/>
                  </a:cxn>
                  <a:cxn ang="0">
                    <a:pos x="connsiteX1" y="connsiteY1"/>
                  </a:cxn>
                  <a:cxn ang="0">
                    <a:pos x="connsiteX2" y="connsiteY2"/>
                  </a:cxn>
                  <a:cxn ang="0">
                    <a:pos x="connsiteX3" y="connsiteY3"/>
                  </a:cxn>
                </a:cxnLst>
                <a:rect l="l" t="t" r="r" b="b"/>
                <a:pathLst>
                  <a:path w="200508" h="701885">
                    <a:moveTo>
                      <a:pt x="0" y="0"/>
                    </a:moveTo>
                    <a:lnTo>
                      <a:pt x="0" y="701885"/>
                    </a:lnTo>
                    <a:lnTo>
                      <a:pt x="200508" y="685173"/>
                    </a:lnTo>
                    <a:lnTo>
                      <a:pt x="0" y="0"/>
                    </a:ln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3909138" y="3513539"/>
                <a:ext cx="421099" cy="616765"/>
                <a:chOff x="3909138" y="3513539"/>
                <a:chExt cx="421099" cy="616765"/>
              </a:xfrm>
            </p:grpSpPr>
            <p:sp>
              <p:nvSpPr>
                <p:cNvPr id="18" name="TextBox 17"/>
                <p:cNvSpPr txBox="1"/>
                <p:nvPr/>
              </p:nvSpPr>
              <p:spPr>
                <a:xfrm>
                  <a:off x="3909138" y="3513539"/>
                  <a:ext cx="338629"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9" name="TextBox 18"/>
                <p:cNvSpPr txBox="1"/>
                <p:nvPr/>
              </p:nvSpPr>
              <p:spPr>
                <a:xfrm>
                  <a:off x="3991608" y="3760972"/>
                  <a:ext cx="338629"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grpSp>
        </p:grpSp>
        <p:sp>
          <p:nvSpPr>
            <p:cNvPr id="22" name="TextBox 21"/>
            <p:cNvSpPr txBox="1"/>
            <p:nvPr/>
          </p:nvSpPr>
          <p:spPr>
            <a:xfrm>
              <a:off x="4321493" y="1633054"/>
              <a:ext cx="1173911" cy="492443"/>
            </a:xfrm>
            <a:prstGeom prst="rect">
              <a:avLst/>
            </a:prstGeom>
            <a:noFill/>
            <a:ln>
              <a:solidFill>
                <a:schemeClr val="tx1"/>
              </a:solidFill>
            </a:ln>
          </p:spPr>
          <p:txBody>
            <a:bodyPr wrap="none" rtlCol="0">
              <a:spAutoFit/>
            </a:bodyPr>
            <a:lstStyle/>
            <a:p>
              <a:r>
                <a:rPr lang="en-US" sz="2600" i="1" dirty="0" smtClean="0"/>
                <a:t>Errors</a:t>
              </a:r>
              <a:endParaRPr lang="en-US" sz="2600" i="1" dirty="0"/>
            </a:p>
          </p:txBody>
        </p:sp>
        <p:cxnSp>
          <p:nvCxnSpPr>
            <p:cNvPr id="24" name="Straight Arrow Connector 23"/>
            <p:cNvCxnSpPr>
              <a:stCxn id="22" idx="2"/>
            </p:cNvCxnSpPr>
            <p:nvPr/>
          </p:nvCxnSpPr>
          <p:spPr>
            <a:xfrm flipH="1">
              <a:off x="4156552" y="2125497"/>
              <a:ext cx="751897" cy="135505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5797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09868E-6 3.7659E-6 L -0.10841 -0.00463 " pathEditMode="relative" ptsTypes="AA">
                                      <p:cBhvr>
                                        <p:cTn id="6" dur="2000" fill="hold"/>
                                        <p:tgtEl>
                                          <p:spTgt spid="1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ounded Rectangle 124"/>
          <p:cNvSpPr/>
          <p:nvPr/>
        </p:nvSpPr>
        <p:spPr>
          <a:xfrm>
            <a:off x="2107338" y="2187006"/>
            <a:ext cx="4478012" cy="3836534"/>
          </a:xfrm>
          <a:prstGeom prst="roundRect">
            <a:avLst>
              <a:gd name="adj" fmla="val 10277"/>
            </a:avLst>
          </a:prstGeom>
          <a:solidFill>
            <a:srgbClr val="F9E4A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91" y="1192213"/>
            <a:ext cx="8630355" cy="4830762"/>
          </a:xfrm>
        </p:spPr>
        <p:txBody>
          <a:bodyPr/>
          <a:lstStyle/>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a:latin typeface="Arial"/>
              <a:cs typeface="Arial"/>
            </a:endParaRPr>
          </a:p>
          <a:p>
            <a:endParaRPr lang="en-US" sz="2800" dirty="0" smtClean="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pPr marL="457200" lvl="1" indent="0">
              <a:buNone/>
            </a:pPr>
            <a:endParaRPr lang="en-US" sz="2400" dirty="0">
              <a:latin typeface="Arial"/>
              <a:cs typeface="Arial"/>
            </a:endParaRPr>
          </a:p>
          <a:p>
            <a:pPr lvl="1"/>
            <a:endParaRPr lang="en-US" sz="2400" dirty="0" smtClean="0">
              <a:latin typeface="Arial"/>
              <a:cs typeface="Arial"/>
            </a:endParaRPr>
          </a:p>
          <a:p>
            <a:endParaRPr lang="en-US" sz="2800" dirty="0">
              <a:latin typeface="Arial"/>
              <a:cs typeface="Arial"/>
            </a:endParaRPr>
          </a:p>
          <a:p>
            <a:endParaRPr lang="en-US" sz="2800" dirty="0" smtClean="0">
              <a:latin typeface="Arial"/>
              <a:cs typeface="Arial"/>
            </a:endParaRPr>
          </a:p>
          <a:p>
            <a:pPr marL="0" indent="0">
              <a:buNone/>
            </a:pPr>
            <a:endParaRPr lang="en-US" sz="2800" dirty="0" smtClean="0">
              <a:latin typeface="Arial"/>
              <a:cs typeface="Arial"/>
            </a:endParaRPr>
          </a:p>
          <a:p>
            <a:endParaRPr lang="en-US" sz="2800" dirty="0" smtClean="0">
              <a:latin typeface="Arial"/>
              <a:cs typeface="Arial"/>
            </a:endParaRPr>
          </a:p>
        </p:txBody>
      </p:sp>
      <p:sp>
        <p:nvSpPr>
          <p:cNvPr id="6" name="Slide Number Placeholder 5"/>
          <p:cNvSpPr>
            <a:spLocks noGrp="1"/>
          </p:cNvSpPr>
          <p:nvPr>
            <p:ph type="sldNum" sz="quarter" idx="12"/>
          </p:nvPr>
        </p:nvSpPr>
        <p:spPr/>
        <p:txBody>
          <a:bodyPr/>
          <a:lstStyle/>
          <a:p>
            <a:pPr>
              <a:defRPr/>
            </a:pPr>
            <a:fld id="{A26D8833-EA74-4899-8DB0-DB54C2630AC5}" type="slidenum">
              <a:rPr lang="en-US"/>
              <a:pPr>
                <a:defRPr/>
              </a:pPr>
              <a:t>9</a:t>
            </a:fld>
            <a:endParaRPr lang="en-US"/>
          </a:p>
        </p:txBody>
      </p:sp>
      <p:sp>
        <p:nvSpPr>
          <p:cNvPr id="2" name="Title 1"/>
          <p:cNvSpPr>
            <a:spLocks noGrp="1"/>
          </p:cNvSpPr>
          <p:nvPr>
            <p:ph type="title"/>
          </p:nvPr>
        </p:nvSpPr>
        <p:spPr>
          <a:xfrm>
            <a:off x="0" y="198438"/>
            <a:ext cx="9144000" cy="487362"/>
          </a:xfrm>
        </p:spPr>
        <p:txBody>
          <a:bodyPr wrap="square" numCol="1" anchorCtr="0" compatLnSpc="1">
            <a:prstTxWarp prst="textNoShape">
              <a:avLst/>
            </a:prstTxWarp>
          </a:bodyPr>
          <a:lstStyle/>
          <a:p>
            <a:pPr eaLnBrk="1" hangingPunct="1">
              <a:defRPr/>
            </a:pPr>
            <a:r>
              <a:rPr lang="en-US" cap="none" dirty="0" smtClean="0">
                <a:effectLst>
                  <a:outerShdw blurRad="38100" dist="38100" dir="2700000" algn="tl">
                    <a:srgbClr val="C0C0C0"/>
                  </a:outerShdw>
                </a:effectLst>
                <a:latin typeface="Arial"/>
                <a:cs typeface="Arial"/>
              </a:rPr>
              <a:t>REDUCE READ LATENCY: HIGHER VOLTAGE</a:t>
            </a:r>
          </a:p>
        </p:txBody>
      </p:sp>
      <p:sp>
        <p:nvSpPr>
          <p:cNvPr id="5" name="Slide Number Placeholder 4"/>
          <p:cNvSpPr txBox="1">
            <a:spLocks noGrp="1"/>
          </p:cNvSpPr>
          <p:nvPr/>
        </p:nvSpPr>
        <p:spPr>
          <a:xfrm>
            <a:off x="6924675" y="6356350"/>
            <a:ext cx="2133600" cy="365125"/>
          </a:xfrm>
          <a:prstGeom prst="rect">
            <a:avLst/>
          </a:prstGeom>
          <a:noFill/>
        </p:spPr>
        <p:txBody>
          <a:bodyPr anchor="ctr"/>
          <a:lstStyle/>
          <a:p>
            <a:pPr algn="r" fontAlgn="auto">
              <a:spcBef>
                <a:spcPts val="0"/>
              </a:spcBef>
              <a:spcAft>
                <a:spcPts val="0"/>
              </a:spcAft>
              <a:defRPr/>
            </a:pPr>
            <a:fld id="{582C2481-F79E-40D0-84CA-734679FA4E9C}" type="slidenum">
              <a:rPr lang="en-US" sz="1200" b="1">
                <a:solidFill>
                  <a:schemeClr val="tx1">
                    <a:tint val="75000"/>
                  </a:schemeClr>
                </a:solidFill>
                <a:latin typeface="+mn-lt"/>
              </a:rPr>
              <a:pPr algn="r" fontAlgn="auto">
                <a:spcBef>
                  <a:spcPts val="0"/>
                </a:spcBef>
                <a:spcAft>
                  <a:spcPts val="0"/>
                </a:spcAft>
                <a:defRPr/>
              </a:pPr>
              <a:t>9</a:t>
            </a:fld>
            <a:endParaRPr lang="en-US" sz="1200" b="1">
              <a:solidFill>
                <a:schemeClr val="tx1">
                  <a:tint val="75000"/>
                </a:schemeClr>
              </a:solidFill>
              <a:latin typeface="+mn-lt"/>
            </a:endParaRPr>
          </a:p>
        </p:txBody>
      </p:sp>
      <p:sp>
        <p:nvSpPr>
          <p:cNvPr id="17" name="Rectangle 16"/>
          <p:cNvSpPr/>
          <p:nvPr/>
        </p:nvSpPr>
        <p:spPr>
          <a:xfrm>
            <a:off x="485016" y="6199664"/>
            <a:ext cx="8158168" cy="492443"/>
          </a:xfrm>
          <a:prstGeom prst="rect">
            <a:avLst/>
          </a:prstGeom>
          <a:solidFill>
            <a:srgbClr val="BBCFE6"/>
          </a:solidFill>
          <a:ln w="38100" cmpd="sng">
            <a:solidFill>
              <a:srgbClr val="FF6600"/>
            </a:solidFill>
          </a:ln>
        </p:spPr>
        <p:txBody>
          <a:bodyPr wrap="square">
            <a:spAutoFit/>
          </a:bodyPr>
          <a:lstStyle/>
          <a:p>
            <a:pPr algn="ctr" fontAlgn="auto">
              <a:spcBef>
                <a:spcPts val="0"/>
              </a:spcBef>
              <a:spcAft>
                <a:spcPts val="0"/>
              </a:spcAft>
              <a:defRPr/>
            </a:pPr>
            <a:r>
              <a:rPr lang="en-US" sz="2600" kern="0" dirty="0" smtClean="0">
                <a:solidFill>
                  <a:prstClr val="black"/>
                </a:solidFill>
              </a:rPr>
              <a:t>Increase </a:t>
            </a:r>
            <a:r>
              <a:rPr lang="en-US" sz="2600" kern="0" dirty="0" err="1" smtClean="0">
                <a:solidFill>
                  <a:prstClr val="black"/>
                </a:solidFill>
              </a:rPr>
              <a:t>bitline</a:t>
            </a:r>
            <a:r>
              <a:rPr lang="en-US" sz="2600" kern="0" dirty="0" smtClean="0">
                <a:solidFill>
                  <a:prstClr val="black"/>
                </a:solidFill>
              </a:rPr>
              <a:t> voltage and reduce sensing time</a:t>
            </a:r>
            <a:endParaRPr lang="en-US" sz="2600" kern="0" dirty="0">
              <a:solidFill>
                <a:prstClr val="black"/>
              </a:solidFill>
            </a:endParaRPr>
          </a:p>
        </p:txBody>
      </p:sp>
      <p:grpSp>
        <p:nvGrpSpPr>
          <p:cNvPr id="119" name="Group 118"/>
          <p:cNvGrpSpPr/>
          <p:nvPr/>
        </p:nvGrpSpPr>
        <p:grpSpPr>
          <a:xfrm>
            <a:off x="2548888" y="2280218"/>
            <a:ext cx="3868061" cy="3651519"/>
            <a:chOff x="5071963" y="1315158"/>
            <a:chExt cx="3868061" cy="3651519"/>
          </a:xfrm>
        </p:grpSpPr>
        <p:cxnSp>
          <p:nvCxnSpPr>
            <p:cNvPr id="93" name="Straight Arrow Connector 92"/>
            <p:cNvCxnSpPr/>
            <p:nvPr/>
          </p:nvCxnSpPr>
          <p:spPr>
            <a:xfrm flipH="1" flipV="1">
              <a:off x="5071964" y="1315158"/>
              <a:ext cx="14933" cy="3047049"/>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a:off x="5071963" y="4346986"/>
              <a:ext cx="3868061" cy="0"/>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074621" y="4433691"/>
              <a:ext cx="862632" cy="532986"/>
            </a:xfrm>
            <a:prstGeom prst="rect">
              <a:avLst/>
            </a:prstGeom>
            <a:noFill/>
          </p:spPr>
          <p:txBody>
            <a:bodyPr wrap="none" rtlCol="0">
              <a:spAutoFit/>
            </a:bodyPr>
            <a:lstStyle/>
            <a:p>
              <a:r>
                <a:rPr lang="en-US" sz="2800" dirty="0" smtClean="0"/>
                <a:t>time</a:t>
              </a:r>
              <a:endParaRPr lang="en-US" sz="2800" dirty="0"/>
            </a:p>
          </p:txBody>
        </p:sp>
      </p:grpSp>
      <p:grpSp>
        <p:nvGrpSpPr>
          <p:cNvPr id="113" name="Group 112"/>
          <p:cNvGrpSpPr/>
          <p:nvPr/>
        </p:nvGrpSpPr>
        <p:grpSpPr>
          <a:xfrm>
            <a:off x="4749577" y="5425964"/>
            <a:ext cx="1449881" cy="523220"/>
            <a:chOff x="3195221" y="4223596"/>
            <a:chExt cx="1449881" cy="523220"/>
          </a:xfrm>
        </p:grpSpPr>
        <p:sp>
          <p:nvSpPr>
            <p:cNvPr id="114" name="Up Arrow 113"/>
            <p:cNvSpPr/>
            <p:nvPr/>
          </p:nvSpPr>
          <p:spPr>
            <a:xfrm>
              <a:off x="4394467" y="4261446"/>
              <a:ext cx="250635" cy="384363"/>
            </a:xfrm>
            <a:prstGeom prst="up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TextBox 114"/>
            <p:cNvSpPr txBox="1"/>
            <p:nvPr/>
          </p:nvSpPr>
          <p:spPr>
            <a:xfrm>
              <a:off x="3195221" y="4223596"/>
              <a:ext cx="1202798" cy="523220"/>
            </a:xfrm>
            <a:prstGeom prst="rect">
              <a:avLst/>
            </a:prstGeom>
            <a:noFill/>
          </p:spPr>
          <p:txBody>
            <a:bodyPr wrap="none" rtlCol="0">
              <a:spAutoFit/>
            </a:bodyPr>
            <a:lstStyle/>
            <a:p>
              <a:r>
                <a:rPr lang="en-US" sz="2800" dirty="0" smtClean="0"/>
                <a:t>Sense</a:t>
              </a:r>
              <a:endParaRPr lang="en-US" sz="2800" dirty="0"/>
            </a:p>
          </p:txBody>
        </p:sp>
      </p:grpSp>
      <p:sp>
        <p:nvSpPr>
          <p:cNvPr id="118" name="TextBox 117"/>
          <p:cNvSpPr txBox="1"/>
          <p:nvPr/>
        </p:nvSpPr>
        <p:spPr>
          <a:xfrm>
            <a:off x="2042519" y="2907111"/>
            <a:ext cx="649633" cy="532986"/>
          </a:xfrm>
          <a:prstGeom prst="rect">
            <a:avLst/>
          </a:prstGeom>
          <a:noFill/>
        </p:spPr>
        <p:txBody>
          <a:bodyPr wrap="square" rtlCol="0">
            <a:spAutoFit/>
          </a:bodyPr>
          <a:lstStyle/>
          <a:p>
            <a:r>
              <a:rPr lang="en-US" sz="2800" dirty="0" smtClean="0"/>
              <a:t>V</a:t>
            </a:r>
            <a:endParaRPr lang="en-US" sz="2800" baseline="-25000" dirty="0"/>
          </a:p>
        </p:txBody>
      </p:sp>
      <p:grpSp>
        <p:nvGrpSpPr>
          <p:cNvPr id="10" name="Group 9"/>
          <p:cNvGrpSpPr/>
          <p:nvPr/>
        </p:nvGrpSpPr>
        <p:grpSpPr>
          <a:xfrm>
            <a:off x="2023791" y="2155462"/>
            <a:ext cx="4110298" cy="3091681"/>
            <a:chOff x="2023791" y="2206946"/>
            <a:chExt cx="4110298" cy="3091681"/>
          </a:xfrm>
        </p:grpSpPr>
        <p:grpSp>
          <p:nvGrpSpPr>
            <p:cNvPr id="121" name="Group 120"/>
            <p:cNvGrpSpPr/>
            <p:nvPr/>
          </p:nvGrpSpPr>
          <p:grpSpPr>
            <a:xfrm>
              <a:off x="2548829" y="2206946"/>
              <a:ext cx="3585260" cy="3091681"/>
              <a:chOff x="5071904" y="1091478"/>
              <a:chExt cx="3585260" cy="3091681"/>
            </a:xfrm>
          </p:grpSpPr>
          <p:sp>
            <p:nvSpPr>
              <p:cNvPr id="97" name="TextBox 96"/>
              <p:cNvSpPr txBox="1"/>
              <p:nvPr/>
            </p:nvSpPr>
            <p:spPr>
              <a:xfrm>
                <a:off x="6732657" y="3650174"/>
                <a:ext cx="876126" cy="532985"/>
              </a:xfrm>
              <a:prstGeom prst="rect">
                <a:avLst/>
              </a:prstGeom>
              <a:noFill/>
            </p:spPr>
            <p:txBody>
              <a:bodyPr wrap="square" rtlCol="0">
                <a:spAutoFit/>
              </a:bodyPr>
              <a:lstStyle/>
              <a:p>
                <a:r>
                  <a:rPr lang="en-US" sz="2800" dirty="0" smtClean="0">
                    <a:solidFill>
                      <a:srgbClr val="FF0000"/>
                    </a:solidFill>
                  </a:rPr>
                  <a:t>SET</a:t>
                </a:r>
                <a:endParaRPr lang="en-US" sz="2800" dirty="0">
                  <a:solidFill>
                    <a:srgbClr val="FF0000"/>
                  </a:solidFill>
                </a:endParaRPr>
              </a:p>
            </p:txBody>
          </p:sp>
          <p:sp>
            <p:nvSpPr>
              <p:cNvPr id="98" name="TextBox 97"/>
              <p:cNvSpPr txBox="1"/>
              <p:nvPr/>
            </p:nvSpPr>
            <p:spPr>
              <a:xfrm>
                <a:off x="6493271" y="1091478"/>
                <a:ext cx="1374715" cy="532985"/>
              </a:xfrm>
              <a:prstGeom prst="rect">
                <a:avLst/>
              </a:prstGeom>
              <a:noFill/>
            </p:spPr>
            <p:txBody>
              <a:bodyPr wrap="square" rtlCol="0">
                <a:spAutoFit/>
              </a:bodyPr>
              <a:lstStyle/>
              <a:p>
                <a:r>
                  <a:rPr lang="en-US" sz="2800" dirty="0" smtClean="0">
                    <a:solidFill>
                      <a:srgbClr val="008000"/>
                    </a:solidFill>
                  </a:rPr>
                  <a:t>RESET</a:t>
                </a:r>
                <a:endParaRPr lang="en-US" sz="2800" dirty="0">
                  <a:solidFill>
                    <a:srgbClr val="008000"/>
                  </a:solidFill>
                </a:endParaRPr>
              </a:p>
            </p:txBody>
          </p:sp>
          <p:grpSp>
            <p:nvGrpSpPr>
              <p:cNvPr id="116" name="Group 115"/>
              <p:cNvGrpSpPr/>
              <p:nvPr/>
            </p:nvGrpSpPr>
            <p:grpSpPr>
              <a:xfrm>
                <a:off x="5071904" y="1624049"/>
                <a:ext cx="3585260" cy="2152754"/>
                <a:chOff x="5071904" y="1841305"/>
                <a:chExt cx="3754459" cy="1837468"/>
              </a:xfrm>
            </p:grpSpPr>
            <p:sp>
              <p:nvSpPr>
                <p:cNvPr id="89" name="Freeform 88"/>
                <p:cNvSpPr/>
                <p:nvPr/>
              </p:nvSpPr>
              <p:spPr>
                <a:xfrm>
                  <a:off x="5071904" y="1856025"/>
                  <a:ext cx="3733649" cy="456602"/>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0" name="Freeform 89"/>
                <p:cNvSpPr/>
                <p:nvPr/>
              </p:nvSpPr>
              <p:spPr>
                <a:xfrm>
                  <a:off x="5071904" y="1896678"/>
                  <a:ext cx="3733649" cy="1339364"/>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03" name="Group 102"/>
                <p:cNvGrpSpPr/>
                <p:nvPr/>
              </p:nvGrpSpPr>
              <p:grpSpPr>
                <a:xfrm>
                  <a:off x="5090633" y="1841305"/>
                  <a:ext cx="3733738" cy="1837468"/>
                  <a:chOff x="759338" y="1872737"/>
                  <a:chExt cx="3735383" cy="1803802"/>
                </a:xfrm>
              </p:grpSpPr>
              <p:sp>
                <p:nvSpPr>
                  <p:cNvPr id="104" name="Freeform 103"/>
                  <p:cNvSpPr/>
                  <p:nvPr/>
                </p:nvSpPr>
                <p:spPr>
                  <a:xfrm>
                    <a:off x="792756" y="1989721"/>
                    <a:ext cx="3701965" cy="1686818"/>
                  </a:xfrm>
                  <a:custGeom>
                    <a:avLst/>
                    <a:gdLst>
                      <a:gd name="connsiteX0" fmla="*/ 0 w 3735294"/>
                      <a:gd name="connsiteY0" fmla="*/ 0 h 1314824"/>
                      <a:gd name="connsiteX1" fmla="*/ 1404470 w 3735294"/>
                      <a:gd name="connsiteY1" fmla="*/ 1016000 h 1314824"/>
                      <a:gd name="connsiteX2" fmla="*/ 3735294 w 3735294"/>
                      <a:gd name="connsiteY2" fmla="*/ 1314824 h 1314824"/>
                    </a:gdLst>
                    <a:ahLst/>
                    <a:cxnLst>
                      <a:cxn ang="0">
                        <a:pos x="connsiteX0" y="connsiteY0"/>
                      </a:cxn>
                      <a:cxn ang="0">
                        <a:pos x="connsiteX1" y="connsiteY1"/>
                      </a:cxn>
                      <a:cxn ang="0">
                        <a:pos x="connsiteX2" y="connsiteY2"/>
                      </a:cxn>
                    </a:cxnLst>
                    <a:rect l="l" t="t" r="r" b="b"/>
                    <a:pathLst>
                      <a:path w="3735294" h="1314824">
                        <a:moveTo>
                          <a:pt x="0" y="0"/>
                        </a:moveTo>
                        <a:cubicBezTo>
                          <a:pt x="390960" y="398431"/>
                          <a:pt x="781921" y="796863"/>
                          <a:pt x="1404470" y="1016000"/>
                        </a:cubicBezTo>
                        <a:cubicBezTo>
                          <a:pt x="2027019" y="1235137"/>
                          <a:pt x="3735294" y="1314824"/>
                          <a:pt x="3735294" y="1314824"/>
                        </a:cubicBezTo>
                      </a:path>
                    </a:pathLst>
                  </a:cu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5" name="Freeform 104"/>
                  <p:cNvSpPr/>
                  <p:nvPr/>
                </p:nvSpPr>
                <p:spPr>
                  <a:xfrm>
                    <a:off x="759338" y="1872737"/>
                    <a:ext cx="3735294" cy="266341"/>
                  </a:xfrm>
                  <a:custGeom>
                    <a:avLst/>
                    <a:gdLst>
                      <a:gd name="connsiteX0" fmla="*/ 0 w 3735294"/>
                      <a:gd name="connsiteY0" fmla="*/ 0 h 448236"/>
                      <a:gd name="connsiteX1" fmla="*/ 1748118 w 3735294"/>
                      <a:gd name="connsiteY1" fmla="*/ 328706 h 448236"/>
                      <a:gd name="connsiteX2" fmla="*/ 3735294 w 3735294"/>
                      <a:gd name="connsiteY2" fmla="*/ 448236 h 448236"/>
                    </a:gdLst>
                    <a:ahLst/>
                    <a:cxnLst>
                      <a:cxn ang="0">
                        <a:pos x="connsiteX0" y="connsiteY0"/>
                      </a:cxn>
                      <a:cxn ang="0">
                        <a:pos x="connsiteX1" y="connsiteY1"/>
                      </a:cxn>
                      <a:cxn ang="0">
                        <a:pos x="connsiteX2" y="connsiteY2"/>
                      </a:cxn>
                    </a:cxnLst>
                    <a:rect l="l" t="t" r="r" b="b"/>
                    <a:pathLst>
                      <a:path w="3735294" h="448236">
                        <a:moveTo>
                          <a:pt x="0" y="0"/>
                        </a:moveTo>
                        <a:cubicBezTo>
                          <a:pt x="562784" y="127000"/>
                          <a:pt x="1125569" y="254000"/>
                          <a:pt x="1748118" y="328706"/>
                        </a:cubicBezTo>
                        <a:cubicBezTo>
                          <a:pt x="2370667" y="403412"/>
                          <a:pt x="3735294" y="448236"/>
                          <a:pt x="3735294" y="448236"/>
                        </a:cubicBezTo>
                      </a:path>
                    </a:pathLst>
                  </a:custGeom>
                  <a:ln w="63500">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06" name="Freeform 105"/>
                <p:cNvSpPr/>
                <p:nvPr/>
              </p:nvSpPr>
              <p:spPr>
                <a:xfrm>
                  <a:off x="5094355" y="1945046"/>
                  <a:ext cx="3732008"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Freeform 106"/>
                <p:cNvSpPr/>
                <p:nvPr/>
              </p:nvSpPr>
              <p:spPr>
                <a:xfrm>
                  <a:off x="5161170" y="1881363"/>
                  <a:ext cx="3657659"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2023791" y="2504031"/>
              <a:ext cx="649633" cy="852801"/>
              <a:chOff x="2023791" y="2504031"/>
              <a:chExt cx="649633" cy="852801"/>
            </a:xfrm>
          </p:grpSpPr>
          <p:sp>
            <p:nvSpPr>
              <p:cNvPr id="95" name="TextBox 94"/>
              <p:cNvSpPr txBox="1"/>
              <p:nvPr/>
            </p:nvSpPr>
            <p:spPr>
              <a:xfrm>
                <a:off x="2023791" y="2504031"/>
                <a:ext cx="649633" cy="532986"/>
              </a:xfrm>
              <a:prstGeom prst="rect">
                <a:avLst/>
              </a:prstGeom>
              <a:noFill/>
            </p:spPr>
            <p:txBody>
              <a:bodyPr wrap="square" rtlCol="0">
                <a:spAutoFit/>
              </a:bodyPr>
              <a:lstStyle/>
              <a:p>
                <a:r>
                  <a:rPr lang="en-US" sz="2800" dirty="0" smtClean="0"/>
                  <a:t>V*</a:t>
                </a:r>
                <a:endParaRPr lang="en-US" sz="2800" baseline="-25000" dirty="0"/>
              </a:p>
            </p:txBody>
          </p:sp>
          <p:sp>
            <p:nvSpPr>
              <p:cNvPr id="120" name="Up Arrow 119"/>
              <p:cNvSpPr/>
              <p:nvPr/>
            </p:nvSpPr>
            <p:spPr>
              <a:xfrm>
                <a:off x="2124046" y="2972469"/>
                <a:ext cx="250635" cy="384363"/>
              </a:xfrm>
              <a:prstGeom prst="upArrow">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 name="Rectangle 3"/>
          <p:cNvSpPr/>
          <p:nvPr/>
        </p:nvSpPr>
        <p:spPr>
          <a:xfrm>
            <a:off x="0" y="1026922"/>
            <a:ext cx="9144000" cy="892552"/>
          </a:xfrm>
          <a:prstGeom prst="rect">
            <a:avLst/>
          </a:prstGeom>
        </p:spPr>
        <p:txBody>
          <a:bodyPr wrap="square">
            <a:spAutoFit/>
          </a:bodyPr>
          <a:lstStyle/>
          <a:p>
            <a:pPr marL="457200" indent="-457200">
              <a:buFont typeface="Arial"/>
              <a:buChar char="•"/>
            </a:pPr>
            <a:r>
              <a:rPr lang="en-US" sz="2600" dirty="0" smtClean="0">
                <a:latin typeface="Arial"/>
                <a:cs typeface="Arial"/>
              </a:rPr>
              <a:t>Increase </a:t>
            </a:r>
            <a:r>
              <a:rPr lang="en-US" sz="2600" dirty="0" err="1" smtClean="0">
                <a:latin typeface="Arial"/>
                <a:cs typeface="Arial"/>
              </a:rPr>
              <a:t>bitline</a:t>
            </a:r>
            <a:r>
              <a:rPr lang="en-US" sz="2600" dirty="0" smtClean="0">
                <a:latin typeface="Arial"/>
                <a:cs typeface="Arial"/>
              </a:rPr>
              <a:t> voltage more than the provisioned value</a:t>
            </a:r>
          </a:p>
          <a:p>
            <a:pPr marL="457200" indent="-457200">
              <a:buFont typeface="Arial"/>
              <a:buChar char="•"/>
            </a:pPr>
            <a:r>
              <a:rPr lang="en-US" sz="2600" dirty="0" smtClean="0">
                <a:latin typeface="Arial"/>
                <a:cs typeface="Arial"/>
              </a:rPr>
              <a:t>Higher Voltage </a:t>
            </a:r>
            <a:r>
              <a:rPr lang="en-US" sz="2600" dirty="0" smtClean="0">
                <a:latin typeface="Arial"/>
                <a:ea typeface="Wingdings"/>
                <a:cs typeface="Arial"/>
                <a:sym typeface="Wingdings"/>
              </a:rPr>
              <a:t> Higher Current  Low Read Latency</a:t>
            </a:r>
            <a:endParaRPr lang="en-US" sz="2600" dirty="0">
              <a:latin typeface="Arial"/>
              <a:cs typeface="Arial"/>
            </a:endParaRPr>
          </a:p>
        </p:txBody>
      </p:sp>
      <p:grpSp>
        <p:nvGrpSpPr>
          <p:cNvPr id="8" name="Group 7"/>
          <p:cNvGrpSpPr/>
          <p:nvPr/>
        </p:nvGrpSpPr>
        <p:grpSpPr>
          <a:xfrm>
            <a:off x="2559925" y="3085606"/>
            <a:ext cx="3730624" cy="1811835"/>
            <a:chOff x="-2451896" y="2467807"/>
            <a:chExt cx="3730624" cy="1811835"/>
          </a:xfrm>
        </p:grpSpPr>
        <p:sp>
          <p:nvSpPr>
            <p:cNvPr id="56" name="Freeform 55"/>
            <p:cNvSpPr/>
            <p:nvPr/>
          </p:nvSpPr>
          <p:spPr>
            <a:xfrm>
              <a:off x="-2435280" y="2560275"/>
              <a:ext cx="3714008" cy="1719367"/>
            </a:xfrm>
            <a:custGeom>
              <a:avLst/>
              <a:gdLst>
                <a:gd name="connsiteX0" fmla="*/ 0 w 3659271"/>
                <a:gd name="connsiteY0" fmla="*/ 0 h 1637731"/>
                <a:gd name="connsiteX1" fmla="*/ 785323 w 3659271"/>
                <a:gd name="connsiteY1" fmla="*/ 902423 h 1637731"/>
                <a:gd name="connsiteX2" fmla="*/ 1420265 w 3659271"/>
                <a:gd name="connsiteY2" fmla="*/ 1303500 h 1637731"/>
                <a:gd name="connsiteX3" fmla="*/ 2406096 w 3659271"/>
                <a:gd name="connsiteY3" fmla="*/ 1520750 h 1637731"/>
                <a:gd name="connsiteX4" fmla="*/ 3659271 w 3659271"/>
                <a:gd name="connsiteY4" fmla="*/ 1637731 h 1637731"/>
                <a:gd name="connsiteX5" fmla="*/ 3642562 w 3659271"/>
                <a:gd name="connsiteY5" fmla="*/ 1186520 h 1637731"/>
                <a:gd name="connsiteX6" fmla="*/ 2355969 w 3659271"/>
                <a:gd name="connsiteY6" fmla="*/ 1119673 h 1637731"/>
                <a:gd name="connsiteX7" fmla="*/ 1470392 w 3659271"/>
                <a:gd name="connsiteY7" fmla="*/ 952558 h 1637731"/>
                <a:gd name="connsiteX8" fmla="*/ 1002540 w 3659271"/>
                <a:gd name="connsiteY8" fmla="*/ 752019 h 1637731"/>
                <a:gd name="connsiteX9" fmla="*/ 434434 w 3659271"/>
                <a:gd name="connsiteY9" fmla="*/ 367654 h 1637731"/>
                <a:gd name="connsiteX10" fmla="*/ 0 w 3659271"/>
                <a:gd name="connsiteY10" fmla="*/ 0 h 163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9271" h="1637731">
                  <a:moveTo>
                    <a:pt x="0" y="0"/>
                  </a:moveTo>
                  <a:lnTo>
                    <a:pt x="785323" y="902423"/>
                  </a:lnTo>
                  <a:lnTo>
                    <a:pt x="1420265" y="1303500"/>
                  </a:lnTo>
                  <a:lnTo>
                    <a:pt x="2406096" y="1520750"/>
                  </a:lnTo>
                  <a:lnTo>
                    <a:pt x="3659271" y="1637731"/>
                  </a:lnTo>
                  <a:lnTo>
                    <a:pt x="3642562" y="1186520"/>
                  </a:lnTo>
                  <a:lnTo>
                    <a:pt x="2355969" y="1119673"/>
                  </a:lnTo>
                  <a:lnTo>
                    <a:pt x="1470392" y="952558"/>
                  </a:lnTo>
                  <a:lnTo>
                    <a:pt x="1002540" y="752019"/>
                  </a:lnTo>
                  <a:lnTo>
                    <a:pt x="434434" y="367654"/>
                  </a:lnTo>
                  <a:lnTo>
                    <a:pt x="0" y="0"/>
                  </a:lnTo>
                  <a:close/>
                </a:path>
              </a:pathLst>
            </a:cu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p:cNvSpPr/>
            <p:nvPr/>
          </p:nvSpPr>
          <p:spPr>
            <a:xfrm>
              <a:off x="-2451896" y="2467807"/>
              <a:ext cx="3719922" cy="476656"/>
            </a:xfrm>
            <a:custGeom>
              <a:avLst/>
              <a:gdLst>
                <a:gd name="connsiteX0" fmla="*/ 0 w 3609144"/>
                <a:gd name="connsiteY0" fmla="*/ 0 h 451212"/>
                <a:gd name="connsiteX1" fmla="*/ 1086085 w 3609144"/>
                <a:gd name="connsiteY1" fmla="*/ 250673 h 451212"/>
                <a:gd name="connsiteX2" fmla="*/ 2205588 w 3609144"/>
                <a:gd name="connsiteY2" fmla="*/ 401077 h 451212"/>
                <a:gd name="connsiteX3" fmla="*/ 3609144 w 3609144"/>
                <a:gd name="connsiteY3" fmla="*/ 451212 h 451212"/>
                <a:gd name="connsiteX4" fmla="*/ 3609144 w 3609144"/>
                <a:gd name="connsiteY4" fmla="*/ 183827 h 451212"/>
                <a:gd name="connsiteX5" fmla="*/ 1771154 w 3609144"/>
                <a:gd name="connsiteY5" fmla="*/ 150404 h 451212"/>
                <a:gd name="connsiteX6" fmla="*/ 1203048 w 3609144"/>
                <a:gd name="connsiteY6" fmla="*/ 100269 h 451212"/>
                <a:gd name="connsiteX7" fmla="*/ 66836 w 3609144"/>
                <a:gd name="connsiteY7" fmla="*/ 16712 h 451212"/>
                <a:gd name="connsiteX8" fmla="*/ 0 w 3609144"/>
                <a:gd name="connsiteY8" fmla="*/ 0 h 45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144" h="451212">
                  <a:moveTo>
                    <a:pt x="0" y="0"/>
                  </a:moveTo>
                  <a:lnTo>
                    <a:pt x="1086085" y="250673"/>
                  </a:lnTo>
                  <a:lnTo>
                    <a:pt x="2205588" y="401077"/>
                  </a:lnTo>
                  <a:lnTo>
                    <a:pt x="3609144" y="451212"/>
                  </a:lnTo>
                  <a:lnTo>
                    <a:pt x="3609144" y="183827"/>
                  </a:lnTo>
                  <a:lnTo>
                    <a:pt x="1771154" y="150404"/>
                  </a:lnTo>
                  <a:lnTo>
                    <a:pt x="1203048" y="100269"/>
                  </a:lnTo>
                  <a:lnTo>
                    <a:pt x="66836" y="16712"/>
                  </a:lnTo>
                  <a:lnTo>
                    <a:pt x="0" y="0"/>
                  </a:lnTo>
                  <a:close/>
                </a:path>
              </a:pathLst>
            </a:cu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5856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5.0321E-7 -8.97317E-7 L -0.14263 -0.00231 " pathEditMode="relative" rAng="0" ptsTypes="AA">
                                      <p:cBhvr>
                                        <p:cTn id="15" dur="2000" fill="hold"/>
                                        <p:tgtEl>
                                          <p:spTgt spid="113"/>
                                        </p:tgtEl>
                                        <p:attrNameLst>
                                          <p:attrName>ppt_x</p:attrName>
                                          <p:attrName>ppt_y</p:attrName>
                                        </p:attrNameLst>
                                      </p:cBhvr>
                                      <p:rCtr x="-7132" y="-116"/>
                                    </p:animMotion>
                                  </p:childTnLst>
                                </p:cTn>
                              </p:par>
                              <p:par>
                                <p:cTn id="16" presetID="1"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8" grpId="0"/>
    </p:bld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prstDash val="sysDash"/>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35498</TotalTime>
  <Words>4233</Words>
  <Application>Microsoft Macintosh PowerPoint</Application>
  <PresentationFormat>On-screen Show (4:3)</PresentationFormat>
  <Paragraphs>1024</Paragraphs>
  <Slides>49</Slides>
  <Notes>47</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Reducing Read Latency  of Phase Change Memory via Early Read and Turbo Read</vt:lpstr>
      <vt:lpstr>INTRODUCTION TO PCM</vt:lpstr>
      <vt:lpstr>Outline</vt:lpstr>
      <vt:lpstr>STORING DATA IN PCM CELLS</vt:lpstr>
      <vt:lpstr>READ PROCESS IN PCM</vt:lpstr>
      <vt:lpstr>SENSING DATA FOR READ</vt:lpstr>
      <vt:lpstr>REDUCE READ LATENCY : SENSE EARLIER</vt:lpstr>
      <vt:lpstr>EFFECT OF SENSING EARLIER</vt:lpstr>
      <vt:lpstr>REDUCE READ LATENCY: HIGHER VOLTAGE</vt:lpstr>
      <vt:lpstr>EFFECT OF HIGH BITLINE VOLTAGE</vt:lpstr>
      <vt:lpstr>GOAL</vt:lpstr>
      <vt:lpstr>Outline</vt:lpstr>
      <vt:lpstr>SENSING EARLY: OBSERVATION</vt:lpstr>
      <vt:lpstr>ECC TO CORRECT LATCHING ERRORS</vt:lpstr>
      <vt:lpstr>INSIGHT: USE RETRY FOR CORRECTION</vt:lpstr>
      <vt:lpstr>INSIGHT: ERRORS ARE UNIDIRECTIONAL</vt:lpstr>
      <vt:lpstr>UNIDIRECTIONAL ERROR DETECTION</vt:lpstr>
      <vt:lpstr>BERGER CODES: HOW AND WHY</vt:lpstr>
      <vt:lpstr>EARLY READ: DESIGN</vt:lpstr>
      <vt:lpstr>Outline</vt:lpstr>
      <vt:lpstr>READING WITH HIGHER VOLTAGE</vt:lpstr>
      <vt:lpstr>READ DISTURB: OBSERVATION</vt:lpstr>
      <vt:lpstr>ECC FOR READ DISTURB ERRORS</vt:lpstr>
      <vt:lpstr>TURBO READ</vt:lpstr>
      <vt:lpstr>TURBO READ: DESIGN</vt:lpstr>
      <vt:lpstr>Outline</vt:lpstr>
      <vt:lpstr>WHY COMBINE EARLY AND TURBO READ</vt:lpstr>
      <vt:lpstr>CHALLENGES IN EARLY+TURBO READ</vt:lpstr>
      <vt:lpstr>EARLY+TURBO READ</vt:lpstr>
      <vt:lpstr>EARLY+TURBO READ: DESIGN</vt:lpstr>
      <vt:lpstr>Outline</vt:lpstr>
      <vt:lpstr>SYSTEM CONFIGURATION</vt:lpstr>
      <vt:lpstr>PERFORMANCE</vt:lpstr>
      <vt:lpstr>PERFORMANCE</vt:lpstr>
      <vt:lpstr>PERFORMANCE</vt:lpstr>
      <vt:lpstr>ENERGY AND EDP</vt:lpstr>
      <vt:lpstr>ENERGY AND EDP</vt:lpstr>
      <vt:lpstr>Outline</vt:lpstr>
      <vt:lpstr>Summary</vt:lpstr>
      <vt:lpstr>Thank You</vt:lpstr>
      <vt:lpstr>BACKUP</vt:lpstr>
      <vt:lpstr>SENSITIVITY TO TARGET ERROR RATES</vt:lpstr>
      <vt:lpstr>SENSITIVITY TO DRIFT</vt:lpstr>
      <vt:lpstr>MLC PCM LATENCY</vt:lpstr>
      <vt:lpstr>LATENCY TREND WITH SCALING</vt:lpstr>
      <vt:lpstr>REDUCING READ LATENCY MATTERS</vt:lpstr>
      <vt:lpstr>LATENT FAULTS FROM READ DISTURB</vt:lpstr>
      <vt:lpstr>OUR SOLUTION: PROBABILISTIC SCRUB</vt:lpstr>
      <vt:lpstr>END OF BACKUP</vt:lpstr>
    </vt:vector>
  </TitlesOfParts>
  <Company>Communications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Brooke Novak</dc:creator>
  <cp:lastModifiedBy>School of ECE</cp:lastModifiedBy>
  <cp:revision>966</cp:revision>
  <cp:lastPrinted>2015-02-06T06:44:25Z</cp:lastPrinted>
  <dcterms:created xsi:type="dcterms:W3CDTF">2009-09-22T15:47:18Z</dcterms:created>
  <dcterms:modified xsi:type="dcterms:W3CDTF">2015-02-28T08:52:28Z</dcterms:modified>
</cp:coreProperties>
</file>