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308" r:id="rId4"/>
    <p:sldId id="296" r:id="rId5"/>
    <p:sldId id="259" r:id="rId6"/>
    <p:sldId id="304" r:id="rId7"/>
    <p:sldId id="302" r:id="rId8"/>
    <p:sldId id="274" r:id="rId9"/>
    <p:sldId id="303" r:id="rId10"/>
    <p:sldId id="293" r:id="rId11"/>
    <p:sldId id="299" r:id="rId12"/>
    <p:sldId id="316" r:id="rId13"/>
    <p:sldId id="317" r:id="rId14"/>
    <p:sldId id="318" r:id="rId15"/>
    <p:sldId id="292" r:id="rId16"/>
    <p:sldId id="277" r:id="rId17"/>
    <p:sldId id="285" r:id="rId18"/>
    <p:sldId id="315" r:id="rId19"/>
    <p:sldId id="294" r:id="rId20"/>
    <p:sldId id="283" r:id="rId21"/>
    <p:sldId id="266" r:id="rId22"/>
    <p:sldId id="267" r:id="rId23"/>
    <p:sldId id="282" r:id="rId24"/>
    <p:sldId id="295" r:id="rId25"/>
    <p:sldId id="271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42D0"/>
    <a:srgbClr val="E0711F"/>
    <a:srgbClr val="E02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050" autoAdjust="0"/>
  </p:normalViewPr>
  <p:slideViewPr>
    <p:cSldViewPr>
      <p:cViewPr varScale="1">
        <p:scale>
          <a:sx n="67" d="100"/>
          <a:sy n="6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HPCA-1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Section%205.1\MICRO20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MICRO20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MICRO201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Section%205.1\MICRO20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Section%205.1\MICRO20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HPCA-18\Section%205.1\MICRO201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ewoong%20Sim\Dropbox\GaTech\Research\ISCA2012\ISCA12_POWER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aewoong%20Sim\Dropbox\GaTech\Research\ISCA2012\ISCA12_POW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7289852042799"/>
          <c:y val="6.7763834050872607E-2"/>
          <c:w val="0.83727370914918797"/>
          <c:h val="0.63923433064004997"/>
        </c:manualLayout>
      </c:layout>
      <c:scatterChart>
        <c:scatterStyle val="lineMarker"/>
        <c:varyColors val="0"/>
        <c:ser>
          <c:idx val="4"/>
          <c:order val="0"/>
          <c:tx>
            <c:strRef>
              <c:f>'Intro Trend'!$M$2</c:f>
              <c:strCache>
                <c:ptCount val="1"/>
                <c:pt idx="0">
                  <c:v>Non-LLC to LLC Ratio</c:v>
                </c:pt>
              </c:strCache>
            </c:strRef>
          </c:tx>
          <c:spPr>
            <a:ln w="47625">
              <a:noFill/>
            </a:ln>
          </c:spPr>
          <c:marker>
            <c:symbol val="squar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c:spPr>
          </c:marker>
          <c:dLbls>
            <c:dLbl>
              <c:idx val="0"/>
              <c:layout>
                <c:manualLayout>
                  <c:x val="-6.0111111111111101E-2"/>
                  <c:y val="-4.8784448818897597E-2"/>
                </c:manualLayout>
              </c:layout>
              <c:tx>
                <c:strRef>
                  <c:f>'Intro Trend'!$D$8</c:f>
                  <c:strCache>
                    <c:ptCount val="1"/>
                    <c:pt idx="0">
                      <c:v>PIII (Coopermine T)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6.2351851851851901E-2"/>
                  <c:y val="-4.8784448818897597E-2"/>
                </c:manualLayout>
              </c:layout>
              <c:tx>
                <c:strRef>
                  <c:f>'Intro Trend'!$D$10</c:f>
                  <c:strCache>
                    <c:ptCount val="1"/>
                    <c:pt idx="0">
                      <c:v>PIII-S (Tualantin)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>
                <c:manualLayout>
                  <c:x val="1.4259168931317801E-3"/>
                  <c:y val="-4.2977633561330698E-2"/>
                </c:manualLayout>
              </c:layout>
              <c:tx>
                <c:strRef>
                  <c:f>'Intro Trend'!$D$12</c:f>
                  <c:strCache>
                    <c:ptCount val="1"/>
                    <c:pt idx="0">
                      <c:v>P4 (Northwood)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6.79215514727326E-2"/>
                  <c:y val="4.1493328958880103E-2"/>
                </c:manualLayout>
              </c:layout>
              <c:tx>
                <c:strRef>
                  <c:f>'Intro Trend'!$D$13</c:f>
                  <c:strCache>
                    <c:ptCount val="1"/>
                    <c:pt idx="0">
                      <c:v>P4 (Prescott)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6.1514144065325099E-2"/>
                  <c:y val="-4.5890748031496099E-2"/>
                </c:manualLayout>
              </c:layout>
              <c:tx>
                <c:strRef>
                  <c:f>'Intro Trend'!$D$14</c:f>
                  <c:strCache>
                    <c:ptCount val="1"/>
                    <c:pt idx="0">
                      <c:v>Prescott 2M (90)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delete val="1"/>
            </c:dLbl>
            <c:dLbl>
              <c:idx val="8"/>
              <c:layout>
                <c:manualLayout>
                  <c:x val="2.4721493146689999E-3"/>
                  <c:y val="9.6648075240594895E-3"/>
                </c:manualLayout>
              </c:layout>
              <c:tx>
                <c:strRef>
                  <c:f>'Intro Trend'!$D$16</c:f>
                  <c:strCache>
                    <c:ptCount val="1"/>
                    <c:pt idx="0">
                      <c:v>Core (Woodcrest)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0.11514598285833701"/>
                  <c:y val="-8.9775822447533293E-2"/>
                </c:manualLayout>
              </c:layout>
              <c:tx>
                <c:strRef>
                  <c:f>'Intro Trend'!$D$17</c:f>
                  <c:strCache>
                    <c:ptCount val="1"/>
                    <c:pt idx="0">
                      <c:v>Core 2 Duo E6xxx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7.1111536942838005E-2"/>
                  <c:y val="-3.6033271934132603E-2"/>
                </c:manualLayout>
              </c:layout>
              <c:tx>
                <c:strRef>
                  <c:f>'Intro Trend'!$D$18</c:f>
                  <c:strCache>
                    <c:ptCount val="1"/>
                    <c:pt idx="0">
                      <c:v>Core 2 Duo L7xxx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5.34120734908137E-2"/>
                  <c:y val="-4.8784448818897597E-2"/>
                </c:manualLayout>
              </c:layout>
              <c:tx>
                <c:strRef>
                  <c:f>'Intro Trend'!$D$19</c:f>
                  <c:strCache>
                    <c:ptCount val="1"/>
                    <c:pt idx="0">
                      <c:v>Core 2 Duo E4xxx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1.39100643393027E-2"/>
                  <c:y val="6.6061058776634499E-4"/>
                </c:manualLayout>
              </c:layout>
              <c:tx>
                <c:strRef>
                  <c:f>'Intro Trend'!$D$20</c:f>
                  <c:strCache>
                    <c:ptCount val="1"/>
                    <c:pt idx="0">
                      <c:v>Core 2 Duo E7xxx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1.46389334076604E-2"/>
                  <c:y val="1.05668783294793E-2"/>
                </c:manualLayout>
              </c:layout>
              <c:tx>
                <c:strRef>
                  <c:f>'Intro Trend'!$D$21</c:f>
                  <c:strCache>
                    <c:ptCount val="1"/>
                    <c:pt idx="0">
                      <c:v>Core 2 Duo P9xxx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4.5027850685331001E-2"/>
                  <c:y val="-4.8784448818897597E-2"/>
                </c:manualLayout>
              </c:layout>
              <c:tx>
                <c:strRef>
                  <c:f>'Intro Trend'!$D$22</c:f>
                  <c:strCache>
                    <c:ptCount val="1"/>
                    <c:pt idx="0">
                      <c:v>Core i7-9xx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delete val="1"/>
            </c:dLbl>
            <c:dLbl>
              <c:idx val="16"/>
              <c:layout>
                <c:manualLayout>
                  <c:x val="-4.6502798875804198E-2"/>
                  <c:y val="5.3787000788179301E-2"/>
                </c:manualLayout>
              </c:layout>
              <c:tx>
                <c:strRef>
                  <c:f>'Intro Trend'!$D$24</c:f>
                  <c:strCache>
                    <c:ptCount val="1"/>
                    <c:pt idx="0">
                      <c:v>Core i7-8xx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>
                <c:manualLayout>
                  <c:x val="-4.8731554389034697E-2"/>
                  <c:y val="-4.8784448818897597E-2"/>
                </c:manualLayout>
              </c:layout>
              <c:tx>
                <c:strRef>
                  <c:f>'Intro Trend'!$D$25</c:f>
                  <c:strCache>
                    <c:ptCount val="1"/>
                    <c:pt idx="0">
                      <c:v>Core i3-5xx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layout>
                <c:manualLayout>
                  <c:x val="-7.5278506853310003E-3"/>
                  <c:y val="3.0498140857392799E-2"/>
                </c:manualLayout>
              </c:layout>
              <c:tx>
                <c:strRef>
                  <c:f>'Intro Trend'!$D$29</c:f>
                  <c:strCache>
                    <c:ptCount val="1"/>
                    <c:pt idx="0">
                      <c:v>Core i7-2600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layout>
                <c:manualLayout>
                  <c:x val="-7.5278506853310003E-3"/>
                  <c:y val="1.9051837270341199E-2"/>
                </c:manualLayout>
              </c:layout>
              <c:tx>
                <c:strRef>
                  <c:f>'Intro Trend'!$D$32</c:f>
                  <c:strCache>
                    <c:ptCount val="1"/>
                    <c:pt idx="0">
                      <c:v>Core i5-2xxx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delete val="1"/>
            </c:dLbl>
            <c:dLbl>
              <c:idx val="26"/>
              <c:layout>
                <c:manualLayout>
                  <c:x val="-5.2949110527850701E-2"/>
                  <c:y val="4.8889094840007398E-2"/>
                </c:manualLayout>
              </c:layout>
              <c:tx>
                <c:strRef>
                  <c:f>'Intro Trend'!$D$34</c:f>
                  <c:strCache>
                    <c:ptCount val="1"/>
                    <c:pt idx="0">
                      <c:v>Core i7-39xxX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'Intro Trend'!$H$3:$H$34</c:f>
              <c:numCache>
                <c:formatCode>General</c:formatCode>
                <c:ptCount val="27"/>
                <c:pt idx="0">
                  <c:v>2001</c:v>
                </c:pt>
                <c:pt idx="1">
                  <c:v>2001</c:v>
                </c:pt>
                <c:pt idx="2">
                  <c:v>2001</c:v>
                </c:pt>
                <c:pt idx="3">
                  <c:v>2001</c:v>
                </c:pt>
                <c:pt idx="4">
                  <c:v>2002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2006</c:v>
                </c:pt>
                <c:pt idx="9">
                  <c:v>2006</c:v>
                </c:pt>
                <c:pt idx="10">
                  <c:v>2007</c:v>
                </c:pt>
                <c:pt idx="11">
                  <c:v>2007</c:v>
                </c:pt>
                <c:pt idx="12">
                  <c:v>2008</c:v>
                </c:pt>
                <c:pt idx="13">
                  <c:v>2008</c:v>
                </c:pt>
                <c:pt idx="14">
                  <c:v>2008</c:v>
                </c:pt>
                <c:pt idx="15">
                  <c:v>2009</c:v>
                </c:pt>
                <c:pt idx="16">
                  <c:v>2009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2011</c:v>
                </c:pt>
                <c:pt idx="22">
                  <c:v>2011</c:v>
                </c:pt>
                <c:pt idx="23">
                  <c:v>2011</c:v>
                </c:pt>
                <c:pt idx="24">
                  <c:v>2011</c:v>
                </c:pt>
                <c:pt idx="25">
                  <c:v>2011</c:v>
                </c:pt>
                <c:pt idx="26">
                  <c:v>2011</c:v>
                </c:pt>
              </c:numCache>
            </c:numRef>
          </c:xVal>
          <c:yVal>
            <c:numRef>
              <c:f>'Intro Trend'!$M$3:$M$34</c:f>
              <c:numCache>
                <c:formatCode>General</c:formatCode>
                <c:ptCount val="27"/>
                <c:pt idx="0">
                  <c:v>0.125</c:v>
                </c:pt>
                <c:pt idx="1">
                  <c:v>0.125</c:v>
                </c:pt>
                <c:pt idx="2">
                  <c:v>6.25E-2</c:v>
                </c:pt>
                <c:pt idx="3">
                  <c:v>0.125</c:v>
                </c:pt>
                <c:pt idx="4">
                  <c:v>6.25E-2</c:v>
                </c:pt>
                <c:pt idx="5">
                  <c:v>3.125E-2</c:v>
                </c:pt>
                <c:pt idx="6">
                  <c:v>1.5625E-2</c:v>
                </c:pt>
                <c:pt idx="7">
                  <c:v>1.5625E-2</c:v>
                </c:pt>
                <c:pt idx="8">
                  <c:v>1.5625E-2</c:v>
                </c:pt>
                <c:pt idx="9">
                  <c:v>3.125E-2</c:v>
                </c:pt>
                <c:pt idx="10">
                  <c:v>3.125E-2</c:v>
                </c:pt>
                <c:pt idx="11">
                  <c:v>6.25E-2</c:v>
                </c:pt>
                <c:pt idx="12">
                  <c:v>4.1666666666666699E-2</c:v>
                </c:pt>
                <c:pt idx="13">
                  <c:v>2.0833333333333301E-2</c:v>
                </c:pt>
                <c:pt idx="14">
                  <c:v>0.125</c:v>
                </c:pt>
                <c:pt idx="15">
                  <c:v>0.125</c:v>
                </c:pt>
                <c:pt idx="16">
                  <c:v>0.125</c:v>
                </c:pt>
                <c:pt idx="17">
                  <c:v>0.125</c:v>
                </c:pt>
                <c:pt idx="18">
                  <c:v>0.125</c:v>
                </c:pt>
                <c:pt idx="19">
                  <c:v>0.125</c:v>
                </c:pt>
                <c:pt idx="20">
                  <c:v>0.125</c:v>
                </c:pt>
                <c:pt idx="21">
                  <c:v>0.125</c:v>
                </c:pt>
                <c:pt idx="22">
                  <c:v>0.16666666666666699</c:v>
                </c:pt>
                <c:pt idx="23">
                  <c:v>0.1</c:v>
                </c:pt>
                <c:pt idx="24">
                  <c:v>0.16666666666666699</c:v>
                </c:pt>
                <c:pt idx="25">
                  <c:v>0.125</c:v>
                </c:pt>
                <c:pt idx="26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982144"/>
        <c:axId val="79366400"/>
      </c:scatterChart>
      <c:valAx>
        <c:axId val="76982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366400"/>
        <c:crosses val="autoZero"/>
        <c:crossBetween val="midCat"/>
      </c:valAx>
      <c:valAx>
        <c:axId val="79366400"/>
        <c:scaling>
          <c:orientation val="minMax"/>
          <c:max val="0.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Ratio of Non-LLC to LLC</a:t>
                </a:r>
              </a:p>
            </c:rich>
          </c:tx>
          <c:layout>
            <c:manualLayout>
              <c:xMode val="edge"/>
              <c:yMode val="edge"/>
              <c:x val="3.2890855457227142E-2"/>
              <c:y val="3.2743662983836755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6982144"/>
        <c:crosses val="autoZero"/>
        <c:crossBetween val="midCat"/>
        <c:majorUnit val="0.05"/>
      </c:valAx>
      <c:spPr>
        <a:solidFill>
          <a:sysClr val="window" lastClr="FFFFFF"/>
        </a:solidFill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C00000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dLbls>
            <c:dLbl>
              <c:idx val="0"/>
              <c:layout/>
              <c:tx>
                <c:strRef>
                  <c:f>RESULT_DCI!$Q$32</c:f>
                  <c:strCache>
                    <c:ptCount val="1"/>
                    <c:pt idx="0">
                      <c:v>bzip2</c:v>
                    </c:pt>
                  </c:strCache>
                </c:strRef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8921150481189806E-2"/>
                  <c:y val="8.9020122484689407E-3"/>
                </c:manualLayout>
              </c:layout>
              <c:tx>
                <c:strRef>
                  <c:f>RESULT_DCI!$Q$33</c:f>
                  <c:strCache>
                    <c:ptCount val="1"/>
                    <c:pt idx="0">
                      <c:v>gcc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strRef>
                  <c:f>RESULT_DCI!$Q$34</c:f>
                  <c:strCache>
                    <c:ptCount val="1"/>
                    <c:pt idx="0">
                      <c:v>hmmer</c:v>
                    </c:pt>
                  </c:strCache>
                </c:strRef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8494873182147103E-3"/>
                  <c:y val="-1.7343548256029202E-2"/>
                </c:manualLayout>
              </c:layout>
              <c:tx>
                <c:strRef>
                  <c:f>RESULT_DCI!$Q$35</c:f>
                  <c:strCache>
                    <c:ptCount val="1"/>
                    <c:pt idx="0">
                      <c:v>h264ref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2022827865379499E-2"/>
                  <c:y val="-1.16100692532031E-2"/>
                </c:manualLayout>
              </c:layout>
              <c:tx>
                <c:strRef>
                  <c:f>RESULT_DCI!$Q$36</c:f>
                  <c:strCache>
                    <c:ptCount val="1"/>
                    <c:pt idx="0">
                      <c:v>xalancbmk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10434437882765"/>
                  <c:y val="-2.30768810148731E-2"/>
                </c:manualLayout>
              </c:layout>
              <c:tx>
                <c:strRef>
                  <c:f>RESULT_DCI!$Q$37</c:f>
                  <c:strCache>
                    <c:ptCount val="1"/>
                    <c:pt idx="0">
                      <c:v>calculix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strRef>
                  <c:f>RESULT_DCI!$Q$38</c:f>
                  <c:strCache>
                    <c:ptCount val="1"/>
                    <c:pt idx="0">
                      <c:v>mcf</c:v>
                    </c:pt>
                  </c:strCache>
                </c:strRef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6.1989644062165547E-2"/>
                  <c:y val="-3.1101295450302213E-2"/>
                </c:manualLayout>
              </c:layout>
              <c:tx>
                <c:strRef>
                  <c:f>RESULT_DCI!$Q$39</c:f>
                  <c:strCache>
                    <c:ptCount val="1"/>
                    <c:pt idx="0">
                      <c:v>omnetpp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strRef>
                  <c:f>RESULT_DCI!$Q$40</c:f>
                  <c:strCache>
                    <c:ptCount val="1"/>
                    <c:pt idx="0">
                      <c:v>bwaves</c:v>
                    </c:pt>
                  </c:strCache>
                </c:strRef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strRef>
                  <c:f>RESULT_DCI!$Q$41</c:f>
                  <c:strCache>
                    <c:ptCount val="1"/>
                    <c:pt idx="0">
                      <c:v>leslie3d</c:v>
                    </c:pt>
                  </c:strCache>
                </c:strRef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6.6832886928043816E-2"/>
                  <c:y val="-7.1273933702589484E-2"/>
                </c:manualLayout>
              </c:layout>
              <c:tx>
                <c:strRef>
                  <c:f>RESULT_DCI!$Q$42</c:f>
                  <c:strCache>
                    <c:ptCount val="1"/>
                    <c:pt idx="0">
                      <c:v>soplex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6.0406550743657E-2"/>
                  <c:y val="4.2412510936132998E-2"/>
                </c:manualLayout>
              </c:layout>
              <c:tx>
                <c:strRef>
                  <c:f>RESULT_DCI!$Q$43</c:f>
                  <c:strCache>
                    <c:ptCount val="1"/>
                    <c:pt idx="0">
                      <c:v>wrf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1.7253343557536899E-2"/>
                  <c:y val="-2.3077027258855302E-2"/>
                </c:manualLayout>
              </c:layout>
              <c:tx>
                <c:strRef>
                  <c:f>RESULT_DCI!$Q$44</c:f>
                  <c:strCache>
                    <c:ptCount val="1"/>
                    <c:pt idx="0">
                      <c:v>sphinx3</c:v>
                    </c:pt>
                  </c:strCache>
                </c:strRef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RESULT_DCI!$R$32:$R$44</c:f>
              <c:numCache>
                <c:formatCode>General</c:formatCode>
                <c:ptCount val="13"/>
                <c:pt idx="0">
                  <c:v>1.1346733668341711</c:v>
                </c:pt>
                <c:pt idx="1">
                  <c:v>1.129445234708393</c:v>
                </c:pt>
                <c:pt idx="2">
                  <c:v>1.2512562814070349</c:v>
                </c:pt>
                <c:pt idx="3">
                  <c:v>1.128111718275653</c:v>
                </c:pt>
                <c:pt idx="4">
                  <c:v>1.025202520252025</c:v>
                </c:pt>
                <c:pt idx="5">
                  <c:v>1.017937219730942</c:v>
                </c:pt>
                <c:pt idx="6">
                  <c:v>1.0210526315789481</c:v>
                </c:pt>
                <c:pt idx="7">
                  <c:v>1.0600706713780921</c:v>
                </c:pt>
                <c:pt idx="8">
                  <c:v>0.99808061420345495</c:v>
                </c:pt>
                <c:pt idx="9">
                  <c:v>1.028720626631854</c:v>
                </c:pt>
                <c:pt idx="10">
                  <c:v>1.0726495726495731</c:v>
                </c:pt>
                <c:pt idx="11">
                  <c:v>1.0172839506172839</c:v>
                </c:pt>
                <c:pt idx="12">
                  <c:v>1.017786561264822</c:v>
                </c:pt>
              </c:numCache>
            </c:numRef>
          </c:xVal>
          <c:yVal>
            <c:numRef>
              <c:f>RESULT_DCI!$S$32:$S$44</c:f>
              <c:numCache>
                <c:formatCode>General</c:formatCode>
                <c:ptCount val="13"/>
                <c:pt idx="0">
                  <c:v>3.3755999324879999</c:v>
                </c:pt>
                <c:pt idx="1">
                  <c:v>3.704370560274008</c:v>
                </c:pt>
                <c:pt idx="2">
                  <c:v>0.10689009726998901</c:v>
                </c:pt>
                <c:pt idx="3">
                  <c:v>1.1705699941471499</c:v>
                </c:pt>
                <c:pt idx="4">
                  <c:v>1.2582251905702331</c:v>
                </c:pt>
                <c:pt idx="5">
                  <c:v>1.482169903658956</c:v>
                </c:pt>
                <c:pt idx="6">
                  <c:v>51.975411299385279</c:v>
                </c:pt>
                <c:pt idx="7">
                  <c:v>12.19055420761398</c:v>
                </c:pt>
                <c:pt idx="8">
                  <c:v>23.01059436240438</c:v>
                </c:pt>
                <c:pt idx="9">
                  <c:v>26.50702340957859</c:v>
                </c:pt>
                <c:pt idx="10">
                  <c:v>25.81573487092129</c:v>
                </c:pt>
                <c:pt idx="11">
                  <c:v>17.52061456198463</c:v>
                </c:pt>
                <c:pt idx="12">
                  <c:v>18.758409138743389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56096"/>
        <c:axId val="83958016"/>
      </c:scatterChart>
      <c:valAx>
        <c:axId val="83956096"/>
        <c:scaling>
          <c:orientation val="minMax"/>
          <c:max val="1.26"/>
          <c:min val="0.9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/>
                  <a:t>Performance </a:t>
                </a:r>
                <a:r>
                  <a:rPr lang="en-US" sz="2000" dirty="0" smtClean="0"/>
                  <a:t>of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Exclusion </a:t>
                </a:r>
                <a:r>
                  <a:rPr lang="en-US" sz="2000" dirty="0" smtClean="0"/>
                  <a:t>Relative </a:t>
                </a:r>
                <a:r>
                  <a:rPr lang="en-US" sz="2000" dirty="0"/>
                  <a:t>to </a:t>
                </a:r>
                <a:r>
                  <a:rPr lang="en-US" sz="2000" dirty="0">
                    <a:solidFill>
                      <a:schemeClr val="tx1"/>
                    </a:solidFill>
                  </a:rPr>
                  <a:t>Non-Inclusion</a:t>
                </a:r>
              </a:p>
            </c:rich>
          </c:tx>
          <c:layout>
            <c:manualLayout>
              <c:xMode val="edge"/>
              <c:yMode val="edge"/>
              <c:x val="0.18502347133978309"/>
              <c:y val="0.8659371472672402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3958016"/>
        <c:crosses val="autoZero"/>
        <c:crossBetween val="midCat"/>
      </c:valAx>
      <c:valAx>
        <c:axId val="83958016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</a:rPr>
                  <a:t>L2-&gt;L3</a:t>
                </a:r>
                <a:r>
                  <a:rPr lang="en-US" sz="1800" dirty="0" smtClean="0"/>
                  <a:t> Traffic</a:t>
                </a:r>
                <a:r>
                  <a:rPr lang="en-US" sz="1800" baseline="0" dirty="0" smtClean="0"/>
                  <a:t> Difference (IPKI)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3956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029591237804"/>
          <c:y val="0.101851907934585"/>
          <c:w val="0.87414509895123904"/>
          <c:h val="0.55583260425780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RESULT_DCI!$B$110</c:f>
              <c:strCache>
                <c:ptCount val="1"/>
                <c:pt idx="0">
                  <c:v>Exclusion</c:v>
                </c:pt>
              </c:strCache>
            </c:strRef>
          </c:tx>
          <c:spPr>
            <a:solidFill>
              <a:srgbClr val="FFC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RESULT_DCI!$C$108:$AR$109</c:f>
              <c:multiLvlStrCache>
                <c:ptCount val="42"/>
                <c:lvl>
                  <c:pt idx="0">
                    <c:v>1MB</c:v>
                  </c:pt>
                  <c:pt idx="1">
                    <c:v>2MB</c:v>
                  </c:pt>
                  <c:pt idx="2">
                    <c:v>4MB</c:v>
                  </c:pt>
                  <c:pt idx="3">
                    <c:v>1MB</c:v>
                  </c:pt>
                  <c:pt idx="4">
                    <c:v>2MB</c:v>
                  </c:pt>
                  <c:pt idx="5">
                    <c:v>4MB</c:v>
                  </c:pt>
                  <c:pt idx="6">
                    <c:v>1MB</c:v>
                  </c:pt>
                  <c:pt idx="7">
                    <c:v>2MB</c:v>
                  </c:pt>
                  <c:pt idx="8">
                    <c:v>4MB</c:v>
                  </c:pt>
                  <c:pt idx="9">
                    <c:v>1MB</c:v>
                  </c:pt>
                  <c:pt idx="10">
                    <c:v>2MB</c:v>
                  </c:pt>
                  <c:pt idx="11">
                    <c:v>4MB</c:v>
                  </c:pt>
                  <c:pt idx="12">
                    <c:v>1MB</c:v>
                  </c:pt>
                  <c:pt idx="13">
                    <c:v>2MB</c:v>
                  </c:pt>
                  <c:pt idx="14">
                    <c:v>4MB</c:v>
                  </c:pt>
                  <c:pt idx="15">
                    <c:v>1MB</c:v>
                  </c:pt>
                  <c:pt idx="16">
                    <c:v>2MB</c:v>
                  </c:pt>
                  <c:pt idx="17">
                    <c:v>4MB</c:v>
                  </c:pt>
                  <c:pt idx="18">
                    <c:v>1MB</c:v>
                  </c:pt>
                  <c:pt idx="19">
                    <c:v>2MB</c:v>
                  </c:pt>
                  <c:pt idx="20">
                    <c:v>4MB</c:v>
                  </c:pt>
                  <c:pt idx="21">
                    <c:v>1MB</c:v>
                  </c:pt>
                  <c:pt idx="22">
                    <c:v>2MB</c:v>
                  </c:pt>
                  <c:pt idx="23">
                    <c:v>4MB</c:v>
                  </c:pt>
                  <c:pt idx="24">
                    <c:v>1MB</c:v>
                  </c:pt>
                  <c:pt idx="25">
                    <c:v>2MB</c:v>
                  </c:pt>
                  <c:pt idx="26">
                    <c:v>4MB</c:v>
                  </c:pt>
                  <c:pt idx="27">
                    <c:v>1MB</c:v>
                  </c:pt>
                  <c:pt idx="28">
                    <c:v>2MB</c:v>
                  </c:pt>
                  <c:pt idx="29">
                    <c:v>4MB</c:v>
                  </c:pt>
                  <c:pt idx="30">
                    <c:v>1MB</c:v>
                  </c:pt>
                  <c:pt idx="31">
                    <c:v>2MB</c:v>
                  </c:pt>
                  <c:pt idx="32">
                    <c:v>4MB</c:v>
                  </c:pt>
                  <c:pt idx="33">
                    <c:v>1MB</c:v>
                  </c:pt>
                  <c:pt idx="34">
                    <c:v>2MB</c:v>
                  </c:pt>
                  <c:pt idx="35">
                    <c:v>4MB</c:v>
                  </c:pt>
                  <c:pt idx="36">
                    <c:v>1MB</c:v>
                  </c:pt>
                  <c:pt idx="37">
                    <c:v>2MB</c:v>
                  </c:pt>
                  <c:pt idx="38">
                    <c:v>4MB</c:v>
                  </c:pt>
                  <c:pt idx="39">
                    <c:v>1MB</c:v>
                  </c:pt>
                  <c:pt idx="40">
                    <c:v>2MB</c:v>
                  </c:pt>
                  <c:pt idx="41">
                    <c:v>4MB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h264ref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</c:multiLvlStrCache>
            </c:multiLvlStrRef>
          </c:cat>
          <c:val>
            <c:numRef>
              <c:f>RESULT_DCI!$C$110:$AR$110</c:f>
              <c:numCache>
                <c:formatCode>General</c:formatCode>
                <c:ptCount val="42"/>
                <c:pt idx="0">
                  <c:v>5.7145909859076252</c:v>
                </c:pt>
                <c:pt idx="1">
                  <c:v>5.7138278707983616</c:v>
                </c:pt>
                <c:pt idx="2">
                  <c:v>5.7123939827580203</c:v>
                </c:pt>
                <c:pt idx="3">
                  <c:v>5.1379645508527076</c:v>
                </c:pt>
                <c:pt idx="4">
                  <c:v>5.1397438476497017</c:v>
                </c:pt>
                <c:pt idx="5">
                  <c:v>5.1782115230878363</c:v>
                </c:pt>
                <c:pt idx="6">
                  <c:v>1.0343128993581381</c:v>
                </c:pt>
                <c:pt idx="7">
                  <c:v>1.0312639528352161</c:v>
                </c:pt>
                <c:pt idx="8">
                  <c:v>1.03085317745976</c:v>
                </c:pt>
                <c:pt idx="9">
                  <c:v>4.8654998761660968</c:v>
                </c:pt>
                <c:pt idx="10">
                  <c:v>4.8188121402407091</c:v>
                </c:pt>
                <c:pt idx="11">
                  <c:v>4.815819578362472</c:v>
                </c:pt>
                <c:pt idx="12">
                  <c:v>2.3754344225969728</c:v>
                </c:pt>
                <c:pt idx="13">
                  <c:v>2.3742299465552308</c:v>
                </c:pt>
                <c:pt idx="14">
                  <c:v>2.3436063536626759</c:v>
                </c:pt>
                <c:pt idx="15">
                  <c:v>3.153831622236269</c:v>
                </c:pt>
                <c:pt idx="16">
                  <c:v>3.1532973978235299</c:v>
                </c:pt>
                <c:pt idx="17">
                  <c:v>3.153389030148928</c:v>
                </c:pt>
                <c:pt idx="18">
                  <c:v>4.7338965084840856</c:v>
                </c:pt>
                <c:pt idx="19">
                  <c:v>4.733459831185348</c:v>
                </c:pt>
                <c:pt idx="20">
                  <c:v>4.7336985744390381</c:v>
                </c:pt>
                <c:pt idx="21">
                  <c:v>2.7918972888314322</c:v>
                </c:pt>
                <c:pt idx="22">
                  <c:v>2.7949017340019782</c:v>
                </c:pt>
                <c:pt idx="23">
                  <c:v>2.7990322459424548</c:v>
                </c:pt>
                <c:pt idx="24">
                  <c:v>34.278040103259023</c:v>
                </c:pt>
                <c:pt idx="25">
                  <c:v>34.278040103259023</c:v>
                </c:pt>
                <c:pt idx="26">
                  <c:v>34.278287970381513</c:v>
                </c:pt>
                <c:pt idx="27">
                  <c:v>5.2859065806802086</c:v>
                </c:pt>
                <c:pt idx="28">
                  <c:v>5.3089099440636778</c:v>
                </c:pt>
                <c:pt idx="29">
                  <c:v>5.2165634925637301</c:v>
                </c:pt>
                <c:pt idx="30">
                  <c:v>3.7755706207521622</c:v>
                </c:pt>
                <c:pt idx="31">
                  <c:v>3.74791894463451</c:v>
                </c:pt>
                <c:pt idx="32">
                  <c:v>3.746412218300994</c:v>
                </c:pt>
                <c:pt idx="33">
                  <c:v>3.1264585512917291</c:v>
                </c:pt>
                <c:pt idx="34">
                  <c:v>3.0990861526134759</c:v>
                </c:pt>
                <c:pt idx="35">
                  <c:v>3.14562535947042</c:v>
                </c:pt>
                <c:pt idx="36">
                  <c:v>24.451070718687909</c:v>
                </c:pt>
                <c:pt idx="37">
                  <c:v>24.616805844854611</c:v>
                </c:pt>
                <c:pt idx="38">
                  <c:v>23.664232781827529</c:v>
                </c:pt>
                <c:pt idx="39">
                  <c:v>4.5570876598222609</c:v>
                </c:pt>
                <c:pt idx="40">
                  <c:v>4.5470737183436514</c:v>
                </c:pt>
                <c:pt idx="41">
                  <c:v>4.545585485856491</c:v>
                </c:pt>
              </c:numCache>
            </c:numRef>
          </c:val>
        </c:ser>
        <c:ser>
          <c:idx val="1"/>
          <c:order val="1"/>
          <c:tx>
            <c:strRef>
              <c:f>RESULT_DCI!$B$111</c:f>
              <c:strCache>
                <c:ptCount val="1"/>
                <c:pt idx="0">
                  <c:v>FLEXclusion</c:v>
                </c:pt>
              </c:strCache>
            </c:strRef>
          </c:tx>
          <c:spPr>
            <a:solidFill>
              <a:srgbClr val="C00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RESULT_DCI!$C$108:$AR$109</c:f>
              <c:multiLvlStrCache>
                <c:ptCount val="42"/>
                <c:lvl>
                  <c:pt idx="0">
                    <c:v>1MB</c:v>
                  </c:pt>
                  <c:pt idx="1">
                    <c:v>2MB</c:v>
                  </c:pt>
                  <c:pt idx="2">
                    <c:v>4MB</c:v>
                  </c:pt>
                  <c:pt idx="3">
                    <c:v>1MB</c:v>
                  </c:pt>
                  <c:pt idx="4">
                    <c:v>2MB</c:v>
                  </c:pt>
                  <c:pt idx="5">
                    <c:v>4MB</c:v>
                  </c:pt>
                  <c:pt idx="6">
                    <c:v>1MB</c:v>
                  </c:pt>
                  <c:pt idx="7">
                    <c:v>2MB</c:v>
                  </c:pt>
                  <c:pt idx="8">
                    <c:v>4MB</c:v>
                  </c:pt>
                  <c:pt idx="9">
                    <c:v>1MB</c:v>
                  </c:pt>
                  <c:pt idx="10">
                    <c:v>2MB</c:v>
                  </c:pt>
                  <c:pt idx="11">
                    <c:v>4MB</c:v>
                  </c:pt>
                  <c:pt idx="12">
                    <c:v>1MB</c:v>
                  </c:pt>
                  <c:pt idx="13">
                    <c:v>2MB</c:v>
                  </c:pt>
                  <c:pt idx="14">
                    <c:v>4MB</c:v>
                  </c:pt>
                  <c:pt idx="15">
                    <c:v>1MB</c:v>
                  </c:pt>
                  <c:pt idx="16">
                    <c:v>2MB</c:v>
                  </c:pt>
                  <c:pt idx="17">
                    <c:v>4MB</c:v>
                  </c:pt>
                  <c:pt idx="18">
                    <c:v>1MB</c:v>
                  </c:pt>
                  <c:pt idx="19">
                    <c:v>2MB</c:v>
                  </c:pt>
                  <c:pt idx="20">
                    <c:v>4MB</c:v>
                  </c:pt>
                  <c:pt idx="21">
                    <c:v>1MB</c:v>
                  </c:pt>
                  <c:pt idx="22">
                    <c:v>2MB</c:v>
                  </c:pt>
                  <c:pt idx="23">
                    <c:v>4MB</c:v>
                  </c:pt>
                  <c:pt idx="24">
                    <c:v>1MB</c:v>
                  </c:pt>
                  <c:pt idx="25">
                    <c:v>2MB</c:v>
                  </c:pt>
                  <c:pt idx="26">
                    <c:v>4MB</c:v>
                  </c:pt>
                  <c:pt idx="27">
                    <c:v>1MB</c:v>
                  </c:pt>
                  <c:pt idx="28">
                    <c:v>2MB</c:v>
                  </c:pt>
                  <c:pt idx="29">
                    <c:v>4MB</c:v>
                  </c:pt>
                  <c:pt idx="30">
                    <c:v>1MB</c:v>
                  </c:pt>
                  <c:pt idx="31">
                    <c:v>2MB</c:v>
                  </c:pt>
                  <c:pt idx="32">
                    <c:v>4MB</c:v>
                  </c:pt>
                  <c:pt idx="33">
                    <c:v>1MB</c:v>
                  </c:pt>
                  <c:pt idx="34">
                    <c:v>2MB</c:v>
                  </c:pt>
                  <c:pt idx="35">
                    <c:v>4MB</c:v>
                  </c:pt>
                  <c:pt idx="36">
                    <c:v>1MB</c:v>
                  </c:pt>
                  <c:pt idx="37">
                    <c:v>2MB</c:v>
                  </c:pt>
                  <c:pt idx="38">
                    <c:v>4MB</c:v>
                  </c:pt>
                  <c:pt idx="39">
                    <c:v>1MB</c:v>
                  </c:pt>
                  <c:pt idx="40">
                    <c:v>2MB</c:v>
                  </c:pt>
                  <c:pt idx="41">
                    <c:v>4MB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h264ref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</c:multiLvlStrCache>
            </c:multiLvlStrRef>
          </c:cat>
          <c:val>
            <c:numRef>
              <c:f>RESULT_DCI!$C$111:$AR$111</c:f>
              <c:numCache>
                <c:formatCode>General</c:formatCode>
                <c:ptCount val="42"/>
                <c:pt idx="0">
                  <c:v>5.4277434042374901</c:v>
                </c:pt>
                <c:pt idx="1">
                  <c:v>1.5993171249423961</c:v>
                </c:pt>
                <c:pt idx="2">
                  <c:v>1.0358870545530701</c:v>
                </c:pt>
                <c:pt idx="3">
                  <c:v>4.9355815369490017</c:v>
                </c:pt>
                <c:pt idx="4">
                  <c:v>1.0647645231230021</c:v>
                </c:pt>
                <c:pt idx="5">
                  <c:v>1.059225563825116</c:v>
                </c:pt>
                <c:pt idx="6">
                  <c:v>1.0322134853642919</c:v>
                </c:pt>
                <c:pt idx="7">
                  <c:v>1.000459293328404</c:v>
                </c:pt>
                <c:pt idx="8">
                  <c:v>1.0001087787663849</c:v>
                </c:pt>
                <c:pt idx="9">
                  <c:v>4.5900437546437711</c:v>
                </c:pt>
                <c:pt idx="10">
                  <c:v>1.0548796441653581</c:v>
                </c:pt>
                <c:pt idx="11">
                  <c:v>1.0248406602386011</c:v>
                </c:pt>
                <c:pt idx="12">
                  <c:v>2.248851258367738</c:v>
                </c:pt>
                <c:pt idx="13">
                  <c:v>2.2119431865204948</c:v>
                </c:pt>
                <c:pt idx="14">
                  <c:v>1.3274748160463921</c:v>
                </c:pt>
                <c:pt idx="15">
                  <c:v>1.3438760163044661</c:v>
                </c:pt>
                <c:pt idx="16">
                  <c:v>1.033213709736005</c:v>
                </c:pt>
                <c:pt idx="17">
                  <c:v>1.448499818379948</c:v>
                </c:pt>
                <c:pt idx="18">
                  <c:v>1.109583161067782</c:v>
                </c:pt>
                <c:pt idx="19">
                  <c:v>1.0584224690642361</c:v>
                </c:pt>
                <c:pt idx="20">
                  <c:v>1.028979952925491</c:v>
                </c:pt>
                <c:pt idx="21">
                  <c:v>2.6948533437794668</c:v>
                </c:pt>
                <c:pt idx="22">
                  <c:v>1.174395659697697</c:v>
                </c:pt>
                <c:pt idx="23">
                  <c:v>1.011820982446471</c:v>
                </c:pt>
                <c:pt idx="24">
                  <c:v>1.5199684727354239</c:v>
                </c:pt>
                <c:pt idx="25">
                  <c:v>6.8238594867419176</c:v>
                </c:pt>
                <c:pt idx="26">
                  <c:v>1.2600150406386501</c:v>
                </c:pt>
                <c:pt idx="27">
                  <c:v>1.066101076932654</c:v>
                </c:pt>
                <c:pt idx="28">
                  <c:v>1.066554398865196</c:v>
                </c:pt>
                <c:pt idx="29">
                  <c:v>1.0326643970757541</c:v>
                </c:pt>
                <c:pt idx="30">
                  <c:v>3.684461601398981</c:v>
                </c:pt>
                <c:pt idx="31">
                  <c:v>3.6189193934241901</c:v>
                </c:pt>
                <c:pt idx="32">
                  <c:v>1.0211826344111259</c:v>
                </c:pt>
                <c:pt idx="33">
                  <c:v>1.0322198137229439</c:v>
                </c:pt>
                <c:pt idx="34">
                  <c:v>2.7747828168780249</c:v>
                </c:pt>
                <c:pt idx="35">
                  <c:v>1.0158331837447929</c:v>
                </c:pt>
                <c:pt idx="36">
                  <c:v>1.3697386021276861</c:v>
                </c:pt>
                <c:pt idx="37">
                  <c:v>24.045585838435819</c:v>
                </c:pt>
                <c:pt idx="38">
                  <c:v>14.301702912797561</c:v>
                </c:pt>
                <c:pt idx="39">
                  <c:v>1.9243507398332971</c:v>
                </c:pt>
                <c:pt idx="40">
                  <c:v>2.2465266618208739</c:v>
                </c:pt>
                <c:pt idx="41">
                  <c:v>1.2444590046978821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458368"/>
        <c:axId val="86459904"/>
      </c:barChart>
      <c:catAx>
        <c:axId val="86458368"/>
        <c:scaling>
          <c:orientation val="minMax"/>
        </c:scaling>
        <c:delete val="0"/>
        <c:axPos val="b"/>
        <c:majorTickMark val="out"/>
        <c:minorTickMark val="none"/>
        <c:tickLblPos val="nextTo"/>
        <c:crossAx val="86459904"/>
        <c:crosses val="autoZero"/>
        <c:auto val="1"/>
        <c:lblAlgn val="ctr"/>
        <c:lblOffset val="100"/>
        <c:noMultiLvlLbl val="0"/>
      </c:catAx>
      <c:valAx>
        <c:axId val="86459904"/>
        <c:scaling>
          <c:orientation val="minMax"/>
          <c:max val="3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L3 </a:t>
                </a:r>
                <a:r>
                  <a:rPr lang="en-US" sz="1400" dirty="0" smtClean="0"/>
                  <a:t>IPKI Normalized </a:t>
                </a:r>
                <a:r>
                  <a:rPr lang="en-US" sz="1400" dirty="0"/>
                  <a:t>to</a:t>
                </a:r>
                <a:r>
                  <a:rPr lang="en-US" sz="1400" dirty="0">
                    <a:solidFill>
                      <a:srgbClr val="C00000"/>
                    </a:solidFill>
                  </a:rPr>
                  <a:t> Non-Inclusion</a:t>
                </a:r>
              </a:p>
            </c:rich>
          </c:tx>
          <c:layout>
            <c:manualLayout>
              <c:xMode val="edge"/>
              <c:yMode val="edge"/>
              <c:x val="1.58730633354375E-2"/>
              <c:y val="6.33903694730467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458368"/>
        <c:crosses val="autoZero"/>
        <c:crossBetween val="between"/>
      </c:valAx>
      <c:spPr>
        <a:solidFill>
          <a:sysClr val="window" lastClr="FFFFFF"/>
        </a:solidFill>
      </c:spPr>
    </c:plotArea>
    <c:legend>
      <c:legendPos val="r"/>
      <c:layout>
        <c:manualLayout>
          <c:xMode val="edge"/>
          <c:yMode val="edge"/>
          <c:x val="0.66745528644362495"/>
          <c:y val="5.1385019180294797E-2"/>
          <c:w val="0.287914548656102"/>
          <c:h val="0.141353893263342"/>
        </c:manualLayout>
      </c:layout>
      <c:overlay val="1"/>
      <c:spPr>
        <a:solidFill>
          <a:schemeClr val="bg1"/>
        </a:solidFill>
        <a:ln w="3175">
          <a:solidFill>
            <a:sysClr val="windowText" lastClr="000000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856111736033005E-2"/>
          <c:y val="0.101851851851852"/>
          <c:w val="0.88331849143857"/>
          <c:h val="0.55583260425780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RESULT_DCI!$B$23</c:f>
              <c:strCache>
                <c:ptCount val="1"/>
                <c:pt idx="0">
                  <c:v>Non-Inclusion</c:v>
                </c:pt>
              </c:strCache>
            </c:strRef>
          </c:tx>
          <c:spPr>
            <a:solidFill>
              <a:srgbClr val="FFC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RESULT_DCI!$C$21:$AR$22</c:f>
              <c:multiLvlStrCache>
                <c:ptCount val="42"/>
                <c:lvl>
                  <c:pt idx="0">
                    <c:v>1MB</c:v>
                  </c:pt>
                  <c:pt idx="1">
                    <c:v>2MB</c:v>
                  </c:pt>
                  <c:pt idx="2">
                    <c:v>4MB</c:v>
                  </c:pt>
                  <c:pt idx="3">
                    <c:v>1MB</c:v>
                  </c:pt>
                  <c:pt idx="4">
                    <c:v>2MB</c:v>
                  </c:pt>
                  <c:pt idx="5">
                    <c:v>4MB</c:v>
                  </c:pt>
                  <c:pt idx="6">
                    <c:v>1MB</c:v>
                  </c:pt>
                  <c:pt idx="7">
                    <c:v>2MB</c:v>
                  </c:pt>
                  <c:pt idx="8">
                    <c:v>4MB</c:v>
                  </c:pt>
                  <c:pt idx="9">
                    <c:v>1MB</c:v>
                  </c:pt>
                  <c:pt idx="10">
                    <c:v>2MB</c:v>
                  </c:pt>
                  <c:pt idx="11">
                    <c:v>4MB</c:v>
                  </c:pt>
                  <c:pt idx="12">
                    <c:v>1MB</c:v>
                  </c:pt>
                  <c:pt idx="13">
                    <c:v>2MB</c:v>
                  </c:pt>
                  <c:pt idx="14">
                    <c:v>4MB</c:v>
                  </c:pt>
                  <c:pt idx="15">
                    <c:v>1MB</c:v>
                  </c:pt>
                  <c:pt idx="16">
                    <c:v>2MB</c:v>
                  </c:pt>
                  <c:pt idx="17">
                    <c:v>4MB</c:v>
                  </c:pt>
                  <c:pt idx="18">
                    <c:v>1MB</c:v>
                  </c:pt>
                  <c:pt idx="19">
                    <c:v>2MB</c:v>
                  </c:pt>
                  <c:pt idx="20">
                    <c:v>4MB</c:v>
                  </c:pt>
                  <c:pt idx="21">
                    <c:v>1MB</c:v>
                  </c:pt>
                  <c:pt idx="22">
                    <c:v>2MB</c:v>
                  </c:pt>
                  <c:pt idx="23">
                    <c:v>4MB</c:v>
                  </c:pt>
                  <c:pt idx="24">
                    <c:v>1MB</c:v>
                  </c:pt>
                  <c:pt idx="25">
                    <c:v>2MB</c:v>
                  </c:pt>
                  <c:pt idx="26">
                    <c:v>4MB</c:v>
                  </c:pt>
                  <c:pt idx="27">
                    <c:v>1MB</c:v>
                  </c:pt>
                  <c:pt idx="28">
                    <c:v>2MB</c:v>
                  </c:pt>
                  <c:pt idx="29">
                    <c:v>4MB</c:v>
                  </c:pt>
                  <c:pt idx="30">
                    <c:v>1MB</c:v>
                  </c:pt>
                  <c:pt idx="31">
                    <c:v>2MB</c:v>
                  </c:pt>
                  <c:pt idx="32">
                    <c:v>4MB</c:v>
                  </c:pt>
                  <c:pt idx="33">
                    <c:v>1MB</c:v>
                  </c:pt>
                  <c:pt idx="34">
                    <c:v>2MB</c:v>
                  </c:pt>
                  <c:pt idx="35">
                    <c:v>4MB</c:v>
                  </c:pt>
                  <c:pt idx="36">
                    <c:v>1MB</c:v>
                  </c:pt>
                  <c:pt idx="37">
                    <c:v>2MB</c:v>
                  </c:pt>
                  <c:pt idx="38">
                    <c:v>4MB</c:v>
                  </c:pt>
                  <c:pt idx="39">
                    <c:v>1MB</c:v>
                  </c:pt>
                  <c:pt idx="40">
                    <c:v>2MB</c:v>
                  </c:pt>
                  <c:pt idx="41">
                    <c:v>4MB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h264ref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</c:multiLvlStrCache>
            </c:multiLvlStrRef>
          </c:cat>
          <c:val>
            <c:numRef>
              <c:f>RESULT_DCI!$C$23:$AR$23</c:f>
              <c:numCache>
                <c:formatCode>General</c:formatCode>
                <c:ptCount val="42"/>
                <c:pt idx="0">
                  <c:v>0.88131089459698897</c:v>
                </c:pt>
                <c:pt idx="1">
                  <c:v>0.98637820512820495</c:v>
                </c:pt>
                <c:pt idx="2">
                  <c:v>0.99850746268656698</c:v>
                </c:pt>
                <c:pt idx="3">
                  <c:v>0.88539042821158698</c:v>
                </c:pt>
                <c:pt idx="4">
                  <c:v>0.97983392645314404</c:v>
                </c:pt>
                <c:pt idx="5">
                  <c:v>0.994226327944573</c:v>
                </c:pt>
                <c:pt idx="6">
                  <c:v>0.79919678714859399</c:v>
                </c:pt>
                <c:pt idx="7">
                  <c:v>0.98031496062992096</c:v>
                </c:pt>
                <c:pt idx="8">
                  <c:v>1.0027839643652561</c:v>
                </c:pt>
                <c:pt idx="9">
                  <c:v>0.88643702906350896</c:v>
                </c:pt>
                <c:pt idx="10">
                  <c:v>0.99800399201596801</c:v>
                </c:pt>
                <c:pt idx="11">
                  <c:v>1.0004992511233151</c:v>
                </c:pt>
                <c:pt idx="12">
                  <c:v>0.97541703248463496</c:v>
                </c:pt>
                <c:pt idx="13">
                  <c:v>0.97820620284995796</c:v>
                </c:pt>
                <c:pt idx="14">
                  <c:v>0.99126984126984097</c:v>
                </c:pt>
                <c:pt idx="15">
                  <c:v>0.98237885462555097</c:v>
                </c:pt>
                <c:pt idx="16">
                  <c:v>0.99414776883686895</c:v>
                </c:pt>
                <c:pt idx="17">
                  <c:v>0.97894021739130499</c:v>
                </c:pt>
                <c:pt idx="18">
                  <c:v>0.97938144329896903</c:v>
                </c:pt>
                <c:pt idx="19">
                  <c:v>0.98</c:v>
                </c:pt>
                <c:pt idx="20">
                  <c:v>0.98130841121495305</c:v>
                </c:pt>
                <c:pt idx="21">
                  <c:v>0.94333333333333302</c:v>
                </c:pt>
                <c:pt idx="22">
                  <c:v>0.95412844036697197</c:v>
                </c:pt>
                <c:pt idx="23">
                  <c:v>0.96730245231607603</c:v>
                </c:pt>
                <c:pt idx="24">
                  <c:v>1.0019230769230769</c:v>
                </c:pt>
                <c:pt idx="25">
                  <c:v>0.99427480916030497</c:v>
                </c:pt>
                <c:pt idx="26">
                  <c:v>1</c:v>
                </c:pt>
                <c:pt idx="27">
                  <c:v>0.97208121827411198</c:v>
                </c:pt>
                <c:pt idx="28">
                  <c:v>0.98254364089775503</c:v>
                </c:pt>
                <c:pt idx="29">
                  <c:v>0.99506172839506202</c:v>
                </c:pt>
                <c:pt idx="30">
                  <c:v>0.93227091633466097</c:v>
                </c:pt>
                <c:pt idx="31">
                  <c:v>0.92631578947368398</c:v>
                </c:pt>
                <c:pt idx="32">
                  <c:v>0.95535714285714302</c:v>
                </c:pt>
                <c:pt idx="33">
                  <c:v>0.98300970873786397</c:v>
                </c:pt>
                <c:pt idx="34">
                  <c:v>0.93303571428571397</c:v>
                </c:pt>
                <c:pt idx="35">
                  <c:v>0.97205588822355304</c:v>
                </c:pt>
                <c:pt idx="36">
                  <c:v>0.98252427184465996</c:v>
                </c:pt>
                <c:pt idx="37">
                  <c:v>0.93023255813953498</c:v>
                </c:pt>
                <c:pt idx="38">
                  <c:v>0.83901665344964305</c:v>
                </c:pt>
                <c:pt idx="39">
                  <c:v>0.93700289672030201</c:v>
                </c:pt>
                <c:pt idx="40">
                  <c:v>0.97025477895055301</c:v>
                </c:pt>
                <c:pt idx="41">
                  <c:v>0.97413590992883003</c:v>
                </c:pt>
              </c:numCache>
            </c:numRef>
          </c:val>
        </c:ser>
        <c:ser>
          <c:idx val="1"/>
          <c:order val="1"/>
          <c:tx>
            <c:strRef>
              <c:f>RESULT_DCI!$B$24</c:f>
              <c:strCache>
                <c:ptCount val="1"/>
                <c:pt idx="0">
                  <c:v>FLEXclusion</c:v>
                </c:pt>
              </c:strCache>
            </c:strRef>
          </c:tx>
          <c:spPr>
            <a:solidFill>
              <a:srgbClr val="C00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RESULT_DCI!$C$21:$AR$22</c:f>
              <c:multiLvlStrCache>
                <c:ptCount val="42"/>
                <c:lvl>
                  <c:pt idx="0">
                    <c:v>1MB</c:v>
                  </c:pt>
                  <c:pt idx="1">
                    <c:v>2MB</c:v>
                  </c:pt>
                  <c:pt idx="2">
                    <c:v>4MB</c:v>
                  </c:pt>
                  <c:pt idx="3">
                    <c:v>1MB</c:v>
                  </c:pt>
                  <c:pt idx="4">
                    <c:v>2MB</c:v>
                  </c:pt>
                  <c:pt idx="5">
                    <c:v>4MB</c:v>
                  </c:pt>
                  <c:pt idx="6">
                    <c:v>1MB</c:v>
                  </c:pt>
                  <c:pt idx="7">
                    <c:v>2MB</c:v>
                  </c:pt>
                  <c:pt idx="8">
                    <c:v>4MB</c:v>
                  </c:pt>
                  <c:pt idx="9">
                    <c:v>1MB</c:v>
                  </c:pt>
                  <c:pt idx="10">
                    <c:v>2MB</c:v>
                  </c:pt>
                  <c:pt idx="11">
                    <c:v>4MB</c:v>
                  </c:pt>
                  <c:pt idx="12">
                    <c:v>1MB</c:v>
                  </c:pt>
                  <c:pt idx="13">
                    <c:v>2MB</c:v>
                  </c:pt>
                  <c:pt idx="14">
                    <c:v>4MB</c:v>
                  </c:pt>
                  <c:pt idx="15">
                    <c:v>1MB</c:v>
                  </c:pt>
                  <c:pt idx="16">
                    <c:v>2MB</c:v>
                  </c:pt>
                  <c:pt idx="17">
                    <c:v>4MB</c:v>
                  </c:pt>
                  <c:pt idx="18">
                    <c:v>1MB</c:v>
                  </c:pt>
                  <c:pt idx="19">
                    <c:v>2MB</c:v>
                  </c:pt>
                  <c:pt idx="20">
                    <c:v>4MB</c:v>
                  </c:pt>
                  <c:pt idx="21">
                    <c:v>1MB</c:v>
                  </c:pt>
                  <c:pt idx="22">
                    <c:v>2MB</c:v>
                  </c:pt>
                  <c:pt idx="23">
                    <c:v>4MB</c:v>
                  </c:pt>
                  <c:pt idx="24">
                    <c:v>1MB</c:v>
                  </c:pt>
                  <c:pt idx="25">
                    <c:v>2MB</c:v>
                  </c:pt>
                  <c:pt idx="26">
                    <c:v>4MB</c:v>
                  </c:pt>
                  <c:pt idx="27">
                    <c:v>1MB</c:v>
                  </c:pt>
                  <c:pt idx="28">
                    <c:v>2MB</c:v>
                  </c:pt>
                  <c:pt idx="29">
                    <c:v>4MB</c:v>
                  </c:pt>
                  <c:pt idx="30">
                    <c:v>1MB</c:v>
                  </c:pt>
                  <c:pt idx="31">
                    <c:v>2MB</c:v>
                  </c:pt>
                  <c:pt idx="32">
                    <c:v>4MB</c:v>
                  </c:pt>
                  <c:pt idx="33">
                    <c:v>1MB</c:v>
                  </c:pt>
                  <c:pt idx="34">
                    <c:v>2MB</c:v>
                  </c:pt>
                  <c:pt idx="35">
                    <c:v>4MB</c:v>
                  </c:pt>
                  <c:pt idx="36">
                    <c:v>1MB</c:v>
                  </c:pt>
                  <c:pt idx="37">
                    <c:v>2MB</c:v>
                  </c:pt>
                  <c:pt idx="38">
                    <c:v>4MB</c:v>
                  </c:pt>
                  <c:pt idx="39">
                    <c:v>1MB</c:v>
                  </c:pt>
                  <c:pt idx="40">
                    <c:v>2MB</c:v>
                  </c:pt>
                  <c:pt idx="41">
                    <c:v>4MB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h264ref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</c:multiLvlStrCache>
            </c:multiLvlStrRef>
          </c:cat>
          <c:val>
            <c:numRef>
              <c:f>RESULT_DCI!$C$24:$AR$24</c:f>
              <c:numCache>
                <c:formatCode>General</c:formatCode>
                <c:ptCount val="42"/>
                <c:pt idx="0">
                  <c:v>0.99557130203720101</c:v>
                </c:pt>
                <c:pt idx="1">
                  <c:v>0.98557692307692302</c:v>
                </c:pt>
                <c:pt idx="2">
                  <c:v>0.99850746268656698</c:v>
                </c:pt>
                <c:pt idx="3">
                  <c:v>0.99496221662468498</c:v>
                </c:pt>
                <c:pt idx="4">
                  <c:v>0.97983392645314404</c:v>
                </c:pt>
                <c:pt idx="5">
                  <c:v>0.99191685912240202</c:v>
                </c:pt>
                <c:pt idx="6">
                  <c:v>0.99062918340026795</c:v>
                </c:pt>
                <c:pt idx="7">
                  <c:v>0.98087739032620902</c:v>
                </c:pt>
                <c:pt idx="8">
                  <c:v>1.0022271714922051</c:v>
                </c:pt>
                <c:pt idx="9">
                  <c:v>0.99138858988159295</c:v>
                </c:pt>
                <c:pt idx="10">
                  <c:v>0.99800399201596801</c:v>
                </c:pt>
                <c:pt idx="11">
                  <c:v>1.0004992511233151</c:v>
                </c:pt>
                <c:pt idx="12">
                  <c:v>0.99561018437225601</c:v>
                </c:pt>
                <c:pt idx="13">
                  <c:v>0.99580888516345301</c:v>
                </c:pt>
                <c:pt idx="14">
                  <c:v>0.99126984126984097</c:v>
                </c:pt>
                <c:pt idx="15">
                  <c:v>0.98751835535976495</c:v>
                </c:pt>
                <c:pt idx="16">
                  <c:v>0.99414776883686895</c:v>
                </c:pt>
                <c:pt idx="17">
                  <c:v>0.98301630434782605</c:v>
                </c:pt>
                <c:pt idx="18">
                  <c:v>0.97938144329896903</c:v>
                </c:pt>
                <c:pt idx="19">
                  <c:v>0.98</c:v>
                </c:pt>
                <c:pt idx="20">
                  <c:v>0.98130841121495305</c:v>
                </c:pt>
                <c:pt idx="21">
                  <c:v>0.99666666666666703</c:v>
                </c:pt>
                <c:pt idx="22">
                  <c:v>0.95718654434250705</c:v>
                </c:pt>
                <c:pt idx="23">
                  <c:v>0.97002724795640305</c:v>
                </c:pt>
                <c:pt idx="24">
                  <c:v>1.0019230769230769</c:v>
                </c:pt>
                <c:pt idx="25">
                  <c:v>1.001908396946565</c:v>
                </c:pt>
                <c:pt idx="26">
                  <c:v>1</c:v>
                </c:pt>
                <c:pt idx="27">
                  <c:v>0.97208121827411198</c:v>
                </c:pt>
                <c:pt idx="28">
                  <c:v>0.98254364089775503</c:v>
                </c:pt>
                <c:pt idx="29">
                  <c:v>0.99506172839506202</c:v>
                </c:pt>
                <c:pt idx="30">
                  <c:v>1</c:v>
                </c:pt>
                <c:pt idx="31">
                  <c:v>0.99649122807017498</c:v>
                </c:pt>
                <c:pt idx="32">
                  <c:v>0.95535714285714302</c:v>
                </c:pt>
                <c:pt idx="33">
                  <c:v>0.98300970873786397</c:v>
                </c:pt>
                <c:pt idx="34">
                  <c:v>0.98883928571428603</c:v>
                </c:pt>
                <c:pt idx="35">
                  <c:v>0.97205588822355304</c:v>
                </c:pt>
                <c:pt idx="36">
                  <c:v>0.98252427184465996</c:v>
                </c:pt>
                <c:pt idx="37">
                  <c:v>0.99821109123434704</c:v>
                </c:pt>
                <c:pt idx="38">
                  <c:v>0.95638382236320396</c:v>
                </c:pt>
                <c:pt idx="39">
                  <c:v>0.99006151514683305</c:v>
                </c:pt>
                <c:pt idx="40">
                  <c:v>0.98758023246621496</c:v>
                </c:pt>
                <c:pt idx="41">
                  <c:v>0.98430584483462302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486016"/>
        <c:axId val="86496000"/>
      </c:barChart>
      <c:catAx>
        <c:axId val="8648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86496000"/>
        <c:crosses val="autoZero"/>
        <c:auto val="1"/>
        <c:lblAlgn val="ctr"/>
        <c:lblOffset val="100"/>
        <c:noMultiLvlLbl val="0"/>
      </c:catAx>
      <c:valAx>
        <c:axId val="86496000"/>
        <c:scaling>
          <c:orientation val="minMax"/>
          <c:min val="0.7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Performance Relative to </a:t>
                </a:r>
                <a:r>
                  <a:rPr lang="en-US" sz="1400" dirty="0">
                    <a:solidFill>
                      <a:srgbClr val="C00000"/>
                    </a:solidFill>
                  </a:rPr>
                  <a:t>Exclusion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86486016"/>
        <c:crosses val="autoZero"/>
        <c:crossBetween val="between"/>
        <c:majorUnit val="0.1"/>
      </c:valAx>
      <c:spPr>
        <a:solidFill>
          <a:sysClr val="window" lastClr="FFFFFF"/>
        </a:solidFill>
      </c:spPr>
    </c:plotArea>
    <c:legend>
      <c:legendPos val="r"/>
      <c:layout>
        <c:manualLayout>
          <c:xMode val="edge"/>
          <c:yMode val="edge"/>
          <c:x val="0.61750793360997902"/>
          <c:y val="2.2421645823683799E-2"/>
          <c:w val="0.318206461109243"/>
          <c:h val="0.13366978024805701"/>
        </c:manualLayout>
      </c:layout>
      <c:overlay val="1"/>
      <c:spPr>
        <a:solidFill>
          <a:schemeClr val="bg1"/>
        </a:solidFill>
        <a:ln w="3175">
          <a:solidFill>
            <a:sysClr val="windowText" lastClr="000000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 w="6350">
      <a:noFill/>
    </a:ln>
  </c:spPr>
  <c:txPr>
    <a:bodyPr/>
    <a:lstStyle/>
    <a:p>
      <a:pPr>
        <a:defRPr sz="12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Dual_Quad!$A$124</c:f>
              <c:strCache>
                <c:ptCount val="1"/>
                <c:pt idx="0">
                  <c:v>Non-Inclusive Mode (1-Core)</c:v>
                </c:pt>
              </c:strCache>
            </c:strRef>
          </c:tx>
          <c:spPr>
            <a:solidFill>
              <a:srgbClr val="FFFF00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Dual_Quad!$B$123:$O$123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Dual_Quad!$B$124:$O$124</c:f>
              <c:numCache>
                <c:formatCode>General</c:formatCode>
                <c:ptCount val="14"/>
                <c:pt idx="0">
                  <c:v>70140</c:v>
                </c:pt>
                <c:pt idx="1">
                  <c:v>84448</c:v>
                </c:pt>
                <c:pt idx="2">
                  <c:v>31521</c:v>
                </c:pt>
                <c:pt idx="3">
                  <c:v>26608</c:v>
                </c:pt>
                <c:pt idx="4">
                  <c:v>31257</c:v>
                </c:pt>
                <c:pt idx="5">
                  <c:v>26371</c:v>
                </c:pt>
                <c:pt idx="6">
                  <c:v>1104412</c:v>
                </c:pt>
                <c:pt idx="7">
                  <c:v>293742</c:v>
                </c:pt>
                <c:pt idx="8">
                  <c:v>436189</c:v>
                </c:pt>
                <c:pt idx="9">
                  <c:v>581141</c:v>
                </c:pt>
                <c:pt idx="10">
                  <c:v>566211</c:v>
                </c:pt>
                <c:pt idx="11">
                  <c:v>406436</c:v>
                </c:pt>
                <c:pt idx="12">
                  <c:v>136938</c:v>
                </c:pt>
                <c:pt idx="13">
                  <c:v>3795414</c:v>
                </c:pt>
              </c:numCache>
            </c:numRef>
          </c:val>
        </c:ser>
        <c:ser>
          <c:idx val="1"/>
          <c:order val="1"/>
          <c:tx>
            <c:strRef>
              <c:f>Dual_Quad!$A$125</c:f>
              <c:strCache>
                <c:ptCount val="1"/>
                <c:pt idx="0">
                  <c:v>Exclusive Mode (1-Core)</c:v>
                </c:pt>
              </c:strCache>
            </c:strRef>
          </c:tx>
          <c:spPr>
            <a:solidFill>
              <a:srgbClr val="00B050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Dual_Quad!$B$123:$O$123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Dual_Quad!$B$125:$O$125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9482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319589</c:v>
                </c:pt>
                <c:pt idx="13">
                  <c:v>329071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674048"/>
        <c:axId val="86675840"/>
      </c:barChart>
      <c:catAx>
        <c:axId val="86674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86675840"/>
        <c:crosses val="autoZero"/>
        <c:auto val="1"/>
        <c:lblAlgn val="ctr"/>
        <c:lblOffset val="100"/>
        <c:noMultiLvlLbl val="0"/>
      </c:catAx>
      <c:valAx>
        <c:axId val="866758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6674048"/>
        <c:crosses val="autoZero"/>
        <c:crossBetween val="between"/>
        <c:majorUnit val="0.2"/>
      </c:valAx>
      <c:spPr>
        <a:noFill/>
      </c:spPr>
    </c:plotArea>
    <c:legend>
      <c:legendPos val="t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ayout>
        <c:manualLayout>
          <c:xMode val="edge"/>
          <c:yMode val="edge"/>
          <c:x val="0"/>
          <c:y val="3.3333333333333298E-2"/>
          <c:w val="0.98397737392541795"/>
          <c:h val="0.2406084466714389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06145212705801"/>
          <c:y val="0.33459715262864898"/>
          <c:w val="0.80930109026808195"/>
          <c:h val="0.406093215620774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Dual_Quad!$A$127</c:f>
              <c:strCache>
                <c:ptCount val="1"/>
                <c:pt idx="0">
                  <c:v>Non-Incluive Mode (2-Cores)</c:v>
                </c:pt>
              </c:strCache>
            </c:strRef>
          </c:tx>
          <c:spPr>
            <a:solidFill>
              <a:srgbClr val="FFFF00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Dual_Quad!$B$126:$O$126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Dual_Quad!$B$127:$O$127</c:f>
              <c:numCache>
                <c:formatCode>General</c:formatCode>
                <c:ptCount val="14"/>
                <c:pt idx="0">
                  <c:v>70241</c:v>
                </c:pt>
                <c:pt idx="1">
                  <c:v>169911</c:v>
                </c:pt>
                <c:pt idx="2">
                  <c:v>63203</c:v>
                </c:pt>
                <c:pt idx="3">
                  <c:v>30842</c:v>
                </c:pt>
                <c:pt idx="4">
                  <c:v>7610</c:v>
                </c:pt>
                <c:pt idx="5">
                  <c:v>70746</c:v>
                </c:pt>
                <c:pt idx="6">
                  <c:v>2276222</c:v>
                </c:pt>
                <c:pt idx="7">
                  <c:v>307411</c:v>
                </c:pt>
                <c:pt idx="8">
                  <c:v>717969</c:v>
                </c:pt>
                <c:pt idx="9">
                  <c:v>1098468</c:v>
                </c:pt>
                <c:pt idx="10">
                  <c:v>50256</c:v>
                </c:pt>
                <c:pt idx="11">
                  <c:v>578730</c:v>
                </c:pt>
                <c:pt idx="12">
                  <c:v>6545</c:v>
                </c:pt>
                <c:pt idx="13">
                  <c:v>5448154</c:v>
                </c:pt>
              </c:numCache>
            </c:numRef>
          </c:val>
        </c:ser>
        <c:ser>
          <c:idx val="1"/>
          <c:order val="1"/>
          <c:tx>
            <c:strRef>
              <c:f>Dual_Quad!$A$128</c:f>
              <c:strCache>
                <c:ptCount val="1"/>
                <c:pt idx="0">
                  <c:v>Exclusive Mode (2-Cores)</c:v>
                </c:pt>
              </c:strCache>
            </c:strRef>
          </c:tx>
          <c:spPr>
            <a:solidFill>
              <a:srgbClr val="00B050"/>
            </a:solidFill>
            <a:ln w="6350"/>
          </c:spPr>
          <c:invertIfNegative val="0"/>
          <c:cat>
            <c:strRef>
              <c:f>Dual_Quad!$B$126:$O$126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Dual_Quad!$B$128:$O$128</c:f>
              <c:numCache>
                <c:formatCode>General</c:formatCode>
                <c:ptCount val="1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32692</c:v>
                </c:pt>
                <c:pt idx="4">
                  <c:v>62986</c:v>
                </c:pt>
                <c:pt idx="5">
                  <c:v>0</c:v>
                </c:pt>
                <c:pt idx="6">
                  <c:v>0</c:v>
                </c:pt>
                <c:pt idx="7">
                  <c:v>319723</c:v>
                </c:pt>
                <c:pt idx="8">
                  <c:v>157666</c:v>
                </c:pt>
                <c:pt idx="9">
                  <c:v>0</c:v>
                </c:pt>
                <c:pt idx="10">
                  <c:v>1306231</c:v>
                </c:pt>
                <c:pt idx="11">
                  <c:v>252583</c:v>
                </c:pt>
                <c:pt idx="12">
                  <c:v>774536</c:v>
                </c:pt>
                <c:pt idx="13">
                  <c:v>2906418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697472"/>
        <c:axId val="86699008"/>
      </c:barChart>
      <c:catAx>
        <c:axId val="86697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86699008"/>
        <c:crosses val="autoZero"/>
        <c:auto val="1"/>
        <c:lblAlgn val="ctr"/>
        <c:lblOffset val="100"/>
        <c:noMultiLvlLbl val="0"/>
      </c:catAx>
      <c:valAx>
        <c:axId val="866990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6697472"/>
        <c:crosses val="autoZero"/>
        <c:crossBetween val="between"/>
        <c:majorUnit val="0.2"/>
      </c:valAx>
      <c:spPr>
        <a:noFill/>
      </c:spPr>
    </c:plotArea>
    <c:legend>
      <c:legendPos val="t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ayout>
        <c:manualLayout>
          <c:xMode val="edge"/>
          <c:yMode val="edge"/>
          <c:x val="0"/>
          <c:y val="3.3333333333333298E-2"/>
          <c:w val="0.95590214684702901"/>
          <c:h val="0.2406084466714389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5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06145212705801"/>
          <c:y val="0.33459715262864898"/>
          <c:w val="0.80930109026808195"/>
          <c:h val="0.406093215620774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Dual_Quad!$A$130</c:f>
              <c:strCache>
                <c:ptCount val="1"/>
                <c:pt idx="0">
                  <c:v>Non-Inclusive Mode (4-Cores)</c:v>
                </c:pt>
              </c:strCache>
            </c:strRef>
          </c:tx>
          <c:spPr>
            <a:solidFill>
              <a:srgbClr val="FFFF00"/>
            </a:solidFill>
            <a:ln w="6350">
              <a:solidFill>
                <a:schemeClr val="tx1"/>
              </a:solidFill>
            </a:ln>
          </c:spPr>
          <c:invertIfNegative val="0"/>
          <c:cat>
            <c:strRef>
              <c:f>Dual_Quad!$B$129:$O$129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Dual_Quad!$B$130:$O$130</c:f>
              <c:numCache>
                <c:formatCode>General</c:formatCode>
                <c:ptCount val="14"/>
                <c:pt idx="0">
                  <c:v>18844</c:v>
                </c:pt>
                <c:pt idx="1">
                  <c:v>10239</c:v>
                </c:pt>
                <c:pt idx="2">
                  <c:v>5040</c:v>
                </c:pt>
                <c:pt idx="3">
                  <c:v>6331</c:v>
                </c:pt>
                <c:pt idx="4">
                  <c:v>14865</c:v>
                </c:pt>
                <c:pt idx="5">
                  <c:v>143597</c:v>
                </c:pt>
                <c:pt idx="6">
                  <c:v>4949556</c:v>
                </c:pt>
                <c:pt idx="7">
                  <c:v>11833</c:v>
                </c:pt>
                <c:pt idx="8">
                  <c:v>1762146</c:v>
                </c:pt>
                <c:pt idx="9">
                  <c:v>2244546</c:v>
                </c:pt>
                <c:pt idx="10">
                  <c:v>38701</c:v>
                </c:pt>
                <c:pt idx="11">
                  <c:v>1629976</c:v>
                </c:pt>
                <c:pt idx="12">
                  <c:v>1442808</c:v>
                </c:pt>
                <c:pt idx="13">
                  <c:v>12278482</c:v>
                </c:pt>
              </c:numCache>
            </c:numRef>
          </c:val>
        </c:ser>
        <c:ser>
          <c:idx val="1"/>
          <c:order val="1"/>
          <c:tx>
            <c:strRef>
              <c:f>Dual_Quad!$A$131</c:f>
              <c:strCache>
                <c:ptCount val="1"/>
                <c:pt idx="0">
                  <c:v>Exclusive Mode (4-Cores)</c:v>
                </c:pt>
              </c:strCache>
            </c:strRef>
          </c:tx>
          <c:spPr>
            <a:solidFill>
              <a:srgbClr val="00B050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Dual_Quad!$B$129:$O$129</c:f>
              <c:strCache>
                <c:ptCount val="14"/>
                <c:pt idx="0">
                  <c:v>bzip</c:v>
                </c:pt>
                <c:pt idx="1">
                  <c:v>gcc</c:v>
                </c:pt>
                <c:pt idx="2">
                  <c:v>hmmer</c:v>
                </c:pt>
                <c:pt idx="3">
                  <c:v>h264</c:v>
                </c:pt>
                <c:pt idx="4">
                  <c:v>xalancbmk</c:v>
                </c:pt>
                <c:pt idx="5">
                  <c:v>calculix</c:v>
                </c:pt>
                <c:pt idx="6">
                  <c:v>mcf</c:v>
                </c:pt>
                <c:pt idx="7">
                  <c:v>omentpp</c:v>
                </c:pt>
                <c:pt idx="8">
                  <c:v>bwaves</c:v>
                </c:pt>
                <c:pt idx="9">
                  <c:v>leslie3d</c:v>
                </c:pt>
                <c:pt idx="10">
                  <c:v>soplex</c:v>
                </c:pt>
                <c:pt idx="11">
                  <c:v>wrf</c:v>
                </c:pt>
                <c:pt idx="12">
                  <c:v>sphinx3</c:v>
                </c:pt>
                <c:pt idx="13">
                  <c:v>AVG.</c:v>
                </c:pt>
              </c:strCache>
            </c:strRef>
          </c:cat>
          <c:val>
            <c:numRef>
              <c:f>Dual_Quad!$B$131:$O$131</c:f>
              <c:numCache>
                <c:formatCode>General</c:formatCode>
                <c:ptCount val="14"/>
                <c:pt idx="0">
                  <c:v>355385</c:v>
                </c:pt>
                <c:pt idx="1">
                  <c:v>436546</c:v>
                </c:pt>
                <c:pt idx="2">
                  <c:v>186635</c:v>
                </c:pt>
                <c:pt idx="3">
                  <c:v>128717</c:v>
                </c:pt>
                <c:pt idx="4">
                  <c:v>119923</c:v>
                </c:pt>
                <c:pt idx="5">
                  <c:v>0</c:v>
                </c:pt>
                <c:pt idx="6">
                  <c:v>56149</c:v>
                </c:pt>
                <c:pt idx="7">
                  <c:v>1272863</c:v>
                </c:pt>
                <c:pt idx="8">
                  <c:v>0</c:v>
                </c:pt>
                <c:pt idx="9">
                  <c:v>0</c:v>
                </c:pt>
                <c:pt idx="10">
                  <c:v>2482582</c:v>
                </c:pt>
                <c:pt idx="11">
                  <c:v>0</c:v>
                </c:pt>
                <c:pt idx="12">
                  <c:v>0</c:v>
                </c:pt>
                <c:pt idx="13">
                  <c:v>5038800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737280"/>
        <c:axId val="86738816"/>
      </c:barChart>
      <c:catAx>
        <c:axId val="86737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100"/>
            </a:pPr>
            <a:endParaRPr lang="en-US"/>
          </a:p>
        </c:txPr>
        <c:crossAx val="86738816"/>
        <c:crosses val="autoZero"/>
        <c:auto val="1"/>
        <c:lblAlgn val="ctr"/>
        <c:lblOffset val="100"/>
        <c:noMultiLvlLbl val="0"/>
      </c:catAx>
      <c:valAx>
        <c:axId val="867388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6737280"/>
        <c:crosses val="autoZero"/>
        <c:crossBetween val="between"/>
        <c:majorUnit val="0.2"/>
      </c:valAx>
      <c:spPr>
        <a:noFill/>
      </c:spPr>
    </c:plotArea>
    <c:legend>
      <c:legendPos val="t"/>
      <c:layout>
        <c:manualLayout>
          <c:xMode val="edge"/>
          <c:yMode val="edge"/>
          <c:x val="0"/>
          <c:y val="3.3333333333333298E-2"/>
          <c:w val="0.96511710074702195"/>
          <c:h val="0.24060844667143899"/>
        </c:manualLayout>
      </c:layout>
      <c:overlay val="0"/>
      <c:spPr>
        <a:ln>
          <a:noFill/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'Break-down'!$A$69</c:f>
              <c:strCache>
                <c:ptCount val="1"/>
                <c:pt idx="0">
                  <c:v>Address</c:v>
                </c:pt>
              </c:strCache>
            </c:strRef>
          </c:tx>
          <c:spPr>
            <a:solidFill>
              <a:schemeClr val="tx1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'Break-down'!$B$66:$AQ$68</c:f>
              <c:multiLvlStrCache>
                <c:ptCount val="42"/>
                <c:lvl>
                  <c:pt idx="0">
                    <c:v>Exclusion</c:v>
                  </c:pt>
                  <c:pt idx="1">
                    <c:v>FLEXclusion</c:v>
                  </c:pt>
                  <c:pt idx="2">
                    <c:v>Non-Inclusion</c:v>
                  </c:pt>
                  <c:pt idx="3">
                    <c:v>Exclusion</c:v>
                  </c:pt>
                  <c:pt idx="4">
                    <c:v>FLEXclusion</c:v>
                  </c:pt>
                  <c:pt idx="5">
                    <c:v>Non-Inclusion</c:v>
                  </c:pt>
                  <c:pt idx="6">
                    <c:v>Exclusion</c:v>
                  </c:pt>
                  <c:pt idx="7">
                    <c:v>FLEXclusion</c:v>
                  </c:pt>
                  <c:pt idx="8">
                    <c:v>Non-Inclusion</c:v>
                  </c:pt>
                  <c:pt idx="9">
                    <c:v>Exclusion</c:v>
                  </c:pt>
                  <c:pt idx="10">
                    <c:v>FLEXclusion</c:v>
                  </c:pt>
                  <c:pt idx="11">
                    <c:v>Non-Inclusion</c:v>
                  </c:pt>
                  <c:pt idx="12">
                    <c:v>Exclusion</c:v>
                  </c:pt>
                  <c:pt idx="13">
                    <c:v>FLEXclusion</c:v>
                  </c:pt>
                  <c:pt idx="14">
                    <c:v>Non-Inclusion</c:v>
                  </c:pt>
                  <c:pt idx="15">
                    <c:v>Exclusion</c:v>
                  </c:pt>
                  <c:pt idx="16">
                    <c:v>FLEXclusion</c:v>
                  </c:pt>
                  <c:pt idx="17">
                    <c:v>Non-Inclusion</c:v>
                  </c:pt>
                  <c:pt idx="18">
                    <c:v>Exclusion</c:v>
                  </c:pt>
                  <c:pt idx="19">
                    <c:v>FLEXclusion</c:v>
                  </c:pt>
                  <c:pt idx="20">
                    <c:v>Non-Inclusion</c:v>
                  </c:pt>
                  <c:pt idx="21">
                    <c:v>Exclusion</c:v>
                  </c:pt>
                  <c:pt idx="22">
                    <c:v>FLEXclusion</c:v>
                  </c:pt>
                  <c:pt idx="23">
                    <c:v>Non-Inclusion</c:v>
                  </c:pt>
                  <c:pt idx="24">
                    <c:v>Exclusion</c:v>
                  </c:pt>
                  <c:pt idx="25">
                    <c:v>FLEXclusion</c:v>
                  </c:pt>
                  <c:pt idx="26">
                    <c:v>Non-Inclusion</c:v>
                  </c:pt>
                  <c:pt idx="27">
                    <c:v>Exclusion</c:v>
                  </c:pt>
                  <c:pt idx="28">
                    <c:v>FLEXclusion</c:v>
                  </c:pt>
                  <c:pt idx="29">
                    <c:v>Non-Inclusion</c:v>
                  </c:pt>
                  <c:pt idx="30">
                    <c:v>Exclusion</c:v>
                  </c:pt>
                  <c:pt idx="31">
                    <c:v>FLEXclusion</c:v>
                  </c:pt>
                  <c:pt idx="32">
                    <c:v>Non-Inclusion</c:v>
                  </c:pt>
                  <c:pt idx="33">
                    <c:v>Exclusion</c:v>
                  </c:pt>
                  <c:pt idx="34">
                    <c:v>FLEXclusion</c:v>
                  </c:pt>
                  <c:pt idx="35">
                    <c:v>Non-Inclusion</c:v>
                  </c:pt>
                  <c:pt idx="36">
                    <c:v>Exclusion</c:v>
                  </c:pt>
                  <c:pt idx="37">
                    <c:v>FLEXclusion</c:v>
                  </c:pt>
                  <c:pt idx="38">
                    <c:v>Non-Inclusion</c:v>
                  </c:pt>
                  <c:pt idx="39">
                    <c:v>Exclusion</c:v>
                  </c:pt>
                  <c:pt idx="40">
                    <c:v>FLEXclusion</c:v>
                  </c:pt>
                  <c:pt idx="41">
                    <c:v>Non-Inclusion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  <c:lvl>
                  <c:pt idx="0">
                    <c:v>Single-threaded (A+B)</c:v>
                  </c:pt>
                </c:lvl>
              </c:multiLvlStrCache>
            </c:multiLvlStrRef>
          </c:cat>
          <c:val>
            <c:numRef>
              <c:f>'Break-down'!$B$69:$AQ$69</c:f>
              <c:numCache>
                <c:formatCode>General</c:formatCode>
                <c:ptCount val="42"/>
                <c:pt idx="0">
                  <c:v>5.7371581054036003E-2</c:v>
                </c:pt>
                <c:pt idx="1">
                  <c:v>5.8025863396110197E-2</c:v>
                </c:pt>
                <c:pt idx="2">
                  <c:v>5.7692307692307702E-2</c:v>
                </c:pt>
                <c:pt idx="3">
                  <c:v>6.7810527213786095E-2</c:v>
                </c:pt>
                <c:pt idx="4">
                  <c:v>6.78851731786385E-2</c:v>
                </c:pt>
                <c:pt idx="5">
                  <c:v>6.7789199795256799E-2</c:v>
                </c:pt>
                <c:pt idx="6">
                  <c:v>5.6502111547983097E-2</c:v>
                </c:pt>
                <c:pt idx="7">
                  <c:v>5.58710742196981E-2</c:v>
                </c:pt>
                <c:pt idx="8">
                  <c:v>5.5822532886753103E-2</c:v>
                </c:pt>
                <c:pt idx="9">
                  <c:v>6.0836377870563701E-2</c:v>
                </c:pt>
                <c:pt idx="10">
                  <c:v>5.8911795407098101E-2</c:v>
                </c:pt>
                <c:pt idx="11">
                  <c:v>5.8324634655532399E-2</c:v>
                </c:pt>
                <c:pt idx="12">
                  <c:v>8.1664499349805006E-2</c:v>
                </c:pt>
                <c:pt idx="13">
                  <c:v>7.9735587342869493E-2</c:v>
                </c:pt>
                <c:pt idx="14">
                  <c:v>7.9648894668400499E-2</c:v>
                </c:pt>
                <c:pt idx="15">
                  <c:v>8.2822554258915895E-2</c:v>
                </c:pt>
                <c:pt idx="16">
                  <c:v>8.0837604973279506E-2</c:v>
                </c:pt>
                <c:pt idx="17">
                  <c:v>8.10121060093794E-2</c:v>
                </c:pt>
                <c:pt idx="18">
                  <c:v>9.1853650176630997E-2</c:v>
                </c:pt>
                <c:pt idx="19">
                  <c:v>9.5796158423754899E-2</c:v>
                </c:pt>
                <c:pt idx="20">
                  <c:v>9.5824589973613997E-2</c:v>
                </c:pt>
                <c:pt idx="21">
                  <c:v>8.3512696785413301E-2</c:v>
                </c:pt>
                <c:pt idx="22">
                  <c:v>8.3703242497598002E-2</c:v>
                </c:pt>
                <c:pt idx="23">
                  <c:v>8.3724712436999194E-2</c:v>
                </c:pt>
                <c:pt idx="24">
                  <c:v>0.111918673248822</c:v>
                </c:pt>
                <c:pt idx="25">
                  <c:v>0.111290977223601</c:v>
                </c:pt>
                <c:pt idx="26">
                  <c:v>0.11127681866664101</c:v>
                </c:pt>
                <c:pt idx="27">
                  <c:v>9.5228683868091094E-2</c:v>
                </c:pt>
                <c:pt idx="28">
                  <c:v>9.2562932137170803E-2</c:v>
                </c:pt>
                <c:pt idx="29">
                  <c:v>9.2586648789581102E-2</c:v>
                </c:pt>
                <c:pt idx="30">
                  <c:v>7.8660133031418097E-2</c:v>
                </c:pt>
                <c:pt idx="31">
                  <c:v>8.0039980186810106E-2</c:v>
                </c:pt>
                <c:pt idx="32">
                  <c:v>8.0063567317671502E-2</c:v>
                </c:pt>
                <c:pt idx="33">
                  <c:v>8.5986018533571795E-2</c:v>
                </c:pt>
                <c:pt idx="34">
                  <c:v>8.3330623746816296E-2</c:v>
                </c:pt>
                <c:pt idx="35">
                  <c:v>8.3361332394010099E-2</c:v>
                </c:pt>
                <c:pt idx="36">
                  <c:v>6.9715545755237099E-2</c:v>
                </c:pt>
                <c:pt idx="37">
                  <c:v>6.6005145167217893E-2</c:v>
                </c:pt>
                <c:pt idx="38">
                  <c:v>6.9694965086365301E-2</c:v>
                </c:pt>
                <c:pt idx="39">
                  <c:v>8.7276735454183796E-2</c:v>
                </c:pt>
                <c:pt idx="40">
                  <c:v>8.7513580752674902E-2</c:v>
                </c:pt>
                <c:pt idx="41">
                  <c:v>8.7792387683958001E-2</c:v>
                </c:pt>
              </c:numCache>
            </c:numRef>
          </c:val>
        </c:ser>
        <c:ser>
          <c:idx val="1"/>
          <c:order val="1"/>
          <c:tx>
            <c:strRef>
              <c:f>'Break-down'!$A$70</c:f>
              <c:strCache>
                <c:ptCount val="1"/>
                <c:pt idx="0">
                  <c:v>Data (L2-&gt;L3)</c:v>
                </c:pt>
              </c:strCache>
            </c:strRef>
          </c:tx>
          <c:spPr>
            <a:solidFill>
              <a:srgbClr val="C00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'Break-down'!$B$66:$AQ$68</c:f>
              <c:multiLvlStrCache>
                <c:ptCount val="42"/>
                <c:lvl>
                  <c:pt idx="0">
                    <c:v>Exclusion</c:v>
                  </c:pt>
                  <c:pt idx="1">
                    <c:v>FLEXclusion</c:v>
                  </c:pt>
                  <c:pt idx="2">
                    <c:v>Non-Inclusion</c:v>
                  </c:pt>
                  <c:pt idx="3">
                    <c:v>Exclusion</c:v>
                  </c:pt>
                  <c:pt idx="4">
                    <c:v>FLEXclusion</c:v>
                  </c:pt>
                  <c:pt idx="5">
                    <c:v>Non-Inclusion</c:v>
                  </c:pt>
                  <c:pt idx="6">
                    <c:v>Exclusion</c:v>
                  </c:pt>
                  <c:pt idx="7">
                    <c:v>FLEXclusion</c:v>
                  </c:pt>
                  <c:pt idx="8">
                    <c:v>Non-Inclusion</c:v>
                  </c:pt>
                  <c:pt idx="9">
                    <c:v>Exclusion</c:v>
                  </c:pt>
                  <c:pt idx="10">
                    <c:v>FLEXclusion</c:v>
                  </c:pt>
                  <c:pt idx="11">
                    <c:v>Non-Inclusion</c:v>
                  </c:pt>
                  <c:pt idx="12">
                    <c:v>Exclusion</c:v>
                  </c:pt>
                  <c:pt idx="13">
                    <c:v>FLEXclusion</c:v>
                  </c:pt>
                  <c:pt idx="14">
                    <c:v>Non-Inclusion</c:v>
                  </c:pt>
                  <c:pt idx="15">
                    <c:v>Exclusion</c:v>
                  </c:pt>
                  <c:pt idx="16">
                    <c:v>FLEXclusion</c:v>
                  </c:pt>
                  <c:pt idx="17">
                    <c:v>Non-Inclusion</c:v>
                  </c:pt>
                  <c:pt idx="18">
                    <c:v>Exclusion</c:v>
                  </c:pt>
                  <c:pt idx="19">
                    <c:v>FLEXclusion</c:v>
                  </c:pt>
                  <c:pt idx="20">
                    <c:v>Non-Inclusion</c:v>
                  </c:pt>
                  <c:pt idx="21">
                    <c:v>Exclusion</c:v>
                  </c:pt>
                  <c:pt idx="22">
                    <c:v>FLEXclusion</c:v>
                  </c:pt>
                  <c:pt idx="23">
                    <c:v>Non-Inclusion</c:v>
                  </c:pt>
                  <c:pt idx="24">
                    <c:v>Exclusion</c:v>
                  </c:pt>
                  <c:pt idx="25">
                    <c:v>FLEXclusion</c:v>
                  </c:pt>
                  <c:pt idx="26">
                    <c:v>Non-Inclusion</c:v>
                  </c:pt>
                  <c:pt idx="27">
                    <c:v>Exclusion</c:v>
                  </c:pt>
                  <c:pt idx="28">
                    <c:v>FLEXclusion</c:v>
                  </c:pt>
                  <c:pt idx="29">
                    <c:v>Non-Inclusion</c:v>
                  </c:pt>
                  <c:pt idx="30">
                    <c:v>Exclusion</c:v>
                  </c:pt>
                  <c:pt idx="31">
                    <c:v>FLEXclusion</c:v>
                  </c:pt>
                  <c:pt idx="32">
                    <c:v>Non-Inclusion</c:v>
                  </c:pt>
                  <c:pt idx="33">
                    <c:v>Exclusion</c:v>
                  </c:pt>
                  <c:pt idx="34">
                    <c:v>FLEXclusion</c:v>
                  </c:pt>
                  <c:pt idx="35">
                    <c:v>Non-Inclusion</c:v>
                  </c:pt>
                  <c:pt idx="36">
                    <c:v>Exclusion</c:v>
                  </c:pt>
                  <c:pt idx="37">
                    <c:v>FLEXclusion</c:v>
                  </c:pt>
                  <c:pt idx="38">
                    <c:v>Non-Inclusion</c:v>
                  </c:pt>
                  <c:pt idx="39">
                    <c:v>Exclusion</c:v>
                  </c:pt>
                  <c:pt idx="40">
                    <c:v>FLEXclusion</c:v>
                  </c:pt>
                  <c:pt idx="41">
                    <c:v>Non-Inclusion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  <c:lvl>
                  <c:pt idx="0">
                    <c:v>Single-threaded (A+B)</c:v>
                  </c:pt>
                </c:lvl>
              </c:multiLvlStrCache>
            </c:multiLvlStrRef>
          </c:cat>
          <c:val>
            <c:numRef>
              <c:f>'Break-down'!$B$70:$AQ$70</c:f>
              <c:numCache>
                <c:formatCode>General</c:formatCode>
                <c:ptCount val="42"/>
                <c:pt idx="0">
                  <c:v>0.46761943860009197</c:v>
                </c:pt>
                <c:pt idx="1">
                  <c:v>9.4793965207574299E-2</c:v>
                </c:pt>
                <c:pt idx="2">
                  <c:v>8.2555036691127404E-2</c:v>
                </c:pt>
                <c:pt idx="3">
                  <c:v>0.44157353693908902</c:v>
                </c:pt>
                <c:pt idx="4">
                  <c:v>0.105570721719843</c:v>
                </c:pt>
                <c:pt idx="5">
                  <c:v>9.3094181880225196E-2</c:v>
                </c:pt>
                <c:pt idx="6">
                  <c:v>0.46585117227319101</c:v>
                </c:pt>
                <c:pt idx="7">
                  <c:v>0.45551186835590501</c:v>
                </c:pt>
                <c:pt idx="8">
                  <c:v>0.45507499635940002</c:v>
                </c:pt>
                <c:pt idx="9">
                  <c:v>0.45710464509394599</c:v>
                </c:pt>
                <c:pt idx="10">
                  <c:v>0.100110908141962</c:v>
                </c:pt>
                <c:pt idx="11">
                  <c:v>8.8661273486430103E-2</c:v>
                </c:pt>
                <c:pt idx="12">
                  <c:v>0.40338101430429102</c:v>
                </c:pt>
                <c:pt idx="13">
                  <c:v>0.18881664499349801</c:v>
                </c:pt>
                <c:pt idx="14">
                  <c:v>0.181599479843953</c:v>
                </c:pt>
                <c:pt idx="15">
                  <c:v>0.42227069473224998</c:v>
                </c:pt>
                <c:pt idx="16">
                  <c:v>0.22634965645108501</c:v>
                </c:pt>
                <c:pt idx="17">
                  <c:v>0.13565274293816099</c:v>
                </c:pt>
                <c:pt idx="18">
                  <c:v>0.37959673005585998</c:v>
                </c:pt>
                <c:pt idx="19">
                  <c:v>0.110577405289374</c:v>
                </c:pt>
                <c:pt idx="20">
                  <c:v>9.8941793509550999E-2</c:v>
                </c:pt>
                <c:pt idx="21">
                  <c:v>0.38996119308453198</c:v>
                </c:pt>
                <c:pt idx="22">
                  <c:v>0.172795439784871</c:v>
                </c:pt>
                <c:pt idx="23">
                  <c:v>0.163931038554644</c:v>
                </c:pt>
                <c:pt idx="24">
                  <c:v>0.36034235390729003</c:v>
                </c:pt>
                <c:pt idx="25">
                  <c:v>2.9966585805574701E-2</c:v>
                </c:pt>
                <c:pt idx="26">
                  <c:v>1.4675344288910101E-2</c:v>
                </c:pt>
                <c:pt idx="27">
                  <c:v>0.361683692587914</c:v>
                </c:pt>
                <c:pt idx="28">
                  <c:v>0.10054911955880701</c:v>
                </c:pt>
                <c:pt idx="29">
                  <c:v>8.9008596495943698E-2</c:v>
                </c:pt>
                <c:pt idx="30">
                  <c:v>0.41972562270025499</c:v>
                </c:pt>
                <c:pt idx="31">
                  <c:v>0.135092343617322</c:v>
                </c:pt>
                <c:pt idx="32">
                  <c:v>0.124385260401925</c:v>
                </c:pt>
                <c:pt idx="33">
                  <c:v>0.37558120630791703</c:v>
                </c:pt>
                <c:pt idx="34">
                  <c:v>0.14244838237684901</c:v>
                </c:pt>
                <c:pt idx="35">
                  <c:v>0.13363680702324801</c:v>
                </c:pt>
                <c:pt idx="36">
                  <c:v>0.416864388092613</c:v>
                </c:pt>
                <c:pt idx="37">
                  <c:v>0.32337816979051798</c:v>
                </c:pt>
                <c:pt idx="38">
                  <c:v>2.1830209481808201E-2</c:v>
                </c:pt>
                <c:pt idx="39">
                  <c:v>0.38943401760355401</c:v>
                </c:pt>
                <c:pt idx="40">
                  <c:v>0.136002410414618</c:v>
                </c:pt>
                <c:pt idx="41">
                  <c:v>0.10279799734863</c:v>
                </c:pt>
              </c:numCache>
            </c:numRef>
          </c:val>
        </c:ser>
        <c:ser>
          <c:idx val="2"/>
          <c:order val="2"/>
          <c:tx>
            <c:strRef>
              <c:f>'Break-down'!$A$71</c:f>
              <c:strCache>
                <c:ptCount val="1"/>
                <c:pt idx="0">
                  <c:v>Data (L3-&gt;L2)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'Break-down'!$B$66:$AQ$68</c:f>
              <c:multiLvlStrCache>
                <c:ptCount val="42"/>
                <c:lvl>
                  <c:pt idx="0">
                    <c:v>Exclusion</c:v>
                  </c:pt>
                  <c:pt idx="1">
                    <c:v>FLEXclusion</c:v>
                  </c:pt>
                  <c:pt idx="2">
                    <c:v>Non-Inclusion</c:v>
                  </c:pt>
                  <c:pt idx="3">
                    <c:v>Exclusion</c:v>
                  </c:pt>
                  <c:pt idx="4">
                    <c:v>FLEXclusion</c:v>
                  </c:pt>
                  <c:pt idx="5">
                    <c:v>Non-Inclusion</c:v>
                  </c:pt>
                  <c:pt idx="6">
                    <c:v>Exclusion</c:v>
                  </c:pt>
                  <c:pt idx="7">
                    <c:v>FLEXclusion</c:v>
                  </c:pt>
                  <c:pt idx="8">
                    <c:v>Non-Inclusion</c:v>
                  </c:pt>
                  <c:pt idx="9">
                    <c:v>Exclusion</c:v>
                  </c:pt>
                  <c:pt idx="10">
                    <c:v>FLEXclusion</c:v>
                  </c:pt>
                  <c:pt idx="11">
                    <c:v>Non-Inclusion</c:v>
                  </c:pt>
                  <c:pt idx="12">
                    <c:v>Exclusion</c:v>
                  </c:pt>
                  <c:pt idx="13">
                    <c:v>FLEXclusion</c:v>
                  </c:pt>
                  <c:pt idx="14">
                    <c:v>Non-Inclusion</c:v>
                  </c:pt>
                  <c:pt idx="15">
                    <c:v>Exclusion</c:v>
                  </c:pt>
                  <c:pt idx="16">
                    <c:v>FLEXclusion</c:v>
                  </c:pt>
                  <c:pt idx="17">
                    <c:v>Non-Inclusion</c:v>
                  </c:pt>
                  <c:pt idx="18">
                    <c:v>Exclusion</c:v>
                  </c:pt>
                  <c:pt idx="19">
                    <c:v>FLEXclusion</c:v>
                  </c:pt>
                  <c:pt idx="20">
                    <c:v>Non-Inclusion</c:v>
                  </c:pt>
                  <c:pt idx="21">
                    <c:v>Exclusion</c:v>
                  </c:pt>
                  <c:pt idx="22">
                    <c:v>FLEXclusion</c:v>
                  </c:pt>
                  <c:pt idx="23">
                    <c:v>Non-Inclusion</c:v>
                  </c:pt>
                  <c:pt idx="24">
                    <c:v>Exclusion</c:v>
                  </c:pt>
                  <c:pt idx="25">
                    <c:v>FLEXclusion</c:v>
                  </c:pt>
                  <c:pt idx="26">
                    <c:v>Non-Inclusion</c:v>
                  </c:pt>
                  <c:pt idx="27">
                    <c:v>Exclusion</c:v>
                  </c:pt>
                  <c:pt idx="28">
                    <c:v>FLEXclusion</c:v>
                  </c:pt>
                  <c:pt idx="29">
                    <c:v>Non-Inclusion</c:v>
                  </c:pt>
                  <c:pt idx="30">
                    <c:v>Exclusion</c:v>
                  </c:pt>
                  <c:pt idx="31">
                    <c:v>FLEXclusion</c:v>
                  </c:pt>
                  <c:pt idx="32">
                    <c:v>Non-Inclusion</c:v>
                  </c:pt>
                  <c:pt idx="33">
                    <c:v>Exclusion</c:v>
                  </c:pt>
                  <c:pt idx="34">
                    <c:v>FLEXclusion</c:v>
                  </c:pt>
                  <c:pt idx="35">
                    <c:v>Non-Inclusion</c:v>
                  </c:pt>
                  <c:pt idx="36">
                    <c:v>Exclusion</c:v>
                  </c:pt>
                  <c:pt idx="37">
                    <c:v>FLEXclusion</c:v>
                  </c:pt>
                  <c:pt idx="38">
                    <c:v>Non-Inclusion</c:v>
                  </c:pt>
                  <c:pt idx="39">
                    <c:v>Exclusion</c:v>
                  </c:pt>
                  <c:pt idx="40">
                    <c:v>FLEXclusion</c:v>
                  </c:pt>
                  <c:pt idx="41">
                    <c:v>Non-Inclusion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  <c:lvl>
                  <c:pt idx="0">
                    <c:v>Single-threaded (A+B)</c:v>
                  </c:pt>
                </c:lvl>
              </c:multiLvlStrCache>
            </c:multiLvlStrRef>
          </c:cat>
          <c:val>
            <c:numRef>
              <c:f>'Break-down'!$B$71:$AQ$71</c:f>
              <c:numCache>
                <c:formatCode>General</c:formatCode>
                <c:ptCount val="42"/>
                <c:pt idx="0">
                  <c:v>0.433327346436086</c:v>
                </c:pt>
                <c:pt idx="1">
                  <c:v>0.43217273053830801</c:v>
                </c:pt>
                <c:pt idx="2">
                  <c:v>0.43505927028275299</c:v>
                </c:pt>
                <c:pt idx="3">
                  <c:v>0.34128135130523801</c:v>
                </c:pt>
                <c:pt idx="4">
                  <c:v>0.35654111926292398</c:v>
                </c:pt>
                <c:pt idx="5">
                  <c:v>0.35750085309674101</c:v>
                </c:pt>
                <c:pt idx="6">
                  <c:v>0.44692005242464</c:v>
                </c:pt>
                <c:pt idx="7">
                  <c:v>0.452016892383865</c:v>
                </c:pt>
                <c:pt idx="8">
                  <c:v>0.45245376438036999</c:v>
                </c:pt>
                <c:pt idx="9">
                  <c:v>0.41688413361169102</c:v>
                </c:pt>
                <c:pt idx="10">
                  <c:v>0.411012526096033</c:v>
                </c:pt>
                <c:pt idx="11">
                  <c:v>0.41629697286012501</c:v>
                </c:pt>
                <c:pt idx="12">
                  <c:v>0.17477243172951901</c:v>
                </c:pt>
                <c:pt idx="13">
                  <c:v>0.16599479843953199</c:v>
                </c:pt>
                <c:pt idx="14">
                  <c:v>0.16657997399219801</c:v>
                </c:pt>
                <c:pt idx="15">
                  <c:v>0.15273203184643899</c:v>
                </c:pt>
                <c:pt idx="16">
                  <c:v>0.154498854836951</c:v>
                </c:pt>
                <c:pt idx="17">
                  <c:v>0.15292834551205201</c:v>
                </c:pt>
                <c:pt idx="18">
                  <c:v>9.9965329304477393E-2</c:v>
                </c:pt>
                <c:pt idx="19">
                  <c:v>7.5173017827371499E-2</c:v>
                </c:pt>
                <c:pt idx="20">
                  <c:v>7.4917133878639894E-2</c:v>
                </c:pt>
                <c:pt idx="21">
                  <c:v>0.162071205054024</c:v>
                </c:pt>
                <c:pt idx="22">
                  <c:v>0.169293155920067</c:v>
                </c:pt>
                <c:pt idx="23">
                  <c:v>0.16909992646545799</c:v>
                </c:pt>
                <c:pt idx="24">
                  <c:v>1.9368905921108501E-2</c:v>
                </c:pt>
                <c:pt idx="25">
                  <c:v>6.8810586824990796E-3</c:v>
                </c:pt>
                <c:pt idx="26">
                  <c:v>7.0084856951379499E-3</c:v>
                </c:pt>
                <c:pt idx="27">
                  <c:v>8.2391650473463404E-2</c:v>
                </c:pt>
                <c:pt idx="28">
                  <c:v>9.8599610730678397E-2</c:v>
                </c:pt>
                <c:pt idx="29">
                  <c:v>9.8386160858985494E-2</c:v>
                </c:pt>
                <c:pt idx="30">
                  <c:v>0.23307475941126499</c:v>
                </c:pt>
                <c:pt idx="31">
                  <c:v>0.21294756580809501</c:v>
                </c:pt>
                <c:pt idx="32">
                  <c:v>0.21274854939145199</c:v>
                </c:pt>
                <c:pt idx="33">
                  <c:v>0.12342708502682501</c:v>
                </c:pt>
                <c:pt idx="34">
                  <c:v>8.9302552430499199E-2</c:v>
                </c:pt>
                <c:pt idx="35">
                  <c:v>8.9009917086652596E-2</c:v>
                </c:pt>
                <c:pt idx="36">
                  <c:v>0.39839470782800401</c:v>
                </c:pt>
                <c:pt idx="37">
                  <c:v>0.44385446527012101</c:v>
                </c:pt>
                <c:pt idx="38">
                  <c:v>0.41064608599779501</c:v>
                </c:pt>
                <c:pt idx="39">
                  <c:v>0.15799787639530499</c:v>
                </c:pt>
                <c:pt idx="40">
                  <c:v>0.14941693878641299</c:v>
                </c:pt>
                <c:pt idx="41">
                  <c:v>0.14690572973117899</c:v>
                </c:pt>
              </c:numCache>
            </c:numRef>
          </c:val>
        </c:ser>
        <c:ser>
          <c:idx val="3"/>
          <c:order val="3"/>
          <c:tx>
            <c:strRef>
              <c:f>'Break-down'!$A$72</c:f>
              <c:strCache>
                <c:ptCount val="1"/>
                <c:pt idx="0">
                  <c:v>Data (MC&lt;-&gt;Caches)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multiLvlStrRef>
              <c:f>'Break-down'!$B$66:$AQ$68</c:f>
              <c:multiLvlStrCache>
                <c:ptCount val="42"/>
                <c:lvl>
                  <c:pt idx="0">
                    <c:v>Exclusion</c:v>
                  </c:pt>
                  <c:pt idx="1">
                    <c:v>FLEXclusion</c:v>
                  </c:pt>
                  <c:pt idx="2">
                    <c:v>Non-Inclusion</c:v>
                  </c:pt>
                  <c:pt idx="3">
                    <c:v>Exclusion</c:v>
                  </c:pt>
                  <c:pt idx="4">
                    <c:v>FLEXclusion</c:v>
                  </c:pt>
                  <c:pt idx="5">
                    <c:v>Non-Inclusion</c:v>
                  </c:pt>
                  <c:pt idx="6">
                    <c:v>Exclusion</c:v>
                  </c:pt>
                  <c:pt idx="7">
                    <c:v>FLEXclusion</c:v>
                  </c:pt>
                  <c:pt idx="8">
                    <c:v>Non-Inclusion</c:v>
                  </c:pt>
                  <c:pt idx="9">
                    <c:v>Exclusion</c:v>
                  </c:pt>
                  <c:pt idx="10">
                    <c:v>FLEXclusion</c:v>
                  </c:pt>
                  <c:pt idx="11">
                    <c:v>Non-Inclusion</c:v>
                  </c:pt>
                  <c:pt idx="12">
                    <c:v>Exclusion</c:v>
                  </c:pt>
                  <c:pt idx="13">
                    <c:v>FLEXclusion</c:v>
                  </c:pt>
                  <c:pt idx="14">
                    <c:v>Non-Inclusion</c:v>
                  </c:pt>
                  <c:pt idx="15">
                    <c:v>Exclusion</c:v>
                  </c:pt>
                  <c:pt idx="16">
                    <c:v>FLEXclusion</c:v>
                  </c:pt>
                  <c:pt idx="17">
                    <c:v>Non-Inclusion</c:v>
                  </c:pt>
                  <c:pt idx="18">
                    <c:v>Exclusion</c:v>
                  </c:pt>
                  <c:pt idx="19">
                    <c:v>FLEXclusion</c:v>
                  </c:pt>
                  <c:pt idx="20">
                    <c:v>Non-Inclusion</c:v>
                  </c:pt>
                  <c:pt idx="21">
                    <c:v>Exclusion</c:v>
                  </c:pt>
                  <c:pt idx="22">
                    <c:v>FLEXclusion</c:v>
                  </c:pt>
                  <c:pt idx="23">
                    <c:v>Non-Inclusion</c:v>
                  </c:pt>
                  <c:pt idx="24">
                    <c:v>Exclusion</c:v>
                  </c:pt>
                  <c:pt idx="25">
                    <c:v>FLEXclusion</c:v>
                  </c:pt>
                  <c:pt idx="26">
                    <c:v>Non-Inclusion</c:v>
                  </c:pt>
                  <c:pt idx="27">
                    <c:v>Exclusion</c:v>
                  </c:pt>
                  <c:pt idx="28">
                    <c:v>FLEXclusion</c:v>
                  </c:pt>
                  <c:pt idx="29">
                    <c:v>Non-Inclusion</c:v>
                  </c:pt>
                  <c:pt idx="30">
                    <c:v>Exclusion</c:v>
                  </c:pt>
                  <c:pt idx="31">
                    <c:v>FLEXclusion</c:v>
                  </c:pt>
                  <c:pt idx="32">
                    <c:v>Non-Inclusion</c:v>
                  </c:pt>
                  <c:pt idx="33">
                    <c:v>Exclusion</c:v>
                  </c:pt>
                  <c:pt idx="34">
                    <c:v>FLEXclusion</c:v>
                  </c:pt>
                  <c:pt idx="35">
                    <c:v>Non-Inclusion</c:v>
                  </c:pt>
                  <c:pt idx="36">
                    <c:v>Exclusion</c:v>
                  </c:pt>
                  <c:pt idx="37">
                    <c:v>FLEXclusion</c:v>
                  </c:pt>
                  <c:pt idx="38">
                    <c:v>Non-Inclusion</c:v>
                  </c:pt>
                  <c:pt idx="39">
                    <c:v>Exclusion</c:v>
                  </c:pt>
                  <c:pt idx="40">
                    <c:v>FLEXclusion</c:v>
                  </c:pt>
                  <c:pt idx="41">
                    <c:v>Non-Inclusion</c:v>
                  </c:pt>
                </c:lvl>
                <c:lvl>
                  <c:pt idx="0">
                    <c:v>bzip2</c:v>
                  </c:pt>
                  <c:pt idx="3">
                    <c:v>gcc</c:v>
                  </c:pt>
                  <c:pt idx="6">
                    <c:v>hmmer</c:v>
                  </c:pt>
                  <c:pt idx="9">
                    <c:v>h264</c:v>
                  </c:pt>
                  <c:pt idx="12">
                    <c:v>xalancbmk</c:v>
                  </c:pt>
                  <c:pt idx="15">
                    <c:v>calculix</c:v>
                  </c:pt>
                  <c:pt idx="18">
                    <c:v>mcf</c:v>
                  </c:pt>
                  <c:pt idx="21">
                    <c:v>omnetpp</c:v>
                  </c:pt>
                  <c:pt idx="24">
                    <c:v>bwaves</c:v>
                  </c:pt>
                  <c:pt idx="27">
                    <c:v>leslie3d</c:v>
                  </c:pt>
                  <c:pt idx="30">
                    <c:v>soplex</c:v>
                  </c:pt>
                  <c:pt idx="33">
                    <c:v>wrf</c:v>
                  </c:pt>
                  <c:pt idx="36">
                    <c:v>sphinx3</c:v>
                  </c:pt>
                  <c:pt idx="39">
                    <c:v>AVG.</c:v>
                  </c:pt>
                </c:lvl>
                <c:lvl>
                  <c:pt idx="0">
                    <c:v>Single-threaded (A+B)</c:v>
                  </c:pt>
                </c:lvl>
              </c:multiLvlStrCache>
            </c:multiLvlStrRef>
          </c:cat>
          <c:val>
            <c:numRef>
              <c:f>'Break-down'!$B$72:$AQ$72</c:f>
              <c:numCache>
                <c:formatCode>General</c:formatCode>
                <c:ptCount val="42"/>
                <c:pt idx="0">
                  <c:v>4.1681633909785999E-2</c:v>
                </c:pt>
                <c:pt idx="1">
                  <c:v>4.54918663724534E-2</c:v>
                </c:pt>
                <c:pt idx="2">
                  <c:v>4.2489865038230601E-2</c:v>
                </c:pt>
                <c:pt idx="3">
                  <c:v>0.149334584541887</c:v>
                </c:pt>
                <c:pt idx="4">
                  <c:v>0.154133253710971</c:v>
                </c:pt>
                <c:pt idx="5">
                  <c:v>0.15355741341068099</c:v>
                </c:pt>
                <c:pt idx="6">
                  <c:v>3.07266637541867E-2</c:v>
                </c:pt>
                <c:pt idx="7">
                  <c:v>2.54841997961264E-2</c:v>
                </c:pt>
                <c:pt idx="8">
                  <c:v>2.49017038007864E-2</c:v>
                </c:pt>
                <c:pt idx="9">
                  <c:v>6.5174843423799603E-2</c:v>
                </c:pt>
                <c:pt idx="10">
                  <c:v>5.9596816283924901E-2</c:v>
                </c:pt>
                <c:pt idx="11">
                  <c:v>5.4312369519833002E-2</c:v>
                </c:pt>
                <c:pt idx="12">
                  <c:v>0.34018205461638501</c:v>
                </c:pt>
                <c:pt idx="13">
                  <c:v>0.35481144343303</c:v>
                </c:pt>
                <c:pt idx="14">
                  <c:v>0.35461638491547498</c:v>
                </c:pt>
                <c:pt idx="15">
                  <c:v>0.342174719162395</c:v>
                </c:pt>
                <c:pt idx="16">
                  <c:v>0.353757225433526</c:v>
                </c:pt>
                <c:pt idx="17">
                  <c:v>0.36003926273312198</c:v>
                </c:pt>
                <c:pt idx="18">
                  <c:v>0.42858429046303098</c:v>
                </c:pt>
                <c:pt idx="19">
                  <c:v>0.48609420794045799</c:v>
                </c:pt>
                <c:pt idx="20">
                  <c:v>0.48682632034932899</c:v>
                </c:pt>
                <c:pt idx="21">
                  <c:v>0.36445490507603001</c:v>
                </c:pt>
                <c:pt idx="22">
                  <c:v>0.390130268857316</c:v>
                </c:pt>
                <c:pt idx="23">
                  <c:v>0.39114472349401802</c:v>
                </c:pt>
                <c:pt idx="24">
                  <c:v>0.50837006692277897</c:v>
                </c:pt>
                <c:pt idx="25">
                  <c:v>0.51189554760578804</c:v>
                </c:pt>
                <c:pt idx="26">
                  <c:v>0.51176812059314902</c:v>
                </c:pt>
                <c:pt idx="27">
                  <c:v>0.46069597307053201</c:v>
                </c:pt>
                <c:pt idx="28">
                  <c:v>0.44339230347196001</c:v>
                </c:pt>
                <c:pt idx="29">
                  <c:v>0.443861893189684</c:v>
                </c:pt>
                <c:pt idx="30">
                  <c:v>0.26853948485706203</c:v>
                </c:pt>
                <c:pt idx="31">
                  <c:v>0.32832401641664299</c:v>
                </c:pt>
                <c:pt idx="32">
                  <c:v>0.32986307670534998</c:v>
                </c:pt>
                <c:pt idx="33">
                  <c:v>0.41500569013168598</c:v>
                </c:pt>
                <c:pt idx="34">
                  <c:v>0.43501869614696798</c:v>
                </c:pt>
                <c:pt idx="35">
                  <c:v>0.43558770931555901</c:v>
                </c:pt>
                <c:pt idx="36">
                  <c:v>0.115025358324146</c:v>
                </c:pt>
                <c:pt idx="37">
                  <c:v>7.6736493936052905E-2</c:v>
                </c:pt>
                <c:pt idx="38">
                  <c:v>0.110897464167585</c:v>
                </c:pt>
                <c:pt idx="39">
                  <c:v>0.36529137054695698</c:v>
                </c:pt>
                <c:pt idx="40">
                  <c:v>0.38973380535123298</c:v>
                </c:pt>
                <c:pt idx="41">
                  <c:v>0.39283096318602101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840832"/>
        <c:axId val="86842368"/>
      </c:barChart>
      <c:catAx>
        <c:axId val="86840832"/>
        <c:scaling>
          <c:orientation val="minMax"/>
        </c:scaling>
        <c:delete val="0"/>
        <c:axPos val="b"/>
        <c:majorTickMark val="out"/>
        <c:minorTickMark val="none"/>
        <c:tickLblPos val="nextTo"/>
        <c:crossAx val="86842368"/>
        <c:crosses val="autoZero"/>
        <c:auto val="1"/>
        <c:lblAlgn val="ctr"/>
        <c:lblOffset val="100"/>
        <c:noMultiLvlLbl val="0"/>
      </c:catAx>
      <c:valAx>
        <c:axId val="86842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Traffic Normalized to Exclusion</a:t>
                </a:r>
              </a:p>
            </c:rich>
          </c:tx>
          <c:layout>
            <c:manualLayout>
              <c:xMode val="edge"/>
              <c:yMode val="edge"/>
              <c:x val="6.5475721784776899E-3"/>
              <c:y val="6.9443935787096402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840832"/>
        <c:crosses val="autoZero"/>
        <c:crossBetween val="between"/>
      </c:valAx>
      <c:spPr>
        <a:solidFill>
          <a:sysClr val="window" lastClr="FFFFFF"/>
        </a:solidFill>
      </c:spPr>
    </c:plotArea>
    <c:legend>
      <c:legendPos val="r"/>
      <c:layout>
        <c:manualLayout>
          <c:xMode val="edge"/>
          <c:yMode val="edge"/>
          <c:x val="0.44018963254593202"/>
          <c:y val="4.9340332458442701E-2"/>
          <c:w val="0.50726563867016605"/>
          <c:h val="7.4870192856327802E-2"/>
        </c:manualLayout>
      </c:layout>
      <c:overlay val="1"/>
      <c:spPr>
        <a:solidFill>
          <a:schemeClr val="bg1"/>
        </a:solidFill>
        <a:ln w="3175"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solidFill>
      <a:sysClr val="window" lastClr="FFFFFF"/>
    </a:solidFill>
    <a:ln>
      <a:noFill/>
    </a:ln>
  </c:spPr>
  <c:txPr>
    <a:bodyPr/>
    <a:lstStyle/>
    <a:p>
      <a:pPr>
        <a:defRPr sz="12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NEW!$A$93</c:f>
              <c:strCache>
                <c:ptCount val="1"/>
                <c:pt idx="0">
                  <c:v>Exclusion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strRef>
              <c:f>NEW!$B$92:$E$92</c:f>
              <c:strCache>
                <c:ptCount val="4"/>
                <c:pt idx="0">
                  <c:v>A+B</c:v>
                </c:pt>
                <c:pt idx="1">
                  <c:v>2-MIX-S</c:v>
                </c:pt>
                <c:pt idx="2">
                  <c:v>4-MIX-S</c:v>
                </c:pt>
                <c:pt idx="3">
                  <c:v>2-MIX-A</c:v>
                </c:pt>
              </c:strCache>
            </c:strRef>
          </c:cat>
          <c:val>
            <c:numRef>
              <c:f>NEW!$B$93:$E$93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NEW!$A$94</c:f>
              <c:strCache>
                <c:ptCount val="1"/>
                <c:pt idx="0">
                  <c:v>FLEXclusion</c:v>
                </c:pt>
              </c:strCache>
            </c:strRef>
          </c:tx>
          <c:spPr>
            <a:solidFill>
              <a:srgbClr val="C0000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strRef>
              <c:f>NEW!$B$92:$E$92</c:f>
              <c:strCache>
                <c:ptCount val="4"/>
                <c:pt idx="0">
                  <c:v>A+B</c:v>
                </c:pt>
                <c:pt idx="1">
                  <c:v>2-MIX-S</c:v>
                </c:pt>
                <c:pt idx="2">
                  <c:v>4-MIX-S</c:v>
                </c:pt>
                <c:pt idx="3">
                  <c:v>2-MIX-A</c:v>
                </c:pt>
              </c:strCache>
            </c:strRef>
          </c:cat>
          <c:val>
            <c:numRef>
              <c:f>NEW!$B$94:$E$94</c:f>
              <c:numCache>
                <c:formatCode>General</c:formatCode>
                <c:ptCount val="4"/>
                <c:pt idx="0">
                  <c:v>0.804296429224028</c:v>
                </c:pt>
                <c:pt idx="1">
                  <c:v>0.84410484680442099</c:v>
                </c:pt>
                <c:pt idx="2">
                  <c:v>0.82370826145010401</c:v>
                </c:pt>
                <c:pt idx="3">
                  <c:v>0.79469861366776895</c:v>
                </c:pt>
              </c:numCache>
            </c:numRef>
          </c:val>
        </c:ser>
        <c:ser>
          <c:idx val="2"/>
          <c:order val="2"/>
          <c:tx>
            <c:strRef>
              <c:f>NEW!$A$95</c:f>
              <c:strCache>
                <c:ptCount val="1"/>
                <c:pt idx="0">
                  <c:v>Non-Inclusion</c:v>
                </c:pt>
              </c:strCache>
            </c:strRef>
          </c:tx>
          <c:spPr>
            <a:solidFill>
              <a:srgbClr val="00B050"/>
            </a:solidFill>
            <a:ln w="3175">
              <a:solidFill>
                <a:sysClr val="windowText" lastClr="000000"/>
              </a:solidFill>
            </a:ln>
          </c:spPr>
          <c:invertIfNegative val="0"/>
          <c:cat>
            <c:strRef>
              <c:f>NEW!$B$92:$E$92</c:f>
              <c:strCache>
                <c:ptCount val="4"/>
                <c:pt idx="0">
                  <c:v>A+B</c:v>
                </c:pt>
                <c:pt idx="1">
                  <c:v>2-MIX-S</c:v>
                </c:pt>
                <c:pt idx="2">
                  <c:v>4-MIX-S</c:v>
                </c:pt>
                <c:pt idx="3">
                  <c:v>2-MIX-A</c:v>
                </c:pt>
              </c:strCache>
            </c:strRef>
          </c:cat>
          <c:val>
            <c:numRef>
              <c:f>NEW!$B$95:$E$95</c:f>
              <c:numCache>
                <c:formatCode>General</c:formatCode>
                <c:ptCount val="4"/>
                <c:pt idx="0">
                  <c:v>0.77983418318973696</c:v>
                </c:pt>
                <c:pt idx="1">
                  <c:v>0.74462768725490902</c:v>
                </c:pt>
                <c:pt idx="2">
                  <c:v>0.73964893834948697</c:v>
                </c:pt>
                <c:pt idx="3">
                  <c:v>0.69086736806397397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885120"/>
        <c:axId val="86887040"/>
      </c:barChart>
      <c:catAx>
        <c:axId val="8688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6887040"/>
        <c:crosses val="autoZero"/>
        <c:auto val="1"/>
        <c:lblAlgn val="ctr"/>
        <c:lblOffset val="100"/>
        <c:noMultiLvlLbl val="0"/>
      </c:catAx>
      <c:valAx>
        <c:axId val="8688704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Power</a:t>
                </a:r>
                <a:r>
                  <a:rPr lang="en-US" dirty="0"/>
                  <a:t> Consumption Normalized to Exclusion</a:t>
                </a:r>
              </a:p>
            </c:rich>
          </c:tx>
          <c:layout>
            <c:manualLayout>
              <c:xMode val="edge"/>
              <c:yMode val="edge"/>
              <c:x val="1.24900580609242E-2"/>
              <c:y val="5.755501716131639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6885120"/>
        <c:crosses val="autoZero"/>
        <c:crossBetween val="between"/>
      </c:valAx>
      <c:spPr>
        <a:solidFill>
          <a:sysClr val="window" lastClr="FFFFFF"/>
        </a:solidFill>
      </c:spPr>
    </c:plotArea>
    <c:legend>
      <c:legendPos val="r"/>
      <c:layout>
        <c:manualLayout>
          <c:xMode val="edge"/>
          <c:yMode val="edge"/>
          <c:x val="0.742332128162694"/>
          <c:y val="0.34594466407067598"/>
          <c:w val="0.20254835615427599"/>
          <c:h val="0.27900953281232399"/>
        </c:manualLayout>
      </c:layout>
      <c:overlay val="1"/>
      <c:spPr>
        <a:solidFill>
          <a:schemeClr val="bg1"/>
        </a:solidFill>
        <a:ln w="3175">
          <a:solidFill>
            <a:schemeClr val="tx1"/>
          </a:solidFill>
        </a:ln>
      </c:spPr>
    </c:legend>
    <c:plotVisOnly val="1"/>
    <c:dispBlanksAs val="gap"/>
    <c:showDLblsOverMax val="0"/>
  </c:chart>
  <c:spPr>
    <a:ln w="12700">
      <a:solidFill>
        <a:schemeClr val="tx1"/>
      </a:solidFill>
    </a:ln>
  </c:spPr>
  <c:txPr>
    <a:bodyPr/>
    <a:lstStyle/>
    <a:p>
      <a:pPr>
        <a:defRPr sz="14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0.855</cdr:x>
      <cdr:y>0.05817</cdr:y>
    </cdr:from>
    <cdr:to>
      <cdr:x>0.8853</cdr:x>
      <cdr:y>0.2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6083444" y="141297"/>
          <a:ext cx="215611" cy="34447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00B05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0.64659</cdr:x>
      <cdr:y>0.07026</cdr:y>
    </cdr:from>
    <cdr:to>
      <cdr:x>0.6747</cdr:x>
      <cdr:y>0.18824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4600575" y="170661"/>
          <a:ext cx="200025" cy="286539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00B05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0.44311</cdr:x>
      <cdr:y>0.07026</cdr:y>
    </cdr:from>
    <cdr:to>
      <cdr:x>0.46051</cdr:x>
      <cdr:y>0.15686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3152775" y="170661"/>
          <a:ext cx="123825" cy="210339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00B05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0.22892</cdr:x>
      <cdr:y>0.08431</cdr:y>
    </cdr:from>
    <cdr:to>
      <cdr:x>0.25033</cdr:x>
      <cdr:y>0.2</cdr:y>
    </cdr:to>
    <cdr:cxnSp macro="">
      <cdr:nvCxnSpPr>
        <cdr:cNvPr id="9" name="Straight Arrow Connector 8"/>
        <cdr:cNvCxnSpPr/>
      </cdr:nvCxnSpPr>
      <cdr:spPr>
        <a:xfrm xmlns:a="http://schemas.openxmlformats.org/drawingml/2006/main">
          <a:off x="1628775" y="204787"/>
          <a:ext cx="152400" cy="28098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00B05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C2384-D454-4B45-BCA6-A091621C89CA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6D6A1-F501-4CFF-8D65-0757BC0C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9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1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1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2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DAA-2CBB-4080-8C23-FA61B806A1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6D6A1-F501-4CFF-8D65-0757BC0C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7513" y="3635375"/>
            <a:ext cx="7227887" cy="631825"/>
          </a:xfrm>
        </p:spPr>
        <p:txBody>
          <a:bodyPr/>
          <a:lstStyle>
            <a:lvl1pPr>
              <a:defRPr sz="3200" b="1">
                <a:solidFill>
                  <a:srgbClr val="011F53"/>
                </a:solidFill>
                <a:latin typeface="Corbe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7513" y="4260850"/>
            <a:ext cx="6084887" cy="609600"/>
          </a:xfrm>
        </p:spPr>
        <p:txBody>
          <a:bodyPr/>
          <a:lstStyle>
            <a:lvl1pPr marL="0" indent="0">
              <a:buFontTx/>
              <a:buNone/>
              <a:defRPr sz="2000">
                <a:latin typeface="Corbe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/>
          <a:lstStyle>
            <a:lvl1pPr marL="182880" indent="-182880" eaLnBrk="1" latinLnBrk="0" hangingPunct="1">
              <a:buClr>
                <a:schemeClr val="bg1"/>
              </a:buClr>
              <a:buSzPct val="30000"/>
              <a:buFont typeface="Wingdings" pitchFamily="2" charset="2"/>
              <a:buChar char="Ø"/>
              <a:defRPr sz="2800"/>
            </a:lvl1pPr>
            <a:lvl2pPr eaLnBrk="1" latinLnBrk="0" hangingPunct="1">
              <a:defRPr sz="2800"/>
            </a:lvl2pPr>
            <a:lvl3pPr eaLnBrk="1" latinLnBrk="0" hangingPunct="1">
              <a:defRPr sz="2400"/>
            </a:lvl3pPr>
            <a:lvl4pPr eaLnBrk="1" latinLnBrk="0" hangingPunct="1">
              <a:defRPr sz="20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 flipV="1">
            <a:off x="457200" y="1120140"/>
            <a:ext cx="8229600" cy="27432"/>
          </a:xfrm>
          <a:prstGeom prst="rect">
            <a:avLst/>
          </a:prstGeom>
          <a:solidFill>
            <a:srgbClr val="011F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" y="6172200"/>
            <a:ext cx="8229600" cy="27432"/>
          </a:xfrm>
          <a:prstGeom prst="rect">
            <a:avLst/>
          </a:prstGeom>
          <a:solidFill>
            <a:srgbClr val="BBA2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C:\Users\minjang\Desktop\svg2ra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42" y="6247767"/>
            <a:ext cx="1312758" cy="5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4740" y="6435175"/>
            <a:ext cx="660707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fld id="{8DB050BD-2517-447D-843A-F7E013020D8D}" type="slidenum">
              <a:rPr lang="en-US" smtClean="0">
                <a:latin typeface="+mj-lt"/>
              </a:rPr>
              <a:t>‹#›</a:t>
            </a:fld>
            <a:r>
              <a:rPr lang="en-US" dirty="0" smtClean="0">
                <a:latin typeface="+mj-lt"/>
              </a:rPr>
              <a:t>/26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13" y="3505201"/>
            <a:ext cx="7227887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FLEXclusion: Balancing Cache Capacity and On-chip Bandwidth via Flexible Exclusion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648200"/>
            <a:ext cx="7151687" cy="615950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solidFill>
                  <a:srgbClr val="2342D0"/>
                </a:solidFill>
              </a:rPr>
              <a:t>Jaewoong Sim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Jaekyu Lee  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Moinuddin K. Qureshi  Hyesoon Kim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1"/>
    </mc:Choice>
    <mc:Fallback xmlns="">
      <p:transition spd="slow" advTm="197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FLEXclusion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Monitoring &amp; Operation</a:t>
            </a:r>
          </a:p>
          <a:p>
            <a:pPr lvl="1"/>
            <a:r>
              <a:rPr lang="en-US" dirty="0" smtClean="0"/>
              <a:t>Extension</a:t>
            </a:r>
          </a:p>
          <a:p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41">
        <p:fade/>
      </p:transition>
    </mc:Choice>
    <mc:Fallback xmlns="">
      <p:transition spd="med" advTm="45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FLEXclusion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Goal</a:t>
            </a:r>
            <a:r>
              <a:rPr lang="en-US" b="1" dirty="0" smtClean="0"/>
              <a:t>: </a:t>
            </a:r>
            <a:r>
              <a:rPr lang="en-US" dirty="0" smtClean="0"/>
              <a:t>Adapts cache inclusion between </a:t>
            </a:r>
            <a:r>
              <a:rPr lang="en-US" b="1" dirty="0" smtClean="0">
                <a:solidFill>
                  <a:srgbClr val="C00000"/>
                </a:solidFill>
              </a:rPr>
              <a:t>non-inclusion</a:t>
            </a:r>
            <a:r>
              <a:rPr lang="en-US" dirty="0" smtClean="0"/>
              <a:t>      	  and </a:t>
            </a:r>
            <a:r>
              <a:rPr lang="en-US" b="1" dirty="0" smtClean="0">
                <a:solidFill>
                  <a:srgbClr val="C00000"/>
                </a:solidFill>
              </a:rPr>
              <a:t>exclusion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Overall Design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Monitoring logic </a:t>
            </a:r>
          </a:p>
          <a:p>
            <a:pPr lvl="1"/>
            <a:r>
              <a:rPr lang="en-US" dirty="0" smtClean="0"/>
              <a:t>A few logic blocks in the hardware to control traffic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1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582">
        <p:fade/>
      </p:transition>
    </mc:Choice>
    <mc:Fallback xmlns="">
      <p:transition spd="med" advTm="255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1524000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EXCL-REG</a:t>
            </a:r>
            <a:r>
              <a:rPr lang="en-US" sz="2200" dirty="0"/>
              <a:t>: to control </a:t>
            </a:r>
            <a:r>
              <a:rPr lang="en-US" sz="2200" dirty="0">
                <a:solidFill>
                  <a:srgbClr val="C00000"/>
                </a:solidFill>
              </a:rPr>
              <a:t>L2 clean victim </a:t>
            </a:r>
            <a:r>
              <a:rPr lang="en-US" sz="2200" dirty="0"/>
              <a:t>data flow</a:t>
            </a:r>
          </a:p>
          <a:p>
            <a:pPr lvl="1"/>
            <a:r>
              <a:rPr lang="en-US" sz="2200" dirty="0"/>
              <a:t>NICL-GATE: to control </a:t>
            </a:r>
            <a:r>
              <a:rPr lang="en-US" sz="2200" dirty="0" smtClean="0">
                <a:solidFill>
                  <a:srgbClr val="C00000"/>
                </a:solidFill>
              </a:rPr>
              <a:t>incoming blocks </a:t>
            </a:r>
            <a:r>
              <a:rPr lang="en-US" sz="2200" dirty="0"/>
              <a:t>from </a:t>
            </a:r>
            <a:r>
              <a:rPr lang="en-US" sz="2200" dirty="0" smtClean="0"/>
              <a:t>memory</a:t>
            </a:r>
          </a:p>
          <a:p>
            <a:pPr lvl="1"/>
            <a:r>
              <a:rPr lang="en-US" sz="2200" dirty="0"/>
              <a:t>Monitoring &amp; policy decision </a:t>
            </a:r>
            <a:r>
              <a:rPr lang="en-US" sz="2200" dirty="0" smtClean="0"/>
              <a:t>logic</a:t>
            </a:r>
            <a:r>
              <a:rPr lang="en-US" sz="2200" dirty="0"/>
              <a:t>: to switch operating </a:t>
            </a:r>
            <a:r>
              <a:rPr lang="en-US" sz="2200" dirty="0" smtClean="0"/>
              <a:t>mode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055354" y="4585014"/>
            <a:ext cx="3131374" cy="1358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Times New Roman" pitchFamily="18" charset="0"/>
              </a:rPr>
              <a:t>Last-Level Cache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1842" y="2778740"/>
            <a:ext cx="2438400" cy="511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L2 Cache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764513"/>
            <a:ext cx="1584483" cy="405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EXCL-REG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1042" y="3290119"/>
            <a:ext cx="0" cy="4743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0"/>
          </p:cNvCxnSpPr>
          <p:nvPr/>
        </p:nvCxnSpPr>
        <p:spPr>
          <a:xfrm flipH="1">
            <a:off x="2621041" y="4170441"/>
            <a:ext cx="1" cy="4145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487441" y="3967477"/>
            <a:ext cx="1341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elay 10"/>
          <p:cNvSpPr/>
          <p:nvPr/>
        </p:nvSpPr>
        <p:spPr>
          <a:xfrm flipH="1">
            <a:off x="4641367" y="5007704"/>
            <a:ext cx="543221" cy="513201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1" idx="3"/>
            <a:endCxn id="4" idx="3"/>
          </p:cNvCxnSpPr>
          <p:nvPr/>
        </p:nvCxnSpPr>
        <p:spPr>
          <a:xfrm flipH="1">
            <a:off x="4186728" y="5264305"/>
            <a:ext cx="45463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2841" y="2666998"/>
            <a:ext cx="0" cy="32143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0242" y="3034430"/>
            <a:ext cx="17525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5543939" y="2983946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8983" y="4279217"/>
            <a:ext cx="2617619" cy="1137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Policy Decision &amp;  Information </a:t>
            </a:r>
            <a:r>
              <a:rPr lang="en-US" sz="2000" dirty="0">
                <a:latin typeface="+mj-lt"/>
                <a:cs typeface="Times New Roman" pitchFamily="18" charset="0"/>
              </a:rPr>
              <a:t>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ollection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Logic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69220" y="4170442"/>
            <a:ext cx="2815198" cy="1381812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cxnSp>
        <p:nvCxnSpPr>
          <p:cNvPr id="33" name="Elbow Connector 32"/>
          <p:cNvCxnSpPr>
            <a:stCxn id="30" idx="0"/>
            <a:endCxn id="6" idx="3"/>
          </p:cNvCxnSpPr>
          <p:nvPr/>
        </p:nvCxnSpPr>
        <p:spPr>
          <a:xfrm rot="16200000" flipV="1">
            <a:off x="5304668" y="2076092"/>
            <a:ext cx="311740" cy="40945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5038383" y="4214357"/>
            <a:ext cx="1147954" cy="654196"/>
          </a:xfrm>
          <a:prstGeom prst="bentConnector3">
            <a:avLst>
              <a:gd name="adj1" fmla="val 997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5184588" y="5007704"/>
            <a:ext cx="201347" cy="215454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5890556" y="3916995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84588" y="5416466"/>
            <a:ext cx="427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531441" y="5364320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1207" y="4580485"/>
            <a:ext cx="144053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L3 Line Fill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0958" y="5552256"/>
            <a:ext cx="15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NICL-GATE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6535" y="2614614"/>
            <a:ext cx="164582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L2 Line Fill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0570" y="3358039"/>
            <a:ext cx="1520275" cy="338554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  <a:cs typeface="Times New Roman" pitchFamily="18" charset="0"/>
              </a:rPr>
              <a:t>L2 Clean Victim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69220" y="2614615"/>
            <a:ext cx="2921337" cy="10215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Monitoring logic is required in many modern cache mechanisms!</a:t>
            </a:r>
            <a:endParaRPr lang="en-US" dirty="0"/>
          </a:p>
        </p:txBody>
      </p:sp>
      <p:cxnSp>
        <p:nvCxnSpPr>
          <p:cNvPr id="52" name="Elbow Connector 51"/>
          <p:cNvCxnSpPr>
            <a:stCxn id="4" idx="1"/>
            <a:endCxn id="30" idx="2"/>
          </p:cNvCxnSpPr>
          <p:nvPr/>
        </p:nvCxnSpPr>
        <p:spPr>
          <a:xfrm rot="10800000" flipH="1" flipV="1">
            <a:off x="1055353" y="5264306"/>
            <a:ext cx="6452439" cy="152160"/>
          </a:xfrm>
          <a:prstGeom prst="bentConnector4">
            <a:avLst>
              <a:gd name="adj1" fmla="val -3543"/>
              <a:gd name="adj2" fmla="val 524915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3887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50">
        <p:fade/>
      </p:transition>
    </mc:Choice>
    <mc:Fallback xmlns="">
      <p:transition spd="med" advTm="8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9" grpId="0" animBg="1"/>
      <p:bldP spid="30" grpId="0" animBg="1"/>
      <p:bldP spid="31" grpId="0" animBg="1"/>
      <p:bldP spid="22" grpId="0" animBg="1"/>
      <p:bldP spid="40" grpId="0" animBg="1"/>
      <p:bldP spid="43" grpId="0" animBg="1"/>
      <p:bldP spid="44" grpId="0"/>
      <p:bldP spid="45" grpId="0"/>
      <p:bldP spid="46" grpId="0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Non-inclusive Mode (PDL signals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1524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Clean L2 victims are silently dropped</a:t>
            </a:r>
          </a:p>
          <a:p>
            <a:pPr lvl="1"/>
            <a:r>
              <a:rPr lang="en-US" sz="2200" dirty="0"/>
              <a:t>Incoming blocks are installed into both L2 and L3</a:t>
            </a:r>
          </a:p>
          <a:p>
            <a:pPr lvl="1"/>
            <a:r>
              <a:rPr lang="en-US" sz="2200" dirty="0"/>
              <a:t>L3 hitting blocks </a:t>
            </a:r>
            <a:r>
              <a:rPr lang="en-US" sz="2200" dirty="0" smtClean="0"/>
              <a:t>keep </a:t>
            </a:r>
            <a:r>
              <a:rPr lang="en-US" sz="2200" dirty="0"/>
              <a:t>residing in the 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354" y="4585014"/>
            <a:ext cx="3131374" cy="1358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Times New Roman" pitchFamily="18" charset="0"/>
              </a:rPr>
              <a:t>Last-Level Cache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1842" y="2778740"/>
            <a:ext cx="2438400" cy="511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L2 Cache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764513"/>
            <a:ext cx="1584483" cy="405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EXCL-REG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1042" y="3290119"/>
            <a:ext cx="0" cy="4743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0"/>
          </p:cNvCxnSpPr>
          <p:nvPr/>
        </p:nvCxnSpPr>
        <p:spPr>
          <a:xfrm flipH="1">
            <a:off x="2621041" y="4170441"/>
            <a:ext cx="1" cy="4145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487441" y="3967477"/>
            <a:ext cx="1341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elay 10"/>
          <p:cNvSpPr/>
          <p:nvPr/>
        </p:nvSpPr>
        <p:spPr>
          <a:xfrm flipH="1">
            <a:off x="4641367" y="5007704"/>
            <a:ext cx="543221" cy="513201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1" idx="3"/>
            <a:endCxn id="4" idx="3"/>
          </p:cNvCxnSpPr>
          <p:nvPr/>
        </p:nvCxnSpPr>
        <p:spPr>
          <a:xfrm flipH="1">
            <a:off x="4186728" y="5264305"/>
            <a:ext cx="45463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2841" y="2666998"/>
            <a:ext cx="0" cy="32143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0242" y="3034430"/>
            <a:ext cx="17525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5543939" y="2983946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8983" y="4279217"/>
            <a:ext cx="2617619" cy="1137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Policy Decision &amp;  Information </a:t>
            </a:r>
            <a:r>
              <a:rPr lang="en-US" sz="2000" dirty="0">
                <a:latin typeface="+mj-lt"/>
                <a:cs typeface="Times New Roman" pitchFamily="18" charset="0"/>
              </a:rPr>
              <a:t>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ollection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Logic</a:t>
            </a:r>
          </a:p>
        </p:txBody>
      </p:sp>
      <p:cxnSp>
        <p:nvCxnSpPr>
          <p:cNvPr id="33" name="Elbow Connector 32"/>
          <p:cNvCxnSpPr>
            <a:stCxn id="30" idx="0"/>
            <a:endCxn id="6" idx="3"/>
          </p:cNvCxnSpPr>
          <p:nvPr/>
        </p:nvCxnSpPr>
        <p:spPr>
          <a:xfrm rot="16200000" flipV="1">
            <a:off x="5304668" y="2076092"/>
            <a:ext cx="311740" cy="40945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5038383" y="4214357"/>
            <a:ext cx="1147954" cy="654196"/>
          </a:xfrm>
          <a:prstGeom prst="bentConnector3">
            <a:avLst>
              <a:gd name="adj1" fmla="val 997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5184588" y="5007704"/>
            <a:ext cx="201347" cy="215454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5890556" y="3916995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84588" y="5416466"/>
            <a:ext cx="427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531441" y="5364320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1207" y="4580485"/>
            <a:ext cx="144053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L3 Line Fill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0958" y="5552256"/>
            <a:ext cx="15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NICL-GATE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6535" y="2614614"/>
            <a:ext cx="164582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L2 Line Fill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0570" y="3358039"/>
            <a:ext cx="1520275" cy="338554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  <a:cs typeface="Times New Roman" pitchFamily="18" charset="0"/>
              </a:rPr>
              <a:t>L2 Clean Victim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24135" y="2370720"/>
            <a:ext cx="4440849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Non-inclusive mode follows typical non-inclusive behavior</a:t>
            </a:r>
            <a:endParaRPr lang="en-US" sz="2400" dirty="0"/>
          </a:p>
        </p:txBody>
      </p:sp>
      <p:cxnSp>
        <p:nvCxnSpPr>
          <p:cNvPr id="32" name="Elbow Connector 31"/>
          <p:cNvCxnSpPr/>
          <p:nvPr/>
        </p:nvCxnSpPr>
        <p:spPr>
          <a:xfrm rot="10800000" flipH="1" flipV="1">
            <a:off x="1055353" y="5264306"/>
            <a:ext cx="6452439" cy="152160"/>
          </a:xfrm>
          <a:prstGeom prst="bentConnector4">
            <a:avLst>
              <a:gd name="adj1" fmla="val -3543"/>
              <a:gd name="adj2" fmla="val 524915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49938" y="2895601"/>
            <a:ext cx="542208" cy="394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9238" y="5883825"/>
            <a:ext cx="542208" cy="394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24631" y="5883825"/>
            <a:ext cx="542208" cy="394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1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464">
        <p:fade/>
      </p:transition>
    </mc:Choice>
    <mc:Fallback xmlns="">
      <p:transition spd="med" advTm="364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1184E-6 L -1.94444E-6 0.1306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3066 L -0.21996 0.1267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93154E-6 L -0.00052 -0.4456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22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84551E-7 L 0.00087 -0.148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44565 L -0.22691 -0.44172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9" y="18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4871 L -0.21806 -0.15171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5" grpId="1" animBg="1"/>
      <p:bldP spid="35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Mode (PDL signals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1524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Clean L2 victims are inserted into L3</a:t>
            </a:r>
          </a:p>
          <a:p>
            <a:pPr lvl="1"/>
            <a:r>
              <a:rPr lang="en-US" sz="2200" dirty="0"/>
              <a:t>Incoming blocks are only installed into L2</a:t>
            </a:r>
          </a:p>
          <a:p>
            <a:pPr lvl="1"/>
            <a:r>
              <a:rPr lang="en-US" sz="2200" dirty="0"/>
              <a:t>L3 hitting blocks are invalidated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354" y="4585014"/>
            <a:ext cx="3131374" cy="1358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  <a:cs typeface="Times New Roman" pitchFamily="18" charset="0"/>
              </a:rPr>
              <a:t>Last-Level Cache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1842" y="2778740"/>
            <a:ext cx="2438400" cy="511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L2 Cache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764513"/>
            <a:ext cx="1584483" cy="405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EXCL-REG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1042" y="3290119"/>
            <a:ext cx="0" cy="4743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" idx="0"/>
          </p:cNvCxnSpPr>
          <p:nvPr/>
        </p:nvCxnSpPr>
        <p:spPr>
          <a:xfrm flipH="1">
            <a:off x="2621041" y="4170441"/>
            <a:ext cx="1" cy="4145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487441" y="3967477"/>
            <a:ext cx="13413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elay 10"/>
          <p:cNvSpPr/>
          <p:nvPr/>
        </p:nvSpPr>
        <p:spPr>
          <a:xfrm flipH="1">
            <a:off x="4641367" y="5007704"/>
            <a:ext cx="543221" cy="513201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1" idx="3"/>
            <a:endCxn id="4" idx="3"/>
          </p:cNvCxnSpPr>
          <p:nvPr/>
        </p:nvCxnSpPr>
        <p:spPr>
          <a:xfrm flipH="1">
            <a:off x="4186728" y="5264305"/>
            <a:ext cx="45463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2841" y="2666998"/>
            <a:ext cx="0" cy="32143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0242" y="3034430"/>
            <a:ext cx="17525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5543939" y="2983946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8983" y="4279217"/>
            <a:ext cx="2617619" cy="1137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Policy Decision &amp;  Information </a:t>
            </a:r>
            <a:r>
              <a:rPr lang="en-US" sz="2000" dirty="0">
                <a:latin typeface="+mj-lt"/>
                <a:cs typeface="Times New Roman" pitchFamily="18" charset="0"/>
              </a:rPr>
              <a:t>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ollection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Logic</a:t>
            </a:r>
          </a:p>
        </p:txBody>
      </p:sp>
      <p:cxnSp>
        <p:nvCxnSpPr>
          <p:cNvPr id="33" name="Elbow Connector 32"/>
          <p:cNvCxnSpPr>
            <a:stCxn id="30" idx="0"/>
            <a:endCxn id="6" idx="3"/>
          </p:cNvCxnSpPr>
          <p:nvPr/>
        </p:nvCxnSpPr>
        <p:spPr>
          <a:xfrm rot="16200000" flipV="1">
            <a:off x="5304668" y="2076092"/>
            <a:ext cx="311740" cy="40945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5038383" y="4214357"/>
            <a:ext cx="1147954" cy="654196"/>
          </a:xfrm>
          <a:prstGeom prst="bentConnector3">
            <a:avLst>
              <a:gd name="adj1" fmla="val 997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5184588" y="5007704"/>
            <a:ext cx="201347" cy="215454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5890556" y="3916995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84588" y="5416466"/>
            <a:ext cx="427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531441" y="5364320"/>
            <a:ext cx="97803" cy="1009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1207" y="4580485"/>
            <a:ext cx="144053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L3 Line Fill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0958" y="5552256"/>
            <a:ext cx="15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NICL-GATE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6535" y="2614614"/>
            <a:ext cx="1645825" cy="369332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  <a:cs typeface="Times New Roman" pitchFamily="18" charset="0"/>
              </a:rPr>
              <a:t>L2 Line Fill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0570" y="3358039"/>
            <a:ext cx="1520275" cy="338554"/>
          </a:xfrm>
          <a:prstGeom prst="rect">
            <a:avLst/>
          </a:prstGeom>
          <a:noFill/>
          <a:ln w="3175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  <a:cs typeface="Times New Roman" pitchFamily="18" charset="0"/>
              </a:rPr>
              <a:t>L2 Clean Victim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10800000" flipH="1" flipV="1">
            <a:off x="1055353" y="5264306"/>
            <a:ext cx="6452439" cy="152160"/>
          </a:xfrm>
          <a:prstGeom prst="bentConnector4">
            <a:avLst>
              <a:gd name="adj1" fmla="val -3543"/>
              <a:gd name="adj2" fmla="val 524915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49938" y="2895601"/>
            <a:ext cx="542208" cy="394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9238" y="5883825"/>
            <a:ext cx="542208" cy="394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9610" y="2030016"/>
            <a:ext cx="3809999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Performs similar to typical exclusive design </a:t>
            </a:r>
            <a:r>
              <a:rPr lang="en-US" sz="2400" dirty="0">
                <a:solidFill>
                  <a:srgbClr val="C00000"/>
                </a:solidFill>
              </a:rPr>
              <a:t>except 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L3 insertions</a:t>
            </a:r>
            <a:r>
              <a:rPr lang="en-US" sz="2400" dirty="0"/>
              <a:t> from L2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4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916">
        <p:fade/>
      </p:transition>
    </mc:Choice>
    <mc:Fallback xmlns="">
      <p:transition spd="med" advTm="419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1.94444E-6 0.262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1203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93154E-6 L -0.00052 -0.4456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2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44565 L -0.22691 -0.4417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  <p:bldP spid="38" grpId="0" animBg="1"/>
      <p:bldP spid="38" grpId="1" animBg="1"/>
      <p:bldP spid="38" grpId="2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Set-dueling method is used to capture</a:t>
            </a:r>
          </a:p>
          <a:p>
            <a:pPr lvl="1"/>
            <a:r>
              <a:rPr lang="en-US" sz="2400" dirty="0" smtClean="0">
                <a:solidFill>
                  <a:sysClr val="windowText" lastClr="000000"/>
                </a:solidFill>
              </a:rPr>
              <a:t>performance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traffic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behavior of exclusion and non-inclusion </a:t>
            </a:r>
            <a:endParaRPr lang="en-US" sz="2000" dirty="0" smtClean="0"/>
          </a:p>
          <a:p>
            <a:r>
              <a:rPr lang="en-US" dirty="0" smtClean="0"/>
              <a:t>Sampling sets follow their original behavior</a:t>
            </a:r>
          </a:p>
          <a:p>
            <a:r>
              <a:rPr lang="en-US" dirty="0"/>
              <a:t>Monitor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cache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miss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ysClr val="windowText" lastClr="000000"/>
                </a:solidFill>
              </a:rPr>
              <a:t>insertion</a:t>
            </a:r>
            <a:endParaRPr lang="en-US" dirty="0" smtClean="0"/>
          </a:p>
          <a:p>
            <a:r>
              <a:rPr lang="en-US" dirty="0" smtClean="0"/>
              <a:t>Other sets follow the winning policy</a:t>
            </a:r>
            <a:endParaRPr lang="en-US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1600" dirty="0" smtClean="0"/>
          </a:p>
          <a:p>
            <a:pPr lvl="1"/>
            <a:endParaRPr lang="en-US" sz="2000" dirty="0" smtClean="0"/>
          </a:p>
          <a:p>
            <a:pPr algn="r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469391" y="4325649"/>
            <a:ext cx="1112663" cy="40610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Counters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760452" y="3244185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760452" y="3604673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760452" y="3965161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60452" y="4318404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760452" y="4682811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60452" y="5043299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5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760452" y="5403787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6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760452" y="5757030"/>
            <a:ext cx="838200" cy="3604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Set 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6202" y="5275489"/>
            <a:ext cx="298088" cy="24916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8093" y="5552688"/>
            <a:ext cx="296197" cy="2451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86200" y="5838813"/>
            <a:ext cx="298088" cy="2451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76851" y="5240022"/>
            <a:ext cx="18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Non-Inclusive Set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84288" y="5520962"/>
            <a:ext cx="159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Exclusive Set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1235" y="5813363"/>
            <a:ext cx="15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Following Set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70" name="Elbow Connector 69"/>
          <p:cNvCxnSpPr>
            <a:stCxn id="52" idx="1"/>
            <a:endCxn id="6" idx="0"/>
          </p:cNvCxnSpPr>
          <p:nvPr/>
        </p:nvCxnSpPr>
        <p:spPr>
          <a:xfrm rot="10800000" flipV="1">
            <a:off x="6025724" y="3784917"/>
            <a:ext cx="1734729" cy="5407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1"/>
            <a:endCxn id="6" idx="2"/>
          </p:cNvCxnSpPr>
          <p:nvPr/>
        </p:nvCxnSpPr>
        <p:spPr>
          <a:xfrm rot="10800000">
            <a:off x="6025724" y="4731755"/>
            <a:ext cx="1734729" cy="49178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72200" y="3457023"/>
            <a:ext cx="13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Cache Miss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81174" y="3812062"/>
            <a:ext cx="13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Insertion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45766" y="4895649"/>
            <a:ext cx="13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Cache Miss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49188" y="5250688"/>
            <a:ext cx="13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Insertion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012218" y="228600"/>
            <a:ext cx="1625500" cy="858837"/>
            <a:chOff x="636981" y="3240954"/>
            <a:chExt cx="6069607" cy="2828432"/>
          </a:xfrm>
        </p:grpSpPr>
        <p:sp>
          <p:nvSpPr>
            <p:cNvPr id="78" name="Rectangle 77"/>
            <p:cNvSpPr/>
            <p:nvPr/>
          </p:nvSpPr>
          <p:spPr>
            <a:xfrm>
              <a:off x="5019109" y="4598694"/>
              <a:ext cx="1687479" cy="3128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PDL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31400" y="5060573"/>
              <a:ext cx="2001704" cy="59664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LLC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44152" y="3307129"/>
              <a:ext cx="1174233" cy="30620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L2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228124" y="3240954"/>
              <a:ext cx="0" cy="282843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Delay 10"/>
            <p:cNvSpPr/>
            <p:nvPr/>
          </p:nvSpPr>
          <p:spPr>
            <a:xfrm flipH="1">
              <a:off x="3430884" y="5213532"/>
              <a:ext cx="322611" cy="290727"/>
            </a:xfrm>
            <a:prstGeom prst="flowChartDelay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3" name="Straight Arrow Connector 82"/>
            <p:cNvCxnSpPr>
              <a:stCxn id="82" idx="3"/>
              <a:endCxn id="79" idx="3"/>
            </p:cNvCxnSpPr>
            <p:nvPr/>
          </p:nvCxnSpPr>
          <p:spPr>
            <a:xfrm flipH="1">
              <a:off x="3133104" y="5358896"/>
              <a:ext cx="297781" cy="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751239" y="5439553"/>
              <a:ext cx="47711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019109" y="5181501"/>
              <a:ext cx="1687479" cy="314912"/>
            </a:xfrm>
            <a:prstGeom prst="rect">
              <a:avLst/>
            </a:prstGeom>
            <a:solidFill>
              <a:srgbClr val="C00000"/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ICL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6" name="Elbow Connector 85"/>
            <p:cNvCxnSpPr>
              <a:stCxn id="79" idx="1"/>
              <a:endCxn id="85" idx="2"/>
            </p:cNvCxnSpPr>
            <p:nvPr/>
          </p:nvCxnSpPr>
          <p:spPr>
            <a:xfrm rot="10800000" flipH="1" flipV="1">
              <a:off x="1131400" y="5358896"/>
              <a:ext cx="4731449" cy="137516"/>
            </a:xfrm>
            <a:prstGeom prst="bentConnector4">
              <a:avLst>
                <a:gd name="adj1" fmla="val -4832"/>
                <a:gd name="adj2" fmla="val 383176"/>
              </a:avLst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5406774" y="4911559"/>
              <a:ext cx="0" cy="2745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318923" y="4911559"/>
              <a:ext cx="0" cy="2745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/>
            <p:cNvSpPr/>
            <p:nvPr/>
          </p:nvSpPr>
          <p:spPr>
            <a:xfrm>
              <a:off x="4195367" y="5405448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3759538" y="5237852"/>
              <a:ext cx="68410" cy="70313"/>
            </a:xfrm>
            <a:prstGeom prst="flowChartConnector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54418" y="3842784"/>
              <a:ext cx="761990" cy="1771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92" name="Straight Arrow Connector 91"/>
            <p:cNvCxnSpPr>
              <a:stCxn id="91" idx="2"/>
            </p:cNvCxnSpPr>
            <p:nvPr/>
          </p:nvCxnSpPr>
          <p:spPr>
            <a:xfrm flipH="1">
              <a:off x="2217969" y="4019978"/>
              <a:ext cx="17442" cy="105084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8" idx="0"/>
              <a:endCxn id="91" idx="3"/>
            </p:cNvCxnSpPr>
            <p:nvPr/>
          </p:nvCxnSpPr>
          <p:spPr>
            <a:xfrm rot="16200000" flipV="1">
              <a:off x="3905971" y="2641815"/>
              <a:ext cx="667313" cy="3246443"/>
            </a:xfrm>
            <a:prstGeom prst="bentConnector2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91" idx="0"/>
            </p:cNvCxnSpPr>
            <p:nvPr/>
          </p:nvCxnSpPr>
          <p:spPr>
            <a:xfrm>
              <a:off x="2231272" y="3613288"/>
              <a:ext cx="4139" cy="22949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Connector 94"/>
            <p:cNvSpPr/>
            <p:nvPr/>
          </p:nvSpPr>
          <p:spPr>
            <a:xfrm>
              <a:off x="5828642" y="4411202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96" name="Elbow Connector 95"/>
            <p:cNvCxnSpPr>
              <a:stCxn id="95" idx="2"/>
              <a:endCxn id="90" idx="6"/>
            </p:cNvCxnSpPr>
            <p:nvPr/>
          </p:nvCxnSpPr>
          <p:spPr>
            <a:xfrm rot="10800000" flipV="1">
              <a:off x="3827949" y="4446357"/>
              <a:ext cx="2000695" cy="826649"/>
            </a:xfrm>
            <a:prstGeom prst="bentConnector3">
              <a:avLst>
                <a:gd name="adj1" fmla="val 6071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Connector 96"/>
            <p:cNvSpPr/>
            <p:nvPr/>
          </p:nvSpPr>
          <p:spPr>
            <a:xfrm>
              <a:off x="4192371" y="3425074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98" name="Straight Arrow Connector 97"/>
            <p:cNvCxnSpPr>
              <a:stCxn id="97" idx="2"/>
              <a:endCxn id="80" idx="3"/>
            </p:cNvCxnSpPr>
            <p:nvPr/>
          </p:nvCxnSpPr>
          <p:spPr>
            <a:xfrm flipH="1">
              <a:off x="2818385" y="3460231"/>
              <a:ext cx="137398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636981" y="4136903"/>
              <a:ext cx="159428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8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977">
        <p:fade/>
      </p:transition>
    </mc:Choice>
    <mc:Fallback xmlns="">
      <p:transition spd="med" advTm="579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FC1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73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of winning policy is made by Policy Decision Logic (PDL)</a:t>
            </a:r>
          </a:p>
          <a:p>
            <a:pPr lvl="1"/>
            <a:r>
              <a:rPr lang="en-US" sz="2400" dirty="0" smtClean="0"/>
              <a:t>Basic operating mode is determined by </a:t>
            </a:r>
            <a:r>
              <a:rPr lang="en-US" sz="2400" dirty="0" err="1" smtClean="0">
                <a:solidFill>
                  <a:srgbClr val="C00000"/>
                </a:solidFill>
                <a:cs typeface="Times New Roman" pitchFamily="18" charset="0"/>
              </a:rPr>
              <a:t>Perf</a:t>
            </a:r>
            <a:r>
              <a:rPr lang="en-US" sz="2400" baseline="-25000" dirty="0" err="1" smtClean="0">
                <a:solidFill>
                  <a:srgbClr val="C00000"/>
                </a:solidFill>
                <a:cs typeface="Times New Roman" pitchFamily="18" charset="0"/>
              </a:rPr>
              <a:t>th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Extensions of FLEXclusion use </a:t>
            </a: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Insertion</a:t>
            </a:r>
            <a:r>
              <a:rPr lang="en-US" sz="2400" baseline="-25000" dirty="0" smtClean="0">
                <a:solidFill>
                  <a:srgbClr val="C00000"/>
                </a:solidFill>
                <a:cs typeface="Times New Roman" pitchFamily="18" charset="0"/>
              </a:rPr>
              <a:t>th</a:t>
            </a:r>
            <a:r>
              <a:rPr lang="en-US" sz="2400" dirty="0" smtClean="0"/>
              <a:t> for further performance/traffic optimization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012218" y="228600"/>
            <a:ext cx="1625500" cy="858837"/>
            <a:chOff x="636981" y="3240954"/>
            <a:chExt cx="6069607" cy="2828432"/>
          </a:xfrm>
        </p:grpSpPr>
        <p:sp>
          <p:nvSpPr>
            <p:cNvPr id="69" name="Rectangle 68"/>
            <p:cNvSpPr/>
            <p:nvPr/>
          </p:nvSpPr>
          <p:spPr>
            <a:xfrm>
              <a:off x="5019109" y="4598694"/>
              <a:ext cx="1687479" cy="312863"/>
            </a:xfrm>
            <a:prstGeom prst="rect">
              <a:avLst/>
            </a:prstGeom>
            <a:solidFill>
              <a:srgbClr val="C00000"/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PDL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31400" y="5060573"/>
              <a:ext cx="2001704" cy="59664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LLC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44152" y="3307129"/>
              <a:ext cx="1174233" cy="30620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L2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4228124" y="3240954"/>
              <a:ext cx="0" cy="282843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elay 10"/>
            <p:cNvSpPr/>
            <p:nvPr/>
          </p:nvSpPr>
          <p:spPr>
            <a:xfrm flipH="1">
              <a:off x="3430884" y="5213532"/>
              <a:ext cx="322611" cy="290727"/>
            </a:xfrm>
            <a:prstGeom prst="flowChartDelay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3" idx="3"/>
              <a:endCxn id="70" idx="3"/>
            </p:cNvCxnSpPr>
            <p:nvPr/>
          </p:nvCxnSpPr>
          <p:spPr>
            <a:xfrm flipH="1">
              <a:off x="3133104" y="5358896"/>
              <a:ext cx="297781" cy="2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751239" y="5439553"/>
              <a:ext cx="47711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019109" y="5181501"/>
              <a:ext cx="1687479" cy="3149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+mj-lt"/>
                  <a:cs typeface="Times New Roman" pitchFamily="18" charset="0"/>
                </a:rPr>
                <a:t>ICL</a:t>
              </a:r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77" name="Elbow Connector 76"/>
            <p:cNvCxnSpPr>
              <a:stCxn id="70" idx="1"/>
              <a:endCxn id="76" idx="2"/>
            </p:cNvCxnSpPr>
            <p:nvPr/>
          </p:nvCxnSpPr>
          <p:spPr>
            <a:xfrm rot="10800000" flipH="1" flipV="1">
              <a:off x="1131400" y="5358896"/>
              <a:ext cx="4731449" cy="137516"/>
            </a:xfrm>
            <a:prstGeom prst="bentConnector4">
              <a:avLst>
                <a:gd name="adj1" fmla="val -4832"/>
                <a:gd name="adj2" fmla="val 383176"/>
              </a:avLst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406774" y="4911559"/>
              <a:ext cx="0" cy="2745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318923" y="4911559"/>
              <a:ext cx="0" cy="2745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Connector 79"/>
            <p:cNvSpPr/>
            <p:nvPr/>
          </p:nvSpPr>
          <p:spPr>
            <a:xfrm>
              <a:off x="4195367" y="5405448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3759538" y="5237852"/>
              <a:ext cx="68410" cy="70313"/>
            </a:xfrm>
            <a:prstGeom prst="flowChartConnector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4418" y="3842784"/>
              <a:ext cx="761990" cy="1771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3" name="Straight Arrow Connector 82"/>
            <p:cNvCxnSpPr>
              <a:stCxn id="82" idx="2"/>
            </p:cNvCxnSpPr>
            <p:nvPr/>
          </p:nvCxnSpPr>
          <p:spPr>
            <a:xfrm flipH="1">
              <a:off x="2217969" y="4019978"/>
              <a:ext cx="17442" cy="105084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69" idx="0"/>
              <a:endCxn id="82" idx="3"/>
            </p:cNvCxnSpPr>
            <p:nvPr/>
          </p:nvCxnSpPr>
          <p:spPr>
            <a:xfrm rot="16200000" flipV="1">
              <a:off x="3905971" y="2641815"/>
              <a:ext cx="667313" cy="3246443"/>
            </a:xfrm>
            <a:prstGeom prst="bentConnector2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2" idx="0"/>
            </p:cNvCxnSpPr>
            <p:nvPr/>
          </p:nvCxnSpPr>
          <p:spPr>
            <a:xfrm>
              <a:off x="2231272" y="3613288"/>
              <a:ext cx="4139" cy="22949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Connector 85"/>
            <p:cNvSpPr/>
            <p:nvPr/>
          </p:nvSpPr>
          <p:spPr>
            <a:xfrm>
              <a:off x="5828642" y="4411202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7" name="Elbow Connector 86"/>
            <p:cNvCxnSpPr>
              <a:stCxn id="86" idx="2"/>
              <a:endCxn id="81" idx="6"/>
            </p:cNvCxnSpPr>
            <p:nvPr/>
          </p:nvCxnSpPr>
          <p:spPr>
            <a:xfrm rot="10800000" flipV="1">
              <a:off x="3827949" y="4446357"/>
              <a:ext cx="2000695" cy="826649"/>
            </a:xfrm>
            <a:prstGeom prst="bentConnector3">
              <a:avLst>
                <a:gd name="adj1" fmla="val 6071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/>
            <p:cNvSpPr/>
            <p:nvPr/>
          </p:nvSpPr>
          <p:spPr>
            <a:xfrm>
              <a:off x="4192371" y="3425074"/>
              <a:ext cx="68410" cy="70313"/>
            </a:xfrm>
            <a:prstGeom prst="flowChartConnector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9" name="Straight Arrow Connector 88"/>
            <p:cNvCxnSpPr>
              <a:stCxn id="88" idx="2"/>
              <a:endCxn id="71" idx="3"/>
            </p:cNvCxnSpPr>
            <p:nvPr/>
          </p:nvCxnSpPr>
          <p:spPr>
            <a:xfrm flipH="1">
              <a:off x="2818385" y="3460231"/>
              <a:ext cx="137398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36981" y="4136903"/>
              <a:ext cx="159428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27016" y="3313940"/>
            <a:ext cx="20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L3 IPKI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Difference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1319708" y="3313940"/>
            <a:ext cx="0" cy="22116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319708" y="5525559"/>
            <a:ext cx="41005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83739" y="5525559"/>
            <a:ext cx="691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1.0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319708" y="4419750"/>
            <a:ext cx="38760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94057" y="3313940"/>
            <a:ext cx="0" cy="2211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90309" y="5533830"/>
            <a:ext cx="182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Perf</a:t>
            </a:r>
            <a:r>
              <a:rPr lang="en-US" sz="1600" baseline="-25000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th</a:t>
            </a:r>
            <a:endParaRPr lang="en-US" sz="1600" baseline="-250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" y="4300247"/>
            <a:ext cx="115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Insertion</a:t>
            </a:r>
            <a:r>
              <a:rPr lang="en-US" baseline="-25000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th</a:t>
            </a:r>
            <a:endParaRPr lang="en-US" baseline="-250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31378" y="3581400"/>
            <a:ext cx="212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Non-Inclusive Region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19352" y="4859628"/>
            <a:ext cx="212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Exclusive Region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5949" y="4495800"/>
            <a:ext cx="212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Non-Inclusive Region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(Aggressive)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73159" y="5533830"/>
            <a:ext cx="323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Exclusion Performance Relative 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to Non-Inclusion (Cache Miss)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12901" y="3605236"/>
            <a:ext cx="224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Exclusive Region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(Bypass)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6538" y="4419600"/>
            <a:ext cx="1974349" cy="110580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175" y="3313791"/>
            <a:ext cx="1919120" cy="110580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31719" y="3738391"/>
            <a:ext cx="3586834" cy="1123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Miss(NICL) – Miss(EX) &gt; 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Perf</a:t>
            </a:r>
            <a:r>
              <a:rPr lang="en-US" sz="2000" baseline="-25000" dirty="0">
                <a:solidFill>
                  <a:srgbClr val="C00000"/>
                </a:solidFill>
                <a:cs typeface="Times New Roman" pitchFamily="18" charset="0"/>
              </a:rPr>
              <a:t>th</a:t>
            </a:r>
          </a:p>
          <a:p>
            <a:endParaRPr lang="en-US" sz="2000" dirty="0" smtClean="0"/>
          </a:p>
          <a:p>
            <a:r>
              <a:rPr lang="en-US" sz="2000" dirty="0" smtClean="0"/>
              <a:t>Ins(EX) – Ins(NICL) &gt; 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Insertion</a:t>
            </a:r>
            <a:r>
              <a:rPr lang="en-US" sz="2000" baseline="-25000" dirty="0">
                <a:solidFill>
                  <a:srgbClr val="C00000"/>
                </a:solidFill>
                <a:cs typeface="Times New Roman" pitchFamily="18" charset="0"/>
              </a:rPr>
              <a:t>th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070">
        <p:fade/>
      </p:transition>
    </mc:Choice>
    <mc:Fallback xmlns="">
      <p:transition spd="med" advTm="530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93" grpId="0"/>
      <p:bldP spid="5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</a:t>
            </a:r>
            <a:r>
              <a:rPr lang="en-US" dirty="0" err="1"/>
              <a:t>FLEXclusion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>
                <a:solidFill>
                  <a:sysClr val="windowText" lastClr="000000"/>
                </a:solidFill>
              </a:rPr>
              <a:t>Per-core policy</a:t>
            </a:r>
            <a:r>
              <a:rPr lang="en-US" sz="2600" dirty="0" smtClean="0"/>
              <a:t>: to isolate each application behavior</a:t>
            </a:r>
          </a:p>
          <a:p>
            <a:pPr lvl="1"/>
            <a:r>
              <a:rPr lang="en-US" sz="2600" dirty="0" smtClean="0">
                <a:solidFill>
                  <a:sysClr val="windowText" lastClr="000000"/>
                </a:solidFill>
              </a:rPr>
              <a:t>Aggressive non-inclusion</a:t>
            </a:r>
            <a:r>
              <a:rPr lang="en-US" sz="2600" dirty="0" smtClean="0"/>
              <a:t>: to improve performance in non-inclusive mode</a:t>
            </a:r>
          </a:p>
          <a:p>
            <a:pPr lvl="1"/>
            <a:r>
              <a:rPr lang="en-US" sz="2600" dirty="0" smtClean="0">
                <a:solidFill>
                  <a:sysClr val="windowText" lastClr="000000"/>
                </a:solidFill>
              </a:rPr>
              <a:t>Bypass on exclusive mode</a:t>
            </a:r>
            <a:r>
              <a:rPr lang="en-US" sz="2600" dirty="0" smtClean="0"/>
              <a:t>: to reduce traffic in exclusive mode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6058127" y="3739866"/>
            <a:ext cx="954331" cy="547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L2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58129" y="4932644"/>
            <a:ext cx="1476686" cy="581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LLC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58129" y="4087441"/>
            <a:ext cx="273850" cy="19356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58129" y="4932644"/>
            <a:ext cx="273852" cy="193569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cxnSp>
        <p:nvCxnSpPr>
          <p:cNvPr id="53" name="Elbow Connector 52"/>
          <p:cNvCxnSpPr>
            <a:endCxn id="49" idx="1"/>
          </p:cNvCxnSpPr>
          <p:nvPr/>
        </p:nvCxnSpPr>
        <p:spPr>
          <a:xfrm flipV="1">
            <a:off x="4953002" y="4013495"/>
            <a:ext cx="1105125" cy="900097"/>
          </a:xfrm>
          <a:prstGeom prst="bentConnector3">
            <a:avLst>
              <a:gd name="adj1" fmla="val 126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5011698"/>
            <a:ext cx="953398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Line Fill</a:t>
            </a:r>
          </a:p>
          <a:p>
            <a:r>
              <a:rPr lang="en-US" sz="1600" dirty="0" smtClean="0">
                <a:latin typeface="+mj-lt"/>
                <a:cs typeface="Times New Roman" pitchFamily="18" charset="0"/>
              </a:rPr>
              <a:t>(DRAM)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192040" y="4287414"/>
            <a:ext cx="0" cy="64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29200" y="4419600"/>
            <a:ext cx="1596224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Hit on LLC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5532" y="4489675"/>
            <a:ext cx="1326310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Clean Victim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4009" y="4304155"/>
            <a:ext cx="0" cy="64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0248" y="5746939"/>
            <a:ext cx="2879336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Bypass on exclusive mode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7169661" y="4003531"/>
            <a:ext cx="192015" cy="780274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37083" y="4932644"/>
            <a:ext cx="273850" cy="1765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22314" y="3720815"/>
            <a:ext cx="954331" cy="547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L2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22316" y="4913594"/>
            <a:ext cx="1476686" cy="581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LLC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22316" y="4068390"/>
            <a:ext cx="273850" cy="19356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22316" y="4913594"/>
            <a:ext cx="273852" cy="19356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cxnSp>
        <p:nvCxnSpPr>
          <p:cNvPr id="100" name="Elbow Connector 99"/>
          <p:cNvCxnSpPr>
            <a:endCxn id="96" idx="1"/>
          </p:cNvCxnSpPr>
          <p:nvPr/>
        </p:nvCxnSpPr>
        <p:spPr>
          <a:xfrm flipV="1">
            <a:off x="914402" y="3994444"/>
            <a:ext cx="1007912" cy="938200"/>
          </a:xfrm>
          <a:prstGeom prst="bentConnector3">
            <a:avLst>
              <a:gd name="adj1" fmla="val 28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7200" y="4992646"/>
            <a:ext cx="953398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Line Fill</a:t>
            </a:r>
          </a:p>
          <a:p>
            <a:r>
              <a:rPr lang="en-US" sz="1600" dirty="0" smtClean="0">
                <a:latin typeface="+mj-lt"/>
                <a:cs typeface="Times New Roman" pitchFamily="18" charset="0"/>
              </a:rPr>
              <a:t>(DRAM)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2056227" y="4268363"/>
            <a:ext cx="0" cy="64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14400" y="4460378"/>
            <a:ext cx="1596224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Hit on LLC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39719" y="4470623"/>
            <a:ext cx="1326310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Clean Victim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4400" y="5727889"/>
            <a:ext cx="3657600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Aggressive non-inclusive mode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16200000" flipH="1">
            <a:off x="3032325" y="4003533"/>
            <a:ext cx="192015" cy="78027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601270" y="4913595"/>
            <a:ext cx="273850" cy="1765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734716" y="4270944"/>
            <a:ext cx="0" cy="64522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602794" y="4074793"/>
            <a:ext cx="273852" cy="193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+mj-lt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38607" y="4093845"/>
            <a:ext cx="273852" cy="193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875120" y="3148989"/>
            <a:ext cx="3196425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Detail explanations are in the paper.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3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300">
        <p:fade/>
      </p:transition>
    </mc:Choice>
    <mc:Fallback xmlns="">
      <p:transition spd="med" advTm="27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0069 0.1208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2.77778E-7 0.02222 C 2.77778E-7 0.03217 0.03142 0.04444 0.05712 0.04444 L 0.11476 0.04444 " pathEditMode="relative" rAng="0" ptsTypes="FfFF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/>
      <p:bldP spid="57" grpId="0"/>
      <p:bldP spid="58" grpId="0"/>
      <p:bldP spid="44" grpId="0"/>
      <p:bldP spid="48" grpId="0" animBg="1"/>
      <p:bldP spid="96" grpId="0" animBg="1"/>
      <p:bldP spid="97" grpId="0" animBg="1"/>
      <p:bldP spid="98" grpId="0" animBg="1"/>
      <p:bldP spid="99" grpId="0" animBg="1"/>
      <p:bldP spid="101" grpId="0"/>
      <p:bldP spid="104" grpId="0"/>
      <p:bldP spid="105" grpId="0"/>
      <p:bldP spid="107" grpId="0"/>
      <p:bldP spid="109" grpId="0" animBg="1"/>
      <p:bldP spid="102" grpId="0" animBg="1"/>
      <p:bldP spid="102" grpId="1" animBg="1"/>
      <p:bldP spid="55" grpId="0" animBg="1"/>
      <p:bldP spid="55" grpId="1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FLEXclusion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2120208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A FLEXclusive cache changes operating mode at run-time</a:t>
            </a:r>
          </a:p>
          <a:p>
            <a:pPr lvl="1"/>
            <a:r>
              <a:rPr lang="en-US" sz="2400" dirty="0" smtClean="0"/>
              <a:t>FLEXclusion does not require any special actions</a:t>
            </a:r>
          </a:p>
          <a:p>
            <a:pPr lvl="1"/>
            <a:endParaRPr lang="en-US" sz="22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-</a:t>
            </a:r>
            <a:r>
              <a:rPr lang="en-US" sz="2200" dirty="0" smtClean="0"/>
              <a:t> On a switch from </a:t>
            </a:r>
            <a:r>
              <a:rPr lang="en-US" sz="2200" b="1" dirty="0" smtClean="0">
                <a:solidFill>
                  <a:schemeClr val="accent1"/>
                </a:solidFill>
              </a:rPr>
              <a:t>non-inclusive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to </a:t>
            </a:r>
            <a:r>
              <a:rPr lang="en-US" sz="2200" b="1" dirty="0" smtClean="0">
                <a:solidFill>
                  <a:schemeClr val="accent2"/>
                </a:solidFill>
              </a:rPr>
              <a:t>exclusive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mode</a:t>
            </a:r>
          </a:p>
          <a:p>
            <a:r>
              <a:rPr lang="en-US" sz="2200" dirty="0" smtClean="0"/>
              <a:t>- On a switch from </a:t>
            </a:r>
            <a:r>
              <a:rPr lang="en-US" sz="2200" b="1" dirty="0" smtClean="0">
                <a:solidFill>
                  <a:schemeClr val="accent2"/>
                </a:solidFill>
              </a:rPr>
              <a:t>exclusive</a:t>
            </a:r>
            <a:r>
              <a:rPr lang="en-US" sz="2200" dirty="0" smtClean="0"/>
              <a:t> to </a:t>
            </a:r>
            <a:r>
              <a:rPr lang="en-US" sz="2200" b="1" dirty="0" smtClean="0">
                <a:solidFill>
                  <a:schemeClr val="accent1"/>
                </a:solidFill>
              </a:rPr>
              <a:t>non-inclusive</a:t>
            </a:r>
            <a:r>
              <a:rPr lang="en-US" sz="2200" dirty="0" smtClean="0"/>
              <a:t> mode</a:t>
            </a: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3720408"/>
            <a:ext cx="53618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339408"/>
            <a:ext cx="53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FLEXclusion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3872808"/>
            <a:ext cx="1752600" cy="30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Non-Inclusive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7400" y="3872808"/>
            <a:ext cx="2105758" cy="30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Exclusive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3158" y="3872808"/>
            <a:ext cx="1780442" cy="30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Non-Inclusive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64696" y="3773537"/>
            <a:ext cx="1095564" cy="5769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264696" y="4899217"/>
            <a:ext cx="1649934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LLC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64696" y="4899217"/>
            <a:ext cx="228600" cy="1891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84654" y="5319626"/>
            <a:ext cx="228600" cy="1891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31460" y="5699653"/>
            <a:ext cx="29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FLEXclusive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4800" y="4419600"/>
            <a:ext cx="554736" cy="2502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FILL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59536" y="4671804"/>
            <a:ext cx="557784" cy="246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FILL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23416" y="4915265"/>
            <a:ext cx="557784" cy="237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Dirty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057400" y="4419600"/>
            <a:ext cx="557784" cy="246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Evict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603977" y="4669838"/>
            <a:ext cx="557784" cy="246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Evict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264696" y="4161293"/>
            <a:ext cx="228600" cy="1891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131660" y="3919771"/>
            <a:ext cx="228600" cy="1891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790950" y="5492722"/>
            <a:ext cx="2400300" cy="783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Written back into the same position!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3144555" y="4924663"/>
            <a:ext cx="557784" cy="246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Hit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06818" y="4918693"/>
            <a:ext cx="557784" cy="246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Evict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700613" y="5196182"/>
            <a:ext cx="557784" cy="246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Hit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191250" y="4419600"/>
            <a:ext cx="557784" cy="246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Dirty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749034" y="4671805"/>
            <a:ext cx="557784" cy="2468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  <a:cs typeface="Arial" pitchFamily="34" charset="0"/>
              </a:rPr>
              <a:t>Evict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3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6434">
        <p:fade/>
      </p:transition>
    </mc:Choice>
    <mc:Fallback xmlns="">
      <p:transition spd="med" advTm="1264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2291 -1.85185E-6 C 0.17795 -1.85185E-6 0.24583 0.07037 0.24583 0.12755 L 0.24583 0.25579 " pathEditMode="relative" rAng="0" ptsTypes="FfFF">
                                      <p:cBhvr>
                                        <p:cTn id="40" dur="1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2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2291 -2.22222E-6 C 0.17795 -2.22222E-6 0.24583 0.03727 0.24583 0.06759 L 0.24583 0.13542 " pathEditMode="relative" rAng="0" ptsTypes="FfFF">
                                      <p:cBhvr>
                                        <p:cTn id="42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67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4184 -4.07407E-6 C 0.06059 -4.07407E-6 0.08385 0.01899 0.08385 0.03519 L 0.08385 0.07107 " pathEditMode="relative" rAng="0" ptsTypes="FfFF">
                                      <p:cBhvr>
                                        <p:cTn id="53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354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7205 1.11022E-16 C 0.10434 1.11022E-16 0.14427 0.0794 0.14427 0.14398 L 0.14427 0.28796 " pathEditMode="relative" rAng="0" ptsTypes="FfFF">
                                      <p:cBhvr>
                                        <p:cTn id="55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143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185 L 5.55556E-7 0.1076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047 L 0.03177 0.00047 C 0.04462 0.00047 0.06059 0.05648 0.06059 0.10232 L 0.06059 0.20417 " pathEditMode="relative" rAng="0" ptsTypes="FfFF">
                                      <p:cBhvr>
                                        <p:cTn id="9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03125 -1.85185E-6 C -0.04514 -1.85185E-6 -0.06215 -0.05648 -0.06215 -0.10139 L -0.06215 -0.20278 " pathEditMode="relative" rAng="0" ptsTypes="FfFF">
                                      <p:cBhvr>
                                        <p:cTn id="1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1013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-0.10995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4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10995 L 5.55556E-7 0.0013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13" grpId="0" animBg="1"/>
      <p:bldP spid="114" grpId="0" animBg="1"/>
      <p:bldP spid="119" grpId="0" animBg="1"/>
      <p:bldP spid="119" grpId="1" animBg="1"/>
      <p:bldP spid="119" grpId="2" animBg="1"/>
      <p:bldP spid="119" grpId="3" animBg="1"/>
      <p:bldP spid="119" grpId="4" animBg="1"/>
      <p:bldP spid="120" grpId="0" animBg="1"/>
      <p:bldP spid="120" grpId="1" animBg="1"/>
      <p:bldP spid="120" grpId="2" animBg="1"/>
      <p:bldP spid="120" grpId="3" animBg="1"/>
      <p:bldP spid="124" grpId="0"/>
      <p:bldP spid="127" grpId="0" animBg="1"/>
      <p:bldP spid="132" grpId="0" animBg="1"/>
      <p:bldP spid="133" grpId="0" animBg="1"/>
      <p:bldP spid="134" grpId="0" animBg="1"/>
      <p:bldP spid="136" grpId="0" animBg="1"/>
      <p:bldP spid="118" grpId="0" animBg="1"/>
      <p:bldP spid="118" grpId="1" animBg="1"/>
      <p:bldP spid="118" grpId="2" animBg="1"/>
      <p:bldP spid="118" grpId="3" animBg="1"/>
      <p:bldP spid="118" grpId="4" animBg="1"/>
      <p:bldP spid="122" grpId="0" animBg="1"/>
      <p:bldP spid="122" grpId="1" animBg="1"/>
      <p:bldP spid="122" grpId="2" animBg="1"/>
      <p:bldP spid="122" grpId="3" animBg="1"/>
      <p:bldP spid="137" grpId="0" animBg="1"/>
      <p:bldP spid="138" grpId="0" animBg="1"/>
      <p:bldP spid="139" grpId="0" animBg="1"/>
      <p:bldP spid="141" grpId="0" animBg="1"/>
      <p:bldP spid="143" grpId="0" animBg="1"/>
      <p:bldP spid="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FLEXclusion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Monitoring &amp; Operation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Extension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Evaluations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2">
        <p:fade/>
      </p:transition>
    </mc:Choice>
    <mc:Fallback xmlns="">
      <p:transition spd="med" advTm="30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Motivation</a:t>
            </a:r>
          </a:p>
          <a:p>
            <a:r>
              <a:rPr lang="en-US" dirty="0" smtClean="0"/>
              <a:t>FLEXclusion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Monitoring &amp; Operation</a:t>
            </a:r>
          </a:p>
          <a:p>
            <a:pPr lvl="1"/>
            <a:r>
              <a:rPr lang="en-US" dirty="0" smtClean="0"/>
              <a:t>Extension</a:t>
            </a:r>
          </a:p>
          <a:p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35">
        <p:fade/>
      </p:transition>
    </mc:Choice>
    <mc:Fallback xmlns="">
      <p:transition spd="med" advTm="163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MacSim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A cycle-level in house simulator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ow public)</a:t>
            </a:r>
          </a:p>
          <a:p>
            <a:pPr lvl="1"/>
            <a:r>
              <a:rPr lang="en-US" dirty="0" smtClean="0"/>
              <a:t>Power results with </a:t>
            </a:r>
            <a:r>
              <a:rPr lang="en-US" dirty="0"/>
              <a:t>O</a:t>
            </a:r>
            <a:r>
              <a:rPr lang="en-US" dirty="0" smtClean="0"/>
              <a:t>rion (Wang+[MICRO’02])</a:t>
            </a:r>
          </a:p>
          <a:p>
            <a:pPr lvl="1"/>
            <a:endParaRPr lang="en-US" dirty="0"/>
          </a:p>
          <a:p>
            <a:r>
              <a:rPr lang="en-US" dirty="0" smtClean="0"/>
              <a:t>Baseline Processor</a:t>
            </a:r>
          </a:p>
          <a:p>
            <a:pPr lvl="1"/>
            <a:r>
              <a:rPr lang="en-US" dirty="0" smtClean="0"/>
              <a:t>4-core, 4.0GHz, private L1 and L2, shared L3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Workloads</a:t>
            </a:r>
          </a:p>
          <a:p>
            <a:pPr lvl="1"/>
            <a:r>
              <a:rPr lang="en-US" sz="2200" dirty="0" smtClean="0"/>
              <a:t>Group A: bzip2, gcc, hmmer, h264, xalancbmk, calculix (</a:t>
            </a:r>
            <a:r>
              <a:rPr lang="en-US" sz="2200" dirty="0" smtClean="0">
                <a:solidFill>
                  <a:srgbClr val="C00000"/>
                </a:solidFill>
              </a:rPr>
              <a:t>Low MPKI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Group B: mcf, omnetpp, bwaves, soplex, lesilie3d, wrf, sphinx3 (</a:t>
            </a:r>
            <a:r>
              <a:rPr lang="en-US" sz="2200" dirty="0" smtClean="0">
                <a:solidFill>
                  <a:srgbClr val="C00000"/>
                </a:solidFill>
              </a:rPr>
              <a:t>High MPKI</a:t>
            </a:r>
            <a:r>
              <a:rPr lang="en-US" sz="2200" dirty="0" smtClean="0"/>
              <a:t>)</a:t>
            </a:r>
          </a:p>
          <a:p>
            <a:pPr lvl="1"/>
            <a:r>
              <a:rPr lang="en-US" sz="2000" dirty="0" smtClean="0"/>
              <a:t>Multi-programmed: 2-MIX-S, 2-MIX-A, 4-MIX-S</a:t>
            </a:r>
          </a:p>
          <a:p>
            <a:pPr marL="274320" lvl="1" indent="0">
              <a:buNone/>
            </a:pPr>
            <a:endParaRPr lang="en-US" sz="2000" dirty="0" smtClean="0"/>
          </a:p>
          <a:p>
            <a:r>
              <a:rPr lang="en-US" dirty="0" smtClean="0"/>
              <a:t>Other results in the paper</a:t>
            </a:r>
          </a:p>
          <a:p>
            <a:pPr lvl="1"/>
            <a:r>
              <a:rPr lang="en-US" dirty="0" smtClean="0"/>
              <a:t>Multi-programmed </a:t>
            </a:r>
            <a:r>
              <a:rPr lang="en-US" dirty="0"/>
              <a:t>w</a:t>
            </a:r>
            <a:r>
              <a:rPr lang="en-US" dirty="0" smtClean="0"/>
              <a:t>orkloads, </a:t>
            </a:r>
            <a:r>
              <a:rPr lang="en-US" dirty="0"/>
              <a:t>p</a:t>
            </a:r>
            <a:r>
              <a:rPr lang="en-US" dirty="0" smtClean="0"/>
              <a:t>er-core, </a:t>
            </a:r>
            <a:r>
              <a:rPr lang="en-US" dirty="0"/>
              <a:t>a</a:t>
            </a:r>
            <a:r>
              <a:rPr lang="en-US" dirty="0" smtClean="0"/>
              <a:t>ggressive mode, bypass, </a:t>
            </a:r>
            <a:r>
              <a:rPr lang="en-US" dirty="0"/>
              <a:t>t</a:t>
            </a:r>
            <a:r>
              <a:rPr lang="en-US" dirty="0" smtClean="0"/>
              <a:t>hreshold sensitivity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50785" y="1702157"/>
            <a:ext cx="126038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741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879">
        <p:fade/>
      </p:transition>
    </mc:Choice>
    <mc:Fallback xmlns="">
      <p:transition spd="med" advTm="68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Evaluations – Performance/Traffic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90397"/>
              </p:ext>
            </p:extLst>
          </p:nvPr>
        </p:nvGraphicFramePr>
        <p:xfrm>
          <a:off x="-19050" y="4191000"/>
          <a:ext cx="90297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840345"/>
              </p:ext>
            </p:extLst>
          </p:nvPr>
        </p:nvGraphicFramePr>
        <p:xfrm>
          <a:off x="90487" y="1573292"/>
          <a:ext cx="8977313" cy="223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22742" y="1992074"/>
            <a:ext cx="8753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85298" y="1375885"/>
            <a:ext cx="1481138" cy="4086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ym typeface="Wingdings" pitchFamily="2" charset="2"/>
              </a:rPr>
              <a:t>Performance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68730" y="1945481"/>
            <a:ext cx="60960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85298" y="4002880"/>
            <a:ext cx="1481138" cy="4086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ym typeface="Wingdings" pitchFamily="2" charset="2"/>
              </a:rPr>
              <a:t>Traffic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8687" y="1945481"/>
            <a:ext cx="220491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6374" y="1945481"/>
            <a:ext cx="30480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730" y="1944158"/>
            <a:ext cx="30480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05087" y="1932076"/>
            <a:ext cx="30480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4017" y="1944433"/>
            <a:ext cx="30480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4477" y="1932076"/>
            <a:ext cx="44021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26331" y="1945481"/>
            <a:ext cx="440210" cy="1123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38932" y="3108858"/>
            <a:ext cx="2693580" cy="783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FLEXclusion performs similar to exclusion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927399" y="1161240"/>
            <a:ext cx="2805113" cy="4426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>
                <a:sym typeface="Wingdings" pitchFamily="2" charset="2"/>
              </a:rPr>
              <a:t>AVG. </a:t>
            </a:r>
            <a:r>
              <a:rPr lang="en-US" sz="2000" dirty="0" smtClean="0">
                <a:sym typeface="Wingdings" pitchFamily="2" charset="2"/>
              </a:rPr>
              <a:t>6.3% loss for 1MB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5334255" y="3108858"/>
            <a:ext cx="2819145" cy="783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5.9% improvement over non-inclusion!!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006417" y="4800600"/>
            <a:ext cx="2819145" cy="7831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72.6% reduction over exclusion!!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8258046" y="4571999"/>
            <a:ext cx="609600" cy="10117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076">
        <p:fade/>
      </p:transition>
    </mc:Choice>
    <mc:Fallback xmlns="">
      <p:transition spd="med" advTm="970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1" uiExpand="1">
        <p:bldSub>
          <a:bldChart bld="series"/>
        </p:bldSub>
      </p:bldGraphic>
      <p:bldGraphic spid="9" grpId="0" uiExpand="1">
        <p:bldSub>
          <a:bldChart bld="series"/>
        </p:bldSub>
      </p:bldGraphic>
      <p:bldP spid="11" grpId="0" uiExpand="1" animBg="1"/>
      <p:bldP spid="13" grpId="0" animBg="1"/>
      <p:bldP spid="13" grpId="1" animBg="1"/>
      <p:bldP spid="15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6" grpId="0" animBg="1"/>
      <p:bldP spid="16" grpId="1" animBg="1"/>
      <p:bldP spid="7" grpId="0" animBg="1"/>
      <p:bldP spid="7" grpId="1" animBg="1"/>
      <p:bldP spid="25" grpId="0" animBg="1"/>
      <p:bldP spid="25" grpId="1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Evaluations - Effective Cache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Running the same benchmark on 1-/2-/4- cores (4MB L3)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969910"/>
              </p:ext>
            </p:extLst>
          </p:nvPr>
        </p:nvGraphicFramePr>
        <p:xfrm>
          <a:off x="19050" y="1828800"/>
          <a:ext cx="3061083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51354"/>
              </p:ext>
            </p:extLst>
          </p:nvPr>
        </p:nvGraphicFramePr>
        <p:xfrm>
          <a:off x="3060509" y="1828800"/>
          <a:ext cx="3061082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503801"/>
              </p:ext>
            </p:extLst>
          </p:nvPr>
        </p:nvGraphicFramePr>
        <p:xfrm>
          <a:off x="6101968" y="1828800"/>
          <a:ext cx="3061082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71500" y="4390311"/>
            <a:ext cx="22098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One thread is enjoying the cache!!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4390311"/>
            <a:ext cx="24384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Threads are competing for shared caches!!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4306087"/>
            <a:ext cx="2438400" cy="10215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FLEXclusive cache is configured as exclusive mode more often!!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5181600"/>
            <a:ext cx="8229600" cy="9194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ym typeface="Wingdings" pitchFamily="2" charset="2"/>
              </a:rPr>
              <a:t>FLEXclusion adapts inclusion on the 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effective</a:t>
            </a:r>
            <a:r>
              <a:rPr lang="en-US" sz="2400" dirty="0" smtClean="0">
                <a:sym typeface="Wingdings" pitchFamily="2" charset="2"/>
              </a:rPr>
              <a:t> cache size for each workload!!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7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718">
        <p:fade/>
      </p:transition>
    </mc:Choice>
    <mc:Fallback xmlns="">
      <p:transition spd="med" advTm="607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P spid="9" grpId="0" animBg="1"/>
      <p:bldP spid="10" grpId="0" animBg="1"/>
      <p:bldP spid="11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 – Traffic &amp;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Impact on L3 insertion traffic reduction in total?</a:t>
            </a:r>
          </a:p>
          <a:p>
            <a:pPr lvl="1"/>
            <a:r>
              <a:rPr lang="en-US" sz="2000" dirty="0" smtClean="0"/>
              <a:t>FLEXclusion effectively reduces the traffic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85101"/>
              </p:ext>
            </p:extLst>
          </p:nvPr>
        </p:nvGraphicFramePr>
        <p:xfrm>
          <a:off x="0" y="2438400"/>
          <a:ext cx="9144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23899" y="2581275"/>
            <a:ext cx="218550" cy="25241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2275" y="2581275"/>
            <a:ext cx="1066800" cy="2762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46130" y="3200400"/>
            <a:ext cx="190500" cy="1905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20100" y="2857500"/>
            <a:ext cx="419100" cy="12573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40030"/>
              </p:ext>
            </p:extLst>
          </p:nvPr>
        </p:nvGraphicFramePr>
        <p:xfrm>
          <a:off x="1219200" y="2819400"/>
          <a:ext cx="7115175" cy="242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276975" y="2448877"/>
            <a:ext cx="2057400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ym typeface="Wingdings" pitchFamily="2" charset="2"/>
              </a:rPr>
              <a:t>20% Reduction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136630" y="2052297"/>
            <a:ext cx="3067050" cy="740505"/>
          </a:xfrm>
          <a:prstGeom prst="wedgeRoundRectCallout">
            <a:avLst>
              <a:gd name="adj1" fmla="val -58018"/>
              <a:gd name="adj2" fmla="val 16057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Arial" pitchFamily="34" charset="0"/>
              </a:rPr>
              <a:t>L3 Insertion takes up more than  40%!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676400" y="2052297"/>
            <a:ext cx="2527280" cy="740505"/>
          </a:xfrm>
          <a:prstGeom prst="wedgeRoundRectCallout">
            <a:avLst>
              <a:gd name="adj1" fmla="val -73148"/>
              <a:gd name="adj2" fmla="val 20548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Arial" pitchFamily="34" charset="0"/>
              </a:rPr>
              <a:t>Reduced to ~10% with FLEXclusion!!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5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514">
        <p:fade/>
      </p:transition>
    </mc:Choice>
    <mc:Fallback xmlns="">
      <p:transition spd="med" advTm="785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6" grpId="0" animBg="1"/>
      <p:bldP spid="6" grpId="1" animBg="1"/>
      <p:bldP spid="6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Graphic spid="13" grpId="0">
        <p:bldAsOne/>
      </p:bldGraphic>
      <p:bldP spid="14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FLEXclusion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Monitoring &amp; Operation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Extension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Evaluations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67">
        <p:fade/>
      </p:transition>
    </mc:Choice>
    <mc:Fallback xmlns="">
      <p:transition spd="med" advTm="29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FLEXclusion balances performance and on-chip bandwidth consumption </a:t>
            </a:r>
          </a:p>
          <a:p>
            <a:pPr lvl="2"/>
            <a:r>
              <a:rPr lang="en-US" sz="2200" dirty="0" smtClean="0"/>
              <a:t>depending on the workload requirement</a:t>
            </a:r>
          </a:p>
          <a:p>
            <a:pPr lvl="2"/>
            <a:r>
              <a:rPr lang="en-US" sz="2200" dirty="0"/>
              <a:t>w</a:t>
            </a:r>
            <a:r>
              <a:rPr lang="en-US" sz="2200" dirty="0" smtClean="0"/>
              <a:t>ith negliglibe hardware changes</a:t>
            </a:r>
          </a:p>
          <a:p>
            <a:pPr lvl="1"/>
            <a:r>
              <a:rPr lang="en-US" sz="2400" dirty="0" smtClean="0"/>
              <a:t>5.9% performance improvement over non-inclusion</a:t>
            </a:r>
          </a:p>
          <a:p>
            <a:pPr lvl="1"/>
            <a:r>
              <a:rPr lang="en-US" sz="2400" dirty="0" smtClean="0"/>
              <a:t>72.6% L3 insertion traffic reduction over exclusion               (20% power reduction)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Future Work</a:t>
            </a:r>
          </a:p>
          <a:p>
            <a:pPr lvl="1"/>
            <a:r>
              <a:rPr lang="en-US" sz="2400" dirty="0" smtClean="0"/>
              <a:t>More generic flexclusion including inclusion property</a:t>
            </a:r>
          </a:p>
          <a:p>
            <a:pPr lvl="1"/>
            <a:r>
              <a:rPr lang="en-US" sz="2400" dirty="0" smtClean="0"/>
              <a:t>Impact on on-chip network </a:t>
            </a:r>
          </a:p>
        </p:txBody>
      </p:sp>
    </p:spTree>
    <p:extLst>
      <p:ext uri="{BB962C8B-B14F-4D97-AF65-F5344CB8AC3E}">
        <p14:creationId xmlns:p14="http://schemas.microsoft.com/office/powerpoint/2010/main" val="8919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937">
        <p:fade/>
      </p:transition>
    </mc:Choice>
    <mc:Fallback xmlns="">
      <p:transition spd="med" advTm="359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2">
        <p:fade/>
      </p:transition>
    </mc:Choice>
    <mc:Fallback xmlns="">
      <p:transition spd="med" advTm="10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1676400"/>
          </a:xfrm>
        </p:spPr>
        <p:txBody>
          <a:bodyPr>
            <a:noAutofit/>
          </a:bodyPr>
          <a:lstStyle/>
          <a:p>
            <a:r>
              <a:rPr lang="en-US" dirty="0" smtClean="0"/>
              <a:t>Today’s processors have multi-level cache hierarchies</a:t>
            </a:r>
          </a:p>
          <a:p>
            <a:pPr lvl="1"/>
            <a:r>
              <a:rPr lang="en-US" sz="2400" dirty="0" smtClean="0"/>
              <a:t>Design options for each size, inclusion property, # of levels, ... 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Design choice for cache inclusion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Inclusion</a:t>
            </a:r>
            <a:r>
              <a:rPr lang="en-US" sz="2000" dirty="0" smtClean="0"/>
              <a:t>: upper-level cache blocks </a:t>
            </a:r>
            <a:r>
              <a:rPr lang="en-US" sz="2000" dirty="0" smtClean="0">
                <a:solidFill>
                  <a:srgbClr val="C00000"/>
                </a:solidFill>
              </a:rPr>
              <a:t>always </a:t>
            </a:r>
            <a:r>
              <a:rPr lang="en-US" sz="2000" dirty="0" smtClean="0">
                <a:solidFill>
                  <a:schemeClr val="tx1"/>
                </a:solidFill>
              </a:rPr>
              <a:t>exist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in the lower-level cache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Exclusion</a:t>
            </a:r>
            <a:r>
              <a:rPr lang="en-US" sz="2000" dirty="0" smtClean="0"/>
              <a:t>: </a:t>
            </a:r>
            <a:r>
              <a:rPr lang="en-US" sz="2000" dirty="0"/>
              <a:t>upper-level cache blocks </a:t>
            </a:r>
            <a:r>
              <a:rPr lang="en-US" sz="2000" dirty="0" smtClean="0">
                <a:solidFill>
                  <a:srgbClr val="C00000"/>
                </a:solidFill>
              </a:rPr>
              <a:t>must not </a:t>
            </a:r>
            <a:r>
              <a:rPr lang="en-US" sz="2000" dirty="0" smtClean="0"/>
              <a:t>exist </a:t>
            </a:r>
            <a:r>
              <a:rPr lang="en-US" sz="2000" dirty="0"/>
              <a:t>in the </a:t>
            </a:r>
            <a:r>
              <a:rPr lang="en-US" sz="2000" dirty="0" smtClean="0"/>
              <a:t>lower-level cache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Non-Inclusion</a:t>
            </a:r>
            <a:r>
              <a:rPr lang="en-US" sz="2000" dirty="0" smtClean="0"/>
              <a:t> : </a:t>
            </a:r>
            <a:r>
              <a:rPr lang="en-US" sz="2000" i="1" dirty="0" smtClean="0">
                <a:solidFill>
                  <a:srgbClr val="C00000"/>
                </a:solidFill>
              </a:rPr>
              <a:t>may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contain the upper-level cache blocks</a:t>
            </a:r>
          </a:p>
          <a:p>
            <a:endParaRPr lang="en-US" sz="2000" dirty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447800" y="4888468"/>
            <a:ext cx="1676400" cy="293132"/>
          </a:xfrm>
          <a:prstGeom prst="rect">
            <a:avLst/>
          </a:prstGeom>
          <a:solidFill>
            <a:srgbClr val="D4D2D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5193268"/>
            <a:ext cx="1676400" cy="2931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4231242"/>
            <a:ext cx="1676400" cy="3407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57974" y="4888468"/>
            <a:ext cx="1647825" cy="2931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7974" y="5193268"/>
            <a:ext cx="1647825" cy="293132"/>
          </a:xfrm>
          <a:prstGeom prst="rect">
            <a:avLst/>
          </a:prstGeom>
          <a:solidFill>
            <a:srgbClr val="998308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7974" y="4231242"/>
            <a:ext cx="1647825" cy="340757"/>
          </a:xfrm>
          <a:prstGeom prst="rect">
            <a:avLst/>
          </a:prstGeom>
          <a:solidFill>
            <a:srgbClr val="D4D2D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38600" y="4888468"/>
            <a:ext cx="1676400" cy="293132"/>
          </a:xfrm>
          <a:prstGeom prst="rect">
            <a:avLst/>
          </a:prstGeom>
          <a:solidFill>
            <a:srgbClr val="D4D2D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38600" y="5193268"/>
            <a:ext cx="1676400" cy="293132"/>
          </a:xfrm>
          <a:prstGeom prst="rect">
            <a:avLst/>
          </a:prstGeom>
          <a:solidFill>
            <a:srgbClr val="998308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4231242"/>
            <a:ext cx="1371600" cy="340758"/>
          </a:xfrm>
          <a:prstGeom prst="rect">
            <a:avLst/>
          </a:prstGeom>
          <a:solidFill>
            <a:srgbClr val="D4D2D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0200" y="4231242"/>
            <a:ext cx="304800" cy="34075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56790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9400" y="56790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38600" y="56790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Non-inclusion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423124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UPPER-LEVEL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503503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LOWER-LEVEL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185">
        <p:fade/>
      </p:transition>
    </mc:Choice>
    <mc:Fallback xmlns="">
      <p:transition spd="med" advTm="551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of Cache Size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Trend of total non-LLC capacity to LLC capacity</a:t>
            </a:r>
          </a:p>
          <a:p>
            <a:pPr lvl="1"/>
            <a:r>
              <a:rPr lang="en-US" sz="2000" dirty="0" smtClean="0"/>
              <a:t>High ratio indicates more data duplications with inclusion/non-inclusions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184198"/>
              </p:ext>
            </p:extLst>
          </p:nvPr>
        </p:nvGraphicFramePr>
        <p:xfrm>
          <a:off x="361950" y="2540543"/>
          <a:ext cx="8610600" cy="2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975965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Ratio of non-LLC to LLC sizes of Intel’s processors over the past 10 years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276600"/>
            <a:ext cx="2895600" cy="9144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5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05400" y="3188244"/>
            <a:ext cx="3638550" cy="100275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5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4638675" y="2828674"/>
            <a:ext cx="1295400" cy="642937"/>
          </a:xfrm>
          <a:prstGeom prst="wedgeRoundRectCallout">
            <a:avLst>
              <a:gd name="adj1" fmla="val -20833"/>
              <a:gd name="adj2" fmla="val 10398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Multi-Core Era Begins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5410200" y="1833375"/>
            <a:ext cx="3067050" cy="740505"/>
          </a:xfrm>
          <a:prstGeom prst="wedgeRoundRectCallout">
            <a:avLst>
              <a:gd name="adj1" fmla="val 33230"/>
              <a:gd name="adj2" fmla="val 9509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L2: 4 x 256KB , L3: 6MB L3</a:t>
            </a:r>
          </a:p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More than 15% duplication!!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5313" y="2573880"/>
            <a:ext cx="0" cy="1924406"/>
          </a:xfrm>
          <a:prstGeom prst="straightConnector1">
            <a:avLst/>
          </a:prstGeom>
          <a:ln w="952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5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903684" y="3336028"/>
            <a:ext cx="239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More Duplication</a:t>
            </a:r>
            <a:endParaRPr lang="en-US" sz="20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4975964"/>
            <a:ext cx="7946385" cy="9435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>
            <a:lvl1pPr marL="182880" indent="-182880" algn="l" rtl="0" eaLnBrk="1" latinLnBrk="0" hangingPunct="1">
              <a:spcBef>
                <a:spcPts val="600"/>
              </a:spcBef>
              <a:buClr>
                <a:schemeClr val="bg1"/>
              </a:buClr>
              <a:buSzPct val="30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cs typeface="Arial" pitchFamily="34" charset="0"/>
              </a:rPr>
              <a:t>For </a:t>
            </a:r>
            <a:r>
              <a:rPr lang="en-US" sz="3200" b="1" dirty="0">
                <a:solidFill>
                  <a:srgbClr val="C00000"/>
                </a:solidFill>
                <a:cs typeface="Arial" pitchFamily="34" charset="0"/>
              </a:rPr>
              <a:t>C</a:t>
            </a:r>
            <a:r>
              <a:rPr lang="en-US" sz="3200" b="1" dirty="0" smtClean="0">
                <a:solidFill>
                  <a:srgbClr val="C00000"/>
                </a:solidFill>
                <a:cs typeface="Arial" pitchFamily="34" charset="0"/>
              </a:rPr>
              <a:t>apacity</a:t>
            </a:r>
            <a:r>
              <a:rPr lang="en-US" sz="3200" b="1" dirty="0">
                <a:cs typeface="Arial" pitchFamily="34" charset="0"/>
              </a:rPr>
              <a:t>: </a:t>
            </a:r>
            <a:r>
              <a:rPr lang="en-US" sz="3200" b="1" dirty="0" smtClean="0">
                <a:solidFill>
                  <a:srgbClr val="C00000"/>
                </a:solidFill>
                <a:cs typeface="Arial" pitchFamily="34" charset="0"/>
              </a:rPr>
              <a:t>Exclusion</a:t>
            </a:r>
            <a:r>
              <a:rPr lang="en-US" sz="3200" b="1" dirty="0" smtClean="0">
                <a:cs typeface="Arial" pitchFamily="34" charset="0"/>
              </a:rPr>
              <a:t> </a:t>
            </a:r>
            <a:r>
              <a:rPr lang="en-US" sz="3200" b="1" dirty="0">
                <a:cs typeface="Arial" pitchFamily="34" charset="0"/>
              </a:rPr>
              <a:t>is a better option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2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823">
        <p:fade/>
      </p:transition>
    </mc:Choice>
    <mc:Fallback xmlns="">
      <p:transition spd="med" advTm="828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16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1054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/>
              <a:t>What about on-chip traffic? </a:t>
            </a:r>
          </a:p>
          <a:p>
            <a:pPr lvl="1"/>
            <a:r>
              <a:rPr lang="en-US" sz="2400" dirty="0" smtClean="0"/>
              <a:t>Each design also has a different impact on on-chip traffic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81000" y="2229267"/>
            <a:ext cx="3659517" cy="23882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1" y="4178707"/>
            <a:ext cx="1033354" cy="444134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DRAM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41947" y="2550737"/>
            <a:ext cx="694078" cy="44413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+mj-lt"/>
                <a:cs typeface="Times New Roman" pitchFamily="18" charset="0"/>
              </a:rPr>
              <a:t>L2</a:t>
            </a:r>
            <a:endParaRPr lang="en-US" sz="1500" dirty="0">
              <a:latin typeface="+mj-lt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941947" y="3570079"/>
            <a:ext cx="1103895" cy="4204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+mj-lt"/>
                <a:cs typeface="Times New Roman" pitchFamily="18" charset="0"/>
              </a:rPr>
              <a:t>L3 (LLC)</a:t>
            </a:r>
            <a:endParaRPr lang="en-US" sz="1500" dirty="0">
              <a:latin typeface="+mj-lt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27207" y="4802561"/>
            <a:ext cx="27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itchFamily="18" charset="0"/>
              </a:rPr>
              <a:t>Non-Inclusive Hierarchy</a:t>
            </a:r>
            <a:endParaRPr lang="en-US" sz="2000" b="1" dirty="0">
              <a:latin typeface="+mj-lt"/>
              <a:cs typeface="Times New Roman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1257434" y="2479340"/>
            <a:ext cx="0" cy="16989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4" idx="1"/>
          </p:cNvCxnSpPr>
          <p:nvPr/>
        </p:nvCxnSpPr>
        <p:spPr>
          <a:xfrm>
            <a:off x="1257434" y="2772804"/>
            <a:ext cx="6845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257434" y="3799155"/>
            <a:ext cx="6845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4" idx="2"/>
          </p:cNvCxnSpPr>
          <p:nvPr/>
        </p:nvCxnSpPr>
        <p:spPr>
          <a:xfrm rot="5400000">
            <a:off x="1862324" y="2732238"/>
            <a:ext cx="164030" cy="68929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35" idx="0"/>
          </p:cNvCxnSpPr>
          <p:nvPr/>
        </p:nvCxnSpPr>
        <p:spPr>
          <a:xfrm>
            <a:off x="2493894" y="2994871"/>
            <a:ext cx="1" cy="575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257433" y="3158901"/>
            <a:ext cx="128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Clean Victim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3894" y="2985304"/>
            <a:ext cx="810118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Dirty Victim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48148" y="3207836"/>
            <a:ext cx="1090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Fill Flow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71678" y="3930662"/>
            <a:ext cx="830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L3 Hit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stCxn id="4" idx="3"/>
          </p:cNvCxnSpPr>
          <p:nvPr/>
        </p:nvCxnSpPr>
        <p:spPr>
          <a:xfrm flipH="1" flipV="1">
            <a:off x="2636026" y="2769300"/>
            <a:ext cx="409816" cy="1142107"/>
          </a:xfrm>
          <a:prstGeom prst="bentConnector4">
            <a:avLst>
              <a:gd name="adj1" fmla="val -198720"/>
              <a:gd name="adj2" fmla="val 9830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Traffic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69800" y="2229268"/>
            <a:ext cx="3736000" cy="238825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98197" y="2562462"/>
            <a:ext cx="694078" cy="43203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+mj-lt"/>
                <a:cs typeface="Times New Roman" pitchFamily="18" charset="0"/>
              </a:rPr>
              <a:t>L2</a:t>
            </a:r>
            <a:endParaRPr lang="en-US" sz="1500" dirty="0">
              <a:latin typeface="+mj-lt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98197" y="3581803"/>
            <a:ext cx="1103895" cy="40833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+mj-lt"/>
                <a:cs typeface="Times New Roman" pitchFamily="18" charset="0"/>
              </a:rPr>
              <a:t>L3 (LLC)</a:t>
            </a:r>
            <a:endParaRPr lang="en-US" sz="1500" dirty="0">
              <a:latin typeface="+mj-lt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4490" y="4798386"/>
            <a:ext cx="258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Times New Roman" pitchFamily="18" charset="0"/>
              </a:rPr>
              <a:t>Exclusive Hierarchy</a:t>
            </a:r>
            <a:endParaRPr lang="en-US" sz="2000" b="1" dirty="0">
              <a:latin typeface="+mj-lt"/>
              <a:cs typeface="Times New Roman" pitchFamily="18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5513684" y="2491065"/>
            <a:ext cx="0" cy="16989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4" idx="1"/>
          </p:cNvCxnSpPr>
          <p:nvPr/>
        </p:nvCxnSpPr>
        <p:spPr>
          <a:xfrm flipV="1">
            <a:off x="5513684" y="2778482"/>
            <a:ext cx="684513" cy="6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5" idx="0"/>
          </p:cNvCxnSpPr>
          <p:nvPr/>
        </p:nvCxnSpPr>
        <p:spPr>
          <a:xfrm>
            <a:off x="6750146" y="3006596"/>
            <a:ext cx="0" cy="5752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93331" y="2963096"/>
            <a:ext cx="92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Clean Victim</a:t>
            </a:r>
            <a:endParaRPr lang="en-US" sz="1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26663" y="2963096"/>
            <a:ext cx="1088908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Dirty Victim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97866" y="3171441"/>
            <a:ext cx="14049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Fill Flow</a:t>
            </a:r>
            <a:endParaRPr lang="en-US" sz="1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6437056" y="3009841"/>
            <a:ext cx="0" cy="5719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91091" y="2457332"/>
            <a:ext cx="88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itchFamily="18" charset="0"/>
              </a:rPr>
              <a:t>L3 Hit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cxnSp>
        <p:nvCxnSpPr>
          <p:cNvPr id="100" name="Elbow Connector 99"/>
          <p:cNvCxnSpPr>
            <a:stCxn id="52" idx="3"/>
          </p:cNvCxnSpPr>
          <p:nvPr/>
        </p:nvCxnSpPr>
        <p:spPr>
          <a:xfrm flipH="1" flipV="1">
            <a:off x="6892276" y="2751840"/>
            <a:ext cx="409816" cy="1159193"/>
          </a:xfrm>
          <a:prstGeom prst="bentConnector4">
            <a:avLst>
              <a:gd name="adj1" fmla="val -150910"/>
              <a:gd name="adj2" fmla="val 100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40933" y="3836663"/>
            <a:ext cx="204909" cy="1494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7183" y="3836289"/>
            <a:ext cx="204909" cy="149487"/>
          </a:xfrm>
          <a:prstGeom prst="rect">
            <a:avLst/>
          </a:prstGeom>
          <a:solidFill>
            <a:srgbClr val="998308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03102" y="2772804"/>
            <a:ext cx="990793" cy="7972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545878" y="2809199"/>
            <a:ext cx="1204266" cy="7972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455000" y="5273367"/>
            <a:ext cx="8229600" cy="85826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>
            <a:lvl1pPr marL="182880" indent="-182880" algn="l" rtl="0" eaLnBrk="1" latinLnBrk="0" hangingPunct="1">
              <a:spcBef>
                <a:spcPts val="600"/>
              </a:spcBef>
              <a:buClr>
                <a:schemeClr val="bg1"/>
              </a:buClr>
              <a:buSzPct val="30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cs typeface="Arial" pitchFamily="34" charset="0"/>
              </a:rPr>
              <a:t>For </a:t>
            </a:r>
            <a:r>
              <a:rPr lang="en-US" sz="3200" b="1" dirty="0">
                <a:solidFill>
                  <a:srgbClr val="C00000"/>
                </a:solidFill>
                <a:cs typeface="Arial" pitchFamily="34" charset="0"/>
              </a:rPr>
              <a:t>B</a:t>
            </a:r>
            <a:r>
              <a:rPr lang="en-US" sz="3200" b="1" dirty="0" smtClean="0">
                <a:solidFill>
                  <a:srgbClr val="C00000"/>
                </a:solidFill>
                <a:cs typeface="Arial" pitchFamily="34" charset="0"/>
              </a:rPr>
              <a:t>andwith</a:t>
            </a:r>
            <a:r>
              <a:rPr lang="en-US" sz="3200" b="1" dirty="0" smtClean="0">
                <a:cs typeface="Arial" pitchFamily="34" charset="0"/>
              </a:rPr>
              <a:t>: </a:t>
            </a:r>
            <a:r>
              <a:rPr lang="en-US" sz="3200" b="1" dirty="0" smtClean="0">
                <a:solidFill>
                  <a:srgbClr val="C00000"/>
                </a:solidFill>
                <a:cs typeface="Arial" pitchFamily="34" charset="0"/>
              </a:rPr>
              <a:t>Non-Inclusion</a:t>
            </a:r>
            <a:r>
              <a:rPr lang="en-US" sz="3200" b="1" dirty="0" smtClean="0">
                <a:cs typeface="Arial" pitchFamily="34" charset="0"/>
              </a:rPr>
              <a:t> </a:t>
            </a:r>
            <a:r>
              <a:rPr lang="en-US" sz="3200" b="1" dirty="0">
                <a:cs typeface="Arial" pitchFamily="34" charset="0"/>
              </a:rPr>
              <a:t>is a better option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4040517" y="1907800"/>
            <a:ext cx="1295400" cy="642937"/>
          </a:xfrm>
          <a:prstGeom prst="wedgeRoundRectCallout">
            <a:avLst>
              <a:gd name="adj1" fmla="val 81740"/>
              <a:gd name="adj2" fmla="val 10842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More Traffic!!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44889" y="2845012"/>
            <a:ext cx="204909" cy="149487"/>
          </a:xfrm>
          <a:prstGeom prst="rect">
            <a:avLst/>
          </a:prstGeom>
          <a:solidFill>
            <a:srgbClr val="998308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4166983"/>
            <a:ext cx="1033354" cy="444134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DRAM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2636025" y="1907798"/>
            <a:ext cx="1295400" cy="642937"/>
          </a:xfrm>
          <a:prstGeom prst="wedgeRoundRectCallout">
            <a:avLst>
              <a:gd name="adj1" fmla="val -100245"/>
              <a:gd name="adj2" fmla="val 14175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Sliently</a:t>
            </a:r>
          </a:p>
          <a:p>
            <a:pPr algn="ctr"/>
            <a:r>
              <a:rPr lang="en-US" sz="2000" dirty="0" smtClean="0">
                <a:latin typeface="+mj-lt"/>
                <a:cs typeface="Arial" pitchFamily="34" charset="0"/>
              </a:rPr>
              <a:t>Dropped!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563">
        <p:fade/>
      </p:transition>
    </mc:Choice>
    <mc:Fallback xmlns="">
      <p:transition spd="med" advTm="1255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47549E-7 L -0.00191 0.10754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9" grpId="0" animBg="1"/>
      <p:bldP spid="39" grpId="1" animBg="1"/>
      <p:bldP spid="134" grpId="0" animBg="1"/>
      <p:bldP spid="134" grpId="1" animBg="1"/>
      <p:bldP spid="135" grpId="0" animBg="1"/>
      <p:bldP spid="135" grpId="1" animBg="1"/>
      <p:bldP spid="136" grpId="0"/>
      <p:bldP spid="136" grpId="1"/>
      <p:bldP spid="142" grpId="0"/>
      <p:bldP spid="142" grpId="1"/>
      <p:bldP spid="143" grpId="0"/>
      <p:bldP spid="143" grpId="1"/>
      <p:bldP spid="144" grpId="0"/>
      <p:bldP spid="144" grpId="1"/>
      <p:bldP spid="106" grpId="0"/>
      <p:bldP spid="106" grpId="1"/>
      <p:bldP spid="69" grpId="0" animBg="1"/>
      <p:bldP spid="114" grpId="0" animBg="1"/>
      <p:bldP spid="115" grpId="0" animBg="1"/>
      <p:bldP spid="116" grpId="0"/>
      <p:bldP spid="120" grpId="0"/>
      <p:bldP spid="121" grpId="0"/>
      <p:bldP spid="122" grpId="0"/>
      <p:bldP spid="84" grpId="0"/>
      <p:bldP spid="4" grpId="0" animBg="1"/>
      <p:bldP spid="4" grpId="1" animBg="1"/>
      <p:bldP spid="4" grpId="2" animBg="1"/>
      <p:bldP spid="52" grpId="0" animBg="1"/>
      <p:bldP spid="52" grpId="1" animBg="1"/>
      <p:bldP spid="52" grpId="2" animBg="1"/>
      <p:bldP spid="11" grpId="0" animBg="1"/>
      <p:bldP spid="60" grpId="0" animBg="1"/>
      <p:bldP spid="62" grpId="0" animBg="1"/>
      <p:bldP spid="63" grpId="0" animBg="1"/>
      <p:bldP spid="37" grpId="0" animBg="1"/>
      <p:bldP spid="37" grpId="2" animBg="1"/>
      <p:bldP spid="40" grpId="0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68611"/>
              </p:ext>
            </p:extLst>
          </p:nvPr>
        </p:nvGraphicFramePr>
        <p:xfrm>
          <a:off x="929795" y="2197089"/>
          <a:ext cx="8021485" cy="316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5200044" y="3725511"/>
            <a:ext cx="3446437" cy="1179841"/>
          </a:xfrm>
          <a:prstGeom prst="rect">
            <a:avLst/>
          </a:prstGeom>
          <a:solidFill>
            <a:srgbClr val="C00000">
              <a:alpha val="15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Inclusion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27685" y="2413185"/>
            <a:ext cx="1341995" cy="2097324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4248824" y="1763976"/>
            <a:ext cx="498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w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ant to go for non-inclusion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9881" y="285032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ant to go for exclusion</a:t>
            </a:r>
            <a:endParaRPr lang="en-US" sz="2400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855282" y="2038097"/>
            <a:ext cx="1371599" cy="3750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39851" y="3311991"/>
            <a:ext cx="243389" cy="40765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sz="quarter" idx="1"/>
          </p:nvPr>
        </p:nvSpPr>
        <p:spPr>
          <a:xfrm>
            <a:off x="185896" y="1140835"/>
            <a:ext cx="8458200" cy="685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Question</a:t>
            </a:r>
            <a:r>
              <a:rPr lang="en-US" dirty="0" smtClean="0"/>
              <a:t>: Which design do we want to choose? 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2844" y="4541770"/>
            <a:ext cx="85344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880" indent="-182880" algn="l" rtl="0" eaLnBrk="1" latinLnBrk="0" hangingPunct="1">
              <a:spcBef>
                <a:spcPts val="600"/>
              </a:spcBef>
              <a:buClr>
                <a:schemeClr val="bg1"/>
              </a:buClr>
              <a:buSzPct val="30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1633" y="5438752"/>
            <a:ext cx="69948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9203" y="5467327"/>
            <a:ext cx="6309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More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performance benefits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on exclusion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3007" y="2331196"/>
            <a:ext cx="0" cy="27886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925108" y="3504205"/>
            <a:ext cx="5180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More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BW </a:t>
            </a:r>
            <a:r>
              <a:rPr lang="en-US" sz="2200" b="1" dirty="0">
                <a:solidFill>
                  <a:srgbClr val="C00000"/>
                </a:solidFill>
              </a:rPr>
              <a:t>c</a:t>
            </a:r>
            <a:r>
              <a:rPr lang="en-US" sz="2200" b="1" dirty="0" smtClean="0">
                <a:solidFill>
                  <a:srgbClr val="C00000"/>
                </a:solidFill>
              </a:rPr>
              <a:t>onsumption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on exclusion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641195" y="1831908"/>
            <a:ext cx="3507862" cy="2819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8568" y="2360590"/>
            <a:ext cx="4189387" cy="22828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91472" y="1750406"/>
            <a:ext cx="3390528" cy="5807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238">
        <p:fade/>
      </p:transition>
    </mc:Choice>
    <mc:Fallback xmlns="">
      <p:transition spd="med" advTm="86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4" grpId="0"/>
      <p:bldP spid="45" grpId="0"/>
      <p:bldP spid="7" grpId="0"/>
      <p:bldP spid="23" grpId="0"/>
      <p:bldP spid="14" grpId="0" animBg="1"/>
      <p:bldP spid="2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Inclusion 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Each policy has its advantages/disadvantages</a:t>
            </a:r>
          </a:p>
          <a:p>
            <a:pPr lvl="1"/>
            <a:r>
              <a:rPr lang="en-US" sz="2600" b="1" dirty="0" smtClean="0">
                <a:solidFill>
                  <a:srgbClr val="2342D0"/>
                </a:solidFill>
              </a:rPr>
              <a:t>Non-Inclusion</a:t>
            </a:r>
            <a:r>
              <a:rPr lang="en-US" sz="2600" dirty="0" smtClean="0">
                <a:solidFill>
                  <a:srgbClr val="2342D0"/>
                </a:solidFill>
              </a:rPr>
              <a:t> </a:t>
            </a:r>
            <a:r>
              <a:rPr lang="en-US" sz="2600" dirty="0" smtClean="0"/>
              <a:t>provides </a:t>
            </a:r>
            <a:r>
              <a:rPr lang="en-US" sz="2600" dirty="0" smtClean="0">
                <a:solidFill>
                  <a:srgbClr val="C00000"/>
                </a:solidFill>
              </a:rPr>
              <a:t>less capacity</a:t>
            </a:r>
            <a:r>
              <a:rPr lang="en-US" sz="2600" dirty="0" smtClean="0"/>
              <a:t> </a:t>
            </a:r>
            <a:r>
              <a:rPr lang="en-US" sz="2600" dirty="0"/>
              <a:t>but </a:t>
            </a:r>
            <a:r>
              <a:rPr lang="en-US" sz="2600" dirty="0" smtClean="0">
                <a:solidFill>
                  <a:srgbClr val="00B050"/>
                </a:solidFill>
              </a:rPr>
              <a:t>higher </a:t>
            </a:r>
            <a:r>
              <a:rPr lang="en-US" sz="2600" dirty="0">
                <a:solidFill>
                  <a:srgbClr val="00B050"/>
                </a:solidFill>
              </a:rPr>
              <a:t>efficiency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on on-chip traffic </a:t>
            </a:r>
          </a:p>
          <a:p>
            <a:pPr lvl="1"/>
            <a:r>
              <a:rPr lang="en-US" sz="2600" b="1" dirty="0" smtClean="0">
                <a:solidFill>
                  <a:srgbClr val="2342D0"/>
                </a:solidFill>
              </a:rPr>
              <a:t>Exclusion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provides </a:t>
            </a:r>
            <a:r>
              <a:rPr lang="en-US" sz="2600" dirty="0" smtClean="0">
                <a:solidFill>
                  <a:srgbClr val="00B050"/>
                </a:solidFill>
              </a:rPr>
              <a:t>more capacity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/>
              <a:t>but </a:t>
            </a:r>
            <a:r>
              <a:rPr lang="en-US" sz="2600" dirty="0">
                <a:solidFill>
                  <a:srgbClr val="C00000"/>
                </a:solidFill>
              </a:rPr>
              <a:t>low efficiency</a:t>
            </a:r>
            <a:r>
              <a:rPr lang="en-US" sz="2600" dirty="0">
                <a:solidFill>
                  <a:srgbClr val="008000"/>
                </a:solidFill>
              </a:rPr>
              <a:t> </a:t>
            </a:r>
            <a:r>
              <a:rPr lang="en-US" sz="2600" dirty="0"/>
              <a:t>on on-chip </a:t>
            </a:r>
            <a:r>
              <a:rPr lang="en-US" sz="2600" dirty="0" smtClean="0"/>
              <a:t>traffic</a:t>
            </a:r>
          </a:p>
          <a:p>
            <a:endParaRPr lang="en-US" sz="2600" dirty="0" smtClean="0"/>
          </a:p>
          <a:p>
            <a:r>
              <a:rPr lang="en-US" sz="2600" dirty="0" smtClean="0"/>
              <a:t>Workloads have diverse capacity/bandwidth requirement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423862" y="4876800"/>
            <a:ext cx="8074152" cy="105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No single </a:t>
            </a:r>
            <a:r>
              <a:rPr lang="en-US" sz="2800" b="1" dirty="0">
                <a:solidFill>
                  <a:srgbClr val="C00000"/>
                </a:solidFill>
              </a:rPr>
              <a:t>static</a:t>
            </a:r>
            <a:r>
              <a:rPr lang="en-US" sz="2800" dirty="0">
                <a:solidFill>
                  <a:schemeClr val="tx1"/>
                </a:solidFill>
              </a:rPr>
              <a:t> cache configuration works best for all workloads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402">
        <p:fade/>
      </p:transition>
    </mc:Choice>
    <mc:Fallback xmlns="">
      <p:transition spd="med" advTm="434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: </a:t>
            </a:r>
            <a:r>
              <a:rPr lang="en-US" dirty="0" smtClean="0">
                <a:solidFill>
                  <a:srgbClr val="C00000"/>
                </a:solidFill>
              </a:rPr>
              <a:t>Flex</a:t>
            </a:r>
            <a:r>
              <a:rPr lang="en-US" dirty="0" smtClean="0"/>
              <a:t>ible Ex</a:t>
            </a:r>
            <a:r>
              <a:rPr lang="en-US" dirty="0" smtClean="0">
                <a:solidFill>
                  <a:srgbClr val="C00000"/>
                </a:solidFill>
              </a:rPr>
              <a:t>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lvl="1"/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3179" y="2514600"/>
            <a:ext cx="7834620" cy="152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 anchorCtr="0">
            <a:normAutofit/>
          </a:bodyPr>
          <a:lstStyle>
            <a:lvl1pPr marL="182880" indent="-182880" algn="l" rtl="0" eaLnBrk="1" latinLnBrk="0" hangingPunct="1">
              <a:spcBef>
                <a:spcPts val="600"/>
              </a:spcBef>
              <a:buClr>
                <a:schemeClr val="bg1"/>
              </a:buClr>
              <a:buSzPct val="30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Dynamically change cache inclusion according to the workload requirement!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25">
        <p:fade/>
      </p:transition>
    </mc:Choice>
    <mc:Fallback xmlns="">
      <p:transition spd="med" advTm="134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: </a:t>
            </a:r>
            <a:r>
              <a:rPr lang="en-US" dirty="0" smtClean="0">
                <a:solidFill>
                  <a:srgbClr val="C00000"/>
                </a:solidFill>
              </a:rPr>
              <a:t>Flex</a:t>
            </a:r>
            <a:r>
              <a:rPr lang="en-US" dirty="0" smtClean="0"/>
              <a:t>ible Ex</a:t>
            </a:r>
            <a:r>
              <a:rPr lang="en-US" dirty="0" smtClean="0">
                <a:solidFill>
                  <a:srgbClr val="C00000"/>
                </a:solidFill>
              </a:rPr>
              <a:t>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Providing both non-inclusion and exclusion</a:t>
            </a:r>
          </a:p>
          <a:p>
            <a:pPr lvl="1"/>
            <a:r>
              <a:rPr lang="en-US" dirty="0" smtClean="0"/>
              <a:t>Capture the best of capacity/bandwidth requirement</a:t>
            </a:r>
          </a:p>
          <a:p>
            <a:endParaRPr lang="en-US" sz="3200" dirty="0" smtClean="0"/>
          </a:p>
          <a:p>
            <a:r>
              <a:rPr lang="en-US" sz="3200" dirty="0" smtClean="0"/>
              <a:t>Key Observation</a:t>
            </a:r>
          </a:p>
          <a:p>
            <a:pPr lvl="1"/>
            <a:r>
              <a:rPr lang="en-US" dirty="0" smtClean="0"/>
              <a:t>Non-inclusion and exclusion require similar hardware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Benefits of FLEXclusion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Reducing on-chip traffic</a:t>
            </a:r>
            <a:r>
              <a:rPr lang="en-US" b="1" dirty="0" smtClean="0"/>
              <a:t> </a:t>
            </a:r>
            <a:r>
              <a:rPr lang="en-US" dirty="0" smtClean="0"/>
              <a:t>compared to </a:t>
            </a:r>
            <a:r>
              <a:rPr lang="en-US" dirty="0" smtClean="0">
                <a:solidFill>
                  <a:schemeClr val="tx1"/>
                </a:solidFill>
              </a:rPr>
              <a:t>exclusion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Improving performance</a:t>
            </a:r>
            <a:r>
              <a:rPr lang="en-US" b="1" dirty="0" smtClean="0"/>
              <a:t> </a:t>
            </a:r>
            <a:r>
              <a:rPr lang="en-US" dirty="0" smtClean="0"/>
              <a:t>compared to </a:t>
            </a:r>
            <a:r>
              <a:rPr lang="en-US" dirty="0" smtClean="0">
                <a:solidFill>
                  <a:schemeClr val="tx1"/>
                </a:solidFill>
              </a:rPr>
              <a:t>non-inclusion</a:t>
            </a:r>
          </a:p>
          <a:p>
            <a:pPr lvl="1"/>
            <a:endParaRPr lang="en-US" b="0" dirty="0" smtClean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41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977">
        <p:fade/>
      </p:transition>
    </mc:Choice>
    <mc:Fallback xmlns="">
      <p:transition spd="med" advTm="419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5|12.1|9.6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7|2.4|3.9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8|3.7|8.3|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.7|4.7|20.8|8.5|6|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9|15.2|8.2|1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7|5.4|1.5|5.2|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4|10.5|4.3|2|5.4|20.8|4.2|9.6|3.5|10.6|8.2|1.7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3.1|9.3|23.7|1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6.4|6.9|4.5|9|26.1|9.4|1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2.8|12.1|3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0.2|18.8|8.6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12.8|8|3.5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6.1|5.5|5.7|11|1.5|5.5|11.2|6|2.5|8.5|1.6|3.8|10.6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2.5|20.5|12|5|1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7.7|9.6|1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1.7|7|1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3|2.8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4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+mj-lt"/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kim-comparch</Template>
  <TotalTime>3974</TotalTime>
  <Words>1178</Words>
  <Application>Microsoft Office PowerPoint</Application>
  <PresentationFormat>On-screen Show (4:3)</PresentationFormat>
  <Paragraphs>353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FLEXclusion: Balancing Cache Capacity and On-chip Bandwidth via Flexible Exclusion</vt:lpstr>
      <vt:lpstr>Outline</vt:lpstr>
      <vt:lpstr>Introduction</vt:lpstr>
      <vt:lpstr>Trend of Cache Size Ratio</vt:lpstr>
      <vt:lpstr>On-Chip Traffic</vt:lpstr>
      <vt:lpstr>Static Inclusion</vt:lpstr>
      <vt:lpstr>Static Inclusion : Problem</vt:lpstr>
      <vt:lpstr>Our Solution : Flexible Exclusion</vt:lpstr>
      <vt:lpstr>Our Solution : Flexible Exclusion</vt:lpstr>
      <vt:lpstr>Outline</vt:lpstr>
      <vt:lpstr>FLEXclusion Overview</vt:lpstr>
      <vt:lpstr>Design</vt:lpstr>
      <vt:lpstr>Non-inclusive Mode (PDL signals 0)</vt:lpstr>
      <vt:lpstr>Exclusive Mode (PDL signals 1)</vt:lpstr>
      <vt:lpstr>Requirement Monitoring</vt:lpstr>
      <vt:lpstr>Operating Region</vt:lpstr>
      <vt:lpstr>Extensions of FLEXclusion</vt:lpstr>
      <vt:lpstr>FLEXclusion Operation</vt:lpstr>
      <vt:lpstr>Outline</vt:lpstr>
      <vt:lpstr>Evaluations</vt:lpstr>
      <vt:lpstr>Evaluations – Performance/Traffic</vt:lpstr>
      <vt:lpstr>Evaluations - Effective Cache Size</vt:lpstr>
      <vt:lpstr>Evaluations – Traffic &amp; Power</vt:lpstr>
      <vt:lpstr>Outline</vt:lpstr>
      <vt:lpstr>Conclusions &amp; Future Work</vt:lpstr>
      <vt:lpstr>Q/A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FLEXclusion: Balancing Cache Capaticy a</dc:title>
  <dc:creator>Jaewoong Sim</dc:creator>
  <cp:lastModifiedBy>Windows User</cp:lastModifiedBy>
  <cp:revision>619</cp:revision>
  <dcterms:created xsi:type="dcterms:W3CDTF">2006-08-16T00:00:00Z</dcterms:created>
  <dcterms:modified xsi:type="dcterms:W3CDTF">2012-06-13T06:34:03Z</dcterms:modified>
</cp:coreProperties>
</file>