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81" r:id="rId3"/>
    <p:sldId id="339" r:id="rId4"/>
    <p:sldId id="289" r:id="rId5"/>
    <p:sldId id="320" r:id="rId6"/>
    <p:sldId id="321" r:id="rId7"/>
    <p:sldId id="338" r:id="rId8"/>
    <p:sldId id="322" r:id="rId9"/>
    <p:sldId id="323" r:id="rId10"/>
    <p:sldId id="324" r:id="rId11"/>
    <p:sldId id="326" r:id="rId12"/>
    <p:sldId id="342" r:id="rId13"/>
    <p:sldId id="337" r:id="rId14"/>
    <p:sldId id="300" r:id="rId15"/>
    <p:sldId id="328" r:id="rId16"/>
    <p:sldId id="329" r:id="rId17"/>
    <p:sldId id="331" r:id="rId18"/>
    <p:sldId id="344" r:id="rId19"/>
    <p:sldId id="332" r:id="rId20"/>
    <p:sldId id="335" r:id="rId21"/>
    <p:sldId id="301" r:id="rId22"/>
    <p:sldId id="334" r:id="rId23"/>
    <p:sldId id="318" r:id="rId24"/>
    <p:sldId id="345" r:id="rId25"/>
    <p:sldId id="346" r:id="rId26"/>
    <p:sldId id="34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39"/>
            <p14:sldId id="289"/>
            <p14:sldId id="320"/>
            <p14:sldId id="321"/>
            <p14:sldId id="338"/>
            <p14:sldId id="322"/>
            <p14:sldId id="323"/>
            <p14:sldId id="324"/>
            <p14:sldId id="326"/>
            <p14:sldId id="342"/>
            <p14:sldId id="337"/>
            <p14:sldId id="300"/>
            <p14:sldId id="328"/>
            <p14:sldId id="329"/>
            <p14:sldId id="331"/>
            <p14:sldId id="344"/>
            <p14:sldId id="332"/>
            <p14:sldId id="335"/>
            <p14:sldId id="301"/>
            <p14:sldId id="334"/>
            <p14:sldId id="318"/>
            <p14:sldId id="345"/>
            <p14:sldId id="346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C31"/>
    <a:srgbClr val="66FF33"/>
    <a:srgbClr val="FF3300"/>
    <a:srgbClr val="009ED6"/>
    <a:srgbClr val="003300"/>
    <a:srgbClr val="DEA900"/>
    <a:srgbClr val="CC0000"/>
    <a:srgbClr val="385D8A"/>
    <a:srgbClr val="4F81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8029" autoAdjust="0"/>
  </p:normalViewPr>
  <p:slideViewPr>
    <p:cSldViewPr>
      <p:cViewPr varScale="1">
        <p:scale>
          <a:sx n="87" d="100"/>
          <a:sy n="87" d="100"/>
        </p:scale>
        <p:origin x="-594" y="-78"/>
      </p:cViewPr>
      <p:guideLst>
        <p:guide orient="horz" pos="38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61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Moin\proj\pset\docs\GRAPHS\intro.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Moin\proj\pset\docs\GRAPHS\intro.read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Moin\proj\pset\docs\GRAPHS\pset.read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Moin\proj\pset\docs\GRAPHS\pset.perf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Moin\proj\pset\docs\GRAPHS\wrq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Moin\proj\pset\docs\GRAPHS\edp.short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Moin\proj\pset\docs\GRAPHS\power.short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Moin\proj\pset\docs\GRAPHS\lefetime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6C31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val>
            <c:numRef>
              <c:f>intro.read!$A$1:$C$1</c:f>
              <c:numCache>
                <c:formatCode>General</c:formatCode>
                <c:ptCount val="3"/>
                <c:pt idx="0">
                  <c:v>1</c:v>
                </c:pt>
                <c:pt idx="1">
                  <c:v>1.2110000000000001</c:v>
                </c:pt>
                <c:pt idx="2">
                  <c:v>1.3879999999999999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02080"/>
        <c:axId val="36703616"/>
      </c:barChart>
      <c:catAx>
        <c:axId val="36702080"/>
        <c:scaling>
          <c:orientation val="minMax"/>
        </c:scaling>
        <c:delete val="0"/>
        <c:axPos val="b"/>
        <c:majorTickMark val="out"/>
        <c:minorTickMark val="none"/>
        <c:tickLblPos val="nextTo"/>
        <c:crossAx val="36703616"/>
        <c:crosses val="autoZero"/>
        <c:auto val="0"/>
        <c:lblAlgn val="ctr"/>
        <c:lblOffset val="100"/>
        <c:noMultiLvlLbl val="0"/>
      </c:catAx>
      <c:valAx>
        <c:axId val="36703616"/>
        <c:scaling>
          <c:orientation val="minMax"/>
          <c:max val="1.4"/>
          <c:min val="0.9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6702080"/>
        <c:crosses val="autoZero"/>
        <c:crossBetween val="between"/>
        <c:min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6C31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Lbls>
            <c:dLbl>
              <c:idx val="0"/>
              <c:layout>
                <c:manualLayout>
                  <c:x val="0"/>
                  <c:y val="0.42592592592592599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/>
                      <a:t>982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2.3148148148148098E-2"/>
                </c:manualLayout>
              </c:layout>
              <c:spPr>
                <a:noFill/>
              </c:spPr>
              <c:txPr>
                <a:bodyPr/>
                <a:lstStyle/>
                <a:p>
                  <a:pPr>
                    <a:defRPr sz="16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3492063492063501E-3"/>
                  <c:y val="-3.2407407407407302E-2"/>
                </c:manualLayout>
              </c:layout>
              <c:spPr>
                <a:noFill/>
              </c:spPr>
              <c:txPr>
                <a:bodyPr/>
                <a:lstStyle/>
                <a:p>
                  <a:pPr>
                    <a:defRPr sz="16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</c:spPr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intro.read!$A$1:$C$1</c:f>
              <c:numCache>
                <c:formatCode>General</c:formatCode>
                <c:ptCount val="3"/>
                <c:pt idx="0">
                  <c:v>982</c:v>
                </c:pt>
                <c:pt idx="1">
                  <c:v>694</c:v>
                </c:pt>
                <c:pt idx="2">
                  <c:v>567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34848"/>
        <c:axId val="36736384"/>
      </c:barChart>
      <c:catAx>
        <c:axId val="36734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736384"/>
        <c:crosses val="autoZero"/>
        <c:auto val="0"/>
        <c:lblAlgn val="ctr"/>
        <c:lblOffset val="100"/>
        <c:noMultiLvlLbl val="0"/>
      </c:catAx>
      <c:valAx>
        <c:axId val="36736384"/>
        <c:scaling>
          <c:orientation val="minMax"/>
          <c:max val="1000"/>
          <c:min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6734848"/>
        <c:crosses val="autoZero"/>
        <c:crossBetween val="between"/>
        <c:minorUnit val="1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B050"/>
              </a:solidFill>
            </c:spPr>
          </c:dPt>
          <c:val>
            <c:numRef>
              <c:f>intro.read!$A$1:$E$1</c:f>
              <c:numCache>
                <c:formatCode>General</c:formatCode>
                <c:ptCount val="5"/>
                <c:pt idx="0">
                  <c:v>982</c:v>
                </c:pt>
                <c:pt idx="1">
                  <c:v>694</c:v>
                </c:pt>
                <c:pt idx="2">
                  <c:v>661</c:v>
                </c:pt>
                <c:pt idx="3">
                  <c:v>594</c:v>
                </c:pt>
                <c:pt idx="4">
                  <c:v>567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632448"/>
        <c:axId val="36633984"/>
      </c:barChart>
      <c:catAx>
        <c:axId val="3663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633984"/>
        <c:crosses val="autoZero"/>
        <c:auto val="0"/>
        <c:lblAlgn val="ctr"/>
        <c:lblOffset val="100"/>
        <c:noMultiLvlLbl val="0"/>
      </c:catAx>
      <c:valAx>
        <c:axId val="36633984"/>
        <c:scaling>
          <c:orientation val="minMax"/>
          <c:max val="1000"/>
          <c:min val="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6632448"/>
        <c:crosses val="autoZero"/>
        <c:crossBetween val="between"/>
        <c:minorUnit val="1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B050"/>
              </a:solidFill>
            </c:spPr>
          </c:dPt>
          <c:val>
            <c:numRef>
              <c:f>intro.read!$A$1:$E$1</c:f>
              <c:numCache>
                <c:formatCode>General</c:formatCode>
                <c:ptCount val="5"/>
                <c:pt idx="0">
                  <c:v>1</c:v>
                </c:pt>
                <c:pt idx="1">
                  <c:v>1.2110000000000001</c:v>
                </c:pt>
                <c:pt idx="2">
                  <c:v>1.278</c:v>
                </c:pt>
                <c:pt idx="3">
                  <c:v>1.347</c:v>
                </c:pt>
                <c:pt idx="4">
                  <c:v>1.3879999999999999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91040"/>
        <c:axId val="36792576"/>
      </c:barChart>
      <c:catAx>
        <c:axId val="36791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792576"/>
        <c:crosses val="autoZero"/>
        <c:auto val="0"/>
        <c:lblAlgn val="ctr"/>
        <c:lblOffset val="100"/>
        <c:noMultiLvlLbl val="0"/>
      </c:catAx>
      <c:valAx>
        <c:axId val="36792576"/>
        <c:scaling>
          <c:orientation val="minMax"/>
          <c:max val="1.4"/>
          <c:min val="0.9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6791040"/>
        <c:crosses val="autoZero"/>
        <c:crossBetween val="between"/>
        <c:min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085739282589702E-2"/>
          <c:y val="5.1400554097404502E-2"/>
          <c:w val="0.88477449693788301"/>
          <c:h val="0.83261956838728501"/>
        </c:manualLayout>
      </c:layout>
      <c:lineChart>
        <c:grouping val="standard"/>
        <c:varyColors val="0"/>
        <c:ser>
          <c:idx val="0"/>
          <c:order val="0"/>
          <c:tx>
            <c:strRef>
              <c:f>wrq!$A$1</c:f>
              <c:strCache>
                <c:ptCount val="1"/>
                <c:pt idx="0">
                  <c:v>NoWrites</c:v>
                </c:pt>
              </c:strCache>
            </c:strRef>
          </c:tx>
          <c:spPr>
            <a:ln w="57150">
              <a:solidFill>
                <a:srgbClr val="00B050"/>
              </a:solidFill>
            </a:ln>
          </c:spPr>
          <c:marker>
            <c:spPr>
              <a:ln w="57150">
                <a:solidFill>
                  <a:srgbClr val="00B050"/>
                </a:solidFill>
              </a:ln>
            </c:spPr>
          </c:marker>
          <c:dPt>
            <c:idx val="0"/>
            <c:marker>
              <c:symbol val="none"/>
            </c:marker>
            <c:bubble3D val="0"/>
          </c:dPt>
          <c:dPt>
            <c:idx val="1"/>
            <c:marker>
              <c:symbol val="none"/>
            </c:marker>
            <c:bubble3D val="0"/>
          </c:dPt>
          <c:dPt>
            <c:idx val="2"/>
            <c:marker>
              <c:symbol val="none"/>
            </c:marker>
            <c:bubble3D val="0"/>
          </c:dPt>
          <c:dPt>
            <c:idx val="3"/>
            <c:marker>
              <c:symbol val="none"/>
            </c:marker>
            <c:bubble3D val="0"/>
          </c:dPt>
          <c:dPt>
            <c:idx val="4"/>
            <c:marker>
              <c:symbol val="none"/>
            </c:marker>
            <c:bubble3D val="0"/>
          </c:dPt>
          <c:dPt>
            <c:idx val="5"/>
            <c:marker>
              <c:symbol val="none"/>
            </c:marker>
            <c:bubble3D val="0"/>
          </c:dPt>
          <c:val>
            <c:numRef>
              <c:f>wrq!$B$1:$G$1</c:f>
              <c:numCache>
                <c:formatCode>General</c:formatCode>
                <c:ptCount val="6"/>
                <c:pt idx="0">
                  <c:v>1.3879999999999999</c:v>
                </c:pt>
                <c:pt idx="1">
                  <c:v>1.3879999999999999</c:v>
                </c:pt>
                <c:pt idx="2">
                  <c:v>1.3879999999999999</c:v>
                </c:pt>
                <c:pt idx="3">
                  <c:v>1.3879999999999999</c:v>
                </c:pt>
                <c:pt idx="4">
                  <c:v>1.3879999999999999</c:v>
                </c:pt>
                <c:pt idx="5">
                  <c:v>1.3879999999999999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wrq!$A$2</c:f>
              <c:strCache>
                <c:ptCount val="1"/>
                <c:pt idx="0">
                  <c:v>AWC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pPr>
              <a:ln w="38100">
                <a:solidFill>
                  <a:srgbClr val="FFC000"/>
                </a:solidFill>
              </a:ln>
            </c:spPr>
          </c:marker>
          <c:val>
            <c:numRef>
              <c:f>wrq!$B$2:$G$2</c:f>
              <c:numCache>
                <c:formatCode>General</c:formatCode>
                <c:ptCount val="6"/>
                <c:pt idx="0">
                  <c:v>1.054</c:v>
                </c:pt>
                <c:pt idx="1">
                  <c:v>1.107</c:v>
                </c:pt>
                <c:pt idx="2">
                  <c:v>1.2110000000000001</c:v>
                </c:pt>
                <c:pt idx="3">
                  <c:v>1.278</c:v>
                </c:pt>
                <c:pt idx="4">
                  <c:v>1.319</c:v>
                </c:pt>
                <c:pt idx="5">
                  <c:v>1.34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wrq!$A$3</c:f>
              <c:strCache>
                <c:ptCount val="1"/>
                <c:pt idx="0">
                  <c:v>PreSET+AWC</c:v>
                </c:pt>
              </c:strCache>
            </c:strRef>
          </c:tx>
          <c:spPr>
            <a:ln w="38100">
              <a:solidFill>
                <a:schemeClr val="accent4">
                  <a:lumMod val="75000"/>
                </a:schemeClr>
              </a:solidFill>
            </a:ln>
          </c:spPr>
          <c:marker>
            <c:spPr>
              <a:ln w="38100">
                <a:solidFill>
                  <a:schemeClr val="accent4">
                    <a:lumMod val="75000"/>
                  </a:schemeClr>
                </a:solidFill>
              </a:ln>
            </c:spPr>
          </c:marker>
          <c:val>
            <c:numRef>
              <c:f>wrq!$B$3:$G$3</c:f>
              <c:numCache>
                <c:formatCode>General</c:formatCode>
                <c:ptCount val="6"/>
                <c:pt idx="0">
                  <c:v>1.3069999999999999</c:v>
                </c:pt>
                <c:pt idx="1">
                  <c:v>1.323</c:v>
                </c:pt>
                <c:pt idx="2">
                  <c:v>1.347</c:v>
                </c:pt>
                <c:pt idx="3">
                  <c:v>1.3620000000000001</c:v>
                </c:pt>
                <c:pt idx="4">
                  <c:v>1.37</c:v>
                </c:pt>
                <c:pt idx="5">
                  <c:v>1.375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wrq!$A$4</c:f>
              <c:strCache>
                <c:ptCount val="1"/>
                <c:pt idx="0">
                  <c:v>Baseline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pPr>
              <a:ln w="38100">
                <a:solidFill>
                  <a:srgbClr val="C00000"/>
                </a:solidFill>
              </a:ln>
            </c:spPr>
          </c:marker>
          <c:val>
            <c:numRef>
              <c:f>wrq!$B$4:$G$4</c:f>
              <c:numCache>
                <c:formatCode>General</c:formatCode>
                <c:ptCount val="6"/>
                <c:pt idx="0">
                  <c:v>0.94099999999999995</c:v>
                </c:pt>
                <c:pt idx="1">
                  <c:v>0.95899999999999996</c:v>
                </c:pt>
                <c:pt idx="2">
                  <c:v>1</c:v>
                </c:pt>
                <c:pt idx="3">
                  <c:v>1.014</c:v>
                </c:pt>
                <c:pt idx="4">
                  <c:v>1.0169999999999999</c:v>
                </c:pt>
                <c:pt idx="5">
                  <c:v>1.0169999999999999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59456"/>
        <c:axId val="35861632"/>
      </c:lineChart>
      <c:catAx>
        <c:axId val="35859456"/>
        <c:scaling>
          <c:orientation val="minMax"/>
        </c:scaling>
        <c:delete val="0"/>
        <c:axPos val="b"/>
        <c:majorTickMark val="out"/>
        <c:minorTickMark val="none"/>
        <c:tickLblPos val="nextTo"/>
        <c:crossAx val="35861632"/>
        <c:crosses val="autoZero"/>
        <c:auto val="1"/>
        <c:lblAlgn val="ctr"/>
        <c:lblOffset val="100"/>
        <c:noMultiLvlLbl val="0"/>
      </c:catAx>
      <c:valAx>
        <c:axId val="35861632"/>
        <c:scaling>
          <c:orientation val="minMax"/>
          <c:max val="1.4"/>
          <c:min val="0.9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5859456"/>
        <c:crosses val="autoZero"/>
        <c:crossBetween val="between"/>
        <c:majorUnit val="0.05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009ED6"/>
              </a:solidFill>
            </c:spPr>
          </c:dPt>
          <c:dPt>
            <c:idx val="2"/>
            <c:invertIfNegative val="0"/>
            <c:bubble3D val="0"/>
            <c:spPr>
              <a:solidFill>
                <a:srgbClr val="66FF33"/>
              </a:solidFill>
              <a:ln>
                <a:solidFill>
                  <a:srgbClr val="7030A0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B050"/>
              </a:solidFill>
            </c:spPr>
          </c:dPt>
          <c:val>
            <c:numRef>
              <c:f>intro.read!$A$1:$C$1</c:f>
              <c:numCache>
                <c:formatCode>General</c:formatCode>
                <c:ptCount val="3"/>
                <c:pt idx="0">
                  <c:v>0.91</c:v>
                </c:pt>
                <c:pt idx="1">
                  <c:v>0.77</c:v>
                </c:pt>
                <c:pt idx="2">
                  <c:v>0.76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039872"/>
        <c:axId val="35955072"/>
      </c:barChart>
      <c:catAx>
        <c:axId val="35039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955072"/>
        <c:crosses val="autoZero"/>
        <c:auto val="0"/>
        <c:lblAlgn val="ctr"/>
        <c:lblOffset val="100"/>
        <c:noMultiLvlLbl val="0"/>
      </c:catAx>
      <c:valAx>
        <c:axId val="35955072"/>
        <c:scaling>
          <c:orientation val="minMax"/>
          <c:max val="1"/>
          <c:min val="0.6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5039872"/>
        <c:crosses val="autoZero"/>
        <c:crossBetween val="between"/>
        <c:majorUnit val="0.05"/>
        <c:minorUnit val="0.05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009ED6"/>
              </a:solidFill>
            </c:spPr>
          </c:dPt>
          <c:dPt>
            <c:idx val="2"/>
            <c:invertIfNegative val="0"/>
            <c:bubble3D val="0"/>
            <c:spPr>
              <a:solidFill>
                <a:srgbClr val="66FF33"/>
              </a:solidFill>
              <a:ln>
                <a:solidFill>
                  <a:srgbClr val="7030A0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B050"/>
              </a:solidFill>
            </c:spPr>
          </c:dPt>
          <c:val>
            <c:numRef>
              <c:f>intro.read!$A$1:$C$1</c:f>
              <c:numCache>
                <c:formatCode>General</c:formatCode>
                <c:ptCount val="3"/>
                <c:pt idx="0">
                  <c:v>1.33</c:v>
                </c:pt>
                <c:pt idx="1">
                  <c:v>1.26</c:v>
                </c:pt>
                <c:pt idx="2">
                  <c:v>1.38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419072"/>
        <c:axId val="36420608"/>
      </c:barChart>
      <c:catAx>
        <c:axId val="36419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420608"/>
        <c:crosses val="autoZero"/>
        <c:auto val="0"/>
        <c:lblAlgn val="ctr"/>
        <c:lblOffset val="100"/>
        <c:noMultiLvlLbl val="0"/>
      </c:catAx>
      <c:valAx>
        <c:axId val="36420608"/>
        <c:scaling>
          <c:orientation val="minMax"/>
          <c:max val="1.4"/>
          <c:min val="0.9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6419072"/>
        <c:crosses val="autoZero"/>
        <c:crossBetween val="between"/>
        <c:majorUnit val="0.05"/>
        <c:minorUnit val="0.05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pct80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</c:spPr>
          </c:dPt>
          <c:dPt>
            <c:idx val="2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9ED6"/>
              </a:solidFill>
            </c:spPr>
          </c:dPt>
          <c:dPt>
            <c:idx val="5"/>
            <c:invertIfNegative val="0"/>
            <c:bubble3D val="0"/>
            <c:spPr>
              <a:solidFill>
                <a:srgbClr val="66FF33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9"/>
            <c:invertIfNegative val="0"/>
            <c:bubble3D val="0"/>
            <c:spPr>
              <a:solidFill>
                <a:srgbClr val="009ED6"/>
              </a:solidFill>
            </c:spPr>
          </c:dPt>
          <c:dPt>
            <c:idx val="10"/>
            <c:invertIfNegative val="0"/>
            <c:bubble3D val="0"/>
            <c:spPr>
              <a:solidFill>
                <a:srgbClr val="66FF33"/>
              </a:solidFill>
            </c:spPr>
          </c:dPt>
          <c:val>
            <c:numRef>
              <c:f>lifetime!$A$23:$K$23</c:f>
              <c:numCache>
                <c:formatCode>General</c:formatCode>
                <c:ptCount val="11"/>
                <c:pt idx="0">
                  <c:v>4</c:v>
                </c:pt>
                <c:pt idx="2">
                  <c:v>20</c:v>
                </c:pt>
                <c:pt idx="3">
                  <c:v>13.6</c:v>
                </c:pt>
                <c:pt idx="4">
                  <c:v>8.2000000000000011</c:v>
                </c:pt>
                <c:pt idx="5">
                  <c:v>7.9</c:v>
                </c:pt>
                <c:pt idx="7">
                  <c:v>12.2</c:v>
                </c:pt>
                <c:pt idx="8">
                  <c:v>7.4</c:v>
                </c:pt>
                <c:pt idx="9">
                  <c:v>5</c:v>
                </c:pt>
                <c:pt idx="10">
                  <c:v>4.9000000000000004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43904"/>
        <c:axId val="37249792"/>
      </c:barChart>
      <c:catAx>
        <c:axId val="37243904"/>
        <c:scaling>
          <c:orientation val="minMax"/>
        </c:scaling>
        <c:delete val="0"/>
        <c:axPos val="b"/>
        <c:majorTickMark val="out"/>
        <c:minorTickMark val="none"/>
        <c:tickLblPos val="nextTo"/>
        <c:crossAx val="37249792"/>
        <c:crosses val="autoZero"/>
        <c:auto val="1"/>
        <c:lblAlgn val="ctr"/>
        <c:lblOffset val="100"/>
        <c:noMultiLvlLbl val="0"/>
      </c:catAx>
      <c:valAx>
        <c:axId val="37249792"/>
        <c:scaling>
          <c:orientation val="minMax"/>
          <c:max val="2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243904"/>
        <c:crosses val="autoZero"/>
        <c:crossBetween val="between"/>
        <c:majorUnit val="4"/>
        <c:min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4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88303"/>
            <a:ext cx="2895600" cy="26969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53200"/>
            <a:ext cx="2895600" cy="3133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9578" y="6468046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90890" y="3321715"/>
            <a:ext cx="4772528" cy="990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atin typeface="+mn-lt"/>
              </a:rPr>
              <a:t>Moinuddin</a:t>
            </a:r>
            <a:r>
              <a:rPr lang="en-US" sz="2400" b="1" dirty="0" smtClean="0">
                <a:latin typeface="+mn-lt"/>
              </a:rPr>
              <a:t> K. </a:t>
            </a:r>
            <a:r>
              <a:rPr lang="en-US" sz="2400" b="1" dirty="0" err="1" smtClean="0">
                <a:latin typeface="+mn-lt"/>
              </a:rPr>
              <a:t>Qureshi</a:t>
            </a:r>
            <a:endParaRPr lang="en-US" sz="2400" b="1" dirty="0" smtClean="0">
              <a:latin typeface="+mn-lt"/>
            </a:endParaRPr>
          </a:p>
          <a:p>
            <a:pPr algn="ctr"/>
            <a:r>
              <a:rPr lang="en-US" sz="2400" b="1" dirty="0" smtClean="0">
                <a:latin typeface="+mn-lt"/>
              </a:rPr>
              <a:t>ECE, Georgia Tech</a:t>
            </a:r>
          </a:p>
          <a:p>
            <a:pPr algn="ctr"/>
            <a:endParaRPr lang="en-US" sz="2400" b="1" dirty="0">
              <a:latin typeface="+mn-lt"/>
            </a:endParaRPr>
          </a:p>
          <a:p>
            <a:pPr algn="ctr"/>
            <a:endParaRPr lang="en-US" sz="2400" b="1" dirty="0" smtClean="0">
              <a:latin typeface="+mn-lt"/>
            </a:endParaRPr>
          </a:p>
          <a:p>
            <a:pPr algn="ctr"/>
            <a:endParaRPr lang="en-US" sz="2400" b="1" dirty="0">
              <a:latin typeface="+mn-lt"/>
            </a:endParaRPr>
          </a:p>
          <a:p>
            <a:pPr algn="ctr"/>
            <a:endParaRPr lang="en-US" sz="2400" b="1" dirty="0"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995236" y="6270970"/>
            <a:ext cx="5153528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b="1" dirty="0" smtClean="0">
                <a:latin typeface="+mn-lt"/>
              </a:rPr>
              <a:t>ISCA 2012  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8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192360" y="4665890"/>
            <a:ext cx="6797685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latin typeface="+mn-lt"/>
              </a:rPr>
              <a:t>Michele </a:t>
            </a:r>
            <a:r>
              <a:rPr lang="en-US" sz="2400" b="1" dirty="0" err="1" smtClean="0">
                <a:latin typeface="+mn-lt"/>
              </a:rPr>
              <a:t>Franceschini</a:t>
            </a:r>
            <a:r>
              <a:rPr lang="en-US" sz="2400" b="1" dirty="0" smtClean="0">
                <a:latin typeface="+mn-lt"/>
              </a:rPr>
              <a:t>, </a:t>
            </a:r>
            <a:r>
              <a:rPr lang="en-US" sz="2400" b="1" dirty="0" err="1" smtClean="0">
                <a:latin typeface="+mn-lt"/>
              </a:rPr>
              <a:t>Ashish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Jagmohan</a:t>
            </a:r>
            <a:r>
              <a:rPr lang="en-US" sz="2400" b="1" dirty="0" smtClean="0">
                <a:latin typeface="+mn-lt"/>
              </a:rPr>
              <a:t>, Luis </a:t>
            </a:r>
            <a:r>
              <a:rPr lang="en-US" sz="2400" b="1" dirty="0" err="1" smtClean="0">
                <a:latin typeface="+mn-lt"/>
              </a:rPr>
              <a:t>Lastras</a:t>
            </a:r>
            <a:r>
              <a:rPr lang="en-US" sz="2400" b="1" dirty="0" smtClean="0">
                <a:latin typeface="+mn-lt"/>
              </a:rPr>
              <a:t> </a:t>
            </a:r>
          </a:p>
          <a:p>
            <a:pPr algn="ctr"/>
            <a:r>
              <a:rPr lang="en-US" sz="2400" b="1" dirty="0" smtClean="0">
                <a:latin typeface="+mn-lt"/>
              </a:rPr>
              <a:t>IBM T. J. Watson Research Center</a:t>
            </a:r>
          </a:p>
          <a:p>
            <a:pPr algn="ctr"/>
            <a:endParaRPr lang="en-US" sz="2400" b="1" dirty="0" smtClean="0">
              <a:latin typeface="+mn-lt"/>
            </a:endParaRPr>
          </a:p>
          <a:p>
            <a:pPr algn="ctr"/>
            <a:endParaRPr lang="en-US" sz="2400" b="1" dirty="0" smtClean="0">
              <a:latin typeface="+mn-lt"/>
            </a:endParaRPr>
          </a:p>
          <a:p>
            <a:pPr algn="ctr"/>
            <a:endParaRPr lang="en-US" sz="2400" b="1" dirty="0" smtClean="0">
              <a:latin typeface="+mn-lt"/>
            </a:endParaRPr>
          </a:p>
          <a:p>
            <a:pPr algn="ctr"/>
            <a:endParaRPr lang="en-US" sz="24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793" y="1355129"/>
            <a:ext cx="848937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err="1" smtClean="0"/>
              <a:t>PreSET</a:t>
            </a:r>
            <a:r>
              <a:rPr lang="en-US" sz="4400" b="1" dirty="0" smtClean="0"/>
              <a:t>:  </a:t>
            </a:r>
            <a:r>
              <a:rPr lang="en-US" sz="4000" b="1" dirty="0" smtClean="0"/>
              <a:t>Improving PCM performance</a:t>
            </a:r>
          </a:p>
          <a:p>
            <a:pPr algn="ctr"/>
            <a:r>
              <a:rPr lang="en-US" sz="4000" b="1" dirty="0"/>
              <a:t>b</a:t>
            </a:r>
            <a:r>
              <a:rPr lang="en-US" sz="4000" b="1" dirty="0" smtClean="0"/>
              <a:t>y exploiting asymmetry in write times</a:t>
            </a:r>
          </a:p>
          <a:p>
            <a:r>
              <a:rPr lang="en-US" sz="4400" b="1" dirty="0" smtClean="0"/>
              <a:t> </a:t>
            </a:r>
            <a:endParaRPr lang="en-US" sz="4400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to do </a:t>
            </a:r>
            <a:r>
              <a:rPr lang="en-US" dirty="0" err="1" smtClean="0"/>
              <a:t>PreSET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70" y="6039735"/>
            <a:ext cx="908972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Initiating </a:t>
            </a:r>
            <a:r>
              <a:rPr lang="en-US" sz="2400" dirty="0" err="1" smtClean="0"/>
              <a:t>PreSET</a:t>
            </a:r>
            <a:r>
              <a:rPr lang="en-US" sz="2400" dirty="0" smtClean="0"/>
              <a:t> at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write to line in DRAM$ </a:t>
            </a: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 large </a:t>
            </a:r>
            <a:r>
              <a:rPr lang="en-US" sz="2400" dirty="0" err="1" smtClean="0"/>
              <a:t>PreSET</a:t>
            </a:r>
            <a:r>
              <a:rPr lang="en-US" sz="2400" dirty="0" smtClean="0"/>
              <a:t> window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45" y="1009485"/>
            <a:ext cx="784452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As soon as the line is read </a:t>
            </a:r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 Data corruption (if no write)</a:t>
            </a:r>
          </a:p>
          <a:p>
            <a:pPr lvl="0"/>
            <a:endParaRPr lang="en-US" sz="1600" dirty="0">
              <a:solidFill>
                <a:prstClr val="black"/>
              </a:solidFill>
              <a:sym typeface="Wingdings" pitchFamily="2" charset="2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When the write reaches memory system  Too late</a:t>
            </a:r>
          </a:p>
          <a:p>
            <a:pPr lvl="0"/>
            <a:endParaRPr lang="en-US" sz="1600" dirty="0">
              <a:solidFill>
                <a:prstClr val="black"/>
              </a:solidFill>
              <a:sym typeface="Wingdings" pitchFamily="2" charset="2"/>
            </a:endParaRPr>
          </a:p>
          <a:p>
            <a:pPr lvl="0"/>
            <a:r>
              <a:rPr lang="en-US" sz="2400" dirty="0" smtClean="0">
                <a:solidFill>
                  <a:srgbClr val="C00000"/>
                </a:solidFill>
                <a:sym typeface="Wingdings" pitchFamily="2" charset="2"/>
              </a:rPr>
              <a:t>Solution:  </a:t>
            </a:r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When line gets first write in DRAM$, initiate </a:t>
            </a:r>
            <a:r>
              <a:rPr lang="en-US" sz="2400" dirty="0" err="1" smtClean="0">
                <a:solidFill>
                  <a:prstClr val="black"/>
                </a:solidFill>
                <a:sym typeface="Wingdings" pitchFamily="2" charset="2"/>
              </a:rPr>
              <a:t>PreSET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096" y="3006545"/>
            <a:ext cx="4395689" cy="2419515"/>
            <a:chOff x="61096" y="3006545"/>
            <a:chExt cx="4395689" cy="2419515"/>
          </a:xfrm>
        </p:grpSpPr>
        <p:sp>
          <p:nvSpPr>
            <p:cNvPr id="37" name="Rounded Rectangle 36"/>
            <p:cNvSpPr/>
            <p:nvPr/>
          </p:nvSpPr>
          <p:spPr>
            <a:xfrm>
              <a:off x="131051" y="3006545"/>
              <a:ext cx="4325734" cy="24195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68074" y="4427530"/>
              <a:ext cx="352649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flipH="1">
              <a:off x="768074" y="3889861"/>
              <a:ext cx="115216" cy="499264"/>
            </a:xfrm>
            <a:prstGeom prst="downArrow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096" y="3405313"/>
              <a:ext cx="1562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DRAM$ Install </a:t>
              </a:r>
            </a:p>
            <a:p>
              <a:pPr algn="ctr"/>
              <a:r>
                <a:rPr lang="en-US" dirty="0" smtClean="0"/>
                <a:t>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38683" y="3390595"/>
            <a:ext cx="1246571" cy="1003266"/>
            <a:chOff x="1538683" y="3390595"/>
            <a:chExt cx="1246571" cy="1003266"/>
          </a:xfrm>
        </p:grpSpPr>
        <p:sp>
          <p:nvSpPr>
            <p:cNvPr id="16" name="Down Arrow 15"/>
            <p:cNvSpPr/>
            <p:nvPr/>
          </p:nvSpPr>
          <p:spPr>
            <a:xfrm flipH="1">
              <a:off x="1538683" y="3894597"/>
              <a:ext cx="115216" cy="499264"/>
            </a:xfrm>
            <a:prstGeom prst="downArrow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flipH="1">
              <a:off x="1765384" y="3889860"/>
              <a:ext cx="115216" cy="499264"/>
            </a:xfrm>
            <a:prstGeom prst="downArrow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 flipH="1">
              <a:off x="2670036" y="3889860"/>
              <a:ext cx="115216" cy="499264"/>
            </a:xfrm>
            <a:prstGeom prst="downArrow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 flipH="1">
              <a:off x="1997034" y="3889861"/>
              <a:ext cx="115216" cy="499264"/>
            </a:xfrm>
            <a:prstGeom prst="downArrow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190824" y="4072116"/>
              <a:ext cx="380520" cy="96015"/>
              <a:chOff x="1810370" y="3399752"/>
              <a:chExt cx="380520" cy="96015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810370" y="3399754"/>
                <a:ext cx="76810" cy="96013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60460" y="3399753"/>
                <a:ext cx="76810" cy="96013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114080" y="3399752"/>
                <a:ext cx="76810" cy="96013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ight Brace 26"/>
            <p:cNvSpPr/>
            <p:nvPr/>
          </p:nvSpPr>
          <p:spPr>
            <a:xfrm rot="16200000">
              <a:off x="2048618" y="3191629"/>
              <a:ext cx="226701" cy="12465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66604" y="3390595"/>
              <a:ext cx="762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writes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96291" y="4557463"/>
            <a:ext cx="2186427" cy="369332"/>
            <a:chOff x="1482907" y="4557463"/>
            <a:chExt cx="2359398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1482907" y="4888390"/>
              <a:ext cx="2359398" cy="0"/>
            </a:xfrm>
            <a:prstGeom prst="straightConnector1">
              <a:avLst/>
            </a:prstGeom>
            <a:ln w="28575">
              <a:solidFill>
                <a:srgbClr val="006C3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845245" y="4557463"/>
              <a:ext cx="16980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006C31"/>
                  </a:solidFill>
                </a:rPr>
                <a:t>PreSET</a:t>
              </a:r>
              <a:r>
                <a:rPr lang="en-US" b="1" dirty="0" smtClean="0">
                  <a:solidFill>
                    <a:srgbClr val="006C31"/>
                  </a:solidFill>
                </a:rPr>
                <a:t> Window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2374" y="3252184"/>
            <a:ext cx="1222194" cy="1154162"/>
            <a:chOff x="3072374" y="3252184"/>
            <a:chExt cx="1222194" cy="1154162"/>
          </a:xfrm>
        </p:grpSpPr>
        <p:sp>
          <p:nvSpPr>
            <p:cNvPr id="21" name="Down Arrow 20"/>
            <p:cNvSpPr/>
            <p:nvPr/>
          </p:nvSpPr>
          <p:spPr>
            <a:xfrm flipV="1">
              <a:off x="3629098" y="3833902"/>
              <a:ext cx="153620" cy="572444"/>
            </a:xfrm>
            <a:prstGeom prst="downArrow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72374" y="3252184"/>
              <a:ext cx="1222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Eviction to </a:t>
              </a:r>
              <a:br>
                <a:rPr lang="en-US" dirty="0" smtClean="0"/>
              </a:br>
              <a:r>
                <a:rPr lang="en-US" dirty="0" smtClean="0"/>
                <a:t>memory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65868" y="3006545"/>
            <a:ext cx="4525657" cy="2419515"/>
            <a:chOff x="4565868" y="3006545"/>
            <a:chExt cx="4525657" cy="2419515"/>
          </a:xfrm>
        </p:grpSpPr>
        <p:sp>
          <p:nvSpPr>
            <p:cNvPr id="36" name="Rounded Rectangle 35"/>
            <p:cNvSpPr/>
            <p:nvPr/>
          </p:nvSpPr>
          <p:spPr>
            <a:xfrm>
              <a:off x="4565868" y="3006545"/>
              <a:ext cx="4525657" cy="24195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712" y="3236975"/>
              <a:ext cx="4337970" cy="1990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34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 Support for </a:t>
            </a:r>
            <a:r>
              <a:rPr lang="en-US" dirty="0" err="1" smtClean="0"/>
              <a:t>PreSET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PreSET</a:t>
            </a:r>
            <a:r>
              <a:rPr lang="en-US" sz="2400" dirty="0" smtClean="0"/>
              <a:t> requires small changes, PSQ is much simpler than WRQ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830" y="4581150"/>
            <a:ext cx="8779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PCM memory arrays needs to support bimodal writes: short and long</a:t>
            </a:r>
          </a:p>
          <a:p>
            <a:endParaRPr lang="en-US" sz="2400" dirty="0"/>
          </a:p>
          <a:p>
            <a:r>
              <a:rPr lang="en-US" sz="2400" dirty="0"/>
              <a:t>Scheduling:  </a:t>
            </a:r>
            <a:r>
              <a:rPr lang="en-US" sz="2400" dirty="0" err="1"/>
              <a:t>PreSET</a:t>
            </a:r>
            <a:r>
              <a:rPr lang="en-US" sz="2400" dirty="0"/>
              <a:t> are low priority, non-blocking for </a:t>
            </a:r>
            <a:r>
              <a:rPr lang="en-US" sz="2400"/>
              <a:t>read </a:t>
            </a:r>
            <a:r>
              <a:rPr lang="en-US" sz="2400" smtClean="0"/>
              <a:t>requests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00093" y="3098073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99358" y="3098073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00093" y="2934529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99358" y="2934529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00092" y="2790833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99357" y="2790833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00092" y="2627289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99357" y="2627289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0092" y="225795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DRAM $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2174384" y="2872605"/>
            <a:ext cx="710493" cy="1387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6715" y="2752428"/>
            <a:ext cx="145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Processor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31883" y="2059848"/>
            <a:ext cx="1121650" cy="2113565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Memory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24" name="Rectangle 1023"/>
          <p:cNvSpPr/>
          <p:nvPr/>
        </p:nvSpPr>
        <p:spPr>
          <a:xfrm>
            <a:off x="6446944" y="2329785"/>
            <a:ext cx="134421" cy="60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82436" y="2329785"/>
            <a:ext cx="134421" cy="60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16857" y="2329785"/>
            <a:ext cx="134421" cy="60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51278" y="2329785"/>
            <a:ext cx="134421" cy="60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5" name="Group 1024"/>
          <p:cNvGrpSpPr/>
          <p:nvPr/>
        </p:nvGrpSpPr>
        <p:grpSpPr>
          <a:xfrm>
            <a:off x="6446943" y="2176047"/>
            <a:ext cx="538756" cy="153738"/>
            <a:chOff x="932262" y="2660782"/>
            <a:chExt cx="538756" cy="153738"/>
          </a:xfrm>
        </p:grpSpPr>
        <p:sp>
          <p:nvSpPr>
            <p:cNvPr id="39" name="Rectangle 38"/>
            <p:cNvSpPr/>
            <p:nvPr/>
          </p:nvSpPr>
          <p:spPr>
            <a:xfrm>
              <a:off x="932262" y="2660900"/>
              <a:ext cx="134421" cy="1536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682" y="2660782"/>
              <a:ext cx="135493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17662" y="2660900"/>
              <a:ext cx="117514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3504" y="2660900"/>
              <a:ext cx="117514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8" name="Right Arrow 1027"/>
          <p:cNvSpPr/>
          <p:nvPr/>
        </p:nvSpPr>
        <p:spPr>
          <a:xfrm>
            <a:off x="6984278" y="2483593"/>
            <a:ext cx="509200" cy="14369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/>
          <p:cNvSpPr txBox="1"/>
          <p:nvPr/>
        </p:nvSpPr>
        <p:spPr>
          <a:xfrm>
            <a:off x="5826816" y="2355412"/>
            <a:ext cx="66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WRQ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445523" y="3200005"/>
            <a:ext cx="134421" cy="319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81015" y="3200005"/>
            <a:ext cx="134421" cy="319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715436" y="3200005"/>
            <a:ext cx="134421" cy="319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49857" y="3200005"/>
            <a:ext cx="134421" cy="319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887089" y="31577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RDQ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087697" y="3783004"/>
            <a:ext cx="1106417" cy="1524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10800000">
            <a:off x="6998948" y="3270542"/>
            <a:ext cx="494530" cy="1242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102150" y="3783005"/>
            <a:ext cx="1391328" cy="529310"/>
            <a:chOff x="6102150" y="3783005"/>
            <a:chExt cx="1391328" cy="529310"/>
          </a:xfrm>
        </p:grpSpPr>
        <p:grpSp>
          <p:nvGrpSpPr>
            <p:cNvPr id="89" name="Group 88"/>
            <p:cNvGrpSpPr/>
            <p:nvPr/>
          </p:nvGrpSpPr>
          <p:grpSpPr>
            <a:xfrm>
              <a:off x="6102150" y="3783005"/>
              <a:ext cx="538756" cy="153738"/>
              <a:chOff x="932262" y="2660782"/>
              <a:chExt cx="538756" cy="15373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932262" y="2660900"/>
                <a:ext cx="134421" cy="1536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066682" y="2660782"/>
                <a:ext cx="135493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217662" y="2660900"/>
                <a:ext cx="117514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53504" y="2660900"/>
                <a:ext cx="117514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6640906" y="3783123"/>
              <a:ext cx="538756" cy="153738"/>
              <a:chOff x="932262" y="2660782"/>
              <a:chExt cx="538756" cy="15373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32262" y="2660900"/>
                <a:ext cx="134421" cy="1536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66682" y="2660782"/>
                <a:ext cx="135493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217662" y="2660900"/>
                <a:ext cx="117514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53504" y="2660900"/>
                <a:ext cx="117514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6302695" y="394298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PSQ</a:t>
              </a:r>
              <a:endParaRPr lang="en-US" dirty="0"/>
            </a:p>
          </p:txBody>
        </p:sp>
        <p:sp>
          <p:nvSpPr>
            <p:cNvPr id="102" name="Right Arrow 101"/>
            <p:cNvSpPr/>
            <p:nvPr/>
          </p:nvSpPr>
          <p:spPr>
            <a:xfrm>
              <a:off x="7306188" y="3827768"/>
              <a:ext cx="187290" cy="6688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2" name="Rounded Rectangle 1031"/>
          <p:cNvSpPr/>
          <p:nvPr/>
        </p:nvSpPr>
        <p:spPr>
          <a:xfrm>
            <a:off x="5828357" y="2059848"/>
            <a:ext cx="1477831" cy="2222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Arrow Connector 1033"/>
          <p:cNvCxnSpPr/>
          <p:nvPr/>
        </p:nvCxnSpPr>
        <p:spPr>
          <a:xfrm>
            <a:off x="4113838" y="2790833"/>
            <a:ext cx="161301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106293" y="3078389"/>
            <a:ext cx="1620555" cy="88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4614933" y="248359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579957" y="31480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</a:t>
            </a:r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3499358" y="3332680"/>
            <a:ext cx="2258175" cy="973395"/>
            <a:chOff x="3499358" y="3332680"/>
            <a:chExt cx="2258175" cy="973395"/>
          </a:xfrm>
        </p:grpSpPr>
        <p:cxnSp>
          <p:nvCxnSpPr>
            <p:cNvPr id="1054" name="Elbow Connector 1053"/>
            <p:cNvCxnSpPr/>
            <p:nvPr/>
          </p:nvCxnSpPr>
          <p:spPr>
            <a:xfrm>
              <a:off x="3499358" y="3332680"/>
              <a:ext cx="2227490" cy="561974"/>
            </a:xfrm>
            <a:prstGeom prst="bentConnector3">
              <a:avLst>
                <a:gd name="adj1" fmla="val 64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35065" y="3936743"/>
              <a:ext cx="22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PreSET</a:t>
              </a:r>
              <a:r>
                <a:rPr lang="en-US" dirty="0" smtClean="0"/>
                <a:t> (Address only)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1798239" y="2059848"/>
            <a:ext cx="1201853" cy="644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49733" y="1745875"/>
            <a:ext cx="324065" cy="30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73798" y="1745875"/>
            <a:ext cx="324065" cy="30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798239" y="1753898"/>
            <a:ext cx="607087" cy="30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405327" y="1753898"/>
            <a:ext cx="726391" cy="30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9733" y="1745874"/>
            <a:ext cx="2781985" cy="3139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385855" y="1054444"/>
            <a:ext cx="2006062" cy="1005404"/>
            <a:chOff x="385855" y="1054444"/>
            <a:chExt cx="2006062" cy="1005404"/>
          </a:xfrm>
        </p:grpSpPr>
        <p:sp>
          <p:nvSpPr>
            <p:cNvPr id="136" name="Rectangle 135"/>
            <p:cNvSpPr/>
            <p:nvPr/>
          </p:nvSpPr>
          <p:spPr>
            <a:xfrm>
              <a:off x="988230" y="1753898"/>
              <a:ext cx="376858" cy="305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365088" y="1745875"/>
              <a:ext cx="460860" cy="305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5855" y="1054444"/>
              <a:ext cx="2006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PI</a:t>
              </a:r>
              <a:r>
                <a:rPr lang="en-US" dirty="0" smtClean="0"/>
                <a:t>= </a:t>
              </a:r>
              <a:r>
                <a:rPr lang="en-US" dirty="0" err="1" smtClean="0"/>
                <a:t>PreSET</a:t>
              </a:r>
              <a:r>
                <a:rPr lang="en-US" dirty="0" smtClean="0"/>
                <a:t> Initiated</a:t>
              </a:r>
            </a:p>
            <a:p>
              <a:pPr algn="ctr"/>
              <a:r>
                <a:rPr lang="en-US" b="1" dirty="0" smtClean="0"/>
                <a:t>PD</a:t>
              </a:r>
              <a:r>
                <a:rPr lang="en-US" dirty="0" smtClean="0"/>
                <a:t>= </a:t>
              </a:r>
              <a:r>
                <a:rPr lang="en-US" dirty="0" err="1" smtClean="0"/>
                <a:t>PreSET</a:t>
              </a:r>
              <a:r>
                <a:rPr lang="en-US" dirty="0" smtClean="0"/>
                <a:t> Done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9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99" grpId="0" animBg="1"/>
      <p:bldP spid="134" grpId="0" animBg="1"/>
      <p:bldP spid="135" grpId="0" animBg="1"/>
      <p:bldP spid="138" grpId="0" animBg="1"/>
      <p:bldP spid="139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of </a:t>
            </a:r>
            <a:r>
              <a:rPr lang="en-US" dirty="0" err="1" smtClean="0"/>
              <a:t>PreSET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00093" y="3098073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99358" y="3098073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00093" y="2934529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99358" y="2934529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00092" y="2790833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99357" y="2790833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00092" y="2627289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99357" y="2627289"/>
            <a:ext cx="499265" cy="1536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0092" y="225795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DRAM $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2174384" y="2872605"/>
            <a:ext cx="710493" cy="1387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6715" y="2752428"/>
            <a:ext cx="145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Processor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31883" y="2059848"/>
            <a:ext cx="1121650" cy="2113565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PCM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24" name="Rectangle 1023"/>
          <p:cNvSpPr/>
          <p:nvPr/>
        </p:nvSpPr>
        <p:spPr>
          <a:xfrm>
            <a:off x="6446944" y="2329785"/>
            <a:ext cx="134421" cy="60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82436" y="2329785"/>
            <a:ext cx="134421" cy="60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16857" y="2329785"/>
            <a:ext cx="134421" cy="60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51278" y="2329785"/>
            <a:ext cx="134421" cy="60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5" name="Group 1024"/>
          <p:cNvGrpSpPr/>
          <p:nvPr/>
        </p:nvGrpSpPr>
        <p:grpSpPr>
          <a:xfrm>
            <a:off x="6446943" y="2176047"/>
            <a:ext cx="538756" cy="153738"/>
            <a:chOff x="932262" y="2660782"/>
            <a:chExt cx="538756" cy="153738"/>
          </a:xfrm>
        </p:grpSpPr>
        <p:sp>
          <p:nvSpPr>
            <p:cNvPr id="39" name="Rectangle 38"/>
            <p:cNvSpPr/>
            <p:nvPr/>
          </p:nvSpPr>
          <p:spPr>
            <a:xfrm>
              <a:off x="932262" y="2660900"/>
              <a:ext cx="134421" cy="1536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682" y="2660782"/>
              <a:ext cx="135493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17662" y="2660900"/>
              <a:ext cx="117514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3504" y="2660900"/>
              <a:ext cx="117514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8" name="Right Arrow 1027"/>
          <p:cNvSpPr/>
          <p:nvPr/>
        </p:nvSpPr>
        <p:spPr>
          <a:xfrm>
            <a:off x="6984278" y="2483593"/>
            <a:ext cx="509200" cy="14369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/>
          <p:cNvSpPr txBox="1"/>
          <p:nvPr/>
        </p:nvSpPr>
        <p:spPr>
          <a:xfrm>
            <a:off x="5826816" y="2355412"/>
            <a:ext cx="66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WRQ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445523" y="3200005"/>
            <a:ext cx="134421" cy="319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81015" y="3200005"/>
            <a:ext cx="134421" cy="319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715436" y="3200005"/>
            <a:ext cx="134421" cy="319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49857" y="3200005"/>
            <a:ext cx="134421" cy="319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887089" y="31577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RDQ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087697" y="3783004"/>
            <a:ext cx="1106417" cy="1524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10800000">
            <a:off x="6998948" y="3270542"/>
            <a:ext cx="494530" cy="1242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102150" y="3783005"/>
            <a:ext cx="1391328" cy="529310"/>
            <a:chOff x="6102150" y="3783005"/>
            <a:chExt cx="1391328" cy="529310"/>
          </a:xfrm>
        </p:grpSpPr>
        <p:grpSp>
          <p:nvGrpSpPr>
            <p:cNvPr id="89" name="Group 88"/>
            <p:cNvGrpSpPr/>
            <p:nvPr/>
          </p:nvGrpSpPr>
          <p:grpSpPr>
            <a:xfrm>
              <a:off x="6102150" y="3783005"/>
              <a:ext cx="538756" cy="153738"/>
              <a:chOff x="932262" y="2660782"/>
              <a:chExt cx="538756" cy="15373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932262" y="2660900"/>
                <a:ext cx="134421" cy="1536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066682" y="2660782"/>
                <a:ext cx="135493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217662" y="2660900"/>
                <a:ext cx="117514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53504" y="2660900"/>
                <a:ext cx="117514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6640906" y="3783123"/>
              <a:ext cx="538756" cy="153738"/>
              <a:chOff x="932262" y="2660782"/>
              <a:chExt cx="538756" cy="15373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32262" y="2660900"/>
                <a:ext cx="134421" cy="1536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66682" y="2660782"/>
                <a:ext cx="135493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217662" y="2660900"/>
                <a:ext cx="117514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53504" y="2660900"/>
                <a:ext cx="117514" cy="152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6302695" y="394298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PSQ</a:t>
              </a:r>
              <a:endParaRPr lang="en-US" dirty="0"/>
            </a:p>
          </p:txBody>
        </p:sp>
        <p:sp>
          <p:nvSpPr>
            <p:cNvPr id="102" name="Right Arrow 101"/>
            <p:cNvSpPr/>
            <p:nvPr/>
          </p:nvSpPr>
          <p:spPr>
            <a:xfrm>
              <a:off x="7306188" y="3827768"/>
              <a:ext cx="187290" cy="6688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2" name="Rounded Rectangle 1031"/>
          <p:cNvSpPr/>
          <p:nvPr/>
        </p:nvSpPr>
        <p:spPr>
          <a:xfrm>
            <a:off x="5828357" y="2059848"/>
            <a:ext cx="1477831" cy="2222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Arrow Connector 1033"/>
          <p:cNvCxnSpPr/>
          <p:nvPr/>
        </p:nvCxnSpPr>
        <p:spPr>
          <a:xfrm>
            <a:off x="4113838" y="2790833"/>
            <a:ext cx="161301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106293" y="3078389"/>
            <a:ext cx="1620555" cy="88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4614933" y="248359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579957" y="314801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</a:t>
            </a:r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3499358" y="3332680"/>
            <a:ext cx="2258175" cy="973395"/>
            <a:chOff x="3499358" y="3332680"/>
            <a:chExt cx="2258175" cy="973395"/>
          </a:xfrm>
        </p:grpSpPr>
        <p:cxnSp>
          <p:nvCxnSpPr>
            <p:cNvPr id="1054" name="Elbow Connector 1053"/>
            <p:cNvCxnSpPr/>
            <p:nvPr/>
          </p:nvCxnSpPr>
          <p:spPr>
            <a:xfrm>
              <a:off x="3499358" y="3332680"/>
              <a:ext cx="2227490" cy="561974"/>
            </a:xfrm>
            <a:prstGeom prst="bentConnector3">
              <a:avLst>
                <a:gd name="adj1" fmla="val 64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35065" y="3936743"/>
              <a:ext cx="22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PreSET</a:t>
              </a:r>
              <a:r>
                <a:rPr lang="en-US" dirty="0" smtClean="0"/>
                <a:t> (Address only)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1798239" y="2059848"/>
            <a:ext cx="1201853" cy="644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349733" y="1745875"/>
            <a:ext cx="324065" cy="30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73798" y="1745875"/>
            <a:ext cx="324065" cy="30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798239" y="1753898"/>
            <a:ext cx="607087" cy="30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405327" y="1753898"/>
            <a:ext cx="1129738" cy="30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988230" y="1753898"/>
            <a:ext cx="376858" cy="305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365088" y="1745875"/>
            <a:ext cx="460860" cy="305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9733" y="1745874"/>
            <a:ext cx="3185332" cy="3139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985601" y="3191044"/>
            <a:ext cx="214214" cy="2283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43" y="13082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PI=1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8653533" y="5156181"/>
            <a:ext cx="214214" cy="228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90663" y="131672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PD=1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990223" y="3200005"/>
            <a:ext cx="214214" cy="2283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2744776" y="1779673"/>
            <a:ext cx="214214" cy="228342"/>
          </a:xfrm>
          <a:prstGeom prst="ellips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990223" y="3199619"/>
            <a:ext cx="214214" cy="228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2744776" y="1779673"/>
            <a:ext cx="214214" cy="22834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415832" y="1762945"/>
            <a:ext cx="1129738" cy="30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28698 -3.33333E-6 C -0.41598 -3.33333E-6 -0.57396 -0.05787 -0.57396 -0.10416 L -0.57396 -0.2074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98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0.28715 -0.00023 C 0.41597 -0.00023 0.57465 0.05648 0.57465 0.10278 L 0.57465 0.20694 " pathEditMode="relative" rAng="0" ptsTypes="FfFF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8" grpId="0"/>
      <p:bldP spid="79" grpId="0" animBg="1"/>
      <p:bldP spid="72" grpId="0" animBg="1"/>
      <p:bldP spid="80" grpId="0" animBg="1"/>
      <p:bldP spid="77" grpId="0" animBg="1"/>
      <p:bldP spid="77" grpId="1" animBg="1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</p:spPr>
        <p:txBody>
          <a:bodyPr/>
          <a:lstStyle/>
          <a:p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The Slow-Write Problem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PreSET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Exploiting Write Asymmetry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Experimental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Discussion and 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6569676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6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Read Latency and Speedup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937272" y="3215928"/>
            <a:ext cx="24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Effective Read Latency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170" y="4773175"/>
            <a:ext cx="3302830" cy="19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060649"/>
              </p:ext>
            </p:extLst>
          </p:nvPr>
        </p:nvGraphicFramePr>
        <p:xfrm>
          <a:off x="304800" y="2112567"/>
          <a:ext cx="4000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680077" y="2140696"/>
            <a:ext cx="4314878" cy="2743200"/>
            <a:chOff x="4680077" y="2140696"/>
            <a:chExt cx="4314878" cy="2743200"/>
          </a:xfrm>
        </p:grpSpPr>
        <p:graphicFrame>
          <p:nvGraphicFramePr>
            <p:cNvPr id="13" name="Char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51456837"/>
                </p:ext>
              </p:extLst>
            </p:nvPr>
          </p:nvGraphicFramePr>
          <p:xfrm>
            <a:off x="4994455" y="2140696"/>
            <a:ext cx="40005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 rot="16200000">
              <a:off x="4333988" y="3215927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 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23525" y="2276850"/>
            <a:ext cx="3302830" cy="22658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32125" y="2303055"/>
            <a:ext cx="3302830" cy="22658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2422" y="5042412"/>
            <a:ext cx="5799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err="1" smtClean="0">
                <a:solidFill>
                  <a:prstClr val="black"/>
                </a:solidFill>
              </a:rPr>
              <a:t>PreSET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is more effective than AWC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PreSET+AWC</a:t>
            </a:r>
            <a:r>
              <a:rPr lang="en-US" sz="2400" dirty="0" smtClean="0"/>
              <a:t> obtains performance very close to No Writes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74840" y="1600299"/>
            <a:ext cx="6410472" cy="369332"/>
            <a:chOff x="1115550" y="1393535"/>
            <a:chExt cx="6410472" cy="369332"/>
          </a:xfrm>
        </p:grpSpPr>
        <p:grpSp>
          <p:nvGrpSpPr>
            <p:cNvPr id="23" name="Group 22"/>
            <p:cNvGrpSpPr/>
            <p:nvPr/>
          </p:nvGrpSpPr>
          <p:grpSpPr>
            <a:xfrm>
              <a:off x="1115550" y="1393535"/>
              <a:ext cx="1122155" cy="369332"/>
              <a:chOff x="1115550" y="1441293"/>
              <a:chExt cx="112215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115550" y="1508750"/>
                <a:ext cx="230430" cy="23043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69170" y="1441293"/>
                <a:ext cx="96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Baseline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297695" y="1393535"/>
              <a:ext cx="788409" cy="369332"/>
              <a:chOff x="1115550" y="1441293"/>
              <a:chExt cx="788409" cy="36933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115550" y="1508750"/>
                <a:ext cx="230430" cy="230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69170" y="1441293"/>
                <a:ext cx="634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AWC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38504" y="1393535"/>
              <a:ext cx="1032579" cy="369332"/>
              <a:chOff x="1115550" y="1441293"/>
              <a:chExt cx="1032579" cy="36933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15550" y="1508750"/>
                <a:ext cx="230430" cy="230430"/>
              </a:xfrm>
              <a:prstGeom prst="rect">
                <a:avLst/>
              </a:prstGeom>
              <a:solidFill>
                <a:srgbClr val="009E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269170" y="1441293"/>
                <a:ext cx="87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 smtClean="0"/>
                  <a:t>PreSET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61141" y="1393535"/>
              <a:ext cx="1598118" cy="369332"/>
              <a:chOff x="1115550" y="1441293"/>
              <a:chExt cx="1598118" cy="36933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115550" y="1508750"/>
                <a:ext cx="230430" cy="23043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269170" y="1441293"/>
                <a:ext cx="1444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 smtClean="0"/>
                  <a:t>PreSET+AWC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99902" y="1393535"/>
              <a:ext cx="1326120" cy="369332"/>
              <a:chOff x="1115550" y="1441293"/>
              <a:chExt cx="1326120" cy="36933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115550" y="1508750"/>
                <a:ext cx="230430" cy="23043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69170" y="1441293"/>
                <a:ext cx="1172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No Writes</a:t>
                </a:r>
                <a:endParaRPr lang="en-US" dirty="0"/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1115550" y="4601148"/>
            <a:ext cx="3110805" cy="26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28137" y="4639155"/>
            <a:ext cx="3110805" cy="26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123068" y="1969631"/>
            <a:ext cx="674951" cy="287079"/>
          </a:xfrm>
          <a:prstGeom prst="wedgeRoundRectCallout">
            <a:avLst>
              <a:gd name="adj1" fmla="val 55881"/>
              <a:gd name="adj2" fmla="val 15817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35%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20585" y="3968885"/>
            <a:ext cx="1270308" cy="3840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575622" y="3556833"/>
            <a:ext cx="1270308" cy="3840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20" grpId="0" animBg="1"/>
      <p:bldP spid="2" grpId="0" animBg="1"/>
      <p:bldP spid="5" grpId="0" animBg="1"/>
      <p:bldP spid="40" grpId="0" animBg="1"/>
      <p:bldP spid="4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Impact on Write Queue Size</a:t>
            </a:r>
            <a:endParaRPr lang="en-US" sz="4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854033"/>
              </p:ext>
            </p:extLst>
          </p:nvPr>
        </p:nvGraphicFramePr>
        <p:xfrm>
          <a:off x="1183535" y="1408253"/>
          <a:ext cx="6330983" cy="3795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1776197" y="1600278"/>
            <a:ext cx="5607130" cy="3149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76197" y="4135008"/>
            <a:ext cx="560713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3437" y="4864703"/>
            <a:ext cx="5299890" cy="26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21773" y="286032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Speedup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19637" y="376567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Baseline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1662" y="2843956"/>
            <a:ext cx="64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DEA900"/>
                </a:solidFill>
              </a:rPr>
              <a:t>AWC</a:t>
            </a:r>
            <a:endParaRPr lang="en-US" b="1" dirty="0">
              <a:solidFill>
                <a:srgbClr val="DEA9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1374" y="1945923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PreSET+AWC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4498" y="474948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970503" y="4753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77728" y="476420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32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37853" y="474948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64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33858" y="47494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128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49780" y="474948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256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AWC is reliant on having large WRQ, but (</a:t>
            </a:r>
            <a:r>
              <a:rPr lang="en-US" sz="2400" dirty="0" err="1" smtClean="0"/>
              <a:t>PreSET+AWC</a:t>
            </a:r>
            <a:r>
              <a:rPr lang="en-US" sz="2400" dirty="0" smtClean="0"/>
              <a:t>) is not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16711" y="5318204"/>
            <a:ext cx="472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Entries in WRQ (per bank, 32 banks)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88232" y="1095369"/>
            <a:ext cx="1176527" cy="360363"/>
          </a:xfrm>
          <a:prstGeom prst="wedgeRoundRectCallout">
            <a:avLst>
              <a:gd name="adj1" fmla="val -20833"/>
              <a:gd name="adj2" fmla="val 10177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3300"/>
                </a:solidFill>
              </a:rPr>
              <a:t>No Writes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3534639" y="4374407"/>
            <a:ext cx="1675580" cy="283553"/>
          </a:xfrm>
          <a:prstGeom prst="wedgeRoundRectCallout">
            <a:avLst>
              <a:gd name="adj1" fmla="val -21416"/>
              <a:gd name="adj2" fmla="val 117126"/>
              <a:gd name="adj3" fmla="val 16667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1K Entries Total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3133" y="49652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dirty="0" smtClean="0"/>
              <a:t>32</a:t>
            </a:r>
            <a:r>
              <a:rPr lang="en-US" b="1" dirty="0" smtClean="0"/>
              <a:t>KB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13893" y="497991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dirty="0" smtClean="0"/>
              <a:t>64</a:t>
            </a:r>
            <a:r>
              <a:rPr lang="en-US" b="1" dirty="0" smtClean="0"/>
              <a:t>KB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73470" y="497991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dirty="0" smtClean="0"/>
              <a:t>128</a:t>
            </a:r>
            <a:r>
              <a:rPr lang="en-US" b="1" dirty="0" smtClean="0"/>
              <a:t>KB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95738" y="497991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dirty="0" smtClean="0"/>
              <a:t>256</a:t>
            </a:r>
            <a:r>
              <a:rPr lang="en-US" b="1" dirty="0" smtClean="0"/>
              <a:t>KB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517458" y="497991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dirty="0" smtClean="0"/>
              <a:t>512</a:t>
            </a:r>
            <a:r>
              <a:rPr lang="en-US" b="1" dirty="0" smtClean="0"/>
              <a:t>KB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06483" y="49652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b="1" dirty="0" smtClean="0"/>
              <a:t>1MB</a:t>
            </a:r>
            <a:r>
              <a:rPr lang="en-US" b="1" dirty="0" smtClean="0"/>
              <a:t>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67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Where do the cycles go?</a:t>
            </a:r>
            <a:endParaRPr lang="en-US" sz="4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1431940"/>
            <a:ext cx="8858040" cy="331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PreSET</a:t>
            </a:r>
            <a:r>
              <a:rPr lang="en-US" sz="2400" dirty="0" smtClean="0"/>
              <a:t> increases memory utilization </a:t>
            </a:r>
            <a:r>
              <a:rPr lang="en-US" sz="2400" dirty="0" smtClean="0">
                <a:sym typeface="Wingdings" pitchFamily="2" charset="2"/>
              </a:rPr>
              <a:t> Power/Lifetime overheads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783329" y="1986550"/>
            <a:ext cx="67592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5019" y="2485815"/>
            <a:ext cx="67592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1472" y="3024095"/>
            <a:ext cx="67592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80720" y="1909740"/>
            <a:ext cx="0" cy="230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791473" y="4214040"/>
            <a:ext cx="6889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0297" y="5156420"/>
            <a:ext cx="849114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Static/Dynamic throttling schemes for reduce overheads (in paper)</a:t>
            </a:r>
            <a:endParaRPr lang="en-US" sz="24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34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 animBg="1"/>
      <p:bldP spid="11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769743"/>
              </p:ext>
            </p:extLst>
          </p:nvPr>
        </p:nvGraphicFramePr>
        <p:xfrm>
          <a:off x="5050861" y="1871630"/>
          <a:ext cx="4000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732704"/>
              </p:ext>
            </p:extLst>
          </p:nvPr>
        </p:nvGraphicFramePr>
        <p:xfrm>
          <a:off x="306699" y="1895557"/>
          <a:ext cx="4000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Power and Energy-Delay-Product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28301" y="3006957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Power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099163" y="2990511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EDP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74840" y="1470345"/>
            <a:ext cx="788409" cy="369332"/>
            <a:chOff x="1115550" y="1441293"/>
            <a:chExt cx="788409" cy="369332"/>
          </a:xfrm>
        </p:grpSpPr>
        <p:sp>
          <p:nvSpPr>
            <p:cNvPr id="27" name="Rectangle 26"/>
            <p:cNvSpPr/>
            <p:nvPr/>
          </p:nvSpPr>
          <p:spPr>
            <a:xfrm>
              <a:off x="1115550" y="1508750"/>
              <a:ext cx="230430" cy="2304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69170" y="1441293"/>
              <a:ext cx="634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AWC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56985" y="1470345"/>
            <a:ext cx="979680" cy="369332"/>
            <a:chOff x="1115550" y="1441293"/>
            <a:chExt cx="979680" cy="369332"/>
          </a:xfrm>
        </p:grpSpPr>
        <p:sp>
          <p:nvSpPr>
            <p:cNvPr id="25" name="Rectangle 24"/>
            <p:cNvSpPr/>
            <p:nvPr/>
          </p:nvSpPr>
          <p:spPr>
            <a:xfrm>
              <a:off x="1115550" y="1508750"/>
              <a:ext cx="230430" cy="230430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69170" y="1441293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PreSET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5838" y="1470345"/>
            <a:ext cx="1598118" cy="369332"/>
            <a:chOff x="1115550" y="1441293"/>
            <a:chExt cx="1598118" cy="369332"/>
          </a:xfrm>
        </p:grpSpPr>
        <p:sp>
          <p:nvSpPr>
            <p:cNvPr id="23" name="Rectangle 22"/>
            <p:cNvSpPr/>
            <p:nvPr/>
          </p:nvSpPr>
          <p:spPr>
            <a:xfrm>
              <a:off x="1115550" y="1508750"/>
              <a:ext cx="230430" cy="23043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69170" y="1441293"/>
              <a:ext cx="1444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 smtClean="0"/>
                <a:t>PreSET+AWC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PreSET</a:t>
            </a:r>
            <a:r>
              <a:rPr lang="en-US" sz="2400" dirty="0" smtClean="0"/>
              <a:t> based schemes increase power but improve EDP significantly</a:t>
            </a:r>
          </a:p>
        </p:txBody>
      </p:sp>
      <p:sp>
        <p:nvSpPr>
          <p:cNvPr id="2" name="Rectangle 1"/>
          <p:cNvSpPr/>
          <p:nvPr/>
        </p:nvSpPr>
        <p:spPr>
          <a:xfrm>
            <a:off x="929658" y="2069813"/>
            <a:ext cx="3335102" cy="22274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79364" y="2061432"/>
            <a:ext cx="3335102" cy="22274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67269" y="4335708"/>
            <a:ext cx="2979431" cy="26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93746" y="4369922"/>
            <a:ext cx="2979431" cy="26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9321" y="4331804"/>
            <a:ext cx="2979431" cy="26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ular Callout 34"/>
          <p:cNvSpPr/>
          <p:nvPr/>
        </p:nvSpPr>
        <p:spPr>
          <a:xfrm>
            <a:off x="7721210" y="2821652"/>
            <a:ext cx="729616" cy="287079"/>
          </a:xfrm>
          <a:prstGeom prst="wedgeRoundRectCallout">
            <a:avLst>
              <a:gd name="adj1" fmla="val 37844"/>
              <a:gd name="adj2" fmla="val 180925"/>
              <a:gd name="adj3" fmla="val 16667"/>
            </a:avLst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-24%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Lifetime Impact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Lifetime Depends on Write Traffic Utilization (</a:t>
            </a:r>
            <a:r>
              <a:rPr lang="en-US" sz="2400" dirty="0" err="1" smtClean="0"/>
              <a:t>PreSET</a:t>
            </a:r>
            <a:r>
              <a:rPr lang="en-US" sz="2400" dirty="0" smtClean="0"/>
              <a:t> uses idle cycles)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0" y="1931205"/>
            <a:ext cx="88868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402684" y="1331443"/>
            <a:ext cx="1557927" cy="1288236"/>
            <a:chOff x="2402684" y="1331443"/>
            <a:chExt cx="1557927" cy="1288236"/>
          </a:xfrm>
        </p:grpSpPr>
        <p:sp>
          <p:nvSpPr>
            <p:cNvPr id="5" name="Right Arrow 4"/>
            <p:cNvSpPr/>
            <p:nvPr/>
          </p:nvSpPr>
          <p:spPr>
            <a:xfrm rot="7298603">
              <a:off x="2264839" y="2048945"/>
              <a:ext cx="960890" cy="180577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02684" y="1331443"/>
              <a:ext cx="15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Our workloads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1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794546"/>
              </p:ext>
            </p:extLst>
          </p:nvPr>
        </p:nvGraphicFramePr>
        <p:xfrm>
          <a:off x="865917" y="1821355"/>
          <a:ext cx="7584987" cy="3429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Lifetime Impact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1269170" y="4926795"/>
            <a:ext cx="7104925" cy="30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PreSET</a:t>
            </a:r>
            <a:r>
              <a:rPr lang="en-US" sz="2400" dirty="0" smtClean="0"/>
              <a:t> based schemes have lifetime of 5+ years, higher than rated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4887" y="4941513"/>
            <a:ext cx="7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Rated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19698" y="4941513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Average Lifetime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2555" y="4899589"/>
            <a:ext cx="259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Worst-Workload Lifetime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90082" y="3236378"/>
            <a:ext cx="26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System Lifetime (in Years)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69170" y="4350720"/>
            <a:ext cx="714333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08495" y="1429713"/>
            <a:ext cx="1122155" cy="369332"/>
            <a:chOff x="1115550" y="1441293"/>
            <a:chExt cx="1122155" cy="369332"/>
          </a:xfrm>
        </p:grpSpPr>
        <p:sp>
          <p:nvSpPr>
            <p:cNvPr id="30" name="Rectangle 29"/>
            <p:cNvSpPr/>
            <p:nvPr/>
          </p:nvSpPr>
          <p:spPr>
            <a:xfrm>
              <a:off x="1115550" y="1508750"/>
              <a:ext cx="230430" cy="2304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69170" y="1441293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Baseline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4050" y="1422376"/>
            <a:ext cx="788409" cy="369332"/>
            <a:chOff x="1115550" y="1441293"/>
            <a:chExt cx="788409" cy="369332"/>
          </a:xfrm>
        </p:grpSpPr>
        <p:sp>
          <p:nvSpPr>
            <p:cNvPr id="28" name="Rectangle 27"/>
            <p:cNvSpPr/>
            <p:nvPr/>
          </p:nvSpPr>
          <p:spPr>
            <a:xfrm>
              <a:off x="1115550" y="1508750"/>
              <a:ext cx="230430" cy="2304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9170" y="1441293"/>
              <a:ext cx="634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AWC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59548" y="1431707"/>
            <a:ext cx="1032579" cy="369332"/>
            <a:chOff x="1115550" y="1441293"/>
            <a:chExt cx="1032579" cy="369332"/>
          </a:xfrm>
        </p:grpSpPr>
        <p:sp>
          <p:nvSpPr>
            <p:cNvPr id="26" name="Rectangle 25"/>
            <p:cNvSpPr/>
            <p:nvPr/>
          </p:nvSpPr>
          <p:spPr>
            <a:xfrm>
              <a:off x="1115550" y="1508750"/>
              <a:ext cx="230430" cy="230430"/>
            </a:xfrm>
            <a:prstGeom prst="rect">
              <a:avLst/>
            </a:pr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9170" y="1441293"/>
              <a:ext cx="87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 smtClean="0"/>
                <a:t>PreSET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25071" y="1395296"/>
            <a:ext cx="1555357" cy="369332"/>
            <a:chOff x="4883596" y="1508750"/>
            <a:chExt cx="1555357" cy="369332"/>
          </a:xfrm>
        </p:grpSpPr>
        <p:sp>
          <p:nvSpPr>
            <p:cNvPr id="24" name="Rectangle 23"/>
            <p:cNvSpPr/>
            <p:nvPr/>
          </p:nvSpPr>
          <p:spPr>
            <a:xfrm>
              <a:off x="4883596" y="1590925"/>
              <a:ext cx="230430" cy="23043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94455" y="1508750"/>
              <a:ext cx="1444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 smtClean="0"/>
                <a:t>PreSET+AWC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345980" y="2008015"/>
            <a:ext cx="7007092" cy="28915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dirty="0" smtClean="0"/>
              <a:t>In Memoriam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6575" y="977634"/>
            <a:ext cx="5210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John P. Karidis (1958-2012)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419850" y="2002381"/>
            <a:ext cx="56514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IBM Distinguished Engineer</a:t>
            </a:r>
          </a:p>
          <a:p>
            <a:endParaRPr lang="en-US" sz="2400" dirty="0"/>
          </a:p>
          <a:p>
            <a:r>
              <a:rPr lang="en-US" sz="2400" dirty="0" smtClean="0"/>
              <a:t>Initiator &amp; Tech </a:t>
            </a:r>
            <a:r>
              <a:rPr lang="en-US" sz="2400" dirty="0"/>
              <a:t>L</a:t>
            </a:r>
            <a:r>
              <a:rPr lang="en-US" sz="2400" dirty="0" smtClean="0"/>
              <a:t>ead of  PCM Project at IBM</a:t>
            </a:r>
          </a:p>
          <a:p>
            <a:endParaRPr lang="en-US" sz="2400" dirty="0" smtClean="0"/>
          </a:p>
          <a:p>
            <a:r>
              <a:rPr lang="en-US" sz="2400" dirty="0" smtClean="0"/>
              <a:t>Exceptionally Versatile Researcher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Butterfly Laptop Design </a:t>
            </a:r>
            <a:r>
              <a:rPr lang="en-US" sz="2000" dirty="0" smtClean="0"/>
              <a:t>(now in </a:t>
            </a:r>
            <a:r>
              <a:rPr lang="en-US" sz="2000" dirty="0" smtClean="0"/>
              <a:t>MOMA/NYC)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Worlds fastest robotic probing arm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PCM: material, devices, architecture, OS</a:t>
            </a:r>
          </a:p>
          <a:p>
            <a:endParaRPr lang="en-US" sz="2400" dirty="0" smtClean="0"/>
          </a:p>
          <a:p>
            <a:r>
              <a:rPr lang="en-US" sz="2400" dirty="0" smtClean="0"/>
              <a:t>Great Human Being, Mentor, Colleague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761465" y="2430470"/>
            <a:ext cx="2159573" cy="2513314"/>
            <a:chOff x="345852" y="2046418"/>
            <a:chExt cx="3241443" cy="35551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53" y="2046419"/>
              <a:ext cx="3241442" cy="355513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45852" y="2046418"/>
              <a:ext cx="3241443" cy="35551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</p:spPr>
        <p:txBody>
          <a:bodyPr/>
          <a:lstStyle/>
          <a:p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The Slow-Write Problem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PreSET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Exploiting Write Asymmetry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Experimental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 Discussion and 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6569676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6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210" y="0"/>
            <a:ext cx="9101985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Isn’t </a:t>
            </a:r>
            <a:r>
              <a:rPr lang="en-US" sz="4800" dirty="0" err="1" smtClean="0"/>
              <a:t>PreSET</a:t>
            </a:r>
            <a:r>
              <a:rPr lang="en-US" sz="4800" dirty="0" smtClean="0"/>
              <a:t> Similar to</a:t>
            </a:r>
            <a:r>
              <a:rPr lang="en-US" sz="4800" dirty="0"/>
              <a:t> </a:t>
            </a:r>
            <a:r>
              <a:rPr lang="en-US" sz="4800" dirty="0" smtClean="0"/>
              <a:t>Flash ERASE?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616285" y="1163105"/>
            <a:ext cx="802664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C0000"/>
                </a:solidFill>
              </a:rPr>
              <a:t>Yes:  </a:t>
            </a:r>
            <a:r>
              <a:rPr lang="en-US" sz="2400" dirty="0" smtClean="0"/>
              <a:t>Both  </a:t>
            </a:r>
            <a:r>
              <a:rPr lang="en-US" sz="2400" dirty="0"/>
              <a:t>e</a:t>
            </a:r>
            <a:r>
              <a:rPr lang="en-US" sz="2400" dirty="0" smtClean="0"/>
              <a:t>xploit </a:t>
            </a:r>
            <a:r>
              <a:rPr lang="en-US" sz="2400" dirty="0"/>
              <a:t>a</a:t>
            </a:r>
            <a:r>
              <a:rPr lang="en-US" sz="2400" dirty="0" smtClean="0"/>
              <a:t>symmetry in </a:t>
            </a:r>
            <a:r>
              <a:rPr lang="en-US" sz="2400" dirty="0"/>
              <a:t>w</a:t>
            </a:r>
            <a:r>
              <a:rPr lang="en-US" sz="2400" dirty="0" smtClean="0"/>
              <a:t>rite </a:t>
            </a:r>
            <a:r>
              <a:rPr lang="en-US" sz="2400" dirty="0"/>
              <a:t>o</a:t>
            </a:r>
            <a:r>
              <a:rPr lang="en-US" sz="2400" dirty="0" smtClean="0"/>
              <a:t>perations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6C31"/>
                </a:solidFill>
              </a:rPr>
              <a:t>No:</a:t>
            </a:r>
            <a:endParaRPr lang="en-US" sz="2800" dirty="0" smtClean="0">
              <a:solidFill>
                <a:srgbClr val="006C3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PreSET</a:t>
            </a:r>
            <a:r>
              <a:rPr lang="en-US" sz="2400" dirty="0" smtClean="0"/>
              <a:t> is optional, ERASE  mandatory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PreSET</a:t>
            </a:r>
            <a:r>
              <a:rPr lang="en-US" sz="2400" dirty="0" smtClean="0"/>
              <a:t> at same granularity as write, ERASE at 64x-128x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PreSET</a:t>
            </a:r>
            <a:r>
              <a:rPr lang="en-US" sz="2400" dirty="0" smtClean="0"/>
              <a:t> is “in-place”, ERASE  “out-of-place”</a:t>
            </a:r>
          </a:p>
          <a:p>
            <a:pPr lvl="1"/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PreSET</a:t>
            </a:r>
            <a:r>
              <a:rPr lang="en-US" sz="2400" dirty="0" smtClean="0"/>
              <a:t> is optional and obviates the (bulky) indirection tables of ERASE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880" y="4965200"/>
            <a:ext cx="798824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sz="2400" dirty="0" smtClean="0"/>
              <a:t>Limited  “out-of-place” </a:t>
            </a:r>
            <a:r>
              <a:rPr lang="en-US" sz="2400" dirty="0" err="1" smtClean="0"/>
              <a:t>PreSET</a:t>
            </a:r>
            <a:r>
              <a:rPr lang="en-US" sz="2400" dirty="0" smtClean="0"/>
              <a:t> for latency-critical writes: (database-commit, persistent memory, power failure)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00" y="3774645"/>
            <a:ext cx="7604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prstClr val="black"/>
                </a:solidFill>
              </a:rPr>
              <a:t>Out-of-place writes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</a:t>
            </a:r>
            <a:r>
              <a:rPr lang="en-US" sz="2400" dirty="0">
                <a:solidFill>
                  <a:prstClr val="black"/>
                </a:solidFill>
              </a:rPr>
              <a:t> indirection tables (area, latency)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For PCM, table needs to be per-line (~10MB for 32GB)</a:t>
            </a:r>
          </a:p>
        </p:txBody>
      </p:sp>
    </p:spTree>
    <p:extLst>
      <p:ext uri="{BB962C8B-B14F-4D97-AF65-F5344CB8AC3E}">
        <p14:creationId xmlns:p14="http://schemas.microsoft.com/office/powerpoint/2010/main" val="3107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309045" y="1201510"/>
            <a:ext cx="85295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PCM “Slow-Write” problem: Write </a:t>
            </a:r>
            <a:r>
              <a:rPr lang="en-US" sz="2400" dirty="0" smtClean="0">
                <a:solidFill>
                  <a:prstClr val="black"/>
                </a:solidFill>
              </a:rPr>
              <a:t>blocks read, </a:t>
            </a:r>
            <a:r>
              <a:rPr lang="en-US" sz="2400" dirty="0" smtClean="0">
                <a:solidFill>
                  <a:prstClr val="black"/>
                </a:solidFill>
              </a:rPr>
              <a:t>causes slowdown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  <a:sym typeface="Wingdings" pitchFamily="2" charset="2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We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exploit asymmetry </a:t>
            </a:r>
            <a:r>
              <a:rPr lang="en-US" sz="2400" dirty="0" smtClean="0">
                <a:solidFill>
                  <a:prstClr val="black"/>
                </a:solidFill>
              </a:rPr>
              <a:t>in PCM writes: SET is slow, RESET is fast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We propose </a:t>
            </a:r>
            <a:r>
              <a:rPr lang="en-US" sz="2400" b="1" dirty="0" err="1" smtClean="0">
                <a:solidFill>
                  <a:srgbClr val="C00000"/>
                </a:solidFill>
              </a:rPr>
              <a:t>PreSET</a:t>
            </a:r>
            <a:r>
              <a:rPr lang="en-US" sz="2400" dirty="0" smtClean="0">
                <a:solidFill>
                  <a:prstClr val="black"/>
                </a:solidFill>
              </a:rPr>
              <a:t>, which performs SET  ahead of actual write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Starting </a:t>
            </a:r>
            <a:r>
              <a:rPr lang="en-US" sz="2400" dirty="0" err="1" smtClean="0">
                <a:solidFill>
                  <a:prstClr val="black"/>
                </a:solidFill>
              </a:rPr>
              <a:t>PreSET</a:t>
            </a:r>
            <a:r>
              <a:rPr lang="en-US" sz="2400" dirty="0" smtClean="0">
                <a:solidFill>
                  <a:prstClr val="black"/>
                </a:solidFill>
              </a:rPr>
              <a:t> on first-write on DRAM$ write is effective 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prstClr val="black"/>
                </a:solidFill>
              </a:rPr>
              <a:t>PreSET</a:t>
            </a:r>
            <a:r>
              <a:rPr lang="en-US" sz="2400" dirty="0" smtClean="0">
                <a:solidFill>
                  <a:prstClr val="black"/>
                </a:solidFill>
              </a:rPr>
              <a:t> improves performance by </a:t>
            </a:r>
            <a:r>
              <a:rPr lang="en-US" sz="2400" b="1" dirty="0" smtClean="0">
                <a:solidFill>
                  <a:srgbClr val="C00000"/>
                </a:solidFill>
              </a:rPr>
              <a:t>35%</a:t>
            </a:r>
            <a:r>
              <a:rPr lang="en-US" sz="2400" dirty="0" smtClean="0">
                <a:solidFill>
                  <a:prstClr val="black"/>
                </a:solidFill>
              </a:rPr>
              <a:t> (</a:t>
            </a:r>
            <a:r>
              <a:rPr lang="en-US" sz="2400" dirty="0" smtClean="0">
                <a:solidFill>
                  <a:prstClr val="black"/>
                </a:solidFill>
              </a:rPr>
              <a:t>No-Writes: 39</a:t>
            </a:r>
            <a:r>
              <a:rPr lang="en-US" sz="2400" dirty="0" smtClean="0">
                <a:solidFill>
                  <a:prstClr val="black"/>
                </a:solidFill>
              </a:rPr>
              <a:t>%)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Unlike AWC, </a:t>
            </a:r>
            <a:r>
              <a:rPr lang="en-US" sz="2400" dirty="0" err="1" smtClean="0">
                <a:solidFill>
                  <a:prstClr val="black"/>
                </a:solidFill>
              </a:rPr>
              <a:t>PreSET</a:t>
            </a:r>
            <a:r>
              <a:rPr lang="en-US" sz="2400" dirty="0" smtClean="0">
                <a:solidFill>
                  <a:prstClr val="black"/>
                </a:solidFill>
              </a:rPr>
              <a:t> does not rely on large WRQ</a:t>
            </a:r>
          </a:p>
          <a:p>
            <a:pPr lvl="0"/>
            <a:endParaRPr lang="en-US" sz="2400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</a:t>
            </a:r>
            <a:r>
              <a:rPr lang="en-US" sz="2400" dirty="0" smtClean="0">
                <a:solidFill>
                  <a:prstClr val="black"/>
                </a:solidFill>
              </a:rPr>
              <a:t>(In paper: </a:t>
            </a:r>
            <a:r>
              <a:rPr lang="en-US" sz="2400" dirty="0" err="1" smtClean="0">
                <a:solidFill>
                  <a:prstClr val="black"/>
                </a:solidFill>
              </a:rPr>
              <a:t>PreSET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throttling for reduced </a:t>
            </a:r>
            <a:r>
              <a:rPr lang="en-US" sz="2400" dirty="0" smtClean="0">
                <a:solidFill>
                  <a:prstClr val="black"/>
                </a:solidFill>
              </a:rPr>
              <a:t>overheads)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19850" y="2759519"/>
            <a:ext cx="2281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Questions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03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8310" y="130314"/>
            <a:ext cx="4193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Sensitivity to Banks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2" y="1993073"/>
            <a:ext cx="8834955" cy="300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4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8310" y="130314"/>
            <a:ext cx="3965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Power Breakdown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9" y="1854395"/>
            <a:ext cx="8979169" cy="332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7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8310" y="130314"/>
            <a:ext cx="4042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SET to RESET Ratio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5" y="2354283"/>
            <a:ext cx="8527715" cy="268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0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</p:spPr>
        <p:txBody>
          <a:bodyPr/>
          <a:lstStyle/>
          <a:p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The Slow-Write Problem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/>
              <a:t>PreSET</a:t>
            </a:r>
            <a:r>
              <a:rPr lang="en-US" dirty="0" smtClean="0"/>
              <a:t>: Exploiting Write Asymmetry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Experimental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Discussion and 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6569676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6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Challenges for PCM Memories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045" y="1255822"/>
            <a:ext cx="8686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DRAM scaling is challenging </a:t>
            </a:r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 PCM promises better scalin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g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Key Challenges with PCM:</a:t>
            </a:r>
          </a:p>
          <a:p>
            <a:pPr lvl="0"/>
            <a:endParaRPr lang="en-US" sz="24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C0000"/>
                </a:solidFill>
              </a:rPr>
              <a:t>Limited Endurance </a:t>
            </a:r>
            <a:r>
              <a:rPr lang="en-US" sz="2400" dirty="0" smtClean="0">
                <a:solidFill>
                  <a:prstClr val="black"/>
                </a:solidFill>
              </a:rPr>
              <a:t>(10-100M writes/cell)</a:t>
            </a:r>
          </a:p>
          <a:p>
            <a:pPr lvl="1"/>
            <a:r>
              <a:rPr lang="en-US" sz="2200" dirty="0" smtClean="0">
                <a:solidFill>
                  <a:prstClr val="black"/>
                </a:solidFill>
              </a:rPr>
              <a:t>- Wear Leveling, Error correction, Graceful degradation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C0000"/>
                </a:solidFill>
              </a:rPr>
              <a:t>High Read Latency </a:t>
            </a:r>
            <a:r>
              <a:rPr lang="en-US" sz="2400" dirty="0" smtClean="0">
                <a:solidFill>
                  <a:prstClr val="black"/>
                </a:solidFill>
              </a:rPr>
              <a:t>(2X-4X of DRAM)</a:t>
            </a:r>
          </a:p>
          <a:p>
            <a:pPr lvl="1"/>
            <a:r>
              <a:rPr lang="en-US" sz="2200" dirty="0" smtClean="0">
                <a:solidFill>
                  <a:prstClr val="black"/>
                </a:solidFill>
              </a:rPr>
              <a:t>-Hybrid Memory, combining PCM and DRAM</a:t>
            </a:r>
          </a:p>
          <a:p>
            <a:pPr marL="800100" lvl="1" indent="-342900">
              <a:buFontTx/>
              <a:buChar char="-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C0000"/>
                </a:solidFill>
              </a:rPr>
              <a:t>High Write Latency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smtClean="0">
                <a:solidFill>
                  <a:prstClr val="black"/>
                </a:solidFill>
              </a:rPr>
              <a:t>4X-8X higher than PCM read)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performance remains one of the key bottleneck for PCM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37160" y="3083355"/>
            <a:ext cx="1735729" cy="2558417"/>
            <a:chOff x="7337160" y="3083355"/>
            <a:chExt cx="1735729" cy="2558417"/>
          </a:xfrm>
        </p:grpSpPr>
        <p:grpSp>
          <p:nvGrpSpPr>
            <p:cNvPr id="14" name="Group 13"/>
            <p:cNvGrpSpPr/>
            <p:nvPr/>
          </p:nvGrpSpPr>
          <p:grpSpPr>
            <a:xfrm>
              <a:off x="7337160" y="3083355"/>
              <a:ext cx="1728805" cy="2238739"/>
              <a:chOff x="7415194" y="3302536"/>
              <a:chExt cx="1728805" cy="223873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415194" y="3302536"/>
                <a:ext cx="1728805" cy="223873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8258880" y="3467405"/>
                <a:ext cx="832645" cy="1728225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rgbClr val="00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PCM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7842556" y="3899460"/>
                <a:ext cx="416323" cy="864113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$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415195" y="4734858"/>
                <a:ext cx="8547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DRAM 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Cache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375565" y="5272440"/>
              <a:ext cx="1697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Hybrid Memory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2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475" y="0"/>
            <a:ext cx="908972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Problem: Contention from Slow Writes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045" y="932675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Typical response: </a:t>
            </a:r>
            <a:r>
              <a:rPr lang="en-US" sz="2400" dirty="0" smtClean="0">
                <a:solidFill>
                  <a:prstClr val="black"/>
                </a:solidFill>
              </a:rPr>
              <a:t> Writes not </a:t>
            </a:r>
            <a:r>
              <a:rPr lang="en-US" sz="2400" dirty="0" smtClean="0">
                <a:solidFill>
                  <a:prstClr val="black"/>
                </a:solidFill>
              </a:rPr>
              <a:t>latency critical, use </a:t>
            </a:r>
            <a:r>
              <a:rPr lang="en-US" sz="2400" dirty="0" smtClean="0">
                <a:solidFill>
                  <a:prstClr val="black"/>
                </a:solidFill>
              </a:rPr>
              <a:t>buffers/scheduling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/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Once write gets scheduled, later arriving read request to bank </a:t>
            </a:r>
            <a:r>
              <a:rPr lang="en-US" sz="2400" dirty="0" smtClean="0">
                <a:solidFill>
                  <a:prstClr val="black"/>
                </a:solidFill>
              </a:rPr>
              <a:t>waits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10" y="6040540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Contention from slow </a:t>
            </a:r>
            <a:r>
              <a:rPr lang="en-US" sz="2400" dirty="0"/>
              <a:t>w</a:t>
            </a:r>
            <a:r>
              <a:rPr lang="en-US" sz="2400" dirty="0" smtClean="0"/>
              <a:t>rites increase </a:t>
            </a:r>
            <a:r>
              <a:rPr lang="en-US" sz="2400" dirty="0"/>
              <a:t>r</a:t>
            </a:r>
            <a:r>
              <a:rPr lang="en-US" sz="2400" dirty="0" smtClean="0"/>
              <a:t>ead latency, lowers performance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54690" y="2445188"/>
            <a:ext cx="1267365" cy="561357"/>
            <a:chOff x="654690" y="3443718"/>
            <a:chExt cx="1267365" cy="561357"/>
          </a:xfrm>
        </p:grpSpPr>
        <p:sp>
          <p:nvSpPr>
            <p:cNvPr id="2" name="Down Arrow 1"/>
            <p:cNvSpPr/>
            <p:nvPr/>
          </p:nvSpPr>
          <p:spPr>
            <a:xfrm>
              <a:off x="1303330" y="3505810"/>
              <a:ext cx="153620" cy="499265"/>
            </a:xfrm>
            <a:prstGeom prst="downArrow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072900" y="3505809"/>
              <a:ext cx="153620" cy="49926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54690" y="344371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2668" y="344371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RD0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452704" y="3006545"/>
            <a:ext cx="849156" cy="345645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1859" y="3006545"/>
            <a:ext cx="3648475" cy="345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844748" y="2084825"/>
            <a:ext cx="569387" cy="844910"/>
            <a:chOff x="3844748" y="3083355"/>
            <a:chExt cx="569387" cy="844910"/>
          </a:xfrm>
        </p:grpSpPr>
        <p:sp>
          <p:nvSpPr>
            <p:cNvPr id="14" name="Down Arrow 13"/>
            <p:cNvSpPr/>
            <p:nvPr/>
          </p:nvSpPr>
          <p:spPr>
            <a:xfrm>
              <a:off x="4049286" y="3429000"/>
              <a:ext cx="153620" cy="499265"/>
            </a:xfrm>
            <a:prstGeom prst="downArrow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44748" y="308335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RD1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950334" y="3006545"/>
            <a:ext cx="849156" cy="345645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22628" y="2368378"/>
            <a:ext cx="1827706" cy="369332"/>
            <a:chOff x="4122628" y="3366908"/>
            <a:chExt cx="1827706" cy="369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122628" y="3697835"/>
              <a:ext cx="182770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72000" y="3366908"/>
              <a:ext cx="63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Wait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4690" y="4711083"/>
            <a:ext cx="3474752" cy="907002"/>
            <a:chOff x="654690" y="2483593"/>
            <a:chExt cx="3474752" cy="907002"/>
          </a:xfrm>
        </p:grpSpPr>
        <p:grpSp>
          <p:nvGrpSpPr>
            <p:cNvPr id="26" name="Group 25"/>
            <p:cNvGrpSpPr/>
            <p:nvPr/>
          </p:nvGrpSpPr>
          <p:grpSpPr>
            <a:xfrm>
              <a:off x="654690" y="2483593"/>
              <a:ext cx="1267365" cy="561357"/>
              <a:chOff x="654690" y="3443718"/>
              <a:chExt cx="1267365" cy="561357"/>
            </a:xfrm>
          </p:grpSpPr>
          <p:sp>
            <p:nvSpPr>
              <p:cNvPr id="29" name="Down Arrow 28"/>
              <p:cNvSpPr/>
              <p:nvPr/>
            </p:nvSpPr>
            <p:spPr>
              <a:xfrm>
                <a:off x="1303330" y="3505810"/>
                <a:ext cx="153620" cy="499265"/>
              </a:xfrm>
              <a:prstGeom prst="downArrow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wn Arrow 29"/>
              <p:cNvSpPr/>
              <p:nvPr/>
            </p:nvSpPr>
            <p:spPr>
              <a:xfrm>
                <a:off x="1072900" y="3505809"/>
                <a:ext cx="153620" cy="499265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4690" y="3443718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WR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2668" y="3443718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RD0</a:t>
                </a:r>
                <a:endParaRPr lang="en-US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452704" y="3044950"/>
              <a:ext cx="849156" cy="345645"/>
            </a:xfrm>
            <a:prstGeom prst="rect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RD0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01860" y="3044950"/>
              <a:ext cx="1827582" cy="3456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 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4748" y="4350720"/>
            <a:ext cx="569387" cy="844910"/>
            <a:chOff x="3844748" y="3083355"/>
            <a:chExt cx="569387" cy="844910"/>
          </a:xfrm>
        </p:grpSpPr>
        <p:sp>
          <p:nvSpPr>
            <p:cNvPr id="34" name="Down Arrow 33"/>
            <p:cNvSpPr/>
            <p:nvPr/>
          </p:nvSpPr>
          <p:spPr>
            <a:xfrm>
              <a:off x="4049286" y="3429000"/>
              <a:ext cx="153620" cy="499265"/>
            </a:xfrm>
            <a:prstGeom prst="downArrow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44748" y="308335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RD1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129442" y="5272439"/>
            <a:ext cx="849156" cy="345645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86025" y="5272438"/>
            <a:ext cx="3618499" cy="3456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 (redone)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53935" y="381305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Our previous solution: Adaptive Write Cancellation [HPCA’10]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3" grpId="0" animBg="1"/>
      <p:bldP spid="16" grpId="0" animBg="1"/>
      <p:bldP spid="36" grpId="0" animBg="1"/>
      <p:bldP spid="3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Slow Write Problem: Quantified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235" y="1163105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Baseline:  256MB DRAM$ + 32 PCM banks each with 32-entry WRQ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PCM read </a:t>
            </a:r>
            <a:r>
              <a:rPr lang="en-US" sz="2400" dirty="0">
                <a:solidFill>
                  <a:prstClr val="black"/>
                </a:solidFill>
              </a:rPr>
              <a:t>l</a:t>
            </a:r>
            <a:r>
              <a:rPr lang="en-US" sz="2400" dirty="0" smtClean="0">
                <a:solidFill>
                  <a:prstClr val="black"/>
                </a:solidFill>
              </a:rPr>
              <a:t>atency </a:t>
            </a:r>
            <a:r>
              <a:rPr lang="en-US" sz="2400" dirty="0" smtClean="0">
                <a:solidFill>
                  <a:srgbClr val="C00000"/>
                </a:solidFill>
              </a:rPr>
              <a:t>500 cycles</a:t>
            </a:r>
            <a:r>
              <a:rPr lang="en-US" sz="2400" dirty="0" smtClean="0">
                <a:solidFill>
                  <a:prstClr val="black"/>
                </a:solidFill>
              </a:rPr>
              <a:t>, write </a:t>
            </a:r>
            <a:r>
              <a:rPr lang="en-US" sz="2400" dirty="0">
                <a:solidFill>
                  <a:prstClr val="black"/>
                </a:solidFill>
              </a:rPr>
              <a:t>l</a:t>
            </a:r>
            <a:r>
              <a:rPr lang="en-US" sz="2400" dirty="0" smtClean="0">
                <a:solidFill>
                  <a:prstClr val="black"/>
                </a:solidFill>
              </a:rPr>
              <a:t>atency </a:t>
            </a:r>
            <a:r>
              <a:rPr lang="en-US" sz="2400" dirty="0" smtClean="0">
                <a:solidFill>
                  <a:srgbClr val="C00000"/>
                </a:solidFill>
              </a:rPr>
              <a:t>4000 cycles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Our Goal:  </a:t>
            </a:r>
            <a:r>
              <a:rPr lang="en-US" sz="2400" dirty="0" smtClean="0"/>
              <a:t>Get performance close to “No Writes”, without large WRQ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3950" y="492679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39416" y="4941513"/>
            <a:ext cx="6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60373" y="4941513"/>
            <a:ext cx="111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Writes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772243" y="3501157"/>
            <a:ext cx="22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Effective Read Latency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26837" y="4886058"/>
            <a:ext cx="3264425" cy="118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819725"/>
              </p:ext>
            </p:extLst>
          </p:nvPr>
        </p:nvGraphicFramePr>
        <p:xfrm>
          <a:off x="4949670" y="2375620"/>
          <a:ext cx="4000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 rot="16200000">
            <a:off x="4311929" y="337052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16174" y="4891642"/>
            <a:ext cx="3264425" cy="118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38930" y="494151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5991" y="4941513"/>
            <a:ext cx="6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21210" y="49415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No Writes</a:t>
            </a:r>
            <a:endParaRPr lang="en-US" dirty="0"/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747766"/>
              </p:ext>
            </p:extLst>
          </p:nvPr>
        </p:nvGraphicFramePr>
        <p:xfrm>
          <a:off x="456285" y="2368261"/>
          <a:ext cx="4000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Rectangle 25"/>
          <p:cNvSpPr/>
          <p:nvPr/>
        </p:nvSpPr>
        <p:spPr>
          <a:xfrm>
            <a:off x="1072226" y="4884758"/>
            <a:ext cx="3264425" cy="118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180" y="2546986"/>
            <a:ext cx="3192346" cy="2232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88388" y="2547873"/>
            <a:ext cx="3192346" cy="2232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73385" y="2622495"/>
            <a:ext cx="0" cy="768100"/>
          </a:xfrm>
          <a:prstGeom prst="straightConnector1">
            <a:avLst/>
          </a:prstGeom>
          <a:ln w="3810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12" grpId="0">
        <p:bldAsOne/>
      </p:bldGraphic>
      <p:bldP spid="14" grpId="0"/>
      <p:bldP spid="24" grpId="0" animBg="1"/>
      <p:bldP spid="32" grpId="0"/>
      <p:bldP spid="33" grpId="0"/>
      <p:bldP spid="34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</p:spPr>
        <p:txBody>
          <a:bodyPr/>
          <a:lstStyle/>
          <a:p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The Slow-Write Problem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PreSET</a:t>
            </a:r>
            <a:r>
              <a:rPr lang="en-US" dirty="0" smtClean="0">
                <a:solidFill>
                  <a:srgbClr val="C00000"/>
                </a:solidFill>
              </a:rPr>
              <a:t>: Exploiting Write Asymmetry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Experimental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Discussion and 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6569676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6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5964" y="15038"/>
            <a:ext cx="9336661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 All </a:t>
            </a:r>
            <a:r>
              <a:rPr lang="en-US" dirty="0" smtClean="0"/>
              <a:t>Writes </a:t>
            </a:r>
            <a:r>
              <a:rPr lang="en-US" dirty="0" smtClean="0"/>
              <a:t>are Created Equal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Writes are slow only in one direction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234" y="1047890"/>
            <a:ext cx="8911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For typical PCM, write transitions have widely different latencies</a:t>
            </a:r>
          </a:p>
          <a:p>
            <a:pPr lvl="0"/>
            <a:endParaRPr lang="en-US" sz="2400" dirty="0" smtClean="0">
              <a:solidFill>
                <a:prstClr val="black"/>
              </a:solidFill>
            </a:endParaRPr>
          </a:p>
          <a:p>
            <a:pPr lvl="0"/>
            <a:r>
              <a:rPr lang="en-US" sz="2400" b="1" dirty="0" smtClean="0">
                <a:solidFill>
                  <a:srgbClr val="C00000"/>
                </a:solidFill>
              </a:rPr>
              <a:t>SET: </a:t>
            </a:r>
            <a:r>
              <a:rPr lang="en-US" sz="2400" dirty="0" smtClean="0">
                <a:solidFill>
                  <a:prstClr val="black"/>
                </a:solidFill>
              </a:rPr>
              <a:t>Long Latency (~8x of read)      </a:t>
            </a:r>
            <a:r>
              <a:rPr lang="en-US" sz="2400" b="1" dirty="0" smtClean="0">
                <a:solidFill>
                  <a:srgbClr val="006C31"/>
                </a:solidFill>
              </a:rPr>
              <a:t>RESET: </a:t>
            </a:r>
            <a:r>
              <a:rPr lang="en-US" sz="2400" dirty="0" smtClean="0">
                <a:solidFill>
                  <a:prstClr val="black"/>
                </a:solidFill>
              </a:rPr>
              <a:t>Low Latency (similar to read)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25799" y="4773176"/>
            <a:ext cx="4301360" cy="5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25799" y="2666297"/>
            <a:ext cx="0" cy="21122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45001" y="2973537"/>
            <a:ext cx="115215" cy="1805035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94634" y="2973537"/>
            <a:ext cx="153620" cy="1805035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941014" y="2973537"/>
            <a:ext cx="172823" cy="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39124" y="3722434"/>
            <a:ext cx="485940" cy="10561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975008" y="3738939"/>
            <a:ext cx="537671" cy="1034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04636" y="3736240"/>
            <a:ext cx="2688349" cy="26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08379" y="3410710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34396" y="2604205"/>
            <a:ext cx="759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RESET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77423" y="477317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160492" y="3537768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765495" y="3390595"/>
            <a:ext cx="4839030" cy="1613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5855" y="3390595"/>
            <a:ext cx="2957185" cy="1613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799" y="0"/>
            <a:ext cx="8786725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Insight: Exploit Write Asymmetry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PreSET</a:t>
            </a:r>
            <a:r>
              <a:rPr lang="en-US" sz="2400" dirty="0" smtClean="0"/>
              <a:t>:  Slow operation off-the-critical-path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830" y="1124700"/>
            <a:ext cx="8782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Typical memory </a:t>
            </a:r>
            <a:r>
              <a:rPr lang="en-US" sz="2400" dirty="0" smtClean="0">
                <a:solidFill>
                  <a:prstClr val="black"/>
                </a:solidFill>
              </a:rPr>
              <a:t>operation </a:t>
            </a:r>
            <a:r>
              <a:rPr lang="en-US" sz="2400" dirty="0" smtClean="0">
                <a:solidFill>
                  <a:prstClr val="black"/>
                </a:solidFill>
              </a:rPr>
              <a:t>writes </a:t>
            </a:r>
            <a:r>
              <a:rPr lang="en-US" sz="2400" dirty="0" smtClean="0">
                <a:solidFill>
                  <a:prstClr val="black"/>
                </a:solidFill>
              </a:rPr>
              <a:t>many bits (512</a:t>
            </a:r>
            <a:r>
              <a:rPr lang="en-US" sz="2400" dirty="0" smtClean="0">
                <a:solidFill>
                  <a:prstClr val="black"/>
                </a:solidFill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</a:t>
            </a:r>
            <a:r>
              <a:rPr lang="en-US" sz="2400" dirty="0" smtClean="0">
                <a:solidFill>
                  <a:prstClr val="black"/>
                </a:solidFill>
              </a:rPr>
              <a:t> Both </a:t>
            </a:r>
            <a:r>
              <a:rPr lang="en-US" sz="2400" dirty="0" smtClean="0">
                <a:solidFill>
                  <a:prstClr val="black"/>
                </a:solidFill>
              </a:rPr>
              <a:t>transitions 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If memory writes constrained to only RESET, writes as fast as </a:t>
            </a:r>
            <a:r>
              <a:rPr lang="en-US" sz="2400" dirty="0" smtClean="0">
                <a:solidFill>
                  <a:prstClr val="black"/>
                </a:solidFill>
              </a:rPr>
              <a:t>read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Our Proposal: </a:t>
            </a:r>
            <a:r>
              <a:rPr lang="en-US" sz="2400" b="1" dirty="0" err="1" smtClean="0">
                <a:solidFill>
                  <a:srgbClr val="C00000"/>
                </a:solidFill>
              </a:rPr>
              <a:t>PreSET</a:t>
            </a:r>
            <a:r>
              <a:rPr lang="en-US" sz="2400" b="1" dirty="0" smtClean="0">
                <a:solidFill>
                  <a:srgbClr val="C00000"/>
                </a:solidFill>
              </a:rPr>
              <a:t>  (Do SET operations off-the-critical path)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096" y="5194825"/>
            <a:ext cx="8667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With </a:t>
            </a:r>
            <a:r>
              <a:rPr lang="en-US" sz="2400" dirty="0" err="1">
                <a:solidFill>
                  <a:prstClr val="black"/>
                </a:solidFill>
              </a:rPr>
              <a:t>PreSET</a:t>
            </a:r>
            <a:r>
              <a:rPr lang="en-US" sz="2400" dirty="0">
                <a:solidFill>
                  <a:prstClr val="black"/>
                </a:solidFill>
              </a:rPr>
              <a:t>, the write only does RESET operations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 Low Latency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3525" y="3774645"/>
            <a:ext cx="1843440" cy="876699"/>
            <a:chOff x="923525" y="3774645"/>
            <a:chExt cx="1843440" cy="876699"/>
          </a:xfrm>
        </p:grpSpPr>
        <p:sp>
          <p:nvSpPr>
            <p:cNvPr id="7" name="Rectangle 6"/>
            <p:cNvSpPr/>
            <p:nvPr/>
          </p:nvSpPr>
          <p:spPr>
            <a:xfrm>
              <a:off x="923525" y="4305699"/>
              <a:ext cx="1843440" cy="345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0xFADEDACE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1307575" y="3774645"/>
              <a:ext cx="230430" cy="422455"/>
            </a:xfrm>
            <a:prstGeom prst="upArrow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4815" y="3482123"/>
            <a:ext cx="1384418" cy="714977"/>
            <a:chOff x="1614815" y="3482123"/>
            <a:chExt cx="1384418" cy="714977"/>
          </a:xfrm>
        </p:grpSpPr>
        <p:sp>
          <p:nvSpPr>
            <p:cNvPr id="14" name="Down Arrow 13"/>
            <p:cNvSpPr/>
            <p:nvPr/>
          </p:nvSpPr>
          <p:spPr>
            <a:xfrm>
              <a:off x="2190890" y="3774645"/>
              <a:ext cx="230430" cy="422455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14815" y="3482123"/>
              <a:ext cx="13844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0xDEADBEEF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1140" y="3819666"/>
            <a:ext cx="1843440" cy="876699"/>
            <a:chOff x="923525" y="3774645"/>
            <a:chExt cx="1843440" cy="876699"/>
          </a:xfrm>
        </p:grpSpPr>
        <p:sp>
          <p:nvSpPr>
            <p:cNvPr id="19" name="Rectangle 18"/>
            <p:cNvSpPr/>
            <p:nvPr/>
          </p:nvSpPr>
          <p:spPr>
            <a:xfrm>
              <a:off x="923525" y="4305699"/>
              <a:ext cx="1843440" cy="345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0xFADEDACE</a:t>
              </a:r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307575" y="3774645"/>
              <a:ext cx="230430" cy="422455"/>
            </a:xfrm>
            <a:prstGeom prst="upArrow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77035" y="4350720"/>
            <a:ext cx="1843440" cy="345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0x00000000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06546" y="3628383"/>
            <a:ext cx="1384418" cy="714977"/>
            <a:chOff x="1614815" y="3482123"/>
            <a:chExt cx="1384418" cy="714977"/>
          </a:xfrm>
        </p:grpSpPr>
        <p:sp>
          <p:nvSpPr>
            <p:cNvPr id="25" name="Down Arrow 24"/>
            <p:cNvSpPr/>
            <p:nvPr/>
          </p:nvSpPr>
          <p:spPr>
            <a:xfrm>
              <a:off x="2190890" y="3774645"/>
              <a:ext cx="230430" cy="422455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14815" y="3482123"/>
              <a:ext cx="13844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0xDEADBEEF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224885" y="3666789"/>
            <a:ext cx="1459390" cy="638910"/>
            <a:chOff x="5224885" y="3666789"/>
            <a:chExt cx="1459390" cy="638910"/>
          </a:xfrm>
        </p:grpSpPr>
        <p:sp>
          <p:nvSpPr>
            <p:cNvPr id="29" name="Curved Down Arrow 28"/>
            <p:cNvSpPr/>
            <p:nvPr/>
          </p:nvSpPr>
          <p:spPr>
            <a:xfrm>
              <a:off x="5224885" y="4030893"/>
              <a:ext cx="1459390" cy="274806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1550" y="3666789"/>
              <a:ext cx="837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C00000"/>
                  </a:solidFill>
                </a:rPr>
                <a:t>PreSET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4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10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1260</Words>
  <Application>Microsoft Office PowerPoint</Application>
  <PresentationFormat>On-screen Show (4:3)</PresentationFormat>
  <Paragraphs>298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Training</vt:lpstr>
      <vt:lpstr>PowerPoint Presentation</vt:lpstr>
      <vt:lpstr>PowerPoint Presentation</vt:lpstr>
      <vt:lpstr> Outline</vt:lpstr>
      <vt:lpstr>PowerPoint Presentation</vt:lpstr>
      <vt:lpstr>PowerPoint Presentation</vt:lpstr>
      <vt:lpstr>PowerPoint Presentation</vt:lpstr>
      <vt:lpstr>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2011-12-03T16:45:03Z</dcterms:created>
  <dcterms:modified xsi:type="dcterms:W3CDTF">2012-06-12T22:59:41Z</dcterms:modified>
</cp:coreProperties>
</file>