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9.xml" ContentType="application/vnd.openxmlformats-officedocument.presentationml.notesSlide+xml"/>
  <Override PartName="/ppt/tags/tag22.xml" ContentType="application/vnd.openxmlformats-officedocument.presentationml.tags+xml"/>
  <Override PartName="/ppt/notesSlides/notesSlide20.xml" ContentType="application/vnd.openxmlformats-officedocument.presentationml.notesSlide+xml"/>
  <Override PartName="/ppt/tags/tag23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tags/tag24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2.xml" ContentType="application/vnd.openxmlformats-officedocument.drawingml.chart+xml"/>
  <Override PartName="/ppt/tags/tag25.xml" ContentType="application/vnd.openxmlformats-officedocument.presentationml.tags+xml"/>
  <Override PartName="/ppt/notesSlides/notesSlide23.xml" ContentType="application/vnd.openxmlformats-officedocument.presentationml.notesSlide+xml"/>
  <Override PartName="/ppt/tags/tag26.xml" ContentType="application/vnd.openxmlformats-officedocument.presentationml.tags+xml"/>
  <Override PartName="/ppt/notesSlides/notesSlide24.xml" ContentType="application/vnd.openxmlformats-officedocument.presentationml.notesSlide+xml"/>
  <Override PartName="/ppt/charts/chart3.xml" ContentType="application/vnd.openxmlformats-officedocument.drawingml.chart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notesSlides/notesSlide26.xml" ContentType="application/vnd.openxmlformats-officedocument.presentationml.notesSlide+xml"/>
  <Override PartName="/ppt/tags/tag30.xml" ContentType="application/vnd.openxmlformats-officedocument.presentationml.tags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43" r:id="rId2"/>
    <p:sldId id="257" r:id="rId3"/>
    <p:sldId id="372" r:id="rId4"/>
    <p:sldId id="309" r:id="rId5"/>
    <p:sldId id="258" r:id="rId6"/>
    <p:sldId id="310" r:id="rId7"/>
    <p:sldId id="311" r:id="rId8"/>
    <p:sldId id="313" r:id="rId9"/>
    <p:sldId id="327" r:id="rId10"/>
    <p:sldId id="344" r:id="rId11"/>
    <p:sldId id="373" r:id="rId12"/>
    <p:sldId id="349" r:id="rId13"/>
    <p:sldId id="374" r:id="rId14"/>
    <p:sldId id="352" r:id="rId15"/>
    <p:sldId id="350" r:id="rId16"/>
    <p:sldId id="376" r:id="rId17"/>
    <p:sldId id="377" r:id="rId18"/>
    <p:sldId id="365" r:id="rId19"/>
    <p:sldId id="375" r:id="rId20"/>
    <p:sldId id="354" r:id="rId21"/>
    <p:sldId id="381" r:id="rId22"/>
    <p:sldId id="358" r:id="rId23"/>
    <p:sldId id="359" r:id="rId24"/>
    <p:sldId id="382" r:id="rId25"/>
    <p:sldId id="379" r:id="rId26"/>
    <p:sldId id="364" r:id="rId27"/>
    <p:sldId id="380" r:id="rId28"/>
    <p:sldId id="368" r:id="rId29"/>
    <p:sldId id="367" r:id="rId30"/>
    <p:sldId id="369" r:id="rId31"/>
    <p:sldId id="370" r:id="rId32"/>
    <p:sldId id="37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FF19"/>
    <a:srgbClr val="CB0202"/>
    <a:srgbClr val="BBCFE6"/>
    <a:srgbClr val="E7E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43" autoAdjust="0"/>
    <p:restoredTop sz="97701" autoAdjust="0"/>
  </p:normalViewPr>
  <p:slideViewPr>
    <p:cSldViewPr snapToObjects="1">
      <p:cViewPr>
        <p:scale>
          <a:sx n="99" d="100"/>
          <a:sy n="99" d="100"/>
        </p:scale>
        <p:origin x="-1512" y="-360"/>
      </p:cViewPr>
      <p:guideLst>
        <p:guide orient="horz" pos="2496"/>
        <p:guide pos="41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nair\Downloads\ISCA_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oin:Downloads:ISCA_RESULTS%20(1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nair\Downloads\ISCA_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ArchShield!$B$1</c:f>
              <c:strCache>
                <c:ptCount val="1"/>
                <c:pt idx="0">
                  <c:v>ArchShield (No FM Traffic)</c:v>
                </c:pt>
              </c:strCache>
            </c:strRef>
          </c:tx>
          <c:invertIfNegative val="0"/>
          <c:cat>
            <c:strRef>
              <c:f>ArchShield!$A$2:$A$33</c:f>
              <c:strCache>
                <c:ptCount val="32"/>
                <c:pt idx="0">
                  <c:v>           mcf</c:v>
                </c:pt>
                <c:pt idx="1">
                  <c:v>           lbm</c:v>
                </c:pt>
                <c:pt idx="2">
                  <c:v>        soplex</c:v>
                </c:pt>
                <c:pt idx="3">
                  <c:v>          milc</c:v>
                </c:pt>
                <c:pt idx="4">
                  <c:v>    libquantum</c:v>
                </c:pt>
                <c:pt idx="5">
                  <c:v>       omnetpp</c:v>
                </c:pt>
                <c:pt idx="6">
                  <c:v>        bwaves</c:v>
                </c:pt>
                <c:pt idx="7">
                  <c:v>           gcc</c:v>
                </c:pt>
                <c:pt idx="8">
                  <c:v>       sphinx3</c:v>
                </c:pt>
                <c:pt idx="9">
                  <c:v>      GemsFDTD</c:v>
                </c:pt>
                <c:pt idx="10">
                  <c:v>      leslie3d</c:v>
                </c:pt>
                <c:pt idx="11">
                  <c:v>           wrf</c:v>
                </c:pt>
                <c:pt idx="12">
                  <c:v>     cactusADM</c:v>
                </c:pt>
                <c:pt idx="13">
                  <c:v>        zeusmp</c:v>
                </c:pt>
                <c:pt idx="14">
                  <c:v>         bzip2</c:v>
                </c:pt>
                <c:pt idx="15">
                  <c:v>        dealII</c:v>
                </c:pt>
                <c:pt idx="16">
                  <c:v>     xalancbmk</c:v>
                </c:pt>
                <c:pt idx="18">
                  <c:v>         hmmer</c:v>
                </c:pt>
                <c:pt idx="19">
                  <c:v>     perlbench</c:v>
                </c:pt>
                <c:pt idx="20">
                  <c:v>       h264ref</c:v>
                </c:pt>
                <c:pt idx="21">
                  <c:v>         astar</c:v>
                </c:pt>
                <c:pt idx="22">
                  <c:v>         gobmk</c:v>
                </c:pt>
                <c:pt idx="23">
                  <c:v>       gromacs</c:v>
                </c:pt>
                <c:pt idx="24">
                  <c:v>         sjeng</c:v>
                </c:pt>
                <c:pt idx="25">
                  <c:v>          namd</c:v>
                </c:pt>
                <c:pt idx="26">
                  <c:v>         tonto</c:v>
                </c:pt>
                <c:pt idx="27">
                  <c:v>      calculix</c:v>
                </c:pt>
                <c:pt idx="28">
                  <c:v>        gamess</c:v>
                </c:pt>
                <c:pt idx="29">
                  <c:v>        povray</c:v>
                </c:pt>
                <c:pt idx="31">
                  <c:v>         Gmean</c:v>
                </c:pt>
              </c:strCache>
            </c:strRef>
          </c:cat>
          <c:val>
            <c:numRef>
              <c:f>ArchShield!$B$2:$B$33</c:f>
              <c:numCache>
                <c:formatCode>0.000</c:formatCode>
                <c:ptCount val="32"/>
                <c:pt idx="0">
                  <c:v>1.01</c:v>
                </c:pt>
                <c:pt idx="1">
                  <c:v>1.029</c:v>
                </c:pt>
                <c:pt idx="2">
                  <c:v>1.011</c:v>
                </c:pt>
                <c:pt idx="3">
                  <c:v>1.016</c:v>
                </c:pt>
                <c:pt idx="4">
                  <c:v>1.007</c:v>
                </c:pt>
                <c:pt idx="5">
                  <c:v>1.016</c:v>
                </c:pt>
                <c:pt idx="6">
                  <c:v>1.005</c:v>
                </c:pt>
                <c:pt idx="7">
                  <c:v>1.017</c:v>
                </c:pt>
                <c:pt idx="8">
                  <c:v>1.005</c:v>
                </c:pt>
                <c:pt idx="9">
                  <c:v>1.019</c:v>
                </c:pt>
                <c:pt idx="10">
                  <c:v>1.01</c:v>
                </c:pt>
                <c:pt idx="11">
                  <c:v>1.012</c:v>
                </c:pt>
                <c:pt idx="12">
                  <c:v>1.008</c:v>
                </c:pt>
                <c:pt idx="13">
                  <c:v>1.01</c:v>
                </c:pt>
                <c:pt idx="14">
                  <c:v>1.007</c:v>
                </c:pt>
                <c:pt idx="15">
                  <c:v>1.002</c:v>
                </c:pt>
                <c:pt idx="16">
                  <c:v>1.005</c:v>
                </c:pt>
                <c:pt idx="18">
                  <c:v>1.013</c:v>
                </c:pt>
                <c:pt idx="19">
                  <c:v>1.001</c:v>
                </c:pt>
                <c:pt idx="20">
                  <c:v>1.0</c:v>
                </c:pt>
                <c:pt idx="21">
                  <c:v>1.0</c:v>
                </c:pt>
                <c:pt idx="22">
                  <c:v>1.001</c:v>
                </c:pt>
                <c:pt idx="23">
                  <c:v>1.002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1">
                  <c:v>1.007</c:v>
                </c:pt>
              </c:numCache>
            </c:numRef>
          </c:val>
        </c:ser>
        <c:ser>
          <c:idx val="1"/>
          <c:order val="1"/>
          <c:tx>
            <c:strRef>
              <c:f>ArchShield!$C$1</c:f>
              <c:strCache>
                <c:ptCount val="1"/>
                <c:pt idx="0">
                  <c:v>ArchShield (No Replication Area)</c:v>
                </c:pt>
              </c:strCache>
            </c:strRef>
          </c:tx>
          <c:invertIfNegative val="0"/>
          <c:cat>
            <c:strRef>
              <c:f>ArchShield!$A$2:$A$33</c:f>
              <c:strCache>
                <c:ptCount val="32"/>
                <c:pt idx="0">
                  <c:v>           mcf</c:v>
                </c:pt>
                <c:pt idx="1">
                  <c:v>           lbm</c:v>
                </c:pt>
                <c:pt idx="2">
                  <c:v>        soplex</c:v>
                </c:pt>
                <c:pt idx="3">
                  <c:v>          milc</c:v>
                </c:pt>
                <c:pt idx="4">
                  <c:v>    libquantum</c:v>
                </c:pt>
                <c:pt idx="5">
                  <c:v>       omnetpp</c:v>
                </c:pt>
                <c:pt idx="6">
                  <c:v>        bwaves</c:v>
                </c:pt>
                <c:pt idx="7">
                  <c:v>           gcc</c:v>
                </c:pt>
                <c:pt idx="8">
                  <c:v>       sphinx3</c:v>
                </c:pt>
                <c:pt idx="9">
                  <c:v>      GemsFDTD</c:v>
                </c:pt>
                <c:pt idx="10">
                  <c:v>      leslie3d</c:v>
                </c:pt>
                <c:pt idx="11">
                  <c:v>           wrf</c:v>
                </c:pt>
                <c:pt idx="12">
                  <c:v>     cactusADM</c:v>
                </c:pt>
                <c:pt idx="13">
                  <c:v>        zeusmp</c:v>
                </c:pt>
                <c:pt idx="14">
                  <c:v>         bzip2</c:v>
                </c:pt>
                <c:pt idx="15">
                  <c:v>        dealII</c:v>
                </c:pt>
                <c:pt idx="16">
                  <c:v>     xalancbmk</c:v>
                </c:pt>
                <c:pt idx="18">
                  <c:v>         hmmer</c:v>
                </c:pt>
                <c:pt idx="19">
                  <c:v>     perlbench</c:v>
                </c:pt>
                <c:pt idx="20">
                  <c:v>       h264ref</c:v>
                </c:pt>
                <c:pt idx="21">
                  <c:v>         astar</c:v>
                </c:pt>
                <c:pt idx="22">
                  <c:v>         gobmk</c:v>
                </c:pt>
                <c:pt idx="23">
                  <c:v>       gromacs</c:v>
                </c:pt>
                <c:pt idx="24">
                  <c:v>         sjeng</c:v>
                </c:pt>
                <c:pt idx="25">
                  <c:v>          namd</c:v>
                </c:pt>
                <c:pt idx="26">
                  <c:v>         tonto</c:v>
                </c:pt>
                <c:pt idx="27">
                  <c:v>      calculix</c:v>
                </c:pt>
                <c:pt idx="28">
                  <c:v>        gamess</c:v>
                </c:pt>
                <c:pt idx="29">
                  <c:v>        povray</c:v>
                </c:pt>
                <c:pt idx="31">
                  <c:v>         Gmean</c:v>
                </c:pt>
              </c:strCache>
            </c:strRef>
          </c:cat>
          <c:val>
            <c:numRef>
              <c:f>ArchShield!$C$2:$C$33</c:f>
              <c:numCache>
                <c:formatCode>0.000</c:formatCode>
                <c:ptCount val="32"/>
                <c:pt idx="0">
                  <c:v>1.033</c:v>
                </c:pt>
                <c:pt idx="1">
                  <c:v>1.0</c:v>
                </c:pt>
                <c:pt idx="2">
                  <c:v>1.004</c:v>
                </c:pt>
                <c:pt idx="3">
                  <c:v>1.003</c:v>
                </c:pt>
                <c:pt idx="4">
                  <c:v>1.006</c:v>
                </c:pt>
                <c:pt idx="5">
                  <c:v>1.057</c:v>
                </c:pt>
                <c:pt idx="6">
                  <c:v>1.006</c:v>
                </c:pt>
                <c:pt idx="7">
                  <c:v>1.0</c:v>
                </c:pt>
                <c:pt idx="8">
                  <c:v>1.012</c:v>
                </c:pt>
                <c:pt idx="9">
                  <c:v>1.001</c:v>
                </c:pt>
                <c:pt idx="10">
                  <c:v>1.001</c:v>
                </c:pt>
                <c:pt idx="11">
                  <c:v>1.0</c:v>
                </c:pt>
                <c:pt idx="12">
                  <c:v>1.002</c:v>
                </c:pt>
                <c:pt idx="13">
                  <c:v>1.002</c:v>
                </c:pt>
                <c:pt idx="14">
                  <c:v>1.013</c:v>
                </c:pt>
                <c:pt idx="15">
                  <c:v>1.002</c:v>
                </c:pt>
                <c:pt idx="16">
                  <c:v>1.006</c:v>
                </c:pt>
                <c:pt idx="18">
                  <c:v>1.013</c:v>
                </c:pt>
                <c:pt idx="19">
                  <c:v>1.007</c:v>
                </c:pt>
                <c:pt idx="20">
                  <c:v>1.005</c:v>
                </c:pt>
                <c:pt idx="21">
                  <c:v>1.009</c:v>
                </c:pt>
                <c:pt idx="22">
                  <c:v>1.006</c:v>
                </c:pt>
                <c:pt idx="23">
                  <c:v>1.001</c:v>
                </c:pt>
                <c:pt idx="24">
                  <c:v>1.004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1">
                  <c:v>1.006</c:v>
                </c:pt>
              </c:numCache>
            </c:numRef>
          </c:val>
        </c:ser>
        <c:ser>
          <c:idx val="2"/>
          <c:order val="2"/>
          <c:tx>
            <c:strRef>
              <c:f>ArchShield!$D$1</c:f>
              <c:strCache>
                <c:ptCount val="1"/>
                <c:pt idx="0">
                  <c:v>ArchShield</c:v>
                </c:pt>
              </c:strCache>
            </c:strRef>
          </c:tx>
          <c:invertIfNegative val="0"/>
          <c:cat>
            <c:strRef>
              <c:f>ArchShield!$A$2:$A$33</c:f>
              <c:strCache>
                <c:ptCount val="32"/>
                <c:pt idx="0">
                  <c:v>           mcf</c:v>
                </c:pt>
                <c:pt idx="1">
                  <c:v>           lbm</c:v>
                </c:pt>
                <c:pt idx="2">
                  <c:v>        soplex</c:v>
                </c:pt>
                <c:pt idx="3">
                  <c:v>          milc</c:v>
                </c:pt>
                <c:pt idx="4">
                  <c:v>    libquantum</c:v>
                </c:pt>
                <c:pt idx="5">
                  <c:v>       omnetpp</c:v>
                </c:pt>
                <c:pt idx="6">
                  <c:v>        bwaves</c:v>
                </c:pt>
                <c:pt idx="7">
                  <c:v>           gcc</c:v>
                </c:pt>
                <c:pt idx="8">
                  <c:v>       sphinx3</c:v>
                </c:pt>
                <c:pt idx="9">
                  <c:v>      GemsFDTD</c:v>
                </c:pt>
                <c:pt idx="10">
                  <c:v>      leslie3d</c:v>
                </c:pt>
                <c:pt idx="11">
                  <c:v>           wrf</c:v>
                </c:pt>
                <c:pt idx="12">
                  <c:v>     cactusADM</c:v>
                </c:pt>
                <c:pt idx="13">
                  <c:v>        zeusmp</c:v>
                </c:pt>
                <c:pt idx="14">
                  <c:v>         bzip2</c:v>
                </c:pt>
                <c:pt idx="15">
                  <c:v>        dealII</c:v>
                </c:pt>
                <c:pt idx="16">
                  <c:v>     xalancbmk</c:v>
                </c:pt>
                <c:pt idx="18">
                  <c:v>         hmmer</c:v>
                </c:pt>
                <c:pt idx="19">
                  <c:v>     perlbench</c:v>
                </c:pt>
                <c:pt idx="20">
                  <c:v>       h264ref</c:v>
                </c:pt>
                <c:pt idx="21">
                  <c:v>         astar</c:v>
                </c:pt>
                <c:pt idx="22">
                  <c:v>         gobmk</c:v>
                </c:pt>
                <c:pt idx="23">
                  <c:v>       gromacs</c:v>
                </c:pt>
                <c:pt idx="24">
                  <c:v>         sjeng</c:v>
                </c:pt>
                <c:pt idx="25">
                  <c:v>          namd</c:v>
                </c:pt>
                <c:pt idx="26">
                  <c:v>         tonto</c:v>
                </c:pt>
                <c:pt idx="27">
                  <c:v>      calculix</c:v>
                </c:pt>
                <c:pt idx="28">
                  <c:v>        gamess</c:v>
                </c:pt>
                <c:pt idx="29">
                  <c:v>        povray</c:v>
                </c:pt>
                <c:pt idx="31">
                  <c:v>         Gmean</c:v>
                </c:pt>
              </c:strCache>
            </c:strRef>
          </c:cat>
          <c:val>
            <c:numRef>
              <c:f>ArchShield!$D$2:$D$33</c:f>
              <c:numCache>
                <c:formatCode>0.000</c:formatCode>
                <c:ptCount val="32"/>
                <c:pt idx="0">
                  <c:v>1.042</c:v>
                </c:pt>
                <c:pt idx="1">
                  <c:v>1.025</c:v>
                </c:pt>
                <c:pt idx="2">
                  <c:v>1.015</c:v>
                </c:pt>
                <c:pt idx="3">
                  <c:v>1.017</c:v>
                </c:pt>
                <c:pt idx="4">
                  <c:v>1.013</c:v>
                </c:pt>
                <c:pt idx="5">
                  <c:v>1.069</c:v>
                </c:pt>
                <c:pt idx="6">
                  <c:v>1.01</c:v>
                </c:pt>
                <c:pt idx="7">
                  <c:v>1.015</c:v>
                </c:pt>
                <c:pt idx="8">
                  <c:v>1.015</c:v>
                </c:pt>
                <c:pt idx="9">
                  <c:v>1.019</c:v>
                </c:pt>
                <c:pt idx="10">
                  <c:v>1.011</c:v>
                </c:pt>
                <c:pt idx="11">
                  <c:v>1.013</c:v>
                </c:pt>
                <c:pt idx="12">
                  <c:v>1.009</c:v>
                </c:pt>
                <c:pt idx="13">
                  <c:v>1.011</c:v>
                </c:pt>
                <c:pt idx="14">
                  <c:v>1.022</c:v>
                </c:pt>
                <c:pt idx="15">
                  <c:v>1.006</c:v>
                </c:pt>
                <c:pt idx="16">
                  <c:v>1.011</c:v>
                </c:pt>
                <c:pt idx="18">
                  <c:v>1.013</c:v>
                </c:pt>
                <c:pt idx="19">
                  <c:v>1.008</c:v>
                </c:pt>
                <c:pt idx="20">
                  <c:v>1.008</c:v>
                </c:pt>
                <c:pt idx="21">
                  <c:v>1.01</c:v>
                </c:pt>
                <c:pt idx="22">
                  <c:v>1.006</c:v>
                </c:pt>
                <c:pt idx="23">
                  <c:v>1.003</c:v>
                </c:pt>
                <c:pt idx="24">
                  <c:v>1.004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1">
                  <c:v>1.013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5959768"/>
        <c:axId val="-2134117672"/>
      </c:barChart>
      <c:catAx>
        <c:axId val="21459597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High</a:t>
                </a:r>
                <a:r>
                  <a:rPr lang="en-US" baseline="0" dirty="0" smtClean="0"/>
                  <a:t> MPKI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89710021419741"/>
              <c:y val="0.869421114027413"/>
            </c:manualLayout>
          </c:layout>
          <c:overlay val="0"/>
        </c:title>
        <c:majorTickMark val="none"/>
        <c:minorTickMark val="none"/>
        <c:tickLblPos val="nextTo"/>
        <c:crossAx val="-2134117672"/>
        <c:crosses val="autoZero"/>
        <c:auto val="1"/>
        <c:lblAlgn val="ctr"/>
        <c:lblOffset val="100"/>
        <c:noMultiLvlLbl val="0"/>
      </c:catAx>
      <c:valAx>
        <c:axId val="-2134117672"/>
        <c:scaling>
          <c:orientation val="minMax"/>
          <c:max val="1.08"/>
          <c:min val="0.96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 dirty="0"/>
                  <a:t>Normalized</a:t>
                </a:r>
                <a:r>
                  <a:rPr lang="en-US" sz="1200" baseline="0" dirty="0"/>
                  <a:t> Execution Time</a:t>
                </a:r>
                <a:endParaRPr lang="en-US" sz="1200" dirty="0"/>
              </a:p>
            </c:rich>
          </c:tx>
          <c:overlay val="0"/>
        </c:title>
        <c:numFmt formatCode="0.00" sourceLinked="0"/>
        <c:majorTickMark val="out"/>
        <c:minorTickMark val="none"/>
        <c:tickLblPos val="nextTo"/>
        <c:crossAx val="21459597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69748026101628"/>
          <c:y val="0.0457203266258385"/>
          <c:w val="0.215436938441604"/>
          <c:h val="0.274299722951298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'FM- HIT RATE'!$A$2:$A$33</c:f>
              <c:strCache>
                <c:ptCount val="32"/>
                <c:pt idx="0">
                  <c:v>           mcf</c:v>
                </c:pt>
                <c:pt idx="1">
                  <c:v>           lbm</c:v>
                </c:pt>
                <c:pt idx="2">
                  <c:v>        soplex</c:v>
                </c:pt>
                <c:pt idx="3">
                  <c:v>          milc</c:v>
                </c:pt>
                <c:pt idx="4">
                  <c:v>    libquantum</c:v>
                </c:pt>
                <c:pt idx="5">
                  <c:v>       omnetpp</c:v>
                </c:pt>
                <c:pt idx="6">
                  <c:v>        bwaves</c:v>
                </c:pt>
                <c:pt idx="7">
                  <c:v>           gcc</c:v>
                </c:pt>
                <c:pt idx="8">
                  <c:v>       sphinx3</c:v>
                </c:pt>
                <c:pt idx="9">
                  <c:v>      GemsFDTD</c:v>
                </c:pt>
                <c:pt idx="10">
                  <c:v>      leslie3d</c:v>
                </c:pt>
                <c:pt idx="11">
                  <c:v>           wrf</c:v>
                </c:pt>
                <c:pt idx="12">
                  <c:v>     cactusADM</c:v>
                </c:pt>
                <c:pt idx="13">
                  <c:v>        zeusmp</c:v>
                </c:pt>
                <c:pt idx="14">
                  <c:v>         bzip2</c:v>
                </c:pt>
                <c:pt idx="15">
                  <c:v>        dealII</c:v>
                </c:pt>
                <c:pt idx="16">
                  <c:v>     xalancbmk</c:v>
                </c:pt>
                <c:pt idx="18">
                  <c:v>         hmmer</c:v>
                </c:pt>
                <c:pt idx="19">
                  <c:v>     perlbench</c:v>
                </c:pt>
                <c:pt idx="20">
                  <c:v>       h264ref</c:v>
                </c:pt>
                <c:pt idx="21">
                  <c:v>         astar</c:v>
                </c:pt>
                <c:pt idx="22">
                  <c:v>         gobmk</c:v>
                </c:pt>
                <c:pt idx="23">
                  <c:v>       gromacs</c:v>
                </c:pt>
                <c:pt idx="24">
                  <c:v>         sjeng</c:v>
                </c:pt>
                <c:pt idx="25">
                  <c:v>          namd</c:v>
                </c:pt>
                <c:pt idx="26">
                  <c:v>         tonto</c:v>
                </c:pt>
                <c:pt idx="27">
                  <c:v>      calculix</c:v>
                </c:pt>
                <c:pt idx="28">
                  <c:v>        gamess</c:v>
                </c:pt>
                <c:pt idx="29">
                  <c:v>        povray</c:v>
                </c:pt>
                <c:pt idx="31">
                  <c:v>Average       </c:v>
                </c:pt>
              </c:strCache>
            </c:strRef>
          </c:cat>
          <c:val>
            <c:numRef>
              <c:f>'FM- HIT RATE'!$B$2:$B$33</c:f>
              <c:numCache>
                <c:formatCode>0.000</c:formatCode>
                <c:ptCount val="32"/>
                <c:pt idx="0">
                  <c:v>0.909</c:v>
                </c:pt>
                <c:pt idx="1">
                  <c:v>0.987</c:v>
                </c:pt>
                <c:pt idx="2">
                  <c:v>0.98</c:v>
                </c:pt>
                <c:pt idx="3">
                  <c:v>0.942</c:v>
                </c:pt>
                <c:pt idx="4">
                  <c:v>0.985</c:v>
                </c:pt>
                <c:pt idx="5">
                  <c:v>0.819</c:v>
                </c:pt>
                <c:pt idx="6">
                  <c:v>0.985</c:v>
                </c:pt>
                <c:pt idx="7">
                  <c:v>0.98</c:v>
                </c:pt>
                <c:pt idx="8">
                  <c:v>0.965</c:v>
                </c:pt>
                <c:pt idx="9">
                  <c:v>0.944</c:v>
                </c:pt>
                <c:pt idx="10">
                  <c:v>0.984</c:v>
                </c:pt>
                <c:pt idx="11">
                  <c:v>0.985</c:v>
                </c:pt>
                <c:pt idx="12">
                  <c:v>0.986</c:v>
                </c:pt>
                <c:pt idx="13">
                  <c:v>0.985</c:v>
                </c:pt>
                <c:pt idx="14">
                  <c:v>0.977</c:v>
                </c:pt>
                <c:pt idx="15">
                  <c:v>0.983</c:v>
                </c:pt>
                <c:pt idx="16">
                  <c:v>0.86</c:v>
                </c:pt>
                <c:pt idx="17">
                  <c:v>0.0</c:v>
                </c:pt>
                <c:pt idx="18">
                  <c:v>0.992</c:v>
                </c:pt>
                <c:pt idx="19">
                  <c:v>0.92</c:v>
                </c:pt>
                <c:pt idx="20">
                  <c:v>0.972</c:v>
                </c:pt>
                <c:pt idx="21">
                  <c:v>0.988</c:v>
                </c:pt>
                <c:pt idx="22">
                  <c:v>0.925</c:v>
                </c:pt>
                <c:pt idx="23">
                  <c:v>0.986</c:v>
                </c:pt>
                <c:pt idx="24">
                  <c:v>0.508</c:v>
                </c:pt>
                <c:pt idx="25">
                  <c:v>0.979</c:v>
                </c:pt>
                <c:pt idx="26">
                  <c:v>0.98</c:v>
                </c:pt>
                <c:pt idx="27">
                  <c:v>0.971</c:v>
                </c:pt>
                <c:pt idx="28">
                  <c:v>0.981</c:v>
                </c:pt>
                <c:pt idx="29">
                  <c:v>0.963</c:v>
                </c:pt>
                <c:pt idx="30">
                  <c:v>0.0</c:v>
                </c:pt>
                <c:pt idx="31">
                  <c:v>0.946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5614648"/>
        <c:axId val="2146114936"/>
      </c:barChart>
      <c:catAx>
        <c:axId val="21456146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1200" b="1" i="0"/>
            </a:pPr>
            <a:endParaRPr lang="en-US"/>
          </a:p>
        </c:txPr>
        <c:crossAx val="2146114936"/>
        <c:crosses val="autoZero"/>
        <c:auto val="1"/>
        <c:lblAlgn val="ctr"/>
        <c:lblOffset val="100"/>
        <c:noMultiLvlLbl val="0"/>
      </c:catAx>
      <c:valAx>
        <c:axId val="2146114936"/>
        <c:scaling>
          <c:orientation val="minMax"/>
          <c:max val="1.0"/>
        </c:scaling>
        <c:delete val="0"/>
        <c:axPos val="l"/>
        <c:majorGridlines/>
        <c:numFmt formatCode="0.0" sourceLinked="0"/>
        <c:majorTickMark val="out"/>
        <c:minorTickMark val="none"/>
        <c:tickLblPos val="nextTo"/>
        <c:txPr>
          <a:bodyPr/>
          <a:lstStyle/>
          <a:p>
            <a:pPr>
              <a:defRPr sz="1200" b="1" i="0"/>
            </a:pPr>
            <a:endParaRPr lang="en-US"/>
          </a:p>
        </c:txPr>
        <c:crossAx val="21456146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'Comparison of Schemes'!$B$1</c:f>
              <c:strCache>
                <c:ptCount val="1"/>
                <c:pt idx="0">
                  <c:v>FREE-p</c:v>
                </c:pt>
              </c:strCache>
            </c:strRef>
          </c:tx>
          <c:invertIfNegative val="0"/>
          <c:cat>
            <c:strRef>
              <c:f>'Comparison of Schemes'!$A$2:$A$33</c:f>
              <c:strCache>
                <c:ptCount val="32"/>
                <c:pt idx="0">
                  <c:v>           mcf</c:v>
                </c:pt>
                <c:pt idx="1">
                  <c:v>           lbm</c:v>
                </c:pt>
                <c:pt idx="2">
                  <c:v>        soplex</c:v>
                </c:pt>
                <c:pt idx="3">
                  <c:v>          milc</c:v>
                </c:pt>
                <c:pt idx="4">
                  <c:v>    libquantum</c:v>
                </c:pt>
                <c:pt idx="5">
                  <c:v>       omnetpp</c:v>
                </c:pt>
                <c:pt idx="6">
                  <c:v>        bwaves</c:v>
                </c:pt>
                <c:pt idx="7">
                  <c:v>           gcc</c:v>
                </c:pt>
                <c:pt idx="8">
                  <c:v>       sphinx3</c:v>
                </c:pt>
                <c:pt idx="9">
                  <c:v>      GemsFDTD</c:v>
                </c:pt>
                <c:pt idx="10">
                  <c:v>      leslie3d</c:v>
                </c:pt>
                <c:pt idx="11">
                  <c:v>           wrf</c:v>
                </c:pt>
                <c:pt idx="12">
                  <c:v>     cactusADM</c:v>
                </c:pt>
                <c:pt idx="13">
                  <c:v>        zeusmp</c:v>
                </c:pt>
                <c:pt idx="14">
                  <c:v>         bzip2</c:v>
                </c:pt>
                <c:pt idx="15">
                  <c:v>        dealII</c:v>
                </c:pt>
                <c:pt idx="16">
                  <c:v>     xalancbmk</c:v>
                </c:pt>
                <c:pt idx="18">
                  <c:v>         hmmer</c:v>
                </c:pt>
                <c:pt idx="19">
                  <c:v>     perlbench</c:v>
                </c:pt>
                <c:pt idx="20">
                  <c:v>       h264ref</c:v>
                </c:pt>
                <c:pt idx="21">
                  <c:v>        astar</c:v>
                </c:pt>
                <c:pt idx="22">
                  <c:v>         gobmk</c:v>
                </c:pt>
                <c:pt idx="23">
                  <c:v>       gromacs</c:v>
                </c:pt>
                <c:pt idx="24">
                  <c:v>         sjeng</c:v>
                </c:pt>
                <c:pt idx="25">
                  <c:v>          namd</c:v>
                </c:pt>
                <c:pt idx="26">
                  <c:v>         tonto</c:v>
                </c:pt>
                <c:pt idx="27">
                  <c:v>      calculix</c:v>
                </c:pt>
                <c:pt idx="28">
                  <c:v>        gamess</c:v>
                </c:pt>
                <c:pt idx="29">
                  <c:v>        povray</c:v>
                </c:pt>
                <c:pt idx="31">
                  <c:v>Gmean</c:v>
                </c:pt>
              </c:strCache>
            </c:strRef>
          </c:cat>
          <c:val>
            <c:numRef>
              <c:f>'Comparison of Schemes'!$B$2:$B$33</c:f>
              <c:numCache>
                <c:formatCode>0.000</c:formatCode>
                <c:ptCount val="32"/>
                <c:pt idx="0">
                  <c:v>1.123</c:v>
                </c:pt>
                <c:pt idx="1">
                  <c:v>1.293</c:v>
                </c:pt>
                <c:pt idx="2">
                  <c:v>1.135</c:v>
                </c:pt>
                <c:pt idx="3">
                  <c:v>1.205</c:v>
                </c:pt>
                <c:pt idx="4">
                  <c:v>1.089</c:v>
                </c:pt>
                <c:pt idx="5">
                  <c:v>1.198</c:v>
                </c:pt>
                <c:pt idx="6">
                  <c:v>1.06</c:v>
                </c:pt>
                <c:pt idx="7">
                  <c:v>1.237</c:v>
                </c:pt>
                <c:pt idx="8">
                  <c:v>1.054</c:v>
                </c:pt>
                <c:pt idx="9">
                  <c:v>1.213</c:v>
                </c:pt>
                <c:pt idx="10">
                  <c:v>1.137</c:v>
                </c:pt>
                <c:pt idx="11">
                  <c:v>1.154</c:v>
                </c:pt>
                <c:pt idx="12">
                  <c:v>1.104</c:v>
                </c:pt>
                <c:pt idx="13">
                  <c:v>1.122</c:v>
                </c:pt>
                <c:pt idx="14">
                  <c:v>1.103</c:v>
                </c:pt>
                <c:pt idx="15">
                  <c:v>1.036</c:v>
                </c:pt>
                <c:pt idx="16">
                  <c:v>1.135</c:v>
                </c:pt>
                <c:pt idx="18">
                  <c:v>1.051</c:v>
                </c:pt>
                <c:pt idx="19">
                  <c:v>1.011</c:v>
                </c:pt>
                <c:pt idx="20">
                  <c:v>1.018</c:v>
                </c:pt>
                <c:pt idx="21">
                  <c:v>1.013</c:v>
                </c:pt>
                <c:pt idx="22">
                  <c:v>1.01</c:v>
                </c:pt>
                <c:pt idx="23">
                  <c:v>1.024</c:v>
                </c:pt>
                <c:pt idx="24">
                  <c:v>1.008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1">
                  <c:v>1.084</c:v>
                </c:pt>
              </c:numCache>
            </c:numRef>
          </c:val>
        </c:ser>
        <c:ser>
          <c:idx val="1"/>
          <c:order val="1"/>
          <c:tx>
            <c:strRef>
              <c:f>'Comparison of Schemes'!$C$1</c:f>
              <c:strCache>
                <c:ptCount val="1"/>
                <c:pt idx="0">
                  <c:v>ECC-4</c:v>
                </c:pt>
              </c:strCache>
            </c:strRef>
          </c:tx>
          <c:invertIfNegative val="0"/>
          <c:cat>
            <c:strRef>
              <c:f>'Comparison of Schemes'!$A$2:$A$33</c:f>
              <c:strCache>
                <c:ptCount val="32"/>
                <c:pt idx="0">
                  <c:v>           mcf</c:v>
                </c:pt>
                <c:pt idx="1">
                  <c:v>           lbm</c:v>
                </c:pt>
                <c:pt idx="2">
                  <c:v>        soplex</c:v>
                </c:pt>
                <c:pt idx="3">
                  <c:v>          milc</c:v>
                </c:pt>
                <c:pt idx="4">
                  <c:v>    libquantum</c:v>
                </c:pt>
                <c:pt idx="5">
                  <c:v>       omnetpp</c:v>
                </c:pt>
                <c:pt idx="6">
                  <c:v>        bwaves</c:v>
                </c:pt>
                <c:pt idx="7">
                  <c:v>           gcc</c:v>
                </c:pt>
                <c:pt idx="8">
                  <c:v>       sphinx3</c:v>
                </c:pt>
                <c:pt idx="9">
                  <c:v>      GemsFDTD</c:v>
                </c:pt>
                <c:pt idx="10">
                  <c:v>      leslie3d</c:v>
                </c:pt>
                <c:pt idx="11">
                  <c:v>           wrf</c:v>
                </c:pt>
                <c:pt idx="12">
                  <c:v>     cactusADM</c:v>
                </c:pt>
                <c:pt idx="13">
                  <c:v>        zeusmp</c:v>
                </c:pt>
                <c:pt idx="14">
                  <c:v>         bzip2</c:v>
                </c:pt>
                <c:pt idx="15">
                  <c:v>        dealII</c:v>
                </c:pt>
                <c:pt idx="16">
                  <c:v>     xalancbmk</c:v>
                </c:pt>
                <c:pt idx="18">
                  <c:v>         hmmer</c:v>
                </c:pt>
                <c:pt idx="19">
                  <c:v>     perlbench</c:v>
                </c:pt>
                <c:pt idx="20">
                  <c:v>       h264ref</c:v>
                </c:pt>
                <c:pt idx="21">
                  <c:v>        astar</c:v>
                </c:pt>
                <c:pt idx="22">
                  <c:v>         gobmk</c:v>
                </c:pt>
                <c:pt idx="23">
                  <c:v>       gromacs</c:v>
                </c:pt>
                <c:pt idx="24">
                  <c:v>         sjeng</c:v>
                </c:pt>
                <c:pt idx="25">
                  <c:v>          namd</c:v>
                </c:pt>
                <c:pt idx="26">
                  <c:v>         tonto</c:v>
                </c:pt>
                <c:pt idx="27">
                  <c:v>      calculix</c:v>
                </c:pt>
                <c:pt idx="28">
                  <c:v>        gamess</c:v>
                </c:pt>
                <c:pt idx="29">
                  <c:v>        povray</c:v>
                </c:pt>
                <c:pt idx="31">
                  <c:v>Gmean</c:v>
                </c:pt>
              </c:strCache>
            </c:strRef>
          </c:cat>
          <c:val>
            <c:numRef>
              <c:f>'Comparison of Schemes'!$C$2:$C$33</c:f>
              <c:numCache>
                <c:formatCode>0.000</c:formatCode>
                <c:ptCount val="32"/>
                <c:pt idx="0">
                  <c:v>1.067</c:v>
                </c:pt>
                <c:pt idx="1">
                  <c:v>1.14</c:v>
                </c:pt>
                <c:pt idx="2">
                  <c:v>1.077</c:v>
                </c:pt>
                <c:pt idx="3">
                  <c:v>1.102</c:v>
                </c:pt>
                <c:pt idx="4">
                  <c:v>1.072</c:v>
                </c:pt>
                <c:pt idx="5">
                  <c:v>1.095</c:v>
                </c:pt>
                <c:pt idx="6">
                  <c:v>1.052</c:v>
                </c:pt>
                <c:pt idx="7">
                  <c:v>1.117</c:v>
                </c:pt>
                <c:pt idx="8">
                  <c:v>1.045</c:v>
                </c:pt>
                <c:pt idx="9">
                  <c:v>1.097</c:v>
                </c:pt>
                <c:pt idx="10">
                  <c:v>1.068</c:v>
                </c:pt>
                <c:pt idx="11">
                  <c:v>1.075</c:v>
                </c:pt>
                <c:pt idx="12">
                  <c:v>1.049</c:v>
                </c:pt>
                <c:pt idx="13">
                  <c:v>1.058</c:v>
                </c:pt>
                <c:pt idx="14">
                  <c:v>1.054</c:v>
                </c:pt>
                <c:pt idx="15">
                  <c:v>1.023</c:v>
                </c:pt>
                <c:pt idx="16">
                  <c:v>1.068</c:v>
                </c:pt>
                <c:pt idx="18">
                  <c:v>1.024</c:v>
                </c:pt>
                <c:pt idx="19">
                  <c:v>1.011</c:v>
                </c:pt>
                <c:pt idx="20">
                  <c:v>1.011</c:v>
                </c:pt>
                <c:pt idx="21">
                  <c:v>1.01</c:v>
                </c:pt>
                <c:pt idx="22">
                  <c:v>1.007</c:v>
                </c:pt>
                <c:pt idx="23">
                  <c:v>1.014</c:v>
                </c:pt>
                <c:pt idx="24">
                  <c:v>1.006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1">
                  <c:v>1.046</c:v>
                </c:pt>
              </c:numCache>
            </c:numRef>
          </c:val>
        </c:ser>
        <c:ser>
          <c:idx val="2"/>
          <c:order val="2"/>
          <c:tx>
            <c:strRef>
              <c:f>'Comparison of Schemes'!$D$1</c:f>
              <c:strCache>
                <c:ptCount val="1"/>
                <c:pt idx="0">
                  <c:v>ArchShield</c:v>
                </c:pt>
              </c:strCache>
            </c:strRef>
          </c:tx>
          <c:invertIfNegative val="0"/>
          <c:cat>
            <c:strRef>
              <c:f>'Comparison of Schemes'!$A$2:$A$33</c:f>
              <c:strCache>
                <c:ptCount val="32"/>
                <c:pt idx="0">
                  <c:v>           mcf</c:v>
                </c:pt>
                <c:pt idx="1">
                  <c:v>           lbm</c:v>
                </c:pt>
                <c:pt idx="2">
                  <c:v>        soplex</c:v>
                </c:pt>
                <c:pt idx="3">
                  <c:v>          milc</c:v>
                </c:pt>
                <c:pt idx="4">
                  <c:v>    libquantum</c:v>
                </c:pt>
                <c:pt idx="5">
                  <c:v>       omnetpp</c:v>
                </c:pt>
                <c:pt idx="6">
                  <c:v>        bwaves</c:v>
                </c:pt>
                <c:pt idx="7">
                  <c:v>           gcc</c:v>
                </c:pt>
                <c:pt idx="8">
                  <c:v>       sphinx3</c:v>
                </c:pt>
                <c:pt idx="9">
                  <c:v>      GemsFDTD</c:v>
                </c:pt>
                <c:pt idx="10">
                  <c:v>      leslie3d</c:v>
                </c:pt>
                <c:pt idx="11">
                  <c:v>           wrf</c:v>
                </c:pt>
                <c:pt idx="12">
                  <c:v>     cactusADM</c:v>
                </c:pt>
                <c:pt idx="13">
                  <c:v>        zeusmp</c:v>
                </c:pt>
                <c:pt idx="14">
                  <c:v>         bzip2</c:v>
                </c:pt>
                <c:pt idx="15">
                  <c:v>        dealII</c:v>
                </c:pt>
                <c:pt idx="16">
                  <c:v>     xalancbmk</c:v>
                </c:pt>
                <c:pt idx="18">
                  <c:v>         hmmer</c:v>
                </c:pt>
                <c:pt idx="19">
                  <c:v>     perlbench</c:v>
                </c:pt>
                <c:pt idx="20">
                  <c:v>       h264ref</c:v>
                </c:pt>
                <c:pt idx="21">
                  <c:v>        astar</c:v>
                </c:pt>
                <c:pt idx="22">
                  <c:v>         gobmk</c:v>
                </c:pt>
                <c:pt idx="23">
                  <c:v>       gromacs</c:v>
                </c:pt>
                <c:pt idx="24">
                  <c:v>         sjeng</c:v>
                </c:pt>
                <c:pt idx="25">
                  <c:v>          namd</c:v>
                </c:pt>
                <c:pt idx="26">
                  <c:v>         tonto</c:v>
                </c:pt>
                <c:pt idx="27">
                  <c:v>      calculix</c:v>
                </c:pt>
                <c:pt idx="28">
                  <c:v>        gamess</c:v>
                </c:pt>
                <c:pt idx="29">
                  <c:v>        povray</c:v>
                </c:pt>
                <c:pt idx="31">
                  <c:v>Gmean</c:v>
                </c:pt>
              </c:strCache>
            </c:strRef>
          </c:cat>
          <c:val>
            <c:numRef>
              <c:f>'Comparison of Schemes'!$D$2:$D$33</c:f>
              <c:numCache>
                <c:formatCode>0.000</c:formatCode>
                <c:ptCount val="32"/>
                <c:pt idx="0">
                  <c:v>1.042</c:v>
                </c:pt>
                <c:pt idx="1">
                  <c:v>1.025</c:v>
                </c:pt>
                <c:pt idx="2">
                  <c:v>1.015</c:v>
                </c:pt>
                <c:pt idx="3">
                  <c:v>1.017</c:v>
                </c:pt>
                <c:pt idx="4">
                  <c:v>1.013</c:v>
                </c:pt>
                <c:pt idx="5">
                  <c:v>1.069</c:v>
                </c:pt>
                <c:pt idx="6">
                  <c:v>1.01</c:v>
                </c:pt>
                <c:pt idx="7">
                  <c:v>1.015</c:v>
                </c:pt>
                <c:pt idx="8">
                  <c:v>1.015</c:v>
                </c:pt>
                <c:pt idx="9">
                  <c:v>1.019</c:v>
                </c:pt>
                <c:pt idx="10">
                  <c:v>1.011</c:v>
                </c:pt>
                <c:pt idx="11">
                  <c:v>1.013</c:v>
                </c:pt>
                <c:pt idx="12">
                  <c:v>1.009</c:v>
                </c:pt>
                <c:pt idx="13">
                  <c:v>1.011</c:v>
                </c:pt>
                <c:pt idx="14">
                  <c:v>1.022</c:v>
                </c:pt>
                <c:pt idx="15">
                  <c:v>1.006</c:v>
                </c:pt>
                <c:pt idx="16">
                  <c:v>1.011</c:v>
                </c:pt>
                <c:pt idx="18">
                  <c:v>1.013</c:v>
                </c:pt>
                <c:pt idx="19">
                  <c:v>1.008</c:v>
                </c:pt>
                <c:pt idx="20">
                  <c:v>1.008</c:v>
                </c:pt>
                <c:pt idx="21">
                  <c:v>1.01</c:v>
                </c:pt>
                <c:pt idx="22">
                  <c:v>1.006</c:v>
                </c:pt>
                <c:pt idx="23">
                  <c:v>1.003</c:v>
                </c:pt>
                <c:pt idx="24">
                  <c:v>1.004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1">
                  <c:v>1.013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6327704"/>
        <c:axId val="2135161096"/>
      </c:barChart>
      <c:catAx>
        <c:axId val="21463277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High</a:t>
                </a:r>
                <a:r>
                  <a:rPr lang="en-US" baseline="0" dirty="0" smtClean="0"/>
                  <a:t> MPKI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219266760087193"/>
              <c:y val="0.87868021564872"/>
            </c:manualLayout>
          </c:layout>
          <c:overlay val="0"/>
        </c:title>
        <c:majorTickMark val="none"/>
        <c:minorTickMark val="none"/>
        <c:tickLblPos val="nextTo"/>
        <c:crossAx val="2135161096"/>
        <c:crosses val="autoZero"/>
        <c:auto val="1"/>
        <c:lblAlgn val="ctr"/>
        <c:lblOffset val="100"/>
        <c:noMultiLvlLbl val="0"/>
      </c:catAx>
      <c:valAx>
        <c:axId val="2135161096"/>
        <c:scaling>
          <c:orientation val="minMax"/>
          <c:max val="1.3"/>
          <c:min val="0.9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Normalized</a:t>
                </a:r>
                <a:r>
                  <a:rPr lang="en-US" sz="1200" baseline="0"/>
                  <a:t> Execultion Time</a:t>
                </a:r>
                <a:endParaRPr lang="en-US" sz="1200"/>
              </a:p>
            </c:rich>
          </c:tx>
          <c:overlay val="0"/>
        </c:title>
        <c:numFmt formatCode="0.00" sourceLinked="0"/>
        <c:majorTickMark val="out"/>
        <c:minorTickMark val="none"/>
        <c:tickLblPos val="nextTo"/>
        <c:crossAx val="214632770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D5E58-9B82-4E12-87E8-3FF464733AD1}" type="datetimeFigureOut">
              <a:rPr lang="en-US" smtClean="0"/>
              <a:pPr/>
              <a:t>6/28/13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B286F-8E18-4274-882F-4059D16EA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37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Strong ECC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ArchShield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How it works</a:t>
            </a:r>
          </a:p>
          <a:p>
            <a:pPr marL="228600" indent="-228600">
              <a:buAutoNum type="arabicPeriod"/>
            </a:pPr>
            <a:r>
              <a:rPr lang="en-US" dirty="0" smtClean="0"/>
              <a:t>Architecture</a:t>
            </a:r>
          </a:p>
          <a:p>
            <a:pPr marL="228600" indent="-228600">
              <a:buAutoNum type="arabicPeriod"/>
            </a:pPr>
            <a:r>
              <a:rPr lang="en-US" dirty="0" smtClean="0"/>
              <a:t>Components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B286F-8E18-4274-882F-4059D16EA32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F89C-AB10-4F54-AC17-AA3EDF0FB434}" type="datetime1">
              <a:rPr lang="en-US" smtClean="0"/>
              <a:pPr/>
              <a:t>6/28/13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7FDB-89FF-447C-9E26-E00E6300AA56}" type="datetime1">
              <a:rPr lang="en-US" smtClean="0"/>
              <a:pPr/>
              <a:t>6/28/13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9439-F761-4B12-BFAC-879695D0D4CA}" type="datetime1">
              <a:rPr lang="en-US" smtClean="0"/>
              <a:pPr/>
              <a:t>6/28/13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588303"/>
            <a:ext cx="2895600" cy="269697"/>
          </a:xfrm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PAY-AS-YOU-GO, MICRO-2011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9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CBA20-9663-4196-9EC4-036060750FAE}" type="datetime1">
              <a:rPr lang="en-US" smtClean="0"/>
              <a:pPr/>
              <a:t>6/28/13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BAA0-DB78-476E-9EA8-CBD943C46391}" type="datetime1">
              <a:rPr lang="en-US" smtClean="0"/>
              <a:pPr/>
              <a:t>6/28/13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C9A3-600E-4454-AD31-BFDB15223E1D}" type="datetime1">
              <a:rPr lang="en-US" smtClean="0"/>
              <a:pPr/>
              <a:t>6/28/13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EDF8-BC00-49C7-BC75-89A17358057F}" type="datetime1">
              <a:rPr lang="en-US" smtClean="0"/>
              <a:pPr/>
              <a:t>6/28/13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DC41-3806-4A80-9F38-95230223E3A0}" type="datetime1">
              <a:rPr lang="en-US" smtClean="0"/>
              <a:pPr/>
              <a:t>6/28/13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CB0F-5204-4B7C-BC67-11DBE94DD10E}" type="datetime1">
              <a:rPr lang="en-US" smtClean="0"/>
              <a:pPr/>
              <a:t>6/28/13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622E-2017-4DA6-A655-0FD26182D674}" type="datetime1">
              <a:rPr lang="en-US" smtClean="0"/>
              <a:pPr/>
              <a:t>6/28/13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F9D3-A8F3-4C83-8F48-15AD543B3B76}" type="datetime1">
              <a:rPr lang="en-US" smtClean="0"/>
              <a:pPr/>
              <a:t>6/28/13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76FD9-9867-47A0-946E-83461254488E}" type="datetime1">
              <a:rPr lang="en-US" smtClean="0"/>
              <a:pPr/>
              <a:t>6/28/13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AAF94-34D1-4844-9837-2EF4AD383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tags" Target="../tags/tag17.xml"/><Relationship Id="rId2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9.xml"/><Relationship Id="rId1" Type="http://schemas.openxmlformats.org/officeDocument/2006/relationships/tags" Target="../tags/tag20.xml"/><Relationship Id="rId2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chart" Target="../charts/chart1.xml"/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chart" Target="../charts/chart2.xml"/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chart" Target="../charts/chart3.xml"/><Relationship Id="rId1" Type="http://schemas.openxmlformats.org/officeDocument/2006/relationships/tags" Target="../tags/tag26.x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5.xml"/><Relationship Id="rId1" Type="http://schemas.openxmlformats.org/officeDocument/2006/relationships/tags" Target="../tags/tag27.xml"/><Relationship Id="rId2" Type="http://schemas.openxmlformats.org/officeDocument/2006/relationships/tags" Target="../tags/tag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2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3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8077200" cy="2536825"/>
          </a:xfrm>
          <a:solidFill>
            <a:schemeClr val="accent1"/>
          </a:solidFill>
          <a:effectLst>
            <a:outerShdw blurRad="50800" dist="889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 err="1" smtClean="0"/>
              <a:t>ArchShield</a:t>
            </a:r>
            <a:r>
              <a:rPr lang="en-US" dirty="0" smtClean="0"/>
              <a:t>: Architectural Framework for Assisting DRAM Scaling By Tolerating High Error-Rates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6764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Prashant</a:t>
            </a:r>
            <a:r>
              <a:rPr lang="en-US" sz="2400" dirty="0" smtClean="0">
                <a:solidFill>
                  <a:schemeClr val="tx1"/>
                </a:solidFill>
              </a:rPr>
              <a:t> Nair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Dae</a:t>
            </a:r>
            <a:r>
              <a:rPr lang="en-US" sz="2400" dirty="0" smtClean="0">
                <a:solidFill>
                  <a:schemeClr val="tx1"/>
                </a:solidFill>
              </a:rPr>
              <a:t>-Hyun Kim </a:t>
            </a:r>
          </a:p>
          <a:p>
            <a:r>
              <a:rPr lang="en-US" sz="2400" dirty="0" err="1" smtClean="0">
                <a:solidFill>
                  <a:srgbClr val="800000"/>
                </a:solidFill>
              </a:rPr>
              <a:t>Moinuddin</a:t>
            </a:r>
            <a:r>
              <a:rPr lang="en-US" sz="2400" dirty="0" smtClean="0">
                <a:solidFill>
                  <a:srgbClr val="800000"/>
                </a:solidFill>
              </a:rPr>
              <a:t> K. </a:t>
            </a:r>
            <a:r>
              <a:rPr lang="en-US" sz="2400" dirty="0" err="1" smtClean="0">
                <a:solidFill>
                  <a:srgbClr val="800000"/>
                </a:solidFill>
              </a:rPr>
              <a:t>Qureshi</a:t>
            </a:r>
            <a:endParaRPr lang="en-US" sz="2400" dirty="0" smtClean="0">
              <a:solidFill>
                <a:srgbClr val="800000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4876800"/>
            <a:ext cx="4648200" cy="148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08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28600" y="4511040"/>
            <a:ext cx="8458200" cy="830997"/>
          </a:xfrm>
          <a:prstGeom prst="rect">
            <a:avLst/>
          </a:prstGeom>
          <a:solidFill>
            <a:srgbClr val="BBCFE6"/>
          </a:solidFill>
          <a:ln w="38100" cmpd="sng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2400" dirty="0" smtClean="0">
                <a:solidFill>
                  <a:prstClr val="black"/>
                </a:solidFill>
              </a:rPr>
              <a:t>Most faulty words have 1-bit error </a:t>
            </a:r>
            <a:r>
              <a:rPr lang="en-US" sz="2400" dirty="0" smtClean="0">
                <a:solidFill>
                  <a:prstClr val="black"/>
                </a:solidFill>
                <a:sym typeface="Wingdings"/>
              </a:rPr>
              <a:t> </a:t>
            </a:r>
            <a:r>
              <a:rPr lang="en-US" sz="2400" dirty="0" smtClean="0">
                <a:solidFill>
                  <a:prstClr val="black"/>
                </a:solidFill>
              </a:rPr>
              <a:t>The skew in fault probability can be leveraged to develop low cost error resilience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" y="0"/>
            <a:ext cx="82296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Dissecting Fault Probabilities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434652"/>
              </p:ext>
            </p:extLst>
          </p:nvPr>
        </p:nvGraphicFramePr>
        <p:xfrm>
          <a:off x="1143000" y="1828800"/>
          <a:ext cx="6400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1447801"/>
                <a:gridCol w="22859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Faulty Bits per word</a:t>
                      </a:r>
                      <a:r>
                        <a:rPr lang="en-US" baseline="0" dirty="0" smtClean="0"/>
                        <a:t> (8B)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Probability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</a:t>
                      </a:r>
                      <a:r>
                        <a:rPr lang="en-US" dirty="0" smtClean="0"/>
                        <a:t> words in 8GB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99.3%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 Billion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7.7 Million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 x 10</a:t>
                      </a:r>
                      <a:r>
                        <a:rPr lang="en-US" baseline="30000" dirty="0" smtClean="0"/>
                        <a:t>-6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 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62 x 10</a:t>
                      </a:r>
                      <a:r>
                        <a:rPr lang="en-US" baseline="30000" dirty="0" smtClean="0"/>
                        <a:t>-9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-10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Notched Right Arrow 8"/>
          <p:cNvSpPr/>
          <p:nvPr/>
        </p:nvSpPr>
        <p:spPr>
          <a:xfrm rot="10800000">
            <a:off x="6934200" y="2590800"/>
            <a:ext cx="460860" cy="339545"/>
          </a:xfrm>
          <a:prstGeom prst="notch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66800" y="1295400"/>
            <a:ext cx="6715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At Bit Error Rate of </a:t>
            </a:r>
            <a:r>
              <a:rPr lang="en-US" dirty="0"/>
              <a:t>10</a:t>
            </a:r>
            <a:r>
              <a:rPr lang="en-US" baseline="30000" dirty="0"/>
              <a:t>-</a:t>
            </a:r>
            <a:r>
              <a:rPr lang="en-US" baseline="30000" dirty="0" smtClean="0"/>
              <a:t>4 </a:t>
            </a:r>
            <a:r>
              <a:rPr lang="en-US" b="1" dirty="0" smtClean="0"/>
              <a:t>(100ppm) for an 8GB DIMM (1 billion words) </a:t>
            </a:r>
            <a:r>
              <a:rPr lang="en-US" baseline="30000" dirty="0" smtClean="0"/>
              <a:t> 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228600" y="5791200"/>
            <a:ext cx="8458200" cy="830997"/>
          </a:xfrm>
          <a:prstGeom prst="rect">
            <a:avLst/>
          </a:prstGeom>
          <a:solidFill>
            <a:srgbClr val="BBCFE6"/>
          </a:solidFill>
          <a:ln w="38100" cmpd="sng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 smtClean="0">
                <a:solidFill>
                  <a:srgbClr val="800000"/>
                </a:solidFill>
              </a:rPr>
              <a:t>Goal: </a:t>
            </a:r>
            <a:r>
              <a:rPr lang="en-US" sz="2400" dirty="0" smtClean="0">
                <a:solidFill>
                  <a:prstClr val="black"/>
                </a:solidFill>
              </a:rPr>
              <a:t>Tolerate high error rates with commodity ECC DIMM while retaining soft-error resilience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490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4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" y="1143000"/>
            <a:ext cx="8077200" cy="42973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" inden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73152" inden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Current Schemes</a:t>
            </a:r>
          </a:p>
          <a:p>
            <a:pPr marL="73152" inden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800000"/>
                </a:solidFill>
              </a:rPr>
              <a:t>ArchShield</a:t>
            </a:r>
            <a:endParaRPr lang="en-US" sz="2800" dirty="0" smtClean="0">
              <a:solidFill>
                <a:srgbClr val="800000"/>
              </a:solidFill>
            </a:endParaRPr>
          </a:p>
          <a:p>
            <a:pPr marL="73152" inden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lang="en-US" sz="2800" dirty="0" smtClean="0"/>
              <a:t> Evaluation</a:t>
            </a:r>
          </a:p>
          <a:p>
            <a:pPr marL="73152" inden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lang="en-US" sz="2800" dirty="0" smtClean="0"/>
              <a:t> Summary</a:t>
            </a:r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096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248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>
          <a:xfrm>
            <a:off x="6477000" y="6324600"/>
            <a:ext cx="2209800" cy="396875"/>
          </a:xfrm>
        </p:spPr>
        <p:txBody>
          <a:bodyPr/>
          <a:lstStyle/>
          <a:p>
            <a:fld id="{1ECAAF94-34D1-4844-9837-2EF4AD3834A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1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6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/>
              <a:t>ArchShield</a:t>
            </a:r>
            <a:r>
              <a:rPr lang="en-US" dirty="0" smtClean="0"/>
              <a:t>: Overview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76200" y="9906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85800" y="3657600"/>
            <a:ext cx="1219200" cy="1219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ArchShield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00400" y="2362200"/>
            <a:ext cx="1219200" cy="1219200"/>
          </a:xfrm>
          <a:prstGeom prst="rect">
            <a:avLst/>
          </a:prstGeom>
          <a:solidFill>
            <a:srgbClr val="CB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Replication Area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0400" y="4800600"/>
            <a:ext cx="12192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Fault Map</a:t>
            </a:r>
          </a:p>
          <a:p>
            <a:pPr algn="ctr"/>
            <a:r>
              <a:rPr lang="en-US" dirty="0" smtClean="0"/>
              <a:t>(cached)</a:t>
            </a:r>
            <a:endParaRPr lang="en-US" dirty="0"/>
          </a:p>
        </p:txBody>
      </p:sp>
      <p:cxnSp>
        <p:nvCxnSpPr>
          <p:cNvPr id="5" name="Elbow Connector 4"/>
          <p:cNvCxnSpPr/>
          <p:nvPr/>
        </p:nvCxnSpPr>
        <p:spPr>
          <a:xfrm flipV="1">
            <a:off x="1295400" y="2971800"/>
            <a:ext cx="1905000" cy="685800"/>
          </a:xfrm>
          <a:prstGeom prst="bentConnector3">
            <a:avLst>
              <a:gd name="adj1" fmla="val -6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9" idx="1"/>
          </p:cNvCxnSpPr>
          <p:nvPr/>
        </p:nvCxnSpPr>
        <p:spPr>
          <a:xfrm>
            <a:off x="1295400" y="4876800"/>
            <a:ext cx="1905000" cy="533400"/>
          </a:xfrm>
          <a:prstGeom prst="bentConnector3">
            <a:avLst>
              <a:gd name="adj1" fmla="val -6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419600" y="2362200"/>
            <a:ext cx="990436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Fault Map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410200" y="2362200"/>
            <a:ext cx="2667000" cy="1219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200400" y="3733800"/>
            <a:ext cx="4876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47872" y="3733800"/>
            <a:ext cx="152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Memory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3" idx="2"/>
          </p:cNvCxnSpPr>
          <p:nvPr/>
        </p:nvCxnSpPr>
        <p:spPr>
          <a:xfrm flipH="1">
            <a:off x="3810000" y="3581400"/>
            <a:ext cx="1104818" cy="121920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477000" y="3505200"/>
            <a:ext cx="76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553200" y="3505200"/>
            <a:ext cx="76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553200" y="2286000"/>
            <a:ext cx="76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629400" y="2286000"/>
            <a:ext cx="76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04800" y="1066800"/>
            <a:ext cx="8610600" cy="1095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200" dirty="0">
                <a:solidFill>
                  <a:prstClr val="black"/>
                </a:solidFill>
              </a:rPr>
              <a:t>Inspired from Solid State </a:t>
            </a:r>
            <a:r>
              <a:rPr lang="en-US" sz="2200" dirty="0" smtClean="0">
                <a:solidFill>
                  <a:prstClr val="black"/>
                </a:solidFill>
              </a:rPr>
              <a:t>Drives (SSD) to tolerate high bit-error rate</a:t>
            </a:r>
          </a:p>
          <a:p>
            <a:pPr lvl="0">
              <a:spcBef>
                <a:spcPct val="20000"/>
              </a:spcBef>
            </a:pPr>
            <a:endParaRPr lang="en-US" sz="1400" dirty="0" smtClean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en-US" sz="2200" dirty="0" smtClean="0">
                <a:solidFill>
                  <a:prstClr val="black"/>
                </a:solidFill>
              </a:rPr>
              <a:t>Expose faulty cell information to Architecture layer via runtime testing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200" y="6243935"/>
            <a:ext cx="8839200" cy="461665"/>
          </a:xfrm>
          <a:prstGeom prst="rect">
            <a:avLst/>
          </a:prstGeom>
          <a:solidFill>
            <a:srgbClr val="BBCFE6"/>
          </a:solidFill>
          <a:ln w="38100" cmpd="sng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2400" dirty="0" err="1" smtClean="0">
                <a:solidFill>
                  <a:prstClr val="black"/>
                </a:solidFill>
              </a:rPr>
              <a:t>ArchShield</a:t>
            </a:r>
            <a:r>
              <a:rPr lang="en-US" sz="2400" dirty="0" smtClean="0">
                <a:solidFill>
                  <a:prstClr val="black"/>
                </a:solidFill>
              </a:rPr>
              <a:t> stores the error mitigation information in memory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9200" y="4572000"/>
            <a:ext cx="3876294" cy="1354217"/>
          </a:xfrm>
          <a:prstGeom prst="rect">
            <a:avLst/>
          </a:prstGeom>
          <a:solidFill>
            <a:srgbClr val="4CFF19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Most words will be error-free</a:t>
            </a:r>
          </a:p>
          <a:p>
            <a:endParaRPr lang="en-US" sz="1400" dirty="0" smtClean="0"/>
          </a:p>
          <a:p>
            <a:r>
              <a:rPr lang="en-US" dirty="0" smtClean="0"/>
              <a:t>1-bit error handled with SECDED</a:t>
            </a:r>
          </a:p>
          <a:p>
            <a:endParaRPr lang="en-US" sz="1400" dirty="0" smtClean="0"/>
          </a:p>
          <a:p>
            <a:r>
              <a:rPr lang="en-US" dirty="0"/>
              <a:t>M</a:t>
            </a:r>
            <a:r>
              <a:rPr lang="en-US" dirty="0" smtClean="0"/>
              <a:t>ulti-bit error handled with 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73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>
          <a:xfrm>
            <a:off x="6477000" y="6324600"/>
            <a:ext cx="2209800" cy="396875"/>
          </a:xfrm>
        </p:spPr>
        <p:txBody>
          <a:bodyPr/>
          <a:lstStyle/>
          <a:p>
            <a:fld id="{1ECAAF94-34D1-4844-9837-2EF4AD3834A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1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810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/>
              <a:t>ArchShield</a:t>
            </a:r>
            <a:r>
              <a:rPr lang="en-US" dirty="0" smtClean="0"/>
              <a:t>: Runtime Testing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76200" y="9906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04800" y="1066800"/>
            <a:ext cx="8610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200" dirty="0" smtClean="0">
                <a:solidFill>
                  <a:prstClr val="black"/>
                </a:solidFill>
              </a:rPr>
              <a:t>When DIMM is configured, runtime testing is performed. Each 8B word gets classified into one of three types: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200" y="6243935"/>
            <a:ext cx="8839200" cy="461665"/>
          </a:xfrm>
          <a:prstGeom prst="rect">
            <a:avLst/>
          </a:prstGeom>
          <a:solidFill>
            <a:srgbClr val="BBCFE6"/>
          </a:solidFill>
          <a:ln w="38100" cmpd="sng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2400" dirty="0" smtClean="0">
                <a:solidFill>
                  <a:prstClr val="black"/>
                </a:solidFill>
              </a:rPr>
              <a:t>Runtime testing identifies the faulty cells to decide correction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838200" y="2667001"/>
            <a:ext cx="2057400" cy="609599"/>
          </a:xfrm>
          <a:prstGeom prst="round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No Error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200" y="5436513"/>
            <a:ext cx="8610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200" dirty="0" smtClean="0">
                <a:solidFill>
                  <a:prstClr val="black"/>
                </a:solidFill>
              </a:rPr>
              <a:t>(Information about faulty cells can be stored in hard drive for future use)</a:t>
            </a:r>
          </a:p>
        </p:txBody>
      </p:sp>
      <p:cxnSp>
        <p:nvCxnSpPr>
          <p:cNvPr id="7" name="Straight Arrow Connector 6"/>
          <p:cNvCxnSpPr>
            <a:stCxn id="18" idx="2"/>
          </p:cNvCxnSpPr>
          <p:nvPr/>
        </p:nvCxnSpPr>
        <p:spPr>
          <a:xfrm flipH="1">
            <a:off x="2895600" y="1836241"/>
            <a:ext cx="1714500" cy="830760"/>
          </a:xfrm>
          <a:prstGeom prst="straightConnector1">
            <a:avLst/>
          </a:prstGeom>
          <a:ln w="38100" cmpd="dbl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8" idx="2"/>
          </p:cNvCxnSpPr>
          <p:nvPr/>
        </p:nvCxnSpPr>
        <p:spPr>
          <a:xfrm>
            <a:off x="4610100" y="1836241"/>
            <a:ext cx="0" cy="754559"/>
          </a:xfrm>
          <a:prstGeom prst="straightConnector1">
            <a:avLst/>
          </a:prstGeom>
          <a:ln w="38100" cmpd="dbl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2"/>
          </p:cNvCxnSpPr>
          <p:nvPr/>
        </p:nvCxnSpPr>
        <p:spPr>
          <a:xfrm>
            <a:off x="4610100" y="1836241"/>
            <a:ext cx="1638300" cy="754559"/>
          </a:xfrm>
          <a:prstGeom prst="straightConnector1">
            <a:avLst/>
          </a:prstGeom>
          <a:ln w="38100" cmpd="dbl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838200" y="3276600"/>
            <a:ext cx="2057400" cy="1626513"/>
          </a:xfrm>
          <a:prstGeom prst="round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(Replication not needed)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SECDED can correct soft error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581400" y="2671967"/>
            <a:ext cx="2057400" cy="609599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1-bit Error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581400" y="3281566"/>
            <a:ext cx="2057400" cy="1626513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SECDED can correct hard error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Need replication for soft error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172200" y="2698851"/>
            <a:ext cx="2057400" cy="60959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Multi-bit Error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172200" y="3326487"/>
            <a:ext cx="2057400" cy="1626513"/>
          </a:xfrm>
          <a:prstGeom prst="roundRect">
            <a:avLst/>
          </a:prstGeom>
          <a:solidFill>
            <a:srgbClr val="D996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Word gets decommissioned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Only the replica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is used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03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>
          <a:xfrm>
            <a:off x="6477000" y="6324600"/>
            <a:ext cx="2209800" cy="396875"/>
          </a:xfrm>
        </p:spPr>
        <p:txBody>
          <a:bodyPr/>
          <a:lstStyle/>
          <a:p>
            <a:fld id="{1ECAAF94-34D1-4844-9837-2EF4AD3834A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1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6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Architecting the Fault Map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1"/>
            <a:ext cx="8915400" cy="57911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Fault Map (FM) stores information about faulty cells </a:t>
            </a:r>
          </a:p>
          <a:p>
            <a:endParaRPr lang="en-US" sz="1400" dirty="0" smtClean="0"/>
          </a:p>
          <a:p>
            <a:r>
              <a:rPr lang="en-US" sz="2400" dirty="0" smtClean="0"/>
              <a:t>Per word FM is expensive (for 8B, 2-bits or 4-bits with redundancy) </a:t>
            </a:r>
            <a:r>
              <a:rPr lang="en-US" sz="2400" dirty="0" smtClean="0">
                <a:sym typeface="Wingdings"/>
              </a:rPr>
              <a:t> </a:t>
            </a:r>
            <a:r>
              <a:rPr lang="en-US" sz="2400" dirty="0" smtClean="0"/>
              <a:t>Keep FM entry per line (4-bit per 64B)</a:t>
            </a:r>
          </a:p>
          <a:p>
            <a:endParaRPr lang="en-US" sz="2400" dirty="0"/>
          </a:p>
          <a:p>
            <a:r>
              <a:rPr lang="en-US" sz="2400" dirty="0" smtClean="0"/>
              <a:t>FM access method</a:t>
            </a:r>
          </a:p>
          <a:p>
            <a:pPr lvl="1"/>
            <a:r>
              <a:rPr lang="en-US" sz="2000" dirty="0" smtClean="0"/>
              <a:t>Table lookup with </a:t>
            </a:r>
            <a:r>
              <a:rPr lang="en-US" sz="2000" dirty="0" err="1" smtClean="0"/>
              <a:t>Lineaddr</a:t>
            </a:r>
            <a:endParaRPr lang="en-US" sz="2000" dirty="0" smtClean="0"/>
          </a:p>
          <a:p>
            <a:pPr marL="457200" lvl="1" indent="0">
              <a:buNone/>
            </a:pPr>
            <a:endParaRPr lang="en-US" sz="1200" dirty="0" smtClean="0"/>
          </a:p>
          <a:p>
            <a:pPr marL="457200" lvl="1" indent="0">
              <a:buNone/>
            </a:pPr>
            <a:endParaRPr lang="en-US" sz="1200" dirty="0" smtClean="0"/>
          </a:p>
          <a:p>
            <a:r>
              <a:rPr lang="en-US" sz="2400" dirty="0" smtClean="0"/>
              <a:t>Avoid </a:t>
            </a:r>
            <a:r>
              <a:rPr lang="en-US" sz="2400" dirty="0"/>
              <a:t>d</a:t>
            </a:r>
            <a:r>
              <a:rPr lang="en-US" sz="2400" dirty="0" smtClean="0"/>
              <a:t>ual memory access via</a:t>
            </a:r>
          </a:p>
          <a:p>
            <a:pPr lvl="1"/>
            <a:r>
              <a:rPr lang="en-US" sz="2000" dirty="0" smtClean="0"/>
              <a:t>Caching FM entries in on-chip LLC</a:t>
            </a:r>
          </a:p>
          <a:p>
            <a:pPr lvl="1"/>
            <a:r>
              <a:rPr lang="en-US" sz="2000" dirty="0" smtClean="0"/>
              <a:t>Each 64-byte line has 128 FM entries</a:t>
            </a:r>
          </a:p>
          <a:p>
            <a:pPr lvl="1"/>
            <a:r>
              <a:rPr lang="en-US" sz="2000" dirty="0" smtClean="0"/>
              <a:t>Exploits spatial locality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245899" y="4992469"/>
            <a:ext cx="3201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Fault Map – Organized at Line </a:t>
            </a:r>
          </a:p>
          <a:p>
            <a:pPr algn="ctr"/>
            <a:r>
              <a:rPr lang="en-US" dirty="0" smtClean="0"/>
              <a:t>Granularity  and is also </a:t>
            </a:r>
            <a:r>
              <a:rPr lang="en-US" dirty="0" err="1" smtClean="0"/>
              <a:t>cachable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76200" y="6243935"/>
            <a:ext cx="9067800" cy="461665"/>
          </a:xfrm>
          <a:prstGeom prst="rect">
            <a:avLst/>
          </a:prstGeom>
          <a:solidFill>
            <a:srgbClr val="BBCFE6"/>
          </a:solidFill>
          <a:ln w="38100" cmpd="sng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2400" dirty="0" smtClean="0">
                <a:solidFill>
                  <a:prstClr val="black"/>
                </a:solidFill>
              </a:rPr>
              <a:t>Line-Level Fault Map + Caching provides low storage and low latency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943600" y="2743200"/>
            <a:ext cx="1600200" cy="16002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943600" y="4343400"/>
            <a:ext cx="16002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943600" y="2743200"/>
            <a:ext cx="457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781800" y="3505200"/>
            <a:ext cx="457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629400" y="4419600"/>
            <a:ext cx="457200" cy="228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019800" y="3212068"/>
            <a:ext cx="152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Memory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086600" y="4419600"/>
            <a:ext cx="457200" cy="228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904338" y="4659868"/>
            <a:ext cx="171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Replication Area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582047" y="2754868"/>
            <a:ext cx="140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Faulty Words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6477328" y="2895600"/>
            <a:ext cx="11426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5" idx="2"/>
          </p:cNvCxnSpPr>
          <p:nvPr/>
        </p:nvCxnSpPr>
        <p:spPr>
          <a:xfrm flipH="1">
            <a:off x="7239328" y="3124200"/>
            <a:ext cx="1047496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850159" y="4267200"/>
            <a:ext cx="1217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Replicated </a:t>
            </a:r>
          </a:p>
          <a:p>
            <a:r>
              <a:rPr lang="en-US" dirty="0" smtClean="0"/>
              <a:t>Words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7544128" y="4495800"/>
            <a:ext cx="3044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943600" y="4076700"/>
            <a:ext cx="1600528" cy="266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943272" y="4152900"/>
            <a:ext cx="1600528" cy="1143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862573" y="3962400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Fault Map</a:t>
            </a:r>
            <a:endParaRPr lang="en-US" dirty="0"/>
          </a:p>
        </p:txBody>
      </p:sp>
      <p:cxnSp>
        <p:nvCxnSpPr>
          <p:cNvPr id="9" name="Straight Arrow Connector 8"/>
          <p:cNvCxnSpPr>
            <a:stCxn id="82" idx="1"/>
          </p:cNvCxnSpPr>
          <p:nvPr/>
        </p:nvCxnSpPr>
        <p:spPr>
          <a:xfrm flipH="1">
            <a:off x="7582047" y="4147066"/>
            <a:ext cx="2805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96000" y="4147066"/>
            <a:ext cx="133931" cy="12013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5943600" y="4147066"/>
            <a:ext cx="133931" cy="12013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09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>
          <a:xfrm>
            <a:off x="6477000" y="6324600"/>
            <a:ext cx="2209800" cy="396875"/>
          </a:xfrm>
        </p:spPr>
        <p:txBody>
          <a:bodyPr/>
          <a:lstStyle/>
          <a:p>
            <a:fld id="{1ECAAF94-34D1-4844-9837-2EF4AD3834A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1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6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Architecting Replication Area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57911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Faulty cells replicated at word-granularity in Replication Area 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ully associative Replication Area?  Prohibitive latency </a:t>
            </a:r>
          </a:p>
          <a:p>
            <a:r>
              <a:rPr lang="en-US" sz="2400" dirty="0" smtClean="0"/>
              <a:t>Set associative Replication Area?  Set overflow problem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57200" y="4648200"/>
            <a:ext cx="16002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362200" y="3962400"/>
            <a:ext cx="1066800" cy="3429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5562600" y="3962400"/>
            <a:ext cx="1066800" cy="3429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0" y="5410200"/>
            <a:ext cx="280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Fully Associative Structure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062058" y="5410200"/>
            <a:ext cx="398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Set Associative Structure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43000" y="4724400"/>
            <a:ext cx="457200" cy="228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00200" y="4724400"/>
            <a:ext cx="457200" cy="228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363759" y="4572000"/>
            <a:ext cx="1217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Replicated </a:t>
            </a:r>
          </a:p>
          <a:p>
            <a:r>
              <a:rPr lang="en-US" dirty="0" smtClean="0"/>
              <a:t>Words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2057728" y="4800600"/>
            <a:ext cx="3044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324600" y="54218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Chances of Set Overflowing!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651516" y="3048000"/>
            <a:ext cx="1958258" cy="2286000"/>
            <a:chOff x="6651516" y="3048000"/>
            <a:chExt cx="1958258" cy="2286000"/>
          </a:xfrm>
        </p:grpSpPr>
        <p:sp>
          <p:nvSpPr>
            <p:cNvPr id="84" name="Rectangle 83"/>
            <p:cNvSpPr/>
            <p:nvPr/>
          </p:nvSpPr>
          <p:spPr>
            <a:xfrm>
              <a:off x="6857174" y="3048000"/>
              <a:ext cx="1600200" cy="1600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857174" y="4648200"/>
              <a:ext cx="1600200" cy="6858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857174" y="3048000"/>
              <a:ext cx="457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8001000" y="3048000"/>
              <a:ext cx="457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/>
            <p:cNvCxnSpPr/>
            <p:nvPr/>
          </p:nvCxnSpPr>
          <p:spPr>
            <a:xfrm flipV="1">
              <a:off x="6704774" y="4038600"/>
              <a:ext cx="38100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6704774" y="4114800"/>
              <a:ext cx="38100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8228774" y="4038600"/>
              <a:ext cx="38100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8228774" y="4114800"/>
              <a:ext cx="38100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6857174" y="35814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857174" y="41148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7390574" y="3048000"/>
              <a:ext cx="651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Set 1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891449" y="3669268"/>
              <a:ext cx="651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Set 2</a:t>
              </a:r>
              <a:endParaRPr lang="en-US" dirty="0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7695374" y="4648200"/>
              <a:ext cx="0" cy="68580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857174" y="48768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857174" y="5029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857174" y="51816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/>
            <p:cNvSpPr/>
            <p:nvPr/>
          </p:nvSpPr>
          <p:spPr>
            <a:xfrm>
              <a:off x="6857174" y="4648200"/>
              <a:ext cx="457200" cy="228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315200" y="4648199"/>
              <a:ext cx="401136" cy="22860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858000" y="3276600"/>
              <a:ext cx="457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8001000" y="3276600"/>
              <a:ext cx="457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857672" y="4419600"/>
              <a:ext cx="1600528" cy="2667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Curved Left Arrow 102"/>
            <p:cNvSpPr/>
            <p:nvPr/>
          </p:nvSpPr>
          <p:spPr>
            <a:xfrm rot="21298877">
              <a:off x="7390574" y="3370110"/>
              <a:ext cx="458026" cy="1421368"/>
            </a:xfrm>
            <a:prstGeom prst="curvedLef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Curved Right Arrow 101"/>
            <p:cNvSpPr/>
            <p:nvPr/>
          </p:nvSpPr>
          <p:spPr>
            <a:xfrm rot="20946647">
              <a:off x="6651516" y="3061003"/>
              <a:ext cx="443224" cy="1889846"/>
            </a:xfrm>
            <a:prstGeom prst="curved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528142" y="3048000"/>
            <a:ext cx="1958258" cy="2286000"/>
            <a:chOff x="3528142" y="3048000"/>
            <a:chExt cx="1958258" cy="2286000"/>
          </a:xfrm>
        </p:grpSpPr>
        <p:grpSp>
          <p:nvGrpSpPr>
            <p:cNvPr id="10" name="Group 9"/>
            <p:cNvGrpSpPr/>
            <p:nvPr/>
          </p:nvGrpSpPr>
          <p:grpSpPr>
            <a:xfrm>
              <a:off x="3581400" y="3048000"/>
              <a:ext cx="1905000" cy="2286000"/>
              <a:chOff x="3581400" y="3048000"/>
              <a:chExt cx="1905000" cy="2286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733800" y="3048000"/>
                <a:ext cx="1600200" cy="1600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733800" y="4648200"/>
                <a:ext cx="1600200" cy="6858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733800" y="3048000"/>
                <a:ext cx="4572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572000" y="3810000"/>
                <a:ext cx="4572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flipV="1">
                <a:off x="3581400" y="4038600"/>
                <a:ext cx="381000" cy="228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3581400" y="4114800"/>
                <a:ext cx="381000" cy="228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5105400" y="4038600"/>
                <a:ext cx="381000" cy="228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5105400" y="4114800"/>
                <a:ext cx="381000" cy="228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733800" y="3581400"/>
                <a:ext cx="16002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733800" y="4114800"/>
                <a:ext cx="16002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4267200" y="3048000"/>
                <a:ext cx="651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Set 1</a:t>
                </a:r>
                <a:endParaRPr lang="en-US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768075" y="3669268"/>
                <a:ext cx="651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Set 2</a:t>
                </a:r>
                <a:endParaRPr lang="en-US" dirty="0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4572000" y="4648200"/>
                <a:ext cx="0" cy="68580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3733800" y="4876800"/>
                <a:ext cx="16002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733800" y="5029200"/>
                <a:ext cx="16002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733800" y="5181600"/>
                <a:ext cx="16002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Rectangle 68"/>
              <p:cNvSpPr/>
              <p:nvPr/>
            </p:nvSpPr>
            <p:spPr>
              <a:xfrm>
                <a:off x="3733800" y="4648200"/>
                <a:ext cx="457200" cy="2286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572000" y="4648200"/>
                <a:ext cx="457200" cy="2286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733472" y="4381500"/>
                <a:ext cx="1600528" cy="2667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Curved Left Arrow 73"/>
              <p:cNvSpPr/>
              <p:nvPr/>
            </p:nvSpPr>
            <p:spPr>
              <a:xfrm>
                <a:off x="4876800" y="3886200"/>
                <a:ext cx="457200" cy="990600"/>
              </a:xfrm>
              <a:prstGeom prst="curvedLeftArrow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Curved Right Arrow 72"/>
            <p:cNvSpPr/>
            <p:nvPr/>
          </p:nvSpPr>
          <p:spPr>
            <a:xfrm rot="20946647">
              <a:off x="3528142" y="3061003"/>
              <a:ext cx="443224" cy="1889846"/>
            </a:xfrm>
            <a:prstGeom prst="curved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4800" y="3048000"/>
            <a:ext cx="3200400" cy="2286000"/>
            <a:chOff x="304800" y="3048000"/>
            <a:chExt cx="3200400" cy="2286000"/>
          </a:xfrm>
        </p:grpSpPr>
        <p:grpSp>
          <p:nvGrpSpPr>
            <p:cNvPr id="8" name="Group 7"/>
            <p:cNvGrpSpPr/>
            <p:nvPr/>
          </p:nvGrpSpPr>
          <p:grpSpPr>
            <a:xfrm>
              <a:off x="304800" y="3048000"/>
              <a:ext cx="3200400" cy="2286000"/>
              <a:chOff x="304800" y="3048000"/>
              <a:chExt cx="3200400" cy="228600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V="1">
                <a:off x="304800" y="4038600"/>
                <a:ext cx="381000" cy="228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304800" y="4114800"/>
                <a:ext cx="381000" cy="228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1828800" y="4038600"/>
                <a:ext cx="381000" cy="228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1828800" y="4114800"/>
                <a:ext cx="381000" cy="228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"/>
              <p:cNvGrpSpPr/>
              <p:nvPr/>
            </p:nvGrpSpPr>
            <p:grpSpPr>
              <a:xfrm>
                <a:off x="417938" y="3048000"/>
                <a:ext cx="3087262" cy="2286000"/>
                <a:chOff x="417938" y="3048000"/>
                <a:chExt cx="3087262" cy="2286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457200" y="3048000"/>
                  <a:ext cx="1600200" cy="1600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457200" y="30480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1295400" y="3810000"/>
                  <a:ext cx="4572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417938" y="4964668"/>
                  <a:ext cx="17156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Replication Area</a:t>
                  </a:r>
                  <a:endParaRPr lang="en-US" dirty="0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2095647" y="3059668"/>
                  <a:ext cx="14095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Faulty Words</a:t>
                  </a:r>
                  <a:endParaRPr lang="en-US" dirty="0"/>
                </a:p>
              </p:txBody>
            </p:sp>
            <p:cxnSp>
              <p:nvCxnSpPr>
                <p:cNvPr id="63" name="Straight Arrow Connector 62"/>
                <p:cNvCxnSpPr/>
                <p:nvPr/>
              </p:nvCxnSpPr>
              <p:spPr>
                <a:xfrm flipH="1">
                  <a:off x="990928" y="3200400"/>
                  <a:ext cx="114267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Rectangle 116"/>
                <p:cNvSpPr/>
                <p:nvPr/>
              </p:nvSpPr>
              <p:spPr>
                <a:xfrm>
                  <a:off x="457200" y="4381500"/>
                  <a:ext cx="1600528" cy="2667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Fault Map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3" name="TextBox 52"/>
            <p:cNvSpPr txBox="1"/>
            <p:nvPr/>
          </p:nvSpPr>
          <p:spPr>
            <a:xfrm>
              <a:off x="533400" y="3288268"/>
              <a:ext cx="1524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Memory</a:t>
              </a:r>
              <a:endParaRPr lang="en-US" dirty="0"/>
            </a:p>
          </p:txBody>
        </p:sp>
        <p:cxnSp>
          <p:nvCxnSpPr>
            <p:cNvPr id="76" name="Straight Arrow Connector 75"/>
            <p:cNvCxnSpPr>
              <a:stCxn id="75" idx="2"/>
            </p:cNvCxnSpPr>
            <p:nvPr/>
          </p:nvCxnSpPr>
          <p:spPr>
            <a:xfrm flipH="1">
              <a:off x="1752928" y="3429000"/>
              <a:ext cx="1047496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urved Left Arrow 19"/>
          <p:cNvSpPr/>
          <p:nvPr/>
        </p:nvSpPr>
        <p:spPr>
          <a:xfrm>
            <a:off x="1752600" y="3886200"/>
            <a:ext cx="457200" cy="990600"/>
          </a:xfrm>
          <a:prstGeom prst="curved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Right Arrow 18"/>
          <p:cNvSpPr/>
          <p:nvPr/>
        </p:nvSpPr>
        <p:spPr>
          <a:xfrm rot="20675262">
            <a:off x="212588" y="3160600"/>
            <a:ext cx="609600" cy="1923313"/>
          </a:xfrm>
          <a:prstGeom prst="curved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7239000" y="3200400"/>
            <a:ext cx="726899" cy="14478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7620000" y="3467100"/>
            <a:ext cx="685800" cy="12573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728119" y="23055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80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15" grpId="0" animBg="1"/>
      <p:bldP spid="50" grpId="0" animBg="1"/>
      <p:bldP spid="18" grpId="0"/>
      <p:bldP spid="51" grpId="0"/>
      <p:bldP spid="52" grpId="0" animBg="1"/>
      <p:bldP spid="55" grpId="0" animBg="1"/>
      <p:bldP spid="78" grpId="0"/>
      <p:bldP spid="115" grpId="0"/>
      <p:bldP spid="20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468" y="2008015"/>
            <a:ext cx="3949872" cy="378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799" y="0"/>
            <a:ext cx="9183041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Overflow of Set-Associative RA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193830" y="971080"/>
            <a:ext cx="8797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There are 10s/100s of thousand of sets </a:t>
            </a:r>
            <a:r>
              <a:rPr lang="en-US" sz="2400" dirty="0" smtClean="0">
                <a:sym typeface="Wingdings" pitchFamily="2" charset="2"/>
              </a:rPr>
              <a:t> Any set could overflow</a:t>
            </a:r>
          </a:p>
          <a:p>
            <a:endParaRPr lang="en-US" sz="1200" dirty="0">
              <a:sym typeface="Wingdings" pitchFamily="2" charset="2"/>
            </a:endParaRPr>
          </a:p>
          <a:p>
            <a:r>
              <a:rPr lang="en-US" sz="2400" dirty="0" smtClean="0">
                <a:sym typeface="Wingdings" pitchFamily="2" charset="2"/>
              </a:rPr>
              <a:t>How many entries used before one set overflows?  Buckets-and-Balls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0210" y="6039735"/>
            <a:ext cx="9051315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6-way table only </a:t>
            </a:r>
            <a:r>
              <a:rPr lang="en-US" sz="2400" dirty="0"/>
              <a:t>8</a:t>
            </a:r>
            <a:r>
              <a:rPr lang="en-US" sz="2400" dirty="0" smtClean="0"/>
              <a:t>% full when one set overflows </a:t>
            </a:r>
            <a:r>
              <a:rPr lang="en-US" sz="2400" dirty="0" smtClean="0">
                <a:sym typeface="Wingdings" pitchFamily="2" charset="2"/>
              </a:rPr>
              <a:t> Need 12x entries</a:t>
            </a:r>
            <a:endParaRPr lang="en-US" sz="2400" dirty="0" smtClean="0"/>
          </a:p>
        </p:txBody>
      </p:sp>
      <p:sp>
        <p:nvSpPr>
          <p:cNvPr id="8" name="Down Arrow 7"/>
          <p:cNvSpPr/>
          <p:nvPr/>
        </p:nvSpPr>
        <p:spPr>
          <a:xfrm rot="18681081" flipH="1">
            <a:off x="4409218" y="4578039"/>
            <a:ext cx="182481" cy="46086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9"/>
          <p:cNvGrpSpPr>
            <a:grpSpLocks/>
          </p:cNvGrpSpPr>
          <p:nvPr/>
        </p:nvGrpSpPr>
        <p:grpSpPr bwMode="auto">
          <a:xfrm>
            <a:off x="6072525" y="2699305"/>
            <a:ext cx="2339975" cy="1149350"/>
            <a:chOff x="4241" y="2104"/>
            <a:chExt cx="1474" cy="724"/>
          </a:xfrm>
        </p:grpSpPr>
        <p:pic>
          <p:nvPicPr>
            <p:cNvPr id="12" name="Picture 7" descr="90%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" y="2273"/>
              <a:ext cx="545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9" descr="90%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" y="2281"/>
              <a:ext cx="545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0" descr="90%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0" y="2281"/>
              <a:ext cx="545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4" descr="90%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6" y="2104"/>
              <a:ext cx="18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333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516011" y="1474698"/>
            <a:ext cx="537670" cy="160397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4675051" y="3663233"/>
            <a:ext cx="4240349" cy="16039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00795" y="1474698"/>
            <a:ext cx="4404901" cy="1603976"/>
          </a:xfrm>
          <a:prstGeom prst="roundRect">
            <a:avLst/>
          </a:prstGeom>
          <a:solidFill>
            <a:srgbClr val="FFC000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318084" y="2611913"/>
            <a:ext cx="3306261" cy="334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6106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Scalable Structure for RA</a:t>
            </a:r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426889" y="5902289"/>
            <a:ext cx="8174033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With Overflow Sets, Replication Area can handle non uniformity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18779" y="2292181"/>
            <a:ext cx="3306261" cy="334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18779" y="1957516"/>
            <a:ext cx="3306261" cy="334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318779" y="1622851"/>
            <a:ext cx="3306261" cy="334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6087" y="1622850"/>
            <a:ext cx="0" cy="13237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713395" y="1625585"/>
            <a:ext cx="2068" cy="13209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24249" y="1619284"/>
            <a:ext cx="0" cy="13272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427" y="121933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OFB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630920" y="1622850"/>
            <a:ext cx="307240" cy="1340609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31226" y="1939618"/>
            <a:ext cx="3072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1226" y="2292181"/>
            <a:ext cx="3072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00795" y="1474698"/>
            <a:ext cx="374690" cy="256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318779" y="1939618"/>
            <a:ext cx="697308" cy="352563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016087" y="1951301"/>
            <a:ext cx="697308" cy="352563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734361" y="1953744"/>
            <a:ext cx="697308" cy="352563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31669" y="1948565"/>
            <a:ext cx="697308" cy="352563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4126080" y="1619284"/>
            <a:ext cx="0" cy="13272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11377" y="2623279"/>
            <a:ext cx="3072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477124" y="4800448"/>
            <a:ext cx="3306261" cy="334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477819" y="4480716"/>
            <a:ext cx="3306261" cy="334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477819" y="4146051"/>
            <a:ext cx="3306261" cy="334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477819" y="3811386"/>
            <a:ext cx="3306261" cy="334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6175127" y="3811385"/>
            <a:ext cx="0" cy="13237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6872435" y="3814120"/>
            <a:ext cx="2068" cy="13209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583289" y="3807819"/>
            <a:ext cx="0" cy="13272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789960" y="3811385"/>
            <a:ext cx="307240" cy="1340609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4790266" y="4128153"/>
            <a:ext cx="3072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790266" y="4480716"/>
            <a:ext cx="3072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175127" y="3814119"/>
            <a:ext cx="697308" cy="352563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872435" y="3814120"/>
            <a:ext cx="697308" cy="352563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>
            <a:off x="8285120" y="3807819"/>
            <a:ext cx="0" cy="13272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802430" y="4811814"/>
            <a:ext cx="3072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655986" y="329472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OFB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2310413" y="311005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16-Sets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6071100" y="5267209"/>
            <a:ext cx="177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16-overflow sets</a:t>
            </a:r>
            <a:endParaRPr lang="en-US" b="1" dirty="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364741" y="1219334"/>
            <a:ext cx="718274" cy="88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68074" y="1034668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Replication Area Entry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580053" y="3815179"/>
            <a:ext cx="697308" cy="352563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4770417" y="378575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grpSp>
        <p:nvGrpSpPr>
          <p:cNvPr id="90" name="Group 89"/>
          <p:cNvGrpSpPr/>
          <p:nvPr/>
        </p:nvGrpSpPr>
        <p:grpSpPr>
          <a:xfrm>
            <a:off x="616931" y="1939617"/>
            <a:ext cx="5546795" cy="2227066"/>
            <a:chOff x="616931" y="1939617"/>
            <a:chExt cx="5546795" cy="2227066"/>
          </a:xfrm>
        </p:grpSpPr>
        <p:sp>
          <p:nvSpPr>
            <p:cNvPr id="38" name="Rectangle 37"/>
            <p:cNvSpPr/>
            <p:nvPr/>
          </p:nvSpPr>
          <p:spPr>
            <a:xfrm>
              <a:off x="4128977" y="1939617"/>
              <a:ext cx="496063" cy="35256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PTR</a:t>
              </a:r>
              <a:endParaRPr lang="en-US" sz="1400" b="1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466418" y="3814120"/>
              <a:ext cx="697308" cy="352563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16931" y="1942916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cxnSp>
          <p:nvCxnSpPr>
            <p:cNvPr id="87" name="Elbow Connector 86"/>
            <p:cNvCxnSpPr>
              <a:stCxn id="38" idx="2"/>
              <a:endCxn id="81" idx="1"/>
            </p:cNvCxnSpPr>
            <p:nvPr/>
          </p:nvCxnSpPr>
          <p:spPr>
            <a:xfrm rot="16200000" flipH="1">
              <a:off x="3734595" y="2934594"/>
              <a:ext cx="1678236" cy="393408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5477819" y="3811386"/>
            <a:ext cx="3303364" cy="1003995"/>
            <a:chOff x="5477819" y="3811386"/>
            <a:chExt cx="3303364" cy="1003995"/>
          </a:xfrm>
        </p:grpSpPr>
        <p:sp>
          <p:nvSpPr>
            <p:cNvPr id="78" name="Rectangle 77"/>
            <p:cNvSpPr/>
            <p:nvPr/>
          </p:nvSpPr>
          <p:spPr>
            <a:xfrm>
              <a:off x="5477819" y="4492082"/>
              <a:ext cx="697308" cy="323299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285120" y="3811386"/>
              <a:ext cx="496063" cy="35256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PTR</a:t>
              </a:r>
              <a:endParaRPr lang="en-US" sz="1400" b="1" dirty="0"/>
            </a:p>
          </p:txBody>
        </p:sp>
        <p:cxnSp>
          <p:nvCxnSpPr>
            <p:cNvPr id="93" name="Curved Connector 92"/>
            <p:cNvCxnSpPr>
              <a:endCxn id="78" idx="3"/>
            </p:cNvCxnSpPr>
            <p:nvPr/>
          </p:nvCxnSpPr>
          <p:spPr>
            <a:xfrm rot="10800000" flipV="1">
              <a:off x="6175127" y="4167742"/>
              <a:ext cx="2358024" cy="485990"/>
            </a:xfrm>
            <a:prstGeom prst="curvedConnector3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49" name="TextBox 6148"/>
          <p:cNvSpPr txBox="1"/>
          <p:nvPr/>
        </p:nvSpPr>
        <p:spPr>
          <a:xfrm>
            <a:off x="5719230" y="4134655"/>
            <a:ext cx="283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TAKEN BY SOME OTHER SET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75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34" grpId="0" animBg="1"/>
      <p:bldP spid="35" grpId="0" animBg="1"/>
      <p:bldP spid="36" grpId="0" animBg="1"/>
      <p:bldP spid="60" grpId="0" animBg="1"/>
      <p:bldP spid="61" grpId="0" animBg="1"/>
      <p:bldP spid="62" grpId="0" animBg="1"/>
      <p:bldP spid="81" grpId="0"/>
      <p:bldP spid="61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7696200" y="4259133"/>
            <a:ext cx="1490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Replication</a:t>
            </a:r>
          </a:p>
          <a:p>
            <a:r>
              <a:rPr lang="en-US" dirty="0" smtClean="0"/>
              <a:t>Area (256MB)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>
          <a:xfrm>
            <a:off x="6477000" y="6324600"/>
            <a:ext cx="2209800" cy="396875"/>
          </a:xfrm>
        </p:spPr>
        <p:txBody>
          <a:bodyPr/>
          <a:lstStyle/>
          <a:p>
            <a:fld id="{1ECAAF94-34D1-4844-9837-2EF4AD3834A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1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0"/>
            <a:ext cx="91440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/>
              <a:t>ArchShield</a:t>
            </a:r>
            <a:r>
              <a:rPr lang="en-US" dirty="0" smtClean="0"/>
              <a:t>: Operation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791200" y="1066800"/>
            <a:ext cx="1696536" cy="201242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5637974" y="2731532"/>
            <a:ext cx="38100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5637974" y="2807732"/>
            <a:ext cx="38100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7315200" y="2731532"/>
            <a:ext cx="38100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7315200" y="2807732"/>
            <a:ext cx="38100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7010400" y="2057400"/>
            <a:ext cx="457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993082" y="2527177"/>
            <a:ext cx="457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5791200" y="3079250"/>
            <a:ext cx="1697362" cy="751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52400" y="4747736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Faulty Words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1828800" y="2667000"/>
            <a:ext cx="2362200" cy="1359932"/>
            <a:chOff x="3581400" y="3364468"/>
            <a:chExt cx="2362200" cy="1359932"/>
          </a:xfrm>
        </p:grpSpPr>
        <p:sp>
          <p:nvSpPr>
            <p:cNvPr id="39" name="Rectangle 38"/>
            <p:cNvSpPr/>
            <p:nvPr/>
          </p:nvSpPr>
          <p:spPr>
            <a:xfrm>
              <a:off x="4191000" y="3379232"/>
              <a:ext cx="1752600" cy="13451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191000" y="4343400"/>
              <a:ext cx="1714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Last Level Cache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657600" y="3379232"/>
              <a:ext cx="533400" cy="134516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3657600" y="3657600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3581400" y="3364468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R-bit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581400" y="3598026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R-bit</a:t>
              </a:r>
              <a:endParaRPr lang="en-US" dirty="0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3657600" y="3962400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Box 147"/>
          <p:cNvSpPr txBox="1"/>
          <p:nvPr/>
        </p:nvSpPr>
        <p:spPr>
          <a:xfrm>
            <a:off x="5890373" y="5257800"/>
            <a:ext cx="1577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Memory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3100684"/>
            <a:ext cx="1524000" cy="621448"/>
            <a:chOff x="381000" y="3100684"/>
            <a:chExt cx="1524000" cy="621448"/>
          </a:xfrm>
        </p:grpSpPr>
        <p:sp>
          <p:nvSpPr>
            <p:cNvPr id="4" name="Right Arrow 3"/>
            <p:cNvSpPr/>
            <p:nvPr/>
          </p:nvSpPr>
          <p:spPr>
            <a:xfrm>
              <a:off x="381000" y="3100684"/>
              <a:ext cx="1524000" cy="2404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1000" y="3352800"/>
              <a:ext cx="1466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Request</a:t>
              </a:r>
              <a:endParaRPr lang="en-US" dirty="0"/>
            </a:p>
          </p:txBody>
        </p:sp>
      </p:grpSp>
      <p:sp>
        <p:nvSpPr>
          <p:cNvPr id="80" name="Rectangle 79"/>
          <p:cNvSpPr/>
          <p:nvPr/>
        </p:nvSpPr>
        <p:spPr>
          <a:xfrm>
            <a:off x="5791200" y="3830598"/>
            <a:ext cx="1696536" cy="150340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>
            <a:stCxn id="80" idx="0"/>
          </p:cNvCxnSpPr>
          <p:nvPr/>
        </p:nvCxnSpPr>
        <p:spPr>
          <a:xfrm flipH="1">
            <a:off x="6619745" y="3830598"/>
            <a:ext cx="19723" cy="112240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790374" y="4489876"/>
            <a:ext cx="1698188" cy="592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5790374" y="4953000"/>
            <a:ext cx="169736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6248400" y="4267200"/>
            <a:ext cx="380174" cy="228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5791200" y="4489876"/>
            <a:ext cx="457200" cy="2345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5771064" y="4724400"/>
            <a:ext cx="169736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648376" y="4267201"/>
            <a:ext cx="401135" cy="2256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248400" y="2286000"/>
            <a:ext cx="457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248400" y="2057400"/>
            <a:ext cx="457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5791200" y="4267200"/>
            <a:ext cx="169736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791200" y="4038600"/>
            <a:ext cx="169736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247574" y="4038600"/>
            <a:ext cx="381000" cy="228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791200" y="3830598"/>
            <a:ext cx="456374" cy="2080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52400" y="5117068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Fault Map Entry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905000" y="4800600"/>
            <a:ext cx="457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52400" y="5491141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Replicated Word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905826" y="5583198"/>
            <a:ext cx="456374" cy="2080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05000" y="5181600"/>
            <a:ext cx="438731" cy="228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5791200" y="5181600"/>
            <a:ext cx="169736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939467" y="3254633"/>
            <a:ext cx="1134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Fault Map</a:t>
            </a:r>
          </a:p>
          <a:p>
            <a:r>
              <a:rPr lang="en-US" dirty="0" smtClean="0"/>
              <a:t>(64 MB)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3" idx="1"/>
            <a:endCxn id="135" idx="3"/>
          </p:cNvCxnSpPr>
          <p:nvPr/>
        </p:nvCxnSpPr>
        <p:spPr>
          <a:xfrm flipH="1" flipV="1">
            <a:off x="7488562" y="3454924"/>
            <a:ext cx="450905" cy="12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6" idx="1"/>
            <a:endCxn id="80" idx="3"/>
          </p:cNvCxnSpPr>
          <p:nvPr/>
        </p:nvCxnSpPr>
        <p:spPr>
          <a:xfrm flipH="1">
            <a:off x="7487736" y="4582299"/>
            <a:ext cx="2084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791201" y="3079222"/>
            <a:ext cx="1696535" cy="103345"/>
            <a:chOff x="3523669" y="5334000"/>
            <a:chExt cx="2230591" cy="157184"/>
          </a:xfrm>
        </p:grpSpPr>
        <p:sp>
          <p:nvSpPr>
            <p:cNvPr id="74" name="Rectangle 73"/>
            <p:cNvSpPr/>
            <p:nvPr/>
          </p:nvSpPr>
          <p:spPr>
            <a:xfrm>
              <a:off x="3523669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733800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962400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191000" y="5334015"/>
              <a:ext cx="219365" cy="15714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410364" y="5334043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629729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858331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086931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315531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534895" y="5334043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791200" y="3517703"/>
            <a:ext cx="1696535" cy="103345"/>
            <a:chOff x="3523669" y="5334000"/>
            <a:chExt cx="2230591" cy="157184"/>
          </a:xfrm>
        </p:grpSpPr>
        <p:sp>
          <p:nvSpPr>
            <p:cNvPr id="89" name="Rectangle 88"/>
            <p:cNvSpPr/>
            <p:nvPr/>
          </p:nvSpPr>
          <p:spPr>
            <a:xfrm>
              <a:off x="3523669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733800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962400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191000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410364" y="5334043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629729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858331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086931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315531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534895" y="5334043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5792455" y="3630455"/>
            <a:ext cx="1696535" cy="103345"/>
            <a:chOff x="3523669" y="5334000"/>
            <a:chExt cx="2230591" cy="157184"/>
          </a:xfrm>
        </p:grpSpPr>
        <p:sp>
          <p:nvSpPr>
            <p:cNvPr id="100" name="Rectangle 99"/>
            <p:cNvSpPr/>
            <p:nvPr/>
          </p:nvSpPr>
          <p:spPr>
            <a:xfrm>
              <a:off x="3523669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733800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962400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191000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410364" y="5334043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629729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858331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086931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315531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534895" y="5334043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791200" y="3733800"/>
            <a:ext cx="1696535" cy="103345"/>
            <a:chOff x="3523669" y="5334000"/>
            <a:chExt cx="2230591" cy="157184"/>
          </a:xfrm>
        </p:grpSpPr>
        <p:sp>
          <p:nvSpPr>
            <p:cNvPr id="114" name="Rectangle 113"/>
            <p:cNvSpPr/>
            <p:nvPr/>
          </p:nvSpPr>
          <p:spPr>
            <a:xfrm>
              <a:off x="3523669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733800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962400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191000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410364" y="5334043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4629729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858331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5086931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315531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534895" y="5334043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793466" y="3414358"/>
            <a:ext cx="1696535" cy="103345"/>
            <a:chOff x="3523669" y="5334000"/>
            <a:chExt cx="2230591" cy="157184"/>
          </a:xfrm>
        </p:grpSpPr>
        <p:sp>
          <p:nvSpPr>
            <p:cNvPr id="137" name="Rectangle 136"/>
            <p:cNvSpPr/>
            <p:nvPr/>
          </p:nvSpPr>
          <p:spPr>
            <a:xfrm>
              <a:off x="3523669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733800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3962400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191000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410364" y="5334043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4629729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4858331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5086931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315531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534895" y="5334043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5793672" y="3301127"/>
            <a:ext cx="1696535" cy="103345"/>
            <a:chOff x="3523669" y="5334000"/>
            <a:chExt cx="2230591" cy="157184"/>
          </a:xfrm>
        </p:grpSpPr>
        <p:sp>
          <p:nvSpPr>
            <p:cNvPr id="156" name="Rectangle 155"/>
            <p:cNvSpPr/>
            <p:nvPr/>
          </p:nvSpPr>
          <p:spPr>
            <a:xfrm>
              <a:off x="3523669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733800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3962400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4191000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4410364" y="5334043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4629729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4858331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5086931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5315531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5534895" y="5334043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5791613" y="3197782"/>
            <a:ext cx="1696535" cy="103345"/>
            <a:chOff x="3523669" y="5334000"/>
            <a:chExt cx="2230591" cy="157184"/>
          </a:xfrm>
        </p:grpSpPr>
        <p:sp>
          <p:nvSpPr>
            <p:cNvPr id="167" name="Rectangle 166"/>
            <p:cNvSpPr/>
            <p:nvPr/>
          </p:nvSpPr>
          <p:spPr>
            <a:xfrm>
              <a:off x="3523669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733800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962400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4191000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4410364" y="5334043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629729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858331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5086931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5315531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5534895" y="5334043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419220" y="1981200"/>
            <a:ext cx="2301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Last Level Cache Miss!</a:t>
            </a:r>
            <a:endParaRPr lang="en-US" b="1" dirty="0"/>
          </a:p>
        </p:txBody>
      </p:sp>
      <p:cxnSp>
        <p:nvCxnSpPr>
          <p:cNvPr id="22" name="Elbow Connector 21"/>
          <p:cNvCxnSpPr/>
          <p:nvPr/>
        </p:nvCxnSpPr>
        <p:spPr>
          <a:xfrm flipV="1">
            <a:off x="4191000" y="1281853"/>
            <a:ext cx="1580064" cy="1510100"/>
          </a:xfrm>
          <a:prstGeom prst="bentConnector3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2949621" y="1969532"/>
            <a:ext cx="18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Read Transaction</a:t>
            </a:r>
            <a:endParaRPr lang="en-US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316564" y="4114800"/>
            <a:ext cx="2634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 Query Fault Map Entry </a:t>
            </a:r>
          </a:p>
          <a:p>
            <a:r>
              <a:rPr lang="en-US" b="1" dirty="0" smtClean="0"/>
              <a:t>2. Fault Map Miss</a:t>
            </a:r>
            <a:endParaRPr lang="en-US" b="1" dirty="0"/>
          </a:p>
        </p:txBody>
      </p:sp>
      <p:cxnSp>
        <p:nvCxnSpPr>
          <p:cNvPr id="24" name="Elbow Connector 23"/>
          <p:cNvCxnSpPr/>
          <p:nvPr/>
        </p:nvCxnSpPr>
        <p:spPr>
          <a:xfrm flipV="1">
            <a:off x="1143000" y="3798332"/>
            <a:ext cx="762826" cy="316468"/>
          </a:xfrm>
          <a:prstGeom prst="bentConnector3">
            <a:avLst>
              <a:gd name="adj1" fmla="val -23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>
            <a:off x="4191000" y="2807732"/>
            <a:ext cx="1580064" cy="323176"/>
          </a:xfrm>
          <a:prstGeom prst="bentConnector3">
            <a:avLst/>
          </a:prstGeom>
          <a:ln w="127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4191000" y="3200400"/>
            <a:ext cx="1595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Fault Map Line</a:t>
            </a:r>
          </a:p>
          <a:p>
            <a:r>
              <a:rPr lang="en-US" b="1" dirty="0" smtClean="0"/>
              <a:t>Fetch</a:t>
            </a:r>
            <a:endParaRPr lang="en-US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5808034" y="1066908"/>
            <a:ext cx="1696535" cy="215053"/>
            <a:chOff x="3352800" y="4114800"/>
            <a:chExt cx="1828800" cy="228600"/>
          </a:xfrm>
        </p:grpSpPr>
        <p:sp>
          <p:nvSpPr>
            <p:cNvPr id="183" name="Rectangle 182"/>
            <p:cNvSpPr/>
            <p:nvPr/>
          </p:nvSpPr>
          <p:spPr>
            <a:xfrm>
              <a:off x="4267200" y="4114800"/>
              <a:ext cx="457200" cy="228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724400" y="4114800"/>
              <a:ext cx="457200" cy="228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352800" y="4114800"/>
              <a:ext cx="457200" cy="228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810000" y="4114800"/>
              <a:ext cx="457200" cy="228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5793672" y="3079194"/>
            <a:ext cx="1696535" cy="103345"/>
            <a:chOff x="3523669" y="5334000"/>
            <a:chExt cx="2230591" cy="157184"/>
          </a:xfrm>
        </p:grpSpPr>
        <p:sp>
          <p:nvSpPr>
            <p:cNvPr id="188" name="Rectangle 187"/>
            <p:cNvSpPr/>
            <p:nvPr/>
          </p:nvSpPr>
          <p:spPr>
            <a:xfrm>
              <a:off x="3523669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733800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3962400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4191000" y="5334015"/>
              <a:ext cx="219365" cy="15714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4410364" y="5334043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4629729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4858331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086931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315531" y="5334000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534895" y="5334043"/>
              <a:ext cx="219365" cy="157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8" name="TextBox 197"/>
          <p:cNvSpPr txBox="1"/>
          <p:nvPr/>
        </p:nvSpPr>
        <p:spPr>
          <a:xfrm>
            <a:off x="121478" y="4114800"/>
            <a:ext cx="3382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 Query Fault Map Entry </a:t>
            </a:r>
          </a:p>
          <a:p>
            <a:r>
              <a:rPr lang="en-US" b="1" dirty="0" smtClean="0"/>
              <a:t>2. Fault Map Hit: No Faulty words</a:t>
            </a:r>
            <a:endParaRPr lang="en-US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5790374" y="1766146"/>
            <a:ext cx="1697360" cy="215054"/>
            <a:chOff x="5790374" y="1766146"/>
            <a:chExt cx="1697360" cy="215054"/>
          </a:xfrm>
        </p:grpSpPr>
        <p:sp>
          <p:nvSpPr>
            <p:cNvPr id="81" name="Rectangle 80"/>
            <p:cNvSpPr/>
            <p:nvPr/>
          </p:nvSpPr>
          <p:spPr>
            <a:xfrm>
              <a:off x="5790374" y="1766146"/>
              <a:ext cx="457200" cy="2150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6215333" y="1766147"/>
              <a:ext cx="1272401" cy="215053"/>
              <a:chOff x="3810000" y="4114800"/>
              <a:chExt cx="1371600" cy="228600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4267200" y="4114800"/>
                <a:ext cx="457200" cy="2286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4724400" y="4114800"/>
                <a:ext cx="457200" cy="2286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810000" y="4114800"/>
                <a:ext cx="457200" cy="2286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4" name="Elbow Connector 33"/>
          <p:cNvCxnSpPr>
            <a:endCxn id="81" idx="1"/>
          </p:cNvCxnSpPr>
          <p:nvPr/>
        </p:nvCxnSpPr>
        <p:spPr>
          <a:xfrm flipV="1">
            <a:off x="4191000" y="1873673"/>
            <a:ext cx="1599374" cy="130883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121478" y="4114800"/>
            <a:ext cx="3088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 Query Fault Map Entry </a:t>
            </a:r>
          </a:p>
          <a:p>
            <a:r>
              <a:rPr lang="en-US" b="1" dirty="0" smtClean="0"/>
              <a:t>2. Fault Map Hit: Faulty word </a:t>
            </a:r>
            <a:endParaRPr lang="en-US" b="1" dirty="0"/>
          </a:p>
        </p:txBody>
      </p:sp>
      <p:cxnSp>
        <p:nvCxnSpPr>
          <p:cNvPr id="37" name="Elbow Connector 36"/>
          <p:cNvCxnSpPr/>
          <p:nvPr/>
        </p:nvCxnSpPr>
        <p:spPr>
          <a:xfrm>
            <a:off x="4191000" y="3036332"/>
            <a:ext cx="1580064" cy="135546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3669364" y="4572000"/>
            <a:ext cx="18170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Read Transaction</a:t>
            </a:r>
          </a:p>
          <a:p>
            <a:r>
              <a:rPr lang="en-US" b="1" dirty="0" smtClean="0"/>
              <a:t>Replication Area</a:t>
            </a:r>
          </a:p>
          <a:p>
            <a:r>
              <a:rPr lang="en-US" b="1" dirty="0" smtClean="0"/>
              <a:t>Set R-Bit</a:t>
            </a:r>
            <a:endParaRPr lang="en-US" b="1" dirty="0"/>
          </a:p>
        </p:txBody>
      </p:sp>
      <p:sp>
        <p:nvSpPr>
          <p:cNvPr id="38" name="Right Arrow 37"/>
          <p:cNvSpPr/>
          <p:nvPr/>
        </p:nvSpPr>
        <p:spPr>
          <a:xfrm>
            <a:off x="419220" y="2900558"/>
            <a:ext cx="1427822" cy="13577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87269" y="2497098"/>
            <a:ext cx="151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Request</a:t>
            </a:r>
            <a:endParaRPr lang="en-US" dirty="0"/>
          </a:p>
        </p:txBody>
      </p:sp>
      <p:sp>
        <p:nvSpPr>
          <p:cNvPr id="207" name="TextBox 206"/>
          <p:cNvSpPr txBox="1"/>
          <p:nvPr/>
        </p:nvSpPr>
        <p:spPr>
          <a:xfrm>
            <a:off x="0" y="1591270"/>
            <a:ext cx="3305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Check R-Bit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R-Bit Set, write to 2 locations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Else 1 location</a:t>
            </a:r>
            <a:endParaRPr lang="en-US" b="1" dirty="0"/>
          </a:p>
        </p:txBody>
      </p:sp>
      <p:cxnSp>
        <p:nvCxnSpPr>
          <p:cNvPr id="49" name="Elbow Connector 48"/>
          <p:cNvCxnSpPr/>
          <p:nvPr/>
        </p:nvCxnSpPr>
        <p:spPr>
          <a:xfrm flipV="1">
            <a:off x="4191000" y="1873673"/>
            <a:ext cx="1580064" cy="109564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>
            <a:off x="4191000" y="3036332"/>
            <a:ext cx="1446974" cy="134220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790374" y="4267200"/>
            <a:ext cx="457200" cy="2226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7591449" y="1594249"/>
            <a:ext cx="1384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OS-usable</a:t>
            </a:r>
          </a:p>
          <a:p>
            <a:r>
              <a:rPr lang="en-US" dirty="0" err="1" smtClean="0"/>
              <a:t>Mem</a:t>
            </a:r>
            <a:r>
              <a:rPr lang="en-US" dirty="0" smtClean="0"/>
              <a:t>(7.7GB)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17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28 4.66528E-6 C -0.04875 0.00139 -0.07356 0.00324 -0.10757 0.00949 C -0.1329 0.02154 -0.17436 -0.01576 -0.18408 0.02177 C -0.18512 0.05188 -0.18477 0.06833 -0.18946 0.09427 C -0.19084 0.14037 -0.1924 0.15195 -0.19501 0.18855 C -0.19553 0.19573 -0.1931 0.21704 -0.20039 0.22492 C -0.20403 0.22886 -0.21236 0.23025 -0.21669 0.23233 C -0.26423 0.22955 -0.3109 0.22747 -0.35844 0.22978 C -0.36815 0.23256 -0.36433 0.23233 -0.36937 0.23233 " pathEditMode="relative" rAng="0" ptsTypes="ffffffffA">
                                      <p:cBhvr>
                                        <p:cTn id="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04" y="108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4 0.01019 C -0.07373 0.01181 -0.13809 0.01204 -0.20229 0.01506 C -0.22415 0.01598 -0.24323 0.03521 -0.26422 0.03706 C -0.28001 0.03845 -0.29562 0.03868 -0.31141 0.03938 C -0.32824 0.05467 -0.34819 0.05397 -0.3678 0.05397 " pathEditMode="relative" rAng="0" ptsTypes="ffffA">
                                      <p:cBhvr>
                                        <p:cTn id="38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22" y="222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6.35838E-6 C -0.11388 0.00186 -0.10833 -0.01479 -0.16736 0.00972 C -0.16874 0.0155 -0.17083 0.02336 -0.171 0.02914 C -0.17204 0.05503 -0.17187 0.0807 -0.17274 0.1066 C -0.17361 0.13134 -0.17569 0.17203 -0.19635 0.18174 C -0.27517 0.17642 -0.22187 0.1792 -0.35642 0.1792 " pathEditMode="relative" ptsTypes="fffffA">
                                      <p:cBhvr>
                                        <p:cTn id="8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8 0.00948 C -0.03368 0.00786 -0.06076 0.00416 -0.08906 0.00231 C -0.09705 -0.00139 -0.09896 0.00162 -0.10174 -0.00994 C -0.1026 -0.02544 -0.10469 -0.04046 -0.10538 -0.05596 C -0.10642 -0.08093 -0.10625 -0.1059 -0.10729 -0.13087 C -0.11111 -0.21596 -0.21771 -0.17642 -0.24722 -0.17688 C -0.27969 -0.18613 -0.24253 -0.17642 -0.32361 -0.18174 C -0.33003 -0.1822 -0.33715 -0.18821 -0.34358 -0.18914 C -0.34844 -0.18983 -0.3533 -0.18914 -0.35816 -0.18914 " pathEditMode="relative" rAng="0" ptsTypes="ffffffffA">
                                      <p:cBhvr>
                                        <p:cTn id="97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39" y="-11283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177" grpId="1"/>
      <p:bldP spid="178" grpId="0"/>
      <p:bldP spid="178" grpId="1"/>
      <p:bldP spid="179" grpId="0"/>
      <p:bldP spid="181" grpId="0"/>
      <p:bldP spid="198" grpId="0"/>
      <p:bldP spid="198" grpId="1"/>
      <p:bldP spid="205" grpId="0"/>
      <p:bldP spid="206" grpId="0"/>
      <p:bldP spid="38" grpId="0" animBg="1"/>
      <p:bldP spid="42" grpId="0"/>
      <p:bldP spid="207" grpId="0"/>
      <p:bldP spid="1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Content Placeholder 4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" y="1143000"/>
            <a:ext cx="8077200" cy="42973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" inden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73152" inden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Current Schemes</a:t>
            </a:r>
          </a:p>
          <a:p>
            <a:pPr marL="73152" inden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ArchShield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3152" inden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CB0202"/>
                </a:solidFill>
              </a:rPr>
              <a:t>Evaluation</a:t>
            </a:r>
          </a:p>
          <a:p>
            <a:pPr marL="73152" inden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lang="en-US" sz="2800" dirty="0" smtClean="0"/>
              <a:t> Summary</a:t>
            </a:r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096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968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7010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DRAM: Basic building block for main memory for four decades</a:t>
            </a:r>
          </a:p>
          <a:p>
            <a:endParaRPr lang="en-US" sz="1400" dirty="0"/>
          </a:p>
          <a:p>
            <a:r>
              <a:rPr lang="en-US" sz="2400" dirty="0" smtClean="0"/>
              <a:t>DRAM scaling provides higher memory capacity. Moving to smaller node provides ~2x capacity</a:t>
            </a:r>
          </a:p>
          <a:p>
            <a:endParaRPr lang="en-US" sz="1400" dirty="0"/>
          </a:p>
          <a:p>
            <a:r>
              <a:rPr lang="en-US" sz="2400" dirty="0" smtClean="0"/>
              <a:t>Shrinking DRAM cells becoming difficult </a:t>
            </a:r>
            <a:r>
              <a:rPr lang="en-US" sz="2400" dirty="0" smtClean="0">
                <a:sym typeface="Wingdings"/>
              </a:rPr>
              <a:t> threat to scaling </a:t>
            </a:r>
            <a:endParaRPr lang="en-US" sz="1800" dirty="0" smtClean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4800" y="5943600"/>
            <a:ext cx="8458200" cy="461665"/>
          </a:xfrm>
          <a:prstGeom prst="rect">
            <a:avLst/>
          </a:prstGeom>
          <a:solidFill>
            <a:srgbClr val="BBCFE6"/>
          </a:solidFill>
          <a:ln w="38100" cmpd="sng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2400" dirty="0" smtClean="0">
                <a:solidFill>
                  <a:prstClr val="black"/>
                </a:solidFill>
              </a:rPr>
              <a:t>Efficient error handling </a:t>
            </a:r>
            <a:r>
              <a:rPr lang="en-US" sz="2400" dirty="0">
                <a:solidFill>
                  <a:prstClr val="black"/>
                </a:solidFill>
              </a:rPr>
              <a:t>c</a:t>
            </a:r>
            <a:r>
              <a:rPr lang="en-US" sz="2400" dirty="0" smtClean="0">
                <a:solidFill>
                  <a:prstClr val="black"/>
                </a:solidFill>
              </a:rPr>
              <a:t>an help DRAM technology  scale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6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6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905000" y="5257800"/>
            <a:ext cx="609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905000" y="3124200"/>
            <a:ext cx="0" cy="2133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05000" y="3733800"/>
            <a:ext cx="2057400" cy="0"/>
          </a:xfrm>
          <a:prstGeom prst="line">
            <a:avLst/>
          </a:prstGeom>
          <a:ln w="508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72000" y="5257800"/>
            <a:ext cx="2971800" cy="0"/>
          </a:xfrm>
          <a:prstGeom prst="line">
            <a:avLst/>
          </a:prstGeom>
          <a:ln w="50800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71800" y="5334000"/>
            <a:ext cx="297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Technology node (smaller </a:t>
            </a:r>
            <a:r>
              <a:rPr lang="en-US" dirty="0" smtClean="0">
                <a:sym typeface="Wingdings"/>
              </a:rPr>
              <a:t>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962400" y="3733800"/>
            <a:ext cx="609600" cy="1524000"/>
          </a:xfrm>
          <a:prstGeom prst="line">
            <a:avLst/>
          </a:prstGeom>
          <a:ln w="50800">
            <a:gradFill flip="none" rotWithShape="1">
              <a:gsLst>
                <a:gs pos="0">
                  <a:srgbClr val="008000"/>
                </a:gs>
                <a:gs pos="62000">
                  <a:srgbClr val="800000"/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962400" y="3733800"/>
            <a:ext cx="2667000" cy="1524000"/>
            <a:chOff x="3124200" y="3733800"/>
            <a:chExt cx="2667000" cy="1524000"/>
          </a:xfrm>
        </p:grpSpPr>
        <p:grpSp>
          <p:nvGrpSpPr>
            <p:cNvPr id="20" name="Group 19"/>
            <p:cNvGrpSpPr/>
            <p:nvPr/>
          </p:nvGrpSpPr>
          <p:grpSpPr>
            <a:xfrm>
              <a:off x="3124200" y="3733800"/>
              <a:ext cx="2667000" cy="1524000"/>
              <a:chOff x="3124200" y="3733800"/>
              <a:chExt cx="2667000" cy="1524000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5181600" y="3733800"/>
                <a:ext cx="609600" cy="1524000"/>
              </a:xfrm>
              <a:prstGeom prst="line">
                <a:avLst/>
              </a:prstGeom>
              <a:ln w="50800">
                <a:gradFill flip="none" rotWithShape="1">
                  <a:gsLst>
                    <a:gs pos="0">
                      <a:srgbClr val="008000"/>
                    </a:gs>
                    <a:gs pos="62000">
                      <a:srgbClr val="800000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124200" y="3733800"/>
                <a:ext cx="2057400" cy="0"/>
              </a:xfrm>
              <a:prstGeom prst="line">
                <a:avLst/>
              </a:prstGeom>
              <a:ln w="50800"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ight Arrow 21"/>
            <p:cNvSpPr/>
            <p:nvPr/>
          </p:nvSpPr>
          <p:spPr>
            <a:xfrm>
              <a:off x="4114800" y="4419600"/>
              <a:ext cx="990600" cy="533400"/>
            </a:xfrm>
            <a:prstGeom prst="rightArrow">
              <a:avLst/>
            </a:prstGeom>
            <a:solidFill>
              <a:srgbClr val="4CFF1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33801" y="3886200"/>
              <a:ext cx="14758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Efficient Error</a:t>
              </a:r>
            </a:p>
            <a:p>
              <a:pPr algn="ctr"/>
              <a:r>
                <a:rPr lang="en-US" dirty="0" smtClean="0"/>
                <a:t>Mitigation</a:t>
              </a:r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 rot="16200000">
            <a:off x="650616" y="4257554"/>
            <a:ext cx="196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Scaling (Feasibility)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>
          <a:xfrm>
            <a:off x="6477000" y="6324600"/>
            <a:ext cx="2209800" cy="396875"/>
          </a:xfrm>
        </p:spPr>
        <p:txBody>
          <a:bodyPr/>
          <a:lstStyle/>
          <a:p>
            <a:fld id="{1ECAAF94-34D1-4844-9837-2EF4AD3834A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1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0"/>
            <a:ext cx="91440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Experimental Evaluation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81000" y="1291653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Configuration</a:t>
            </a:r>
            <a:r>
              <a:rPr lang="en-US" sz="2400" b="1" u="sng" dirty="0">
                <a:solidFill>
                  <a:srgbClr val="C00000"/>
                </a:solidFill>
              </a:rPr>
              <a:t>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8-core CMP with 8MB LLC (shared)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8GB DIMM, two channels  DDR3-1600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b="1" u="sng" dirty="0" smtClean="0">
                <a:solidFill>
                  <a:srgbClr val="C00000"/>
                </a:solidFill>
              </a:rPr>
              <a:t>Workloads:</a:t>
            </a:r>
            <a:r>
              <a:rPr lang="en-US" sz="2400" dirty="0" smtClean="0"/>
              <a:t> SPEC CPU 2006 suite in rate mode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b="1" u="sng" dirty="0" smtClean="0">
                <a:solidFill>
                  <a:srgbClr val="C00000"/>
                </a:solidFill>
              </a:rPr>
              <a:t>Assumptions:</a:t>
            </a:r>
            <a:r>
              <a:rPr lang="en-US" sz="2400" dirty="0" smtClean="0"/>
              <a:t>   Bit error rate of 100ppm (random faults)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b="1" u="sng" dirty="0" smtClean="0">
                <a:solidFill>
                  <a:srgbClr val="C00000"/>
                </a:solidFill>
              </a:rPr>
              <a:t>Performance Metric:</a:t>
            </a:r>
            <a:r>
              <a:rPr lang="en-US" sz="2400" dirty="0" smtClean="0"/>
              <a:t>   Execution time norm to fault free baseline</a:t>
            </a:r>
          </a:p>
        </p:txBody>
      </p:sp>
    </p:spTree>
    <p:extLst>
      <p:ext uri="{BB962C8B-B14F-4D97-AF65-F5344CB8AC3E}">
        <p14:creationId xmlns:p14="http://schemas.microsoft.com/office/powerpoint/2010/main" val="1738475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470516"/>
              </p:ext>
            </p:extLst>
          </p:nvPr>
        </p:nvGraphicFramePr>
        <p:xfrm>
          <a:off x="0" y="2143617"/>
          <a:ext cx="10820400" cy="3106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>
          <a:xfrm>
            <a:off x="6477000" y="6324600"/>
            <a:ext cx="2209800" cy="396875"/>
          </a:xfrm>
        </p:spPr>
        <p:txBody>
          <a:bodyPr/>
          <a:lstStyle/>
          <a:p>
            <a:fld id="{1ECAAF94-34D1-4844-9837-2EF4AD3834A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1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0"/>
            <a:ext cx="91440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Execution Time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7200" y="5786735"/>
            <a:ext cx="8229600" cy="461665"/>
          </a:xfrm>
          <a:prstGeom prst="rect">
            <a:avLst/>
          </a:prstGeom>
          <a:solidFill>
            <a:srgbClr val="BBCFE6"/>
          </a:solidFill>
          <a:ln w="38100" cmpd="sng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2400" dirty="0">
                <a:solidFill>
                  <a:prstClr val="black"/>
                </a:solidFill>
              </a:rPr>
              <a:t>On average, </a:t>
            </a:r>
            <a:r>
              <a:rPr lang="en-US" sz="2400" dirty="0" err="1">
                <a:solidFill>
                  <a:prstClr val="black"/>
                </a:solidFill>
              </a:rPr>
              <a:t>ArchShield</a:t>
            </a:r>
            <a:r>
              <a:rPr lang="en-US" sz="2400" dirty="0">
                <a:solidFill>
                  <a:prstClr val="black"/>
                </a:solidFill>
              </a:rPr>
              <a:t> causes 1% slowdown</a:t>
            </a:r>
          </a:p>
        </p:txBody>
      </p:sp>
      <p:sp>
        <p:nvSpPr>
          <p:cNvPr id="4" name="Oval 3"/>
          <p:cNvSpPr/>
          <p:nvPr/>
        </p:nvSpPr>
        <p:spPr>
          <a:xfrm>
            <a:off x="1786517" y="2362200"/>
            <a:ext cx="609600" cy="1143000"/>
          </a:xfrm>
          <a:prstGeom prst="ellipse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229600" y="3048000"/>
            <a:ext cx="533400" cy="1447800"/>
          </a:xfrm>
          <a:prstGeom prst="ellipse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197179" y="4800600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Low MPKI</a:t>
            </a:r>
            <a:endParaRPr lang="en-US" sz="1000" b="1" dirty="0"/>
          </a:p>
        </p:txBody>
      </p:sp>
      <p:sp>
        <p:nvSpPr>
          <p:cNvPr id="5" name="Rectangle 4"/>
          <p:cNvSpPr/>
          <p:nvPr/>
        </p:nvSpPr>
        <p:spPr>
          <a:xfrm>
            <a:off x="711190" y="2286000"/>
            <a:ext cx="8077200" cy="1905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11190" y="990600"/>
            <a:ext cx="79756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Two sources of slowdown: </a:t>
            </a:r>
          </a:p>
          <a:p>
            <a:pPr algn="ctr"/>
            <a:r>
              <a:rPr lang="en-US" sz="2400" dirty="0" smtClean="0"/>
              <a:t>Fault Map access and Replication Area access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1222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4" grpId="1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3463316"/>
              </p:ext>
            </p:extLst>
          </p:nvPr>
        </p:nvGraphicFramePr>
        <p:xfrm>
          <a:off x="381000" y="1866900"/>
          <a:ext cx="875030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>
          <a:xfrm>
            <a:off x="6477000" y="6324600"/>
            <a:ext cx="2209800" cy="396875"/>
          </a:xfrm>
        </p:spPr>
        <p:txBody>
          <a:bodyPr/>
          <a:lstStyle/>
          <a:p>
            <a:fld id="{1ECAAF94-34D1-4844-9837-2EF4AD3834A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1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0"/>
            <a:ext cx="91440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Fault Map Hit-Rate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57200" y="5786735"/>
            <a:ext cx="8229600" cy="461665"/>
          </a:xfrm>
          <a:prstGeom prst="rect">
            <a:avLst/>
          </a:prstGeom>
          <a:solidFill>
            <a:srgbClr val="BBCFE6"/>
          </a:solidFill>
          <a:ln w="38100" cmpd="sng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2400" dirty="0" smtClean="0">
                <a:solidFill>
                  <a:prstClr val="black"/>
                </a:solidFill>
              </a:rPr>
              <a:t>Hit rate of Fault Map in LLC is high, on average 95%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610600" y="1676400"/>
            <a:ext cx="457200" cy="1600200"/>
          </a:xfrm>
          <a:prstGeom prst="ellipse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52600" y="1600200"/>
            <a:ext cx="381000" cy="1600200"/>
          </a:xfrm>
          <a:prstGeom prst="ellipse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62200" y="4876800"/>
            <a:ext cx="1158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MPKI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37935" y="4876800"/>
            <a:ext cx="111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MPKI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62000" y="1981201"/>
            <a:ext cx="8229600" cy="1828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6200000">
            <a:off x="-105402" y="2721599"/>
            <a:ext cx="797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Hit-Rate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42129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1" grpId="0" animBg="1"/>
      <p:bldP spid="1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>
          <a:xfrm>
            <a:off x="6477000" y="6324600"/>
            <a:ext cx="2209800" cy="396875"/>
          </a:xfrm>
        </p:spPr>
        <p:txBody>
          <a:bodyPr/>
          <a:lstStyle/>
          <a:p>
            <a:fld id="{1ECAAF94-34D1-4844-9837-2EF4AD3834A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1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0"/>
            <a:ext cx="91440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Analysis of Memory Operations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457200" y="5341203"/>
            <a:ext cx="8229600" cy="830997"/>
          </a:xfrm>
          <a:prstGeom prst="rect">
            <a:avLst/>
          </a:prstGeom>
          <a:solidFill>
            <a:srgbClr val="BBCFE6"/>
          </a:solidFill>
          <a:ln w="38100" cmpd="sng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dirty="0" smtClean="0">
                <a:solidFill>
                  <a:prstClr val="black"/>
                </a:solidFill>
              </a:rPr>
              <a:t>Only 1.2% of the total accesses use the Replication Area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>
                <a:solidFill>
                  <a:prstClr val="black"/>
                </a:solidFill>
              </a:rPr>
              <a:t>Fault Map Traffic accounts for &lt;5 % of all traffic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819932"/>
              </p:ext>
            </p:extLst>
          </p:nvPr>
        </p:nvGraphicFramePr>
        <p:xfrm>
          <a:off x="1066800" y="1752600"/>
          <a:ext cx="69342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/>
                <a:gridCol w="1733550"/>
                <a:gridCol w="1733550"/>
                <a:gridCol w="1733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Transaction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 Access(%)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 Access (%)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 Access (%)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Reads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72.1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0.02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~0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Writes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22.1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0.05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Fault Map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4.5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N/A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N/A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Overall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98.75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0.05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5105400" y="3505200"/>
            <a:ext cx="609600" cy="609600"/>
          </a:xfrm>
          <a:prstGeom prst="ellipse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52800" y="3048000"/>
            <a:ext cx="609600" cy="609600"/>
          </a:xfrm>
          <a:prstGeom prst="ellipse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45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>
          <a:xfrm>
            <a:off x="6477000" y="6324600"/>
            <a:ext cx="2209800" cy="396875"/>
          </a:xfrm>
        </p:spPr>
        <p:txBody>
          <a:bodyPr/>
          <a:lstStyle/>
          <a:p>
            <a:fld id="{1ECAAF94-34D1-4844-9837-2EF4AD3834A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1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0"/>
            <a:ext cx="91440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Comparison With Other Schemes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609600" y="5200471"/>
            <a:ext cx="8229600" cy="1200328"/>
          </a:xfrm>
          <a:prstGeom prst="rect">
            <a:avLst/>
          </a:prstGeom>
          <a:solidFill>
            <a:srgbClr val="BBCFE6"/>
          </a:solidFill>
          <a:ln w="38100" cmpd="sng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dirty="0" smtClean="0">
                <a:solidFill>
                  <a:prstClr val="black"/>
                </a:solidFill>
              </a:rPr>
              <a:t>The read-before-write of Free-p + strong ECC </a:t>
            </a:r>
            <a:r>
              <a:rPr lang="en-US" sz="2400" dirty="0" smtClean="0">
                <a:solidFill>
                  <a:prstClr val="black"/>
                </a:solidFill>
                <a:sym typeface="Wingdings"/>
              </a:rPr>
              <a:t></a:t>
            </a:r>
            <a:r>
              <a:rPr lang="en-US" sz="2400" dirty="0" smtClean="0">
                <a:solidFill>
                  <a:prstClr val="black"/>
                </a:solidFill>
              </a:rPr>
              <a:t> high latency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>
                <a:solidFill>
                  <a:prstClr val="black"/>
                </a:solidFill>
              </a:rPr>
              <a:t>ECC-4 incurs decoding delay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>
                <a:solidFill>
                  <a:prstClr val="black"/>
                </a:solidFill>
              </a:rPr>
              <a:t>The impact of execution time is minimum in </a:t>
            </a:r>
            <a:r>
              <a:rPr lang="en-US" sz="2400" dirty="0" err="1" smtClean="0">
                <a:solidFill>
                  <a:prstClr val="black"/>
                </a:solidFill>
              </a:rPr>
              <a:t>ArchShield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3012421"/>
              </p:ext>
            </p:extLst>
          </p:nvPr>
        </p:nvGraphicFramePr>
        <p:xfrm>
          <a:off x="76200" y="1676400"/>
          <a:ext cx="89916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63334" y="4401979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Low MPKI</a:t>
            </a:r>
            <a:endParaRPr lang="en-US" sz="1000" b="1" dirty="0"/>
          </a:p>
        </p:txBody>
      </p:sp>
      <p:sp>
        <p:nvSpPr>
          <p:cNvPr id="4" name="Rectangle 3"/>
          <p:cNvSpPr/>
          <p:nvPr/>
        </p:nvSpPr>
        <p:spPr>
          <a:xfrm>
            <a:off x="762000" y="1828800"/>
            <a:ext cx="7391400" cy="18288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438400" y="1447800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0" y="1371600"/>
            <a:ext cx="83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FREE-p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91000" y="1447800"/>
            <a:ext cx="228600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419600" y="1383268"/>
            <a:ext cx="73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ECC-4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790989" y="1447800"/>
            <a:ext cx="228600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11399" y="1351002"/>
            <a:ext cx="118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ArchShield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229600" y="2743200"/>
            <a:ext cx="914400" cy="91440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84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Content Placeholder 4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" y="1143000"/>
            <a:ext cx="8077200" cy="42973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" inden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73152" inden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Current Schemes</a:t>
            </a:r>
          </a:p>
          <a:p>
            <a:pPr marL="73152" inden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ArchShield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3152" inden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Evaluation</a:t>
            </a:r>
          </a:p>
          <a:p>
            <a:pPr marL="73152" inden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CB0202"/>
                </a:solidFill>
              </a:rPr>
              <a:t>Summary</a:t>
            </a:r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096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480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r>
              <a:rPr lang="en-US" sz="2400" dirty="0" smtClean="0"/>
              <a:t>DRAM scaling challenge:  High fault rate, current schemes limited </a:t>
            </a:r>
          </a:p>
          <a:p>
            <a:endParaRPr lang="en-US" sz="2400" dirty="0"/>
          </a:p>
          <a:p>
            <a:r>
              <a:rPr lang="en-US" sz="2400" dirty="0" smtClean="0"/>
              <a:t>We propose to expose DRAM errors to Architecture </a:t>
            </a:r>
            <a:r>
              <a:rPr lang="en-US" sz="2400" dirty="0" smtClean="0">
                <a:sym typeface="Wingdings"/>
              </a:rPr>
              <a:t> </a:t>
            </a:r>
            <a:r>
              <a:rPr lang="en-US" sz="2400" dirty="0" err="1" smtClean="0">
                <a:sym typeface="Wingdings"/>
              </a:rPr>
              <a:t>ArchShield</a:t>
            </a:r>
            <a:endParaRPr lang="en-US" sz="2400" dirty="0" smtClean="0">
              <a:sym typeface="Wingdings"/>
            </a:endParaRPr>
          </a:p>
          <a:p>
            <a:endParaRPr lang="en-US" sz="2400" dirty="0">
              <a:sym typeface="Wingdings"/>
            </a:endParaRPr>
          </a:p>
          <a:p>
            <a:r>
              <a:rPr lang="en-US" sz="2400" dirty="0" err="1" smtClean="0"/>
              <a:t>ArchShiled</a:t>
            </a:r>
            <a:r>
              <a:rPr lang="en-US" sz="2400" dirty="0"/>
              <a:t> </a:t>
            </a:r>
            <a:r>
              <a:rPr lang="en-US" sz="2400" dirty="0" smtClean="0"/>
              <a:t>uses efficient </a:t>
            </a:r>
            <a:r>
              <a:rPr lang="en-US" sz="2400" dirty="0" smtClean="0">
                <a:solidFill>
                  <a:srgbClr val="800000"/>
                </a:solidFill>
              </a:rPr>
              <a:t>Fault Map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800000"/>
                </a:solidFill>
              </a:rPr>
              <a:t>Selective Word Replication </a:t>
            </a:r>
          </a:p>
          <a:p>
            <a:endParaRPr lang="en-US" sz="2400" dirty="0"/>
          </a:p>
          <a:p>
            <a:r>
              <a:rPr lang="en-US" sz="2400" dirty="0" err="1" smtClean="0"/>
              <a:t>ArchShield</a:t>
            </a:r>
            <a:r>
              <a:rPr lang="en-US" sz="2400" dirty="0" smtClean="0"/>
              <a:t> handles  a Bit Error Rate of 100ppm with less than 4% storage overhead and 1% slowdown</a:t>
            </a:r>
          </a:p>
          <a:p>
            <a:endParaRPr lang="en-US" sz="2400" baseline="30000" dirty="0" smtClean="0"/>
          </a:p>
          <a:p>
            <a:r>
              <a:rPr lang="en-US" sz="2400" dirty="0" err="1" smtClean="0"/>
              <a:t>ArchShield</a:t>
            </a:r>
            <a:r>
              <a:rPr lang="en-US" sz="2400" dirty="0" smtClean="0"/>
              <a:t> can be used to reduce DRAM refresh by 16x (to 1 second)</a:t>
            </a:r>
            <a:endParaRPr lang="en-US" sz="2400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1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0"/>
            <a:ext cx="91440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122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600" y="2989384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341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862" y="0"/>
            <a:ext cx="7196137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Monte Carlo Simulation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5872163"/>
            <a:ext cx="8153400" cy="757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Probability that a structure is unable to handle </a:t>
            </a:r>
            <a:r>
              <a:rPr lang="en-US" sz="2400" dirty="0" smtClean="0">
                <a:latin typeface="+mn-lt"/>
              </a:rPr>
              <a:t>given number </a:t>
            </a:r>
            <a:r>
              <a:rPr lang="en-US" sz="2400" dirty="0">
                <a:latin typeface="+mn-lt"/>
              </a:rPr>
              <a:t>of errors (in million). We recommend the </a:t>
            </a:r>
            <a:r>
              <a:rPr lang="en-US" sz="2400" dirty="0" smtClean="0">
                <a:latin typeface="+mn-lt"/>
              </a:rPr>
              <a:t>structure with </a:t>
            </a:r>
            <a:r>
              <a:rPr lang="en-US" sz="2400" dirty="0">
                <a:latin typeface="+mn-lt"/>
              </a:rPr>
              <a:t>16 overflow sets to tolerate 7.74 million errors in DIMM.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657600" y="3276600"/>
            <a:ext cx="990600" cy="1905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762000"/>
            <a:ext cx="6772275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071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3276600" cy="1143000"/>
          </a:xfrm>
        </p:spPr>
        <p:txBody>
          <a:bodyPr>
            <a:normAutofit/>
          </a:bodyPr>
          <a:lstStyle/>
          <a:p>
            <a:r>
              <a:rPr lang="en-US" sz="2400" i="1" dirty="0" err="1" smtClean="0"/>
              <a:t>ArchShield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FlowChart</a:t>
            </a:r>
            <a:endParaRPr lang="en-US" sz="2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0"/>
            <a:ext cx="404584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28600" y="3048000"/>
            <a:ext cx="327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/>
              <a:t>Entries in bold </a:t>
            </a:r>
            <a:r>
              <a:rPr lang="en-US" sz="2400" b="1" dirty="0"/>
              <a:t>a</a:t>
            </a:r>
            <a:r>
              <a:rPr lang="en-US" sz="2400" b="1" dirty="0" smtClean="0"/>
              <a:t>re frequently accessed</a:t>
            </a:r>
            <a:endParaRPr lang="en-US" sz="2400" b="1" dirty="0"/>
          </a:p>
        </p:txBody>
      </p:sp>
      <p:sp>
        <p:nvSpPr>
          <p:cNvPr id="5" name="Right Arrow 4"/>
          <p:cNvSpPr/>
          <p:nvPr/>
        </p:nvSpPr>
        <p:spPr>
          <a:xfrm>
            <a:off x="3657600" y="2667000"/>
            <a:ext cx="990600" cy="1905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04725"/>
            <a:ext cx="8686800" cy="19146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Scaling is difficult.  More so for DRAM cells.</a:t>
            </a:r>
          </a:p>
          <a:p>
            <a:endParaRPr lang="en-US" sz="1400" dirty="0"/>
          </a:p>
          <a:p>
            <a:r>
              <a:rPr lang="en-US" sz="2400" dirty="0" smtClean="0"/>
              <a:t>Volume of capacitance must remain constant (25fF)</a:t>
            </a:r>
          </a:p>
          <a:p>
            <a:endParaRPr lang="en-US" sz="1400" dirty="0"/>
          </a:p>
          <a:p>
            <a:r>
              <a:rPr lang="en-US" sz="2400" dirty="0" smtClean="0"/>
              <a:t>Scaling: 0.7x dimension, 0.5x area </a:t>
            </a:r>
            <a:r>
              <a:rPr lang="en-US" sz="2400" dirty="0" smtClean="0">
                <a:sym typeface="Wingdings"/>
              </a:rPr>
              <a:t> 2x height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90500" y="6028977"/>
            <a:ext cx="8458200" cy="461665"/>
          </a:xfrm>
          <a:prstGeom prst="rect">
            <a:avLst/>
          </a:prstGeom>
          <a:solidFill>
            <a:srgbClr val="BBCFE6"/>
          </a:solidFill>
          <a:ln w="38100" cmpd="sng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2400" dirty="0" smtClean="0">
                <a:solidFill>
                  <a:prstClr val="black"/>
                </a:solidFill>
              </a:rPr>
              <a:t>With scaling, DRAM cells not only become narrower but longer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6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6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Why DRAM Scaling is Difficult?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38200" y="3287302"/>
            <a:ext cx="1600200" cy="1371600"/>
            <a:chOff x="2133600" y="3223431"/>
            <a:chExt cx="1600200" cy="1371600"/>
          </a:xfrm>
        </p:grpSpPr>
        <p:sp>
          <p:nvSpPr>
            <p:cNvPr id="4" name="Rectangle 3"/>
            <p:cNvSpPr/>
            <p:nvPr/>
          </p:nvSpPr>
          <p:spPr>
            <a:xfrm>
              <a:off x="2133600" y="3452031"/>
              <a:ext cx="16002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2133600" y="4214031"/>
              <a:ext cx="1600200" cy="381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133600" y="3223431"/>
              <a:ext cx="1600200" cy="381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86200" y="2838920"/>
            <a:ext cx="1146570" cy="2199098"/>
            <a:chOff x="5486400" y="2906302"/>
            <a:chExt cx="1146570" cy="2199098"/>
          </a:xfrm>
        </p:grpSpPr>
        <p:sp>
          <p:nvSpPr>
            <p:cNvPr id="32" name="Rectangle 31"/>
            <p:cNvSpPr/>
            <p:nvPr/>
          </p:nvSpPr>
          <p:spPr>
            <a:xfrm>
              <a:off x="5486400" y="3086100"/>
              <a:ext cx="1146570" cy="1828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5486400" y="2906302"/>
              <a:ext cx="1143000" cy="381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486400" y="4724400"/>
              <a:ext cx="1143000" cy="381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6934200" y="2133600"/>
            <a:ext cx="838200" cy="3657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934200" y="1957954"/>
            <a:ext cx="850787" cy="4008891"/>
            <a:chOff x="7848600" y="1934709"/>
            <a:chExt cx="850787" cy="4008891"/>
          </a:xfrm>
        </p:grpSpPr>
        <p:sp>
          <p:nvSpPr>
            <p:cNvPr id="43" name="Oval 42"/>
            <p:cNvSpPr/>
            <p:nvPr/>
          </p:nvSpPr>
          <p:spPr>
            <a:xfrm>
              <a:off x="7848600" y="1934709"/>
              <a:ext cx="838200" cy="381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861187" y="5562600"/>
              <a:ext cx="838200" cy="381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ight Arrow 9"/>
          <p:cNvSpPr/>
          <p:nvPr/>
        </p:nvSpPr>
        <p:spPr>
          <a:xfrm>
            <a:off x="2940385" y="3819247"/>
            <a:ext cx="685800" cy="480231"/>
          </a:xfrm>
          <a:prstGeom prst="rightArrow">
            <a:avLst/>
          </a:prstGeom>
          <a:solidFill>
            <a:srgbClr val="4CFF1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5450105" y="3797671"/>
            <a:ext cx="685800" cy="480231"/>
          </a:xfrm>
          <a:prstGeom prst="rightArrow">
            <a:avLst/>
          </a:prstGeom>
          <a:solidFill>
            <a:srgbClr val="4CFF1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819400" y="990600"/>
            <a:ext cx="3200400" cy="533400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9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8" grpId="0" animBg="1"/>
      <p:bldP spid="10" grpId="0" animBg="1"/>
      <p:bldP spid="45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System with </a:t>
            </a:r>
            <a:r>
              <a:rPr lang="en-US" dirty="0" err="1" smtClean="0"/>
              <a:t>ArchShield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414463"/>
            <a:ext cx="725805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0103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76966"/>
            <a:ext cx="2971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Memory Footprint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590800" y="2590800"/>
            <a:ext cx="12192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76200"/>
            <a:ext cx="4842936" cy="63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9166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ArchShield</a:t>
            </a:r>
            <a:r>
              <a:rPr lang="en-US" dirty="0" smtClean="0"/>
              <a:t> compared to RAIDR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29" y="1457324"/>
            <a:ext cx="7639671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0806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6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DRAM: Aspect Ratio Trend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295400"/>
            <a:ext cx="6324600" cy="464584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190500" y="6028977"/>
            <a:ext cx="8458200" cy="461665"/>
          </a:xfrm>
          <a:prstGeom prst="rect">
            <a:avLst/>
          </a:prstGeom>
          <a:solidFill>
            <a:srgbClr val="BBCFE6"/>
          </a:solidFill>
          <a:ln w="38100" cmpd="sng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2400" dirty="0" smtClean="0">
                <a:solidFill>
                  <a:prstClr val="black"/>
                </a:solidFill>
              </a:rPr>
              <a:t>Narrow cylindrical cells are mechanically unstable </a:t>
            </a:r>
            <a:r>
              <a:rPr lang="en-US" sz="2400" dirty="0" smtClean="0">
                <a:solidFill>
                  <a:prstClr val="black"/>
                </a:solidFill>
                <a:sym typeface="Wingdings"/>
              </a:rPr>
              <a:t> breaks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487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Unreliability of ultra-thin dielectric material</a:t>
            </a:r>
          </a:p>
          <a:p>
            <a:endParaRPr lang="en-US" sz="1400" dirty="0" smtClean="0"/>
          </a:p>
          <a:p>
            <a:r>
              <a:rPr lang="en-US" sz="2400" dirty="0" smtClean="0"/>
              <a:t>In addition, DRAM cell failures also from: </a:t>
            </a:r>
          </a:p>
          <a:p>
            <a:pPr lvl="1"/>
            <a:r>
              <a:rPr lang="en-US" sz="2000" dirty="0" smtClean="0"/>
              <a:t>Permanently leaky cells</a:t>
            </a:r>
          </a:p>
          <a:p>
            <a:pPr lvl="1"/>
            <a:r>
              <a:rPr lang="en-US" sz="2000" dirty="0" smtClean="0"/>
              <a:t>Mechanically unstable cells</a:t>
            </a:r>
          </a:p>
          <a:p>
            <a:pPr lvl="1"/>
            <a:r>
              <a:rPr lang="en-US" sz="2000" dirty="0" smtClean="0"/>
              <a:t>Broken links in the DRAM array</a:t>
            </a:r>
            <a:endParaRPr lang="en-US" sz="2000" dirty="0"/>
          </a:p>
          <a:p>
            <a:pPr marL="57150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52400" y="5638800"/>
            <a:ext cx="8458200" cy="830997"/>
          </a:xfrm>
          <a:prstGeom prst="rect">
            <a:avLst/>
          </a:prstGeom>
          <a:solidFill>
            <a:srgbClr val="BBCFE6"/>
          </a:solidFill>
          <a:ln w="38100" cmpd="sng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2400" dirty="0">
                <a:solidFill>
                  <a:prstClr val="black"/>
                </a:solidFill>
              </a:rPr>
              <a:t>P</a:t>
            </a:r>
            <a:r>
              <a:rPr lang="en-US" sz="2400" dirty="0" smtClean="0">
                <a:solidFill>
                  <a:prstClr val="black"/>
                </a:solidFill>
              </a:rPr>
              <a:t>ermanent faults for future DRAMs expected to be much higher</a:t>
            </a:r>
          </a:p>
          <a:p>
            <a:pPr lvl="0" algn="ctr"/>
            <a:r>
              <a:rPr lang="en-US" sz="2400" dirty="0" smtClean="0">
                <a:solidFill>
                  <a:prstClr val="black"/>
                </a:solidFill>
              </a:rPr>
              <a:t>(we target an error rate as high as 100ppm)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6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More Reasons for DRAM Faults</a:t>
            </a:r>
            <a:endParaRPr lang="en-US" dirty="0"/>
          </a:p>
        </p:txBody>
      </p:sp>
      <p:sp>
        <p:nvSpPr>
          <p:cNvPr id="54" name="Right Arrow 53"/>
          <p:cNvSpPr/>
          <p:nvPr/>
        </p:nvSpPr>
        <p:spPr>
          <a:xfrm>
            <a:off x="1295400" y="3429000"/>
            <a:ext cx="457200" cy="182876"/>
          </a:xfrm>
          <a:prstGeom prst="rightArrow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5400000">
            <a:off x="1965962" y="3947162"/>
            <a:ext cx="457200" cy="182876"/>
          </a:xfrm>
          <a:prstGeom prst="rightArrow">
            <a:avLst/>
          </a:prstGeom>
          <a:solidFill>
            <a:schemeClr val="accent2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955418" y="3276600"/>
            <a:ext cx="3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280625" y="3657600"/>
            <a:ext cx="84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Charge</a:t>
            </a:r>
          </a:p>
          <a:p>
            <a:r>
              <a:rPr lang="en-US" dirty="0" smtClean="0"/>
              <a:t>Leaks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81000" y="3657600"/>
            <a:ext cx="1905000" cy="1043986"/>
            <a:chOff x="381000" y="3962400"/>
            <a:chExt cx="1905000" cy="104398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3962400"/>
              <a:ext cx="914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057400" y="396240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828800" y="4191000"/>
              <a:ext cx="457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828800" y="4419600"/>
              <a:ext cx="457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057400" y="4419600"/>
              <a:ext cx="0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Isosceles Triangle 50"/>
            <p:cNvSpPr/>
            <p:nvPr/>
          </p:nvSpPr>
          <p:spPr>
            <a:xfrm rot="3705289">
              <a:off x="1938220" y="4717350"/>
              <a:ext cx="314560" cy="263512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1000" y="4078069"/>
              <a:ext cx="14763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  DRAM</a:t>
              </a:r>
            </a:p>
            <a:p>
              <a:r>
                <a:rPr lang="en-US" dirty="0" smtClean="0"/>
                <a:t>Cell Capacitor</a:t>
              </a:r>
            </a:p>
          </p:txBody>
        </p:sp>
      </p:grpSp>
      <p:sp>
        <p:nvSpPr>
          <p:cNvPr id="71" name="Circular Arrow 70"/>
          <p:cNvSpPr/>
          <p:nvPr/>
        </p:nvSpPr>
        <p:spPr>
          <a:xfrm>
            <a:off x="4191000" y="3810000"/>
            <a:ext cx="914400" cy="838200"/>
          </a:xfrm>
          <a:prstGeom prst="circularArrow">
            <a:avLst>
              <a:gd name="adj1" fmla="val 3268"/>
              <a:gd name="adj2" fmla="val 1142319"/>
              <a:gd name="adj3" fmla="val 945193"/>
              <a:gd name="adj4" fmla="val 13989956"/>
              <a:gd name="adj5" fmla="val 12500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343064" y="4648200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Permanently</a:t>
            </a:r>
          </a:p>
          <a:p>
            <a:r>
              <a:rPr lang="en-US" dirty="0" smtClean="0"/>
              <a:t>  Leaky Cell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33800" y="3581400"/>
            <a:ext cx="1524000" cy="1789331"/>
            <a:chOff x="3733800" y="3886200"/>
            <a:chExt cx="1524000" cy="1789331"/>
          </a:xfrm>
        </p:grpSpPr>
        <p:sp>
          <p:nvSpPr>
            <p:cNvPr id="67" name="Trapezoid 66"/>
            <p:cNvSpPr/>
            <p:nvPr/>
          </p:nvSpPr>
          <p:spPr>
            <a:xfrm>
              <a:off x="3733800" y="4800600"/>
              <a:ext cx="685800" cy="304800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rapezoid 67"/>
            <p:cNvSpPr/>
            <p:nvPr/>
          </p:nvSpPr>
          <p:spPr>
            <a:xfrm>
              <a:off x="4572000" y="4800600"/>
              <a:ext cx="685800" cy="304800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rapezoid 68"/>
            <p:cNvSpPr/>
            <p:nvPr/>
          </p:nvSpPr>
          <p:spPr>
            <a:xfrm rot="10800000">
              <a:off x="4267200" y="3886200"/>
              <a:ext cx="457200" cy="1219200"/>
            </a:xfrm>
            <a:prstGeom prst="trapezoid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91476" y="5029200"/>
              <a:ext cx="14191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Mechanically </a:t>
              </a:r>
            </a:p>
            <a:p>
              <a:r>
                <a:rPr lang="en-US" dirty="0" smtClean="0"/>
                <a:t>Unstable Cell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4648200" y="3352800"/>
            <a:ext cx="2410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DRAM Cell Capacitor</a:t>
            </a:r>
          </a:p>
          <a:p>
            <a:r>
              <a:rPr lang="en-US" dirty="0" smtClean="0"/>
              <a:t>(tilting towards ground)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867400" y="472440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Broken Links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flipV="1">
            <a:off x="6705600" y="3886200"/>
            <a:ext cx="1219200" cy="838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6708450" y="3886200"/>
            <a:ext cx="1597350" cy="838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6705600" y="4572000"/>
            <a:ext cx="1447800" cy="1524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7391400" y="2590800"/>
            <a:ext cx="1524000" cy="2590800"/>
            <a:chOff x="7391400" y="2895600"/>
            <a:chExt cx="1524000" cy="2590800"/>
          </a:xfrm>
        </p:grpSpPr>
        <p:sp>
          <p:nvSpPr>
            <p:cNvPr id="76" name="Oval 75"/>
            <p:cNvSpPr/>
            <p:nvPr/>
          </p:nvSpPr>
          <p:spPr>
            <a:xfrm>
              <a:off x="8001000" y="4038600"/>
              <a:ext cx="228600" cy="3048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8001000" y="4953000"/>
              <a:ext cx="228600" cy="3048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8001000" y="4495800"/>
              <a:ext cx="228600" cy="3048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8382000" y="4038600"/>
              <a:ext cx="228600" cy="3048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8382000" y="4495800"/>
              <a:ext cx="228600" cy="3048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8382000" y="4953000"/>
              <a:ext cx="228600" cy="3048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8153400" y="3886200"/>
              <a:ext cx="0" cy="609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8153400" y="4953000"/>
              <a:ext cx="0" cy="533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391400" y="4191000"/>
              <a:ext cx="381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534400" y="4191000"/>
              <a:ext cx="381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7391400" y="4572000"/>
              <a:ext cx="152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7391400" y="5105400"/>
              <a:ext cx="152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7543800" y="2895600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DRAM Cells</a:t>
              </a:r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8610600" y="3276600"/>
              <a:ext cx="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7772400" y="3276600"/>
              <a:ext cx="2286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534400" y="3886200"/>
              <a:ext cx="0" cy="1600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4" grpId="0" animBg="1"/>
      <p:bldP spid="55" grpId="0" animBg="1"/>
      <p:bldP spid="57" grpId="0"/>
      <p:bldP spid="58" grpId="0"/>
      <p:bldP spid="71" grpId="0" animBg="1"/>
      <p:bldP spid="72" grpId="0"/>
      <p:bldP spid="74" grpId="0"/>
      <p:bldP spid="10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4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" y="1143000"/>
            <a:ext cx="8077200" cy="42973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" inden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</a:p>
          <a:p>
            <a:pPr marL="73152" inden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C00000"/>
                </a:solidFill>
              </a:rPr>
              <a:t> Current Schemes</a:t>
            </a:r>
          </a:p>
          <a:p>
            <a:pPr marL="73152" inden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err="1" smtClean="0"/>
              <a:t>ArchShield</a:t>
            </a:r>
            <a:endParaRPr lang="en-US" sz="2800" dirty="0" smtClean="0"/>
          </a:p>
          <a:p>
            <a:pPr marL="73152" inden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lang="en-US" sz="2800" dirty="0" smtClean="0"/>
              <a:t> Evaluation</a:t>
            </a:r>
          </a:p>
          <a:p>
            <a:pPr marL="73152" indent="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lang="en-US" sz="2800" dirty="0" smtClean="0"/>
              <a:t> Summary</a:t>
            </a:r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096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990601"/>
            <a:ext cx="8534400" cy="505402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DRAM chip (organized into rows and columns) have spares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Laser fuses enable spare rows/columns</a:t>
            </a:r>
          </a:p>
          <a:p>
            <a:r>
              <a:rPr lang="en-US" sz="2400" dirty="0" smtClean="0"/>
              <a:t>Entire row/column needs to be sacrificed for a few faulty cells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04800" y="6044624"/>
            <a:ext cx="8458200" cy="461665"/>
          </a:xfrm>
          <a:prstGeom prst="rect">
            <a:avLst/>
          </a:prstGeom>
          <a:solidFill>
            <a:srgbClr val="BBCFE6"/>
          </a:solidFill>
          <a:ln w="38100" cmpd="sng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2400" dirty="0" smtClean="0">
                <a:solidFill>
                  <a:prstClr val="black"/>
                </a:solidFill>
              </a:rPr>
              <a:t>Row and Column Sparing Schemes have large area overheads 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6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Row and Column Sparing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43000" y="1676400"/>
            <a:ext cx="1524000" cy="2057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667000" y="1676400"/>
            <a:ext cx="533400" cy="2057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43000" y="3733800"/>
            <a:ext cx="15240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62000" y="4267200"/>
            <a:ext cx="2844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DRAM Chip: </a:t>
            </a:r>
          </a:p>
          <a:p>
            <a:r>
              <a:rPr lang="en-US" dirty="0" smtClean="0"/>
              <a:t>Before Row/Column Sparing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239892" y="382166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Spare Rows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5400000">
            <a:off x="2151496" y="2512885"/>
            <a:ext cx="158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Spare Columns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1447800" y="1981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600200" y="2590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752600" y="2743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0200" y="3124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600200" y="1828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133600" y="2743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362200" y="1981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981200" y="3429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41677" y="28194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Faults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914400" y="2209800"/>
            <a:ext cx="457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1066800" y="28194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990600" y="312420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ight Arrow 75"/>
          <p:cNvSpPr/>
          <p:nvPr/>
        </p:nvSpPr>
        <p:spPr>
          <a:xfrm>
            <a:off x="3810000" y="2743200"/>
            <a:ext cx="1295400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886200" y="1524000"/>
            <a:ext cx="5181600" cy="3313331"/>
            <a:chOff x="3886200" y="1524000"/>
            <a:chExt cx="5181600" cy="3313331"/>
          </a:xfrm>
        </p:grpSpPr>
        <p:sp>
          <p:nvSpPr>
            <p:cNvPr id="62" name="TextBox 61"/>
            <p:cNvSpPr txBox="1"/>
            <p:nvPr/>
          </p:nvSpPr>
          <p:spPr>
            <a:xfrm>
              <a:off x="7469849" y="3733800"/>
              <a:ext cx="1597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Replaced Rows</a:t>
              </a:r>
              <a:endParaRPr lang="en-US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886200" y="1524000"/>
              <a:ext cx="4572001" cy="3313331"/>
              <a:chOff x="3886200" y="1524000"/>
              <a:chExt cx="4572001" cy="3313331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5918802" y="1600200"/>
                <a:ext cx="1524000" cy="20574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442802" y="1600200"/>
                <a:ext cx="533400" cy="20574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918802" y="3657600"/>
                <a:ext cx="1524000" cy="4572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537802" y="4191000"/>
                <a:ext cx="26873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	</a:t>
                </a:r>
                <a:r>
                  <a:rPr lang="en-US" dirty="0" smtClean="0"/>
                  <a:t>DRAM Chip: </a:t>
                </a:r>
              </a:p>
              <a:p>
                <a:r>
                  <a:rPr lang="en-US" dirty="0" smtClean="0"/>
                  <a:t>After Row/Column Sparing</a:t>
                </a:r>
                <a:endParaRPr 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rot="5400000">
                <a:off x="7315580" y="2297289"/>
                <a:ext cx="1915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Replaced Columns</a:t>
                </a:r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5943600" y="1981200"/>
                <a:ext cx="1524000" cy="1524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5943600" y="2743200"/>
                <a:ext cx="1524000" cy="1524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 rot="16200000">
                <a:off x="5448300" y="2552700"/>
                <a:ext cx="2057400" cy="1524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5829300" y="2552701"/>
                <a:ext cx="2057400" cy="1524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5918802" y="3657600"/>
                <a:ext cx="1524000" cy="164068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918802" y="3962400"/>
                <a:ext cx="1524000" cy="152400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 rot="16200000">
                <a:off x="6515100" y="2552700"/>
                <a:ext cx="2057400" cy="152400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 rot="16200000">
                <a:off x="6743700" y="2552700"/>
                <a:ext cx="2057400" cy="152400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3886200" y="1600200"/>
                <a:ext cx="18646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Deactivated Rows</a:t>
                </a:r>
              </a:p>
              <a:p>
                <a:r>
                  <a:rPr lang="en-US" dirty="0" smtClean="0"/>
                  <a:t>    and Columns</a:t>
                </a:r>
                <a:endParaRPr lang="en-US" dirty="0"/>
              </a:p>
            </p:txBody>
          </p:sp>
          <p:cxnSp>
            <p:nvCxnSpPr>
              <p:cNvPr id="88" name="Straight Arrow Connector 87"/>
              <p:cNvCxnSpPr>
                <a:endCxn id="77" idx="1"/>
              </p:cNvCxnSpPr>
              <p:nvPr/>
            </p:nvCxnSpPr>
            <p:spPr>
              <a:xfrm>
                <a:off x="5709385" y="1828800"/>
                <a:ext cx="234215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5446295" y="2070068"/>
                <a:ext cx="954505" cy="4445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7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1295400"/>
            <a:ext cx="3810000" cy="3810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76200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Commodity ECC DIMM with SECDED at 8 bytes (72,64)</a:t>
            </a:r>
          </a:p>
          <a:p>
            <a:endParaRPr lang="en-US" sz="1400" dirty="0" smtClean="0"/>
          </a:p>
          <a:p>
            <a:r>
              <a:rPr lang="en-US" sz="2400" dirty="0" smtClean="0"/>
              <a:t>Mainly used for soft-error protection</a:t>
            </a:r>
          </a:p>
          <a:p>
            <a:endParaRPr lang="en-US" sz="2400" dirty="0"/>
          </a:p>
          <a:p>
            <a:r>
              <a:rPr lang="en-US" sz="2400" dirty="0" smtClean="0"/>
              <a:t>For hard errors, high chance of two errors in </a:t>
            </a:r>
            <a:br>
              <a:rPr lang="en-US" sz="2400" dirty="0" smtClean="0"/>
            </a:br>
            <a:r>
              <a:rPr lang="en-US" sz="2400" dirty="0" smtClean="0"/>
              <a:t>same word (birthday paradox)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2400" dirty="0" smtClean="0"/>
              <a:t>For 8GB DIMM </a:t>
            </a:r>
            <a:r>
              <a:rPr lang="en-US" sz="2400" dirty="0" smtClean="0">
                <a:sym typeface="Wingdings"/>
              </a:rPr>
              <a:t> 1 billion words</a:t>
            </a:r>
          </a:p>
          <a:p>
            <a:pPr marL="0" indent="0">
              <a:buNone/>
            </a:pPr>
            <a:r>
              <a:rPr lang="en-US" sz="2400" dirty="0" smtClean="0">
                <a:sym typeface="Wingdings"/>
              </a:rPr>
              <a:t>Expected errors till double-error word</a:t>
            </a:r>
          </a:p>
          <a:p>
            <a:pPr marL="0" indent="0">
              <a:buNone/>
            </a:pPr>
            <a:r>
              <a:rPr lang="en-US" sz="2400" dirty="0" smtClean="0">
                <a:sym typeface="Wingdings"/>
              </a:rPr>
              <a:t>= 1.25*</a:t>
            </a:r>
            <a:r>
              <a:rPr lang="en-US" sz="2400" dirty="0" err="1" smtClean="0">
                <a:sym typeface="Wingdings"/>
              </a:rPr>
              <a:t>Sqrt</a:t>
            </a:r>
            <a:r>
              <a:rPr lang="en-US" sz="2400" dirty="0" smtClean="0">
                <a:sym typeface="Wingdings"/>
              </a:rPr>
              <a:t>(N) = 40K errors   </a:t>
            </a:r>
            <a:r>
              <a:rPr lang="en-US" sz="2400" dirty="0" smtClean="0">
                <a:solidFill>
                  <a:srgbClr val="800000"/>
                </a:solidFill>
                <a:sym typeface="Wingdings"/>
              </a:rPr>
              <a:t>0.5 ppm</a:t>
            </a:r>
            <a:endParaRPr lang="en-US" sz="2400" dirty="0">
              <a:solidFill>
                <a:srgbClr val="800000"/>
              </a:solidFill>
            </a:endParaRPr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04800" y="5894685"/>
            <a:ext cx="8610600" cy="461665"/>
          </a:xfrm>
          <a:prstGeom prst="rect">
            <a:avLst/>
          </a:prstGeom>
          <a:solidFill>
            <a:srgbClr val="BBCFE6"/>
          </a:solidFill>
          <a:ln w="38100" cmpd="sng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2400" dirty="0" smtClean="0">
                <a:solidFill>
                  <a:prstClr val="black"/>
                </a:solidFill>
              </a:rPr>
              <a:t>SECDED not enough for high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error-rate (+ lost soft-error protection) 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7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6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Commodity ECC-DIMM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Strong ECC (BCH) codes are robust, but complex and costly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Each memory reference incurs encoding/decoding latency</a:t>
            </a:r>
          </a:p>
          <a:p>
            <a:endParaRPr lang="en-US" sz="2400" dirty="0"/>
          </a:p>
          <a:p>
            <a:r>
              <a:rPr lang="en-US" sz="2400" dirty="0" smtClean="0"/>
              <a:t>For BER of 100 ppm, we need ECC-4 </a:t>
            </a:r>
            <a:r>
              <a:rPr lang="en-US" sz="2400" dirty="0" smtClean="0">
                <a:sym typeface="Wingdings"/>
              </a:rPr>
              <a:t> 50% storage overhead</a:t>
            </a:r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AF94-34D1-4844-9837-2EF4AD3834A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" y="5939135"/>
            <a:ext cx="8839200" cy="461665"/>
          </a:xfrm>
          <a:prstGeom prst="rect">
            <a:avLst/>
          </a:prstGeom>
          <a:solidFill>
            <a:srgbClr val="BBCFE6"/>
          </a:solidFill>
          <a:ln w="38100" cmpd="sng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2400" dirty="0" smtClean="0">
                <a:solidFill>
                  <a:prstClr val="black"/>
                </a:solidFill>
              </a:rPr>
              <a:t>Strong ECC codes provide an inefficient solution for tolerating errors 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6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Strong ECC Codes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V="1">
            <a:off x="2789858" y="1447800"/>
            <a:ext cx="280868" cy="55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4400" y="1997386"/>
            <a:ext cx="1676400" cy="1752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Controller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86200" y="1997386"/>
            <a:ext cx="1143000" cy="1752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Strong ECC</a:t>
            </a:r>
          </a:p>
          <a:p>
            <a:pPr algn="ctr"/>
            <a:r>
              <a:rPr lang="en-US" dirty="0" smtClean="0"/>
              <a:t>Encoder</a:t>
            </a:r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Decoder</a:t>
            </a:r>
            <a:endParaRPr lang="en-US" dirty="0"/>
          </a:p>
        </p:txBody>
      </p:sp>
      <p:sp>
        <p:nvSpPr>
          <p:cNvPr id="16" name="Left-Right Arrow 15"/>
          <p:cNvSpPr/>
          <p:nvPr/>
        </p:nvSpPr>
        <p:spPr>
          <a:xfrm>
            <a:off x="2590800" y="2683186"/>
            <a:ext cx="1295400" cy="4572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>
            <a:off x="5029200" y="2683186"/>
            <a:ext cx="1295400" cy="4572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324600" y="1997386"/>
            <a:ext cx="1676400" cy="1752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DRAM Memory System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667000" y="3103655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</a:p>
          <a:p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28324" y="3064186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</a:p>
          <a:p>
            <a:r>
              <a:rPr lang="en-US" dirty="0" smtClean="0"/>
              <a:t>Requests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A Case for Refresh Pausing in DRAM Memory System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 Case for Refresh Pausing in DRAM Memory Systems</Template>
  <TotalTime>29239</TotalTime>
  <Words>1427</Words>
  <Application>Microsoft Macintosh PowerPoint</Application>
  <PresentationFormat>On-screen Show (4:3)</PresentationFormat>
  <Paragraphs>412</Paragraphs>
  <Slides>32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A Case for Refresh Pausing in DRAM Memory Systems</vt:lpstr>
      <vt:lpstr>ArchShield: Architectural Framework for Assisting DRAM Scaling By Tolerating High Error-Rates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Monte Carlo Simulation</vt:lpstr>
      <vt:lpstr>ArchShield FlowChart</vt:lpstr>
      <vt:lpstr>Memory System with ArchShield</vt:lpstr>
      <vt:lpstr>Memory Footprint</vt:lpstr>
      <vt:lpstr>ArchShield compared to RAIDR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Case for Refresh Pausing in DRAM Memory Systems</dc:title>
  <dc:creator>Prashant</dc:creator>
  <cp:lastModifiedBy>School of ECE</cp:lastModifiedBy>
  <cp:revision>332</cp:revision>
  <dcterms:created xsi:type="dcterms:W3CDTF">2013-02-08T14:28:51Z</dcterms:created>
  <dcterms:modified xsi:type="dcterms:W3CDTF">2013-06-29T03:27:27Z</dcterms:modified>
</cp:coreProperties>
</file>