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4.xml" ContentType="application/vnd.openxmlformats-officedocument.presentationml.notesSlide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7.xml" ContentType="application/vnd.openxmlformats-officedocument.presentationml.notesSlide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tags/tag26.xml" ContentType="application/vnd.openxmlformats-officedocument.presentationml.tags+xml"/>
  <Override PartName="/ppt/notesSlides/notesSlide19.xml" ContentType="application/vnd.openxmlformats-officedocument.presentationml.notesSlide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tags/tag28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tags/tag29.xml" ContentType="application/vnd.openxmlformats-officedocument.presentationml.tags+xml"/>
  <Override PartName="/ppt/notesSlides/notesSlide2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3.xml" ContentType="application/vnd.openxmlformats-officedocument.presentationml.notesSlide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4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320" r:id="rId3"/>
    <p:sldId id="355" r:id="rId4"/>
    <p:sldId id="380" r:id="rId5"/>
    <p:sldId id="363" r:id="rId6"/>
    <p:sldId id="338" r:id="rId7"/>
    <p:sldId id="364" r:id="rId8"/>
    <p:sldId id="384" r:id="rId9"/>
    <p:sldId id="383" r:id="rId10"/>
    <p:sldId id="326" r:id="rId11"/>
    <p:sldId id="382" r:id="rId12"/>
    <p:sldId id="342" r:id="rId13"/>
    <p:sldId id="366" r:id="rId14"/>
    <p:sldId id="367" r:id="rId15"/>
    <p:sldId id="300" r:id="rId16"/>
    <p:sldId id="328" r:id="rId17"/>
    <p:sldId id="368" r:id="rId18"/>
    <p:sldId id="369" r:id="rId19"/>
    <p:sldId id="329" r:id="rId20"/>
    <p:sldId id="370" r:id="rId21"/>
    <p:sldId id="371" r:id="rId22"/>
    <p:sldId id="374" r:id="rId23"/>
    <p:sldId id="373" r:id="rId24"/>
    <p:sldId id="334" r:id="rId25"/>
    <p:sldId id="318" r:id="rId26"/>
    <p:sldId id="377" r:id="rId27"/>
    <p:sldId id="372" r:id="rId28"/>
    <p:sldId id="387" r:id="rId29"/>
    <p:sldId id="345" r:id="rId30"/>
    <p:sldId id="376" r:id="rId31"/>
    <p:sldId id="385" r:id="rId32"/>
    <p:sldId id="3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320"/>
            <p14:sldId id="355"/>
            <p14:sldId id="380"/>
            <p14:sldId id="363"/>
            <p14:sldId id="338"/>
            <p14:sldId id="364"/>
            <p14:sldId id="384"/>
            <p14:sldId id="383"/>
            <p14:sldId id="326"/>
            <p14:sldId id="382"/>
            <p14:sldId id="342"/>
            <p14:sldId id="366"/>
            <p14:sldId id="367"/>
            <p14:sldId id="300"/>
            <p14:sldId id="328"/>
            <p14:sldId id="368"/>
            <p14:sldId id="369"/>
            <p14:sldId id="329"/>
            <p14:sldId id="370"/>
            <p14:sldId id="371"/>
            <p14:sldId id="374"/>
            <p14:sldId id="373"/>
            <p14:sldId id="334"/>
            <p14:sldId id="318"/>
            <p14:sldId id="377"/>
            <p14:sldId id="372"/>
            <p14:sldId id="387"/>
            <p14:sldId id="345"/>
            <p14:sldId id="376"/>
            <p14:sldId id="385"/>
            <p14:sldId id="3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85D8A"/>
    <a:srgbClr val="66FF33"/>
    <a:srgbClr val="006C31"/>
    <a:srgbClr val="FF3300"/>
    <a:srgbClr val="009ED6"/>
    <a:srgbClr val="003300"/>
    <a:srgbClr val="DEA900"/>
    <a:srgbClr val="CC0000"/>
    <a:srgbClr val="4F81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7" autoAdjust="0"/>
    <p:restoredTop sz="98029" autoAdjust="0"/>
  </p:normalViewPr>
  <p:slideViewPr>
    <p:cSldViewPr>
      <p:cViewPr>
        <p:scale>
          <a:sx n="89" d="100"/>
          <a:sy n="89" d="100"/>
        </p:scale>
        <p:origin x="-1120" y="-360"/>
      </p:cViewPr>
      <p:guideLst>
        <p:guide orient="horz" pos="38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1614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in:Desktop:Slides:MICRO2012:motiv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lides\MICRO2012\allo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sf\Home\Desktop\Slides\MICRO2012\mapre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oin:Desktop:Slides:MICRO2012:moti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3713"/>
              </a:solidFill>
            </c:spPr>
          </c:dPt>
          <c:cat>
            <c:strRef>
              <c:f>motiv.dat!$A$3:$A$14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   gcc_r</c:v>
                </c:pt>
                <c:pt idx="6">
                  <c:v>      bwaves_r</c:v>
                </c:pt>
                <c:pt idx="7">
                  <c:v>      sphinx_r</c:v>
                </c:pt>
                <c:pt idx="8">
                  <c:v>        gems_r</c:v>
                </c:pt>
                <c:pt idx="9">
                  <c:v>     libqntm_r</c:v>
                </c:pt>
                <c:pt idx="11">
                  <c:v>         Gmean</c:v>
                </c:pt>
              </c:strCache>
            </c:strRef>
          </c:cat>
          <c:val>
            <c:numRef>
              <c:f>motiv.dat!$B$3:$B$14</c:f>
              <c:numCache>
                <c:formatCode>General</c:formatCode>
                <c:ptCount val="12"/>
                <c:pt idx="0">
                  <c:v>1.259</c:v>
                </c:pt>
                <c:pt idx="1">
                  <c:v>1.238</c:v>
                </c:pt>
                <c:pt idx="2">
                  <c:v>1.079</c:v>
                </c:pt>
                <c:pt idx="3">
                  <c:v>1.012</c:v>
                </c:pt>
                <c:pt idx="4">
                  <c:v>1.19</c:v>
                </c:pt>
                <c:pt idx="5">
                  <c:v>1.266</c:v>
                </c:pt>
                <c:pt idx="6">
                  <c:v>0.984</c:v>
                </c:pt>
                <c:pt idx="7">
                  <c:v>1.154</c:v>
                </c:pt>
                <c:pt idx="8">
                  <c:v>0.989</c:v>
                </c:pt>
                <c:pt idx="9">
                  <c:v>0.803</c:v>
                </c:pt>
                <c:pt idx="11">
                  <c:v>1.087</c:v>
                </c:pt>
              </c:numCache>
            </c:numRef>
          </c:val>
        </c:ser>
        <c:ser>
          <c:idx val="1"/>
          <c:order val="1"/>
          <c:spPr>
            <a:solidFill>
              <a:srgbClr val="283ED5"/>
            </a:solidFill>
          </c:spPr>
          <c:invertIfNegative val="0"/>
          <c:cat>
            <c:strRef>
              <c:f>motiv.dat!$A$3:$A$14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   gcc_r</c:v>
                </c:pt>
                <c:pt idx="6">
                  <c:v>      bwaves_r</c:v>
                </c:pt>
                <c:pt idx="7">
                  <c:v>      sphinx_r</c:v>
                </c:pt>
                <c:pt idx="8">
                  <c:v>        gems_r</c:v>
                </c:pt>
                <c:pt idx="9">
                  <c:v>     libqntm_r</c:v>
                </c:pt>
                <c:pt idx="11">
                  <c:v>         Gmean</c:v>
                </c:pt>
              </c:strCache>
            </c:strRef>
          </c:cat>
          <c:val>
            <c:numRef>
              <c:f>motiv.dat!$C$3:$C$14</c:f>
              <c:numCache>
                <c:formatCode>General</c:formatCode>
                <c:ptCount val="12"/>
                <c:pt idx="0">
                  <c:v>1.567</c:v>
                </c:pt>
                <c:pt idx="1">
                  <c:v>1.375</c:v>
                </c:pt>
                <c:pt idx="2">
                  <c:v>1.131</c:v>
                </c:pt>
                <c:pt idx="3">
                  <c:v>1.031</c:v>
                </c:pt>
                <c:pt idx="4">
                  <c:v>1.597</c:v>
                </c:pt>
                <c:pt idx="5">
                  <c:v>1.496</c:v>
                </c:pt>
                <c:pt idx="6">
                  <c:v>1.005</c:v>
                </c:pt>
                <c:pt idx="7">
                  <c:v>1.47</c:v>
                </c:pt>
                <c:pt idx="8">
                  <c:v>1.005</c:v>
                </c:pt>
                <c:pt idx="9">
                  <c:v>0.95</c:v>
                </c:pt>
                <c:pt idx="11">
                  <c:v>1.238</c:v>
                </c:pt>
              </c:numCache>
            </c:numRef>
          </c:val>
        </c:ser>
        <c:ser>
          <c:idx val="2"/>
          <c:order val="2"/>
          <c:spPr>
            <a:solidFill>
              <a:srgbClr val="00E500"/>
            </a:solidFill>
          </c:spPr>
          <c:invertIfNegative val="0"/>
          <c:cat>
            <c:strRef>
              <c:f>motiv.dat!$A$3:$A$14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   gcc_r</c:v>
                </c:pt>
                <c:pt idx="6">
                  <c:v>      bwaves_r</c:v>
                </c:pt>
                <c:pt idx="7">
                  <c:v>      sphinx_r</c:v>
                </c:pt>
                <c:pt idx="8">
                  <c:v>        gems_r</c:v>
                </c:pt>
                <c:pt idx="9">
                  <c:v>     libqntm_r</c:v>
                </c:pt>
                <c:pt idx="11">
                  <c:v>         Gmean</c:v>
                </c:pt>
              </c:strCache>
            </c:strRef>
          </c:cat>
          <c:val>
            <c:numRef>
              <c:f>motiv.dat!$D$3:$D$14</c:f>
              <c:numCache>
                <c:formatCode>General</c:formatCode>
                <c:ptCount val="12"/>
                <c:pt idx="0">
                  <c:v>1.615</c:v>
                </c:pt>
                <c:pt idx="1">
                  <c:v>1.59</c:v>
                </c:pt>
                <c:pt idx="2">
                  <c:v>1.155</c:v>
                </c:pt>
                <c:pt idx="3">
                  <c:v>1.075</c:v>
                </c:pt>
                <c:pt idx="4">
                  <c:v>1.668</c:v>
                </c:pt>
                <c:pt idx="5">
                  <c:v>1.718</c:v>
                </c:pt>
                <c:pt idx="6">
                  <c:v>1.081</c:v>
                </c:pt>
                <c:pt idx="7">
                  <c:v>1.78</c:v>
                </c:pt>
                <c:pt idx="8">
                  <c:v>1.09</c:v>
                </c:pt>
                <c:pt idx="9">
                  <c:v>1.341</c:v>
                </c:pt>
                <c:pt idx="11">
                  <c:v>1.384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6285000"/>
        <c:axId val="-2136282024"/>
      </c:barChart>
      <c:catAx>
        <c:axId val="-2136285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2000" b="1" i="0" baseline="45000"/>
            </a:pPr>
            <a:endParaRPr lang="en-US"/>
          </a:p>
        </c:txPr>
        <c:crossAx val="-2136282024"/>
        <c:crosses val="autoZero"/>
        <c:auto val="1"/>
        <c:lblAlgn val="ctr"/>
        <c:lblOffset val="100"/>
        <c:noMultiLvlLbl val="0"/>
      </c:catAx>
      <c:valAx>
        <c:axId val="-2136282024"/>
        <c:scaling>
          <c:orientation val="minMax"/>
          <c:max val="1.8"/>
          <c:min val="0.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36285000"/>
        <c:crosses val="autoZero"/>
        <c:crossBetween val="between"/>
        <c:majorUnit val="0.2"/>
      </c:valAx>
      <c:spPr>
        <a:ln w="38100" cmpd="sng"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cat>
            <c:strRef>
              <c:f>alloy.dat!$A$4:$A$15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alloy.dat!$B$4:$B$15</c:f>
              <c:numCache>
                <c:formatCode>General</c:formatCode>
                <c:ptCount val="12"/>
                <c:pt idx="0">
                  <c:v>1.393</c:v>
                </c:pt>
                <c:pt idx="1">
                  <c:v>1.368</c:v>
                </c:pt>
                <c:pt idx="2">
                  <c:v>1.035</c:v>
                </c:pt>
                <c:pt idx="3">
                  <c:v>0.941</c:v>
                </c:pt>
                <c:pt idx="4">
                  <c:v>1.52</c:v>
                </c:pt>
                <c:pt idx="5">
                  <c:v>0.951</c:v>
                </c:pt>
                <c:pt idx="6">
                  <c:v>1.624</c:v>
                </c:pt>
                <c:pt idx="7">
                  <c:v>1.053</c:v>
                </c:pt>
                <c:pt idx="8">
                  <c:v>1.761</c:v>
                </c:pt>
                <c:pt idx="9">
                  <c:v>0.952</c:v>
                </c:pt>
                <c:pt idx="11">
                  <c:v>1.226</c:v>
                </c:pt>
              </c:numCache>
            </c:numRef>
          </c:val>
        </c:ser>
        <c:ser>
          <c:idx val="1"/>
          <c:order val="1"/>
          <c:spPr>
            <a:solidFill>
              <a:srgbClr val="FF0000"/>
            </a:solidFill>
          </c:spPr>
          <c:invertIfNegative val="0"/>
          <c:cat>
            <c:strRef>
              <c:f>alloy.dat!$A$4:$A$15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alloy.dat!$C$4:$C$15</c:f>
              <c:numCache>
                <c:formatCode>General</c:formatCode>
                <c:ptCount val="12"/>
                <c:pt idx="0">
                  <c:v>1.383</c:v>
                </c:pt>
                <c:pt idx="1">
                  <c:v>1.359</c:v>
                </c:pt>
                <c:pt idx="2">
                  <c:v>1.054</c:v>
                </c:pt>
                <c:pt idx="3">
                  <c:v>1.016</c:v>
                </c:pt>
                <c:pt idx="4">
                  <c:v>1.425999999999999</c:v>
                </c:pt>
                <c:pt idx="5">
                  <c:v>0.972</c:v>
                </c:pt>
                <c:pt idx="6">
                  <c:v>1.507</c:v>
                </c:pt>
                <c:pt idx="7">
                  <c:v>1.096</c:v>
                </c:pt>
                <c:pt idx="8">
                  <c:v>1.523</c:v>
                </c:pt>
                <c:pt idx="9">
                  <c:v>1.002</c:v>
                </c:pt>
                <c:pt idx="11">
                  <c:v>1.215</c:v>
                </c:pt>
              </c:numCache>
            </c:numRef>
          </c:val>
        </c:ser>
        <c:ser>
          <c:idx val="2"/>
          <c:order val="2"/>
          <c:spPr>
            <a:solidFill>
              <a:srgbClr val="66FF33"/>
            </a:solidFill>
          </c:spPr>
          <c:invertIfNegative val="0"/>
          <c:cat>
            <c:strRef>
              <c:f>alloy.dat!$A$4:$A$15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alloy.dat!$D$4:$D$15</c:f>
              <c:numCache>
                <c:formatCode>General</c:formatCode>
                <c:ptCount val="12"/>
                <c:pt idx="0">
                  <c:v>1.591</c:v>
                </c:pt>
                <c:pt idx="1">
                  <c:v>1.551</c:v>
                </c:pt>
                <c:pt idx="2">
                  <c:v>1.149</c:v>
                </c:pt>
                <c:pt idx="3">
                  <c:v>1.071</c:v>
                </c:pt>
                <c:pt idx="4">
                  <c:v>1.648</c:v>
                </c:pt>
                <c:pt idx="5">
                  <c:v>1.066</c:v>
                </c:pt>
                <c:pt idx="6">
                  <c:v>1.708</c:v>
                </c:pt>
                <c:pt idx="7">
                  <c:v>1.303</c:v>
                </c:pt>
                <c:pt idx="8">
                  <c:v>1.764</c:v>
                </c:pt>
                <c:pt idx="9">
                  <c:v>1.081</c:v>
                </c:pt>
                <c:pt idx="11">
                  <c:v>1.366</c:v>
                </c:pt>
              </c:numCache>
            </c:numRef>
          </c:val>
        </c:ser>
        <c:ser>
          <c:idx val="3"/>
          <c:order val="3"/>
          <c:spPr>
            <a:solidFill>
              <a:schemeClr val="tx2"/>
            </a:solidFill>
          </c:spPr>
          <c:invertIfNegative val="0"/>
          <c:cat>
            <c:strRef>
              <c:f>alloy.dat!$A$4:$A$15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alloy.dat!$E$4:$E$15</c:f>
              <c:numCache>
                <c:formatCode>General</c:formatCode>
                <c:ptCount val="12"/>
                <c:pt idx="0">
                  <c:v>1.567</c:v>
                </c:pt>
                <c:pt idx="1">
                  <c:v>1.375</c:v>
                </c:pt>
                <c:pt idx="2">
                  <c:v>1.131</c:v>
                </c:pt>
                <c:pt idx="3">
                  <c:v>1.031</c:v>
                </c:pt>
                <c:pt idx="4">
                  <c:v>1.597</c:v>
                </c:pt>
                <c:pt idx="5">
                  <c:v>1.005</c:v>
                </c:pt>
                <c:pt idx="6">
                  <c:v>1.496</c:v>
                </c:pt>
                <c:pt idx="7">
                  <c:v>0.95</c:v>
                </c:pt>
                <c:pt idx="8">
                  <c:v>1.47</c:v>
                </c:pt>
                <c:pt idx="9">
                  <c:v>1.005</c:v>
                </c:pt>
                <c:pt idx="11">
                  <c:v>1.238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534616"/>
        <c:axId val="-2122531624"/>
      </c:barChart>
      <c:catAx>
        <c:axId val="-21225346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2200" b="1" i="0" baseline="45000"/>
            </a:pPr>
            <a:endParaRPr lang="en-US"/>
          </a:p>
        </c:txPr>
        <c:crossAx val="-2122531624"/>
        <c:crosses val="autoZero"/>
        <c:auto val="1"/>
        <c:lblAlgn val="ctr"/>
        <c:lblOffset val="100"/>
        <c:noMultiLvlLbl val="0"/>
      </c:catAx>
      <c:valAx>
        <c:axId val="-2122531624"/>
        <c:scaling>
          <c:orientation val="minMax"/>
          <c:max val="1.8"/>
          <c:min val="0.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225346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523994170114964"/>
          <c:y val="0.0496964139477318"/>
          <c:w val="0.924695852913759"/>
          <c:h val="0.68248211744314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40000"/>
            </a:solidFill>
          </c:spPr>
          <c:invertIfNegative val="0"/>
          <c:cat>
            <c:strRef>
              <c:f>mapred.dat!$A$4:$A$15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mapred.dat!$B$4:$B$15</c:f>
              <c:numCache>
                <c:formatCode>General</c:formatCode>
                <c:ptCount val="12"/>
                <c:pt idx="0">
                  <c:v>1.393</c:v>
                </c:pt>
                <c:pt idx="1">
                  <c:v>1.368</c:v>
                </c:pt>
                <c:pt idx="2">
                  <c:v>1.035</c:v>
                </c:pt>
                <c:pt idx="3">
                  <c:v>0.941</c:v>
                </c:pt>
                <c:pt idx="4">
                  <c:v>1.52</c:v>
                </c:pt>
                <c:pt idx="5">
                  <c:v>0.951</c:v>
                </c:pt>
                <c:pt idx="6">
                  <c:v>1.624</c:v>
                </c:pt>
                <c:pt idx="7">
                  <c:v>1.053</c:v>
                </c:pt>
                <c:pt idx="8">
                  <c:v>1.761</c:v>
                </c:pt>
                <c:pt idx="9">
                  <c:v>0.952</c:v>
                </c:pt>
                <c:pt idx="11">
                  <c:v>1.226</c:v>
                </c:pt>
              </c:numCache>
            </c:numRef>
          </c:val>
        </c:ser>
        <c:ser>
          <c:idx val="1"/>
          <c:order val="1"/>
          <c:spPr>
            <a:solidFill>
              <a:srgbClr val="3366FF"/>
            </a:solidFill>
          </c:spPr>
          <c:invertIfNegative val="0"/>
          <c:cat>
            <c:strRef>
              <c:f>mapred.dat!$A$4:$A$15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mapred.dat!$C$4:$C$15</c:f>
              <c:numCache>
                <c:formatCode>General</c:formatCode>
                <c:ptCount val="12"/>
                <c:pt idx="0">
                  <c:v>1.453</c:v>
                </c:pt>
                <c:pt idx="1">
                  <c:v>1.329</c:v>
                </c:pt>
                <c:pt idx="2">
                  <c:v>1.12</c:v>
                </c:pt>
                <c:pt idx="3">
                  <c:v>1.052</c:v>
                </c:pt>
                <c:pt idx="4">
                  <c:v>1.541</c:v>
                </c:pt>
                <c:pt idx="5">
                  <c:v>1.023</c:v>
                </c:pt>
                <c:pt idx="6">
                  <c:v>1.67</c:v>
                </c:pt>
                <c:pt idx="7">
                  <c:v>1.325</c:v>
                </c:pt>
                <c:pt idx="8">
                  <c:v>1.763</c:v>
                </c:pt>
                <c:pt idx="9">
                  <c:v>1.056</c:v>
                </c:pt>
                <c:pt idx="11">
                  <c:v>1.309</c:v>
                </c:pt>
              </c:numCache>
            </c:numRef>
          </c:val>
        </c:ser>
        <c:ser>
          <c:idx val="2"/>
          <c:order val="2"/>
          <c:spPr>
            <a:solidFill>
              <a:srgbClr val="FF6600"/>
            </a:solidFill>
          </c:spPr>
          <c:invertIfNegative val="0"/>
          <c:cat>
            <c:strRef>
              <c:f>mapred.dat!$A$4:$A$15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mapred.dat!$D$4:$D$15</c:f>
              <c:numCache>
                <c:formatCode>General</c:formatCode>
                <c:ptCount val="12"/>
                <c:pt idx="0">
                  <c:v>1.535</c:v>
                </c:pt>
                <c:pt idx="1">
                  <c:v>1.551</c:v>
                </c:pt>
                <c:pt idx="2">
                  <c:v>1.144</c:v>
                </c:pt>
                <c:pt idx="3">
                  <c:v>1.063</c:v>
                </c:pt>
                <c:pt idx="4">
                  <c:v>1.548</c:v>
                </c:pt>
                <c:pt idx="5">
                  <c:v>1.067</c:v>
                </c:pt>
                <c:pt idx="6">
                  <c:v>1.674</c:v>
                </c:pt>
                <c:pt idx="7">
                  <c:v>1.317</c:v>
                </c:pt>
                <c:pt idx="8">
                  <c:v>1.763</c:v>
                </c:pt>
                <c:pt idx="9">
                  <c:v>1.079</c:v>
                </c:pt>
                <c:pt idx="11">
                  <c:v>1.35</c:v>
                </c:pt>
              </c:numCache>
            </c:numRef>
          </c:val>
        </c:ser>
        <c:ser>
          <c:idx val="3"/>
          <c:order val="3"/>
          <c:spPr>
            <a:solidFill>
              <a:srgbClr val="66FF33"/>
            </a:solidFill>
          </c:spPr>
          <c:invertIfNegative val="0"/>
          <c:cat>
            <c:strRef>
              <c:f>mapred.dat!$A$4:$A$15</c:f>
              <c:strCache>
                <c:ptCount val="12"/>
                <c:pt idx="0">
                  <c:v>         mcf_r</c:v>
                </c:pt>
                <c:pt idx="1">
                  <c:v>         lbm_r</c:v>
                </c:pt>
                <c:pt idx="2">
                  <c:v>      soplex_r</c:v>
                </c:pt>
                <c:pt idx="3">
                  <c:v>        milc_r</c:v>
                </c:pt>
                <c:pt idx="4">
                  <c:v>       omnet_r</c:v>
                </c:pt>
                <c:pt idx="5">
                  <c:v>      bwaves_r</c:v>
                </c:pt>
                <c:pt idx="6">
                  <c:v>         gcc_r</c:v>
                </c:pt>
                <c:pt idx="7">
                  <c:v>     libqntm_r</c:v>
                </c:pt>
                <c:pt idx="8">
                  <c:v>      sphinx_r</c:v>
                </c:pt>
                <c:pt idx="9">
                  <c:v>        gems_r</c:v>
                </c:pt>
                <c:pt idx="11">
                  <c:v>         Gmean</c:v>
                </c:pt>
              </c:strCache>
            </c:strRef>
          </c:cat>
          <c:val>
            <c:numRef>
              <c:f>mapred.dat!$E$4:$E$15</c:f>
              <c:numCache>
                <c:formatCode>General</c:formatCode>
                <c:ptCount val="12"/>
                <c:pt idx="0">
                  <c:v>1.591</c:v>
                </c:pt>
                <c:pt idx="1">
                  <c:v>1.551</c:v>
                </c:pt>
                <c:pt idx="2">
                  <c:v>1.149</c:v>
                </c:pt>
                <c:pt idx="3">
                  <c:v>1.071</c:v>
                </c:pt>
                <c:pt idx="4">
                  <c:v>1.648</c:v>
                </c:pt>
                <c:pt idx="5">
                  <c:v>1.066</c:v>
                </c:pt>
                <c:pt idx="6">
                  <c:v>1.708</c:v>
                </c:pt>
                <c:pt idx="7">
                  <c:v>1.303</c:v>
                </c:pt>
                <c:pt idx="8">
                  <c:v>1.764</c:v>
                </c:pt>
                <c:pt idx="9">
                  <c:v>1.081</c:v>
                </c:pt>
                <c:pt idx="11">
                  <c:v>1.366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3159928"/>
        <c:axId val="-2123162936"/>
      </c:barChart>
      <c:catAx>
        <c:axId val="-21231599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2700000"/>
          <a:lstStyle/>
          <a:p>
            <a:pPr>
              <a:defRPr sz="1400" b="0" i="0" baseline="0"/>
            </a:pPr>
            <a:endParaRPr lang="en-US"/>
          </a:p>
        </c:txPr>
        <c:crossAx val="-2123162936"/>
        <c:crosses val="autoZero"/>
        <c:auto val="1"/>
        <c:lblAlgn val="ctr"/>
        <c:lblOffset val="100"/>
        <c:noMultiLvlLbl val="0"/>
      </c:catAx>
      <c:valAx>
        <c:axId val="-2123162936"/>
        <c:scaling>
          <c:orientation val="minMax"/>
          <c:max val="1.8"/>
          <c:min val="0.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23159928"/>
        <c:crosses val="autoZero"/>
        <c:crossBetween val="between"/>
        <c:majorUnit val="0.2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40000"/>
            </a:solidFill>
          </c:spPr>
          <c:invertIfNegative val="0"/>
          <c:cat>
            <c:strRef>
              <c:f>[size.xlsx]size.dat!$A$3:$A$11</c:f>
              <c:strCache>
                <c:ptCount val="9"/>
                <c:pt idx="0">
                  <c:v>64MB</c:v>
                </c:pt>
                <c:pt idx="2">
                  <c:v>128MB</c:v>
                </c:pt>
                <c:pt idx="4">
                  <c:v>256MB</c:v>
                </c:pt>
                <c:pt idx="6">
                  <c:v>512MB</c:v>
                </c:pt>
                <c:pt idx="8">
                  <c:v>1GB</c:v>
                </c:pt>
              </c:strCache>
            </c:strRef>
          </c:cat>
          <c:val>
            <c:numRef>
              <c:f>[size.xlsx]size.dat!$B$3:$B$11</c:f>
              <c:numCache>
                <c:formatCode>General</c:formatCode>
                <c:ptCount val="9"/>
                <c:pt idx="0">
                  <c:v>1.055</c:v>
                </c:pt>
                <c:pt idx="2">
                  <c:v>1.076</c:v>
                </c:pt>
                <c:pt idx="4">
                  <c:v>1.087</c:v>
                </c:pt>
                <c:pt idx="6">
                  <c:v>1.098</c:v>
                </c:pt>
                <c:pt idx="8">
                  <c:v>1.111</c:v>
                </c:pt>
              </c:numCache>
            </c:numRef>
          </c:val>
        </c:ser>
        <c:ser>
          <c:idx val="1"/>
          <c:order val="1"/>
          <c:spPr>
            <a:solidFill>
              <a:srgbClr val="0000FF"/>
            </a:solidFill>
          </c:spPr>
          <c:invertIfNegative val="0"/>
          <c:cat>
            <c:strRef>
              <c:f>[size.xlsx]size.dat!$A$3:$A$11</c:f>
              <c:strCache>
                <c:ptCount val="9"/>
                <c:pt idx="0">
                  <c:v>64MB</c:v>
                </c:pt>
                <c:pt idx="2">
                  <c:v>128MB</c:v>
                </c:pt>
                <c:pt idx="4">
                  <c:v>256MB</c:v>
                </c:pt>
                <c:pt idx="6">
                  <c:v>512MB</c:v>
                </c:pt>
                <c:pt idx="8">
                  <c:v>1GB</c:v>
                </c:pt>
              </c:strCache>
            </c:strRef>
          </c:cat>
          <c:val>
            <c:numRef>
              <c:f>[size.xlsx]size.dat!$C$3:$C$11</c:f>
              <c:numCache>
                <c:formatCode>General</c:formatCode>
                <c:ptCount val="9"/>
                <c:pt idx="0">
                  <c:v>1.144</c:v>
                </c:pt>
                <c:pt idx="2">
                  <c:v>1.19</c:v>
                </c:pt>
                <c:pt idx="4">
                  <c:v>1.238</c:v>
                </c:pt>
                <c:pt idx="6">
                  <c:v>1.266</c:v>
                </c:pt>
                <c:pt idx="8">
                  <c:v>1.293</c:v>
                </c:pt>
              </c:numCache>
            </c:numRef>
          </c:val>
        </c:ser>
        <c:ser>
          <c:idx val="2"/>
          <c:order val="2"/>
          <c:spPr>
            <a:solidFill>
              <a:scrgbClr r="0" g="0" b="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F3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F300"/>
              </a:solidFill>
            </c:spPr>
          </c:dPt>
          <c:dPt>
            <c:idx val="4"/>
            <c:invertIfNegative val="0"/>
            <c:bubble3D val="0"/>
            <c:spPr>
              <a:solidFill>
                <a:srgbClr val="00F300"/>
              </a:solidFill>
            </c:spPr>
          </c:dPt>
          <c:dPt>
            <c:idx val="6"/>
            <c:invertIfNegative val="0"/>
            <c:bubble3D val="0"/>
            <c:spPr>
              <a:solidFill>
                <a:srgbClr val="00F300"/>
              </a:solidFill>
            </c:spPr>
          </c:dPt>
          <c:dPt>
            <c:idx val="8"/>
            <c:invertIfNegative val="0"/>
            <c:bubble3D val="0"/>
            <c:spPr>
              <a:solidFill>
                <a:srgbClr val="00F300"/>
              </a:solidFill>
            </c:spPr>
          </c:dPt>
          <c:cat>
            <c:strRef>
              <c:f>[size.xlsx]size.dat!$A$3:$A$11</c:f>
              <c:strCache>
                <c:ptCount val="9"/>
                <c:pt idx="0">
                  <c:v>64MB</c:v>
                </c:pt>
                <c:pt idx="2">
                  <c:v>128MB</c:v>
                </c:pt>
                <c:pt idx="4">
                  <c:v>256MB</c:v>
                </c:pt>
                <c:pt idx="6">
                  <c:v>512MB</c:v>
                </c:pt>
                <c:pt idx="8">
                  <c:v>1GB</c:v>
                </c:pt>
              </c:strCache>
            </c:strRef>
          </c:cat>
          <c:val>
            <c:numRef>
              <c:f>[size.xlsx]size.dat!$D$3:$D$11</c:f>
              <c:numCache>
                <c:formatCode>General</c:formatCode>
                <c:ptCount val="9"/>
                <c:pt idx="0">
                  <c:v>1.193</c:v>
                </c:pt>
                <c:pt idx="2">
                  <c:v>1.259</c:v>
                </c:pt>
                <c:pt idx="4">
                  <c:v>1.35</c:v>
                </c:pt>
                <c:pt idx="6">
                  <c:v>1.417999999999999</c:v>
                </c:pt>
                <c:pt idx="8">
                  <c:v>1.461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7644536"/>
        <c:axId val="-2117641736"/>
      </c:barChart>
      <c:catAx>
        <c:axId val="-21176445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-2117641736"/>
        <c:crosses val="autoZero"/>
        <c:auto val="1"/>
        <c:lblAlgn val="ctr"/>
        <c:lblOffset val="100"/>
        <c:noMultiLvlLbl val="0"/>
      </c:catAx>
      <c:valAx>
        <c:axId val="-2117641736"/>
        <c:scaling>
          <c:orientation val="minMax"/>
          <c:min val="1.0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17644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12/7/12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3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12/7/12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168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88303"/>
            <a:ext cx="2895600" cy="26969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553200"/>
            <a:ext cx="2895600" cy="3133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9578" y="6468046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553200"/>
            <a:ext cx="2895600" cy="294526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PAY-AS-YOU-GO, MICRO-2011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chart" Target="../charts/chart1.xml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9.png"/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chart" Target="../charts/chart2.xml"/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0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chart" Target="../charts/chart3.xml"/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chart" Target="../charts/chart4.xml"/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multifacet/papers/micro11_missmap_addendum.pdf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6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180582" y="3321715"/>
            <a:ext cx="4772528" cy="221956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err="1" smtClean="0">
                <a:latin typeface="+mn-lt"/>
              </a:rPr>
              <a:t>Moinuddin</a:t>
            </a:r>
            <a:r>
              <a:rPr lang="en-US" sz="2400" b="1" dirty="0" smtClean="0">
                <a:latin typeface="+mn-lt"/>
              </a:rPr>
              <a:t> K. </a:t>
            </a:r>
            <a:r>
              <a:rPr lang="en-US" sz="2400" b="1" dirty="0" err="1" smtClean="0">
                <a:latin typeface="+mn-lt"/>
              </a:rPr>
              <a:t>Qureshi</a:t>
            </a:r>
            <a:endParaRPr lang="en-US" sz="2400" b="1" dirty="0" smtClean="0">
              <a:latin typeface="+mn-lt"/>
            </a:endParaRPr>
          </a:p>
          <a:p>
            <a:pPr algn="ctr"/>
            <a:r>
              <a:rPr lang="en-US" sz="2400" b="1" dirty="0" smtClean="0">
                <a:latin typeface="+mn-lt"/>
              </a:rPr>
              <a:t>ECE, Georgia Tech</a:t>
            </a: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r>
              <a:rPr lang="en-US" sz="2400" b="1" dirty="0" smtClean="0">
                <a:latin typeface="+mn-lt"/>
              </a:rPr>
              <a:t>Gabriel H. Loh, AMD</a:t>
            </a: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 smtClean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  <a:p>
            <a:pPr algn="ctr"/>
            <a:endParaRPr lang="en-US" sz="24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3414" y="1355129"/>
            <a:ext cx="77327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/>
              <a:t>Fundamental Latency Trade-offs</a:t>
            </a:r>
            <a:br>
              <a:rPr lang="en-US" sz="4400" b="1" dirty="0" smtClean="0"/>
            </a:br>
            <a:r>
              <a:rPr lang="en-US" sz="4400" b="1" dirty="0" smtClean="0"/>
              <a:t> in Architecting DRAM Caches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11140" y="6488668"/>
            <a:ext cx="136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2012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799" y="0"/>
            <a:ext cx="8839201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is the Hit Latency Impact?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Both SRAM-Tag and LH-Cache have much higher latency </a:t>
            </a:r>
            <a:r>
              <a:rPr lang="en-US" sz="2400" dirty="0" smtClean="0">
                <a:sym typeface="Wingdings"/>
              </a:rPr>
              <a:t> ineffective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52327" y="779055"/>
            <a:ext cx="8836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Consider Isolated accesses: X always gives row buffer hit, Y needs an row activation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25" y="1163105"/>
            <a:ext cx="8794745" cy="485362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93830" y="2315255"/>
            <a:ext cx="8717935" cy="11521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93830" y="3505810"/>
            <a:ext cx="8717935" cy="11521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55425" y="4696364"/>
            <a:ext cx="8717935" cy="12673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65" y="4734770"/>
            <a:ext cx="2841970" cy="7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799" y="0"/>
            <a:ext cx="8839201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about Bandwidth?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LH-Cache reduces effective DRAM cache bandwidth by &gt; 4x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64744"/>
              </p:ext>
            </p:extLst>
          </p:nvPr>
        </p:nvGraphicFramePr>
        <p:xfrm>
          <a:off x="1153955" y="3044950"/>
          <a:ext cx="697931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05"/>
                <a:gridCol w="1843441"/>
                <a:gridCol w="1344175"/>
                <a:gridCol w="144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Configuration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Raw Bandwidth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Transfer</a:t>
                      </a:r>
                    </a:p>
                    <a:p>
                      <a:pPr algn="ctr"/>
                      <a:r>
                        <a:rPr lang="en-US" sz="2000" dirty="0" smtClean="0"/>
                        <a:t>Size on Hit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Effective</a:t>
                      </a:r>
                    </a:p>
                    <a:p>
                      <a:pPr algn="ctr"/>
                      <a:r>
                        <a:rPr lang="en-US" sz="2000" dirty="0" smtClean="0"/>
                        <a:t>Bandwidth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Main Memory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DRAM$(SRAM-Tag)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64B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DRAM$(LH-Cache)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8x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256B+16B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1.8x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DRAM$(IDEAL)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8x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64B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8x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7880" y="1086295"/>
            <a:ext cx="5032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each hit, LH-Cache transfers: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 3 lines of tags (3x64=192 bytes)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 1 line for data (64 bytes)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Replacement update (16 bytes)</a:t>
            </a:r>
          </a:p>
        </p:txBody>
      </p:sp>
    </p:spTree>
    <p:extLst>
      <p:ext uri="{BB962C8B-B14F-4D97-AF65-F5344CB8AC3E}">
        <p14:creationId xmlns:p14="http://schemas.microsoft.com/office/powerpoint/2010/main" val="384266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Performance Potential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8461510" y="5425016"/>
            <a:ext cx="214214" cy="228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2685" y="596292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LH-Cache gives 8.7%, SRAM-Tag 24%, latency-optimized </a:t>
            </a:r>
            <a:r>
              <a:rPr lang="en-US" sz="2400" dirty="0"/>
              <a:t>d</a:t>
            </a:r>
            <a:r>
              <a:rPr lang="en-US" sz="2400" dirty="0" smtClean="0"/>
              <a:t>esign 38%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8310" y="894270"/>
            <a:ext cx="7854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8-core system with 8MB shared L3 cache at 24 cycles</a:t>
            </a:r>
          </a:p>
          <a:p>
            <a:pPr algn="ctr"/>
            <a:r>
              <a:rPr lang="en-US" sz="2400" dirty="0" smtClean="0"/>
              <a:t>DRAM Cache: 256MB (Shared), latency 2x lower than off-chip</a:t>
            </a:r>
            <a:endParaRPr lang="en-US" sz="24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594034"/>
              </p:ext>
            </p:extLst>
          </p:nvPr>
        </p:nvGraphicFramePr>
        <p:xfrm>
          <a:off x="693096" y="2200040"/>
          <a:ext cx="7949835" cy="381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683919" y="3417464"/>
            <a:ext cx="238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Speedup(No DRAM$)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933808" y="2031702"/>
            <a:ext cx="230430" cy="230430"/>
          </a:xfrm>
          <a:prstGeom prst="rect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5833" y="1931205"/>
            <a:ext cx="106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LH-Cache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68284" y="2031702"/>
            <a:ext cx="230430" cy="2304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0309" y="1931205"/>
            <a:ext cx="11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SRAM-Tag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08936" y="2031702"/>
            <a:ext cx="230430" cy="230430"/>
          </a:xfrm>
          <a:prstGeom prst="rect">
            <a:avLst/>
          </a:prstGeom>
          <a:solidFill>
            <a:srgbClr val="66FF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0961" y="1931205"/>
            <a:ext cx="254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IDEAL-Latency Optimized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684275" y="3928265"/>
            <a:ext cx="537670" cy="806505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913235" y="3083356"/>
            <a:ext cx="537670" cy="1152150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077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De-optimizing for Performance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More benefits from optimizing for hit-latency than for hit-rate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950" y="1009485"/>
            <a:ext cx="7738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LH-Cache uses LRU/DIP </a:t>
            </a:r>
            <a:r>
              <a:rPr lang="en-US" sz="2400" dirty="0" smtClean="0">
                <a:sym typeface="Wingdings"/>
              </a:rPr>
              <a:t> needs update, uses bandwidth</a:t>
            </a:r>
            <a:endParaRPr lang="en-US" sz="2400" dirty="0" smtClean="0"/>
          </a:p>
          <a:p>
            <a:pPr algn="ctr"/>
            <a:r>
              <a:rPr lang="en-US" sz="2400" dirty="0" smtClean="0"/>
              <a:t>LH-Cache can be configured as direct map </a:t>
            </a:r>
            <a:r>
              <a:rPr lang="en-US" sz="2400" dirty="0" smtClean="0">
                <a:sym typeface="Wingdings"/>
              </a:rPr>
              <a:t> row buffer hits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40026"/>
              </p:ext>
            </p:extLst>
          </p:nvPr>
        </p:nvGraphicFramePr>
        <p:xfrm>
          <a:off x="1192360" y="2161635"/>
          <a:ext cx="697931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780"/>
                <a:gridCol w="1267366"/>
                <a:gridCol w="1344175"/>
                <a:gridCol w="144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Configuration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Speedup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Hit-Rate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Hit-Latency</a:t>
                      </a:r>
                      <a:r>
                        <a:rPr lang="en-US" sz="2000" baseline="0" dirty="0" smtClean="0"/>
                        <a:t> (cycles)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LH-Cache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8.7%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55.2%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LH-Cache + Random Repl.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10.2%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51.5%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LH-Cache (Direct Map)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15.2%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49.0%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IDEAL-LO (Direct Map)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38.4%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48.2%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6C31"/>
                          </a:solidFill>
                        </a:rPr>
                        <a:t>35</a:t>
                      </a:r>
                      <a:endParaRPr lang="en-US" sz="2000" b="1" dirty="0">
                        <a:solidFill>
                          <a:srgbClr val="006C3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38740" y="4081885"/>
            <a:ext cx="7373760" cy="14209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1930" y="3659430"/>
            <a:ext cx="7373760" cy="126736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00335" y="3275380"/>
            <a:ext cx="7373760" cy="134417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" grpId="0" animBg="1"/>
      <p:bldP spid="12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&amp; Background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Insight: Optimize First for Latency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</a:rPr>
              <a:t>Proposal: Alloy Cache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Memory Access Prediction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7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3830" y="0"/>
            <a:ext cx="895261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Alloy Cache: Avoid Tag Serialization</a:t>
            </a:r>
            <a:endParaRPr lang="en-US" sz="4800" dirty="0"/>
          </a:p>
        </p:txBody>
      </p:sp>
      <p:sp>
        <p:nvSpPr>
          <p:cNvPr id="20" name="TextBox 1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Alloy Cache has low latency and uses less bandwidth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3965"/>
            <a:ext cx="9144000" cy="22516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6175" y="3429000"/>
            <a:ext cx="2995590" cy="6144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480" y="4120290"/>
            <a:ext cx="84327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dependent access for Tag and Data </a:t>
            </a:r>
            <a:r>
              <a:rPr lang="en-US" sz="2400" dirty="0" smtClean="0">
                <a:sym typeface="Wingdings"/>
              </a:rPr>
              <a:t> Avoids Tag serialization</a:t>
            </a:r>
          </a:p>
          <a:p>
            <a:endParaRPr lang="en-US" sz="2400" dirty="0">
              <a:sym typeface="Wingdings"/>
            </a:endParaRPr>
          </a:p>
          <a:p>
            <a:r>
              <a:rPr lang="en-US" sz="2400" dirty="0" smtClean="0">
                <a:sym typeface="Wingdings"/>
              </a:rPr>
              <a:t>Consecutive lines in same DRAM row   High row buffer hit-rate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811" y="932675"/>
            <a:ext cx="9067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No </a:t>
            </a:r>
            <a:r>
              <a:rPr lang="en-US" sz="2400" dirty="0" smtClean="0">
                <a:solidFill>
                  <a:prstClr val="black"/>
                </a:solidFill>
              </a:rPr>
              <a:t>need for separate “Tag-store” and “Data-Store”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Alloy </a:t>
            </a:r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Tag+Data</a:t>
            </a:r>
            <a:endParaRPr lang="en-US" sz="2400" dirty="0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7770" y="3221613"/>
            <a:ext cx="3033995" cy="33796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One “</a:t>
            </a:r>
            <a:r>
              <a:rPr lang="en-US" sz="2400" dirty="0" err="1" smtClean="0">
                <a:solidFill>
                  <a:srgbClr val="000000"/>
                </a:solidFill>
              </a:rPr>
              <a:t>Tag+Data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164254"/>
              </p:ext>
            </p:extLst>
          </p:nvPr>
        </p:nvGraphicFramePr>
        <p:xfrm>
          <a:off x="400050" y="1815990"/>
          <a:ext cx="8343900" cy="382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Performance of Alloy Cache</a:t>
            </a:r>
            <a:endParaRPr lang="en-US" sz="4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Alloy Cache with good predictor can outperform SRAM-Tag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01956" y="1343295"/>
            <a:ext cx="230430" cy="230430"/>
          </a:xfrm>
          <a:prstGeom prst="rect">
            <a:avLst/>
          </a:prstGeom>
          <a:solidFill>
            <a:srgbClr val="FF33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3981" y="1242798"/>
            <a:ext cx="162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Alloy+MissMap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36535" y="1242798"/>
            <a:ext cx="1341386" cy="369332"/>
            <a:chOff x="3381445" y="1086295"/>
            <a:chExt cx="1341386" cy="369332"/>
          </a:xfrm>
        </p:grpSpPr>
        <p:sp>
          <p:nvSpPr>
            <p:cNvPr id="10" name="Rectangle 9"/>
            <p:cNvSpPr/>
            <p:nvPr/>
          </p:nvSpPr>
          <p:spPr>
            <a:xfrm>
              <a:off x="3381445" y="1186792"/>
              <a:ext cx="230430" cy="23043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3470" y="1086295"/>
              <a:ext cx="1149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SRAM-Tag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2636" y="1242798"/>
            <a:ext cx="2068034" cy="369332"/>
            <a:chOff x="5222097" y="1086295"/>
            <a:chExt cx="2068034" cy="369332"/>
          </a:xfrm>
        </p:grpSpPr>
        <p:sp>
          <p:nvSpPr>
            <p:cNvPr id="12" name="Rectangle 11"/>
            <p:cNvSpPr/>
            <p:nvPr/>
          </p:nvSpPr>
          <p:spPr>
            <a:xfrm>
              <a:off x="5222097" y="1186792"/>
              <a:ext cx="230430" cy="230430"/>
            </a:xfrm>
            <a:prstGeom prst="rect">
              <a:avLst/>
            </a:prstGeom>
            <a:solidFill>
              <a:srgbClr val="66FF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4122" y="1086295"/>
              <a:ext cx="1876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Alloy+PerfectPred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5966" y="1358013"/>
            <a:ext cx="230430" cy="230430"/>
          </a:xfrm>
          <a:prstGeom prst="rect">
            <a:avLst/>
          </a:prstGeom>
          <a:solidFill>
            <a:srgbClr val="DEA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7991" y="1257516"/>
            <a:ext cx="12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Alloy</a:t>
            </a:r>
            <a:r>
              <a:rPr lang="en-US" dirty="0"/>
              <a:t>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888220" y="3077790"/>
            <a:ext cx="2386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Speedup(No DRAM$)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0975" y="5387655"/>
            <a:ext cx="9063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Alloy Cache </a:t>
            </a:r>
            <a:r>
              <a:rPr lang="en-US" sz="2400" dirty="0" smtClean="0">
                <a:solidFill>
                  <a:prstClr val="black"/>
                </a:solidFill>
              </a:rPr>
              <a:t>with no early-miss detection gets 22%, close to SRAM-Tag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51640" y="2814522"/>
            <a:ext cx="652886" cy="844910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1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Introduction &amp; Background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Insight: Optimize First for Latency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7F7F7F"/>
                </a:solidFill>
              </a:rPr>
              <a:t> Proposal: Alloy Cache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rgbClr val="800000"/>
                </a:solidFill>
              </a:rPr>
              <a:t>Memory Access Prediction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662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Cache Access Models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Each model has distinct advantage: lower latency or lower BW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24" y="1123895"/>
            <a:ext cx="774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Serial Access Model  (SAM) and Parallel Access Model (PAM) 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797" y="2123230"/>
            <a:ext cx="9144000" cy="2671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2360" y="4811580"/>
            <a:ext cx="2768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Higher Miss Latency</a:t>
            </a:r>
          </a:p>
          <a:p>
            <a:pPr algn="ctr"/>
            <a:r>
              <a:rPr lang="en-US" sz="2400" dirty="0" smtClean="0"/>
              <a:t> Needs less BW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08200" y="4811580"/>
            <a:ext cx="2634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Lower Miss Latency</a:t>
            </a:r>
            <a:endParaRPr lang="en-US" sz="2400" dirty="0"/>
          </a:p>
          <a:p>
            <a:pPr algn="ctr"/>
            <a:r>
              <a:rPr lang="en-US" sz="2400" dirty="0" smtClean="0"/>
              <a:t>Needs more BW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570530" y="2008015"/>
            <a:ext cx="3494855" cy="36100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To Wait or Not to Wait?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80014" y="5694090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Using Dynamic Access Model (DAM), we can get best latency and BW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299" y="1086295"/>
            <a:ext cx="792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Dynamic Access Model: Best of both SAM and PAM</a:t>
            </a:r>
          </a:p>
          <a:p>
            <a:endParaRPr lang="en-US" sz="800" dirty="0"/>
          </a:p>
          <a:p>
            <a:r>
              <a:rPr lang="en-US" sz="2400" dirty="0" smtClean="0"/>
              <a:t>When line likely to be present in cache use SAM, else use PAM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0766" y="3813050"/>
            <a:ext cx="13441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613345" y="3275380"/>
            <a:ext cx="2419515" cy="10369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Memory Access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Predictor (MAP)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6286" y="3366103"/>
            <a:ext cx="1187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L3-miss</a:t>
            </a:r>
          </a:p>
          <a:p>
            <a:r>
              <a:rPr lang="en-US" sz="2400" dirty="0" smtClean="0"/>
              <a:t>Address</a:t>
            </a: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>
          <a:xfrm flipV="1">
            <a:off x="5032860" y="3044950"/>
            <a:ext cx="2227491" cy="748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</p:cNvCxnSpPr>
          <p:nvPr/>
        </p:nvCxnSpPr>
        <p:spPr>
          <a:xfrm>
            <a:off x="5032860" y="3793848"/>
            <a:ext cx="2265896" cy="748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5486" y="2392065"/>
            <a:ext cx="1684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Prediction =</a:t>
            </a:r>
          </a:p>
          <a:p>
            <a:pPr algn="ctr"/>
            <a:r>
              <a:rPr lang="en-US" sz="2400" dirty="0" smtClean="0"/>
              <a:t>Cache Hit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021403" y="4273910"/>
            <a:ext cx="2157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Prediction =</a:t>
            </a:r>
          </a:p>
          <a:p>
            <a:pPr algn="ctr"/>
            <a:r>
              <a:rPr lang="en-US" sz="2400" dirty="0" smtClean="0"/>
              <a:t>Memory Access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7298755" y="4349915"/>
            <a:ext cx="135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Use PAM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350" y="2737710"/>
            <a:ext cx="133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Use SAM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75" y="0"/>
            <a:ext cx="908972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3-D Memory Stacking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40540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3-D Stacked memory can provide large caches at high </a:t>
            </a:r>
            <a:r>
              <a:rPr lang="en-US" sz="2400" dirty="0"/>
              <a:t>b</a:t>
            </a:r>
            <a:r>
              <a:rPr lang="en-US" sz="2400" dirty="0" smtClean="0"/>
              <a:t>andwidth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450" y="1047890"/>
            <a:ext cx="8212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3D Stacking for low latency and high bandwidth memory system</a:t>
            </a:r>
          </a:p>
          <a:p>
            <a:r>
              <a:rPr lang="en-US" sz="2400" dirty="0" smtClean="0"/>
              <a:t> - E.g. </a:t>
            </a:r>
            <a:r>
              <a:rPr lang="en-US" sz="2000" dirty="0" smtClean="0"/>
              <a:t>Half the latency, 8x the bandwidth [</a:t>
            </a:r>
            <a:r>
              <a:rPr lang="en-US" sz="2000" dirty="0" err="1" smtClean="0"/>
              <a:t>Loh&amp;Hill</a:t>
            </a:r>
            <a:r>
              <a:rPr lang="en-US" sz="2000" dirty="0" smtClean="0"/>
              <a:t>, MICRO’11]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32235" y="4849985"/>
            <a:ext cx="8602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Stacked DRAM: </a:t>
            </a:r>
            <a:r>
              <a:rPr lang="en-US" sz="2400" dirty="0" smtClean="0">
                <a:solidFill>
                  <a:prstClr val="black"/>
                </a:solidFill>
              </a:rPr>
              <a:t>Few </a:t>
            </a:r>
            <a:r>
              <a:rPr lang="en-US" sz="2400" dirty="0">
                <a:solidFill>
                  <a:prstClr val="black"/>
                </a:solidFill>
              </a:rPr>
              <a:t>hundred MB, not enough for main memory</a:t>
            </a:r>
          </a:p>
          <a:p>
            <a:pPr lvl="0"/>
            <a:endParaRPr lang="en-US" sz="12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Hardware-managed cache </a:t>
            </a:r>
            <a:r>
              <a:rPr lang="en-US" sz="2400" dirty="0" smtClean="0">
                <a:solidFill>
                  <a:prstClr val="black"/>
                </a:solidFill>
              </a:rPr>
              <a:t>is desirable</a:t>
            </a:r>
            <a:r>
              <a:rPr lang="en-US" sz="2400" dirty="0">
                <a:solidFill>
                  <a:prstClr val="black"/>
                </a:solidFill>
              </a:rPr>
              <a:t>: Transparent to software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23525" y="2084825"/>
            <a:ext cx="7437658" cy="2775998"/>
            <a:chOff x="1115550" y="1931205"/>
            <a:chExt cx="7437658" cy="27759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5550" y="1931205"/>
              <a:ext cx="6605660" cy="277599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146605" y="4235505"/>
              <a:ext cx="2406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Source: Loh and Hill MICRO’11</a:t>
              </a:r>
              <a:endParaRPr lang="en-US" sz="1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114080" y="4350720"/>
              <a:ext cx="230430" cy="1920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24150" y="4350720"/>
              <a:ext cx="230430" cy="19202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Memory Access Predictor (MAP)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MAP designs simple and low latency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045" y="1009485"/>
            <a:ext cx="8566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use Hit Rate as proxy for MAP: High hit-rate SAM, low PAM</a:t>
            </a:r>
          </a:p>
          <a:p>
            <a:pPr algn="ctr"/>
            <a:endParaRPr lang="en-US" sz="800" dirty="0"/>
          </a:p>
          <a:p>
            <a:pPr algn="ctr"/>
            <a:r>
              <a:rPr lang="en-US" sz="2400" dirty="0" smtClean="0"/>
              <a:t>Accuracy improved with History-Based prediction</a:t>
            </a:r>
          </a:p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347450" y="2238445"/>
            <a:ext cx="8295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800000"/>
                </a:solidFill>
              </a:rPr>
              <a:t>History-Based Global MAP (</a:t>
            </a:r>
            <a:r>
              <a:rPr lang="en-US" sz="2400" b="1" dirty="0">
                <a:solidFill>
                  <a:srgbClr val="800000"/>
                </a:solidFill>
              </a:rPr>
              <a:t>MAP-</a:t>
            </a:r>
            <a:r>
              <a:rPr lang="en-US" sz="2400" b="1" dirty="0" smtClean="0">
                <a:solidFill>
                  <a:srgbClr val="800000"/>
                </a:solidFill>
              </a:rPr>
              <a:t>G)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Single saturating counter per-core (3-bit)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Increment on cache hit, decrement on miss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MSB indicates SAM or PAM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7449" y="3889860"/>
            <a:ext cx="8679530" cy="1790317"/>
            <a:chOff x="347449" y="3889860"/>
            <a:chExt cx="8679530" cy="1790317"/>
          </a:xfrm>
        </p:grpSpPr>
        <p:sp>
          <p:nvSpPr>
            <p:cNvPr id="5" name="Rectangle 4"/>
            <p:cNvSpPr/>
            <p:nvPr/>
          </p:nvSpPr>
          <p:spPr>
            <a:xfrm>
              <a:off x="7913234" y="3889860"/>
              <a:ext cx="1113745" cy="11905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Table</a:t>
              </a:r>
            </a:p>
            <a:p>
              <a:pPr algn="ctr"/>
              <a:r>
                <a:rPr lang="en-US" dirty="0" smtClean="0"/>
                <a:t>Of </a:t>
              </a:r>
            </a:p>
            <a:p>
              <a:pPr algn="ctr"/>
              <a:r>
                <a:rPr lang="en-US" dirty="0" smtClean="0"/>
                <a:t>Counters</a:t>
              </a:r>
            </a:p>
            <a:p>
              <a:pPr algn="ctr"/>
              <a:r>
                <a:rPr lang="en-US" dirty="0" smtClean="0"/>
                <a:t>(3-bit)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413970" y="4465935"/>
              <a:ext cx="499265" cy="1152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9060" y="431231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Miss PC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8354892" y="5138022"/>
              <a:ext cx="268835" cy="1536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8624" y="531084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MAC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7449" y="4005075"/>
              <a:ext cx="775781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rgbClr val="800000"/>
                  </a:solidFill>
                </a:rPr>
                <a:t>2.  Instruction </a:t>
              </a:r>
              <a:r>
                <a:rPr lang="en-US" sz="2400" b="1" dirty="0">
                  <a:solidFill>
                    <a:srgbClr val="800000"/>
                  </a:solidFill>
                </a:rPr>
                <a:t>Based MAP (MAP-PC)</a:t>
              </a:r>
            </a:p>
            <a:p>
              <a:pPr marL="914400" lvl="1" indent="-457200">
                <a:buFont typeface="Arial"/>
                <a:buChar char="•"/>
              </a:pPr>
              <a:r>
                <a:rPr lang="en-US" sz="2400" dirty="0"/>
                <a:t>Have a table of saturating counter</a:t>
              </a:r>
            </a:p>
            <a:p>
              <a:pPr marL="914400" lvl="1" indent="-457200">
                <a:buFont typeface="Arial"/>
                <a:buChar char="•"/>
              </a:pPr>
              <a:r>
                <a:rPr lang="en-US" sz="2400" dirty="0"/>
                <a:t>Index table based on miss-causing PC</a:t>
              </a:r>
            </a:p>
            <a:p>
              <a:pPr marL="914400" lvl="1" indent="-457200">
                <a:buFont typeface="Arial"/>
                <a:buChar char="•"/>
              </a:pPr>
              <a:r>
                <a:rPr lang="en-US" sz="2400" dirty="0"/>
                <a:t>Table of 256 </a:t>
              </a:r>
              <a:r>
                <a:rPr lang="en-US" sz="2400" dirty="0" smtClean="0"/>
                <a:t>entries </a:t>
              </a:r>
              <a:r>
                <a:rPr lang="en-US" sz="2400" dirty="0"/>
                <a:t>sufficient (96 </a:t>
              </a:r>
              <a:r>
                <a:rPr lang="en-US" sz="2400" dirty="0" smtClean="0"/>
                <a:t>bytes)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08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940124"/>
              </p:ext>
            </p:extLst>
          </p:nvPr>
        </p:nvGraphicFramePr>
        <p:xfrm>
          <a:off x="366665" y="2008487"/>
          <a:ext cx="8871530" cy="377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Predictor Performance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Memory Access Predictors obtain almost all potential gains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866978" y="3308738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Speedup(No DRAM$)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44510" y="1745342"/>
            <a:ext cx="230430" cy="2304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ED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6535" y="1659563"/>
            <a:ext cx="189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Alloy+MAP-Global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659563"/>
            <a:ext cx="1774509" cy="369332"/>
            <a:chOff x="3381445" y="1086295"/>
            <a:chExt cx="1774509" cy="369332"/>
          </a:xfrm>
        </p:grpSpPr>
        <p:sp>
          <p:nvSpPr>
            <p:cNvPr id="15" name="Rectangle 14"/>
            <p:cNvSpPr/>
            <p:nvPr/>
          </p:nvSpPr>
          <p:spPr>
            <a:xfrm>
              <a:off x="3381445" y="1186792"/>
              <a:ext cx="230430" cy="230430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3470" y="1086295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Alloy +MAP-PC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84275" y="1683250"/>
            <a:ext cx="2082349" cy="369332"/>
            <a:chOff x="5222097" y="1086295"/>
            <a:chExt cx="2082349" cy="369332"/>
          </a:xfrm>
        </p:grpSpPr>
        <p:sp>
          <p:nvSpPr>
            <p:cNvPr id="18" name="Rectangle 17"/>
            <p:cNvSpPr/>
            <p:nvPr/>
          </p:nvSpPr>
          <p:spPr>
            <a:xfrm>
              <a:off x="5222097" y="1186792"/>
              <a:ext cx="230430" cy="230430"/>
            </a:xfrm>
            <a:prstGeom prst="rect">
              <a:avLst/>
            </a:prstGeom>
            <a:solidFill>
              <a:srgbClr val="66FF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4122" y="1086295"/>
              <a:ext cx="189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Alloy+PerfectMAP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42141" y="1760060"/>
            <a:ext cx="230430" cy="2304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4166" y="1659563"/>
            <a:ext cx="14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Alloy+NoPred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7113" y="1086295"/>
            <a:ext cx="75281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Accuracy of MAP-Global: 82%      Accuracy of MAP-PC: 94% 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46715" y="5426060"/>
            <a:ext cx="7719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Alloy Cache </a:t>
            </a:r>
            <a:r>
              <a:rPr lang="en-US" sz="2400" dirty="0" smtClean="0">
                <a:solidFill>
                  <a:prstClr val="black"/>
                </a:solidFill>
              </a:rPr>
              <a:t>with MAP-PC gets 35%, Perfect MAP gets 36.5%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08209" y="2929735"/>
            <a:ext cx="883315" cy="986124"/>
          </a:xfrm>
          <a:prstGeom prst="roundRect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02245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-65855"/>
            <a:ext cx="8839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Hit-Latency versus Hit-Rate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-4760415" y="-1256410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Alloy Cache Improves Hit Latency greatly at small  loss of Hit Rate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582471"/>
              </p:ext>
            </p:extLst>
          </p:nvPr>
        </p:nvGraphicFramePr>
        <p:xfrm>
          <a:off x="961930" y="1372795"/>
          <a:ext cx="697931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780"/>
                <a:gridCol w="1267366"/>
                <a:gridCol w="1344175"/>
                <a:gridCol w="14489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LH-Cache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SRAM-Tag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Alloy Cache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Average</a:t>
                      </a:r>
                      <a:r>
                        <a:rPr lang="en-US" sz="2000" baseline="0" dirty="0" smtClean="0"/>
                        <a:t> Latency (cycles)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Relative Latency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800000"/>
                          </a:solidFill>
                        </a:rPr>
                        <a:t>2.5x</a:t>
                      </a:r>
                      <a:endParaRPr lang="en-US" sz="2000" b="1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1.5x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1.0x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5171"/>
              </p:ext>
            </p:extLst>
          </p:nvPr>
        </p:nvGraphicFramePr>
        <p:xfrm>
          <a:off x="1000335" y="3851455"/>
          <a:ext cx="697931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780"/>
                <a:gridCol w="1267366"/>
                <a:gridCol w="1459389"/>
                <a:gridCol w="13337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Cache Size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LH-Cache</a:t>
                      </a:r>
                    </a:p>
                    <a:p>
                      <a:pPr algn="ctr"/>
                      <a:r>
                        <a:rPr lang="en-US" sz="2000" dirty="0" smtClean="0"/>
                        <a:t>(29-way)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Alloy Cache</a:t>
                      </a:r>
                    </a:p>
                    <a:p>
                      <a:pPr algn="ctr"/>
                      <a:r>
                        <a:rPr lang="en-US" sz="2000" dirty="0" smtClean="0"/>
                        <a:t>(1-way)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Delta </a:t>
                      </a:r>
                    </a:p>
                    <a:p>
                      <a:pPr algn="ctr"/>
                      <a:r>
                        <a:rPr lang="en-US" sz="2000" dirty="0" smtClean="0"/>
                        <a:t>Hit-Rate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256MB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55.2%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48.2%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512MB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59.6%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55.2%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4.4%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1GB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62.6%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59.1%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2.5%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3095" y="4965200"/>
            <a:ext cx="7988240" cy="10753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2610" y="3313785"/>
            <a:ext cx="288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DRAM Cache Hit Rate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Alloy Cache reduces hit latency greatly at small loss of hit-rate</a:t>
            </a:r>
          </a:p>
        </p:txBody>
      </p:sp>
      <p:sp>
        <p:nvSpPr>
          <p:cNvPr id="2" name="Down Arrow 1"/>
          <p:cNvSpPr/>
          <p:nvPr/>
        </p:nvSpPr>
        <p:spPr>
          <a:xfrm>
            <a:off x="7682805" y="4657960"/>
            <a:ext cx="268835" cy="998530"/>
          </a:xfrm>
          <a:prstGeom prst="downArrow">
            <a:avLst/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22916" y="873530"/>
            <a:ext cx="32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DRAM Cache Hit Latency</a:t>
            </a:r>
            <a:endParaRPr lang="en-US" sz="2400" dirty="0"/>
          </a:p>
        </p:txBody>
      </p:sp>
      <p:sp>
        <p:nvSpPr>
          <p:cNvPr id="15" name="Left Arrow 14"/>
          <p:cNvSpPr/>
          <p:nvPr/>
        </p:nvSpPr>
        <p:spPr>
          <a:xfrm rot="10800000">
            <a:off x="4572000" y="2601755"/>
            <a:ext cx="2726755" cy="230430"/>
          </a:xfrm>
          <a:prstGeom prst="leftArrow">
            <a:avLst/>
          </a:prstGeom>
          <a:solidFill>
            <a:srgbClr val="006C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&amp; Background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Insight: Optimize First for Latency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Proposal: Alloy Cache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Memory Access Prediction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800000"/>
                </a:solidFill>
              </a:rPr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9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232235" y="1086295"/>
            <a:ext cx="88349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DRAM Caches are slow, don</a:t>
            </a:r>
            <a:r>
              <a:rPr lang="fr-FR" sz="2400" dirty="0" smtClean="0">
                <a:solidFill>
                  <a:prstClr val="black"/>
                </a:solidFill>
              </a:rPr>
              <a:t>’</a:t>
            </a:r>
            <a:r>
              <a:rPr lang="en-US" sz="2400" dirty="0" smtClean="0">
                <a:solidFill>
                  <a:prstClr val="black"/>
                </a:solidFill>
              </a:rPr>
              <a:t>t make them slower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sym typeface="Wingdings" pitchFamily="2" charset="2"/>
              </a:rPr>
              <a:t>Previous research: DRAM cache architected similar to SRAM cache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Insight: Optimize DRAM cache first for latency, then hit-rate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Latency optimized </a:t>
            </a:r>
            <a:r>
              <a:rPr lang="en-US" sz="2400" b="1" dirty="0" smtClean="0">
                <a:solidFill>
                  <a:srgbClr val="800000"/>
                </a:solidFill>
              </a:rPr>
              <a:t>Alloy Cache </a:t>
            </a:r>
            <a:r>
              <a:rPr lang="en-US" sz="2400" dirty="0" smtClean="0">
                <a:solidFill>
                  <a:prstClr val="black"/>
                </a:solidFill>
              </a:rPr>
              <a:t>avoids tag serialization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800000"/>
                </a:solidFill>
              </a:rPr>
              <a:t>Memory Access Predictor</a:t>
            </a:r>
            <a:r>
              <a:rPr lang="en-US" sz="2400" dirty="0" smtClean="0">
                <a:solidFill>
                  <a:prstClr val="black"/>
                </a:solidFill>
              </a:rPr>
              <a:t>: simple, low latency, yet highly effective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800000"/>
                </a:solidFill>
              </a:rPr>
              <a:t>Alloy Cache + MAP </a:t>
            </a:r>
            <a:r>
              <a:rPr lang="en-US" sz="2400" dirty="0" smtClean="0">
                <a:solidFill>
                  <a:srgbClr val="800000"/>
                </a:solidFill>
              </a:rPr>
              <a:t>outperforms SRAM-Tags (35% vs. 24%)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</a:rPr>
              <a:t>Calls for new ways to manage DRAM cache space and bandwidth</a:t>
            </a:r>
          </a:p>
          <a:p>
            <a:pPr marL="342900" lvl="0" indent="-342900"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19850" y="3313785"/>
            <a:ext cx="22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8615" y="1086295"/>
            <a:ext cx="8909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rgbClr val="800000"/>
                </a:solidFill>
              </a:rPr>
              <a:t>Acknowledgement</a:t>
            </a:r>
            <a:r>
              <a:rPr lang="en-US" sz="2400" dirty="0" smtClean="0">
                <a:solidFill>
                  <a:srgbClr val="800000"/>
                </a:solidFill>
              </a:rPr>
              <a:t>: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Work on “Memory Access Prediction” done while at IBM Research.</a:t>
            </a: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(Patent application filed Feb 2010, published Aug 2011)</a:t>
            </a:r>
          </a:p>
          <a:p>
            <a:pPr lvl="0"/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50" y="126170"/>
            <a:ext cx="6311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Potential for Improvement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7969"/>
              </p:ext>
            </p:extLst>
          </p:nvPr>
        </p:nvGraphicFramePr>
        <p:xfrm>
          <a:off x="1422790" y="1777585"/>
          <a:ext cx="67592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826"/>
                <a:gridCol w="23984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Design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Performance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 Improvement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Alloy Cache + MAP-PC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35.0%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Alloy Cache + Perfect Predictor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36.6%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IDEAL-LO Cache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38.4%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IDEAL-LO + No Tag Overhead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41.0%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6106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Size Analysis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Latency-Optimized design </a:t>
            </a:r>
            <a:r>
              <a:rPr lang="en-US" sz="2400" dirty="0"/>
              <a:t>o</a:t>
            </a:r>
            <a:r>
              <a:rPr lang="en-US" sz="2400" dirty="0" smtClean="0"/>
              <a:t>utperforms Impractical SRAM-Tags!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797686"/>
              </p:ext>
            </p:extLst>
          </p:nvPr>
        </p:nvGraphicFramePr>
        <p:xfrm>
          <a:off x="501070" y="1393535"/>
          <a:ext cx="8487505" cy="35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Rectangle 2"/>
          <p:cNvSpPr/>
          <p:nvPr/>
        </p:nvSpPr>
        <p:spPr>
          <a:xfrm>
            <a:off x="1192360" y="1585560"/>
            <a:ext cx="7642595" cy="2841970"/>
          </a:xfrm>
          <a:prstGeom prst="rect">
            <a:avLst/>
          </a:prstGeom>
          <a:noFill/>
          <a:ln w="381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66294" y="1177823"/>
            <a:ext cx="230430" cy="2304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ED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8319" y="1101013"/>
            <a:ext cx="12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SRAM-Tags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380772" y="1101013"/>
            <a:ext cx="2454183" cy="369332"/>
            <a:chOff x="5222097" y="1086295"/>
            <a:chExt cx="2454183" cy="369332"/>
          </a:xfrm>
        </p:grpSpPr>
        <p:sp>
          <p:nvSpPr>
            <p:cNvPr id="17" name="Rectangle 16"/>
            <p:cNvSpPr/>
            <p:nvPr/>
          </p:nvSpPr>
          <p:spPr>
            <a:xfrm>
              <a:off x="5222097" y="1186792"/>
              <a:ext cx="230430" cy="230430"/>
            </a:xfrm>
            <a:prstGeom prst="rect">
              <a:avLst/>
            </a:prstGeom>
            <a:solidFill>
              <a:srgbClr val="66FF3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FF33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4122" y="1086295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Alloy Cache + MAP-PC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204576" y="1201510"/>
            <a:ext cx="230430" cy="2304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96601" y="1101013"/>
            <a:ext cx="21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LH-Cache + </a:t>
            </a:r>
            <a:r>
              <a:rPr lang="en-US" dirty="0" err="1" smtClean="0"/>
              <a:t>MissMap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930" y="5003605"/>
            <a:ext cx="75418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/>
              <a:t>Proposed design provides 1.5x the benefit of SRAM-Tags</a:t>
            </a:r>
          </a:p>
          <a:p>
            <a:pPr algn="ctr"/>
            <a:r>
              <a:rPr lang="en-US" sz="2500" dirty="0" smtClean="0"/>
              <a:t>(LH-Cache provides about one-third the benefit)</a:t>
            </a:r>
            <a:endParaRPr lang="en-US" sz="25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75452" y="2799990"/>
            <a:ext cx="21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Speedup(No DRAM$)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7450" y="126170"/>
            <a:ext cx="8443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How about Commercial </a:t>
            </a:r>
            <a:r>
              <a:rPr lang="en-US" sz="4400" dirty="0"/>
              <a:t>W</a:t>
            </a:r>
            <a:r>
              <a:rPr lang="en-US" sz="4400" dirty="0" smtClean="0"/>
              <a:t>orkloads?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10912"/>
              </p:ext>
            </p:extLst>
          </p:nvPr>
        </p:nvGraphicFramePr>
        <p:xfrm>
          <a:off x="693095" y="2276850"/>
          <a:ext cx="756578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914"/>
                <a:gridCol w="2154751"/>
                <a:gridCol w="2112275"/>
                <a:gridCol w="18818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Cache 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Hit-Rate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 (1-way)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Hit-Rate </a:t>
                      </a:r>
                    </a:p>
                    <a:p>
                      <a:pPr algn="ctr"/>
                      <a:r>
                        <a:rPr lang="en-US" sz="2400" dirty="0" smtClean="0"/>
                        <a:t>(32-way)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Hit-Rate</a:t>
                      </a:r>
                    </a:p>
                    <a:p>
                      <a:pPr algn="ctr"/>
                      <a:r>
                        <a:rPr lang="en-US" sz="2400" dirty="0" smtClean="0"/>
                        <a:t>Delta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256MB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53.0%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60.3%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7.3%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512MB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58.6%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63.6%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5.0%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1GB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62.1%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65.1%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3.0%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905" y="1278320"/>
            <a:ext cx="670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Data averaged over 7 commercial workloads </a:t>
            </a:r>
            <a:endParaRPr lang="en-US" sz="2800" dirty="0"/>
          </a:p>
        </p:txBody>
      </p:sp>
      <p:sp>
        <p:nvSpPr>
          <p:cNvPr id="8" name="Down Arrow 7"/>
          <p:cNvSpPr/>
          <p:nvPr/>
        </p:nvSpPr>
        <p:spPr>
          <a:xfrm>
            <a:off x="7798020" y="3275380"/>
            <a:ext cx="268835" cy="1075340"/>
          </a:xfrm>
          <a:prstGeom prst="downArrow">
            <a:avLst/>
          </a:prstGeom>
          <a:solidFill>
            <a:srgbClr val="006C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643451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8310" y="87765"/>
            <a:ext cx="6540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Prediction Accuracy of MAP</a:t>
            </a:r>
            <a:endParaRPr lang="en-US" sz="4400" dirty="0"/>
          </a:p>
        </p:txBody>
      </p:sp>
      <p:sp>
        <p:nvSpPr>
          <p:cNvPr id="5" name="Rounded Rectangle 4"/>
          <p:cNvSpPr/>
          <p:nvPr/>
        </p:nvSpPr>
        <p:spPr>
          <a:xfrm>
            <a:off x="4917645" y="4158695"/>
            <a:ext cx="768101" cy="384050"/>
          </a:xfrm>
          <a:prstGeom prst="roundRect">
            <a:avLst/>
          </a:prstGeom>
          <a:noFill/>
          <a:ln w="57150" cmpd="sng">
            <a:solidFill>
              <a:srgbClr val="006C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79241" y="3429000"/>
            <a:ext cx="960124" cy="384050"/>
          </a:xfrm>
          <a:prstGeom prst="roundRect">
            <a:avLst/>
          </a:prstGeom>
          <a:noFill/>
          <a:ln w="5715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045" y="4197100"/>
            <a:ext cx="1113745" cy="230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9045" y="4111858"/>
            <a:ext cx="1459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/>
                <a:cs typeface="Times New Roman"/>
              </a:rPr>
              <a:t>MAP-PC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44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75" y="0"/>
            <a:ext cx="908972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Problems in Architecting Large Caches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40540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Architecting </a:t>
            </a:r>
            <a:r>
              <a:rPr lang="en-US" sz="2400" dirty="0"/>
              <a:t>t</a:t>
            </a:r>
            <a:r>
              <a:rPr lang="en-US" sz="2400" dirty="0" smtClean="0"/>
              <a:t>ag-store for low-latency and low-storage is challenging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450" y="1009485"/>
            <a:ext cx="879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Organizing at cache line granularity (64 </a:t>
            </a:r>
            <a:r>
              <a:rPr lang="en-US" sz="2400" dirty="0"/>
              <a:t>B</a:t>
            </a:r>
            <a:r>
              <a:rPr lang="en-US" sz="2400" dirty="0" smtClean="0"/>
              <a:t>) reduces wasted space and wasted bandwidth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Problem:   </a:t>
            </a:r>
            <a:r>
              <a:rPr lang="en-US" sz="2400" dirty="0" smtClean="0"/>
              <a:t>Cache of hundreds of MB needs tag-store of tens of MB</a:t>
            </a:r>
            <a:endParaRPr lang="en-US" sz="2400" dirty="0"/>
          </a:p>
          <a:p>
            <a:r>
              <a:rPr lang="en-US" sz="2400" dirty="0" smtClean="0"/>
              <a:t>E.g</a:t>
            </a:r>
            <a:r>
              <a:rPr lang="en-US" sz="2400" dirty="0"/>
              <a:t>.</a:t>
            </a:r>
            <a:r>
              <a:rPr lang="en-US" sz="2400" dirty="0" smtClean="0"/>
              <a:t>  </a:t>
            </a:r>
            <a:r>
              <a:rPr lang="en-US" sz="2400" dirty="0"/>
              <a:t>256MB DRAM cache needs ~20MB tag store (5 bytes/line)</a:t>
            </a:r>
          </a:p>
          <a:p>
            <a:endParaRPr lang="en-US" sz="24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93095" y="3429000"/>
            <a:ext cx="3648476" cy="168982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/>
              <a:t>Option 1: SRAM Tags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Fast, But Impractical</a:t>
            </a:r>
          </a:p>
          <a:p>
            <a:pPr algn="ctr"/>
            <a:r>
              <a:rPr lang="en-US" sz="2200" dirty="0" smtClean="0"/>
              <a:t>(Not enough transistors)</a:t>
            </a: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4687214" y="3429000"/>
            <a:ext cx="3878905" cy="1689820"/>
          </a:xfrm>
          <a:prstGeom prst="round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u="sng" dirty="0" smtClean="0"/>
              <a:t>Option 2:  Tags in DRAM</a:t>
            </a:r>
          </a:p>
          <a:p>
            <a:pPr algn="ctr"/>
            <a:endParaRPr lang="en-US" sz="2200" dirty="0"/>
          </a:p>
          <a:p>
            <a:pPr algn="ctr"/>
            <a:r>
              <a:rPr lang="en-US" sz="2200" dirty="0" smtClean="0"/>
              <a:t>Naïve design has 2x latency</a:t>
            </a:r>
          </a:p>
          <a:p>
            <a:pPr algn="ctr"/>
            <a:r>
              <a:rPr lang="en-US" sz="2200" dirty="0" smtClean="0"/>
              <a:t>(One access each for tag, data)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23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020" y="68759"/>
            <a:ext cx="8746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about other SPEC benchmarks?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0"/>
            <a:ext cx="9144000" cy="3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615" y="894270"/>
            <a:ext cx="91403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hlinkClick r:id="rId3"/>
              </a:rPr>
              <a:t>http://research.cs.wisc.edu/multifacet/papers/micro11_missmap_addendum.pdf</a:t>
            </a:r>
            <a:endParaRPr lang="en-US" sz="2000" dirty="0" smtClean="0"/>
          </a:p>
          <a:p>
            <a:pPr lvl="0"/>
            <a:endParaRPr lang="en-US" sz="2400" dirty="0" smtClean="0">
              <a:solidFill>
                <a:srgbClr val="FF0000"/>
              </a:solidFill>
            </a:endParaRPr>
          </a:p>
          <a:p>
            <a:pPr lvl="0"/>
            <a:endParaRPr lang="en-US" sz="24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070" y="0"/>
            <a:ext cx="803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LH-Cache Addendum: Revised Results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05" y="1393535"/>
            <a:ext cx="5683940" cy="49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90269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1070" y="0"/>
            <a:ext cx="2949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SAM vs. PAM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0"/>
            <a:ext cx="9144000" cy="36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75" y="0"/>
            <a:ext cx="908972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Loh-Hill Cache Design </a:t>
            </a:r>
            <a:r>
              <a:rPr lang="en-US" sz="3200" dirty="0" smtClean="0"/>
              <a:t>[Micro’11, </a:t>
            </a:r>
            <a:r>
              <a:rPr lang="en-US" sz="3200" dirty="0" err="1" smtClean="0"/>
              <a:t>TopPicks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32235" y="971080"/>
            <a:ext cx="8719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Recent work tries to reduce latency of Tags-in-DRAM approach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rgbClr val="800000"/>
              </a:solidFill>
            </a:endParaRP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LH-Cache design similar to traditional set-associative cache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5" y="1547155"/>
            <a:ext cx="1344175" cy="17477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28560" y="1931205"/>
            <a:ext cx="5530320" cy="384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49545" y="1585560"/>
            <a:ext cx="312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2KB row buffer = 32 cache lines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883650" y="2123231"/>
            <a:ext cx="729695" cy="268834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09045" y="2737710"/>
            <a:ext cx="8756340" cy="3173702"/>
            <a:chOff x="309045" y="2737710"/>
            <a:chExt cx="8756340" cy="3173702"/>
          </a:xfrm>
        </p:grpSpPr>
        <p:sp>
          <p:nvSpPr>
            <p:cNvPr id="24" name="Rectangle 23"/>
            <p:cNvSpPr/>
            <p:nvPr/>
          </p:nvSpPr>
          <p:spPr>
            <a:xfrm>
              <a:off x="309045" y="5080415"/>
              <a:ext cx="87563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 smtClean="0">
                  <a:solidFill>
                    <a:srgbClr val="800000"/>
                  </a:solidFill>
                </a:rPr>
                <a:t>Speed</a:t>
              </a:r>
              <a:r>
                <a:rPr lang="en-US" sz="2400" dirty="0">
                  <a:solidFill>
                    <a:srgbClr val="800000"/>
                  </a:solidFill>
                </a:rPr>
                <a:t>-up cache miss detection: </a:t>
              </a:r>
            </a:p>
            <a:p>
              <a:pPr lvl="0"/>
              <a:r>
                <a:rPr lang="en-US" sz="2400" dirty="0">
                  <a:solidFill>
                    <a:srgbClr val="000000"/>
                  </a:solidFill>
                </a:rPr>
                <a:t>A </a:t>
              </a:r>
              <a:r>
                <a:rPr lang="en-US" sz="2400" dirty="0" err="1">
                  <a:solidFill>
                    <a:prstClr val="black"/>
                  </a:solidFill>
                </a:rPr>
                <a:t>MissMap</a:t>
              </a:r>
              <a:r>
                <a:rPr lang="en-US" sz="2400" dirty="0">
                  <a:solidFill>
                    <a:prstClr val="black"/>
                  </a:solidFill>
                </a:rPr>
                <a:t> (2MB) in L3 tracks lines </a:t>
              </a:r>
              <a:r>
                <a:rPr lang="en-US" sz="2400" dirty="0" smtClean="0">
                  <a:solidFill>
                    <a:prstClr val="black"/>
                  </a:solidFill>
                </a:rPr>
                <a:t>of </a:t>
              </a:r>
              <a:r>
                <a:rPr lang="en-US" sz="2400" dirty="0">
                  <a:solidFill>
                    <a:prstClr val="black"/>
                  </a:solidFill>
                </a:rPr>
                <a:t>pages resident in DRAM cache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5370" y="2737710"/>
              <a:ext cx="768100" cy="53767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Miss</a:t>
              </a:r>
            </a:p>
            <a:p>
              <a:pPr algn="ctr"/>
              <a:r>
                <a:rPr lang="en-US" dirty="0" smtClean="0"/>
                <a:t>Map</a:t>
              </a:r>
              <a:endParaRPr lang="en-US" dirty="0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2267700" y="2929735"/>
              <a:ext cx="499265" cy="1536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9045" y="1931205"/>
            <a:ext cx="8614708" cy="2890148"/>
            <a:chOff x="309045" y="1931205"/>
            <a:chExt cx="8614708" cy="2890148"/>
          </a:xfrm>
        </p:grpSpPr>
        <p:grpSp>
          <p:nvGrpSpPr>
            <p:cNvPr id="25" name="Group 24"/>
            <p:cNvGrpSpPr/>
            <p:nvPr/>
          </p:nvGrpSpPr>
          <p:grpSpPr>
            <a:xfrm>
              <a:off x="309045" y="1931205"/>
              <a:ext cx="8614708" cy="2890148"/>
              <a:chOff x="309045" y="1931205"/>
              <a:chExt cx="8614708" cy="289014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648810" y="1931205"/>
                <a:ext cx="2123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Data lines (29-ways)</a:t>
                </a:r>
                <a:endParaRPr lang="en-US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728560" y="1931205"/>
                <a:ext cx="921720" cy="384050"/>
              </a:xfrm>
              <a:prstGeom prst="rect">
                <a:avLst/>
              </a:prstGeom>
              <a:solidFill>
                <a:srgbClr val="3366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Tags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09045" y="3621025"/>
                <a:ext cx="8614708" cy="120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800000"/>
                    </a:solidFill>
                  </a:rPr>
                  <a:t>Cache organization:  </a:t>
                </a:r>
                <a:r>
                  <a:rPr lang="en-US" sz="2400" dirty="0">
                    <a:solidFill>
                      <a:prstClr val="black"/>
                    </a:solidFill>
                  </a:rPr>
                  <a:t>A 29-way set-associative DRAM (in 2KB row) </a:t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Keep Tag and Data in same DRAM row (tag-store &amp; data store)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Data access guaranteed row-buffer hit (Latency 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~1.5x </a:t>
                </a:r>
                <a:r>
                  <a:rPr lang="en-US" sz="2400" dirty="0">
                    <a:solidFill>
                      <a:prstClr val="black"/>
                    </a:solidFill>
                  </a:rPr>
                  <a:t>instead of 2x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)</a:t>
                </a:r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Up Arrow 29"/>
            <p:cNvSpPr/>
            <p:nvPr/>
          </p:nvSpPr>
          <p:spPr>
            <a:xfrm>
              <a:off x="3112610" y="2315256"/>
              <a:ext cx="192026" cy="384050"/>
            </a:xfrm>
            <a:prstGeom prst="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3419850" y="2315255"/>
              <a:ext cx="3648475" cy="537670"/>
            </a:xfrm>
            <a:prstGeom prst="curvedUpArrow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3830" y="126170"/>
            <a:ext cx="9221446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Cache Optimizations Considered Harmful 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Need to revisit DRAM cache structure given widely different constraints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830" y="1124700"/>
            <a:ext cx="8950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DRAM caches are </a:t>
            </a:r>
            <a:r>
              <a:rPr lang="en-US" sz="2400" dirty="0">
                <a:solidFill>
                  <a:prstClr val="black"/>
                </a:solidFill>
              </a:rPr>
              <a:t>s</a:t>
            </a:r>
            <a:r>
              <a:rPr lang="en-US" sz="2400" dirty="0" smtClean="0">
                <a:solidFill>
                  <a:prstClr val="black"/>
                </a:solidFill>
              </a:rPr>
              <a:t>low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 Don’t make them slower</a:t>
            </a:r>
          </a:p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Many “</a:t>
            </a:r>
            <a:r>
              <a:rPr lang="en-US" sz="2400" dirty="0" smtClean="0">
                <a:solidFill>
                  <a:srgbClr val="800000"/>
                </a:solidFill>
              </a:rPr>
              <a:t>seemingly-indispensable</a:t>
            </a:r>
            <a:r>
              <a:rPr lang="en-US" sz="2400" dirty="0" smtClean="0">
                <a:solidFill>
                  <a:prstClr val="black"/>
                </a:solidFill>
              </a:rPr>
              <a:t>”  and “</a:t>
            </a:r>
            <a:r>
              <a:rPr lang="en-US" sz="2400" dirty="0" smtClean="0">
                <a:solidFill>
                  <a:srgbClr val="800000"/>
                </a:solidFill>
              </a:rPr>
              <a:t>well-understood</a:t>
            </a:r>
            <a:r>
              <a:rPr lang="en-US" sz="2400" dirty="0" smtClean="0">
                <a:solidFill>
                  <a:prstClr val="black"/>
                </a:solidFill>
              </a:rPr>
              <a:t>” design choices degrade performance of  DRAM cache: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Serial tag and data access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High associativity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Replacement update</a:t>
            </a:r>
          </a:p>
          <a:p>
            <a:endParaRPr lang="en-US" sz="24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Optimizations effective only in certain parameters/constraints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Parameters/constraints of DRAM cache quite different from SRAM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E.g.  Placing one set in entire DRAM row 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 Row buffer hit rate ≈ 0%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8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077200" cy="879232"/>
          </a:xfrm>
        </p:spPr>
        <p:txBody>
          <a:bodyPr/>
          <a:lstStyle/>
          <a:p>
            <a:r>
              <a:rPr lang="en-US" dirty="0" smtClean="0"/>
              <a:t> 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 &amp; Background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Insight: Optimize First for Latency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Proposal: Alloy Cache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Memory Access Prediction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Summary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838200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6569676"/>
            <a:ext cx="8610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36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3830" y="126170"/>
            <a:ext cx="9221446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Simple Example: Fast Cache (Typical)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Optimizing for hit-rate (at expense of hit latency) is effective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10" y="1009485"/>
            <a:ext cx="895017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Consider a system with cache:  hit latency 0.1  miss latency: 1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Base Hit Rate: 50% (base average latency: 0.55)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Opt A removes 40% misses (hit-rate:70%), increases hit latency by 40%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80" y="2315255"/>
            <a:ext cx="6415440" cy="3607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4080" y="2276850"/>
            <a:ext cx="6029585" cy="291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075675" y="2622495"/>
            <a:ext cx="5908889" cy="2419515"/>
            <a:chOff x="2075675" y="2622495"/>
            <a:chExt cx="5908889" cy="241951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075675" y="2660900"/>
              <a:ext cx="5146270" cy="2381110"/>
            </a:xfrm>
            <a:prstGeom prst="line">
              <a:avLst/>
            </a:prstGeom>
            <a:ln w="57150" cmpd="sng">
              <a:solidFill>
                <a:srgbClr val="0000FF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722680" y="2622495"/>
              <a:ext cx="1261884" cy="384050"/>
              <a:chOff x="6837895" y="3044950"/>
              <a:chExt cx="1261884" cy="38405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145135" y="3429000"/>
                <a:ext cx="691290" cy="0"/>
              </a:xfrm>
              <a:prstGeom prst="line">
                <a:avLst/>
              </a:prstGeom>
              <a:ln w="57150" cmpd="sng">
                <a:solidFill>
                  <a:srgbClr val="0000FF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37895" y="3044950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Base Cache</a:t>
                </a:r>
                <a:endParaRPr lang="en-US" b="1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075676" y="3851455"/>
            <a:ext cx="2573134" cy="1382580"/>
            <a:chOff x="2075676" y="3851455"/>
            <a:chExt cx="2573134" cy="1382580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4648810" y="3889860"/>
              <a:ext cx="0" cy="13441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075676" y="3851455"/>
              <a:ext cx="257313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114080" y="2598808"/>
            <a:ext cx="6676117" cy="2289582"/>
            <a:chOff x="2114080" y="2598808"/>
            <a:chExt cx="6676117" cy="2289582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14080" y="2660900"/>
              <a:ext cx="5069460" cy="2227490"/>
            </a:xfrm>
            <a:prstGeom prst="line">
              <a:avLst/>
            </a:prstGeom>
            <a:ln w="57150" cmpd="sng">
              <a:solidFill>
                <a:srgbClr val="FF3300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8028450" y="2598808"/>
              <a:ext cx="761747" cy="407737"/>
              <a:chOff x="8028450" y="2598808"/>
              <a:chExt cx="761747" cy="40773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8066855" y="3006545"/>
                <a:ext cx="691290" cy="0"/>
              </a:xfrm>
              <a:prstGeom prst="line">
                <a:avLst/>
              </a:prstGeom>
              <a:ln w="57150" cmpd="sng">
                <a:solidFill>
                  <a:srgbClr val="FF33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028450" y="259880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Opt-A</a:t>
                </a:r>
                <a:endParaRPr lang="en-US" b="1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4187950" y="2737710"/>
            <a:ext cx="1471489" cy="1075340"/>
            <a:chOff x="4187950" y="2737710"/>
            <a:chExt cx="1471489" cy="107534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4725620" y="3390595"/>
              <a:ext cx="153621" cy="422455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87950" y="2737710"/>
              <a:ext cx="1471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Break Even</a:t>
              </a:r>
            </a:p>
            <a:p>
              <a:pPr algn="ctr"/>
              <a:r>
                <a:rPr lang="en-US" dirty="0" smtClean="0"/>
                <a:t>Hit-Rate=52%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7270" y="3443718"/>
            <a:ext cx="4776847" cy="1828725"/>
            <a:chOff x="2037270" y="3443718"/>
            <a:chExt cx="4776847" cy="1828725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5724150" y="3813050"/>
              <a:ext cx="192027" cy="38405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154688" y="3443718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Hit-Rate A=70%</a:t>
              </a:r>
              <a:endParaRPr lang="en-US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 flipV="1">
              <a:off x="5685745" y="4235505"/>
              <a:ext cx="1" cy="10369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037270" y="4197100"/>
              <a:ext cx="364847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0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3830" y="126170"/>
            <a:ext cx="9221446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Simple Example: Slow Cache (DRAM)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80" y="2315255"/>
            <a:ext cx="6415440" cy="3607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4080" y="2276850"/>
            <a:ext cx="6029585" cy="29187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075675" y="2622495"/>
            <a:ext cx="5908889" cy="1305770"/>
            <a:chOff x="2075675" y="2622495"/>
            <a:chExt cx="5908889" cy="13057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075675" y="2660900"/>
              <a:ext cx="5107865" cy="1267365"/>
            </a:xfrm>
            <a:prstGeom prst="line">
              <a:avLst/>
            </a:prstGeom>
            <a:ln w="57150" cmpd="sng">
              <a:solidFill>
                <a:srgbClr val="0000FF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722680" y="2622495"/>
              <a:ext cx="1261884" cy="384050"/>
              <a:chOff x="6837895" y="3044950"/>
              <a:chExt cx="1261884" cy="38405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145135" y="3429000"/>
                <a:ext cx="691290" cy="0"/>
              </a:xfrm>
              <a:prstGeom prst="line">
                <a:avLst/>
              </a:prstGeom>
              <a:ln w="57150" cmpd="sng">
                <a:solidFill>
                  <a:srgbClr val="0000FF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837895" y="3044950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Base Cache</a:t>
                </a:r>
                <a:endParaRPr lang="en-US" b="1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075675" y="3313785"/>
            <a:ext cx="2573135" cy="1920250"/>
            <a:chOff x="2075676" y="3851455"/>
            <a:chExt cx="2573135" cy="1920250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4648810" y="3889861"/>
              <a:ext cx="1" cy="18818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2075676" y="3851455"/>
              <a:ext cx="257313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114080" y="2598808"/>
            <a:ext cx="6676117" cy="868597"/>
            <a:chOff x="2114080" y="2598808"/>
            <a:chExt cx="6676117" cy="86859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114080" y="2660900"/>
              <a:ext cx="5031055" cy="806505"/>
            </a:xfrm>
            <a:prstGeom prst="line">
              <a:avLst/>
            </a:prstGeom>
            <a:ln w="57150" cmpd="sng">
              <a:solidFill>
                <a:srgbClr val="FF3300"/>
              </a:solidFill>
              <a:headEnd type="diamond"/>
              <a:tailEnd type="diamon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8028450" y="2598808"/>
              <a:ext cx="761747" cy="407737"/>
              <a:chOff x="8028450" y="2598808"/>
              <a:chExt cx="761747" cy="407737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8066855" y="3006545"/>
                <a:ext cx="691290" cy="0"/>
              </a:xfrm>
              <a:prstGeom prst="line">
                <a:avLst/>
              </a:prstGeom>
              <a:ln w="57150" cmpd="sng">
                <a:solidFill>
                  <a:srgbClr val="FF33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8028450" y="259880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Opt-A</a:t>
                </a:r>
                <a:endParaRPr lang="en-US" b="1" dirty="0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5059166" y="2238445"/>
            <a:ext cx="1471489" cy="1036935"/>
            <a:chOff x="4187950" y="2737710"/>
            <a:chExt cx="1471489" cy="1036935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4879242" y="3390595"/>
              <a:ext cx="576073" cy="38405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87950" y="2737710"/>
              <a:ext cx="14714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Break Even</a:t>
              </a:r>
            </a:p>
            <a:p>
              <a:pPr algn="ctr"/>
              <a:r>
                <a:rPr lang="en-US" dirty="0" smtClean="0"/>
                <a:t>Hit-Rate=83%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810" y="1009485"/>
            <a:ext cx="895017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Consider a system with cache:  hit latency 0.5  miss latency: 1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</a:rPr>
              <a:t>Base Hit Rate: 50% (base average latency: 0.75)</a:t>
            </a:r>
            <a:endParaRPr lang="en-US" sz="2400" dirty="0">
              <a:solidFill>
                <a:prstClr val="black"/>
              </a:solidFill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Opt A removes 40% misses (hit-rate:70%), increases hit latency by 40%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610405" y="3313785"/>
            <a:ext cx="1728225" cy="1920250"/>
            <a:chOff x="2075676" y="3851455"/>
            <a:chExt cx="2573135" cy="1920250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4648810" y="3889861"/>
              <a:ext cx="1" cy="188184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075676" y="3851455"/>
              <a:ext cx="257313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648810" y="3198572"/>
            <a:ext cx="1659429" cy="1022215"/>
            <a:chOff x="4648810" y="3198572"/>
            <a:chExt cx="1659429" cy="1022215"/>
          </a:xfrm>
        </p:grpSpPr>
        <p:sp>
          <p:nvSpPr>
            <p:cNvPr id="46" name="TextBox 45"/>
            <p:cNvSpPr txBox="1"/>
            <p:nvPr/>
          </p:nvSpPr>
          <p:spPr>
            <a:xfrm>
              <a:off x="4648810" y="3851455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Hit-Rate A=70%</a:t>
              </a:r>
              <a:endParaRPr lang="en-U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608935" y="3198572"/>
              <a:ext cx="38404" cy="691288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Optimizations that increase hit latency start becoming ineffective </a:t>
            </a:r>
          </a:p>
        </p:txBody>
      </p:sp>
    </p:spTree>
    <p:extLst>
      <p:ext uri="{BB962C8B-B14F-4D97-AF65-F5344CB8AC3E}">
        <p14:creationId xmlns:p14="http://schemas.microsoft.com/office/powerpoint/2010/main" val="40151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8203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4800" y="0"/>
            <a:ext cx="8839200" cy="879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Overview of Different Designs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10" y="6039735"/>
            <a:ext cx="9051315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Our Goal:  </a:t>
            </a:r>
            <a:r>
              <a:rPr lang="en-US" sz="2400" dirty="0"/>
              <a:t>O</a:t>
            </a:r>
            <a:r>
              <a:rPr lang="en-US" sz="2400" dirty="0" smtClean="0"/>
              <a:t>utperform SRAM-Tags with a simple and practical </a:t>
            </a:r>
            <a:r>
              <a:rPr lang="en-US" sz="2400" dirty="0"/>
              <a:t>d</a:t>
            </a:r>
            <a:r>
              <a:rPr lang="en-US" sz="2400" dirty="0" smtClean="0"/>
              <a:t>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986" y="1355130"/>
            <a:ext cx="9144000" cy="376693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845245" y="4120290"/>
            <a:ext cx="7143330" cy="11905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2130" y="894270"/>
            <a:ext cx="8507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</a:rPr>
              <a:t>For DRAM caches, critical to optimize first for latency, then hit-rate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2020</Words>
  <Application>Microsoft Macintosh PowerPoint</Application>
  <PresentationFormat>On-screen Show (4:3)</PresentationFormat>
  <Paragraphs>378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2011-12-03T16:45:03Z</dcterms:created>
  <dcterms:modified xsi:type="dcterms:W3CDTF">2012-12-07T23:21:41Z</dcterms:modified>
</cp:coreProperties>
</file>