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71" r:id="rId2"/>
    <p:sldId id="619" r:id="rId3"/>
    <p:sldId id="647" r:id="rId4"/>
    <p:sldId id="620" r:id="rId5"/>
    <p:sldId id="639" r:id="rId6"/>
    <p:sldId id="606" r:id="rId7"/>
    <p:sldId id="542" r:id="rId8"/>
    <p:sldId id="578" r:id="rId9"/>
    <p:sldId id="623" r:id="rId10"/>
    <p:sldId id="622" r:id="rId11"/>
    <p:sldId id="545" r:id="rId12"/>
    <p:sldId id="607" r:id="rId13"/>
    <p:sldId id="580" r:id="rId14"/>
    <p:sldId id="554" r:id="rId15"/>
    <p:sldId id="628" r:id="rId16"/>
    <p:sldId id="640" r:id="rId17"/>
    <p:sldId id="641" r:id="rId18"/>
    <p:sldId id="556" r:id="rId19"/>
    <p:sldId id="557" r:id="rId20"/>
    <p:sldId id="630" r:id="rId21"/>
    <p:sldId id="561" r:id="rId22"/>
    <p:sldId id="608" r:id="rId23"/>
    <p:sldId id="631" r:id="rId24"/>
    <p:sldId id="649" r:id="rId25"/>
    <p:sldId id="653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cha" initials="k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00"/>
    <a:srgbClr val="064FBA"/>
    <a:srgbClr val="6699FF"/>
    <a:srgbClr val="2E75B6"/>
    <a:srgbClr val="CC0000"/>
    <a:srgbClr val="990000"/>
    <a:srgbClr val="FF8C69"/>
    <a:srgbClr val="FF7C80"/>
    <a:srgbClr val="404F21"/>
    <a:srgbClr val="EEC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96" autoAdjust="0"/>
    <p:restoredTop sz="71715" autoAdjust="0"/>
  </p:normalViewPr>
  <p:slideViewPr>
    <p:cSldViewPr>
      <p:cViewPr>
        <p:scale>
          <a:sx n="100" d="100"/>
          <a:sy n="100" d="100"/>
        </p:scale>
        <p:origin x="888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8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200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kevincha/Dropbox/meetings/industry_meetings/intel/isra-LIS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4" Type="http://schemas.openxmlformats.org/officeDocument/2006/relationships/package" Target="../embeddings/Microsoft_Excel_Worksheet1.xlsx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4" Type="http://schemas.openxmlformats.org/officeDocument/2006/relationships/package" Target="../embeddings/Microsoft_Excel_Worksheet2.xlsx"/><Relationship Id="rId1" Type="http://schemas.microsoft.com/office/2011/relationships/chartStyle" Target="style3.xml"/><Relationship Id="rId2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355689913761"/>
          <c:y val="0.060670146280881"/>
          <c:w val="0.765071944131983"/>
          <c:h val="0.82168520198915"/>
        </c:manualLayout>
      </c:layout>
      <c:barChart>
        <c:barDir val="col"/>
        <c:grouping val="clustered"/>
        <c:varyColors val="0"/>
        <c:ser>
          <c:idx val="0"/>
          <c:order val="0"/>
          <c:tx>
            <c:v>RowClone</c:v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'clone results'!$X$61:$X$62</c:f>
              <c:strCache>
                <c:ptCount val="2"/>
                <c:pt idx="0">
                  <c:v>WS Improvement</c:v>
                </c:pt>
                <c:pt idx="1">
                  <c:v>DRAM Energy Reduction</c:v>
                </c:pt>
              </c:strCache>
            </c:strRef>
          </c:cat>
          <c:val>
            <c:numRef>
              <c:f>'clone results'!$Y$61:$Y$62</c:f>
              <c:numCache>
                <c:formatCode>General</c:formatCode>
                <c:ptCount val="2"/>
                <c:pt idx="0">
                  <c:v>-23.96069538926682</c:v>
                </c:pt>
                <c:pt idx="1">
                  <c:v>5.1182</c:v>
                </c:pt>
              </c:numCache>
            </c:numRef>
          </c:val>
        </c:ser>
        <c:ser>
          <c:idx val="1"/>
          <c:order val="1"/>
          <c:tx>
            <c:v>RISC</c:v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'clone results'!$X$61:$X$62</c:f>
              <c:strCache>
                <c:ptCount val="2"/>
                <c:pt idx="0">
                  <c:v>WS Improvement</c:v>
                </c:pt>
                <c:pt idx="1">
                  <c:v>DRAM Energy Reduction</c:v>
                </c:pt>
              </c:strCache>
            </c:strRef>
          </c:cat>
          <c:val>
            <c:numRef>
              <c:f>'clone results'!$AA$61:$AA$62</c:f>
              <c:numCache>
                <c:formatCode>General</c:formatCode>
                <c:ptCount val="2"/>
                <c:pt idx="0">
                  <c:v>66.2</c:v>
                </c:pt>
                <c:pt idx="1">
                  <c:v>55.47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3113392"/>
        <c:axId val="-2086441008"/>
      </c:barChart>
      <c:catAx>
        <c:axId val="-208311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pPr>
            <a:endParaRPr lang="en-US"/>
          </a:p>
        </c:txPr>
        <c:crossAx val="-2086441008"/>
        <c:crosses val="autoZero"/>
        <c:auto val="1"/>
        <c:lblAlgn val="ctr"/>
        <c:lblOffset val="1000"/>
        <c:noMultiLvlLbl val="0"/>
      </c:catAx>
      <c:valAx>
        <c:axId val="-2086441008"/>
        <c:scaling>
          <c:orientation val="minMax"/>
          <c:min val="-3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ill Sans MT" charset="0"/>
                    <a:ea typeface="Gill Sans MT" charset="0"/>
                    <a:cs typeface="Gill Sans MT" charset="0"/>
                  </a:defRPr>
                </a:pPr>
                <a:r>
                  <a:rPr lang="en-US"/>
                  <a:t>Over Baseline (%)</a:t>
                </a:r>
              </a:p>
            </c:rich>
          </c:tx>
          <c:layout>
            <c:manualLayout>
              <c:xMode val="edge"/>
              <c:yMode val="edge"/>
              <c:x val="0.00338266310461192"/>
              <c:y val="0.1871838861477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charset="0"/>
                  <a:ea typeface="Gill Sans MT" charset="0"/>
                  <a:cs typeface="Gill Sans MT" charset="0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pPr>
            <a:endParaRPr lang="en-US"/>
          </a:p>
        </c:txPr>
        <c:crossAx val="-2083113392"/>
        <c:crosses val="autoZero"/>
        <c:crossBetween val="between"/>
        <c:majorUnit val="15.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78834353960673"/>
          <c:y val="0.000970225237875652"/>
          <c:w val="0.4845450023819"/>
          <c:h val="0.107927878575647"/>
        </c:manualLayout>
      </c:layout>
      <c:overlay val="0"/>
      <c:spPr>
        <a:solidFill>
          <a:schemeClr val="bg1"/>
        </a:solidFill>
        <a:ln>
          <a:solidFill>
            <a:schemeClr val="bg1">
              <a:lumMod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ill Sans MT" charset="0"/>
              <a:ea typeface="Gill Sans MT" charset="0"/>
              <a:cs typeface="Gill Sans MT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800">
          <a:latin typeface="Gill Sans MT" charset="0"/>
          <a:ea typeface="Gill Sans MT" charset="0"/>
          <a:cs typeface="Gill Sans MT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1208520809899"/>
          <c:y val="0.0445068866685851"/>
          <c:w val="0.723127694975628"/>
          <c:h val="0.856133197043912"/>
        </c:manualLayout>
      </c:layout>
      <c:lineChart>
        <c:grouping val="standard"/>
        <c:varyColors val="0"/>
        <c:ser>
          <c:idx val="2"/>
          <c:order val="2"/>
          <c:tx>
            <c:v>VILLA</c:v>
          </c:tx>
          <c:spPr>
            <a:ln w="635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scurves!$F$49:$BC$49</c:f>
              <c:numCache>
                <c:formatCode>General</c:formatCode>
                <c:ptCount val="50"/>
                <c:pt idx="0">
                  <c:v>0.999141294186</c:v>
                </c:pt>
                <c:pt idx="1">
                  <c:v>1.00493415189</c:v>
                </c:pt>
                <c:pt idx="2">
                  <c:v>1.01028615347</c:v>
                </c:pt>
                <c:pt idx="3">
                  <c:v>1.0140463429</c:v>
                </c:pt>
                <c:pt idx="4">
                  <c:v>1.01511355122</c:v>
                </c:pt>
                <c:pt idx="5">
                  <c:v>1.01891197396</c:v>
                </c:pt>
                <c:pt idx="6">
                  <c:v>1.01898769583</c:v>
                </c:pt>
                <c:pt idx="7">
                  <c:v>1.01994269403</c:v>
                </c:pt>
                <c:pt idx="8">
                  <c:v>1.02041827846</c:v>
                </c:pt>
                <c:pt idx="9">
                  <c:v>1.02060293806</c:v>
                </c:pt>
                <c:pt idx="10">
                  <c:v>1.02064415993</c:v>
                </c:pt>
                <c:pt idx="11">
                  <c:v>1.02175865167</c:v>
                </c:pt>
                <c:pt idx="12">
                  <c:v>1.0222267643</c:v>
                </c:pt>
                <c:pt idx="13">
                  <c:v>1.02245993998</c:v>
                </c:pt>
                <c:pt idx="14">
                  <c:v>1.02280278304</c:v>
                </c:pt>
                <c:pt idx="15">
                  <c:v>1.02290158961</c:v>
                </c:pt>
                <c:pt idx="16">
                  <c:v>1.02416631246</c:v>
                </c:pt>
                <c:pt idx="17">
                  <c:v>1.02494810286</c:v>
                </c:pt>
                <c:pt idx="18">
                  <c:v>1.02527012335</c:v>
                </c:pt>
                <c:pt idx="19">
                  <c:v>1.02719667181</c:v>
                </c:pt>
                <c:pt idx="20">
                  <c:v>1.02807589773</c:v>
                </c:pt>
                <c:pt idx="21">
                  <c:v>1.0296758831</c:v>
                </c:pt>
                <c:pt idx="22">
                  <c:v>1.02985061563</c:v>
                </c:pt>
                <c:pt idx="23">
                  <c:v>1.03041196109</c:v>
                </c:pt>
                <c:pt idx="24">
                  <c:v>1.03620231067</c:v>
                </c:pt>
                <c:pt idx="25">
                  <c:v>1.03942433937</c:v>
                </c:pt>
                <c:pt idx="26">
                  <c:v>1.04611323227</c:v>
                </c:pt>
                <c:pt idx="27">
                  <c:v>1.04614029986</c:v>
                </c:pt>
                <c:pt idx="28">
                  <c:v>1.05183874542</c:v>
                </c:pt>
                <c:pt idx="29">
                  <c:v>1.05202208026</c:v>
                </c:pt>
                <c:pt idx="30">
                  <c:v>1.05396981424</c:v>
                </c:pt>
                <c:pt idx="31">
                  <c:v>1.06102157217</c:v>
                </c:pt>
                <c:pt idx="32">
                  <c:v>1.06219201575</c:v>
                </c:pt>
                <c:pt idx="33">
                  <c:v>1.06422107035</c:v>
                </c:pt>
                <c:pt idx="34">
                  <c:v>1.06464894547</c:v>
                </c:pt>
                <c:pt idx="35">
                  <c:v>1.07140695787</c:v>
                </c:pt>
                <c:pt idx="36">
                  <c:v>1.07499895299</c:v>
                </c:pt>
                <c:pt idx="37">
                  <c:v>1.07541161529</c:v>
                </c:pt>
                <c:pt idx="38">
                  <c:v>1.07818458659</c:v>
                </c:pt>
                <c:pt idx="39">
                  <c:v>1.08157772261</c:v>
                </c:pt>
                <c:pt idx="40">
                  <c:v>1.08232490543</c:v>
                </c:pt>
                <c:pt idx="41">
                  <c:v>1.08386246757</c:v>
                </c:pt>
                <c:pt idx="42">
                  <c:v>1.08925971187</c:v>
                </c:pt>
                <c:pt idx="43">
                  <c:v>1.10175474289</c:v>
                </c:pt>
                <c:pt idx="44">
                  <c:v>1.10265060393</c:v>
                </c:pt>
                <c:pt idx="45">
                  <c:v>1.10391156782</c:v>
                </c:pt>
                <c:pt idx="46">
                  <c:v>1.11201865515</c:v>
                </c:pt>
                <c:pt idx="47">
                  <c:v>1.13339194553</c:v>
                </c:pt>
                <c:pt idx="48">
                  <c:v>1.14456548055</c:v>
                </c:pt>
                <c:pt idx="49">
                  <c:v>1.16052553053</c:v>
                </c:pt>
              </c:numCache>
            </c:numRef>
          </c:val>
          <c:smooth val="0"/>
        </c:ser>
        <c:ser>
          <c:idx val="0"/>
          <c:order val="3"/>
          <c:tx>
            <c:v>Baseline</c:v>
          </c:tx>
          <c:spPr>
            <a:ln w="476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scurves!$F$11:$BC$11</c:f>
              <c:numCache>
                <c:formatCode>General</c:formatCode>
                <c:ptCount val="50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7060800"/>
        <c:axId val="-2143581552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LIP</c:v>
                </c:tx>
                <c:spPr>
                  <a:ln w="6350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scurves!$F$13:$BC$13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1.02965934359</c:v>
                      </c:pt>
                      <c:pt idx="1">
                        <c:v>1.03281559536</c:v>
                      </c:pt>
                      <c:pt idx="2">
                        <c:v>1.03558943311</c:v>
                      </c:pt>
                      <c:pt idx="3">
                        <c:v>1.04476990343</c:v>
                      </c:pt>
                      <c:pt idx="4">
                        <c:v>1.04636161186</c:v>
                      </c:pt>
                      <c:pt idx="5">
                        <c:v>1.05214307617</c:v>
                      </c:pt>
                      <c:pt idx="6">
                        <c:v>1.05610929478</c:v>
                      </c:pt>
                      <c:pt idx="7">
                        <c:v>1.057628552019999</c:v>
                      </c:pt>
                      <c:pt idx="8">
                        <c:v>1.05850040269</c:v>
                      </c:pt>
                      <c:pt idx="9">
                        <c:v>1.06187178328</c:v>
                      </c:pt>
                      <c:pt idx="10">
                        <c:v>1.06220432641</c:v>
                      </c:pt>
                      <c:pt idx="11">
                        <c:v>1.06245477464</c:v>
                      </c:pt>
                      <c:pt idx="12">
                        <c:v>1.06421237149</c:v>
                      </c:pt>
                      <c:pt idx="13">
                        <c:v>1.06561546449</c:v>
                      </c:pt>
                      <c:pt idx="14">
                        <c:v>1.06748853106</c:v>
                      </c:pt>
                      <c:pt idx="15">
                        <c:v>1.07055394012</c:v>
                      </c:pt>
                      <c:pt idx="16">
                        <c:v>1.07062022574</c:v>
                      </c:pt>
                      <c:pt idx="17">
                        <c:v>1.07242549759</c:v>
                      </c:pt>
                      <c:pt idx="18">
                        <c:v>1.07269754576</c:v>
                      </c:pt>
                      <c:pt idx="19">
                        <c:v>1.07313932253</c:v>
                      </c:pt>
                      <c:pt idx="20">
                        <c:v>1.07402411892</c:v>
                      </c:pt>
                      <c:pt idx="21">
                        <c:v>1.07412962567</c:v>
                      </c:pt>
                      <c:pt idx="22">
                        <c:v>1.07516410141</c:v>
                      </c:pt>
                      <c:pt idx="23">
                        <c:v>1.07981711511</c:v>
                      </c:pt>
                      <c:pt idx="24">
                        <c:v>1.08038215015</c:v>
                      </c:pt>
                      <c:pt idx="25">
                        <c:v>1.08387277254</c:v>
                      </c:pt>
                      <c:pt idx="26">
                        <c:v>1.08618015897</c:v>
                      </c:pt>
                      <c:pt idx="27">
                        <c:v>1.08658386323</c:v>
                      </c:pt>
                      <c:pt idx="28">
                        <c:v>1.08781804671</c:v>
                      </c:pt>
                      <c:pt idx="29">
                        <c:v>1.08856367358</c:v>
                      </c:pt>
                      <c:pt idx="30">
                        <c:v>1.08927699616</c:v>
                      </c:pt>
                      <c:pt idx="31">
                        <c:v>1.09065768699</c:v>
                      </c:pt>
                      <c:pt idx="32">
                        <c:v>1.09075341393</c:v>
                      </c:pt>
                      <c:pt idx="33">
                        <c:v>1.09180684652</c:v>
                      </c:pt>
                      <c:pt idx="34">
                        <c:v>1.09206152298</c:v>
                      </c:pt>
                      <c:pt idx="35">
                        <c:v>1.09313383372</c:v>
                      </c:pt>
                      <c:pt idx="36">
                        <c:v>1.09394511026</c:v>
                      </c:pt>
                      <c:pt idx="37">
                        <c:v>1.09663919703</c:v>
                      </c:pt>
                      <c:pt idx="38">
                        <c:v>1.0974031417</c:v>
                      </c:pt>
                      <c:pt idx="39">
                        <c:v>1.09793001443</c:v>
                      </c:pt>
                      <c:pt idx="40">
                        <c:v>1.10088284052</c:v>
                      </c:pt>
                      <c:pt idx="41">
                        <c:v>1.10807919198</c:v>
                      </c:pt>
                      <c:pt idx="42">
                        <c:v>1.10902615226</c:v>
                      </c:pt>
                      <c:pt idx="43">
                        <c:v>1.10962451619</c:v>
                      </c:pt>
                      <c:pt idx="44">
                        <c:v>1.11486669986</c:v>
                      </c:pt>
                      <c:pt idx="45">
                        <c:v>1.115071292369999</c:v>
                      </c:pt>
                      <c:pt idx="46">
                        <c:v>1.12283448865</c:v>
                      </c:pt>
                      <c:pt idx="47">
                        <c:v>1.12473816424</c:v>
                      </c:pt>
                      <c:pt idx="48">
                        <c:v>1.13116757825</c:v>
                      </c:pt>
                      <c:pt idx="49">
                        <c:v>1.13182382365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lineChart>
        <c:grouping val="standard"/>
        <c:varyColors val="0"/>
        <c:ser>
          <c:idx val="3"/>
          <c:order val="0"/>
          <c:tx>
            <c:v>VILLA Cache Hit Rate</c:v>
          </c:tx>
          <c:spPr>
            <a:ln w="31750" cap="rnd">
              <a:solidFill>
                <a:sysClr val="windowText" lastClr="000000">
                  <a:lumMod val="65000"/>
                  <a:lumOff val="35000"/>
                </a:sys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scurves!$F$46:$BC$46</c:f>
              <c:numCache>
                <c:formatCode>General</c:formatCode>
                <c:ptCount val="50"/>
                <c:pt idx="0">
                  <c:v>0.8</c:v>
                </c:pt>
                <c:pt idx="1">
                  <c:v>8.3</c:v>
                </c:pt>
                <c:pt idx="2">
                  <c:v>16.3</c:v>
                </c:pt>
                <c:pt idx="3">
                  <c:v>8.700000000000001</c:v>
                </c:pt>
                <c:pt idx="4">
                  <c:v>14.4</c:v>
                </c:pt>
                <c:pt idx="5">
                  <c:v>16.7</c:v>
                </c:pt>
                <c:pt idx="6">
                  <c:v>21.5</c:v>
                </c:pt>
                <c:pt idx="7">
                  <c:v>8.0</c:v>
                </c:pt>
                <c:pt idx="8">
                  <c:v>23.0</c:v>
                </c:pt>
                <c:pt idx="9">
                  <c:v>16.7</c:v>
                </c:pt>
                <c:pt idx="10">
                  <c:v>32.8</c:v>
                </c:pt>
                <c:pt idx="11">
                  <c:v>15.4</c:v>
                </c:pt>
                <c:pt idx="12">
                  <c:v>16.8</c:v>
                </c:pt>
                <c:pt idx="13">
                  <c:v>26.5</c:v>
                </c:pt>
                <c:pt idx="14">
                  <c:v>18.8</c:v>
                </c:pt>
                <c:pt idx="15">
                  <c:v>26.7</c:v>
                </c:pt>
                <c:pt idx="16">
                  <c:v>23.1</c:v>
                </c:pt>
                <c:pt idx="17">
                  <c:v>29.2</c:v>
                </c:pt>
                <c:pt idx="18">
                  <c:v>19.4</c:v>
                </c:pt>
                <c:pt idx="19">
                  <c:v>18.3</c:v>
                </c:pt>
                <c:pt idx="20">
                  <c:v>20.1</c:v>
                </c:pt>
                <c:pt idx="21">
                  <c:v>30.7</c:v>
                </c:pt>
                <c:pt idx="22">
                  <c:v>23.0</c:v>
                </c:pt>
                <c:pt idx="23">
                  <c:v>24.7</c:v>
                </c:pt>
                <c:pt idx="24">
                  <c:v>18.6</c:v>
                </c:pt>
                <c:pt idx="25">
                  <c:v>26.6</c:v>
                </c:pt>
                <c:pt idx="26">
                  <c:v>40.2</c:v>
                </c:pt>
                <c:pt idx="27">
                  <c:v>36.2</c:v>
                </c:pt>
                <c:pt idx="28">
                  <c:v>39.7</c:v>
                </c:pt>
                <c:pt idx="29">
                  <c:v>33.8</c:v>
                </c:pt>
                <c:pt idx="30">
                  <c:v>50.1</c:v>
                </c:pt>
                <c:pt idx="31">
                  <c:v>39.2</c:v>
                </c:pt>
                <c:pt idx="32">
                  <c:v>33.7</c:v>
                </c:pt>
                <c:pt idx="33">
                  <c:v>38.0</c:v>
                </c:pt>
                <c:pt idx="34">
                  <c:v>41.5</c:v>
                </c:pt>
                <c:pt idx="35">
                  <c:v>43.1</c:v>
                </c:pt>
                <c:pt idx="36">
                  <c:v>38.4</c:v>
                </c:pt>
                <c:pt idx="37">
                  <c:v>41.6</c:v>
                </c:pt>
                <c:pt idx="38">
                  <c:v>43.9</c:v>
                </c:pt>
                <c:pt idx="39">
                  <c:v>40.4</c:v>
                </c:pt>
                <c:pt idx="40">
                  <c:v>52.9</c:v>
                </c:pt>
                <c:pt idx="41">
                  <c:v>35.4</c:v>
                </c:pt>
                <c:pt idx="42">
                  <c:v>37.6</c:v>
                </c:pt>
                <c:pt idx="43">
                  <c:v>45.9</c:v>
                </c:pt>
                <c:pt idx="44">
                  <c:v>49.8</c:v>
                </c:pt>
                <c:pt idx="45">
                  <c:v>49.9</c:v>
                </c:pt>
                <c:pt idx="46">
                  <c:v>61.3</c:v>
                </c:pt>
                <c:pt idx="47">
                  <c:v>52.7</c:v>
                </c:pt>
                <c:pt idx="48">
                  <c:v>64.9</c:v>
                </c:pt>
                <c:pt idx="49">
                  <c:v>69.1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7132320"/>
        <c:axId val="-2143711968"/>
      </c:lineChart>
      <c:catAx>
        <c:axId val="-2107060800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pPr>
                <a:r>
                  <a:rPr lang="en-US" dirty="0"/>
                  <a:t>Workloads (50)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-2143581552"/>
        <c:crosses val="autoZero"/>
        <c:auto val="1"/>
        <c:lblAlgn val="ctr"/>
        <c:lblOffset val="100"/>
        <c:noMultiLvlLbl val="0"/>
      </c:catAx>
      <c:valAx>
        <c:axId val="-2143581552"/>
        <c:scaling>
          <c:orientation val="minMax"/>
          <c:max val="1.165"/>
          <c:min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pPr>
                <a:r>
                  <a:rPr lang="en-US" sz="2400"/>
                  <a:t>Normalized Speedup</a:t>
                </a:r>
              </a:p>
            </c:rich>
          </c:tx>
          <c:layout>
            <c:manualLayout>
              <c:xMode val="edge"/>
              <c:yMode val="edge"/>
              <c:x val="0.000181971529462387"/>
              <c:y val="0.113853803324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pPr>
            <a:endParaRPr lang="en-US"/>
          </a:p>
        </c:txPr>
        <c:crossAx val="-2107060800"/>
        <c:crosses val="autoZero"/>
        <c:crossBetween val="between"/>
      </c:valAx>
      <c:valAx>
        <c:axId val="-2143711968"/>
        <c:scaling>
          <c:orientation val="minMax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pPr>
                <a:r>
                  <a:rPr 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VILLA Cache </a:t>
                </a: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Hit Rate (%)</a:t>
                </a:r>
              </a:p>
            </c:rich>
          </c:tx>
          <c:layout>
            <c:manualLayout>
              <c:xMode val="edge"/>
              <c:yMode val="edge"/>
              <c:x val="0.954122023809524"/>
              <c:y val="0.1546104906602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pPr>
            <a:endParaRPr lang="en-US"/>
          </a:p>
        </c:txPr>
        <c:crossAx val="-2107132320"/>
        <c:crosses val="max"/>
        <c:crossBetween val="between"/>
      </c:valAx>
      <c:catAx>
        <c:axId val="-2107132320"/>
        <c:scaling>
          <c:orientation val="minMax"/>
        </c:scaling>
        <c:delete val="1"/>
        <c:axPos val="b"/>
        <c:majorTickMark val="out"/>
        <c:minorTickMark val="none"/>
        <c:tickLblPos val="nextTo"/>
        <c:crossAx val="-21437119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150647028496438"/>
          <c:y val="0.0824107016115022"/>
          <c:w val="0.440126781027372"/>
          <c:h val="0.2162317604450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>
          <a:latin typeface="Gill Sans MT" panose="020B0502020104020203" pitchFamily="34" charset="0"/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1208520809899"/>
          <c:y val="0.0445068866685851"/>
          <c:w val="0.723127694975628"/>
          <c:h val="0.856133197043912"/>
        </c:manualLayout>
      </c:layout>
      <c:lineChart>
        <c:grouping val="standard"/>
        <c:varyColors val="0"/>
        <c:ser>
          <c:idx val="1"/>
          <c:order val="1"/>
          <c:tx>
            <c:v>LIP</c:v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scurves!$F$13:$BC$13</c:f>
              <c:numCache>
                <c:formatCode>General</c:formatCode>
                <c:ptCount val="50"/>
                <c:pt idx="0">
                  <c:v>1.02965934359</c:v>
                </c:pt>
                <c:pt idx="1">
                  <c:v>1.03281559536</c:v>
                </c:pt>
                <c:pt idx="2">
                  <c:v>1.03558943311</c:v>
                </c:pt>
                <c:pt idx="3">
                  <c:v>1.04476990343</c:v>
                </c:pt>
                <c:pt idx="4">
                  <c:v>1.04636161186</c:v>
                </c:pt>
                <c:pt idx="5">
                  <c:v>1.05214307617</c:v>
                </c:pt>
                <c:pt idx="6">
                  <c:v>1.05610929478</c:v>
                </c:pt>
                <c:pt idx="7">
                  <c:v>1.057628552019999</c:v>
                </c:pt>
                <c:pt idx="8">
                  <c:v>1.05850040269</c:v>
                </c:pt>
                <c:pt idx="9">
                  <c:v>1.06187178328</c:v>
                </c:pt>
                <c:pt idx="10">
                  <c:v>1.06220432641</c:v>
                </c:pt>
                <c:pt idx="11">
                  <c:v>1.06245477464</c:v>
                </c:pt>
                <c:pt idx="12">
                  <c:v>1.06421237149</c:v>
                </c:pt>
                <c:pt idx="13">
                  <c:v>1.06561546449</c:v>
                </c:pt>
                <c:pt idx="14">
                  <c:v>1.06748853106</c:v>
                </c:pt>
                <c:pt idx="15">
                  <c:v>1.07055394012</c:v>
                </c:pt>
                <c:pt idx="16">
                  <c:v>1.07062022574</c:v>
                </c:pt>
                <c:pt idx="17">
                  <c:v>1.07242549759</c:v>
                </c:pt>
                <c:pt idx="18">
                  <c:v>1.07269754576</c:v>
                </c:pt>
                <c:pt idx="19">
                  <c:v>1.07313932253</c:v>
                </c:pt>
                <c:pt idx="20">
                  <c:v>1.07402411892</c:v>
                </c:pt>
                <c:pt idx="21">
                  <c:v>1.07412962567</c:v>
                </c:pt>
                <c:pt idx="22">
                  <c:v>1.07516410141</c:v>
                </c:pt>
                <c:pt idx="23">
                  <c:v>1.07981711511</c:v>
                </c:pt>
                <c:pt idx="24">
                  <c:v>1.08038215015</c:v>
                </c:pt>
                <c:pt idx="25">
                  <c:v>1.08387277254</c:v>
                </c:pt>
                <c:pt idx="26">
                  <c:v>1.08618015897</c:v>
                </c:pt>
                <c:pt idx="27">
                  <c:v>1.08658386323</c:v>
                </c:pt>
                <c:pt idx="28">
                  <c:v>1.08781804671</c:v>
                </c:pt>
                <c:pt idx="29">
                  <c:v>1.08856367358</c:v>
                </c:pt>
                <c:pt idx="30">
                  <c:v>1.08927699616</c:v>
                </c:pt>
                <c:pt idx="31">
                  <c:v>1.09065768699</c:v>
                </c:pt>
                <c:pt idx="32">
                  <c:v>1.09075341393</c:v>
                </c:pt>
                <c:pt idx="33">
                  <c:v>1.09180684652</c:v>
                </c:pt>
                <c:pt idx="34">
                  <c:v>1.09206152298</c:v>
                </c:pt>
                <c:pt idx="35">
                  <c:v>1.09313383372</c:v>
                </c:pt>
                <c:pt idx="36">
                  <c:v>1.09394511026</c:v>
                </c:pt>
                <c:pt idx="37">
                  <c:v>1.09663919703</c:v>
                </c:pt>
                <c:pt idx="38">
                  <c:v>1.0974031417</c:v>
                </c:pt>
                <c:pt idx="39">
                  <c:v>1.09793001443</c:v>
                </c:pt>
                <c:pt idx="40">
                  <c:v>1.10088284052</c:v>
                </c:pt>
                <c:pt idx="41">
                  <c:v>1.10807919198</c:v>
                </c:pt>
                <c:pt idx="42">
                  <c:v>1.10902615226</c:v>
                </c:pt>
                <c:pt idx="43">
                  <c:v>1.10962451619</c:v>
                </c:pt>
                <c:pt idx="44">
                  <c:v>1.11486669986</c:v>
                </c:pt>
                <c:pt idx="45">
                  <c:v>1.115071292369999</c:v>
                </c:pt>
                <c:pt idx="46">
                  <c:v>1.12283448865</c:v>
                </c:pt>
                <c:pt idx="47">
                  <c:v>1.12473816424</c:v>
                </c:pt>
                <c:pt idx="48">
                  <c:v>1.13116757825</c:v>
                </c:pt>
                <c:pt idx="49">
                  <c:v>1.13182382365</c:v>
                </c:pt>
              </c:numCache>
            </c:numRef>
          </c:val>
          <c:smooth val="0"/>
        </c:ser>
        <c:ser>
          <c:idx val="0"/>
          <c:order val="3"/>
          <c:tx>
            <c:v>Baseline</c:v>
          </c:tx>
          <c:spPr>
            <a:ln w="476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scurves!$F$11:$BC$11</c:f>
              <c:numCache>
                <c:formatCode>General</c:formatCode>
                <c:ptCount val="50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6194432"/>
        <c:axId val="-2105947776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v>VILLA</c:v>
                </c:tx>
                <c:spPr>
                  <a:ln w="63500" cap="rnd">
                    <a:solidFill>
                      <a:srgbClr val="00B050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scurves!$F$49:$BC$49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0.999141294186</c:v>
                      </c:pt>
                      <c:pt idx="1">
                        <c:v>1.00493415189</c:v>
                      </c:pt>
                      <c:pt idx="2">
                        <c:v>1.01028615347</c:v>
                      </c:pt>
                      <c:pt idx="3">
                        <c:v>1.0140463429</c:v>
                      </c:pt>
                      <c:pt idx="4">
                        <c:v>1.01511355122</c:v>
                      </c:pt>
                      <c:pt idx="5">
                        <c:v>1.01891197396</c:v>
                      </c:pt>
                      <c:pt idx="6">
                        <c:v>1.01898769583</c:v>
                      </c:pt>
                      <c:pt idx="7">
                        <c:v>1.01994269403</c:v>
                      </c:pt>
                      <c:pt idx="8">
                        <c:v>1.02041827846</c:v>
                      </c:pt>
                      <c:pt idx="9">
                        <c:v>1.02060293806</c:v>
                      </c:pt>
                      <c:pt idx="10">
                        <c:v>1.02064415993</c:v>
                      </c:pt>
                      <c:pt idx="11">
                        <c:v>1.02175865167</c:v>
                      </c:pt>
                      <c:pt idx="12">
                        <c:v>1.0222267643</c:v>
                      </c:pt>
                      <c:pt idx="13">
                        <c:v>1.02245993998</c:v>
                      </c:pt>
                      <c:pt idx="14">
                        <c:v>1.02280278304</c:v>
                      </c:pt>
                      <c:pt idx="15">
                        <c:v>1.02290158961</c:v>
                      </c:pt>
                      <c:pt idx="16">
                        <c:v>1.02416631246</c:v>
                      </c:pt>
                      <c:pt idx="17">
                        <c:v>1.02494810286</c:v>
                      </c:pt>
                      <c:pt idx="18">
                        <c:v>1.02527012335</c:v>
                      </c:pt>
                      <c:pt idx="19">
                        <c:v>1.02719667181</c:v>
                      </c:pt>
                      <c:pt idx="20">
                        <c:v>1.02807589773</c:v>
                      </c:pt>
                      <c:pt idx="21">
                        <c:v>1.0296758831</c:v>
                      </c:pt>
                      <c:pt idx="22">
                        <c:v>1.02985061563</c:v>
                      </c:pt>
                      <c:pt idx="23">
                        <c:v>1.03041196109</c:v>
                      </c:pt>
                      <c:pt idx="24">
                        <c:v>1.03620231067</c:v>
                      </c:pt>
                      <c:pt idx="25">
                        <c:v>1.03942433937</c:v>
                      </c:pt>
                      <c:pt idx="26">
                        <c:v>1.04611323227</c:v>
                      </c:pt>
                      <c:pt idx="27">
                        <c:v>1.04614029986</c:v>
                      </c:pt>
                      <c:pt idx="28">
                        <c:v>1.05183874542</c:v>
                      </c:pt>
                      <c:pt idx="29">
                        <c:v>1.05202208026</c:v>
                      </c:pt>
                      <c:pt idx="30">
                        <c:v>1.05396981424</c:v>
                      </c:pt>
                      <c:pt idx="31">
                        <c:v>1.06102157217</c:v>
                      </c:pt>
                      <c:pt idx="32">
                        <c:v>1.06219201575</c:v>
                      </c:pt>
                      <c:pt idx="33">
                        <c:v>1.06422107035</c:v>
                      </c:pt>
                      <c:pt idx="34">
                        <c:v>1.06464894547</c:v>
                      </c:pt>
                      <c:pt idx="35">
                        <c:v>1.07140695787</c:v>
                      </c:pt>
                      <c:pt idx="36">
                        <c:v>1.07499895299</c:v>
                      </c:pt>
                      <c:pt idx="37">
                        <c:v>1.07541161529</c:v>
                      </c:pt>
                      <c:pt idx="38">
                        <c:v>1.07818458659</c:v>
                      </c:pt>
                      <c:pt idx="39">
                        <c:v>1.08157772261</c:v>
                      </c:pt>
                      <c:pt idx="40">
                        <c:v>1.08232490543</c:v>
                      </c:pt>
                      <c:pt idx="41">
                        <c:v>1.08386246757</c:v>
                      </c:pt>
                      <c:pt idx="42">
                        <c:v>1.08925971187</c:v>
                      </c:pt>
                      <c:pt idx="43">
                        <c:v>1.10175474289</c:v>
                      </c:pt>
                      <c:pt idx="44">
                        <c:v>1.10265060393</c:v>
                      </c:pt>
                      <c:pt idx="45">
                        <c:v>1.10391156782</c:v>
                      </c:pt>
                      <c:pt idx="46">
                        <c:v>1.11201865515</c:v>
                      </c:pt>
                      <c:pt idx="47">
                        <c:v>1.13339194553</c:v>
                      </c:pt>
                      <c:pt idx="48">
                        <c:v>1.14456548055</c:v>
                      </c:pt>
                      <c:pt idx="49">
                        <c:v>1.16052553053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5837536"/>
        <c:axId val="-2105893376"/>
        <c:extLst>
          <c:ext xmlns:c15="http://schemas.microsoft.com/office/drawing/2012/chart" uri="{02D57815-91ED-43cb-92C2-25804820EDAC}">
            <c15:filteredLineSeries>
              <c15:ser>
                <c:idx val="3"/>
                <c:order val="0"/>
                <c:tx>
                  <c:v>VILLA Cache Hit Rate</c:v>
                </c:tx>
                <c:spPr>
                  <a:ln w="31750" cap="rnd">
                    <a:solidFill>
                      <a:schemeClr val="bg1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scurves!$F$46:$BC$46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0.8</c:v>
                      </c:pt>
                      <c:pt idx="1">
                        <c:v>8.3</c:v>
                      </c:pt>
                      <c:pt idx="2">
                        <c:v>16.3</c:v>
                      </c:pt>
                      <c:pt idx="3">
                        <c:v>8.700000000000001</c:v>
                      </c:pt>
                      <c:pt idx="4">
                        <c:v>14.4</c:v>
                      </c:pt>
                      <c:pt idx="5">
                        <c:v>16.7</c:v>
                      </c:pt>
                      <c:pt idx="6">
                        <c:v>21.5</c:v>
                      </c:pt>
                      <c:pt idx="7">
                        <c:v>8.0</c:v>
                      </c:pt>
                      <c:pt idx="8">
                        <c:v>23.0</c:v>
                      </c:pt>
                      <c:pt idx="9">
                        <c:v>16.7</c:v>
                      </c:pt>
                      <c:pt idx="10">
                        <c:v>32.8</c:v>
                      </c:pt>
                      <c:pt idx="11">
                        <c:v>15.4</c:v>
                      </c:pt>
                      <c:pt idx="12">
                        <c:v>16.8</c:v>
                      </c:pt>
                      <c:pt idx="13">
                        <c:v>26.5</c:v>
                      </c:pt>
                      <c:pt idx="14">
                        <c:v>18.8</c:v>
                      </c:pt>
                      <c:pt idx="15">
                        <c:v>26.7</c:v>
                      </c:pt>
                      <c:pt idx="16">
                        <c:v>23.1</c:v>
                      </c:pt>
                      <c:pt idx="17">
                        <c:v>29.2</c:v>
                      </c:pt>
                      <c:pt idx="18">
                        <c:v>19.4</c:v>
                      </c:pt>
                      <c:pt idx="19">
                        <c:v>18.3</c:v>
                      </c:pt>
                      <c:pt idx="20">
                        <c:v>20.1</c:v>
                      </c:pt>
                      <c:pt idx="21">
                        <c:v>30.7</c:v>
                      </c:pt>
                      <c:pt idx="22">
                        <c:v>23.0</c:v>
                      </c:pt>
                      <c:pt idx="23">
                        <c:v>24.7</c:v>
                      </c:pt>
                      <c:pt idx="24">
                        <c:v>18.6</c:v>
                      </c:pt>
                      <c:pt idx="25">
                        <c:v>26.6</c:v>
                      </c:pt>
                      <c:pt idx="26">
                        <c:v>40.2</c:v>
                      </c:pt>
                      <c:pt idx="27">
                        <c:v>36.2</c:v>
                      </c:pt>
                      <c:pt idx="28">
                        <c:v>39.7</c:v>
                      </c:pt>
                      <c:pt idx="29">
                        <c:v>33.8</c:v>
                      </c:pt>
                      <c:pt idx="30">
                        <c:v>50.1</c:v>
                      </c:pt>
                      <c:pt idx="31">
                        <c:v>39.2</c:v>
                      </c:pt>
                      <c:pt idx="32">
                        <c:v>33.7</c:v>
                      </c:pt>
                      <c:pt idx="33">
                        <c:v>38.0</c:v>
                      </c:pt>
                      <c:pt idx="34">
                        <c:v>41.5</c:v>
                      </c:pt>
                      <c:pt idx="35">
                        <c:v>43.1</c:v>
                      </c:pt>
                      <c:pt idx="36">
                        <c:v>38.4</c:v>
                      </c:pt>
                      <c:pt idx="37">
                        <c:v>41.6</c:v>
                      </c:pt>
                      <c:pt idx="38">
                        <c:v>43.9</c:v>
                      </c:pt>
                      <c:pt idx="39">
                        <c:v>40.4</c:v>
                      </c:pt>
                      <c:pt idx="40">
                        <c:v>52.9</c:v>
                      </c:pt>
                      <c:pt idx="41">
                        <c:v>35.4</c:v>
                      </c:pt>
                      <c:pt idx="42">
                        <c:v>37.6</c:v>
                      </c:pt>
                      <c:pt idx="43">
                        <c:v>45.9</c:v>
                      </c:pt>
                      <c:pt idx="44">
                        <c:v>49.8</c:v>
                      </c:pt>
                      <c:pt idx="45">
                        <c:v>49.9</c:v>
                      </c:pt>
                      <c:pt idx="46">
                        <c:v>61.3</c:v>
                      </c:pt>
                      <c:pt idx="47">
                        <c:v>52.7</c:v>
                      </c:pt>
                      <c:pt idx="48">
                        <c:v>64.9</c:v>
                      </c:pt>
                      <c:pt idx="49">
                        <c:v>69.1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-210619443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pPr>
                <a:r>
                  <a:rPr lang="en-US" dirty="0"/>
                  <a:t>Workloads (50)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-2105947776"/>
        <c:crosses val="autoZero"/>
        <c:auto val="1"/>
        <c:lblAlgn val="ctr"/>
        <c:lblOffset val="100"/>
        <c:noMultiLvlLbl val="0"/>
      </c:catAx>
      <c:valAx>
        <c:axId val="-2105947776"/>
        <c:scaling>
          <c:orientation val="minMax"/>
          <c:max val="1.165"/>
          <c:min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pPr>
                <a:r>
                  <a:rPr lang="en-US" sz="2400"/>
                  <a:t>Normalized Speedup</a:t>
                </a:r>
              </a:p>
            </c:rich>
          </c:tx>
          <c:layout>
            <c:manualLayout>
              <c:xMode val="edge"/>
              <c:yMode val="edge"/>
              <c:x val="0.000181971529462387"/>
              <c:y val="0.113853803324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pPr>
            <a:endParaRPr lang="en-US"/>
          </a:p>
        </c:txPr>
        <c:crossAx val="-2106194432"/>
        <c:crosses val="autoZero"/>
        <c:crossBetween val="between"/>
      </c:valAx>
      <c:valAx>
        <c:axId val="-2105893376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-2105837536"/>
        <c:crosses val="max"/>
        <c:crossBetween val="between"/>
      </c:valAx>
      <c:catAx>
        <c:axId val="-2105837536"/>
        <c:scaling>
          <c:orientation val="minMax"/>
        </c:scaling>
        <c:delete val="1"/>
        <c:axPos val="b"/>
        <c:majorTickMark val="out"/>
        <c:minorTickMark val="none"/>
        <c:tickLblPos val="nextTo"/>
        <c:crossAx val="-21058933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133459528496438"/>
          <c:y val="0.0236449518027901"/>
          <c:w val="0.206616047994001"/>
          <c:h val="0.1807977330173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>
          <a:latin typeface="Gill Sans MT" panose="020B0502020104020203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DCFED-A1D8-524F-8691-64366B4F15E0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43AAD-6A11-DA43-B221-C418B62A2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767A8-4BC0-4B1C-8943-65C75CA72AC4}" type="datetimeFigureOut">
              <a:rPr lang="en-US" smtClean="0"/>
              <a:pPr/>
              <a:t>3/22/16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59C2D-02FE-4C64-AD33-18B082577A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6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9C2D-02FE-4C64-AD33-18B082577A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30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9C2D-02FE-4C64-AD33-18B082577A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90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9C2D-02FE-4C64-AD33-18B082577A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30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9C2D-02FE-4C64-AD33-18B082577A5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2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9C2D-02FE-4C64-AD33-18B082577A5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59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9C2D-02FE-4C64-AD33-18B082577A5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80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9C2D-02FE-4C64-AD33-18B082577A5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82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9C2D-02FE-4C64-AD33-18B082577A5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49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9C2D-02FE-4C64-AD33-18B082577A5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24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9C2D-02FE-4C64-AD33-18B082577A5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99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9C2D-02FE-4C64-AD33-18B082577A5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7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9C2D-02FE-4C64-AD33-18B082577A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62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9C2D-02FE-4C64-AD33-18B082577A5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29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9C2D-02FE-4C64-AD33-18B082577A5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90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9C2D-02FE-4C64-AD33-18B082577A5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73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9C2D-02FE-4C64-AD33-18B082577A5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8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9C2D-02FE-4C64-AD33-18B082577A5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84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9C2D-02FE-4C64-AD33-18B082577A5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9C2D-02FE-4C64-AD33-18B082577A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6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9C2D-02FE-4C64-AD33-18B082577A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22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9C2D-02FE-4C64-AD33-18B082577A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9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9C2D-02FE-4C64-AD33-18B082577A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86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9C2D-02FE-4C64-AD33-18B082577A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3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9C2D-02FE-4C64-AD33-18B082577A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9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9C2D-02FE-4C64-AD33-18B082577A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1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111EC4E2-6E65-4B38-A9F0-2491CD022231}" type="datetime1">
              <a:rPr lang="en-US" smtClean="0"/>
              <a:pPr/>
              <a:t>3/22/16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</a:lstStyle>
          <a:p>
            <a:fld id="{13F32364-6BA0-48AA-B029-3ED2192016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5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A0BD-C698-4141-B404-5A877B3AA909}" type="datetime1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2364-6BA0-48AA-B029-3ED2192016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C6B9-10FF-4561-B52B-0EFAB655D039}" type="datetime1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2364-6BA0-48AA-B029-3ED2192016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0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143000"/>
          </a:xfrm>
        </p:spPr>
        <p:txBody>
          <a:bodyPr>
            <a:normAutofit/>
          </a:bodyPr>
          <a:lstStyle>
            <a:lvl1pPr algn="l">
              <a:defRPr sz="3800" b="1">
                <a:solidFill>
                  <a:schemeClr val="tx1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334000"/>
          </a:xfrm>
        </p:spPr>
        <p:txBody>
          <a:bodyPr/>
          <a:lstStyle>
            <a:lvl1pPr>
              <a:defRPr sz="2800">
                <a:latin typeface="Gill Sans MT" panose="020B0502020104020203" pitchFamily="34" charset="0"/>
              </a:defRPr>
            </a:lvl1pPr>
            <a:lvl2pPr>
              <a:defRPr sz="2400">
                <a:latin typeface="Gill Sans MT" panose="020B0502020104020203" pitchFamily="34" charset="0"/>
              </a:defRPr>
            </a:lvl2pPr>
            <a:lvl3pPr>
              <a:defRPr sz="2000"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</a:lstStyle>
          <a:p>
            <a:fld id="{13F32364-6BA0-48AA-B029-3ED2192016F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04800" y="1066800"/>
            <a:ext cx="85344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11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EE5E-49E3-41BC-B690-56250386BB7E}" type="datetime1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2364-6BA0-48AA-B029-3ED2192016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77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F18D-3D7C-411A-A3D5-BE9D715C217A}" type="datetime1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2364-6BA0-48AA-B029-3ED2192016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7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61C9-07B9-4029-8A9C-6B9D4FE4DECF}" type="datetime1">
              <a:rPr lang="en-US" smtClean="0"/>
              <a:t>3/22/16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2364-6BA0-48AA-B029-3ED2192016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49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F76E-CE6C-410C-8FDC-D0091C24DEF1}" type="datetime1">
              <a:rPr lang="en-US" smtClean="0"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2364-6BA0-48AA-B029-3ED2192016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38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B8DD-F4B6-4735-BE3E-A30AC9916A28}" type="datetime1">
              <a:rPr lang="en-US" smtClean="0"/>
              <a:t>3/22/16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2364-6BA0-48AA-B029-3ED2192016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64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2D7-3DDB-4FFD-8B82-F323B81C51BF}" type="datetime1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2364-6BA0-48AA-B029-3ED2192016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64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1807-3D87-4FB5-A3F7-954D5D4F8EE2}" type="datetime1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2364-6BA0-48AA-B029-3ED2192016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6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6C65B-3C59-4ED5-9C7F-730621DD0788}" type="datetime1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32364-6BA0-48AA-B029-3ED2192016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6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CMU-SAFARI/ramulator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CMU-SAFARI/ramulator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847850"/>
          </a:xfrm>
        </p:spPr>
        <p:txBody>
          <a:bodyPr>
            <a:noAutofit/>
          </a:bodyPr>
          <a:lstStyle/>
          <a:p>
            <a:r>
              <a:rPr lang="en-US" sz="4400" dirty="0"/>
              <a:t>Low-Cost </a:t>
            </a:r>
            <a:r>
              <a:rPr lang="en-US" sz="4400" dirty="0" smtClean="0"/>
              <a:t>Inter-Linked Subarrays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400" dirty="0" smtClean="0"/>
              <a:t>(LISA)</a:t>
            </a:r>
            <a:r>
              <a:rPr lang="en-US" sz="3600" b="0" dirty="0"/>
              <a:t/>
            </a:r>
            <a:br>
              <a:rPr lang="en-US" sz="3600" b="0" dirty="0"/>
            </a:br>
            <a:r>
              <a:rPr lang="en-US" sz="3000" b="0" dirty="0"/>
              <a:t>Enabling Fast Inter-Subarray Data </a:t>
            </a:r>
            <a:r>
              <a:rPr lang="en-US" sz="3000" b="0" dirty="0" smtClean="0"/>
              <a:t>Movement </a:t>
            </a:r>
            <a:r>
              <a:rPr lang="en-US" sz="3000" b="0" dirty="0"/>
              <a:t>in DRAM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6700" y="3581400"/>
            <a:ext cx="8610600" cy="1522730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CC0000"/>
                </a:solidFill>
              </a:rPr>
              <a:t>Kevin </a:t>
            </a:r>
            <a:r>
              <a:rPr lang="en-US" sz="3000" b="1" dirty="0" smtClean="0">
                <a:solidFill>
                  <a:srgbClr val="CC0000"/>
                </a:solidFill>
              </a:rPr>
              <a:t>Chang </a:t>
            </a: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err="1" smtClean="0">
                <a:solidFill>
                  <a:schemeClr val="tx1"/>
                </a:solidFill>
              </a:rPr>
              <a:t>Prashant</a:t>
            </a:r>
            <a:r>
              <a:rPr lang="en-US" sz="2800" dirty="0" smtClean="0">
                <a:solidFill>
                  <a:schemeClr val="tx1"/>
                </a:solidFill>
              </a:rPr>
              <a:t> Nair, </a:t>
            </a:r>
            <a:r>
              <a:rPr lang="en-US" sz="2800" dirty="0" err="1">
                <a:solidFill>
                  <a:srgbClr val="CC0000"/>
                </a:solidFill>
              </a:rPr>
              <a:t>Donghyuk</a:t>
            </a:r>
            <a:r>
              <a:rPr lang="en-US" sz="2800" dirty="0">
                <a:solidFill>
                  <a:srgbClr val="CC0000"/>
                </a:solidFill>
              </a:rPr>
              <a:t> Lee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rgbClr val="CC0000"/>
                </a:solidFill>
              </a:rPr>
              <a:t>Saugata</a:t>
            </a:r>
            <a:r>
              <a:rPr lang="en-US" sz="2800" dirty="0">
                <a:solidFill>
                  <a:srgbClr val="CC0000"/>
                </a:solidFill>
              </a:rPr>
              <a:t> </a:t>
            </a:r>
            <a:r>
              <a:rPr lang="en-US" sz="2800" dirty="0" err="1">
                <a:solidFill>
                  <a:srgbClr val="CC0000"/>
                </a:solidFill>
              </a:rPr>
              <a:t>Ghose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err="1">
                <a:solidFill>
                  <a:schemeClr val="tx1"/>
                </a:solidFill>
              </a:rPr>
              <a:t>Moinuddin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Qureshi, </a:t>
            </a:r>
            <a:r>
              <a:rPr lang="en-US" sz="2800" dirty="0">
                <a:solidFill>
                  <a:schemeClr val="tx1"/>
                </a:solidFill>
              </a:rPr>
              <a:t>and </a:t>
            </a:r>
            <a:r>
              <a:rPr lang="en-US" sz="2800" dirty="0" err="1">
                <a:solidFill>
                  <a:srgbClr val="CC0000"/>
                </a:solidFill>
              </a:rPr>
              <a:t>Onur</a:t>
            </a:r>
            <a:r>
              <a:rPr lang="en-US" sz="2800" dirty="0">
                <a:solidFill>
                  <a:srgbClr val="CC0000"/>
                </a:solidFill>
              </a:rPr>
              <a:t> </a:t>
            </a:r>
            <a:r>
              <a:rPr lang="en-US" sz="2800" dirty="0" err="1">
                <a:solidFill>
                  <a:srgbClr val="CC0000"/>
                </a:solidFill>
              </a:rPr>
              <a:t>Mutlu</a:t>
            </a:r>
            <a:endParaRPr lang="en-US" sz="2800" dirty="0">
              <a:solidFill>
                <a:srgbClr val="CC0000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712" y="5257646"/>
            <a:ext cx="2794000" cy="148366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33400" y="5527769"/>
            <a:ext cx="1509580" cy="918114"/>
            <a:chOff x="478639" y="5690963"/>
            <a:chExt cx="1509580" cy="918114"/>
          </a:xfrm>
        </p:grpSpPr>
        <p:pic>
          <p:nvPicPr>
            <p:cNvPr id="7" name="Picture 4" descr="safari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8639" y="5690963"/>
              <a:ext cx="1509580" cy="436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9" descr="CARET_LOGO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39" y="6197597"/>
              <a:ext cx="1509580" cy="411480"/>
            </a:xfrm>
            <a:prstGeom prst="rect">
              <a:avLst/>
            </a:prstGeom>
          </p:spPr>
        </p:pic>
      </p:grpSp>
      <p:pic>
        <p:nvPicPr>
          <p:cNvPr id="11" name="Picture 11" descr="BLU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746160"/>
            <a:ext cx="3352800" cy="50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6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Low-Cost Interlinked Subarrays (LISA)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2364-6BA0-48AA-B029-3ED2192016FC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9" name="iso1"/>
          <p:cNvGrpSpPr/>
          <p:nvPr/>
        </p:nvGrpSpPr>
        <p:grpSpPr>
          <a:xfrm>
            <a:off x="774997" y="3541187"/>
            <a:ext cx="1648889" cy="467501"/>
            <a:chOff x="1341483" y="3114827"/>
            <a:chExt cx="1648889" cy="467501"/>
          </a:xfrm>
        </p:grpSpPr>
        <p:sp>
          <p:nvSpPr>
            <p:cNvPr id="19" name="iso highlight"/>
            <p:cNvSpPr/>
            <p:nvPr/>
          </p:nvSpPr>
          <p:spPr>
            <a:xfrm>
              <a:off x="1341483" y="3133897"/>
              <a:ext cx="1648889" cy="448431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iso"/>
            <p:cNvGrpSpPr/>
            <p:nvPr/>
          </p:nvGrpSpPr>
          <p:grpSpPr>
            <a:xfrm>
              <a:off x="1466475" y="3114827"/>
              <a:ext cx="1379335" cy="467501"/>
              <a:chOff x="1466475" y="3114827"/>
              <a:chExt cx="1379335" cy="467501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66475" y="3118824"/>
                <a:ext cx="131621" cy="462341"/>
                <a:chOff x="2076075" y="3911669"/>
                <a:chExt cx="131621" cy="462341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 flipH="1" flipV="1">
                  <a:off x="2076075" y="4072843"/>
                  <a:ext cx="129295" cy="248922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Group 107"/>
              <p:cNvGrpSpPr/>
              <p:nvPr/>
            </p:nvGrpSpPr>
            <p:grpSpPr>
              <a:xfrm>
                <a:off x="1883198" y="3119987"/>
                <a:ext cx="131621" cy="462341"/>
                <a:chOff x="2076075" y="3911669"/>
                <a:chExt cx="131621" cy="462341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 flipH="1" flipV="1">
                  <a:off x="2076075" y="4072843"/>
                  <a:ext cx="129295" cy="248922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/>
              <p:cNvGrpSpPr/>
              <p:nvPr/>
            </p:nvGrpSpPr>
            <p:grpSpPr>
              <a:xfrm>
                <a:off x="2301789" y="3119987"/>
                <a:ext cx="131621" cy="462341"/>
                <a:chOff x="2076075" y="3911669"/>
                <a:chExt cx="131621" cy="462341"/>
              </a:xfrm>
            </p:grpSpPr>
            <p:cxnSp>
              <p:nvCxnSpPr>
                <p:cNvPr id="117" name="Straight Connector 116"/>
                <p:cNvCxnSpPr/>
                <p:nvPr/>
              </p:nvCxnSpPr>
              <p:spPr>
                <a:xfrm flipH="1" flipV="1">
                  <a:off x="2076075" y="4072843"/>
                  <a:ext cx="129295" cy="248922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19"/>
              <p:cNvGrpSpPr/>
              <p:nvPr/>
            </p:nvGrpSpPr>
            <p:grpSpPr>
              <a:xfrm>
                <a:off x="2714189" y="3114827"/>
                <a:ext cx="131621" cy="462341"/>
                <a:chOff x="2076075" y="3911669"/>
                <a:chExt cx="131621" cy="462341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 flipH="1" flipV="1">
                  <a:off x="2076075" y="4072843"/>
                  <a:ext cx="129295" cy="248922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" name="bank"/>
          <p:cNvGrpSpPr/>
          <p:nvPr/>
        </p:nvGrpSpPr>
        <p:grpSpPr>
          <a:xfrm>
            <a:off x="533400" y="1893010"/>
            <a:ext cx="2294345" cy="4367307"/>
            <a:chOff x="838200" y="1893010"/>
            <a:chExt cx="2294345" cy="4367307"/>
          </a:xfrm>
        </p:grpSpPr>
        <p:grpSp>
          <p:nvGrpSpPr>
            <p:cNvPr id="122" name="databus"/>
            <p:cNvGrpSpPr/>
            <p:nvPr/>
          </p:nvGrpSpPr>
          <p:grpSpPr>
            <a:xfrm>
              <a:off x="1241232" y="2301228"/>
              <a:ext cx="1891313" cy="3553243"/>
              <a:chOff x="872304" y="2006632"/>
              <a:chExt cx="2460450" cy="3553243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 flipH="1">
                <a:off x="872304" y="4955220"/>
                <a:ext cx="2460450" cy="0"/>
              </a:xfrm>
              <a:prstGeom prst="lin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solidFill>
                  <a:schemeClr val="accent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3332754" y="2006632"/>
                <a:ext cx="0" cy="3553243"/>
              </a:xfrm>
              <a:prstGeom prst="lin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solidFill>
                  <a:schemeClr val="accent2"/>
                </a:solidFill>
                <a:prstDash val="solid"/>
                <a:miter lim="800000"/>
                <a:headEnd type="triangle" w="lg" len="lg"/>
                <a:tailEnd type="triangle" w="lg" len="lg"/>
              </a:ln>
              <a:effectLst/>
            </p:spPr>
          </p:cxnSp>
          <p:cxnSp>
            <p:nvCxnSpPr>
              <p:cNvPr id="113" name="Straight Connector 112"/>
              <p:cNvCxnSpPr/>
              <p:nvPr/>
            </p:nvCxnSpPr>
            <p:spPr>
              <a:xfrm flipH="1">
                <a:off x="872304" y="2899674"/>
                <a:ext cx="2460450" cy="0"/>
              </a:xfrm>
              <a:prstGeom prst="lin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solidFill>
                  <a:schemeClr val="accent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" name="sa 1"/>
            <p:cNvGrpSpPr/>
            <p:nvPr/>
          </p:nvGrpSpPr>
          <p:grpSpPr>
            <a:xfrm>
              <a:off x="838200" y="1893010"/>
              <a:ext cx="1948113" cy="1689560"/>
              <a:chOff x="2852487" y="2123752"/>
              <a:chExt cx="1948113" cy="1689560"/>
            </a:xfrm>
          </p:grpSpPr>
          <p:grpSp>
            <p:nvGrpSpPr>
              <p:cNvPr id="297" name="Group 296"/>
              <p:cNvGrpSpPr/>
              <p:nvPr/>
            </p:nvGrpSpPr>
            <p:grpSpPr>
              <a:xfrm>
                <a:off x="3348370" y="2123752"/>
                <a:ext cx="1250172" cy="1144705"/>
                <a:chOff x="6856240" y="2176752"/>
                <a:chExt cx="1250172" cy="1588746"/>
              </a:xfrm>
            </p:grpSpPr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6856240" y="2176752"/>
                  <a:ext cx="0" cy="1588746"/>
                </a:xfrm>
                <a:prstGeom prst="lin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7272964" y="2176752"/>
                  <a:ext cx="0" cy="1588746"/>
                </a:xfrm>
                <a:prstGeom prst="lin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7689688" y="2176752"/>
                  <a:ext cx="0" cy="1588746"/>
                </a:xfrm>
                <a:prstGeom prst="lin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06412" y="2176752"/>
                  <a:ext cx="0" cy="1588746"/>
                </a:xfrm>
                <a:prstGeom prst="lin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44" name="Rounded Rectangle 243"/>
              <p:cNvSpPr/>
              <p:nvPr/>
            </p:nvSpPr>
            <p:spPr>
              <a:xfrm>
                <a:off x="2852487" y="2181102"/>
                <a:ext cx="207022" cy="990597"/>
              </a:xfrm>
              <a:prstGeom prst="roundRect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vert="vert27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3059509" y="2331558"/>
                <a:ext cx="1741091" cy="701733"/>
                <a:chOff x="6567379" y="2828598"/>
                <a:chExt cx="2383118" cy="701733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6567379" y="2828598"/>
                  <a:ext cx="2383118" cy="0"/>
                </a:xfrm>
                <a:prstGeom prst="lin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6567379" y="3179465"/>
                  <a:ext cx="2383118" cy="0"/>
                </a:xfrm>
                <a:prstGeom prst="lin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8" name="Straight Connector 247"/>
                <p:cNvCxnSpPr/>
                <p:nvPr/>
              </p:nvCxnSpPr>
              <p:spPr>
                <a:xfrm flipV="1">
                  <a:off x="6567379" y="3524307"/>
                  <a:ext cx="2383118" cy="6024"/>
                </a:xfrm>
                <a:prstGeom prst="lin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83" name="Group 282"/>
              <p:cNvGrpSpPr/>
              <p:nvPr/>
            </p:nvGrpSpPr>
            <p:grpSpPr>
              <a:xfrm>
                <a:off x="3203938" y="3268458"/>
                <a:ext cx="288863" cy="544854"/>
                <a:chOff x="7527818" y="3399502"/>
                <a:chExt cx="365760" cy="689898"/>
              </a:xfrm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7527818" y="3399502"/>
                  <a:ext cx="365760" cy="689898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290" name="Group 289"/>
                <p:cNvGrpSpPr/>
                <p:nvPr/>
              </p:nvGrpSpPr>
              <p:grpSpPr>
                <a:xfrm>
                  <a:off x="7596548" y="3446841"/>
                  <a:ext cx="228300" cy="595221"/>
                  <a:chOff x="6229860" y="2963660"/>
                  <a:chExt cx="228300" cy="595221"/>
                </a:xfrm>
              </p:grpSpPr>
              <p:sp>
                <p:nvSpPr>
                  <p:cNvPr id="291" name="Rounded Rectangle 290"/>
                  <p:cNvSpPr/>
                  <p:nvPr/>
                </p:nvSpPr>
                <p:spPr>
                  <a:xfrm>
                    <a:off x="6229860" y="2963660"/>
                    <a:ext cx="228299" cy="297683"/>
                  </a:xfrm>
                  <a:prstGeom prst="roundRect">
                    <a:avLst/>
                  </a:prstGeom>
                  <a:solidFill>
                    <a:srgbClr val="5B9BD5">
                      <a:lumMod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S</a:t>
                    </a:r>
                  </a:p>
                </p:txBody>
              </p:sp>
              <p:sp>
                <p:nvSpPr>
                  <p:cNvPr id="292" name="Rounded Rectangle 291"/>
                  <p:cNvSpPr/>
                  <p:nvPr/>
                </p:nvSpPr>
                <p:spPr>
                  <a:xfrm>
                    <a:off x="6229861" y="3261198"/>
                    <a:ext cx="228299" cy="297683"/>
                  </a:xfrm>
                  <a:prstGeom prst="roundRect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P</a:t>
                    </a:r>
                  </a:p>
                </p:txBody>
              </p:sp>
            </p:grpSp>
          </p:grpSp>
          <p:sp>
            <p:nvSpPr>
              <p:cNvPr id="286" name="Oval 285"/>
              <p:cNvSpPr/>
              <p:nvPr/>
            </p:nvSpPr>
            <p:spPr>
              <a:xfrm>
                <a:off x="3203938" y="2181102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87" name="Oval 286"/>
              <p:cNvSpPr/>
              <p:nvPr/>
            </p:nvSpPr>
            <p:spPr>
              <a:xfrm>
                <a:off x="3203938" y="2531969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3203938" y="2882836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grpSp>
            <p:nvGrpSpPr>
              <p:cNvPr id="273" name="Group 272"/>
              <p:cNvGrpSpPr/>
              <p:nvPr/>
            </p:nvGrpSpPr>
            <p:grpSpPr>
              <a:xfrm>
                <a:off x="3620662" y="3268458"/>
                <a:ext cx="288863" cy="544854"/>
                <a:chOff x="7527818" y="3399502"/>
                <a:chExt cx="365760" cy="689898"/>
              </a:xfrm>
            </p:grpSpPr>
            <p:sp>
              <p:nvSpPr>
                <p:cNvPr id="279" name="Rounded Rectangle 278"/>
                <p:cNvSpPr/>
                <p:nvPr/>
              </p:nvSpPr>
              <p:spPr>
                <a:xfrm>
                  <a:off x="7527818" y="3399502"/>
                  <a:ext cx="365760" cy="689898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280" name="Group 279"/>
                <p:cNvGrpSpPr/>
                <p:nvPr/>
              </p:nvGrpSpPr>
              <p:grpSpPr>
                <a:xfrm>
                  <a:off x="7596548" y="3446841"/>
                  <a:ext cx="228300" cy="595221"/>
                  <a:chOff x="6229860" y="2963660"/>
                  <a:chExt cx="228300" cy="595221"/>
                </a:xfrm>
              </p:grpSpPr>
              <p:sp>
                <p:nvSpPr>
                  <p:cNvPr id="281" name="Rounded Rectangle 280"/>
                  <p:cNvSpPr/>
                  <p:nvPr/>
                </p:nvSpPr>
                <p:spPr>
                  <a:xfrm>
                    <a:off x="6229860" y="2963660"/>
                    <a:ext cx="228299" cy="297683"/>
                  </a:xfrm>
                  <a:prstGeom prst="roundRect">
                    <a:avLst/>
                  </a:prstGeom>
                  <a:solidFill>
                    <a:srgbClr val="5B9BD5">
                      <a:lumMod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S</a:t>
                    </a:r>
                  </a:p>
                </p:txBody>
              </p:sp>
              <p:sp>
                <p:nvSpPr>
                  <p:cNvPr id="282" name="Rounded Rectangle 281"/>
                  <p:cNvSpPr/>
                  <p:nvPr/>
                </p:nvSpPr>
                <p:spPr>
                  <a:xfrm>
                    <a:off x="6229861" y="3261198"/>
                    <a:ext cx="228299" cy="297683"/>
                  </a:xfrm>
                  <a:prstGeom prst="roundRect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P</a:t>
                    </a:r>
                  </a:p>
                </p:txBody>
              </p:sp>
            </p:grpSp>
          </p:grpSp>
          <p:sp>
            <p:nvSpPr>
              <p:cNvPr id="276" name="Oval 275"/>
              <p:cNvSpPr/>
              <p:nvPr/>
            </p:nvSpPr>
            <p:spPr>
              <a:xfrm>
                <a:off x="3620662" y="2181102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3620662" y="2531969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3620662" y="2882836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grpSp>
            <p:nvGrpSpPr>
              <p:cNvPr id="263" name="Group 262"/>
              <p:cNvGrpSpPr/>
              <p:nvPr/>
            </p:nvGrpSpPr>
            <p:grpSpPr>
              <a:xfrm>
                <a:off x="4037386" y="3268458"/>
                <a:ext cx="288863" cy="544854"/>
                <a:chOff x="7527818" y="3399502"/>
                <a:chExt cx="365760" cy="689898"/>
              </a:xfrm>
            </p:grpSpPr>
            <p:sp>
              <p:nvSpPr>
                <p:cNvPr id="269" name="Rounded Rectangle 268"/>
                <p:cNvSpPr/>
                <p:nvPr/>
              </p:nvSpPr>
              <p:spPr>
                <a:xfrm>
                  <a:off x="7527818" y="3399502"/>
                  <a:ext cx="365760" cy="689898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270" name="Group 269"/>
                <p:cNvGrpSpPr/>
                <p:nvPr/>
              </p:nvGrpSpPr>
              <p:grpSpPr>
                <a:xfrm>
                  <a:off x="7596548" y="3446841"/>
                  <a:ext cx="228300" cy="595221"/>
                  <a:chOff x="6229860" y="2963660"/>
                  <a:chExt cx="228300" cy="595221"/>
                </a:xfrm>
              </p:grpSpPr>
              <p:sp>
                <p:nvSpPr>
                  <p:cNvPr id="271" name="Rounded Rectangle 270"/>
                  <p:cNvSpPr/>
                  <p:nvPr/>
                </p:nvSpPr>
                <p:spPr>
                  <a:xfrm>
                    <a:off x="6229860" y="2963660"/>
                    <a:ext cx="228299" cy="297683"/>
                  </a:xfrm>
                  <a:prstGeom prst="roundRect">
                    <a:avLst/>
                  </a:prstGeom>
                  <a:solidFill>
                    <a:srgbClr val="5B9BD5">
                      <a:lumMod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S</a:t>
                    </a:r>
                  </a:p>
                </p:txBody>
              </p:sp>
              <p:sp>
                <p:nvSpPr>
                  <p:cNvPr id="272" name="Rounded Rectangle 271"/>
                  <p:cNvSpPr/>
                  <p:nvPr/>
                </p:nvSpPr>
                <p:spPr>
                  <a:xfrm>
                    <a:off x="6229861" y="3261198"/>
                    <a:ext cx="228299" cy="297683"/>
                  </a:xfrm>
                  <a:prstGeom prst="roundRect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P</a:t>
                    </a:r>
                  </a:p>
                </p:txBody>
              </p:sp>
            </p:grpSp>
          </p:grpSp>
          <p:sp>
            <p:nvSpPr>
              <p:cNvPr id="266" name="Oval 265"/>
              <p:cNvSpPr/>
              <p:nvPr/>
            </p:nvSpPr>
            <p:spPr>
              <a:xfrm>
                <a:off x="4037386" y="2181102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4037386" y="2531969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68" name="Oval 267"/>
              <p:cNvSpPr/>
              <p:nvPr/>
            </p:nvSpPr>
            <p:spPr>
              <a:xfrm>
                <a:off x="4037386" y="2882836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grpSp>
            <p:nvGrpSpPr>
              <p:cNvPr id="253" name="Group 252"/>
              <p:cNvGrpSpPr/>
              <p:nvPr/>
            </p:nvGrpSpPr>
            <p:grpSpPr>
              <a:xfrm>
                <a:off x="4454110" y="3268458"/>
                <a:ext cx="288863" cy="544854"/>
                <a:chOff x="7527818" y="3399502"/>
                <a:chExt cx="365760" cy="689898"/>
              </a:xfrm>
            </p:grpSpPr>
            <p:sp>
              <p:nvSpPr>
                <p:cNvPr id="259" name="Rounded Rectangle 258"/>
                <p:cNvSpPr/>
                <p:nvPr/>
              </p:nvSpPr>
              <p:spPr>
                <a:xfrm>
                  <a:off x="7527818" y="3399502"/>
                  <a:ext cx="365760" cy="689898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260" name="Group 259"/>
                <p:cNvGrpSpPr/>
                <p:nvPr/>
              </p:nvGrpSpPr>
              <p:grpSpPr>
                <a:xfrm>
                  <a:off x="7596548" y="3446841"/>
                  <a:ext cx="228300" cy="595221"/>
                  <a:chOff x="6229860" y="2963660"/>
                  <a:chExt cx="228300" cy="595221"/>
                </a:xfrm>
              </p:grpSpPr>
              <p:sp>
                <p:nvSpPr>
                  <p:cNvPr id="261" name="Rounded Rectangle 260"/>
                  <p:cNvSpPr/>
                  <p:nvPr/>
                </p:nvSpPr>
                <p:spPr>
                  <a:xfrm>
                    <a:off x="6229860" y="2963660"/>
                    <a:ext cx="228299" cy="297683"/>
                  </a:xfrm>
                  <a:prstGeom prst="roundRect">
                    <a:avLst/>
                  </a:prstGeom>
                  <a:solidFill>
                    <a:srgbClr val="5B9BD5">
                      <a:lumMod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S</a:t>
                    </a:r>
                  </a:p>
                </p:txBody>
              </p:sp>
              <p:sp>
                <p:nvSpPr>
                  <p:cNvPr id="262" name="Rounded Rectangle 261"/>
                  <p:cNvSpPr/>
                  <p:nvPr/>
                </p:nvSpPr>
                <p:spPr>
                  <a:xfrm>
                    <a:off x="6229861" y="3261198"/>
                    <a:ext cx="228299" cy="297683"/>
                  </a:xfrm>
                  <a:prstGeom prst="roundRect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P</a:t>
                    </a:r>
                  </a:p>
                </p:txBody>
              </p:sp>
            </p:grpSp>
          </p:grpSp>
          <p:sp>
            <p:nvSpPr>
              <p:cNvPr id="256" name="Oval 255"/>
              <p:cNvSpPr>
                <a:spLocks noChangeAspect="1"/>
              </p:cNvSpPr>
              <p:nvPr/>
            </p:nvSpPr>
            <p:spPr>
              <a:xfrm>
                <a:off x="4454110" y="2181102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57" name="Oval 256"/>
              <p:cNvSpPr>
                <a:spLocks noChangeAspect="1"/>
              </p:cNvSpPr>
              <p:nvPr/>
            </p:nvSpPr>
            <p:spPr>
              <a:xfrm>
                <a:off x="4454110" y="2531969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58" name="Oval 257"/>
              <p:cNvSpPr>
                <a:spLocks noChangeAspect="1"/>
              </p:cNvSpPr>
              <p:nvPr/>
            </p:nvSpPr>
            <p:spPr>
              <a:xfrm>
                <a:off x="4454110" y="2882836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p:grpSp>
        <p:grpSp>
          <p:nvGrpSpPr>
            <p:cNvPr id="123" name="sa 2"/>
            <p:cNvGrpSpPr/>
            <p:nvPr/>
          </p:nvGrpSpPr>
          <p:grpSpPr>
            <a:xfrm>
              <a:off x="838200" y="3950175"/>
              <a:ext cx="1948113" cy="1689560"/>
              <a:chOff x="2852487" y="2123752"/>
              <a:chExt cx="1948113" cy="1689560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348370" y="2123752"/>
                <a:ext cx="1250172" cy="1144705"/>
                <a:chOff x="6856240" y="2176752"/>
                <a:chExt cx="1250172" cy="1588746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6856240" y="2176752"/>
                  <a:ext cx="0" cy="1588746"/>
                </a:xfrm>
                <a:prstGeom prst="lin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7272964" y="2176752"/>
                  <a:ext cx="0" cy="1588746"/>
                </a:xfrm>
                <a:prstGeom prst="lin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7689688" y="2176752"/>
                  <a:ext cx="0" cy="1588746"/>
                </a:xfrm>
                <a:prstGeom prst="lin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8106412" y="2176752"/>
                  <a:ext cx="0" cy="1588746"/>
                </a:xfrm>
                <a:prstGeom prst="lin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9" name="Rounded Rectangle 128"/>
              <p:cNvSpPr/>
              <p:nvPr/>
            </p:nvSpPr>
            <p:spPr>
              <a:xfrm>
                <a:off x="2852487" y="2181102"/>
                <a:ext cx="207022" cy="990597"/>
              </a:xfrm>
              <a:prstGeom prst="roundRect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vert="vert27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3059509" y="2331558"/>
                <a:ext cx="1741091" cy="701733"/>
                <a:chOff x="6567379" y="2828598"/>
                <a:chExt cx="2383118" cy="701733"/>
              </a:xfrm>
            </p:grpSpPr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6567379" y="2828598"/>
                  <a:ext cx="2383118" cy="0"/>
                </a:xfrm>
                <a:prstGeom prst="lin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6567379" y="3179465"/>
                  <a:ext cx="2383118" cy="0"/>
                </a:xfrm>
                <a:prstGeom prst="lin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6" name="Straight Connector 165"/>
                <p:cNvCxnSpPr/>
                <p:nvPr/>
              </p:nvCxnSpPr>
              <p:spPr>
                <a:xfrm flipV="1">
                  <a:off x="6567379" y="3524307"/>
                  <a:ext cx="2383118" cy="6024"/>
                </a:xfrm>
                <a:prstGeom prst="lin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32" name="Group 131"/>
              <p:cNvGrpSpPr/>
              <p:nvPr/>
            </p:nvGrpSpPr>
            <p:grpSpPr>
              <a:xfrm>
                <a:off x="3203938" y="3268458"/>
                <a:ext cx="288863" cy="544854"/>
                <a:chOff x="7527818" y="3399502"/>
                <a:chExt cx="365760" cy="689898"/>
              </a:xfrm>
            </p:grpSpPr>
            <p:sp>
              <p:nvSpPr>
                <p:cNvPr id="160" name="Rounded Rectangle 159"/>
                <p:cNvSpPr/>
                <p:nvPr/>
              </p:nvSpPr>
              <p:spPr>
                <a:xfrm>
                  <a:off x="7527818" y="3399502"/>
                  <a:ext cx="365760" cy="689898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161" name="Group 160"/>
                <p:cNvGrpSpPr/>
                <p:nvPr/>
              </p:nvGrpSpPr>
              <p:grpSpPr>
                <a:xfrm>
                  <a:off x="7596548" y="3446841"/>
                  <a:ext cx="228300" cy="595221"/>
                  <a:chOff x="6229860" y="2963660"/>
                  <a:chExt cx="228300" cy="595221"/>
                </a:xfrm>
              </p:grpSpPr>
              <p:sp>
                <p:nvSpPr>
                  <p:cNvPr id="162" name="Rounded Rectangle 161"/>
                  <p:cNvSpPr/>
                  <p:nvPr/>
                </p:nvSpPr>
                <p:spPr>
                  <a:xfrm>
                    <a:off x="6229860" y="2963660"/>
                    <a:ext cx="228299" cy="297683"/>
                  </a:xfrm>
                  <a:prstGeom prst="roundRect">
                    <a:avLst/>
                  </a:prstGeom>
                  <a:solidFill>
                    <a:srgbClr val="5B9BD5">
                      <a:lumMod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S</a:t>
                    </a:r>
                  </a:p>
                </p:txBody>
              </p:sp>
              <p:sp>
                <p:nvSpPr>
                  <p:cNvPr id="163" name="Rounded Rectangle 162"/>
                  <p:cNvSpPr/>
                  <p:nvPr/>
                </p:nvSpPr>
                <p:spPr>
                  <a:xfrm>
                    <a:off x="6229861" y="3261198"/>
                    <a:ext cx="228299" cy="297683"/>
                  </a:xfrm>
                  <a:prstGeom prst="roundRect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P</a:t>
                    </a:r>
                  </a:p>
                </p:txBody>
              </p:sp>
            </p:grpSp>
          </p:grpSp>
          <p:sp>
            <p:nvSpPr>
              <p:cNvPr id="133" name="Oval 132"/>
              <p:cNvSpPr/>
              <p:nvPr/>
            </p:nvSpPr>
            <p:spPr>
              <a:xfrm>
                <a:off x="3203938" y="2181102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3203938" y="2531969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3203938" y="2882836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3620662" y="3268458"/>
                <a:ext cx="288863" cy="544854"/>
                <a:chOff x="7527818" y="3399502"/>
                <a:chExt cx="365760" cy="689898"/>
              </a:xfrm>
            </p:grpSpPr>
            <p:sp>
              <p:nvSpPr>
                <p:cNvPr id="156" name="Rounded Rectangle 155"/>
                <p:cNvSpPr/>
                <p:nvPr/>
              </p:nvSpPr>
              <p:spPr>
                <a:xfrm>
                  <a:off x="7527818" y="3399502"/>
                  <a:ext cx="365760" cy="689898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157" name="Group 156"/>
                <p:cNvGrpSpPr/>
                <p:nvPr/>
              </p:nvGrpSpPr>
              <p:grpSpPr>
                <a:xfrm>
                  <a:off x="7596548" y="3446841"/>
                  <a:ext cx="228300" cy="595221"/>
                  <a:chOff x="6229860" y="2963660"/>
                  <a:chExt cx="228300" cy="595221"/>
                </a:xfrm>
              </p:grpSpPr>
              <p:sp>
                <p:nvSpPr>
                  <p:cNvPr id="158" name="Rounded Rectangle 157"/>
                  <p:cNvSpPr/>
                  <p:nvPr/>
                </p:nvSpPr>
                <p:spPr>
                  <a:xfrm>
                    <a:off x="6229860" y="2963660"/>
                    <a:ext cx="228299" cy="297683"/>
                  </a:xfrm>
                  <a:prstGeom prst="roundRect">
                    <a:avLst/>
                  </a:prstGeom>
                  <a:solidFill>
                    <a:srgbClr val="5B9BD5">
                      <a:lumMod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S</a:t>
                    </a:r>
                  </a:p>
                </p:txBody>
              </p:sp>
              <p:sp>
                <p:nvSpPr>
                  <p:cNvPr id="159" name="Rounded Rectangle 158"/>
                  <p:cNvSpPr/>
                  <p:nvPr/>
                </p:nvSpPr>
                <p:spPr>
                  <a:xfrm>
                    <a:off x="6229861" y="3261198"/>
                    <a:ext cx="228299" cy="297683"/>
                  </a:xfrm>
                  <a:prstGeom prst="roundRect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P</a:t>
                    </a:r>
                  </a:p>
                </p:txBody>
              </p:sp>
            </p:grpSp>
          </p:grpSp>
          <p:sp>
            <p:nvSpPr>
              <p:cNvPr id="137" name="Oval 136"/>
              <p:cNvSpPr/>
              <p:nvPr/>
            </p:nvSpPr>
            <p:spPr>
              <a:xfrm>
                <a:off x="3620662" y="2181102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620662" y="2531969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620662" y="2882836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grpSp>
            <p:nvGrpSpPr>
              <p:cNvPr id="140" name="Group 139"/>
              <p:cNvGrpSpPr/>
              <p:nvPr/>
            </p:nvGrpSpPr>
            <p:grpSpPr>
              <a:xfrm>
                <a:off x="4037386" y="3268458"/>
                <a:ext cx="288863" cy="544854"/>
                <a:chOff x="7527818" y="3399502"/>
                <a:chExt cx="365760" cy="689898"/>
              </a:xfrm>
            </p:grpSpPr>
            <p:sp>
              <p:nvSpPr>
                <p:cNvPr id="152" name="Rounded Rectangle 151"/>
                <p:cNvSpPr/>
                <p:nvPr/>
              </p:nvSpPr>
              <p:spPr>
                <a:xfrm>
                  <a:off x="7527818" y="3399502"/>
                  <a:ext cx="365760" cy="689898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153" name="Group 152"/>
                <p:cNvGrpSpPr/>
                <p:nvPr/>
              </p:nvGrpSpPr>
              <p:grpSpPr>
                <a:xfrm>
                  <a:off x="7596548" y="3446841"/>
                  <a:ext cx="228300" cy="595221"/>
                  <a:chOff x="6229860" y="2963660"/>
                  <a:chExt cx="228300" cy="595221"/>
                </a:xfrm>
              </p:grpSpPr>
              <p:sp>
                <p:nvSpPr>
                  <p:cNvPr id="154" name="Rounded Rectangle 153"/>
                  <p:cNvSpPr/>
                  <p:nvPr/>
                </p:nvSpPr>
                <p:spPr>
                  <a:xfrm>
                    <a:off x="6229860" y="2963660"/>
                    <a:ext cx="228299" cy="297683"/>
                  </a:xfrm>
                  <a:prstGeom prst="roundRect">
                    <a:avLst/>
                  </a:prstGeom>
                  <a:solidFill>
                    <a:srgbClr val="5B9BD5">
                      <a:lumMod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S</a:t>
                    </a:r>
                  </a:p>
                </p:txBody>
              </p:sp>
              <p:sp>
                <p:nvSpPr>
                  <p:cNvPr id="155" name="Rounded Rectangle 154"/>
                  <p:cNvSpPr/>
                  <p:nvPr/>
                </p:nvSpPr>
                <p:spPr>
                  <a:xfrm>
                    <a:off x="6229861" y="3261198"/>
                    <a:ext cx="228299" cy="297683"/>
                  </a:xfrm>
                  <a:prstGeom prst="roundRect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P</a:t>
                    </a:r>
                  </a:p>
                </p:txBody>
              </p:sp>
            </p:grpSp>
          </p:grpSp>
          <p:sp>
            <p:nvSpPr>
              <p:cNvPr id="141" name="Oval 140"/>
              <p:cNvSpPr/>
              <p:nvPr/>
            </p:nvSpPr>
            <p:spPr>
              <a:xfrm>
                <a:off x="4037386" y="2181102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4037386" y="2531969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4037386" y="2882836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4454110" y="3268458"/>
                <a:ext cx="288863" cy="544854"/>
                <a:chOff x="7527818" y="3399502"/>
                <a:chExt cx="365760" cy="689898"/>
              </a:xfrm>
            </p:grpSpPr>
            <p:sp>
              <p:nvSpPr>
                <p:cNvPr id="148" name="Rounded Rectangle 147"/>
                <p:cNvSpPr/>
                <p:nvPr/>
              </p:nvSpPr>
              <p:spPr>
                <a:xfrm>
                  <a:off x="7527818" y="3399502"/>
                  <a:ext cx="365760" cy="689898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149" name="Group 148"/>
                <p:cNvGrpSpPr/>
                <p:nvPr/>
              </p:nvGrpSpPr>
              <p:grpSpPr>
                <a:xfrm>
                  <a:off x="7596548" y="3446841"/>
                  <a:ext cx="228300" cy="595221"/>
                  <a:chOff x="6229860" y="2963660"/>
                  <a:chExt cx="228300" cy="595221"/>
                </a:xfrm>
              </p:grpSpPr>
              <p:sp>
                <p:nvSpPr>
                  <p:cNvPr id="150" name="Rounded Rectangle 149"/>
                  <p:cNvSpPr/>
                  <p:nvPr/>
                </p:nvSpPr>
                <p:spPr>
                  <a:xfrm>
                    <a:off x="6229860" y="2963660"/>
                    <a:ext cx="228299" cy="297683"/>
                  </a:xfrm>
                  <a:prstGeom prst="roundRect">
                    <a:avLst/>
                  </a:prstGeom>
                  <a:solidFill>
                    <a:srgbClr val="5B9BD5">
                      <a:lumMod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S</a:t>
                    </a:r>
                  </a:p>
                </p:txBody>
              </p:sp>
              <p:sp>
                <p:nvSpPr>
                  <p:cNvPr id="151" name="Rounded Rectangle 150"/>
                  <p:cNvSpPr/>
                  <p:nvPr/>
                </p:nvSpPr>
                <p:spPr>
                  <a:xfrm>
                    <a:off x="6229861" y="3261198"/>
                    <a:ext cx="228299" cy="297683"/>
                  </a:xfrm>
                  <a:prstGeom prst="roundRect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P</a:t>
                    </a:r>
                  </a:p>
                </p:txBody>
              </p:sp>
            </p:grpSp>
          </p:grpSp>
          <p:sp>
            <p:nvSpPr>
              <p:cNvPr id="145" name="Oval 144"/>
              <p:cNvSpPr>
                <a:spLocks noChangeAspect="1"/>
              </p:cNvSpPr>
              <p:nvPr/>
            </p:nvSpPr>
            <p:spPr>
              <a:xfrm>
                <a:off x="4454110" y="2181102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46" name="Oval 145"/>
              <p:cNvSpPr>
                <a:spLocks noChangeAspect="1"/>
              </p:cNvSpPr>
              <p:nvPr/>
            </p:nvSpPr>
            <p:spPr>
              <a:xfrm>
                <a:off x="4454110" y="2531969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47" name="Oval 146"/>
              <p:cNvSpPr>
                <a:spLocks noChangeAspect="1"/>
              </p:cNvSpPr>
              <p:nvPr/>
            </p:nvSpPr>
            <p:spPr>
              <a:xfrm>
                <a:off x="4454110" y="2882836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p:grpSp>
        <p:sp>
          <p:nvSpPr>
            <p:cNvPr id="202" name="TextBox 201"/>
            <p:cNvSpPr txBox="1"/>
            <p:nvPr/>
          </p:nvSpPr>
          <p:spPr>
            <a:xfrm rot="5400000">
              <a:off x="1811370" y="5726838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H="1">
            <a:off x="2481137" y="3654883"/>
            <a:ext cx="1557463" cy="136327"/>
          </a:xfrm>
          <a:prstGeom prst="straightConnector1">
            <a:avLst/>
          </a:prstGeom>
          <a:ln w="34925" cap="rnd">
            <a:solidFill>
              <a:schemeClr val="tx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xplanation"/>
          <p:cNvSpPr txBox="1"/>
          <p:nvPr/>
        </p:nvSpPr>
        <p:spPr>
          <a:xfrm>
            <a:off x="3429000" y="2942973"/>
            <a:ext cx="51583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/>
              <a:t>Interconnect bitlines </a:t>
            </a:r>
            <a:r>
              <a:rPr lang="en-US" sz="2800" dirty="0" smtClean="0"/>
              <a:t>of adjacent subarrays in a bank using </a:t>
            </a:r>
            <a:br>
              <a:rPr lang="en-US" sz="2800" dirty="0" smtClean="0"/>
            </a:br>
            <a:r>
              <a:rPr lang="en-US" sz="2800" b="1" dirty="0" smtClean="0">
                <a:solidFill>
                  <a:schemeClr val="tx2"/>
                </a:solidFill>
              </a:rPr>
              <a:t>isolation transistors (links)</a:t>
            </a:r>
            <a:endParaRPr lang="en-US" sz="2800" b="1" dirty="0">
              <a:solidFill>
                <a:schemeClr val="tx2"/>
              </a:solidFill>
            </a:endParaRPr>
          </a:p>
        </p:txBody>
      </p:sp>
      <p:grpSp>
        <p:nvGrpSpPr>
          <p:cNvPr id="171" name="closed iso3"/>
          <p:cNvGrpSpPr/>
          <p:nvPr/>
        </p:nvGrpSpPr>
        <p:grpSpPr>
          <a:xfrm>
            <a:off x="778444" y="3548620"/>
            <a:ext cx="1648889" cy="463504"/>
            <a:chOff x="6235520" y="3805186"/>
            <a:chExt cx="1648889" cy="463504"/>
          </a:xfrm>
        </p:grpSpPr>
        <p:sp>
          <p:nvSpPr>
            <p:cNvPr id="172" name="iso highlight"/>
            <p:cNvSpPr/>
            <p:nvPr/>
          </p:nvSpPr>
          <p:spPr>
            <a:xfrm>
              <a:off x="6235520" y="3820259"/>
              <a:ext cx="1648889" cy="448431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6489806" y="3805186"/>
              <a:ext cx="2327" cy="462341"/>
              <a:chOff x="2205369" y="3911669"/>
              <a:chExt cx="2327" cy="462341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>
                <a:off x="2206532" y="3911669"/>
                <a:ext cx="0" cy="106781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flipV="1">
                <a:off x="2205369" y="4318103"/>
                <a:ext cx="2327" cy="55907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6906529" y="3806349"/>
              <a:ext cx="2327" cy="462341"/>
              <a:chOff x="2205369" y="3911669"/>
              <a:chExt cx="2327" cy="462341"/>
            </a:xfrm>
          </p:grpSpPr>
          <p:cxnSp>
            <p:nvCxnSpPr>
              <p:cNvPr id="191" name="Straight Connector 190"/>
              <p:cNvCxnSpPr/>
              <p:nvPr/>
            </p:nvCxnSpPr>
            <p:spPr>
              <a:xfrm>
                <a:off x="2206532" y="3911669"/>
                <a:ext cx="0" cy="106781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flipV="1">
                <a:off x="2205369" y="4318103"/>
                <a:ext cx="2327" cy="55907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7323605" y="3806349"/>
              <a:ext cx="2327" cy="462341"/>
              <a:chOff x="2205369" y="3911669"/>
              <a:chExt cx="2327" cy="462341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>
                <a:off x="2206532" y="3911669"/>
                <a:ext cx="0" cy="106781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flipV="1">
                <a:off x="2205369" y="4318103"/>
                <a:ext cx="2327" cy="55907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0" name="Straight Connector 179"/>
            <p:cNvCxnSpPr/>
            <p:nvPr/>
          </p:nvCxnSpPr>
          <p:spPr>
            <a:xfrm>
              <a:off x="6490969" y="3905674"/>
              <a:ext cx="0" cy="277600"/>
            </a:xfrm>
            <a:prstGeom prst="line">
              <a:avLst/>
            </a:prstGeom>
            <a:ln w="38100" cap="rnd">
              <a:solidFill>
                <a:schemeClr val="tx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6907692" y="3899642"/>
              <a:ext cx="0" cy="277600"/>
            </a:xfrm>
            <a:prstGeom prst="line">
              <a:avLst/>
            </a:prstGeom>
            <a:ln w="38100" cap="rnd">
              <a:solidFill>
                <a:schemeClr val="tx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7324768" y="3893610"/>
              <a:ext cx="0" cy="277600"/>
            </a:xfrm>
            <a:prstGeom prst="line">
              <a:avLst/>
            </a:prstGeom>
            <a:ln w="38100" cap="rnd">
              <a:solidFill>
                <a:schemeClr val="tx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closed iso1"/>
          <p:cNvGrpSpPr/>
          <p:nvPr/>
        </p:nvGrpSpPr>
        <p:grpSpPr>
          <a:xfrm>
            <a:off x="778443" y="3544105"/>
            <a:ext cx="1648889" cy="467501"/>
            <a:chOff x="6235520" y="3801189"/>
            <a:chExt cx="1648889" cy="467501"/>
          </a:xfrm>
        </p:grpSpPr>
        <p:sp>
          <p:nvSpPr>
            <p:cNvPr id="204" name="iso highlight"/>
            <p:cNvSpPr/>
            <p:nvPr/>
          </p:nvSpPr>
          <p:spPr>
            <a:xfrm>
              <a:off x="6235520" y="3820259"/>
              <a:ext cx="1648889" cy="448431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6489806" y="3805186"/>
              <a:ext cx="2327" cy="462341"/>
              <a:chOff x="2205369" y="3911669"/>
              <a:chExt cx="2327" cy="462341"/>
            </a:xfrm>
          </p:grpSpPr>
          <p:cxnSp>
            <p:nvCxnSpPr>
              <p:cNvPr id="243" name="Straight Connector 242"/>
              <p:cNvCxnSpPr/>
              <p:nvPr/>
            </p:nvCxnSpPr>
            <p:spPr>
              <a:xfrm>
                <a:off x="2206532" y="3911669"/>
                <a:ext cx="0" cy="106781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2205369" y="4318103"/>
                <a:ext cx="2327" cy="55907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/>
            <p:cNvGrpSpPr/>
            <p:nvPr/>
          </p:nvGrpSpPr>
          <p:grpSpPr>
            <a:xfrm>
              <a:off x="6906529" y="3806349"/>
              <a:ext cx="2327" cy="462341"/>
              <a:chOff x="2205369" y="3911669"/>
              <a:chExt cx="2327" cy="462341"/>
            </a:xfrm>
          </p:grpSpPr>
          <p:cxnSp>
            <p:nvCxnSpPr>
              <p:cNvPr id="241" name="Straight Connector 240"/>
              <p:cNvCxnSpPr/>
              <p:nvPr/>
            </p:nvCxnSpPr>
            <p:spPr>
              <a:xfrm>
                <a:off x="2206532" y="3911669"/>
                <a:ext cx="0" cy="106781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 flipV="1">
                <a:off x="2205369" y="4318103"/>
                <a:ext cx="2327" cy="55907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Group 206"/>
            <p:cNvGrpSpPr/>
            <p:nvPr/>
          </p:nvGrpSpPr>
          <p:grpSpPr>
            <a:xfrm>
              <a:off x="7323605" y="3806349"/>
              <a:ext cx="2327" cy="462341"/>
              <a:chOff x="2205369" y="3911669"/>
              <a:chExt cx="2327" cy="462341"/>
            </a:xfrm>
          </p:grpSpPr>
          <p:cxnSp>
            <p:nvCxnSpPr>
              <p:cNvPr id="239" name="Straight Connector 238"/>
              <p:cNvCxnSpPr/>
              <p:nvPr/>
            </p:nvCxnSpPr>
            <p:spPr>
              <a:xfrm>
                <a:off x="2206532" y="3911669"/>
                <a:ext cx="0" cy="106781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 flipV="1">
                <a:off x="2205369" y="4318103"/>
                <a:ext cx="2327" cy="55907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207"/>
            <p:cNvGrpSpPr/>
            <p:nvPr/>
          </p:nvGrpSpPr>
          <p:grpSpPr>
            <a:xfrm>
              <a:off x="7737520" y="3801189"/>
              <a:ext cx="2327" cy="462341"/>
              <a:chOff x="2205369" y="3911669"/>
              <a:chExt cx="2327" cy="462341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>
                <a:off x="2206532" y="3911669"/>
                <a:ext cx="0" cy="106781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flipV="1">
                <a:off x="2205369" y="4318103"/>
                <a:ext cx="2327" cy="55907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9" name="Straight Connector 208"/>
            <p:cNvCxnSpPr/>
            <p:nvPr/>
          </p:nvCxnSpPr>
          <p:spPr>
            <a:xfrm>
              <a:off x="6490969" y="3905674"/>
              <a:ext cx="0" cy="277600"/>
            </a:xfrm>
            <a:prstGeom prst="line">
              <a:avLst/>
            </a:prstGeom>
            <a:ln w="38100" cap="rnd">
              <a:solidFill>
                <a:schemeClr val="tx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6907692" y="3899642"/>
              <a:ext cx="0" cy="277600"/>
            </a:xfrm>
            <a:prstGeom prst="line">
              <a:avLst/>
            </a:prstGeom>
            <a:ln w="38100" cap="rnd">
              <a:solidFill>
                <a:schemeClr val="tx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7324768" y="3893610"/>
              <a:ext cx="0" cy="277600"/>
            </a:xfrm>
            <a:prstGeom prst="line">
              <a:avLst/>
            </a:prstGeom>
            <a:ln w="38100" cap="rnd">
              <a:solidFill>
                <a:schemeClr val="tx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7738683" y="3887578"/>
              <a:ext cx="0" cy="277600"/>
            </a:xfrm>
            <a:prstGeom prst="line">
              <a:avLst/>
            </a:prstGeom>
            <a:ln w="38100" cap="rnd">
              <a:solidFill>
                <a:schemeClr val="tx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bl_highlight"/>
          <p:cNvGrpSpPr/>
          <p:nvPr/>
        </p:nvGrpSpPr>
        <p:grpSpPr>
          <a:xfrm>
            <a:off x="2279882" y="1887165"/>
            <a:ext cx="8647" cy="3781672"/>
            <a:chOff x="2584682" y="1213355"/>
            <a:chExt cx="8647" cy="3781672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2593329" y="1213355"/>
              <a:ext cx="0" cy="1684520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Straight Connector 197"/>
            <p:cNvCxnSpPr/>
            <p:nvPr/>
          </p:nvCxnSpPr>
          <p:spPr>
            <a:xfrm>
              <a:off x="2584682" y="3252380"/>
              <a:ext cx="0" cy="1742647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blinds"/>
          <p:cNvGrpSpPr/>
          <p:nvPr/>
        </p:nvGrpSpPr>
        <p:grpSpPr>
          <a:xfrm>
            <a:off x="693771" y="1828800"/>
            <a:ext cx="7745129" cy="4414028"/>
            <a:chOff x="693771" y="1828800"/>
            <a:chExt cx="7745129" cy="4414028"/>
          </a:xfrm>
        </p:grpSpPr>
        <p:sp>
          <p:nvSpPr>
            <p:cNvPr id="3" name="Rounded Rectangle 2"/>
            <p:cNvSpPr/>
            <p:nvPr/>
          </p:nvSpPr>
          <p:spPr>
            <a:xfrm>
              <a:off x="693771" y="1828800"/>
              <a:ext cx="1319663" cy="4414028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3657600" y="2882306"/>
              <a:ext cx="4781300" cy="1452316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n"/>
          <p:cNvSpPr txBox="1"/>
          <p:nvPr/>
        </p:nvSpPr>
        <p:spPr>
          <a:xfrm>
            <a:off x="1211611" y="3505334"/>
            <a:ext cx="801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ON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200" name="punchline"/>
          <p:cNvSpPr/>
          <p:nvPr/>
        </p:nvSpPr>
        <p:spPr>
          <a:xfrm>
            <a:off x="0" y="4634406"/>
            <a:ext cx="9144000" cy="16901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7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</a:t>
            </a:r>
            <a:r>
              <a:rPr lang="en-US" sz="3200" spc="-7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ISA forms a </a:t>
            </a:r>
            <a:r>
              <a:rPr lang="en-US" sz="3200" spc="-7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wide </a:t>
            </a:r>
            <a:r>
              <a:rPr lang="en-US" sz="3200" spc="-7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datapath b/w </a:t>
            </a:r>
            <a:r>
              <a:rPr lang="en-US" sz="3200" spc="-7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subarrays</a:t>
            </a:r>
          </a:p>
        </p:txBody>
      </p:sp>
      <p:pic>
        <p:nvPicPr>
          <p:cNvPr id="26" name="resist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058" y="3551648"/>
            <a:ext cx="180000" cy="398572"/>
          </a:xfrm>
          <a:prstGeom prst="rect">
            <a:avLst/>
          </a:prstGeom>
          <a:noFill/>
        </p:spPr>
      </p:pic>
      <p:pic>
        <p:nvPicPr>
          <p:cNvPr id="250" name="brid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7363">
            <a:off x="393814" y="3204286"/>
            <a:ext cx="2098460" cy="1300042"/>
          </a:xfrm>
          <a:prstGeom prst="rect">
            <a:avLst/>
          </a:prstGeom>
        </p:spPr>
      </p:pic>
      <p:cxnSp>
        <p:nvCxnSpPr>
          <p:cNvPr id="193" name="Straight Connector 192"/>
          <p:cNvCxnSpPr/>
          <p:nvPr/>
        </p:nvCxnSpPr>
        <p:spPr>
          <a:xfrm flipH="1">
            <a:off x="2674224" y="4376523"/>
            <a:ext cx="249581" cy="229599"/>
          </a:xfrm>
          <a:prstGeom prst="line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99" name="TextBox 198"/>
          <p:cNvSpPr txBox="1"/>
          <p:nvPr/>
        </p:nvSpPr>
        <p:spPr>
          <a:xfrm>
            <a:off x="2962579" y="4150496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</a:rPr>
              <a:t>64b</a:t>
            </a:r>
          </a:p>
        </p:txBody>
      </p:sp>
      <p:sp>
        <p:nvSpPr>
          <p:cNvPr id="201" name="8kb"/>
          <p:cNvSpPr txBox="1"/>
          <p:nvPr/>
        </p:nvSpPr>
        <p:spPr>
          <a:xfrm>
            <a:off x="56896" y="3490982"/>
            <a:ext cx="875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8kb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224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1" grpId="0"/>
      <p:bldP spid="200" grpId="0" animBg="1"/>
      <p:bldP spid="2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DRAM Command to Use LISA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Row Buffer Movement (RBM)</a:t>
            </a:r>
            <a:r>
              <a:rPr lang="en-US" dirty="0" smtClean="0"/>
              <a:t>: </a:t>
            </a:r>
            <a:r>
              <a:rPr lang="en-US" sz="2600" dirty="0" smtClean="0"/>
              <a:t>Move a row of data in an activated row buffer to a precharged one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2364-6BA0-48AA-B029-3ED2192016FC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08" name="iso1"/>
          <p:cNvGrpSpPr/>
          <p:nvPr/>
        </p:nvGrpSpPr>
        <p:grpSpPr>
          <a:xfrm>
            <a:off x="3205628" y="3781777"/>
            <a:ext cx="1648889" cy="467501"/>
            <a:chOff x="1341483" y="3114827"/>
            <a:chExt cx="1648889" cy="467501"/>
          </a:xfrm>
        </p:grpSpPr>
        <p:sp>
          <p:nvSpPr>
            <p:cNvPr id="109" name="iso highlight"/>
            <p:cNvSpPr/>
            <p:nvPr/>
          </p:nvSpPr>
          <p:spPr>
            <a:xfrm>
              <a:off x="1341483" y="3133897"/>
              <a:ext cx="1648889" cy="448431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iso"/>
            <p:cNvGrpSpPr/>
            <p:nvPr/>
          </p:nvGrpSpPr>
          <p:grpSpPr>
            <a:xfrm>
              <a:off x="1466475" y="3114827"/>
              <a:ext cx="1379335" cy="467501"/>
              <a:chOff x="1466475" y="3114827"/>
              <a:chExt cx="1379335" cy="467501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466475" y="3118824"/>
                <a:ext cx="131621" cy="462341"/>
                <a:chOff x="2076075" y="3911669"/>
                <a:chExt cx="131621" cy="462341"/>
              </a:xfrm>
            </p:grpSpPr>
            <p:cxnSp>
              <p:nvCxnSpPr>
                <p:cNvPr id="124" name="Straight Connector 123"/>
                <p:cNvCxnSpPr/>
                <p:nvPr/>
              </p:nvCxnSpPr>
              <p:spPr>
                <a:xfrm flipH="1" flipV="1">
                  <a:off x="2076075" y="4072843"/>
                  <a:ext cx="129295" cy="248922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1883198" y="3119987"/>
                <a:ext cx="131621" cy="462341"/>
                <a:chOff x="2076075" y="3911669"/>
                <a:chExt cx="131621" cy="462341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 flipH="1" flipV="1">
                  <a:off x="2076075" y="4072843"/>
                  <a:ext cx="129295" cy="248922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/>
              <p:cNvGrpSpPr/>
              <p:nvPr/>
            </p:nvGrpSpPr>
            <p:grpSpPr>
              <a:xfrm>
                <a:off x="2301789" y="3119987"/>
                <a:ext cx="131621" cy="462341"/>
                <a:chOff x="2076075" y="3911669"/>
                <a:chExt cx="131621" cy="462341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 flipH="1" flipV="1">
                  <a:off x="2076075" y="4072843"/>
                  <a:ext cx="129295" cy="248922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/>
              <p:cNvGrpSpPr/>
              <p:nvPr/>
            </p:nvGrpSpPr>
            <p:grpSpPr>
              <a:xfrm>
                <a:off x="2714189" y="3114827"/>
                <a:ext cx="131621" cy="462341"/>
                <a:chOff x="2076075" y="3911669"/>
                <a:chExt cx="131621" cy="462341"/>
              </a:xfrm>
            </p:grpSpPr>
            <p:cxnSp>
              <p:nvCxnSpPr>
                <p:cNvPr id="115" name="Straight Connector 114"/>
                <p:cNvCxnSpPr/>
                <p:nvPr/>
              </p:nvCxnSpPr>
              <p:spPr>
                <a:xfrm flipH="1" flipV="1">
                  <a:off x="2076075" y="4072843"/>
                  <a:ext cx="129295" cy="248922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4" name="subarrays"/>
          <p:cNvGrpSpPr/>
          <p:nvPr/>
        </p:nvGrpSpPr>
        <p:grpSpPr>
          <a:xfrm>
            <a:off x="1514553" y="2133600"/>
            <a:ext cx="3397591" cy="3746725"/>
            <a:chOff x="1514553" y="2133600"/>
            <a:chExt cx="3397591" cy="3746725"/>
          </a:xfrm>
        </p:grpSpPr>
        <p:grpSp>
          <p:nvGrpSpPr>
            <p:cNvPr id="283" name="subarrays"/>
            <p:cNvGrpSpPr/>
            <p:nvPr/>
          </p:nvGrpSpPr>
          <p:grpSpPr>
            <a:xfrm>
              <a:off x="2964031" y="2133600"/>
              <a:ext cx="1948113" cy="3746725"/>
              <a:chOff x="2964031" y="2133600"/>
              <a:chExt cx="1948113" cy="3746725"/>
            </a:xfrm>
          </p:grpSpPr>
          <p:grpSp>
            <p:nvGrpSpPr>
              <p:cNvPr id="10" name="sa 1"/>
              <p:cNvGrpSpPr/>
              <p:nvPr/>
            </p:nvGrpSpPr>
            <p:grpSpPr>
              <a:xfrm>
                <a:off x="2964031" y="2133600"/>
                <a:ext cx="1948113" cy="1689560"/>
                <a:chOff x="2852487" y="2123752"/>
                <a:chExt cx="1948113" cy="168956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3348370" y="2123752"/>
                  <a:ext cx="1250172" cy="1144705"/>
                  <a:chOff x="6856240" y="2176752"/>
                  <a:chExt cx="1250172" cy="1588746"/>
                </a:xfrm>
              </p:grpSpPr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6856240" y="2176752"/>
                    <a:ext cx="0" cy="1588746"/>
                  </a:xfrm>
                  <a:prstGeom prst="lin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28575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7272964" y="2176752"/>
                    <a:ext cx="0" cy="1588746"/>
                  </a:xfrm>
                  <a:prstGeom prst="lin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28575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7689688" y="2176752"/>
                    <a:ext cx="0" cy="1588746"/>
                  </a:xfrm>
                  <a:prstGeom prst="lin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28575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8106412" y="2176752"/>
                    <a:ext cx="0" cy="1588746"/>
                  </a:xfrm>
                  <a:prstGeom prst="lin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28575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2852487" y="2181102"/>
                  <a:ext cx="207022" cy="990597"/>
                </a:xfrm>
                <a:prstGeom prst="roundRect">
                  <a:avLst/>
                </a:prstGeom>
                <a:solidFill>
                  <a:srgbClr val="FFC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vert="vert27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3059509" y="2331558"/>
                  <a:ext cx="1741091" cy="701733"/>
                  <a:chOff x="6567379" y="2828598"/>
                  <a:chExt cx="2383118" cy="701733"/>
                </a:xfrm>
              </p:grpSpPr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6567379" y="2828598"/>
                    <a:ext cx="2383118" cy="0"/>
                  </a:xfrm>
                  <a:prstGeom prst="lin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28575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6567379" y="3179465"/>
                    <a:ext cx="2383118" cy="0"/>
                  </a:xfrm>
                  <a:prstGeom prst="lin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28575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6567379" y="3524307"/>
                    <a:ext cx="2383118" cy="6024"/>
                  </a:xfrm>
                  <a:prstGeom prst="lin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28575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3203938" y="3268458"/>
                  <a:ext cx="288863" cy="544854"/>
                  <a:chOff x="7527818" y="3399502"/>
                  <a:chExt cx="365760" cy="689898"/>
                </a:xfrm>
              </p:grpSpPr>
              <p:sp>
                <p:nvSpPr>
                  <p:cNvPr id="42" name="Rounded Rectangle 41"/>
                  <p:cNvSpPr/>
                  <p:nvPr/>
                </p:nvSpPr>
                <p:spPr>
                  <a:xfrm>
                    <a:off x="7527818" y="3399502"/>
                    <a:ext cx="365760" cy="689898"/>
                  </a:xfrm>
                  <a:prstGeom prst="round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7596548" y="3446841"/>
                    <a:ext cx="228300" cy="595221"/>
                    <a:chOff x="6229860" y="2963660"/>
                    <a:chExt cx="228300" cy="595221"/>
                  </a:xfrm>
                </p:grpSpPr>
                <p:sp>
                  <p:nvSpPr>
                    <p:cNvPr id="44" name="Rounded Rectangle 43"/>
                    <p:cNvSpPr/>
                    <p:nvPr/>
                  </p:nvSpPr>
                  <p:spPr>
                    <a:xfrm>
                      <a:off x="6229860" y="2963660"/>
                      <a:ext cx="228299" cy="297683"/>
                    </a:xfrm>
                    <a:prstGeom prst="roundRect">
                      <a:avLst/>
                    </a:prstGeom>
                    <a:solidFill>
                      <a:srgbClr val="5B9BD5">
                        <a:lumMod val="5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</a:rPr>
                        <a:t>S</a:t>
                      </a:r>
                    </a:p>
                  </p:txBody>
                </p:sp>
                <p:sp>
                  <p:nvSpPr>
                    <p:cNvPr id="45" name="Rounded Rectangle 44"/>
                    <p:cNvSpPr/>
                    <p:nvPr/>
                  </p:nvSpPr>
                  <p:spPr>
                    <a:xfrm>
                      <a:off x="6229861" y="3261198"/>
                      <a:ext cx="228299" cy="297683"/>
                    </a:xfrm>
                    <a:prstGeom prst="roundRect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</a:rPr>
                        <a:t>P</a:t>
                      </a:r>
                    </a:p>
                  </p:txBody>
                </p:sp>
              </p:grpSp>
            </p:grpSp>
            <p:sp>
              <p:nvSpPr>
                <p:cNvPr id="15" name="Oval 14"/>
                <p:cNvSpPr/>
                <p:nvPr/>
              </p:nvSpPr>
              <p:spPr>
                <a:xfrm>
                  <a:off x="3203938" y="2181102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203938" y="2531969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03938" y="2882836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3620662" y="3268458"/>
                  <a:ext cx="288863" cy="544854"/>
                  <a:chOff x="7527818" y="3399502"/>
                  <a:chExt cx="365760" cy="689898"/>
                </a:xfrm>
              </p:grpSpPr>
              <p:sp>
                <p:nvSpPr>
                  <p:cNvPr id="38" name="Rounded Rectangle 37"/>
                  <p:cNvSpPr/>
                  <p:nvPr/>
                </p:nvSpPr>
                <p:spPr>
                  <a:xfrm>
                    <a:off x="7527818" y="3399502"/>
                    <a:ext cx="365760" cy="689898"/>
                  </a:xfrm>
                  <a:prstGeom prst="round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7596548" y="3446841"/>
                    <a:ext cx="228300" cy="595221"/>
                    <a:chOff x="6229860" y="2963660"/>
                    <a:chExt cx="228300" cy="595221"/>
                  </a:xfrm>
                </p:grpSpPr>
                <p:sp>
                  <p:nvSpPr>
                    <p:cNvPr id="40" name="Rounded Rectangle 39"/>
                    <p:cNvSpPr/>
                    <p:nvPr/>
                  </p:nvSpPr>
                  <p:spPr>
                    <a:xfrm>
                      <a:off x="6229860" y="2963660"/>
                      <a:ext cx="228299" cy="297683"/>
                    </a:xfrm>
                    <a:prstGeom prst="roundRect">
                      <a:avLst/>
                    </a:prstGeom>
                    <a:solidFill>
                      <a:srgbClr val="5B9BD5">
                        <a:lumMod val="5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</a:rPr>
                        <a:t>S</a:t>
                      </a:r>
                    </a:p>
                  </p:txBody>
                </p:sp>
                <p:sp>
                  <p:nvSpPr>
                    <p:cNvPr id="41" name="Rounded Rectangle 40"/>
                    <p:cNvSpPr/>
                    <p:nvPr/>
                  </p:nvSpPr>
                  <p:spPr>
                    <a:xfrm>
                      <a:off x="6229861" y="3261198"/>
                      <a:ext cx="228299" cy="297683"/>
                    </a:xfrm>
                    <a:prstGeom prst="roundRect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</a:rPr>
                        <a:t>P</a:t>
                      </a:r>
                    </a:p>
                  </p:txBody>
                </p:sp>
              </p:grpSp>
            </p:grpSp>
            <p:sp>
              <p:nvSpPr>
                <p:cNvPr id="19" name="Oval 18"/>
                <p:cNvSpPr/>
                <p:nvPr/>
              </p:nvSpPr>
              <p:spPr>
                <a:xfrm>
                  <a:off x="3620662" y="2181102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620662" y="2531969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3620662" y="2882836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4037386" y="3268458"/>
                  <a:ext cx="288863" cy="544854"/>
                  <a:chOff x="7527818" y="3399502"/>
                  <a:chExt cx="365760" cy="689898"/>
                </a:xfrm>
              </p:grpSpPr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7527818" y="3399502"/>
                    <a:ext cx="365760" cy="689898"/>
                  </a:xfrm>
                  <a:prstGeom prst="round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7596548" y="3446841"/>
                    <a:ext cx="228300" cy="595221"/>
                    <a:chOff x="6229860" y="2963660"/>
                    <a:chExt cx="228300" cy="595221"/>
                  </a:xfrm>
                </p:grpSpPr>
                <p:sp>
                  <p:nvSpPr>
                    <p:cNvPr id="36" name="Rounded Rectangle 35"/>
                    <p:cNvSpPr/>
                    <p:nvPr/>
                  </p:nvSpPr>
                  <p:spPr>
                    <a:xfrm>
                      <a:off x="6229860" y="2963660"/>
                      <a:ext cx="228299" cy="297683"/>
                    </a:xfrm>
                    <a:prstGeom prst="roundRect">
                      <a:avLst/>
                    </a:prstGeom>
                    <a:solidFill>
                      <a:srgbClr val="5B9BD5">
                        <a:lumMod val="5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</a:rPr>
                        <a:t>S</a:t>
                      </a:r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6229861" y="3261198"/>
                      <a:ext cx="228299" cy="297683"/>
                    </a:xfrm>
                    <a:prstGeom prst="roundRect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</a:rPr>
                        <a:t>P</a:t>
                      </a:r>
                    </a:p>
                  </p:txBody>
                </p:sp>
              </p:grpSp>
            </p:grpSp>
            <p:sp>
              <p:nvSpPr>
                <p:cNvPr id="23" name="Oval 22"/>
                <p:cNvSpPr/>
                <p:nvPr/>
              </p:nvSpPr>
              <p:spPr>
                <a:xfrm>
                  <a:off x="4037386" y="2181102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4037386" y="2531969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4037386" y="2882836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>
                  <a:off x="4454110" y="3268458"/>
                  <a:ext cx="288863" cy="544854"/>
                  <a:chOff x="7527818" y="3399502"/>
                  <a:chExt cx="365760" cy="689898"/>
                </a:xfrm>
              </p:grpSpPr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7527818" y="3399502"/>
                    <a:ext cx="365760" cy="689898"/>
                  </a:xfrm>
                  <a:prstGeom prst="round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7596548" y="3446841"/>
                    <a:ext cx="228300" cy="595221"/>
                    <a:chOff x="6229860" y="2963660"/>
                    <a:chExt cx="228300" cy="595221"/>
                  </a:xfrm>
                </p:grpSpPr>
                <p:sp>
                  <p:nvSpPr>
                    <p:cNvPr id="32" name="Rounded Rectangle 31"/>
                    <p:cNvSpPr/>
                    <p:nvPr/>
                  </p:nvSpPr>
                  <p:spPr>
                    <a:xfrm>
                      <a:off x="6229860" y="2963660"/>
                      <a:ext cx="228299" cy="297683"/>
                    </a:xfrm>
                    <a:prstGeom prst="roundRect">
                      <a:avLst/>
                    </a:prstGeom>
                    <a:solidFill>
                      <a:srgbClr val="5B9BD5">
                        <a:lumMod val="5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</a:rPr>
                        <a:t>S</a:t>
                      </a:r>
                    </a:p>
                  </p:txBody>
                </p:sp>
                <p:sp>
                  <p:nvSpPr>
                    <p:cNvPr id="33" name="Rounded Rectangle 32"/>
                    <p:cNvSpPr/>
                    <p:nvPr/>
                  </p:nvSpPr>
                  <p:spPr>
                    <a:xfrm>
                      <a:off x="6229861" y="3261198"/>
                      <a:ext cx="228299" cy="297683"/>
                    </a:xfrm>
                    <a:prstGeom prst="roundRect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</a:rPr>
                        <a:t>P</a:t>
                      </a:r>
                    </a:p>
                  </p:txBody>
                </p:sp>
              </p:grpSp>
            </p:grpSp>
            <p:sp>
              <p:nvSpPr>
                <p:cNvPr id="27" name="Oval 26"/>
                <p:cNvSpPr>
                  <a:spLocks noChangeAspect="1"/>
                </p:cNvSpPr>
                <p:nvPr/>
              </p:nvSpPr>
              <p:spPr>
                <a:xfrm>
                  <a:off x="4454110" y="2181102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28" name="Oval 27"/>
                <p:cNvSpPr>
                  <a:spLocks noChangeAspect="1"/>
                </p:cNvSpPr>
                <p:nvPr/>
              </p:nvSpPr>
              <p:spPr>
                <a:xfrm>
                  <a:off x="4454110" y="2531969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29" name="Oval 28"/>
                <p:cNvSpPr>
                  <a:spLocks noChangeAspect="1"/>
                </p:cNvSpPr>
                <p:nvPr/>
              </p:nvSpPr>
              <p:spPr>
                <a:xfrm>
                  <a:off x="4454110" y="2882836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</p:grpSp>
          <p:grpSp>
            <p:nvGrpSpPr>
              <p:cNvPr id="53" name="sa 2"/>
              <p:cNvGrpSpPr/>
              <p:nvPr/>
            </p:nvGrpSpPr>
            <p:grpSpPr>
              <a:xfrm>
                <a:off x="2964031" y="4190765"/>
                <a:ext cx="1948113" cy="1689560"/>
                <a:chOff x="2852487" y="2123752"/>
                <a:chExt cx="1948113" cy="1689560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3348370" y="2123752"/>
                  <a:ext cx="1250172" cy="1144705"/>
                  <a:chOff x="6856240" y="2176752"/>
                  <a:chExt cx="1250172" cy="1588746"/>
                </a:xfrm>
              </p:grpSpPr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6856240" y="2176752"/>
                    <a:ext cx="0" cy="1588746"/>
                  </a:xfrm>
                  <a:prstGeom prst="lin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28575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7272964" y="2176752"/>
                    <a:ext cx="0" cy="1588746"/>
                  </a:xfrm>
                  <a:prstGeom prst="lin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28575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7689688" y="2176752"/>
                    <a:ext cx="0" cy="1588746"/>
                  </a:xfrm>
                  <a:prstGeom prst="lin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28575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8106412" y="2176752"/>
                    <a:ext cx="0" cy="1588746"/>
                  </a:xfrm>
                  <a:prstGeom prst="lin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28575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55" name="Rounded Rectangle 54"/>
                <p:cNvSpPr/>
                <p:nvPr/>
              </p:nvSpPr>
              <p:spPr>
                <a:xfrm>
                  <a:off x="2852487" y="2181102"/>
                  <a:ext cx="207022" cy="990597"/>
                </a:xfrm>
                <a:prstGeom prst="roundRect">
                  <a:avLst/>
                </a:prstGeom>
                <a:solidFill>
                  <a:srgbClr val="FFC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vert="vert27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56" name="Group 55"/>
                <p:cNvGrpSpPr/>
                <p:nvPr/>
              </p:nvGrpSpPr>
              <p:grpSpPr>
                <a:xfrm>
                  <a:off x="3059509" y="2331558"/>
                  <a:ext cx="1741091" cy="701733"/>
                  <a:chOff x="6567379" y="2828598"/>
                  <a:chExt cx="2383118" cy="701733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567379" y="2828598"/>
                    <a:ext cx="2383118" cy="0"/>
                  </a:xfrm>
                  <a:prstGeom prst="lin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28575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567379" y="3179465"/>
                    <a:ext cx="2383118" cy="0"/>
                  </a:xfrm>
                  <a:prstGeom prst="lin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28575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 flipV="1">
                    <a:off x="6567379" y="3524307"/>
                    <a:ext cx="2383118" cy="6024"/>
                  </a:xfrm>
                  <a:prstGeom prst="lin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28575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3203938" y="3268458"/>
                  <a:ext cx="288863" cy="544854"/>
                  <a:chOff x="7527818" y="3399502"/>
                  <a:chExt cx="365760" cy="689898"/>
                </a:xfrm>
              </p:grpSpPr>
              <p:sp>
                <p:nvSpPr>
                  <p:cNvPr id="85" name="Rounded Rectangle 84"/>
                  <p:cNvSpPr/>
                  <p:nvPr/>
                </p:nvSpPr>
                <p:spPr>
                  <a:xfrm>
                    <a:off x="7527818" y="3399502"/>
                    <a:ext cx="365760" cy="689898"/>
                  </a:xfrm>
                  <a:prstGeom prst="round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7596548" y="3446841"/>
                    <a:ext cx="228300" cy="595221"/>
                    <a:chOff x="6229860" y="2963660"/>
                    <a:chExt cx="228300" cy="595221"/>
                  </a:xfrm>
                </p:grpSpPr>
                <p:sp>
                  <p:nvSpPr>
                    <p:cNvPr id="87" name="Rounded Rectangle 86"/>
                    <p:cNvSpPr/>
                    <p:nvPr/>
                  </p:nvSpPr>
                  <p:spPr>
                    <a:xfrm>
                      <a:off x="6229860" y="2963660"/>
                      <a:ext cx="228299" cy="297683"/>
                    </a:xfrm>
                    <a:prstGeom prst="roundRect">
                      <a:avLst/>
                    </a:prstGeom>
                    <a:solidFill>
                      <a:srgbClr val="5B9BD5">
                        <a:lumMod val="5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</a:rPr>
                        <a:t>S</a:t>
                      </a:r>
                    </a:p>
                  </p:txBody>
                </p:sp>
                <p:sp>
                  <p:nvSpPr>
                    <p:cNvPr id="88" name="Rounded Rectangle 87"/>
                    <p:cNvSpPr/>
                    <p:nvPr/>
                  </p:nvSpPr>
                  <p:spPr>
                    <a:xfrm>
                      <a:off x="6229861" y="3261198"/>
                      <a:ext cx="228299" cy="297683"/>
                    </a:xfrm>
                    <a:prstGeom prst="roundRect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</a:rPr>
                        <a:t>P</a:t>
                      </a:r>
                    </a:p>
                  </p:txBody>
                </p:sp>
              </p:grpSp>
            </p:grpSp>
            <p:sp>
              <p:nvSpPr>
                <p:cNvPr id="58" name="Oval 57"/>
                <p:cNvSpPr/>
                <p:nvPr/>
              </p:nvSpPr>
              <p:spPr>
                <a:xfrm>
                  <a:off x="3203938" y="2181102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203938" y="2531969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3203938" y="2882836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61" name="Group 60"/>
                <p:cNvGrpSpPr/>
                <p:nvPr/>
              </p:nvGrpSpPr>
              <p:grpSpPr>
                <a:xfrm>
                  <a:off x="3620662" y="3268458"/>
                  <a:ext cx="288863" cy="544854"/>
                  <a:chOff x="7527818" y="3399502"/>
                  <a:chExt cx="365760" cy="689898"/>
                </a:xfrm>
              </p:grpSpPr>
              <p:sp>
                <p:nvSpPr>
                  <p:cNvPr id="81" name="Rounded Rectangle 80"/>
                  <p:cNvSpPr/>
                  <p:nvPr/>
                </p:nvSpPr>
                <p:spPr>
                  <a:xfrm>
                    <a:off x="7527818" y="3399502"/>
                    <a:ext cx="365760" cy="689898"/>
                  </a:xfrm>
                  <a:prstGeom prst="round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7596548" y="3446841"/>
                    <a:ext cx="228300" cy="595221"/>
                    <a:chOff x="6229860" y="2963660"/>
                    <a:chExt cx="228300" cy="595221"/>
                  </a:xfrm>
                </p:grpSpPr>
                <p:sp>
                  <p:nvSpPr>
                    <p:cNvPr id="83" name="Rounded Rectangle 82"/>
                    <p:cNvSpPr/>
                    <p:nvPr/>
                  </p:nvSpPr>
                  <p:spPr>
                    <a:xfrm>
                      <a:off x="6229860" y="2963660"/>
                      <a:ext cx="228299" cy="297683"/>
                    </a:xfrm>
                    <a:prstGeom prst="roundRect">
                      <a:avLst/>
                    </a:prstGeom>
                    <a:solidFill>
                      <a:srgbClr val="5B9BD5">
                        <a:lumMod val="5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</a:rPr>
                        <a:t>S</a:t>
                      </a:r>
                    </a:p>
                  </p:txBody>
                </p:sp>
                <p:sp>
                  <p:nvSpPr>
                    <p:cNvPr id="84" name="Rounded Rectangle 83"/>
                    <p:cNvSpPr/>
                    <p:nvPr/>
                  </p:nvSpPr>
                  <p:spPr>
                    <a:xfrm>
                      <a:off x="6229861" y="3261198"/>
                      <a:ext cx="228299" cy="297683"/>
                    </a:xfrm>
                    <a:prstGeom prst="roundRect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</a:rPr>
                        <a:t>P</a:t>
                      </a:r>
                    </a:p>
                  </p:txBody>
                </p:sp>
              </p:grpSp>
            </p:grpSp>
            <p:sp>
              <p:nvSpPr>
                <p:cNvPr id="62" name="Oval 61"/>
                <p:cNvSpPr/>
                <p:nvPr/>
              </p:nvSpPr>
              <p:spPr>
                <a:xfrm>
                  <a:off x="3620662" y="2181102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3620662" y="2531969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3620662" y="2882836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4037386" y="3268458"/>
                  <a:ext cx="288863" cy="544854"/>
                  <a:chOff x="7527818" y="3399502"/>
                  <a:chExt cx="365760" cy="689898"/>
                </a:xfrm>
              </p:grpSpPr>
              <p:sp>
                <p:nvSpPr>
                  <p:cNvPr id="77" name="Rounded Rectangle 76"/>
                  <p:cNvSpPr/>
                  <p:nvPr/>
                </p:nvSpPr>
                <p:spPr>
                  <a:xfrm>
                    <a:off x="7527818" y="3399502"/>
                    <a:ext cx="365760" cy="689898"/>
                  </a:xfrm>
                  <a:prstGeom prst="round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7596548" y="3446841"/>
                    <a:ext cx="228300" cy="595221"/>
                    <a:chOff x="6229860" y="2963660"/>
                    <a:chExt cx="228300" cy="595221"/>
                  </a:xfrm>
                </p:grpSpPr>
                <p:sp>
                  <p:nvSpPr>
                    <p:cNvPr id="79" name="Rounded Rectangle 78"/>
                    <p:cNvSpPr/>
                    <p:nvPr/>
                  </p:nvSpPr>
                  <p:spPr>
                    <a:xfrm>
                      <a:off x="6229860" y="2963660"/>
                      <a:ext cx="228299" cy="297683"/>
                    </a:xfrm>
                    <a:prstGeom prst="roundRect">
                      <a:avLst/>
                    </a:prstGeom>
                    <a:solidFill>
                      <a:srgbClr val="5B9BD5">
                        <a:lumMod val="5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</a:rPr>
                        <a:t>S</a:t>
                      </a:r>
                    </a:p>
                  </p:txBody>
                </p:sp>
                <p:sp>
                  <p:nvSpPr>
                    <p:cNvPr id="80" name="Rounded Rectangle 79"/>
                    <p:cNvSpPr/>
                    <p:nvPr/>
                  </p:nvSpPr>
                  <p:spPr>
                    <a:xfrm>
                      <a:off x="6229861" y="3261198"/>
                      <a:ext cx="228299" cy="297683"/>
                    </a:xfrm>
                    <a:prstGeom prst="roundRect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</a:rPr>
                        <a:t>P</a:t>
                      </a:r>
                    </a:p>
                  </p:txBody>
                </p:sp>
              </p:grpSp>
            </p:grpSp>
            <p:sp>
              <p:nvSpPr>
                <p:cNvPr id="66" name="Oval 65"/>
                <p:cNvSpPr/>
                <p:nvPr/>
              </p:nvSpPr>
              <p:spPr>
                <a:xfrm>
                  <a:off x="4037386" y="2181102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4037386" y="2531969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4037386" y="2882836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69" name="Group 68"/>
                <p:cNvGrpSpPr/>
                <p:nvPr/>
              </p:nvGrpSpPr>
              <p:grpSpPr>
                <a:xfrm>
                  <a:off x="4454110" y="3268458"/>
                  <a:ext cx="288863" cy="544854"/>
                  <a:chOff x="7527818" y="3399502"/>
                  <a:chExt cx="365760" cy="689898"/>
                </a:xfrm>
              </p:grpSpPr>
              <p:sp>
                <p:nvSpPr>
                  <p:cNvPr id="73" name="Rounded Rectangle 72"/>
                  <p:cNvSpPr/>
                  <p:nvPr/>
                </p:nvSpPr>
                <p:spPr>
                  <a:xfrm>
                    <a:off x="7527818" y="3399502"/>
                    <a:ext cx="365760" cy="689898"/>
                  </a:xfrm>
                  <a:prstGeom prst="round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7596548" y="3446841"/>
                    <a:ext cx="228300" cy="595221"/>
                    <a:chOff x="6229860" y="2963660"/>
                    <a:chExt cx="228300" cy="595221"/>
                  </a:xfrm>
                </p:grpSpPr>
                <p:sp>
                  <p:nvSpPr>
                    <p:cNvPr id="75" name="Rounded Rectangle 74"/>
                    <p:cNvSpPr/>
                    <p:nvPr/>
                  </p:nvSpPr>
                  <p:spPr>
                    <a:xfrm>
                      <a:off x="6229860" y="2963660"/>
                      <a:ext cx="228299" cy="297683"/>
                    </a:xfrm>
                    <a:prstGeom prst="roundRect">
                      <a:avLst/>
                    </a:prstGeom>
                    <a:solidFill>
                      <a:srgbClr val="5B9BD5">
                        <a:lumMod val="5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</a:rPr>
                        <a:t>S</a:t>
                      </a:r>
                    </a:p>
                  </p:txBody>
                </p:sp>
                <p:sp>
                  <p:nvSpPr>
                    <p:cNvPr id="76" name="Rounded Rectangle 75"/>
                    <p:cNvSpPr/>
                    <p:nvPr/>
                  </p:nvSpPr>
                  <p:spPr>
                    <a:xfrm>
                      <a:off x="6229861" y="3261198"/>
                      <a:ext cx="228299" cy="297683"/>
                    </a:xfrm>
                    <a:prstGeom prst="roundRect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</a:rPr>
                        <a:t>P</a:t>
                      </a:r>
                    </a:p>
                  </p:txBody>
                </p:sp>
              </p:grpSp>
            </p:grpSp>
            <p:sp>
              <p:nvSpPr>
                <p:cNvPr id="70" name="Oval 69"/>
                <p:cNvSpPr>
                  <a:spLocks noChangeAspect="1"/>
                </p:cNvSpPr>
                <p:nvPr/>
              </p:nvSpPr>
              <p:spPr>
                <a:xfrm>
                  <a:off x="4454110" y="2181102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71" name="Oval 70"/>
                <p:cNvSpPr>
                  <a:spLocks noChangeAspect="1"/>
                </p:cNvSpPr>
                <p:nvPr/>
              </p:nvSpPr>
              <p:spPr>
                <a:xfrm>
                  <a:off x="4454110" y="2531969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72" name="Oval 71"/>
                <p:cNvSpPr>
                  <a:spLocks noChangeAspect="1"/>
                </p:cNvSpPr>
                <p:nvPr/>
              </p:nvSpPr>
              <p:spPr>
                <a:xfrm>
                  <a:off x="4454110" y="2882836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</p:grpSp>
        </p:grpSp>
        <p:grpSp>
          <p:nvGrpSpPr>
            <p:cNvPr id="259" name="sa labels"/>
            <p:cNvGrpSpPr/>
            <p:nvPr/>
          </p:nvGrpSpPr>
          <p:grpSpPr>
            <a:xfrm>
              <a:off x="1514553" y="2461440"/>
              <a:ext cx="1498231" cy="2464506"/>
              <a:chOff x="1514553" y="2461440"/>
              <a:chExt cx="1498231" cy="2464506"/>
            </a:xfrm>
          </p:grpSpPr>
          <p:sp>
            <p:nvSpPr>
              <p:cNvPr id="257" name="TextBox 256"/>
              <p:cNvSpPr txBox="1"/>
              <p:nvPr/>
            </p:nvSpPr>
            <p:spPr>
              <a:xfrm>
                <a:off x="1514553" y="2461440"/>
                <a:ext cx="14982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Subarray 1</a:t>
                </a:r>
                <a:endParaRPr lang="en-US" sz="2400" i="1" dirty="0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1514553" y="4464281"/>
                <a:ext cx="14496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Subarray 2</a:t>
                </a:r>
                <a:endParaRPr lang="en-US" sz="2400" i="1" dirty="0"/>
              </a:p>
            </p:txBody>
          </p:sp>
        </p:grpSp>
      </p:grpSp>
      <p:sp>
        <p:nvSpPr>
          <p:cNvPr id="148" name="src row"/>
          <p:cNvSpPr/>
          <p:nvPr/>
        </p:nvSpPr>
        <p:spPr>
          <a:xfrm>
            <a:off x="3219510" y="3278741"/>
            <a:ext cx="1692634" cy="332391"/>
          </a:xfrm>
          <a:prstGeom prst="rect">
            <a:avLst/>
          </a:prstGeom>
          <a:solidFill>
            <a:srgbClr val="FF0000">
              <a:alpha val="49000"/>
            </a:srgbClr>
          </a:solidFill>
          <a:ln w="12700" cap="rnd" cmpd="sng" algn="ctr">
            <a:noFill/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157" name="cmd"/>
          <p:cNvGrpSpPr/>
          <p:nvPr/>
        </p:nvGrpSpPr>
        <p:grpSpPr>
          <a:xfrm>
            <a:off x="156742" y="3800847"/>
            <a:ext cx="2884582" cy="462007"/>
            <a:chOff x="156742" y="3800847"/>
            <a:chExt cx="2884582" cy="462007"/>
          </a:xfrm>
        </p:grpSpPr>
        <p:sp>
          <p:nvSpPr>
            <p:cNvPr id="155" name="TextBox 154"/>
            <p:cNvSpPr txBox="1"/>
            <p:nvPr/>
          </p:nvSpPr>
          <p:spPr>
            <a:xfrm>
              <a:off x="156742" y="3801189"/>
              <a:ext cx="25102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2"/>
                  </a:solidFill>
                </a:rPr>
                <a:t>RBM: SA1</a:t>
              </a:r>
              <a:r>
                <a:rPr lang="en-US" sz="2400" b="1" dirty="0" smtClean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→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SA2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56" name="Right Arrow 155"/>
            <p:cNvSpPr/>
            <p:nvPr/>
          </p:nvSpPr>
          <p:spPr>
            <a:xfrm>
              <a:off x="2590800" y="3800847"/>
              <a:ext cx="450524" cy="46200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closed iso"/>
          <p:cNvGrpSpPr/>
          <p:nvPr/>
        </p:nvGrpSpPr>
        <p:grpSpPr>
          <a:xfrm>
            <a:off x="3205627" y="3783945"/>
            <a:ext cx="1648889" cy="467501"/>
            <a:chOff x="6235520" y="3801189"/>
            <a:chExt cx="1648889" cy="467501"/>
          </a:xfrm>
        </p:grpSpPr>
        <p:sp>
          <p:nvSpPr>
            <p:cNvPr id="160" name="iso highlight"/>
            <p:cNvSpPr/>
            <p:nvPr/>
          </p:nvSpPr>
          <p:spPr>
            <a:xfrm>
              <a:off x="6235520" y="3820259"/>
              <a:ext cx="1648889" cy="448431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6489806" y="3805186"/>
              <a:ext cx="2327" cy="462341"/>
              <a:chOff x="2205369" y="3911669"/>
              <a:chExt cx="2327" cy="462341"/>
            </a:xfrm>
          </p:grpSpPr>
          <p:cxnSp>
            <p:nvCxnSpPr>
              <p:cNvPr id="176" name="Straight Connector 175"/>
              <p:cNvCxnSpPr/>
              <p:nvPr/>
            </p:nvCxnSpPr>
            <p:spPr>
              <a:xfrm>
                <a:off x="2206532" y="3911669"/>
                <a:ext cx="0" cy="106781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V="1">
                <a:off x="2205369" y="4318103"/>
                <a:ext cx="2327" cy="55907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/>
            <p:cNvGrpSpPr/>
            <p:nvPr/>
          </p:nvGrpSpPr>
          <p:grpSpPr>
            <a:xfrm>
              <a:off x="6906529" y="3806349"/>
              <a:ext cx="2327" cy="462341"/>
              <a:chOff x="2205369" y="3911669"/>
              <a:chExt cx="2327" cy="462341"/>
            </a:xfrm>
          </p:grpSpPr>
          <p:cxnSp>
            <p:nvCxnSpPr>
              <p:cNvPr id="173" name="Straight Connector 172"/>
              <p:cNvCxnSpPr/>
              <p:nvPr/>
            </p:nvCxnSpPr>
            <p:spPr>
              <a:xfrm>
                <a:off x="2206532" y="3911669"/>
                <a:ext cx="0" cy="106781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2205369" y="4318103"/>
                <a:ext cx="2327" cy="55907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/>
            <p:cNvGrpSpPr/>
            <p:nvPr/>
          </p:nvGrpSpPr>
          <p:grpSpPr>
            <a:xfrm>
              <a:off x="7323605" y="3806349"/>
              <a:ext cx="2327" cy="462341"/>
              <a:chOff x="2205369" y="3911669"/>
              <a:chExt cx="2327" cy="462341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2206532" y="3911669"/>
                <a:ext cx="0" cy="106781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2205369" y="4318103"/>
                <a:ext cx="2327" cy="55907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7737520" y="3801189"/>
              <a:ext cx="2327" cy="462341"/>
              <a:chOff x="2205369" y="3911669"/>
              <a:chExt cx="2327" cy="462341"/>
            </a:xfrm>
          </p:grpSpPr>
          <p:cxnSp>
            <p:nvCxnSpPr>
              <p:cNvPr id="167" name="Straight Connector 166"/>
              <p:cNvCxnSpPr/>
              <p:nvPr/>
            </p:nvCxnSpPr>
            <p:spPr>
              <a:xfrm>
                <a:off x="2206532" y="3911669"/>
                <a:ext cx="0" cy="106781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flipV="1">
                <a:off x="2205369" y="4318103"/>
                <a:ext cx="2327" cy="55907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Straight Connector 181"/>
            <p:cNvCxnSpPr/>
            <p:nvPr/>
          </p:nvCxnSpPr>
          <p:spPr>
            <a:xfrm>
              <a:off x="6490969" y="3905674"/>
              <a:ext cx="0" cy="277600"/>
            </a:xfrm>
            <a:prstGeom prst="line">
              <a:avLst/>
            </a:prstGeom>
            <a:ln w="38100" cap="rnd">
              <a:solidFill>
                <a:schemeClr val="tx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6907692" y="3899642"/>
              <a:ext cx="0" cy="277600"/>
            </a:xfrm>
            <a:prstGeom prst="line">
              <a:avLst/>
            </a:prstGeom>
            <a:ln w="38100" cap="rnd">
              <a:solidFill>
                <a:schemeClr val="tx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7324768" y="3893610"/>
              <a:ext cx="0" cy="277600"/>
            </a:xfrm>
            <a:prstGeom prst="line">
              <a:avLst/>
            </a:prstGeom>
            <a:ln w="38100" cap="rnd">
              <a:solidFill>
                <a:schemeClr val="tx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738683" y="3887578"/>
              <a:ext cx="0" cy="277600"/>
            </a:xfrm>
            <a:prstGeom prst="line">
              <a:avLst/>
            </a:prstGeom>
            <a:ln w="38100" cap="rnd">
              <a:solidFill>
                <a:schemeClr val="tx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trans_blind"/>
          <p:cNvGrpSpPr/>
          <p:nvPr/>
        </p:nvGrpSpPr>
        <p:grpSpPr>
          <a:xfrm>
            <a:off x="2902004" y="2186954"/>
            <a:ext cx="2090083" cy="4609789"/>
            <a:chOff x="2902004" y="2186954"/>
            <a:chExt cx="2090083" cy="4609789"/>
          </a:xfrm>
        </p:grpSpPr>
        <p:sp>
          <p:nvSpPr>
            <p:cNvPr id="251" name="Rounded Rectangle 250"/>
            <p:cNvSpPr/>
            <p:nvPr/>
          </p:nvSpPr>
          <p:spPr>
            <a:xfrm>
              <a:off x="2910820" y="4235275"/>
              <a:ext cx="2050601" cy="1022525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2902004" y="2186954"/>
              <a:ext cx="2050601" cy="997574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52" name="Rounded Rectangle 251"/>
            <p:cNvSpPr/>
            <p:nvPr/>
          </p:nvSpPr>
          <p:spPr>
            <a:xfrm>
              <a:off x="2941486" y="6297956"/>
              <a:ext cx="2050601" cy="498787"/>
            </a:xfrm>
            <a:prstGeom prst="roundRect">
              <a:avLst>
                <a:gd name="adj" fmla="val 13794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3" name="act_bl"/>
          <p:cNvGrpSpPr/>
          <p:nvPr/>
        </p:nvGrpSpPr>
        <p:grpSpPr>
          <a:xfrm>
            <a:off x="3453501" y="2135768"/>
            <a:ext cx="1250172" cy="1144705"/>
            <a:chOff x="7131828" y="2978323"/>
            <a:chExt cx="1250172" cy="1144705"/>
          </a:xfrm>
        </p:grpSpPr>
        <p:cxnSp>
          <p:nvCxnSpPr>
            <p:cNvPr id="189" name="Straight Connector 188"/>
            <p:cNvCxnSpPr/>
            <p:nvPr/>
          </p:nvCxnSpPr>
          <p:spPr>
            <a:xfrm>
              <a:off x="7131828" y="2978323"/>
              <a:ext cx="0" cy="1144705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7620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Straight Connector 189"/>
            <p:cNvCxnSpPr/>
            <p:nvPr/>
          </p:nvCxnSpPr>
          <p:spPr>
            <a:xfrm>
              <a:off x="7548552" y="2978323"/>
              <a:ext cx="0" cy="1144705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7620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Straight Connector 190"/>
            <p:cNvCxnSpPr/>
            <p:nvPr/>
          </p:nvCxnSpPr>
          <p:spPr>
            <a:xfrm>
              <a:off x="7965276" y="2978323"/>
              <a:ext cx="0" cy="1144705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7620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Straight Connector 191"/>
            <p:cNvCxnSpPr/>
            <p:nvPr/>
          </p:nvCxnSpPr>
          <p:spPr>
            <a:xfrm>
              <a:off x="8382000" y="2978323"/>
              <a:ext cx="0" cy="1144705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7620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4" name="pre_bl"/>
          <p:cNvGrpSpPr/>
          <p:nvPr/>
        </p:nvGrpSpPr>
        <p:grpSpPr>
          <a:xfrm>
            <a:off x="3459912" y="4189602"/>
            <a:ext cx="1250172" cy="1144705"/>
            <a:chOff x="7131828" y="2978323"/>
            <a:chExt cx="1250172" cy="1144705"/>
          </a:xfrm>
        </p:grpSpPr>
        <p:cxnSp>
          <p:nvCxnSpPr>
            <p:cNvPr id="195" name="Straight Connector 194"/>
            <p:cNvCxnSpPr/>
            <p:nvPr/>
          </p:nvCxnSpPr>
          <p:spPr>
            <a:xfrm>
              <a:off x="7131828" y="2978323"/>
              <a:ext cx="0" cy="1144705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Straight Connector 195"/>
            <p:cNvCxnSpPr/>
            <p:nvPr/>
          </p:nvCxnSpPr>
          <p:spPr>
            <a:xfrm>
              <a:off x="7548552" y="2978323"/>
              <a:ext cx="0" cy="1144705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Straight Connector 196"/>
            <p:cNvCxnSpPr/>
            <p:nvPr/>
          </p:nvCxnSpPr>
          <p:spPr>
            <a:xfrm>
              <a:off x="7965276" y="2978323"/>
              <a:ext cx="0" cy="1144705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Straight Connector 197"/>
            <p:cNvCxnSpPr/>
            <p:nvPr/>
          </p:nvCxnSpPr>
          <p:spPr>
            <a:xfrm>
              <a:off x="8382000" y="2978323"/>
              <a:ext cx="0" cy="1144705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46" name="charge_vdd"/>
          <p:cNvSpPr/>
          <p:nvPr/>
        </p:nvSpPr>
        <p:spPr bwMode="auto">
          <a:xfrm>
            <a:off x="5997926" y="2363685"/>
            <a:ext cx="226184" cy="7604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w Cen MT" panose="020B0602020104020603" pitchFamily="34" charset="0"/>
            </a:endParaRPr>
          </a:p>
        </p:txBody>
      </p:sp>
      <p:sp>
        <p:nvSpPr>
          <p:cNvPr id="273" name="charge_vdd-delta"/>
          <p:cNvSpPr/>
          <p:nvPr/>
        </p:nvSpPr>
        <p:spPr bwMode="auto">
          <a:xfrm>
            <a:off x="5996718" y="2479813"/>
            <a:ext cx="226184" cy="6444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w Cen MT" panose="020B06020201040206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995510" y="2377796"/>
            <a:ext cx="904800" cy="2845042"/>
            <a:chOff x="5995510" y="2377796"/>
            <a:chExt cx="904800" cy="2845042"/>
          </a:xfrm>
        </p:grpSpPr>
        <p:sp>
          <p:nvSpPr>
            <p:cNvPr id="237" name="new_charge_vdd"/>
            <p:cNvSpPr/>
            <p:nvPr/>
          </p:nvSpPr>
          <p:spPr bwMode="auto">
            <a:xfrm>
              <a:off x="5998280" y="4480394"/>
              <a:ext cx="227392" cy="7424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Tw Cen MT" panose="020B0602020104020603" pitchFamily="34" charset="0"/>
              </a:endParaRPr>
            </a:p>
          </p:txBody>
        </p:sp>
        <p:sp>
          <p:nvSpPr>
            <p:cNvPr id="236" name="new_charge_vdd"/>
            <p:cNvSpPr/>
            <p:nvPr/>
          </p:nvSpPr>
          <p:spPr bwMode="auto">
            <a:xfrm>
              <a:off x="5995510" y="2377796"/>
              <a:ext cx="227392" cy="7424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Tw Cen MT" panose="020B0602020104020603" pitchFamily="34" charset="0"/>
              </a:endParaRPr>
            </a:p>
          </p:txBody>
        </p:sp>
        <p:sp>
          <p:nvSpPr>
            <p:cNvPr id="234" name="New Vdd Text"/>
            <p:cNvSpPr txBox="1"/>
            <p:nvPr/>
          </p:nvSpPr>
          <p:spPr>
            <a:xfrm>
              <a:off x="6291120" y="2479813"/>
              <a:ext cx="59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Tw Cen MT" panose="020B0602020104020603" pitchFamily="34" charset="0"/>
                </a:rPr>
                <a:t>V</a:t>
              </a:r>
              <a:r>
                <a:rPr lang="en-US" sz="2400" baseline="-25000" dirty="0" err="1" smtClean="0">
                  <a:latin typeface="Tw Cen MT" panose="020B0602020104020603" pitchFamily="34" charset="0"/>
                </a:rPr>
                <a:t>dd</a:t>
              </a:r>
              <a:endParaRPr lang="en-US" sz="2400" dirty="0" smtClean="0">
                <a:latin typeface="Tw Cen MT" panose="020B0602020104020603" pitchFamily="34" charset="0"/>
              </a:endParaRPr>
            </a:p>
          </p:txBody>
        </p:sp>
        <p:sp>
          <p:nvSpPr>
            <p:cNvPr id="235" name="New Vdd Text"/>
            <p:cNvSpPr txBox="1"/>
            <p:nvPr/>
          </p:nvSpPr>
          <p:spPr>
            <a:xfrm>
              <a:off x="6302069" y="4589109"/>
              <a:ext cx="59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Tw Cen MT" panose="020B0602020104020603" pitchFamily="34" charset="0"/>
                </a:rPr>
                <a:t>V</a:t>
              </a:r>
              <a:r>
                <a:rPr lang="en-US" sz="2400" baseline="-25000" dirty="0" err="1" smtClean="0">
                  <a:latin typeface="Tw Cen MT" panose="020B0602020104020603" pitchFamily="34" charset="0"/>
                </a:rPr>
                <a:t>dd</a:t>
              </a:r>
              <a:endParaRPr lang="en-US" sz="2400" dirty="0" smtClean="0">
                <a:latin typeface="Tw Cen MT" panose="020B0602020104020603" pitchFamily="34" charset="0"/>
              </a:endParaRPr>
            </a:p>
          </p:txBody>
        </p:sp>
      </p:grpSp>
      <p:sp>
        <p:nvSpPr>
          <p:cNvPr id="224" name="..."/>
          <p:cNvSpPr txBox="1"/>
          <p:nvPr/>
        </p:nvSpPr>
        <p:spPr>
          <a:xfrm rot="5400000">
            <a:off x="3894065" y="598169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grpSp>
        <p:nvGrpSpPr>
          <p:cNvPr id="285" name="vddframe"/>
          <p:cNvGrpSpPr/>
          <p:nvPr/>
        </p:nvGrpSpPr>
        <p:grpSpPr>
          <a:xfrm>
            <a:off x="5996718" y="2368988"/>
            <a:ext cx="892644" cy="760413"/>
            <a:chOff x="5996718" y="2368988"/>
            <a:chExt cx="892644" cy="760413"/>
          </a:xfrm>
        </p:grpSpPr>
        <p:grpSp>
          <p:nvGrpSpPr>
            <p:cNvPr id="272" name="vdd_frame"/>
            <p:cNvGrpSpPr/>
            <p:nvPr/>
          </p:nvGrpSpPr>
          <p:grpSpPr>
            <a:xfrm>
              <a:off x="5997926" y="2368988"/>
              <a:ext cx="891436" cy="760413"/>
              <a:chOff x="5997926" y="2368988"/>
              <a:chExt cx="891436" cy="760413"/>
            </a:xfrm>
          </p:grpSpPr>
          <p:sp>
            <p:nvSpPr>
              <p:cNvPr id="247" name="Rectangle 246"/>
              <p:cNvSpPr/>
              <p:nvPr/>
            </p:nvSpPr>
            <p:spPr bwMode="auto">
              <a:xfrm>
                <a:off x="5997926" y="2368988"/>
                <a:ext cx="226184" cy="760413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90000"/>
                    <a:lumOff val="1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Tw Cen MT" panose="020B0602020104020603" pitchFamily="34" charset="0"/>
                </a:endParaRPr>
              </a:p>
            </p:txBody>
          </p:sp>
          <p:sp>
            <p:nvSpPr>
              <p:cNvPr id="260" name="Vdd Text"/>
              <p:cNvSpPr txBox="1"/>
              <p:nvPr/>
            </p:nvSpPr>
            <p:spPr>
              <a:xfrm>
                <a:off x="6291121" y="2485289"/>
                <a:ext cx="5982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latin typeface="Tw Cen MT" panose="020B0602020104020603" pitchFamily="34" charset="0"/>
                  </a:rPr>
                  <a:t>V</a:t>
                </a:r>
                <a:r>
                  <a:rPr lang="en-US" sz="2400" baseline="-25000" dirty="0" err="1" smtClean="0">
                    <a:latin typeface="Tw Cen MT" panose="020B0602020104020603" pitchFamily="34" charset="0"/>
                  </a:rPr>
                  <a:t>dd</a:t>
                </a:r>
                <a:endParaRPr lang="en-US" sz="2400" dirty="0" smtClean="0">
                  <a:latin typeface="Tw Cen MT" panose="020B0602020104020603" pitchFamily="34" charset="0"/>
                </a:endParaRPr>
              </a:p>
            </p:txBody>
          </p:sp>
        </p:grpSp>
        <p:cxnSp>
          <p:nvCxnSpPr>
            <p:cNvPr id="282" name="Straight Connector 281"/>
            <p:cNvCxnSpPr/>
            <p:nvPr/>
          </p:nvCxnSpPr>
          <p:spPr>
            <a:xfrm>
              <a:off x="5996718" y="2756351"/>
              <a:ext cx="22618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charge_vdd/2"/>
          <p:cNvSpPr/>
          <p:nvPr/>
        </p:nvSpPr>
        <p:spPr bwMode="auto">
          <a:xfrm>
            <a:off x="5997926" y="4851160"/>
            <a:ext cx="226184" cy="377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w Cen MT" panose="020B0602020104020603" pitchFamily="34" charset="0"/>
            </a:endParaRPr>
          </a:p>
        </p:txBody>
      </p:sp>
      <p:sp>
        <p:nvSpPr>
          <p:cNvPr id="274" name="charge_vdd/2+delta"/>
          <p:cNvSpPr/>
          <p:nvPr/>
        </p:nvSpPr>
        <p:spPr bwMode="auto">
          <a:xfrm>
            <a:off x="5996718" y="4675529"/>
            <a:ext cx="226184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w Cen MT" panose="020B0602020104020603" pitchFamily="34" charset="0"/>
            </a:endParaRPr>
          </a:p>
        </p:txBody>
      </p:sp>
      <p:grpSp>
        <p:nvGrpSpPr>
          <p:cNvPr id="271" name="vdd/2_frame"/>
          <p:cNvGrpSpPr/>
          <p:nvPr/>
        </p:nvGrpSpPr>
        <p:grpSpPr>
          <a:xfrm>
            <a:off x="5997926" y="4473605"/>
            <a:ext cx="1223822" cy="760413"/>
            <a:chOff x="5997926" y="4473605"/>
            <a:chExt cx="1223822" cy="760413"/>
          </a:xfrm>
        </p:grpSpPr>
        <p:sp>
          <p:nvSpPr>
            <p:cNvPr id="216" name="Rectangle 215"/>
            <p:cNvSpPr/>
            <p:nvPr/>
          </p:nvSpPr>
          <p:spPr bwMode="auto">
            <a:xfrm>
              <a:off x="5997926" y="4473605"/>
              <a:ext cx="226184" cy="760413"/>
            </a:xfrm>
            <a:prstGeom prst="rect">
              <a:avLst/>
            </a:prstGeom>
            <a:noFill/>
            <a:ln w="22225">
              <a:solidFill>
                <a:schemeClr val="tx1">
                  <a:lumMod val="90000"/>
                  <a:lumOff val="1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Tw Cen MT" panose="020B0602020104020603" pitchFamily="34" charset="0"/>
              </a:endParaRPr>
            </a:p>
          </p:txBody>
        </p:sp>
        <p:cxnSp>
          <p:nvCxnSpPr>
            <p:cNvPr id="201" name="Straight Connector 200"/>
            <p:cNvCxnSpPr/>
            <p:nvPr/>
          </p:nvCxnSpPr>
          <p:spPr>
            <a:xfrm>
              <a:off x="5997926" y="4851160"/>
              <a:ext cx="22618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Vdd Text"/>
            <p:cNvSpPr txBox="1"/>
            <p:nvPr/>
          </p:nvSpPr>
          <p:spPr>
            <a:xfrm>
              <a:off x="6299701" y="4589110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Tw Cen MT" panose="020B0602020104020603" pitchFamily="34" charset="0"/>
                </a:rPr>
                <a:t>V</a:t>
              </a:r>
              <a:r>
                <a:rPr lang="en-US" sz="2400" baseline="-25000" dirty="0" err="1" smtClean="0">
                  <a:latin typeface="Tw Cen MT" panose="020B0602020104020603" pitchFamily="34" charset="0"/>
                </a:rPr>
                <a:t>dd</a:t>
              </a:r>
              <a:r>
                <a:rPr lang="en-US" sz="2400" dirty="0" smtClean="0">
                  <a:latin typeface="Tw Cen MT" panose="020B0602020104020603" pitchFamily="34" charset="0"/>
                </a:rPr>
                <a:t>/2</a:t>
              </a:r>
            </a:p>
          </p:txBody>
        </p:sp>
      </p:grpSp>
      <p:sp>
        <p:nvSpPr>
          <p:cNvPr id="275" name="Vdd-delta Text"/>
          <p:cNvSpPr txBox="1"/>
          <p:nvPr/>
        </p:nvSpPr>
        <p:spPr>
          <a:xfrm>
            <a:off x="6289913" y="2479813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w Cen MT" panose="020B0602020104020603" pitchFamily="34" charset="0"/>
              </a:rPr>
              <a:t>V</a:t>
            </a:r>
            <a:r>
              <a:rPr lang="en-US" sz="2400" baseline="-25000" dirty="0" err="1" smtClean="0">
                <a:latin typeface="Tw Cen MT" panose="020B0602020104020603" pitchFamily="34" charset="0"/>
              </a:rPr>
              <a:t>dd</a:t>
            </a:r>
            <a:r>
              <a:rPr lang="en-US" sz="2400" dirty="0">
                <a:latin typeface="Tw Cen MT" panose="020B0602020104020603" pitchFamily="34" charset="0"/>
              </a:rPr>
              <a:t>-</a:t>
            </a:r>
            <a:r>
              <a:rPr lang="el-GR" sz="2400" dirty="0" smtClean="0">
                <a:latin typeface="Calibri" panose="020F0502020204030204" pitchFamily="34" charset="0"/>
              </a:rPr>
              <a:t>Δ</a:t>
            </a:r>
            <a:endParaRPr lang="en-US" sz="2400" dirty="0" smtClean="0">
              <a:latin typeface="Tw Cen MT" panose="020B0602020104020603" pitchFamily="34" charset="0"/>
            </a:endParaRPr>
          </a:p>
        </p:txBody>
      </p:sp>
      <p:sp>
        <p:nvSpPr>
          <p:cNvPr id="276" name="Vdd/2+delta Text"/>
          <p:cNvSpPr txBox="1"/>
          <p:nvPr/>
        </p:nvSpPr>
        <p:spPr>
          <a:xfrm>
            <a:off x="6299701" y="4589110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w Cen MT" panose="020B0602020104020603" pitchFamily="34" charset="0"/>
              </a:rPr>
              <a:t>V</a:t>
            </a:r>
            <a:r>
              <a:rPr lang="en-US" sz="2400" baseline="-25000" dirty="0" err="1" smtClean="0">
                <a:latin typeface="Tw Cen MT" panose="020B0602020104020603" pitchFamily="34" charset="0"/>
              </a:rPr>
              <a:t>dd</a:t>
            </a:r>
            <a:r>
              <a:rPr lang="en-US" sz="2400" dirty="0" smtClean="0">
                <a:latin typeface="Tw Cen MT" panose="020B0602020104020603" pitchFamily="34" charset="0"/>
              </a:rPr>
              <a:t>/2+</a:t>
            </a:r>
            <a:r>
              <a:rPr lang="el-GR" sz="2400" dirty="0" smtClean="0">
                <a:latin typeface="Calibri" panose="020F0502020204030204" pitchFamily="34" charset="0"/>
              </a:rPr>
              <a:t>Δ</a:t>
            </a:r>
            <a:endParaRPr lang="en-US" sz="2400" dirty="0" smtClean="0">
              <a:latin typeface="Tw Cen MT" panose="020B0602020104020603" pitchFamily="34" charset="0"/>
            </a:endParaRPr>
          </a:p>
        </p:txBody>
      </p:sp>
      <p:grpSp>
        <p:nvGrpSpPr>
          <p:cNvPr id="220" name="iso_highlight"/>
          <p:cNvGrpSpPr/>
          <p:nvPr/>
        </p:nvGrpSpPr>
        <p:grpSpPr>
          <a:xfrm>
            <a:off x="3171052" y="3417913"/>
            <a:ext cx="2239314" cy="823441"/>
            <a:chOff x="940804" y="5365598"/>
            <a:chExt cx="2239314" cy="599724"/>
          </a:xfrm>
        </p:grpSpPr>
        <p:sp>
          <p:nvSpPr>
            <p:cNvPr id="221" name="left_iso_highlight"/>
            <p:cNvSpPr/>
            <p:nvPr/>
          </p:nvSpPr>
          <p:spPr>
            <a:xfrm>
              <a:off x="940804" y="5652316"/>
              <a:ext cx="1727172" cy="313006"/>
            </a:xfrm>
            <a:prstGeom prst="roundRect">
              <a:avLst/>
            </a:prstGeom>
            <a:noFill/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617143" y="5365598"/>
              <a:ext cx="562975" cy="381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3">
                      <a:lumMod val="75000"/>
                    </a:schemeClr>
                  </a:solidFill>
                </a:rPr>
                <a:t>on</a:t>
              </a:r>
              <a:endParaRPr lang="en-US" sz="28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281" name="charge sharing"/>
          <p:cNvGrpSpPr/>
          <p:nvPr/>
        </p:nvGrpSpPr>
        <p:grpSpPr>
          <a:xfrm>
            <a:off x="3459912" y="3222257"/>
            <a:ext cx="2649898" cy="1395631"/>
            <a:chOff x="3459912" y="3222257"/>
            <a:chExt cx="2649898" cy="1395631"/>
          </a:xfrm>
        </p:grpSpPr>
        <p:grpSp>
          <p:nvGrpSpPr>
            <p:cNvPr id="262" name="act_bl"/>
            <p:cNvGrpSpPr/>
            <p:nvPr/>
          </p:nvGrpSpPr>
          <p:grpSpPr>
            <a:xfrm>
              <a:off x="3459912" y="3808295"/>
              <a:ext cx="1250172" cy="809593"/>
              <a:chOff x="7131828" y="2978323"/>
              <a:chExt cx="1250172" cy="1144705"/>
            </a:xfrm>
          </p:grpSpPr>
          <p:cxnSp>
            <p:nvCxnSpPr>
              <p:cNvPr id="263" name="Straight Connector 262"/>
              <p:cNvCxnSpPr/>
              <p:nvPr/>
            </p:nvCxnSpPr>
            <p:spPr>
              <a:xfrm>
                <a:off x="7131828" y="2978323"/>
                <a:ext cx="0" cy="1144705"/>
              </a:xfrm>
              <a:prstGeom prst="line">
                <a:avLst/>
              </a:prstGeom>
              <a:solidFill>
                <a:sysClr val="window" lastClr="FFFFFF">
                  <a:lumMod val="85000"/>
                </a:sysClr>
              </a:solidFill>
              <a:ln w="53975" cap="rnd" cmpd="sng" algn="ctr">
                <a:solidFill>
                  <a:schemeClr val="accent2"/>
                </a:solidFill>
                <a:prstDash val="solid"/>
                <a:miter lim="800000"/>
                <a:headEnd type="none" w="med" len="med"/>
                <a:tailEnd type="arrow" w="sm" len="sm"/>
              </a:ln>
              <a:effectLst/>
            </p:spPr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7548552" y="2978323"/>
                <a:ext cx="0" cy="1144705"/>
              </a:xfrm>
              <a:prstGeom prst="line">
                <a:avLst/>
              </a:prstGeom>
              <a:solidFill>
                <a:sysClr val="window" lastClr="FFFFFF">
                  <a:lumMod val="85000"/>
                </a:sysClr>
              </a:solidFill>
              <a:ln w="53975" cap="rnd" cmpd="sng" algn="ctr">
                <a:solidFill>
                  <a:schemeClr val="accent2"/>
                </a:solidFill>
                <a:prstDash val="solid"/>
                <a:miter lim="800000"/>
                <a:headEnd type="none" w="med" len="med"/>
                <a:tailEnd type="arrow" w="sm" len="sm"/>
              </a:ln>
              <a:effectLst/>
            </p:spPr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7965276" y="2978323"/>
                <a:ext cx="0" cy="1144705"/>
              </a:xfrm>
              <a:prstGeom prst="line">
                <a:avLst/>
              </a:prstGeom>
              <a:solidFill>
                <a:sysClr val="window" lastClr="FFFFFF">
                  <a:lumMod val="85000"/>
                </a:sysClr>
              </a:solidFill>
              <a:ln w="53975" cap="rnd" cmpd="sng" algn="ctr">
                <a:solidFill>
                  <a:schemeClr val="accent2"/>
                </a:solidFill>
                <a:prstDash val="solid"/>
                <a:miter lim="800000"/>
                <a:headEnd type="none" w="med" len="med"/>
                <a:tailEnd type="arrow" w="sm" len="sm"/>
              </a:ln>
              <a:effectLst/>
            </p:spPr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8382000" y="2978323"/>
                <a:ext cx="0" cy="1144705"/>
              </a:xfrm>
              <a:prstGeom prst="line">
                <a:avLst/>
              </a:prstGeom>
              <a:solidFill>
                <a:sysClr val="window" lastClr="FFFFFF">
                  <a:lumMod val="85000"/>
                </a:sysClr>
              </a:solidFill>
              <a:ln w="53975" cap="rnd" cmpd="sng" algn="ctr">
                <a:solidFill>
                  <a:schemeClr val="accent2"/>
                </a:solidFill>
                <a:prstDash val="solid"/>
                <a:miter lim="800000"/>
                <a:headEnd type="none" w="med" len="med"/>
                <a:tailEnd type="arrow" w="sm" len="sm"/>
              </a:ln>
              <a:effectLst/>
            </p:spPr>
          </p:cxnSp>
        </p:grpSp>
        <p:sp>
          <p:nvSpPr>
            <p:cNvPr id="278" name="TextBox 277"/>
            <p:cNvSpPr txBox="1"/>
            <p:nvPr/>
          </p:nvSpPr>
          <p:spPr>
            <a:xfrm>
              <a:off x="4841825" y="3768606"/>
              <a:ext cx="9047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accent2"/>
                  </a:solidFill>
                </a:rPr>
                <a:t>Charge</a:t>
              </a:r>
            </a:p>
            <a:p>
              <a:r>
                <a:rPr lang="en-US" sz="2000" i="1" dirty="0" smtClean="0">
                  <a:solidFill>
                    <a:schemeClr val="accent2"/>
                  </a:solidFill>
                </a:rPr>
                <a:t>Sharing</a:t>
              </a:r>
              <a:endParaRPr lang="en-US" sz="2000" i="1" dirty="0">
                <a:solidFill>
                  <a:schemeClr val="accent2"/>
                </a:solidFill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>
            <a:xfrm>
              <a:off x="6109810" y="3222257"/>
              <a:ext cx="0" cy="1170289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53975" cap="rnd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arrow" w="sm" len="sm"/>
            </a:ln>
            <a:effectLst/>
          </p:spPr>
        </p:cxnSp>
      </p:grpSp>
      <p:sp>
        <p:nvSpPr>
          <p:cNvPr id="288" name="act_label"/>
          <p:cNvSpPr txBox="1"/>
          <p:nvPr/>
        </p:nvSpPr>
        <p:spPr>
          <a:xfrm>
            <a:off x="1773354" y="3235176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Activated</a:t>
            </a:r>
            <a:endParaRPr lang="en-US" sz="2400" dirty="0"/>
          </a:p>
        </p:txBody>
      </p:sp>
      <p:sp>
        <p:nvSpPr>
          <p:cNvPr id="289" name="pre_label"/>
          <p:cNvSpPr txBox="1"/>
          <p:nvPr/>
        </p:nvSpPr>
        <p:spPr>
          <a:xfrm>
            <a:off x="1762583" y="5265860"/>
            <a:ext cx="158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Precharged</a:t>
            </a:r>
            <a:endParaRPr lang="en-US" sz="2400" dirty="0"/>
          </a:p>
        </p:txBody>
      </p:sp>
      <p:sp>
        <p:nvSpPr>
          <p:cNvPr id="294" name="amp"/>
          <p:cNvSpPr txBox="1"/>
          <p:nvPr/>
        </p:nvSpPr>
        <p:spPr>
          <a:xfrm>
            <a:off x="4898223" y="5326186"/>
            <a:ext cx="2343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Amplify the charge</a:t>
            </a:r>
          </a:p>
        </p:txBody>
      </p:sp>
      <p:sp>
        <p:nvSpPr>
          <p:cNvPr id="300" name="dst  row"/>
          <p:cNvSpPr/>
          <p:nvPr/>
        </p:nvSpPr>
        <p:spPr>
          <a:xfrm>
            <a:off x="3227552" y="5343218"/>
            <a:ext cx="1692634" cy="332391"/>
          </a:xfrm>
          <a:prstGeom prst="rect">
            <a:avLst/>
          </a:prstGeom>
          <a:solidFill>
            <a:srgbClr val="FF0000">
              <a:alpha val="49000"/>
            </a:srgbClr>
          </a:solidFill>
          <a:ln w="12700" cap="rnd" cmpd="sng" algn="ctr">
            <a:noFill/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301" name="dst_act_bl"/>
          <p:cNvGrpSpPr/>
          <p:nvPr/>
        </p:nvGrpSpPr>
        <p:grpSpPr>
          <a:xfrm>
            <a:off x="3461543" y="4200245"/>
            <a:ext cx="1250172" cy="1144705"/>
            <a:chOff x="7131828" y="2978323"/>
            <a:chExt cx="1250172" cy="1144705"/>
          </a:xfrm>
        </p:grpSpPr>
        <p:cxnSp>
          <p:nvCxnSpPr>
            <p:cNvPr id="302" name="Straight Connector 301"/>
            <p:cNvCxnSpPr/>
            <p:nvPr/>
          </p:nvCxnSpPr>
          <p:spPr>
            <a:xfrm>
              <a:off x="7131828" y="2978323"/>
              <a:ext cx="0" cy="1144705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7620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Straight Connector 302"/>
            <p:cNvCxnSpPr/>
            <p:nvPr/>
          </p:nvCxnSpPr>
          <p:spPr>
            <a:xfrm>
              <a:off x="7548552" y="2978323"/>
              <a:ext cx="0" cy="1144705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7620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Straight Connector 303"/>
            <p:cNvCxnSpPr/>
            <p:nvPr/>
          </p:nvCxnSpPr>
          <p:spPr>
            <a:xfrm>
              <a:off x="7965276" y="2978323"/>
              <a:ext cx="0" cy="1144705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7620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Straight Connector 304"/>
            <p:cNvCxnSpPr/>
            <p:nvPr/>
          </p:nvCxnSpPr>
          <p:spPr>
            <a:xfrm>
              <a:off x="8382000" y="2978323"/>
              <a:ext cx="0" cy="1144705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7620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306" name="act_label"/>
          <p:cNvSpPr txBox="1"/>
          <p:nvPr/>
        </p:nvSpPr>
        <p:spPr>
          <a:xfrm>
            <a:off x="1767262" y="5262804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Activated</a:t>
            </a:r>
            <a:endParaRPr lang="en-US" sz="2400" dirty="0"/>
          </a:p>
        </p:txBody>
      </p:sp>
      <p:sp>
        <p:nvSpPr>
          <p:cNvPr id="7" name="blind"/>
          <p:cNvSpPr/>
          <p:nvPr/>
        </p:nvSpPr>
        <p:spPr>
          <a:xfrm>
            <a:off x="6802648" y="4623862"/>
            <a:ext cx="838200" cy="495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punchline"/>
          <p:cNvSpPr/>
          <p:nvPr/>
        </p:nvSpPr>
        <p:spPr>
          <a:xfrm>
            <a:off x="0" y="4710606"/>
            <a:ext cx="9144000" cy="16901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228600" algn="ctr">
              <a:defRPr/>
            </a:pPr>
            <a:r>
              <a:rPr lang="en-US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RBM transfers an entire row b/w subarrays</a:t>
            </a:r>
            <a:endParaRPr lang="en-US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64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2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8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3" animBg="1"/>
      <p:bldP spid="246" grpId="0" animBg="1"/>
      <p:bldP spid="246" grpId="1" animBg="1"/>
      <p:bldP spid="273" grpId="0" animBg="1"/>
      <p:bldP spid="224" grpId="0"/>
      <p:bldP spid="215" grpId="0" animBg="1"/>
      <p:bldP spid="274" grpId="0" animBg="1"/>
      <p:bldP spid="275" grpId="0"/>
      <p:bldP spid="275" grpId="1"/>
      <p:bldP spid="276" grpId="0"/>
      <p:bldP spid="276" grpId="1"/>
      <p:bldP spid="288" grpId="0"/>
      <p:bldP spid="289" grpId="0"/>
      <p:bldP spid="289" grpId="1"/>
      <p:bldP spid="294" grpId="0"/>
      <p:bldP spid="300" grpId="0" animBg="1"/>
      <p:bldP spid="306" grpId="0"/>
      <p:bldP spid="7" grpId="0" animBg="1"/>
      <p:bldP spid="2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The range of RBM depends on the DRAM design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RBMs to move </a:t>
            </a:r>
            <a:r>
              <a:rPr lang="en-US" dirty="0" smtClean="0"/>
              <a:t>data across </a:t>
            </a:r>
            <a:r>
              <a:rPr lang="en-US" dirty="0"/>
              <a:t>&gt; 3 </a:t>
            </a:r>
            <a:r>
              <a:rPr lang="en-US" dirty="0" smtClean="0"/>
              <a:t>subarrays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>
              <a:lnSpc>
                <a:spcPct val="150000"/>
              </a:lnSpc>
            </a:pPr>
            <a:endParaRPr lang="en-US" dirty="0"/>
          </a:p>
          <a:p>
            <a:r>
              <a:rPr lang="en-US" dirty="0" smtClean="0"/>
              <a:t>Validated with SPICE using worst-case cells</a:t>
            </a:r>
          </a:p>
          <a:p>
            <a:pPr lvl="1"/>
            <a:r>
              <a:rPr lang="en-US" dirty="0" smtClean="0"/>
              <a:t>NCSU </a:t>
            </a:r>
            <a:r>
              <a:rPr lang="en-US" dirty="0" err="1" smtClean="0"/>
              <a:t>FreePDK</a:t>
            </a:r>
            <a:r>
              <a:rPr lang="en-US" dirty="0" smtClean="0"/>
              <a:t> 45nm library</a:t>
            </a:r>
          </a:p>
          <a:p>
            <a:pPr indent="-228600"/>
            <a:r>
              <a:rPr lang="en-US" b="1" dirty="0" smtClean="0">
                <a:solidFill>
                  <a:srgbClr val="064FBA"/>
                </a:solidFill>
              </a:rPr>
              <a:t>4KB </a:t>
            </a:r>
            <a:r>
              <a:rPr lang="en-US" b="1" dirty="0">
                <a:solidFill>
                  <a:srgbClr val="064FBA"/>
                </a:solidFill>
              </a:rPr>
              <a:t>data in 8ns </a:t>
            </a:r>
            <a:r>
              <a:rPr lang="en-US" dirty="0">
                <a:solidFill>
                  <a:srgbClr val="064FBA"/>
                </a:solidFill>
                <a:ea typeface="Cambria Math" panose="02040503050406030204" pitchFamily="18" charset="0"/>
              </a:rPr>
              <a:t>(w/ 60% guardband)</a:t>
            </a:r>
            <a:br>
              <a:rPr lang="en-US" dirty="0">
                <a:solidFill>
                  <a:srgbClr val="064FBA"/>
                </a:solidFill>
                <a:ea typeface="Cambria Math" panose="02040503050406030204" pitchFamily="18" charset="0"/>
              </a:rPr>
            </a:br>
            <a:r>
              <a:rPr lang="en-US" dirty="0">
                <a:solidFill>
                  <a:srgbClr val="064FBA"/>
                </a:solidFill>
                <a:ea typeface="Cambria Math" panose="02040503050406030204" pitchFamily="18" charset="0"/>
              </a:rPr>
              <a:t>→ </a:t>
            </a:r>
            <a:r>
              <a:rPr lang="en-US" b="1" dirty="0">
                <a:solidFill>
                  <a:srgbClr val="064FBA"/>
                </a:solidFill>
                <a:ea typeface="Cambria Math" panose="02040503050406030204" pitchFamily="18" charset="0"/>
              </a:rPr>
              <a:t>500 GB/s, </a:t>
            </a:r>
            <a:r>
              <a:rPr lang="en-US" b="1" dirty="0">
                <a:solidFill>
                  <a:srgbClr val="064FBA"/>
                </a:solidFill>
              </a:rPr>
              <a:t>26x </a:t>
            </a:r>
            <a:r>
              <a:rPr lang="en-US" dirty="0">
                <a:solidFill>
                  <a:srgbClr val="064FBA"/>
                </a:solidFill>
              </a:rPr>
              <a:t>bandwidth of a </a:t>
            </a:r>
            <a:r>
              <a:rPr lang="en-US" dirty="0" smtClean="0">
                <a:solidFill>
                  <a:srgbClr val="064FBA"/>
                </a:solidFill>
              </a:rPr>
              <a:t>DDR4-2400 channel</a:t>
            </a:r>
            <a:endParaRPr lang="en-US" dirty="0">
              <a:solidFill>
                <a:srgbClr val="064FBA"/>
              </a:solidFill>
            </a:endParaRPr>
          </a:p>
          <a:p>
            <a:pPr indent="-228600"/>
            <a:r>
              <a:rPr lang="en-US" b="1" dirty="0" smtClean="0">
                <a:solidFill>
                  <a:srgbClr val="064FBA"/>
                </a:solidFill>
              </a:rPr>
              <a:t>0.8</a:t>
            </a:r>
            <a:r>
              <a:rPr lang="en-US" b="1" dirty="0">
                <a:solidFill>
                  <a:srgbClr val="064FBA"/>
                </a:solidFill>
              </a:rPr>
              <a:t>% </a:t>
            </a:r>
            <a:r>
              <a:rPr lang="en-US" dirty="0">
                <a:solidFill>
                  <a:srgbClr val="064FBA"/>
                </a:solidFill>
              </a:rPr>
              <a:t>DRAM </a:t>
            </a:r>
            <a:r>
              <a:rPr lang="en-US" dirty="0" smtClean="0">
                <a:solidFill>
                  <a:srgbClr val="064FBA"/>
                </a:solidFill>
              </a:rPr>
              <a:t>chip area overhead </a:t>
            </a:r>
            <a:r>
              <a:rPr lang="en-US" sz="2000" dirty="0" smtClean="0">
                <a:solidFill>
                  <a:srgbClr val="064FBA"/>
                </a:solidFill>
              </a:rPr>
              <a:t>[O+ ISCA’14]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2364-6BA0-48AA-B029-3ED2192016FC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7" name="sas"/>
          <p:cNvGrpSpPr/>
          <p:nvPr/>
        </p:nvGrpSpPr>
        <p:grpSpPr>
          <a:xfrm>
            <a:off x="2514599" y="2200343"/>
            <a:ext cx="3352801" cy="1762057"/>
            <a:chOff x="2514599" y="2200343"/>
            <a:chExt cx="3352801" cy="1762057"/>
          </a:xfrm>
        </p:grpSpPr>
        <p:sp>
          <p:nvSpPr>
            <p:cNvPr id="9" name="Rounded Rectangle 8"/>
            <p:cNvSpPr/>
            <p:nvPr/>
          </p:nvSpPr>
          <p:spPr>
            <a:xfrm>
              <a:off x="2514600" y="2200343"/>
              <a:ext cx="3352799" cy="382447"/>
            </a:xfrm>
            <a:prstGeom prst="roundRect">
              <a:avLst>
                <a:gd name="adj" fmla="val 3181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6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rPr>
                <a:t>Subarray </a:t>
              </a:r>
              <a:r>
                <a:rPr lang="en-US" sz="2600" kern="0" dirty="0">
                  <a:solidFill>
                    <a:prstClr val="black"/>
                  </a:solidFill>
                  <a:latin typeface="+mj-lt"/>
                </a:rPr>
                <a:t>1</a:t>
              </a:r>
              <a:endParaRPr kumimoji="0" lang="en-US" sz="260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514600" y="2890148"/>
              <a:ext cx="3352800" cy="382447"/>
            </a:xfrm>
            <a:prstGeom prst="roundRect">
              <a:avLst>
                <a:gd name="adj" fmla="val 3181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6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rPr>
                <a:t>Subarray 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514599" y="3579953"/>
              <a:ext cx="3352800" cy="382447"/>
            </a:xfrm>
            <a:prstGeom prst="roundRect">
              <a:avLst>
                <a:gd name="adj" fmla="val 3181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6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rPr>
                <a:t>Subarray 3</a:t>
              </a:r>
            </a:p>
          </p:txBody>
        </p:sp>
      </p:grpSp>
      <p:grpSp>
        <p:nvGrpSpPr>
          <p:cNvPr id="8" name="closed_iso"/>
          <p:cNvGrpSpPr/>
          <p:nvPr/>
        </p:nvGrpSpPr>
        <p:grpSpPr>
          <a:xfrm>
            <a:off x="2743200" y="2546215"/>
            <a:ext cx="2898930" cy="1074195"/>
            <a:chOff x="2743200" y="2546215"/>
            <a:chExt cx="2898930" cy="1074195"/>
          </a:xfrm>
        </p:grpSpPr>
        <p:grpSp>
          <p:nvGrpSpPr>
            <p:cNvPr id="18" name="closed iso1"/>
            <p:cNvGrpSpPr/>
            <p:nvPr/>
          </p:nvGrpSpPr>
          <p:grpSpPr>
            <a:xfrm>
              <a:off x="2743200" y="2546215"/>
              <a:ext cx="1250041" cy="390324"/>
              <a:chOff x="6489806" y="3801189"/>
              <a:chExt cx="1250041" cy="467501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489806" y="3805186"/>
                <a:ext cx="2327" cy="462341"/>
                <a:chOff x="2205369" y="3911669"/>
                <a:chExt cx="2327" cy="462341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6906529" y="3806349"/>
                <a:ext cx="2327" cy="462341"/>
                <a:chOff x="2205369" y="3911669"/>
                <a:chExt cx="2327" cy="462341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7323605" y="3806349"/>
                <a:ext cx="2327" cy="462341"/>
                <a:chOff x="2205369" y="3911669"/>
                <a:chExt cx="2327" cy="462341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7737520" y="3801189"/>
                <a:ext cx="2327" cy="462341"/>
                <a:chOff x="2205369" y="3911669"/>
                <a:chExt cx="2327" cy="462341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Connector 23"/>
              <p:cNvCxnSpPr/>
              <p:nvPr/>
            </p:nvCxnSpPr>
            <p:spPr>
              <a:xfrm>
                <a:off x="6490969" y="3905674"/>
                <a:ext cx="0" cy="27760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907692" y="3899642"/>
                <a:ext cx="0" cy="27760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324768" y="3893610"/>
                <a:ext cx="0" cy="27760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7738683" y="3887578"/>
                <a:ext cx="0" cy="27760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closed iso1"/>
            <p:cNvGrpSpPr/>
            <p:nvPr/>
          </p:nvGrpSpPr>
          <p:grpSpPr>
            <a:xfrm>
              <a:off x="4392089" y="2546215"/>
              <a:ext cx="1250041" cy="390324"/>
              <a:chOff x="6489806" y="3801189"/>
              <a:chExt cx="1250041" cy="46750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6489806" y="3805186"/>
                <a:ext cx="2327" cy="462341"/>
                <a:chOff x="2205369" y="3911669"/>
                <a:chExt cx="2327" cy="462341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>
                <a:off x="6906529" y="3806349"/>
                <a:ext cx="2327" cy="462341"/>
                <a:chOff x="2205369" y="3911669"/>
                <a:chExt cx="2327" cy="462341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7323605" y="3806349"/>
                <a:ext cx="2327" cy="462341"/>
                <a:chOff x="2205369" y="3911669"/>
                <a:chExt cx="2327" cy="462341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/>
              <p:cNvGrpSpPr/>
              <p:nvPr/>
            </p:nvGrpSpPr>
            <p:grpSpPr>
              <a:xfrm>
                <a:off x="7737520" y="3801189"/>
                <a:ext cx="2327" cy="462341"/>
                <a:chOff x="2205369" y="3911669"/>
                <a:chExt cx="2327" cy="462341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Straight Connector 41"/>
              <p:cNvCxnSpPr/>
              <p:nvPr/>
            </p:nvCxnSpPr>
            <p:spPr>
              <a:xfrm>
                <a:off x="6490969" y="3905674"/>
                <a:ext cx="0" cy="27760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6907692" y="3899642"/>
                <a:ext cx="0" cy="27760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7324768" y="3893610"/>
                <a:ext cx="0" cy="27760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738683" y="3887578"/>
                <a:ext cx="0" cy="27760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closed iso1"/>
            <p:cNvGrpSpPr/>
            <p:nvPr/>
          </p:nvGrpSpPr>
          <p:grpSpPr>
            <a:xfrm>
              <a:off x="2743200" y="3230086"/>
              <a:ext cx="1250041" cy="390324"/>
              <a:chOff x="6489806" y="3801189"/>
              <a:chExt cx="1250041" cy="467501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6489806" y="3805186"/>
                <a:ext cx="2327" cy="462341"/>
                <a:chOff x="2205369" y="3911669"/>
                <a:chExt cx="2327" cy="462341"/>
              </a:xfrm>
            </p:grpSpPr>
            <p:cxnSp>
              <p:nvCxnSpPr>
                <p:cNvPr id="70" name="Straight Connector 69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6906529" y="3806349"/>
                <a:ext cx="2327" cy="462341"/>
                <a:chOff x="2205369" y="3911669"/>
                <a:chExt cx="2327" cy="462341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/>
            </p:nvGrpSpPr>
            <p:grpSpPr>
              <a:xfrm>
                <a:off x="7323605" y="3806349"/>
                <a:ext cx="2327" cy="462341"/>
                <a:chOff x="2205369" y="3911669"/>
                <a:chExt cx="2327" cy="462341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7737520" y="3801189"/>
                <a:ext cx="2327" cy="462341"/>
                <a:chOff x="2205369" y="3911669"/>
                <a:chExt cx="2327" cy="462341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Straight Connector 59"/>
              <p:cNvCxnSpPr/>
              <p:nvPr/>
            </p:nvCxnSpPr>
            <p:spPr>
              <a:xfrm>
                <a:off x="6490969" y="3905674"/>
                <a:ext cx="0" cy="27760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6907692" y="3899642"/>
                <a:ext cx="0" cy="27760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7324768" y="3893610"/>
                <a:ext cx="0" cy="27760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738683" y="3887578"/>
                <a:ext cx="0" cy="27760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closed iso1"/>
            <p:cNvGrpSpPr/>
            <p:nvPr/>
          </p:nvGrpSpPr>
          <p:grpSpPr>
            <a:xfrm>
              <a:off x="4392089" y="3230086"/>
              <a:ext cx="1250041" cy="390324"/>
              <a:chOff x="6489806" y="3801189"/>
              <a:chExt cx="1250041" cy="467501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6489806" y="3805186"/>
                <a:ext cx="2327" cy="462341"/>
                <a:chOff x="2205369" y="3911669"/>
                <a:chExt cx="2327" cy="462341"/>
              </a:xfrm>
            </p:grpSpPr>
            <p:cxnSp>
              <p:nvCxnSpPr>
                <p:cNvPr id="88" name="Straight Connector 87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/>
              <p:cNvGrpSpPr/>
              <p:nvPr/>
            </p:nvGrpSpPr>
            <p:grpSpPr>
              <a:xfrm>
                <a:off x="6906529" y="3806349"/>
                <a:ext cx="2327" cy="462341"/>
                <a:chOff x="2205369" y="3911669"/>
                <a:chExt cx="2327" cy="462341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/>
              <p:cNvGrpSpPr/>
              <p:nvPr/>
            </p:nvGrpSpPr>
            <p:grpSpPr>
              <a:xfrm>
                <a:off x="7323605" y="3806349"/>
                <a:ext cx="2327" cy="462341"/>
                <a:chOff x="2205369" y="3911669"/>
                <a:chExt cx="2327" cy="462341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7737520" y="3801189"/>
                <a:ext cx="2327" cy="462341"/>
                <a:chOff x="2205369" y="3911669"/>
                <a:chExt cx="2327" cy="462341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Connector 77"/>
              <p:cNvCxnSpPr/>
              <p:nvPr/>
            </p:nvCxnSpPr>
            <p:spPr>
              <a:xfrm>
                <a:off x="6490969" y="3905674"/>
                <a:ext cx="0" cy="27760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907692" y="3899642"/>
                <a:ext cx="0" cy="27760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7324768" y="3893610"/>
                <a:ext cx="0" cy="27760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7738683" y="3887578"/>
                <a:ext cx="0" cy="27760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src row buffer"/>
          <p:cNvSpPr/>
          <p:nvPr/>
        </p:nvSpPr>
        <p:spPr>
          <a:xfrm>
            <a:off x="2594238" y="2370515"/>
            <a:ext cx="3196961" cy="173326"/>
          </a:xfrm>
          <a:prstGeom prst="rect">
            <a:avLst/>
          </a:prstGeom>
          <a:solidFill>
            <a:srgbClr val="FF0000">
              <a:alpha val="49000"/>
            </a:srgbClr>
          </a:solidFill>
          <a:ln w="12700" cap="rnd" cmpd="sng" algn="ctr">
            <a:noFill/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6" name="open_iso"/>
          <p:cNvGrpSpPr/>
          <p:nvPr/>
        </p:nvGrpSpPr>
        <p:grpSpPr>
          <a:xfrm>
            <a:off x="2611579" y="2542788"/>
            <a:ext cx="3036311" cy="1090073"/>
            <a:chOff x="2611579" y="2542788"/>
            <a:chExt cx="3036311" cy="1090073"/>
          </a:xfrm>
        </p:grpSpPr>
        <p:grpSp>
          <p:nvGrpSpPr>
            <p:cNvPr id="93" name="iso"/>
            <p:cNvGrpSpPr/>
            <p:nvPr/>
          </p:nvGrpSpPr>
          <p:grpSpPr>
            <a:xfrm>
              <a:off x="2611579" y="2542788"/>
              <a:ext cx="1379335" cy="412729"/>
              <a:chOff x="1466475" y="3114827"/>
              <a:chExt cx="1379335" cy="467501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1466475" y="3118824"/>
                <a:ext cx="131621" cy="462341"/>
                <a:chOff x="2076075" y="3911669"/>
                <a:chExt cx="131621" cy="462341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 flipH="1" flipV="1">
                  <a:off x="2076075" y="4072843"/>
                  <a:ext cx="129295" cy="248922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/>
              <p:cNvGrpSpPr/>
              <p:nvPr/>
            </p:nvGrpSpPr>
            <p:grpSpPr>
              <a:xfrm>
                <a:off x="1883198" y="3119987"/>
                <a:ext cx="131621" cy="462341"/>
                <a:chOff x="2076075" y="3911669"/>
                <a:chExt cx="131621" cy="462341"/>
              </a:xfrm>
            </p:grpSpPr>
            <p:cxnSp>
              <p:nvCxnSpPr>
                <p:cNvPr id="104" name="Straight Connector 103"/>
                <p:cNvCxnSpPr/>
                <p:nvPr/>
              </p:nvCxnSpPr>
              <p:spPr>
                <a:xfrm flipH="1" flipV="1">
                  <a:off x="2076075" y="4072843"/>
                  <a:ext cx="129295" cy="248922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/>
              <p:cNvGrpSpPr/>
              <p:nvPr/>
            </p:nvGrpSpPr>
            <p:grpSpPr>
              <a:xfrm>
                <a:off x="2301789" y="3119987"/>
                <a:ext cx="131621" cy="462341"/>
                <a:chOff x="2076075" y="3911669"/>
                <a:chExt cx="131621" cy="462341"/>
              </a:xfrm>
            </p:grpSpPr>
            <p:cxnSp>
              <p:nvCxnSpPr>
                <p:cNvPr id="101" name="Straight Connector 100"/>
                <p:cNvCxnSpPr/>
                <p:nvPr/>
              </p:nvCxnSpPr>
              <p:spPr>
                <a:xfrm flipH="1" flipV="1">
                  <a:off x="2076075" y="4072843"/>
                  <a:ext cx="129295" cy="248922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/>
              <p:cNvGrpSpPr/>
              <p:nvPr/>
            </p:nvGrpSpPr>
            <p:grpSpPr>
              <a:xfrm>
                <a:off x="2714189" y="3114827"/>
                <a:ext cx="131621" cy="462341"/>
                <a:chOff x="2076075" y="3911669"/>
                <a:chExt cx="131621" cy="462341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 flipH="1" flipV="1">
                  <a:off x="2076075" y="4072843"/>
                  <a:ext cx="129295" cy="248922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7" name="iso"/>
            <p:cNvGrpSpPr/>
            <p:nvPr/>
          </p:nvGrpSpPr>
          <p:grpSpPr>
            <a:xfrm>
              <a:off x="4268555" y="2542788"/>
              <a:ext cx="1379335" cy="412729"/>
              <a:chOff x="1466475" y="3114827"/>
              <a:chExt cx="1379335" cy="467501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466475" y="3118824"/>
                <a:ext cx="131621" cy="462341"/>
                <a:chOff x="2076075" y="3911669"/>
                <a:chExt cx="131621" cy="462341"/>
              </a:xfrm>
            </p:grpSpPr>
            <p:cxnSp>
              <p:nvCxnSpPr>
                <p:cNvPr id="141" name="Straight Connector 140"/>
                <p:cNvCxnSpPr/>
                <p:nvPr/>
              </p:nvCxnSpPr>
              <p:spPr>
                <a:xfrm flipH="1" flipV="1">
                  <a:off x="2076075" y="4072843"/>
                  <a:ext cx="129295" cy="248922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128"/>
              <p:cNvGrpSpPr/>
              <p:nvPr/>
            </p:nvGrpSpPr>
            <p:grpSpPr>
              <a:xfrm>
                <a:off x="1883198" y="3119987"/>
                <a:ext cx="131621" cy="462341"/>
                <a:chOff x="2076075" y="3911669"/>
                <a:chExt cx="131621" cy="462341"/>
              </a:xfrm>
            </p:grpSpPr>
            <p:cxnSp>
              <p:nvCxnSpPr>
                <p:cNvPr id="138" name="Straight Connector 137"/>
                <p:cNvCxnSpPr/>
                <p:nvPr/>
              </p:nvCxnSpPr>
              <p:spPr>
                <a:xfrm flipH="1" flipV="1">
                  <a:off x="2076075" y="4072843"/>
                  <a:ext cx="129295" cy="248922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129"/>
              <p:cNvGrpSpPr/>
              <p:nvPr/>
            </p:nvGrpSpPr>
            <p:grpSpPr>
              <a:xfrm>
                <a:off x="2301789" y="3119987"/>
                <a:ext cx="131621" cy="462341"/>
                <a:chOff x="2076075" y="3911669"/>
                <a:chExt cx="131621" cy="462341"/>
              </a:xfrm>
            </p:grpSpPr>
            <p:cxnSp>
              <p:nvCxnSpPr>
                <p:cNvPr id="135" name="Straight Connector 134"/>
                <p:cNvCxnSpPr/>
                <p:nvPr/>
              </p:nvCxnSpPr>
              <p:spPr>
                <a:xfrm flipH="1" flipV="1">
                  <a:off x="2076075" y="4072843"/>
                  <a:ext cx="129295" cy="248922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/>
              <p:cNvGrpSpPr/>
              <p:nvPr/>
            </p:nvGrpSpPr>
            <p:grpSpPr>
              <a:xfrm>
                <a:off x="2714189" y="3114827"/>
                <a:ext cx="131621" cy="462341"/>
                <a:chOff x="2076075" y="3911669"/>
                <a:chExt cx="131621" cy="462341"/>
              </a:xfrm>
            </p:grpSpPr>
            <p:cxnSp>
              <p:nvCxnSpPr>
                <p:cNvPr id="132" name="Straight Connector 131"/>
                <p:cNvCxnSpPr/>
                <p:nvPr/>
              </p:nvCxnSpPr>
              <p:spPr>
                <a:xfrm flipH="1" flipV="1">
                  <a:off x="2076075" y="4072843"/>
                  <a:ext cx="129295" cy="248922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4" name="iso"/>
            <p:cNvGrpSpPr/>
            <p:nvPr/>
          </p:nvGrpSpPr>
          <p:grpSpPr>
            <a:xfrm>
              <a:off x="2611579" y="3219910"/>
              <a:ext cx="1379335" cy="412729"/>
              <a:chOff x="1466475" y="3114827"/>
              <a:chExt cx="1379335" cy="467501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1466475" y="3118824"/>
                <a:ext cx="131621" cy="462341"/>
                <a:chOff x="2076075" y="3911669"/>
                <a:chExt cx="131621" cy="462341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 flipH="1" flipV="1">
                  <a:off x="2076075" y="4072843"/>
                  <a:ext cx="129295" cy="248922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883198" y="3119987"/>
                <a:ext cx="131621" cy="462341"/>
                <a:chOff x="2076075" y="3911669"/>
                <a:chExt cx="131621" cy="462341"/>
              </a:xfrm>
            </p:grpSpPr>
            <p:cxnSp>
              <p:nvCxnSpPr>
                <p:cNvPr id="155" name="Straight Connector 154"/>
                <p:cNvCxnSpPr/>
                <p:nvPr/>
              </p:nvCxnSpPr>
              <p:spPr>
                <a:xfrm flipH="1" flipV="1">
                  <a:off x="2076075" y="4072843"/>
                  <a:ext cx="129295" cy="248922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oup 146"/>
              <p:cNvGrpSpPr/>
              <p:nvPr/>
            </p:nvGrpSpPr>
            <p:grpSpPr>
              <a:xfrm>
                <a:off x="2301789" y="3119987"/>
                <a:ext cx="131621" cy="462341"/>
                <a:chOff x="2076075" y="3911669"/>
                <a:chExt cx="131621" cy="462341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 flipH="1" flipV="1">
                  <a:off x="2076075" y="4072843"/>
                  <a:ext cx="129295" cy="248922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8" name="Group 147"/>
              <p:cNvGrpSpPr/>
              <p:nvPr/>
            </p:nvGrpSpPr>
            <p:grpSpPr>
              <a:xfrm>
                <a:off x="2714189" y="3114827"/>
                <a:ext cx="131621" cy="462341"/>
                <a:chOff x="2076075" y="3911669"/>
                <a:chExt cx="131621" cy="462341"/>
              </a:xfrm>
            </p:grpSpPr>
            <p:cxnSp>
              <p:nvCxnSpPr>
                <p:cNvPr id="149" name="Straight Connector 148"/>
                <p:cNvCxnSpPr/>
                <p:nvPr/>
              </p:nvCxnSpPr>
              <p:spPr>
                <a:xfrm flipH="1" flipV="1">
                  <a:off x="2076075" y="4072843"/>
                  <a:ext cx="129295" cy="248922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1" name="iso"/>
            <p:cNvGrpSpPr/>
            <p:nvPr/>
          </p:nvGrpSpPr>
          <p:grpSpPr>
            <a:xfrm>
              <a:off x="4262286" y="3220132"/>
              <a:ext cx="1379335" cy="412729"/>
              <a:chOff x="1466475" y="3114827"/>
              <a:chExt cx="1379335" cy="467501"/>
            </a:xfrm>
          </p:grpSpPr>
          <p:grpSp>
            <p:nvGrpSpPr>
              <p:cNvPr id="162" name="Group 161"/>
              <p:cNvGrpSpPr/>
              <p:nvPr/>
            </p:nvGrpSpPr>
            <p:grpSpPr>
              <a:xfrm>
                <a:off x="1466475" y="3118824"/>
                <a:ext cx="131621" cy="462341"/>
                <a:chOff x="2076075" y="3911669"/>
                <a:chExt cx="131621" cy="462341"/>
              </a:xfrm>
            </p:grpSpPr>
            <p:cxnSp>
              <p:nvCxnSpPr>
                <p:cNvPr id="175" name="Straight Connector 174"/>
                <p:cNvCxnSpPr/>
                <p:nvPr/>
              </p:nvCxnSpPr>
              <p:spPr>
                <a:xfrm flipH="1" flipV="1">
                  <a:off x="2076075" y="4072843"/>
                  <a:ext cx="129295" cy="248922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>
                <a:off x="1883198" y="3119987"/>
                <a:ext cx="131621" cy="462341"/>
                <a:chOff x="2076075" y="3911669"/>
                <a:chExt cx="131621" cy="462341"/>
              </a:xfrm>
            </p:grpSpPr>
            <p:cxnSp>
              <p:nvCxnSpPr>
                <p:cNvPr id="172" name="Straight Connector 171"/>
                <p:cNvCxnSpPr/>
                <p:nvPr/>
              </p:nvCxnSpPr>
              <p:spPr>
                <a:xfrm flipH="1" flipV="1">
                  <a:off x="2076075" y="4072843"/>
                  <a:ext cx="129295" cy="248922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/>
            </p:nvGrpSpPr>
            <p:grpSpPr>
              <a:xfrm>
                <a:off x="2301789" y="3119987"/>
                <a:ext cx="131621" cy="462341"/>
                <a:chOff x="2076075" y="3911669"/>
                <a:chExt cx="131621" cy="462341"/>
              </a:xfrm>
            </p:grpSpPr>
            <p:cxnSp>
              <p:nvCxnSpPr>
                <p:cNvPr id="169" name="Straight Connector 168"/>
                <p:cNvCxnSpPr/>
                <p:nvPr/>
              </p:nvCxnSpPr>
              <p:spPr>
                <a:xfrm flipH="1" flipV="1">
                  <a:off x="2076075" y="4072843"/>
                  <a:ext cx="129295" cy="248922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/>
            </p:nvGrpSpPr>
            <p:grpSpPr>
              <a:xfrm>
                <a:off x="2714189" y="3114827"/>
                <a:ext cx="131621" cy="462341"/>
                <a:chOff x="2076075" y="3911669"/>
                <a:chExt cx="131621" cy="462341"/>
              </a:xfrm>
            </p:grpSpPr>
            <p:cxnSp>
              <p:nvCxnSpPr>
                <p:cNvPr id="166" name="Straight Connector 165"/>
                <p:cNvCxnSpPr/>
                <p:nvPr/>
              </p:nvCxnSpPr>
              <p:spPr>
                <a:xfrm flipH="1" flipV="1">
                  <a:off x="2076075" y="4072843"/>
                  <a:ext cx="129295" cy="248922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02582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00018 0.20417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1" grpId="0" animBg="1"/>
      <p:bldP spid="9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Motivation and Key Idea</a:t>
            </a:r>
          </a:p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DRAM Background</a:t>
            </a:r>
          </a:p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LISA Substrate</a:t>
            </a:r>
          </a:p>
          <a:p>
            <a:pPr lvl="1"/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New DRAM Command to Use LISA</a:t>
            </a:r>
          </a:p>
          <a:p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Applications of LISA</a:t>
            </a:r>
          </a:p>
          <a:p>
            <a:pPr lvl="1"/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1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en-US" sz="3000" dirty="0" smtClean="0">
                <a:solidFill>
                  <a:schemeClr val="accent3">
                    <a:lumMod val="50000"/>
                  </a:schemeClr>
                </a:solidFill>
              </a:rPr>
              <a:t>Rapid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Inter-Subarray Copying (</a:t>
            </a:r>
            <a:r>
              <a:rPr lang="en-US" sz="3000" dirty="0" smtClean="0">
                <a:solidFill>
                  <a:schemeClr val="accent3">
                    <a:lumMod val="50000"/>
                  </a:schemeClr>
                </a:solidFill>
              </a:rPr>
              <a:t>RISC)</a:t>
            </a:r>
          </a:p>
          <a:p>
            <a:pPr lvl="1"/>
            <a:r>
              <a:rPr lang="en-US" sz="3000" dirty="0" smtClean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2</a:t>
            </a:r>
            <a:r>
              <a:rPr lang="en-US" sz="3000" dirty="0" smtClean="0">
                <a:solidFill>
                  <a:schemeClr val="accent3">
                    <a:lumMod val="50000"/>
                  </a:schemeClr>
                </a:solidFill>
              </a:rPr>
              <a:t>. Variable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Latency DRAM (VILLA)</a:t>
            </a:r>
          </a:p>
          <a:p>
            <a:pPr lvl="1"/>
            <a:r>
              <a:rPr lang="en-US" sz="3000" dirty="0" smtClean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3</a:t>
            </a:r>
            <a:r>
              <a:rPr lang="en-US" sz="3000" dirty="0" smtClean="0">
                <a:solidFill>
                  <a:schemeClr val="accent3">
                    <a:lumMod val="50000"/>
                  </a:schemeClr>
                </a:solidFill>
              </a:rPr>
              <a:t>. Linked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Precharge (LIP</a:t>
            </a:r>
            <a:r>
              <a:rPr lang="en-US" sz="30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n-US" sz="3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2364-6BA0-48AA-B029-3ED2192016F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1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>
                <a:latin typeface="Arial Black" panose="020B0A04020102020204" pitchFamily="34" charset="0"/>
              </a:rPr>
              <a:t>1</a:t>
            </a:r>
            <a:r>
              <a:rPr lang="en-US" sz="3500" dirty="0" smtClean="0">
                <a:latin typeface="+mj-lt"/>
              </a:rPr>
              <a:t>.</a:t>
            </a:r>
            <a:r>
              <a:rPr lang="en-US" sz="3500" dirty="0" smtClean="0"/>
              <a:t> </a:t>
            </a:r>
            <a:r>
              <a:rPr lang="en-US" sz="3500" dirty="0"/>
              <a:t>Rapid Inter-Subarray Copying (RISC)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Goal: </a:t>
            </a:r>
            <a:r>
              <a:rPr lang="en-US" dirty="0" smtClean="0"/>
              <a:t>Efficiently copy a row across subarrays</a:t>
            </a:r>
          </a:p>
          <a:p>
            <a:r>
              <a:rPr lang="en-US" b="1" dirty="0" smtClean="0"/>
              <a:t>Key idea</a:t>
            </a:r>
            <a:r>
              <a:rPr lang="en-US" dirty="0" smtClean="0"/>
              <a:t>: Use </a:t>
            </a:r>
            <a:r>
              <a:rPr lang="en-US" i="1" dirty="0"/>
              <a:t>RBM</a:t>
            </a:r>
            <a:r>
              <a:rPr lang="en-US" dirty="0"/>
              <a:t> to form a new </a:t>
            </a:r>
            <a:r>
              <a:rPr lang="en-US" dirty="0" smtClean="0"/>
              <a:t>command sequence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2364-6BA0-48AA-B029-3ED2192016FC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08" name="iso1"/>
          <p:cNvGrpSpPr/>
          <p:nvPr/>
        </p:nvGrpSpPr>
        <p:grpSpPr>
          <a:xfrm>
            <a:off x="5105400" y="4073652"/>
            <a:ext cx="1648889" cy="467501"/>
            <a:chOff x="1341483" y="3114827"/>
            <a:chExt cx="1648889" cy="467501"/>
          </a:xfrm>
        </p:grpSpPr>
        <p:sp>
          <p:nvSpPr>
            <p:cNvPr id="109" name="iso highlight"/>
            <p:cNvSpPr/>
            <p:nvPr/>
          </p:nvSpPr>
          <p:spPr>
            <a:xfrm>
              <a:off x="1341483" y="3133897"/>
              <a:ext cx="1648889" cy="448431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iso"/>
            <p:cNvGrpSpPr/>
            <p:nvPr/>
          </p:nvGrpSpPr>
          <p:grpSpPr>
            <a:xfrm>
              <a:off x="1466475" y="3114827"/>
              <a:ext cx="1379335" cy="467501"/>
              <a:chOff x="1466475" y="3114827"/>
              <a:chExt cx="1379335" cy="467501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466475" y="3118824"/>
                <a:ext cx="131621" cy="462341"/>
                <a:chOff x="2076075" y="3911669"/>
                <a:chExt cx="131621" cy="462341"/>
              </a:xfrm>
            </p:grpSpPr>
            <p:cxnSp>
              <p:nvCxnSpPr>
                <p:cNvPr id="124" name="Straight Connector 123"/>
                <p:cNvCxnSpPr/>
                <p:nvPr/>
              </p:nvCxnSpPr>
              <p:spPr>
                <a:xfrm flipH="1" flipV="1">
                  <a:off x="2076075" y="4072843"/>
                  <a:ext cx="129295" cy="248922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1883198" y="3119987"/>
                <a:ext cx="131621" cy="462341"/>
                <a:chOff x="2076075" y="3911669"/>
                <a:chExt cx="131621" cy="462341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 flipH="1" flipV="1">
                  <a:off x="2076075" y="4072843"/>
                  <a:ext cx="129295" cy="248922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/>
              <p:cNvGrpSpPr/>
              <p:nvPr/>
            </p:nvGrpSpPr>
            <p:grpSpPr>
              <a:xfrm>
                <a:off x="2301789" y="3119987"/>
                <a:ext cx="131621" cy="462341"/>
                <a:chOff x="2076075" y="3911669"/>
                <a:chExt cx="131621" cy="462341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 flipH="1" flipV="1">
                  <a:off x="2076075" y="4072843"/>
                  <a:ext cx="129295" cy="248922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/>
              <p:cNvGrpSpPr/>
              <p:nvPr/>
            </p:nvGrpSpPr>
            <p:grpSpPr>
              <a:xfrm>
                <a:off x="2714189" y="3114827"/>
                <a:ext cx="131621" cy="462341"/>
                <a:chOff x="2076075" y="3911669"/>
                <a:chExt cx="131621" cy="462341"/>
              </a:xfrm>
            </p:grpSpPr>
            <p:cxnSp>
              <p:nvCxnSpPr>
                <p:cNvPr id="115" name="Straight Connector 114"/>
                <p:cNvCxnSpPr/>
                <p:nvPr/>
              </p:nvCxnSpPr>
              <p:spPr>
                <a:xfrm flipH="1" flipV="1">
                  <a:off x="2076075" y="4072843"/>
                  <a:ext cx="129295" cy="248922"/>
                </a:xfrm>
                <a:prstGeom prst="line">
                  <a:avLst/>
                </a:prstGeom>
                <a:ln w="38100" cap="rnd">
                  <a:solidFill>
                    <a:schemeClr val="tx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4" name="subarrays"/>
          <p:cNvGrpSpPr/>
          <p:nvPr/>
        </p:nvGrpSpPr>
        <p:grpSpPr>
          <a:xfrm>
            <a:off x="4863803" y="2256555"/>
            <a:ext cx="3332388" cy="3915645"/>
            <a:chOff x="2964031" y="1964680"/>
            <a:chExt cx="3332388" cy="3915645"/>
          </a:xfrm>
        </p:grpSpPr>
        <p:grpSp>
          <p:nvGrpSpPr>
            <p:cNvPr id="283" name="subarrays"/>
            <p:cNvGrpSpPr/>
            <p:nvPr/>
          </p:nvGrpSpPr>
          <p:grpSpPr>
            <a:xfrm>
              <a:off x="2964031" y="2133600"/>
              <a:ext cx="1948113" cy="3746725"/>
              <a:chOff x="2964031" y="2133600"/>
              <a:chExt cx="1948113" cy="3746725"/>
            </a:xfrm>
          </p:grpSpPr>
          <p:grpSp>
            <p:nvGrpSpPr>
              <p:cNvPr id="10" name="sa 1"/>
              <p:cNvGrpSpPr/>
              <p:nvPr/>
            </p:nvGrpSpPr>
            <p:grpSpPr>
              <a:xfrm>
                <a:off x="2964031" y="2133600"/>
                <a:ext cx="1948113" cy="1689560"/>
                <a:chOff x="2852487" y="2123752"/>
                <a:chExt cx="1948113" cy="168956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3348370" y="2123752"/>
                  <a:ext cx="1250172" cy="1144705"/>
                  <a:chOff x="6856240" y="2176752"/>
                  <a:chExt cx="1250172" cy="1588746"/>
                </a:xfrm>
              </p:grpSpPr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6856240" y="2176752"/>
                    <a:ext cx="0" cy="1588746"/>
                  </a:xfrm>
                  <a:prstGeom prst="lin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28575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7272964" y="2176752"/>
                    <a:ext cx="0" cy="1588746"/>
                  </a:xfrm>
                  <a:prstGeom prst="lin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28575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7689688" y="2176752"/>
                    <a:ext cx="0" cy="1588746"/>
                  </a:xfrm>
                  <a:prstGeom prst="lin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28575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8106412" y="2176752"/>
                    <a:ext cx="0" cy="1588746"/>
                  </a:xfrm>
                  <a:prstGeom prst="lin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28575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2852487" y="2181102"/>
                  <a:ext cx="207022" cy="990597"/>
                </a:xfrm>
                <a:prstGeom prst="roundRect">
                  <a:avLst/>
                </a:prstGeom>
                <a:solidFill>
                  <a:srgbClr val="FFC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vert="vert27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3059509" y="2331558"/>
                  <a:ext cx="1741091" cy="701733"/>
                  <a:chOff x="6567379" y="2828598"/>
                  <a:chExt cx="2383118" cy="701733"/>
                </a:xfrm>
              </p:grpSpPr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6567379" y="2828598"/>
                    <a:ext cx="2383118" cy="0"/>
                  </a:xfrm>
                  <a:prstGeom prst="lin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28575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6567379" y="3179465"/>
                    <a:ext cx="2383118" cy="0"/>
                  </a:xfrm>
                  <a:prstGeom prst="lin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28575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6567379" y="3524307"/>
                    <a:ext cx="2383118" cy="6024"/>
                  </a:xfrm>
                  <a:prstGeom prst="lin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28575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3203938" y="3268458"/>
                  <a:ext cx="288863" cy="544854"/>
                  <a:chOff x="7527818" y="3399502"/>
                  <a:chExt cx="365760" cy="689898"/>
                </a:xfrm>
              </p:grpSpPr>
              <p:sp>
                <p:nvSpPr>
                  <p:cNvPr id="42" name="Rounded Rectangle 41"/>
                  <p:cNvSpPr/>
                  <p:nvPr/>
                </p:nvSpPr>
                <p:spPr>
                  <a:xfrm>
                    <a:off x="7527818" y="3399502"/>
                    <a:ext cx="365760" cy="689898"/>
                  </a:xfrm>
                  <a:prstGeom prst="round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7596548" y="3446841"/>
                    <a:ext cx="228300" cy="595221"/>
                    <a:chOff x="6229860" y="2963660"/>
                    <a:chExt cx="228300" cy="595221"/>
                  </a:xfrm>
                </p:grpSpPr>
                <p:sp>
                  <p:nvSpPr>
                    <p:cNvPr id="44" name="Rounded Rectangle 43"/>
                    <p:cNvSpPr/>
                    <p:nvPr/>
                  </p:nvSpPr>
                  <p:spPr>
                    <a:xfrm>
                      <a:off x="6229860" y="2963660"/>
                      <a:ext cx="228299" cy="297683"/>
                    </a:xfrm>
                    <a:prstGeom prst="roundRect">
                      <a:avLst/>
                    </a:prstGeom>
                    <a:solidFill>
                      <a:srgbClr val="5B9BD5">
                        <a:lumMod val="5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</a:rPr>
                        <a:t>S</a:t>
                      </a:r>
                    </a:p>
                  </p:txBody>
                </p:sp>
                <p:sp>
                  <p:nvSpPr>
                    <p:cNvPr id="45" name="Rounded Rectangle 44"/>
                    <p:cNvSpPr/>
                    <p:nvPr/>
                  </p:nvSpPr>
                  <p:spPr>
                    <a:xfrm>
                      <a:off x="6229861" y="3261198"/>
                      <a:ext cx="228299" cy="297683"/>
                    </a:xfrm>
                    <a:prstGeom prst="roundRect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</a:rPr>
                        <a:t>P</a:t>
                      </a:r>
                    </a:p>
                  </p:txBody>
                </p:sp>
              </p:grpSp>
            </p:grpSp>
            <p:sp>
              <p:nvSpPr>
                <p:cNvPr id="15" name="Oval 14"/>
                <p:cNvSpPr/>
                <p:nvPr/>
              </p:nvSpPr>
              <p:spPr>
                <a:xfrm>
                  <a:off x="3203938" y="2181102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203938" y="2531969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03938" y="2882836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3620662" y="3268458"/>
                  <a:ext cx="288863" cy="544854"/>
                  <a:chOff x="7527818" y="3399502"/>
                  <a:chExt cx="365760" cy="689898"/>
                </a:xfrm>
              </p:grpSpPr>
              <p:sp>
                <p:nvSpPr>
                  <p:cNvPr id="38" name="Rounded Rectangle 37"/>
                  <p:cNvSpPr/>
                  <p:nvPr/>
                </p:nvSpPr>
                <p:spPr>
                  <a:xfrm>
                    <a:off x="7527818" y="3399502"/>
                    <a:ext cx="365760" cy="689898"/>
                  </a:xfrm>
                  <a:prstGeom prst="round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7596548" y="3446841"/>
                    <a:ext cx="228300" cy="595221"/>
                    <a:chOff x="6229860" y="2963660"/>
                    <a:chExt cx="228300" cy="595221"/>
                  </a:xfrm>
                </p:grpSpPr>
                <p:sp>
                  <p:nvSpPr>
                    <p:cNvPr id="40" name="Rounded Rectangle 39"/>
                    <p:cNvSpPr/>
                    <p:nvPr/>
                  </p:nvSpPr>
                  <p:spPr>
                    <a:xfrm>
                      <a:off x="6229860" y="2963660"/>
                      <a:ext cx="228299" cy="297683"/>
                    </a:xfrm>
                    <a:prstGeom prst="roundRect">
                      <a:avLst/>
                    </a:prstGeom>
                    <a:solidFill>
                      <a:srgbClr val="5B9BD5">
                        <a:lumMod val="5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</a:rPr>
                        <a:t>S</a:t>
                      </a:r>
                    </a:p>
                  </p:txBody>
                </p:sp>
                <p:sp>
                  <p:nvSpPr>
                    <p:cNvPr id="41" name="Rounded Rectangle 40"/>
                    <p:cNvSpPr/>
                    <p:nvPr/>
                  </p:nvSpPr>
                  <p:spPr>
                    <a:xfrm>
                      <a:off x="6229861" y="3261198"/>
                      <a:ext cx="228299" cy="297683"/>
                    </a:xfrm>
                    <a:prstGeom prst="roundRect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</a:rPr>
                        <a:t>P</a:t>
                      </a:r>
                    </a:p>
                  </p:txBody>
                </p:sp>
              </p:grpSp>
            </p:grpSp>
            <p:sp>
              <p:nvSpPr>
                <p:cNvPr id="19" name="Oval 18"/>
                <p:cNvSpPr/>
                <p:nvPr/>
              </p:nvSpPr>
              <p:spPr>
                <a:xfrm>
                  <a:off x="3620662" y="2181102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620662" y="2531969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3620662" y="2882836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4037386" y="3268458"/>
                  <a:ext cx="288863" cy="544854"/>
                  <a:chOff x="7527818" y="3399502"/>
                  <a:chExt cx="365760" cy="689898"/>
                </a:xfrm>
              </p:grpSpPr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7527818" y="3399502"/>
                    <a:ext cx="365760" cy="689898"/>
                  </a:xfrm>
                  <a:prstGeom prst="round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7596548" y="3446841"/>
                    <a:ext cx="228300" cy="595221"/>
                    <a:chOff x="6229860" y="2963660"/>
                    <a:chExt cx="228300" cy="595221"/>
                  </a:xfrm>
                </p:grpSpPr>
                <p:sp>
                  <p:nvSpPr>
                    <p:cNvPr id="36" name="Rounded Rectangle 35"/>
                    <p:cNvSpPr/>
                    <p:nvPr/>
                  </p:nvSpPr>
                  <p:spPr>
                    <a:xfrm>
                      <a:off x="6229860" y="2963660"/>
                      <a:ext cx="228299" cy="297683"/>
                    </a:xfrm>
                    <a:prstGeom prst="roundRect">
                      <a:avLst/>
                    </a:prstGeom>
                    <a:solidFill>
                      <a:srgbClr val="5B9BD5">
                        <a:lumMod val="5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</a:rPr>
                        <a:t>S</a:t>
                      </a:r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6229861" y="3261198"/>
                      <a:ext cx="228299" cy="297683"/>
                    </a:xfrm>
                    <a:prstGeom prst="roundRect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</a:rPr>
                        <a:t>P</a:t>
                      </a:r>
                    </a:p>
                  </p:txBody>
                </p:sp>
              </p:grpSp>
            </p:grpSp>
            <p:sp>
              <p:nvSpPr>
                <p:cNvPr id="23" name="Oval 22"/>
                <p:cNvSpPr/>
                <p:nvPr/>
              </p:nvSpPr>
              <p:spPr>
                <a:xfrm>
                  <a:off x="4037386" y="2181102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4037386" y="2531969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4037386" y="2882836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>
                  <a:off x="4454110" y="3268458"/>
                  <a:ext cx="288863" cy="544854"/>
                  <a:chOff x="7527818" y="3399502"/>
                  <a:chExt cx="365760" cy="689898"/>
                </a:xfrm>
              </p:grpSpPr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7527818" y="3399502"/>
                    <a:ext cx="365760" cy="689898"/>
                  </a:xfrm>
                  <a:prstGeom prst="round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7596548" y="3446841"/>
                    <a:ext cx="228300" cy="595221"/>
                    <a:chOff x="6229860" y="2963660"/>
                    <a:chExt cx="228300" cy="595221"/>
                  </a:xfrm>
                </p:grpSpPr>
                <p:sp>
                  <p:nvSpPr>
                    <p:cNvPr id="32" name="Rounded Rectangle 31"/>
                    <p:cNvSpPr/>
                    <p:nvPr/>
                  </p:nvSpPr>
                  <p:spPr>
                    <a:xfrm>
                      <a:off x="6229860" y="2963660"/>
                      <a:ext cx="228299" cy="297683"/>
                    </a:xfrm>
                    <a:prstGeom prst="roundRect">
                      <a:avLst/>
                    </a:prstGeom>
                    <a:solidFill>
                      <a:srgbClr val="5B9BD5">
                        <a:lumMod val="5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</a:rPr>
                        <a:t>S</a:t>
                      </a:r>
                    </a:p>
                  </p:txBody>
                </p:sp>
                <p:sp>
                  <p:nvSpPr>
                    <p:cNvPr id="33" name="Rounded Rectangle 32"/>
                    <p:cNvSpPr/>
                    <p:nvPr/>
                  </p:nvSpPr>
                  <p:spPr>
                    <a:xfrm>
                      <a:off x="6229861" y="3261198"/>
                      <a:ext cx="228299" cy="297683"/>
                    </a:xfrm>
                    <a:prstGeom prst="roundRect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</a:rPr>
                        <a:t>P</a:t>
                      </a:r>
                    </a:p>
                  </p:txBody>
                </p:sp>
              </p:grpSp>
            </p:grpSp>
            <p:sp>
              <p:nvSpPr>
                <p:cNvPr id="27" name="Oval 26"/>
                <p:cNvSpPr>
                  <a:spLocks noChangeAspect="1"/>
                </p:cNvSpPr>
                <p:nvPr/>
              </p:nvSpPr>
              <p:spPr>
                <a:xfrm>
                  <a:off x="4454110" y="2181102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28" name="Oval 27"/>
                <p:cNvSpPr>
                  <a:spLocks noChangeAspect="1"/>
                </p:cNvSpPr>
                <p:nvPr/>
              </p:nvSpPr>
              <p:spPr>
                <a:xfrm>
                  <a:off x="4454110" y="2531969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29" name="Oval 28"/>
                <p:cNvSpPr>
                  <a:spLocks noChangeAspect="1"/>
                </p:cNvSpPr>
                <p:nvPr/>
              </p:nvSpPr>
              <p:spPr>
                <a:xfrm>
                  <a:off x="4454110" y="2882836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</p:grpSp>
          <p:grpSp>
            <p:nvGrpSpPr>
              <p:cNvPr id="53" name="sa 2"/>
              <p:cNvGrpSpPr/>
              <p:nvPr/>
            </p:nvGrpSpPr>
            <p:grpSpPr>
              <a:xfrm>
                <a:off x="2964031" y="4190765"/>
                <a:ext cx="1948113" cy="1689560"/>
                <a:chOff x="2852487" y="2123752"/>
                <a:chExt cx="1948113" cy="1689560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3348370" y="2123752"/>
                  <a:ext cx="1250172" cy="1144705"/>
                  <a:chOff x="6856240" y="2176752"/>
                  <a:chExt cx="1250172" cy="1588746"/>
                </a:xfrm>
              </p:grpSpPr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6856240" y="2176752"/>
                    <a:ext cx="0" cy="1588746"/>
                  </a:xfrm>
                  <a:prstGeom prst="lin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28575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7272964" y="2176752"/>
                    <a:ext cx="0" cy="1588746"/>
                  </a:xfrm>
                  <a:prstGeom prst="lin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28575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7689688" y="2176752"/>
                    <a:ext cx="0" cy="1588746"/>
                  </a:xfrm>
                  <a:prstGeom prst="lin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28575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8106412" y="2176752"/>
                    <a:ext cx="0" cy="1588746"/>
                  </a:xfrm>
                  <a:prstGeom prst="lin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28575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55" name="Rounded Rectangle 54"/>
                <p:cNvSpPr/>
                <p:nvPr/>
              </p:nvSpPr>
              <p:spPr>
                <a:xfrm>
                  <a:off x="2852487" y="2181102"/>
                  <a:ext cx="207022" cy="990597"/>
                </a:xfrm>
                <a:prstGeom prst="roundRect">
                  <a:avLst/>
                </a:prstGeom>
                <a:solidFill>
                  <a:srgbClr val="FFC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vert="vert27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56" name="Group 55"/>
                <p:cNvGrpSpPr/>
                <p:nvPr/>
              </p:nvGrpSpPr>
              <p:grpSpPr>
                <a:xfrm>
                  <a:off x="3059509" y="2331558"/>
                  <a:ext cx="1741091" cy="701733"/>
                  <a:chOff x="6567379" y="2828598"/>
                  <a:chExt cx="2383118" cy="701733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567379" y="2828598"/>
                    <a:ext cx="2383118" cy="0"/>
                  </a:xfrm>
                  <a:prstGeom prst="lin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28575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567379" y="3179465"/>
                    <a:ext cx="2383118" cy="0"/>
                  </a:xfrm>
                  <a:prstGeom prst="lin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28575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 flipV="1">
                    <a:off x="6567379" y="3524307"/>
                    <a:ext cx="2383118" cy="6024"/>
                  </a:xfrm>
                  <a:prstGeom prst="line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28575" cap="flat" cmpd="sng" algn="ctr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3203938" y="3268458"/>
                  <a:ext cx="288863" cy="544854"/>
                  <a:chOff x="7527818" y="3399502"/>
                  <a:chExt cx="365760" cy="689898"/>
                </a:xfrm>
              </p:grpSpPr>
              <p:sp>
                <p:nvSpPr>
                  <p:cNvPr id="85" name="Rounded Rectangle 84"/>
                  <p:cNvSpPr/>
                  <p:nvPr/>
                </p:nvSpPr>
                <p:spPr>
                  <a:xfrm>
                    <a:off x="7527818" y="3399502"/>
                    <a:ext cx="365760" cy="689898"/>
                  </a:xfrm>
                  <a:prstGeom prst="round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7596548" y="3446841"/>
                    <a:ext cx="228300" cy="595221"/>
                    <a:chOff x="6229860" y="2963660"/>
                    <a:chExt cx="228300" cy="595221"/>
                  </a:xfrm>
                </p:grpSpPr>
                <p:sp>
                  <p:nvSpPr>
                    <p:cNvPr id="87" name="Rounded Rectangle 86"/>
                    <p:cNvSpPr/>
                    <p:nvPr/>
                  </p:nvSpPr>
                  <p:spPr>
                    <a:xfrm>
                      <a:off x="6229860" y="2963660"/>
                      <a:ext cx="228299" cy="297683"/>
                    </a:xfrm>
                    <a:prstGeom prst="roundRect">
                      <a:avLst/>
                    </a:prstGeom>
                    <a:solidFill>
                      <a:srgbClr val="5B9BD5">
                        <a:lumMod val="5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</a:rPr>
                        <a:t>S</a:t>
                      </a:r>
                    </a:p>
                  </p:txBody>
                </p:sp>
                <p:sp>
                  <p:nvSpPr>
                    <p:cNvPr id="88" name="Rounded Rectangle 87"/>
                    <p:cNvSpPr/>
                    <p:nvPr/>
                  </p:nvSpPr>
                  <p:spPr>
                    <a:xfrm>
                      <a:off x="6229861" y="3261198"/>
                      <a:ext cx="228299" cy="297683"/>
                    </a:xfrm>
                    <a:prstGeom prst="roundRect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</a:rPr>
                        <a:t>P</a:t>
                      </a:r>
                    </a:p>
                  </p:txBody>
                </p:sp>
              </p:grpSp>
            </p:grpSp>
            <p:sp>
              <p:nvSpPr>
                <p:cNvPr id="58" name="Oval 57"/>
                <p:cNvSpPr/>
                <p:nvPr/>
              </p:nvSpPr>
              <p:spPr>
                <a:xfrm>
                  <a:off x="3203938" y="2181102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203938" y="2531969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3203938" y="2882836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61" name="Group 60"/>
                <p:cNvGrpSpPr/>
                <p:nvPr/>
              </p:nvGrpSpPr>
              <p:grpSpPr>
                <a:xfrm>
                  <a:off x="3620662" y="3268458"/>
                  <a:ext cx="288863" cy="544854"/>
                  <a:chOff x="7527818" y="3399502"/>
                  <a:chExt cx="365760" cy="689898"/>
                </a:xfrm>
              </p:grpSpPr>
              <p:sp>
                <p:nvSpPr>
                  <p:cNvPr id="81" name="Rounded Rectangle 80"/>
                  <p:cNvSpPr/>
                  <p:nvPr/>
                </p:nvSpPr>
                <p:spPr>
                  <a:xfrm>
                    <a:off x="7527818" y="3399502"/>
                    <a:ext cx="365760" cy="689898"/>
                  </a:xfrm>
                  <a:prstGeom prst="round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7596548" y="3446841"/>
                    <a:ext cx="228300" cy="595221"/>
                    <a:chOff x="6229860" y="2963660"/>
                    <a:chExt cx="228300" cy="595221"/>
                  </a:xfrm>
                </p:grpSpPr>
                <p:sp>
                  <p:nvSpPr>
                    <p:cNvPr id="83" name="Rounded Rectangle 82"/>
                    <p:cNvSpPr/>
                    <p:nvPr/>
                  </p:nvSpPr>
                  <p:spPr>
                    <a:xfrm>
                      <a:off x="6229860" y="2963660"/>
                      <a:ext cx="228299" cy="297683"/>
                    </a:xfrm>
                    <a:prstGeom prst="roundRect">
                      <a:avLst/>
                    </a:prstGeom>
                    <a:solidFill>
                      <a:srgbClr val="5B9BD5">
                        <a:lumMod val="5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</a:rPr>
                        <a:t>S</a:t>
                      </a:r>
                    </a:p>
                  </p:txBody>
                </p:sp>
                <p:sp>
                  <p:nvSpPr>
                    <p:cNvPr id="84" name="Rounded Rectangle 83"/>
                    <p:cNvSpPr/>
                    <p:nvPr/>
                  </p:nvSpPr>
                  <p:spPr>
                    <a:xfrm>
                      <a:off x="6229861" y="3261198"/>
                      <a:ext cx="228299" cy="297683"/>
                    </a:xfrm>
                    <a:prstGeom prst="roundRect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</a:rPr>
                        <a:t>P</a:t>
                      </a:r>
                    </a:p>
                  </p:txBody>
                </p:sp>
              </p:grpSp>
            </p:grpSp>
            <p:sp>
              <p:nvSpPr>
                <p:cNvPr id="62" name="Oval 61"/>
                <p:cNvSpPr/>
                <p:nvPr/>
              </p:nvSpPr>
              <p:spPr>
                <a:xfrm>
                  <a:off x="3620662" y="2181102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3620662" y="2531969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3620662" y="2882836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4037386" y="3268458"/>
                  <a:ext cx="288863" cy="544854"/>
                  <a:chOff x="7527818" y="3399502"/>
                  <a:chExt cx="365760" cy="689898"/>
                </a:xfrm>
              </p:grpSpPr>
              <p:sp>
                <p:nvSpPr>
                  <p:cNvPr id="77" name="Rounded Rectangle 76"/>
                  <p:cNvSpPr/>
                  <p:nvPr/>
                </p:nvSpPr>
                <p:spPr>
                  <a:xfrm>
                    <a:off x="7527818" y="3399502"/>
                    <a:ext cx="365760" cy="689898"/>
                  </a:xfrm>
                  <a:prstGeom prst="round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7596548" y="3446841"/>
                    <a:ext cx="228300" cy="595221"/>
                    <a:chOff x="6229860" y="2963660"/>
                    <a:chExt cx="228300" cy="595221"/>
                  </a:xfrm>
                </p:grpSpPr>
                <p:sp>
                  <p:nvSpPr>
                    <p:cNvPr id="79" name="Rounded Rectangle 78"/>
                    <p:cNvSpPr/>
                    <p:nvPr/>
                  </p:nvSpPr>
                  <p:spPr>
                    <a:xfrm>
                      <a:off x="6229860" y="2963660"/>
                      <a:ext cx="228299" cy="297683"/>
                    </a:xfrm>
                    <a:prstGeom prst="roundRect">
                      <a:avLst/>
                    </a:prstGeom>
                    <a:solidFill>
                      <a:srgbClr val="5B9BD5">
                        <a:lumMod val="5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</a:rPr>
                        <a:t>S</a:t>
                      </a:r>
                    </a:p>
                  </p:txBody>
                </p:sp>
                <p:sp>
                  <p:nvSpPr>
                    <p:cNvPr id="80" name="Rounded Rectangle 79"/>
                    <p:cNvSpPr/>
                    <p:nvPr/>
                  </p:nvSpPr>
                  <p:spPr>
                    <a:xfrm>
                      <a:off x="6229861" y="3261198"/>
                      <a:ext cx="228299" cy="297683"/>
                    </a:xfrm>
                    <a:prstGeom prst="roundRect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</a:rPr>
                        <a:t>P</a:t>
                      </a:r>
                    </a:p>
                  </p:txBody>
                </p:sp>
              </p:grpSp>
            </p:grpSp>
            <p:sp>
              <p:nvSpPr>
                <p:cNvPr id="66" name="Oval 65"/>
                <p:cNvSpPr/>
                <p:nvPr/>
              </p:nvSpPr>
              <p:spPr>
                <a:xfrm>
                  <a:off x="4037386" y="2181102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4037386" y="2531969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4037386" y="2882836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69" name="Group 68"/>
                <p:cNvGrpSpPr/>
                <p:nvPr/>
              </p:nvGrpSpPr>
              <p:grpSpPr>
                <a:xfrm>
                  <a:off x="4454110" y="3268458"/>
                  <a:ext cx="288863" cy="544854"/>
                  <a:chOff x="7527818" y="3399502"/>
                  <a:chExt cx="365760" cy="689898"/>
                </a:xfrm>
              </p:grpSpPr>
              <p:sp>
                <p:nvSpPr>
                  <p:cNvPr id="73" name="Rounded Rectangle 72"/>
                  <p:cNvSpPr/>
                  <p:nvPr/>
                </p:nvSpPr>
                <p:spPr>
                  <a:xfrm>
                    <a:off x="7527818" y="3399502"/>
                    <a:ext cx="365760" cy="689898"/>
                  </a:xfrm>
                  <a:prstGeom prst="round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7596548" y="3446841"/>
                    <a:ext cx="228300" cy="595221"/>
                    <a:chOff x="6229860" y="2963660"/>
                    <a:chExt cx="228300" cy="595221"/>
                  </a:xfrm>
                </p:grpSpPr>
                <p:sp>
                  <p:nvSpPr>
                    <p:cNvPr id="75" name="Rounded Rectangle 74"/>
                    <p:cNvSpPr/>
                    <p:nvPr/>
                  </p:nvSpPr>
                  <p:spPr>
                    <a:xfrm>
                      <a:off x="6229860" y="2963660"/>
                      <a:ext cx="228299" cy="297683"/>
                    </a:xfrm>
                    <a:prstGeom prst="roundRect">
                      <a:avLst/>
                    </a:prstGeom>
                    <a:solidFill>
                      <a:srgbClr val="5B9BD5">
                        <a:lumMod val="5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</a:rPr>
                        <a:t>S</a:t>
                      </a:r>
                    </a:p>
                  </p:txBody>
                </p:sp>
                <p:sp>
                  <p:nvSpPr>
                    <p:cNvPr id="76" name="Rounded Rectangle 75"/>
                    <p:cNvSpPr/>
                    <p:nvPr/>
                  </p:nvSpPr>
                  <p:spPr>
                    <a:xfrm>
                      <a:off x="6229861" y="3261198"/>
                      <a:ext cx="228299" cy="297683"/>
                    </a:xfrm>
                    <a:prstGeom prst="roundRect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</a:rPr>
                        <a:t>P</a:t>
                      </a:r>
                    </a:p>
                  </p:txBody>
                </p:sp>
              </p:grpSp>
            </p:grpSp>
            <p:sp>
              <p:nvSpPr>
                <p:cNvPr id="70" name="Oval 69"/>
                <p:cNvSpPr>
                  <a:spLocks noChangeAspect="1"/>
                </p:cNvSpPr>
                <p:nvPr/>
              </p:nvSpPr>
              <p:spPr>
                <a:xfrm>
                  <a:off x="4454110" y="2181102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71" name="Oval 70"/>
                <p:cNvSpPr>
                  <a:spLocks noChangeAspect="1"/>
                </p:cNvSpPr>
                <p:nvPr/>
              </p:nvSpPr>
              <p:spPr>
                <a:xfrm>
                  <a:off x="4454110" y="2531969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72" name="Oval 71"/>
                <p:cNvSpPr>
                  <a:spLocks noChangeAspect="1"/>
                </p:cNvSpPr>
                <p:nvPr/>
              </p:nvSpPr>
              <p:spPr>
                <a:xfrm>
                  <a:off x="4454110" y="2882836"/>
                  <a:ext cx="288863" cy="28886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</p:grpSp>
        </p:grpSp>
        <p:grpSp>
          <p:nvGrpSpPr>
            <p:cNvPr id="259" name="sa labels"/>
            <p:cNvGrpSpPr/>
            <p:nvPr/>
          </p:nvGrpSpPr>
          <p:grpSpPr>
            <a:xfrm>
              <a:off x="4798188" y="1964680"/>
              <a:ext cx="1498231" cy="2509039"/>
              <a:chOff x="4798188" y="1964680"/>
              <a:chExt cx="1498231" cy="2509039"/>
            </a:xfrm>
          </p:grpSpPr>
          <p:sp>
            <p:nvSpPr>
              <p:cNvPr id="257" name="TextBox 256"/>
              <p:cNvSpPr txBox="1"/>
              <p:nvPr/>
            </p:nvSpPr>
            <p:spPr>
              <a:xfrm>
                <a:off x="4798188" y="1964680"/>
                <a:ext cx="14982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Subarray 1</a:t>
                </a:r>
                <a:endParaRPr lang="en-US" sz="2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4798188" y="4012054"/>
                <a:ext cx="14496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Subarray 2</a:t>
                </a:r>
                <a:endParaRPr lang="en-US" sz="2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148" name="src row buffer"/>
          <p:cNvSpPr/>
          <p:nvPr/>
        </p:nvSpPr>
        <p:spPr>
          <a:xfrm>
            <a:off x="5112037" y="3570616"/>
            <a:ext cx="1692634" cy="332391"/>
          </a:xfrm>
          <a:prstGeom prst="rect">
            <a:avLst/>
          </a:prstGeom>
          <a:solidFill>
            <a:srgbClr val="FF0000">
              <a:alpha val="49000"/>
            </a:srgbClr>
          </a:solidFill>
          <a:ln w="12700" cap="rnd" cmpd="sng" algn="ctr">
            <a:noFill/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188" name="closed iso"/>
          <p:cNvGrpSpPr/>
          <p:nvPr/>
        </p:nvGrpSpPr>
        <p:grpSpPr>
          <a:xfrm>
            <a:off x="5105399" y="4075820"/>
            <a:ext cx="1648889" cy="467501"/>
            <a:chOff x="6235520" y="3801189"/>
            <a:chExt cx="1648889" cy="467501"/>
          </a:xfrm>
        </p:grpSpPr>
        <p:sp>
          <p:nvSpPr>
            <p:cNvPr id="160" name="iso highlight"/>
            <p:cNvSpPr/>
            <p:nvPr/>
          </p:nvSpPr>
          <p:spPr>
            <a:xfrm>
              <a:off x="6235520" y="3820259"/>
              <a:ext cx="1648889" cy="448431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6489806" y="3805186"/>
              <a:ext cx="2327" cy="462341"/>
              <a:chOff x="2205369" y="3911669"/>
              <a:chExt cx="2327" cy="462341"/>
            </a:xfrm>
          </p:grpSpPr>
          <p:cxnSp>
            <p:nvCxnSpPr>
              <p:cNvPr id="176" name="Straight Connector 175"/>
              <p:cNvCxnSpPr/>
              <p:nvPr/>
            </p:nvCxnSpPr>
            <p:spPr>
              <a:xfrm>
                <a:off x="2206532" y="3911669"/>
                <a:ext cx="0" cy="106781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V="1">
                <a:off x="2205369" y="4318103"/>
                <a:ext cx="2327" cy="55907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/>
            <p:cNvGrpSpPr/>
            <p:nvPr/>
          </p:nvGrpSpPr>
          <p:grpSpPr>
            <a:xfrm>
              <a:off x="6906529" y="3806349"/>
              <a:ext cx="2327" cy="462341"/>
              <a:chOff x="2205369" y="3911669"/>
              <a:chExt cx="2327" cy="462341"/>
            </a:xfrm>
          </p:grpSpPr>
          <p:cxnSp>
            <p:nvCxnSpPr>
              <p:cNvPr id="173" name="Straight Connector 172"/>
              <p:cNvCxnSpPr/>
              <p:nvPr/>
            </p:nvCxnSpPr>
            <p:spPr>
              <a:xfrm>
                <a:off x="2206532" y="3911669"/>
                <a:ext cx="0" cy="106781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2205369" y="4318103"/>
                <a:ext cx="2327" cy="55907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/>
            <p:cNvGrpSpPr/>
            <p:nvPr/>
          </p:nvGrpSpPr>
          <p:grpSpPr>
            <a:xfrm>
              <a:off x="7323605" y="3806349"/>
              <a:ext cx="2327" cy="462341"/>
              <a:chOff x="2205369" y="3911669"/>
              <a:chExt cx="2327" cy="462341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2206532" y="3911669"/>
                <a:ext cx="0" cy="106781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2205369" y="4318103"/>
                <a:ext cx="2327" cy="55907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7737520" y="3801189"/>
              <a:ext cx="2327" cy="462341"/>
              <a:chOff x="2205369" y="3911669"/>
              <a:chExt cx="2327" cy="462341"/>
            </a:xfrm>
          </p:grpSpPr>
          <p:cxnSp>
            <p:nvCxnSpPr>
              <p:cNvPr id="167" name="Straight Connector 166"/>
              <p:cNvCxnSpPr/>
              <p:nvPr/>
            </p:nvCxnSpPr>
            <p:spPr>
              <a:xfrm>
                <a:off x="2206532" y="3911669"/>
                <a:ext cx="0" cy="106781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flipV="1">
                <a:off x="2205369" y="4318103"/>
                <a:ext cx="2327" cy="55907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Straight Connector 181"/>
            <p:cNvCxnSpPr/>
            <p:nvPr/>
          </p:nvCxnSpPr>
          <p:spPr>
            <a:xfrm>
              <a:off x="6490969" y="3905674"/>
              <a:ext cx="0" cy="277600"/>
            </a:xfrm>
            <a:prstGeom prst="line">
              <a:avLst/>
            </a:prstGeom>
            <a:ln w="38100" cap="rnd">
              <a:solidFill>
                <a:schemeClr val="tx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6907692" y="3899642"/>
              <a:ext cx="0" cy="277600"/>
            </a:xfrm>
            <a:prstGeom prst="line">
              <a:avLst/>
            </a:prstGeom>
            <a:ln w="38100" cap="rnd">
              <a:solidFill>
                <a:schemeClr val="tx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7324768" y="3893610"/>
              <a:ext cx="0" cy="277600"/>
            </a:xfrm>
            <a:prstGeom prst="line">
              <a:avLst/>
            </a:prstGeom>
            <a:ln w="38100" cap="rnd">
              <a:solidFill>
                <a:schemeClr val="tx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738683" y="3887578"/>
              <a:ext cx="0" cy="277600"/>
            </a:xfrm>
            <a:prstGeom prst="line">
              <a:avLst/>
            </a:prstGeom>
            <a:ln w="38100" cap="rnd">
              <a:solidFill>
                <a:schemeClr val="tx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4" name="src row"/>
          <p:cNvSpPr/>
          <p:nvPr/>
        </p:nvSpPr>
        <p:spPr>
          <a:xfrm>
            <a:off x="5112037" y="2826081"/>
            <a:ext cx="1692634" cy="332391"/>
          </a:xfrm>
          <a:prstGeom prst="rect">
            <a:avLst/>
          </a:prstGeom>
          <a:solidFill>
            <a:srgbClr val="FF0000">
              <a:alpha val="49000"/>
            </a:srgbClr>
          </a:solidFill>
          <a:ln w="12700" cap="rnd" cmpd="sng" algn="ctr">
            <a:noFill/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17" name="dst  row"/>
          <p:cNvSpPr/>
          <p:nvPr/>
        </p:nvSpPr>
        <p:spPr>
          <a:xfrm>
            <a:off x="5125091" y="4891553"/>
            <a:ext cx="1692634" cy="332391"/>
          </a:xfrm>
          <a:prstGeom prst="rect">
            <a:avLst/>
          </a:prstGeom>
          <a:solidFill>
            <a:srgbClr val="FF0000">
              <a:alpha val="49000"/>
            </a:srgbClr>
          </a:solidFill>
          <a:ln w="12700" cap="rnd" cmpd="sng" algn="ctr">
            <a:noFill/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218" name="src_act_bl"/>
          <p:cNvGrpSpPr/>
          <p:nvPr/>
        </p:nvGrpSpPr>
        <p:grpSpPr>
          <a:xfrm>
            <a:off x="5359684" y="3065961"/>
            <a:ext cx="1250172" cy="541854"/>
            <a:chOff x="7131828" y="2978323"/>
            <a:chExt cx="1250172" cy="1144705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7131828" y="2978323"/>
              <a:ext cx="0" cy="1144705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7620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stealth" w="med" len="lg"/>
            </a:ln>
            <a:effectLst/>
          </p:spPr>
        </p:cxnSp>
        <p:cxnSp>
          <p:nvCxnSpPr>
            <p:cNvPr id="220" name="Straight Connector 219"/>
            <p:cNvCxnSpPr/>
            <p:nvPr/>
          </p:nvCxnSpPr>
          <p:spPr>
            <a:xfrm>
              <a:off x="7548552" y="2978323"/>
              <a:ext cx="0" cy="1144705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7620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stealth" w="med" len="lg"/>
            </a:ln>
            <a:effectLst/>
          </p:spPr>
        </p:cxnSp>
        <p:cxnSp>
          <p:nvCxnSpPr>
            <p:cNvPr id="221" name="Straight Connector 220"/>
            <p:cNvCxnSpPr/>
            <p:nvPr/>
          </p:nvCxnSpPr>
          <p:spPr>
            <a:xfrm>
              <a:off x="7965276" y="2978323"/>
              <a:ext cx="0" cy="1144705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7620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stealth" w="med" len="lg"/>
            </a:ln>
            <a:effectLst/>
          </p:spPr>
        </p:cxnSp>
        <p:cxnSp>
          <p:nvCxnSpPr>
            <p:cNvPr id="222" name="Straight Connector 221"/>
            <p:cNvCxnSpPr/>
            <p:nvPr/>
          </p:nvCxnSpPr>
          <p:spPr>
            <a:xfrm>
              <a:off x="8382000" y="2978323"/>
              <a:ext cx="0" cy="1144705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7620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stealth" w="med" len="lg"/>
            </a:ln>
            <a:effectLst/>
          </p:spPr>
        </p:cxnSp>
      </p:grpSp>
      <p:grpSp>
        <p:nvGrpSpPr>
          <p:cNvPr id="223" name="dst_act_bl"/>
          <p:cNvGrpSpPr/>
          <p:nvPr/>
        </p:nvGrpSpPr>
        <p:grpSpPr>
          <a:xfrm flipV="1">
            <a:off x="5357360" y="5122878"/>
            <a:ext cx="1250172" cy="541854"/>
            <a:chOff x="7131828" y="2978323"/>
            <a:chExt cx="1250172" cy="1144705"/>
          </a:xfrm>
        </p:grpSpPr>
        <p:cxnSp>
          <p:nvCxnSpPr>
            <p:cNvPr id="224" name="Straight Connector 223"/>
            <p:cNvCxnSpPr/>
            <p:nvPr/>
          </p:nvCxnSpPr>
          <p:spPr>
            <a:xfrm>
              <a:off x="7131828" y="2978323"/>
              <a:ext cx="0" cy="1144705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7620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stealth" w="med" len="lg"/>
            </a:ln>
            <a:effectLst/>
          </p:spPr>
        </p:cxnSp>
        <p:cxnSp>
          <p:nvCxnSpPr>
            <p:cNvPr id="225" name="Straight Connector 224"/>
            <p:cNvCxnSpPr/>
            <p:nvPr/>
          </p:nvCxnSpPr>
          <p:spPr>
            <a:xfrm>
              <a:off x="7548552" y="2978323"/>
              <a:ext cx="0" cy="1144705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7620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stealth" w="med" len="lg"/>
            </a:ln>
            <a:effectLst/>
          </p:spPr>
        </p:cxnSp>
        <p:cxnSp>
          <p:nvCxnSpPr>
            <p:cNvPr id="226" name="Straight Connector 225"/>
            <p:cNvCxnSpPr/>
            <p:nvPr/>
          </p:nvCxnSpPr>
          <p:spPr>
            <a:xfrm>
              <a:off x="7965276" y="2978323"/>
              <a:ext cx="0" cy="1144705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7620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stealth" w="med" len="lg"/>
            </a:ln>
            <a:effectLst/>
          </p:spPr>
        </p:cxnSp>
        <p:cxnSp>
          <p:nvCxnSpPr>
            <p:cNvPr id="227" name="Straight Connector 226"/>
            <p:cNvCxnSpPr/>
            <p:nvPr/>
          </p:nvCxnSpPr>
          <p:spPr>
            <a:xfrm>
              <a:off x="8382000" y="2978323"/>
              <a:ext cx="0" cy="1144705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7620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stealth" w="med" len="lg"/>
            </a:ln>
            <a:effectLst/>
          </p:spPr>
        </p:cxnSp>
      </p:grpSp>
      <p:cxnSp>
        <p:nvCxnSpPr>
          <p:cNvPr id="6" name="Straight Arrow Connector 5"/>
          <p:cNvCxnSpPr>
            <a:endCxn id="12" idx="3"/>
          </p:cNvCxnSpPr>
          <p:nvPr/>
        </p:nvCxnSpPr>
        <p:spPr>
          <a:xfrm flipV="1">
            <a:off x="3379545" y="2978124"/>
            <a:ext cx="1691280" cy="88092"/>
          </a:xfrm>
          <a:prstGeom prst="straightConnector1">
            <a:avLst/>
          </a:prstGeom>
          <a:ln w="34925" cap="rnd">
            <a:solidFill>
              <a:schemeClr val="tx2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>
            <a:off x="3379545" y="4359287"/>
            <a:ext cx="1725854" cy="0"/>
          </a:xfrm>
          <a:prstGeom prst="straightConnector1">
            <a:avLst/>
          </a:prstGeom>
          <a:ln w="34925" cap="rnd">
            <a:solidFill>
              <a:schemeClr val="tx2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endCxn id="55" idx="3"/>
          </p:cNvCxnSpPr>
          <p:nvPr/>
        </p:nvCxnSpPr>
        <p:spPr>
          <a:xfrm flipV="1">
            <a:off x="3425742" y="5035289"/>
            <a:ext cx="1645083" cy="323240"/>
          </a:xfrm>
          <a:prstGeom prst="straightConnector1">
            <a:avLst/>
          </a:prstGeom>
          <a:ln w="34925" cap="rnd">
            <a:solidFill>
              <a:schemeClr val="tx2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act dst"/>
          <p:cNvGrpSpPr/>
          <p:nvPr/>
        </p:nvGrpSpPr>
        <p:grpSpPr>
          <a:xfrm>
            <a:off x="376526" y="5136487"/>
            <a:ext cx="4710119" cy="870523"/>
            <a:chOff x="319870" y="4607859"/>
            <a:chExt cx="4710119" cy="870523"/>
          </a:xfrm>
        </p:grpSpPr>
        <p:sp>
          <p:nvSpPr>
            <p:cNvPr id="213" name="act dst"/>
            <p:cNvSpPr txBox="1"/>
            <p:nvPr/>
          </p:nvSpPr>
          <p:spPr>
            <a:xfrm>
              <a:off x="838200" y="4607859"/>
              <a:ext cx="41917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Activate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dst</a:t>
              </a:r>
              <a:r>
                <a:rPr lang="en-US" sz="2400" dirty="0" smtClean="0">
                  <a:solidFill>
                    <a:srgbClr val="00B050"/>
                  </a:solidFill>
                </a:rPr>
                <a:t> row</a:t>
              </a:r>
              <a:r>
                <a:rPr lang="en-US" sz="2400" b="1" dirty="0" smtClean="0">
                  <a:solidFill>
                    <a:srgbClr val="00B050"/>
                  </a:solidFill>
                </a:rPr>
                <a:t/>
              </a:r>
              <a:br>
                <a:rPr lang="en-US" sz="2400" b="1" dirty="0" smtClean="0">
                  <a:solidFill>
                    <a:srgbClr val="00B050"/>
                  </a:solidFill>
                </a:rPr>
              </a:br>
              <a:r>
                <a:rPr lang="en-US" sz="2400" dirty="0" smtClean="0"/>
                <a:t>(write row buffer into </a:t>
              </a:r>
              <a:r>
                <a:rPr lang="en-US" sz="2400" dirty="0" err="1" smtClean="0"/>
                <a:t>dst</a:t>
              </a:r>
              <a:r>
                <a:rPr lang="en-US" sz="2400" dirty="0" smtClean="0"/>
                <a:t> row)</a:t>
              </a:r>
              <a:endParaRPr lang="en-US" sz="2400" dirty="0"/>
            </a:p>
          </p:txBody>
        </p:sp>
        <p:sp>
          <p:nvSpPr>
            <p:cNvPr id="254" name="act dst"/>
            <p:cNvSpPr txBox="1"/>
            <p:nvPr/>
          </p:nvSpPr>
          <p:spPr>
            <a:xfrm>
              <a:off x="319870" y="4647385"/>
              <a:ext cx="5950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chemeClr val="bg1">
                      <a:lumMod val="50000"/>
                    </a:schemeClr>
                  </a:solidFill>
                  <a:latin typeface="Arial Black" panose="020B0A04020102020204" pitchFamily="34" charset="0"/>
                </a:rPr>
                <a:t>3</a:t>
              </a:r>
              <a:endParaRPr lang="en-US" sz="4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28" name="rbm"/>
          <p:cNvGrpSpPr/>
          <p:nvPr/>
        </p:nvGrpSpPr>
        <p:grpSpPr>
          <a:xfrm>
            <a:off x="404860" y="3943320"/>
            <a:ext cx="3241845" cy="830997"/>
            <a:chOff x="348204" y="3414692"/>
            <a:chExt cx="3241845" cy="830997"/>
          </a:xfrm>
        </p:grpSpPr>
        <p:sp>
          <p:nvSpPr>
            <p:cNvPr id="155" name="RBM"/>
            <p:cNvSpPr txBox="1"/>
            <p:nvPr/>
          </p:nvSpPr>
          <p:spPr>
            <a:xfrm>
              <a:off x="838200" y="3574643"/>
              <a:ext cx="27518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RBM </a:t>
              </a:r>
              <a:r>
                <a:rPr lang="en-US" sz="2400" dirty="0" smtClean="0"/>
                <a:t>SA1</a:t>
              </a:r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→</a:t>
              </a:r>
              <a:r>
                <a:rPr lang="en-US" sz="2400" dirty="0" smtClean="0"/>
                <a:t>SA2</a:t>
              </a:r>
              <a:endParaRPr lang="en-US" sz="2400" dirty="0"/>
            </a:p>
          </p:txBody>
        </p:sp>
        <p:sp>
          <p:nvSpPr>
            <p:cNvPr id="249" name="RBM"/>
            <p:cNvSpPr txBox="1"/>
            <p:nvPr/>
          </p:nvSpPr>
          <p:spPr>
            <a:xfrm>
              <a:off x="348204" y="3414692"/>
              <a:ext cx="53836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chemeClr val="bg1">
                      <a:lumMod val="50000"/>
                    </a:schemeClr>
                  </a:solidFill>
                  <a:latin typeface="Arial Black" panose="020B0A04020102020204" pitchFamily="34" charset="0"/>
                </a:rPr>
                <a:t>2</a:t>
              </a:r>
              <a:endParaRPr lang="en-US" sz="4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46" name="act src"/>
          <p:cNvGrpSpPr/>
          <p:nvPr/>
        </p:nvGrpSpPr>
        <p:grpSpPr>
          <a:xfrm>
            <a:off x="378674" y="2587427"/>
            <a:ext cx="3047068" cy="830997"/>
            <a:chOff x="322018" y="2058799"/>
            <a:chExt cx="3047068" cy="830997"/>
          </a:xfrm>
        </p:grpSpPr>
        <p:sp>
          <p:nvSpPr>
            <p:cNvPr id="288" name="act src"/>
            <p:cNvSpPr txBox="1"/>
            <p:nvPr/>
          </p:nvSpPr>
          <p:spPr>
            <a:xfrm>
              <a:off x="838200" y="2225526"/>
              <a:ext cx="25308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Activate </a:t>
              </a:r>
              <a:r>
                <a:rPr lang="en-US" sz="2400" dirty="0" err="1" smtClean="0">
                  <a:solidFill>
                    <a:srgbClr val="0070C0"/>
                  </a:solidFill>
                </a:rPr>
                <a:t>src</a:t>
              </a:r>
              <a:r>
                <a:rPr lang="en-US" sz="2400" dirty="0" smtClean="0">
                  <a:solidFill>
                    <a:srgbClr val="0070C0"/>
                  </a:solidFill>
                </a:rPr>
                <a:t> row</a:t>
              </a:r>
              <a:endParaRPr 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245" name="act src"/>
            <p:cNvSpPr txBox="1"/>
            <p:nvPr/>
          </p:nvSpPr>
          <p:spPr>
            <a:xfrm>
              <a:off x="322018" y="2058799"/>
              <a:ext cx="5950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>
                      <a:lumMod val="50000"/>
                    </a:schemeClr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</p:grpSp>
      <p:pic>
        <p:nvPicPr>
          <p:cNvPr id="169" name="Picture 1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861" y="4378805"/>
            <a:ext cx="819205" cy="838911"/>
          </a:xfrm>
          <a:prstGeom prst="rect">
            <a:avLst/>
          </a:prstGeom>
        </p:spPr>
      </p:pic>
      <p:sp>
        <p:nvSpPr>
          <p:cNvPr id="243" name="Text src row"/>
          <p:cNvSpPr txBox="1"/>
          <p:nvPr/>
        </p:nvSpPr>
        <p:spPr>
          <a:xfrm>
            <a:off x="6804671" y="2707272"/>
            <a:ext cx="113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</a:rPr>
              <a:t>src</a:t>
            </a:r>
            <a:r>
              <a:rPr lang="en-US" sz="2400" dirty="0" smtClean="0">
                <a:solidFill>
                  <a:srgbClr val="0070C0"/>
                </a:solidFill>
              </a:rPr>
              <a:t> row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44" name="Text dst row"/>
          <p:cNvSpPr txBox="1"/>
          <p:nvPr/>
        </p:nvSpPr>
        <p:spPr>
          <a:xfrm>
            <a:off x="6804671" y="4760403"/>
            <a:ext cx="1150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B050"/>
                </a:solidFill>
              </a:rPr>
              <a:t>dst</a:t>
            </a:r>
            <a:r>
              <a:rPr lang="en-US" sz="2400" dirty="0" smtClean="0">
                <a:solidFill>
                  <a:srgbClr val="00B050"/>
                </a:solidFill>
              </a:rPr>
              <a:t> row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66" name="punchline"/>
          <p:cNvSpPr/>
          <p:nvPr/>
        </p:nvSpPr>
        <p:spPr>
          <a:xfrm>
            <a:off x="0" y="4482006"/>
            <a:ext cx="9144000" cy="16901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228600" algn="ctr">
              <a:defRPr/>
            </a:pPr>
            <a:r>
              <a:rPr lang="en-US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Reduces row-copy latency by 9.2x,</a:t>
            </a:r>
            <a:br>
              <a:rPr lang="en-US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DRAM 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energy </a:t>
            </a:r>
            <a:r>
              <a:rPr lang="en-US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by 48.1x</a:t>
            </a:r>
            <a:endParaRPr lang="en-US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2" name="src row buffer"/>
          <p:cNvSpPr/>
          <p:nvPr/>
        </p:nvSpPr>
        <p:spPr>
          <a:xfrm>
            <a:off x="5112037" y="3570566"/>
            <a:ext cx="1692634" cy="332391"/>
          </a:xfrm>
          <a:prstGeom prst="rect">
            <a:avLst/>
          </a:prstGeom>
          <a:solidFill>
            <a:srgbClr val="FF0000">
              <a:alpha val="49000"/>
            </a:srgbClr>
          </a:solidFill>
          <a:ln w="12700" cap="rnd" cmpd="sng" algn="ctr">
            <a:noFill/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443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-2.5E-6 0.30092 " pathEditMode="relative" rAng="0" ptsTypes="AA">
                                      <p:cBhvr>
                                        <p:cTn id="37" dur="1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8" grpId="1" animBg="1"/>
      <p:bldP spid="214" grpId="0" animBg="1"/>
      <p:bldP spid="217" grpId="0" animBg="1"/>
      <p:bldP spid="243" grpId="0"/>
      <p:bldP spid="244" grpId="0"/>
      <p:bldP spid="166" grpId="0" animBg="1"/>
      <p:bldP spid="17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Cycle-level simulator: </a:t>
            </a:r>
            <a:r>
              <a:rPr lang="en-US" dirty="0" err="1" smtClean="0"/>
              <a:t>Ramulator</a:t>
            </a:r>
            <a:r>
              <a:rPr lang="en-US" dirty="0" smtClean="0"/>
              <a:t> </a:t>
            </a:r>
            <a:r>
              <a:rPr lang="en-US" sz="2000" dirty="0" smtClean="0"/>
              <a:t>[CAL’15</a:t>
            </a:r>
            <a:r>
              <a:rPr lang="en-US" sz="2000" dirty="0"/>
              <a:t>] </a:t>
            </a:r>
            <a:r>
              <a:rPr lang="en-US" sz="2000" dirty="0">
                <a:hlinkClick r:id="rId3"/>
              </a:rPr>
              <a:t>https://github.com/CMU-SAFARI/ramulator</a:t>
            </a:r>
            <a:endParaRPr lang="en-US" sz="2000" dirty="0" smtClean="0"/>
          </a:p>
          <a:p>
            <a:r>
              <a:rPr lang="en-US" dirty="0" smtClean="0"/>
              <a:t>CPU: </a:t>
            </a:r>
            <a:r>
              <a:rPr lang="en-US" b="1" dirty="0"/>
              <a:t>4 </a:t>
            </a:r>
            <a:r>
              <a:rPr lang="en-US" b="1" dirty="0" smtClean="0"/>
              <a:t>out-of-order cores</a:t>
            </a:r>
            <a:r>
              <a:rPr lang="en-US" dirty="0"/>
              <a:t>, </a:t>
            </a:r>
            <a:r>
              <a:rPr lang="en-US" dirty="0" smtClean="0"/>
              <a:t>4GHz</a:t>
            </a:r>
            <a:endParaRPr lang="en-US" dirty="0"/>
          </a:p>
          <a:p>
            <a:r>
              <a:rPr lang="en-US" dirty="0"/>
              <a:t>L1: 64KB/core, </a:t>
            </a:r>
            <a:r>
              <a:rPr lang="en-US" dirty="0" smtClean="0"/>
              <a:t>L2: </a:t>
            </a:r>
            <a:r>
              <a:rPr lang="en-US" dirty="0"/>
              <a:t>512KB/core, L3: shared </a:t>
            </a:r>
            <a:r>
              <a:rPr lang="en-US" dirty="0" smtClean="0"/>
              <a:t>4MB</a:t>
            </a:r>
            <a:endParaRPr lang="en-US" dirty="0"/>
          </a:p>
          <a:p>
            <a:r>
              <a:rPr lang="en-US" dirty="0" smtClean="0"/>
              <a:t>DRAM: </a:t>
            </a:r>
            <a:r>
              <a:rPr lang="en-US" b="1" dirty="0" smtClean="0"/>
              <a:t>DDR3-1600</a:t>
            </a:r>
            <a:r>
              <a:rPr lang="en-US" b="1" dirty="0"/>
              <a:t>, 2 </a:t>
            </a:r>
            <a:r>
              <a:rPr lang="en-US" b="1" dirty="0" smtClean="0"/>
              <a:t>channels</a:t>
            </a:r>
            <a:endParaRPr lang="en-US" b="1" dirty="0"/>
          </a:p>
          <a:p>
            <a:r>
              <a:rPr lang="en-US" dirty="0" smtClean="0"/>
              <a:t>Benchmarks:</a:t>
            </a:r>
          </a:p>
          <a:p>
            <a:pPr lvl="1"/>
            <a:r>
              <a:rPr lang="en-US" b="1" dirty="0" smtClean="0"/>
              <a:t>Memory-intensive</a:t>
            </a:r>
            <a:r>
              <a:rPr lang="en-US" dirty="0" smtClean="0"/>
              <a:t>: </a:t>
            </a:r>
            <a:r>
              <a:rPr lang="en-US" sz="2000" dirty="0" smtClean="0"/>
              <a:t>TPC, STREAM, SPEC2006, </a:t>
            </a:r>
            <a:r>
              <a:rPr lang="en-US" sz="2000" dirty="0" err="1" smtClean="0"/>
              <a:t>DynoGraph</a:t>
            </a:r>
            <a:r>
              <a:rPr lang="en-US" sz="2000" dirty="0" smtClean="0"/>
              <a:t>, random</a:t>
            </a:r>
          </a:p>
          <a:p>
            <a:pPr lvl="1"/>
            <a:r>
              <a:rPr lang="en-US" b="1" dirty="0" smtClean="0"/>
              <a:t>Copy-intensive</a:t>
            </a:r>
            <a:r>
              <a:rPr lang="en-US" dirty="0" smtClean="0"/>
              <a:t>: </a:t>
            </a:r>
            <a:r>
              <a:rPr lang="en-US" sz="2000" dirty="0" err="1" smtClean="0"/>
              <a:t>Bootup</a:t>
            </a:r>
            <a:r>
              <a:rPr lang="en-US" sz="2000" dirty="0" smtClean="0"/>
              <a:t>, </a:t>
            </a:r>
            <a:r>
              <a:rPr lang="en-US" sz="2000" dirty="0" err="1" smtClean="0"/>
              <a:t>forkbench</a:t>
            </a:r>
            <a:r>
              <a:rPr lang="en-US" sz="2000" dirty="0" smtClean="0"/>
              <a:t>, </a:t>
            </a:r>
            <a:r>
              <a:rPr lang="en-US" sz="2000" dirty="0"/>
              <a:t>shell </a:t>
            </a:r>
            <a:r>
              <a:rPr lang="en-US" sz="2000" dirty="0" smtClean="0"/>
              <a:t>script</a:t>
            </a:r>
          </a:p>
          <a:p>
            <a:r>
              <a:rPr lang="en-US" dirty="0" smtClean="0"/>
              <a:t>50 workloads: Memory- + copy-intensive </a:t>
            </a:r>
            <a:endParaRPr lang="en-US" dirty="0"/>
          </a:p>
          <a:p>
            <a:r>
              <a:rPr lang="en-US" dirty="0"/>
              <a:t>Performance </a:t>
            </a:r>
            <a:r>
              <a:rPr lang="en-US" dirty="0" smtClean="0"/>
              <a:t>metric</a:t>
            </a:r>
            <a:r>
              <a:rPr lang="en-US" dirty="0"/>
              <a:t>: Weighted </a:t>
            </a:r>
            <a:r>
              <a:rPr lang="en-US" dirty="0" smtClean="0"/>
              <a:t>Speedup </a:t>
            </a:r>
            <a:r>
              <a:rPr lang="en-US" dirty="0"/>
              <a:t>(WS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2364-6BA0-48AA-B029-3ED2192016F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3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Baseline</a:t>
            </a:r>
            <a:r>
              <a:rPr lang="en-US" dirty="0"/>
              <a:t>: Copy data </a:t>
            </a:r>
            <a:r>
              <a:rPr lang="en-US" dirty="0" smtClean="0"/>
              <a:t>through CPU (existing systems)</a:t>
            </a:r>
          </a:p>
          <a:p>
            <a:endParaRPr lang="en-US" dirty="0"/>
          </a:p>
          <a:p>
            <a:r>
              <a:rPr lang="en-US" b="1" dirty="0" err="1"/>
              <a:t>RowClone</a:t>
            </a:r>
            <a:r>
              <a:rPr lang="en-US" b="1" dirty="0"/>
              <a:t> </a:t>
            </a:r>
            <a:r>
              <a:rPr lang="en-US" sz="2200" dirty="0" smtClean="0"/>
              <a:t>[</a:t>
            </a:r>
            <a:r>
              <a:rPr lang="en-US" sz="2200" dirty="0" err="1" smtClean="0"/>
              <a:t>Seshadri</a:t>
            </a:r>
            <a:r>
              <a:rPr lang="en-US" sz="2200" dirty="0" smtClean="0"/>
              <a:t>+ MICRO’13]	</a:t>
            </a:r>
          </a:p>
          <a:p>
            <a:pPr lvl="1"/>
            <a:r>
              <a:rPr lang="en-US" dirty="0" smtClean="0"/>
              <a:t>In-DRAM </a:t>
            </a:r>
            <a:r>
              <a:rPr lang="en-US" dirty="0"/>
              <a:t>bulk copy </a:t>
            </a:r>
            <a:r>
              <a:rPr lang="en-US" dirty="0" smtClean="0"/>
              <a:t>scheme</a:t>
            </a:r>
          </a:p>
          <a:p>
            <a:pPr lvl="1"/>
            <a:r>
              <a:rPr lang="en-US" dirty="0" smtClean="0">
                <a:solidFill>
                  <a:srgbClr val="008F00"/>
                </a:solidFill>
              </a:rPr>
              <a:t>Fast </a:t>
            </a:r>
            <a:r>
              <a:rPr lang="en-US" b="1" dirty="0" smtClean="0">
                <a:solidFill>
                  <a:srgbClr val="008F00"/>
                </a:solidFill>
              </a:rPr>
              <a:t>intra</a:t>
            </a:r>
            <a:r>
              <a:rPr lang="en-US" dirty="0" smtClean="0">
                <a:solidFill>
                  <a:srgbClr val="008F00"/>
                </a:solidFill>
              </a:rPr>
              <a:t>-subarray copying via bitlines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Slow </a:t>
            </a:r>
            <a:r>
              <a:rPr lang="en-US" b="1" dirty="0" smtClean="0">
                <a:solidFill>
                  <a:srgbClr val="FF0000"/>
                </a:solidFill>
              </a:rPr>
              <a:t>inter</a:t>
            </a:r>
            <a:r>
              <a:rPr lang="en-US" dirty="0" smtClean="0">
                <a:solidFill>
                  <a:srgbClr val="FF0000"/>
                </a:solidFill>
              </a:rPr>
              <a:t>-subarray copying via internal data bus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2364-6BA0-48AA-B029-3ED2192016F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Evaluation: RISC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2364-6BA0-48AA-B029-3ED2192016FC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82776"/>
              </p:ext>
            </p:extLst>
          </p:nvPr>
        </p:nvGraphicFramePr>
        <p:xfrm>
          <a:off x="304800" y="1461180"/>
          <a:ext cx="8534400" cy="4895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" name="DS"/>
          <p:cNvGrpSpPr/>
          <p:nvPr/>
        </p:nvGrpSpPr>
        <p:grpSpPr>
          <a:xfrm>
            <a:off x="3429000" y="1600200"/>
            <a:ext cx="4191000" cy="943242"/>
            <a:chOff x="2850554" y="1173464"/>
            <a:chExt cx="4191001" cy="943241"/>
          </a:xfrm>
        </p:grpSpPr>
        <p:sp>
          <p:nvSpPr>
            <p:cNvPr id="7" name="TextBox 6"/>
            <p:cNvSpPr txBox="1"/>
            <p:nvPr/>
          </p:nvSpPr>
          <p:spPr>
            <a:xfrm>
              <a:off x="2850554" y="1173464"/>
              <a:ext cx="785793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800" kern="0" dirty="0" smtClean="0">
                  <a:solidFill>
                    <a:srgbClr val="064FBA"/>
                  </a:solidFill>
                  <a:latin typeface="+mj-lt"/>
                </a:rPr>
                <a:t>66%</a:t>
              </a:r>
              <a:endParaRPr lang="en-US" sz="2800" kern="0" dirty="0">
                <a:solidFill>
                  <a:srgbClr val="064FBA"/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55762" y="1593486"/>
              <a:ext cx="785793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800" kern="0" dirty="0" smtClean="0">
                  <a:solidFill>
                    <a:srgbClr val="064FBA"/>
                  </a:solidFill>
                  <a:latin typeface="+mj-lt"/>
                </a:rPr>
                <a:t>55%</a:t>
              </a:r>
              <a:endParaRPr lang="en-US" sz="2800" kern="0" dirty="0">
                <a:solidFill>
                  <a:srgbClr val="064FBA"/>
                </a:solidFill>
                <a:latin typeface="+mj-lt"/>
              </a:endParaRP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1600200" y="4419600"/>
            <a:ext cx="6781800" cy="0"/>
          </a:xfrm>
          <a:prstGeom prst="line">
            <a:avLst/>
          </a:prstGeom>
          <a:ln w="1905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62200" y="5168733"/>
            <a:ext cx="901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2D2D"/>
                </a:solidFill>
                <a:latin typeface="+mj-lt"/>
              </a:rPr>
              <a:t>-24%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6944" y="3792865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5%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3409" y="5105400"/>
            <a:ext cx="3822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Degrades bank-level parallelism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17" name="punchline"/>
          <p:cNvSpPr/>
          <p:nvPr/>
        </p:nvSpPr>
        <p:spPr>
          <a:xfrm>
            <a:off x="0" y="4634406"/>
            <a:ext cx="9144000" cy="16901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228600" algn="ctr">
              <a:defRPr/>
            </a:pPr>
            <a:r>
              <a:rPr lang="en-US" sz="3200" spc="-15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Rapid Inter-Subarray Copying (RISC) using LISA improves system performance</a:t>
            </a:r>
            <a:endParaRPr lang="en-US" sz="3200" spc="-15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47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"/>
        </p:bldSub>
      </p:bldGraphic>
      <p:bldP spid="13" grpId="0"/>
      <p:bldP spid="14" grpId="0"/>
      <p:bldP spid="15" grpId="0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2</a:t>
            </a:r>
            <a:r>
              <a:rPr lang="en-US" dirty="0" smtClean="0">
                <a:latin typeface="+mj-lt"/>
              </a:rPr>
              <a:t>.</a:t>
            </a:r>
            <a:r>
              <a:rPr lang="en-US" dirty="0" smtClean="0"/>
              <a:t> Variable </a:t>
            </a:r>
            <a:r>
              <a:rPr lang="en-US" dirty="0"/>
              <a:t>Latency DRAM (VILLA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Goal</a:t>
            </a:r>
            <a:r>
              <a:rPr lang="en-US" dirty="0" smtClean="0"/>
              <a:t>: Reduce DRAM latency with low area overhead</a:t>
            </a:r>
          </a:p>
          <a:p>
            <a:r>
              <a:rPr lang="en-US" b="1" dirty="0" smtClean="0"/>
              <a:t>Motivation</a:t>
            </a:r>
            <a:r>
              <a:rPr lang="en-US" dirty="0" smtClean="0"/>
              <a:t>: Trade-off between area and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2364-6BA0-48AA-B029-3ED2192016FC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short sa"/>
          <p:cNvGrpSpPr/>
          <p:nvPr/>
        </p:nvGrpSpPr>
        <p:grpSpPr>
          <a:xfrm>
            <a:off x="6553200" y="3069357"/>
            <a:ext cx="1507434" cy="2265048"/>
            <a:chOff x="6553200" y="2702143"/>
            <a:chExt cx="1507434" cy="2265048"/>
          </a:xfrm>
        </p:grpSpPr>
        <p:grpSp>
          <p:nvGrpSpPr>
            <p:cNvPr id="119" name="subarray"/>
            <p:cNvGrpSpPr/>
            <p:nvPr/>
          </p:nvGrpSpPr>
          <p:grpSpPr>
            <a:xfrm>
              <a:off x="6553200" y="2702143"/>
              <a:ext cx="1505702" cy="1079738"/>
              <a:chOff x="5380382" y="2126823"/>
              <a:chExt cx="1588522" cy="1253040"/>
            </a:xfrm>
          </p:grpSpPr>
          <p:sp>
            <p:nvSpPr>
              <p:cNvPr id="163" name="Rounded Rectangle 162"/>
              <p:cNvSpPr/>
              <p:nvPr/>
            </p:nvSpPr>
            <p:spPr>
              <a:xfrm>
                <a:off x="5380382" y="2126823"/>
                <a:ext cx="297844" cy="816398"/>
              </a:xfrm>
              <a:prstGeom prst="roundRect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vert="vert27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0"/>
                </a:endParaRPr>
              </a:p>
            </p:txBody>
          </p:sp>
          <p:cxnSp>
            <p:nvCxnSpPr>
              <p:cNvPr id="164" name="Straight Connector 163"/>
              <p:cNvCxnSpPr>
                <a:endCxn id="170" idx="6"/>
              </p:cNvCxnSpPr>
              <p:nvPr/>
            </p:nvCxnSpPr>
            <p:spPr>
              <a:xfrm flipV="1">
                <a:off x="5678226" y="2316071"/>
                <a:ext cx="1290678" cy="7628"/>
              </a:xfrm>
              <a:prstGeom prst="line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5" name="Straight Connector 164"/>
              <p:cNvCxnSpPr>
                <a:endCxn id="171" idx="6"/>
              </p:cNvCxnSpPr>
              <p:nvPr/>
            </p:nvCxnSpPr>
            <p:spPr>
              <a:xfrm flipV="1">
                <a:off x="5678226" y="2760341"/>
                <a:ext cx="1290678" cy="7628"/>
              </a:xfrm>
              <a:prstGeom prst="line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66" name="Group 165"/>
              <p:cNvGrpSpPr/>
              <p:nvPr/>
            </p:nvGrpSpPr>
            <p:grpSpPr>
              <a:xfrm>
                <a:off x="5861105" y="2133191"/>
                <a:ext cx="365760" cy="1246672"/>
                <a:chOff x="5861105" y="2133191"/>
                <a:chExt cx="365760" cy="1246672"/>
              </a:xfrm>
            </p:grpSpPr>
            <p:sp>
              <p:nvSpPr>
                <p:cNvPr id="172" name="Rounded Rectangle 171"/>
                <p:cNvSpPr/>
                <p:nvPr/>
              </p:nvSpPr>
              <p:spPr>
                <a:xfrm>
                  <a:off x="5861105" y="3065738"/>
                  <a:ext cx="365760" cy="314125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</a:endParaRPr>
                </a:p>
              </p:txBody>
            </p:sp>
            <p:cxnSp>
              <p:nvCxnSpPr>
                <p:cNvPr id="173" name="Straight Connector 172"/>
                <p:cNvCxnSpPr>
                  <a:stCxn id="174" idx="0"/>
                  <a:endCxn id="172" idx="0"/>
                </p:cNvCxnSpPr>
                <p:nvPr/>
              </p:nvCxnSpPr>
              <p:spPr>
                <a:xfrm>
                  <a:off x="6043985" y="2133191"/>
                  <a:ext cx="0" cy="932547"/>
                </a:xfrm>
                <a:prstGeom prst="lin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74" name="Oval 173"/>
                <p:cNvSpPr/>
                <p:nvPr/>
              </p:nvSpPr>
              <p:spPr>
                <a:xfrm>
                  <a:off x="5861105" y="2133191"/>
                  <a:ext cx="365760" cy="365760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5861105" y="2577461"/>
                  <a:ext cx="365760" cy="365760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</a:endParaRPr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6603144" y="2133191"/>
                <a:ext cx="365760" cy="1246672"/>
                <a:chOff x="5861105" y="2133191"/>
                <a:chExt cx="365760" cy="1246672"/>
              </a:xfrm>
            </p:grpSpPr>
            <p:sp>
              <p:nvSpPr>
                <p:cNvPr id="168" name="Rounded Rectangle 167"/>
                <p:cNvSpPr/>
                <p:nvPr/>
              </p:nvSpPr>
              <p:spPr>
                <a:xfrm>
                  <a:off x="5861105" y="3065738"/>
                  <a:ext cx="365760" cy="314125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</a:endParaRPr>
                </a:p>
              </p:txBody>
            </p:sp>
            <p:cxnSp>
              <p:nvCxnSpPr>
                <p:cNvPr id="169" name="Straight Connector 168"/>
                <p:cNvCxnSpPr>
                  <a:stCxn id="170" idx="0"/>
                </p:cNvCxnSpPr>
                <p:nvPr/>
              </p:nvCxnSpPr>
              <p:spPr>
                <a:xfrm>
                  <a:off x="6043985" y="2133191"/>
                  <a:ext cx="0" cy="932547"/>
                </a:xfrm>
                <a:prstGeom prst="lin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70" name="Oval 169"/>
                <p:cNvSpPr/>
                <p:nvPr/>
              </p:nvSpPr>
              <p:spPr>
                <a:xfrm>
                  <a:off x="5861105" y="2133191"/>
                  <a:ext cx="365760" cy="365760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5861105" y="2577461"/>
                  <a:ext cx="365760" cy="365760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</a:endParaRPr>
                </a:p>
              </p:txBody>
            </p:sp>
          </p:grpSp>
        </p:grpSp>
        <p:grpSp>
          <p:nvGrpSpPr>
            <p:cNvPr id="120" name="subarray"/>
            <p:cNvGrpSpPr/>
            <p:nvPr/>
          </p:nvGrpSpPr>
          <p:grpSpPr>
            <a:xfrm>
              <a:off x="6554932" y="3887453"/>
              <a:ext cx="1505702" cy="1079738"/>
              <a:chOff x="5380382" y="2126823"/>
              <a:chExt cx="1588522" cy="1253040"/>
            </a:xfrm>
          </p:grpSpPr>
          <p:sp>
            <p:nvSpPr>
              <p:cNvPr id="150" name="Rounded Rectangle 149"/>
              <p:cNvSpPr/>
              <p:nvPr/>
            </p:nvSpPr>
            <p:spPr>
              <a:xfrm>
                <a:off x="5380382" y="2126823"/>
                <a:ext cx="297844" cy="816398"/>
              </a:xfrm>
              <a:prstGeom prst="roundRect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vert="vert27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0"/>
                </a:endParaRPr>
              </a:p>
            </p:txBody>
          </p:sp>
          <p:cxnSp>
            <p:nvCxnSpPr>
              <p:cNvPr id="151" name="Straight Connector 150"/>
              <p:cNvCxnSpPr>
                <a:endCxn id="157" idx="6"/>
              </p:cNvCxnSpPr>
              <p:nvPr/>
            </p:nvCxnSpPr>
            <p:spPr>
              <a:xfrm flipV="1">
                <a:off x="5678226" y="2316071"/>
                <a:ext cx="1290678" cy="7628"/>
              </a:xfrm>
              <a:prstGeom prst="line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2" name="Straight Connector 151"/>
              <p:cNvCxnSpPr>
                <a:endCxn id="158" idx="6"/>
              </p:cNvCxnSpPr>
              <p:nvPr/>
            </p:nvCxnSpPr>
            <p:spPr>
              <a:xfrm flipV="1">
                <a:off x="5678226" y="2760341"/>
                <a:ext cx="1290678" cy="7628"/>
              </a:xfrm>
              <a:prstGeom prst="line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53" name="Group 152"/>
              <p:cNvGrpSpPr/>
              <p:nvPr/>
            </p:nvGrpSpPr>
            <p:grpSpPr>
              <a:xfrm>
                <a:off x="5861105" y="2133191"/>
                <a:ext cx="365760" cy="1246672"/>
                <a:chOff x="5861105" y="2133191"/>
                <a:chExt cx="365760" cy="1246672"/>
              </a:xfrm>
            </p:grpSpPr>
            <p:sp>
              <p:nvSpPr>
                <p:cNvPr id="159" name="Rounded Rectangle 158"/>
                <p:cNvSpPr/>
                <p:nvPr/>
              </p:nvSpPr>
              <p:spPr>
                <a:xfrm>
                  <a:off x="5861105" y="3065738"/>
                  <a:ext cx="365760" cy="314125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</a:endParaRPr>
                </a:p>
              </p:txBody>
            </p:sp>
            <p:cxnSp>
              <p:nvCxnSpPr>
                <p:cNvPr id="160" name="Straight Connector 159"/>
                <p:cNvCxnSpPr>
                  <a:stCxn id="161" idx="0"/>
                  <a:endCxn id="159" idx="0"/>
                </p:cNvCxnSpPr>
                <p:nvPr/>
              </p:nvCxnSpPr>
              <p:spPr>
                <a:xfrm>
                  <a:off x="6043985" y="2133191"/>
                  <a:ext cx="0" cy="932547"/>
                </a:xfrm>
                <a:prstGeom prst="lin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61" name="Oval 160"/>
                <p:cNvSpPr/>
                <p:nvPr/>
              </p:nvSpPr>
              <p:spPr>
                <a:xfrm>
                  <a:off x="5861105" y="2133191"/>
                  <a:ext cx="365760" cy="365760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5861105" y="2577461"/>
                  <a:ext cx="365760" cy="365760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</a:endParaRPr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6603144" y="2133191"/>
                <a:ext cx="365760" cy="1246672"/>
                <a:chOff x="5861105" y="2133191"/>
                <a:chExt cx="365760" cy="1246672"/>
              </a:xfrm>
            </p:grpSpPr>
            <p:sp>
              <p:nvSpPr>
                <p:cNvPr id="155" name="Rounded Rectangle 154"/>
                <p:cNvSpPr/>
                <p:nvPr/>
              </p:nvSpPr>
              <p:spPr>
                <a:xfrm>
                  <a:off x="5861105" y="3065738"/>
                  <a:ext cx="365760" cy="314125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</a:endParaRPr>
                </a:p>
              </p:txBody>
            </p:sp>
            <p:cxnSp>
              <p:nvCxnSpPr>
                <p:cNvPr id="156" name="Straight Connector 155"/>
                <p:cNvCxnSpPr>
                  <a:stCxn id="157" idx="0"/>
                </p:cNvCxnSpPr>
                <p:nvPr/>
              </p:nvCxnSpPr>
              <p:spPr>
                <a:xfrm>
                  <a:off x="6043985" y="2133191"/>
                  <a:ext cx="0" cy="932547"/>
                </a:xfrm>
                <a:prstGeom prst="lin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57" name="Oval 156"/>
                <p:cNvSpPr/>
                <p:nvPr/>
              </p:nvSpPr>
              <p:spPr>
                <a:xfrm>
                  <a:off x="5861105" y="2133191"/>
                  <a:ext cx="365760" cy="365760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5861105" y="2577461"/>
                  <a:ext cx="365760" cy="365760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</a:endParaRPr>
                </a:p>
              </p:txBody>
            </p:sp>
          </p:grpSp>
        </p:grpSp>
      </p:grpSp>
      <p:grpSp>
        <p:nvGrpSpPr>
          <p:cNvPr id="177" name="long sa"/>
          <p:cNvGrpSpPr/>
          <p:nvPr/>
        </p:nvGrpSpPr>
        <p:grpSpPr>
          <a:xfrm>
            <a:off x="985379" y="3341486"/>
            <a:ext cx="1407109" cy="1891365"/>
            <a:chOff x="5380382" y="1244651"/>
            <a:chExt cx="1588522" cy="2135212"/>
          </a:xfrm>
        </p:grpSpPr>
        <p:sp>
          <p:nvSpPr>
            <p:cNvPr id="199" name="Rounded Rectangle 198"/>
            <p:cNvSpPr/>
            <p:nvPr/>
          </p:nvSpPr>
          <p:spPr>
            <a:xfrm>
              <a:off x="5380382" y="1251019"/>
              <a:ext cx="297844" cy="1692202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  <p:cxnSp>
          <p:nvCxnSpPr>
            <p:cNvPr id="200" name="Straight Connector 199"/>
            <p:cNvCxnSpPr>
              <a:endCxn id="208" idx="6"/>
            </p:cNvCxnSpPr>
            <p:nvPr/>
          </p:nvCxnSpPr>
          <p:spPr>
            <a:xfrm flipV="1">
              <a:off x="5676802" y="1427531"/>
              <a:ext cx="1292102" cy="7628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Straight Connector 200"/>
            <p:cNvCxnSpPr>
              <a:endCxn id="209" idx="6"/>
            </p:cNvCxnSpPr>
            <p:nvPr/>
          </p:nvCxnSpPr>
          <p:spPr>
            <a:xfrm flipV="1">
              <a:off x="5678226" y="1871801"/>
              <a:ext cx="1290678" cy="7628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Straight Connector 201"/>
            <p:cNvCxnSpPr>
              <a:endCxn id="210" idx="6"/>
            </p:cNvCxnSpPr>
            <p:nvPr/>
          </p:nvCxnSpPr>
          <p:spPr>
            <a:xfrm flipV="1">
              <a:off x="5678226" y="2316071"/>
              <a:ext cx="1290678" cy="7628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Straight Connector 202"/>
            <p:cNvCxnSpPr>
              <a:endCxn id="211" idx="6"/>
            </p:cNvCxnSpPr>
            <p:nvPr/>
          </p:nvCxnSpPr>
          <p:spPr>
            <a:xfrm flipV="1">
              <a:off x="5678226" y="2760341"/>
              <a:ext cx="1290678" cy="7628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grpSp>
          <p:nvGrpSpPr>
            <p:cNvPr id="204" name="Group 203"/>
            <p:cNvGrpSpPr/>
            <p:nvPr/>
          </p:nvGrpSpPr>
          <p:grpSpPr>
            <a:xfrm>
              <a:off x="5861105" y="1244651"/>
              <a:ext cx="365760" cy="2135212"/>
              <a:chOff x="5861105" y="1244651"/>
              <a:chExt cx="365760" cy="2135212"/>
            </a:xfrm>
          </p:grpSpPr>
          <p:sp>
            <p:nvSpPr>
              <p:cNvPr id="212" name="Rounded Rectangle 211"/>
              <p:cNvSpPr/>
              <p:nvPr/>
            </p:nvSpPr>
            <p:spPr>
              <a:xfrm>
                <a:off x="5861105" y="3065738"/>
                <a:ext cx="365760" cy="314125"/>
              </a:xfrm>
              <a:prstGeom prst="round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cxnSp>
            <p:nvCxnSpPr>
              <p:cNvPr id="213" name="Straight Connector 212"/>
              <p:cNvCxnSpPr>
                <a:stCxn id="214" idx="0"/>
                <a:endCxn id="212" idx="0"/>
              </p:cNvCxnSpPr>
              <p:nvPr/>
            </p:nvCxnSpPr>
            <p:spPr>
              <a:xfrm>
                <a:off x="6043985" y="1244651"/>
                <a:ext cx="0" cy="1821087"/>
              </a:xfrm>
              <a:prstGeom prst="line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14" name="Oval 213"/>
              <p:cNvSpPr/>
              <p:nvPr/>
            </p:nvSpPr>
            <p:spPr>
              <a:xfrm>
                <a:off x="5861105" y="124465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15" name="Oval 214"/>
              <p:cNvSpPr/>
              <p:nvPr/>
            </p:nvSpPr>
            <p:spPr>
              <a:xfrm>
                <a:off x="5861105" y="168892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5861105" y="213319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5861105" y="257746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6603144" y="1244651"/>
              <a:ext cx="365760" cy="2135212"/>
              <a:chOff x="5861105" y="1244651"/>
              <a:chExt cx="365760" cy="2135212"/>
            </a:xfrm>
          </p:grpSpPr>
          <p:sp>
            <p:nvSpPr>
              <p:cNvPr id="206" name="Rounded Rectangle 205"/>
              <p:cNvSpPr/>
              <p:nvPr/>
            </p:nvSpPr>
            <p:spPr>
              <a:xfrm>
                <a:off x="5861105" y="3065738"/>
                <a:ext cx="365760" cy="314125"/>
              </a:xfrm>
              <a:prstGeom prst="round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cxnSp>
            <p:nvCxnSpPr>
              <p:cNvPr id="207" name="Straight Connector 206"/>
              <p:cNvCxnSpPr>
                <a:stCxn id="208" idx="0"/>
                <a:endCxn id="206" idx="0"/>
              </p:cNvCxnSpPr>
              <p:nvPr/>
            </p:nvCxnSpPr>
            <p:spPr>
              <a:xfrm>
                <a:off x="6043985" y="1244651"/>
                <a:ext cx="0" cy="1821087"/>
              </a:xfrm>
              <a:prstGeom prst="line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8" name="Oval 207"/>
              <p:cNvSpPr/>
              <p:nvPr/>
            </p:nvSpPr>
            <p:spPr>
              <a:xfrm>
                <a:off x="5861105" y="124465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5861105" y="168892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5861105" y="213319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5861105" y="257746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p:grpSp>
      </p:grpSp>
      <p:sp>
        <p:nvSpPr>
          <p:cNvPr id="218" name="Content Placeholder 2"/>
          <p:cNvSpPr txBox="1">
            <a:spLocks/>
          </p:cNvSpPr>
          <p:nvPr/>
        </p:nvSpPr>
        <p:spPr>
          <a:xfrm>
            <a:off x="2527613" y="5892430"/>
            <a:ext cx="3949387" cy="50837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High area overhead: &gt;40%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912543" y="2196014"/>
            <a:ext cx="2012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64FBA"/>
                </a:solidFill>
              </a:rPr>
              <a:t>Long Bitline </a:t>
            </a:r>
            <a:br>
              <a:rPr lang="en-US" sz="2400" b="1" dirty="0" smtClean="0">
                <a:solidFill>
                  <a:srgbClr val="064FBA"/>
                </a:solidFill>
              </a:rPr>
            </a:br>
            <a:r>
              <a:rPr lang="en-US" sz="2400" b="1" dirty="0" smtClean="0">
                <a:solidFill>
                  <a:srgbClr val="064FBA"/>
                </a:solidFill>
              </a:rPr>
              <a:t>(</a:t>
            </a:r>
            <a:r>
              <a:rPr lang="en-US" sz="2400" b="1" dirty="0" err="1" smtClean="0">
                <a:solidFill>
                  <a:srgbClr val="064FBA"/>
                </a:solidFill>
              </a:rPr>
              <a:t>DDRx</a:t>
            </a:r>
            <a:r>
              <a:rPr lang="en-US" sz="2400" b="1" dirty="0" smtClean="0">
                <a:solidFill>
                  <a:srgbClr val="064FBA"/>
                </a:solidFill>
              </a:rPr>
              <a:t>)</a:t>
            </a:r>
            <a:endParaRPr lang="en-US" sz="2400" b="1" dirty="0">
              <a:solidFill>
                <a:srgbClr val="064FBA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6331618" y="2196014"/>
            <a:ext cx="2111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64FBA"/>
                </a:solidFill>
              </a:rPr>
              <a:t>Short Bitline </a:t>
            </a:r>
            <a:br>
              <a:rPr lang="en-US" sz="2400" b="1" dirty="0" smtClean="0">
                <a:solidFill>
                  <a:srgbClr val="064FBA"/>
                </a:solidFill>
              </a:rPr>
            </a:br>
            <a:r>
              <a:rPr lang="en-US" sz="2400" b="1" dirty="0" smtClean="0">
                <a:solidFill>
                  <a:srgbClr val="064FBA"/>
                </a:solidFill>
              </a:rPr>
              <a:t>(RLDRAM)</a:t>
            </a:r>
            <a:endParaRPr lang="en-US" sz="2400" b="1" dirty="0">
              <a:solidFill>
                <a:srgbClr val="064FBA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2062671" y="3137849"/>
            <a:ext cx="5302634" cy="2619972"/>
            <a:chOff x="2755934" y="1217537"/>
            <a:chExt cx="7489249" cy="2619972"/>
          </a:xfrm>
        </p:grpSpPr>
        <p:grpSp>
          <p:nvGrpSpPr>
            <p:cNvPr id="220" name="Group 219"/>
            <p:cNvGrpSpPr/>
            <p:nvPr/>
          </p:nvGrpSpPr>
          <p:grpSpPr>
            <a:xfrm>
              <a:off x="2755934" y="1217537"/>
              <a:ext cx="7489249" cy="2619972"/>
              <a:chOff x="2755934" y="1217537"/>
              <a:chExt cx="7489249" cy="2619972"/>
            </a:xfrm>
          </p:grpSpPr>
          <p:grpSp>
            <p:nvGrpSpPr>
              <p:cNvPr id="223" name="Group 222"/>
              <p:cNvGrpSpPr/>
              <p:nvPr/>
            </p:nvGrpSpPr>
            <p:grpSpPr>
              <a:xfrm>
                <a:off x="2755934" y="1217537"/>
                <a:ext cx="7489249" cy="2619972"/>
                <a:chOff x="2755934" y="1217537"/>
                <a:chExt cx="7489249" cy="2619972"/>
              </a:xfrm>
            </p:grpSpPr>
            <p:sp>
              <p:nvSpPr>
                <p:cNvPr id="225" name="Content Placeholder 2"/>
                <p:cNvSpPr txBox="1">
                  <a:spLocks/>
                </p:cNvSpPr>
                <p:nvPr/>
              </p:nvSpPr>
              <p:spPr>
                <a:xfrm>
                  <a:off x="2755934" y="3108888"/>
                  <a:ext cx="7489249" cy="72862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Wingdings" panose="05000000000000000000" pitchFamily="2" charset="2"/>
                    <a:buChar char="§"/>
                    <a:defRPr sz="2800" kern="1200">
                      <a:solidFill>
                        <a:schemeClr val="tx1"/>
                      </a:solidFill>
                      <a:latin typeface="Tw Cen MT" panose="020B0602020104020603" pitchFamily="34" charset="0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Tw Cen MT" panose="020B0602020104020603" pitchFamily="34" charset="0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Wingdings" panose="05000000000000000000" pitchFamily="2" charset="2"/>
                    <a:buChar char="Ø"/>
                    <a:defRPr sz="2000" kern="1200">
                      <a:solidFill>
                        <a:schemeClr val="tx1"/>
                      </a:solidFill>
                      <a:latin typeface="Tw Cen MT" panose="020B0602020104020603" pitchFamily="34" charset="0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Tw Cen MT" panose="020B0602020104020603" pitchFamily="34" charset="0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Tw Cen MT" panose="020B0602020104020603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457200" marR="0" lvl="1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50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accent3">
                          <a:lumMod val="75000"/>
                        </a:schemeClr>
                      </a:solidFill>
                      <a:effectLst/>
                      <a:uLnTx/>
                      <a:uFillTx/>
                      <a:latin typeface="+mj-lt"/>
                      <a:ea typeface="Cambria Math" panose="02040503050406030204" pitchFamily="18" charset="0"/>
                      <a:cs typeface="Tw Cen MT"/>
                    </a:rPr>
                    <a:t>Shorter bitlines </a:t>
                  </a:r>
                  <a:r>
                    <a:rPr kumimoji="0" lang="en-US" sz="2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accent3">
                          <a:lumMod val="75000"/>
                        </a:schemeClr>
                      </a:solidFill>
                      <a:effectLst/>
                      <a:uLnTx/>
                      <a:uFillTx/>
                      <a:latin typeface="+mj-lt"/>
                      <a:ea typeface="Cambria Math" panose="02040503050406030204" pitchFamily="18" charset="0"/>
                    </a:rPr>
                    <a:t>→ </a:t>
                  </a:r>
                  <a:r>
                    <a:rPr kumimoji="0" lang="en-US" sz="28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accent3">
                          <a:lumMod val="75000"/>
                        </a:schemeClr>
                      </a:solidFill>
                      <a:effectLst/>
                      <a:uLnTx/>
                      <a:uFillTx/>
                      <a:latin typeface="+mj-lt"/>
                    </a:rPr>
                    <a:t>faster </a:t>
                  </a:r>
                  <a:r>
                    <a:rPr kumimoji="0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3">
                          <a:lumMod val="75000"/>
                        </a:schemeClr>
                      </a:solidFill>
                      <a:effectLst/>
                      <a:uLnTx/>
                      <a:uFillTx/>
                      <a:latin typeface="+mj-lt"/>
                      <a:ea typeface="Verdana" panose="020B0604030504040204" pitchFamily="34" charset="0"/>
                      <a:cs typeface="Verdana" panose="020B0604030504040204" pitchFamily="34" charset="0"/>
                    </a:rPr>
                    <a:t>activate</a:t>
                  </a: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3">
                          <a:lumMod val="75000"/>
                        </a:schemeClr>
                      </a:solidFill>
                      <a:effectLst/>
                      <a:uLnTx/>
                      <a:uFillTx/>
                      <a:latin typeface="+mj-lt"/>
                    </a:rPr>
                    <a:t> and </a:t>
                  </a:r>
                  <a:r>
                    <a:rPr kumimoji="0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3">
                          <a:lumMod val="75000"/>
                        </a:schemeClr>
                      </a:solidFill>
                      <a:effectLst/>
                      <a:uLnTx/>
                      <a:uFillTx/>
                      <a:latin typeface="+mj-lt"/>
                      <a:ea typeface="Verdana" panose="020B0604030504040204" pitchFamily="34" charset="0"/>
                      <a:cs typeface="Verdana" panose="020B0604030504040204" pitchFamily="34" charset="0"/>
                    </a:rPr>
                    <a:t>precharge</a:t>
                  </a: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3">
                          <a:lumMod val="75000"/>
                        </a:schemeClr>
                      </a:solidFill>
                      <a:effectLst/>
                      <a:uLnTx/>
                      <a:uFillTx/>
                      <a:latin typeface="+mj-lt"/>
                    </a:rPr>
                    <a:t> time</a:t>
                  </a:r>
                </a:p>
              </p:txBody>
            </p:sp>
            <p:sp>
              <p:nvSpPr>
                <p:cNvPr id="226" name="Left Bracket 225"/>
                <p:cNvSpPr/>
                <p:nvPr/>
              </p:nvSpPr>
              <p:spPr>
                <a:xfrm>
                  <a:off x="8731404" y="1217537"/>
                  <a:ext cx="103752" cy="921160"/>
                </a:xfrm>
                <a:prstGeom prst="leftBracket">
                  <a:avLst/>
                </a:prstGeom>
                <a:noFill/>
                <a:ln w="28575" cap="flat" cmpd="sng" algn="ctr">
                  <a:solidFill>
                    <a:schemeClr val="accent3">
                      <a:lumMod val="75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227" name="Straight Arrow Connector 226"/>
                <p:cNvCxnSpPr/>
                <p:nvPr/>
              </p:nvCxnSpPr>
              <p:spPr>
                <a:xfrm flipV="1">
                  <a:off x="3724003" y="1882543"/>
                  <a:ext cx="4627345" cy="498554"/>
                </a:xfrm>
                <a:prstGeom prst="straightConnector1">
                  <a:avLst/>
                </a:prstGeom>
                <a:noFill/>
                <a:ln w="76200" cap="rnd" cmpd="sng" algn="ctr">
                  <a:solidFill>
                    <a:schemeClr val="accent3">
                      <a:lumMod val="75000"/>
                    </a:scheme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p:sp>
            <p:nvSpPr>
              <p:cNvPr id="224" name="Left Bracket 223"/>
              <p:cNvSpPr/>
              <p:nvPr/>
            </p:nvSpPr>
            <p:spPr>
              <a:xfrm flipH="1">
                <a:off x="3375438" y="1479832"/>
                <a:ext cx="69401" cy="1701747"/>
              </a:xfrm>
              <a:prstGeom prst="leftBracket">
                <a:avLst/>
              </a:prstGeom>
              <a:noFill/>
              <a:ln w="28575" cap="flat" cmpd="sng" algn="ctr">
                <a:solidFill>
                  <a:schemeClr val="accent3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221" name="Left Bracket 220"/>
            <p:cNvSpPr/>
            <p:nvPr/>
          </p:nvSpPr>
          <p:spPr>
            <a:xfrm>
              <a:off x="8731404" y="2370234"/>
              <a:ext cx="108362" cy="1043859"/>
            </a:xfrm>
            <a:prstGeom prst="leftBracket">
              <a:avLst/>
            </a:prstGeom>
            <a:noFill/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>
              <a:off x="3720823" y="2378714"/>
              <a:ext cx="4630525" cy="656951"/>
            </a:xfrm>
            <a:prstGeom prst="straightConnector1">
              <a:avLst/>
            </a:prstGeom>
            <a:noFill/>
            <a:ln w="76200" cap="rnd" cmpd="sng" algn="ctr">
              <a:solidFill>
                <a:schemeClr val="accent3">
                  <a:lumMod val="75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244" name="redbox"/>
          <p:cNvGrpSpPr/>
          <p:nvPr/>
        </p:nvGrpSpPr>
        <p:grpSpPr>
          <a:xfrm>
            <a:off x="6441714" y="4187673"/>
            <a:ext cx="1755325" cy="1764115"/>
            <a:chOff x="6425408" y="2906282"/>
            <a:chExt cx="1755325" cy="1764115"/>
          </a:xfrm>
        </p:grpSpPr>
        <p:cxnSp>
          <p:nvCxnSpPr>
            <p:cNvPr id="234" name="Straight Arrow Connector 233"/>
            <p:cNvCxnSpPr/>
            <p:nvPr/>
          </p:nvCxnSpPr>
          <p:spPr>
            <a:xfrm flipV="1">
              <a:off x="6425408" y="3938760"/>
              <a:ext cx="505285" cy="731637"/>
            </a:xfrm>
            <a:prstGeom prst="straightConnector1">
              <a:avLst/>
            </a:prstGeom>
            <a:ln w="76200" cap="rnd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Freeform 240"/>
            <p:cNvSpPr/>
            <p:nvPr/>
          </p:nvSpPr>
          <p:spPr>
            <a:xfrm>
              <a:off x="6475758" y="2906282"/>
              <a:ext cx="1704975" cy="1209675"/>
            </a:xfrm>
            <a:custGeom>
              <a:avLst/>
              <a:gdLst>
                <a:gd name="connsiteX0" fmla="*/ 4763 w 1704975"/>
                <a:gd name="connsiteY0" fmla="*/ 0 h 1209675"/>
                <a:gd name="connsiteX1" fmla="*/ 409575 w 1704975"/>
                <a:gd name="connsiteY1" fmla="*/ 0 h 1209675"/>
                <a:gd name="connsiteX2" fmla="*/ 409575 w 1704975"/>
                <a:gd name="connsiteY2" fmla="*/ 814388 h 1209675"/>
                <a:gd name="connsiteX3" fmla="*/ 1704975 w 1704975"/>
                <a:gd name="connsiteY3" fmla="*/ 814388 h 1209675"/>
                <a:gd name="connsiteX4" fmla="*/ 1704975 w 1704975"/>
                <a:gd name="connsiteY4" fmla="*/ 1209675 h 1209675"/>
                <a:gd name="connsiteX5" fmla="*/ 0 w 1704975"/>
                <a:gd name="connsiteY5" fmla="*/ 1209675 h 1209675"/>
                <a:gd name="connsiteX6" fmla="*/ 4763 w 1704975"/>
                <a:gd name="connsiteY6" fmla="*/ 0 h 120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4975" h="1209675">
                  <a:moveTo>
                    <a:pt x="4763" y="0"/>
                  </a:moveTo>
                  <a:lnTo>
                    <a:pt x="409575" y="0"/>
                  </a:lnTo>
                  <a:lnTo>
                    <a:pt x="409575" y="814388"/>
                  </a:lnTo>
                  <a:lnTo>
                    <a:pt x="1704975" y="814388"/>
                  </a:lnTo>
                  <a:lnTo>
                    <a:pt x="1704975" y="1209675"/>
                  </a:lnTo>
                  <a:lnTo>
                    <a:pt x="0" y="1209675"/>
                  </a:lnTo>
                  <a:cubicBezTo>
                    <a:pt x="1588" y="806450"/>
                    <a:pt x="3175" y="403225"/>
                    <a:pt x="4763" y="0"/>
                  </a:cubicBezTo>
                  <a:close/>
                </a:path>
              </a:pathLst>
            </a:custGeom>
            <a:solidFill>
              <a:srgbClr val="FF0000">
                <a:alpha val="15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61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build="p"/>
      <p:bldP spid="231" grpId="0"/>
      <p:bldP spid="2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2</a:t>
            </a:r>
            <a:r>
              <a:rPr lang="en-US" dirty="0"/>
              <a:t>. Variable Latency DRAM (VILLA)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Key idea</a:t>
            </a:r>
            <a:r>
              <a:rPr lang="en-US" dirty="0" smtClean="0"/>
              <a:t>: Reduce access latency of hot data via a </a:t>
            </a:r>
            <a:r>
              <a:rPr lang="en-US" b="1" dirty="0" smtClean="0"/>
              <a:t>heterogeneous DRAM </a:t>
            </a:r>
            <a:r>
              <a:rPr lang="en-US" dirty="0" smtClean="0"/>
              <a:t>design </a:t>
            </a:r>
            <a:r>
              <a:rPr lang="en-US" sz="2000" spc="-70" dirty="0" smtClean="0"/>
              <a:t>[Lee+ HPCA’13, Son+ ISCA’13]</a:t>
            </a:r>
          </a:p>
          <a:p>
            <a:r>
              <a:rPr lang="en-US" b="1" u="sng" dirty="0" smtClean="0"/>
              <a:t>VILLA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64FBA"/>
                </a:solidFill>
              </a:rPr>
              <a:t>Add fast </a:t>
            </a:r>
            <a:r>
              <a:rPr lang="en-US" dirty="0">
                <a:solidFill>
                  <a:srgbClr val="064FBA"/>
                </a:solidFill>
              </a:rPr>
              <a:t>subarrays as a </a:t>
            </a:r>
            <a:r>
              <a:rPr lang="en-US" b="1" dirty="0">
                <a:solidFill>
                  <a:srgbClr val="064FBA"/>
                </a:solidFill>
              </a:rPr>
              <a:t>cache </a:t>
            </a:r>
            <a:r>
              <a:rPr lang="en-US" dirty="0">
                <a:solidFill>
                  <a:srgbClr val="064FBA"/>
                </a:solidFill>
              </a:rPr>
              <a:t>in each </a:t>
            </a:r>
            <a:r>
              <a:rPr lang="en-US" dirty="0" smtClean="0">
                <a:solidFill>
                  <a:srgbClr val="064FBA"/>
                </a:solidFill>
              </a:rPr>
              <a:t>bank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>
              <a:solidFill>
                <a:srgbClr val="064FBA"/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2364-6BA0-48AA-B029-3ED2192016FC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21" name="bank"/>
          <p:cNvGrpSpPr/>
          <p:nvPr/>
        </p:nvGrpSpPr>
        <p:grpSpPr>
          <a:xfrm>
            <a:off x="533400" y="3048000"/>
            <a:ext cx="2462342" cy="3153685"/>
            <a:chOff x="609600" y="2971800"/>
            <a:chExt cx="2462342" cy="3153685"/>
          </a:xfrm>
        </p:grpSpPr>
        <p:grpSp>
          <p:nvGrpSpPr>
            <p:cNvPr id="76" name="Group 75"/>
            <p:cNvGrpSpPr/>
            <p:nvPr/>
          </p:nvGrpSpPr>
          <p:grpSpPr>
            <a:xfrm>
              <a:off x="609602" y="2971800"/>
              <a:ext cx="2462340" cy="1043350"/>
              <a:chOff x="762001" y="3276600"/>
              <a:chExt cx="2462340" cy="1043350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960112" y="3276601"/>
                <a:ext cx="2264229" cy="860469"/>
              </a:xfrm>
              <a:prstGeom prst="roundRect">
                <a:avLst>
                  <a:gd name="adj" fmla="val 0"/>
                </a:avLst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Slow Subarray</a:t>
                </a: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60112" y="4137070"/>
                <a:ext cx="2264229" cy="182880"/>
              </a:xfrm>
              <a:prstGeom prst="roundRect">
                <a:avLst>
                  <a:gd name="adj" fmla="val 0"/>
                </a:avLst>
              </a:prstGeom>
              <a:solidFill>
                <a:srgbClr val="5B9BD5">
                  <a:lumMod val="60000"/>
                  <a:lumOff val="40000"/>
                </a:srgb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0"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 rot="16200000">
                <a:off x="430821" y="3607780"/>
                <a:ext cx="860471" cy="198112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09602" y="5082135"/>
              <a:ext cx="2462340" cy="1043350"/>
              <a:chOff x="762001" y="4404346"/>
              <a:chExt cx="2462340" cy="1043350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960112" y="4404347"/>
                <a:ext cx="2264229" cy="86046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Slow Subarray</a:t>
                </a: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960112" y="5264816"/>
                <a:ext cx="2264229" cy="182880"/>
              </a:xfrm>
              <a:prstGeom prst="roundRect">
                <a:avLst>
                  <a:gd name="adj" fmla="val 0"/>
                </a:avLst>
              </a:prstGeom>
              <a:solidFill>
                <a:srgbClr val="5B9BD5">
                  <a:lumMod val="60000"/>
                  <a:lumOff val="40000"/>
                </a:srgb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 rot="16200000">
                <a:off x="430821" y="4735526"/>
                <a:ext cx="860471" cy="198112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609600" y="4237094"/>
              <a:ext cx="2462342" cy="623097"/>
              <a:chOff x="761999" y="5520735"/>
              <a:chExt cx="2462342" cy="623097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960112" y="5520735"/>
                <a:ext cx="2264229" cy="44021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4FBA"/>
                    </a:solidFill>
                    <a:effectLst/>
                    <a:uLnTx/>
                    <a:uFillTx/>
                    <a:latin typeface="+mj-lt"/>
                  </a:rPr>
                  <a:t>Fast Subarray</a:t>
                </a: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960112" y="5960952"/>
                <a:ext cx="2264229" cy="182880"/>
              </a:xfrm>
              <a:prstGeom prst="roundRect">
                <a:avLst>
                  <a:gd name="adj" fmla="val 0"/>
                </a:avLst>
              </a:prstGeom>
              <a:solidFill>
                <a:srgbClr val="5B9BD5">
                  <a:lumMod val="60000"/>
                  <a:lumOff val="40000"/>
                </a:srgb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 rot="16200000">
                <a:off x="640947" y="5641787"/>
                <a:ext cx="440218" cy="198113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5" name="lisa"/>
          <p:cNvGrpSpPr/>
          <p:nvPr/>
        </p:nvGrpSpPr>
        <p:grpSpPr>
          <a:xfrm>
            <a:off x="724129" y="3940473"/>
            <a:ext cx="8308457" cy="1290091"/>
            <a:chOff x="787487" y="3938000"/>
            <a:chExt cx="8308457" cy="1290091"/>
          </a:xfrm>
        </p:grpSpPr>
        <p:sp>
          <p:nvSpPr>
            <p:cNvPr id="81" name="Rectangle 80"/>
            <p:cNvSpPr/>
            <p:nvPr/>
          </p:nvSpPr>
          <p:spPr>
            <a:xfrm>
              <a:off x="3272188" y="4273984"/>
              <a:ext cx="582375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solidFill>
                    <a:srgbClr val="064FBA"/>
                  </a:solidFill>
                </a:rPr>
                <a:t>LISA:</a:t>
              </a:r>
              <a:r>
                <a:rPr lang="en-US" sz="2800" dirty="0" smtClean="0">
                  <a:solidFill>
                    <a:srgbClr val="064FBA"/>
                  </a:solidFill>
                </a:rPr>
                <a:t> Cache </a:t>
              </a:r>
              <a:r>
                <a:rPr lang="en-US" sz="2800" dirty="0">
                  <a:solidFill>
                    <a:srgbClr val="064FBA"/>
                  </a:solidFill>
                </a:rPr>
                <a:t>rows rapidly from slow to fast subarrays</a:t>
              </a:r>
              <a:endParaRPr lang="en-US" sz="2800" b="1" dirty="0">
                <a:solidFill>
                  <a:srgbClr val="064FBA"/>
                </a:solidFill>
              </a:endParaRPr>
            </a:p>
          </p:txBody>
        </p:sp>
        <p:grpSp>
          <p:nvGrpSpPr>
            <p:cNvPr id="133" name="closed iso"/>
            <p:cNvGrpSpPr/>
            <p:nvPr/>
          </p:nvGrpSpPr>
          <p:grpSpPr>
            <a:xfrm>
              <a:off x="787487" y="3938000"/>
              <a:ext cx="2227957" cy="364916"/>
              <a:chOff x="6235520" y="3801189"/>
              <a:chExt cx="1648889" cy="467504"/>
            </a:xfrm>
          </p:grpSpPr>
          <p:sp>
            <p:nvSpPr>
              <p:cNvPr id="134" name="iso highlight" hidden="1"/>
              <p:cNvSpPr/>
              <p:nvPr/>
            </p:nvSpPr>
            <p:spPr>
              <a:xfrm>
                <a:off x="6235520" y="3820261"/>
                <a:ext cx="1648889" cy="448432"/>
              </a:xfrm>
              <a:prstGeom prst="rect">
                <a:avLst/>
              </a:prstGeom>
              <a:solidFill>
                <a:srgbClr val="FFFF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5" name="Group 134"/>
              <p:cNvGrpSpPr/>
              <p:nvPr/>
            </p:nvGrpSpPr>
            <p:grpSpPr>
              <a:xfrm>
                <a:off x="6489806" y="3805186"/>
                <a:ext cx="2327" cy="462341"/>
                <a:chOff x="2205369" y="3911669"/>
                <a:chExt cx="2327" cy="462341"/>
              </a:xfrm>
            </p:grpSpPr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/>
              <p:cNvGrpSpPr/>
              <p:nvPr/>
            </p:nvGrpSpPr>
            <p:grpSpPr>
              <a:xfrm>
                <a:off x="6906529" y="3806349"/>
                <a:ext cx="2327" cy="462341"/>
                <a:chOff x="2205369" y="3911669"/>
                <a:chExt cx="2327" cy="462341"/>
              </a:xfrm>
            </p:grpSpPr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Group 136"/>
              <p:cNvGrpSpPr/>
              <p:nvPr/>
            </p:nvGrpSpPr>
            <p:grpSpPr>
              <a:xfrm>
                <a:off x="7323605" y="3806349"/>
                <a:ext cx="2327" cy="462341"/>
                <a:chOff x="2205369" y="3911669"/>
                <a:chExt cx="2327" cy="462341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Group 137"/>
              <p:cNvGrpSpPr/>
              <p:nvPr/>
            </p:nvGrpSpPr>
            <p:grpSpPr>
              <a:xfrm>
                <a:off x="7737520" y="3801189"/>
                <a:ext cx="2327" cy="462341"/>
                <a:chOff x="2205369" y="3911669"/>
                <a:chExt cx="2327" cy="462341"/>
              </a:xfrm>
            </p:grpSpPr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9" name="Straight Connector 138"/>
              <p:cNvCxnSpPr/>
              <p:nvPr/>
            </p:nvCxnSpPr>
            <p:spPr>
              <a:xfrm>
                <a:off x="6490969" y="3905674"/>
                <a:ext cx="0" cy="27760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6907692" y="3899642"/>
                <a:ext cx="0" cy="27760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7324768" y="3893610"/>
                <a:ext cx="0" cy="27760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7738683" y="3887578"/>
                <a:ext cx="0" cy="27760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closed iso"/>
            <p:cNvGrpSpPr/>
            <p:nvPr/>
          </p:nvGrpSpPr>
          <p:grpSpPr>
            <a:xfrm>
              <a:off x="790145" y="4792805"/>
              <a:ext cx="2227957" cy="364924"/>
              <a:chOff x="6235520" y="3801189"/>
              <a:chExt cx="1648889" cy="467515"/>
            </a:xfrm>
          </p:grpSpPr>
          <p:sp>
            <p:nvSpPr>
              <p:cNvPr id="152" name="iso highlight" hidden="1"/>
              <p:cNvSpPr/>
              <p:nvPr/>
            </p:nvSpPr>
            <p:spPr>
              <a:xfrm>
                <a:off x="6235520" y="3820271"/>
                <a:ext cx="1648889" cy="448433"/>
              </a:xfrm>
              <a:prstGeom prst="rect">
                <a:avLst/>
              </a:prstGeom>
              <a:solidFill>
                <a:srgbClr val="FFFF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6489806" y="3805186"/>
                <a:ext cx="2327" cy="462341"/>
                <a:chOff x="2205369" y="3911669"/>
                <a:chExt cx="2327" cy="462341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Group 153"/>
              <p:cNvGrpSpPr/>
              <p:nvPr/>
            </p:nvGrpSpPr>
            <p:grpSpPr>
              <a:xfrm>
                <a:off x="6906529" y="3806349"/>
                <a:ext cx="2327" cy="462341"/>
                <a:chOff x="2205369" y="3911669"/>
                <a:chExt cx="2327" cy="462341"/>
              </a:xfrm>
            </p:grpSpPr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/>
              <p:cNvGrpSpPr/>
              <p:nvPr/>
            </p:nvGrpSpPr>
            <p:grpSpPr>
              <a:xfrm>
                <a:off x="7323605" y="3806349"/>
                <a:ext cx="2327" cy="462341"/>
                <a:chOff x="2205369" y="3911669"/>
                <a:chExt cx="2327" cy="462341"/>
              </a:xfrm>
            </p:grpSpPr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/>
              <p:cNvGrpSpPr/>
              <p:nvPr/>
            </p:nvGrpSpPr>
            <p:grpSpPr>
              <a:xfrm>
                <a:off x="7737520" y="3801189"/>
                <a:ext cx="2327" cy="462341"/>
                <a:chOff x="2205369" y="3911669"/>
                <a:chExt cx="2327" cy="462341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2206532" y="3911669"/>
                  <a:ext cx="0" cy="106781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 flipV="1">
                  <a:off x="2205369" y="4318103"/>
                  <a:ext cx="2327" cy="5590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7" name="Straight Connector 156"/>
              <p:cNvCxnSpPr/>
              <p:nvPr/>
            </p:nvCxnSpPr>
            <p:spPr>
              <a:xfrm>
                <a:off x="6490969" y="3905674"/>
                <a:ext cx="0" cy="27760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6907692" y="3899642"/>
                <a:ext cx="0" cy="27760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7324768" y="3893610"/>
                <a:ext cx="0" cy="27760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7738683" y="3887578"/>
                <a:ext cx="0" cy="27760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size"/>
          <p:cNvGrpSpPr/>
          <p:nvPr/>
        </p:nvGrpSpPr>
        <p:grpSpPr>
          <a:xfrm>
            <a:off x="3352800" y="3048000"/>
            <a:ext cx="907805" cy="2004619"/>
            <a:chOff x="3352800" y="3247115"/>
            <a:chExt cx="907805" cy="2004619"/>
          </a:xfrm>
        </p:grpSpPr>
        <p:grpSp>
          <p:nvGrpSpPr>
            <p:cNvPr id="10" name="Group 9"/>
            <p:cNvGrpSpPr/>
            <p:nvPr/>
          </p:nvGrpSpPr>
          <p:grpSpPr>
            <a:xfrm>
              <a:off x="3352800" y="4420737"/>
              <a:ext cx="907805" cy="830997"/>
              <a:chOff x="3429000" y="4335322"/>
              <a:chExt cx="907805" cy="830997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>
                <a:off x="3429000" y="4420254"/>
                <a:ext cx="0" cy="629837"/>
              </a:xfrm>
              <a:prstGeom prst="straightConnector1">
                <a:avLst/>
              </a:prstGeom>
              <a:ln w="38100" cap="rnd">
                <a:solidFill>
                  <a:srgbClr val="008F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3530687" y="4335322"/>
                <a:ext cx="80611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8F00"/>
                    </a:solidFill>
                  </a:rPr>
                  <a:t>32</a:t>
                </a:r>
                <a:br>
                  <a:rPr lang="en-US" sz="2400" dirty="0" smtClean="0">
                    <a:solidFill>
                      <a:srgbClr val="008F00"/>
                    </a:solidFill>
                  </a:rPr>
                </a:br>
                <a:r>
                  <a:rPr lang="en-US" sz="2400" dirty="0" smtClean="0">
                    <a:solidFill>
                      <a:srgbClr val="008F00"/>
                    </a:solidFill>
                  </a:rPr>
                  <a:t>rows</a:t>
                </a:r>
                <a:endParaRPr lang="en-US" sz="2400" dirty="0">
                  <a:solidFill>
                    <a:srgbClr val="008F00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352800" y="3247115"/>
              <a:ext cx="907805" cy="1059377"/>
              <a:chOff x="3429000" y="3161700"/>
              <a:chExt cx="907805" cy="1059377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3530687" y="3265076"/>
                <a:ext cx="80611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512</a:t>
                </a:r>
                <a:br>
                  <a:rPr lang="en-US" sz="2400" dirty="0" smtClean="0"/>
                </a:br>
                <a:r>
                  <a:rPr lang="en-US" sz="2400" dirty="0" smtClean="0"/>
                  <a:t>rows</a:t>
                </a:r>
                <a:endParaRPr lang="en-US" sz="2400" dirty="0"/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>
                <a:off x="3429000" y="3161700"/>
                <a:ext cx="0" cy="1059377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2" name="Rectangle 121"/>
          <p:cNvSpPr/>
          <p:nvPr/>
        </p:nvSpPr>
        <p:spPr>
          <a:xfrm>
            <a:off x="457200" y="4207561"/>
            <a:ext cx="2634444" cy="843909"/>
          </a:xfrm>
          <a:prstGeom prst="rect">
            <a:avLst/>
          </a:prstGeom>
          <a:noFill/>
          <a:ln w="50800">
            <a:solidFill>
              <a:srgbClr val="0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unchline"/>
          <p:cNvSpPr/>
          <p:nvPr/>
        </p:nvSpPr>
        <p:spPr>
          <a:xfrm>
            <a:off x="0" y="4358083"/>
            <a:ext cx="9144000" cy="160614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3200" kern="0" spc="-7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Reduces hot data access latency by 2.2x </a:t>
            </a:r>
            <a:br>
              <a:rPr lang="en-US" sz="3200" kern="0" spc="-7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</a:br>
            <a:r>
              <a:rPr lang="en-US" sz="3200" spc="-7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at only 1.6% area overhead</a:t>
            </a:r>
            <a:endParaRPr lang="en-US" sz="3200" kern="0" spc="-7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3" name="cache label"/>
          <p:cNvSpPr txBox="1"/>
          <p:nvPr/>
        </p:nvSpPr>
        <p:spPr>
          <a:xfrm>
            <a:off x="3173826" y="3167064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Challenge</a:t>
            </a:r>
            <a:r>
              <a:rPr lang="en-US" sz="2800" dirty="0" smtClean="0">
                <a:latin typeface="+mj-lt"/>
              </a:rPr>
              <a:t>: VILLA cache requires frequent movement of data rows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16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2" grpId="0" animBg="1"/>
      <p:bldP spid="122" grpId="1" animBg="1"/>
      <p:bldP spid="62" grpId="0" animBg="1"/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Inefficient Bulk Data Movement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2364-6BA0-48AA-B029-3ED2192016F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39372" cy="53340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Bulk data movement is a key operation in many </a:t>
            </a:r>
            <a:r>
              <a:rPr lang="en-US" i="1" dirty="0" smtClean="0"/>
              <a:t>applications</a:t>
            </a:r>
            <a:endParaRPr lang="en-US" dirty="0" smtClean="0"/>
          </a:p>
          <a:p>
            <a:pPr marL="457200" lvl="1" indent="-228600"/>
            <a:r>
              <a:rPr lang="en-US" i="1" spc="-70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memmove</a:t>
            </a:r>
            <a:r>
              <a:rPr lang="en-US" spc="-70" dirty="0"/>
              <a:t> </a:t>
            </a:r>
            <a:r>
              <a:rPr lang="en-US" spc="-70" dirty="0" smtClean="0"/>
              <a:t>&amp; </a:t>
            </a:r>
            <a:r>
              <a:rPr lang="en-US" i="1" spc="-70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memcpy</a:t>
            </a:r>
            <a:r>
              <a:rPr lang="en-US" i="1" spc="-70" dirty="0" smtClean="0"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sz="2800" spc="-70" dirty="0" smtClean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-70" dirty="0" smtClean="0"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r>
              <a:rPr lang="en-US" spc="-70" dirty="0">
                <a:ea typeface="Verdana" panose="020B0604030504040204" pitchFamily="34" charset="0"/>
                <a:cs typeface="Verdana" panose="020B0604030504040204" pitchFamily="34" charset="0"/>
              </a:rPr>
              <a:t>% cycles </a:t>
            </a:r>
            <a:r>
              <a:rPr lang="en-US" spc="-70" dirty="0" smtClean="0">
                <a:ea typeface="Verdana" panose="020B0604030504040204" pitchFamily="34" charset="0"/>
                <a:cs typeface="Verdana" panose="020B0604030504040204" pitchFamily="34" charset="0"/>
              </a:rPr>
              <a:t>in Google’s datacenter </a:t>
            </a:r>
            <a:r>
              <a:rPr lang="en-US" sz="1800" spc="-70" dirty="0" smtClean="0"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sz="1800" spc="-70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Kanev</a:t>
            </a:r>
            <a:r>
              <a:rPr lang="en-US" sz="1800" spc="-70" dirty="0" smtClean="0">
                <a:ea typeface="Verdana" panose="020B0604030504040204" pitchFamily="34" charset="0"/>
                <a:cs typeface="Verdana" panose="020B0604030504040204" pitchFamily="34" charset="0"/>
              </a:rPr>
              <a:t>+ ISCA’15</a:t>
            </a:r>
            <a:r>
              <a:rPr lang="en-US" sz="1800" spc="-70" dirty="0"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  <a:endParaRPr lang="en-US" spc="-7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US" dirty="0"/>
          </a:p>
        </p:txBody>
      </p:sp>
      <p:grpSp>
        <p:nvGrpSpPr>
          <p:cNvPr id="40" name="system"/>
          <p:cNvGrpSpPr/>
          <p:nvPr/>
        </p:nvGrpSpPr>
        <p:grpSpPr>
          <a:xfrm>
            <a:off x="479513" y="2624436"/>
            <a:ext cx="7795741" cy="2730899"/>
            <a:chOff x="409575" y="2286000"/>
            <a:chExt cx="7795741" cy="2730899"/>
          </a:xfrm>
        </p:grpSpPr>
        <p:grpSp>
          <p:nvGrpSpPr>
            <p:cNvPr id="5" name="Group 4"/>
            <p:cNvGrpSpPr/>
            <p:nvPr/>
          </p:nvGrpSpPr>
          <p:grpSpPr>
            <a:xfrm>
              <a:off x="409575" y="2286000"/>
              <a:ext cx="7795741" cy="2730899"/>
              <a:chOff x="2638425" y="4058951"/>
              <a:chExt cx="7795741" cy="2730899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7904627" y="4058951"/>
                <a:ext cx="2529539" cy="2093026"/>
              </a:xfrm>
              <a:prstGeom prst="roundRect">
                <a:avLst>
                  <a:gd name="adj" fmla="val 4531"/>
                </a:avLst>
              </a:prstGeom>
              <a:noFill/>
              <a:ln w="381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9" name="R"/>
              <p:cNvSpPr/>
              <p:nvPr/>
            </p:nvSpPr>
            <p:spPr>
              <a:xfrm>
                <a:off x="2638425" y="4058951"/>
                <a:ext cx="2630586" cy="2139438"/>
              </a:xfrm>
              <a:prstGeom prst="roundRect">
                <a:avLst>
                  <a:gd name="adj" fmla="val 5494"/>
                </a:avLst>
              </a:prstGeom>
              <a:noFill/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i="1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10" name="R"/>
              <p:cNvSpPr/>
              <p:nvPr/>
            </p:nvSpPr>
            <p:spPr>
              <a:xfrm>
                <a:off x="4337139" y="4347937"/>
                <a:ext cx="793573" cy="1560949"/>
              </a:xfrm>
              <a:prstGeom prst="roundRect">
                <a:avLst>
                  <a:gd name="adj" fmla="val 5494"/>
                </a:avLst>
              </a:prstGeom>
              <a:solidFill>
                <a:schemeClr val="bg1"/>
              </a:solidFill>
              <a:ln w="285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Memory Controller</a:t>
                </a:r>
                <a:endParaRPr lang="en-US" sz="2400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11" name="R"/>
              <p:cNvSpPr/>
              <p:nvPr/>
            </p:nvSpPr>
            <p:spPr>
              <a:xfrm>
                <a:off x="3492523" y="6128031"/>
                <a:ext cx="922390" cy="661819"/>
              </a:xfrm>
              <a:prstGeom prst="roundRect">
                <a:avLst>
                  <a:gd name="adj" fmla="val 5494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CPU</a:t>
                </a:r>
                <a:endParaRPr lang="en-US" sz="2400" b="1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13" name="R"/>
              <p:cNvSpPr/>
              <p:nvPr/>
            </p:nvSpPr>
            <p:spPr>
              <a:xfrm>
                <a:off x="8037449" y="6128031"/>
                <a:ext cx="2396717" cy="661819"/>
              </a:xfrm>
              <a:prstGeom prst="roundRect">
                <a:avLst>
                  <a:gd name="adj" fmla="val 5494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Memory</a:t>
                </a:r>
                <a:endParaRPr lang="en-US" sz="2400" b="1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34" name="channel"/>
            <p:cNvSpPr/>
            <p:nvPr/>
          </p:nvSpPr>
          <p:spPr>
            <a:xfrm>
              <a:off x="3081394" y="3069814"/>
              <a:ext cx="2511442" cy="571640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Channel</a:t>
              </a:r>
              <a:endParaRPr lang="en-US" sz="2800" b="1" i="1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16" name="src"/>
          <p:cNvGrpSpPr/>
          <p:nvPr/>
        </p:nvGrpSpPr>
        <p:grpSpPr>
          <a:xfrm>
            <a:off x="5925246" y="3183808"/>
            <a:ext cx="2170475" cy="290680"/>
            <a:chOff x="8306006" y="5221985"/>
            <a:chExt cx="2170475" cy="290680"/>
          </a:xfrm>
        </p:grpSpPr>
        <p:sp>
          <p:nvSpPr>
            <p:cNvPr id="17" name="Rectangle 16"/>
            <p:cNvSpPr/>
            <p:nvPr/>
          </p:nvSpPr>
          <p:spPr>
            <a:xfrm>
              <a:off x="10113408" y="5221985"/>
              <a:ext cx="363073" cy="290680"/>
            </a:xfrm>
            <a:prstGeom prst="rect">
              <a:avLst/>
            </a:prstGeom>
            <a:solidFill>
              <a:srgbClr val="66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306006" y="5221985"/>
              <a:ext cx="363073" cy="290680"/>
            </a:xfrm>
            <a:prstGeom prst="rect">
              <a:avLst/>
            </a:prstGeom>
            <a:solidFill>
              <a:srgbClr val="66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757856" y="5221985"/>
              <a:ext cx="363073" cy="290680"/>
            </a:xfrm>
            <a:prstGeom prst="rect">
              <a:avLst/>
            </a:prstGeom>
            <a:solidFill>
              <a:srgbClr val="66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209706" y="5221985"/>
              <a:ext cx="363073" cy="290680"/>
            </a:xfrm>
            <a:prstGeom prst="rect">
              <a:avLst/>
            </a:prstGeom>
            <a:solidFill>
              <a:srgbClr val="66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661557" y="5221985"/>
              <a:ext cx="363073" cy="290680"/>
            </a:xfrm>
            <a:prstGeom prst="rect">
              <a:avLst/>
            </a:prstGeom>
            <a:solidFill>
              <a:srgbClr val="66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" panose="020B0502020104020203" pitchFamily="34" charset="0"/>
              </a:endParaRPr>
            </a:p>
          </p:txBody>
        </p:sp>
      </p:grpSp>
      <p:sp>
        <p:nvSpPr>
          <p:cNvPr id="22" name="dst  blk"/>
          <p:cNvSpPr/>
          <p:nvPr/>
        </p:nvSpPr>
        <p:spPr>
          <a:xfrm>
            <a:off x="5925246" y="3860040"/>
            <a:ext cx="363073" cy="29068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23" name="src blk"/>
          <p:cNvSpPr/>
          <p:nvPr/>
        </p:nvSpPr>
        <p:spPr>
          <a:xfrm>
            <a:off x="5925246" y="3184222"/>
            <a:ext cx="363073" cy="29068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24" name="src"/>
          <p:cNvSpPr/>
          <p:nvPr/>
        </p:nvSpPr>
        <p:spPr>
          <a:xfrm>
            <a:off x="5835787" y="3766134"/>
            <a:ext cx="2325961" cy="4784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25" name="dst"/>
          <p:cNvSpPr/>
          <p:nvPr/>
        </p:nvSpPr>
        <p:spPr>
          <a:xfrm>
            <a:off x="5835787" y="3081636"/>
            <a:ext cx="2325961" cy="4784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26" name="R"/>
          <p:cNvSpPr/>
          <p:nvPr/>
        </p:nvSpPr>
        <p:spPr>
          <a:xfrm>
            <a:off x="8266720" y="3766134"/>
            <a:ext cx="594661" cy="401893"/>
          </a:xfrm>
          <a:prstGeom prst="roundRect">
            <a:avLst>
              <a:gd name="adj" fmla="val 549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dst</a:t>
            </a:r>
            <a:endParaRPr 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7" name="R"/>
          <p:cNvSpPr/>
          <p:nvPr/>
        </p:nvSpPr>
        <p:spPr>
          <a:xfrm>
            <a:off x="8223338" y="3119002"/>
            <a:ext cx="615862" cy="401893"/>
          </a:xfrm>
          <a:prstGeom prst="roundRect">
            <a:avLst>
              <a:gd name="adj" fmla="val 549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src</a:t>
            </a:r>
            <a:endParaRPr 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46" name="punch"/>
          <p:cNvSpPr/>
          <p:nvPr/>
        </p:nvSpPr>
        <p:spPr>
          <a:xfrm>
            <a:off x="0" y="5318504"/>
            <a:ext cx="9144000" cy="1031529"/>
          </a:xfrm>
          <a:prstGeom prst="roundRect">
            <a:avLst>
              <a:gd name="adj" fmla="val 928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Long latency and high energy</a:t>
            </a:r>
            <a:endParaRPr lang="en-US" sz="36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651317" y="2770617"/>
            <a:ext cx="426202" cy="1817000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LLC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7740" y="2782505"/>
            <a:ext cx="941740" cy="1793225"/>
            <a:chOff x="597813" y="2793972"/>
            <a:chExt cx="941740" cy="1793225"/>
          </a:xfrm>
        </p:grpSpPr>
        <p:sp>
          <p:nvSpPr>
            <p:cNvPr id="6" name="Rounded Rectangle 5"/>
            <p:cNvSpPr/>
            <p:nvPr/>
          </p:nvSpPr>
          <p:spPr>
            <a:xfrm>
              <a:off x="607813" y="2793972"/>
              <a:ext cx="425634" cy="800817"/>
            </a:xfrm>
            <a:prstGeom prst="round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Core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7813" y="3786380"/>
              <a:ext cx="425634" cy="800817"/>
            </a:xfrm>
            <a:prstGeom prst="round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Core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113303" y="2793972"/>
              <a:ext cx="425634" cy="800817"/>
            </a:xfrm>
            <a:prstGeom prst="round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Core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113919" y="3786380"/>
              <a:ext cx="425634" cy="800817"/>
            </a:xfrm>
            <a:prstGeom prst="round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Core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962358" y="3860040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64 bits</a:t>
            </a:r>
            <a:endParaRPr lang="en-US" sz="2400" dirty="0"/>
          </a:p>
        </p:txBody>
      </p:sp>
      <p:sp>
        <p:nvSpPr>
          <p:cNvPr id="33" name="src blk2"/>
          <p:cNvSpPr/>
          <p:nvPr/>
        </p:nvSpPr>
        <p:spPr>
          <a:xfrm>
            <a:off x="6377778" y="3184222"/>
            <a:ext cx="363073" cy="29068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36" name="src blk3"/>
          <p:cNvSpPr/>
          <p:nvPr/>
        </p:nvSpPr>
        <p:spPr>
          <a:xfrm>
            <a:off x="6832816" y="3177491"/>
            <a:ext cx="363073" cy="29068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38" name="src blk4"/>
          <p:cNvSpPr/>
          <p:nvPr/>
        </p:nvSpPr>
        <p:spPr>
          <a:xfrm>
            <a:off x="7282091" y="3177491"/>
            <a:ext cx="363073" cy="29068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39" name="src blk5"/>
          <p:cNvSpPr/>
          <p:nvPr/>
        </p:nvSpPr>
        <p:spPr>
          <a:xfrm>
            <a:off x="7731292" y="3177491"/>
            <a:ext cx="363073" cy="29068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41" name="dst  blk2"/>
          <p:cNvSpPr/>
          <p:nvPr/>
        </p:nvSpPr>
        <p:spPr>
          <a:xfrm>
            <a:off x="6371260" y="3854637"/>
            <a:ext cx="363073" cy="29068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44" name="dst  blk3"/>
          <p:cNvSpPr/>
          <p:nvPr/>
        </p:nvSpPr>
        <p:spPr>
          <a:xfrm>
            <a:off x="6823792" y="3854637"/>
            <a:ext cx="363073" cy="29068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45" name="dst  blk4"/>
          <p:cNvSpPr/>
          <p:nvPr/>
        </p:nvSpPr>
        <p:spPr>
          <a:xfrm>
            <a:off x="7276868" y="3854637"/>
            <a:ext cx="363073" cy="29068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47" name="dst  blk5"/>
          <p:cNvSpPr/>
          <p:nvPr/>
        </p:nvSpPr>
        <p:spPr>
          <a:xfrm>
            <a:off x="7729944" y="3856675"/>
            <a:ext cx="363073" cy="29068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94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-0.09375 0.04722 L -0.45521 0.04722 L -0.525 0.00556 " pathEditMode="relative" ptsTypes="AAAA">
                                      <p:cBhvr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5 0.00555 L -0.44983 0.03912 L -0.08976 0.03912 L -0.00104 0.09791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98" y="460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-0.10261 0.05046 L -0.49775 0.05046 L -0.57396 0.00555 " pathEditMode="relative" rAng="0" ptsTypes="AAAA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98" y="252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57448 0.00555 L -0.49271 0.03796 L -0.10035 0.03796 L -0.00364 0.0949 " pathEditMode="relative" rAng="0" ptsTypes="AAAA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42" y="446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416 0.00602 L -0.10695 0.05648 L -0.53455 0.05648 L -0.61702 0.01158 " pathEditMode="relative" rAng="0" ptsTypes="AAAA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59" y="252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61701 0.01157 L -0.52916 0.04167 L -0.10763 0.04167 L -0.00364 0.09491 " pathEditMode="relative" rAng="0" ptsTypes="AAAA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60" y="416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2.5E-6 7.40741E-7 L -0.12066 0.05046 L -0.58507 0.05046 L -0.67448 0.00555 " pathEditMode="relative" rAng="0" ptsTypes="AAAA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33" y="25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6698 0.00949 L -0.57448 0.04028 L -0.11667 0.04028 L -0.00365 0.09491 " pathEditMode="relative" rAng="0" ptsTypes="AAAA">
                                      <p:cBhvr>
                                        <p:cTn id="6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99" y="425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3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00034 0.00393 L -0.1283 0.05439 L -0.62361 0.05439 L -0.71893 0.00949 " pathEditMode="relative" rAng="0" ptsTypes="AAAA">
                                      <p:cBhvr>
                                        <p:cTn id="7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55" y="2523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-0.71893 0.00949 L -0.61667 0.04028 L -0.12518 0.04028 L -0.00365 0.09491 " pathEditMode="relative" rAng="0" ptsTypes="AAAA">
                                      <p:cBhvr>
                                        <p:cTn id="7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64" y="4259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3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  <p:bldP spid="23" grpId="2" animBg="1"/>
      <p:bldP spid="23" grpId="3" animBg="1"/>
      <p:bldP spid="24" grpId="0" animBg="1"/>
      <p:bldP spid="25" grpId="0" animBg="1"/>
      <p:bldP spid="26" grpId="0"/>
      <p:bldP spid="27" grpId="0"/>
      <p:bldP spid="46" grpId="0"/>
      <p:bldP spid="35" grpId="0" animBg="1"/>
      <p:bldP spid="3" grpId="0"/>
      <p:bldP spid="33" grpId="0" animBg="1"/>
      <p:bldP spid="33" grpId="1" animBg="1"/>
      <p:bldP spid="33" grpId="2" animBg="1"/>
      <p:bldP spid="33" grpId="3" animBg="1"/>
      <p:bldP spid="36" grpId="0" animBg="1"/>
      <p:bldP spid="36" grpId="1" animBg="1"/>
      <p:bldP spid="36" grpId="2" animBg="1"/>
      <p:bldP spid="36" grpId="3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  <p:bldP spid="39" grpId="2" animBg="1"/>
      <p:bldP spid="39" grpId="3" animBg="1"/>
      <p:bldP spid="41" grpId="0" animBg="1"/>
      <p:bldP spid="44" grpId="0" animBg="1"/>
      <p:bldP spid="45" grpId="0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Evaluation: VILLA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2364-6BA0-48AA-B029-3ED2192016FC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8239589"/>
              </p:ext>
            </p:extLst>
          </p:nvPr>
        </p:nvGraphicFramePr>
        <p:xfrm>
          <a:off x="304800" y="1566861"/>
          <a:ext cx="8534400" cy="4910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3" name="villa perf"/>
          <p:cNvGrpSpPr/>
          <p:nvPr/>
        </p:nvGrpSpPr>
        <p:grpSpPr>
          <a:xfrm>
            <a:off x="5105400" y="1790996"/>
            <a:ext cx="2590800" cy="4195467"/>
            <a:chOff x="5105400" y="1443335"/>
            <a:chExt cx="2590800" cy="419546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5105400" y="4452939"/>
              <a:ext cx="0" cy="1185863"/>
            </a:xfrm>
            <a:prstGeom prst="straightConnector1">
              <a:avLst/>
            </a:prstGeom>
            <a:ln w="34925" cap="rnd">
              <a:solidFill>
                <a:srgbClr val="00B050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7696200" y="1785939"/>
              <a:ext cx="0" cy="3852863"/>
            </a:xfrm>
            <a:prstGeom prst="straightConnector1">
              <a:avLst/>
            </a:prstGeom>
            <a:ln w="34925" cap="rnd">
              <a:solidFill>
                <a:srgbClr val="00B050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villa perf"/>
            <p:cNvSpPr txBox="1"/>
            <p:nvPr/>
          </p:nvSpPr>
          <p:spPr>
            <a:xfrm>
              <a:off x="5347778" y="4136515"/>
              <a:ext cx="1269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srgbClr val="00B050"/>
                  </a:solidFill>
                  <a:latin typeface="+mj-lt"/>
                </a:rPr>
                <a:t>Avg</a:t>
              </a:r>
              <a:r>
                <a:rPr lang="en-US" sz="2400" b="1" dirty="0" smtClean="0">
                  <a:solidFill>
                    <a:srgbClr val="00B050"/>
                  </a:solidFill>
                  <a:latin typeface="+mj-lt"/>
                </a:rPr>
                <a:t>: 5%</a:t>
              </a:r>
            </a:p>
          </p:txBody>
        </p:sp>
        <p:sp>
          <p:nvSpPr>
            <p:cNvPr id="15" name="villa perf"/>
            <p:cNvSpPr txBox="1"/>
            <p:nvPr/>
          </p:nvSpPr>
          <p:spPr>
            <a:xfrm>
              <a:off x="6207010" y="1443335"/>
              <a:ext cx="14891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  <a:latin typeface="+mj-lt"/>
                </a:rPr>
                <a:t>Max: 16%</a:t>
              </a:r>
            </a:p>
          </p:txBody>
        </p:sp>
      </p:grpSp>
      <p:sp>
        <p:nvSpPr>
          <p:cNvPr id="9" name="villa text"/>
          <p:cNvSpPr/>
          <p:nvPr/>
        </p:nvSpPr>
        <p:spPr>
          <a:xfrm>
            <a:off x="0" y="5090985"/>
            <a:ext cx="9144000" cy="1295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3200" kern="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Caching hot data in DRAM using LISA </a:t>
            </a:r>
          </a:p>
          <a:p>
            <a:pPr lvl="0" algn="ctr">
              <a:defRPr/>
            </a:pPr>
            <a:r>
              <a:rPr lang="en-US" sz="3200" kern="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improves system performance</a:t>
            </a:r>
            <a:endParaRPr lang="en-US" sz="3200" kern="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1143000"/>
            <a:ext cx="7160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50 quad-core workloads: memory-intensive benchmarks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174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Arial Black" panose="020B0A04020102020204" pitchFamily="34" charset="0"/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. Linked Precharge (LIP)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2364-6BA0-48AA-B029-3ED2192016F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5923" y="1287624"/>
            <a:ext cx="8586496" cy="4889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Problem</a:t>
            </a:r>
            <a:r>
              <a:rPr lang="en-US" dirty="0" smtClean="0">
                <a:solidFill>
                  <a:srgbClr val="FF0000"/>
                </a:solidFill>
              </a:rPr>
              <a:t>: The precharge time is limited by the strength of one precharge unit</a:t>
            </a:r>
          </a:p>
          <a:p>
            <a:r>
              <a:rPr lang="en-US" b="1" u="sng" dirty="0" smtClean="0"/>
              <a:t>Linked Precharge (LIP)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64FBA"/>
                </a:solidFill>
              </a:rPr>
              <a:t>LISA </a:t>
            </a:r>
            <a:r>
              <a:rPr lang="en-US" dirty="0" err="1" smtClean="0">
                <a:solidFill>
                  <a:srgbClr val="064FBA"/>
                </a:solidFill>
              </a:rPr>
              <a:t>precharges</a:t>
            </a:r>
            <a:r>
              <a:rPr lang="en-US" dirty="0" smtClean="0">
                <a:solidFill>
                  <a:srgbClr val="064FBA"/>
                </a:solidFill>
              </a:rPr>
              <a:t> a subarray using multiple precharge units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95" name="Rounded Rectangle 194"/>
          <p:cNvSpPr/>
          <p:nvPr/>
        </p:nvSpPr>
        <p:spPr>
          <a:xfrm>
            <a:off x="501524" y="4737825"/>
            <a:ext cx="322970" cy="607523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196" name="Straight Connector 195"/>
          <p:cNvCxnSpPr>
            <a:endCxn id="227" idx="6"/>
          </p:cNvCxnSpPr>
          <p:nvPr/>
        </p:nvCxnSpPr>
        <p:spPr>
          <a:xfrm flipV="1">
            <a:off x="824494" y="4874985"/>
            <a:ext cx="2081067" cy="5721"/>
          </a:xfrm>
          <a:prstGeom prst="line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7" name="Straight Connector 196"/>
          <p:cNvCxnSpPr>
            <a:endCxn id="228" idx="6"/>
          </p:cNvCxnSpPr>
          <p:nvPr/>
        </p:nvCxnSpPr>
        <p:spPr>
          <a:xfrm flipV="1">
            <a:off x="824494" y="5208188"/>
            <a:ext cx="2081067" cy="5721"/>
          </a:xfrm>
          <a:prstGeom prst="line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198" name="Group 197"/>
          <p:cNvGrpSpPr/>
          <p:nvPr/>
        </p:nvGrpSpPr>
        <p:grpSpPr>
          <a:xfrm>
            <a:off x="961653" y="5437235"/>
            <a:ext cx="274320" cy="517424"/>
            <a:chOff x="7527818" y="3399502"/>
            <a:chExt cx="365760" cy="689898"/>
          </a:xfrm>
        </p:grpSpPr>
        <p:sp>
          <p:nvSpPr>
            <p:cNvPr id="199" name="Rounded Rectangle 198"/>
            <p:cNvSpPr/>
            <p:nvPr/>
          </p:nvSpPr>
          <p:spPr>
            <a:xfrm>
              <a:off x="7527818" y="3399502"/>
              <a:ext cx="365760" cy="689898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7596548" y="3446841"/>
              <a:ext cx="228300" cy="595221"/>
              <a:chOff x="6229860" y="2963660"/>
              <a:chExt cx="228300" cy="595221"/>
            </a:xfrm>
          </p:grpSpPr>
          <p:sp>
            <p:nvSpPr>
              <p:cNvPr id="201" name="Rounded Rectangle 200"/>
              <p:cNvSpPr/>
              <p:nvPr/>
            </p:nvSpPr>
            <p:spPr>
              <a:xfrm>
                <a:off x="6229860" y="2963660"/>
                <a:ext cx="228299" cy="297683"/>
              </a:xfrm>
              <a:prstGeom prst="round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S</a:t>
                </a:r>
              </a:p>
            </p:txBody>
          </p:sp>
          <p:sp>
            <p:nvSpPr>
              <p:cNvPr id="202" name="Rounded Rectangle 201"/>
              <p:cNvSpPr/>
              <p:nvPr/>
            </p:nvSpPr>
            <p:spPr>
              <a:xfrm>
                <a:off x="6229861" y="3261198"/>
                <a:ext cx="228299" cy="297683"/>
              </a:xfrm>
              <a:prstGeom prst="roundRect">
                <a:avLst/>
              </a:prstGeom>
              <a:solidFill>
                <a:srgbClr val="ED7D31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P</a:t>
                </a:r>
              </a:p>
            </p:txBody>
          </p:sp>
        </p:grpSp>
      </p:grpSp>
      <p:sp>
        <p:nvSpPr>
          <p:cNvPr id="203" name="Oval 202"/>
          <p:cNvSpPr/>
          <p:nvPr/>
        </p:nvSpPr>
        <p:spPr>
          <a:xfrm>
            <a:off x="961653" y="4737825"/>
            <a:ext cx="274320" cy="274320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961653" y="5071028"/>
            <a:ext cx="274320" cy="27432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205" name="Straight Connector 204"/>
          <p:cNvCxnSpPr>
            <a:stCxn id="203" idx="0"/>
            <a:endCxn id="199" idx="0"/>
          </p:cNvCxnSpPr>
          <p:nvPr/>
        </p:nvCxnSpPr>
        <p:spPr>
          <a:xfrm>
            <a:off x="1098813" y="4737826"/>
            <a:ext cx="0" cy="699410"/>
          </a:xfrm>
          <a:prstGeom prst="line">
            <a:avLst/>
          </a:prstGeom>
          <a:solidFill>
            <a:sysClr val="window" lastClr="FFFFFF">
              <a:lumMod val="85000"/>
            </a:sysClr>
          </a:solidFill>
          <a:ln w="5715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206" name="Group 205"/>
          <p:cNvGrpSpPr/>
          <p:nvPr/>
        </p:nvGrpSpPr>
        <p:grpSpPr>
          <a:xfrm>
            <a:off x="1518182" y="5437235"/>
            <a:ext cx="274320" cy="517424"/>
            <a:chOff x="7527818" y="3399502"/>
            <a:chExt cx="365760" cy="689898"/>
          </a:xfrm>
        </p:grpSpPr>
        <p:sp>
          <p:nvSpPr>
            <p:cNvPr id="207" name="Rounded Rectangle 206"/>
            <p:cNvSpPr/>
            <p:nvPr/>
          </p:nvSpPr>
          <p:spPr>
            <a:xfrm>
              <a:off x="7527818" y="3399502"/>
              <a:ext cx="365760" cy="689898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7596548" y="3446841"/>
              <a:ext cx="228300" cy="595221"/>
              <a:chOff x="6229860" y="2963660"/>
              <a:chExt cx="228300" cy="595221"/>
            </a:xfrm>
          </p:grpSpPr>
          <p:sp>
            <p:nvSpPr>
              <p:cNvPr id="209" name="Rounded Rectangle 208"/>
              <p:cNvSpPr/>
              <p:nvPr/>
            </p:nvSpPr>
            <p:spPr>
              <a:xfrm>
                <a:off x="6229860" y="2963660"/>
                <a:ext cx="228299" cy="297683"/>
              </a:xfrm>
              <a:prstGeom prst="round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S</a:t>
                </a:r>
              </a:p>
            </p:txBody>
          </p:sp>
          <p:sp>
            <p:nvSpPr>
              <p:cNvPr id="210" name="Rounded Rectangle 209"/>
              <p:cNvSpPr/>
              <p:nvPr/>
            </p:nvSpPr>
            <p:spPr>
              <a:xfrm>
                <a:off x="6229861" y="3261198"/>
                <a:ext cx="228299" cy="297683"/>
              </a:xfrm>
              <a:prstGeom prst="roundRect">
                <a:avLst/>
              </a:prstGeom>
              <a:solidFill>
                <a:srgbClr val="ED7D31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P</a:t>
                </a:r>
              </a:p>
            </p:txBody>
          </p:sp>
        </p:grpSp>
      </p:grpSp>
      <p:sp>
        <p:nvSpPr>
          <p:cNvPr id="211" name="Oval 210"/>
          <p:cNvSpPr/>
          <p:nvPr/>
        </p:nvSpPr>
        <p:spPr>
          <a:xfrm>
            <a:off x="1518182" y="4737825"/>
            <a:ext cx="274320" cy="274320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1518182" y="5071028"/>
            <a:ext cx="274320" cy="27432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213" name="Straight Connector 212"/>
          <p:cNvCxnSpPr>
            <a:stCxn id="211" idx="0"/>
            <a:endCxn id="207" idx="0"/>
          </p:cNvCxnSpPr>
          <p:nvPr/>
        </p:nvCxnSpPr>
        <p:spPr>
          <a:xfrm>
            <a:off x="1655342" y="4737826"/>
            <a:ext cx="0" cy="699410"/>
          </a:xfrm>
          <a:prstGeom prst="line">
            <a:avLst/>
          </a:prstGeom>
          <a:solidFill>
            <a:sysClr val="window" lastClr="FFFFFF">
              <a:lumMod val="85000"/>
            </a:sysClr>
          </a:solidFill>
          <a:ln w="5715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214" name="Group 213"/>
          <p:cNvGrpSpPr/>
          <p:nvPr/>
        </p:nvGrpSpPr>
        <p:grpSpPr>
          <a:xfrm>
            <a:off x="2074712" y="5437235"/>
            <a:ext cx="274320" cy="517424"/>
            <a:chOff x="7527818" y="3399502"/>
            <a:chExt cx="365760" cy="689898"/>
          </a:xfrm>
        </p:grpSpPr>
        <p:sp>
          <p:nvSpPr>
            <p:cNvPr id="215" name="Rounded Rectangle 214"/>
            <p:cNvSpPr/>
            <p:nvPr/>
          </p:nvSpPr>
          <p:spPr>
            <a:xfrm>
              <a:off x="7527818" y="3399502"/>
              <a:ext cx="365760" cy="689898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216" name="Group 215"/>
            <p:cNvGrpSpPr/>
            <p:nvPr/>
          </p:nvGrpSpPr>
          <p:grpSpPr>
            <a:xfrm>
              <a:off x="7596548" y="3446841"/>
              <a:ext cx="228300" cy="595221"/>
              <a:chOff x="6229860" y="2963660"/>
              <a:chExt cx="228300" cy="595221"/>
            </a:xfrm>
          </p:grpSpPr>
          <p:sp>
            <p:nvSpPr>
              <p:cNvPr id="217" name="Rounded Rectangle 216"/>
              <p:cNvSpPr/>
              <p:nvPr/>
            </p:nvSpPr>
            <p:spPr>
              <a:xfrm>
                <a:off x="6229860" y="2963660"/>
                <a:ext cx="228299" cy="297683"/>
              </a:xfrm>
              <a:prstGeom prst="round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S</a:t>
                </a:r>
              </a:p>
            </p:txBody>
          </p:sp>
          <p:sp>
            <p:nvSpPr>
              <p:cNvPr id="218" name="Rounded Rectangle 217"/>
              <p:cNvSpPr/>
              <p:nvPr/>
            </p:nvSpPr>
            <p:spPr>
              <a:xfrm>
                <a:off x="6229861" y="3261198"/>
                <a:ext cx="228299" cy="297683"/>
              </a:xfrm>
              <a:prstGeom prst="roundRect">
                <a:avLst/>
              </a:prstGeom>
              <a:solidFill>
                <a:srgbClr val="ED7D31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P</a:t>
                </a:r>
              </a:p>
            </p:txBody>
          </p:sp>
        </p:grpSp>
      </p:grpSp>
      <p:sp>
        <p:nvSpPr>
          <p:cNvPr id="219" name="Oval 218"/>
          <p:cNvSpPr/>
          <p:nvPr/>
        </p:nvSpPr>
        <p:spPr>
          <a:xfrm>
            <a:off x="2074712" y="4737825"/>
            <a:ext cx="274320" cy="274320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2074712" y="5071028"/>
            <a:ext cx="274320" cy="27432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221" name="Straight Connector 220"/>
          <p:cNvCxnSpPr>
            <a:stCxn id="219" idx="0"/>
            <a:endCxn id="215" idx="0"/>
          </p:cNvCxnSpPr>
          <p:nvPr/>
        </p:nvCxnSpPr>
        <p:spPr>
          <a:xfrm>
            <a:off x="2211872" y="4737826"/>
            <a:ext cx="0" cy="699410"/>
          </a:xfrm>
          <a:prstGeom prst="line">
            <a:avLst/>
          </a:prstGeom>
          <a:solidFill>
            <a:sysClr val="window" lastClr="FFFFFF">
              <a:lumMod val="85000"/>
            </a:sysClr>
          </a:solidFill>
          <a:ln w="5715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222" name="Group 221"/>
          <p:cNvGrpSpPr/>
          <p:nvPr/>
        </p:nvGrpSpPr>
        <p:grpSpPr>
          <a:xfrm>
            <a:off x="2631241" y="5437235"/>
            <a:ext cx="274320" cy="517424"/>
            <a:chOff x="7527818" y="3399502"/>
            <a:chExt cx="365760" cy="689898"/>
          </a:xfrm>
        </p:grpSpPr>
        <p:sp>
          <p:nvSpPr>
            <p:cNvPr id="223" name="Rounded Rectangle 222"/>
            <p:cNvSpPr/>
            <p:nvPr/>
          </p:nvSpPr>
          <p:spPr>
            <a:xfrm>
              <a:off x="7527818" y="3399502"/>
              <a:ext cx="365760" cy="689898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7596548" y="3446841"/>
              <a:ext cx="228300" cy="595221"/>
              <a:chOff x="6229860" y="2963660"/>
              <a:chExt cx="228300" cy="595221"/>
            </a:xfrm>
          </p:grpSpPr>
          <p:sp>
            <p:nvSpPr>
              <p:cNvPr id="225" name="Rounded Rectangle 224"/>
              <p:cNvSpPr/>
              <p:nvPr/>
            </p:nvSpPr>
            <p:spPr>
              <a:xfrm>
                <a:off x="6229860" y="2963660"/>
                <a:ext cx="228299" cy="297683"/>
              </a:xfrm>
              <a:prstGeom prst="round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S</a:t>
                </a:r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6229861" y="3261198"/>
                <a:ext cx="228299" cy="297683"/>
              </a:xfrm>
              <a:prstGeom prst="roundRect">
                <a:avLst/>
              </a:prstGeom>
              <a:solidFill>
                <a:srgbClr val="ED7D31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P</a:t>
                </a:r>
              </a:p>
            </p:txBody>
          </p:sp>
        </p:grpSp>
      </p:grpSp>
      <p:sp>
        <p:nvSpPr>
          <p:cNvPr id="227" name="Oval 226"/>
          <p:cNvSpPr/>
          <p:nvPr/>
        </p:nvSpPr>
        <p:spPr>
          <a:xfrm>
            <a:off x="2631241" y="4737825"/>
            <a:ext cx="274320" cy="274320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2631241" y="5071028"/>
            <a:ext cx="274320" cy="27432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229" name="Straight Connector 228"/>
          <p:cNvCxnSpPr>
            <a:stCxn id="227" idx="0"/>
            <a:endCxn id="223" idx="0"/>
          </p:cNvCxnSpPr>
          <p:nvPr/>
        </p:nvCxnSpPr>
        <p:spPr>
          <a:xfrm>
            <a:off x="2768401" y="4737826"/>
            <a:ext cx="0" cy="699410"/>
          </a:xfrm>
          <a:prstGeom prst="line">
            <a:avLst/>
          </a:prstGeom>
          <a:solidFill>
            <a:sysClr val="window" lastClr="FFFFFF">
              <a:lumMod val="85000"/>
            </a:sysClr>
          </a:solidFill>
          <a:ln w="5715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230" name="subarray"/>
          <p:cNvGrpSpPr/>
          <p:nvPr/>
        </p:nvGrpSpPr>
        <p:grpSpPr>
          <a:xfrm>
            <a:off x="4722692" y="3317783"/>
            <a:ext cx="2404037" cy="1216834"/>
            <a:chOff x="5247599" y="2133191"/>
            <a:chExt cx="3205383" cy="1622445"/>
          </a:xfrm>
        </p:grpSpPr>
        <p:sp>
          <p:nvSpPr>
            <p:cNvPr id="231" name="Rounded Rectangle 230"/>
            <p:cNvSpPr/>
            <p:nvPr/>
          </p:nvSpPr>
          <p:spPr>
            <a:xfrm>
              <a:off x="5247599" y="2133191"/>
              <a:ext cx="430627" cy="810030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232" name="Straight Connector 231"/>
            <p:cNvCxnSpPr>
              <a:endCxn id="240" idx="6"/>
            </p:cNvCxnSpPr>
            <p:nvPr/>
          </p:nvCxnSpPr>
          <p:spPr>
            <a:xfrm flipV="1">
              <a:off x="5678226" y="2316071"/>
              <a:ext cx="2774756" cy="7628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Straight Connector 232"/>
            <p:cNvCxnSpPr>
              <a:endCxn id="241" idx="6"/>
            </p:cNvCxnSpPr>
            <p:nvPr/>
          </p:nvCxnSpPr>
          <p:spPr>
            <a:xfrm flipV="1">
              <a:off x="5678226" y="2760341"/>
              <a:ext cx="2774756" cy="7628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grpSp>
          <p:nvGrpSpPr>
            <p:cNvPr id="234" name="Group 233"/>
            <p:cNvGrpSpPr/>
            <p:nvPr/>
          </p:nvGrpSpPr>
          <p:grpSpPr>
            <a:xfrm>
              <a:off x="5861105" y="2133191"/>
              <a:ext cx="365760" cy="1622445"/>
              <a:chOff x="5861105" y="2133191"/>
              <a:chExt cx="365760" cy="1622445"/>
            </a:xfrm>
          </p:grpSpPr>
          <p:grpSp>
            <p:nvGrpSpPr>
              <p:cNvPr id="262" name="Group 261"/>
              <p:cNvGrpSpPr/>
              <p:nvPr/>
            </p:nvGrpSpPr>
            <p:grpSpPr>
              <a:xfrm>
                <a:off x="5861105" y="3065738"/>
                <a:ext cx="365760" cy="689898"/>
                <a:chOff x="7527818" y="3399502"/>
                <a:chExt cx="365760" cy="689898"/>
              </a:xfrm>
            </p:grpSpPr>
            <p:sp>
              <p:nvSpPr>
                <p:cNvPr id="266" name="Rounded Rectangle 265"/>
                <p:cNvSpPr/>
                <p:nvPr/>
              </p:nvSpPr>
              <p:spPr>
                <a:xfrm>
                  <a:off x="7527818" y="3399502"/>
                  <a:ext cx="365760" cy="689898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grpSp>
              <p:nvGrpSpPr>
                <p:cNvPr id="267" name="Group 266"/>
                <p:cNvGrpSpPr/>
                <p:nvPr/>
              </p:nvGrpSpPr>
              <p:grpSpPr>
                <a:xfrm>
                  <a:off x="7596548" y="3446841"/>
                  <a:ext cx="228300" cy="595221"/>
                  <a:chOff x="6229860" y="2963660"/>
                  <a:chExt cx="228300" cy="595221"/>
                </a:xfrm>
              </p:grpSpPr>
              <p:sp>
                <p:nvSpPr>
                  <p:cNvPr id="268" name="Rounded Rectangle 267"/>
                  <p:cNvSpPr/>
                  <p:nvPr/>
                </p:nvSpPr>
                <p:spPr>
                  <a:xfrm>
                    <a:off x="6229860" y="2963660"/>
                    <a:ext cx="228299" cy="297683"/>
                  </a:xfrm>
                  <a:prstGeom prst="roundRect">
                    <a:avLst/>
                  </a:prstGeom>
                  <a:solidFill>
                    <a:srgbClr val="5B9BD5">
                      <a:lumMod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35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rPr>
                      <a:t>S</a:t>
                    </a:r>
                  </a:p>
                </p:txBody>
              </p:sp>
              <p:sp>
                <p:nvSpPr>
                  <p:cNvPr id="269" name="Rounded Rectangle 268"/>
                  <p:cNvSpPr/>
                  <p:nvPr/>
                </p:nvSpPr>
                <p:spPr>
                  <a:xfrm>
                    <a:off x="6229861" y="3261198"/>
                    <a:ext cx="228299" cy="297683"/>
                  </a:xfrm>
                  <a:prstGeom prst="roundRect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35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rPr>
                      <a:t>P</a:t>
                    </a:r>
                  </a:p>
                </p:txBody>
              </p:sp>
            </p:grpSp>
          </p:grpSp>
          <p:cxnSp>
            <p:nvCxnSpPr>
              <p:cNvPr id="263" name="Straight Connector 262"/>
              <p:cNvCxnSpPr>
                <a:stCxn id="264" idx="0"/>
                <a:endCxn id="266" idx="0"/>
              </p:cNvCxnSpPr>
              <p:nvPr/>
            </p:nvCxnSpPr>
            <p:spPr>
              <a:xfrm>
                <a:off x="6043985" y="2133191"/>
                <a:ext cx="0" cy="932547"/>
              </a:xfrm>
              <a:prstGeom prst="line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4" name="Oval 263"/>
              <p:cNvSpPr/>
              <p:nvPr/>
            </p:nvSpPr>
            <p:spPr>
              <a:xfrm>
                <a:off x="5861105" y="213319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5861105" y="257746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6603144" y="2133191"/>
              <a:ext cx="365760" cy="1622445"/>
              <a:chOff x="5861105" y="2133191"/>
              <a:chExt cx="365760" cy="1622445"/>
            </a:xfrm>
          </p:grpSpPr>
          <p:grpSp>
            <p:nvGrpSpPr>
              <p:cNvPr id="254" name="Group 253"/>
              <p:cNvGrpSpPr/>
              <p:nvPr/>
            </p:nvGrpSpPr>
            <p:grpSpPr>
              <a:xfrm>
                <a:off x="5861105" y="3065738"/>
                <a:ext cx="365760" cy="689898"/>
                <a:chOff x="7527818" y="3399502"/>
                <a:chExt cx="365760" cy="689898"/>
              </a:xfrm>
            </p:grpSpPr>
            <p:sp>
              <p:nvSpPr>
                <p:cNvPr id="258" name="Rounded Rectangle 257"/>
                <p:cNvSpPr/>
                <p:nvPr/>
              </p:nvSpPr>
              <p:spPr>
                <a:xfrm>
                  <a:off x="7527818" y="3399502"/>
                  <a:ext cx="365760" cy="689898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grpSp>
              <p:nvGrpSpPr>
                <p:cNvPr id="259" name="Group 258"/>
                <p:cNvGrpSpPr/>
                <p:nvPr/>
              </p:nvGrpSpPr>
              <p:grpSpPr>
                <a:xfrm>
                  <a:off x="7596548" y="3446841"/>
                  <a:ext cx="228300" cy="595221"/>
                  <a:chOff x="6229860" y="2963660"/>
                  <a:chExt cx="228300" cy="595221"/>
                </a:xfrm>
              </p:grpSpPr>
              <p:sp>
                <p:nvSpPr>
                  <p:cNvPr id="260" name="Rounded Rectangle 259"/>
                  <p:cNvSpPr/>
                  <p:nvPr/>
                </p:nvSpPr>
                <p:spPr>
                  <a:xfrm>
                    <a:off x="6229860" y="2963660"/>
                    <a:ext cx="228299" cy="297683"/>
                  </a:xfrm>
                  <a:prstGeom prst="roundRect">
                    <a:avLst/>
                  </a:prstGeom>
                  <a:solidFill>
                    <a:srgbClr val="5B9BD5">
                      <a:lumMod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35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rPr>
                      <a:t>S</a:t>
                    </a:r>
                  </a:p>
                </p:txBody>
              </p:sp>
              <p:sp>
                <p:nvSpPr>
                  <p:cNvPr id="261" name="Rounded Rectangle 260"/>
                  <p:cNvSpPr/>
                  <p:nvPr/>
                </p:nvSpPr>
                <p:spPr>
                  <a:xfrm>
                    <a:off x="6229861" y="3261198"/>
                    <a:ext cx="228299" cy="297683"/>
                  </a:xfrm>
                  <a:prstGeom prst="roundRect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35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rPr>
                      <a:t>P</a:t>
                    </a:r>
                  </a:p>
                </p:txBody>
              </p:sp>
            </p:grpSp>
          </p:grpSp>
          <p:cxnSp>
            <p:nvCxnSpPr>
              <p:cNvPr id="255" name="Straight Connector 254"/>
              <p:cNvCxnSpPr>
                <a:stCxn id="256" idx="0"/>
                <a:endCxn id="258" idx="0"/>
              </p:cNvCxnSpPr>
              <p:nvPr/>
            </p:nvCxnSpPr>
            <p:spPr>
              <a:xfrm>
                <a:off x="6043985" y="2133191"/>
                <a:ext cx="0" cy="932547"/>
              </a:xfrm>
              <a:prstGeom prst="line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6" name="Oval 255"/>
              <p:cNvSpPr/>
              <p:nvPr/>
            </p:nvSpPr>
            <p:spPr>
              <a:xfrm>
                <a:off x="5861105" y="213319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5861105" y="257746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7345183" y="2133191"/>
              <a:ext cx="365760" cy="1622445"/>
              <a:chOff x="5861105" y="2133191"/>
              <a:chExt cx="365760" cy="1622445"/>
            </a:xfrm>
          </p:grpSpPr>
          <p:grpSp>
            <p:nvGrpSpPr>
              <p:cNvPr id="246" name="Group 245"/>
              <p:cNvGrpSpPr/>
              <p:nvPr/>
            </p:nvGrpSpPr>
            <p:grpSpPr>
              <a:xfrm>
                <a:off x="5861105" y="3065738"/>
                <a:ext cx="365760" cy="689898"/>
                <a:chOff x="7527818" y="3399502"/>
                <a:chExt cx="365760" cy="689898"/>
              </a:xfrm>
            </p:grpSpPr>
            <p:sp>
              <p:nvSpPr>
                <p:cNvPr id="250" name="Rounded Rectangle 249"/>
                <p:cNvSpPr/>
                <p:nvPr/>
              </p:nvSpPr>
              <p:spPr>
                <a:xfrm>
                  <a:off x="7527818" y="3399502"/>
                  <a:ext cx="365760" cy="689898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grpSp>
              <p:nvGrpSpPr>
                <p:cNvPr id="251" name="Group 250"/>
                <p:cNvGrpSpPr/>
                <p:nvPr/>
              </p:nvGrpSpPr>
              <p:grpSpPr>
                <a:xfrm>
                  <a:off x="7596548" y="3446841"/>
                  <a:ext cx="228300" cy="595221"/>
                  <a:chOff x="6229860" y="2963660"/>
                  <a:chExt cx="228300" cy="595221"/>
                </a:xfrm>
              </p:grpSpPr>
              <p:sp>
                <p:nvSpPr>
                  <p:cNvPr id="252" name="Rounded Rectangle 251"/>
                  <p:cNvSpPr/>
                  <p:nvPr/>
                </p:nvSpPr>
                <p:spPr>
                  <a:xfrm>
                    <a:off x="6229860" y="2963660"/>
                    <a:ext cx="228299" cy="297683"/>
                  </a:xfrm>
                  <a:prstGeom prst="roundRect">
                    <a:avLst/>
                  </a:prstGeom>
                  <a:solidFill>
                    <a:srgbClr val="5B9BD5">
                      <a:lumMod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35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rPr>
                      <a:t>S</a:t>
                    </a:r>
                  </a:p>
                </p:txBody>
              </p:sp>
              <p:sp>
                <p:nvSpPr>
                  <p:cNvPr id="253" name="Rounded Rectangle 252"/>
                  <p:cNvSpPr/>
                  <p:nvPr/>
                </p:nvSpPr>
                <p:spPr>
                  <a:xfrm>
                    <a:off x="6229861" y="3261198"/>
                    <a:ext cx="228299" cy="297683"/>
                  </a:xfrm>
                  <a:prstGeom prst="roundRect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35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rPr>
                      <a:t>P</a:t>
                    </a:r>
                  </a:p>
                </p:txBody>
              </p:sp>
            </p:grpSp>
          </p:grpSp>
          <p:cxnSp>
            <p:nvCxnSpPr>
              <p:cNvPr id="247" name="Straight Connector 246"/>
              <p:cNvCxnSpPr>
                <a:stCxn id="248" idx="0"/>
                <a:endCxn id="250" idx="0"/>
              </p:cNvCxnSpPr>
              <p:nvPr/>
            </p:nvCxnSpPr>
            <p:spPr>
              <a:xfrm>
                <a:off x="6043985" y="2133191"/>
                <a:ext cx="0" cy="932547"/>
              </a:xfrm>
              <a:prstGeom prst="line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8" name="Oval 247"/>
              <p:cNvSpPr/>
              <p:nvPr/>
            </p:nvSpPr>
            <p:spPr>
              <a:xfrm>
                <a:off x="5861105" y="213319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5861105" y="257746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237" name="Group 236"/>
            <p:cNvGrpSpPr/>
            <p:nvPr/>
          </p:nvGrpSpPr>
          <p:grpSpPr>
            <a:xfrm>
              <a:off x="8087222" y="2133191"/>
              <a:ext cx="365760" cy="1622445"/>
              <a:chOff x="5861105" y="2133191"/>
              <a:chExt cx="365760" cy="1622445"/>
            </a:xfrm>
          </p:grpSpPr>
          <p:grpSp>
            <p:nvGrpSpPr>
              <p:cNvPr id="238" name="Group 237"/>
              <p:cNvGrpSpPr/>
              <p:nvPr/>
            </p:nvGrpSpPr>
            <p:grpSpPr>
              <a:xfrm>
                <a:off x="5861105" y="3065738"/>
                <a:ext cx="365760" cy="689898"/>
                <a:chOff x="7527818" y="3399502"/>
                <a:chExt cx="365760" cy="689898"/>
              </a:xfrm>
            </p:grpSpPr>
            <p:sp>
              <p:nvSpPr>
                <p:cNvPr id="242" name="Rounded Rectangle 241"/>
                <p:cNvSpPr/>
                <p:nvPr/>
              </p:nvSpPr>
              <p:spPr>
                <a:xfrm>
                  <a:off x="7527818" y="3399502"/>
                  <a:ext cx="365760" cy="689898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grpSp>
              <p:nvGrpSpPr>
                <p:cNvPr id="243" name="Group 242"/>
                <p:cNvGrpSpPr/>
                <p:nvPr/>
              </p:nvGrpSpPr>
              <p:grpSpPr>
                <a:xfrm>
                  <a:off x="7596548" y="3446841"/>
                  <a:ext cx="228300" cy="595221"/>
                  <a:chOff x="6229860" y="2963660"/>
                  <a:chExt cx="228300" cy="595221"/>
                </a:xfrm>
              </p:grpSpPr>
              <p:sp>
                <p:nvSpPr>
                  <p:cNvPr id="244" name="Rounded Rectangle 243"/>
                  <p:cNvSpPr/>
                  <p:nvPr/>
                </p:nvSpPr>
                <p:spPr>
                  <a:xfrm>
                    <a:off x="6229860" y="2963660"/>
                    <a:ext cx="228299" cy="297683"/>
                  </a:xfrm>
                  <a:prstGeom prst="roundRect">
                    <a:avLst/>
                  </a:prstGeom>
                  <a:solidFill>
                    <a:srgbClr val="5B9BD5">
                      <a:lumMod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35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rPr>
                      <a:t>S</a:t>
                    </a:r>
                  </a:p>
                </p:txBody>
              </p:sp>
              <p:sp>
                <p:nvSpPr>
                  <p:cNvPr id="245" name="Rounded Rectangle 244"/>
                  <p:cNvSpPr/>
                  <p:nvPr/>
                </p:nvSpPr>
                <p:spPr>
                  <a:xfrm>
                    <a:off x="6229861" y="3261198"/>
                    <a:ext cx="228299" cy="297683"/>
                  </a:xfrm>
                  <a:prstGeom prst="roundRect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35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rPr>
                      <a:t>P</a:t>
                    </a:r>
                  </a:p>
                </p:txBody>
              </p:sp>
            </p:grpSp>
          </p:grpSp>
          <p:cxnSp>
            <p:nvCxnSpPr>
              <p:cNvPr id="239" name="Straight Connector 238"/>
              <p:cNvCxnSpPr>
                <a:stCxn id="240" idx="0"/>
                <a:endCxn id="242" idx="0"/>
              </p:cNvCxnSpPr>
              <p:nvPr/>
            </p:nvCxnSpPr>
            <p:spPr>
              <a:xfrm>
                <a:off x="6043985" y="2133191"/>
                <a:ext cx="0" cy="932547"/>
              </a:xfrm>
              <a:prstGeom prst="line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0" name="Oval 239"/>
              <p:cNvSpPr/>
              <p:nvPr/>
            </p:nvSpPr>
            <p:spPr>
              <a:xfrm>
                <a:off x="5861105" y="213319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5861105" y="257746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</p:grpSp>
      <p:grpSp>
        <p:nvGrpSpPr>
          <p:cNvPr id="270" name="subarray"/>
          <p:cNvGrpSpPr/>
          <p:nvPr/>
        </p:nvGrpSpPr>
        <p:grpSpPr>
          <a:xfrm>
            <a:off x="501524" y="3322525"/>
            <a:ext cx="2404037" cy="1216834"/>
            <a:chOff x="5247599" y="2133191"/>
            <a:chExt cx="3205383" cy="1622445"/>
          </a:xfrm>
        </p:grpSpPr>
        <p:sp>
          <p:nvSpPr>
            <p:cNvPr id="271" name="Rounded Rectangle 270"/>
            <p:cNvSpPr/>
            <p:nvPr/>
          </p:nvSpPr>
          <p:spPr>
            <a:xfrm>
              <a:off x="5247599" y="2133191"/>
              <a:ext cx="430627" cy="810030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272" name="Straight Connector 271"/>
            <p:cNvCxnSpPr>
              <a:endCxn id="280" idx="6"/>
            </p:cNvCxnSpPr>
            <p:nvPr/>
          </p:nvCxnSpPr>
          <p:spPr>
            <a:xfrm flipV="1">
              <a:off x="5678226" y="2316071"/>
              <a:ext cx="2774756" cy="7628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73" name="Straight Connector 272"/>
            <p:cNvCxnSpPr>
              <a:endCxn id="281" idx="6"/>
            </p:cNvCxnSpPr>
            <p:nvPr/>
          </p:nvCxnSpPr>
          <p:spPr>
            <a:xfrm flipV="1">
              <a:off x="5678226" y="2760341"/>
              <a:ext cx="2774756" cy="7628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grpSp>
          <p:nvGrpSpPr>
            <p:cNvPr id="274" name="Group 273"/>
            <p:cNvGrpSpPr/>
            <p:nvPr/>
          </p:nvGrpSpPr>
          <p:grpSpPr>
            <a:xfrm>
              <a:off x="5861105" y="2133191"/>
              <a:ext cx="365760" cy="1622445"/>
              <a:chOff x="5861105" y="2133191"/>
              <a:chExt cx="365760" cy="1622445"/>
            </a:xfrm>
          </p:grpSpPr>
          <p:grpSp>
            <p:nvGrpSpPr>
              <p:cNvPr id="302" name="Group 301"/>
              <p:cNvGrpSpPr/>
              <p:nvPr/>
            </p:nvGrpSpPr>
            <p:grpSpPr>
              <a:xfrm>
                <a:off x="5861105" y="3065738"/>
                <a:ext cx="365760" cy="689898"/>
                <a:chOff x="7527818" y="3399502"/>
                <a:chExt cx="365760" cy="689898"/>
              </a:xfrm>
            </p:grpSpPr>
            <p:sp>
              <p:nvSpPr>
                <p:cNvPr id="306" name="Rounded Rectangle 305"/>
                <p:cNvSpPr/>
                <p:nvPr/>
              </p:nvSpPr>
              <p:spPr>
                <a:xfrm>
                  <a:off x="7527818" y="3399502"/>
                  <a:ext cx="365760" cy="689898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grpSp>
              <p:nvGrpSpPr>
                <p:cNvPr id="307" name="Group 306"/>
                <p:cNvGrpSpPr/>
                <p:nvPr/>
              </p:nvGrpSpPr>
              <p:grpSpPr>
                <a:xfrm>
                  <a:off x="7596548" y="3446841"/>
                  <a:ext cx="228300" cy="595221"/>
                  <a:chOff x="6229860" y="2963660"/>
                  <a:chExt cx="228300" cy="595221"/>
                </a:xfrm>
              </p:grpSpPr>
              <p:sp>
                <p:nvSpPr>
                  <p:cNvPr id="308" name="Rounded Rectangle 307"/>
                  <p:cNvSpPr/>
                  <p:nvPr/>
                </p:nvSpPr>
                <p:spPr>
                  <a:xfrm>
                    <a:off x="6229860" y="2963660"/>
                    <a:ext cx="228299" cy="297683"/>
                  </a:xfrm>
                  <a:prstGeom prst="roundRect">
                    <a:avLst/>
                  </a:prstGeom>
                  <a:solidFill>
                    <a:srgbClr val="5B9BD5">
                      <a:lumMod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35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rPr>
                      <a:t>S</a:t>
                    </a:r>
                  </a:p>
                </p:txBody>
              </p:sp>
              <p:sp>
                <p:nvSpPr>
                  <p:cNvPr id="309" name="Rounded Rectangle 308"/>
                  <p:cNvSpPr/>
                  <p:nvPr/>
                </p:nvSpPr>
                <p:spPr>
                  <a:xfrm>
                    <a:off x="6229861" y="3261198"/>
                    <a:ext cx="228299" cy="297683"/>
                  </a:xfrm>
                  <a:prstGeom prst="roundRect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35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rPr>
                      <a:t>P</a:t>
                    </a:r>
                  </a:p>
                </p:txBody>
              </p:sp>
            </p:grpSp>
          </p:grpSp>
          <p:cxnSp>
            <p:nvCxnSpPr>
              <p:cNvPr id="303" name="Straight Connector 302"/>
              <p:cNvCxnSpPr>
                <a:stCxn id="304" idx="0"/>
                <a:endCxn id="306" idx="0"/>
              </p:cNvCxnSpPr>
              <p:nvPr/>
            </p:nvCxnSpPr>
            <p:spPr>
              <a:xfrm>
                <a:off x="6043985" y="2133191"/>
                <a:ext cx="0" cy="932547"/>
              </a:xfrm>
              <a:prstGeom prst="line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04" name="Oval 303"/>
              <p:cNvSpPr/>
              <p:nvPr/>
            </p:nvSpPr>
            <p:spPr>
              <a:xfrm>
                <a:off x="5861105" y="213319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5861105" y="257746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275" name="Group 274"/>
            <p:cNvGrpSpPr/>
            <p:nvPr/>
          </p:nvGrpSpPr>
          <p:grpSpPr>
            <a:xfrm>
              <a:off x="6603144" y="2133191"/>
              <a:ext cx="365760" cy="1622445"/>
              <a:chOff x="5861105" y="2133191"/>
              <a:chExt cx="365760" cy="1622445"/>
            </a:xfrm>
          </p:grpSpPr>
          <p:grpSp>
            <p:nvGrpSpPr>
              <p:cNvPr id="294" name="Group 293"/>
              <p:cNvGrpSpPr/>
              <p:nvPr/>
            </p:nvGrpSpPr>
            <p:grpSpPr>
              <a:xfrm>
                <a:off x="5861105" y="3065738"/>
                <a:ext cx="365760" cy="689898"/>
                <a:chOff x="7527818" y="3399502"/>
                <a:chExt cx="365760" cy="689898"/>
              </a:xfrm>
            </p:grpSpPr>
            <p:sp>
              <p:nvSpPr>
                <p:cNvPr id="298" name="Rounded Rectangle 297"/>
                <p:cNvSpPr/>
                <p:nvPr/>
              </p:nvSpPr>
              <p:spPr>
                <a:xfrm>
                  <a:off x="7527818" y="3399502"/>
                  <a:ext cx="365760" cy="689898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grpSp>
              <p:nvGrpSpPr>
                <p:cNvPr id="299" name="Group 298"/>
                <p:cNvGrpSpPr/>
                <p:nvPr/>
              </p:nvGrpSpPr>
              <p:grpSpPr>
                <a:xfrm>
                  <a:off x="7596548" y="3446841"/>
                  <a:ext cx="228300" cy="595221"/>
                  <a:chOff x="6229860" y="2963660"/>
                  <a:chExt cx="228300" cy="595221"/>
                </a:xfrm>
              </p:grpSpPr>
              <p:sp>
                <p:nvSpPr>
                  <p:cNvPr id="300" name="Rounded Rectangle 299"/>
                  <p:cNvSpPr/>
                  <p:nvPr/>
                </p:nvSpPr>
                <p:spPr>
                  <a:xfrm>
                    <a:off x="6229860" y="2963660"/>
                    <a:ext cx="228299" cy="297683"/>
                  </a:xfrm>
                  <a:prstGeom prst="roundRect">
                    <a:avLst/>
                  </a:prstGeom>
                  <a:solidFill>
                    <a:srgbClr val="5B9BD5">
                      <a:lumMod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35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rPr>
                      <a:t>S</a:t>
                    </a:r>
                  </a:p>
                </p:txBody>
              </p:sp>
              <p:sp>
                <p:nvSpPr>
                  <p:cNvPr id="301" name="Rounded Rectangle 300"/>
                  <p:cNvSpPr/>
                  <p:nvPr/>
                </p:nvSpPr>
                <p:spPr>
                  <a:xfrm>
                    <a:off x="6229861" y="3261198"/>
                    <a:ext cx="228299" cy="297683"/>
                  </a:xfrm>
                  <a:prstGeom prst="roundRect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35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rPr>
                      <a:t>P</a:t>
                    </a:r>
                  </a:p>
                </p:txBody>
              </p:sp>
            </p:grpSp>
          </p:grpSp>
          <p:cxnSp>
            <p:nvCxnSpPr>
              <p:cNvPr id="295" name="Straight Connector 294"/>
              <p:cNvCxnSpPr>
                <a:stCxn id="296" idx="0"/>
                <a:endCxn id="298" idx="0"/>
              </p:cNvCxnSpPr>
              <p:nvPr/>
            </p:nvCxnSpPr>
            <p:spPr>
              <a:xfrm>
                <a:off x="6043985" y="2133191"/>
                <a:ext cx="0" cy="932547"/>
              </a:xfrm>
              <a:prstGeom prst="line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96" name="Oval 295"/>
              <p:cNvSpPr/>
              <p:nvPr/>
            </p:nvSpPr>
            <p:spPr>
              <a:xfrm>
                <a:off x="5861105" y="213319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5861105" y="257746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>
              <a:off x="7345183" y="2133191"/>
              <a:ext cx="365760" cy="1622445"/>
              <a:chOff x="5861105" y="2133191"/>
              <a:chExt cx="365760" cy="1622445"/>
            </a:xfrm>
          </p:grpSpPr>
          <p:grpSp>
            <p:nvGrpSpPr>
              <p:cNvPr id="286" name="Group 285"/>
              <p:cNvGrpSpPr/>
              <p:nvPr/>
            </p:nvGrpSpPr>
            <p:grpSpPr>
              <a:xfrm>
                <a:off x="5861105" y="3065738"/>
                <a:ext cx="365760" cy="689898"/>
                <a:chOff x="7527818" y="3399502"/>
                <a:chExt cx="365760" cy="689898"/>
              </a:xfrm>
            </p:grpSpPr>
            <p:sp>
              <p:nvSpPr>
                <p:cNvPr id="290" name="Rounded Rectangle 289"/>
                <p:cNvSpPr/>
                <p:nvPr/>
              </p:nvSpPr>
              <p:spPr>
                <a:xfrm>
                  <a:off x="7527818" y="3399502"/>
                  <a:ext cx="365760" cy="689898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grpSp>
              <p:nvGrpSpPr>
                <p:cNvPr id="291" name="Group 290"/>
                <p:cNvGrpSpPr/>
                <p:nvPr/>
              </p:nvGrpSpPr>
              <p:grpSpPr>
                <a:xfrm>
                  <a:off x="7596548" y="3446841"/>
                  <a:ext cx="228300" cy="595221"/>
                  <a:chOff x="6229860" y="2963660"/>
                  <a:chExt cx="228300" cy="595221"/>
                </a:xfrm>
              </p:grpSpPr>
              <p:sp>
                <p:nvSpPr>
                  <p:cNvPr id="292" name="Rounded Rectangle 291"/>
                  <p:cNvSpPr/>
                  <p:nvPr/>
                </p:nvSpPr>
                <p:spPr>
                  <a:xfrm>
                    <a:off x="6229860" y="2963660"/>
                    <a:ext cx="228299" cy="297683"/>
                  </a:xfrm>
                  <a:prstGeom prst="roundRect">
                    <a:avLst/>
                  </a:prstGeom>
                  <a:solidFill>
                    <a:srgbClr val="5B9BD5">
                      <a:lumMod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35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rPr>
                      <a:t>S</a:t>
                    </a:r>
                  </a:p>
                </p:txBody>
              </p:sp>
              <p:sp>
                <p:nvSpPr>
                  <p:cNvPr id="293" name="Rounded Rectangle 292"/>
                  <p:cNvSpPr/>
                  <p:nvPr/>
                </p:nvSpPr>
                <p:spPr>
                  <a:xfrm>
                    <a:off x="6229861" y="3261198"/>
                    <a:ext cx="228299" cy="297683"/>
                  </a:xfrm>
                  <a:prstGeom prst="roundRect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35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rPr>
                      <a:t>P</a:t>
                    </a:r>
                  </a:p>
                </p:txBody>
              </p:sp>
            </p:grpSp>
          </p:grpSp>
          <p:cxnSp>
            <p:nvCxnSpPr>
              <p:cNvPr id="287" name="Straight Connector 286"/>
              <p:cNvCxnSpPr>
                <a:stCxn id="288" idx="0"/>
                <a:endCxn id="290" idx="0"/>
              </p:cNvCxnSpPr>
              <p:nvPr/>
            </p:nvCxnSpPr>
            <p:spPr>
              <a:xfrm>
                <a:off x="6043985" y="2133191"/>
                <a:ext cx="0" cy="932547"/>
              </a:xfrm>
              <a:prstGeom prst="line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8" name="Oval 287"/>
              <p:cNvSpPr/>
              <p:nvPr/>
            </p:nvSpPr>
            <p:spPr>
              <a:xfrm>
                <a:off x="5861105" y="213319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89" name="Oval 288"/>
              <p:cNvSpPr/>
              <p:nvPr/>
            </p:nvSpPr>
            <p:spPr>
              <a:xfrm>
                <a:off x="5861105" y="257746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>
              <a:off x="8087222" y="2133191"/>
              <a:ext cx="365760" cy="1622445"/>
              <a:chOff x="5861105" y="2133191"/>
              <a:chExt cx="365760" cy="1622445"/>
            </a:xfrm>
          </p:grpSpPr>
          <p:grpSp>
            <p:nvGrpSpPr>
              <p:cNvPr id="278" name="Group 277"/>
              <p:cNvGrpSpPr/>
              <p:nvPr/>
            </p:nvGrpSpPr>
            <p:grpSpPr>
              <a:xfrm>
                <a:off x="5861105" y="3065738"/>
                <a:ext cx="365760" cy="689898"/>
                <a:chOff x="7527818" y="3399502"/>
                <a:chExt cx="365760" cy="689898"/>
              </a:xfrm>
            </p:grpSpPr>
            <p:sp>
              <p:nvSpPr>
                <p:cNvPr id="282" name="Rounded Rectangle 281"/>
                <p:cNvSpPr/>
                <p:nvPr/>
              </p:nvSpPr>
              <p:spPr>
                <a:xfrm>
                  <a:off x="7527818" y="3399502"/>
                  <a:ext cx="365760" cy="689898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grpSp>
              <p:nvGrpSpPr>
                <p:cNvPr id="283" name="Group 282"/>
                <p:cNvGrpSpPr/>
                <p:nvPr/>
              </p:nvGrpSpPr>
              <p:grpSpPr>
                <a:xfrm>
                  <a:off x="7596548" y="3446841"/>
                  <a:ext cx="228300" cy="595221"/>
                  <a:chOff x="6229860" y="2963660"/>
                  <a:chExt cx="228300" cy="595221"/>
                </a:xfrm>
              </p:grpSpPr>
              <p:sp>
                <p:nvSpPr>
                  <p:cNvPr id="284" name="Rounded Rectangle 283"/>
                  <p:cNvSpPr/>
                  <p:nvPr/>
                </p:nvSpPr>
                <p:spPr>
                  <a:xfrm>
                    <a:off x="6229860" y="2963660"/>
                    <a:ext cx="228299" cy="297683"/>
                  </a:xfrm>
                  <a:prstGeom prst="roundRect">
                    <a:avLst/>
                  </a:prstGeom>
                  <a:solidFill>
                    <a:srgbClr val="5B9BD5">
                      <a:lumMod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35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rPr>
                      <a:t>S</a:t>
                    </a:r>
                  </a:p>
                </p:txBody>
              </p:sp>
              <p:sp>
                <p:nvSpPr>
                  <p:cNvPr id="285" name="Rounded Rectangle 284"/>
                  <p:cNvSpPr/>
                  <p:nvPr/>
                </p:nvSpPr>
                <p:spPr>
                  <a:xfrm>
                    <a:off x="6229861" y="3261198"/>
                    <a:ext cx="228299" cy="297683"/>
                  </a:xfrm>
                  <a:prstGeom prst="roundRect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35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rPr>
                      <a:t>P</a:t>
                    </a:r>
                  </a:p>
                </p:txBody>
              </p:sp>
            </p:grpSp>
          </p:grpSp>
          <p:cxnSp>
            <p:nvCxnSpPr>
              <p:cNvPr id="279" name="Straight Connector 278"/>
              <p:cNvCxnSpPr>
                <a:stCxn id="280" idx="0"/>
                <a:endCxn id="282" idx="0"/>
              </p:cNvCxnSpPr>
              <p:nvPr/>
            </p:nvCxnSpPr>
            <p:spPr>
              <a:xfrm>
                <a:off x="6043985" y="2133191"/>
                <a:ext cx="0" cy="932547"/>
              </a:xfrm>
              <a:prstGeom prst="line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0" name="Oval 279"/>
              <p:cNvSpPr/>
              <p:nvPr/>
            </p:nvSpPr>
            <p:spPr>
              <a:xfrm>
                <a:off x="5861105" y="213319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81" name="Oval 280"/>
              <p:cNvSpPr/>
              <p:nvPr/>
            </p:nvSpPr>
            <p:spPr>
              <a:xfrm>
                <a:off x="5861105" y="257746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</p:grpSp>
      <p:grpSp>
        <p:nvGrpSpPr>
          <p:cNvPr id="311" name="Group 310"/>
          <p:cNvGrpSpPr/>
          <p:nvPr/>
        </p:nvGrpSpPr>
        <p:grpSpPr>
          <a:xfrm>
            <a:off x="1134177" y="5147915"/>
            <a:ext cx="3441781" cy="670049"/>
            <a:chOff x="1512236" y="5544955"/>
            <a:chExt cx="4589041" cy="893398"/>
          </a:xfrm>
        </p:grpSpPr>
        <p:grpSp>
          <p:nvGrpSpPr>
            <p:cNvPr id="312" name="Group 311"/>
            <p:cNvGrpSpPr/>
            <p:nvPr/>
          </p:nvGrpSpPr>
          <p:grpSpPr>
            <a:xfrm>
              <a:off x="1512236" y="5626100"/>
              <a:ext cx="2570125" cy="812253"/>
              <a:chOff x="1512236" y="5626100"/>
              <a:chExt cx="2570125" cy="812253"/>
            </a:xfrm>
          </p:grpSpPr>
          <p:sp>
            <p:nvSpPr>
              <p:cNvPr id="314" name="Freeform 313"/>
              <p:cNvSpPr/>
              <p:nvPr/>
            </p:nvSpPr>
            <p:spPr>
              <a:xfrm>
                <a:off x="3759201" y="5626100"/>
                <a:ext cx="323160" cy="800100"/>
              </a:xfrm>
              <a:custGeom>
                <a:avLst/>
                <a:gdLst>
                  <a:gd name="connsiteX0" fmla="*/ 0 w 421029"/>
                  <a:gd name="connsiteY0" fmla="*/ 0 h 800100"/>
                  <a:gd name="connsiteX1" fmla="*/ 419100 w 421029"/>
                  <a:gd name="connsiteY1" fmla="*/ 177800 h 800100"/>
                  <a:gd name="connsiteX2" fmla="*/ 127000 w 421029"/>
                  <a:gd name="connsiteY2" fmla="*/ 80010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1029" h="800100">
                    <a:moveTo>
                      <a:pt x="0" y="0"/>
                    </a:moveTo>
                    <a:cubicBezTo>
                      <a:pt x="198966" y="22225"/>
                      <a:pt x="397933" y="44450"/>
                      <a:pt x="419100" y="177800"/>
                    </a:cubicBezTo>
                    <a:cubicBezTo>
                      <a:pt x="440267" y="311150"/>
                      <a:pt x="283633" y="555625"/>
                      <a:pt x="127000" y="800100"/>
                    </a:cubicBez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15" name="Freeform 314"/>
              <p:cNvSpPr/>
              <p:nvPr/>
            </p:nvSpPr>
            <p:spPr>
              <a:xfrm>
                <a:off x="3009241" y="5626100"/>
                <a:ext cx="323160" cy="800100"/>
              </a:xfrm>
              <a:custGeom>
                <a:avLst/>
                <a:gdLst>
                  <a:gd name="connsiteX0" fmla="*/ 0 w 421029"/>
                  <a:gd name="connsiteY0" fmla="*/ 0 h 800100"/>
                  <a:gd name="connsiteX1" fmla="*/ 419100 w 421029"/>
                  <a:gd name="connsiteY1" fmla="*/ 177800 h 800100"/>
                  <a:gd name="connsiteX2" fmla="*/ 127000 w 421029"/>
                  <a:gd name="connsiteY2" fmla="*/ 80010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1029" h="800100">
                    <a:moveTo>
                      <a:pt x="0" y="0"/>
                    </a:moveTo>
                    <a:cubicBezTo>
                      <a:pt x="198966" y="22225"/>
                      <a:pt x="397933" y="44450"/>
                      <a:pt x="419100" y="177800"/>
                    </a:cubicBezTo>
                    <a:cubicBezTo>
                      <a:pt x="440267" y="311150"/>
                      <a:pt x="283633" y="555625"/>
                      <a:pt x="127000" y="800100"/>
                    </a:cubicBez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16" name="Freeform 315"/>
              <p:cNvSpPr/>
              <p:nvPr/>
            </p:nvSpPr>
            <p:spPr>
              <a:xfrm>
                <a:off x="2262488" y="5638253"/>
                <a:ext cx="323160" cy="800100"/>
              </a:xfrm>
              <a:custGeom>
                <a:avLst/>
                <a:gdLst>
                  <a:gd name="connsiteX0" fmla="*/ 0 w 421029"/>
                  <a:gd name="connsiteY0" fmla="*/ 0 h 800100"/>
                  <a:gd name="connsiteX1" fmla="*/ 419100 w 421029"/>
                  <a:gd name="connsiteY1" fmla="*/ 177800 h 800100"/>
                  <a:gd name="connsiteX2" fmla="*/ 127000 w 421029"/>
                  <a:gd name="connsiteY2" fmla="*/ 80010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1029" h="800100">
                    <a:moveTo>
                      <a:pt x="0" y="0"/>
                    </a:moveTo>
                    <a:cubicBezTo>
                      <a:pt x="198966" y="22225"/>
                      <a:pt x="397933" y="44450"/>
                      <a:pt x="419100" y="177800"/>
                    </a:cubicBezTo>
                    <a:cubicBezTo>
                      <a:pt x="440267" y="311150"/>
                      <a:pt x="283633" y="555625"/>
                      <a:pt x="127000" y="800100"/>
                    </a:cubicBez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17" name="Freeform 316"/>
              <p:cNvSpPr/>
              <p:nvPr/>
            </p:nvSpPr>
            <p:spPr>
              <a:xfrm>
                <a:off x="1512236" y="5638253"/>
                <a:ext cx="323160" cy="800100"/>
              </a:xfrm>
              <a:custGeom>
                <a:avLst/>
                <a:gdLst>
                  <a:gd name="connsiteX0" fmla="*/ 0 w 421029"/>
                  <a:gd name="connsiteY0" fmla="*/ 0 h 800100"/>
                  <a:gd name="connsiteX1" fmla="*/ 419100 w 421029"/>
                  <a:gd name="connsiteY1" fmla="*/ 177800 h 800100"/>
                  <a:gd name="connsiteX2" fmla="*/ 127000 w 421029"/>
                  <a:gd name="connsiteY2" fmla="*/ 80010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1029" h="800100">
                    <a:moveTo>
                      <a:pt x="0" y="0"/>
                    </a:moveTo>
                    <a:cubicBezTo>
                      <a:pt x="198966" y="22225"/>
                      <a:pt x="397933" y="44450"/>
                      <a:pt x="419100" y="177800"/>
                    </a:cubicBezTo>
                    <a:cubicBezTo>
                      <a:pt x="440267" y="311150"/>
                      <a:pt x="283633" y="555625"/>
                      <a:pt x="127000" y="800100"/>
                    </a:cubicBez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313" name="ref1"/>
            <p:cNvSpPr/>
            <p:nvPr/>
          </p:nvSpPr>
          <p:spPr>
            <a:xfrm>
              <a:off x="3877536" y="5544955"/>
              <a:ext cx="2223741" cy="374766"/>
            </a:xfrm>
            <a:prstGeom prst="roundRect">
              <a:avLst/>
            </a:prstGeom>
            <a:noFill/>
            <a:ln w="571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Tw Cen MT"/>
                </a:rPr>
                <a:t>Precharging</a:t>
              </a:r>
            </a:p>
          </p:txBody>
        </p:sp>
      </p:grpSp>
      <p:sp>
        <p:nvSpPr>
          <p:cNvPr id="318" name="Rounded Rectangle 317"/>
          <p:cNvSpPr/>
          <p:nvPr/>
        </p:nvSpPr>
        <p:spPr>
          <a:xfrm>
            <a:off x="4722692" y="4776208"/>
            <a:ext cx="322970" cy="607523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319" name="Straight Connector 318"/>
          <p:cNvCxnSpPr>
            <a:endCxn id="350" idx="6"/>
          </p:cNvCxnSpPr>
          <p:nvPr/>
        </p:nvCxnSpPr>
        <p:spPr>
          <a:xfrm flipV="1">
            <a:off x="5045662" y="4913369"/>
            <a:ext cx="2081067" cy="5721"/>
          </a:xfrm>
          <a:prstGeom prst="line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20" name="Straight Connector 319"/>
          <p:cNvCxnSpPr>
            <a:endCxn id="351" idx="6"/>
          </p:cNvCxnSpPr>
          <p:nvPr/>
        </p:nvCxnSpPr>
        <p:spPr>
          <a:xfrm flipV="1">
            <a:off x="5045662" y="5246571"/>
            <a:ext cx="2081067" cy="5721"/>
          </a:xfrm>
          <a:prstGeom prst="line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321" name="Group 320"/>
          <p:cNvGrpSpPr/>
          <p:nvPr/>
        </p:nvGrpSpPr>
        <p:grpSpPr>
          <a:xfrm>
            <a:off x="5182821" y="5475619"/>
            <a:ext cx="274320" cy="517424"/>
            <a:chOff x="7527818" y="3399502"/>
            <a:chExt cx="365760" cy="689898"/>
          </a:xfrm>
        </p:grpSpPr>
        <p:sp>
          <p:nvSpPr>
            <p:cNvPr id="322" name="Rounded Rectangle 321"/>
            <p:cNvSpPr/>
            <p:nvPr/>
          </p:nvSpPr>
          <p:spPr>
            <a:xfrm>
              <a:off x="7527818" y="3399502"/>
              <a:ext cx="365760" cy="689898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323" name="Group 322"/>
            <p:cNvGrpSpPr/>
            <p:nvPr/>
          </p:nvGrpSpPr>
          <p:grpSpPr>
            <a:xfrm>
              <a:off x="7596548" y="3446841"/>
              <a:ext cx="228300" cy="595221"/>
              <a:chOff x="6229860" y="2963660"/>
              <a:chExt cx="228300" cy="595221"/>
            </a:xfrm>
          </p:grpSpPr>
          <p:sp>
            <p:nvSpPr>
              <p:cNvPr id="324" name="Rounded Rectangle 323"/>
              <p:cNvSpPr/>
              <p:nvPr/>
            </p:nvSpPr>
            <p:spPr>
              <a:xfrm>
                <a:off x="6229860" y="2963660"/>
                <a:ext cx="228299" cy="297683"/>
              </a:xfrm>
              <a:prstGeom prst="round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S</a:t>
                </a:r>
              </a:p>
            </p:txBody>
          </p:sp>
          <p:sp>
            <p:nvSpPr>
              <p:cNvPr id="325" name="Rounded Rectangle 324"/>
              <p:cNvSpPr/>
              <p:nvPr/>
            </p:nvSpPr>
            <p:spPr>
              <a:xfrm>
                <a:off x="6229861" y="3261198"/>
                <a:ext cx="228299" cy="297683"/>
              </a:xfrm>
              <a:prstGeom prst="roundRect">
                <a:avLst/>
              </a:prstGeom>
              <a:solidFill>
                <a:srgbClr val="ED7D31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P</a:t>
                </a:r>
              </a:p>
            </p:txBody>
          </p:sp>
        </p:grpSp>
      </p:grpSp>
      <p:sp>
        <p:nvSpPr>
          <p:cNvPr id="326" name="Oval 325"/>
          <p:cNvSpPr/>
          <p:nvPr/>
        </p:nvSpPr>
        <p:spPr>
          <a:xfrm>
            <a:off x="5182821" y="4776209"/>
            <a:ext cx="274320" cy="274320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27" name="Oval 326"/>
          <p:cNvSpPr/>
          <p:nvPr/>
        </p:nvSpPr>
        <p:spPr>
          <a:xfrm>
            <a:off x="5182821" y="5109411"/>
            <a:ext cx="274320" cy="27432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328" name="Straight Connector 327"/>
          <p:cNvCxnSpPr>
            <a:stCxn id="326" idx="0"/>
            <a:endCxn id="322" idx="0"/>
          </p:cNvCxnSpPr>
          <p:nvPr/>
        </p:nvCxnSpPr>
        <p:spPr>
          <a:xfrm>
            <a:off x="5319981" y="4776209"/>
            <a:ext cx="0" cy="699410"/>
          </a:xfrm>
          <a:prstGeom prst="line">
            <a:avLst/>
          </a:prstGeom>
          <a:solidFill>
            <a:sysClr val="window" lastClr="FFFFFF">
              <a:lumMod val="85000"/>
            </a:sysClr>
          </a:solidFill>
          <a:ln w="5715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329" name="Group 328"/>
          <p:cNvGrpSpPr/>
          <p:nvPr/>
        </p:nvGrpSpPr>
        <p:grpSpPr>
          <a:xfrm>
            <a:off x="5739350" y="5475619"/>
            <a:ext cx="274320" cy="517424"/>
            <a:chOff x="7527818" y="3399502"/>
            <a:chExt cx="365760" cy="689898"/>
          </a:xfrm>
        </p:grpSpPr>
        <p:sp>
          <p:nvSpPr>
            <p:cNvPr id="330" name="Rounded Rectangle 329"/>
            <p:cNvSpPr/>
            <p:nvPr/>
          </p:nvSpPr>
          <p:spPr>
            <a:xfrm>
              <a:off x="7527818" y="3399502"/>
              <a:ext cx="365760" cy="689898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331" name="Group 330"/>
            <p:cNvGrpSpPr/>
            <p:nvPr/>
          </p:nvGrpSpPr>
          <p:grpSpPr>
            <a:xfrm>
              <a:off x="7596548" y="3446841"/>
              <a:ext cx="228300" cy="595221"/>
              <a:chOff x="6229860" y="2963660"/>
              <a:chExt cx="228300" cy="595221"/>
            </a:xfrm>
          </p:grpSpPr>
          <p:sp>
            <p:nvSpPr>
              <p:cNvPr id="332" name="Rounded Rectangle 331"/>
              <p:cNvSpPr/>
              <p:nvPr/>
            </p:nvSpPr>
            <p:spPr>
              <a:xfrm>
                <a:off x="6229860" y="2963660"/>
                <a:ext cx="228299" cy="297683"/>
              </a:xfrm>
              <a:prstGeom prst="round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S</a:t>
                </a:r>
              </a:p>
            </p:txBody>
          </p:sp>
          <p:sp>
            <p:nvSpPr>
              <p:cNvPr id="333" name="Rounded Rectangle 332"/>
              <p:cNvSpPr/>
              <p:nvPr/>
            </p:nvSpPr>
            <p:spPr>
              <a:xfrm>
                <a:off x="6229861" y="3261198"/>
                <a:ext cx="228299" cy="297683"/>
              </a:xfrm>
              <a:prstGeom prst="roundRect">
                <a:avLst/>
              </a:prstGeom>
              <a:solidFill>
                <a:srgbClr val="ED7D31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P</a:t>
                </a:r>
              </a:p>
            </p:txBody>
          </p:sp>
        </p:grpSp>
      </p:grpSp>
      <p:sp>
        <p:nvSpPr>
          <p:cNvPr id="334" name="Oval 333"/>
          <p:cNvSpPr/>
          <p:nvPr/>
        </p:nvSpPr>
        <p:spPr>
          <a:xfrm>
            <a:off x="5739350" y="4776209"/>
            <a:ext cx="274320" cy="274320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35" name="Oval 334"/>
          <p:cNvSpPr/>
          <p:nvPr/>
        </p:nvSpPr>
        <p:spPr>
          <a:xfrm>
            <a:off x="5739350" y="5109411"/>
            <a:ext cx="274320" cy="27432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336" name="Straight Connector 335"/>
          <p:cNvCxnSpPr>
            <a:stCxn id="334" idx="0"/>
            <a:endCxn id="330" idx="0"/>
          </p:cNvCxnSpPr>
          <p:nvPr/>
        </p:nvCxnSpPr>
        <p:spPr>
          <a:xfrm>
            <a:off x="5876510" y="4776209"/>
            <a:ext cx="0" cy="699410"/>
          </a:xfrm>
          <a:prstGeom prst="line">
            <a:avLst/>
          </a:prstGeom>
          <a:solidFill>
            <a:sysClr val="window" lastClr="FFFFFF">
              <a:lumMod val="85000"/>
            </a:sysClr>
          </a:solidFill>
          <a:ln w="5715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337" name="Group 336"/>
          <p:cNvGrpSpPr/>
          <p:nvPr/>
        </p:nvGrpSpPr>
        <p:grpSpPr>
          <a:xfrm>
            <a:off x="6295880" y="5475619"/>
            <a:ext cx="274320" cy="517424"/>
            <a:chOff x="7527818" y="3399502"/>
            <a:chExt cx="365760" cy="689898"/>
          </a:xfrm>
        </p:grpSpPr>
        <p:sp>
          <p:nvSpPr>
            <p:cNvPr id="338" name="Rounded Rectangle 337"/>
            <p:cNvSpPr/>
            <p:nvPr/>
          </p:nvSpPr>
          <p:spPr>
            <a:xfrm>
              <a:off x="7527818" y="3399502"/>
              <a:ext cx="365760" cy="689898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339" name="Group 338"/>
            <p:cNvGrpSpPr/>
            <p:nvPr/>
          </p:nvGrpSpPr>
          <p:grpSpPr>
            <a:xfrm>
              <a:off x="7596548" y="3446841"/>
              <a:ext cx="228300" cy="595221"/>
              <a:chOff x="6229860" y="2963660"/>
              <a:chExt cx="228300" cy="595221"/>
            </a:xfrm>
          </p:grpSpPr>
          <p:sp>
            <p:nvSpPr>
              <p:cNvPr id="340" name="Rounded Rectangle 339"/>
              <p:cNvSpPr/>
              <p:nvPr/>
            </p:nvSpPr>
            <p:spPr>
              <a:xfrm>
                <a:off x="6229860" y="2963660"/>
                <a:ext cx="228299" cy="297683"/>
              </a:xfrm>
              <a:prstGeom prst="round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S</a:t>
                </a:r>
              </a:p>
            </p:txBody>
          </p:sp>
          <p:sp>
            <p:nvSpPr>
              <p:cNvPr id="341" name="Rounded Rectangle 340"/>
              <p:cNvSpPr/>
              <p:nvPr/>
            </p:nvSpPr>
            <p:spPr>
              <a:xfrm>
                <a:off x="6229861" y="3261198"/>
                <a:ext cx="228299" cy="297683"/>
              </a:xfrm>
              <a:prstGeom prst="roundRect">
                <a:avLst/>
              </a:prstGeom>
              <a:solidFill>
                <a:srgbClr val="ED7D31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P</a:t>
                </a:r>
              </a:p>
            </p:txBody>
          </p:sp>
        </p:grpSp>
      </p:grpSp>
      <p:sp>
        <p:nvSpPr>
          <p:cNvPr id="342" name="Oval 341"/>
          <p:cNvSpPr/>
          <p:nvPr/>
        </p:nvSpPr>
        <p:spPr>
          <a:xfrm>
            <a:off x="6295880" y="4776209"/>
            <a:ext cx="274320" cy="274320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43" name="Oval 342"/>
          <p:cNvSpPr/>
          <p:nvPr/>
        </p:nvSpPr>
        <p:spPr>
          <a:xfrm>
            <a:off x="6295880" y="5109411"/>
            <a:ext cx="274320" cy="27432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344" name="Straight Connector 343"/>
          <p:cNvCxnSpPr>
            <a:stCxn id="342" idx="0"/>
            <a:endCxn id="338" idx="0"/>
          </p:cNvCxnSpPr>
          <p:nvPr/>
        </p:nvCxnSpPr>
        <p:spPr>
          <a:xfrm>
            <a:off x="6433040" y="4776209"/>
            <a:ext cx="0" cy="699410"/>
          </a:xfrm>
          <a:prstGeom prst="line">
            <a:avLst/>
          </a:prstGeom>
          <a:solidFill>
            <a:sysClr val="window" lastClr="FFFFFF">
              <a:lumMod val="85000"/>
            </a:sysClr>
          </a:solidFill>
          <a:ln w="5715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345" name="Group 344"/>
          <p:cNvGrpSpPr/>
          <p:nvPr/>
        </p:nvGrpSpPr>
        <p:grpSpPr>
          <a:xfrm>
            <a:off x="6852409" y="5475619"/>
            <a:ext cx="274320" cy="517424"/>
            <a:chOff x="7527818" y="3399502"/>
            <a:chExt cx="365760" cy="689898"/>
          </a:xfrm>
        </p:grpSpPr>
        <p:sp>
          <p:nvSpPr>
            <p:cNvPr id="346" name="Rounded Rectangle 345"/>
            <p:cNvSpPr/>
            <p:nvPr/>
          </p:nvSpPr>
          <p:spPr>
            <a:xfrm>
              <a:off x="7527818" y="3399502"/>
              <a:ext cx="365760" cy="689898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347" name="Group 346"/>
            <p:cNvGrpSpPr/>
            <p:nvPr/>
          </p:nvGrpSpPr>
          <p:grpSpPr>
            <a:xfrm>
              <a:off x="7596548" y="3446841"/>
              <a:ext cx="228300" cy="595221"/>
              <a:chOff x="6229860" y="2963660"/>
              <a:chExt cx="228300" cy="595221"/>
            </a:xfrm>
          </p:grpSpPr>
          <p:sp>
            <p:nvSpPr>
              <p:cNvPr id="348" name="Rounded Rectangle 347"/>
              <p:cNvSpPr/>
              <p:nvPr/>
            </p:nvSpPr>
            <p:spPr>
              <a:xfrm>
                <a:off x="6229860" y="2963660"/>
                <a:ext cx="228299" cy="297683"/>
              </a:xfrm>
              <a:prstGeom prst="round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S</a:t>
                </a:r>
              </a:p>
            </p:txBody>
          </p:sp>
          <p:sp>
            <p:nvSpPr>
              <p:cNvPr id="349" name="Rounded Rectangle 348"/>
              <p:cNvSpPr/>
              <p:nvPr/>
            </p:nvSpPr>
            <p:spPr>
              <a:xfrm>
                <a:off x="6229861" y="3261198"/>
                <a:ext cx="228299" cy="297683"/>
              </a:xfrm>
              <a:prstGeom prst="roundRect">
                <a:avLst/>
              </a:prstGeom>
              <a:solidFill>
                <a:srgbClr val="ED7D31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P</a:t>
                </a:r>
              </a:p>
            </p:txBody>
          </p:sp>
        </p:grpSp>
      </p:grpSp>
      <p:sp>
        <p:nvSpPr>
          <p:cNvPr id="350" name="Oval 349"/>
          <p:cNvSpPr/>
          <p:nvPr/>
        </p:nvSpPr>
        <p:spPr>
          <a:xfrm>
            <a:off x="6852409" y="4776209"/>
            <a:ext cx="274320" cy="274320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51" name="Oval 350"/>
          <p:cNvSpPr/>
          <p:nvPr/>
        </p:nvSpPr>
        <p:spPr>
          <a:xfrm>
            <a:off x="6852409" y="5109411"/>
            <a:ext cx="274320" cy="27432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352" name="Straight Connector 351"/>
          <p:cNvCxnSpPr>
            <a:stCxn id="350" idx="0"/>
            <a:endCxn id="346" idx="0"/>
          </p:cNvCxnSpPr>
          <p:nvPr/>
        </p:nvCxnSpPr>
        <p:spPr>
          <a:xfrm>
            <a:off x="6989569" y="4776209"/>
            <a:ext cx="0" cy="699410"/>
          </a:xfrm>
          <a:prstGeom prst="line">
            <a:avLst/>
          </a:prstGeom>
          <a:solidFill>
            <a:sysClr val="window" lastClr="FFFFFF">
              <a:lumMod val="85000"/>
            </a:sysClr>
          </a:solidFill>
          <a:ln w="5715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53" name="ref1"/>
          <p:cNvSpPr/>
          <p:nvPr/>
        </p:nvSpPr>
        <p:spPr>
          <a:xfrm>
            <a:off x="7086454" y="4817683"/>
            <a:ext cx="1729997" cy="281075"/>
          </a:xfrm>
          <a:prstGeom prst="roundRect">
            <a:avLst/>
          </a:prstGeom>
          <a:noFill/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cs typeface="Tw Cen MT"/>
              </a:rPr>
              <a:t>Activated row</a:t>
            </a:r>
          </a:p>
        </p:txBody>
      </p:sp>
      <p:grpSp>
        <p:nvGrpSpPr>
          <p:cNvPr id="194" name="closed iso"/>
          <p:cNvGrpSpPr/>
          <p:nvPr/>
        </p:nvGrpSpPr>
        <p:grpSpPr>
          <a:xfrm>
            <a:off x="4964479" y="4481110"/>
            <a:ext cx="2243432" cy="310138"/>
            <a:chOff x="6235520" y="3801189"/>
            <a:chExt cx="1648889" cy="467501"/>
          </a:xfrm>
        </p:grpSpPr>
        <p:sp>
          <p:nvSpPr>
            <p:cNvPr id="383" name="iso highlight"/>
            <p:cNvSpPr/>
            <p:nvPr/>
          </p:nvSpPr>
          <p:spPr>
            <a:xfrm>
              <a:off x="6235520" y="3820259"/>
              <a:ext cx="1648889" cy="448431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4" name="Group 383"/>
            <p:cNvGrpSpPr/>
            <p:nvPr/>
          </p:nvGrpSpPr>
          <p:grpSpPr>
            <a:xfrm>
              <a:off x="6495645" y="3805186"/>
              <a:ext cx="2327" cy="462341"/>
              <a:chOff x="2211208" y="3911669"/>
              <a:chExt cx="2327" cy="462341"/>
            </a:xfrm>
          </p:grpSpPr>
          <p:cxnSp>
            <p:nvCxnSpPr>
              <p:cNvPr id="399" name="Straight Connector 398"/>
              <p:cNvCxnSpPr/>
              <p:nvPr/>
            </p:nvCxnSpPr>
            <p:spPr>
              <a:xfrm>
                <a:off x="2212371" y="3911669"/>
                <a:ext cx="0" cy="106781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/>
              <p:cNvCxnSpPr/>
              <p:nvPr/>
            </p:nvCxnSpPr>
            <p:spPr>
              <a:xfrm flipV="1">
                <a:off x="2211208" y="4318103"/>
                <a:ext cx="2327" cy="55907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oup 385"/>
            <p:cNvGrpSpPr/>
            <p:nvPr/>
          </p:nvGrpSpPr>
          <p:grpSpPr>
            <a:xfrm>
              <a:off x="6905534" y="3806349"/>
              <a:ext cx="2327" cy="462341"/>
              <a:chOff x="2204374" y="3911669"/>
              <a:chExt cx="2327" cy="462341"/>
            </a:xfrm>
          </p:grpSpPr>
          <p:cxnSp>
            <p:nvCxnSpPr>
              <p:cNvPr id="397" name="Straight Connector 396"/>
              <p:cNvCxnSpPr/>
              <p:nvPr/>
            </p:nvCxnSpPr>
            <p:spPr>
              <a:xfrm>
                <a:off x="2205537" y="3911669"/>
                <a:ext cx="0" cy="106781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/>
              <p:cNvCxnSpPr/>
              <p:nvPr/>
            </p:nvCxnSpPr>
            <p:spPr>
              <a:xfrm flipV="1">
                <a:off x="2204374" y="4318103"/>
                <a:ext cx="2327" cy="55907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7" name="Group 386"/>
            <p:cNvGrpSpPr/>
            <p:nvPr/>
          </p:nvGrpSpPr>
          <p:grpSpPr>
            <a:xfrm>
              <a:off x="7312195" y="3806349"/>
              <a:ext cx="2115" cy="462341"/>
              <a:chOff x="2193959" y="3911669"/>
              <a:chExt cx="2115" cy="462341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2195019" y="3911669"/>
                <a:ext cx="0" cy="106781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 flipV="1">
                <a:off x="2193959" y="4318103"/>
                <a:ext cx="2115" cy="55907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8" name="Group 387"/>
            <p:cNvGrpSpPr/>
            <p:nvPr/>
          </p:nvGrpSpPr>
          <p:grpSpPr>
            <a:xfrm>
              <a:off x="7722766" y="3801189"/>
              <a:ext cx="2327" cy="462341"/>
              <a:chOff x="2190615" y="3911669"/>
              <a:chExt cx="2327" cy="462341"/>
            </a:xfrm>
          </p:grpSpPr>
          <p:cxnSp>
            <p:nvCxnSpPr>
              <p:cNvPr id="393" name="Straight Connector 392"/>
              <p:cNvCxnSpPr/>
              <p:nvPr/>
            </p:nvCxnSpPr>
            <p:spPr>
              <a:xfrm>
                <a:off x="2191777" y="3911669"/>
                <a:ext cx="0" cy="106781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/>
              <p:cNvCxnSpPr/>
              <p:nvPr/>
            </p:nvCxnSpPr>
            <p:spPr>
              <a:xfrm flipV="1">
                <a:off x="2190615" y="4318103"/>
                <a:ext cx="2327" cy="55907"/>
              </a:xfrm>
              <a:prstGeom prst="line">
                <a:avLst/>
              </a:prstGeom>
              <a:ln w="28575">
                <a:solidFill>
                  <a:schemeClr val="tx2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9" name="Straight Connector 388"/>
            <p:cNvCxnSpPr/>
            <p:nvPr/>
          </p:nvCxnSpPr>
          <p:spPr>
            <a:xfrm>
              <a:off x="6496809" y="3905674"/>
              <a:ext cx="0" cy="277600"/>
            </a:xfrm>
            <a:prstGeom prst="line">
              <a:avLst/>
            </a:prstGeom>
            <a:ln w="38100" cap="rnd">
              <a:solidFill>
                <a:schemeClr val="tx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6906697" y="3899642"/>
              <a:ext cx="0" cy="277600"/>
            </a:xfrm>
            <a:prstGeom prst="line">
              <a:avLst/>
            </a:prstGeom>
            <a:ln w="38100" cap="rnd">
              <a:solidFill>
                <a:schemeClr val="tx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7313252" y="3893610"/>
              <a:ext cx="0" cy="277600"/>
            </a:xfrm>
            <a:prstGeom prst="line">
              <a:avLst/>
            </a:prstGeom>
            <a:ln w="38100" cap="rnd">
              <a:solidFill>
                <a:schemeClr val="tx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7723929" y="3887578"/>
              <a:ext cx="0" cy="277600"/>
            </a:xfrm>
            <a:prstGeom prst="line">
              <a:avLst/>
            </a:prstGeom>
            <a:ln w="38100" cap="rnd">
              <a:solidFill>
                <a:schemeClr val="tx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iso_highlight"/>
          <p:cNvGrpSpPr/>
          <p:nvPr/>
        </p:nvGrpSpPr>
        <p:grpSpPr>
          <a:xfrm>
            <a:off x="824495" y="5551204"/>
            <a:ext cx="2785433" cy="461665"/>
            <a:chOff x="824495" y="5551204"/>
            <a:chExt cx="2785433" cy="461665"/>
          </a:xfrm>
        </p:grpSpPr>
        <p:sp>
          <p:nvSpPr>
            <p:cNvPr id="355" name="left_iso_highlight"/>
            <p:cNvSpPr/>
            <p:nvPr/>
          </p:nvSpPr>
          <p:spPr>
            <a:xfrm>
              <a:off x="824495" y="5652316"/>
              <a:ext cx="2299706" cy="310588"/>
            </a:xfrm>
            <a:prstGeom prst="roundRect">
              <a:avLst/>
            </a:prstGeom>
            <a:solidFill>
              <a:schemeClr val="accent3">
                <a:lumMod val="75000"/>
                <a:alpha val="30000"/>
              </a:schemeClr>
            </a:solidFill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455" y="5551204"/>
              <a:ext cx="508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on</a:t>
              </a:r>
              <a:endParaRPr lang="en-US" sz="24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356" name="iso_highlight"/>
          <p:cNvGrpSpPr/>
          <p:nvPr/>
        </p:nvGrpSpPr>
        <p:grpSpPr>
          <a:xfrm>
            <a:off x="5024730" y="5597740"/>
            <a:ext cx="2785433" cy="461665"/>
            <a:chOff x="824495" y="5551204"/>
            <a:chExt cx="2785433" cy="461665"/>
          </a:xfrm>
        </p:grpSpPr>
        <p:sp>
          <p:nvSpPr>
            <p:cNvPr id="357" name="left_iso_highlight"/>
            <p:cNvSpPr/>
            <p:nvPr/>
          </p:nvSpPr>
          <p:spPr>
            <a:xfrm>
              <a:off x="824495" y="5652316"/>
              <a:ext cx="2299706" cy="310588"/>
            </a:xfrm>
            <a:prstGeom prst="roundRect">
              <a:avLst/>
            </a:prstGeom>
            <a:solidFill>
              <a:schemeClr val="accent3">
                <a:lumMod val="75000"/>
                <a:alpha val="30000"/>
              </a:schemeClr>
            </a:solidFill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3101455" y="5551204"/>
              <a:ext cx="508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on</a:t>
              </a:r>
              <a:endParaRPr lang="en-US" sz="24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359" name="iso_highlight"/>
          <p:cNvGrpSpPr/>
          <p:nvPr/>
        </p:nvGrpSpPr>
        <p:grpSpPr>
          <a:xfrm>
            <a:off x="5024730" y="4143048"/>
            <a:ext cx="2785433" cy="461665"/>
            <a:chOff x="824495" y="5551204"/>
            <a:chExt cx="2785433" cy="461665"/>
          </a:xfrm>
        </p:grpSpPr>
        <p:sp>
          <p:nvSpPr>
            <p:cNvPr id="360" name="left_iso_highlight"/>
            <p:cNvSpPr/>
            <p:nvPr/>
          </p:nvSpPr>
          <p:spPr>
            <a:xfrm>
              <a:off x="824495" y="5652316"/>
              <a:ext cx="2299706" cy="310588"/>
            </a:xfrm>
            <a:prstGeom prst="roundRect">
              <a:avLst/>
            </a:prstGeom>
            <a:solidFill>
              <a:schemeClr val="accent3">
                <a:lumMod val="75000"/>
                <a:alpha val="30000"/>
              </a:schemeClr>
            </a:solidFill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3101455" y="5551204"/>
              <a:ext cx="508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on</a:t>
              </a:r>
              <a:endParaRPr lang="en-US" sz="24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401" name="linked_pre"/>
          <p:cNvGrpSpPr/>
          <p:nvPr/>
        </p:nvGrpSpPr>
        <p:grpSpPr>
          <a:xfrm>
            <a:off x="5335650" y="4453997"/>
            <a:ext cx="3541459" cy="1533523"/>
            <a:chOff x="6983729" y="4507306"/>
            <a:chExt cx="4645193" cy="1982225"/>
          </a:xfrm>
        </p:grpSpPr>
        <p:grpSp>
          <p:nvGrpSpPr>
            <p:cNvPr id="402" name="Group 401"/>
            <p:cNvGrpSpPr/>
            <p:nvPr/>
          </p:nvGrpSpPr>
          <p:grpSpPr>
            <a:xfrm>
              <a:off x="6988060" y="5620188"/>
              <a:ext cx="4640862" cy="869343"/>
              <a:chOff x="1512236" y="5569010"/>
              <a:chExt cx="4640862" cy="869343"/>
            </a:xfrm>
          </p:grpSpPr>
          <p:grpSp>
            <p:nvGrpSpPr>
              <p:cNvPr id="408" name="Group 407"/>
              <p:cNvGrpSpPr/>
              <p:nvPr/>
            </p:nvGrpSpPr>
            <p:grpSpPr>
              <a:xfrm>
                <a:off x="1512236" y="5626100"/>
                <a:ext cx="2570125" cy="812253"/>
                <a:chOff x="1512236" y="5626100"/>
                <a:chExt cx="2570125" cy="812253"/>
              </a:xfrm>
            </p:grpSpPr>
            <p:sp>
              <p:nvSpPr>
                <p:cNvPr id="410" name="Freeform 409"/>
                <p:cNvSpPr/>
                <p:nvPr/>
              </p:nvSpPr>
              <p:spPr>
                <a:xfrm>
                  <a:off x="3759201" y="5626100"/>
                  <a:ext cx="323160" cy="800100"/>
                </a:xfrm>
                <a:custGeom>
                  <a:avLst/>
                  <a:gdLst>
                    <a:gd name="connsiteX0" fmla="*/ 0 w 421029"/>
                    <a:gd name="connsiteY0" fmla="*/ 0 h 800100"/>
                    <a:gd name="connsiteX1" fmla="*/ 419100 w 421029"/>
                    <a:gd name="connsiteY1" fmla="*/ 177800 h 800100"/>
                    <a:gd name="connsiteX2" fmla="*/ 127000 w 421029"/>
                    <a:gd name="connsiteY2" fmla="*/ 800100 h 800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21029" h="800100">
                      <a:moveTo>
                        <a:pt x="0" y="0"/>
                      </a:moveTo>
                      <a:cubicBezTo>
                        <a:pt x="198966" y="22225"/>
                        <a:pt x="397933" y="44450"/>
                        <a:pt x="419100" y="177800"/>
                      </a:cubicBezTo>
                      <a:cubicBezTo>
                        <a:pt x="440267" y="311150"/>
                        <a:pt x="283633" y="555625"/>
                        <a:pt x="127000" y="8001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Freeform 410"/>
                <p:cNvSpPr/>
                <p:nvPr/>
              </p:nvSpPr>
              <p:spPr>
                <a:xfrm>
                  <a:off x="3009241" y="5626100"/>
                  <a:ext cx="323160" cy="800100"/>
                </a:xfrm>
                <a:custGeom>
                  <a:avLst/>
                  <a:gdLst>
                    <a:gd name="connsiteX0" fmla="*/ 0 w 421029"/>
                    <a:gd name="connsiteY0" fmla="*/ 0 h 800100"/>
                    <a:gd name="connsiteX1" fmla="*/ 419100 w 421029"/>
                    <a:gd name="connsiteY1" fmla="*/ 177800 h 800100"/>
                    <a:gd name="connsiteX2" fmla="*/ 127000 w 421029"/>
                    <a:gd name="connsiteY2" fmla="*/ 800100 h 800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21029" h="800100">
                      <a:moveTo>
                        <a:pt x="0" y="0"/>
                      </a:moveTo>
                      <a:cubicBezTo>
                        <a:pt x="198966" y="22225"/>
                        <a:pt x="397933" y="44450"/>
                        <a:pt x="419100" y="177800"/>
                      </a:cubicBezTo>
                      <a:cubicBezTo>
                        <a:pt x="440267" y="311150"/>
                        <a:pt x="283633" y="555625"/>
                        <a:pt x="127000" y="8001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Freeform 411"/>
                <p:cNvSpPr/>
                <p:nvPr/>
              </p:nvSpPr>
              <p:spPr>
                <a:xfrm>
                  <a:off x="2262488" y="5638253"/>
                  <a:ext cx="323160" cy="800100"/>
                </a:xfrm>
                <a:custGeom>
                  <a:avLst/>
                  <a:gdLst>
                    <a:gd name="connsiteX0" fmla="*/ 0 w 421029"/>
                    <a:gd name="connsiteY0" fmla="*/ 0 h 800100"/>
                    <a:gd name="connsiteX1" fmla="*/ 419100 w 421029"/>
                    <a:gd name="connsiteY1" fmla="*/ 177800 h 800100"/>
                    <a:gd name="connsiteX2" fmla="*/ 127000 w 421029"/>
                    <a:gd name="connsiteY2" fmla="*/ 800100 h 800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21029" h="800100">
                      <a:moveTo>
                        <a:pt x="0" y="0"/>
                      </a:moveTo>
                      <a:cubicBezTo>
                        <a:pt x="198966" y="22225"/>
                        <a:pt x="397933" y="44450"/>
                        <a:pt x="419100" y="177800"/>
                      </a:cubicBezTo>
                      <a:cubicBezTo>
                        <a:pt x="440267" y="311150"/>
                        <a:pt x="283633" y="555625"/>
                        <a:pt x="127000" y="8001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Freeform 412"/>
                <p:cNvSpPr/>
                <p:nvPr/>
              </p:nvSpPr>
              <p:spPr>
                <a:xfrm>
                  <a:off x="1512236" y="5638253"/>
                  <a:ext cx="323160" cy="800100"/>
                </a:xfrm>
                <a:custGeom>
                  <a:avLst/>
                  <a:gdLst>
                    <a:gd name="connsiteX0" fmla="*/ 0 w 421029"/>
                    <a:gd name="connsiteY0" fmla="*/ 0 h 800100"/>
                    <a:gd name="connsiteX1" fmla="*/ 419100 w 421029"/>
                    <a:gd name="connsiteY1" fmla="*/ 177800 h 800100"/>
                    <a:gd name="connsiteX2" fmla="*/ 127000 w 421029"/>
                    <a:gd name="connsiteY2" fmla="*/ 800100 h 800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21029" h="800100">
                      <a:moveTo>
                        <a:pt x="0" y="0"/>
                      </a:moveTo>
                      <a:cubicBezTo>
                        <a:pt x="198966" y="22225"/>
                        <a:pt x="397933" y="44450"/>
                        <a:pt x="419100" y="177800"/>
                      </a:cubicBezTo>
                      <a:cubicBezTo>
                        <a:pt x="440267" y="311150"/>
                        <a:pt x="283633" y="555625"/>
                        <a:pt x="127000" y="8001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9" name="ref1"/>
              <p:cNvSpPr/>
              <p:nvPr/>
            </p:nvSpPr>
            <p:spPr>
              <a:xfrm>
                <a:off x="3929356" y="5569010"/>
                <a:ext cx="2223742" cy="374767"/>
              </a:xfrm>
              <a:prstGeom prst="roundRect">
                <a:avLst/>
              </a:prstGeom>
              <a:noFill/>
              <a:ln w="5715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  <a:latin typeface="+mj-lt"/>
                    <a:cs typeface="Tw Cen MT"/>
                  </a:rPr>
                  <a:t>Linked</a:t>
                </a:r>
                <a:br>
                  <a:rPr lang="en-US" sz="2000" b="1" dirty="0" smtClean="0">
                    <a:solidFill>
                      <a:schemeClr val="tx1"/>
                    </a:solidFill>
                    <a:latin typeface="+mj-lt"/>
                    <a:cs typeface="Tw Cen MT"/>
                  </a:rPr>
                </a:br>
                <a:r>
                  <a:rPr lang="en-US" sz="2000" b="1" dirty="0" smtClean="0">
                    <a:solidFill>
                      <a:schemeClr val="tx1"/>
                    </a:solidFill>
                    <a:latin typeface="+mj-lt"/>
                    <a:cs typeface="Tw Cen MT"/>
                  </a:rPr>
                  <a:t>Precharging</a:t>
                </a:r>
                <a:endParaRPr lang="en-US" sz="2000" b="1" dirty="0">
                  <a:solidFill>
                    <a:schemeClr val="tx1"/>
                  </a:solidFill>
                  <a:latin typeface="+mj-lt"/>
                  <a:cs typeface="Tw Cen MT"/>
                </a:endParaRPr>
              </a:p>
            </p:txBody>
          </p:sp>
        </p:grpSp>
        <p:grpSp>
          <p:nvGrpSpPr>
            <p:cNvPr id="403" name="Group 402"/>
            <p:cNvGrpSpPr/>
            <p:nvPr/>
          </p:nvGrpSpPr>
          <p:grpSpPr>
            <a:xfrm flipV="1">
              <a:off x="6983729" y="4507306"/>
              <a:ext cx="2570125" cy="812253"/>
              <a:chOff x="1512236" y="5626100"/>
              <a:chExt cx="2570125" cy="812253"/>
            </a:xfrm>
          </p:grpSpPr>
          <p:sp>
            <p:nvSpPr>
              <p:cNvPr id="404" name="Freeform 403"/>
              <p:cNvSpPr/>
              <p:nvPr/>
            </p:nvSpPr>
            <p:spPr>
              <a:xfrm>
                <a:off x="3759201" y="5626100"/>
                <a:ext cx="323160" cy="800100"/>
              </a:xfrm>
              <a:custGeom>
                <a:avLst/>
                <a:gdLst>
                  <a:gd name="connsiteX0" fmla="*/ 0 w 421029"/>
                  <a:gd name="connsiteY0" fmla="*/ 0 h 800100"/>
                  <a:gd name="connsiteX1" fmla="*/ 419100 w 421029"/>
                  <a:gd name="connsiteY1" fmla="*/ 177800 h 800100"/>
                  <a:gd name="connsiteX2" fmla="*/ 127000 w 421029"/>
                  <a:gd name="connsiteY2" fmla="*/ 80010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1029" h="800100">
                    <a:moveTo>
                      <a:pt x="0" y="0"/>
                    </a:moveTo>
                    <a:cubicBezTo>
                      <a:pt x="198966" y="22225"/>
                      <a:pt x="397933" y="44450"/>
                      <a:pt x="419100" y="177800"/>
                    </a:cubicBezTo>
                    <a:cubicBezTo>
                      <a:pt x="440267" y="311150"/>
                      <a:pt x="283633" y="555625"/>
                      <a:pt x="127000" y="80010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Freeform 404"/>
              <p:cNvSpPr/>
              <p:nvPr/>
            </p:nvSpPr>
            <p:spPr>
              <a:xfrm>
                <a:off x="3009241" y="5626100"/>
                <a:ext cx="323160" cy="800100"/>
              </a:xfrm>
              <a:custGeom>
                <a:avLst/>
                <a:gdLst>
                  <a:gd name="connsiteX0" fmla="*/ 0 w 421029"/>
                  <a:gd name="connsiteY0" fmla="*/ 0 h 800100"/>
                  <a:gd name="connsiteX1" fmla="*/ 419100 w 421029"/>
                  <a:gd name="connsiteY1" fmla="*/ 177800 h 800100"/>
                  <a:gd name="connsiteX2" fmla="*/ 127000 w 421029"/>
                  <a:gd name="connsiteY2" fmla="*/ 80010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1029" h="800100">
                    <a:moveTo>
                      <a:pt x="0" y="0"/>
                    </a:moveTo>
                    <a:cubicBezTo>
                      <a:pt x="198966" y="22225"/>
                      <a:pt x="397933" y="44450"/>
                      <a:pt x="419100" y="177800"/>
                    </a:cubicBezTo>
                    <a:cubicBezTo>
                      <a:pt x="440267" y="311150"/>
                      <a:pt x="283633" y="555625"/>
                      <a:pt x="127000" y="80010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Freeform 405"/>
              <p:cNvSpPr/>
              <p:nvPr/>
            </p:nvSpPr>
            <p:spPr>
              <a:xfrm>
                <a:off x="2262488" y="5638253"/>
                <a:ext cx="323160" cy="800100"/>
              </a:xfrm>
              <a:custGeom>
                <a:avLst/>
                <a:gdLst>
                  <a:gd name="connsiteX0" fmla="*/ 0 w 421029"/>
                  <a:gd name="connsiteY0" fmla="*/ 0 h 800100"/>
                  <a:gd name="connsiteX1" fmla="*/ 419100 w 421029"/>
                  <a:gd name="connsiteY1" fmla="*/ 177800 h 800100"/>
                  <a:gd name="connsiteX2" fmla="*/ 127000 w 421029"/>
                  <a:gd name="connsiteY2" fmla="*/ 80010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1029" h="800100">
                    <a:moveTo>
                      <a:pt x="0" y="0"/>
                    </a:moveTo>
                    <a:cubicBezTo>
                      <a:pt x="198966" y="22225"/>
                      <a:pt x="397933" y="44450"/>
                      <a:pt x="419100" y="177800"/>
                    </a:cubicBezTo>
                    <a:cubicBezTo>
                      <a:pt x="440267" y="311150"/>
                      <a:pt x="283633" y="555625"/>
                      <a:pt x="127000" y="80010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Freeform 406"/>
              <p:cNvSpPr/>
              <p:nvPr/>
            </p:nvSpPr>
            <p:spPr>
              <a:xfrm>
                <a:off x="1512236" y="5638253"/>
                <a:ext cx="323160" cy="800100"/>
              </a:xfrm>
              <a:custGeom>
                <a:avLst/>
                <a:gdLst>
                  <a:gd name="connsiteX0" fmla="*/ 0 w 421029"/>
                  <a:gd name="connsiteY0" fmla="*/ 0 h 800100"/>
                  <a:gd name="connsiteX1" fmla="*/ 419100 w 421029"/>
                  <a:gd name="connsiteY1" fmla="*/ 177800 h 800100"/>
                  <a:gd name="connsiteX2" fmla="*/ 127000 w 421029"/>
                  <a:gd name="connsiteY2" fmla="*/ 80010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1029" h="800100">
                    <a:moveTo>
                      <a:pt x="0" y="0"/>
                    </a:moveTo>
                    <a:cubicBezTo>
                      <a:pt x="198966" y="22225"/>
                      <a:pt x="397933" y="44450"/>
                      <a:pt x="419100" y="177800"/>
                    </a:cubicBezTo>
                    <a:cubicBezTo>
                      <a:pt x="440267" y="311150"/>
                      <a:pt x="283633" y="555625"/>
                      <a:pt x="127000" y="80010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82" name="blind" hidden="1"/>
          <p:cNvSpPr/>
          <p:nvPr/>
        </p:nvSpPr>
        <p:spPr>
          <a:xfrm>
            <a:off x="276621" y="3200400"/>
            <a:ext cx="3750538" cy="1433957"/>
          </a:xfrm>
          <a:prstGeom prst="roundRect">
            <a:avLst>
              <a:gd name="adj" fmla="val 0"/>
            </a:avLst>
          </a:prstGeom>
          <a:solidFill>
            <a:srgbClr val="FFFFFF">
              <a:alpha val="7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228" y="6090001"/>
            <a:ext cx="3146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Conventional DRAM</a:t>
            </a:r>
            <a:endParaRPr lang="en-US" sz="2400" b="1" dirty="0"/>
          </a:p>
        </p:txBody>
      </p:sp>
      <p:sp>
        <p:nvSpPr>
          <p:cNvPr id="354" name="TextBox 353"/>
          <p:cNvSpPr txBox="1"/>
          <p:nvPr/>
        </p:nvSpPr>
        <p:spPr>
          <a:xfrm>
            <a:off x="5314857" y="6091535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LISA DRAM</a:t>
            </a:r>
            <a:endParaRPr lang="en-US" sz="24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343400" y="3200400"/>
            <a:ext cx="0" cy="3204865"/>
          </a:xfrm>
          <a:prstGeom prst="line">
            <a:avLst/>
          </a:prstGeom>
          <a:ln w="34925" cap="rnd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Rectangle 384"/>
          <p:cNvSpPr/>
          <p:nvPr/>
        </p:nvSpPr>
        <p:spPr>
          <a:xfrm>
            <a:off x="0" y="4943696"/>
            <a:ext cx="9144000" cy="15333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3200" kern="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Reduces precharge latency by 2.6x</a:t>
            </a:r>
            <a:endParaRPr lang="en-US" sz="3200" kern="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pPr lvl="0" algn="ctr">
              <a:defRPr/>
            </a:pPr>
            <a:r>
              <a:rPr lang="en-US" sz="3200" kern="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(43</a:t>
            </a:r>
            <a:r>
              <a:rPr lang="en-US" sz="3200" kern="0" dirty="0">
                <a:solidFill>
                  <a:prstClr val="white"/>
                </a:solidFill>
                <a:latin typeface="Arial Rounded MT Bold" panose="020F0704030504030204" pitchFamily="34" charset="0"/>
              </a:rPr>
              <a:t>% </a:t>
            </a:r>
            <a:r>
              <a:rPr lang="en-US" sz="3200" kern="0" dirty="0" err="1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guardband</a:t>
            </a:r>
            <a:r>
              <a:rPr lang="en-US" sz="3200" kern="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)</a:t>
            </a:r>
            <a:endParaRPr lang="en-US" sz="3200" kern="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3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318" grpId="0" animBg="1"/>
      <p:bldP spid="326" grpId="0" animBg="1"/>
      <p:bldP spid="327" grpId="0" animBg="1"/>
      <p:bldP spid="334" grpId="0" animBg="1"/>
      <p:bldP spid="335" grpId="0" animBg="1"/>
      <p:bldP spid="342" grpId="0" animBg="1"/>
      <p:bldP spid="343" grpId="0" animBg="1"/>
      <p:bldP spid="350" grpId="0" animBg="1"/>
      <p:bldP spid="351" grpId="0" animBg="1"/>
      <p:bldP spid="353" grpId="0"/>
      <p:bldP spid="353" grpId="1"/>
      <p:bldP spid="382" grpId="0" animBg="1"/>
      <p:bldP spid="354" grpId="0"/>
      <p:bldP spid="38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Evaluation: LIP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2364-6BA0-48AA-B029-3ED2192016FC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510329"/>
              </p:ext>
            </p:extLst>
          </p:nvPr>
        </p:nvGraphicFramePr>
        <p:xfrm>
          <a:off x="304800" y="1566861"/>
          <a:ext cx="8534400" cy="4910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2" name="lip perf"/>
          <p:cNvGrpSpPr/>
          <p:nvPr/>
        </p:nvGrpSpPr>
        <p:grpSpPr>
          <a:xfrm>
            <a:off x="3713895" y="2368687"/>
            <a:ext cx="3982305" cy="3620045"/>
            <a:chOff x="3713895" y="2021026"/>
            <a:chExt cx="3982305" cy="3620045"/>
          </a:xfrm>
        </p:grpSpPr>
        <p:sp>
          <p:nvSpPr>
            <p:cNvPr id="16" name="lip perf"/>
            <p:cNvSpPr txBox="1"/>
            <p:nvPr/>
          </p:nvSpPr>
          <p:spPr>
            <a:xfrm>
              <a:off x="3713895" y="3012377"/>
              <a:ext cx="1269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srgbClr val="ED7D31"/>
                  </a:solidFill>
                  <a:latin typeface="+mj-lt"/>
                </a:rPr>
                <a:t>Avg</a:t>
              </a:r>
              <a:r>
                <a:rPr lang="en-US" sz="2400" b="1" dirty="0" smtClean="0">
                  <a:solidFill>
                    <a:srgbClr val="ED7D31"/>
                  </a:solidFill>
                  <a:latin typeface="+mj-lt"/>
                </a:rPr>
                <a:t>: 8%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4689579" y="3599162"/>
              <a:ext cx="0" cy="2039638"/>
            </a:xfrm>
            <a:prstGeom prst="straightConnector1">
              <a:avLst/>
            </a:prstGeom>
            <a:ln w="34925" cap="rnd">
              <a:solidFill>
                <a:srgbClr val="FF8C69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ip perf"/>
            <p:cNvSpPr txBox="1"/>
            <p:nvPr/>
          </p:nvSpPr>
          <p:spPr>
            <a:xfrm>
              <a:off x="5943600" y="2021026"/>
              <a:ext cx="14891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ED7D31"/>
                  </a:solidFill>
                  <a:latin typeface="+mj-lt"/>
                </a:rPr>
                <a:t>Max: 13%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7696200" y="2362200"/>
              <a:ext cx="0" cy="3278871"/>
            </a:xfrm>
            <a:prstGeom prst="straightConnector1">
              <a:avLst/>
            </a:prstGeom>
            <a:ln w="34925" cap="rnd">
              <a:solidFill>
                <a:srgbClr val="FF8C69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lip text"/>
          <p:cNvSpPr/>
          <p:nvPr/>
        </p:nvSpPr>
        <p:spPr>
          <a:xfrm>
            <a:off x="0" y="5105400"/>
            <a:ext cx="9144000" cy="12801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800" b="1" kern="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Accelerating precharge using LISA</a:t>
            </a:r>
          </a:p>
          <a:p>
            <a:pPr lvl="0" algn="ctr">
              <a:defRPr/>
            </a:pPr>
            <a:r>
              <a:rPr lang="en-US" sz="2800" b="1" kern="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improves system performance</a:t>
            </a:r>
            <a:endParaRPr lang="en-US" sz="2800" b="1" kern="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1143000"/>
            <a:ext cx="727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50 quad-core workloads: memory-intensive benchmarks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632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Results in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sz="3200" dirty="0" smtClean="0"/>
              <a:t>Combined applications</a:t>
            </a:r>
            <a:endParaRPr lang="en-US" sz="3200" dirty="0"/>
          </a:p>
          <a:p>
            <a:pPr>
              <a:lnSpc>
                <a:spcPct val="130000"/>
              </a:lnSpc>
            </a:pPr>
            <a:r>
              <a:rPr lang="en-US" sz="3200" dirty="0" smtClean="0"/>
              <a:t>Single-core results</a:t>
            </a:r>
          </a:p>
          <a:p>
            <a:pPr>
              <a:lnSpc>
                <a:spcPct val="130000"/>
              </a:lnSpc>
            </a:pPr>
            <a:r>
              <a:rPr lang="en-US" sz="3200" dirty="0" smtClean="0"/>
              <a:t>Sensitivity results</a:t>
            </a:r>
          </a:p>
          <a:p>
            <a:pPr lvl="1">
              <a:lnSpc>
                <a:spcPct val="130000"/>
              </a:lnSpc>
            </a:pPr>
            <a:r>
              <a:rPr lang="en-US" sz="2800" dirty="0" smtClean="0"/>
              <a:t>LLC size</a:t>
            </a:r>
          </a:p>
          <a:p>
            <a:pPr lvl="1">
              <a:lnSpc>
                <a:spcPct val="130000"/>
              </a:lnSpc>
            </a:pPr>
            <a:r>
              <a:rPr lang="en-US" sz="2800" dirty="0"/>
              <a:t>Number of </a:t>
            </a:r>
            <a:r>
              <a:rPr lang="en-US" sz="2800" dirty="0" smtClean="0"/>
              <a:t>channels</a:t>
            </a:r>
          </a:p>
          <a:p>
            <a:pPr lvl="1">
              <a:lnSpc>
                <a:spcPct val="130000"/>
              </a:lnSpc>
            </a:pPr>
            <a:r>
              <a:rPr lang="en-US" sz="2800" dirty="0" smtClean="0"/>
              <a:t>Copy distance</a:t>
            </a:r>
            <a:endParaRPr lang="en-US" sz="2800" dirty="0"/>
          </a:p>
          <a:p>
            <a:pPr>
              <a:lnSpc>
                <a:spcPct val="130000"/>
              </a:lnSpc>
            </a:pPr>
            <a:r>
              <a:rPr lang="en-US" sz="3200" dirty="0" smtClean="0"/>
              <a:t>Qualitative comparison to other</a:t>
            </a:r>
            <a:r>
              <a:rPr lang="en-US" sz="3200" dirty="0"/>
              <a:t> </a:t>
            </a:r>
            <a:r>
              <a:rPr lang="en-US" sz="3200" dirty="0" smtClean="0"/>
              <a:t>hetero. DRAM</a:t>
            </a:r>
          </a:p>
          <a:p>
            <a:pPr>
              <a:lnSpc>
                <a:spcPct val="130000"/>
              </a:lnSpc>
            </a:pPr>
            <a:r>
              <a:rPr lang="en-US" sz="3200" dirty="0" smtClean="0"/>
              <a:t>Detailed quantitative comparison to </a:t>
            </a:r>
            <a:r>
              <a:rPr lang="en-US" sz="3200" dirty="0" err="1" smtClean="0"/>
              <a:t>RowClone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2364-6BA0-48AA-B029-3ED2192016F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2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Bulk data movement is inefficient in today’s systems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Low connectivity between subarrays is a bottleneck</a:t>
            </a:r>
          </a:p>
          <a:p>
            <a:r>
              <a:rPr lang="en-US" b="1" dirty="0" smtClean="0"/>
              <a:t>Low-cost Inter-linked subarrays (LISA)</a:t>
            </a:r>
          </a:p>
          <a:p>
            <a:pPr lvl="1"/>
            <a:r>
              <a:rPr lang="en-US" dirty="0" smtClean="0">
                <a:solidFill>
                  <a:srgbClr val="064FBA"/>
                </a:solidFill>
              </a:rPr>
              <a:t>Bridge bitlines of subarrays via isolation transistors</a:t>
            </a:r>
            <a:endParaRPr lang="en-US" dirty="0">
              <a:solidFill>
                <a:srgbClr val="064FBA"/>
              </a:solidFill>
            </a:endParaRPr>
          </a:p>
          <a:p>
            <a:pPr lvl="1"/>
            <a:r>
              <a:rPr lang="en-US" dirty="0"/>
              <a:t>Wide </a:t>
            </a:r>
            <a:r>
              <a:rPr lang="en-US" dirty="0" smtClean="0"/>
              <a:t>datapath with</a:t>
            </a:r>
            <a:r>
              <a:rPr lang="en-US" dirty="0" smtClean="0">
                <a:solidFill>
                  <a:srgbClr val="064FBA"/>
                </a:solidFill>
              </a:rPr>
              <a:t> </a:t>
            </a:r>
            <a:r>
              <a:rPr lang="en-US" dirty="0" smtClean="0"/>
              <a:t>0.8% DRAM chip area </a:t>
            </a:r>
            <a:endParaRPr lang="en-US" dirty="0"/>
          </a:p>
          <a:p>
            <a:r>
              <a:rPr lang="en-US" dirty="0">
                <a:latin typeface="+mj-lt"/>
              </a:rPr>
              <a:t>LISA is a </a:t>
            </a:r>
            <a:r>
              <a:rPr lang="en-US" b="1" dirty="0">
                <a:latin typeface="+mj-lt"/>
              </a:rPr>
              <a:t>versatile substrate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→ </a:t>
            </a:r>
            <a:r>
              <a:rPr lang="en-US" dirty="0">
                <a:latin typeface="+mj-lt"/>
              </a:rPr>
              <a:t>new </a:t>
            </a:r>
            <a:r>
              <a:rPr lang="en-US" dirty="0" smtClean="0">
                <a:latin typeface="+mj-lt"/>
              </a:rPr>
              <a:t>applications</a:t>
            </a:r>
          </a:p>
          <a:p>
            <a:pPr lvl="1"/>
            <a:r>
              <a:rPr lang="en-US" dirty="0">
                <a:solidFill>
                  <a:srgbClr val="008F00"/>
                </a:solidFill>
              </a:rPr>
              <a:t>Fast bulk data copy</a:t>
            </a:r>
            <a:r>
              <a:rPr lang="en-US" dirty="0"/>
              <a:t>: 66% speedup, -55% DRAM </a:t>
            </a:r>
            <a:r>
              <a:rPr lang="en-US" dirty="0" smtClean="0"/>
              <a:t>energy</a:t>
            </a:r>
          </a:p>
          <a:p>
            <a:pPr lvl="1"/>
            <a:r>
              <a:rPr lang="en-US" dirty="0">
                <a:solidFill>
                  <a:srgbClr val="008F00"/>
                </a:solidFill>
              </a:rPr>
              <a:t>In-DRAM caching</a:t>
            </a:r>
            <a:r>
              <a:rPr lang="en-US" dirty="0"/>
              <a:t>: 5% speedup</a:t>
            </a:r>
          </a:p>
          <a:p>
            <a:pPr lvl="1"/>
            <a:r>
              <a:rPr lang="en-US" dirty="0">
                <a:solidFill>
                  <a:srgbClr val="008F00"/>
                </a:solidFill>
              </a:rPr>
              <a:t>Fast precharge</a:t>
            </a:r>
            <a:r>
              <a:rPr lang="en-US" dirty="0"/>
              <a:t>:</a:t>
            </a:r>
            <a:r>
              <a:rPr lang="en-US" dirty="0">
                <a:solidFill>
                  <a:srgbClr val="008F00"/>
                </a:solidFill>
              </a:rPr>
              <a:t> </a:t>
            </a:r>
            <a:r>
              <a:rPr lang="en-US" dirty="0"/>
              <a:t>8% </a:t>
            </a:r>
            <a:r>
              <a:rPr lang="en-US" dirty="0" smtClean="0"/>
              <a:t>speedup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LISA can enable other applications</a:t>
            </a:r>
          </a:p>
          <a:p>
            <a:r>
              <a:rPr lang="en-US" dirty="0" smtClean="0">
                <a:latin typeface="+mj-lt"/>
              </a:rPr>
              <a:t>Source code will be available in April </a:t>
            </a:r>
            <a:r>
              <a:rPr lang="en-US" sz="2400" i="1" dirty="0" smtClean="0">
                <a:hlinkClick r:id="rId3"/>
              </a:rPr>
              <a:t>https</a:t>
            </a:r>
            <a:r>
              <a:rPr lang="en-US" sz="2400" i="1" dirty="0">
                <a:hlinkClick r:id="rId3"/>
              </a:rPr>
              <a:t>://</a:t>
            </a:r>
            <a:r>
              <a:rPr lang="en-US" sz="2400" i="1" dirty="0" smtClean="0">
                <a:hlinkClick r:id="rId3"/>
              </a:rPr>
              <a:t>github.com/CMU-SAFARI</a:t>
            </a:r>
            <a:endParaRPr lang="en-US" i="1" dirty="0">
              <a:latin typeface="+mj-lt"/>
            </a:endParaRPr>
          </a:p>
          <a:p>
            <a:pPr lvl="1"/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2364-6BA0-48AA-B029-3ED2192016F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app2"/>
          <p:cNvSpPr txBox="1"/>
          <p:nvPr/>
        </p:nvSpPr>
        <p:spPr>
          <a:xfrm>
            <a:off x="633434" y="447048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endParaRPr lang="en-US" sz="2400" dirty="0"/>
          </a:p>
        </p:txBody>
      </p:sp>
      <p:sp>
        <p:nvSpPr>
          <p:cNvPr id="7" name="app3"/>
          <p:cNvSpPr txBox="1"/>
          <p:nvPr/>
        </p:nvSpPr>
        <p:spPr>
          <a:xfrm>
            <a:off x="646134" y="494853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79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847850"/>
          </a:xfrm>
        </p:spPr>
        <p:txBody>
          <a:bodyPr>
            <a:noAutofit/>
          </a:bodyPr>
          <a:lstStyle/>
          <a:p>
            <a:r>
              <a:rPr lang="en-US" sz="4400" dirty="0"/>
              <a:t>Low-Cost </a:t>
            </a:r>
            <a:r>
              <a:rPr lang="en-US" sz="4400" dirty="0" smtClean="0"/>
              <a:t>Inter-Linked Subarrays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400" dirty="0" smtClean="0"/>
              <a:t>(LISA)</a:t>
            </a:r>
            <a:r>
              <a:rPr lang="en-US" sz="3600" b="0" dirty="0"/>
              <a:t/>
            </a:r>
            <a:br>
              <a:rPr lang="en-US" sz="3600" b="0" dirty="0"/>
            </a:br>
            <a:r>
              <a:rPr lang="en-US" sz="3000" b="0" dirty="0"/>
              <a:t>Enabling Fast Inter-Subarray Data </a:t>
            </a:r>
            <a:r>
              <a:rPr lang="en-US" sz="3000" b="0" dirty="0" smtClean="0"/>
              <a:t>Movement </a:t>
            </a:r>
            <a:r>
              <a:rPr lang="en-US" sz="3000" b="0" dirty="0"/>
              <a:t>in DRAM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6700" y="3581400"/>
            <a:ext cx="8610600" cy="1522730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CC0000"/>
                </a:solidFill>
              </a:rPr>
              <a:t>Kevin </a:t>
            </a:r>
            <a:r>
              <a:rPr lang="en-US" sz="3000" b="1" dirty="0" smtClean="0">
                <a:solidFill>
                  <a:srgbClr val="CC0000"/>
                </a:solidFill>
              </a:rPr>
              <a:t>Chang </a:t>
            </a: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err="1" smtClean="0">
                <a:solidFill>
                  <a:schemeClr val="tx1"/>
                </a:solidFill>
              </a:rPr>
              <a:t>Prashant</a:t>
            </a:r>
            <a:r>
              <a:rPr lang="en-US" sz="2800" dirty="0" smtClean="0">
                <a:solidFill>
                  <a:schemeClr val="tx1"/>
                </a:solidFill>
              </a:rPr>
              <a:t> Nair, </a:t>
            </a:r>
            <a:r>
              <a:rPr lang="en-US" sz="2800" dirty="0" err="1">
                <a:solidFill>
                  <a:srgbClr val="CC0000"/>
                </a:solidFill>
              </a:rPr>
              <a:t>Donghyuk</a:t>
            </a:r>
            <a:r>
              <a:rPr lang="en-US" sz="2800" dirty="0">
                <a:solidFill>
                  <a:srgbClr val="CC0000"/>
                </a:solidFill>
              </a:rPr>
              <a:t> Lee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rgbClr val="CC0000"/>
                </a:solidFill>
              </a:rPr>
              <a:t>Saugata</a:t>
            </a:r>
            <a:r>
              <a:rPr lang="en-US" sz="2800" dirty="0">
                <a:solidFill>
                  <a:srgbClr val="CC0000"/>
                </a:solidFill>
              </a:rPr>
              <a:t> </a:t>
            </a:r>
            <a:r>
              <a:rPr lang="en-US" sz="2800" dirty="0" err="1">
                <a:solidFill>
                  <a:srgbClr val="CC0000"/>
                </a:solidFill>
              </a:rPr>
              <a:t>Ghose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err="1">
                <a:solidFill>
                  <a:schemeClr val="tx1"/>
                </a:solidFill>
              </a:rPr>
              <a:t>Moinuddin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Qureshi, </a:t>
            </a:r>
            <a:r>
              <a:rPr lang="en-US" sz="2800" dirty="0">
                <a:solidFill>
                  <a:schemeClr val="tx1"/>
                </a:solidFill>
              </a:rPr>
              <a:t>and </a:t>
            </a:r>
            <a:r>
              <a:rPr lang="en-US" sz="2800" dirty="0" err="1">
                <a:solidFill>
                  <a:srgbClr val="CC0000"/>
                </a:solidFill>
              </a:rPr>
              <a:t>Onur</a:t>
            </a:r>
            <a:r>
              <a:rPr lang="en-US" sz="2800" dirty="0">
                <a:solidFill>
                  <a:srgbClr val="CC0000"/>
                </a:solidFill>
              </a:rPr>
              <a:t> </a:t>
            </a:r>
            <a:r>
              <a:rPr lang="en-US" sz="2800" dirty="0" err="1">
                <a:solidFill>
                  <a:srgbClr val="CC0000"/>
                </a:solidFill>
              </a:rPr>
              <a:t>Mutlu</a:t>
            </a:r>
            <a:endParaRPr lang="en-US" sz="2800" dirty="0">
              <a:solidFill>
                <a:srgbClr val="CC0000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712" y="5257646"/>
            <a:ext cx="2794000" cy="148366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33400" y="5527769"/>
            <a:ext cx="1509580" cy="918114"/>
            <a:chOff x="478639" y="5690963"/>
            <a:chExt cx="1509580" cy="918114"/>
          </a:xfrm>
        </p:grpSpPr>
        <p:pic>
          <p:nvPicPr>
            <p:cNvPr id="7" name="Picture 4" descr="safari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8639" y="5690963"/>
              <a:ext cx="1509580" cy="436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9" descr="CARET_LOGO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39" y="6197597"/>
              <a:ext cx="1509580" cy="411480"/>
            </a:xfrm>
            <a:prstGeom prst="rect">
              <a:avLst/>
            </a:prstGeom>
          </p:spPr>
        </p:pic>
      </p:grpSp>
      <p:pic>
        <p:nvPicPr>
          <p:cNvPr id="11" name="Picture 11" descr="BLU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746160"/>
            <a:ext cx="3352800" cy="50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Data Inside DRAM?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2364-6BA0-48AA-B029-3ED2192016F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76374" y="1726216"/>
            <a:ext cx="5246880" cy="2534871"/>
          </a:xfrm>
          <a:prstGeom prst="roundRect">
            <a:avLst>
              <a:gd name="adj" fmla="val 4531"/>
            </a:avLst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13" name="cell array"/>
          <p:cNvGrpSpPr/>
          <p:nvPr/>
        </p:nvGrpSpPr>
        <p:grpSpPr>
          <a:xfrm>
            <a:off x="3479285" y="1856128"/>
            <a:ext cx="5070630" cy="2212155"/>
            <a:chOff x="2253615" y="2812764"/>
            <a:chExt cx="5070630" cy="2212155"/>
          </a:xfrm>
        </p:grpSpPr>
        <p:grpSp>
          <p:nvGrpSpPr>
            <p:cNvPr id="5" name="Group 4"/>
            <p:cNvGrpSpPr/>
            <p:nvPr/>
          </p:nvGrpSpPr>
          <p:grpSpPr>
            <a:xfrm>
              <a:off x="2253615" y="2812764"/>
              <a:ext cx="5070630" cy="365760"/>
              <a:chOff x="2137956" y="2812764"/>
              <a:chExt cx="5070630" cy="365760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2137956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2608443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3078930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3549417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4019904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4490391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4960878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5431365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5901852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6372339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842826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2253615" y="3274363"/>
              <a:ext cx="5070630" cy="365760"/>
              <a:chOff x="2137956" y="2812764"/>
              <a:chExt cx="5070630" cy="36576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2137956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2608443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3078930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3549417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4019904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4490391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4960878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5431365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5901852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372339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6842826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2253615" y="3735962"/>
              <a:ext cx="5070630" cy="365760"/>
              <a:chOff x="2137956" y="2812764"/>
              <a:chExt cx="5070630" cy="365760"/>
            </a:xfrm>
          </p:grpSpPr>
          <p:sp>
            <p:nvSpPr>
              <p:cNvPr id="198" name="Oval 197"/>
              <p:cNvSpPr/>
              <p:nvPr/>
            </p:nvSpPr>
            <p:spPr>
              <a:xfrm>
                <a:off x="2137956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2608443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3078930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3549417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4019904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4490391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4960878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5431365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5901852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6372339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842826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2253615" y="4659159"/>
              <a:ext cx="5070630" cy="365760"/>
              <a:chOff x="2137956" y="2812764"/>
              <a:chExt cx="5070630" cy="365760"/>
            </a:xfrm>
          </p:grpSpPr>
          <p:sp>
            <p:nvSpPr>
              <p:cNvPr id="238" name="Oval 237"/>
              <p:cNvSpPr/>
              <p:nvPr/>
            </p:nvSpPr>
            <p:spPr>
              <a:xfrm>
                <a:off x="2137956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2608443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3078930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3549417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4019904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4490391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4960878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5431365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5901852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6372339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6842826" y="2812764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p:grpSp>
      </p:grpSp>
      <p:grpSp>
        <p:nvGrpSpPr>
          <p:cNvPr id="14" name="cell label"/>
          <p:cNvGrpSpPr/>
          <p:nvPr/>
        </p:nvGrpSpPr>
        <p:grpSpPr>
          <a:xfrm>
            <a:off x="1860443" y="2369687"/>
            <a:ext cx="1801722" cy="830997"/>
            <a:chOff x="856729" y="3065531"/>
            <a:chExt cx="1801722" cy="830997"/>
          </a:xfrm>
        </p:grpSpPr>
        <p:sp>
          <p:nvSpPr>
            <p:cNvPr id="235" name="TextBox 234"/>
            <p:cNvSpPr txBox="1"/>
            <p:nvPr/>
          </p:nvSpPr>
          <p:spPr>
            <a:xfrm>
              <a:off x="856729" y="3065531"/>
              <a:ext cx="15786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rPr>
                <a:t>DRAM </a:t>
              </a:r>
              <a:b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rPr>
              </a:b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rPr>
                <a:t>cell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145512" y="3512390"/>
              <a:ext cx="512939" cy="107708"/>
            </a:xfrm>
            <a:prstGeom prst="straightConnector1">
              <a:avLst/>
            </a:prstGeom>
            <a:ln w="53975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subarrays"/>
          <p:cNvGrpSpPr/>
          <p:nvPr/>
        </p:nvGrpSpPr>
        <p:grpSpPr>
          <a:xfrm>
            <a:off x="3448175" y="1858371"/>
            <a:ext cx="5107923" cy="2231042"/>
            <a:chOff x="1770761" y="2804420"/>
            <a:chExt cx="5553484" cy="2231042"/>
          </a:xfrm>
        </p:grpSpPr>
        <p:sp>
          <p:nvSpPr>
            <p:cNvPr id="249" name="Rounded Rectangle 248"/>
            <p:cNvSpPr/>
            <p:nvPr/>
          </p:nvSpPr>
          <p:spPr>
            <a:xfrm>
              <a:off x="1770761" y="2804420"/>
              <a:ext cx="5553484" cy="382447"/>
            </a:xfrm>
            <a:prstGeom prst="roundRect">
              <a:avLst>
                <a:gd name="adj" fmla="val 3181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600" b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rPr>
                <a:t>Subarray 1</a:t>
              </a: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1770761" y="3262777"/>
              <a:ext cx="5553484" cy="382447"/>
            </a:xfrm>
            <a:prstGeom prst="roundRect">
              <a:avLst>
                <a:gd name="adj" fmla="val 3181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600" b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rPr>
                <a:t>Subarray 2</a:t>
              </a:r>
            </a:p>
          </p:txBody>
        </p:sp>
        <p:sp>
          <p:nvSpPr>
            <p:cNvPr id="251" name="Rounded Rectangle 250"/>
            <p:cNvSpPr/>
            <p:nvPr/>
          </p:nvSpPr>
          <p:spPr>
            <a:xfrm>
              <a:off x="1770761" y="3730169"/>
              <a:ext cx="5553484" cy="382447"/>
            </a:xfrm>
            <a:prstGeom prst="roundRect">
              <a:avLst>
                <a:gd name="adj" fmla="val 3181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600" b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rPr>
                <a:t>Subarray 3</a:t>
              </a:r>
            </a:p>
          </p:txBody>
        </p:sp>
        <p:sp>
          <p:nvSpPr>
            <p:cNvPr id="253" name="Rounded Rectangle 252"/>
            <p:cNvSpPr/>
            <p:nvPr/>
          </p:nvSpPr>
          <p:spPr>
            <a:xfrm>
              <a:off x="1770761" y="4653015"/>
              <a:ext cx="5553484" cy="382447"/>
            </a:xfrm>
            <a:prstGeom prst="roundRect">
              <a:avLst>
                <a:gd name="adj" fmla="val 3181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600" b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rPr>
                <a:t>Subarray N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5400000">
              <a:off x="4501161" y="416506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…</a:t>
              </a:r>
              <a:endParaRPr lang="en-US" sz="2400" b="1" dirty="0"/>
            </a:p>
          </p:txBody>
        </p:sp>
      </p:grpSp>
      <p:grpSp>
        <p:nvGrpSpPr>
          <p:cNvPr id="35" name="DataBus"/>
          <p:cNvGrpSpPr/>
          <p:nvPr/>
        </p:nvGrpSpPr>
        <p:grpSpPr>
          <a:xfrm>
            <a:off x="6105346" y="1726216"/>
            <a:ext cx="2391359" cy="3302984"/>
            <a:chOff x="4656522" y="1981200"/>
            <a:chExt cx="2391359" cy="3302984"/>
          </a:xfrm>
        </p:grpSpPr>
        <p:grpSp>
          <p:nvGrpSpPr>
            <p:cNvPr id="25" name="DataBus"/>
            <p:cNvGrpSpPr/>
            <p:nvPr/>
          </p:nvGrpSpPr>
          <p:grpSpPr>
            <a:xfrm>
              <a:off x="4656522" y="2194599"/>
              <a:ext cx="2391359" cy="3089585"/>
              <a:chOff x="5161595" y="2885664"/>
              <a:chExt cx="2391359" cy="3089585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5161595" y="5144252"/>
                <a:ext cx="23913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/>
                    </a:solidFill>
                  </a:rPr>
                  <a:t>Internal </a:t>
                </a:r>
                <a:br>
                  <a:rPr lang="en-US" sz="2400" b="1" dirty="0" smtClean="0">
                    <a:solidFill>
                      <a:schemeClr val="accent2"/>
                    </a:solidFill>
                  </a:rPr>
                </a:br>
                <a:r>
                  <a:rPr lang="en-US" sz="2400" b="1" dirty="0" smtClean="0">
                    <a:solidFill>
                      <a:schemeClr val="accent2"/>
                    </a:solidFill>
                  </a:rPr>
                  <a:t>Data Bus (64b)</a:t>
                </a:r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6172274" y="2885664"/>
                <a:ext cx="384136" cy="2086523"/>
                <a:chOff x="6172274" y="2885664"/>
                <a:chExt cx="384136" cy="2086523"/>
              </a:xfrm>
            </p:grpSpPr>
            <p:sp>
              <p:nvSpPr>
                <p:cNvPr id="23" name="Left-Right Arrow 22"/>
                <p:cNvSpPr/>
                <p:nvPr/>
              </p:nvSpPr>
              <p:spPr>
                <a:xfrm>
                  <a:off x="6172274" y="2885664"/>
                  <a:ext cx="370002" cy="247547"/>
                </a:xfrm>
                <a:prstGeom prst="leftRightArrow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Left-Right Arrow 253"/>
                <p:cNvSpPr/>
                <p:nvPr/>
              </p:nvSpPr>
              <p:spPr>
                <a:xfrm>
                  <a:off x="6186408" y="3332981"/>
                  <a:ext cx="370002" cy="247547"/>
                </a:xfrm>
                <a:prstGeom prst="leftRightArrow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Left-Right Arrow 254"/>
                <p:cNvSpPr/>
                <p:nvPr/>
              </p:nvSpPr>
              <p:spPr>
                <a:xfrm>
                  <a:off x="6181202" y="3801443"/>
                  <a:ext cx="370002" cy="247547"/>
                </a:xfrm>
                <a:prstGeom prst="leftRightArrow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Left-Right Arrow 255"/>
                <p:cNvSpPr/>
                <p:nvPr/>
              </p:nvSpPr>
              <p:spPr>
                <a:xfrm>
                  <a:off x="6179681" y="4724640"/>
                  <a:ext cx="370002" cy="247547"/>
                </a:xfrm>
                <a:prstGeom prst="leftRightArrow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3" name="Up-Down Arrow 32"/>
            <p:cNvSpPr/>
            <p:nvPr/>
          </p:nvSpPr>
          <p:spPr>
            <a:xfrm>
              <a:off x="5972403" y="1981200"/>
              <a:ext cx="398221" cy="2486949"/>
            </a:xfrm>
            <a:prstGeom prst="up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2" name="SA_Size"/>
          <p:cNvGrpSpPr/>
          <p:nvPr/>
        </p:nvGrpSpPr>
        <p:grpSpPr>
          <a:xfrm>
            <a:off x="2428832" y="1283563"/>
            <a:ext cx="6121083" cy="1169430"/>
            <a:chOff x="691905" y="1690947"/>
            <a:chExt cx="6121083" cy="1169430"/>
          </a:xfrm>
        </p:grpSpPr>
        <p:grpSp>
          <p:nvGrpSpPr>
            <p:cNvPr id="79" name="Group 78"/>
            <p:cNvGrpSpPr/>
            <p:nvPr/>
          </p:nvGrpSpPr>
          <p:grpSpPr>
            <a:xfrm>
              <a:off x="1711248" y="1690947"/>
              <a:ext cx="5101740" cy="461665"/>
              <a:chOff x="1682924" y="3712335"/>
              <a:chExt cx="5101740" cy="461665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1682924" y="3943167"/>
                <a:ext cx="2192441" cy="0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3875365" y="3712335"/>
                <a:ext cx="6944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8Kb</a:t>
                </a:r>
                <a:endParaRPr lang="en-US" sz="2400" dirty="0"/>
              </a:p>
            </p:txBody>
          </p:sp>
          <p:cxnSp>
            <p:nvCxnSpPr>
              <p:cNvPr id="121" name="Straight Arrow Connector 120"/>
              <p:cNvCxnSpPr>
                <a:stCxn id="49" idx="3"/>
              </p:cNvCxnSpPr>
              <p:nvPr/>
            </p:nvCxnSpPr>
            <p:spPr>
              <a:xfrm flipV="1">
                <a:off x="4569786" y="3943167"/>
                <a:ext cx="2214878" cy="1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0" name="Straight Arrow Connector 259"/>
            <p:cNvCxnSpPr/>
            <p:nvPr/>
          </p:nvCxnSpPr>
          <p:spPr>
            <a:xfrm>
              <a:off x="1495302" y="2201419"/>
              <a:ext cx="0" cy="486921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TextBox 260"/>
            <p:cNvSpPr txBox="1"/>
            <p:nvPr/>
          </p:nvSpPr>
          <p:spPr>
            <a:xfrm>
              <a:off x="691905" y="2029380"/>
              <a:ext cx="8061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512</a:t>
              </a:r>
              <a:br>
                <a:rPr lang="en-US" sz="2400" dirty="0" smtClean="0"/>
              </a:br>
              <a:r>
                <a:rPr lang="en-US" sz="2400" dirty="0" smtClean="0"/>
                <a:t>rows</a:t>
              </a:r>
              <a:endParaRPr lang="en-US" sz="2400" dirty="0"/>
            </a:p>
          </p:txBody>
        </p:sp>
      </p:grpSp>
      <p:grpSp>
        <p:nvGrpSpPr>
          <p:cNvPr id="7" name="DRAM"/>
          <p:cNvGrpSpPr/>
          <p:nvPr/>
        </p:nvGrpSpPr>
        <p:grpSpPr>
          <a:xfrm>
            <a:off x="57714" y="1491262"/>
            <a:ext cx="2396717" cy="3223357"/>
            <a:chOff x="57714" y="2029380"/>
            <a:chExt cx="2396717" cy="3223357"/>
          </a:xfrm>
        </p:grpSpPr>
        <p:sp>
          <p:nvSpPr>
            <p:cNvPr id="110" name="Rounded Rectangle 109"/>
            <p:cNvSpPr/>
            <p:nvPr/>
          </p:nvSpPr>
          <p:spPr>
            <a:xfrm>
              <a:off x="387175" y="2029380"/>
              <a:ext cx="1741977" cy="3126976"/>
            </a:xfrm>
            <a:prstGeom prst="roundRect">
              <a:avLst>
                <a:gd name="adj" fmla="val 453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707833" y="2149011"/>
              <a:ext cx="1103344" cy="559920"/>
            </a:xfrm>
            <a:prstGeom prst="roundRect">
              <a:avLst>
                <a:gd name="adj" fmla="val 4531"/>
              </a:avLst>
            </a:prstGeom>
            <a:solidFill>
              <a:schemeClr val="bg1"/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Bank</a:t>
              </a:r>
              <a:endParaRPr lang="en-US" sz="280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704401" y="2799957"/>
              <a:ext cx="1103344" cy="559920"/>
            </a:xfrm>
            <a:prstGeom prst="roundRect">
              <a:avLst>
                <a:gd name="adj" fmla="val 4531"/>
              </a:avLst>
            </a:prstGeom>
            <a:solidFill>
              <a:schemeClr val="bg1"/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Bank</a:t>
              </a:r>
              <a:endParaRPr lang="en-US" sz="280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700969" y="3450903"/>
              <a:ext cx="1103344" cy="559920"/>
            </a:xfrm>
            <a:prstGeom prst="roundRect">
              <a:avLst>
                <a:gd name="adj" fmla="val 4531"/>
              </a:avLst>
            </a:prstGeom>
            <a:solidFill>
              <a:schemeClr val="bg1"/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Bank</a:t>
              </a:r>
              <a:endParaRPr lang="en-US" sz="280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97537" y="4101849"/>
              <a:ext cx="1103344" cy="559920"/>
            </a:xfrm>
            <a:prstGeom prst="roundRect">
              <a:avLst>
                <a:gd name="adj" fmla="val 4531"/>
              </a:avLst>
            </a:prstGeom>
            <a:solidFill>
              <a:schemeClr val="bg1"/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Bank</a:t>
              </a:r>
              <a:endParaRPr lang="en-US" sz="280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17" name="R"/>
            <p:cNvSpPr/>
            <p:nvPr/>
          </p:nvSpPr>
          <p:spPr>
            <a:xfrm>
              <a:off x="57714" y="4590918"/>
              <a:ext cx="2396717" cy="661819"/>
            </a:xfrm>
            <a:prstGeom prst="roundRect">
              <a:avLst>
                <a:gd name="adj" fmla="val 5494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DRAM</a:t>
              </a:r>
              <a:endParaRPr lang="en-US" sz="2800" b="1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118" name="dash"/>
          <p:cNvGrpSpPr/>
          <p:nvPr/>
        </p:nvGrpSpPr>
        <p:grpSpPr>
          <a:xfrm rot="14910335" flipH="1">
            <a:off x="1355872" y="1954170"/>
            <a:ext cx="2454309" cy="2012126"/>
            <a:chOff x="3425991" y="2139992"/>
            <a:chExt cx="2454309" cy="2012126"/>
          </a:xfrm>
        </p:grpSpPr>
        <p:cxnSp>
          <p:nvCxnSpPr>
            <p:cNvPr id="119" name="Straight Connector 118"/>
            <p:cNvCxnSpPr/>
            <p:nvPr/>
          </p:nvCxnSpPr>
          <p:spPr>
            <a:xfrm rot="14910335" flipH="1">
              <a:off x="4379829" y="2186837"/>
              <a:ext cx="1547316" cy="145362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>
            <a:xfrm rot="14910335" flipH="1" flipV="1">
              <a:off x="2985273" y="3105380"/>
              <a:ext cx="1487456" cy="60602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22" name="..."/>
          <p:cNvSpPr txBox="1"/>
          <p:nvPr/>
        </p:nvSpPr>
        <p:spPr>
          <a:xfrm rot="5400000">
            <a:off x="5941531" y="3237538"/>
            <a:ext cx="492443" cy="424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268" name="goal"/>
          <p:cNvGrpSpPr/>
          <p:nvPr/>
        </p:nvGrpSpPr>
        <p:grpSpPr>
          <a:xfrm>
            <a:off x="228600" y="1721836"/>
            <a:ext cx="8534399" cy="4374164"/>
            <a:chOff x="228600" y="2140360"/>
            <a:chExt cx="8534399" cy="4374164"/>
          </a:xfrm>
        </p:grpSpPr>
        <p:grpSp>
          <p:nvGrpSpPr>
            <p:cNvPr id="266" name="goal"/>
            <p:cNvGrpSpPr/>
            <p:nvPr/>
          </p:nvGrpSpPr>
          <p:grpSpPr>
            <a:xfrm>
              <a:off x="228600" y="2140360"/>
              <a:ext cx="8534399" cy="4374164"/>
              <a:chOff x="228600" y="2140360"/>
              <a:chExt cx="8534399" cy="4374164"/>
            </a:xfrm>
          </p:grpSpPr>
          <p:grpSp>
            <p:nvGrpSpPr>
              <p:cNvPr id="113" name="goal_parallel_transfer"/>
              <p:cNvGrpSpPr/>
              <p:nvPr/>
            </p:nvGrpSpPr>
            <p:grpSpPr>
              <a:xfrm>
                <a:off x="3373653" y="2140360"/>
                <a:ext cx="5205607" cy="2502527"/>
                <a:chOff x="1460256" y="1851096"/>
                <a:chExt cx="2867148" cy="3518673"/>
              </a:xfrm>
            </p:grpSpPr>
            <p:sp>
              <p:nvSpPr>
                <p:cNvPr id="112" name="blind"/>
                <p:cNvSpPr/>
                <p:nvPr/>
              </p:nvSpPr>
              <p:spPr>
                <a:xfrm>
                  <a:off x="1460256" y="1851096"/>
                  <a:ext cx="2866658" cy="3518673"/>
                </a:xfrm>
                <a:prstGeom prst="roundRect">
                  <a:avLst>
                    <a:gd name="adj" fmla="val 8700"/>
                  </a:avLst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4" name="parallel transfer"/>
                <p:cNvGrpSpPr/>
                <p:nvPr/>
              </p:nvGrpSpPr>
              <p:grpSpPr>
                <a:xfrm>
                  <a:off x="1518437" y="2424960"/>
                  <a:ext cx="2808967" cy="2308991"/>
                  <a:chOff x="4589620" y="1916257"/>
                  <a:chExt cx="1910254" cy="1384129"/>
                </a:xfrm>
                <a:solidFill>
                  <a:srgbClr val="6699FF"/>
                </a:solidFill>
              </p:grpSpPr>
              <p:sp>
                <p:nvSpPr>
                  <p:cNvPr id="105" name="Up-Down Arrow 104"/>
                  <p:cNvSpPr/>
                  <p:nvPr/>
                </p:nvSpPr>
                <p:spPr>
                  <a:xfrm>
                    <a:off x="4589620" y="1916261"/>
                    <a:ext cx="273999" cy="1384125"/>
                  </a:xfrm>
                  <a:prstGeom prst="upDownArrow">
                    <a:avLst/>
                  </a:prstGeom>
                  <a:grp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Up-Down Arrow 105"/>
                  <p:cNvSpPr/>
                  <p:nvPr/>
                </p:nvSpPr>
                <p:spPr>
                  <a:xfrm>
                    <a:off x="5009450" y="1916260"/>
                    <a:ext cx="273999" cy="1384125"/>
                  </a:xfrm>
                  <a:prstGeom prst="upDownArrow">
                    <a:avLst/>
                  </a:prstGeom>
                  <a:grp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Up-Down Arrow 106"/>
                  <p:cNvSpPr/>
                  <p:nvPr/>
                </p:nvSpPr>
                <p:spPr>
                  <a:xfrm>
                    <a:off x="5407516" y="1916259"/>
                    <a:ext cx="273999" cy="1384125"/>
                  </a:xfrm>
                  <a:prstGeom prst="upDownArrow">
                    <a:avLst/>
                  </a:prstGeom>
                  <a:grp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Up-Down Arrow 107"/>
                  <p:cNvSpPr/>
                  <p:nvPr/>
                </p:nvSpPr>
                <p:spPr>
                  <a:xfrm>
                    <a:off x="5819613" y="1916258"/>
                    <a:ext cx="273999" cy="1384125"/>
                  </a:xfrm>
                  <a:prstGeom prst="upDownArrow">
                    <a:avLst/>
                  </a:prstGeom>
                  <a:grp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Up-Down Arrow 108"/>
                  <p:cNvSpPr/>
                  <p:nvPr/>
                </p:nvSpPr>
                <p:spPr>
                  <a:xfrm>
                    <a:off x="6225875" y="1916257"/>
                    <a:ext cx="273999" cy="1384125"/>
                  </a:xfrm>
                  <a:prstGeom prst="upDownArrow">
                    <a:avLst/>
                  </a:prstGeom>
                  <a:grp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65" name="TextBox 264"/>
              <p:cNvSpPr txBox="1"/>
              <p:nvPr/>
            </p:nvSpPr>
            <p:spPr>
              <a:xfrm>
                <a:off x="228600" y="5812793"/>
                <a:ext cx="8534399" cy="7017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US" sz="3600" b="1" dirty="0">
                  <a:solidFill>
                    <a:srgbClr val="064FBA"/>
                  </a:solidFill>
                  <a:latin typeface="+mj-lt"/>
                </a:endParaRPr>
              </a:p>
            </p:txBody>
          </p:sp>
        </p:grpSp>
        <p:sp>
          <p:nvSpPr>
            <p:cNvPr id="267" name="blind"/>
            <p:cNvSpPr/>
            <p:nvPr/>
          </p:nvSpPr>
          <p:spPr>
            <a:xfrm>
              <a:off x="2146427" y="4714388"/>
              <a:ext cx="6476827" cy="75071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23" name="challenge"/>
          <p:cNvSpPr/>
          <p:nvPr/>
        </p:nvSpPr>
        <p:spPr>
          <a:xfrm>
            <a:off x="0" y="5221925"/>
            <a:ext cx="9144000" cy="10316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Low connectivity in DRAM is the fundamental bottleneck for bulk data movement</a:t>
            </a:r>
          </a:p>
        </p:txBody>
      </p:sp>
      <p:sp>
        <p:nvSpPr>
          <p:cNvPr id="124" name="goal"/>
          <p:cNvSpPr/>
          <p:nvPr/>
        </p:nvSpPr>
        <p:spPr>
          <a:xfrm>
            <a:off x="0" y="5222882"/>
            <a:ext cx="9144000" cy="10297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Goal: Provide a new substrate to enable </a:t>
            </a:r>
            <a:r>
              <a:rPr lang="en-US" sz="3200" b="1" dirty="0" smtClean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</a:br>
            <a:r>
              <a:rPr lang="en-US" sz="3200" b="1" dirty="0" smtClean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wide connectivity between </a:t>
            </a:r>
            <a:r>
              <a:rPr lang="en-US" sz="3200" b="1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subarrays</a:t>
            </a:r>
          </a:p>
        </p:txBody>
      </p:sp>
    </p:spTree>
    <p:extLst>
      <p:ext uri="{BB962C8B-B14F-4D97-AF65-F5344CB8AC3E}">
        <p14:creationId xmlns:p14="http://schemas.microsoft.com/office/powerpoint/2010/main" val="6915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2" grpId="0"/>
      <p:bldP spid="123" grpId="0" animBg="1"/>
      <p:bldP spid="1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 and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334000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b="1" dirty="0" smtClean="0"/>
              <a:t>Low-cost Inter-linked subarrays (LISA)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Fast bulk data movement between subarrays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rgbClr val="064FBA"/>
                </a:solidFill>
              </a:rPr>
              <a:t>Wide datapath via isolation </a:t>
            </a:r>
            <a:r>
              <a:rPr lang="en-US" dirty="0" smtClean="0">
                <a:solidFill>
                  <a:srgbClr val="064FBA"/>
                </a:solidFill>
              </a:rPr>
              <a:t>transistors</a:t>
            </a:r>
            <a:r>
              <a:rPr lang="en-US" dirty="0" smtClean="0"/>
              <a:t>: 0.8% DRAM chip area</a:t>
            </a:r>
          </a:p>
          <a:p>
            <a:pPr lvl="1">
              <a:lnSpc>
                <a:spcPct val="95000"/>
              </a:lnSpc>
            </a:pPr>
            <a:endParaRPr lang="en-US" dirty="0" smtClean="0"/>
          </a:p>
          <a:p>
            <a:pPr lvl="1">
              <a:lnSpc>
                <a:spcPct val="95000"/>
              </a:lnSpc>
            </a:pPr>
            <a:endParaRPr lang="en-US" dirty="0" smtClean="0"/>
          </a:p>
          <a:p>
            <a:pPr lvl="1"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 smtClean="0">
                <a:latin typeface="+mj-lt"/>
              </a:rPr>
              <a:t>LISA </a:t>
            </a:r>
            <a:r>
              <a:rPr lang="en-US" dirty="0">
                <a:latin typeface="+mj-lt"/>
              </a:rPr>
              <a:t>is a </a:t>
            </a:r>
            <a:r>
              <a:rPr lang="en-US" b="1" dirty="0">
                <a:latin typeface="+mj-lt"/>
              </a:rPr>
              <a:t>versatile substrate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→ </a:t>
            </a:r>
            <a:r>
              <a:rPr lang="en-US" dirty="0">
                <a:latin typeface="+mj-lt"/>
              </a:rPr>
              <a:t>new </a:t>
            </a:r>
            <a:r>
              <a:rPr lang="en-US" dirty="0" smtClean="0">
                <a:latin typeface="+mj-lt"/>
              </a:rPr>
              <a:t>applications</a:t>
            </a:r>
            <a:br>
              <a:rPr lang="en-US" dirty="0" smtClean="0">
                <a:latin typeface="+mj-lt"/>
              </a:rPr>
            </a:br>
            <a:endParaRPr lang="en-US" dirty="0" smtClean="0"/>
          </a:p>
          <a:p>
            <a:pPr marL="749300" lvl="1" indent="-292100">
              <a:lnSpc>
                <a:spcPct val="95000"/>
              </a:lnSpc>
              <a:buFont typeface="+mj-lt"/>
              <a:buAutoNum type="arabicPeriod"/>
            </a:pPr>
            <a:endParaRPr lang="en-US" dirty="0" smtClean="0"/>
          </a:p>
          <a:p>
            <a:pPr marL="749300" lvl="1" indent="-292100">
              <a:lnSpc>
                <a:spcPct val="95000"/>
              </a:lnSpc>
              <a:buFont typeface="+mj-lt"/>
              <a:buAutoNum type="arabicPeriod"/>
            </a:pPr>
            <a:endParaRPr lang="en-US" sz="2000" dirty="0" smtClean="0"/>
          </a:p>
          <a:p>
            <a:pPr marL="457200" lvl="1" indent="0">
              <a:lnSpc>
                <a:spcPct val="95000"/>
              </a:lnSpc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2364-6BA0-48AA-B029-3ED2192016FC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7" name="sa"/>
          <p:cNvGrpSpPr/>
          <p:nvPr/>
        </p:nvGrpSpPr>
        <p:grpSpPr>
          <a:xfrm>
            <a:off x="2438401" y="2586041"/>
            <a:ext cx="3352800" cy="1201733"/>
            <a:chOff x="2438401" y="2586041"/>
            <a:chExt cx="3352800" cy="1201733"/>
          </a:xfrm>
        </p:grpSpPr>
        <p:sp>
          <p:nvSpPr>
            <p:cNvPr id="5" name="Rounded Rectangle 4"/>
            <p:cNvSpPr/>
            <p:nvPr/>
          </p:nvSpPr>
          <p:spPr>
            <a:xfrm>
              <a:off x="2438401" y="2586041"/>
              <a:ext cx="3352799" cy="382447"/>
            </a:xfrm>
            <a:prstGeom prst="roundRect">
              <a:avLst>
                <a:gd name="adj" fmla="val 3181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6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rPr>
                <a:t>Subarray </a:t>
              </a:r>
              <a:r>
                <a:rPr lang="en-US" sz="2600" kern="0" dirty="0">
                  <a:solidFill>
                    <a:prstClr val="black"/>
                  </a:solidFill>
                  <a:latin typeface="+mj-lt"/>
                </a:rPr>
                <a:t>1</a:t>
              </a:r>
              <a:endParaRPr kumimoji="0" lang="en-US" sz="260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438401" y="3405327"/>
              <a:ext cx="3352800" cy="382447"/>
            </a:xfrm>
            <a:prstGeom prst="roundRect">
              <a:avLst>
                <a:gd name="adj" fmla="val 3181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60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rPr>
                <a:t>Subarray 2</a:t>
              </a:r>
            </a:p>
          </p:txBody>
        </p:sp>
      </p:grpSp>
      <p:grpSp>
        <p:nvGrpSpPr>
          <p:cNvPr id="8" name="iso"/>
          <p:cNvGrpSpPr/>
          <p:nvPr/>
        </p:nvGrpSpPr>
        <p:grpSpPr>
          <a:xfrm>
            <a:off x="2438400" y="2751466"/>
            <a:ext cx="3276600" cy="662351"/>
            <a:chOff x="2438400" y="2751466"/>
            <a:chExt cx="3276600" cy="662351"/>
          </a:xfrm>
        </p:grpSpPr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3534" y="2953663"/>
              <a:ext cx="471466" cy="46015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601" y="2953663"/>
              <a:ext cx="471466" cy="46015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4" name="Picture 1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1333" y="2953663"/>
              <a:ext cx="471466" cy="46015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5" name="Picture 1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400" y="2953663"/>
              <a:ext cx="471466" cy="460154"/>
            </a:xfrm>
            <a:prstGeom prst="rect">
              <a:avLst/>
            </a:prstGeom>
            <a:ln>
              <a:noFill/>
            </a:ln>
          </p:spPr>
        </p:pic>
        <p:sp>
          <p:nvSpPr>
            <p:cNvPr id="176" name="TextBox 175"/>
            <p:cNvSpPr txBox="1"/>
            <p:nvPr/>
          </p:nvSpPr>
          <p:spPr>
            <a:xfrm>
              <a:off x="3753534" y="2751466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</p:grpSp>
      <p:sp>
        <p:nvSpPr>
          <p:cNvPr id="9" name="app1"/>
          <p:cNvSpPr txBox="1"/>
          <p:nvPr/>
        </p:nvSpPr>
        <p:spPr>
          <a:xfrm>
            <a:off x="633434" y="4195867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lvl="1" indent="-165100"/>
            <a:r>
              <a:rPr lang="en-US" sz="2400" dirty="0" smtClean="0">
                <a:solidFill>
                  <a:srgbClr val="008F00"/>
                </a:solidFill>
              </a:rPr>
              <a:t>Fast bulk </a:t>
            </a:r>
            <a:r>
              <a:rPr lang="en-US" sz="2400" dirty="0">
                <a:solidFill>
                  <a:srgbClr val="008F00"/>
                </a:solidFill>
              </a:rPr>
              <a:t>data copy</a:t>
            </a:r>
            <a:r>
              <a:rPr lang="en-US" sz="2400" dirty="0"/>
              <a:t>: Copy latency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1.363ms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0.148ms </a:t>
            </a:r>
            <a:r>
              <a:rPr lang="en-US" sz="2400" dirty="0">
                <a:solidFill>
                  <a:srgbClr val="008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400" dirty="0" smtClean="0">
                <a:solidFill>
                  <a:srgbClr val="008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9.2x)</a:t>
            </a:r>
            <a:br>
              <a:rPr lang="en-US" sz="2400" dirty="0" smtClean="0">
                <a:solidFill>
                  <a:srgbClr val="008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 dirty="0"/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sz="2400" dirty="0" smtClean="0">
                <a:ea typeface="Cambria Math" panose="02040503050406030204" pitchFamily="18" charset="0"/>
              </a:rPr>
              <a:t>66</a:t>
            </a:r>
            <a:r>
              <a:rPr lang="en-US" sz="2400" dirty="0"/>
              <a:t>% </a:t>
            </a:r>
            <a:r>
              <a:rPr lang="en-US" sz="2400" dirty="0" smtClean="0"/>
              <a:t>speedup, -55</a:t>
            </a:r>
            <a:r>
              <a:rPr lang="en-US" sz="2400" dirty="0"/>
              <a:t>% </a:t>
            </a:r>
            <a:r>
              <a:rPr lang="en-US" sz="2400" dirty="0" smtClean="0"/>
              <a:t>DRAM energy</a:t>
            </a:r>
          </a:p>
        </p:txBody>
      </p:sp>
      <p:sp>
        <p:nvSpPr>
          <p:cNvPr id="11" name="app2"/>
          <p:cNvSpPr txBox="1"/>
          <p:nvPr/>
        </p:nvSpPr>
        <p:spPr>
          <a:xfrm>
            <a:off x="633434" y="4997135"/>
            <a:ext cx="8670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5100" lvl="1" indent="-165100"/>
            <a:r>
              <a:rPr lang="en-US" sz="2400" dirty="0" smtClean="0">
                <a:solidFill>
                  <a:srgbClr val="008F00"/>
                </a:solidFill>
              </a:rPr>
              <a:t>In-DRAM </a:t>
            </a:r>
            <a:r>
              <a:rPr lang="en-US" sz="2400" dirty="0">
                <a:solidFill>
                  <a:srgbClr val="008F00"/>
                </a:solidFill>
              </a:rPr>
              <a:t>caching</a:t>
            </a:r>
            <a:r>
              <a:rPr lang="en-US" sz="2400" dirty="0"/>
              <a:t>: Hot data access latency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48.7ns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21.5ns </a:t>
            </a:r>
            <a:r>
              <a:rPr lang="en-US" sz="2400" dirty="0">
                <a:solidFill>
                  <a:srgbClr val="008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400" dirty="0" smtClean="0">
                <a:solidFill>
                  <a:srgbClr val="008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2.2x</a:t>
            </a:r>
            <a:r>
              <a:rPr lang="en-US" sz="2400" dirty="0">
                <a:solidFill>
                  <a:srgbClr val="008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br>
              <a:rPr lang="en-US" sz="2400" dirty="0">
                <a:solidFill>
                  <a:srgbClr val="008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 dirty="0"/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sz="2400" dirty="0" smtClean="0"/>
              <a:t>5</a:t>
            </a:r>
            <a:r>
              <a:rPr lang="en-US" sz="2400" dirty="0"/>
              <a:t>% </a:t>
            </a:r>
            <a:r>
              <a:rPr lang="en-US" sz="2400" dirty="0" smtClean="0"/>
              <a:t>speedup</a:t>
            </a:r>
            <a:endParaRPr lang="en-US" sz="2400" dirty="0"/>
          </a:p>
        </p:txBody>
      </p:sp>
      <p:sp>
        <p:nvSpPr>
          <p:cNvPr id="10" name="app3"/>
          <p:cNvSpPr txBox="1"/>
          <p:nvPr/>
        </p:nvSpPr>
        <p:spPr>
          <a:xfrm>
            <a:off x="646134" y="5798403"/>
            <a:ext cx="7125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5100" lvl="1" indent="-165100"/>
            <a:r>
              <a:rPr lang="en-US" sz="2400" dirty="0">
                <a:solidFill>
                  <a:srgbClr val="008F00"/>
                </a:solidFill>
              </a:rPr>
              <a:t>Fast precharge</a:t>
            </a:r>
            <a:r>
              <a:rPr lang="en-US" sz="2400" dirty="0"/>
              <a:t>:</a:t>
            </a:r>
            <a:r>
              <a:rPr lang="en-US" sz="2400" dirty="0">
                <a:solidFill>
                  <a:srgbClr val="008F00"/>
                </a:solidFill>
              </a:rPr>
              <a:t> </a:t>
            </a:r>
            <a:r>
              <a:rPr lang="en-US" sz="2400" dirty="0"/>
              <a:t>Precharge latency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13.1ns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5.0ns </a:t>
            </a:r>
            <a:r>
              <a:rPr lang="en-US" sz="2400" dirty="0">
                <a:solidFill>
                  <a:srgbClr val="008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400" dirty="0" smtClean="0">
                <a:solidFill>
                  <a:srgbClr val="008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2.6x</a:t>
            </a:r>
            <a:r>
              <a:rPr lang="en-US" sz="2400" dirty="0">
                <a:solidFill>
                  <a:srgbClr val="008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br>
              <a:rPr lang="en-US" sz="2400" dirty="0">
                <a:solidFill>
                  <a:srgbClr val="008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 dirty="0"/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sz="2400" dirty="0" smtClean="0"/>
              <a:t>8</a:t>
            </a:r>
            <a:r>
              <a:rPr lang="en-US" sz="2400" dirty="0"/>
              <a:t>% </a:t>
            </a:r>
            <a:r>
              <a:rPr lang="en-US" sz="2400" dirty="0" smtClean="0"/>
              <a:t>speedup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406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Motivation and Key Idea</a:t>
            </a:r>
          </a:p>
          <a:p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DRAM Background</a:t>
            </a:r>
          </a:p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LISA Substrate</a:t>
            </a:r>
          </a:p>
          <a:p>
            <a:pPr lvl="1"/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New DRAM Command to Use LISA</a:t>
            </a:r>
          </a:p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Applications of LISA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2364-6BA0-48AA-B029-3ED2192016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9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DRAM Internals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2364-6BA0-48AA-B029-3ED2192016FC}" type="slidenum">
              <a:rPr lang="en-US" smtClean="0">
                <a:latin typeface="+mj-lt"/>
              </a:rPr>
              <a:pPr/>
              <a:t>6</a:t>
            </a:fld>
            <a:endParaRPr lang="en-US" dirty="0">
              <a:latin typeface="+mj-lt"/>
            </a:endParaRPr>
          </a:p>
        </p:txBody>
      </p:sp>
      <p:grpSp>
        <p:nvGrpSpPr>
          <p:cNvPr id="37" name="bank"/>
          <p:cNvGrpSpPr/>
          <p:nvPr/>
        </p:nvGrpSpPr>
        <p:grpSpPr>
          <a:xfrm>
            <a:off x="5076853" y="1143000"/>
            <a:ext cx="3609947" cy="5029200"/>
            <a:chOff x="5076853" y="1143000"/>
            <a:chExt cx="3609947" cy="5029200"/>
          </a:xfrm>
        </p:grpSpPr>
        <p:sp>
          <p:nvSpPr>
            <p:cNvPr id="34" name="Rounded Rectangle 33"/>
            <p:cNvSpPr/>
            <p:nvPr/>
          </p:nvSpPr>
          <p:spPr>
            <a:xfrm>
              <a:off x="5076853" y="1143000"/>
              <a:ext cx="3609947" cy="4608576"/>
            </a:xfrm>
            <a:prstGeom prst="roundRect">
              <a:avLst>
                <a:gd name="adj" fmla="val 7485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72510" y="5648980"/>
              <a:ext cx="29338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Bank </a:t>
              </a:r>
              <a:r>
                <a:rPr lang="en-US" sz="2800" dirty="0" smtClean="0"/>
                <a:t>(16~64 SAs)</a:t>
              </a:r>
              <a:endParaRPr lang="en-US" sz="2800" dirty="0"/>
            </a:p>
          </p:txBody>
        </p:sp>
      </p:grpSp>
      <p:grpSp>
        <p:nvGrpSpPr>
          <p:cNvPr id="5" name="bitlines"/>
          <p:cNvGrpSpPr/>
          <p:nvPr/>
        </p:nvGrpSpPr>
        <p:grpSpPr>
          <a:xfrm>
            <a:off x="1227093" y="1753204"/>
            <a:ext cx="2226118" cy="2601233"/>
            <a:chOff x="1227093" y="1405824"/>
            <a:chExt cx="2226118" cy="2601233"/>
          </a:xfrm>
        </p:grpSpPr>
        <p:cxnSp>
          <p:nvCxnSpPr>
            <p:cNvPr id="157" name="Straight Connector 156"/>
            <p:cNvCxnSpPr/>
            <p:nvPr/>
          </p:nvCxnSpPr>
          <p:spPr>
            <a:xfrm flipH="1">
              <a:off x="1227093" y="1799197"/>
              <a:ext cx="1" cy="2207860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/>
            <p:nvPr/>
          </p:nvCxnSpPr>
          <p:spPr>
            <a:xfrm flipH="1">
              <a:off x="1969132" y="1799197"/>
              <a:ext cx="1" cy="2207860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>
            <a:xfrm flipH="1">
              <a:off x="2711171" y="1799197"/>
              <a:ext cx="1" cy="2207860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>
            <a:xfrm flipH="1">
              <a:off x="3453210" y="1799197"/>
              <a:ext cx="1" cy="2207860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71" name="TextBox 170"/>
            <p:cNvSpPr txBox="1"/>
            <p:nvPr/>
          </p:nvSpPr>
          <p:spPr>
            <a:xfrm>
              <a:off x="2305028" y="1405824"/>
              <a:ext cx="880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rPr>
                <a:t>Bitline</a:t>
              </a:r>
            </a:p>
          </p:txBody>
        </p:sp>
      </p:grpSp>
      <p:grpSp>
        <p:nvGrpSpPr>
          <p:cNvPr id="14" name="rowbuffer"/>
          <p:cNvGrpSpPr/>
          <p:nvPr/>
        </p:nvGrpSpPr>
        <p:grpSpPr>
          <a:xfrm>
            <a:off x="716638" y="4103010"/>
            <a:ext cx="3238500" cy="1273515"/>
            <a:chOff x="716638" y="3755630"/>
            <a:chExt cx="3238500" cy="1273515"/>
          </a:xfrm>
        </p:grpSpPr>
        <p:sp>
          <p:nvSpPr>
            <p:cNvPr id="162" name="Rounded Rectangle 161"/>
            <p:cNvSpPr/>
            <p:nvPr/>
          </p:nvSpPr>
          <p:spPr>
            <a:xfrm>
              <a:off x="1044214" y="3810877"/>
              <a:ext cx="365760" cy="689898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1786253" y="3810877"/>
              <a:ext cx="365760" cy="689898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528292" y="3810877"/>
              <a:ext cx="365760" cy="689898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3270331" y="3810877"/>
              <a:ext cx="365760" cy="689898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grpSp>
          <p:nvGrpSpPr>
            <p:cNvPr id="184" name="row buffer"/>
            <p:cNvGrpSpPr/>
            <p:nvPr/>
          </p:nvGrpSpPr>
          <p:grpSpPr>
            <a:xfrm>
              <a:off x="716638" y="3755630"/>
              <a:ext cx="3238500" cy="1273515"/>
              <a:chOff x="6438900" y="4038385"/>
              <a:chExt cx="3238500" cy="1273515"/>
            </a:xfrm>
          </p:grpSpPr>
          <p:sp>
            <p:nvSpPr>
              <p:cNvPr id="185" name="Rounded Rectangle 184"/>
              <p:cNvSpPr/>
              <p:nvPr/>
            </p:nvSpPr>
            <p:spPr>
              <a:xfrm>
                <a:off x="6438900" y="4038385"/>
                <a:ext cx="3238500" cy="828890"/>
              </a:xfrm>
              <a:prstGeom prst="roundRect">
                <a:avLst/>
              </a:prstGeom>
              <a:noFill/>
              <a:ln w="3810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7388926" y="4850235"/>
                <a:ext cx="1596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Row Buffer</a:t>
                </a:r>
              </a:p>
            </p:txBody>
          </p:sp>
        </p:grpSp>
      </p:grpSp>
      <p:grpSp>
        <p:nvGrpSpPr>
          <p:cNvPr id="12" name="sense amps"/>
          <p:cNvGrpSpPr/>
          <p:nvPr/>
        </p:nvGrpSpPr>
        <p:grpSpPr>
          <a:xfrm>
            <a:off x="1112944" y="4205596"/>
            <a:ext cx="2568110" cy="1738848"/>
            <a:chOff x="1112944" y="3858216"/>
            <a:chExt cx="2568110" cy="1738848"/>
          </a:xfrm>
        </p:grpSpPr>
        <p:grpSp>
          <p:nvGrpSpPr>
            <p:cNvPr id="10" name="Group 9"/>
            <p:cNvGrpSpPr/>
            <p:nvPr/>
          </p:nvGrpSpPr>
          <p:grpSpPr>
            <a:xfrm>
              <a:off x="1113097" y="5073845"/>
              <a:ext cx="2567957" cy="523219"/>
              <a:chOff x="1113097" y="5073845"/>
              <a:chExt cx="2567957" cy="523219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1394851" y="5073845"/>
                <a:ext cx="2286203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Sense amplifier</a:t>
                </a: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1113097" y="5209724"/>
                <a:ext cx="301752" cy="297683"/>
              </a:xfrm>
              <a:prstGeom prst="round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rPr>
                  <a:t>S</a:t>
                </a:r>
              </a:p>
            </p:txBody>
          </p:sp>
        </p:grpSp>
        <p:grpSp>
          <p:nvGrpSpPr>
            <p:cNvPr id="8" name="senseamps"/>
            <p:cNvGrpSpPr/>
            <p:nvPr/>
          </p:nvGrpSpPr>
          <p:grpSpPr>
            <a:xfrm>
              <a:off x="1112944" y="3858216"/>
              <a:ext cx="2454416" cy="297683"/>
              <a:chOff x="1112944" y="3858216"/>
              <a:chExt cx="2454416" cy="297683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1112944" y="3858216"/>
                <a:ext cx="228299" cy="297683"/>
              </a:xfrm>
              <a:prstGeom prst="round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rPr>
                  <a:t>S</a:t>
                </a:r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1854983" y="3858216"/>
                <a:ext cx="228299" cy="297683"/>
              </a:xfrm>
              <a:prstGeom prst="round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rPr>
                  <a:t>S</a:t>
                </a:r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597022" y="3858216"/>
                <a:ext cx="228299" cy="297683"/>
              </a:xfrm>
              <a:prstGeom prst="round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rPr>
                  <a:t>S</a:t>
                </a: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3339061" y="3858216"/>
                <a:ext cx="228299" cy="297683"/>
              </a:xfrm>
              <a:prstGeom prst="round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rPr>
                  <a:t>S</a:t>
                </a:r>
              </a:p>
            </p:txBody>
          </p:sp>
        </p:grpSp>
      </p:grpSp>
      <p:grpSp>
        <p:nvGrpSpPr>
          <p:cNvPr id="13" name="precharge units"/>
          <p:cNvGrpSpPr/>
          <p:nvPr/>
        </p:nvGrpSpPr>
        <p:grpSpPr>
          <a:xfrm>
            <a:off x="1110273" y="4503134"/>
            <a:ext cx="2457634" cy="1859646"/>
            <a:chOff x="1110273" y="4155754"/>
            <a:chExt cx="2457634" cy="1859646"/>
          </a:xfrm>
        </p:grpSpPr>
        <p:grpSp>
          <p:nvGrpSpPr>
            <p:cNvPr id="11" name="Group 10"/>
            <p:cNvGrpSpPr/>
            <p:nvPr/>
          </p:nvGrpSpPr>
          <p:grpSpPr>
            <a:xfrm>
              <a:off x="1110273" y="5492181"/>
              <a:ext cx="2457634" cy="523219"/>
              <a:chOff x="1110273" y="5492181"/>
              <a:chExt cx="2457634" cy="523219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392375" y="5492181"/>
                <a:ext cx="2175532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Precharge unit</a:t>
                </a:r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>
                <a:off x="1110273" y="5628059"/>
                <a:ext cx="301752" cy="297683"/>
              </a:xfrm>
              <a:prstGeom prst="roundRect">
                <a:avLst/>
              </a:prstGeom>
              <a:solidFill>
                <a:srgbClr val="ED7D31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rPr>
                  <a:t>P</a:t>
                </a:r>
              </a:p>
            </p:txBody>
          </p:sp>
        </p:grpSp>
        <p:grpSp>
          <p:nvGrpSpPr>
            <p:cNvPr id="9" name="precharge units"/>
            <p:cNvGrpSpPr/>
            <p:nvPr/>
          </p:nvGrpSpPr>
          <p:grpSpPr>
            <a:xfrm>
              <a:off x="1112945" y="4155754"/>
              <a:ext cx="2454416" cy="297683"/>
              <a:chOff x="1112945" y="4155754"/>
              <a:chExt cx="2454416" cy="297683"/>
            </a:xfrm>
          </p:grpSpPr>
          <p:sp>
            <p:nvSpPr>
              <p:cNvPr id="165" name="Rounded Rectangle 164"/>
              <p:cNvSpPr/>
              <p:nvPr/>
            </p:nvSpPr>
            <p:spPr>
              <a:xfrm>
                <a:off x="1112945" y="4155754"/>
                <a:ext cx="228299" cy="297683"/>
              </a:xfrm>
              <a:prstGeom prst="roundRect">
                <a:avLst/>
              </a:prstGeom>
              <a:solidFill>
                <a:srgbClr val="ED7D31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rPr>
                  <a:t>P</a:t>
                </a:r>
              </a:p>
            </p:txBody>
          </p:sp>
          <p:sp>
            <p:nvSpPr>
              <p:cNvPr id="155" name="Rounded Rectangle 154"/>
              <p:cNvSpPr/>
              <p:nvPr/>
            </p:nvSpPr>
            <p:spPr>
              <a:xfrm>
                <a:off x="1854984" y="4155754"/>
                <a:ext cx="228299" cy="297683"/>
              </a:xfrm>
              <a:prstGeom prst="roundRect">
                <a:avLst/>
              </a:prstGeom>
              <a:solidFill>
                <a:srgbClr val="ED7D31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rPr>
                  <a:t>P</a:t>
                </a: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597023" y="4155754"/>
                <a:ext cx="228299" cy="297683"/>
              </a:xfrm>
              <a:prstGeom prst="roundRect">
                <a:avLst/>
              </a:prstGeom>
              <a:solidFill>
                <a:srgbClr val="ED7D31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rPr>
                  <a:t>P</a:t>
                </a: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3339062" y="4155754"/>
                <a:ext cx="228299" cy="297683"/>
              </a:xfrm>
              <a:prstGeom prst="roundRect">
                <a:avLst/>
              </a:prstGeom>
              <a:solidFill>
                <a:srgbClr val="ED7D31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rPr>
                  <a:t>P</a:t>
                </a:r>
              </a:p>
            </p:txBody>
          </p:sp>
        </p:grpSp>
      </p:grpSp>
      <p:grpSp>
        <p:nvGrpSpPr>
          <p:cNvPr id="3" name="wordlines"/>
          <p:cNvGrpSpPr/>
          <p:nvPr/>
        </p:nvGrpSpPr>
        <p:grpSpPr>
          <a:xfrm>
            <a:off x="302176" y="2343538"/>
            <a:ext cx="4774677" cy="1692202"/>
            <a:chOff x="302176" y="1996158"/>
            <a:chExt cx="4774677" cy="1692202"/>
          </a:xfrm>
        </p:grpSpPr>
        <p:sp>
          <p:nvSpPr>
            <p:cNvPr id="117" name="Rounded Rectangle 116"/>
            <p:cNvSpPr/>
            <p:nvPr/>
          </p:nvSpPr>
          <p:spPr>
            <a:xfrm>
              <a:off x="302176" y="1996158"/>
              <a:ext cx="559159" cy="1692202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rPr>
                <a:t>Row Decoder</a:t>
              </a: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859911" y="2180298"/>
              <a:ext cx="3018943" cy="0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>
            <a:xfrm>
              <a:off x="861334" y="2624568"/>
              <a:ext cx="3017520" cy="0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>
            <a:xfrm>
              <a:off x="861335" y="3068838"/>
              <a:ext cx="3017520" cy="0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861335" y="3513108"/>
              <a:ext cx="3016102" cy="0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68" name="TextBox 167"/>
            <p:cNvSpPr txBox="1"/>
            <p:nvPr/>
          </p:nvSpPr>
          <p:spPr>
            <a:xfrm>
              <a:off x="3834204" y="2370994"/>
              <a:ext cx="1242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rPr>
                <a:t>Wordline</a:t>
              </a:r>
            </a:p>
          </p:txBody>
        </p:sp>
      </p:grpSp>
      <p:grpSp>
        <p:nvGrpSpPr>
          <p:cNvPr id="6" name="subarray cells"/>
          <p:cNvGrpSpPr/>
          <p:nvPr/>
        </p:nvGrpSpPr>
        <p:grpSpPr>
          <a:xfrm>
            <a:off x="1044214" y="2337170"/>
            <a:ext cx="2591877" cy="1698570"/>
            <a:chOff x="1044214" y="1989790"/>
            <a:chExt cx="2591877" cy="1698570"/>
          </a:xfrm>
        </p:grpSpPr>
        <p:sp>
          <p:nvSpPr>
            <p:cNvPr id="158" name="Oval 157"/>
            <p:cNvSpPr/>
            <p:nvPr/>
          </p:nvSpPr>
          <p:spPr>
            <a:xfrm>
              <a:off x="1044214" y="1989790"/>
              <a:ext cx="365760" cy="36576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>
              <a:off x="1044214" y="2434060"/>
              <a:ext cx="365760" cy="36576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1044214" y="2878330"/>
              <a:ext cx="365760" cy="36576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1044214" y="3322600"/>
              <a:ext cx="365760" cy="36576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1786253" y="1989790"/>
              <a:ext cx="365760" cy="36576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>
              <a:off x="1786253" y="2434060"/>
              <a:ext cx="365760" cy="36576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1786253" y="2878330"/>
              <a:ext cx="365760" cy="36576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1786253" y="3322600"/>
              <a:ext cx="365760" cy="36576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2528292" y="1989790"/>
              <a:ext cx="365760" cy="36576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2528292" y="2434060"/>
              <a:ext cx="365760" cy="36576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2528292" y="2878330"/>
              <a:ext cx="365760" cy="36576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2528292" y="3322600"/>
              <a:ext cx="365760" cy="36576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3270331" y="1989790"/>
              <a:ext cx="365760" cy="36576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3270331" y="2434060"/>
              <a:ext cx="365760" cy="36576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3270331" y="2878330"/>
              <a:ext cx="365760" cy="36576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3270331" y="3322600"/>
              <a:ext cx="365760" cy="36576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grpSp>
        <p:nvGrpSpPr>
          <p:cNvPr id="21" name="bank sas"/>
          <p:cNvGrpSpPr/>
          <p:nvPr/>
        </p:nvGrpSpPr>
        <p:grpSpPr>
          <a:xfrm>
            <a:off x="5552877" y="1218012"/>
            <a:ext cx="1910573" cy="3887388"/>
            <a:chOff x="5552877" y="1218012"/>
            <a:chExt cx="1910573" cy="3887388"/>
          </a:xfrm>
        </p:grpSpPr>
        <p:grpSp>
          <p:nvGrpSpPr>
            <p:cNvPr id="17" name="Group 16"/>
            <p:cNvGrpSpPr/>
            <p:nvPr/>
          </p:nvGrpSpPr>
          <p:grpSpPr>
            <a:xfrm>
              <a:off x="5552877" y="1218012"/>
              <a:ext cx="1910573" cy="1216058"/>
              <a:chOff x="5552877" y="1218012"/>
              <a:chExt cx="1910573" cy="1216058"/>
            </a:xfrm>
          </p:grpSpPr>
          <p:sp>
            <p:nvSpPr>
              <p:cNvPr id="104" name="Rounded Rectangle 103"/>
              <p:cNvSpPr/>
              <p:nvPr/>
            </p:nvSpPr>
            <p:spPr>
              <a:xfrm>
                <a:off x="5750989" y="1218014"/>
                <a:ext cx="1712461" cy="927843"/>
              </a:xfrm>
              <a:prstGeom prst="roundRect">
                <a:avLst>
                  <a:gd name="adj" fmla="val 0"/>
                </a:avLst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Subarray</a:t>
                </a:r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5750989" y="2145863"/>
                <a:ext cx="1712461" cy="288207"/>
              </a:xfrm>
              <a:prstGeom prst="roundRect">
                <a:avLst>
                  <a:gd name="adj" fmla="val 0"/>
                </a:avLst>
              </a:prstGeom>
              <a:solidFill>
                <a:srgbClr val="5B9BD5">
                  <a:lumMod val="60000"/>
                  <a:lumOff val="40000"/>
                </a:srgb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 rot="16200000">
                <a:off x="5188010" y="1582879"/>
                <a:ext cx="927845" cy="198112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552877" y="3889342"/>
              <a:ext cx="1910573" cy="1216058"/>
              <a:chOff x="5552877" y="3637859"/>
              <a:chExt cx="1910573" cy="1216058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5750989" y="3637866"/>
                <a:ext cx="1712461" cy="927843"/>
              </a:xfrm>
              <a:prstGeom prst="roundRect">
                <a:avLst>
                  <a:gd name="adj" fmla="val 0"/>
                </a:avLst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5750989" y="4565710"/>
                <a:ext cx="1712461" cy="288207"/>
              </a:xfrm>
              <a:prstGeom prst="roundRect">
                <a:avLst>
                  <a:gd name="adj" fmla="val 0"/>
                </a:avLst>
              </a:prstGeom>
              <a:solidFill>
                <a:srgbClr val="5B9BD5">
                  <a:lumMod val="60000"/>
                  <a:lumOff val="40000"/>
                </a:srgb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 rot="16200000">
                <a:off x="5188010" y="4002726"/>
                <a:ext cx="927845" cy="198112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552877" y="2553677"/>
              <a:ext cx="1910573" cy="1216058"/>
              <a:chOff x="5552877" y="2434059"/>
              <a:chExt cx="1910573" cy="1216058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5750989" y="2434066"/>
                <a:ext cx="1712461" cy="927843"/>
              </a:xfrm>
              <a:prstGeom prst="roundRect">
                <a:avLst>
                  <a:gd name="adj" fmla="val 0"/>
                </a:avLst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5552877" y="2434059"/>
                <a:ext cx="1910573" cy="1216058"/>
                <a:chOff x="5552877" y="2434059"/>
                <a:chExt cx="1910573" cy="1216058"/>
              </a:xfrm>
            </p:grpSpPr>
            <p:sp>
              <p:nvSpPr>
                <p:cNvPr id="108" name="Rounded Rectangle 107"/>
                <p:cNvSpPr/>
                <p:nvPr/>
              </p:nvSpPr>
              <p:spPr>
                <a:xfrm>
                  <a:off x="5750989" y="3361910"/>
                  <a:ext cx="1712461" cy="288207"/>
                </a:xfrm>
                <a:prstGeom prst="roundRect">
                  <a:avLst>
                    <a:gd name="adj" fmla="val 0"/>
                  </a:avLst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109" name="Rounded Rectangle 108"/>
                <p:cNvSpPr/>
                <p:nvPr/>
              </p:nvSpPr>
              <p:spPr>
                <a:xfrm rot="16200000">
                  <a:off x="5188010" y="2798926"/>
                  <a:ext cx="927845" cy="198112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C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42" name="dimension"/>
                <p:cNvGrpSpPr/>
                <p:nvPr/>
              </p:nvGrpSpPr>
              <p:grpSpPr>
                <a:xfrm>
                  <a:off x="5867401" y="2509716"/>
                  <a:ext cx="1585146" cy="812884"/>
                  <a:chOff x="5867401" y="2509716"/>
                  <a:chExt cx="1585146" cy="812884"/>
                </a:xfrm>
              </p:grpSpPr>
              <p:cxnSp>
                <p:nvCxnSpPr>
                  <p:cNvPr id="191" name="Straight Arrow Connector 190"/>
                  <p:cNvCxnSpPr/>
                  <p:nvPr/>
                </p:nvCxnSpPr>
                <p:spPr>
                  <a:xfrm>
                    <a:off x="5867401" y="2510286"/>
                    <a:ext cx="0" cy="812314"/>
                  </a:xfrm>
                  <a:prstGeom prst="straightConnector1">
                    <a:avLst/>
                  </a:prstGeom>
                  <a:ln w="31750" cap="rnd">
                    <a:solidFill>
                      <a:schemeClr val="tx1"/>
                    </a:solidFill>
                    <a:headEnd type="triangl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5912395" y="2685610"/>
                    <a:ext cx="147989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/>
                      <a:t>512 x 8Kb</a:t>
                    </a:r>
                    <a:endParaRPr lang="en-US" sz="2400" dirty="0"/>
                  </a:p>
                </p:txBody>
              </p:sp>
              <p:cxnSp>
                <p:nvCxnSpPr>
                  <p:cNvPr id="193" name="Straight Arrow Connector 192"/>
                  <p:cNvCxnSpPr/>
                  <p:nvPr/>
                </p:nvCxnSpPr>
                <p:spPr>
                  <a:xfrm>
                    <a:off x="5884754" y="2509716"/>
                    <a:ext cx="1567793" cy="286"/>
                  </a:xfrm>
                  <a:prstGeom prst="straightConnector1">
                    <a:avLst/>
                  </a:prstGeom>
                  <a:ln w="31750" cap="rnd">
                    <a:solidFill>
                      <a:schemeClr val="tx1"/>
                    </a:solidFill>
                    <a:headEnd type="triangl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173" name="IO path"/>
          <p:cNvGrpSpPr/>
          <p:nvPr/>
        </p:nvGrpSpPr>
        <p:grpSpPr>
          <a:xfrm>
            <a:off x="7135747" y="1384552"/>
            <a:ext cx="1320630" cy="4330448"/>
            <a:chOff x="4068968" y="1607015"/>
            <a:chExt cx="1320630" cy="4330448"/>
          </a:xfrm>
        </p:grpSpPr>
        <p:cxnSp>
          <p:nvCxnSpPr>
            <p:cNvPr id="174" name="Straight Connector 173"/>
            <p:cNvCxnSpPr/>
            <p:nvPr/>
          </p:nvCxnSpPr>
          <p:spPr>
            <a:xfrm flipH="1">
              <a:off x="4068968" y="2515203"/>
              <a:ext cx="551767" cy="0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chemeClr val="accent2"/>
              </a:solidFill>
              <a:prstDash val="solid"/>
              <a:miter lim="800000"/>
              <a:headEnd type="triangle" w="lg" len="lg"/>
              <a:tailEnd type="triangle" w="lg" len="lg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>
            <a:xfrm flipH="1">
              <a:off x="4068968" y="3853262"/>
              <a:ext cx="551767" cy="0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chemeClr val="accent2"/>
              </a:solidFill>
              <a:prstDash val="solid"/>
              <a:miter lim="800000"/>
              <a:headEnd type="triangle" w="lg" len="lg"/>
              <a:tailEnd type="triangle" w="lg" len="lg"/>
            </a:ln>
            <a:effectLst/>
          </p:spPr>
        </p:cxnSp>
        <p:cxnSp>
          <p:nvCxnSpPr>
            <p:cNvPr id="176" name="Straight Connector 175"/>
            <p:cNvCxnSpPr/>
            <p:nvPr/>
          </p:nvCxnSpPr>
          <p:spPr>
            <a:xfrm flipH="1">
              <a:off x="4068968" y="5168859"/>
              <a:ext cx="551767" cy="0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chemeClr val="accent2"/>
              </a:solidFill>
              <a:prstDash val="solid"/>
              <a:miter lim="800000"/>
              <a:headEnd type="triangle" w="lg" len="lg"/>
              <a:tailEnd type="triangle" w="lg" len="lg"/>
            </a:ln>
            <a:effectLst/>
          </p:spPr>
        </p:cxnSp>
        <p:cxnSp>
          <p:nvCxnSpPr>
            <p:cNvPr id="177" name="Straight Connector 176"/>
            <p:cNvCxnSpPr/>
            <p:nvPr/>
          </p:nvCxnSpPr>
          <p:spPr>
            <a:xfrm flipV="1">
              <a:off x="4620735" y="1611483"/>
              <a:ext cx="0" cy="3980142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50800" cap="flat" cmpd="sng" algn="ctr">
              <a:solidFill>
                <a:schemeClr val="accent2"/>
              </a:solidFill>
              <a:prstDash val="solid"/>
              <a:miter lim="800000"/>
              <a:headEnd type="triangle" w="lg" len="lg"/>
              <a:tailEnd type="triangle" w="lg" len="lg"/>
            </a:ln>
            <a:effectLst/>
          </p:spPr>
        </p:cxnSp>
        <p:sp>
          <p:nvSpPr>
            <p:cNvPr id="178" name="Rounded Rectangle 177"/>
            <p:cNvSpPr/>
            <p:nvPr/>
          </p:nvSpPr>
          <p:spPr>
            <a:xfrm>
              <a:off x="4186725" y="5591625"/>
              <a:ext cx="868019" cy="345838"/>
            </a:xfrm>
            <a:prstGeom prst="roundRect">
              <a:avLst>
                <a:gd name="adj" fmla="val 12843"/>
              </a:avLst>
            </a:prstGeom>
            <a:solidFill>
              <a:sysClr val="windowText" lastClr="000000">
                <a:lumMod val="65000"/>
                <a:lumOff val="35000"/>
              </a:sysClr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rPr>
                <a:t>I/O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4666323" y="4470853"/>
              <a:ext cx="723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j-lt"/>
                </a:rPr>
                <a:t>64b</a:t>
              </a:r>
            </a:p>
          </p:txBody>
        </p:sp>
        <p:cxnSp>
          <p:nvCxnSpPr>
            <p:cNvPr id="180" name="Straight Connector 179"/>
            <p:cNvCxnSpPr/>
            <p:nvPr/>
          </p:nvCxnSpPr>
          <p:spPr>
            <a:xfrm flipH="1">
              <a:off x="4502975" y="4615190"/>
              <a:ext cx="249581" cy="229599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81" name="TextBox 180"/>
            <p:cNvSpPr txBox="1"/>
            <p:nvPr/>
          </p:nvSpPr>
          <p:spPr>
            <a:xfrm rot="16200000">
              <a:off x="3379685" y="2838763"/>
              <a:ext cx="2986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j-lt"/>
                </a:rPr>
                <a:t>Internal Data Bus</a:t>
              </a:r>
            </a:p>
          </p:txBody>
        </p:sp>
      </p:grpSp>
      <p:grpSp>
        <p:nvGrpSpPr>
          <p:cNvPr id="170" name="dash"/>
          <p:cNvGrpSpPr/>
          <p:nvPr/>
        </p:nvGrpSpPr>
        <p:grpSpPr>
          <a:xfrm rot="6689665">
            <a:off x="3198793" y="1796470"/>
            <a:ext cx="3001999" cy="2875480"/>
            <a:chOff x="3782099" y="1807606"/>
            <a:chExt cx="3001999" cy="2875480"/>
          </a:xfrm>
        </p:grpSpPr>
        <p:cxnSp>
          <p:nvCxnSpPr>
            <p:cNvPr id="182" name="Straight Connector 181"/>
            <p:cNvCxnSpPr/>
            <p:nvPr/>
          </p:nvCxnSpPr>
          <p:spPr>
            <a:xfrm rot="14910335" flipH="1">
              <a:off x="5411211" y="2049005"/>
              <a:ext cx="1614286" cy="113148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Straight Connector 182"/>
            <p:cNvCxnSpPr/>
            <p:nvPr/>
          </p:nvCxnSpPr>
          <p:spPr>
            <a:xfrm rot="14910335" flipH="1" flipV="1">
              <a:off x="3298908" y="3294455"/>
              <a:ext cx="1871822" cy="90543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94" name="TextBox 193"/>
          <p:cNvSpPr txBox="1"/>
          <p:nvPr/>
        </p:nvSpPr>
        <p:spPr>
          <a:xfrm>
            <a:off x="5410200" y="6029980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8~16 banks per chip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374787" y="1219200"/>
            <a:ext cx="187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i="1" kern="0" dirty="0" smtClean="0">
                <a:solidFill>
                  <a:prstClr val="black"/>
                </a:solidFill>
              </a:rPr>
              <a:t>Subarray</a:t>
            </a:r>
            <a:endParaRPr lang="en-US" sz="3200" b="1" i="1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52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databus"/>
          <p:cNvGrpSpPr/>
          <p:nvPr/>
        </p:nvGrpSpPr>
        <p:grpSpPr>
          <a:xfrm>
            <a:off x="993945" y="3086447"/>
            <a:ext cx="2993354" cy="1770343"/>
            <a:chOff x="8017783" y="2972336"/>
            <a:chExt cx="2838500" cy="1770343"/>
          </a:xfrm>
        </p:grpSpPr>
        <p:cxnSp>
          <p:nvCxnSpPr>
            <p:cNvPr id="264" name="Straight Connector 263"/>
            <p:cNvCxnSpPr/>
            <p:nvPr/>
          </p:nvCxnSpPr>
          <p:spPr>
            <a:xfrm flipH="1">
              <a:off x="8017783" y="3730928"/>
              <a:ext cx="2462551" cy="0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Straight Connector 264"/>
            <p:cNvCxnSpPr/>
            <p:nvPr/>
          </p:nvCxnSpPr>
          <p:spPr>
            <a:xfrm flipV="1">
              <a:off x="10486334" y="3390960"/>
              <a:ext cx="0" cy="1351719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  <a:headEnd type="triangle" w="lg" len="lg"/>
              <a:tailEnd type="none" w="med" len="med"/>
            </a:ln>
            <a:effectLst/>
          </p:spPr>
        </p:cxnSp>
        <p:sp>
          <p:nvSpPr>
            <p:cNvPr id="266" name="TextBox 265"/>
            <p:cNvSpPr txBox="1"/>
            <p:nvPr/>
          </p:nvSpPr>
          <p:spPr>
            <a:xfrm rot="16200000">
              <a:off x="9881794" y="3567414"/>
              <a:ext cx="1569567" cy="379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noProof="0" dirty="0" smtClean="0">
                  <a:solidFill>
                    <a:prstClr val="black"/>
                  </a:solidFill>
                  <a:latin typeface="+mj-lt"/>
                </a:rPr>
                <a:t>T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rPr>
                <a:t>o Bank I/O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DRAM Operation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2364-6BA0-48AA-B029-3ED2192016FC}" type="slidenum">
              <a:rPr lang="en-US" smtClean="0">
                <a:latin typeface="+mj-lt"/>
              </a:rPr>
              <a:pPr/>
              <a:t>7</a:t>
            </a:fld>
            <a:endParaRPr lang="en-US" dirty="0">
              <a:latin typeface="+mj-lt"/>
            </a:endParaRPr>
          </a:p>
        </p:txBody>
      </p:sp>
      <p:sp>
        <p:nvSpPr>
          <p:cNvPr id="105" name="Act Text"/>
          <p:cNvSpPr txBox="1"/>
          <p:nvPr/>
        </p:nvSpPr>
        <p:spPr>
          <a:xfrm>
            <a:off x="4498939" y="1805634"/>
            <a:ext cx="43484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+mj-lt"/>
              </a:rPr>
              <a:t>ACTIVATE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Store the row </a:t>
            </a:r>
            <a:b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</a:b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into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the </a:t>
            </a:r>
            <a:r>
              <a:rPr 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row buffer</a:t>
            </a:r>
            <a:endParaRPr lang="en-US" sz="2800" b="1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106" name="Read Text"/>
          <p:cNvSpPr txBox="1"/>
          <p:nvPr/>
        </p:nvSpPr>
        <p:spPr>
          <a:xfrm>
            <a:off x="4495800" y="3000268"/>
            <a:ext cx="38628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+mj-lt"/>
              </a:rPr>
              <a:t>READ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: 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Select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the target 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/>
            </a:r>
            <a:b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</a:b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column and drive to I/O 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107" name="Pre Text"/>
          <p:cNvSpPr txBox="1"/>
          <p:nvPr/>
        </p:nvSpPr>
        <p:spPr>
          <a:xfrm>
            <a:off x="4500562" y="4210912"/>
            <a:ext cx="4780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PRECHARGE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: Reset the bitlines for a new ACTIVATE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grpSp>
        <p:nvGrpSpPr>
          <p:cNvPr id="210" name="subarray"/>
          <p:cNvGrpSpPr/>
          <p:nvPr/>
        </p:nvGrpSpPr>
        <p:grpSpPr>
          <a:xfrm>
            <a:off x="276692" y="1634900"/>
            <a:ext cx="3279652" cy="2701578"/>
            <a:chOff x="5416094" y="1054058"/>
            <a:chExt cx="3279652" cy="2701578"/>
          </a:xfrm>
        </p:grpSpPr>
        <p:sp>
          <p:nvSpPr>
            <p:cNvPr id="211" name="Rounded Rectangle 210"/>
            <p:cNvSpPr/>
            <p:nvPr/>
          </p:nvSpPr>
          <p:spPr>
            <a:xfrm>
              <a:off x="5416094" y="1251019"/>
              <a:ext cx="262132" cy="1692202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  <p:cxnSp>
          <p:nvCxnSpPr>
            <p:cNvPr id="212" name="Straight Connector 211"/>
            <p:cNvCxnSpPr>
              <a:endCxn id="222" idx="6"/>
            </p:cNvCxnSpPr>
            <p:nvPr/>
          </p:nvCxnSpPr>
          <p:spPr>
            <a:xfrm flipV="1">
              <a:off x="5676802" y="1427531"/>
              <a:ext cx="3017520" cy="7628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13" name="Straight Connector 212"/>
            <p:cNvCxnSpPr/>
            <p:nvPr/>
          </p:nvCxnSpPr>
          <p:spPr>
            <a:xfrm>
              <a:off x="5678225" y="1879429"/>
              <a:ext cx="3017520" cy="0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Straight Connector 213"/>
            <p:cNvCxnSpPr/>
            <p:nvPr/>
          </p:nvCxnSpPr>
          <p:spPr>
            <a:xfrm>
              <a:off x="5678226" y="2323699"/>
              <a:ext cx="3017520" cy="0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Straight Connector 214"/>
            <p:cNvCxnSpPr>
              <a:endCxn id="225" idx="6"/>
            </p:cNvCxnSpPr>
            <p:nvPr/>
          </p:nvCxnSpPr>
          <p:spPr>
            <a:xfrm flipV="1">
              <a:off x="5678226" y="2760341"/>
              <a:ext cx="3017520" cy="7628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grpSp>
          <p:nvGrpSpPr>
            <p:cNvPr id="216" name="Group 215"/>
            <p:cNvGrpSpPr/>
            <p:nvPr/>
          </p:nvGrpSpPr>
          <p:grpSpPr>
            <a:xfrm>
              <a:off x="5861105" y="1054058"/>
              <a:ext cx="365760" cy="2701578"/>
              <a:chOff x="5861105" y="1054058"/>
              <a:chExt cx="365760" cy="2701578"/>
            </a:xfrm>
          </p:grpSpPr>
          <p:grpSp>
            <p:nvGrpSpPr>
              <p:cNvPr id="250" name="Group 249"/>
              <p:cNvGrpSpPr/>
              <p:nvPr/>
            </p:nvGrpSpPr>
            <p:grpSpPr>
              <a:xfrm>
                <a:off x="5861105" y="3065738"/>
                <a:ext cx="365760" cy="689898"/>
                <a:chOff x="7527818" y="3399502"/>
                <a:chExt cx="365760" cy="689898"/>
              </a:xfrm>
            </p:grpSpPr>
            <p:sp>
              <p:nvSpPr>
                <p:cNvPr id="256" name="Rounded Rectangle 255"/>
                <p:cNvSpPr/>
                <p:nvPr/>
              </p:nvSpPr>
              <p:spPr>
                <a:xfrm>
                  <a:off x="7527818" y="3399502"/>
                  <a:ext cx="365760" cy="689898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257" name="Group 256"/>
                <p:cNvGrpSpPr/>
                <p:nvPr/>
              </p:nvGrpSpPr>
              <p:grpSpPr>
                <a:xfrm>
                  <a:off x="7596548" y="3446841"/>
                  <a:ext cx="228300" cy="595221"/>
                  <a:chOff x="6229860" y="2963660"/>
                  <a:chExt cx="228300" cy="595221"/>
                </a:xfrm>
              </p:grpSpPr>
              <p:sp>
                <p:nvSpPr>
                  <p:cNvPr id="258" name="Rounded Rectangle 257"/>
                  <p:cNvSpPr/>
                  <p:nvPr/>
                </p:nvSpPr>
                <p:spPr>
                  <a:xfrm>
                    <a:off x="6229860" y="2963660"/>
                    <a:ext cx="228299" cy="297683"/>
                  </a:xfrm>
                  <a:prstGeom prst="roundRect">
                    <a:avLst/>
                  </a:prstGeom>
                  <a:solidFill>
                    <a:srgbClr val="5B9BD5">
                      <a:lumMod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S</a:t>
                    </a:r>
                  </a:p>
                </p:txBody>
              </p:sp>
              <p:sp>
                <p:nvSpPr>
                  <p:cNvPr id="259" name="Rounded Rectangle 258"/>
                  <p:cNvSpPr/>
                  <p:nvPr/>
                </p:nvSpPr>
                <p:spPr>
                  <a:xfrm>
                    <a:off x="6229861" y="3261198"/>
                    <a:ext cx="228299" cy="297683"/>
                  </a:xfrm>
                  <a:prstGeom prst="roundRect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P</a:t>
                    </a:r>
                  </a:p>
                </p:txBody>
              </p:sp>
            </p:grpSp>
          </p:grpSp>
          <p:cxnSp>
            <p:nvCxnSpPr>
              <p:cNvPr id="251" name="Straight Connector 250"/>
              <p:cNvCxnSpPr/>
              <p:nvPr/>
            </p:nvCxnSpPr>
            <p:spPr>
              <a:xfrm>
                <a:off x="6043985" y="1054058"/>
                <a:ext cx="0" cy="2011680"/>
              </a:xfrm>
              <a:prstGeom prst="line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2" name="Oval 251"/>
              <p:cNvSpPr/>
              <p:nvPr/>
            </p:nvSpPr>
            <p:spPr>
              <a:xfrm>
                <a:off x="5861105" y="124465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53" name="Oval 252"/>
              <p:cNvSpPr/>
              <p:nvPr/>
            </p:nvSpPr>
            <p:spPr>
              <a:xfrm>
                <a:off x="5861105" y="168892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5861105" y="213319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5861105" y="257746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6603144" y="1054058"/>
              <a:ext cx="365760" cy="2701578"/>
              <a:chOff x="5861105" y="1054058"/>
              <a:chExt cx="365760" cy="2701578"/>
            </a:xfrm>
          </p:grpSpPr>
          <p:grpSp>
            <p:nvGrpSpPr>
              <p:cNvPr id="240" name="Group 239"/>
              <p:cNvGrpSpPr/>
              <p:nvPr/>
            </p:nvGrpSpPr>
            <p:grpSpPr>
              <a:xfrm>
                <a:off x="5861105" y="3065738"/>
                <a:ext cx="365760" cy="689898"/>
                <a:chOff x="7527818" y="3399502"/>
                <a:chExt cx="365760" cy="689898"/>
              </a:xfrm>
            </p:grpSpPr>
            <p:sp>
              <p:nvSpPr>
                <p:cNvPr id="246" name="Rounded Rectangle 245"/>
                <p:cNvSpPr/>
                <p:nvPr/>
              </p:nvSpPr>
              <p:spPr>
                <a:xfrm>
                  <a:off x="7527818" y="3399502"/>
                  <a:ext cx="365760" cy="689898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247" name="Group 246"/>
                <p:cNvGrpSpPr/>
                <p:nvPr/>
              </p:nvGrpSpPr>
              <p:grpSpPr>
                <a:xfrm>
                  <a:off x="7596548" y="3446841"/>
                  <a:ext cx="228300" cy="595221"/>
                  <a:chOff x="6229860" y="2963660"/>
                  <a:chExt cx="228300" cy="595221"/>
                </a:xfrm>
              </p:grpSpPr>
              <p:sp>
                <p:nvSpPr>
                  <p:cNvPr id="248" name="Rounded Rectangle 247"/>
                  <p:cNvSpPr/>
                  <p:nvPr/>
                </p:nvSpPr>
                <p:spPr>
                  <a:xfrm>
                    <a:off x="6229860" y="2963660"/>
                    <a:ext cx="228299" cy="297683"/>
                  </a:xfrm>
                  <a:prstGeom prst="roundRect">
                    <a:avLst/>
                  </a:prstGeom>
                  <a:solidFill>
                    <a:srgbClr val="5B9BD5">
                      <a:lumMod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S</a:t>
                    </a:r>
                  </a:p>
                </p:txBody>
              </p:sp>
              <p:sp>
                <p:nvSpPr>
                  <p:cNvPr id="249" name="Rounded Rectangle 248"/>
                  <p:cNvSpPr/>
                  <p:nvPr/>
                </p:nvSpPr>
                <p:spPr>
                  <a:xfrm>
                    <a:off x="6229861" y="3261198"/>
                    <a:ext cx="228299" cy="297683"/>
                  </a:xfrm>
                  <a:prstGeom prst="roundRect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P</a:t>
                    </a:r>
                  </a:p>
                </p:txBody>
              </p:sp>
            </p:grpSp>
          </p:grpSp>
          <p:cxnSp>
            <p:nvCxnSpPr>
              <p:cNvPr id="241" name="Straight Connector 240"/>
              <p:cNvCxnSpPr/>
              <p:nvPr/>
            </p:nvCxnSpPr>
            <p:spPr>
              <a:xfrm>
                <a:off x="6043985" y="1054058"/>
                <a:ext cx="0" cy="2011680"/>
              </a:xfrm>
              <a:prstGeom prst="line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2" name="Oval 241"/>
              <p:cNvSpPr/>
              <p:nvPr/>
            </p:nvSpPr>
            <p:spPr>
              <a:xfrm>
                <a:off x="5861105" y="124465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5861105" y="168892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5861105" y="213319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5861105" y="257746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7345183" y="1054058"/>
              <a:ext cx="365760" cy="2701578"/>
              <a:chOff x="5861105" y="1054058"/>
              <a:chExt cx="365760" cy="2701578"/>
            </a:xfrm>
          </p:grpSpPr>
          <p:grpSp>
            <p:nvGrpSpPr>
              <p:cNvPr id="230" name="Group 229"/>
              <p:cNvGrpSpPr/>
              <p:nvPr/>
            </p:nvGrpSpPr>
            <p:grpSpPr>
              <a:xfrm>
                <a:off x="5861105" y="3065738"/>
                <a:ext cx="365760" cy="689898"/>
                <a:chOff x="7527818" y="3399502"/>
                <a:chExt cx="365760" cy="689898"/>
              </a:xfrm>
            </p:grpSpPr>
            <p:sp>
              <p:nvSpPr>
                <p:cNvPr id="236" name="Rounded Rectangle 235"/>
                <p:cNvSpPr/>
                <p:nvPr/>
              </p:nvSpPr>
              <p:spPr>
                <a:xfrm>
                  <a:off x="7527818" y="3399502"/>
                  <a:ext cx="365760" cy="689898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237" name="Group 236"/>
                <p:cNvGrpSpPr/>
                <p:nvPr/>
              </p:nvGrpSpPr>
              <p:grpSpPr>
                <a:xfrm>
                  <a:off x="7596548" y="3446841"/>
                  <a:ext cx="228300" cy="595221"/>
                  <a:chOff x="6229860" y="2963660"/>
                  <a:chExt cx="228300" cy="595221"/>
                </a:xfrm>
              </p:grpSpPr>
              <p:sp>
                <p:nvSpPr>
                  <p:cNvPr id="238" name="Rounded Rectangle 237"/>
                  <p:cNvSpPr/>
                  <p:nvPr/>
                </p:nvSpPr>
                <p:spPr>
                  <a:xfrm>
                    <a:off x="6229860" y="2963660"/>
                    <a:ext cx="228299" cy="297683"/>
                  </a:xfrm>
                  <a:prstGeom prst="roundRect">
                    <a:avLst/>
                  </a:prstGeom>
                  <a:solidFill>
                    <a:srgbClr val="5B9BD5">
                      <a:lumMod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S</a:t>
                    </a:r>
                  </a:p>
                </p:txBody>
              </p:sp>
              <p:sp>
                <p:nvSpPr>
                  <p:cNvPr id="239" name="Rounded Rectangle 238"/>
                  <p:cNvSpPr/>
                  <p:nvPr/>
                </p:nvSpPr>
                <p:spPr>
                  <a:xfrm>
                    <a:off x="6229861" y="3261198"/>
                    <a:ext cx="228299" cy="297683"/>
                  </a:xfrm>
                  <a:prstGeom prst="roundRect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P</a:t>
                    </a:r>
                  </a:p>
                </p:txBody>
              </p:sp>
            </p:grpSp>
          </p:grpSp>
          <p:cxnSp>
            <p:nvCxnSpPr>
              <p:cNvPr id="231" name="Straight Connector 230"/>
              <p:cNvCxnSpPr/>
              <p:nvPr/>
            </p:nvCxnSpPr>
            <p:spPr>
              <a:xfrm>
                <a:off x="6043985" y="1054058"/>
                <a:ext cx="0" cy="2011680"/>
              </a:xfrm>
              <a:prstGeom prst="line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32" name="Oval 231"/>
              <p:cNvSpPr/>
              <p:nvPr/>
            </p:nvSpPr>
            <p:spPr>
              <a:xfrm>
                <a:off x="5861105" y="124465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5861105" y="168892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5861105" y="213319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5861105" y="257746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8087222" y="1054058"/>
              <a:ext cx="365760" cy="2701578"/>
              <a:chOff x="5861105" y="1054058"/>
              <a:chExt cx="365760" cy="2701578"/>
            </a:xfrm>
          </p:grpSpPr>
          <p:grpSp>
            <p:nvGrpSpPr>
              <p:cNvPr id="220" name="Group 219"/>
              <p:cNvGrpSpPr/>
              <p:nvPr/>
            </p:nvGrpSpPr>
            <p:grpSpPr>
              <a:xfrm>
                <a:off x="5861105" y="3065738"/>
                <a:ext cx="365760" cy="689898"/>
                <a:chOff x="7527818" y="3399502"/>
                <a:chExt cx="365760" cy="689898"/>
              </a:xfrm>
            </p:grpSpPr>
            <p:sp>
              <p:nvSpPr>
                <p:cNvPr id="226" name="Rounded Rectangle 225"/>
                <p:cNvSpPr/>
                <p:nvPr/>
              </p:nvSpPr>
              <p:spPr>
                <a:xfrm>
                  <a:off x="7527818" y="3399502"/>
                  <a:ext cx="365760" cy="689898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227" name="Group 226"/>
                <p:cNvGrpSpPr/>
                <p:nvPr/>
              </p:nvGrpSpPr>
              <p:grpSpPr>
                <a:xfrm>
                  <a:off x="7596548" y="3446841"/>
                  <a:ext cx="228300" cy="595221"/>
                  <a:chOff x="6229860" y="2963660"/>
                  <a:chExt cx="228300" cy="595221"/>
                </a:xfrm>
              </p:grpSpPr>
              <p:sp>
                <p:nvSpPr>
                  <p:cNvPr id="228" name="Rounded Rectangle 227"/>
                  <p:cNvSpPr/>
                  <p:nvPr/>
                </p:nvSpPr>
                <p:spPr>
                  <a:xfrm>
                    <a:off x="6229860" y="2963660"/>
                    <a:ext cx="228299" cy="297683"/>
                  </a:xfrm>
                  <a:prstGeom prst="roundRect">
                    <a:avLst/>
                  </a:prstGeom>
                  <a:solidFill>
                    <a:srgbClr val="5B9BD5">
                      <a:lumMod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S</a:t>
                    </a:r>
                  </a:p>
                </p:txBody>
              </p:sp>
              <p:sp>
                <p:nvSpPr>
                  <p:cNvPr id="229" name="Rounded Rectangle 228"/>
                  <p:cNvSpPr/>
                  <p:nvPr/>
                </p:nvSpPr>
                <p:spPr>
                  <a:xfrm>
                    <a:off x="6229861" y="3261198"/>
                    <a:ext cx="228299" cy="297683"/>
                  </a:xfrm>
                  <a:prstGeom prst="roundRect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P</a:t>
                    </a:r>
                  </a:p>
                </p:txBody>
              </p:sp>
            </p:grpSp>
          </p:grpSp>
          <p:cxnSp>
            <p:nvCxnSpPr>
              <p:cNvPr id="221" name="Straight Connector 220"/>
              <p:cNvCxnSpPr/>
              <p:nvPr/>
            </p:nvCxnSpPr>
            <p:spPr>
              <a:xfrm>
                <a:off x="6043985" y="1054058"/>
                <a:ext cx="0" cy="2011680"/>
              </a:xfrm>
              <a:prstGeom prst="line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2" name="Oval 221"/>
              <p:cNvSpPr/>
              <p:nvPr/>
            </p:nvSpPr>
            <p:spPr>
              <a:xfrm>
                <a:off x="5861105" y="124465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5861105" y="168892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5861105" y="213319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25" name="Oval 224"/>
              <p:cNvSpPr/>
              <p:nvPr/>
            </p:nvSpPr>
            <p:spPr>
              <a:xfrm>
                <a:off x="5861105" y="2577461"/>
                <a:ext cx="365760" cy="36576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p:grpSp>
      </p:grpSp>
      <p:grpSp>
        <p:nvGrpSpPr>
          <p:cNvPr id="5" name="bit_value"/>
          <p:cNvGrpSpPr/>
          <p:nvPr/>
        </p:nvGrpSpPr>
        <p:grpSpPr>
          <a:xfrm>
            <a:off x="704037" y="2226026"/>
            <a:ext cx="2619259" cy="470357"/>
            <a:chOff x="704037" y="2226026"/>
            <a:chExt cx="2619259" cy="470357"/>
          </a:xfrm>
        </p:grpSpPr>
        <p:sp>
          <p:nvSpPr>
            <p:cNvPr id="114" name="1"/>
            <p:cNvSpPr txBox="1"/>
            <p:nvPr/>
          </p:nvSpPr>
          <p:spPr>
            <a:xfrm>
              <a:off x="2933446" y="222602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115" name="1"/>
            <p:cNvSpPr txBox="1"/>
            <p:nvPr/>
          </p:nvSpPr>
          <p:spPr>
            <a:xfrm>
              <a:off x="2193733" y="223031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116" name="1"/>
            <p:cNvSpPr txBox="1"/>
            <p:nvPr/>
          </p:nvSpPr>
          <p:spPr>
            <a:xfrm>
              <a:off x="1454024" y="2234718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117" name="1"/>
            <p:cNvSpPr txBox="1"/>
            <p:nvPr/>
          </p:nvSpPr>
          <p:spPr>
            <a:xfrm>
              <a:off x="704037" y="2228723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 Black" panose="020B0A04020102020204" pitchFamily="34" charset="0"/>
                </a:rPr>
                <a:t>1</a:t>
              </a:r>
            </a:p>
          </p:txBody>
        </p:sp>
      </p:grpSp>
      <p:cxnSp>
        <p:nvCxnSpPr>
          <p:cNvPr id="267" name="ACT_WL"/>
          <p:cNvCxnSpPr/>
          <p:nvPr/>
        </p:nvCxnSpPr>
        <p:spPr>
          <a:xfrm>
            <a:off x="533400" y="2462855"/>
            <a:ext cx="3017520" cy="0"/>
          </a:xfrm>
          <a:prstGeom prst="line">
            <a:avLst/>
          </a:prstGeom>
          <a:solidFill>
            <a:sysClr val="window" lastClr="FFFFFF">
              <a:lumMod val="85000"/>
            </a:sysClr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272" name="ACT_BL"/>
          <p:cNvGrpSpPr/>
          <p:nvPr/>
        </p:nvGrpSpPr>
        <p:grpSpPr>
          <a:xfrm>
            <a:off x="904583" y="1635638"/>
            <a:ext cx="2226117" cy="2011680"/>
            <a:chOff x="904583" y="1273846"/>
            <a:chExt cx="2226117" cy="2011680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904583" y="1273846"/>
              <a:ext cx="0" cy="2011680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7620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Straight Connector 268"/>
            <p:cNvCxnSpPr/>
            <p:nvPr/>
          </p:nvCxnSpPr>
          <p:spPr>
            <a:xfrm>
              <a:off x="1646622" y="1273846"/>
              <a:ext cx="0" cy="2011680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7620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Straight Connector 269"/>
            <p:cNvCxnSpPr/>
            <p:nvPr/>
          </p:nvCxnSpPr>
          <p:spPr>
            <a:xfrm>
              <a:off x="2388661" y="1273846"/>
              <a:ext cx="0" cy="2011680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7620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71" name="Straight Connector 270"/>
            <p:cNvCxnSpPr/>
            <p:nvPr/>
          </p:nvCxnSpPr>
          <p:spPr>
            <a:xfrm>
              <a:off x="3130700" y="1273846"/>
              <a:ext cx="0" cy="2011680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7620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0" name="act row buffer"/>
          <p:cNvGrpSpPr/>
          <p:nvPr/>
        </p:nvGrpSpPr>
        <p:grpSpPr>
          <a:xfrm>
            <a:off x="670879" y="3644332"/>
            <a:ext cx="2682603" cy="701291"/>
            <a:chOff x="7419799" y="5316086"/>
            <a:chExt cx="2682602" cy="701290"/>
          </a:xfrm>
        </p:grpSpPr>
        <p:sp>
          <p:nvSpPr>
            <p:cNvPr id="191" name="Rectangle 190"/>
            <p:cNvSpPr/>
            <p:nvPr/>
          </p:nvSpPr>
          <p:spPr>
            <a:xfrm>
              <a:off x="7419799" y="5330294"/>
              <a:ext cx="457200" cy="687082"/>
            </a:xfrm>
            <a:prstGeom prst="rect">
              <a:avLst/>
            </a:prstGeom>
            <a:solidFill>
              <a:srgbClr val="FF0000">
                <a:alpha val="49000"/>
              </a:srgbClr>
            </a:solidFill>
            <a:ln w="12700" cap="rnd" cmpd="sng" algn="ctr">
              <a:noFill/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8159098" y="5330294"/>
              <a:ext cx="457200" cy="687082"/>
            </a:xfrm>
            <a:prstGeom prst="rect">
              <a:avLst/>
            </a:prstGeom>
            <a:solidFill>
              <a:srgbClr val="FF0000">
                <a:alpha val="49000"/>
              </a:srgbClr>
            </a:solidFill>
            <a:ln w="12700" cap="rnd" cmpd="sng" algn="ctr">
              <a:noFill/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8897524" y="5318903"/>
              <a:ext cx="457200" cy="687082"/>
            </a:xfrm>
            <a:prstGeom prst="rect">
              <a:avLst/>
            </a:prstGeom>
            <a:solidFill>
              <a:srgbClr val="FF0000">
                <a:alpha val="49000"/>
              </a:srgbClr>
            </a:solidFill>
            <a:ln w="12700" cap="rnd" cmpd="sng" algn="ctr">
              <a:noFill/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9645201" y="5316086"/>
              <a:ext cx="457200" cy="687082"/>
            </a:xfrm>
            <a:prstGeom prst="rect">
              <a:avLst/>
            </a:prstGeom>
            <a:solidFill>
              <a:srgbClr val="FF0000">
                <a:alpha val="49000"/>
              </a:srgbClr>
            </a:solidFill>
            <a:ln w="12700" cap="rnd" cmpd="sng" algn="ctr">
              <a:noFill/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grpSp>
        <p:nvGrpSpPr>
          <p:cNvPr id="195" name="Column data"/>
          <p:cNvGrpSpPr/>
          <p:nvPr/>
        </p:nvGrpSpPr>
        <p:grpSpPr>
          <a:xfrm>
            <a:off x="1388110" y="3638333"/>
            <a:ext cx="2209048" cy="1239564"/>
            <a:chOff x="6620568" y="2954215"/>
            <a:chExt cx="2551106" cy="1239564"/>
          </a:xfrm>
          <a:solidFill>
            <a:srgbClr val="00B0F0"/>
          </a:solidFill>
        </p:grpSpPr>
        <p:sp>
          <p:nvSpPr>
            <p:cNvPr id="196" name="Rectangle 195"/>
            <p:cNvSpPr/>
            <p:nvPr/>
          </p:nvSpPr>
          <p:spPr>
            <a:xfrm>
              <a:off x="6620568" y="2954215"/>
              <a:ext cx="607647" cy="708256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  <p:cxnSp>
          <p:nvCxnSpPr>
            <p:cNvPr id="197" name="Straight Connector 196"/>
            <p:cNvCxnSpPr/>
            <p:nvPr/>
          </p:nvCxnSpPr>
          <p:spPr>
            <a:xfrm flipV="1">
              <a:off x="9171673" y="3152735"/>
              <a:ext cx="0" cy="1041044"/>
            </a:xfrm>
            <a:prstGeom prst="line">
              <a:avLst/>
            </a:prstGeom>
            <a:grpFill/>
            <a:ln w="76200" cap="flat" cmpd="sng" algn="ctr">
              <a:solidFill>
                <a:srgbClr val="00B0F0"/>
              </a:solidFill>
              <a:prstDash val="solid"/>
              <a:miter lim="800000"/>
              <a:headEnd type="stealth" w="med" len="med"/>
              <a:tailEnd type="none" w="med" len="med"/>
            </a:ln>
            <a:effectLst/>
          </p:spPr>
        </p:cxnSp>
        <p:cxnSp>
          <p:nvCxnSpPr>
            <p:cNvPr id="198" name="Straight Connector 197"/>
            <p:cNvCxnSpPr/>
            <p:nvPr/>
          </p:nvCxnSpPr>
          <p:spPr>
            <a:xfrm flipH="1">
              <a:off x="7006954" y="3182028"/>
              <a:ext cx="2164720" cy="0"/>
            </a:xfrm>
            <a:prstGeom prst="line">
              <a:avLst/>
            </a:prstGeom>
            <a:grpFill/>
            <a:ln w="762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82" name="Vdd/2 Text"/>
          <p:cNvSpPr txBox="1"/>
          <p:nvPr/>
        </p:nvSpPr>
        <p:spPr>
          <a:xfrm>
            <a:off x="2997384" y="5940176"/>
            <a:ext cx="933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w Cen MT" panose="020B0602020104020603" pitchFamily="34" charset="0"/>
              </a:rPr>
              <a:t>V</a:t>
            </a:r>
            <a:r>
              <a:rPr lang="en-US" sz="2400" baseline="-25000" dirty="0" err="1" smtClean="0">
                <a:latin typeface="Tw Cen MT" panose="020B0602020104020603" pitchFamily="34" charset="0"/>
              </a:rPr>
              <a:t>dd</a:t>
            </a:r>
            <a:r>
              <a:rPr lang="en-US" sz="2400" dirty="0" smtClean="0">
                <a:latin typeface="Tw Cen MT" panose="020B0602020104020603" pitchFamily="34" charset="0"/>
              </a:rPr>
              <a:t>/2</a:t>
            </a:r>
          </a:p>
        </p:txBody>
      </p:sp>
      <p:grpSp>
        <p:nvGrpSpPr>
          <p:cNvPr id="298" name="Vdd"/>
          <p:cNvGrpSpPr/>
          <p:nvPr/>
        </p:nvGrpSpPr>
        <p:grpSpPr>
          <a:xfrm>
            <a:off x="767756" y="5094406"/>
            <a:ext cx="2477270" cy="765716"/>
            <a:chOff x="767756" y="5087128"/>
            <a:chExt cx="2477270" cy="765716"/>
          </a:xfrm>
        </p:grpSpPr>
        <p:grpSp>
          <p:nvGrpSpPr>
            <p:cNvPr id="273" name="Group 272"/>
            <p:cNvGrpSpPr/>
            <p:nvPr/>
          </p:nvGrpSpPr>
          <p:grpSpPr>
            <a:xfrm>
              <a:off x="767756" y="5087128"/>
              <a:ext cx="226184" cy="765716"/>
              <a:chOff x="1531468" y="2493664"/>
              <a:chExt cx="226184" cy="765716"/>
            </a:xfrm>
          </p:grpSpPr>
          <p:sp>
            <p:nvSpPr>
              <p:cNvPr id="274" name="Rectangle 273"/>
              <p:cNvSpPr/>
              <p:nvPr/>
            </p:nvSpPr>
            <p:spPr bwMode="auto">
              <a:xfrm>
                <a:off x="1531468" y="2493664"/>
                <a:ext cx="226184" cy="76041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Tw Cen MT" panose="020B0602020104020603" pitchFamily="34" charset="0"/>
                </a:endParaRPr>
              </a:p>
            </p:txBody>
          </p:sp>
          <p:sp>
            <p:nvSpPr>
              <p:cNvPr id="275" name="Rectangle 274"/>
              <p:cNvSpPr/>
              <p:nvPr/>
            </p:nvSpPr>
            <p:spPr bwMode="auto">
              <a:xfrm>
                <a:off x="1531468" y="2498967"/>
                <a:ext cx="226184" cy="760413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90000"/>
                    <a:lumOff val="1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>
              <a:off x="1544200" y="5087128"/>
              <a:ext cx="226184" cy="765716"/>
              <a:chOff x="1531468" y="2493664"/>
              <a:chExt cx="226184" cy="765716"/>
            </a:xfrm>
          </p:grpSpPr>
          <p:sp>
            <p:nvSpPr>
              <p:cNvPr id="284" name="Rectangle 283"/>
              <p:cNvSpPr/>
              <p:nvPr/>
            </p:nvSpPr>
            <p:spPr bwMode="auto">
              <a:xfrm>
                <a:off x="1531468" y="2493664"/>
                <a:ext cx="226184" cy="76041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Tw Cen MT" panose="020B0602020104020603" pitchFamily="34" charset="0"/>
                </a:endParaRPr>
              </a:p>
            </p:txBody>
          </p:sp>
          <p:sp>
            <p:nvSpPr>
              <p:cNvPr id="285" name="Rectangle 284"/>
              <p:cNvSpPr/>
              <p:nvPr/>
            </p:nvSpPr>
            <p:spPr bwMode="auto">
              <a:xfrm>
                <a:off x="1531468" y="2498967"/>
                <a:ext cx="226184" cy="760413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90000"/>
                    <a:lumOff val="1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>
              <a:off x="2265373" y="5087128"/>
              <a:ext cx="226184" cy="765716"/>
              <a:chOff x="1531468" y="2493664"/>
              <a:chExt cx="226184" cy="765716"/>
            </a:xfrm>
          </p:grpSpPr>
          <p:sp>
            <p:nvSpPr>
              <p:cNvPr id="288" name="Rectangle 287"/>
              <p:cNvSpPr/>
              <p:nvPr/>
            </p:nvSpPr>
            <p:spPr bwMode="auto">
              <a:xfrm>
                <a:off x="1531468" y="2493664"/>
                <a:ext cx="226184" cy="76041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Tw Cen MT" panose="020B0602020104020603" pitchFamily="34" charset="0"/>
                </a:endParaRPr>
              </a:p>
            </p:txBody>
          </p:sp>
          <p:sp>
            <p:nvSpPr>
              <p:cNvPr id="289" name="Rectangle 288"/>
              <p:cNvSpPr/>
              <p:nvPr/>
            </p:nvSpPr>
            <p:spPr bwMode="auto">
              <a:xfrm>
                <a:off x="1531468" y="2498967"/>
                <a:ext cx="226184" cy="760413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90000"/>
                    <a:lumOff val="1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3018842" y="5087128"/>
              <a:ext cx="226184" cy="765716"/>
              <a:chOff x="1531468" y="2493664"/>
              <a:chExt cx="226184" cy="765716"/>
            </a:xfrm>
          </p:grpSpPr>
          <p:sp>
            <p:nvSpPr>
              <p:cNvPr id="291" name="Rectangle 290"/>
              <p:cNvSpPr/>
              <p:nvPr/>
            </p:nvSpPr>
            <p:spPr bwMode="auto">
              <a:xfrm>
                <a:off x="1531468" y="2493664"/>
                <a:ext cx="226184" cy="76041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Tw Cen MT" panose="020B0602020104020603" pitchFamily="34" charset="0"/>
                </a:endParaRPr>
              </a:p>
            </p:txBody>
          </p:sp>
          <p:sp>
            <p:nvSpPr>
              <p:cNvPr id="292" name="Rectangle 291"/>
              <p:cNvSpPr/>
              <p:nvPr/>
            </p:nvSpPr>
            <p:spPr bwMode="auto">
              <a:xfrm>
                <a:off x="1531468" y="2498967"/>
                <a:ext cx="226184" cy="760413"/>
              </a:xfrm>
              <a:prstGeom prst="rect">
                <a:avLst/>
              </a:prstGeom>
              <a:noFill/>
              <a:ln w="22225">
                <a:solidFill>
                  <a:schemeClr val="tx1">
                    <a:lumMod val="90000"/>
                    <a:lumOff val="1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Tw Cen MT" panose="020B0602020104020603" pitchFamily="34" charset="0"/>
                </a:endParaRPr>
              </a:p>
            </p:txBody>
          </p:sp>
        </p:grpSp>
      </p:grpSp>
      <p:sp>
        <p:nvSpPr>
          <p:cNvPr id="293" name="Vdd Text"/>
          <p:cNvSpPr txBox="1"/>
          <p:nvPr/>
        </p:nvSpPr>
        <p:spPr>
          <a:xfrm>
            <a:off x="3002665" y="5942827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w Cen MT" panose="020B0602020104020603" pitchFamily="34" charset="0"/>
              </a:rPr>
              <a:t>V</a:t>
            </a:r>
            <a:r>
              <a:rPr lang="en-US" sz="2400" baseline="-25000" dirty="0" err="1" smtClean="0">
                <a:latin typeface="Tw Cen MT" panose="020B0602020104020603" pitchFamily="34" charset="0"/>
              </a:rPr>
              <a:t>dd</a:t>
            </a:r>
            <a:endParaRPr lang="en-US" sz="2400" dirty="0" smtClean="0">
              <a:latin typeface="Tw Cen MT" panose="020B0602020104020603" pitchFamily="34" charset="0"/>
            </a:endParaRPr>
          </a:p>
        </p:txBody>
      </p:sp>
      <p:sp>
        <p:nvSpPr>
          <p:cNvPr id="294" name="VLevel"/>
          <p:cNvSpPr txBox="1"/>
          <p:nvPr/>
        </p:nvSpPr>
        <p:spPr>
          <a:xfrm>
            <a:off x="381000" y="5976346"/>
            <a:ext cx="281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w Cen MT" panose="020B0602020104020603" pitchFamily="34" charset="0"/>
              </a:rPr>
              <a:t>Bitline Voltage Level: </a:t>
            </a:r>
          </a:p>
        </p:txBody>
      </p:sp>
      <p:grpSp>
        <p:nvGrpSpPr>
          <p:cNvPr id="316" name="Vdd/2"/>
          <p:cNvGrpSpPr/>
          <p:nvPr/>
        </p:nvGrpSpPr>
        <p:grpSpPr>
          <a:xfrm>
            <a:off x="767756" y="5097058"/>
            <a:ext cx="2477494" cy="760413"/>
            <a:chOff x="4154834" y="5089778"/>
            <a:chExt cx="2477494" cy="760413"/>
          </a:xfrm>
        </p:grpSpPr>
        <p:grpSp>
          <p:nvGrpSpPr>
            <p:cNvPr id="299" name="Vdd"/>
            <p:cNvGrpSpPr/>
            <p:nvPr/>
          </p:nvGrpSpPr>
          <p:grpSpPr>
            <a:xfrm>
              <a:off x="4154834" y="5089778"/>
              <a:ext cx="2477270" cy="760413"/>
              <a:chOff x="767756" y="5092431"/>
              <a:chExt cx="2477270" cy="760413"/>
            </a:xfrm>
          </p:grpSpPr>
          <p:grpSp>
            <p:nvGrpSpPr>
              <p:cNvPr id="300" name="Group 299"/>
              <p:cNvGrpSpPr/>
              <p:nvPr/>
            </p:nvGrpSpPr>
            <p:grpSpPr>
              <a:xfrm>
                <a:off x="767756" y="5092431"/>
                <a:ext cx="226184" cy="760413"/>
                <a:chOff x="1531468" y="2498967"/>
                <a:chExt cx="226184" cy="760413"/>
              </a:xfrm>
            </p:grpSpPr>
            <p:sp>
              <p:nvSpPr>
                <p:cNvPr id="310" name="Rectangle 309"/>
                <p:cNvSpPr/>
                <p:nvPr/>
              </p:nvSpPr>
              <p:spPr bwMode="auto">
                <a:xfrm>
                  <a:off x="1531468" y="2876522"/>
                  <a:ext cx="226184" cy="37755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2225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11" name="Rectangle 310"/>
                <p:cNvSpPr/>
                <p:nvPr/>
              </p:nvSpPr>
              <p:spPr bwMode="auto">
                <a:xfrm>
                  <a:off x="1531468" y="2498967"/>
                  <a:ext cx="226184" cy="760413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90000"/>
                      <a:lumOff val="1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latin typeface="Tw Cen MT" panose="020B0602020104020603" pitchFamily="34" charset="0"/>
                  </a:endParaRPr>
                </a:p>
              </p:txBody>
            </p:sp>
          </p:grpSp>
          <p:grpSp>
            <p:nvGrpSpPr>
              <p:cNvPr id="301" name="Group 300"/>
              <p:cNvGrpSpPr/>
              <p:nvPr/>
            </p:nvGrpSpPr>
            <p:grpSpPr>
              <a:xfrm>
                <a:off x="1544200" y="5092431"/>
                <a:ext cx="226184" cy="760413"/>
                <a:chOff x="1531468" y="2498967"/>
                <a:chExt cx="226184" cy="760413"/>
              </a:xfrm>
            </p:grpSpPr>
            <p:sp>
              <p:nvSpPr>
                <p:cNvPr id="308" name="Rectangle 307"/>
                <p:cNvSpPr/>
                <p:nvPr/>
              </p:nvSpPr>
              <p:spPr bwMode="auto">
                <a:xfrm>
                  <a:off x="1531468" y="2876522"/>
                  <a:ext cx="226184" cy="37755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2225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09" name="Rectangle 308"/>
                <p:cNvSpPr/>
                <p:nvPr/>
              </p:nvSpPr>
              <p:spPr bwMode="auto">
                <a:xfrm>
                  <a:off x="1531468" y="2498967"/>
                  <a:ext cx="226184" cy="760413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90000"/>
                      <a:lumOff val="1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latin typeface="Tw Cen MT" panose="020B0602020104020603" pitchFamily="34" charset="0"/>
                  </a:endParaRPr>
                </a:p>
              </p:txBody>
            </p:sp>
          </p:grpSp>
          <p:grpSp>
            <p:nvGrpSpPr>
              <p:cNvPr id="302" name="Group 301"/>
              <p:cNvGrpSpPr/>
              <p:nvPr/>
            </p:nvGrpSpPr>
            <p:grpSpPr>
              <a:xfrm>
                <a:off x="2265373" y="5092431"/>
                <a:ext cx="226184" cy="760413"/>
                <a:chOff x="1531468" y="2498967"/>
                <a:chExt cx="226184" cy="760413"/>
              </a:xfrm>
            </p:grpSpPr>
            <p:sp>
              <p:nvSpPr>
                <p:cNvPr id="306" name="Rectangle 305"/>
                <p:cNvSpPr/>
                <p:nvPr/>
              </p:nvSpPr>
              <p:spPr bwMode="auto">
                <a:xfrm>
                  <a:off x="1531468" y="2876522"/>
                  <a:ext cx="226184" cy="37755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2225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 bwMode="auto">
                <a:xfrm>
                  <a:off x="1531468" y="2498967"/>
                  <a:ext cx="226184" cy="760413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90000"/>
                      <a:lumOff val="1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latin typeface="Tw Cen MT" panose="020B0602020104020603" pitchFamily="34" charset="0"/>
                  </a:endParaRPr>
                </a:p>
              </p:txBody>
            </p:sp>
          </p:grpSp>
          <p:grpSp>
            <p:nvGrpSpPr>
              <p:cNvPr id="303" name="Group 302"/>
              <p:cNvGrpSpPr/>
              <p:nvPr/>
            </p:nvGrpSpPr>
            <p:grpSpPr>
              <a:xfrm>
                <a:off x="3018842" y="5092431"/>
                <a:ext cx="226184" cy="760413"/>
                <a:chOff x="1531468" y="2498967"/>
                <a:chExt cx="226184" cy="760413"/>
              </a:xfrm>
            </p:grpSpPr>
            <p:sp>
              <p:nvSpPr>
                <p:cNvPr id="304" name="Rectangle 303"/>
                <p:cNvSpPr/>
                <p:nvPr/>
              </p:nvSpPr>
              <p:spPr bwMode="auto">
                <a:xfrm>
                  <a:off x="1531468" y="2876522"/>
                  <a:ext cx="226184" cy="37755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2225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05" name="Rectangle 304"/>
                <p:cNvSpPr/>
                <p:nvPr/>
              </p:nvSpPr>
              <p:spPr bwMode="auto">
                <a:xfrm>
                  <a:off x="1531468" y="2498967"/>
                  <a:ext cx="226184" cy="760413"/>
                </a:xfrm>
                <a:prstGeom prst="rect">
                  <a:avLst/>
                </a:prstGeom>
                <a:noFill/>
                <a:ln w="22225">
                  <a:solidFill>
                    <a:schemeClr val="tx1">
                      <a:lumMod val="90000"/>
                      <a:lumOff val="1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latin typeface="Tw Cen MT" panose="020B0602020104020603" pitchFamily="34" charset="0"/>
                  </a:endParaRPr>
                </a:p>
              </p:txBody>
            </p:sp>
          </p:grpSp>
        </p:grpSp>
        <p:cxnSp>
          <p:nvCxnSpPr>
            <p:cNvPr id="312" name="Straight Connector 311"/>
            <p:cNvCxnSpPr/>
            <p:nvPr/>
          </p:nvCxnSpPr>
          <p:spPr>
            <a:xfrm>
              <a:off x="4154834" y="5467333"/>
              <a:ext cx="22618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4931278" y="5467333"/>
              <a:ext cx="22618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5652451" y="5467333"/>
              <a:ext cx="22618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6406144" y="5467333"/>
              <a:ext cx="22618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Rounded Rectangle 316"/>
          <p:cNvSpPr/>
          <p:nvPr/>
        </p:nvSpPr>
        <p:spPr>
          <a:xfrm>
            <a:off x="276691" y="4987797"/>
            <a:ext cx="3701583" cy="1450214"/>
          </a:xfrm>
          <a:prstGeom prst="roundRect">
            <a:avLst>
              <a:gd name="adj" fmla="val 5447"/>
            </a:avLst>
          </a:prstGeom>
          <a:noFill/>
          <a:ln w="158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1"/>
          <p:cNvSpPr txBox="1"/>
          <p:nvPr/>
        </p:nvSpPr>
        <p:spPr>
          <a:xfrm>
            <a:off x="3965585" y="1808677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12" name="2"/>
          <p:cNvSpPr txBox="1"/>
          <p:nvPr/>
        </p:nvSpPr>
        <p:spPr>
          <a:xfrm>
            <a:off x="3967008" y="3024321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2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3" name="3"/>
          <p:cNvSpPr txBox="1"/>
          <p:nvPr/>
        </p:nvSpPr>
        <p:spPr>
          <a:xfrm>
            <a:off x="3962400" y="4204671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4503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  <p:bldP spid="107" grpId="0"/>
      <p:bldP spid="282" grpId="0"/>
      <p:bldP spid="282" grpId="1"/>
      <p:bldP spid="293" grpId="0"/>
      <p:bldP spid="293" grpId="1"/>
      <p:bldP spid="111" grpId="0"/>
      <p:bldP spid="112" grpId="0"/>
      <p:bldP spid="1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Motivation and Key Idea</a:t>
            </a:r>
          </a:p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DRAM Background</a:t>
            </a:r>
          </a:p>
          <a:p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LISA Substrate</a:t>
            </a:r>
          </a:p>
          <a:p>
            <a:pPr lvl="1"/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New DRAM Command to Use LISA</a:t>
            </a:r>
          </a:p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Applications of LISA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2364-6BA0-48AA-B029-3ED2192016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2364-6BA0-48AA-B029-3ED2192016FC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306" name="bank"/>
          <p:cNvGrpSpPr/>
          <p:nvPr/>
        </p:nvGrpSpPr>
        <p:grpSpPr>
          <a:xfrm>
            <a:off x="533400" y="1893010"/>
            <a:ext cx="2294345" cy="4367307"/>
            <a:chOff x="838200" y="1893010"/>
            <a:chExt cx="2294345" cy="4367307"/>
          </a:xfrm>
        </p:grpSpPr>
        <p:grpSp>
          <p:nvGrpSpPr>
            <p:cNvPr id="307" name="databus"/>
            <p:cNvGrpSpPr/>
            <p:nvPr/>
          </p:nvGrpSpPr>
          <p:grpSpPr>
            <a:xfrm>
              <a:off x="1241232" y="2301228"/>
              <a:ext cx="1891313" cy="3553243"/>
              <a:chOff x="872304" y="2006632"/>
              <a:chExt cx="2460450" cy="3553243"/>
            </a:xfrm>
          </p:grpSpPr>
          <p:cxnSp>
            <p:nvCxnSpPr>
              <p:cNvPr id="396" name="Straight Connector 395"/>
              <p:cNvCxnSpPr/>
              <p:nvPr/>
            </p:nvCxnSpPr>
            <p:spPr>
              <a:xfrm flipH="1">
                <a:off x="872304" y="4955220"/>
                <a:ext cx="2460450" cy="0"/>
              </a:xfrm>
              <a:prstGeom prst="lin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solidFill>
                  <a:schemeClr val="accent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7" name="Straight Connector 396"/>
              <p:cNvCxnSpPr/>
              <p:nvPr/>
            </p:nvCxnSpPr>
            <p:spPr>
              <a:xfrm flipV="1">
                <a:off x="3332754" y="2006632"/>
                <a:ext cx="0" cy="3553243"/>
              </a:xfrm>
              <a:prstGeom prst="lin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solidFill>
                  <a:schemeClr val="accent2"/>
                </a:solidFill>
                <a:prstDash val="solid"/>
                <a:miter lim="800000"/>
                <a:headEnd type="triangle" w="lg" len="lg"/>
                <a:tailEnd type="triangle" w="lg" len="lg"/>
              </a:ln>
              <a:effectLst/>
            </p:spPr>
          </p:cxnSp>
          <p:cxnSp>
            <p:nvCxnSpPr>
              <p:cNvPr id="398" name="Straight Connector 397"/>
              <p:cNvCxnSpPr/>
              <p:nvPr/>
            </p:nvCxnSpPr>
            <p:spPr>
              <a:xfrm flipH="1">
                <a:off x="872304" y="2899674"/>
                <a:ext cx="2460450" cy="0"/>
              </a:xfrm>
              <a:prstGeom prst="lin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solidFill>
                  <a:schemeClr val="accent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08" name="sa 1"/>
            <p:cNvGrpSpPr/>
            <p:nvPr/>
          </p:nvGrpSpPr>
          <p:grpSpPr>
            <a:xfrm>
              <a:off x="838200" y="1893010"/>
              <a:ext cx="1948113" cy="1689560"/>
              <a:chOff x="2852487" y="2123752"/>
              <a:chExt cx="1948113" cy="1689560"/>
            </a:xfrm>
          </p:grpSpPr>
          <p:grpSp>
            <p:nvGrpSpPr>
              <p:cNvPr id="353" name="Group 352"/>
              <p:cNvGrpSpPr/>
              <p:nvPr/>
            </p:nvGrpSpPr>
            <p:grpSpPr>
              <a:xfrm>
                <a:off x="3348370" y="2123752"/>
                <a:ext cx="1250172" cy="1144705"/>
                <a:chOff x="6856240" y="2176752"/>
                <a:chExt cx="1250172" cy="1588746"/>
              </a:xfrm>
            </p:grpSpPr>
            <p:cxnSp>
              <p:nvCxnSpPr>
                <p:cNvPr id="392" name="Straight Connector 391"/>
                <p:cNvCxnSpPr/>
                <p:nvPr/>
              </p:nvCxnSpPr>
              <p:spPr>
                <a:xfrm>
                  <a:off x="6856240" y="2176752"/>
                  <a:ext cx="0" cy="1588746"/>
                </a:xfrm>
                <a:prstGeom prst="lin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3" name="Straight Connector 392"/>
                <p:cNvCxnSpPr/>
                <p:nvPr/>
              </p:nvCxnSpPr>
              <p:spPr>
                <a:xfrm>
                  <a:off x="7272964" y="2176752"/>
                  <a:ext cx="0" cy="1588746"/>
                </a:xfrm>
                <a:prstGeom prst="lin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4" name="Straight Connector 393"/>
                <p:cNvCxnSpPr/>
                <p:nvPr/>
              </p:nvCxnSpPr>
              <p:spPr>
                <a:xfrm>
                  <a:off x="7689688" y="2176752"/>
                  <a:ext cx="0" cy="1588746"/>
                </a:xfrm>
                <a:prstGeom prst="lin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8106412" y="2176752"/>
                  <a:ext cx="0" cy="1588746"/>
                </a:xfrm>
                <a:prstGeom prst="lin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54" name="Rounded Rectangle 353"/>
              <p:cNvSpPr/>
              <p:nvPr/>
            </p:nvSpPr>
            <p:spPr>
              <a:xfrm>
                <a:off x="2852487" y="2181102"/>
                <a:ext cx="207022" cy="990597"/>
              </a:xfrm>
              <a:prstGeom prst="roundRect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vert="vert27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grpSp>
            <p:nvGrpSpPr>
              <p:cNvPr id="355" name="Group 354"/>
              <p:cNvGrpSpPr/>
              <p:nvPr/>
            </p:nvGrpSpPr>
            <p:grpSpPr>
              <a:xfrm>
                <a:off x="3059509" y="2331558"/>
                <a:ext cx="1741091" cy="701733"/>
                <a:chOff x="6567379" y="2828598"/>
                <a:chExt cx="2383118" cy="701733"/>
              </a:xfrm>
            </p:grpSpPr>
            <p:cxnSp>
              <p:nvCxnSpPr>
                <p:cNvPr id="389" name="Straight Connector 388"/>
                <p:cNvCxnSpPr/>
                <p:nvPr/>
              </p:nvCxnSpPr>
              <p:spPr>
                <a:xfrm>
                  <a:off x="6567379" y="2828598"/>
                  <a:ext cx="2383118" cy="0"/>
                </a:xfrm>
                <a:prstGeom prst="lin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0" name="Straight Connector 389"/>
                <p:cNvCxnSpPr/>
                <p:nvPr/>
              </p:nvCxnSpPr>
              <p:spPr>
                <a:xfrm>
                  <a:off x="6567379" y="3179465"/>
                  <a:ext cx="2383118" cy="0"/>
                </a:xfrm>
                <a:prstGeom prst="lin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1" name="Straight Connector 390"/>
                <p:cNvCxnSpPr/>
                <p:nvPr/>
              </p:nvCxnSpPr>
              <p:spPr>
                <a:xfrm flipV="1">
                  <a:off x="6567379" y="3524307"/>
                  <a:ext cx="2383118" cy="6024"/>
                </a:xfrm>
                <a:prstGeom prst="lin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357" name="Group 356"/>
              <p:cNvGrpSpPr/>
              <p:nvPr/>
            </p:nvGrpSpPr>
            <p:grpSpPr>
              <a:xfrm>
                <a:off x="3203938" y="3268458"/>
                <a:ext cx="288863" cy="544854"/>
                <a:chOff x="7527818" y="3399502"/>
                <a:chExt cx="365760" cy="689898"/>
              </a:xfrm>
            </p:grpSpPr>
            <p:sp>
              <p:nvSpPr>
                <p:cNvPr id="385" name="Rounded Rectangle 384"/>
                <p:cNvSpPr/>
                <p:nvPr/>
              </p:nvSpPr>
              <p:spPr>
                <a:xfrm>
                  <a:off x="7527818" y="3399502"/>
                  <a:ext cx="365760" cy="689898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386" name="Group 385"/>
                <p:cNvGrpSpPr/>
                <p:nvPr/>
              </p:nvGrpSpPr>
              <p:grpSpPr>
                <a:xfrm>
                  <a:off x="7596548" y="3446841"/>
                  <a:ext cx="228300" cy="595221"/>
                  <a:chOff x="6229860" y="2963660"/>
                  <a:chExt cx="228300" cy="595221"/>
                </a:xfrm>
              </p:grpSpPr>
              <p:sp>
                <p:nvSpPr>
                  <p:cNvPr id="387" name="Rounded Rectangle 386"/>
                  <p:cNvSpPr/>
                  <p:nvPr/>
                </p:nvSpPr>
                <p:spPr>
                  <a:xfrm>
                    <a:off x="6229860" y="2963660"/>
                    <a:ext cx="228299" cy="297683"/>
                  </a:xfrm>
                  <a:prstGeom prst="roundRect">
                    <a:avLst/>
                  </a:prstGeom>
                  <a:solidFill>
                    <a:srgbClr val="5B9BD5">
                      <a:lumMod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S</a:t>
                    </a:r>
                  </a:p>
                </p:txBody>
              </p:sp>
              <p:sp>
                <p:nvSpPr>
                  <p:cNvPr id="388" name="Rounded Rectangle 387"/>
                  <p:cNvSpPr/>
                  <p:nvPr/>
                </p:nvSpPr>
                <p:spPr>
                  <a:xfrm>
                    <a:off x="6229861" y="3261198"/>
                    <a:ext cx="228299" cy="297683"/>
                  </a:xfrm>
                  <a:prstGeom prst="roundRect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P</a:t>
                    </a:r>
                  </a:p>
                </p:txBody>
              </p:sp>
            </p:grpSp>
          </p:grpSp>
          <p:sp>
            <p:nvSpPr>
              <p:cNvPr id="358" name="Oval 357"/>
              <p:cNvSpPr/>
              <p:nvPr/>
            </p:nvSpPr>
            <p:spPr>
              <a:xfrm>
                <a:off x="3203938" y="2181102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3203938" y="2531969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3203938" y="2882836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grpSp>
            <p:nvGrpSpPr>
              <p:cNvPr id="361" name="Group 360"/>
              <p:cNvGrpSpPr/>
              <p:nvPr/>
            </p:nvGrpSpPr>
            <p:grpSpPr>
              <a:xfrm>
                <a:off x="3620662" y="3268458"/>
                <a:ext cx="288863" cy="544854"/>
                <a:chOff x="7527818" y="3399502"/>
                <a:chExt cx="365760" cy="689898"/>
              </a:xfrm>
            </p:grpSpPr>
            <p:sp>
              <p:nvSpPr>
                <p:cNvPr id="381" name="Rounded Rectangle 380"/>
                <p:cNvSpPr/>
                <p:nvPr/>
              </p:nvSpPr>
              <p:spPr>
                <a:xfrm>
                  <a:off x="7527818" y="3399502"/>
                  <a:ext cx="365760" cy="689898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382" name="Group 381"/>
                <p:cNvGrpSpPr/>
                <p:nvPr/>
              </p:nvGrpSpPr>
              <p:grpSpPr>
                <a:xfrm>
                  <a:off x="7596548" y="3446841"/>
                  <a:ext cx="228300" cy="595221"/>
                  <a:chOff x="6229860" y="2963660"/>
                  <a:chExt cx="228300" cy="595221"/>
                </a:xfrm>
              </p:grpSpPr>
              <p:sp>
                <p:nvSpPr>
                  <p:cNvPr id="383" name="Rounded Rectangle 382"/>
                  <p:cNvSpPr/>
                  <p:nvPr/>
                </p:nvSpPr>
                <p:spPr>
                  <a:xfrm>
                    <a:off x="6229860" y="2963660"/>
                    <a:ext cx="228299" cy="297683"/>
                  </a:xfrm>
                  <a:prstGeom prst="roundRect">
                    <a:avLst/>
                  </a:prstGeom>
                  <a:solidFill>
                    <a:srgbClr val="5B9BD5">
                      <a:lumMod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S</a:t>
                    </a:r>
                  </a:p>
                </p:txBody>
              </p:sp>
              <p:sp>
                <p:nvSpPr>
                  <p:cNvPr id="384" name="Rounded Rectangle 383"/>
                  <p:cNvSpPr/>
                  <p:nvPr/>
                </p:nvSpPr>
                <p:spPr>
                  <a:xfrm>
                    <a:off x="6229861" y="3261198"/>
                    <a:ext cx="228299" cy="297683"/>
                  </a:xfrm>
                  <a:prstGeom prst="roundRect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P</a:t>
                    </a:r>
                  </a:p>
                </p:txBody>
              </p:sp>
            </p:grpSp>
          </p:grpSp>
          <p:sp>
            <p:nvSpPr>
              <p:cNvPr id="362" name="Oval 361"/>
              <p:cNvSpPr/>
              <p:nvPr/>
            </p:nvSpPr>
            <p:spPr>
              <a:xfrm>
                <a:off x="3620662" y="2181102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3620662" y="2531969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3620662" y="2882836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grpSp>
            <p:nvGrpSpPr>
              <p:cNvPr id="365" name="Group 364"/>
              <p:cNvGrpSpPr/>
              <p:nvPr/>
            </p:nvGrpSpPr>
            <p:grpSpPr>
              <a:xfrm>
                <a:off x="4037386" y="3268458"/>
                <a:ext cx="288863" cy="544854"/>
                <a:chOff x="7527818" y="3399502"/>
                <a:chExt cx="365760" cy="689898"/>
              </a:xfrm>
            </p:grpSpPr>
            <p:sp>
              <p:nvSpPr>
                <p:cNvPr id="377" name="Rounded Rectangle 376"/>
                <p:cNvSpPr/>
                <p:nvPr/>
              </p:nvSpPr>
              <p:spPr>
                <a:xfrm>
                  <a:off x="7527818" y="3399502"/>
                  <a:ext cx="365760" cy="689898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378" name="Group 377"/>
                <p:cNvGrpSpPr/>
                <p:nvPr/>
              </p:nvGrpSpPr>
              <p:grpSpPr>
                <a:xfrm>
                  <a:off x="7596548" y="3446841"/>
                  <a:ext cx="228300" cy="595221"/>
                  <a:chOff x="6229860" y="2963660"/>
                  <a:chExt cx="228300" cy="595221"/>
                </a:xfrm>
              </p:grpSpPr>
              <p:sp>
                <p:nvSpPr>
                  <p:cNvPr id="379" name="Rounded Rectangle 378"/>
                  <p:cNvSpPr/>
                  <p:nvPr/>
                </p:nvSpPr>
                <p:spPr>
                  <a:xfrm>
                    <a:off x="6229860" y="2963660"/>
                    <a:ext cx="228299" cy="297683"/>
                  </a:xfrm>
                  <a:prstGeom prst="roundRect">
                    <a:avLst/>
                  </a:prstGeom>
                  <a:solidFill>
                    <a:srgbClr val="5B9BD5">
                      <a:lumMod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S</a:t>
                    </a:r>
                  </a:p>
                </p:txBody>
              </p:sp>
              <p:sp>
                <p:nvSpPr>
                  <p:cNvPr id="380" name="Rounded Rectangle 379"/>
                  <p:cNvSpPr/>
                  <p:nvPr/>
                </p:nvSpPr>
                <p:spPr>
                  <a:xfrm>
                    <a:off x="6229861" y="3261198"/>
                    <a:ext cx="228299" cy="297683"/>
                  </a:xfrm>
                  <a:prstGeom prst="roundRect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P</a:t>
                    </a:r>
                  </a:p>
                </p:txBody>
              </p:sp>
            </p:grpSp>
          </p:grpSp>
          <p:sp>
            <p:nvSpPr>
              <p:cNvPr id="366" name="Oval 365"/>
              <p:cNvSpPr/>
              <p:nvPr/>
            </p:nvSpPr>
            <p:spPr>
              <a:xfrm>
                <a:off x="4037386" y="2181102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4037386" y="2531969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4037386" y="2882836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grpSp>
            <p:nvGrpSpPr>
              <p:cNvPr id="369" name="Group 368"/>
              <p:cNvGrpSpPr/>
              <p:nvPr/>
            </p:nvGrpSpPr>
            <p:grpSpPr>
              <a:xfrm>
                <a:off x="4454110" y="3268458"/>
                <a:ext cx="288863" cy="544854"/>
                <a:chOff x="7527818" y="3399502"/>
                <a:chExt cx="365760" cy="689898"/>
              </a:xfrm>
            </p:grpSpPr>
            <p:sp>
              <p:nvSpPr>
                <p:cNvPr id="373" name="Rounded Rectangle 372"/>
                <p:cNvSpPr/>
                <p:nvPr/>
              </p:nvSpPr>
              <p:spPr>
                <a:xfrm>
                  <a:off x="7527818" y="3399502"/>
                  <a:ext cx="365760" cy="689898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374" name="Group 373"/>
                <p:cNvGrpSpPr/>
                <p:nvPr/>
              </p:nvGrpSpPr>
              <p:grpSpPr>
                <a:xfrm>
                  <a:off x="7596548" y="3446841"/>
                  <a:ext cx="228300" cy="595221"/>
                  <a:chOff x="6229860" y="2963660"/>
                  <a:chExt cx="228300" cy="595221"/>
                </a:xfrm>
              </p:grpSpPr>
              <p:sp>
                <p:nvSpPr>
                  <p:cNvPr id="375" name="Rounded Rectangle 374"/>
                  <p:cNvSpPr/>
                  <p:nvPr/>
                </p:nvSpPr>
                <p:spPr>
                  <a:xfrm>
                    <a:off x="6229860" y="2963660"/>
                    <a:ext cx="228299" cy="297683"/>
                  </a:xfrm>
                  <a:prstGeom prst="roundRect">
                    <a:avLst/>
                  </a:prstGeom>
                  <a:solidFill>
                    <a:srgbClr val="5B9BD5">
                      <a:lumMod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S</a:t>
                    </a:r>
                  </a:p>
                </p:txBody>
              </p:sp>
              <p:sp>
                <p:nvSpPr>
                  <p:cNvPr id="376" name="Rounded Rectangle 375"/>
                  <p:cNvSpPr/>
                  <p:nvPr/>
                </p:nvSpPr>
                <p:spPr>
                  <a:xfrm>
                    <a:off x="6229861" y="3261198"/>
                    <a:ext cx="228299" cy="297683"/>
                  </a:xfrm>
                  <a:prstGeom prst="roundRect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P</a:t>
                    </a:r>
                  </a:p>
                </p:txBody>
              </p:sp>
            </p:grpSp>
          </p:grpSp>
          <p:sp>
            <p:nvSpPr>
              <p:cNvPr id="370" name="Oval 369"/>
              <p:cNvSpPr>
                <a:spLocks noChangeAspect="1"/>
              </p:cNvSpPr>
              <p:nvPr/>
            </p:nvSpPr>
            <p:spPr>
              <a:xfrm>
                <a:off x="4454110" y="2181102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71" name="Oval 370"/>
              <p:cNvSpPr>
                <a:spLocks noChangeAspect="1"/>
              </p:cNvSpPr>
              <p:nvPr/>
            </p:nvSpPr>
            <p:spPr>
              <a:xfrm>
                <a:off x="4454110" y="2531969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72" name="Oval 371"/>
              <p:cNvSpPr>
                <a:spLocks noChangeAspect="1"/>
              </p:cNvSpPr>
              <p:nvPr/>
            </p:nvSpPr>
            <p:spPr>
              <a:xfrm>
                <a:off x="4454110" y="2882836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p:grpSp>
        <p:grpSp>
          <p:nvGrpSpPr>
            <p:cNvPr id="309" name="sa 2"/>
            <p:cNvGrpSpPr/>
            <p:nvPr/>
          </p:nvGrpSpPr>
          <p:grpSpPr>
            <a:xfrm>
              <a:off x="838200" y="3950175"/>
              <a:ext cx="1948113" cy="1689560"/>
              <a:chOff x="2852487" y="2123752"/>
              <a:chExt cx="1948113" cy="1689560"/>
            </a:xfrm>
          </p:grpSpPr>
          <p:grpSp>
            <p:nvGrpSpPr>
              <p:cNvPr id="311" name="Group 310"/>
              <p:cNvGrpSpPr/>
              <p:nvPr/>
            </p:nvGrpSpPr>
            <p:grpSpPr>
              <a:xfrm>
                <a:off x="3348370" y="2123752"/>
                <a:ext cx="1250172" cy="1144705"/>
                <a:chOff x="6856240" y="2176752"/>
                <a:chExt cx="1250172" cy="1588746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6856240" y="2176752"/>
                  <a:ext cx="0" cy="1588746"/>
                </a:xfrm>
                <a:prstGeom prst="lin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7272964" y="2176752"/>
                  <a:ext cx="0" cy="1588746"/>
                </a:xfrm>
                <a:prstGeom prst="lin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7689688" y="2176752"/>
                  <a:ext cx="0" cy="1588746"/>
                </a:xfrm>
                <a:prstGeom prst="lin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52" name="Straight Connector 351"/>
                <p:cNvCxnSpPr/>
                <p:nvPr/>
              </p:nvCxnSpPr>
              <p:spPr>
                <a:xfrm>
                  <a:off x="8106412" y="2176752"/>
                  <a:ext cx="0" cy="1588746"/>
                </a:xfrm>
                <a:prstGeom prst="lin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12" name="Rounded Rectangle 311"/>
              <p:cNvSpPr/>
              <p:nvPr/>
            </p:nvSpPr>
            <p:spPr>
              <a:xfrm>
                <a:off x="2852487" y="2181102"/>
                <a:ext cx="207022" cy="990597"/>
              </a:xfrm>
              <a:prstGeom prst="roundRect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vert="vert27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grpSp>
            <p:nvGrpSpPr>
              <p:cNvPr id="313" name="Group 312"/>
              <p:cNvGrpSpPr/>
              <p:nvPr/>
            </p:nvGrpSpPr>
            <p:grpSpPr>
              <a:xfrm>
                <a:off x="3059509" y="2331558"/>
                <a:ext cx="1741091" cy="701733"/>
                <a:chOff x="6567379" y="2828598"/>
                <a:chExt cx="2383118" cy="701733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6567379" y="2828598"/>
                  <a:ext cx="2383118" cy="0"/>
                </a:xfrm>
                <a:prstGeom prst="lin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6567379" y="3179465"/>
                  <a:ext cx="2383118" cy="0"/>
                </a:xfrm>
                <a:prstGeom prst="lin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8" name="Straight Connector 347"/>
                <p:cNvCxnSpPr/>
                <p:nvPr/>
              </p:nvCxnSpPr>
              <p:spPr>
                <a:xfrm flipV="1">
                  <a:off x="6567379" y="3524307"/>
                  <a:ext cx="2383118" cy="6024"/>
                </a:xfrm>
                <a:prstGeom prst="lin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314" name="Group 313"/>
              <p:cNvGrpSpPr/>
              <p:nvPr/>
            </p:nvGrpSpPr>
            <p:grpSpPr>
              <a:xfrm>
                <a:off x="3203938" y="3268458"/>
                <a:ext cx="288863" cy="544854"/>
                <a:chOff x="7527818" y="3399502"/>
                <a:chExt cx="365760" cy="689898"/>
              </a:xfrm>
            </p:grpSpPr>
            <p:sp>
              <p:nvSpPr>
                <p:cNvPr id="342" name="Rounded Rectangle 341"/>
                <p:cNvSpPr/>
                <p:nvPr/>
              </p:nvSpPr>
              <p:spPr>
                <a:xfrm>
                  <a:off x="7527818" y="3399502"/>
                  <a:ext cx="365760" cy="689898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343" name="Group 342"/>
                <p:cNvGrpSpPr/>
                <p:nvPr/>
              </p:nvGrpSpPr>
              <p:grpSpPr>
                <a:xfrm>
                  <a:off x="7596548" y="3446841"/>
                  <a:ext cx="228300" cy="595221"/>
                  <a:chOff x="6229860" y="2963660"/>
                  <a:chExt cx="228300" cy="595221"/>
                </a:xfrm>
              </p:grpSpPr>
              <p:sp>
                <p:nvSpPr>
                  <p:cNvPr id="344" name="Rounded Rectangle 343"/>
                  <p:cNvSpPr/>
                  <p:nvPr/>
                </p:nvSpPr>
                <p:spPr>
                  <a:xfrm>
                    <a:off x="6229860" y="2963660"/>
                    <a:ext cx="228299" cy="297683"/>
                  </a:xfrm>
                  <a:prstGeom prst="roundRect">
                    <a:avLst/>
                  </a:prstGeom>
                  <a:solidFill>
                    <a:srgbClr val="5B9BD5">
                      <a:lumMod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S</a:t>
                    </a:r>
                  </a:p>
                </p:txBody>
              </p:sp>
              <p:sp>
                <p:nvSpPr>
                  <p:cNvPr id="345" name="Rounded Rectangle 344"/>
                  <p:cNvSpPr/>
                  <p:nvPr/>
                </p:nvSpPr>
                <p:spPr>
                  <a:xfrm>
                    <a:off x="6229861" y="3261198"/>
                    <a:ext cx="228299" cy="297683"/>
                  </a:xfrm>
                  <a:prstGeom prst="roundRect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P</a:t>
                    </a:r>
                  </a:p>
                </p:txBody>
              </p:sp>
            </p:grpSp>
          </p:grpSp>
          <p:sp>
            <p:nvSpPr>
              <p:cNvPr id="315" name="Oval 314"/>
              <p:cNvSpPr/>
              <p:nvPr/>
            </p:nvSpPr>
            <p:spPr>
              <a:xfrm>
                <a:off x="3203938" y="2181102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16" name="Oval 315"/>
              <p:cNvSpPr/>
              <p:nvPr/>
            </p:nvSpPr>
            <p:spPr>
              <a:xfrm>
                <a:off x="3203938" y="2531969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17" name="Oval 316"/>
              <p:cNvSpPr/>
              <p:nvPr/>
            </p:nvSpPr>
            <p:spPr>
              <a:xfrm>
                <a:off x="3203938" y="2882836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grpSp>
            <p:nvGrpSpPr>
              <p:cNvPr id="318" name="Group 317"/>
              <p:cNvGrpSpPr/>
              <p:nvPr/>
            </p:nvGrpSpPr>
            <p:grpSpPr>
              <a:xfrm>
                <a:off x="3620662" y="3268458"/>
                <a:ext cx="288863" cy="544854"/>
                <a:chOff x="7527818" y="3399502"/>
                <a:chExt cx="365760" cy="689898"/>
              </a:xfrm>
            </p:grpSpPr>
            <p:sp>
              <p:nvSpPr>
                <p:cNvPr id="338" name="Rounded Rectangle 337"/>
                <p:cNvSpPr/>
                <p:nvPr/>
              </p:nvSpPr>
              <p:spPr>
                <a:xfrm>
                  <a:off x="7527818" y="3399502"/>
                  <a:ext cx="365760" cy="689898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339" name="Group 338"/>
                <p:cNvGrpSpPr/>
                <p:nvPr/>
              </p:nvGrpSpPr>
              <p:grpSpPr>
                <a:xfrm>
                  <a:off x="7596548" y="3446841"/>
                  <a:ext cx="228300" cy="595221"/>
                  <a:chOff x="6229860" y="2963660"/>
                  <a:chExt cx="228300" cy="595221"/>
                </a:xfrm>
              </p:grpSpPr>
              <p:sp>
                <p:nvSpPr>
                  <p:cNvPr id="340" name="Rounded Rectangle 339"/>
                  <p:cNvSpPr/>
                  <p:nvPr/>
                </p:nvSpPr>
                <p:spPr>
                  <a:xfrm>
                    <a:off x="6229860" y="2963660"/>
                    <a:ext cx="228299" cy="297683"/>
                  </a:xfrm>
                  <a:prstGeom prst="roundRect">
                    <a:avLst/>
                  </a:prstGeom>
                  <a:solidFill>
                    <a:srgbClr val="5B9BD5">
                      <a:lumMod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S</a:t>
                    </a:r>
                  </a:p>
                </p:txBody>
              </p:sp>
              <p:sp>
                <p:nvSpPr>
                  <p:cNvPr id="341" name="Rounded Rectangle 340"/>
                  <p:cNvSpPr/>
                  <p:nvPr/>
                </p:nvSpPr>
                <p:spPr>
                  <a:xfrm>
                    <a:off x="6229861" y="3261198"/>
                    <a:ext cx="228299" cy="297683"/>
                  </a:xfrm>
                  <a:prstGeom prst="roundRect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P</a:t>
                    </a:r>
                  </a:p>
                </p:txBody>
              </p:sp>
            </p:grpSp>
          </p:grpSp>
          <p:sp>
            <p:nvSpPr>
              <p:cNvPr id="319" name="Oval 318"/>
              <p:cNvSpPr/>
              <p:nvPr/>
            </p:nvSpPr>
            <p:spPr>
              <a:xfrm>
                <a:off x="3620662" y="2181102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3620662" y="2531969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3620662" y="2882836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grpSp>
            <p:nvGrpSpPr>
              <p:cNvPr id="322" name="Group 321"/>
              <p:cNvGrpSpPr/>
              <p:nvPr/>
            </p:nvGrpSpPr>
            <p:grpSpPr>
              <a:xfrm>
                <a:off x="4037386" y="3268458"/>
                <a:ext cx="288863" cy="544854"/>
                <a:chOff x="7527818" y="3399502"/>
                <a:chExt cx="365760" cy="689898"/>
              </a:xfrm>
            </p:grpSpPr>
            <p:sp>
              <p:nvSpPr>
                <p:cNvPr id="334" name="Rounded Rectangle 333"/>
                <p:cNvSpPr/>
                <p:nvPr/>
              </p:nvSpPr>
              <p:spPr>
                <a:xfrm>
                  <a:off x="7527818" y="3399502"/>
                  <a:ext cx="365760" cy="689898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335" name="Group 334"/>
                <p:cNvGrpSpPr/>
                <p:nvPr/>
              </p:nvGrpSpPr>
              <p:grpSpPr>
                <a:xfrm>
                  <a:off x="7596548" y="3446841"/>
                  <a:ext cx="228300" cy="595221"/>
                  <a:chOff x="6229860" y="2963660"/>
                  <a:chExt cx="228300" cy="595221"/>
                </a:xfrm>
              </p:grpSpPr>
              <p:sp>
                <p:nvSpPr>
                  <p:cNvPr id="336" name="Rounded Rectangle 335"/>
                  <p:cNvSpPr/>
                  <p:nvPr/>
                </p:nvSpPr>
                <p:spPr>
                  <a:xfrm>
                    <a:off x="6229860" y="2963660"/>
                    <a:ext cx="228299" cy="297683"/>
                  </a:xfrm>
                  <a:prstGeom prst="roundRect">
                    <a:avLst/>
                  </a:prstGeom>
                  <a:solidFill>
                    <a:srgbClr val="5B9BD5">
                      <a:lumMod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S</a:t>
                    </a:r>
                  </a:p>
                </p:txBody>
              </p:sp>
              <p:sp>
                <p:nvSpPr>
                  <p:cNvPr id="337" name="Rounded Rectangle 336"/>
                  <p:cNvSpPr/>
                  <p:nvPr/>
                </p:nvSpPr>
                <p:spPr>
                  <a:xfrm>
                    <a:off x="6229861" y="3261198"/>
                    <a:ext cx="228299" cy="297683"/>
                  </a:xfrm>
                  <a:prstGeom prst="roundRect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P</a:t>
                    </a:r>
                  </a:p>
                </p:txBody>
              </p:sp>
            </p:grpSp>
          </p:grpSp>
          <p:sp>
            <p:nvSpPr>
              <p:cNvPr id="323" name="Oval 322"/>
              <p:cNvSpPr/>
              <p:nvPr/>
            </p:nvSpPr>
            <p:spPr>
              <a:xfrm>
                <a:off x="4037386" y="2181102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4037386" y="2531969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25" name="Oval 324"/>
              <p:cNvSpPr/>
              <p:nvPr/>
            </p:nvSpPr>
            <p:spPr>
              <a:xfrm>
                <a:off x="4037386" y="2882836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grpSp>
            <p:nvGrpSpPr>
              <p:cNvPr id="326" name="Group 325"/>
              <p:cNvGrpSpPr/>
              <p:nvPr/>
            </p:nvGrpSpPr>
            <p:grpSpPr>
              <a:xfrm>
                <a:off x="4454110" y="3268458"/>
                <a:ext cx="288863" cy="544854"/>
                <a:chOff x="7527818" y="3399502"/>
                <a:chExt cx="365760" cy="689898"/>
              </a:xfrm>
            </p:grpSpPr>
            <p:sp>
              <p:nvSpPr>
                <p:cNvPr id="330" name="Rounded Rectangle 329"/>
                <p:cNvSpPr/>
                <p:nvPr/>
              </p:nvSpPr>
              <p:spPr>
                <a:xfrm>
                  <a:off x="7527818" y="3399502"/>
                  <a:ext cx="365760" cy="689898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331" name="Group 330"/>
                <p:cNvGrpSpPr/>
                <p:nvPr/>
              </p:nvGrpSpPr>
              <p:grpSpPr>
                <a:xfrm>
                  <a:off x="7596548" y="3446841"/>
                  <a:ext cx="228300" cy="595221"/>
                  <a:chOff x="6229860" y="2963660"/>
                  <a:chExt cx="228300" cy="595221"/>
                </a:xfrm>
              </p:grpSpPr>
              <p:sp>
                <p:nvSpPr>
                  <p:cNvPr id="332" name="Rounded Rectangle 331"/>
                  <p:cNvSpPr/>
                  <p:nvPr/>
                </p:nvSpPr>
                <p:spPr>
                  <a:xfrm>
                    <a:off x="6229860" y="2963660"/>
                    <a:ext cx="228299" cy="297683"/>
                  </a:xfrm>
                  <a:prstGeom prst="roundRect">
                    <a:avLst/>
                  </a:prstGeom>
                  <a:solidFill>
                    <a:srgbClr val="5B9BD5">
                      <a:lumMod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S</a:t>
                    </a:r>
                  </a:p>
                </p:txBody>
              </p:sp>
              <p:sp>
                <p:nvSpPr>
                  <p:cNvPr id="333" name="Rounded Rectangle 332"/>
                  <p:cNvSpPr/>
                  <p:nvPr/>
                </p:nvSpPr>
                <p:spPr>
                  <a:xfrm>
                    <a:off x="6229861" y="3261198"/>
                    <a:ext cx="228299" cy="297683"/>
                  </a:xfrm>
                  <a:prstGeom prst="roundRect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</a:rPr>
                      <a:t>P</a:t>
                    </a:r>
                  </a:p>
                </p:txBody>
              </p:sp>
            </p:grpSp>
          </p:grpSp>
          <p:sp>
            <p:nvSpPr>
              <p:cNvPr id="327" name="Oval 326"/>
              <p:cNvSpPr>
                <a:spLocks noChangeAspect="1"/>
              </p:cNvSpPr>
              <p:nvPr/>
            </p:nvSpPr>
            <p:spPr>
              <a:xfrm>
                <a:off x="4454110" y="2181102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28" name="Oval 327"/>
              <p:cNvSpPr>
                <a:spLocks noChangeAspect="1"/>
              </p:cNvSpPr>
              <p:nvPr/>
            </p:nvSpPr>
            <p:spPr>
              <a:xfrm>
                <a:off x="4454110" y="2531969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29" name="Oval 328"/>
              <p:cNvSpPr>
                <a:spLocks noChangeAspect="1"/>
              </p:cNvSpPr>
              <p:nvPr/>
            </p:nvSpPr>
            <p:spPr>
              <a:xfrm>
                <a:off x="4454110" y="2882836"/>
                <a:ext cx="288863" cy="288863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p:grpSp>
        <p:sp>
          <p:nvSpPr>
            <p:cNvPr id="310" name="TextBox 309"/>
            <p:cNvSpPr txBox="1"/>
            <p:nvPr/>
          </p:nvSpPr>
          <p:spPr>
            <a:xfrm rot="5400000">
              <a:off x="1811370" y="5726838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76" name="ACT_BL"/>
          <p:cNvGrpSpPr/>
          <p:nvPr/>
        </p:nvGrpSpPr>
        <p:grpSpPr>
          <a:xfrm>
            <a:off x="1038211" y="1829269"/>
            <a:ext cx="1247789" cy="1218731"/>
            <a:chOff x="888511" y="1273846"/>
            <a:chExt cx="2242189" cy="2011680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888511" y="1273846"/>
              <a:ext cx="0" cy="2011680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7620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78" name="Straight Connector 177"/>
            <p:cNvCxnSpPr/>
            <p:nvPr/>
          </p:nvCxnSpPr>
          <p:spPr>
            <a:xfrm>
              <a:off x="1621288" y="1273846"/>
              <a:ext cx="0" cy="2011680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7620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Straight Connector 178"/>
            <p:cNvCxnSpPr/>
            <p:nvPr/>
          </p:nvCxnSpPr>
          <p:spPr>
            <a:xfrm>
              <a:off x="2388662" y="1273846"/>
              <a:ext cx="0" cy="2011680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7620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Straight Connector 179"/>
            <p:cNvCxnSpPr/>
            <p:nvPr/>
          </p:nvCxnSpPr>
          <p:spPr>
            <a:xfrm>
              <a:off x="3130700" y="1273846"/>
              <a:ext cx="0" cy="2011680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7620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73" name="src row"/>
          <p:cNvSpPr/>
          <p:nvPr/>
        </p:nvSpPr>
        <p:spPr>
          <a:xfrm>
            <a:off x="789671" y="2266250"/>
            <a:ext cx="1692634" cy="332391"/>
          </a:xfrm>
          <a:prstGeom prst="rect">
            <a:avLst/>
          </a:prstGeom>
          <a:solidFill>
            <a:srgbClr val="064FBA">
              <a:alpha val="49000"/>
            </a:srgbClr>
          </a:solidFill>
          <a:ln w="12700" cap="rnd" cmpd="sng" algn="ctr">
            <a:noFill/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12" name="MoveData" hidden="1"/>
          <p:cNvGrpSpPr/>
          <p:nvPr/>
        </p:nvGrpSpPr>
        <p:grpSpPr>
          <a:xfrm>
            <a:off x="842907" y="2636360"/>
            <a:ext cx="1692634" cy="1821796"/>
            <a:chOff x="1248999" y="3283606"/>
            <a:chExt cx="1692634" cy="1821796"/>
          </a:xfrm>
        </p:grpSpPr>
        <p:sp>
          <p:nvSpPr>
            <p:cNvPr id="175" name="Striped Right Arrow 174"/>
            <p:cNvSpPr/>
            <p:nvPr/>
          </p:nvSpPr>
          <p:spPr>
            <a:xfrm rot="5400000">
              <a:off x="1348710" y="3276132"/>
              <a:ext cx="1454289" cy="1469237"/>
            </a:xfrm>
            <a:prstGeom prst="stripedRightArrow">
              <a:avLst/>
            </a:prstGeom>
            <a:solidFill>
              <a:srgbClr val="064FBA">
                <a:alpha val="77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248999" y="4773011"/>
              <a:ext cx="1692634" cy="332391"/>
            </a:xfrm>
            <a:prstGeom prst="rect">
              <a:avLst/>
            </a:prstGeom>
            <a:solidFill>
              <a:srgbClr val="064FBA">
                <a:alpha val="49000"/>
              </a:srgbClr>
            </a:solidFill>
            <a:ln w="12700" cap="rnd" cmpd="sng" algn="ctr">
              <a:noFill/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grpSp>
        <p:nvGrpSpPr>
          <p:cNvPr id="11" name="ob1"/>
          <p:cNvGrpSpPr/>
          <p:nvPr/>
        </p:nvGrpSpPr>
        <p:grpSpPr>
          <a:xfrm>
            <a:off x="3276600" y="2034348"/>
            <a:ext cx="5486400" cy="1154161"/>
            <a:chOff x="4199236" y="2693817"/>
            <a:chExt cx="5486400" cy="1154161"/>
          </a:xfrm>
        </p:grpSpPr>
        <p:sp>
          <p:nvSpPr>
            <p:cNvPr id="10" name="TextBox 9"/>
            <p:cNvSpPr txBox="1"/>
            <p:nvPr/>
          </p:nvSpPr>
          <p:spPr>
            <a:xfrm>
              <a:off x="4795855" y="2832315"/>
              <a:ext cx="48897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spc="-70" dirty="0" smtClean="0"/>
                <a:t>Bitlines serve as a</a:t>
              </a:r>
              <a:r>
                <a:rPr lang="en-US" sz="3000" spc="-70" dirty="0" smtClean="0">
                  <a:solidFill>
                    <a:srgbClr val="064FBA"/>
                  </a:solidFill>
                </a:rPr>
                <a:t> </a:t>
              </a:r>
              <a:r>
                <a:rPr lang="en-US" sz="3000" spc="-70" dirty="0" smtClean="0"/>
                <a:t>bus</a:t>
              </a:r>
              <a:r>
                <a:rPr lang="en-US" sz="3000" spc="-70" dirty="0" smtClean="0">
                  <a:solidFill>
                    <a:srgbClr val="064FBA"/>
                  </a:solidFill>
                </a:rPr>
                <a:t> </a:t>
              </a:r>
              <a:r>
                <a:rPr lang="en-US" sz="3000" spc="-70" dirty="0" smtClean="0"/>
                <a:t>that is </a:t>
              </a:r>
              <a:br>
                <a:rPr lang="en-US" sz="3000" spc="-70" dirty="0" smtClean="0"/>
              </a:br>
              <a:r>
                <a:rPr lang="en-US" sz="3000" spc="-70" dirty="0" smtClean="0">
                  <a:solidFill>
                    <a:srgbClr val="064FBA"/>
                  </a:solidFill>
                </a:rPr>
                <a:t>as wide as a row</a:t>
              </a:r>
              <a:endParaRPr lang="en-US" sz="3000" spc="-70" dirty="0">
                <a:solidFill>
                  <a:srgbClr val="064FBA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4199236" y="2693817"/>
              <a:ext cx="5950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bg1">
                      <a:lumMod val="50000"/>
                    </a:schemeClr>
                  </a:solidFill>
                  <a:latin typeface="Arial Black" panose="020B0A04020102020204" pitchFamily="34" charset="0"/>
                </a:rPr>
                <a:t>1</a:t>
              </a:r>
              <a:endParaRPr lang="en-US" sz="4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83" name="ob2"/>
          <p:cNvGrpSpPr/>
          <p:nvPr/>
        </p:nvGrpSpPr>
        <p:grpSpPr>
          <a:xfrm>
            <a:off x="3276600" y="3725543"/>
            <a:ext cx="5867400" cy="1015663"/>
            <a:chOff x="4174848" y="2477733"/>
            <a:chExt cx="5867400" cy="1015663"/>
          </a:xfrm>
        </p:grpSpPr>
        <p:sp>
          <p:nvSpPr>
            <p:cNvPr id="185" name="TextBox 184"/>
            <p:cNvSpPr txBox="1"/>
            <p:nvPr/>
          </p:nvSpPr>
          <p:spPr>
            <a:xfrm>
              <a:off x="4772828" y="2477733"/>
              <a:ext cx="52694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spc="-70" dirty="0" smtClean="0"/>
                <a:t>Bitlines</a:t>
              </a:r>
              <a:r>
                <a:rPr lang="en-US" sz="3000" spc="-70" dirty="0" smtClean="0">
                  <a:solidFill>
                    <a:srgbClr val="064FBA"/>
                  </a:solidFill>
                </a:rPr>
                <a:t> </a:t>
              </a:r>
              <a:r>
                <a:rPr lang="en-US" sz="3000" spc="-70" dirty="0"/>
                <a:t>between </a:t>
              </a:r>
              <a:r>
                <a:rPr lang="en-US" sz="3000" spc="-70" dirty="0" smtClean="0"/>
                <a:t>subarrays are</a:t>
              </a:r>
              <a:r>
                <a:rPr lang="en-US" sz="3000" spc="-70" dirty="0" smtClean="0">
                  <a:solidFill>
                    <a:srgbClr val="064FBA"/>
                  </a:solidFill>
                </a:rPr>
                <a:t> close but disconnected</a:t>
              </a:r>
              <a:endParaRPr lang="en-US" sz="3000" spc="-70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4174848" y="2539289"/>
              <a:ext cx="5950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bg1">
                      <a:lumMod val="50000"/>
                    </a:schemeClr>
                  </a:solidFill>
                  <a:latin typeface="Arial Black" panose="020B0A04020102020204" pitchFamily="34" charset="0"/>
                </a:rPr>
                <a:t>2</a:t>
              </a:r>
              <a:endParaRPr lang="en-US" sz="4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18" name="Rounded Rectangle 117"/>
          <p:cNvSpPr/>
          <p:nvPr/>
        </p:nvSpPr>
        <p:spPr>
          <a:xfrm>
            <a:off x="818336" y="3497501"/>
            <a:ext cx="1702837" cy="551421"/>
          </a:xfrm>
          <a:prstGeom prst="roundRect">
            <a:avLst/>
          </a:prstGeom>
          <a:noFill/>
          <a:ln w="88900">
            <a:solidFill>
              <a:srgbClr val="064FB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TextBox 398"/>
          <p:cNvSpPr txBox="1"/>
          <p:nvPr/>
        </p:nvSpPr>
        <p:spPr>
          <a:xfrm rot="16200000">
            <a:off x="1729657" y="3890593"/>
            <a:ext cx="261001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</a:rPr>
              <a:t>Internal Data Bus (64b)</a:t>
            </a:r>
          </a:p>
        </p:txBody>
      </p:sp>
    </p:spTree>
    <p:extLst>
      <p:ext uri="{BB962C8B-B14F-4D97-AF65-F5344CB8AC3E}">
        <p14:creationId xmlns:p14="http://schemas.microsoft.com/office/powerpoint/2010/main" val="188011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7 L 5.55556E-7 0.1090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73" grpId="1" animBg="1"/>
      <p:bldP spid="173" grpId="2" animBg="1"/>
      <p:bldP spid="173" grpId="3" animBg="1"/>
      <p:bldP spid="173" grpId="4" animBg="1"/>
      <p:bldP spid="1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4925" cap="rnd">
          <a:solidFill>
            <a:schemeClr val="tx2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65209</TotalTime>
  <Words>1178</Words>
  <Application>Microsoft Macintosh PowerPoint</Application>
  <PresentationFormat>On-screen Show (4:3)</PresentationFormat>
  <Paragraphs>426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 Black</vt:lpstr>
      <vt:lpstr>Arial Rounded MT Bold</vt:lpstr>
      <vt:lpstr>Calibri</vt:lpstr>
      <vt:lpstr>Cambria Math</vt:lpstr>
      <vt:lpstr>Gill Sans MT</vt:lpstr>
      <vt:lpstr>Tw Cen MT</vt:lpstr>
      <vt:lpstr>Verdana</vt:lpstr>
      <vt:lpstr>Wingdings</vt:lpstr>
      <vt:lpstr>Arial</vt:lpstr>
      <vt:lpstr>Office Theme</vt:lpstr>
      <vt:lpstr>Low-Cost Inter-Linked Subarrays (LISA) Enabling Fast Inter-Subarray Data Movement in DRAM</vt:lpstr>
      <vt:lpstr>Problem: Inefficient Bulk Data Movement</vt:lpstr>
      <vt:lpstr>Moving Data Inside DRAM?</vt:lpstr>
      <vt:lpstr>Key Idea and Applications</vt:lpstr>
      <vt:lpstr>Outline</vt:lpstr>
      <vt:lpstr>DRAM Internals</vt:lpstr>
      <vt:lpstr>DRAM Operation</vt:lpstr>
      <vt:lpstr>Outline</vt:lpstr>
      <vt:lpstr>Observations</vt:lpstr>
      <vt:lpstr>Low-Cost Interlinked Subarrays (LISA)</vt:lpstr>
      <vt:lpstr>New DRAM Command to Use LISA</vt:lpstr>
      <vt:lpstr>RBM Analysis</vt:lpstr>
      <vt:lpstr>Outline</vt:lpstr>
      <vt:lpstr>1. Rapid Inter-Subarray Copying (RISC)</vt:lpstr>
      <vt:lpstr>Methodology</vt:lpstr>
      <vt:lpstr>Comparison Points</vt:lpstr>
      <vt:lpstr>System Evaluation: RISC</vt:lpstr>
      <vt:lpstr>2. Variable Latency DRAM (VILLA)</vt:lpstr>
      <vt:lpstr>2. Variable Latency DRAM (VILLA)</vt:lpstr>
      <vt:lpstr>System Evaluation: VILLA</vt:lpstr>
      <vt:lpstr>3. Linked Precharge (LIP)</vt:lpstr>
      <vt:lpstr>System Evaluation: LIP</vt:lpstr>
      <vt:lpstr>Other Results in Paper</vt:lpstr>
      <vt:lpstr>Summary</vt:lpstr>
      <vt:lpstr>Low-Cost Inter-Linked Subarrays (LISA) Enabling Fast Inter-Subarray Data Movement in DRAM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kc2uno@gmail.com</dc:creator>
  <cp:lastModifiedBy>Kevin Chang</cp:lastModifiedBy>
  <cp:revision>3984</cp:revision>
  <cp:lastPrinted>2016-03-16T07:55:00Z</cp:lastPrinted>
  <dcterms:created xsi:type="dcterms:W3CDTF">2013-09-15T19:19:07Z</dcterms:created>
  <dcterms:modified xsi:type="dcterms:W3CDTF">2016-03-22T12:16:46Z</dcterms:modified>
</cp:coreProperties>
</file>